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59" r:id="rId4"/>
    <p:sldId id="273" r:id="rId5"/>
    <p:sldId id="274" r:id="rId6"/>
    <p:sldId id="275" r:id="rId7"/>
    <p:sldId id="277" r:id="rId8"/>
    <p:sldId id="279" r:id="rId9"/>
    <p:sldId id="278" r:id="rId10"/>
    <p:sldId id="282" r:id="rId11"/>
    <p:sldId id="283" r:id="rId12"/>
    <p:sldId id="284" r:id="rId13"/>
    <p:sldId id="285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287"/>
    <a:srgbClr val="E65322"/>
    <a:srgbClr val="F6F7F0"/>
    <a:srgbClr val="104FB3"/>
    <a:srgbClr val="B8C0C8"/>
    <a:srgbClr val="E6EFF6"/>
    <a:srgbClr val="EE9900"/>
    <a:srgbClr val="00BCE5"/>
    <a:srgbClr val="D44D24"/>
    <a:srgbClr val="F3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Énfasis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45" autoAdjust="0"/>
  </p:normalViewPr>
  <p:slideViewPr>
    <p:cSldViewPr snapToGrid="0" snapToObjects="1">
      <p:cViewPr varScale="1">
        <p:scale>
          <a:sx n="175" d="100"/>
          <a:sy n="175" d="100"/>
        </p:scale>
        <p:origin x="248" y="168"/>
      </p:cViewPr>
      <p:guideLst>
        <p:guide orient="horz" pos="1620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D0EC-8E87-1643-87C4-5C0C4924812F}" type="datetime1">
              <a:rPr lang="es-CO" smtClean="0"/>
              <a:t>18/03/20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D9121-B47E-B647-8779-723343624BF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6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64DD-1CDA-B243-8BF1-98F0DD3EAED6}" type="datetime1">
              <a:rPr lang="es-CO" smtClean="0"/>
              <a:t>18/03/20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C2A5-4096-954A-8F2A-717C41F0A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92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8422" y="4753383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1" y="1560041"/>
            <a:ext cx="3685836" cy="2710132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 flipV="1">
            <a:off x="4454024" y="1404065"/>
            <a:ext cx="0" cy="2866109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 txBox="1">
            <a:spLocks/>
          </p:cNvSpPr>
          <p:nvPr userDrawn="1"/>
        </p:nvSpPr>
        <p:spPr>
          <a:xfrm>
            <a:off x="4855221" y="1558744"/>
            <a:ext cx="3609949" cy="418164"/>
          </a:xfrm>
          <a:prstGeom prst="rect">
            <a:avLst/>
          </a:prstGeom>
          <a:noFill/>
          <a:effectLst/>
        </p:spPr>
        <p:txBody>
          <a:bodyPr vert="horz" wrap="square" lIns="108000" tIns="108000" rIns="108000" bIns="108000" rtlCol="0" anchor="t" anchorCtr="0">
            <a:sp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l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968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con imagen</a:t>
            </a:r>
            <a:endParaRPr lang="es-ES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855221" y="2037670"/>
            <a:ext cx="3831579" cy="22325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51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6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4" name="Título 1"/>
          <p:cNvSpPr txBox="1">
            <a:spLocks/>
          </p:cNvSpPr>
          <p:nvPr userDrawn="1"/>
        </p:nvSpPr>
        <p:spPr>
          <a:xfrm>
            <a:off x="1349602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4215522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7022955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56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ítulo 1"/>
          <p:cNvSpPr txBox="1">
            <a:spLocks/>
          </p:cNvSpPr>
          <p:nvPr userDrawn="1"/>
        </p:nvSpPr>
        <p:spPr>
          <a:xfrm>
            <a:off x="134960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36" name="Título 1"/>
          <p:cNvSpPr txBox="1">
            <a:spLocks/>
          </p:cNvSpPr>
          <p:nvPr userDrawn="1"/>
        </p:nvSpPr>
        <p:spPr>
          <a:xfrm>
            <a:off x="421552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37" name="Título 1"/>
          <p:cNvSpPr txBox="1">
            <a:spLocks/>
          </p:cNvSpPr>
          <p:nvPr userDrawn="1"/>
        </p:nvSpPr>
        <p:spPr>
          <a:xfrm>
            <a:off x="7022955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7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795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85801" y="1698496"/>
            <a:ext cx="3602559" cy="249844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53722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Conclusiones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698496"/>
            <a:ext cx="4235433" cy="249844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533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3383108" y="2210830"/>
            <a:ext cx="2396618" cy="420840"/>
          </a:xfrm>
          <a:noFill/>
        </p:spPr>
        <p:txBody>
          <a:bodyPr>
            <a:normAutofit/>
          </a:bodyPr>
          <a:lstStyle>
            <a:lvl1pPr algn="ctr">
              <a:defRPr sz="2800" b="1" i="1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Gracias</a:t>
            </a:r>
            <a:endParaRPr lang="es-ES" dirty="0"/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/>
          </a:p>
        </p:txBody>
      </p:sp>
      <p:sp>
        <p:nvSpPr>
          <p:cNvPr id="14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0163" y="2727631"/>
            <a:ext cx="6386888" cy="27218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Créditos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09" y="3172952"/>
            <a:ext cx="2182264" cy="1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20874"/>
            <a:ext cx="7971367" cy="892793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799" y="3781778"/>
            <a:ext cx="7971367" cy="447322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8422" y="4753383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803378"/>
          </a:xfrm>
        </p:spPr>
        <p:txBody>
          <a:bodyPr anchor="t"/>
          <a:lstStyle>
            <a:lvl1pPr algn="l">
              <a:defRPr sz="4000" b="1" i="1" cap="none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36409"/>
            <a:ext cx="7772400" cy="445844"/>
          </a:xfrm>
          <a:noFill/>
        </p:spPr>
        <p:txBody>
          <a:bodyPr anchor="b"/>
          <a:lstStyle>
            <a:lvl1pPr marL="0" indent="0">
              <a:buNone/>
              <a:defRPr sz="20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492816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640175" y="4767263"/>
            <a:ext cx="1854537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22313" y="3199397"/>
            <a:ext cx="77724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517170"/>
            <a:ext cx="5486400" cy="425054"/>
          </a:xfrm>
        </p:spPr>
        <p:txBody>
          <a:bodyPr anchor="b"/>
          <a:lstStyle>
            <a:lvl1pPr algn="l">
              <a:defRPr sz="2000" b="1" i="1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 hasCustomPrompt="1"/>
          </p:nvPr>
        </p:nvSpPr>
        <p:spPr>
          <a:xfrm>
            <a:off x="1792288" y="459580"/>
            <a:ext cx="5486400" cy="274675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672482" y="3365962"/>
            <a:ext cx="574612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5907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498284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7200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677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70353"/>
            <a:ext cx="4262967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505459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8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70353"/>
            <a:ext cx="6612467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8948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201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50725"/>
            <a:ext cx="6167968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tres columnas</a:t>
            </a:r>
            <a:endParaRPr lang="es-ES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199" y="1521078"/>
            <a:ext cx="8229601" cy="2898656"/>
          </a:xfrm>
        </p:spPr>
        <p:txBody>
          <a:bodyPr numCol="3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21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23129"/>
            <a:ext cx="8229600" cy="54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15722"/>
            <a:ext cx="8229600" cy="297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Rectangle 6"/>
          <p:cNvSpPr/>
          <p:nvPr userDrawn="1"/>
        </p:nvSpPr>
        <p:spPr>
          <a:xfrm>
            <a:off x="0" y="-14112"/>
            <a:ext cx="9144000" cy="84667"/>
          </a:xfrm>
          <a:prstGeom prst="rect">
            <a:avLst/>
          </a:prstGeom>
          <a:solidFill>
            <a:srgbClr val="E653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0001"/>
            <a:ext cx="9144000" cy="84667"/>
          </a:xfrm>
          <a:prstGeom prst="rect">
            <a:avLst/>
          </a:prstGeom>
          <a:solidFill>
            <a:srgbClr val="E653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651" r:id="rId3"/>
    <p:sldLayoutId id="2147483657" r:id="rId4"/>
    <p:sldLayoutId id="2147483678" r:id="rId5"/>
    <p:sldLayoutId id="2147483718" r:id="rId6"/>
    <p:sldLayoutId id="2147483679" r:id="rId7"/>
    <p:sldLayoutId id="2147483719" r:id="rId8"/>
    <p:sldLayoutId id="2147483680" r:id="rId9"/>
    <p:sldLayoutId id="2147483671" r:id="rId10"/>
    <p:sldLayoutId id="2147483662" r:id="rId11"/>
    <p:sldLayoutId id="2147483673" r:id="rId12"/>
    <p:sldLayoutId id="2147483716" r:id="rId13"/>
    <p:sldLayoutId id="2147483676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rgbClr val="7D8287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0.wdp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17.wdp"/><Relationship Id="rId3" Type="http://schemas.microsoft.com/office/2007/relationships/hdphoto" Target="../media/hdphoto12.wdp"/><Relationship Id="rId7" Type="http://schemas.microsoft.com/office/2007/relationships/hdphoto" Target="../media/hdphoto14.wdp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microsoft.com/office/2007/relationships/hdphoto" Target="../media/hdphoto16.wdp"/><Relationship Id="rId5" Type="http://schemas.microsoft.com/office/2007/relationships/hdphoto" Target="../media/hdphoto13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microsoft.com/office/2007/relationships/hdphoto" Target="../media/hdphoto1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620874"/>
            <a:ext cx="7971367" cy="108114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0393" y="3081409"/>
            <a:ext cx="184666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sz="1050" b="0" i="0" baseline="0" dirty="0" err="1">
              <a:solidFill>
                <a:srgbClr val="7D82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14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5" name="Grupo 4"/>
          <p:cNvGrpSpPr/>
          <p:nvPr/>
        </p:nvGrpSpPr>
        <p:grpSpPr>
          <a:xfrm>
            <a:off x="105930" y="205219"/>
            <a:ext cx="5320665" cy="4433571"/>
            <a:chOff x="0" y="0"/>
            <a:chExt cx="5320665" cy="4434164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5290185" cy="22948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2101174"/>
              <a:ext cx="5320665" cy="23329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ángulo 7"/>
          <p:cNvSpPr/>
          <p:nvPr/>
        </p:nvSpPr>
        <p:spPr>
          <a:xfrm>
            <a:off x="1178286" y="4546798"/>
            <a:ext cx="3236911" cy="59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5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Descripción de criterios para la valoración de la calidad paisajística  Fuente: (García, et al, 2019)</a:t>
            </a:r>
            <a:endParaRPr lang="en-US" sz="105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errar llave 8"/>
          <p:cNvSpPr/>
          <p:nvPr/>
        </p:nvSpPr>
        <p:spPr>
          <a:xfrm>
            <a:off x="5477403" y="202111"/>
            <a:ext cx="847725" cy="4595381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642383" y="1764425"/>
            <a:ext cx="2030160" cy="10833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evaluación se asignan valores para poder tener un resultado cualitativo 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17829"/>
              </p:ext>
            </p:extLst>
          </p:nvPr>
        </p:nvGraphicFramePr>
        <p:xfrm>
          <a:off x="77821" y="346363"/>
          <a:ext cx="8229600" cy="22955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127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INCORPORACIÓN DE PAISAJES CULTURALES EN EL TURISMO DE NATURALEZA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1829406-B6D8-4B61-8CD2-1ED10B51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5572" y="821938"/>
            <a:ext cx="1832088" cy="216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EB52A4-2F3E-420F-843F-8B4B1A94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1042" y="3200405"/>
            <a:ext cx="2046789" cy="17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D370DA9-8EDE-447E-BACF-08214B18FFF5}"/>
              </a:ext>
            </a:extLst>
          </p:cNvPr>
          <p:cNvSpPr/>
          <p:nvPr/>
        </p:nvSpPr>
        <p:spPr>
          <a:xfrm>
            <a:off x="6965572" y="2984961"/>
            <a:ext cx="17972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>
                <a:solidFill>
                  <a:srgbClr val="555555"/>
                </a:solidFill>
                <a:latin typeface="Arial" panose="020B0604020202020204" pitchFamily="34" charset="0"/>
              </a:rPr>
              <a:t>Autor: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Jorge Mario Álvarez Arango</a:t>
            </a:r>
            <a:endParaRPr lang="es-CO" sz="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4913868-EB1B-44CC-A536-80168ED06FC4}"/>
              </a:ext>
            </a:extLst>
          </p:cNvPr>
          <p:cNvSpPr/>
          <p:nvPr/>
        </p:nvSpPr>
        <p:spPr>
          <a:xfrm>
            <a:off x="220313" y="797709"/>
            <a:ext cx="1954702" cy="399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4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“Los paisajes culturales deberán seleccionarse sobre la base de su Valor Universal Excepcional y de su representatividad en términos de una región </a:t>
            </a:r>
            <a:r>
              <a:rPr lang="es-CO" sz="14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geocultural</a:t>
            </a:r>
            <a:r>
              <a:rPr lang="es-CO" sz="14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claramente definida y, en consecuencia, por su capacidad para ilustrar los elementos culturales esenciales y distintivos de dichas regiones”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B031FF-DBDB-4DE6-980D-F14380FC6122}"/>
              </a:ext>
            </a:extLst>
          </p:cNvPr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01042" y="821938"/>
            <a:ext cx="4541915" cy="2188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7057707-F1C1-4160-8E76-8914F8A0BB93}"/>
              </a:ext>
            </a:extLst>
          </p:cNvPr>
          <p:cNvSpPr/>
          <p:nvPr/>
        </p:nvSpPr>
        <p:spPr>
          <a:xfrm>
            <a:off x="4537891" y="331041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Con frecuencia, la mayor atención está pues­ta en las áreas rurales periféricas a las ciudades, que aún conservan un patrimonio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natural</a:t>
            </a: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pai­sajístico </a:t>
            </a: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y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cultural</a:t>
            </a: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 destacado (Carneiro et al., 2015)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067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24214"/>
              </p:ext>
            </p:extLst>
          </p:nvPr>
        </p:nvGraphicFramePr>
        <p:xfrm>
          <a:off x="77821" y="244602"/>
          <a:ext cx="8229600" cy="295148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s-CO" sz="1800" baseline="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ESTRATEGIAS DE CONSERVACIÓN </a:t>
                      </a:r>
                      <a:endPara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48216"/>
              </p:ext>
            </p:extLst>
          </p:nvPr>
        </p:nvGraphicFramePr>
        <p:xfrm>
          <a:off x="271784" y="733714"/>
          <a:ext cx="8466048" cy="3737564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23270">
                  <a:extLst>
                    <a:ext uri="{9D8B030D-6E8A-4147-A177-3AD203B41FA5}">
                      <a16:colId xmlns:a16="http://schemas.microsoft.com/office/drawing/2014/main" val="839309138"/>
                    </a:ext>
                  </a:extLst>
                </a:gridCol>
                <a:gridCol w="3186545">
                  <a:extLst>
                    <a:ext uri="{9D8B030D-6E8A-4147-A177-3AD203B41FA5}">
                      <a16:colId xmlns:a16="http://schemas.microsoft.com/office/drawing/2014/main" val="3825711331"/>
                    </a:ext>
                  </a:extLst>
                </a:gridCol>
                <a:gridCol w="1814946">
                  <a:extLst>
                    <a:ext uri="{9D8B030D-6E8A-4147-A177-3AD203B41FA5}">
                      <a16:colId xmlns:a16="http://schemas.microsoft.com/office/drawing/2014/main" val="2129524890"/>
                    </a:ext>
                  </a:extLst>
                </a:gridCol>
                <a:gridCol w="1741287">
                  <a:extLst>
                    <a:ext uri="{9D8B030D-6E8A-4147-A177-3AD203B41FA5}">
                      <a16:colId xmlns:a16="http://schemas.microsoft.com/office/drawing/2014/main" val="825008357"/>
                    </a:ext>
                  </a:extLst>
                </a:gridCol>
              </a:tblGrid>
              <a:tr h="266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Ámbito  de Gestión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Categoría de Manejo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Nº  de Áreas Protegidas por Categoría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Hectáreas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511307905"/>
                  </a:ext>
                </a:extLst>
              </a:tr>
              <a:tr h="26631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ÁREAS PROTEGIDAS  NACIONALES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Reservas Forestales Protectoras Nacionales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562.381,67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413424778"/>
                  </a:ext>
                </a:extLst>
              </a:tr>
              <a:tr h="2663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Distritos Nacionales de Manejo Integrado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9.715.811,36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3547038859"/>
                  </a:ext>
                </a:extLst>
              </a:tr>
              <a:tr h="2663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Áreas Protegidas del Sistema de Parques Nacionales Naturales – SPNN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17.466.973,55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2378752671"/>
                  </a:ext>
                </a:extLst>
              </a:tr>
              <a:tr h="1412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Áreas Protegidas Nacionales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27.745.166,58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2859348114"/>
                  </a:ext>
                </a:extLst>
              </a:tr>
              <a:tr h="141273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ÁREAS PROTEGIDAS  REGIONALES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Áreas de recreación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792,90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1791830921"/>
                  </a:ext>
                </a:extLst>
              </a:tr>
              <a:tr h="1412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Distritos de Conservación de  Suelos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72.914,96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3523521126"/>
                  </a:ext>
                </a:extLst>
              </a:tr>
              <a:tr h="2663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Distritos Regionales de Manejo Integrado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2.314.006,49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2935856026"/>
                  </a:ext>
                </a:extLst>
              </a:tr>
              <a:tr h="1412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Parques Naturales Regionales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751.668,57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2104575211"/>
                  </a:ext>
                </a:extLst>
              </a:tr>
              <a:tr h="2663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Reservas Forestales Protectoras Regionales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215.230,86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543583797"/>
                  </a:ext>
                </a:extLst>
              </a:tr>
              <a:tr h="1412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Áreas Protegidas Regionales: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3.354.613,78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1682199694"/>
                  </a:ext>
                </a:extLst>
              </a:tr>
              <a:tr h="26631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ÁREAS PROTEGIDAS PRIVADAS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Reservas Naturales de la Sociedad Civil – RNSC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160.399,00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95120153"/>
                  </a:ext>
                </a:extLst>
              </a:tr>
              <a:tr h="1412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 RNSC :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160.399,00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1479611240"/>
                  </a:ext>
                </a:extLst>
              </a:tr>
              <a:tr h="26631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 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                                                            TOTALES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1.198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31.260.179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16" marR="8116" marT="8116" marB="8116" anchor="ctr"/>
                </a:tc>
                <a:extLst>
                  <a:ext uri="{0D108BD9-81ED-4DB2-BD59-A6C34878D82A}">
                    <a16:rowId xmlns:a16="http://schemas.microsoft.com/office/drawing/2014/main" val="25993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05703" y="468137"/>
            <a:ext cx="3510769" cy="5417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¿Porque es importante conocer las figuras de conservación?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05703" y="1213942"/>
            <a:ext cx="3510769" cy="3061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Ventaja en función de turismo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05702" y="1833067"/>
            <a:ext cx="3510769" cy="5533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Líneas estratégicas orientadas al turismo de naturaleza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95937" y="4096408"/>
            <a:ext cx="3124200" cy="7838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Aliados estratégicos para la gestión responsable y sostenible del turismo en el territorio.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4343400" y="628650"/>
            <a:ext cx="561975" cy="25717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Resultado de imagen para parques naturales de colombia esc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0923" y="0"/>
            <a:ext cx="3054228" cy="3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derecha 13"/>
          <p:cNvSpPr/>
          <p:nvPr/>
        </p:nvSpPr>
        <p:spPr>
          <a:xfrm rot="5400000">
            <a:off x="6581609" y="3729203"/>
            <a:ext cx="305128" cy="25717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8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63" y="354330"/>
            <a:ext cx="2563240" cy="89279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Modulo 2.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904" y="1794904"/>
            <a:ext cx="7971367" cy="44732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</a:pPr>
            <a:r>
              <a:rPr lang="es-ES" sz="2800" b="1" i="1" dirty="0">
                <a:solidFill>
                  <a:schemeClr val="tx1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Biodiversidad y conservación en el turismo de naturaleza 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8098" y="2368025"/>
            <a:ext cx="4114804" cy="104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7D8287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CO" sz="1200" b="1" i="1" dirty="0">
                <a:solidFill>
                  <a:schemeClr val="tx1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Daniela Dueñas Santafe </a:t>
            </a:r>
          </a:p>
          <a:p>
            <a:pPr algn="ctr">
              <a:spcBef>
                <a:spcPct val="0"/>
              </a:spcBef>
            </a:pPr>
            <a:r>
              <a:rPr lang="es-CO" sz="1200" b="1" i="1" dirty="0">
                <a:solidFill>
                  <a:schemeClr val="tx1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Bióloga  </a:t>
            </a:r>
            <a:endParaRPr lang="en-US" sz="1200" b="1" i="1" dirty="0">
              <a:solidFill>
                <a:schemeClr val="tx1">
                  <a:lumMod val="50000"/>
                </a:schemeClr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78603"/>
              </p:ext>
            </p:extLst>
          </p:nvPr>
        </p:nvGraphicFramePr>
        <p:xfrm>
          <a:off x="77821" y="295835"/>
          <a:ext cx="8229600" cy="38996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3899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O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s-CO" baseline="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ECOLOGÍA DEL PAISAJE 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58906" y="490817"/>
            <a:ext cx="7328648" cy="83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CO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CO" b="1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todo es más que la suma de sus partes</a:t>
            </a:r>
            <a:r>
              <a:rPr lang="es-CO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"—Aristóteles</a:t>
            </a:r>
            <a:endParaRPr lang="en-US" sz="16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94606" y="1531328"/>
            <a:ext cx="4245981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epistemológica general de la Ecología del Paisaje (EP) </a:t>
            </a:r>
            <a:endParaRPr lang="es-CO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99699" y="1560707"/>
            <a:ext cx="203016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Teoría General de Sistemas (TGS)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88006" y="2578292"/>
            <a:ext cx="2305037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Realidad compuesta por unidades ordenadas en una estructura sistémica de jerarquías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88006" y="4012060"/>
            <a:ext cx="2347591" cy="7461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organizacional </a:t>
            </a:r>
            <a:r>
              <a:rPr lang="es-CO" sz="1400" b="1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multinivelado</a:t>
            </a: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estratificado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982619" y="4075168"/>
            <a:ext cx="1515212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subdivide los sistemas en subsistemas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544853" y="3800369"/>
            <a:ext cx="2081005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intermedias semiautónomas que componen niveles de complejidad creciente </a:t>
            </a:r>
          </a:p>
        </p:txBody>
      </p:sp>
      <p:sp>
        <p:nvSpPr>
          <p:cNvPr id="13" name="Flecha a la derecha con bandas 12"/>
          <p:cNvSpPr/>
          <p:nvPr/>
        </p:nvSpPr>
        <p:spPr>
          <a:xfrm>
            <a:off x="3008546" y="1712212"/>
            <a:ext cx="1207374" cy="241831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a la derecha con bandas 13"/>
          <p:cNvSpPr/>
          <p:nvPr/>
        </p:nvSpPr>
        <p:spPr>
          <a:xfrm rot="5400000">
            <a:off x="1586475" y="2231606"/>
            <a:ext cx="256608" cy="241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a la derecha con bandas 15"/>
          <p:cNvSpPr/>
          <p:nvPr/>
        </p:nvSpPr>
        <p:spPr>
          <a:xfrm rot="5400000">
            <a:off x="1586475" y="3651313"/>
            <a:ext cx="256608" cy="241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 a la derecha con bandas 18"/>
          <p:cNvSpPr/>
          <p:nvPr/>
        </p:nvSpPr>
        <p:spPr>
          <a:xfrm>
            <a:off x="3119293" y="4323585"/>
            <a:ext cx="607186" cy="241831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 a la derecha con bandas 19"/>
          <p:cNvSpPr/>
          <p:nvPr/>
        </p:nvSpPr>
        <p:spPr>
          <a:xfrm>
            <a:off x="5685728" y="4264228"/>
            <a:ext cx="607186" cy="241831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Resultado de imagen para silueta de sol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1" b="89011" l="8696" r="891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79404" y="2770541"/>
            <a:ext cx="934734" cy="9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Hoja caricatur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4818" y="2567263"/>
            <a:ext cx="1361390" cy="13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1" b="89474" l="905" r="959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374" y="2621629"/>
            <a:ext cx="962272" cy="992751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5444892" y="2192551"/>
            <a:ext cx="169604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Paisaje </a:t>
            </a:r>
            <a:endParaRPr lang="es-CO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Cerrar llave 21"/>
          <p:cNvSpPr/>
          <p:nvPr/>
        </p:nvSpPr>
        <p:spPr>
          <a:xfrm rot="16200000">
            <a:off x="5957680" y="178300"/>
            <a:ext cx="488077" cy="5266005"/>
          </a:xfrm>
          <a:prstGeom prst="rightBrace">
            <a:avLst>
              <a:gd name="adj1" fmla="val 7047"/>
              <a:gd name="adj2" fmla="val 5035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4" name="Picture 6" descr="Resultado de imagen para flores caricatura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823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5785" y="2902308"/>
            <a:ext cx="996668" cy="69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4" b="90504" l="735" r="98806">
                        <a14:foregroundMark x1="28375" y1="61511" x2="24977" y2="66475"/>
                        <a14:foregroundMark x1="30119" y1="72878" x2="28375" y2="78273"/>
                        <a14:foregroundMark x1="42332" y1="61079" x2="42608" y2="67554"/>
                        <a14:foregroundMark x1="50046" y1="76691" x2="50872" y2="80288"/>
                        <a14:foregroundMark x1="69330" y1="78705" x2="67309" y2="74676"/>
                        <a14:foregroundMark x1="61341" y1="62878" x2="62534" y2="65108"/>
                        <a14:foregroundMark x1="79614" y1="64676" x2="76768" y2="59784"/>
                        <a14:foregroundMark x1="42608" y1="88273" x2="40588" y2="88058"/>
                        <a14:foregroundMark x1="58219" y1="87194" x2="58494" y2="90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485" y="2928093"/>
            <a:ext cx="582605" cy="743638"/>
          </a:xfrm>
          <a:prstGeom prst="rect">
            <a:avLst/>
          </a:prstGeom>
        </p:spPr>
      </p:pic>
      <p:pic>
        <p:nvPicPr>
          <p:cNvPr id="2056" name="Picture 8" descr="Resultado de imagen para personas caricatura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92" b="93308" l="10000" r="90000">
                        <a14:foregroundMark x1="42462" y1="92538" x2="45846" y2="89538"/>
                        <a14:foregroundMark x1="54615" y1="89538" x2="60231" y2="93308"/>
                        <a14:foregroundMark x1="49846" y1="23615" x2="45846" y2="6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7541" y="2859661"/>
            <a:ext cx="719885" cy="7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Casas caricatura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275" b="92418" l="3538" r="97154">
                        <a14:foregroundMark x1="12923" y1="34066" x2="14308" y2="84176"/>
                        <a14:foregroundMark x1="6308" y1="40000" x2="17923" y2="15165"/>
                        <a14:foregroundMark x1="3923" y1="45385" x2="15923" y2="47692"/>
                        <a14:foregroundMark x1="7692" y1="50879" x2="21077" y2="92527"/>
                        <a14:foregroundMark x1="91154" y1="44615" x2="89769" y2="85385"/>
                        <a14:foregroundMark x1="36846" y1="11209" x2="40692" y2="7473"/>
                        <a14:foregroundMark x1="97154" y1="43407" x2="94308" y2="39780"/>
                        <a14:foregroundMark x1="15692" y1="6044" x2="19923" y2="5275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931" y="2976785"/>
            <a:ext cx="693764" cy="4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9254" y="1288747"/>
            <a:ext cx="4033381" cy="2136624"/>
          </a:xfrm>
          <a:prstGeom prst="rect">
            <a:avLst/>
          </a:prstGeom>
          <a:ln>
            <a:solidFill>
              <a:schemeClr val="accent4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150636" y="411583"/>
            <a:ext cx="203016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Dinámica entre los sistemas</a:t>
            </a:r>
          </a:p>
        </p:txBody>
      </p:sp>
      <p:sp>
        <p:nvSpPr>
          <p:cNvPr id="8" name="Flecha a la derecha con bandas 7"/>
          <p:cNvSpPr/>
          <p:nvPr/>
        </p:nvSpPr>
        <p:spPr>
          <a:xfrm rot="5400000">
            <a:off x="2037412" y="990859"/>
            <a:ext cx="256608" cy="241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010740" y="456145"/>
            <a:ext cx="338169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"ley de los niveles de integración"</a:t>
            </a:r>
          </a:p>
        </p:txBody>
      </p:sp>
      <p:sp>
        <p:nvSpPr>
          <p:cNvPr id="10" name="Flecha a la derecha con bandas 9"/>
          <p:cNvSpPr/>
          <p:nvPr/>
        </p:nvSpPr>
        <p:spPr>
          <a:xfrm>
            <a:off x="3492081" y="552277"/>
            <a:ext cx="1207374" cy="241831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415589" y="1240079"/>
            <a:ext cx="4340104" cy="3108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nivel jerárquico organiza el nivel inferior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complejidad de los niveles aumenta hacia "arriba"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nivel superior depende del inmediatamente inferior. 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(el cómo), está expresado en el nivel inferior, y su propósito (el por qué) en el superior. 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más complejo el nivel, menor la población de instancias que lo componen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es posible reducir un nivel superior a sus componentes del nivel inferior. 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objeto de cierto nivel es una parte estructural-funcional específica del nivel superior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9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3116" y="99003"/>
            <a:ext cx="4442242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CO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ESCALAS DE ESTUDIO POR NIVELES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02" y="261159"/>
            <a:ext cx="1976284" cy="197628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80056" y="2176759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1- Planetario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455198" y="2896122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2- Biomas</a:t>
            </a:r>
          </a:p>
        </p:txBody>
      </p:sp>
      <p:pic>
        <p:nvPicPr>
          <p:cNvPr id="3074" name="Picture 2" descr="Resultado de imagen para BIOMA caricatur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198" y="1249301"/>
            <a:ext cx="1985300" cy="148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4685480" y="3634059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3- Paisaje </a:t>
            </a:r>
          </a:p>
        </p:txBody>
      </p:sp>
      <p:pic>
        <p:nvPicPr>
          <p:cNvPr id="3078" name="Picture 6" descr="Resultado de imagen para paisaje caricatura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85480" y="1993374"/>
            <a:ext cx="2030160" cy="144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872928" y="4526406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4- Ecosistema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62" y="2475532"/>
            <a:ext cx="1939602" cy="19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7962" y="1016902"/>
            <a:ext cx="4331954" cy="3523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358859" y="409596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3- Paisaje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231" l="0" r="99231">
                        <a14:foregroundMark x1="7462" y1="63923" x2="38385" y2="92308"/>
                        <a14:foregroundMark x1="9692" y1="70385" x2="23154" y2="87154"/>
                        <a14:foregroundMark x1="40846" y1="93000" x2="61154" y2="93231"/>
                        <a14:foregroundMark x1="62769" y1="93231" x2="78615" y2="81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070" y="513728"/>
            <a:ext cx="1120487" cy="112048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560711" y="920083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Temporalidad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560711" y="2437118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560711" y="3818659"/>
            <a:ext cx="20301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Funcionamiento </a:t>
            </a:r>
          </a:p>
        </p:txBody>
      </p:sp>
      <p:pic>
        <p:nvPicPr>
          <p:cNvPr id="5122" name="Picture 2" descr="Resultado de imagen para estructura caricatura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25" b="91946" l="0" r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6260" y="1541115"/>
            <a:ext cx="1668107" cy="195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71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0481" y="3314092"/>
            <a:ext cx="1359664" cy="14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2861"/>
              </p:ext>
            </p:extLst>
          </p:nvPr>
        </p:nvGraphicFramePr>
        <p:xfrm>
          <a:off x="77821" y="295835"/>
          <a:ext cx="8229600" cy="38996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3899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O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s-CO" baseline="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FAUNA Y FLORA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43779" y="864117"/>
            <a:ext cx="2030160" cy="324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BIODIVERSIDAD 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126577" y="608374"/>
            <a:ext cx="2030160" cy="8356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fundamental de los ecosistemas 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813708" y="740236"/>
            <a:ext cx="2030160" cy="5718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Integridad y funcionamiento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mapa de colombia con bandera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6986" t="19944" r="27581" b="14351"/>
          <a:stretch/>
        </p:blipFill>
        <p:spPr bwMode="auto">
          <a:xfrm>
            <a:off x="-143100" y="1592308"/>
            <a:ext cx="2696729" cy="292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870737" y="1845552"/>
            <a:ext cx="4572000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lugar en aves 1889 especies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68135" y="2327919"/>
            <a:ext cx="4574602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lugar en anfibios 763 especies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70737" y="3274473"/>
            <a:ext cx="4572000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tercero en reptiles (571 especies)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870737" y="2829113"/>
            <a:ext cx="4572000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Cuarto lugar en  mamíferos 479 especies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870737" y="3749392"/>
            <a:ext cx="4572000" cy="318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lugar en más de 24,500 especies</a:t>
            </a:r>
          </a:p>
        </p:txBody>
      </p:sp>
      <p:sp>
        <p:nvSpPr>
          <p:cNvPr id="12" name="Flecha derecha 11"/>
          <p:cNvSpPr/>
          <p:nvPr/>
        </p:nvSpPr>
        <p:spPr>
          <a:xfrm>
            <a:off x="2553629" y="864117"/>
            <a:ext cx="220921" cy="1620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 derecha 14"/>
          <p:cNvSpPr/>
          <p:nvPr/>
        </p:nvSpPr>
        <p:spPr>
          <a:xfrm>
            <a:off x="5302087" y="892510"/>
            <a:ext cx="220921" cy="1620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2294815" y="2007220"/>
            <a:ext cx="479735" cy="37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2294815" y="2492124"/>
            <a:ext cx="479735" cy="236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373939" y="2954338"/>
            <a:ext cx="4006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373939" y="3274474"/>
            <a:ext cx="400611" cy="120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2373938" y="3715348"/>
            <a:ext cx="400611" cy="19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silueta de aves volando"/>
          <p:cNvPicPr>
            <a:picLocks noChangeAspect="1" noChangeArrowheads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3" b="89573" l="9728" r="898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18822" y="1465267"/>
            <a:ext cx="800926" cy="6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lueta de rana"/>
          <p:cNvPicPr>
            <a:picLocks noChangeAspect="1" noChangeArrowheads="1"/>
          </p:cNvPicPr>
          <p:nvPr/>
        </p:nvPicPr>
        <p:blipFill>
          <a:blip r:embed="rId6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0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3828" y="2096880"/>
            <a:ext cx="764988" cy="7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ilueta de serpiente"/>
          <p:cNvPicPr>
            <a:picLocks noChangeAspect="1" noChangeArrowheads="1"/>
          </p:cNvPicPr>
          <p:nvPr/>
        </p:nvPicPr>
        <p:blipFill>
          <a:blip r:embed="rId8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9552" y="3060047"/>
            <a:ext cx="800926" cy="8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3828" y="2421493"/>
            <a:ext cx="1115587" cy="1201401"/>
          </a:xfrm>
          <a:prstGeom prst="rect">
            <a:avLst/>
          </a:prstGeom>
        </p:spPr>
      </p:pic>
      <p:pic>
        <p:nvPicPr>
          <p:cNvPr id="1034" name="Picture 10" descr="Resultado de imagen para silueta de arbol"/>
          <p:cNvPicPr>
            <a:picLocks noChangeAspect="1" noChangeArrowheads="1"/>
          </p:cNvPicPr>
          <p:nvPr/>
        </p:nvPicPr>
        <p:blipFill>
          <a:blip r:embed="rId1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38" b="9761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406" y="3769717"/>
            <a:ext cx="825439" cy="6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7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3778" y="268112"/>
            <a:ext cx="3510769" cy="324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ESPECIES PARA LA GESTIÓN  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467364" y="260127"/>
            <a:ext cx="3402017" cy="340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 diferenciales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314102" y="880544"/>
            <a:ext cx="1051890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Sombrilla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00742" y="880545"/>
            <a:ext cx="1188146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Indicadoras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30128" y="745360"/>
            <a:ext cx="1570188" cy="587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Banderas o carismáticas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4188" y="880545"/>
            <a:ext cx="1556836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Especies claves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43778" y="3041783"/>
            <a:ext cx="2705163" cy="340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ESTATUS DE LAS ESPECIES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4050495" y="349143"/>
            <a:ext cx="220921" cy="1620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170472" y="3619087"/>
            <a:ext cx="4572000" cy="587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Unión Internacional para la Conservación de la Naturaleza 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(UICN)</a:t>
            </a:r>
            <a:endParaRPr lang="es-CO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76676" y="4331838"/>
            <a:ext cx="4572000" cy="587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Resolución 1912 de 2015 del Ministerio de Ambiente y Desarrollo Sostenible (MADS)</a:t>
            </a:r>
            <a:endParaRPr lang="es-CO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142571" y="4270904"/>
            <a:ext cx="3551263" cy="587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Convención Internacional de Especies de Fauna y Flora Silvestres (CITES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49591" y="3704270"/>
            <a:ext cx="2549417" cy="340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Libros rojos  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307519" y="753294"/>
            <a:ext cx="1386315" cy="587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Especies endémicas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liquene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2749" y="1377801"/>
            <a:ext cx="1530010" cy="14159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Oso andino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0473" y="1387721"/>
            <a:ext cx="1501656" cy="13655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esultado de imagen para rupicola rupico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AutoShape 4" descr="Resultado de imagen para rupicola rupicol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5333" y="1410188"/>
            <a:ext cx="1527349" cy="1527349"/>
          </a:xfrm>
          <a:prstGeom prst="ellipse">
            <a:avLst/>
          </a:prstGeom>
        </p:spPr>
      </p:pic>
      <p:pic>
        <p:nvPicPr>
          <p:cNvPr id="1030" name="Picture 6" descr="Resultado de imagen para jaguar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0915" y="1408887"/>
            <a:ext cx="1583798" cy="1402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anta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3778" y="1370187"/>
            <a:ext cx="1566721" cy="14235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0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45632"/>
              </p:ext>
            </p:extLst>
          </p:nvPr>
        </p:nvGraphicFramePr>
        <p:xfrm>
          <a:off x="77821" y="244602"/>
          <a:ext cx="8229600" cy="295148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s-CO" sz="1800" baseline="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INTEGRIDAD BIOLÓGICA EN MATRICES PAISAJÍSTICA</a:t>
                      </a:r>
                      <a:endPara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1562401" y="774570"/>
            <a:ext cx="6533283" cy="4202801"/>
            <a:chOff x="1532901" y="672313"/>
            <a:chExt cx="6533283" cy="4202801"/>
          </a:xfrm>
        </p:grpSpPr>
        <p:sp>
          <p:nvSpPr>
            <p:cNvPr id="4" name="Rectángulo 3"/>
            <p:cNvSpPr/>
            <p:nvPr/>
          </p:nvSpPr>
          <p:spPr>
            <a:xfrm>
              <a:off x="3030424" y="4334184"/>
              <a:ext cx="2160179" cy="540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Viabilidad de Recurso Turístico </a:t>
              </a:r>
              <a:endParaRPr 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32901" y="672313"/>
              <a:ext cx="6533283" cy="3829223"/>
              <a:chOff x="1532901" y="672313"/>
              <a:chExt cx="6533283" cy="3829223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2181860" y="672313"/>
                <a:ext cx="3921760" cy="3854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Integridad biológica en matrices paisajística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1797707" y="1318743"/>
                <a:ext cx="1916430" cy="5289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Componente </a:t>
                </a:r>
                <a:r>
                  <a:rPr lang="es-ES" sz="12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Criptosistémico</a:t>
                </a:r>
                <a:endParaRPr lang="en-US" sz="1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797707" y="2095348"/>
                <a:ext cx="1916430" cy="3850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Salud Ecosistémica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451985" y="1318743"/>
                <a:ext cx="1916430" cy="5289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Componente </a:t>
                </a:r>
                <a:r>
                  <a:rPr lang="es-ES" sz="12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Fenosistemico</a:t>
                </a: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451350" y="2094539"/>
                <a:ext cx="1916430" cy="3859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Calidad escénica 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Conector recto de flecha 11"/>
              <p:cNvCxnSpPr>
                <a:stCxn id="7" idx="2"/>
                <a:endCxn id="8" idx="0"/>
              </p:cNvCxnSpPr>
              <p:nvPr/>
            </p:nvCxnSpPr>
            <p:spPr>
              <a:xfrm flipH="1">
                <a:off x="2755922" y="1057758"/>
                <a:ext cx="1386818" cy="260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>
                <a:stCxn id="7" idx="2"/>
                <a:endCxn id="10" idx="0"/>
              </p:cNvCxnSpPr>
              <p:nvPr/>
            </p:nvCxnSpPr>
            <p:spPr>
              <a:xfrm>
                <a:off x="4142740" y="1057758"/>
                <a:ext cx="1267460" cy="260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>
                <a:stCxn id="8" idx="2"/>
                <a:endCxn id="9" idx="0"/>
              </p:cNvCxnSpPr>
              <p:nvPr/>
            </p:nvCxnSpPr>
            <p:spPr>
              <a:xfrm>
                <a:off x="2755922" y="1847698"/>
                <a:ext cx="0" cy="2476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>
                <a:stCxn id="10" idx="2"/>
                <a:endCxn id="11" idx="0"/>
              </p:cNvCxnSpPr>
              <p:nvPr/>
            </p:nvCxnSpPr>
            <p:spPr>
              <a:xfrm flipH="1">
                <a:off x="5409565" y="1847698"/>
                <a:ext cx="635" cy="2468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errar llave 15"/>
              <p:cNvSpPr/>
              <p:nvPr/>
            </p:nvSpPr>
            <p:spPr>
              <a:xfrm rot="5400000">
                <a:off x="3806409" y="241060"/>
                <a:ext cx="672662" cy="4972444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532901" y="3221773"/>
                <a:ext cx="1223021" cy="540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Salud Ecosistémica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449331" y="3221773"/>
                <a:ext cx="1322366" cy="540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Calidad escénica 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5414078" y="3185895"/>
                <a:ext cx="1322366" cy="540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Percepción social  positiva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7104993" y="2724678"/>
                <a:ext cx="958214" cy="338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Comunidad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7104993" y="3179931"/>
                <a:ext cx="958214" cy="338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Turistas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7107970" y="3671266"/>
                <a:ext cx="958214" cy="338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Empresas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7104993" y="4162601"/>
                <a:ext cx="958214" cy="338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Entidades  </a:t>
                </a:r>
                <a:endPara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Conector recto 23"/>
              <p:cNvCxnSpPr>
                <a:stCxn id="19" idx="3"/>
                <a:endCxn id="20" idx="1"/>
              </p:cNvCxnSpPr>
              <p:nvPr/>
            </p:nvCxnSpPr>
            <p:spPr>
              <a:xfrm flipV="1">
                <a:off x="6736444" y="2894146"/>
                <a:ext cx="368549" cy="5622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>
                <a:stCxn id="19" idx="3"/>
                <a:endCxn id="21" idx="1"/>
              </p:cNvCxnSpPr>
              <p:nvPr/>
            </p:nvCxnSpPr>
            <p:spPr>
              <a:xfrm flipV="1">
                <a:off x="6736444" y="3349399"/>
                <a:ext cx="368549" cy="1069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19" idx="3"/>
                <a:endCxn id="22" idx="1"/>
              </p:cNvCxnSpPr>
              <p:nvPr/>
            </p:nvCxnSpPr>
            <p:spPr>
              <a:xfrm>
                <a:off x="6736444" y="3456360"/>
                <a:ext cx="371526" cy="3843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19" idx="3"/>
                <a:endCxn id="23" idx="1"/>
              </p:cNvCxnSpPr>
              <p:nvPr/>
            </p:nvCxnSpPr>
            <p:spPr>
              <a:xfrm>
                <a:off x="6736444" y="3456360"/>
                <a:ext cx="368549" cy="8757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Picture 2" descr="Resultado de imagen para simbolo mas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7004" y="3245735"/>
                <a:ext cx="493005" cy="493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Resultado de imagen para simbolo mas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1019" y="3209858"/>
                <a:ext cx="493005" cy="493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Conector recto 29"/>
              <p:cNvCxnSpPr>
                <a:stCxn id="19" idx="2"/>
                <a:endCxn id="4" idx="0"/>
              </p:cNvCxnSpPr>
              <p:nvPr/>
            </p:nvCxnSpPr>
            <p:spPr>
              <a:xfrm flipH="1">
                <a:off x="4110514" y="3726825"/>
                <a:ext cx="1964747" cy="6073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>
                <a:stCxn id="18" idx="2"/>
                <a:endCxn id="4" idx="0"/>
              </p:cNvCxnSpPr>
              <p:nvPr/>
            </p:nvCxnSpPr>
            <p:spPr>
              <a:xfrm>
                <a:off x="4110514" y="3762703"/>
                <a:ext cx="0" cy="5714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>
                <a:stCxn id="4" idx="0"/>
                <a:endCxn id="17" idx="2"/>
              </p:cNvCxnSpPr>
              <p:nvPr/>
            </p:nvCxnSpPr>
            <p:spPr>
              <a:xfrm flipH="1" flipV="1">
                <a:off x="2144412" y="3762703"/>
                <a:ext cx="1966102" cy="5714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9077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lantilla Amgen">
      <a:dk1>
        <a:srgbClr val="5B5B5E"/>
      </a:dk1>
      <a:lt1>
        <a:srgbClr val="FFFFFF"/>
      </a:lt1>
      <a:dk2>
        <a:srgbClr val="104FB3"/>
      </a:dk2>
      <a:lt2>
        <a:srgbClr val="FFFFFF"/>
      </a:lt2>
      <a:accent1>
        <a:srgbClr val="104FB3"/>
      </a:accent1>
      <a:accent2>
        <a:srgbClr val="F3C200"/>
      </a:accent2>
      <a:accent3>
        <a:srgbClr val="86C760"/>
      </a:accent3>
      <a:accent4>
        <a:srgbClr val="D44D24"/>
      </a:accent4>
      <a:accent5>
        <a:srgbClr val="EE9900"/>
      </a:accent5>
      <a:accent6>
        <a:srgbClr val="00BCE5"/>
      </a:accent6>
      <a:hlink>
        <a:srgbClr val="86C760"/>
      </a:hlink>
      <a:folHlink>
        <a:srgbClr val="86C7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numCol="1" spcCol="360000" rtlCol="0">
        <a:spAutoFit/>
      </a:bodyPr>
      <a:lstStyle>
        <a:defPPr algn="ctr">
          <a:spcAft>
            <a:spcPts val="600"/>
          </a:spcAft>
          <a:defRPr sz="1050" b="0" i="0" baseline="0" dirty="0" err="1" smtClean="0">
            <a:solidFill>
              <a:srgbClr val="7D8287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708</Words>
  <Application>Microsoft Macintosh PowerPoint</Application>
  <PresentationFormat>On-screen Show (16:9)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Catamaran Thin</vt:lpstr>
      <vt:lpstr>Helvetica</vt:lpstr>
      <vt:lpstr>Myriad Pro</vt:lpstr>
      <vt:lpstr>Times New Roman</vt:lpstr>
      <vt:lpstr>Tema de Office</vt:lpstr>
      <vt:lpstr> </vt:lpstr>
      <vt:lpstr>Modulo 2.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Uelbosque Universidad</dc:creator>
  <cp:lastModifiedBy>Microsoft Office User</cp:lastModifiedBy>
  <cp:revision>214</cp:revision>
  <dcterms:created xsi:type="dcterms:W3CDTF">2016-05-13T19:30:59Z</dcterms:created>
  <dcterms:modified xsi:type="dcterms:W3CDTF">2020-03-18T17:09:10Z</dcterms:modified>
</cp:coreProperties>
</file>