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73" r:id="rId3"/>
    <p:sldId id="309" r:id="rId4"/>
    <p:sldId id="274" r:id="rId5"/>
    <p:sldId id="306" r:id="rId6"/>
    <p:sldId id="310" r:id="rId7"/>
    <p:sldId id="312" r:id="rId8"/>
    <p:sldId id="313" r:id="rId9"/>
    <p:sldId id="314" r:id="rId10"/>
    <p:sldId id="315" r:id="rId11"/>
    <p:sldId id="311" r:id="rId12"/>
    <p:sldId id="316" r:id="rId13"/>
    <p:sldId id="317" r:id="rId14"/>
    <p:sldId id="302" r:id="rId15"/>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200"/>
    <a:srgbClr val="000000"/>
    <a:srgbClr val="B8C0C8"/>
    <a:srgbClr val="00BCE5"/>
    <a:srgbClr val="61BBA2"/>
    <a:srgbClr val="E6E6E6"/>
    <a:srgbClr val="EFEFEF"/>
    <a:srgbClr val="E6EFF6"/>
    <a:srgbClr val="EE9900"/>
    <a:srgbClr val="D44D2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Estilo claro 2 - Énfasis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590" autoAdjust="0"/>
  </p:normalViewPr>
  <p:slideViewPr>
    <p:cSldViewPr snapToGrid="0" snapToObjects="1">
      <p:cViewPr varScale="1">
        <p:scale>
          <a:sx n="115" d="100"/>
          <a:sy n="115" d="100"/>
        </p:scale>
        <p:origin x="924" y="102"/>
      </p:cViewPr>
      <p:guideLst>
        <p:guide orient="horz" pos="1620"/>
        <p:guide pos="28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9FD0EC-8E87-1643-87C4-5C0C4924812F}" type="datetime1">
              <a:rPr lang="es-CO" smtClean="0"/>
              <a:t>11/10/2019</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D9121-B47E-B647-8779-723343624BFC}" type="slidenum">
              <a:rPr lang="es-ES" smtClean="0"/>
              <a:t>‹Nº›</a:t>
            </a:fld>
            <a:endParaRPr lang="es-ES"/>
          </a:p>
        </p:txBody>
      </p:sp>
    </p:spTree>
    <p:extLst>
      <p:ext uri="{BB962C8B-B14F-4D97-AF65-F5344CB8AC3E}">
        <p14:creationId xmlns:p14="http://schemas.microsoft.com/office/powerpoint/2010/main" val="26617609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C64DD-1CDA-B243-8BF1-98F0DD3EAED6}" type="datetime1">
              <a:rPr lang="es-CO" smtClean="0"/>
              <a:t>11/10/2019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9C2A5-4096-954A-8F2A-717C41F0AEDC}" type="slidenum">
              <a:rPr lang="es-ES" smtClean="0"/>
              <a:t>‹Nº›</a:t>
            </a:fld>
            <a:endParaRPr lang="es-ES"/>
          </a:p>
        </p:txBody>
      </p:sp>
    </p:spTree>
    <p:extLst>
      <p:ext uri="{BB962C8B-B14F-4D97-AF65-F5344CB8AC3E}">
        <p14:creationId xmlns:p14="http://schemas.microsoft.com/office/powerpoint/2010/main" val="24739223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a:t>
            </a:fld>
            <a:endParaRPr lang="es-ES"/>
          </a:p>
        </p:txBody>
      </p:sp>
    </p:spTree>
    <p:extLst>
      <p:ext uri="{BB962C8B-B14F-4D97-AF65-F5344CB8AC3E}">
        <p14:creationId xmlns:p14="http://schemas.microsoft.com/office/powerpoint/2010/main" val="4087947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649C2A5-4096-954A-8F2A-717C41F0AEDC}" type="slidenum">
              <a:rPr lang="es-ES" smtClean="0"/>
              <a:t>11</a:t>
            </a:fld>
            <a:endParaRPr lang="es-ES"/>
          </a:p>
        </p:txBody>
      </p:sp>
    </p:spTree>
    <p:extLst>
      <p:ext uri="{BB962C8B-B14F-4D97-AF65-F5344CB8AC3E}">
        <p14:creationId xmlns:p14="http://schemas.microsoft.com/office/powerpoint/2010/main" val="7268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649C2A5-4096-954A-8F2A-717C41F0AEDC}" type="slidenum">
              <a:rPr lang="es-ES" smtClean="0"/>
              <a:t>12</a:t>
            </a:fld>
            <a:endParaRPr lang="es-ES"/>
          </a:p>
        </p:txBody>
      </p:sp>
    </p:spTree>
    <p:extLst>
      <p:ext uri="{BB962C8B-B14F-4D97-AF65-F5344CB8AC3E}">
        <p14:creationId xmlns:p14="http://schemas.microsoft.com/office/powerpoint/2010/main" val="83837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649C2A5-4096-954A-8F2A-717C41F0AEDC}" type="slidenum">
              <a:rPr lang="es-ES" smtClean="0"/>
              <a:t>13</a:t>
            </a:fld>
            <a:endParaRPr lang="es-ES"/>
          </a:p>
        </p:txBody>
      </p:sp>
    </p:spTree>
    <p:extLst>
      <p:ext uri="{BB962C8B-B14F-4D97-AF65-F5344CB8AC3E}">
        <p14:creationId xmlns:p14="http://schemas.microsoft.com/office/powerpoint/2010/main" val="1761645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a:extLst>
              <a:ext uri="{28A0092B-C50C-407E-A947-70E740481C1C}">
                <a14:useLocalDpi xmlns:a14="http://schemas.microsoft.com/office/drawing/2010/main" val="0"/>
              </a:ext>
            </a:extLst>
          </a:blip>
          <a:srcRect l="1012" t="6671" r="-104" b="278"/>
          <a:stretch/>
        </p:blipFill>
        <p:spPr>
          <a:xfrm>
            <a:off x="18853" y="0"/>
            <a:ext cx="9049733" cy="5128181"/>
          </a:xfrm>
          <a:prstGeom prst="rect">
            <a:avLst/>
          </a:prstGeom>
        </p:spPr>
      </p:pic>
      <p:pic>
        <p:nvPicPr>
          <p:cNvPr id="5" name="Imagen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79688"/>
            <a:ext cx="5146686" cy="2526384"/>
          </a:xfrm>
          <a:prstGeom prst="rect">
            <a:avLst/>
          </a:prstGeom>
        </p:spPr>
      </p:pic>
      <p:sp>
        <p:nvSpPr>
          <p:cNvPr id="6" name="Rectángulo 5"/>
          <p:cNvSpPr/>
          <p:nvPr userDrawn="1"/>
        </p:nvSpPr>
        <p:spPr>
          <a:xfrm>
            <a:off x="599104" y="3086282"/>
            <a:ext cx="8488335" cy="1740242"/>
          </a:xfrm>
          <a:prstGeom prst="rect">
            <a:avLst/>
          </a:prstGeom>
          <a:solidFill>
            <a:srgbClr val="61BBA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 name="Título 1"/>
          <p:cNvSpPr>
            <a:spLocks noGrp="1"/>
          </p:cNvSpPr>
          <p:nvPr>
            <p:ph type="ctrTitle"/>
          </p:nvPr>
        </p:nvSpPr>
        <p:spPr>
          <a:xfrm>
            <a:off x="685800" y="3216239"/>
            <a:ext cx="7772400" cy="579666"/>
          </a:xfrm>
        </p:spPr>
        <p:txBody>
          <a:bodyPr>
            <a:normAutofit/>
          </a:bodyPr>
          <a:lstStyle>
            <a:lvl1pPr>
              <a:defRPr sz="3200" b="0" i="0">
                <a:solidFill>
                  <a:srgbClr val="002060"/>
                </a:solidFill>
                <a:latin typeface="Myriad Pro Light"/>
                <a:cs typeface="Myriad Pro"/>
              </a:defRPr>
            </a:lvl1pPr>
          </a:lstStyle>
          <a:p>
            <a:r>
              <a:rPr lang="es-ES_tradnl" dirty="0"/>
              <a:t>Clic para editar título</a:t>
            </a:r>
            <a:endParaRPr lang="es-ES" dirty="0"/>
          </a:p>
        </p:txBody>
      </p:sp>
      <p:sp>
        <p:nvSpPr>
          <p:cNvPr id="3" name="Subtítulo 2"/>
          <p:cNvSpPr>
            <a:spLocks noGrp="1"/>
          </p:cNvSpPr>
          <p:nvPr>
            <p:ph type="subTitle" idx="1"/>
          </p:nvPr>
        </p:nvSpPr>
        <p:spPr>
          <a:xfrm>
            <a:off x="685800" y="3906410"/>
            <a:ext cx="7772400" cy="798950"/>
          </a:xfrm>
        </p:spPr>
        <p:txBody>
          <a:bodyPr>
            <a:normAutofit/>
          </a:bodyPr>
          <a:lstStyle>
            <a:lvl1pPr marL="0" indent="0" algn="l">
              <a:buNone/>
              <a:defRPr sz="1100" b="0" i="0">
                <a:solidFill>
                  <a:srgbClr val="002060"/>
                </a:solidFill>
                <a:latin typeface="Arial"/>
                <a:cs typeface="Myriad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Haga clic para modificar el estilo de subtítulo del patrón</a:t>
            </a:r>
            <a:endParaRPr lang="es-ES" dirty="0"/>
          </a:p>
        </p:txBody>
      </p:sp>
    </p:spTree>
    <p:extLst>
      <p:ext uri="{BB962C8B-B14F-4D97-AF65-F5344CB8AC3E}">
        <p14:creationId xmlns:p14="http://schemas.microsoft.com/office/powerpoint/2010/main" val="57367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 dos columnas derecha 2">
    <p:spTree>
      <p:nvGrpSpPr>
        <p:cNvPr id="1" name=""/>
        <p:cNvGrpSpPr/>
        <p:nvPr/>
      </p:nvGrpSpPr>
      <p:grpSpPr>
        <a:xfrm>
          <a:off x="0" y="0"/>
          <a:ext cx="0" cy="0"/>
          <a:chOff x="0" y="0"/>
          <a:chExt cx="0" cy="0"/>
        </a:xfrm>
      </p:grpSpPr>
      <p:sp>
        <p:nvSpPr>
          <p:cNvPr id="13" name="Marcador de contenido 2"/>
          <p:cNvSpPr>
            <a:spLocks noGrp="1"/>
          </p:cNvSpPr>
          <p:nvPr>
            <p:ph sz="half" idx="14" hasCustomPrompt="1"/>
          </p:nvPr>
        </p:nvSpPr>
        <p:spPr>
          <a:xfrm>
            <a:off x="399797" y="1521078"/>
            <a:ext cx="2502016" cy="2898656"/>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4" name="Marcador de texto 3"/>
          <p:cNvSpPr>
            <a:spLocks noGrp="1"/>
          </p:cNvSpPr>
          <p:nvPr>
            <p:ph type="body" sz="quarter" idx="18" hasCustomPrompt="1"/>
          </p:nvPr>
        </p:nvSpPr>
        <p:spPr>
          <a:xfrm>
            <a:off x="3124200" y="1521077"/>
            <a:ext cx="5562600" cy="2898655"/>
          </a:xfrm>
        </p:spPr>
        <p:txBody>
          <a:bodyPr numCol="2">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texto del patrón</a:t>
            </a:r>
          </a:p>
        </p:txBody>
      </p:sp>
      <p:sp>
        <p:nvSpPr>
          <p:cNvPr id="1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dos columnas</a:t>
            </a:r>
            <a:endParaRPr lang="es-ES" dirty="0"/>
          </a:p>
        </p:txBody>
      </p:sp>
    </p:spTree>
    <p:extLst>
      <p:ext uri="{BB962C8B-B14F-4D97-AF65-F5344CB8AC3E}">
        <p14:creationId xmlns:p14="http://schemas.microsoft.com/office/powerpoint/2010/main" val="30258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tres columnas 2">
    <p:spTree>
      <p:nvGrpSpPr>
        <p:cNvPr id="1" name=""/>
        <p:cNvGrpSpPr/>
        <p:nvPr/>
      </p:nvGrpSpPr>
      <p:grpSpPr>
        <a:xfrm>
          <a:off x="0" y="0"/>
          <a:ext cx="0" cy="0"/>
          <a:chOff x="0" y="0"/>
          <a:chExt cx="0" cy="0"/>
        </a:xfrm>
      </p:grpSpPr>
      <p:sp>
        <p:nvSpPr>
          <p:cNvPr id="17" name="Marcador de texto 3"/>
          <p:cNvSpPr>
            <a:spLocks noGrp="1"/>
          </p:cNvSpPr>
          <p:nvPr>
            <p:ph type="body" sz="quarter" idx="18"/>
          </p:nvPr>
        </p:nvSpPr>
        <p:spPr>
          <a:xfrm>
            <a:off x="399796" y="1521077"/>
            <a:ext cx="8287003" cy="2898655"/>
          </a:xfrm>
        </p:spPr>
        <p:txBody>
          <a:bodyPr numCol="3">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2"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tres columnas</a:t>
            </a:r>
            <a:endParaRPr lang="es-ES" dirty="0"/>
          </a:p>
        </p:txBody>
      </p:sp>
    </p:spTree>
    <p:extLst>
      <p:ext uri="{BB962C8B-B14F-4D97-AF65-F5344CB8AC3E}">
        <p14:creationId xmlns:p14="http://schemas.microsoft.com/office/powerpoint/2010/main" val="131313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 con dos imágenes">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58453" y="1416244"/>
            <a:ext cx="3602559" cy="170910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2" name="Marcador de contenido 2"/>
          <p:cNvSpPr>
            <a:spLocks noGrp="1"/>
          </p:cNvSpPr>
          <p:nvPr>
            <p:ph sz="half" idx="13" hasCustomPrompt="1"/>
          </p:nvPr>
        </p:nvSpPr>
        <p:spPr>
          <a:xfrm>
            <a:off x="4884766" y="1416244"/>
            <a:ext cx="3602559" cy="170910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13" name="Conector recto 12"/>
          <p:cNvCxnSpPr/>
          <p:nvPr userDrawn="1"/>
        </p:nvCxnSpPr>
        <p:spPr>
          <a:xfrm>
            <a:off x="603759" y="3324776"/>
            <a:ext cx="3726651"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cxnSp>
        <p:nvCxnSpPr>
          <p:cNvPr id="16" name="Conector recto 15"/>
          <p:cNvCxnSpPr/>
          <p:nvPr userDrawn="1"/>
        </p:nvCxnSpPr>
        <p:spPr>
          <a:xfrm>
            <a:off x="4830068" y="3324776"/>
            <a:ext cx="3726651"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9" name="Marcador de texto 3"/>
          <p:cNvSpPr>
            <a:spLocks noGrp="1"/>
          </p:cNvSpPr>
          <p:nvPr>
            <p:ph type="body" sz="quarter" idx="18"/>
          </p:nvPr>
        </p:nvSpPr>
        <p:spPr>
          <a:xfrm>
            <a:off x="658453" y="3422422"/>
            <a:ext cx="3602559" cy="1119284"/>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9" name="Marcador de texto 3"/>
          <p:cNvSpPr>
            <a:spLocks noGrp="1"/>
          </p:cNvSpPr>
          <p:nvPr>
            <p:ph type="body" sz="quarter" idx="19"/>
          </p:nvPr>
        </p:nvSpPr>
        <p:spPr>
          <a:xfrm>
            <a:off x="4884766" y="3422422"/>
            <a:ext cx="3602559" cy="1119284"/>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7"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con imagen</a:t>
            </a:r>
            <a:endParaRPr lang="es-ES" dirty="0"/>
          </a:p>
        </p:txBody>
      </p:sp>
    </p:spTree>
    <p:extLst>
      <p:ext uri="{BB962C8B-B14F-4D97-AF65-F5344CB8AC3E}">
        <p14:creationId xmlns:p14="http://schemas.microsoft.com/office/powerpoint/2010/main" val="246384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 dos imágenes 2">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02933" y="1291294"/>
            <a:ext cx="3602559" cy="1528662"/>
          </a:xfrm>
          <a:no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13" name="Conector recto 12"/>
          <p:cNvCxnSpPr/>
          <p:nvPr userDrawn="1"/>
        </p:nvCxnSpPr>
        <p:spPr>
          <a:xfrm flipV="1">
            <a:off x="4516480" y="1291293"/>
            <a:ext cx="0" cy="1528663"/>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20" name="Marcador de contenido 2"/>
          <p:cNvSpPr>
            <a:spLocks noGrp="1"/>
          </p:cNvSpPr>
          <p:nvPr>
            <p:ph sz="half" idx="13" hasCustomPrompt="1"/>
          </p:nvPr>
        </p:nvSpPr>
        <p:spPr>
          <a:xfrm>
            <a:off x="4966261" y="3017121"/>
            <a:ext cx="3602559" cy="1528662"/>
          </a:xfrm>
          <a:no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5" name="Título 1"/>
          <p:cNvSpPr txBox="1">
            <a:spLocks/>
          </p:cNvSpPr>
          <p:nvPr userDrawn="1"/>
        </p:nvSpPr>
        <p:spPr>
          <a:xfrm>
            <a:off x="4788556" y="1312293"/>
            <a:ext cx="3153692" cy="418164"/>
          </a:xfrm>
          <a:prstGeom prst="rect">
            <a:avLst/>
          </a:prstGeom>
          <a:noFill/>
          <a:ln>
            <a:noFill/>
          </a:ln>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l"/>
            <a:r>
              <a:rPr lang="es-ES_tradnl" sz="1300" b="0" i="0" dirty="0">
                <a:solidFill>
                  <a:schemeClr val="tx1">
                    <a:lumMod val="50000"/>
                  </a:schemeClr>
                </a:solidFill>
                <a:latin typeface="Myriad Pro Light"/>
                <a:cs typeface="Calibri"/>
              </a:rPr>
              <a:t>Título</a:t>
            </a:r>
            <a:endParaRPr lang="es-ES" sz="1300" b="0" i="0" dirty="0">
              <a:solidFill>
                <a:schemeClr val="tx1">
                  <a:lumMod val="50000"/>
                </a:schemeClr>
              </a:solidFill>
              <a:latin typeface="Myriad Pro Light"/>
              <a:cs typeface="Calibri"/>
            </a:endParaRPr>
          </a:p>
        </p:txBody>
      </p:sp>
      <p:cxnSp>
        <p:nvCxnSpPr>
          <p:cNvPr id="27" name="Conector recto 26"/>
          <p:cNvCxnSpPr/>
          <p:nvPr userDrawn="1"/>
        </p:nvCxnSpPr>
        <p:spPr>
          <a:xfrm flipV="1">
            <a:off x="4516480" y="3017120"/>
            <a:ext cx="0" cy="1528663"/>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29" name="Título 1"/>
          <p:cNvSpPr txBox="1">
            <a:spLocks/>
          </p:cNvSpPr>
          <p:nvPr userDrawn="1"/>
        </p:nvSpPr>
        <p:spPr>
          <a:xfrm>
            <a:off x="1704511" y="2969014"/>
            <a:ext cx="2460949" cy="418164"/>
          </a:xfrm>
          <a:prstGeom prst="rect">
            <a:avLst/>
          </a:prstGeom>
          <a:noFill/>
          <a:ln>
            <a:noFill/>
          </a:ln>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300" b="0" i="0" dirty="0">
                <a:solidFill>
                  <a:schemeClr val="tx1">
                    <a:lumMod val="50000"/>
                  </a:schemeClr>
                </a:solidFill>
                <a:latin typeface="Myriad Pro Light"/>
                <a:cs typeface="Calibri"/>
              </a:rPr>
              <a:t>Título</a:t>
            </a:r>
            <a:endParaRPr lang="es-ES" sz="1300" b="0" i="0" dirty="0">
              <a:solidFill>
                <a:schemeClr val="tx1">
                  <a:lumMod val="50000"/>
                </a:schemeClr>
              </a:solidFill>
              <a:latin typeface="Myriad Pro Light"/>
              <a:cs typeface="Calibri"/>
            </a:endParaRPr>
          </a:p>
        </p:txBody>
      </p:sp>
      <p:sp>
        <p:nvSpPr>
          <p:cNvPr id="28" name="Marcador de texto 3"/>
          <p:cNvSpPr>
            <a:spLocks noGrp="1"/>
          </p:cNvSpPr>
          <p:nvPr>
            <p:ph type="body" sz="quarter" idx="18"/>
          </p:nvPr>
        </p:nvSpPr>
        <p:spPr>
          <a:xfrm>
            <a:off x="4843316" y="1793723"/>
            <a:ext cx="3725504" cy="1026233"/>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1" name="Marcador de texto 3"/>
          <p:cNvSpPr>
            <a:spLocks noGrp="1"/>
          </p:cNvSpPr>
          <p:nvPr>
            <p:ph type="body" sz="quarter" idx="19"/>
          </p:nvPr>
        </p:nvSpPr>
        <p:spPr>
          <a:xfrm>
            <a:off x="479988" y="3387178"/>
            <a:ext cx="3725504" cy="1026233"/>
          </a:xfrm>
        </p:spPr>
        <p:txBody>
          <a:bodyPr>
            <a:noAutofit/>
          </a:bodyPr>
          <a:lstStyle>
            <a:lvl1pPr marL="0" indent="0" algn="r">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con imagen</a:t>
            </a:r>
            <a:endParaRPr lang="es-ES" dirty="0"/>
          </a:p>
        </p:txBody>
      </p:sp>
    </p:spTree>
    <p:extLst>
      <p:ext uri="{BB962C8B-B14F-4D97-AF65-F5344CB8AC3E}">
        <p14:creationId xmlns:p14="http://schemas.microsoft.com/office/powerpoint/2010/main" val="11695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as">
    <p:spTree>
      <p:nvGrpSpPr>
        <p:cNvPr id="1" name=""/>
        <p:cNvGrpSpPr/>
        <p:nvPr/>
      </p:nvGrpSpPr>
      <p:grpSpPr>
        <a:xfrm>
          <a:off x="0" y="0"/>
          <a:ext cx="0" cy="0"/>
          <a:chOff x="0" y="0"/>
          <a:chExt cx="0" cy="0"/>
        </a:xfrm>
      </p:grpSpPr>
      <p:sp>
        <p:nvSpPr>
          <p:cNvPr id="3" name="Marcador de tabla 2"/>
          <p:cNvSpPr>
            <a:spLocks noGrp="1"/>
          </p:cNvSpPr>
          <p:nvPr>
            <p:ph type="tbl" sz="quarter" idx="13"/>
          </p:nvPr>
        </p:nvSpPr>
        <p:spPr>
          <a:xfrm>
            <a:off x="519113" y="1305172"/>
            <a:ext cx="8075861" cy="3305032"/>
          </a:xfrm>
        </p:spPr>
        <p:txBody>
          <a:bodyPr/>
          <a:lstStyle/>
          <a:p>
            <a:endParaRPr lang="es-ES"/>
          </a:p>
        </p:txBody>
      </p:sp>
      <p:sp>
        <p:nvSpPr>
          <p:cNvPr id="11"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Tablas</a:t>
            </a:r>
            <a:endParaRPr lang="es-ES" dirty="0"/>
          </a:p>
        </p:txBody>
      </p:sp>
    </p:spTree>
    <p:extLst>
      <p:ext uri="{BB962C8B-B14F-4D97-AF65-F5344CB8AC3E}">
        <p14:creationId xmlns:p14="http://schemas.microsoft.com/office/powerpoint/2010/main" val="3377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lendario">
    <p:spTree>
      <p:nvGrpSpPr>
        <p:cNvPr id="1" name=""/>
        <p:cNvGrpSpPr/>
        <p:nvPr/>
      </p:nvGrpSpPr>
      <p:grpSpPr>
        <a:xfrm>
          <a:off x="0" y="0"/>
          <a:ext cx="0" cy="0"/>
          <a:chOff x="0" y="0"/>
          <a:chExt cx="0" cy="0"/>
        </a:xfrm>
      </p:grpSpPr>
      <p:sp>
        <p:nvSpPr>
          <p:cNvPr id="13" name="Título 1"/>
          <p:cNvSpPr txBox="1">
            <a:spLocks/>
          </p:cNvSpPr>
          <p:nvPr userDrawn="1"/>
        </p:nvSpPr>
        <p:spPr>
          <a:xfrm>
            <a:off x="926346"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Domingo</a:t>
            </a:r>
            <a:endParaRPr lang="es-ES" sz="1000" b="0" i="0" dirty="0">
              <a:solidFill>
                <a:schemeClr val="tx1">
                  <a:lumMod val="50000"/>
                </a:schemeClr>
              </a:solidFill>
              <a:latin typeface="Myriad Pro Light"/>
              <a:cs typeface="Calibri"/>
            </a:endParaRPr>
          </a:p>
        </p:txBody>
      </p:sp>
      <p:sp>
        <p:nvSpPr>
          <p:cNvPr id="14" name="Rectángulo 13"/>
          <p:cNvSpPr/>
          <p:nvPr userDrawn="1"/>
        </p:nvSpPr>
        <p:spPr>
          <a:xfrm>
            <a:off x="926347" y="1451354"/>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3" name="Rectángulo 22"/>
          <p:cNvSpPr/>
          <p:nvPr userDrawn="1"/>
        </p:nvSpPr>
        <p:spPr>
          <a:xfrm>
            <a:off x="1967962"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4" name="Rectángulo 23"/>
          <p:cNvSpPr/>
          <p:nvPr userDrawn="1"/>
        </p:nvSpPr>
        <p:spPr>
          <a:xfrm>
            <a:off x="3009578"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5" name="Rectángulo 24"/>
          <p:cNvSpPr/>
          <p:nvPr userDrawn="1"/>
        </p:nvSpPr>
        <p:spPr>
          <a:xfrm>
            <a:off x="4051193"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6" name="Rectángulo 25"/>
          <p:cNvSpPr/>
          <p:nvPr userDrawn="1"/>
        </p:nvSpPr>
        <p:spPr>
          <a:xfrm>
            <a:off x="5092809"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7" name="Rectángulo 26"/>
          <p:cNvSpPr/>
          <p:nvPr userDrawn="1"/>
        </p:nvSpPr>
        <p:spPr>
          <a:xfrm>
            <a:off x="6134424"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8" name="Rectángulo 27"/>
          <p:cNvSpPr/>
          <p:nvPr userDrawn="1"/>
        </p:nvSpPr>
        <p:spPr>
          <a:xfrm>
            <a:off x="7176040"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9" name="Título 1"/>
          <p:cNvSpPr txBox="1">
            <a:spLocks/>
          </p:cNvSpPr>
          <p:nvPr userDrawn="1"/>
        </p:nvSpPr>
        <p:spPr>
          <a:xfrm>
            <a:off x="1967962"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Lunes</a:t>
            </a:r>
            <a:endParaRPr lang="es-ES" sz="1000" b="0" i="0" dirty="0">
              <a:solidFill>
                <a:schemeClr val="tx1">
                  <a:lumMod val="50000"/>
                </a:schemeClr>
              </a:solidFill>
              <a:latin typeface="Myriad Pro Light"/>
              <a:cs typeface="Calibri"/>
            </a:endParaRPr>
          </a:p>
        </p:txBody>
      </p:sp>
      <p:sp>
        <p:nvSpPr>
          <p:cNvPr id="30" name="Título 1"/>
          <p:cNvSpPr txBox="1">
            <a:spLocks/>
          </p:cNvSpPr>
          <p:nvPr userDrawn="1"/>
        </p:nvSpPr>
        <p:spPr>
          <a:xfrm>
            <a:off x="3009578"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Martes</a:t>
            </a:r>
            <a:endParaRPr lang="es-ES" sz="1000" b="0" i="0" dirty="0">
              <a:solidFill>
                <a:schemeClr val="tx1">
                  <a:lumMod val="50000"/>
                </a:schemeClr>
              </a:solidFill>
              <a:latin typeface="Myriad Pro Light"/>
              <a:cs typeface="Calibri"/>
            </a:endParaRPr>
          </a:p>
        </p:txBody>
      </p:sp>
      <p:sp>
        <p:nvSpPr>
          <p:cNvPr id="31" name="Título 1"/>
          <p:cNvSpPr txBox="1">
            <a:spLocks/>
          </p:cNvSpPr>
          <p:nvPr userDrawn="1"/>
        </p:nvSpPr>
        <p:spPr>
          <a:xfrm>
            <a:off x="4051193"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Miércoles</a:t>
            </a:r>
            <a:endParaRPr lang="es-ES" sz="1000" b="0" i="0" dirty="0">
              <a:solidFill>
                <a:schemeClr val="tx1">
                  <a:lumMod val="50000"/>
                </a:schemeClr>
              </a:solidFill>
              <a:latin typeface="Myriad Pro Light"/>
              <a:cs typeface="Calibri"/>
            </a:endParaRPr>
          </a:p>
        </p:txBody>
      </p:sp>
      <p:sp>
        <p:nvSpPr>
          <p:cNvPr id="32" name="Título 1"/>
          <p:cNvSpPr txBox="1">
            <a:spLocks/>
          </p:cNvSpPr>
          <p:nvPr userDrawn="1"/>
        </p:nvSpPr>
        <p:spPr>
          <a:xfrm>
            <a:off x="5092809"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Jueves</a:t>
            </a:r>
            <a:endParaRPr lang="es-ES" sz="1000" b="0" i="0" dirty="0">
              <a:solidFill>
                <a:schemeClr val="tx1">
                  <a:lumMod val="50000"/>
                </a:schemeClr>
              </a:solidFill>
              <a:latin typeface="Myriad Pro Light"/>
              <a:cs typeface="Calibri"/>
            </a:endParaRPr>
          </a:p>
        </p:txBody>
      </p:sp>
      <p:sp>
        <p:nvSpPr>
          <p:cNvPr id="33" name="Título 1"/>
          <p:cNvSpPr txBox="1">
            <a:spLocks/>
          </p:cNvSpPr>
          <p:nvPr userDrawn="1"/>
        </p:nvSpPr>
        <p:spPr>
          <a:xfrm>
            <a:off x="6134424"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Viernes</a:t>
            </a:r>
            <a:endParaRPr lang="es-ES" sz="1000" b="0" i="0" dirty="0">
              <a:solidFill>
                <a:schemeClr val="tx1">
                  <a:lumMod val="50000"/>
                </a:schemeClr>
              </a:solidFill>
              <a:latin typeface="Myriad Pro Light"/>
              <a:cs typeface="Calibri"/>
            </a:endParaRPr>
          </a:p>
        </p:txBody>
      </p:sp>
      <p:sp>
        <p:nvSpPr>
          <p:cNvPr id="34" name="Título 1"/>
          <p:cNvSpPr txBox="1">
            <a:spLocks/>
          </p:cNvSpPr>
          <p:nvPr userDrawn="1"/>
        </p:nvSpPr>
        <p:spPr>
          <a:xfrm>
            <a:off x="7176040"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a:solidFill>
                  <a:schemeClr val="tx1">
                    <a:lumMod val="50000"/>
                  </a:schemeClr>
                </a:solidFill>
                <a:latin typeface="Myriad Pro Light"/>
                <a:cs typeface="Calibri"/>
              </a:rPr>
              <a:t>Sábado</a:t>
            </a:r>
            <a:endParaRPr lang="es-ES" sz="1000" b="0" i="0" dirty="0">
              <a:solidFill>
                <a:schemeClr val="tx1">
                  <a:lumMod val="50000"/>
                </a:schemeClr>
              </a:solidFill>
              <a:latin typeface="Myriad Pro Light"/>
              <a:cs typeface="Calibri"/>
            </a:endParaRPr>
          </a:p>
        </p:txBody>
      </p:sp>
      <p:sp>
        <p:nvSpPr>
          <p:cNvPr id="37" name="Rectángulo 36"/>
          <p:cNvSpPr/>
          <p:nvPr userDrawn="1"/>
        </p:nvSpPr>
        <p:spPr>
          <a:xfrm>
            <a:off x="926347" y="2077178"/>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8" name="Rectángulo 37"/>
          <p:cNvSpPr/>
          <p:nvPr userDrawn="1"/>
        </p:nvSpPr>
        <p:spPr>
          <a:xfrm>
            <a:off x="1967962"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9" name="Rectángulo 38"/>
          <p:cNvSpPr/>
          <p:nvPr userDrawn="1"/>
        </p:nvSpPr>
        <p:spPr>
          <a:xfrm>
            <a:off x="3009578"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0" name="Rectángulo 39"/>
          <p:cNvSpPr/>
          <p:nvPr userDrawn="1"/>
        </p:nvSpPr>
        <p:spPr>
          <a:xfrm>
            <a:off x="4051193"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1" name="Rectángulo 40"/>
          <p:cNvSpPr/>
          <p:nvPr userDrawn="1"/>
        </p:nvSpPr>
        <p:spPr>
          <a:xfrm>
            <a:off x="5092809"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2" name="Rectángulo 41"/>
          <p:cNvSpPr/>
          <p:nvPr userDrawn="1"/>
        </p:nvSpPr>
        <p:spPr>
          <a:xfrm>
            <a:off x="6134424"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3" name="Rectángulo 42"/>
          <p:cNvSpPr/>
          <p:nvPr userDrawn="1"/>
        </p:nvSpPr>
        <p:spPr>
          <a:xfrm>
            <a:off x="7176040"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4" name="Rectángulo 43"/>
          <p:cNvSpPr/>
          <p:nvPr userDrawn="1"/>
        </p:nvSpPr>
        <p:spPr>
          <a:xfrm>
            <a:off x="926347" y="2703005"/>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5" name="Rectángulo 44"/>
          <p:cNvSpPr/>
          <p:nvPr userDrawn="1"/>
        </p:nvSpPr>
        <p:spPr>
          <a:xfrm>
            <a:off x="1967962"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6" name="Rectángulo 45"/>
          <p:cNvSpPr/>
          <p:nvPr userDrawn="1"/>
        </p:nvSpPr>
        <p:spPr>
          <a:xfrm>
            <a:off x="3009578"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7" name="Rectángulo 46"/>
          <p:cNvSpPr/>
          <p:nvPr userDrawn="1"/>
        </p:nvSpPr>
        <p:spPr>
          <a:xfrm>
            <a:off x="4051193"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8" name="Rectángulo 47"/>
          <p:cNvSpPr/>
          <p:nvPr userDrawn="1"/>
        </p:nvSpPr>
        <p:spPr>
          <a:xfrm>
            <a:off x="5092809"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9" name="Rectángulo 48"/>
          <p:cNvSpPr/>
          <p:nvPr userDrawn="1"/>
        </p:nvSpPr>
        <p:spPr>
          <a:xfrm>
            <a:off x="6134424"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0" name="Rectángulo 49"/>
          <p:cNvSpPr/>
          <p:nvPr userDrawn="1"/>
        </p:nvSpPr>
        <p:spPr>
          <a:xfrm>
            <a:off x="7176040"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1" name="Rectángulo 50"/>
          <p:cNvSpPr/>
          <p:nvPr userDrawn="1"/>
        </p:nvSpPr>
        <p:spPr>
          <a:xfrm>
            <a:off x="926347" y="3328832"/>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2" name="Rectángulo 51"/>
          <p:cNvSpPr/>
          <p:nvPr userDrawn="1"/>
        </p:nvSpPr>
        <p:spPr>
          <a:xfrm>
            <a:off x="1967962"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3" name="Rectángulo 52"/>
          <p:cNvSpPr/>
          <p:nvPr userDrawn="1"/>
        </p:nvSpPr>
        <p:spPr>
          <a:xfrm>
            <a:off x="3009578"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4" name="Rectángulo 53"/>
          <p:cNvSpPr/>
          <p:nvPr userDrawn="1"/>
        </p:nvSpPr>
        <p:spPr>
          <a:xfrm>
            <a:off x="4051193"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5" name="Rectángulo 54"/>
          <p:cNvSpPr/>
          <p:nvPr userDrawn="1"/>
        </p:nvSpPr>
        <p:spPr>
          <a:xfrm>
            <a:off x="5092809"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6" name="Rectángulo 55"/>
          <p:cNvSpPr/>
          <p:nvPr userDrawn="1"/>
        </p:nvSpPr>
        <p:spPr>
          <a:xfrm>
            <a:off x="6134424"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7" name="Rectángulo 56"/>
          <p:cNvSpPr/>
          <p:nvPr userDrawn="1"/>
        </p:nvSpPr>
        <p:spPr>
          <a:xfrm>
            <a:off x="7176040"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8" name="Rectángulo 57"/>
          <p:cNvSpPr/>
          <p:nvPr userDrawn="1"/>
        </p:nvSpPr>
        <p:spPr>
          <a:xfrm>
            <a:off x="926347" y="3954657"/>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9" name="Rectángulo 58"/>
          <p:cNvSpPr/>
          <p:nvPr userDrawn="1"/>
        </p:nvSpPr>
        <p:spPr>
          <a:xfrm>
            <a:off x="1967962"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0" name="Rectángulo 59"/>
          <p:cNvSpPr/>
          <p:nvPr userDrawn="1"/>
        </p:nvSpPr>
        <p:spPr>
          <a:xfrm>
            <a:off x="3009578"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1" name="Rectángulo 60"/>
          <p:cNvSpPr/>
          <p:nvPr userDrawn="1"/>
        </p:nvSpPr>
        <p:spPr>
          <a:xfrm>
            <a:off x="4051193"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2" name="Rectángulo 61"/>
          <p:cNvSpPr/>
          <p:nvPr userDrawn="1"/>
        </p:nvSpPr>
        <p:spPr>
          <a:xfrm>
            <a:off x="5092809"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3" name="Rectángulo 62"/>
          <p:cNvSpPr/>
          <p:nvPr userDrawn="1"/>
        </p:nvSpPr>
        <p:spPr>
          <a:xfrm>
            <a:off x="6134424"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4" name="Rectángulo 63"/>
          <p:cNvSpPr/>
          <p:nvPr userDrawn="1"/>
        </p:nvSpPr>
        <p:spPr>
          <a:xfrm>
            <a:off x="7176040"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104" name="Marcador de texto 3"/>
          <p:cNvSpPr>
            <a:spLocks noGrp="1"/>
          </p:cNvSpPr>
          <p:nvPr>
            <p:ph type="body" sz="quarter" idx="20" hasCustomPrompt="1"/>
          </p:nvPr>
        </p:nvSpPr>
        <p:spPr>
          <a:xfrm>
            <a:off x="1779800"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5" name="Marcador de texto 3"/>
          <p:cNvSpPr>
            <a:spLocks noGrp="1"/>
          </p:cNvSpPr>
          <p:nvPr>
            <p:ph type="body" sz="quarter" idx="21" hasCustomPrompt="1"/>
          </p:nvPr>
        </p:nvSpPr>
        <p:spPr>
          <a:xfrm>
            <a:off x="1779800"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6" name="Marcador de texto 3"/>
          <p:cNvSpPr>
            <a:spLocks noGrp="1"/>
          </p:cNvSpPr>
          <p:nvPr>
            <p:ph type="body" sz="quarter" idx="22" hasCustomPrompt="1"/>
          </p:nvPr>
        </p:nvSpPr>
        <p:spPr>
          <a:xfrm>
            <a:off x="1779800"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7" name="Marcador de texto 3"/>
          <p:cNvSpPr>
            <a:spLocks noGrp="1"/>
          </p:cNvSpPr>
          <p:nvPr>
            <p:ph type="body" sz="quarter" idx="23" hasCustomPrompt="1"/>
          </p:nvPr>
        </p:nvSpPr>
        <p:spPr>
          <a:xfrm>
            <a:off x="1779800"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9" name="Marcador de texto 3"/>
          <p:cNvSpPr>
            <a:spLocks noGrp="1"/>
          </p:cNvSpPr>
          <p:nvPr>
            <p:ph type="body" sz="quarter" idx="24" hasCustomPrompt="1"/>
          </p:nvPr>
        </p:nvSpPr>
        <p:spPr>
          <a:xfrm>
            <a:off x="1779800"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0" name="Marcador de texto 3"/>
          <p:cNvSpPr>
            <a:spLocks noGrp="1"/>
          </p:cNvSpPr>
          <p:nvPr>
            <p:ph type="body" sz="quarter" idx="25" hasCustomPrompt="1"/>
          </p:nvPr>
        </p:nvSpPr>
        <p:spPr>
          <a:xfrm>
            <a:off x="2821746"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1" name="Marcador de texto 3"/>
          <p:cNvSpPr>
            <a:spLocks noGrp="1"/>
          </p:cNvSpPr>
          <p:nvPr>
            <p:ph type="body" sz="quarter" idx="26" hasCustomPrompt="1"/>
          </p:nvPr>
        </p:nvSpPr>
        <p:spPr>
          <a:xfrm>
            <a:off x="2821746"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2" name="Marcador de texto 3"/>
          <p:cNvSpPr>
            <a:spLocks noGrp="1"/>
          </p:cNvSpPr>
          <p:nvPr>
            <p:ph type="body" sz="quarter" idx="27" hasCustomPrompt="1"/>
          </p:nvPr>
        </p:nvSpPr>
        <p:spPr>
          <a:xfrm>
            <a:off x="2821746"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3" name="Marcador de texto 3"/>
          <p:cNvSpPr>
            <a:spLocks noGrp="1"/>
          </p:cNvSpPr>
          <p:nvPr>
            <p:ph type="body" sz="quarter" idx="28" hasCustomPrompt="1"/>
          </p:nvPr>
        </p:nvSpPr>
        <p:spPr>
          <a:xfrm>
            <a:off x="2821746"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4" name="Marcador de texto 3"/>
          <p:cNvSpPr>
            <a:spLocks noGrp="1"/>
          </p:cNvSpPr>
          <p:nvPr>
            <p:ph type="body" sz="quarter" idx="29" hasCustomPrompt="1"/>
          </p:nvPr>
        </p:nvSpPr>
        <p:spPr>
          <a:xfrm>
            <a:off x="2821746"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5" name="Marcador de texto 3"/>
          <p:cNvSpPr>
            <a:spLocks noGrp="1"/>
          </p:cNvSpPr>
          <p:nvPr>
            <p:ph type="body" sz="quarter" idx="30" hasCustomPrompt="1"/>
          </p:nvPr>
        </p:nvSpPr>
        <p:spPr>
          <a:xfrm>
            <a:off x="3863031"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6" name="Marcador de texto 3"/>
          <p:cNvSpPr>
            <a:spLocks noGrp="1"/>
          </p:cNvSpPr>
          <p:nvPr>
            <p:ph type="body" sz="quarter" idx="31" hasCustomPrompt="1"/>
          </p:nvPr>
        </p:nvSpPr>
        <p:spPr>
          <a:xfrm>
            <a:off x="3863031"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7" name="Marcador de texto 3"/>
          <p:cNvSpPr>
            <a:spLocks noGrp="1"/>
          </p:cNvSpPr>
          <p:nvPr>
            <p:ph type="body" sz="quarter" idx="32" hasCustomPrompt="1"/>
          </p:nvPr>
        </p:nvSpPr>
        <p:spPr>
          <a:xfrm>
            <a:off x="3863031"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8" name="Marcador de texto 3"/>
          <p:cNvSpPr>
            <a:spLocks noGrp="1"/>
          </p:cNvSpPr>
          <p:nvPr>
            <p:ph type="body" sz="quarter" idx="33" hasCustomPrompt="1"/>
          </p:nvPr>
        </p:nvSpPr>
        <p:spPr>
          <a:xfrm>
            <a:off x="3863031"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9" name="Marcador de texto 3"/>
          <p:cNvSpPr>
            <a:spLocks noGrp="1"/>
          </p:cNvSpPr>
          <p:nvPr>
            <p:ph type="body" sz="quarter" idx="34" hasCustomPrompt="1"/>
          </p:nvPr>
        </p:nvSpPr>
        <p:spPr>
          <a:xfrm>
            <a:off x="3863031"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0" name="Marcador de texto 3"/>
          <p:cNvSpPr>
            <a:spLocks noGrp="1"/>
          </p:cNvSpPr>
          <p:nvPr>
            <p:ph type="body" sz="quarter" idx="35" hasCustomPrompt="1"/>
          </p:nvPr>
        </p:nvSpPr>
        <p:spPr>
          <a:xfrm>
            <a:off x="4907376"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1" name="Marcador de texto 3"/>
          <p:cNvSpPr>
            <a:spLocks noGrp="1"/>
          </p:cNvSpPr>
          <p:nvPr>
            <p:ph type="body" sz="quarter" idx="36" hasCustomPrompt="1"/>
          </p:nvPr>
        </p:nvSpPr>
        <p:spPr>
          <a:xfrm>
            <a:off x="4907376"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2" name="Marcador de texto 3"/>
          <p:cNvSpPr>
            <a:spLocks noGrp="1"/>
          </p:cNvSpPr>
          <p:nvPr>
            <p:ph type="body" sz="quarter" idx="37" hasCustomPrompt="1"/>
          </p:nvPr>
        </p:nvSpPr>
        <p:spPr>
          <a:xfrm>
            <a:off x="4907376"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3" name="Marcador de texto 3"/>
          <p:cNvSpPr>
            <a:spLocks noGrp="1"/>
          </p:cNvSpPr>
          <p:nvPr>
            <p:ph type="body" sz="quarter" idx="38" hasCustomPrompt="1"/>
          </p:nvPr>
        </p:nvSpPr>
        <p:spPr>
          <a:xfrm>
            <a:off x="4907376"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4" name="Marcador de texto 3"/>
          <p:cNvSpPr>
            <a:spLocks noGrp="1"/>
          </p:cNvSpPr>
          <p:nvPr>
            <p:ph type="body" sz="quarter" idx="39" hasCustomPrompt="1"/>
          </p:nvPr>
        </p:nvSpPr>
        <p:spPr>
          <a:xfrm>
            <a:off x="4907376"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5" name="Marcador de texto 3"/>
          <p:cNvSpPr>
            <a:spLocks noGrp="1"/>
          </p:cNvSpPr>
          <p:nvPr>
            <p:ph type="body" sz="quarter" idx="40" hasCustomPrompt="1"/>
          </p:nvPr>
        </p:nvSpPr>
        <p:spPr>
          <a:xfrm>
            <a:off x="5946262"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6" name="Marcador de texto 3"/>
          <p:cNvSpPr>
            <a:spLocks noGrp="1"/>
          </p:cNvSpPr>
          <p:nvPr>
            <p:ph type="body" sz="quarter" idx="41" hasCustomPrompt="1"/>
          </p:nvPr>
        </p:nvSpPr>
        <p:spPr>
          <a:xfrm>
            <a:off x="5946262"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7" name="Marcador de texto 3"/>
          <p:cNvSpPr>
            <a:spLocks noGrp="1"/>
          </p:cNvSpPr>
          <p:nvPr>
            <p:ph type="body" sz="quarter" idx="42" hasCustomPrompt="1"/>
          </p:nvPr>
        </p:nvSpPr>
        <p:spPr>
          <a:xfrm>
            <a:off x="5946262"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8" name="Marcador de texto 3"/>
          <p:cNvSpPr>
            <a:spLocks noGrp="1"/>
          </p:cNvSpPr>
          <p:nvPr>
            <p:ph type="body" sz="quarter" idx="43" hasCustomPrompt="1"/>
          </p:nvPr>
        </p:nvSpPr>
        <p:spPr>
          <a:xfrm>
            <a:off x="5946262"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9" name="Marcador de texto 3"/>
          <p:cNvSpPr>
            <a:spLocks noGrp="1"/>
          </p:cNvSpPr>
          <p:nvPr>
            <p:ph type="body" sz="quarter" idx="44" hasCustomPrompt="1"/>
          </p:nvPr>
        </p:nvSpPr>
        <p:spPr>
          <a:xfrm>
            <a:off x="5946262"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0" name="Marcador de texto 3"/>
          <p:cNvSpPr>
            <a:spLocks noGrp="1"/>
          </p:cNvSpPr>
          <p:nvPr>
            <p:ph type="body" sz="quarter" idx="45" hasCustomPrompt="1"/>
          </p:nvPr>
        </p:nvSpPr>
        <p:spPr>
          <a:xfrm>
            <a:off x="6978655"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1" name="Marcador de texto 3"/>
          <p:cNvSpPr>
            <a:spLocks noGrp="1"/>
          </p:cNvSpPr>
          <p:nvPr>
            <p:ph type="body" sz="quarter" idx="46" hasCustomPrompt="1"/>
          </p:nvPr>
        </p:nvSpPr>
        <p:spPr>
          <a:xfrm>
            <a:off x="6978655"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2" name="Marcador de texto 3"/>
          <p:cNvSpPr>
            <a:spLocks noGrp="1"/>
          </p:cNvSpPr>
          <p:nvPr>
            <p:ph type="body" sz="quarter" idx="47" hasCustomPrompt="1"/>
          </p:nvPr>
        </p:nvSpPr>
        <p:spPr>
          <a:xfrm>
            <a:off x="6978655"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3" name="Marcador de texto 3"/>
          <p:cNvSpPr>
            <a:spLocks noGrp="1"/>
          </p:cNvSpPr>
          <p:nvPr>
            <p:ph type="body" sz="quarter" idx="48" hasCustomPrompt="1"/>
          </p:nvPr>
        </p:nvSpPr>
        <p:spPr>
          <a:xfrm>
            <a:off x="6978655"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2" name="Marcador de texto 3"/>
          <p:cNvSpPr>
            <a:spLocks noGrp="1"/>
          </p:cNvSpPr>
          <p:nvPr>
            <p:ph type="body" sz="quarter" idx="49" hasCustomPrompt="1"/>
          </p:nvPr>
        </p:nvSpPr>
        <p:spPr>
          <a:xfrm>
            <a:off x="6978655"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3" name="Marcador de texto 3"/>
          <p:cNvSpPr>
            <a:spLocks noGrp="1"/>
          </p:cNvSpPr>
          <p:nvPr>
            <p:ph type="body" sz="quarter" idx="50" hasCustomPrompt="1"/>
          </p:nvPr>
        </p:nvSpPr>
        <p:spPr>
          <a:xfrm>
            <a:off x="8029493"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4" name="Marcador de texto 3"/>
          <p:cNvSpPr>
            <a:spLocks noGrp="1"/>
          </p:cNvSpPr>
          <p:nvPr>
            <p:ph type="body" sz="quarter" idx="51" hasCustomPrompt="1"/>
          </p:nvPr>
        </p:nvSpPr>
        <p:spPr>
          <a:xfrm>
            <a:off x="8029493"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5" name="Marcador de texto 3"/>
          <p:cNvSpPr>
            <a:spLocks noGrp="1"/>
          </p:cNvSpPr>
          <p:nvPr>
            <p:ph type="body" sz="quarter" idx="52" hasCustomPrompt="1"/>
          </p:nvPr>
        </p:nvSpPr>
        <p:spPr>
          <a:xfrm>
            <a:off x="8029493"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6" name="Marcador de texto 3"/>
          <p:cNvSpPr>
            <a:spLocks noGrp="1"/>
          </p:cNvSpPr>
          <p:nvPr>
            <p:ph type="body" sz="quarter" idx="53" hasCustomPrompt="1"/>
          </p:nvPr>
        </p:nvSpPr>
        <p:spPr>
          <a:xfrm>
            <a:off x="8029493"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7" name="Marcador de texto 3"/>
          <p:cNvSpPr>
            <a:spLocks noGrp="1"/>
          </p:cNvSpPr>
          <p:nvPr>
            <p:ph type="body" sz="quarter" idx="54" hasCustomPrompt="1"/>
          </p:nvPr>
        </p:nvSpPr>
        <p:spPr>
          <a:xfrm>
            <a:off x="8029493"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8" name="Marcador de texto 3"/>
          <p:cNvSpPr>
            <a:spLocks noGrp="1"/>
          </p:cNvSpPr>
          <p:nvPr>
            <p:ph type="body" sz="quarter" idx="19" hasCustomPrompt="1"/>
          </p:nvPr>
        </p:nvSpPr>
        <p:spPr>
          <a:xfrm>
            <a:off x="3287128" y="872053"/>
            <a:ext cx="2553035" cy="259117"/>
          </a:xfrm>
        </p:spPr>
        <p:txBody>
          <a:bodyPr>
            <a:noAutofit/>
          </a:bodyPr>
          <a:lstStyle>
            <a:lvl1pPr marL="0" indent="0" algn="ctr">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mes</a:t>
            </a:r>
          </a:p>
        </p:txBody>
      </p:sp>
      <p:sp>
        <p:nvSpPr>
          <p:cNvPr id="8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Calendario</a:t>
            </a:r>
            <a:endParaRPr lang="es-ES" dirty="0"/>
          </a:p>
        </p:txBody>
      </p:sp>
    </p:spTree>
    <p:extLst>
      <p:ext uri="{BB962C8B-B14F-4D97-AF65-F5344CB8AC3E}">
        <p14:creationId xmlns:p14="http://schemas.microsoft.com/office/powerpoint/2010/main" val="2182704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áficas">
    <p:spTree>
      <p:nvGrpSpPr>
        <p:cNvPr id="1" name=""/>
        <p:cNvGrpSpPr/>
        <p:nvPr/>
      </p:nvGrpSpPr>
      <p:grpSpPr>
        <a:xfrm>
          <a:off x="0" y="0"/>
          <a:ext cx="0" cy="0"/>
          <a:chOff x="0" y="0"/>
          <a:chExt cx="0" cy="0"/>
        </a:xfrm>
      </p:grpSpPr>
      <p:sp>
        <p:nvSpPr>
          <p:cNvPr id="20" name="Marcador de texto 3"/>
          <p:cNvSpPr>
            <a:spLocks noGrp="1"/>
          </p:cNvSpPr>
          <p:nvPr>
            <p:ph type="body" sz="quarter" idx="19"/>
          </p:nvPr>
        </p:nvSpPr>
        <p:spPr>
          <a:xfrm>
            <a:off x="545321" y="1953431"/>
            <a:ext cx="2898813" cy="2444778"/>
          </a:xfrm>
        </p:spPr>
        <p:txBody>
          <a:bodyPr>
            <a:noAutofit/>
          </a:bodyPr>
          <a:lstStyle>
            <a:lvl1pPr marL="0" indent="0" algn="l">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4" name="Marcador de gráfico 3"/>
          <p:cNvSpPr>
            <a:spLocks noGrp="1"/>
          </p:cNvSpPr>
          <p:nvPr>
            <p:ph type="chart" sz="quarter" idx="20"/>
          </p:nvPr>
        </p:nvSpPr>
        <p:spPr>
          <a:xfrm>
            <a:off x="3804629" y="1954213"/>
            <a:ext cx="4554575" cy="2443996"/>
          </a:xfrm>
        </p:spPr>
        <p:txBody>
          <a:bodyPr/>
          <a:lstStyle/>
          <a:p>
            <a:endParaRPr lang="es-ES"/>
          </a:p>
        </p:txBody>
      </p:sp>
      <p:sp>
        <p:nvSpPr>
          <p:cNvPr id="21" name="Marcador de texto 3"/>
          <p:cNvSpPr>
            <a:spLocks noGrp="1"/>
          </p:cNvSpPr>
          <p:nvPr>
            <p:ph type="body" sz="quarter" idx="21" hasCustomPrompt="1"/>
          </p:nvPr>
        </p:nvSpPr>
        <p:spPr>
          <a:xfrm>
            <a:off x="545321" y="1551637"/>
            <a:ext cx="2898813" cy="277960"/>
          </a:xfrm>
        </p:spPr>
        <p:txBody>
          <a:bodyPr>
            <a:noAutofit/>
          </a:bodyPr>
          <a:lstStyle>
            <a:lvl1pPr marL="0" indent="0" algn="l">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Título</a:t>
            </a:r>
          </a:p>
        </p:txBody>
      </p:sp>
      <p:sp>
        <p:nvSpPr>
          <p:cNvPr id="14"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Gráficas</a:t>
            </a:r>
            <a:endParaRPr lang="es-ES" dirty="0"/>
          </a:p>
        </p:txBody>
      </p:sp>
    </p:spTree>
    <p:extLst>
      <p:ext uri="{BB962C8B-B14F-4D97-AF65-F5344CB8AC3E}">
        <p14:creationId xmlns:p14="http://schemas.microsoft.com/office/powerpoint/2010/main" val="1281277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lusiones">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58453" y="1705671"/>
            <a:ext cx="3602559" cy="249844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pic>
        <p:nvPicPr>
          <p:cNvPr id="9" name="Imagen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75101" y="1698495"/>
            <a:ext cx="556198" cy="524077"/>
          </a:xfrm>
          <a:prstGeom prst="rect">
            <a:avLst/>
          </a:prstGeom>
        </p:spPr>
      </p:pic>
      <p:sp>
        <p:nvSpPr>
          <p:cNvPr id="23" name="Marcador de texto 3"/>
          <p:cNvSpPr>
            <a:spLocks noGrp="1"/>
          </p:cNvSpPr>
          <p:nvPr>
            <p:ph type="body" sz="quarter" idx="19"/>
          </p:nvPr>
        </p:nvSpPr>
        <p:spPr>
          <a:xfrm>
            <a:off x="4520428" y="2403587"/>
            <a:ext cx="4166372" cy="1800529"/>
          </a:xfrm>
        </p:spPr>
        <p:txBody>
          <a:bodyPr>
            <a:noAutofit/>
          </a:bodyPr>
          <a:lstStyle>
            <a:lvl1pPr marL="0" indent="0" algn="l">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6"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Conclusiones</a:t>
            </a:r>
            <a:endParaRPr lang="es-ES" dirty="0"/>
          </a:p>
        </p:txBody>
      </p:sp>
    </p:spTree>
    <p:extLst>
      <p:ext uri="{BB962C8B-B14F-4D97-AF65-F5344CB8AC3E}">
        <p14:creationId xmlns:p14="http://schemas.microsoft.com/office/powerpoint/2010/main" val="3472280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cias">
    <p:spTree>
      <p:nvGrpSpPr>
        <p:cNvPr id="1" name=""/>
        <p:cNvGrpSpPr/>
        <p:nvPr/>
      </p:nvGrpSpPr>
      <p:grpSpPr>
        <a:xfrm>
          <a:off x="0" y="0"/>
          <a:ext cx="0" cy="0"/>
          <a:chOff x="0" y="0"/>
          <a:chExt cx="0" cy="0"/>
        </a:xfrm>
      </p:grpSpPr>
      <p:sp>
        <p:nvSpPr>
          <p:cNvPr id="6" name="Título 1"/>
          <p:cNvSpPr>
            <a:spLocks noGrp="1"/>
          </p:cNvSpPr>
          <p:nvPr>
            <p:ph type="title" hasCustomPrompt="1"/>
          </p:nvPr>
        </p:nvSpPr>
        <p:spPr>
          <a:xfrm>
            <a:off x="3383108" y="2872770"/>
            <a:ext cx="2396618" cy="420840"/>
          </a:xfrm>
          <a:noFill/>
        </p:spPr>
        <p:txBody>
          <a:bodyPr>
            <a:normAutofit/>
          </a:bodyPr>
          <a:lstStyle>
            <a:lvl1pPr algn="ctr">
              <a:defRPr sz="2800" b="0" i="0" baseline="0">
                <a:solidFill>
                  <a:schemeClr val="tx1">
                    <a:lumMod val="50000"/>
                  </a:schemeClr>
                </a:solidFill>
                <a:latin typeface="Myriad Pro Light"/>
                <a:cs typeface="Myriad Pro"/>
              </a:defRPr>
            </a:lvl1pPr>
          </a:lstStyle>
          <a:p>
            <a:r>
              <a:rPr lang="es-ES_tradnl" dirty="0"/>
              <a:t>Gracias</a:t>
            </a:r>
            <a:endParaRPr lang="es-ES" dirty="0"/>
          </a:p>
        </p:txBody>
      </p:sp>
      <p:cxnSp>
        <p:nvCxnSpPr>
          <p:cNvPr id="11" name="Conector recto 10"/>
          <p:cNvCxnSpPr/>
          <p:nvPr userDrawn="1"/>
        </p:nvCxnSpPr>
        <p:spPr>
          <a:xfrm>
            <a:off x="2231513" y="2567281"/>
            <a:ext cx="4642407" cy="0"/>
          </a:xfrm>
          <a:prstGeom prst="line">
            <a:avLst/>
          </a:prstGeom>
          <a:ln w="12700" cmpd="sng">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7" name="Marcador de texto 3"/>
          <p:cNvSpPr>
            <a:spLocks noGrp="1"/>
          </p:cNvSpPr>
          <p:nvPr>
            <p:ph type="body" sz="quarter" idx="19" hasCustomPrompt="1"/>
          </p:nvPr>
        </p:nvSpPr>
        <p:spPr>
          <a:xfrm>
            <a:off x="1380163" y="4357589"/>
            <a:ext cx="6386888" cy="272181"/>
          </a:xfrm>
        </p:spPr>
        <p:txBody>
          <a:bodyPr>
            <a:noAutofit/>
          </a:bodyPr>
          <a:lstStyle>
            <a:lvl1pPr marL="0" indent="0" algn="ctr">
              <a:buFontTx/>
              <a:buNone/>
              <a:defRPr sz="8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Créditos</a:t>
            </a:r>
          </a:p>
        </p:txBody>
      </p:sp>
      <p:sp>
        <p:nvSpPr>
          <p:cNvPr id="9" name="Título 1"/>
          <p:cNvSpPr txBox="1">
            <a:spLocks/>
          </p:cNvSpPr>
          <p:nvPr userDrawn="1"/>
        </p:nvSpPr>
        <p:spPr>
          <a:xfrm>
            <a:off x="2231512" y="1354667"/>
            <a:ext cx="4642407" cy="113829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200" b="0" i="0" kern="1200" cap="none">
                <a:solidFill>
                  <a:schemeClr val="tx1">
                    <a:lumMod val="50000"/>
                  </a:schemeClr>
                </a:solidFill>
                <a:latin typeface="Myriad Pro Light"/>
                <a:ea typeface="+mj-ea"/>
                <a:cs typeface="Myriad Pro"/>
              </a:defRPr>
            </a:lvl1pPr>
          </a:lstStyle>
          <a:p>
            <a:r>
              <a:rPr lang="es-ES_tradnl" dirty="0"/>
              <a:t>Curso Virtual de Leucemia Linfoblástica Aguda</a:t>
            </a:r>
            <a:endParaRPr lang="es-ES" dirty="0"/>
          </a:p>
        </p:txBody>
      </p:sp>
    </p:spTree>
    <p:extLst>
      <p:ext uri="{BB962C8B-B14F-4D97-AF65-F5344CB8AC3E}">
        <p14:creationId xmlns:p14="http://schemas.microsoft.com/office/powerpoint/2010/main" val="354502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97757" y="1456621"/>
            <a:ext cx="3941410" cy="803378"/>
          </a:xfrm>
        </p:spPr>
        <p:txBody>
          <a:bodyPr anchor="t">
            <a:normAutofit/>
          </a:bodyPr>
          <a:lstStyle>
            <a:lvl1pPr algn="l">
              <a:defRPr sz="3200" b="0" i="0" cap="none">
                <a:solidFill>
                  <a:schemeClr val="tx1">
                    <a:lumMod val="50000"/>
                  </a:schemeClr>
                </a:solidFill>
                <a:latin typeface="Myriad Pro Light"/>
                <a:cs typeface="Myriad Pro"/>
              </a:defRPr>
            </a:lvl1pPr>
          </a:lstStyle>
          <a:p>
            <a:r>
              <a:rPr lang="es-ES_tradnl" dirty="0"/>
              <a:t>Clic para editar título</a:t>
            </a:r>
            <a:endParaRPr lang="es-ES" dirty="0"/>
          </a:p>
        </p:txBody>
      </p:sp>
      <p:sp>
        <p:nvSpPr>
          <p:cNvPr id="3" name="Marcador de texto 2"/>
          <p:cNvSpPr>
            <a:spLocks noGrp="1"/>
          </p:cNvSpPr>
          <p:nvPr>
            <p:ph type="body" idx="1"/>
          </p:nvPr>
        </p:nvSpPr>
        <p:spPr>
          <a:xfrm>
            <a:off x="397757" y="2403575"/>
            <a:ext cx="3941410" cy="1872091"/>
          </a:xfrm>
          <a:noFill/>
        </p:spPr>
        <p:txBody>
          <a:bodyPr anchor="t" anchorCtr="0">
            <a:normAutofit/>
          </a:bodyPr>
          <a:lstStyle>
            <a:lvl1pPr marL="0" indent="0">
              <a:buNone/>
              <a:defRPr sz="1100" b="0" i="0">
                <a:solidFill>
                  <a:schemeClr val="tx1">
                    <a:lumMod val="50000"/>
                  </a:schemeClr>
                </a:solidFill>
                <a:latin typeface="Arial"/>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Tree>
    <p:extLst>
      <p:ext uri="{BB962C8B-B14F-4D97-AF65-F5344CB8AC3E}">
        <p14:creationId xmlns:p14="http://schemas.microsoft.com/office/powerpoint/2010/main" val="38239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97757" y="1081670"/>
            <a:ext cx="3412243" cy="803378"/>
          </a:xfrm>
        </p:spPr>
        <p:txBody>
          <a:bodyPr anchor="t">
            <a:normAutofit/>
          </a:bodyPr>
          <a:lstStyle>
            <a:lvl1pPr algn="l">
              <a:defRPr sz="3200" b="0" i="0" cap="none">
                <a:solidFill>
                  <a:schemeClr val="tx1">
                    <a:lumMod val="50000"/>
                  </a:schemeClr>
                </a:solidFill>
                <a:latin typeface="Myriad Pro Light"/>
                <a:cs typeface="Myriad Pro"/>
              </a:defRPr>
            </a:lvl1pPr>
          </a:lstStyle>
          <a:p>
            <a:r>
              <a:rPr lang="es-ES_tradnl" dirty="0"/>
              <a:t>Clic para editar título</a:t>
            </a:r>
            <a:endParaRPr lang="es-ES" dirty="0"/>
          </a:p>
        </p:txBody>
      </p:sp>
      <p:sp>
        <p:nvSpPr>
          <p:cNvPr id="3" name="Marcador de texto 2"/>
          <p:cNvSpPr>
            <a:spLocks noGrp="1"/>
          </p:cNvSpPr>
          <p:nvPr>
            <p:ph type="body" idx="1"/>
          </p:nvPr>
        </p:nvSpPr>
        <p:spPr>
          <a:xfrm>
            <a:off x="397757" y="2128763"/>
            <a:ext cx="3412243" cy="2146904"/>
          </a:xfrm>
          <a:noFill/>
        </p:spPr>
        <p:txBody>
          <a:bodyPr anchor="t" anchorCtr="0">
            <a:normAutofit/>
          </a:bodyPr>
          <a:lstStyle>
            <a:lvl1pPr marL="0" indent="0">
              <a:buNone/>
              <a:defRPr sz="1100" b="0" i="0">
                <a:solidFill>
                  <a:schemeClr val="tx1">
                    <a:lumMod val="50000"/>
                  </a:schemeClr>
                </a:solidFill>
                <a:latin typeface="Arial"/>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Tree>
    <p:extLst>
      <p:ext uri="{BB962C8B-B14F-4D97-AF65-F5344CB8AC3E}">
        <p14:creationId xmlns:p14="http://schemas.microsoft.com/office/powerpoint/2010/main" val="854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Imagen con título 2">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517170"/>
            <a:ext cx="5486400" cy="425054"/>
          </a:xfrm>
        </p:spPr>
        <p:txBody>
          <a:bodyPr anchor="b"/>
          <a:lstStyle>
            <a:lvl1pPr algn="l">
              <a:defRPr sz="2000" b="0" i="0">
                <a:solidFill>
                  <a:schemeClr val="tx1">
                    <a:lumMod val="50000"/>
                  </a:schemeClr>
                </a:solidFill>
                <a:latin typeface="Myriad Pro Light"/>
                <a:cs typeface="Myriad Pro"/>
              </a:defRPr>
            </a:lvl1pPr>
          </a:lstStyle>
          <a:p>
            <a:r>
              <a:rPr lang="es-ES_tradnl" dirty="0"/>
              <a:t>Clic para editar título</a:t>
            </a:r>
            <a:endParaRPr lang="es-ES" dirty="0"/>
          </a:p>
        </p:txBody>
      </p:sp>
      <p:sp>
        <p:nvSpPr>
          <p:cNvPr id="3" name="Marcador de posición de imagen 2"/>
          <p:cNvSpPr>
            <a:spLocks noGrp="1"/>
          </p:cNvSpPr>
          <p:nvPr>
            <p:ph type="pic" idx="1" hasCustomPrompt="1"/>
          </p:nvPr>
        </p:nvSpPr>
        <p:spPr>
          <a:xfrm>
            <a:off x="1792288" y="459580"/>
            <a:ext cx="5486400" cy="2746757"/>
          </a:xfrm>
        </p:spPr>
        <p:txBody>
          <a:bodyPr>
            <a:normAutofit/>
          </a:bodyPr>
          <a:lstStyle>
            <a:lvl1pPr marL="0" indent="0">
              <a:buNone/>
              <a:defRPr sz="1200" b="0" i="0">
                <a:solidFill>
                  <a:srgbClr val="7D8287"/>
                </a:solidFill>
                <a:latin typeface="Myriad Pro"/>
                <a:cs typeface="Myriad Pro"/>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dirty="0"/>
              <a:t>Insertar imagen aquí, o multimedia</a:t>
            </a:r>
          </a:p>
        </p:txBody>
      </p:sp>
      <p:sp>
        <p:nvSpPr>
          <p:cNvPr id="4" name="Marcador de texto 3"/>
          <p:cNvSpPr>
            <a:spLocks noGrp="1"/>
          </p:cNvSpPr>
          <p:nvPr>
            <p:ph type="body" sz="half" idx="2"/>
          </p:nvPr>
        </p:nvSpPr>
        <p:spPr>
          <a:xfrm>
            <a:off x="1792288" y="4025503"/>
            <a:ext cx="5486400" cy="603647"/>
          </a:xfrm>
        </p:spPr>
        <p:txBody>
          <a:bodyPr>
            <a:normAutofit/>
          </a:bodyPr>
          <a:lstStyle>
            <a:lvl1pPr marL="0" indent="0">
              <a:buNone/>
              <a:defRPr sz="1200" b="0" i="0">
                <a:solidFill>
                  <a:schemeClr val="tx1">
                    <a:lumMod val="50000"/>
                  </a:schemeClr>
                </a:solidFill>
                <a:latin typeface="Myriad Pro"/>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Haga clic para modificar el estilo de texto del patrón</a:t>
            </a:r>
          </a:p>
        </p:txBody>
      </p:sp>
      <p:cxnSp>
        <p:nvCxnSpPr>
          <p:cNvPr id="8" name="Conector recto 7"/>
          <p:cNvCxnSpPr/>
          <p:nvPr userDrawn="1"/>
        </p:nvCxnSpPr>
        <p:spPr>
          <a:xfrm>
            <a:off x="1672482" y="3365962"/>
            <a:ext cx="5746120" cy="0"/>
          </a:xfrm>
          <a:prstGeom prst="line">
            <a:avLst/>
          </a:prstGeom>
          <a:ln w="12700" cmpd="sng">
            <a:solidFill>
              <a:srgbClr val="104FB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1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idos">
    <p:spTree>
      <p:nvGrpSpPr>
        <p:cNvPr id="1" name=""/>
        <p:cNvGrpSpPr/>
        <p:nvPr/>
      </p:nvGrpSpPr>
      <p:grpSpPr>
        <a:xfrm>
          <a:off x="0" y="0"/>
          <a:ext cx="0" cy="0"/>
          <a:chOff x="0" y="0"/>
          <a:chExt cx="0" cy="0"/>
        </a:xfrm>
      </p:grpSpPr>
      <p:sp>
        <p:nvSpPr>
          <p:cNvPr id="20"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Contenidos</a:t>
            </a:r>
            <a:endParaRPr lang="es-ES" dirty="0"/>
          </a:p>
        </p:txBody>
      </p:sp>
      <p:sp>
        <p:nvSpPr>
          <p:cNvPr id="58" name="Marcador de contenido 2"/>
          <p:cNvSpPr>
            <a:spLocks noGrp="1"/>
          </p:cNvSpPr>
          <p:nvPr>
            <p:ph sz="half" idx="1" hasCustomPrompt="1"/>
          </p:nvPr>
        </p:nvSpPr>
        <p:spPr>
          <a:xfrm>
            <a:off x="2743644" y="1250684"/>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4" name="Marcador de texto 3"/>
          <p:cNvSpPr>
            <a:spLocks noGrp="1"/>
          </p:cNvSpPr>
          <p:nvPr>
            <p:ph type="body" sz="quarter" idx="17"/>
          </p:nvPr>
        </p:nvSpPr>
        <p:spPr>
          <a:xfrm>
            <a:off x="741740" y="1250685"/>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4" name="Marcador de texto 3"/>
          <p:cNvSpPr>
            <a:spLocks noGrp="1"/>
          </p:cNvSpPr>
          <p:nvPr>
            <p:ph type="body" sz="half" idx="2" hasCustomPrompt="1"/>
          </p:nvPr>
        </p:nvSpPr>
        <p:spPr>
          <a:xfrm>
            <a:off x="312928" y="1250684"/>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15" name="Marcador de contenido 2"/>
          <p:cNvSpPr>
            <a:spLocks noGrp="1"/>
          </p:cNvSpPr>
          <p:nvPr>
            <p:ph sz="half" idx="18" hasCustomPrompt="1"/>
          </p:nvPr>
        </p:nvSpPr>
        <p:spPr>
          <a:xfrm>
            <a:off x="7079426" y="1250684"/>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8" name="Marcador de contenido 2"/>
          <p:cNvSpPr>
            <a:spLocks noGrp="1"/>
          </p:cNvSpPr>
          <p:nvPr>
            <p:ph sz="half" idx="21" hasCustomPrompt="1"/>
          </p:nvPr>
        </p:nvSpPr>
        <p:spPr>
          <a:xfrm>
            <a:off x="2743644" y="3001358"/>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2" name="Marcador de contenido 2"/>
          <p:cNvSpPr>
            <a:spLocks noGrp="1"/>
          </p:cNvSpPr>
          <p:nvPr>
            <p:ph sz="half" idx="24" hasCustomPrompt="1"/>
          </p:nvPr>
        </p:nvSpPr>
        <p:spPr>
          <a:xfrm>
            <a:off x="7079426" y="3001358"/>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5" name="Marcador de texto 3"/>
          <p:cNvSpPr>
            <a:spLocks noGrp="1"/>
          </p:cNvSpPr>
          <p:nvPr>
            <p:ph type="body" sz="quarter" idx="25"/>
          </p:nvPr>
        </p:nvSpPr>
        <p:spPr>
          <a:xfrm>
            <a:off x="5066796" y="1250685"/>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6" name="Marcador de texto 3"/>
          <p:cNvSpPr>
            <a:spLocks noGrp="1"/>
          </p:cNvSpPr>
          <p:nvPr>
            <p:ph type="body" sz="half" idx="26" hasCustomPrompt="1"/>
          </p:nvPr>
        </p:nvSpPr>
        <p:spPr>
          <a:xfrm>
            <a:off x="4637984" y="1250684"/>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27" name="Marcador de texto 3"/>
          <p:cNvSpPr>
            <a:spLocks noGrp="1"/>
          </p:cNvSpPr>
          <p:nvPr>
            <p:ph type="body" sz="quarter" idx="27"/>
          </p:nvPr>
        </p:nvSpPr>
        <p:spPr>
          <a:xfrm>
            <a:off x="741740" y="3001358"/>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8" name="Marcador de texto 3"/>
          <p:cNvSpPr>
            <a:spLocks noGrp="1"/>
          </p:cNvSpPr>
          <p:nvPr>
            <p:ph type="body" sz="half" idx="28" hasCustomPrompt="1"/>
          </p:nvPr>
        </p:nvSpPr>
        <p:spPr>
          <a:xfrm>
            <a:off x="312928" y="3001357"/>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29" name="Marcador de texto 3"/>
          <p:cNvSpPr>
            <a:spLocks noGrp="1"/>
          </p:cNvSpPr>
          <p:nvPr>
            <p:ph type="body" sz="quarter" idx="29"/>
          </p:nvPr>
        </p:nvSpPr>
        <p:spPr>
          <a:xfrm>
            <a:off x="5066796" y="3001358"/>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0" name="Marcador de texto 3"/>
          <p:cNvSpPr>
            <a:spLocks noGrp="1"/>
          </p:cNvSpPr>
          <p:nvPr>
            <p:ph type="body" sz="half" idx="30" hasCustomPrompt="1"/>
          </p:nvPr>
        </p:nvSpPr>
        <p:spPr>
          <a:xfrm>
            <a:off x="4637984" y="3001357"/>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Tree>
    <p:extLst>
      <p:ext uri="{BB962C8B-B14F-4D97-AF65-F5344CB8AC3E}">
        <p14:creationId xmlns:p14="http://schemas.microsoft.com/office/powerpoint/2010/main" val="24325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s 2">
    <p:spTree>
      <p:nvGrpSpPr>
        <p:cNvPr id="1" name=""/>
        <p:cNvGrpSpPr/>
        <p:nvPr/>
      </p:nvGrpSpPr>
      <p:grpSpPr>
        <a:xfrm>
          <a:off x="0" y="0"/>
          <a:ext cx="0" cy="0"/>
          <a:chOff x="0" y="0"/>
          <a:chExt cx="0" cy="0"/>
        </a:xfrm>
      </p:grpSpPr>
      <p:sp>
        <p:nvSpPr>
          <p:cNvPr id="23" name="Marcador de contenido 2"/>
          <p:cNvSpPr>
            <a:spLocks noGrp="1"/>
          </p:cNvSpPr>
          <p:nvPr>
            <p:ph sz="half" idx="1" hasCustomPrompt="1"/>
          </p:nvPr>
        </p:nvSpPr>
        <p:spPr>
          <a:xfrm>
            <a:off x="403925"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4" name="Marcador de texto 3"/>
          <p:cNvSpPr>
            <a:spLocks noGrp="1"/>
          </p:cNvSpPr>
          <p:nvPr>
            <p:ph type="body" sz="quarter" idx="17"/>
          </p:nvPr>
        </p:nvSpPr>
        <p:spPr>
          <a:xfrm>
            <a:off x="403925"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5" name="Marcador de texto 3"/>
          <p:cNvSpPr>
            <a:spLocks noGrp="1"/>
          </p:cNvSpPr>
          <p:nvPr>
            <p:ph type="body" sz="half" idx="2" hasCustomPrompt="1"/>
          </p:nvPr>
        </p:nvSpPr>
        <p:spPr>
          <a:xfrm>
            <a:off x="1184183"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26" name="Marcador de contenido 2"/>
          <p:cNvSpPr>
            <a:spLocks noGrp="1"/>
          </p:cNvSpPr>
          <p:nvPr>
            <p:ph sz="half" idx="18" hasCustomPrompt="1"/>
          </p:nvPr>
        </p:nvSpPr>
        <p:spPr>
          <a:xfrm>
            <a:off x="2585211"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9" name="Marcador de contenido 2"/>
          <p:cNvSpPr>
            <a:spLocks noGrp="1"/>
          </p:cNvSpPr>
          <p:nvPr>
            <p:ph sz="half" idx="21" hasCustomPrompt="1"/>
          </p:nvPr>
        </p:nvSpPr>
        <p:spPr>
          <a:xfrm>
            <a:off x="4757455"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39" name="Marcador de contenido 2"/>
          <p:cNvSpPr>
            <a:spLocks noGrp="1"/>
          </p:cNvSpPr>
          <p:nvPr>
            <p:ph sz="half" idx="24" hasCustomPrompt="1"/>
          </p:nvPr>
        </p:nvSpPr>
        <p:spPr>
          <a:xfrm>
            <a:off x="6881611"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2"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Contenidos</a:t>
            </a:r>
            <a:endParaRPr lang="es-ES" dirty="0"/>
          </a:p>
        </p:txBody>
      </p:sp>
      <p:sp>
        <p:nvSpPr>
          <p:cNvPr id="34" name="Marcador de texto 3"/>
          <p:cNvSpPr>
            <a:spLocks noGrp="1"/>
          </p:cNvSpPr>
          <p:nvPr>
            <p:ph type="body" sz="quarter" idx="25"/>
          </p:nvPr>
        </p:nvSpPr>
        <p:spPr>
          <a:xfrm>
            <a:off x="2590800"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5" name="Marcador de texto 3"/>
          <p:cNvSpPr>
            <a:spLocks noGrp="1"/>
          </p:cNvSpPr>
          <p:nvPr>
            <p:ph type="body" sz="half" idx="26" hasCustomPrompt="1"/>
          </p:nvPr>
        </p:nvSpPr>
        <p:spPr>
          <a:xfrm>
            <a:off x="3371058"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37" name="Marcador de texto 3"/>
          <p:cNvSpPr>
            <a:spLocks noGrp="1"/>
          </p:cNvSpPr>
          <p:nvPr>
            <p:ph type="body" sz="quarter" idx="27"/>
          </p:nvPr>
        </p:nvSpPr>
        <p:spPr>
          <a:xfrm>
            <a:off x="4757455"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42" name="Marcador de texto 3"/>
          <p:cNvSpPr>
            <a:spLocks noGrp="1"/>
          </p:cNvSpPr>
          <p:nvPr>
            <p:ph type="body" sz="half" idx="28" hasCustomPrompt="1"/>
          </p:nvPr>
        </p:nvSpPr>
        <p:spPr>
          <a:xfrm>
            <a:off x="5537713"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
        <p:nvSpPr>
          <p:cNvPr id="43" name="Marcador de texto 3"/>
          <p:cNvSpPr>
            <a:spLocks noGrp="1"/>
          </p:cNvSpPr>
          <p:nvPr>
            <p:ph type="body" sz="quarter" idx="29"/>
          </p:nvPr>
        </p:nvSpPr>
        <p:spPr>
          <a:xfrm>
            <a:off x="6881611"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44" name="Marcador de texto 3"/>
          <p:cNvSpPr>
            <a:spLocks noGrp="1"/>
          </p:cNvSpPr>
          <p:nvPr>
            <p:ph type="body" sz="half" idx="30" hasCustomPrompt="1"/>
          </p:nvPr>
        </p:nvSpPr>
        <p:spPr>
          <a:xfrm>
            <a:off x="7661869"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a:t>1</a:t>
            </a:r>
          </a:p>
        </p:txBody>
      </p:sp>
    </p:spTree>
    <p:extLst>
      <p:ext uri="{BB962C8B-B14F-4D97-AF65-F5344CB8AC3E}">
        <p14:creationId xmlns:p14="http://schemas.microsoft.com/office/powerpoint/2010/main" val="248931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una columna izquierda 2">
    <p:spTree>
      <p:nvGrpSpPr>
        <p:cNvPr id="1" name=""/>
        <p:cNvGrpSpPr/>
        <p:nvPr/>
      </p:nvGrpSpPr>
      <p:grpSpPr>
        <a:xfrm>
          <a:off x="0" y="0"/>
          <a:ext cx="0" cy="0"/>
          <a:chOff x="0" y="0"/>
          <a:chExt cx="0" cy="0"/>
        </a:xfrm>
      </p:grpSpPr>
      <p:sp>
        <p:nvSpPr>
          <p:cNvPr id="12" name="Marcador de contenido 2"/>
          <p:cNvSpPr>
            <a:spLocks noGrp="1"/>
          </p:cNvSpPr>
          <p:nvPr>
            <p:ph sz="half" idx="14" hasCustomPrompt="1"/>
          </p:nvPr>
        </p:nvSpPr>
        <p:spPr>
          <a:xfrm>
            <a:off x="6184784" y="1521078"/>
            <a:ext cx="2502016" cy="2898655"/>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8" name="Marcador de texto 3"/>
          <p:cNvSpPr>
            <a:spLocks noGrp="1"/>
          </p:cNvSpPr>
          <p:nvPr>
            <p:ph type="body" sz="quarter" idx="18"/>
          </p:nvPr>
        </p:nvSpPr>
        <p:spPr>
          <a:xfrm>
            <a:off x="399797" y="1521077"/>
            <a:ext cx="5562600" cy="2898655"/>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7"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una columna</a:t>
            </a:r>
            <a:endParaRPr lang="es-ES" dirty="0"/>
          </a:p>
        </p:txBody>
      </p:sp>
    </p:spTree>
    <p:extLst>
      <p:ext uri="{BB962C8B-B14F-4D97-AF65-F5344CB8AC3E}">
        <p14:creationId xmlns:p14="http://schemas.microsoft.com/office/powerpoint/2010/main" val="20441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una columna derecha 2">
    <p:spTree>
      <p:nvGrpSpPr>
        <p:cNvPr id="1" name=""/>
        <p:cNvGrpSpPr/>
        <p:nvPr/>
      </p:nvGrpSpPr>
      <p:grpSpPr>
        <a:xfrm>
          <a:off x="0" y="0"/>
          <a:ext cx="0" cy="0"/>
          <a:chOff x="0" y="0"/>
          <a:chExt cx="0" cy="0"/>
        </a:xfrm>
      </p:grpSpPr>
      <p:sp>
        <p:nvSpPr>
          <p:cNvPr id="12" name="Marcador de contenido 2"/>
          <p:cNvSpPr>
            <a:spLocks noGrp="1"/>
          </p:cNvSpPr>
          <p:nvPr>
            <p:ph sz="half" idx="14" hasCustomPrompt="1"/>
          </p:nvPr>
        </p:nvSpPr>
        <p:spPr>
          <a:xfrm>
            <a:off x="457200" y="1521078"/>
            <a:ext cx="2502016" cy="2898655"/>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7" name="Marcador de texto 3"/>
          <p:cNvSpPr>
            <a:spLocks noGrp="1"/>
          </p:cNvSpPr>
          <p:nvPr>
            <p:ph type="body" sz="quarter" idx="18"/>
          </p:nvPr>
        </p:nvSpPr>
        <p:spPr>
          <a:xfrm>
            <a:off x="3167250" y="1521077"/>
            <a:ext cx="5562600" cy="2898655"/>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18"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una columna</a:t>
            </a:r>
            <a:endParaRPr lang="es-ES" dirty="0"/>
          </a:p>
        </p:txBody>
      </p:sp>
    </p:spTree>
    <p:extLst>
      <p:ext uri="{BB962C8B-B14F-4D97-AF65-F5344CB8AC3E}">
        <p14:creationId xmlns:p14="http://schemas.microsoft.com/office/powerpoint/2010/main" val="71662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 dos columnas izquierda 2">
    <p:spTree>
      <p:nvGrpSpPr>
        <p:cNvPr id="1" name=""/>
        <p:cNvGrpSpPr/>
        <p:nvPr/>
      </p:nvGrpSpPr>
      <p:grpSpPr>
        <a:xfrm>
          <a:off x="0" y="0"/>
          <a:ext cx="0" cy="0"/>
          <a:chOff x="0" y="0"/>
          <a:chExt cx="0" cy="0"/>
        </a:xfrm>
      </p:grpSpPr>
      <p:sp>
        <p:nvSpPr>
          <p:cNvPr id="15" name="Marcador de contenido 2"/>
          <p:cNvSpPr>
            <a:spLocks noGrp="1"/>
          </p:cNvSpPr>
          <p:nvPr>
            <p:ph sz="half" idx="14" hasCustomPrompt="1"/>
          </p:nvPr>
        </p:nvSpPr>
        <p:spPr>
          <a:xfrm>
            <a:off x="6184784" y="1521078"/>
            <a:ext cx="2502016" cy="2898656"/>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8" name="Marcador de texto 3"/>
          <p:cNvSpPr>
            <a:spLocks noGrp="1"/>
          </p:cNvSpPr>
          <p:nvPr>
            <p:ph type="body" sz="quarter" idx="18" hasCustomPrompt="1"/>
          </p:nvPr>
        </p:nvSpPr>
        <p:spPr>
          <a:xfrm>
            <a:off x="399797" y="1521077"/>
            <a:ext cx="5562600" cy="2898655"/>
          </a:xfrm>
        </p:spPr>
        <p:txBody>
          <a:bodyPr numCol="2">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texto del patrón</a:t>
            </a:r>
          </a:p>
        </p:txBody>
      </p:sp>
      <p:sp>
        <p:nvSpPr>
          <p:cNvPr id="13"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a:t>Texto dos columnas</a:t>
            </a:r>
            <a:endParaRPr lang="es-ES" dirty="0"/>
          </a:p>
        </p:txBody>
      </p:sp>
    </p:spTree>
    <p:extLst>
      <p:ext uri="{BB962C8B-B14F-4D97-AF65-F5344CB8AC3E}">
        <p14:creationId xmlns:p14="http://schemas.microsoft.com/office/powerpoint/2010/main" val="386217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38739"/>
            <a:ext cx="8229600" cy="549659"/>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dirty="0"/>
              <a:t>Haga clic para modificar el estilo de texto del patrón</a:t>
            </a:r>
            <a:endParaRPr lang="es-ES" dirty="0"/>
          </a:p>
        </p:txBody>
      </p:sp>
      <p:sp>
        <p:nvSpPr>
          <p:cNvPr id="4" name="Marcador de fecha 3"/>
          <p:cNvSpPr>
            <a:spLocks noGrp="1"/>
          </p:cNvSpPr>
          <p:nvPr>
            <p:ph type="dt" sz="half" idx="2"/>
          </p:nvPr>
        </p:nvSpPr>
        <p:spPr>
          <a:xfrm>
            <a:off x="5099173" y="4767263"/>
            <a:ext cx="874970" cy="273844"/>
          </a:xfrm>
          <a:prstGeom prst="rect">
            <a:avLst/>
          </a:prstGeom>
        </p:spPr>
        <p:txBody>
          <a:bodyPr vert="horz" lIns="91440" tIns="45720" rIns="91440" bIns="45720" rtlCol="0" anchor="ctr"/>
          <a:lstStyle>
            <a:lvl1pPr algn="l">
              <a:defRPr sz="800" b="0" i="0">
                <a:solidFill>
                  <a:schemeClr val="tx1">
                    <a:lumMod val="50000"/>
                  </a:schemeClr>
                </a:solidFill>
                <a:latin typeface="Myriad Pro Light"/>
                <a:cs typeface="Myriad Pro"/>
              </a:defRPr>
            </a:lvl1pPr>
          </a:lstStyle>
          <a:p>
            <a:fld id="{C0A736C3-0857-B64D-A6DE-8D30659CE39B}" type="datetimeFigureOut">
              <a:rPr lang="es-ES" smtClean="0"/>
              <a:pPr/>
              <a:t>11/10/2019</a:t>
            </a:fld>
            <a:endParaRPr lang="es-ES"/>
          </a:p>
        </p:txBody>
      </p:sp>
      <p:sp>
        <p:nvSpPr>
          <p:cNvPr id="5" name="Marcador de pie de página 4"/>
          <p:cNvSpPr>
            <a:spLocks noGrp="1"/>
          </p:cNvSpPr>
          <p:nvPr>
            <p:ph type="ftr" sz="quarter" idx="3"/>
          </p:nvPr>
        </p:nvSpPr>
        <p:spPr>
          <a:xfrm>
            <a:off x="6185515" y="4767263"/>
            <a:ext cx="1666090" cy="273844"/>
          </a:xfrm>
          <a:prstGeom prst="rect">
            <a:avLst/>
          </a:prstGeom>
        </p:spPr>
        <p:txBody>
          <a:bodyPr vert="horz" lIns="91440" tIns="45720" rIns="91440" bIns="45720" rtlCol="0" anchor="ctr"/>
          <a:lstStyle>
            <a:lvl1pPr algn="ctr">
              <a:defRPr sz="800" b="0" i="0">
                <a:solidFill>
                  <a:schemeClr val="tx1">
                    <a:lumMod val="50000"/>
                  </a:schemeClr>
                </a:solidFill>
                <a:latin typeface="Myriad Pro Light"/>
                <a:cs typeface="Myriad Pro"/>
              </a:defRPr>
            </a:lvl1pPr>
          </a:lstStyle>
          <a:p>
            <a:endParaRPr lang="es-ES" dirty="0"/>
          </a:p>
        </p:txBody>
      </p:sp>
      <p:sp>
        <p:nvSpPr>
          <p:cNvPr id="6" name="Marcador de número de diapositiva 5"/>
          <p:cNvSpPr>
            <a:spLocks noGrp="1"/>
          </p:cNvSpPr>
          <p:nvPr>
            <p:ph type="sldNum" sz="quarter" idx="4"/>
          </p:nvPr>
        </p:nvSpPr>
        <p:spPr>
          <a:xfrm>
            <a:off x="8040760" y="4767263"/>
            <a:ext cx="646040" cy="273844"/>
          </a:xfrm>
          <a:prstGeom prst="rect">
            <a:avLst/>
          </a:prstGeom>
        </p:spPr>
        <p:txBody>
          <a:bodyPr vert="horz" lIns="91440" tIns="45720" rIns="91440" bIns="45720" rtlCol="0" anchor="ctr"/>
          <a:lstStyle>
            <a:lvl1pPr algn="r">
              <a:defRPr sz="800" b="0" i="0">
                <a:solidFill>
                  <a:schemeClr val="tx1">
                    <a:lumMod val="50000"/>
                  </a:schemeClr>
                </a:solidFill>
                <a:latin typeface="Myriad Pro Light"/>
                <a:cs typeface="Myriad Pro"/>
              </a:defRPr>
            </a:lvl1pPr>
          </a:lstStyle>
          <a:p>
            <a:fld id="{E1AA2B2B-0D4B-A947-9CD7-A5D60418FEC0}" type="slidenum">
              <a:rPr lang="es-ES" smtClean="0"/>
              <a:pPr/>
              <a:t>‹Nº›</a:t>
            </a:fld>
            <a:endParaRPr lang="es-ES"/>
          </a:p>
        </p:txBody>
      </p:sp>
      <p:sp>
        <p:nvSpPr>
          <p:cNvPr id="7" name="Rectángulo 6"/>
          <p:cNvSpPr/>
          <p:nvPr userDrawn="1"/>
        </p:nvSpPr>
        <p:spPr>
          <a:xfrm>
            <a:off x="0" y="0"/>
            <a:ext cx="91440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userDrawn="1"/>
        </p:nvSpPr>
        <p:spPr>
          <a:xfrm>
            <a:off x="0" y="5062870"/>
            <a:ext cx="91440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userDrawn="1"/>
        </p:nvSpPr>
        <p:spPr>
          <a:xfrm rot="5400000">
            <a:off x="-2531435" y="2531435"/>
            <a:ext cx="51435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p:cNvSpPr/>
          <p:nvPr userDrawn="1"/>
        </p:nvSpPr>
        <p:spPr>
          <a:xfrm rot="5400000">
            <a:off x="6537051" y="2531435"/>
            <a:ext cx="51435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userDrawn="1"/>
        </p:nvSpPr>
        <p:spPr>
          <a:xfrm>
            <a:off x="80630" y="4685122"/>
            <a:ext cx="8987856" cy="377748"/>
          </a:xfrm>
          <a:prstGeom prst="rect">
            <a:avLst/>
          </a:prstGeom>
          <a:solidFill>
            <a:srgbClr val="61BBA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pic>
        <p:nvPicPr>
          <p:cNvPr id="11" name="Imagen 10"/>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6433293" y="4692537"/>
            <a:ext cx="2253507" cy="348570"/>
          </a:xfrm>
          <a:prstGeom prst="rect">
            <a:avLst/>
          </a:prstGeom>
        </p:spPr>
      </p:pic>
    </p:spTree>
    <p:extLst>
      <p:ext uri="{BB962C8B-B14F-4D97-AF65-F5344CB8AC3E}">
        <p14:creationId xmlns:p14="http://schemas.microsoft.com/office/powerpoint/2010/main" val="48650438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25" r:id="rId3"/>
    <p:sldLayoutId id="2147483703" r:id="rId4"/>
    <p:sldLayoutId id="2147483684" r:id="rId5"/>
    <p:sldLayoutId id="2147483704" r:id="rId6"/>
    <p:sldLayoutId id="2147483720" r:id="rId7"/>
    <p:sldLayoutId id="2147483721" r:id="rId8"/>
    <p:sldLayoutId id="2147483722" r:id="rId9"/>
    <p:sldLayoutId id="2147483723" r:id="rId10"/>
    <p:sldLayoutId id="2147483724" r:id="rId11"/>
    <p:sldLayoutId id="2147483667" r:id="rId12"/>
    <p:sldLayoutId id="2147483670" r:id="rId13"/>
    <p:sldLayoutId id="2147483685" r:id="rId14"/>
    <p:sldLayoutId id="2147483687" r:id="rId15"/>
    <p:sldLayoutId id="2147483688" r:id="rId16"/>
    <p:sldLayoutId id="2147483715" r:id="rId17"/>
    <p:sldLayoutId id="2147483677" r:id="rId18"/>
  </p:sldLayoutIdLst>
  <p:txStyles>
    <p:titleStyle>
      <a:lvl1pPr algn="l" defTabSz="457200" rtl="0" eaLnBrk="1" latinLnBrk="0" hangingPunct="1">
        <a:spcBef>
          <a:spcPct val="0"/>
        </a:spcBef>
        <a:buNone/>
        <a:defRPr sz="3200" b="0" i="0" kern="1200">
          <a:solidFill>
            <a:schemeClr val="tx1">
              <a:lumMod val="50000"/>
            </a:schemeClr>
          </a:solidFill>
          <a:latin typeface="Myriad Pro Light"/>
          <a:ea typeface="+mj-ea"/>
          <a:cs typeface="Myriad Pro"/>
        </a:defRPr>
      </a:lvl1pPr>
    </p:titleStyle>
    <p:bodyStyle>
      <a:lvl1pPr marL="0" indent="0" algn="l" defTabSz="457200" rtl="0" eaLnBrk="1" latinLnBrk="0" hangingPunct="1">
        <a:spcBef>
          <a:spcPct val="20000"/>
        </a:spcBef>
        <a:buFontTx/>
        <a:buNone/>
        <a:defRPr sz="1100" b="0" i="0" kern="1200">
          <a:solidFill>
            <a:schemeClr val="tx1">
              <a:lumMod val="75000"/>
            </a:schemeClr>
          </a:solidFill>
          <a:latin typeface="Arial"/>
          <a:ea typeface="+mn-ea"/>
          <a:cs typeface="Helvetica"/>
        </a:defRPr>
      </a:lvl1pPr>
      <a:lvl2pPr marL="457200" indent="0" algn="l" defTabSz="457200" rtl="0" eaLnBrk="1" latinLnBrk="0" hangingPunct="1">
        <a:spcBef>
          <a:spcPct val="20000"/>
        </a:spcBef>
        <a:buFontTx/>
        <a:buNone/>
        <a:defRPr sz="1100" b="0" i="0" kern="1200">
          <a:solidFill>
            <a:srgbClr val="7D8287"/>
          </a:solidFill>
          <a:latin typeface="Helvetica"/>
          <a:ea typeface="+mn-ea"/>
          <a:cs typeface="Helvetica"/>
        </a:defRPr>
      </a:lvl2pPr>
      <a:lvl3pPr marL="914400" indent="0" algn="l" defTabSz="457200" rtl="0" eaLnBrk="1" latinLnBrk="0" hangingPunct="1">
        <a:spcBef>
          <a:spcPct val="20000"/>
        </a:spcBef>
        <a:buFontTx/>
        <a:buNone/>
        <a:defRPr sz="1100" b="0" i="0" kern="1200">
          <a:solidFill>
            <a:srgbClr val="7D8287"/>
          </a:solidFill>
          <a:latin typeface="Helvetica"/>
          <a:ea typeface="+mn-ea"/>
          <a:cs typeface="Helvetica"/>
        </a:defRPr>
      </a:lvl3pPr>
      <a:lvl4pPr marL="1371600" indent="0" algn="l" defTabSz="457200" rtl="0" eaLnBrk="1" latinLnBrk="0" hangingPunct="1">
        <a:spcBef>
          <a:spcPct val="20000"/>
        </a:spcBef>
        <a:buFontTx/>
        <a:buNone/>
        <a:defRPr sz="1100" b="0" i="0" kern="1200">
          <a:solidFill>
            <a:srgbClr val="7D8287"/>
          </a:solidFill>
          <a:latin typeface="Helvetica"/>
          <a:ea typeface="+mn-ea"/>
          <a:cs typeface="Helvetica"/>
        </a:defRPr>
      </a:lvl4pPr>
      <a:lvl5pPr marL="1828800" indent="0" algn="l" defTabSz="457200" rtl="0" eaLnBrk="1" latinLnBrk="0" hangingPunct="1">
        <a:spcBef>
          <a:spcPct val="20000"/>
        </a:spcBef>
        <a:buFontTx/>
        <a:buNone/>
        <a:defRPr sz="1100" b="0" i="0" kern="1200">
          <a:solidFill>
            <a:srgbClr val="7D8287"/>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p:cNvSpPr>
            <a:spLocks noGrp="1"/>
          </p:cNvSpPr>
          <p:nvPr>
            <p:ph type="ctrTitle"/>
          </p:nvPr>
        </p:nvSpPr>
        <p:spPr>
          <a:xfrm>
            <a:off x="685799" y="3216239"/>
            <a:ext cx="8144301" cy="579666"/>
          </a:xfrm>
        </p:spPr>
        <p:txBody>
          <a:bodyPr>
            <a:noAutofit/>
          </a:bodyPr>
          <a:lstStyle/>
          <a:p>
            <a:r>
              <a:rPr lang="es-ES" sz="2400" dirty="0"/>
              <a:t>MÓDULO 3. </a:t>
            </a:r>
            <a:r>
              <a:rPr lang="es-CO" sz="2400" dirty="0"/>
              <a:t>ÁREAS ESPECIALES DE MANEJO Y SUSTRACCIÓN DE ÁREAS</a:t>
            </a:r>
            <a:endParaRPr lang="es-ES" sz="2400" dirty="0"/>
          </a:p>
        </p:txBody>
      </p:sp>
      <p:sp>
        <p:nvSpPr>
          <p:cNvPr id="16" name="Subtítulo 15"/>
          <p:cNvSpPr>
            <a:spLocks noGrp="1"/>
          </p:cNvSpPr>
          <p:nvPr>
            <p:ph type="subTitle" idx="1"/>
          </p:nvPr>
        </p:nvSpPr>
        <p:spPr/>
        <p:txBody>
          <a:bodyPr/>
          <a:lstStyle/>
          <a:p>
            <a:r>
              <a:rPr lang="es-ES" dirty="0"/>
              <a:t>NILTON RUIZ Ingeniero forestal Master en Gerencia Ambiental</a:t>
            </a:r>
          </a:p>
        </p:txBody>
      </p:sp>
    </p:spTree>
    <p:extLst>
      <p:ext uri="{BB962C8B-B14F-4D97-AF65-F5344CB8AC3E}">
        <p14:creationId xmlns:p14="http://schemas.microsoft.com/office/powerpoint/2010/main" val="377534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xmlns="" id="{2AF3C9A9-8F39-487B-864E-90E6478E5550}"/>
              </a:ext>
            </a:extLst>
          </p:cNvPr>
          <p:cNvSpPr/>
          <p:nvPr/>
        </p:nvSpPr>
        <p:spPr>
          <a:xfrm>
            <a:off x="288637" y="252408"/>
            <a:ext cx="3886698" cy="646331"/>
          </a:xfrm>
          <a:prstGeom prst="rect">
            <a:avLst/>
          </a:prstGeom>
        </p:spPr>
        <p:txBody>
          <a:bodyPr wrap="square">
            <a:spAutoFit/>
          </a:bodyPr>
          <a:lstStyle/>
          <a:p>
            <a:pPr algn="ctr"/>
            <a:r>
              <a:rPr lang="es-CO" b="1" dirty="0">
                <a:solidFill>
                  <a:srgbClr val="002060"/>
                </a:solidFill>
                <a:latin typeface="Verdana" panose="020B0604030504040204" pitchFamily="34" charset="0"/>
                <a:ea typeface="Verdana" panose="020B0604030504040204" pitchFamily="34" charset="0"/>
              </a:rPr>
              <a:t>ACTIVIDADES QUE NECESITAN TRÁMITE </a:t>
            </a:r>
            <a:endParaRPr lang="es-CO" dirty="0"/>
          </a:p>
        </p:txBody>
      </p:sp>
      <p:graphicFrame>
        <p:nvGraphicFramePr>
          <p:cNvPr id="7" name="Tabla 6">
            <a:extLst>
              <a:ext uri="{FF2B5EF4-FFF2-40B4-BE49-F238E27FC236}">
                <a16:creationId xmlns:a16="http://schemas.microsoft.com/office/drawing/2014/main" xmlns="" id="{A68ED5A8-679A-470A-B628-F9B7C95E015E}"/>
              </a:ext>
            </a:extLst>
          </p:cNvPr>
          <p:cNvGraphicFramePr>
            <a:graphicFrameLocks noGrp="1"/>
          </p:cNvGraphicFramePr>
          <p:nvPr>
            <p:extLst>
              <p:ext uri="{D42A27DB-BD31-4B8C-83A1-F6EECF244321}">
                <p14:modId xmlns:p14="http://schemas.microsoft.com/office/powerpoint/2010/main" val="381534904"/>
              </p:ext>
            </p:extLst>
          </p:nvPr>
        </p:nvGraphicFramePr>
        <p:xfrm>
          <a:off x="143182" y="1009408"/>
          <a:ext cx="4177609" cy="3673122"/>
        </p:xfrm>
        <a:graphic>
          <a:graphicData uri="http://schemas.openxmlformats.org/drawingml/2006/table">
            <a:tbl>
              <a:tblPr firstRow="1" firstCol="1" bandRow="1">
                <a:tableStyleId>{5DA37D80-6434-44D0-A028-1B22A696006F}</a:tableStyleId>
              </a:tblPr>
              <a:tblGrid>
                <a:gridCol w="4177609">
                  <a:extLst>
                    <a:ext uri="{9D8B030D-6E8A-4147-A177-3AD203B41FA5}">
                      <a16:colId xmlns:a16="http://schemas.microsoft.com/office/drawing/2014/main" xmlns="" val="3817443704"/>
                    </a:ext>
                  </a:extLst>
                </a:gridCol>
              </a:tblGrid>
              <a:tr h="492295">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Actividades de exploración sísmica que requiera o no requiera la construcción de accesos o infraestructura asociada.</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xmlns="" val="3657120800"/>
                  </a:ext>
                </a:extLst>
              </a:tr>
              <a:tr h="265236">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Proyectos de perforación exploratoria de hidrocarburos.</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xmlns="" val="885448957"/>
                  </a:ext>
                </a:extLst>
              </a:tr>
              <a:tr h="492295">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Estudios, trabajos y obras de exploración minera necesarios para establecer y determinara la geometría.</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xmlns="" val="3937633652"/>
                  </a:ext>
                </a:extLst>
              </a:tr>
              <a:tr h="492295">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Accesos y bocas de túneles o galerías de exploración para proyectos hidroeléctricos y su infraestructura asociada.</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xmlns="" val="3372415927"/>
                  </a:ext>
                </a:extLst>
              </a:tr>
              <a:tr h="492295">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Explotación de material de construcción, amparada en autorizaciones temporales otorgadas por la autoridad minera.</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xmlns="" val="2458520163"/>
                  </a:ext>
                </a:extLst>
              </a:tr>
              <a:tr h="492295">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Trabajos y obras de evaluación para determinar el potencial geotérmico, realizado mediante sondeos con taladro.</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xmlns="" val="924031144"/>
                  </a:ext>
                </a:extLst>
              </a:tr>
              <a:tr h="946411">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Trabajos y obras de exploración minera, tempranas o iniciales que se realicen por métodos de subsuelo necesarias para establecer y determinar la existencia y ubicación del mineral o minerales contratados.</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xmlns="" val="1295123276"/>
                  </a:ext>
                </a:extLst>
              </a:tr>
            </a:tbl>
          </a:graphicData>
        </a:graphic>
      </p:graphicFrame>
      <p:sp>
        <p:nvSpPr>
          <p:cNvPr id="9" name="Rectángulo 8">
            <a:extLst>
              <a:ext uri="{FF2B5EF4-FFF2-40B4-BE49-F238E27FC236}">
                <a16:creationId xmlns:a16="http://schemas.microsoft.com/office/drawing/2014/main" xmlns="" id="{9523B967-F2E6-4257-A593-AE73D6C1444C}"/>
              </a:ext>
            </a:extLst>
          </p:cNvPr>
          <p:cNvSpPr/>
          <p:nvPr/>
        </p:nvSpPr>
        <p:spPr>
          <a:xfrm>
            <a:off x="4428819" y="276929"/>
            <a:ext cx="4572000" cy="646331"/>
          </a:xfrm>
          <a:prstGeom prst="rect">
            <a:avLst/>
          </a:prstGeom>
        </p:spPr>
        <p:txBody>
          <a:bodyPr>
            <a:spAutoFit/>
          </a:bodyPr>
          <a:lstStyle/>
          <a:p>
            <a:pPr algn="ctr"/>
            <a:r>
              <a:rPr lang="es-CO" b="1" dirty="0">
                <a:solidFill>
                  <a:srgbClr val="002060"/>
                </a:solidFill>
                <a:latin typeface="Verdana" panose="020B0604030504040204" pitchFamily="34" charset="0"/>
                <a:ea typeface="Verdana" panose="020B0604030504040204" pitchFamily="34" charset="0"/>
              </a:rPr>
              <a:t>ACTIVIDADES QUE NO NECESITAN TRÁMITE </a:t>
            </a:r>
            <a:endParaRPr lang="es-CO" dirty="0"/>
          </a:p>
        </p:txBody>
      </p:sp>
      <p:graphicFrame>
        <p:nvGraphicFramePr>
          <p:cNvPr id="11" name="Tabla 10">
            <a:extLst>
              <a:ext uri="{FF2B5EF4-FFF2-40B4-BE49-F238E27FC236}">
                <a16:creationId xmlns:a16="http://schemas.microsoft.com/office/drawing/2014/main" xmlns="" id="{7509FD42-E650-4629-ACC6-183D17E6C148}"/>
              </a:ext>
            </a:extLst>
          </p:cNvPr>
          <p:cNvGraphicFramePr>
            <a:graphicFrameLocks noGrp="1"/>
          </p:cNvGraphicFramePr>
          <p:nvPr>
            <p:extLst>
              <p:ext uri="{D42A27DB-BD31-4B8C-83A1-F6EECF244321}">
                <p14:modId xmlns:p14="http://schemas.microsoft.com/office/powerpoint/2010/main" val="3824765321"/>
              </p:ext>
            </p:extLst>
          </p:nvPr>
        </p:nvGraphicFramePr>
        <p:xfrm>
          <a:off x="4428819" y="1009406"/>
          <a:ext cx="4572000" cy="3673124"/>
        </p:xfrm>
        <a:graphic>
          <a:graphicData uri="http://schemas.openxmlformats.org/drawingml/2006/table">
            <a:tbl>
              <a:tblPr firstRow="1" firstCol="1" bandRow="1">
                <a:tableStyleId>{5DA37D80-6434-44D0-A028-1B22A696006F}</a:tableStyleId>
              </a:tblPr>
              <a:tblGrid>
                <a:gridCol w="4572000">
                  <a:extLst>
                    <a:ext uri="{9D8B030D-6E8A-4147-A177-3AD203B41FA5}">
                      <a16:colId xmlns:a16="http://schemas.microsoft.com/office/drawing/2014/main" xmlns="" val="313946296"/>
                    </a:ext>
                  </a:extLst>
                </a:gridCol>
              </a:tblGrid>
              <a:tr h="418919">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Las necesarias para adelantar la administración, por parte de la autoridad ambiental competente.</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496" marR="28496" marT="18997" marB="18997" anchor="ctr"/>
                </a:tc>
                <a:extLst>
                  <a:ext uri="{0D108BD9-81ED-4DB2-BD59-A6C34878D82A}">
                    <a16:rowId xmlns:a16="http://schemas.microsoft.com/office/drawing/2014/main" xmlns="" val="1309608718"/>
                  </a:ext>
                </a:extLst>
              </a:tr>
              <a:tr h="612187">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Establecimiento de unidades temporales e itinerantes, actividades de campaña militar para garantizar seguridad nacional, que no sean superiores a una (1) hectárea y no sea infraestructura permanente.</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496" marR="28496" marT="18997" marB="18997" anchor="ctr"/>
                </a:tc>
                <a:extLst>
                  <a:ext uri="{0D108BD9-81ED-4DB2-BD59-A6C34878D82A}">
                    <a16:rowId xmlns:a16="http://schemas.microsoft.com/office/drawing/2014/main" xmlns="" val="2623204082"/>
                  </a:ext>
                </a:extLst>
              </a:tr>
              <a:tr h="612187">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Montaje de infraestructura temporal para actividades de campo que sean parte de proyectos de investigación científica en diversidad biológica, debidamente autorizados.</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496" marR="28496" marT="18997" marB="18997" anchor="ctr"/>
                </a:tc>
                <a:extLst>
                  <a:ext uri="{0D108BD9-81ED-4DB2-BD59-A6C34878D82A}">
                    <a16:rowId xmlns:a16="http://schemas.microsoft.com/office/drawing/2014/main" xmlns="" val="1001833660"/>
                  </a:ext>
                </a:extLst>
              </a:tr>
              <a:tr h="805456">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Programas o proyectos de restauración ecológica, recuperación o rehabilitación de ecosistemas, en cumplimiento de deber legal emanado de un permiso, concesión, autorización o licencia ambiental y otro instrumento administrativo de control ambiental.</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496" marR="28496" marT="18997" marB="18997" anchor="ctr"/>
                </a:tc>
                <a:extLst>
                  <a:ext uri="{0D108BD9-81ED-4DB2-BD59-A6C34878D82A}">
                    <a16:rowId xmlns:a16="http://schemas.microsoft.com/office/drawing/2014/main" xmlns="" val="3316664416"/>
                  </a:ext>
                </a:extLst>
              </a:tr>
              <a:tr h="418919">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La construcción de instalaciones públicas rurales destinadas a brindar servicios de educación básica y puestos de salud a los pobladores rurales.</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496" marR="28496" marT="18997" marB="18997" anchor="ctr"/>
                </a:tc>
                <a:extLst>
                  <a:ext uri="{0D108BD9-81ED-4DB2-BD59-A6C34878D82A}">
                    <a16:rowId xmlns:a16="http://schemas.microsoft.com/office/drawing/2014/main" xmlns="" val="1242210388"/>
                  </a:ext>
                </a:extLst>
              </a:tr>
              <a:tr h="805456">
                <a:tc>
                  <a:txBody>
                    <a:bodyPr/>
                    <a:lstStyle/>
                    <a:p>
                      <a:pPr marL="0" lvl="0" indent="0" algn="just">
                        <a:lnSpc>
                          <a:spcPct val="107000"/>
                        </a:lnSpc>
                        <a:spcAft>
                          <a:spcPts val="0"/>
                        </a:spcAft>
                        <a:buFont typeface="Courier New" panose="02070309020205020404" pitchFamily="49" charset="0"/>
                        <a:buNone/>
                      </a:pPr>
                      <a:r>
                        <a:rPr lang="es-CO" sz="1100" dirty="0">
                          <a:solidFill>
                            <a:schemeClr val="tx1">
                              <a:lumMod val="50000"/>
                            </a:schemeClr>
                          </a:solidFill>
                          <a:effectLst/>
                        </a:rPr>
                        <a:t>La construcción de infraestructura para acueductos junto con las obras de captación, tratamiento y almacenamiento no superen una superficie de una (1) hectárea. El trazado de la infraestructura de conducción no podrá tener un ancho superior a dos (2) metros.</a:t>
                      </a:r>
                      <a:endParaRPr lang="es-CO" sz="11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8496" marR="28496" marT="18997" marB="18997" anchor="ctr"/>
                </a:tc>
                <a:extLst>
                  <a:ext uri="{0D108BD9-81ED-4DB2-BD59-A6C34878D82A}">
                    <a16:rowId xmlns:a16="http://schemas.microsoft.com/office/drawing/2014/main" xmlns="" val="3940526843"/>
                  </a:ext>
                </a:extLst>
              </a:tr>
            </a:tbl>
          </a:graphicData>
        </a:graphic>
      </p:graphicFrame>
      <p:cxnSp>
        <p:nvCxnSpPr>
          <p:cNvPr id="13" name="Conector recto 12">
            <a:extLst>
              <a:ext uri="{FF2B5EF4-FFF2-40B4-BE49-F238E27FC236}">
                <a16:creationId xmlns:a16="http://schemas.microsoft.com/office/drawing/2014/main" xmlns="" id="{B74A798B-7998-4B00-AED0-66E52AEAB4CF}"/>
              </a:ext>
            </a:extLst>
          </p:cNvPr>
          <p:cNvCxnSpPr/>
          <p:nvPr/>
        </p:nvCxnSpPr>
        <p:spPr>
          <a:xfrm flipH="1">
            <a:off x="235337" y="898739"/>
            <a:ext cx="867332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552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A294C141-974A-4036-A7D1-81DC62CA98F5}"/>
              </a:ext>
            </a:extLst>
          </p:cNvPr>
          <p:cNvSpPr/>
          <p:nvPr/>
        </p:nvSpPr>
        <p:spPr>
          <a:xfrm>
            <a:off x="254769" y="167772"/>
            <a:ext cx="8647157" cy="369332"/>
          </a:xfrm>
          <a:prstGeom prst="rect">
            <a:avLst/>
          </a:prstGeom>
        </p:spPr>
        <p:txBody>
          <a:bodyPr wrap="square">
            <a:spAutoFit/>
          </a:bodyPr>
          <a:lstStyle/>
          <a:p>
            <a:pPr algn="ctr"/>
            <a:r>
              <a:rPr lang="es-CO" b="1" dirty="0">
                <a:solidFill>
                  <a:srgbClr val="002060"/>
                </a:solidFill>
                <a:latin typeface="Verdana" panose="020B0604030504040204" pitchFamily="34" charset="0"/>
                <a:ea typeface="Verdana" panose="020B0604030504040204" pitchFamily="34" charset="0"/>
              </a:rPr>
              <a:t>PROCEDIMIENTO PARA SUSTRACCIÓN DE ÁREAS PROTEGIDAS </a:t>
            </a:r>
          </a:p>
        </p:txBody>
      </p:sp>
      <p:sp>
        <p:nvSpPr>
          <p:cNvPr id="2" name="Rectángulo 1">
            <a:extLst>
              <a:ext uri="{FF2B5EF4-FFF2-40B4-BE49-F238E27FC236}">
                <a16:creationId xmlns:a16="http://schemas.microsoft.com/office/drawing/2014/main" xmlns="" id="{CC327B3D-6864-4A44-8B4B-4F9F95D3FB77}"/>
              </a:ext>
            </a:extLst>
          </p:cNvPr>
          <p:cNvSpPr/>
          <p:nvPr/>
        </p:nvSpPr>
        <p:spPr>
          <a:xfrm>
            <a:off x="334850" y="628833"/>
            <a:ext cx="3890873" cy="369332"/>
          </a:xfrm>
          <a:prstGeom prst="rect">
            <a:avLst/>
          </a:prstGeom>
          <a:solidFill>
            <a:srgbClr val="FFC000"/>
          </a:solidFill>
          <a:ln>
            <a:solidFill>
              <a:srgbClr val="FFC000"/>
            </a:solidFill>
          </a:ln>
        </p:spPr>
        <p:txBody>
          <a:bodyPr wrap="none">
            <a:spAutoFit/>
          </a:bodyPr>
          <a:lstStyle/>
          <a:p>
            <a:r>
              <a:rPr lang="es-CO" dirty="0">
                <a:solidFill>
                  <a:srgbClr val="000000"/>
                </a:solidFill>
                <a:latin typeface="Arial" panose="020B0604020202020204" pitchFamily="34" charset="0"/>
                <a:ea typeface="Calibri" panose="020F0502020204030204" pitchFamily="34" charset="0"/>
              </a:rPr>
              <a:t>Resolución 1526 de 2012, Artículo 9</a:t>
            </a:r>
            <a:endParaRPr lang="es-CO" dirty="0">
              <a:solidFill>
                <a:srgbClr val="000000"/>
              </a:solidFill>
            </a:endParaRPr>
          </a:p>
        </p:txBody>
      </p:sp>
      <p:cxnSp>
        <p:nvCxnSpPr>
          <p:cNvPr id="15" name="Conector recto 14">
            <a:extLst>
              <a:ext uri="{FF2B5EF4-FFF2-40B4-BE49-F238E27FC236}">
                <a16:creationId xmlns:a16="http://schemas.microsoft.com/office/drawing/2014/main" xmlns="" id="{3B48BFA4-E1FE-40E6-9F96-2EE327E0DF9A}"/>
              </a:ext>
            </a:extLst>
          </p:cNvPr>
          <p:cNvCxnSpPr/>
          <p:nvPr/>
        </p:nvCxnSpPr>
        <p:spPr>
          <a:xfrm flipH="1">
            <a:off x="265814" y="537104"/>
            <a:ext cx="867332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ángulo 2">
            <a:extLst>
              <a:ext uri="{FF2B5EF4-FFF2-40B4-BE49-F238E27FC236}">
                <a16:creationId xmlns:a16="http://schemas.microsoft.com/office/drawing/2014/main" xmlns="" id="{8FE161E9-1E6A-4344-AB7B-B61B10AE1191}"/>
              </a:ext>
            </a:extLst>
          </p:cNvPr>
          <p:cNvSpPr/>
          <p:nvPr/>
        </p:nvSpPr>
        <p:spPr>
          <a:xfrm>
            <a:off x="153997" y="1011453"/>
            <a:ext cx="8647157" cy="3768917"/>
          </a:xfrm>
          <a:prstGeom prst="rect">
            <a:avLst/>
          </a:prstGeom>
        </p:spPr>
        <p:txBody>
          <a:bodyPr wrap="square">
            <a:spAutoFit/>
          </a:bodyPr>
          <a:lstStyle/>
          <a:p>
            <a:pPr marL="342900" lvl="0" indent="-342900" algn="just" fontAlgn="base">
              <a:lnSpc>
                <a:spcPct val="107000"/>
              </a:lnSpc>
              <a:spcAft>
                <a:spcPts val="0"/>
              </a:spcAft>
              <a:buFont typeface="+mj-lt"/>
              <a:buAutoNum type="arabicPeriod"/>
            </a:pPr>
            <a:r>
              <a:rPr lang="es-CO" sz="1400" dirty="0">
                <a:solidFill>
                  <a:schemeClr val="tx1">
                    <a:lumMod val="75000"/>
                  </a:schemeClr>
                </a:solidFill>
                <a:latin typeface="Arial" panose="020B0604020202020204" pitchFamily="34" charset="0"/>
                <a:ea typeface="Calibri" panose="020F0502020204030204" pitchFamily="34" charset="0"/>
                <a:cs typeface="Times New Roman" panose="02020603050405020304" pitchFamily="18" charset="0"/>
              </a:rPr>
              <a:t>Verificado el cumplimiento de los requisitos de que trata el Artículo 6° de la resolución, la autoridad ambiental competente procederá dentro de los cinco (5) días hábiles siguientes a expedir un auto de inicio de trámite en los términos del Artículo 70 de la Ley 99 de 1993. </a:t>
            </a:r>
            <a:endParaRPr lang="es-CO" sz="1400" dirty="0">
              <a:solidFill>
                <a:schemeClr val="tx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Font typeface="+mj-lt"/>
              <a:buAutoNum type="arabicPeriod"/>
            </a:pPr>
            <a:r>
              <a:rPr lang="es-CO" sz="1400" dirty="0">
                <a:solidFill>
                  <a:schemeClr val="tx1">
                    <a:lumMod val="75000"/>
                  </a:schemeClr>
                </a:solidFill>
                <a:latin typeface="Arial" panose="020B0604020202020204" pitchFamily="34" charset="0"/>
                <a:ea typeface="Calibri" panose="020F0502020204030204" pitchFamily="34" charset="0"/>
                <a:cs typeface="Times New Roman" panose="02020603050405020304" pitchFamily="18" charset="0"/>
              </a:rPr>
              <a:t>Ejecutoriado el auto de inicio de trámite, dentro de los veinte (20) días hábiles siguientes, la autoridad ambiental podrá solicitar al interesado la información adicional que se considere pertinente, mediante acto administrativo motivado. La solicitud de información adicional suspenderá los términos que tiene la autoridad ambiental competente para decidir.</a:t>
            </a:r>
            <a:endParaRPr lang="es-CO" sz="1400" dirty="0">
              <a:solidFill>
                <a:schemeClr val="tx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Font typeface="+mj-lt"/>
              <a:buAutoNum type="arabicPeriod"/>
            </a:pPr>
            <a:r>
              <a:rPr lang="es-CO" sz="1400" dirty="0">
                <a:solidFill>
                  <a:schemeClr val="tx1">
                    <a:lumMod val="75000"/>
                  </a:schemeClr>
                </a:solidFill>
                <a:latin typeface="Arial" panose="020B0604020202020204" pitchFamily="34" charset="0"/>
                <a:ea typeface="Calibri" panose="020F0502020204030204" pitchFamily="34" charset="0"/>
                <a:cs typeface="Times New Roman" panose="02020603050405020304" pitchFamily="18" charset="0"/>
              </a:rPr>
              <a:t>Vencido el término establecido en el numeral anterior, dentro de los quince (15) días hábiles siguientes, la autoridad ambiental procederá a solicitar a otras autoridades o entidades los estudios que se requieran por ley, conceptos técnicos o informaciones pertinentes, que deben ser remitidos en un plazo no superior a veinte (20) días hábiles, contados desde la fecha de radicación de la comunicación correspondiente.</a:t>
            </a:r>
            <a:endParaRPr lang="es-CO" sz="1400" dirty="0">
              <a:solidFill>
                <a:schemeClr val="tx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Font typeface="+mj-lt"/>
              <a:buAutoNum type="arabicPeriod"/>
            </a:pPr>
            <a:r>
              <a:rPr lang="es-CO" sz="1400" dirty="0">
                <a:solidFill>
                  <a:schemeClr val="tx1">
                    <a:lumMod val="75000"/>
                  </a:schemeClr>
                </a:solidFill>
                <a:latin typeface="Arial" panose="020B0604020202020204" pitchFamily="34" charset="0"/>
                <a:ea typeface="Calibri" panose="020F0502020204030204" pitchFamily="34" charset="0"/>
                <a:cs typeface="Times New Roman" panose="02020603050405020304" pitchFamily="18" charset="0"/>
              </a:rPr>
              <a:t>Allegada la información adicional, o vencido el término previsto en el numeral 3 del presente artículo, la autoridad ambiental competente contará hasta con sesenta (60) días hábiles para expedir el acto administrativo motivado, mediante el cual se pronuncia sobre la viabilidad de la sustracción de la reserva forestal, el cual será publicado en el Diario Oficial.</a:t>
            </a:r>
            <a:endParaRPr lang="es-CO" sz="1400" dirty="0">
              <a:solidFill>
                <a:schemeClr val="tx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305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A294C141-974A-4036-A7D1-81DC62CA98F5}"/>
              </a:ext>
            </a:extLst>
          </p:cNvPr>
          <p:cNvSpPr/>
          <p:nvPr/>
        </p:nvSpPr>
        <p:spPr>
          <a:xfrm>
            <a:off x="254769" y="167772"/>
            <a:ext cx="8647157" cy="369332"/>
          </a:xfrm>
          <a:prstGeom prst="rect">
            <a:avLst/>
          </a:prstGeom>
        </p:spPr>
        <p:txBody>
          <a:bodyPr wrap="square">
            <a:spAutoFit/>
          </a:bodyPr>
          <a:lstStyle/>
          <a:p>
            <a:pPr algn="ctr"/>
            <a:r>
              <a:rPr lang="es-CO" b="1" dirty="0">
                <a:solidFill>
                  <a:srgbClr val="002060"/>
                </a:solidFill>
                <a:latin typeface="Verdana" panose="020B0604030504040204" pitchFamily="34" charset="0"/>
                <a:ea typeface="Verdana" panose="020B0604030504040204" pitchFamily="34" charset="0"/>
              </a:rPr>
              <a:t>MEDIDAS DE COMPENSACIÓN, RESTAURACIÓN Y RECUPERACIÓN</a:t>
            </a:r>
          </a:p>
        </p:txBody>
      </p:sp>
      <p:cxnSp>
        <p:nvCxnSpPr>
          <p:cNvPr id="15" name="Conector recto 14">
            <a:extLst>
              <a:ext uri="{FF2B5EF4-FFF2-40B4-BE49-F238E27FC236}">
                <a16:creationId xmlns:a16="http://schemas.microsoft.com/office/drawing/2014/main" xmlns="" id="{3B48BFA4-E1FE-40E6-9F96-2EE327E0DF9A}"/>
              </a:ext>
            </a:extLst>
          </p:cNvPr>
          <p:cNvCxnSpPr/>
          <p:nvPr/>
        </p:nvCxnSpPr>
        <p:spPr>
          <a:xfrm flipH="1">
            <a:off x="265814" y="537104"/>
            <a:ext cx="867332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ángulo 3">
            <a:extLst>
              <a:ext uri="{FF2B5EF4-FFF2-40B4-BE49-F238E27FC236}">
                <a16:creationId xmlns:a16="http://schemas.microsoft.com/office/drawing/2014/main" xmlns="" id="{C00E22C1-24DC-4115-9B2D-9AF60EB822C1}"/>
              </a:ext>
            </a:extLst>
          </p:cNvPr>
          <p:cNvSpPr/>
          <p:nvPr/>
        </p:nvSpPr>
        <p:spPr>
          <a:xfrm>
            <a:off x="316980" y="624120"/>
            <a:ext cx="8510040" cy="772263"/>
          </a:xfrm>
          <a:prstGeom prst="rect">
            <a:avLst/>
          </a:prstGeom>
          <a:ln>
            <a:solidFill>
              <a:srgbClr val="0070C0"/>
            </a:solidFill>
          </a:ln>
        </p:spPr>
        <p:txBody>
          <a:bodyPr wrap="square">
            <a:spAutoFit/>
          </a:bodyPr>
          <a:lstStyle/>
          <a:p>
            <a:pPr algn="ctr" fontAlgn="base">
              <a:lnSpc>
                <a:spcPct val="107000"/>
              </a:lnSpc>
              <a:spcAft>
                <a:spcPts val="0"/>
              </a:spcAft>
            </a:pPr>
            <a:r>
              <a:rPr lang="es-CO" sz="1400" dirty="0">
                <a:solidFill>
                  <a:schemeClr val="tx1">
                    <a:lumMod val="50000"/>
                  </a:schemeClr>
                </a:solidFill>
                <a:latin typeface="Arial" panose="020B0604020202020204" pitchFamily="34" charset="0"/>
                <a:ea typeface="Calibri" panose="020F0502020204030204" pitchFamily="34" charset="0"/>
                <a:cs typeface="Times New Roman" panose="02020603050405020304" pitchFamily="18" charset="0"/>
              </a:rPr>
              <a:t>La compensación, restauración y recuperación son aquellas medidas que deben implementadas por parte de las obras, actividades o proyectos que realicen la sustracción temporal o definitiva de un área de protección, con el fin de mitigar los impactos negativos que conlleva el desarrollo de estos. </a:t>
            </a:r>
            <a:endParaRPr lang="es-CO" sz="14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Elipse 4">
            <a:extLst>
              <a:ext uri="{FF2B5EF4-FFF2-40B4-BE49-F238E27FC236}">
                <a16:creationId xmlns:a16="http://schemas.microsoft.com/office/drawing/2014/main" xmlns="" id="{D91497BC-A993-40C4-A49C-8D92A6D16A75}"/>
              </a:ext>
            </a:extLst>
          </p:cNvPr>
          <p:cNvSpPr/>
          <p:nvPr/>
        </p:nvSpPr>
        <p:spPr>
          <a:xfrm>
            <a:off x="971446" y="1534050"/>
            <a:ext cx="1939332" cy="844062"/>
          </a:xfrm>
          <a:prstGeom prst="ellipse">
            <a:avLst/>
          </a:prstGeom>
          <a:solidFill>
            <a:srgbClr val="FFC000"/>
          </a:solidFill>
          <a:ln>
            <a:solidFill>
              <a:srgbClr val="F3C2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base"/>
            <a:r>
              <a:rPr lang="es-CO" sz="1400" b="1" dirty="0">
                <a:solidFill>
                  <a:schemeClr val="tx1">
                    <a:lumMod val="50000"/>
                  </a:schemeClr>
                </a:solidFill>
              </a:rPr>
              <a:t>Medidas de compensación:</a:t>
            </a:r>
          </a:p>
        </p:txBody>
      </p:sp>
      <p:sp>
        <p:nvSpPr>
          <p:cNvPr id="9" name="Elipse 8">
            <a:extLst>
              <a:ext uri="{FF2B5EF4-FFF2-40B4-BE49-F238E27FC236}">
                <a16:creationId xmlns:a16="http://schemas.microsoft.com/office/drawing/2014/main" xmlns="" id="{D16B8339-52A2-4154-8A9D-0EDC145DE017}"/>
              </a:ext>
            </a:extLst>
          </p:cNvPr>
          <p:cNvSpPr/>
          <p:nvPr/>
        </p:nvSpPr>
        <p:spPr>
          <a:xfrm>
            <a:off x="6782637" y="1534050"/>
            <a:ext cx="1939332" cy="844062"/>
          </a:xfrm>
          <a:prstGeom prst="ellipse">
            <a:avLst/>
          </a:prstGeom>
          <a:solidFill>
            <a:srgbClr val="FFC000"/>
          </a:solidFill>
          <a:ln>
            <a:solidFill>
              <a:srgbClr val="F3C2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base"/>
            <a:r>
              <a:rPr lang="es-CO" sz="1400" b="1" dirty="0">
                <a:solidFill>
                  <a:schemeClr val="tx1">
                    <a:lumMod val="50000"/>
                  </a:schemeClr>
                </a:solidFill>
              </a:rPr>
              <a:t>Medidas de recuperación:</a:t>
            </a:r>
          </a:p>
        </p:txBody>
      </p:sp>
      <p:sp>
        <p:nvSpPr>
          <p:cNvPr id="10" name="Elipse 9">
            <a:extLst>
              <a:ext uri="{FF2B5EF4-FFF2-40B4-BE49-F238E27FC236}">
                <a16:creationId xmlns:a16="http://schemas.microsoft.com/office/drawing/2014/main" xmlns="" id="{57FBA24C-B43C-4F81-B0B7-0895E4DEA2C4}"/>
              </a:ext>
            </a:extLst>
          </p:cNvPr>
          <p:cNvSpPr/>
          <p:nvPr/>
        </p:nvSpPr>
        <p:spPr>
          <a:xfrm>
            <a:off x="4034413" y="1544531"/>
            <a:ext cx="1939332" cy="844062"/>
          </a:xfrm>
          <a:prstGeom prst="ellipse">
            <a:avLst/>
          </a:prstGeom>
          <a:solidFill>
            <a:srgbClr val="FFC000"/>
          </a:solidFill>
          <a:ln>
            <a:solidFill>
              <a:srgbClr val="F3C2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base"/>
            <a:r>
              <a:rPr lang="es-CO" sz="1400" b="1" dirty="0">
                <a:solidFill>
                  <a:schemeClr val="tx1">
                    <a:lumMod val="50000"/>
                  </a:schemeClr>
                </a:solidFill>
              </a:rPr>
              <a:t>Medidas de restauración:</a:t>
            </a:r>
          </a:p>
        </p:txBody>
      </p:sp>
      <p:sp>
        <p:nvSpPr>
          <p:cNvPr id="7" name="Rectángulo: esquinas redondeadas 6">
            <a:extLst>
              <a:ext uri="{FF2B5EF4-FFF2-40B4-BE49-F238E27FC236}">
                <a16:creationId xmlns:a16="http://schemas.microsoft.com/office/drawing/2014/main" xmlns="" id="{B3910076-215F-4E6A-BBA9-6E28F2AA4CAD}"/>
              </a:ext>
            </a:extLst>
          </p:cNvPr>
          <p:cNvSpPr/>
          <p:nvPr/>
        </p:nvSpPr>
        <p:spPr>
          <a:xfrm>
            <a:off x="254769" y="2477521"/>
            <a:ext cx="3372686" cy="9188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b="1" dirty="0">
                <a:solidFill>
                  <a:schemeClr val="tx1">
                    <a:lumMod val="50000"/>
                  </a:schemeClr>
                </a:solidFill>
              </a:rPr>
              <a:t>En sustracciones temporales: </a:t>
            </a:r>
            <a:r>
              <a:rPr lang="es-CO" sz="1400" dirty="0">
                <a:solidFill>
                  <a:schemeClr val="tx1">
                    <a:lumMod val="50000"/>
                  </a:schemeClr>
                </a:solidFill>
              </a:rPr>
              <a:t>las acciones encaminadas a la recuperación del área sustraída temporalmente</a:t>
            </a:r>
          </a:p>
        </p:txBody>
      </p:sp>
      <p:sp>
        <p:nvSpPr>
          <p:cNvPr id="12" name="Rectángulo: esquinas redondeadas 11">
            <a:extLst>
              <a:ext uri="{FF2B5EF4-FFF2-40B4-BE49-F238E27FC236}">
                <a16:creationId xmlns:a16="http://schemas.microsoft.com/office/drawing/2014/main" xmlns="" id="{87DB9296-89BC-4F9B-A0C6-E2260011E506}"/>
              </a:ext>
            </a:extLst>
          </p:cNvPr>
          <p:cNvSpPr/>
          <p:nvPr/>
        </p:nvSpPr>
        <p:spPr>
          <a:xfrm>
            <a:off x="254769" y="3495750"/>
            <a:ext cx="3372686" cy="13110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b="1" dirty="0">
                <a:solidFill>
                  <a:schemeClr val="tx1">
                    <a:lumMod val="50000"/>
                  </a:schemeClr>
                </a:solidFill>
              </a:rPr>
              <a:t>En sustracciones definitivas: </a:t>
            </a:r>
            <a:r>
              <a:rPr lang="es-CO" sz="1400" dirty="0">
                <a:solidFill>
                  <a:schemeClr val="tx1">
                    <a:lumMod val="50000"/>
                  </a:schemeClr>
                </a:solidFill>
              </a:rPr>
              <a:t>adquisición de un área equivalente en extensión al área sustraída, en la cual se deberá desarrollar un plan de restauración debidamente aprobado por la autoridad ambiental competente.</a:t>
            </a:r>
          </a:p>
        </p:txBody>
      </p:sp>
      <p:sp>
        <p:nvSpPr>
          <p:cNvPr id="13" name="Rectángulo: esquinas redondeadas 12">
            <a:extLst>
              <a:ext uri="{FF2B5EF4-FFF2-40B4-BE49-F238E27FC236}">
                <a16:creationId xmlns:a16="http://schemas.microsoft.com/office/drawing/2014/main" xmlns="" id="{63D84AEB-2240-4125-B78D-A5AE20C65A97}"/>
              </a:ext>
            </a:extLst>
          </p:cNvPr>
          <p:cNvSpPr/>
          <p:nvPr/>
        </p:nvSpPr>
        <p:spPr>
          <a:xfrm>
            <a:off x="4034413" y="2536740"/>
            <a:ext cx="1939332" cy="20696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dirty="0">
                <a:solidFill>
                  <a:schemeClr val="tx1">
                    <a:lumMod val="50000"/>
                  </a:schemeClr>
                </a:solidFill>
              </a:rPr>
              <a:t>Implementación de procesos que contribuyan al restablecimiento de un ecosistema que se ha degradado, dañado o destruido con base en un sistema de referencia</a:t>
            </a:r>
          </a:p>
        </p:txBody>
      </p:sp>
      <p:sp>
        <p:nvSpPr>
          <p:cNvPr id="14" name="Rectángulo: esquinas redondeadas 13">
            <a:extLst>
              <a:ext uri="{FF2B5EF4-FFF2-40B4-BE49-F238E27FC236}">
                <a16:creationId xmlns:a16="http://schemas.microsoft.com/office/drawing/2014/main" xmlns="" id="{843F0A46-9C55-4ED9-A6FC-AAC46BEBBEBD}"/>
              </a:ext>
            </a:extLst>
          </p:cNvPr>
          <p:cNvSpPr/>
          <p:nvPr/>
        </p:nvSpPr>
        <p:spPr>
          <a:xfrm>
            <a:off x="6380703" y="2568545"/>
            <a:ext cx="2508528" cy="20696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r>
              <a:rPr lang="es-CO" sz="1400" dirty="0">
                <a:solidFill>
                  <a:schemeClr val="tx1">
                    <a:lumMod val="50000"/>
                  </a:schemeClr>
                </a:solidFill>
              </a:rPr>
              <a:t>Implementar acciones dirigidas a retornar la utilidad de un ecosistema sin tener como referencia un estado pre disturbio. En esta, se reemplaza un ecosistema degradado, pero estas acciones no llevan al ecosistema original.</a:t>
            </a:r>
          </a:p>
        </p:txBody>
      </p:sp>
    </p:spTree>
    <p:extLst>
      <p:ext uri="{BB962C8B-B14F-4D97-AF65-F5344CB8AC3E}">
        <p14:creationId xmlns:p14="http://schemas.microsoft.com/office/powerpoint/2010/main" val="415656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A294C141-974A-4036-A7D1-81DC62CA98F5}"/>
              </a:ext>
            </a:extLst>
          </p:cNvPr>
          <p:cNvSpPr/>
          <p:nvPr/>
        </p:nvSpPr>
        <p:spPr>
          <a:xfrm>
            <a:off x="254769" y="167772"/>
            <a:ext cx="8647157" cy="369332"/>
          </a:xfrm>
          <a:prstGeom prst="rect">
            <a:avLst/>
          </a:prstGeom>
        </p:spPr>
        <p:txBody>
          <a:bodyPr wrap="square">
            <a:spAutoFit/>
          </a:bodyPr>
          <a:lstStyle/>
          <a:p>
            <a:pPr algn="r"/>
            <a:r>
              <a:rPr lang="es-CO" b="1" dirty="0">
                <a:solidFill>
                  <a:srgbClr val="002060"/>
                </a:solidFill>
                <a:latin typeface="Verdana" panose="020B0604030504040204" pitchFamily="34" charset="0"/>
                <a:ea typeface="Verdana" panose="020B0604030504040204" pitchFamily="34" charset="0"/>
              </a:rPr>
              <a:t>REFERENCIAS</a:t>
            </a:r>
          </a:p>
        </p:txBody>
      </p:sp>
      <p:cxnSp>
        <p:nvCxnSpPr>
          <p:cNvPr id="15" name="Conector recto 14">
            <a:extLst>
              <a:ext uri="{FF2B5EF4-FFF2-40B4-BE49-F238E27FC236}">
                <a16:creationId xmlns:a16="http://schemas.microsoft.com/office/drawing/2014/main" xmlns="" id="{3B48BFA4-E1FE-40E6-9F96-2EE327E0DF9A}"/>
              </a:ext>
            </a:extLst>
          </p:cNvPr>
          <p:cNvCxnSpPr/>
          <p:nvPr/>
        </p:nvCxnSpPr>
        <p:spPr>
          <a:xfrm flipH="1">
            <a:off x="265814" y="537104"/>
            <a:ext cx="867332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Rectángulo 1">
            <a:extLst>
              <a:ext uri="{FF2B5EF4-FFF2-40B4-BE49-F238E27FC236}">
                <a16:creationId xmlns:a16="http://schemas.microsoft.com/office/drawing/2014/main" xmlns="" id="{4702D103-021F-4D35-BFC7-1ECAFDABF12E}"/>
              </a:ext>
            </a:extLst>
          </p:cNvPr>
          <p:cNvSpPr/>
          <p:nvPr/>
        </p:nvSpPr>
        <p:spPr>
          <a:xfrm>
            <a:off x="555502" y="846238"/>
            <a:ext cx="8346424" cy="3755965"/>
          </a:xfrm>
          <a:prstGeom prst="rect">
            <a:avLst/>
          </a:prstGeom>
        </p:spPr>
        <p:txBody>
          <a:bodyPr wrap="square">
            <a:spAutoFit/>
          </a:bodyPr>
          <a:lstStyle/>
          <a:p>
            <a:pPr marL="457200" indent="-457200" algn="just">
              <a:lnSpc>
                <a:spcPct val="107000"/>
              </a:lnSpc>
              <a:spcAft>
                <a:spcPts val="800"/>
              </a:spcAft>
            </a:pPr>
            <a:r>
              <a:rPr lang="es-CO" sz="1200" dirty="0">
                <a:latin typeface="Arial" panose="020B0604020202020204" pitchFamily="34" charset="0"/>
                <a:ea typeface="Calibri" panose="020F0502020204030204" pitchFamily="34" charset="0"/>
                <a:cs typeface="Times New Roman" panose="02020603050405020304" pitchFamily="18" charset="0"/>
              </a:rPr>
              <a:t>Ministerio de Ambiente y Desarrollo Sostenible. (s.f.). </a:t>
            </a:r>
            <a:r>
              <a:rPr lang="es-CO" sz="1200" i="1" dirty="0">
                <a:latin typeface="Arial" panose="020B0604020202020204" pitchFamily="34" charset="0"/>
                <a:ea typeface="Calibri" panose="020F0502020204030204" pitchFamily="34" charset="0"/>
                <a:cs typeface="Times New Roman" panose="02020603050405020304" pitchFamily="18" charset="0"/>
              </a:rPr>
              <a:t>Evaluación de Viabilidad de sustracción en áreas de reserva forestal de orden nacional </a:t>
            </a:r>
            <a:r>
              <a:rPr lang="es-CO" sz="1200" dirty="0">
                <a:latin typeface="Arial" panose="020B0604020202020204" pitchFamily="34" charset="0"/>
                <a:ea typeface="Calibri" panose="020F0502020204030204" pitchFamily="34" charset="0"/>
                <a:cs typeface="Times New Roman" panose="02020603050405020304" pitchFamily="18" charset="0"/>
              </a:rPr>
              <a:t>. Obtenido de http://www.minambiente.gov.co/index.php/tramites-minambiente/evaluacion-de-sustraccion-en-areas-de-reserva-forestal</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s-CO" sz="1200" dirty="0">
                <a:latin typeface="Arial" panose="020B0604020202020204" pitchFamily="34" charset="0"/>
                <a:ea typeface="Calibri" panose="020F0502020204030204" pitchFamily="34" charset="0"/>
                <a:cs typeface="Times New Roman" panose="02020603050405020304" pitchFamily="18" charset="0"/>
              </a:rPr>
              <a:t>Ocampo, D. (s.f.). </a:t>
            </a:r>
            <a:r>
              <a:rPr lang="es-CO" sz="1200" i="1" dirty="0">
                <a:latin typeface="Arial" panose="020B0604020202020204" pitchFamily="34" charset="0"/>
                <a:ea typeface="Calibri" panose="020F0502020204030204" pitchFamily="34" charset="0"/>
                <a:cs typeface="Times New Roman" panose="02020603050405020304" pitchFamily="18" charset="0"/>
              </a:rPr>
              <a:t>Cartilla de áreas protegidas.</a:t>
            </a:r>
            <a:r>
              <a:rPr lang="es-CO" sz="1200" dirty="0">
                <a:latin typeface="Arial" panose="020B0604020202020204" pitchFamily="34" charset="0"/>
                <a:ea typeface="Calibri" panose="020F0502020204030204" pitchFamily="34" charset="0"/>
                <a:cs typeface="Times New Roman" panose="02020603050405020304" pitchFamily="18" charset="0"/>
              </a:rPr>
              <a:t> Putumayo.</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s-CO" sz="1200" dirty="0">
                <a:latin typeface="Arial" panose="020B0604020202020204" pitchFamily="34" charset="0"/>
                <a:ea typeface="Calibri" panose="020F0502020204030204" pitchFamily="34" charset="0"/>
                <a:cs typeface="Times New Roman" panose="02020603050405020304" pitchFamily="18" charset="0"/>
              </a:rPr>
              <a:t>Parques Nacionales Naturales de Colombia . (2005). </a:t>
            </a:r>
            <a:r>
              <a:rPr lang="es-CO" sz="1200" i="1" dirty="0">
                <a:latin typeface="Arial" panose="020B0604020202020204" pitchFamily="34" charset="0"/>
                <a:ea typeface="Calibri" panose="020F0502020204030204" pitchFamily="34" charset="0"/>
                <a:cs typeface="Times New Roman" panose="02020603050405020304" pitchFamily="18" charset="0"/>
              </a:rPr>
              <a:t>Gestión Descentralizada de Áreas Protegidas en Colombia.</a:t>
            </a:r>
            <a:r>
              <a:rPr lang="es-CO" sz="1200" dirty="0">
                <a:latin typeface="Arial" panose="020B0604020202020204" pitchFamily="34" charset="0"/>
                <a:ea typeface="Calibri" panose="020F0502020204030204" pitchFamily="34" charset="0"/>
                <a:cs typeface="Times New Roman" panose="02020603050405020304" pitchFamily="18" charset="0"/>
              </a:rPr>
              <a:t> </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s-CO" sz="1200" dirty="0">
                <a:latin typeface="Arial" panose="020B0604020202020204" pitchFamily="34" charset="0"/>
                <a:ea typeface="Calibri" panose="020F0502020204030204" pitchFamily="34" charset="0"/>
                <a:cs typeface="Times New Roman" panose="02020603050405020304" pitchFamily="18" charset="0"/>
              </a:rPr>
              <a:t>Parques Nacionales Naturales de Colombia . (2009). </a:t>
            </a:r>
            <a:r>
              <a:rPr lang="es-CO" sz="1200" i="1" dirty="0">
                <a:latin typeface="Arial" panose="020B0604020202020204" pitchFamily="34" charset="0"/>
                <a:ea typeface="Calibri" panose="020F0502020204030204" pitchFamily="34" charset="0"/>
                <a:cs typeface="Times New Roman" panose="02020603050405020304" pitchFamily="18" charset="0"/>
              </a:rPr>
              <a:t>Guía para la elaboración de planes de manejo de Reservas Naturales de la Sociedad Civil.</a:t>
            </a:r>
            <a:r>
              <a:rPr lang="es-CO" sz="1200" dirty="0">
                <a:latin typeface="Arial" panose="020B0604020202020204" pitchFamily="34" charset="0"/>
                <a:ea typeface="Calibri" panose="020F0502020204030204" pitchFamily="34" charset="0"/>
                <a:cs typeface="Times New Roman" panose="02020603050405020304" pitchFamily="18" charset="0"/>
              </a:rPr>
              <a:t> Colombia .</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s-CO" sz="1200" dirty="0">
                <a:latin typeface="Arial" panose="020B0604020202020204" pitchFamily="34" charset="0"/>
                <a:ea typeface="Calibri" panose="020F0502020204030204" pitchFamily="34" charset="0"/>
                <a:cs typeface="Times New Roman" panose="02020603050405020304" pitchFamily="18" charset="0"/>
              </a:rPr>
              <a:t>Parques Nacionales Naturales de Colombia . (2015). </a:t>
            </a:r>
            <a:r>
              <a:rPr lang="es-CO" sz="1200" i="1" dirty="0">
                <a:latin typeface="Arial" panose="020B0604020202020204" pitchFamily="34" charset="0"/>
                <a:ea typeface="Calibri" panose="020F0502020204030204" pitchFamily="34" charset="0"/>
                <a:cs typeface="Times New Roman" panose="02020603050405020304" pitchFamily="18" charset="0"/>
              </a:rPr>
              <a:t>Áreas protegidas: territorios para la vida y la paz.</a:t>
            </a:r>
            <a:r>
              <a:rPr lang="es-CO" sz="1200" dirty="0">
                <a:latin typeface="Arial" panose="020B0604020202020204" pitchFamily="34" charset="0"/>
                <a:ea typeface="Calibri" panose="020F0502020204030204" pitchFamily="34" charset="0"/>
                <a:cs typeface="Times New Roman" panose="02020603050405020304" pitchFamily="18" charset="0"/>
              </a:rPr>
              <a:t> Bogotá.</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pPr>
            <a:r>
              <a:rPr lang="es-CO" sz="1200" dirty="0">
                <a:latin typeface="Arial" panose="020B0604020202020204" pitchFamily="34" charset="0"/>
                <a:ea typeface="Calibri" panose="020F0502020204030204" pitchFamily="34" charset="0"/>
                <a:cs typeface="Times New Roman" panose="02020603050405020304" pitchFamily="18" charset="0"/>
              </a:rPr>
              <a:t>Parques Nacionales Naturales de Colombia . (s.f.). </a:t>
            </a:r>
            <a:r>
              <a:rPr lang="es-CO" sz="1200" i="1" dirty="0">
                <a:latin typeface="Arial" panose="020B0604020202020204" pitchFamily="34" charset="0"/>
                <a:ea typeface="Calibri" panose="020F0502020204030204" pitchFamily="34" charset="0"/>
                <a:cs typeface="Times New Roman" panose="02020603050405020304" pitchFamily="18" charset="0"/>
              </a:rPr>
              <a:t>Categoría de áreas protegidas </a:t>
            </a:r>
            <a:r>
              <a:rPr lang="es-CO" sz="1200" dirty="0">
                <a:latin typeface="Arial" panose="020B0604020202020204" pitchFamily="34" charset="0"/>
                <a:ea typeface="Calibri" panose="020F0502020204030204" pitchFamily="34" charset="0"/>
                <a:cs typeface="Times New Roman" panose="02020603050405020304" pitchFamily="18" charset="0"/>
              </a:rPr>
              <a:t>. Obtenido de http://www.parquesnacionales.gov.co/portal/es/sistema-de-parques-nacionales-naturales/categorias-de-areas-protegidas/</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0"/>
              </a:spcAft>
            </a:pPr>
            <a:r>
              <a:rPr lang="es-CO" sz="1200" dirty="0">
                <a:latin typeface="Arial" panose="020B0604020202020204" pitchFamily="34" charset="0"/>
                <a:ea typeface="Calibri" panose="020F0502020204030204" pitchFamily="34" charset="0"/>
                <a:cs typeface="Times New Roman" panose="02020603050405020304" pitchFamily="18" charset="0"/>
              </a:rPr>
              <a:t>Parques Nacionales Naturales de Colombia. (s.f.). </a:t>
            </a:r>
            <a:r>
              <a:rPr lang="es-CO" sz="1200" i="1" dirty="0">
                <a:latin typeface="Arial" panose="020B0604020202020204" pitchFamily="34" charset="0"/>
                <a:ea typeface="Calibri" panose="020F0502020204030204" pitchFamily="34" charset="0"/>
                <a:cs typeface="Times New Roman" panose="02020603050405020304" pitchFamily="18" charset="0"/>
              </a:rPr>
              <a:t>Registro Único Nacional de Áreas Protegías – RUNAP</a:t>
            </a:r>
            <a:r>
              <a:rPr lang="es-CO" sz="1200" dirty="0">
                <a:latin typeface="Arial" panose="020B0604020202020204" pitchFamily="34" charset="0"/>
                <a:ea typeface="Calibri" panose="020F0502020204030204" pitchFamily="34" charset="0"/>
                <a:cs typeface="Times New Roman" panose="02020603050405020304" pitchFamily="18" charset="0"/>
              </a:rPr>
              <a:t>. Obtenido de http://www.parquesnacionales.gov.co/portal/es/sistema-nacional-de-areas-protegidas-sinap/registro-unico-nacional-de-areas-protegias/</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472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AEB1426-BCC4-B24D-B32D-9D1AE2984690}"/>
              </a:ext>
            </a:extLst>
          </p:cNvPr>
          <p:cNvSpPr>
            <a:spLocks noGrp="1"/>
          </p:cNvSpPr>
          <p:nvPr>
            <p:ph type="title"/>
          </p:nvPr>
        </p:nvSpPr>
        <p:spPr>
          <a:xfrm>
            <a:off x="383060" y="3735566"/>
            <a:ext cx="8237204" cy="803378"/>
          </a:xfrm>
        </p:spPr>
        <p:txBody>
          <a:bodyPr>
            <a:normAutofit/>
          </a:bodyPr>
          <a:lstStyle/>
          <a:p>
            <a:pPr algn="ctr"/>
            <a:r>
              <a:rPr lang="es-CO" sz="4000" dirty="0">
                <a:latin typeface="Verdana Pro Black" panose="020B0604020202020204" pitchFamily="34" charset="0"/>
              </a:rPr>
              <a:t>Gracias</a:t>
            </a:r>
            <a:r>
              <a:rPr lang="es-CO" sz="4000" dirty="0"/>
              <a:t> </a:t>
            </a:r>
          </a:p>
        </p:txBody>
      </p:sp>
    </p:spTree>
    <p:extLst>
      <p:ext uri="{BB962C8B-B14F-4D97-AF65-F5344CB8AC3E}">
        <p14:creationId xmlns:p14="http://schemas.microsoft.com/office/powerpoint/2010/main" val="401863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
            <a:extLst>
              <a:ext uri="{FF2B5EF4-FFF2-40B4-BE49-F238E27FC236}">
                <a16:creationId xmlns:a16="http://schemas.microsoft.com/office/drawing/2014/main" xmlns="" id="{0DCB952E-1559-D643-9E7E-F55777C45192}"/>
              </a:ext>
            </a:extLst>
          </p:cNvPr>
          <p:cNvSpPr>
            <a:spLocks noChangeArrowheads="1"/>
          </p:cNvSpPr>
          <p:nvPr/>
        </p:nvSpPr>
        <p:spPr bwMode="auto">
          <a:xfrm>
            <a:off x="2331218" y="167750"/>
            <a:ext cx="66079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algn="r"/>
            <a:r>
              <a:rPr lang="es-CO" dirty="0">
                <a:solidFill>
                  <a:srgbClr val="002060"/>
                </a:solidFill>
              </a:rPr>
              <a:t>NORMATIVIDAD AMBIENTAL </a:t>
            </a:r>
          </a:p>
        </p:txBody>
      </p:sp>
      <p:cxnSp>
        <p:nvCxnSpPr>
          <p:cNvPr id="3" name="Conector recto 2">
            <a:extLst>
              <a:ext uri="{FF2B5EF4-FFF2-40B4-BE49-F238E27FC236}">
                <a16:creationId xmlns:a16="http://schemas.microsoft.com/office/drawing/2014/main" xmlns="" id="{06B61237-E4AC-4400-800C-EA98047BACBD}"/>
              </a:ext>
            </a:extLst>
          </p:cNvPr>
          <p:cNvCxnSpPr/>
          <p:nvPr/>
        </p:nvCxnSpPr>
        <p:spPr>
          <a:xfrm flipH="1">
            <a:off x="265814" y="537082"/>
            <a:ext cx="8673325"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ángulo: esquinas redondeadas 21">
            <a:extLst>
              <a:ext uri="{FF2B5EF4-FFF2-40B4-BE49-F238E27FC236}">
                <a16:creationId xmlns:a16="http://schemas.microsoft.com/office/drawing/2014/main" xmlns="" id="{BCE85B68-E47C-4FC7-B440-C9BF3548EBAD}"/>
              </a:ext>
            </a:extLst>
          </p:cNvPr>
          <p:cNvSpPr/>
          <p:nvPr/>
        </p:nvSpPr>
        <p:spPr>
          <a:xfrm>
            <a:off x="2124076" y="667204"/>
            <a:ext cx="6856898" cy="85166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dirty="0"/>
              <a:t>Por la cual se crea l Ministerio del Medio Ambiente, se reordena el Sector Público encargado de la gestión y conservación del medio ambiente y los recursos naturales renovables, se organiza el Sistema Nacional Ambiental, SINA y se dictan otras disposiciones.</a:t>
            </a:r>
          </a:p>
        </p:txBody>
      </p:sp>
      <p:sp>
        <p:nvSpPr>
          <p:cNvPr id="23" name="Rectángulo: esquinas redondeadas 22">
            <a:extLst>
              <a:ext uri="{FF2B5EF4-FFF2-40B4-BE49-F238E27FC236}">
                <a16:creationId xmlns:a16="http://schemas.microsoft.com/office/drawing/2014/main" xmlns="" id="{C39BF7AD-E464-490C-AF93-E74AA06F5632}"/>
              </a:ext>
            </a:extLst>
          </p:cNvPr>
          <p:cNvSpPr/>
          <p:nvPr/>
        </p:nvSpPr>
        <p:spPr>
          <a:xfrm>
            <a:off x="2124075" y="1620783"/>
            <a:ext cx="6856898" cy="708878"/>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dirty="0"/>
              <a:t>Por el cual se reglamenta el Decreto Ley 2811 de 1974, la Ley 99 de 1993, la Ley 165 de 1994 y el Decreto Ley 216 de 2003, en relación con el Sistema Nacional de Áreas Protegidas, las categorías de manejo que lo conforman y se dictan otras disposiciones.</a:t>
            </a:r>
          </a:p>
        </p:txBody>
      </p:sp>
      <p:sp>
        <p:nvSpPr>
          <p:cNvPr id="24" name="Rectángulo: esquinas redondeadas 23">
            <a:extLst>
              <a:ext uri="{FF2B5EF4-FFF2-40B4-BE49-F238E27FC236}">
                <a16:creationId xmlns:a16="http://schemas.microsoft.com/office/drawing/2014/main" xmlns="" id="{255E2CBD-2006-4946-916E-3DA4E8C7110E}"/>
              </a:ext>
            </a:extLst>
          </p:cNvPr>
          <p:cNvSpPr/>
          <p:nvPr/>
        </p:nvSpPr>
        <p:spPr>
          <a:xfrm>
            <a:off x="2124075" y="2479608"/>
            <a:ext cx="6856899" cy="662441"/>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dirty="0"/>
              <a:t>Por el cual se reglamentan parcialmente la Ley 23 de 1973, el Decreto Ley 2811 de 1974 y los Decretos 2349 de 1971 y 133 de 1976, en lo relacionado con la creación de un Área de Manejo Especial.</a:t>
            </a:r>
          </a:p>
        </p:txBody>
      </p:sp>
      <p:sp>
        <p:nvSpPr>
          <p:cNvPr id="25" name="Rectángulo: esquinas redondeadas 24">
            <a:extLst>
              <a:ext uri="{FF2B5EF4-FFF2-40B4-BE49-F238E27FC236}">
                <a16:creationId xmlns:a16="http://schemas.microsoft.com/office/drawing/2014/main" xmlns="" id="{7989E7C7-1A59-4006-9F56-7A5B3A85DC61}"/>
              </a:ext>
            </a:extLst>
          </p:cNvPr>
          <p:cNvSpPr/>
          <p:nvPr/>
        </p:nvSpPr>
        <p:spPr>
          <a:xfrm>
            <a:off x="2124073" y="3265707"/>
            <a:ext cx="6856900" cy="578751"/>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dirty="0"/>
              <a:t>Por el cual se dicta el Código Nacional de Recursos Naturales Renovables y de Protección al Medio Ambiente.</a:t>
            </a:r>
          </a:p>
        </p:txBody>
      </p:sp>
      <p:sp>
        <p:nvSpPr>
          <p:cNvPr id="26" name="Rectángulo: esquinas redondeadas 25">
            <a:extLst>
              <a:ext uri="{FF2B5EF4-FFF2-40B4-BE49-F238E27FC236}">
                <a16:creationId xmlns:a16="http://schemas.microsoft.com/office/drawing/2014/main" xmlns="" id="{AA21CFE0-7948-496C-9DA5-042365A28EC0}"/>
              </a:ext>
            </a:extLst>
          </p:cNvPr>
          <p:cNvSpPr/>
          <p:nvPr/>
        </p:nvSpPr>
        <p:spPr>
          <a:xfrm>
            <a:off x="2124076" y="3977365"/>
            <a:ext cx="6856898" cy="681842"/>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dirty="0"/>
              <a:t>Por la cual establecen términos de referencia para la elaboración del plan de manejo ambiental de la sustracción de las zonas de reserva forestal de la Ley 2ª de 1959 y de las Áreas de Reserva Forestal.</a:t>
            </a:r>
          </a:p>
        </p:txBody>
      </p:sp>
      <p:sp>
        <p:nvSpPr>
          <p:cNvPr id="27" name="Rectángulo 26">
            <a:extLst>
              <a:ext uri="{FF2B5EF4-FFF2-40B4-BE49-F238E27FC236}">
                <a16:creationId xmlns:a16="http://schemas.microsoft.com/office/drawing/2014/main" xmlns="" id="{3D01FC62-FEC4-4C9E-BD7B-C334A1B0E94B}"/>
              </a:ext>
            </a:extLst>
          </p:cNvPr>
          <p:cNvSpPr/>
          <p:nvPr/>
        </p:nvSpPr>
        <p:spPr>
          <a:xfrm>
            <a:off x="162567" y="1014619"/>
            <a:ext cx="1838507" cy="27433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sz="1600" b="1" dirty="0"/>
              <a:t>Ley 99 de 1993</a:t>
            </a:r>
          </a:p>
        </p:txBody>
      </p:sp>
      <p:sp>
        <p:nvSpPr>
          <p:cNvPr id="28" name="Rectángulo 27">
            <a:extLst>
              <a:ext uri="{FF2B5EF4-FFF2-40B4-BE49-F238E27FC236}">
                <a16:creationId xmlns:a16="http://schemas.microsoft.com/office/drawing/2014/main" xmlns="" id="{C2627512-22D5-4F7A-A3AE-4073202EF22E}"/>
              </a:ext>
            </a:extLst>
          </p:cNvPr>
          <p:cNvSpPr/>
          <p:nvPr/>
        </p:nvSpPr>
        <p:spPr>
          <a:xfrm>
            <a:off x="162569" y="1653075"/>
            <a:ext cx="1838507" cy="4663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sz="1400" b="1" dirty="0"/>
              <a:t>Decreto 2372 de 2010</a:t>
            </a:r>
          </a:p>
        </p:txBody>
      </p:sp>
      <p:sp>
        <p:nvSpPr>
          <p:cNvPr id="29" name="Rectángulo 28">
            <a:extLst>
              <a:ext uri="{FF2B5EF4-FFF2-40B4-BE49-F238E27FC236}">
                <a16:creationId xmlns:a16="http://schemas.microsoft.com/office/drawing/2014/main" xmlns="" id="{F6C4138D-AC4B-4C1D-8B09-5988A7BCF067}"/>
              </a:ext>
            </a:extLst>
          </p:cNvPr>
          <p:cNvSpPr/>
          <p:nvPr/>
        </p:nvSpPr>
        <p:spPr>
          <a:xfrm>
            <a:off x="162569" y="2329661"/>
            <a:ext cx="1838507" cy="41463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sz="1400" b="1" dirty="0"/>
              <a:t>Decreto 1741 de 1978</a:t>
            </a:r>
          </a:p>
        </p:txBody>
      </p:sp>
      <p:sp>
        <p:nvSpPr>
          <p:cNvPr id="30" name="Rectángulo 29">
            <a:extLst>
              <a:ext uri="{FF2B5EF4-FFF2-40B4-BE49-F238E27FC236}">
                <a16:creationId xmlns:a16="http://schemas.microsoft.com/office/drawing/2014/main" xmlns="" id="{60A07E3B-583C-4B2B-ADB9-5EBC8D2CBA57}"/>
              </a:ext>
            </a:extLst>
          </p:cNvPr>
          <p:cNvSpPr/>
          <p:nvPr/>
        </p:nvSpPr>
        <p:spPr>
          <a:xfrm>
            <a:off x="162569" y="3307573"/>
            <a:ext cx="1838507" cy="49501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sz="1400" b="1" dirty="0"/>
              <a:t>Decreto 2811 de 1974</a:t>
            </a:r>
          </a:p>
        </p:txBody>
      </p:sp>
      <p:sp>
        <p:nvSpPr>
          <p:cNvPr id="31" name="Rectángulo 30">
            <a:extLst>
              <a:ext uri="{FF2B5EF4-FFF2-40B4-BE49-F238E27FC236}">
                <a16:creationId xmlns:a16="http://schemas.microsoft.com/office/drawing/2014/main" xmlns="" id="{B05EED48-DB13-4F46-B871-892B4E986BF5}"/>
              </a:ext>
            </a:extLst>
          </p:cNvPr>
          <p:cNvSpPr/>
          <p:nvPr/>
        </p:nvSpPr>
        <p:spPr>
          <a:xfrm>
            <a:off x="162569" y="4128881"/>
            <a:ext cx="1838507" cy="49501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sz="1400" b="1" dirty="0"/>
              <a:t>Resolución 293 de 1998</a:t>
            </a:r>
          </a:p>
        </p:txBody>
      </p:sp>
    </p:spTree>
    <p:extLst>
      <p:ext uri="{BB962C8B-B14F-4D97-AF65-F5344CB8AC3E}">
        <p14:creationId xmlns:p14="http://schemas.microsoft.com/office/powerpoint/2010/main" val="375553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
            <a:extLst>
              <a:ext uri="{FF2B5EF4-FFF2-40B4-BE49-F238E27FC236}">
                <a16:creationId xmlns:a16="http://schemas.microsoft.com/office/drawing/2014/main" xmlns="" id="{0DCB952E-1559-D643-9E7E-F55777C45192}"/>
              </a:ext>
            </a:extLst>
          </p:cNvPr>
          <p:cNvSpPr>
            <a:spLocks noChangeArrowheads="1"/>
          </p:cNvSpPr>
          <p:nvPr/>
        </p:nvSpPr>
        <p:spPr bwMode="auto">
          <a:xfrm>
            <a:off x="2441750" y="167750"/>
            <a:ext cx="6497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algn="r"/>
            <a:r>
              <a:rPr lang="es-CO" dirty="0">
                <a:solidFill>
                  <a:srgbClr val="002060"/>
                </a:solidFill>
              </a:rPr>
              <a:t>NORMATIVIDAD AMBIENTAL </a:t>
            </a:r>
          </a:p>
        </p:txBody>
      </p:sp>
      <p:cxnSp>
        <p:nvCxnSpPr>
          <p:cNvPr id="3" name="Conector recto 2">
            <a:extLst>
              <a:ext uri="{FF2B5EF4-FFF2-40B4-BE49-F238E27FC236}">
                <a16:creationId xmlns:a16="http://schemas.microsoft.com/office/drawing/2014/main" xmlns="" id="{06B61237-E4AC-4400-800C-EA98047BACBD}"/>
              </a:ext>
            </a:extLst>
          </p:cNvPr>
          <p:cNvCxnSpPr/>
          <p:nvPr/>
        </p:nvCxnSpPr>
        <p:spPr>
          <a:xfrm flipH="1">
            <a:off x="265814" y="537082"/>
            <a:ext cx="8673325"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ángulo: esquinas redondeadas 21">
            <a:extLst>
              <a:ext uri="{FF2B5EF4-FFF2-40B4-BE49-F238E27FC236}">
                <a16:creationId xmlns:a16="http://schemas.microsoft.com/office/drawing/2014/main" xmlns="" id="{BCE85B68-E47C-4FC7-B440-C9BF3548EBAD}"/>
              </a:ext>
            </a:extLst>
          </p:cNvPr>
          <p:cNvSpPr/>
          <p:nvPr/>
        </p:nvSpPr>
        <p:spPr>
          <a:xfrm>
            <a:off x="2124076" y="620435"/>
            <a:ext cx="6856898" cy="741328"/>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dirty="0"/>
              <a:t>Por la cual se establecen los requisitos y el procedimiento para la sustracción de áreas de reserva forestal establecidas mediante la Ley 2ª de 1959 para programas de reforma agraria y desarrollo rural de que trata la Ley 160 de 1994</a:t>
            </a:r>
          </a:p>
        </p:txBody>
      </p:sp>
      <p:sp>
        <p:nvSpPr>
          <p:cNvPr id="23" name="Rectángulo: esquinas redondeadas 22">
            <a:extLst>
              <a:ext uri="{FF2B5EF4-FFF2-40B4-BE49-F238E27FC236}">
                <a16:creationId xmlns:a16="http://schemas.microsoft.com/office/drawing/2014/main" xmlns="" id="{C39BF7AD-E464-490C-AF93-E74AA06F5632}"/>
              </a:ext>
            </a:extLst>
          </p:cNvPr>
          <p:cNvSpPr/>
          <p:nvPr/>
        </p:nvSpPr>
        <p:spPr>
          <a:xfrm>
            <a:off x="2124076" y="1481646"/>
            <a:ext cx="6856898" cy="85166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dirty="0"/>
              <a:t>Por la cual se establecen los requisitos y el procedimiento para la sustracción de áreas en las reservas forestales nacionales y regionales, para el desarrollo de actividades consideradas de utilidad pública o interés social, se establecen las actividades sometidas a sustracción temporal y se adoptan otras determinaciones.</a:t>
            </a:r>
          </a:p>
        </p:txBody>
      </p:sp>
      <p:sp>
        <p:nvSpPr>
          <p:cNvPr id="24" name="Rectángulo: esquinas redondeadas 23">
            <a:extLst>
              <a:ext uri="{FF2B5EF4-FFF2-40B4-BE49-F238E27FC236}">
                <a16:creationId xmlns:a16="http://schemas.microsoft.com/office/drawing/2014/main" xmlns="" id="{255E2CBD-2006-4946-916E-3DA4E8C7110E}"/>
              </a:ext>
            </a:extLst>
          </p:cNvPr>
          <p:cNvSpPr/>
          <p:nvPr/>
        </p:nvSpPr>
        <p:spPr>
          <a:xfrm>
            <a:off x="2124075" y="2433468"/>
            <a:ext cx="6856899" cy="662441"/>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dirty="0"/>
              <a:t>Por la cual se señalan las actividades de bajo impacto ambiental y que, además, generan beneficio social, de manera que se puedan desarrollar en las áreas de reserva forestal, sin necesidad de efectuar la sustracción del área y se adoptan otras determinaciones.</a:t>
            </a:r>
          </a:p>
        </p:txBody>
      </p:sp>
      <p:sp>
        <p:nvSpPr>
          <p:cNvPr id="25" name="Rectángulo: esquinas redondeadas 24">
            <a:extLst>
              <a:ext uri="{FF2B5EF4-FFF2-40B4-BE49-F238E27FC236}">
                <a16:creationId xmlns:a16="http://schemas.microsoft.com/office/drawing/2014/main" xmlns="" id="{7989E7C7-1A59-4006-9F56-7A5B3A85DC61}"/>
              </a:ext>
            </a:extLst>
          </p:cNvPr>
          <p:cNvSpPr/>
          <p:nvPr/>
        </p:nvSpPr>
        <p:spPr>
          <a:xfrm>
            <a:off x="2124076" y="3186945"/>
            <a:ext cx="6856900" cy="851664"/>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CO" sz="1400" dirty="0"/>
              <a:t>Por la cual se procede a sustraer de las reservas forestales nacionales de que trata la Ley 2ª de 1959, las cabeceras municipales y cascos corregimentales departamentales, incluyendo las infraestructuras y equipamientos de servicio básico y saneamiento ambiental asociado a dichos desarrollos.</a:t>
            </a:r>
          </a:p>
        </p:txBody>
      </p:sp>
      <p:sp>
        <p:nvSpPr>
          <p:cNvPr id="26" name="Rectángulo: esquinas redondeadas 25">
            <a:extLst>
              <a:ext uri="{FF2B5EF4-FFF2-40B4-BE49-F238E27FC236}">
                <a16:creationId xmlns:a16="http://schemas.microsoft.com/office/drawing/2014/main" xmlns="" id="{AA21CFE0-7948-496C-9DA5-042365A28EC0}"/>
              </a:ext>
            </a:extLst>
          </p:cNvPr>
          <p:cNvSpPr/>
          <p:nvPr/>
        </p:nvSpPr>
        <p:spPr>
          <a:xfrm>
            <a:off x="2124073" y="4128881"/>
            <a:ext cx="6856898" cy="762598"/>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1400" dirty="0"/>
          </a:p>
          <a:p>
            <a:pPr algn="ctr"/>
            <a:r>
              <a:rPr lang="es-CO" sz="1400" dirty="0"/>
              <a:t>Por medio de la cual se establece el procedimiento y los requisitos para el trámite de las solicitudes de sustracción de los suelos urbano y de expansión urbana municipales de las áreas de reserva forestal de la Ley 2ª de 1959 y se adoptan otras determinaciones.</a:t>
            </a:r>
          </a:p>
          <a:p>
            <a:pPr algn="ctr"/>
            <a:r>
              <a:rPr lang="es-CO" sz="1400" dirty="0"/>
              <a:t>.</a:t>
            </a:r>
          </a:p>
        </p:txBody>
      </p:sp>
      <p:sp>
        <p:nvSpPr>
          <p:cNvPr id="27" name="Rectángulo 26">
            <a:extLst>
              <a:ext uri="{FF2B5EF4-FFF2-40B4-BE49-F238E27FC236}">
                <a16:creationId xmlns:a16="http://schemas.microsoft.com/office/drawing/2014/main" xmlns="" id="{3D01FC62-FEC4-4C9E-BD7B-C334A1B0E94B}"/>
              </a:ext>
            </a:extLst>
          </p:cNvPr>
          <p:cNvSpPr/>
          <p:nvPr/>
        </p:nvSpPr>
        <p:spPr>
          <a:xfrm>
            <a:off x="162569" y="865960"/>
            <a:ext cx="1838507" cy="42825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sz="1600" b="1" dirty="0"/>
              <a:t>Resolución 629 de 2012</a:t>
            </a:r>
          </a:p>
        </p:txBody>
      </p:sp>
      <p:sp>
        <p:nvSpPr>
          <p:cNvPr id="28" name="Rectángulo 27">
            <a:extLst>
              <a:ext uri="{FF2B5EF4-FFF2-40B4-BE49-F238E27FC236}">
                <a16:creationId xmlns:a16="http://schemas.microsoft.com/office/drawing/2014/main" xmlns="" id="{C2627512-22D5-4F7A-A3AE-4073202EF22E}"/>
              </a:ext>
            </a:extLst>
          </p:cNvPr>
          <p:cNvSpPr/>
          <p:nvPr/>
        </p:nvSpPr>
        <p:spPr>
          <a:xfrm>
            <a:off x="162569" y="1653075"/>
            <a:ext cx="1838507" cy="4663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sz="1400" b="1" dirty="0"/>
              <a:t>Resolución 1526 de 2012</a:t>
            </a:r>
          </a:p>
        </p:txBody>
      </p:sp>
      <p:sp>
        <p:nvSpPr>
          <p:cNvPr id="29" name="Rectángulo 28">
            <a:extLst>
              <a:ext uri="{FF2B5EF4-FFF2-40B4-BE49-F238E27FC236}">
                <a16:creationId xmlns:a16="http://schemas.microsoft.com/office/drawing/2014/main" xmlns="" id="{F6C4138D-AC4B-4C1D-8B09-5988A7BCF067}"/>
              </a:ext>
            </a:extLst>
          </p:cNvPr>
          <p:cNvSpPr/>
          <p:nvPr/>
        </p:nvSpPr>
        <p:spPr>
          <a:xfrm>
            <a:off x="162568" y="2557372"/>
            <a:ext cx="1838507" cy="41463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sz="1400" b="1" dirty="0"/>
              <a:t>Resolución 1527 de 2012</a:t>
            </a:r>
          </a:p>
        </p:txBody>
      </p:sp>
      <p:sp>
        <p:nvSpPr>
          <p:cNvPr id="30" name="Rectángulo 29">
            <a:extLst>
              <a:ext uri="{FF2B5EF4-FFF2-40B4-BE49-F238E27FC236}">
                <a16:creationId xmlns:a16="http://schemas.microsoft.com/office/drawing/2014/main" xmlns="" id="{60A07E3B-583C-4B2B-ADB9-5EBC8D2CBA57}"/>
              </a:ext>
            </a:extLst>
          </p:cNvPr>
          <p:cNvSpPr/>
          <p:nvPr/>
        </p:nvSpPr>
        <p:spPr>
          <a:xfrm>
            <a:off x="162569" y="3307573"/>
            <a:ext cx="1838507" cy="49501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sz="1400" b="1" dirty="0"/>
              <a:t>Resolución 763 de 2004</a:t>
            </a:r>
          </a:p>
        </p:txBody>
      </p:sp>
      <p:sp>
        <p:nvSpPr>
          <p:cNvPr id="31" name="Rectángulo 30">
            <a:extLst>
              <a:ext uri="{FF2B5EF4-FFF2-40B4-BE49-F238E27FC236}">
                <a16:creationId xmlns:a16="http://schemas.microsoft.com/office/drawing/2014/main" xmlns="" id="{B05EED48-DB13-4F46-B871-892B4E986BF5}"/>
              </a:ext>
            </a:extLst>
          </p:cNvPr>
          <p:cNvSpPr/>
          <p:nvPr/>
        </p:nvSpPr>
        <p:spPr>
          <a:xfrm>
            <a:off x="162569" y="4128881"/>
            <a:ext cx="1838507" cy="49501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sz="1400" b="1" dirty="0"/>
              <a:t>Resolución 871 de 2006</a:t>
            </a:r>
          </a:p>
        </p:txBody>
      </p:sp>
    </p:spTree>
    <p:extLst>
      <p:ext uri="{BB962C8B-B14F-4D97-AF65-F5344CB8AC3E}">
        <p14:creationId xmlns:p14="http://schemas.microsoft.com/office/powerpoint/2010/main" val="160941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
            <a:extLst>
              <a:ext uri="{FF2B5EF4-FFF2-40B4-BE49-F238E27FC236}">
                <a16:creationId xmlns:a16="http://schemas.microsoft.com/office/drawing/2014/main" xmlns="" id="{2EF64D15-678A-A945-899E-CA0314F47C1A}"/>
              </a:ext>
            </a:extLst>
          </p:cNvPr>
          <p:cNvSpPr>
            <a:spLocks noChangeArrowheads="1"/>
          </p:cNvSpPr>
          <p:nvPr/>
        </p:nvSpPr>
        <p:spPr bwMode="auto">
          <a:xfrm>
            <a:off x="632652" y="169078"/>
            <a:ext cx="833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eaLnBrk="0" fontAlgn="base" hangingPunct="0">
              <a:spcBef>
                <a:spcPct val="0"/>
              </a:spcBef>
              <a:spcAft>
                <a:spcPct val="0"/>
              </a:spcAft>
              <a:defRPr b="1">
                <a:solidFill>
                  <a:schemeClr val="tx1"/>
                </a:solidFill>
                <a:latin typeface="Verdana" pitchFamily="34" charset="0"/>
              </a:defRPr>
            </a:lvl6pPr>
            <a:lvl7pPr marL="2971800" indent="-228600" eaLnBrk="0" fontAlgn="base" hangingPunct="0">
              <a:spcBef>
                <a:spcPct val="0"/>
              </a:spcBef>
              <a:spcAft>
                <a:spcPct val="0"/>
              </a:spcAft>
              <a:defRPr b="1">
                <a:solidFill>
                  <a:schemeClr val="tx1"/>
                </a:solidFill>
                <a:latin typeface="Verdana" pitchFamily="34" charset="0"/>
              </a:defRPr>
            </a:lvl7pPr>
            <a:lvl8pPr marL="3429000" indent="-228600" eaLnBrk="0" fontAlgn="base" hangingPunct="0">
              <a:spcBef>
                <a:spcPct val="0"/>
              </a:spcBef>
              <a:spcAft>
                <a:spcPct val="0"/>
              </a:spcAft>
              <a:defRPr b="1">
                <a:solidFill>
                  <a:schemeClr val="tx1"/>
                </a:solidFill>
                <a:latin typeface="Verdana" pitchFamily="34" charset="0"/>
              </a:defRPr>
            </a:lvl8pPr>
            <a:lvl9pPr marL="3886200" indent="-228600" eaLnBrk="0" fontAlgn="base" hangingPunct="0">
              <a:spcBef>
                <a:spcPct val="0"/>
              </a:spcBef>
              <a:spcAft>
                <a:spcPct val="0"/>
              </a:spcAft>
              <a:defRPr b="1">
                <a:solidFill>
                  <a:schemeClr val="tx1"/>
                </a:solidFill>
                <a:latin typeface="Verdana" pitchFamily="34" charset="0"/>
              </a:defRPr>
            </a:lvl9pPr>
          </a:lstStyle>
          <a:p>
            <a:pPr algn="r"/>
            <a:r>
              <a:rPr lang="pt-BR" dirty="0">
                <a:solidFill>
                  <a:srgbClr val="002060"/>
                </a:solidFill>
              </a:rPr>
              <a:t>SINAP</a:t>
            </a:r>
            <a:br>
              <a:rPr lang="pt-BR" dirty="0">
                <a:solidFill>
                  <a:srgbClr val="002060"/>
                </a:solidFill>
              </a:rPr>
            </a:br>
            <a:r>
              <a:rPr lang="pt-BR" dirty="0">
                <a:solidFill>
                  <a:srgbClr val="002060"/>
                </a:solidFill>
              </a:rPr>
              <a:t>SISTEMA NACIONAL DE ÁREAS PROTEGIDAS </a:t>
            </a:r>
          </a:p>
        </p:txBody>
      </p:sp>
      <p:cxnSp>
        <p:nvCxnSpPr>
          <p:cNvPr id="13" name="Conector recto 12">
            <a:extLst>
              <a:ext uri="{FF2B5EF4-FFF2-40B4-BE49-F238E27FC236}">
                <a16:creationId xmlns:a16="http://schemas.microsoft.com/office/drawing/2014/main" xmlns="" id="{296C7140-38B5-43AB-A3FD-B5FAB44B7F38}"/>
              </a:ext>
            </a:extLst>
          </p:cNvPr>
          <p:cNvCxnSpPr/>
          <p:nvPr/>
        </p:nvCxnSpPr>
        <p:spPr>
          <a:xfrm flipH="1">
            <a:off x="265814" y="815409"/>
            <a:ext cx="8673325"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ángulo 13">
            <a:extLst>
              <a:ext uri="{FF2B5EF4-FFF2-40B4-BE49-F238E27FC236}">
                <a16:creationId xmlns:a16="http://schemas.microsoft.com/office/drawing/2014/main" xmlns="" id="{D5CE6D6E-3297-42DC-A9E5-C3999091EE66}"/>
              </a:ext>
            </a:extLst>
          </p:cNvPr>
          <p:cNvSpPr/>
          <p:nvPr/>
        </p:nvSpPr>
        <p:spPr>
          <a:xfrm>
            <a:off x="132523" y="892016"/>
            <a:ext cx="8673325" cy="830997"/>
          </a:xfrm>
          <a:prstGeom prst="rect">
            <a:avLst/>
          </a:prstGeom>
        </p:spPr>
        <p:txBody>
          <a:bodyPr wrap="square">
            <a:spAutoFit/>
          </a:bodyPr>
          <a:lstStyle/>
          <a:p>
            <a:pPr algn="ctr"/>
            <a:r>
              <a:rPr lang="es-CO" sz="1600" b="1" i="1" dirty="0"/>
              <a:t>El SINAP es el conjunto de las áreas protegidas, los actores sociales e institucionales y las estrategias e instrumentos de gestión que las articulan, que contribuyen como un todo al cumplimiento de los objetivos generales de conservación del país.</a:t>
            </a:r>
          </a:p>
        </p:txBody>
      </p:sp>
      <p:sp>
        <p:nvSpPr>
          <p:cNvPr id="15" name="Flecha: a la derecha 14">
            <a:extLst>
              <a:ext uri="{FF2B5EF4-FFF2-40B4-BE49-F238E27FC236}">
                <a16:creationId xmlns:a16="http://schemas.microsoft.com/office/drawing/2014/main" xmlns="" id="{A059E004-4703-487F-939C-0DE1C6DDFB3E}"/>
              </a:ext>
            </a:extLst>
          </p:cNvPr>
          <p:cNvSpPr/>
          <p:nvPr/>
        </p:nvSpPr>
        <p:spPr>
          <a:xfrm>
            <a:off x="632652" y="1973123"/>
            <a:ext cx="1477312" cy="73865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lumMod val="75000"/>
                  </a:schemeClr>
                </a:solidFill>
              </a:rPr>
              <a:t>Objetivo</a:t>
            </a:r>
            <a:r>
              <a:rPr lang="es-CO" sz="1100" dirty="0"/>
              <a:t> </a:t>
            </a:r>
          </a:p>
        </p:txBody>
      </p:sp>
      <p:sp>
        <p:nvSpPr>
          <p:cNvPr id="17" name="Rectángulo 16">
            <a:extLst>
              <a:ext uri="{FF2B5EF4-FFF2-40B4-BE49-F238E27FC236}">
                <a16:creationId xmlns:a16="http://schemas.microsoft.com/office/drawing/2014/main" xmlns="" id="{66DF31B2-815B-481F-AE18-67C844432282}"/>
              </a:ext>
            </a:extLst>
          </p:cNvPr>
          <p:cNvSpPr/>
          <p:nvPr/>
        </p:nvSpPr>
        <p:spPr>
          <a:xfrm>
            <a:off x="2462140" y="1864172"/>
            <a:ext cx="6286706" cy="954107"/>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CO" sz="1400" dirty="0">
                <a:solidFill>
                  <a:srgbClr val="000000"/>
                </a:solidFill>
                <a:latin typeface="Arial" panose="020B0604020202020204" pitchFamily="34" charset="0"/>
                <a:ea typeface="Times New Roman" panose="02020603050405020304" pitchFamily="18" charset="0"/>
              </a:rPr>
              <a:t>Articular los esfuerzos de conservación, preservación y de manejo de las áreas protegidas en el país, con base en el Decreto Ley 2811 de 1974 en el que se adopta el Código Nacional de Recursos Naturales Renovables y del Ambiente</a:t>
            </a:r>
            <a:endParaRPr lang="es-CO" sz="1400" dirty="0">
              <a:solidFill>
                <a:srgbClr val="000000"/>
              </a:solidFill>
            </a:endParaRPr>
          </a:p>
        </p:txBody>
      </p:sp>
      <p:sp>
        <p:nvSpPr>
          <p:cNvPr id="18" name="Rectángulo 17">
            <a:extLst>
              <a:ext uri="{FF2B5EF4-FFF2-40B4-BE49-F238E27FC236}">
                <a16:creationId xmlns:a16="http://schemas.microsoft.com/office/drawing/2014/main" xmlns="" id="{4C96301F-4971-4E71-B949-CCA91F3D9F33}"/>
              </a:ext>
            </a:extLst>
          </p:cNvPr>
          <p:cNvSpPr/>
          <p:nvPr/>
        </p:nvSpPr>
        <p:spPr>
          <a:xfrm>
            <a:off x="132523" y="2959438"/>
            <a:ext cx="12165494" cy="276999"/>
          </a:xfrm>
          <a:prstGeom prst="rect">
            <a:avLst/>
          </a:prstGeom>
        </p:spPr>
        <p:txBody>
          <a:bodyPr wrap="square">
            <a:spAutoFit/>
          </a:bodyPr>
          <a:lstStyle/>
          <a:p>
            <a:r>
              <a:rPr lang="es-CO" sz="1200" b="1" dirty="0">
                <a:solidFill>
                  <a:srgbClr val="000000"/>
                </a:solidFill>
                <a:latin typeface="Arial" panose="020B0604020202020204" pitchFamily="34" charset="0"/>
                <a:ea typeface="Times New Roman" panose="02020603050405020304" pitchFamily="18" charset="0"/>
              </a:rPr>
              <a:t>Con el fin de garantizar los principios y objetivos del SINAP, se encuentran los subsistemas regionales SIRAP</a:t>
            </a:r>
            <a:endParaRPr lang="es-CO" sz="1200" b="1" dirty="0">
              <a:solidFill>
                <a:srgbClr val="000000"/>
              </a:solidFill>
            </a:endParaRPr>
          </a:p>
        </p:txBody>
      </p:sp>
      <p:sp>
        <p:nvSpPr>
          <p:cNvPr id="19" name="Rectángulo 18">
            <a:extLst>
              <a:ext uri="{FF2B5EF4-FFF2-40B4-BE49-F238E27FC236}">
                <a16:creationId xmlns:a16="http://schemas.microsoft.com/office/drawing/2014/main" xmlns="" id="{CDBC7171-A4B7-4929-8007-381C45B0DD03}"/>
              </a:ext>
            </a:extLst>
          </p:cNvPr>
          <p:cNvSpPr/>
          <p:nvPr/>
        </p:nvSpPr>
        <p:spPr>
          <a:xfrm>
            <a:off x="132523" y="3235439"/>
            <a:ext cx="11075272" cy="1268104"/>
          </a:xfrm>
          <a:prstGeom prst="rect">
            <a:avLst/>
          </a:prstGeom>
        </p:spPr>
        <p:txBody>
          <a:bodyPr wrap="square">
            <a:spAutoFit/>
          </a:bodyPr>
          <a:lstStyle/>
          <a:p>
            <a:pPr marL="342900" lvl="0" indent="-342900" algn="just" fontAlgn="base">
              <a:lnSpc>
                <a:spcPct val="107000"/>
              </a:lnSpc>
              <a:spcAft>
                <a:spcPts val="0"/>
              </a:spcAft>
              <a:buSzPts val="1000"/>
              <a:buFont typeface="Courier New" panose="02070309020205020404" pitchFamily="49" charset="0"/>
              <a:buChar char="o"/>
              <a:tabLst>
                <a:tab pos="457200" algn="l"/>
              </a:tabLst>
            </a:pPr>
            <a:r>
              <a:rPr lang="es-CO" sz="1200" dirty="0">
                <a:latin typeface="Arial" panose="020B0604020202020204" pitchFamily="34" charset="0"/>
                <a:ea typeface="Times New Roman" panose="02020603050405020304" pitchFamily="18" charset="0"/>
                <a:cs typeface="Times New Roman" panose="02020603050405020304" pitchFamily="18" charset="0"/>
              </a:rPr>
              <a:t>Subsistema Regional de Áreas Protegidas del Caribe – SIRAP CARIBE.</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SzPts val="1000"/>
              <a:buFont typeface="Courier New" panose="02070309020205020404" pitchFamily="49" charset="0"/>
              <a:buChar char="o"/>
              <a:tabLst>
                <a:tab pos="457200" algn="l"/>
              </a:tabLst>
            </a:pPr>
            <a:r>
              <a:rPr lang="es-CO" sz="1200" dirty="0">
                <a:latin typeface="Arial" panose="020B0604020202020204" pitchFamily="34" charset="0"/>
                <a:ea typeface="Times New Roman" panose="02020603050405020304" pitchFamily="18" charset="0"/>
                <a:cs typeface="Times New Roman" panose="02020603050405020304" pitchFamily="18" charset="0"/>
              </a:rPr>
              <a:t>Subsistema Regional de Áreas Protegidas del Caribe – SIRAP PACÍFICO.</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SzPts val="1000"/>
              <a:buFont typeface="Courier New" panose="02070309020205020404" pitchFamily="49" charset="0"/>
              <a:buChar char="o"/>
              <a:tabLst>
                <a:tab pos="457200" algn="l"/>
              </a:tabLst>
            </a:pPr>
            <a:r>
              <a:rPr lang="es-CO" sz="1200" dirty="0">
                <a:latin typeface="Arial" panose="020B0604020202020204" pitchFamily="34" charset="0"/>
                <a:ea typeface="Times New Roman" panose="02020603050405020304" pitchFamily="18" charset="0"/>
                <a:cs typeface="Times New Roman" panose="02020603050405020304" pitchFamily="18" charset="0"/>
              </a:rPr>
              <a:t>Subsistema Regional de Áreas Protegidas Andes Occidentales – SIRAP ANDES OCCIDENTALES.</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SzPts val="1000"/>
              <a:buFont typeface="Courier New" panose="02070309020205020404" pitchFamily="49" charset="0"/>
              <a:buChar char="o"/>
              <a:tabLst>
                <a:tab pos="457200" algn="l"/>
              </a:tabLst>
            </a:pPr>
            <a:r>
              <a:rPr lang="es-CO" sz="1200" dirty="0">
                <a:latin typeface="Arial" panose="020B0604020202020204" pitchFamily="34" charset="0"/>
                <a:ea typeface="Times New Roman" panose="02020603050405020304" pitchFamily="18" charset="0"/>
                <a:cs typeface="Times New Roman" panose="02020603050405020304" pitchFamily="18" charset="0"/>
              </a:rPr>
              <a:t>Subsistema Regional de Áreas Protegidas Andes Nororientales – SIRAP ANDES NORORIENTALES.</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SzPts val="1000"/>
              <a:buFont typeface="Courier New" panose="02070309020205020404" pitchFamily="49" charset="0"/>
              <a:buChar char="o"/>
              <a:tabLst>
                <a:tab pos="457200" algn="l"/>
              </a:tabLst>
            </a:pPr>
            <a:r>
              <a:rPr lang="es-CO" sz="1200" dirty="0">
                <a:latin typeface="Arial" panose="020B0604020202020204" pitchFamily="34" charset="0"/>
                <a:ea typeface="Times New Roman" panose="02020603050405020304" pitchFamily="18" charset="0"/>
                <a:cs typeface="Times New Roman" panose="02020603050405020304" pitchFamily="18" charset="0"/>
              </a:rPr>
              <a:t>Subsistema Regional de Áreas Protegidas de la Orinoquia – SIRAP ORINOQUIA.</a:t>
            </a:r>
            <a:endParaRPr lang="es-CO"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SzPts val="1000"/>
              <a:buFont typeface="Courier New" panose="02070309020205020404" pitchFamily="49" charset="0"/>
              <a:buChar char="o"/>
              <a:tabLst>
                <a:tab pos="457200" algn="l"/>
              </a:tabLst>
            </a:pPr>
            <a:r>
              <a:rPr lang="es-CO" sz="1200" dirty="0">
                <a:latin typeface="Arial" panose="020B0604020202020204" pitchFamily="34" charset="0"/>
                <a:ea typeface="Times New Roman" panose="02020603050405020304" pitchFamily="18" charset="0"/>
                <a:cs typeface="Times New Roman" panose="02020603050405020304" pitchFamily="18" charset="0"/>
              </a:rPr>
              <a:t>Subsistema Regional de Áreas Protegidas de la Amazonía – SIRAP AMAZONIA.</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500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https://lh4.googleusercontent.com/spqiBpyRBqMucmhtBF_Jh_eFKHvyi8QiLjhRoTEWCnXJo0fRbTVUK1yrPTqg_uBABeGr6LRCi_r8f9uqmH9iOu1AW6Xne3lF3HPdTwU8hnhqvLQMDdLsmegC5NKXp307geVwwDPZ">
            <a:extLst>
              <a:ext uri="{FF2B5EF4-FFF2-40B4-BE49-F238E27FC236}">
                <a16:creationId xmlns:a16="http://schemas.microsoft.com/office/drawing/2014/main" xmlns="" id="{438F0DBA-5E7A-49EB-BE30-2A2175AFEA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290" y="430114"/>
            <a:ext cx="9023420" cy="4230821"/>
          </a:xfrm>
          <a:prstGeom prst="rect">
            <a:avLst/>
          </a:prstGeom>
          <a:noFill/>
          <a:ln>
            <a:solidFill>
              <a:schemeClr val="tx1"/>
            </a:solidFill>
          </a:ln>
        </p:spPr>
      </p:pic>
      <p:sp>
        <p:nvSpPr>
          <p:cNvPr id="8" name="Rectángulo 7">
            <a:extLst>
              <a:ext uri="{FF2B5EF4-FFF2-40B4-BE49-F238E27FC236}">
                <a16:creationId xmlns:a16="http://schemas.microsoft.com/office/drawing/2014/main" xmlns="" id="{A294C141-974A-4036-A7D1-81DC62CA98F5}"/>
              </a:ext>
            </a:extLst>
          </p:cNvPr>
          <p:cNvSpPr/>
          <p:nvPr/>
        </p:nvSpPr>
        <p:spPr>
          <a:xfrm>
            <a:off x="2706707" y="101044"/>
            <a:ext cx="6377003" cy="369332"/>
          </a:xfrm>
          <a:prstGeom prst="rect">
            <a:avLst/>
          </a:prstGeom>
        </p:spPr>
        <p:txBody>
          <a:bodyPr wrap="square">
            <a:spAutoFit/>
          </a:bodyPr>
          <a:lstStyle/>
          <a:p>
            <a:pPr algn="r"/>
            <a:r>
              <a:rPr lang="es-CO" b="1" dirty="0">
                <a:solidFill>
                  <a:srgbClr val="002060"/>
                </a:solidFill>
                <a:latin typeface="Verdana" panose="020B0604030504040204" pitchFamily="34" charset="0"/>
                <a:ea typeface="Verdana" panose="020B0604030504040204" pitchFamily="34" charset="0"/>
              </a:rPr>
              <a:t>CATEGORÍAS DE MANEJO QUE LA CONFORMAN</a:t>
            </a:r>
          </a:p>
        </p:txBody>
      </p:sp>
      <p:cxnSp>
        <p:nvCxnSpPr>
          <p:cNvPr id="9" name="Conector recto 8">
            <a:extLst>
              <a:ext uri="{FF2B5EF4-FFF2-40B4-BE49-F238E27FC236}">
                <a16:creationId xmlns:a16="http://schemas.microsoft.com/office/drawing/2014/main" xmlns="" id="{9FAA0AE3-88C0-4313-9D76-23286D1D1E7D}"/>
              </a:ext>
            </a:extLst>
          </p:cNvPr>
          <p:cNvCxnSpPr/>
          <p:nvPr/>
        </p:nvCxnSpPr>
        <p:spPr>
          <a:xfrm flipH="1">
            <a:off x="410385" y="430114"/>
            <a:ext cx="8673325"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ángulo 9">
            <a:extLst>
              <a:ext uri="{FF2B5EF4-FFF2-40B4-BE49-F238E27FC236}">
                <a16:creationId xmlns:a16="http://schemas.microsoft.com/office/drawing/2014/main" xmlns="" id="{BEC6F8BA-4EA8-49B4-8B6F-490F8530C6D0}"/>
              </a:ext>
            </a:extLst>
          </p:cNvPr>
          <p:cNvSpPr/>
          <p:nvPr/>
        </p:nvSpPr>
        <p:spPr>
          <a:xfrm>
            <a:off x="969665" y="4660935"/>
            <a:ext cx="7903029" cy="253916"/>
          </a:xfrm>
          <a:prstGeom prst="rect">
            <a:avLst/>
          </a:prstGeom>
        </p:spPr>
        <p:txBody>
          <a:bodyPr wrap="square">
            <a:spAutoFit/>
          </a:bodyPr>
          <a:lstStyle/>
          <a:p>
            <a:r>
              <a:rPr lang="es-CO" sz="1050" dirty="0">
                <a:latin typeface="Arial" panose="020B0604020202020204" pitchFamily="34" charset="0"/>
                <a:ea typeface="Times New Roman" panose="02020603050405020304" pitchFamily="18" charset="0"/>
              </a:rPr>
              <a:t>Fuente: </a:t>
            </a:r>
            <a:r>
              <a:rPr lang="es-CO" sz="1050" dirty="0">
                <a:solidFill>
                  <a:srgbClr val="000000"/>
                </a:solidFill>
                <a:latin typeface="Arial" panose="020B0604020202020204" pitchFamily="34" charset="0"/>
                <a:ea typeface="Times New Roman" panose="02020603050405020304" pitchFamily="18" charset="0"/>
              </a:rPr>
              <a:t>Registro Único Nacional de Áreas Protegidas – RUNAP – Subdirección de Gestión y Manejo de Áreas Protegidas </a:t>
            </a:r>
            <a:endParaRPr lang="es-CO" sz="1050" dirty="0"/>
          </a:p>
        </p:txBody>
      </p:sp>
    </p:spTree>
    <p:extLst>
      <p:ext uri="{BB962C8B-B14F-4D97-AF65-F5344CB8AC3E}">
        <p14:creationId xmlns:p14="http://schemas.microsoft.com/office/powerpoint/2010/main" val="228470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A294C141-974A-4036-A7D1-81DC62CA98F5}"/>
              </a:ext>
            </a:extLst>
          </p:cNvPr>
          <p:cNvSpPr/>
          <p:nvPr/>
        </p:nvSpPr>
        <p:spPr>
          <a:xfrm>
            <a:off x="2661968" y="146544"/>
            <a:ext cx="6377003" cy="369332"/>
          </a:xfrm>
          <a:prstGeom prst="rect">
            <a:avLst/>
          </a:prstGeom>
        </p:spPr>
        <p:txBody>
          <a:bodyPr wrap="square">
            <a:spAutoFit/>
          </a:bodyPr>
          <a:lstStyle/>
          <a:p>
            <a:pPr algn="r"/>
            <a:r>
              <a:rPr lang="es-CO" b="1" dirty="0">
                <a:solidFill>
                  <a:srgbClr val="002060"/>
                </a:solidFill>
                <a:latin typeface="Verdana" panose="020B0604030504040204" pitchFamily="34" charset="0"/>
                <a:ea typeface="Verdana" panose="020B0604030504040204" pitchFamily="34" charset="0"/>
              </a:rPr>
              <a:t>ZONIFICACIÓN</a:t>
            </a:r>
          </a:p>
        </p:txBody>
      </p:sp>
      <p:sp>
        <p:nvSpPr>
          <p:cNvPr id="4" name="Rectángulo 3">
            <a:extLst>
              <a:ext uri="{FF2B5EF4-FFF2-40B4-BE49-F238E27FC236}">
                <a16:creationId xmlns:a16="http://schemas.microsoft.com/office/drawing/2014/main" xmlns="" id="{DDFD4C0C-6C57-4C6F-9704-BA042EE1D3DC}"/>
              </a:ext>
            </a:extLst>
          </p:cNvPr>
          <p:cNvSpPr/>
          <p:nvPr/>
        </p:nvSpPr>
        <p:spPr>
          <a:xfrm>
            <a:off x="265814" y="652760"/>
            <a:ext cx="8634462" cy="58477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CO" sz="1600" b="1" dirty="0">
                <a:latin typeface="Arial" panose="020B0604020202020204" pitchFamily="34" charset="0"/>
                <a:ea typeface="Calibri" panose="020F0502020204030204" pitchFamily="34" charset="0"/>
              </a:rPr>
              <a:t>La zonificación de las áreas de protección se formula con relación a los objetivos de manejo y la destinación de estas. </a:t>
            </a:r>
            <a:endParaRPr lang="es-CO" sz="1600" b="1" dirty="0"/>
          </a:p>
        </p:txBody>
      </p:sp>
      <p:sp>
        <p:nvSpPr>
          <p:cNvPr id="5" name="Rectángulo: esquinas redondeadas 4">
            <a:extLst>
              <a:ext uri="{FF2B5EF4-FFF2-40B4-BE49-F238E27FC236}">
                <a16:creationId xmlns:a16="http://schemas.microsoft.com/office/drawing/2014/main" xmlns="" id="{4EEE1D75-C54E-4318-9F89-BD0DD2C6F13D}"/>
              </a:ext>
            </a:extLst>
          </p:cNvPr>
          <p:cNvSpPr/>
          <p:nvPr/>
        </p:nvSpPr>
        <p:spPr>
          <a:xfrm>
            <a:off x="334850" y="1588071"/>
            <a:ext cx="1473853" cy="52322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lnSpc>
                <a:spcPct val="107000"/>
              </a:lnSpc>
              <a:spcAft>
                <a:spcPts val="0"/>
              </a:spcAft>
              <a:buSzPts val="1000"/>
              <a:tabLst>
                <a:tab pos="457200" algn="l"/>
              </a:tabLst>
            </a:pPr>
            <a:r>
              <a:rPr lang="es-CO" sz="1200" b="1" dirty="0">
                <a:latin typeface="Arial" panose="020B0604020202020204" pitchFamily="34" charset="0"/>
                <a:ea typeface="Times New Roman" panose="02020603050405020304" pitchFamily="18" charset="0"/>
                <a:cs typeface="Times New Roman" panose="02020603050405020304" pitchFamily="18" charset="0"/>
              </a:rPr>
              <a:t>Zonas de preservación. </a:t>
            </a:r>
          </a:p>
        </p:txBody>
      </p:sp>
      <p:sp>
        <p:nvSpPr>
          <p:cNvPr id="6" name="Rectángulo: esquinas redondeadas 5">
            <a:extLst>
              <a:ext uri="{FF2B5EF4-FFF2-40B4-BE49-F238E27FC236}">
                <a16:creationId xmlns:a16="http://schemas.microsoft.com/office/drawing/2014/main" xmlns="" id="{C93FF078-98AD-4E25-9651-6BE9A4CCCAA3}"/>
              </a:ext>
            </a:extLst>
          </p:cNvPr>
          <p:cNvSpPr/>
          <p:nvPr/>
        </p:nvSpPr>
        <p:spPr>
          <a:xfrm>
            <a:off x="2404024" y="1582475"/>
            <a:ext cx="1473853" cy="52322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lnSpc>
                <a:spcPct val="107000"/>
              </a:lnSpc>
              <a:spcAft>
                <a:spcPts val="0"/>
              </a:spcAft>
              <a:buSzPts val="1000"/>
              <a:tabLst>
                <a:tab pos="457200" algn="l"/>
              </a:tabLst>
            </a:pPr>
            <a:r>
              <a:rPr lang="es-CO" sz="1200" b="1" dirty="0">
                <a:latin typeface="Arial" panose="020B0604020202020204" pitchFamily="34" charset="0"/>
                <a:ea typeface="Times New Roman" panose="02020603050405020304" pitchFamily="18" charset="0"/>
                <a:cs typeface="Times New Roman" panose="02020603050405020304" pitchFamily="18" charset="0"/>
              </a:rPr>
              <a:t>Zonas de restauración</a:t>
            </a:r>
          </a:p>
        </p:txBody>
      </p:sp>
      <p:sp>
        <p:nvSpPr>
          <p:cNvPr id="9" name="Rectángulo: esquinas redondeadas 8">
            <a:extLst>
              <a:ext uri="{FF2B5EF4-FFF2-40B4-BE49-F238E27FC236}">
                <a16:creationId xmlns:a16="http://schemas.microsoft.com/office/drawing/2014/main" xmlns="" id="{D7BA9ABA-C340-4498-A220-DE4362AB9B33}"/>
              </a:ext>
            </a:extLst>
          </p:cNvPr>
          <p:cNvSpPr/>
          <p:nvPr/>
        </p:nvSpPr>
        <p:spPr>
          <a:xfrm>
            <a:off x="4664764" y="1582473"/>
            <a:ext cx="1562391" cy="52322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lnSpc>
                <a:spcPct val="107000"/>
              </a:lnSpc>
              <a:spcAft>
                <a:spcPts val="0"/>
              </a:spcAft>
              <a:buSzPts val="1000"/>
              <a:tabLst>
                <a:tab pos="457200" algn="l"/>
              </a:tabLst>
            </a:pPr>
            <a:r>
              <a:rPr lang="es-CO" sz="1200" b="1" dirty="0">
                <a:latin typeface="Arial" panose="020B0604020202020204" pitchFamily="34" charset="0"/>
                <a:ea typeface="Times New Roman" panose="02020603050405020304" pitchFamily="18" charset="0"/>
                <a:cs typeface="Times New Roman" panose="02020603050405020304" pitchFamily="18" charset="0"/>
              </a:rPr>
              <a:t>Zonas de restauración</a:t>
            </a:r>
          </a:p>
        </p:txBody>
      </p:sp>
      <p:sp>
        <p:nvSpPr>
          <p:cNvPr id="10" name="Rectángulo: esquinas redondeadas 9">
            <a:extLst>
              <a:ext uri="{FF2B5EF4-FFF2-40B4-BE49-F238E27FC236}">
                <a16:creationId xmlns:a16="http://schemas.microsoft.com/office/drawing/2014/main" xmlns="" id="{107CD8F5-E2D3-43AF-8BA8-E90E3E6B9230}"/>
              </a:ext>
            </a:extLst>
          </p:cNvPr>
          <p:cNvSpPr/>
          <p:nvPr/>
        </p:nvSpPr>
        <p:spPr>
          <a:xfrm>
            <a:off x="7072070" y="1582474"/>
            <a:ext cx="1562392" cy="52322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lnSpc>
                <a:spcPct val="107000"/>
              </a:lnSpc>
              <a:spcAft>
                <a:spcPts val="0"/>
              </a:spcAft>
              <a:buSzPts val="1000"/>
              <a:tabLst>
                <a:tab pos="457200" algn="l"/>
              </a:tabLst>
            </a:pPr>
            <a:r>
              <a:rPr lang="es-CO" sz="1200" b="1" dirty="0">
                <a:latin typeface="Arial" panose="020B0604020202020204" pitchFamily="34" charset="0"/>
                <a:ea typeface="Times New Roman" panose="02020603050405020304" pitchFamily="18" charset="0"/>
                <a:cs typeface="Times New Roman" panose="02020603050405020304" pitchFamily="18" charset="0"/>
              </a:rPr>
              <a:t>Zonas de restauración</a:t>
            </a:r>
          </a:p>
        </p:txBody>
      </p:sp>
      <p:sp>
        <p:nvSpPr>
          <p:cNvPr id="11" name="Rectángulo 10">
            <a:extLst>
              <a:ext uri="{FF2B5EF4-FFF2-40B4-BE49-F238E27FC236}">
                <a16:creationId xmlns:a16="http://schemas.microsoft.com/office/drawing/2014/main" xmlns="" id="{38ECB0F8-E616-4534-9AAF-A4128514A07A}"/>
              </a:ext>
            </a:extLst>
          </p:cNvPr>
          <p:cNvSpPr/>
          <p:nvPr/>
        </p:nvSpPr>
        <p:spPr>
          <a:xfrm>
            <a:off x="189985" y="2456229"/>
            <a:ext cx="1889179"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CO" sz="1200" dirty="0">
                <a:solidFill>
                  <a:srgbClr val="000000"/>
                </a:solidFill>
                <a:latin typeface="Arial" panose="020B0604020202020204" pitchFamily="34" charset="0"/>
                <a:ea typeface="Times New Roman" panose="02020603050405020304" pitchFamily="18" charset="0"/>
              </a:rPr>
              <a:t>Áreas que tienen como objetivo evitar la degradación o afectación del área por parte de la actividad humana. </a:t>
            </a:r>
            <a:endParaRPr lang="es-CO" sz="1200" dirty="0"/>
          </a:p>
        </p:txBody>
      </p:sp>
      <p:sp>
        <p:nvSpPr>
          <p:cNvPr id="12" name="Rectángulo 11">
            <a:extLst>
              <a:ext uri="{FF2B5EF4-FFF2-40B4-BE49-F238E27FC236}">
                <a16:creationId xmlns:a16="http://schemas.microsoft.com/office/drawing/2014/main" xmlns="" id="{7511925C-918C-43F0-BBC6-A26FFADA5839}"/>
              </a:ext>
            </a:extLst>
          </p:cNvPr>
          <p:cNvSpPr/>
          <p:nvPr/>
        </p:nvSpPr>
        <p:spPr>
          <a:xfrm>
            <a:off x="2359753" y="2333194"/>
            <a:ext cx="1790215"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CO" sz="1200" dirty="0">
                <a:solidFill>
                  <a:srgbClr val="000000"/>
                </a:solidFill>
                <a:latin typeface="Arial" panose="020B0604020202020204" pitchFamily="34" charset="0"/>
                <a:ea typeface="Times New Roman" panose="02020603050405020304" pitchFamily="18" charset="0"/>
              </a:rPr>
              <a:t>Zonas que se enfocan en el restablecimiento de la composición y estructura de un área afectada ya sea parcial o totalmente, y se realiza por acción humana o natural.</a:t>
            </a:r>
            <a:endParaRPr lang="es-CO" sz="1200" dirty="0"/>
          </a:p>
        </p:txBody>
      </p:sp>
      <p:sp>
        <p:nvSpPr>
          <p:cNvPr id="13" name="Rectángulo 12">
            <a:extLst>
              <a:ext uri="{FF2B5EF4-FFF2-40B4-BE49-F238E27FC236}">
                <a16:creationId xmlns:a16="http://schemas.microsoft.com/office/drawing/2014/main" xmlns="" id="{76C42E1C-8707-40FE-9E24-47639169D597}"/>
              </a:ext>
            </a:extLst>
          </p:cNvPr>
          <p:cNvSpPr/>
          <p:nvPr/>
        </p:nvSpPr>
        <p:spPr>
          <a:xfrm>
            <a:off x="4572001" y="2360018"/>
            <a:ext cx="192928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CO" sz="1200" dirty="0">
                <a:solidFill>
                  <a:srgbClr val="000000"/>
                </a:solidFill>
                <a:latin typeface="Arial" panose="020B0604020202020204" pitchFamily="34" charset="0"/>
                <a:ea typeface="Times New Roman" panose="02020603050405020304" pitchFamily="18" charset="0"/>
              </a:rPr>
              <a:t>Estos espacios permiten el desarrollo de actividades productivas siempre y cuando tengan presente la conservación del área. </a:t>
            </a:r>
            <a:endParaRPr lang="es-CO" sz="1200" dirty="0"/>
          </a:p>
        </p:txBody>
      </p:sp>
      <p:sp>
        <p:nvSpPr>
          <p:cNvPr id="14" name="Rectángulo 13">
            <a:extLst>
              <a:ext uri="{FF2B5EF4-FFF2-40B4-BE49-F238E27FC236}">
                <a16:creationId xmlns:a16="http://schemas.microsoft.com/office/drawing/2014/main" xmlns="" id="{67A17908-C174-4536-A4C6-DAE65023771A}"/>
              </a:ext>
            </a:extLst>
          </p:cNvPr>
          <p:cNvSpPr/>
          <p:nvPr/>
        </p:nvSpPr>
        <p:spPr>
          <a:xfrm>
            <a:off x="6804605" y="2392262"/>
            <a:ext cx="2097321"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CO" sz="1200" dirty="0">
                <a:solidFill>
                  <a:srgbClr val="000000"/>
                </a:solidFill>
                <a:latin typeface="Arial" panose="020B0604020202020204" pitchFamily="34" charset="0"/>
                <a:ea typeface="Times New Roman" panose="02020603050405020304" pitchFamily="18" charset="0"/>
              </a:rPr>
              <a:t>Son espacios determinados por el plan de manejo, destinados a la educación, recreación, ecoturismo y desarrollo de infraestructuras. </a:t>
            </a:r>
            <a:endParaRPr lang="es-CO" sz="1200" dirty="0"/>
          </a:p>
        </p:txBody>
      </p:sp>
      <p:cxnSp>
        <p:nvCxnSpPr>
          <p:cNvPr id="15" name="Conector recto 14">
            <a:extLst>
              <a:ext uri="{FF2B5EF4-FFF2-40B4-BE49-F238E27FC236}">
                <a16:creationId xmlns:a16="http://schemas.microsoft.com/office/drawing/2014/main" xmlns="" id="{B9A9D8E9-8B2B-493A-99D6-F11DC5CCBDC4}"/>
              </a:ext>
            </a:extLst>
          </p:cNvPr>
          <p:cNvCxnSpPr/>
          <p:nvPr/>
        </p:nvCxnSpPr>
        <p:spPr>
          <a:xfrm flipH="1">
            <a:off x="265814" y="515876"/>
            <a:ext cx="867332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74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A294C141-974A-4036-A7D1-81DC62CA98F5}"/>
              </a:ext>
            </a:extLst>
          </p:cNvPr>
          <p:cNvSpPr/>
          <p:nvPr/>
        </p:nvSpPr>
        <p:spPr>
          <a:xfrm>
            <a:off x="2661968" y="146544"/>
            <a:ext cx="6377003" cy="369332"/>
          </a:xfrm>
          <a:prstGeom prst="rect">
            <a:avLst/>
          </a:prstGeom>
        </p:spPr>
        <p:txBody>
          <a:bodyPr wrap="square">
            <a:spAutoFit/>
          </a:bodyPr>
          <a:lstStyle/>
          <a:p>
            <a:pPr algn="r"/>
            <a:r>
              <a:rPr lang="es-CO" b="1" dirty="0">
                <a:solidFill>
                  <a:srgbClr val="002060"/>
                </a:solidFill>
                <a:latin typeface="Verdana" panose="020B0604030504040204" pitchFamily="34" charset="0"/>
                <a:ea typeface="Verdana" panose="020B0604030504040204" pitchFamily="34" charset="0"/>
              </a:rPr>
              <a:t>PLANES DE MANEJO AMBIENTAL </a:t>
            </a:r>
          </a:p>
        </p:txBody>
      </p:sp>
      <p:sp>
        <p:nvSpPr>
          <p:cNvPr id="4" name="Rectángulo 3">
            <a:extLst>
              <a:ext uri="{FF2B5EF4-FFF2-40B4-BE49-F238E27FC236}">
                <a16:creationId xmlns:a16="http://schemas.microsoft.com/office/drawing/2014/main" xmlns="" id="{DDFD4C0C-6C57-4C6F-9704-BA042EE1D3DC}"/>
              </a:ext>
            </a:extLst>
          </p:cNvPr>
          <p:cNvSpPr/>
          <p:nvPr/>
        </p:nvSpPr>
        <p:spPr>
          <a:xfrm>
            <a:off x="288474" y="652760"/>
            <a:ext cx="8634462" cy="1077218"/>
          </a:xfrm>
          <a:prstGeom prst="rect">
            <a:avLst/>
          </a:prstGeom>
        </p:spPr>
        <p:txBody>
          <a:bodyPr wrap="square">
            <a:spAutoFit/>
          </a:bodyPr>
          <a:lstStyle/>
          <a:p>
            <a:pPr algn="ctr"/>
            <a:r>
              <a:rPr lang="es-CO" sz="1600" b="1" dirty="0">
                <a:latin typeface="Arial" panose="020B0604020202020204" pitchFamily="34" charset="0"/>
                <a:ea typeface="Calibri" panose="020F0502020204030204" pitchFamily="34" charset="0"/>
              </a:rPr>
              <a:t>Los planes de manejo de áreas protegidas son una herramienta de planificación que establece las acciones a llevar a cabo para el cumplimiento de los objetivos de conservación, mediante la evaluación interna y externa de los factores de un área determinada. </a:t>
            </a:r>
          </a:p>
        </p:txBody>
      </p:sp>
      <p:cxnSp>
        <p:nvCxnSpPr>
          <p:cNvPr id="15" name="Conector recto 14">
            <a:extLst>
              <a:ext uri="{FF2B5EF4-FFF2-40B4-BE49-F238E27FC236}">
                <a16:creationId xmlns:a16="http://schemas.microsoft.com/office/drawing/2014/main" xmlns="" id="{B9A9D8E9-8B2B-493A-99D6-F11DC5CCBDC4}"/>
              </a:ext>
            </a:extLst>
          </p:cNvPr>
          <p:cNvCxnSpPr/>
          <p:nvPr/>
        </p:nvCxnSpPr>
        <p:spPr>
          <a:xfrm flipH="1">
            <a:off x="265814" y="515876"/>
            <a:ext cx="8673325"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ángulo 15">
            <a:extLst>
              <a:ext uri="{FF2B5EF4-FFF2-40B4-BE49-F238E27FC236}">
                <a16:creationId xmlns:a16="http://schemas.microsoft.com/office/drawing/2014/main" xmlns="" id="{6B15A906-0EF6-4E33-B3AF-6A4DEB4F8CD2}"/>
              </a:ext>
            </a:extLst>
          </p:cNvPr>
          <p:cNvSpPr/>
          <p:nvPr/>
        </p:nvSpPr>
        <p:spPr>
          <a:xfrm>
            <a:off x="415597" y="1866861"/>
            <a:ext cx="3684022" cy="338554"/>
          </a:xfrm>
          <a:prstGeom prst="rect">
            <a:avLst/>
          </a:prstGeom>
        </p:spPr>
        <p:txBody>
          <a:bodyPr wrap="none">
            <a:spAutoFit/>
          </a:bodyPr>
          <a:lstStyle/>
          <a:p>
            <a:r>
              <a:rPr lang="es-CO" sz="1600" b="1" dirty="0">
                <a:solidFill>
                  <a:srgbClr val="000000"/>
                </a:solidFill>
                <a:latin typeface="Arial" panose="020B0604020202020204" pitchFamily="34" charset="0"/>
                <a:ea typeface="Times New Roman" panose="02020603050405020304" pitchFamily="18" charset="0"/>
              </a:rPr>
              <a:t>Los planes de manejo comprenden:</a:t>
            </a:r>
            <a:endParaRPr lang="es-CO" sz="1600" b="1" dirty="0">
              <a:solidFill>
                <a:srgbClr val="000000"/>
              </a:solidFill>
            </a:endParaRPr>
          </a:p>
        </p:txBody>
      </p:sp>
      <p:sp>
        <p:nvSpPr>
          <p:cNvPr id="17" name="Rectángulo 16">
            <a:extLst>
              <a:ext uri="{FF2B5EF4-FFF2-40B4-BE49-F238E27FC236}">
                <a16:creationId xmlns:a16="http://schemas.microsoft.com/office/drawing/2014/main" xmlns="" id="{559E29C9-C940-497D-B946-15AA10A8E551}"/>
              </a:ext>
            </a:extLst>
          </p:cNvPr>
          <p:cNvSpPr/>
          <p:nvPr/>
        </p:nvSpPr>
        <p:spPr>
          <a:xfrm>
            <a:off x="1442865" y="2342298"/>
            <a:ext cx="2656754" cy="307777"/>
          </a:xfrm>
          <a:prstGeom prst="rect">
            <a:avLst/>
          </a:prstGeom>
          <a:solidFill>
            <a:srgbClr val="FFC000"/>
          </a:solidFill>
          <a:ln>
            <a:solidFill>
              <a:srgbClr val="FFC000"/>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b="1" dirty="0">
                <a:solidFill>
                  <a:srgbClr val="000000"/>
                </a:solidFill>
                <a:latin typeface="Arial" panose="020B0604020202020204" pitchFamily="34" charset="0"/>
                <a:ea typeface="Times New Roman" panose="02020603050405020304" pitchFamily="18" charset="0"/>
              </a:rPr>
              <a:t>Componente diagnóstico </a:t>
            </a:r>
            <a:endParaRPr lang="es-CO" sz="1400" b="1" dirty="0"/>
          </a:p>
        </p:txBody>
      </p:sp>
      <p:sp>
        <p:nvSpPr>
          <p:cNvPr id="20" name="Rectángulo 19">
            <a:extLst>
              <a:ext uri="{FF2B5EF4-FFF2-40B4-BE49-F238E27FC236}">
                <a16:creationId xmlns:a16="http://schemas.microsoft.com/office/drawing/2014/main" xmlns="" id="{AD698692-B6BC-4BC9-ADA0-58258CBC24F6}"/>
              </a:ext>
            </a:extLst>
          </p:cNvPr>
          <p:cNvSpPr/>
          <p:nvPr/>
        </p:nvSpPr>
        <p:spPr>
          <a:xfrm>
            <a:off x="5303541" y="2316627"/>
            <a:ext cx="2956204" cy="307777"/>
          </a:xfrm>
          <a:prstGeom prst="rect">
            <a:avLst/>
          </a:prstGeom>
          <a:solidFill>
            <a:srgbClr val="FFC000"/>
          </a:solidFill>
          <a:ln>
            <a:solidFill>
              <a:srgbClr val="FFC000"/>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b="1" dirty="0">
                <a:solidFill>
                  <a:srgbClr val="000000"/>
                </a:solidFill>
                <a:latin typeface="Arial" panose="020B0604020202020204" pitchFamily="34" charset="0"/>
                <a:ea typeface="Times New Roman" panose="02020603050405020304" pitchFamily="18" charset="0"/>
              </a:rPr>
              <a:t>Componente de ordenamiento</a:t>
            </a:r>
            <a:endParaRPr lang="es-CO" sz="1400" b="1" dirty="0"/>
          </a:p>
        </p:txBody>
      </p:sp>
      <p:sp>
        <p:nvSpPr>
          <p:cNvPr id="21" name="Rectángulo 20">
            <a:extLst>
              <a:ext uri="{FF2B5EF4-FFF2-40B4-BE49-F238E27FC236}">
                <a16:creationId xmlns:a16="http://schemas.microsoft.com/office/drawing/2014/main" xmlns="" id="{2E5FCDBF-F853-45AC-8AA7-F8506A51AA99}"/>
              </a:ext>
            </a:extLst>
          </p:cNvPr>
          <p:cNvSpPr/>
          <p:nvPr/>
        </p:nvSpPr>
        <p:spPr>
          <a:xfrm>
            <a:off x="1163878" y="2786958"/>
            <a:ext cx="3106672" cy="1600438"/>
          </a:xfrm>
          <a:prstGeom prst="rect">
            <a:avLst/>
          </a:prstGeom>
          <a:ln w="28575">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solidFill>
                  <a:srgbClr val="000000"/>
                </a:solidFill>
                <a:latin typeface="Arial" panose="020B0604020202020204" pitchFamily="34" charset="0"/>
                <a:ea typeface="Times New Roman" panose="02020603050405020304" pitchFamily="18" charset="0"/>
              </a:rPr>
              <a:t>En este se incluye la información relacionada al estado del área, por ejemplo, ecosistemas, especies, agua, suelos, presiones y amenazas tanto naturales como producidas por el hombre que afectan o pueden afectar a futuro el área protegida.</a:t>
            </a:r>
            <a:endParaRPr lang="es-CO" sz="1400" dirty="0"/>
          </a:p>
        </p:txBody>
      </p:sp>
      <p:sp>
        <p:nvSpPr>
          <p:cNvPr id="22" name="Rectángulo 21">
            <a:extLst>
              <a:ext uri="{FF2B5EF4-FFF2-40B4-BE49-F238E27FC236}">
                <a16:creationId xmlns:a16="http://schemas.microsoft.com/office/drawing/2014/main" xmlns="" id="{1DF88251-CAAA-483F-A5CB-4ED23855E14D}"/>
              </a:ext>
            </a:extLst>
          </p:cNvPr>
          <p:cNvSpPr/>
          <p:nvPr/>
        </p:nvSpPr>
        <p:spPr>
          <a:xfrm>
            <a:off x="5054322" y="2813358"/>
            <a:ext cx="3386293" cy="954107"/>
          </a:xfrm>
          <a:prstGeom prst="rect">
            <a:avLst/>
          </a:prstGeom>
          <a:ln w="28575">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s-CO" sz="1400" dirty="0">
                <a:solidFill>
                  <a:srgbClr val="000000"/>
                </a:solidFill>
                <a:latin typeface="Arial" panose="020B0604020202020204" pitchFamily="34" charset="0"/>
                <a:ea typeface="Times New Roman" panose="02020603050405020304" pitchFamily="18" charset="0"/>
              </a:rPr>
              <a:t>Incluye la información referente al manejo del área, zonificación de manejo y la reglamentación de uso de los recursos naturales dentro del área.</a:t>
            </a:r>
            <a:endParaRPr lang="es-CO" sz="1400" dirty="0"/>
          </a:p>
        </p:txBody>
      </p:sp>
    </p:spTree>
    <p:extLst>
      <p:ext uri="{BB962C8B-B14F-4D97-AF65-F5344CB8AC3E}">
        <p14:creationId xmlns:p14="http://schemas.microsoft.com/office/powerpoint/2010/main" val="365644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A294C141-974A-4036-A7D1-81DC62CA98F5}"/>
              </a:ext>
            </a:extLst>
          </p:cNvPr>
          <p:cNvSpPr/>
          <p:nvPr/>
        </p:nvSpPr>
        <p:spPr>
          <a:xfrm>
            <a:off x="2661968" y="146544"/>
            <a:ext cx="6377003" cy="646331"/>
          </a:xfrm>
          <a:prstGeom prst="rect">
            <a:avLst/>
          </a:prstGeom>
        </p:spPr>
        <p:txBody>
          <a:bodyPr wrap="square">
            <a:spAutoFit/>
          </a:bodyPr>
          <a:lstStyle/>
          <a:p>
            <a:pPr algn="r"/>
            <a:r>
              <a:rPr lang="es-CO" b="1" dirty="0">
                <a:solidFill>
                  <a:srgbClr val="002060"/>
                </a:solidFill>
                <a:latin typeface="Verdana" panose="020B0604030504040204" pitchFamily="34" charset="0"/>
                <a:ea typeface="Verdana" panose="020B0604030504040204" pitchFamily="34" charset="0"/>
              </a:rPr>
              <a:t>ÁREAS DE ESPECIAL IMPORTANCIA ECOLÓGICA </a:t>
            </a:r>
          </a:p>
          <a:p>
            <a:pPr algn="r"/>
            <a:endParaRPr lang="es-CO" b="1" dirty="0">
              <a:solidFill>
                <a:srgbClr val="002060"/>
              </a:solidFill>
              <a:latin typeface="Verdana" panose="020B0604030504040204" pitchFamily="34" charset="0"/>
              <a:ea typeface="Verdana" panose="020B0604030504040204" pitchFamily="34" charset="0"/>
            </a:endParaRPr>
          </a:p>
        </p:txBody>
      </p:sp>
      <p:cxnSp>
        <p:nvCxnSpPr>
          <p:cNvPr id="15" name="Conector recto 14">
            <a:extLst>
              <a:ext uri="{FF2B5EF4-FFF2-40B4-BE49-F238E27FC236}">
                <a16:creationId xmlns:a16="http://schemas.microsoft.com/office/drawing/2014/main" xmlns="" id="{B9A9D8E9-8B2B-493A-99D6-F11DC5CCBDC4}"/>
              </a:ext>
            </a:extLst>
          </p:cNvPr>
          <p:cNvCxnSpPr/>
          <p:nvPr/>
        </p:nvCxnSpPr>
        <p:spPr>
          <a:xfrm flipH="1">
            <a:off x="265814" y="515876"/>
            <a:ext cx="8673325"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ángulo 20">
            <a:extLst>
              <a:ext uri="{FF2B5EF4-FFF2-40B4-BE49-F238E27FC236}">
                <a16:creationId xmlns:a16="http://schemas.microsoft.com/office/drawing/2014/main" xmlns="" id="{2E5FCDBF-F853-45AC-8AA7-F8506A51AA99}"/>
              </a:ext>
            </a:extLst>
          </p:cNvPr>
          <p:cNvSpPr/>
          <p:nvPr/>
        </p:nvSpPr>
        <p:spPr>
          <a:xfrm>
            <a:off x="2080339" y="3611186"/>
            <a:ext cx="5044273"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CO" sz="1600" dirty="0">
                <a:solidFill>
                  <a:srgbClr val="000000"/>
                </a:solidFill>
                <a:latin typeface="Arial" panose="020B0604020202020204" pitchFamily="34" charset="0"/>
                <a:ea typeface="Times New Roman" panose="02020603050405020304" pitchFamily="18" charset="0"/>
              </a:rPr>
              <a:t>Garantizar la permanencia del medio natural, o de alguno de sus componentes, como fundamento para el mantenimiento de la diversidad cultural del país y de la valoración social de la naturaleza.</a:t>
            </a:r>
          </a:p>
        </p:txBody>
      </p:sp>
      <p:sp>
        <p:nvSpPr>
          <p:cNvPr id="2" name="Rectángulo 1">
            <a:extLst>
              <a:ext uri="{FF2B5EF4-FFF2-40B4-BE49-F238E27FC236}">
                <a16:creationId xmlns:a16="http://schemas.microsoft.com/office/drawing/2014/main" xmlns="" id="{93F22F3C-E373-4313-858A-2035417B99B2}"/>
              </a:ext>
            </a:extLst>
          </p:cNvPr>
          <p:cNvSpPr/>
          <p:nvPr/>
        </p:nvSpPr>
        <p:spPr>
          <a:xfrm>
            <a:off x="1655466" y="941013"/>
            <a:ext cx="5833068" cy="646331"/>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CO" dirty="0">
                <a:solidFill>
                  <a:srgbClr val="000000"/>
                </a:solidFill>
                <a:latin typeface="Arial" panose="020B0604020202020204" pitchFamily="34" charset="0"/>
                <a:ea typeface="Times New Roman" panose="02020603050405020304" pitchFamily="18" charset="0"/>
              </a:rPr>
              <a:t>Las áreas de especial importancia ecológica tienen como finalidad:</a:t>
            </a:r>
          </a:p>
        </p:txBody>
      </p:sp>
      <p:sp>
        <p:nvSpPr>
          <p:cNvPr id="9" name="Rectángulo 8">
            <a:extLst>
              <a:ext uri="{FF2B5EF4-FFF2-40B4-BE49-F238E27FC236}">
                <a16:creationId xmlns:a16="http://schemas.microsoft.com/office/drawing/2014/main" xmlns="" id="{4E05C539-CC83-4ADA-B878-071AE0E4F313}"/>
              </a:ext>
            </a:extLst>
          </p:cNvPr>
          <p:cNvSpPr/>
          <p:nvPr/>
        </p:nvSpPr>
        <p:spPr>
          <a:xfrm>
            <a:off x="2080339" y="1735482"/>
            <a:ext cx="5044273" cy="8362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dirty="0">
                <a:solidFill>
                  <a:srgbClr val="000000"/>
                </a:solidFill>
                <a:latin typeface="Arial" panose="020B0604020202020204" pitchFamily="34" charset="0"/>
                <a:ea typeface="Times New Roman" panose="02020603050405020304" pitchFamily="18" charset="0"/>
              </a:rPr>
              <a:t>Asegurar la continuidad de los procesos ecológicos y evolutivos naturales para mantener la diversidad biológica.</a:t>
            </a:r>
          </a:p>
        </p:txBody>
      </p:sp>
      <p:sp>
        <p:nvSpPr>
          <p:cNvPr id="18" name="Rectángulo 17">
            <a:extLst>
              <a:ext uri="{FF2B5EF4-FFF2-40B4-BE49-F238E27FC236}">
                <a16:creationId xmlns:a16="http://schemas.microsoft.com/office/drawing/2014/main" xmlns="" id="{DA3410D9-09F2-489E-8201-871FDF35B4CF}"/>
              </a:ext>
            </a:extLst>
          </p:cNvPr>
          <p:cNvSpPr/>
          <p:nvPr/>
        </p:nvSpPr>
        <p:spPr>
          <a:xfrm>
            <a:off x="2080339" y="2673759"/>
            <a:ext cx="5044273" cy="8362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600" dirty="0">
                <a:solidFill>
                  <a:srgbClr val="000000"/>
                </a:solidFill>
                <a:latin typeface="Arial" panose="020B0604020202020204" pitchFamily="34" charset="0"/>
                <a:ea typeface="Times New Roman" panose="02020603050405020304" pitchFamily="18" charset="0"/>
              </a:rPr>
              <a:t>Garantizar la oferta de bienes y servicios ambientales esenciales para el bienestar humano</a:t>
            </a:r>
          </a:p>
        </p:txBody>
      </p:sp>
      <p:cxnSp>
        <p:nvCxnSpPr>
          <p:cNvPr id="19" name="Conector: angular 18">
            <a:extLst>
              <a:ext uri="{FF2B5EF4-FFF2-40B4-BE49-F238E27FC236}">
                <a16:creationId xmlns:a16="http://schemas.microsoft.com/office/drawing/2014/main" xmlns="" id="{028F4A6B-E388-4782-B251-A935006D7182}"/>
              </a:ext>
            </a:extLst>
          </p:cNvPr>
          <p:cNvCxnSpPr>
            <a:stCxn id="2" idx="1"/>
            <a:endCxn id="9" idx="1"/>
          </p:cNvCxnSpPr>
          <p:nvPr/>
        </p:nvCxnSpPr>
        <p:spPr>
          <a:xfrm rot="10800000" flipH="1" flipV="1">
            <a:off x="1655465" y="1264178"/>
            <a:ext cx="424873" cy="889419"/>
          </a:xfrm>
          <a:prstGeom prst="bentConnector3">
            <a:avLst>
              <a:gd name="adj1" fmla="val -53804"/>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Conector: angular 23">
            <a:extLst>
              <a:ext uri="{FF2B5EF4-FFF2-40B4-BE49-F238E27FC236}">
                <a16:creationId xmlns:a16="http://schemas.microsoft.com/office/drawing/2014/main" xmlns="" id="{ECEE19B3-77B2-4229-A924-6F11AF697D37}"/>
              </a:ext>
            </a:extLst>
          </p:cNvPr>
          <p:cNvCxnSpPr>
            <a:endCxn id="18" idx="1"/>
          </p:cNvCxnSpPr>
          <p:nvPr/>
        </p:nvCxnSpPr>
        <p:spPr>
          <a:xfrm rot="16200000" flipH="1">
            <a:off x="1284463" y="2295999"/>
            <a:ext cx="938278" cy="653473"/>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Conector: angular 25">
            <a:extLst>
              <a:ext uri="{FF2B5EF4-FFF2-40B4-BE49-F238E27FC236}">
                <a16:creationId xmlns:a16="http://schemas.microsoft.com/office/drawing/2014/main" xmlns="" id="{EEDAA38F-6267-4A57-AC9C-59722120E76E}"/>
              </a:ext>
            </a:extLst>
          </p:cNvPr>
          <p:cNvCxnSpPr>
            <a:endCxn id="21" idx="1"/>
          </p:cNvCxnSpPr>
          <p:nvPr/>
        </p:nvCxnSpPr>
        <p:spPr>
          <a:xfrm rot="16200000" flipH="1">
            <a:off x="1224642" y="3294098"/>
            <a:ext cx="1057920" cy="653474"/>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2543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A294C141-974A-4036-A7D1-81DC62CA98F5}"/>
              </a:ext>
            </a:extLst>
          </p:cNvPr>
          <p:cNvSpPr/>
          <p:nvPr/>
        </p:nvSpPr>
        <p:spPr>
          <a:xfrm>
            <a:off x="365648" y="146544"/>
            <a:ext cx="8673324" cy="646331"/>
          </a:xfrm>
          <a:prstGeom prst="rect">
            <a:avLst/>
          </a:prstGeom>
        </p:spPr>
        <p:txBody>
          <a:bodyPr wrap="square">
            <a:spAutoFit/>
          </a:bodyPr>
          <a:lstStyle/>
          <a:p>
            <a:pPr algn="r"/>
            <a:r>
              <a:rPr lang="es-CO" b="1" dirty="0">
                <a:solidFill>
                  <a:srgbClr val="002060"/>
                </a:solidFill>
                <a:latin typeface="Verdana" panose="020B0604030504040204" pitchFamily="34" charset="0"/>
                <a:ea typeface="Verdana" panose="020B0604030504040204" pitchFamily="34" charset="0"/>
              </a:rPr>
              <a:t>REQUISITOS DE LA SOLICITUD DE SUSTRACCIÓN DE ÁREAS PROTEGIDAS </a:t>
            </a:r>
          </a:p>
        </p:txBody>
      </p:sp>
      <p:cxnSp>
        <p:nvCxnSpPr>
          <p:cNvPr id="15" name="Conector recto 14">
            <a:extLst>
              <a:ext uri="{FF2B5EF4-FFF2-40B4-BE49-F238E27FC236}">
                <a16:creationId xmlns:a16="http://schemas.microsoft.com/office/drawing/2014/main" xmlns="" id="{B9A9D8E9-8B2B-493A-99D6-F11DC5CCBDC4}"/>
              </a:ext>
            </a:extLst>
          </p:cNvPr>
          <p:cNvCxnSpPr/>
          <p:nvPr/>
        </p:nvCxnSpPr>
        <p:spPr>
          <a:xfrm flipH="1">
            <a:off x="265814" y="779012"/>
            <a:ext cx="867332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ángulo 2">
            <a:extLst>
              <a:ext uri="{FF2B5EF4-FFF2-40B4-BE49-F238E27FC236}">
                <a16:creationId xmlns:a16="http://schemas.microsoft.com/office/drawing/2014/main" xmlns="" id="{B8AC6F52-25F2-4AF6-92FA-7C26E2EB2F61}"/>
              </a:ext>
            </a:extLst>
          </p:cNvPr>
          <p:cNvSpPr/>
          <p:nvPr/>
        </p:nvSpPr>
        <p:spPr>
          <a:xfrm>
            <a:off x="365648" y="915028"/>
            <a:ext cx="4206351" cy="369332"/>
          </a:xfrm>
          <a:prstGeom prst="rect">
            <a:avLst/>
          </a:prstGeom>
          <a:solidFill>
            <a:srgbClr val="FFC000"/>
          </a:solidFill>
          <a:ln>
            <a:solidFill>
              <a:srgbClr val="FFC000"/>
            </a:solidFill>
          </a:ln>
        </p:spPr>
        <p:txBody>
          <a:bodyPr wrap="square">
            <a:spAutoFit/>
          </a:bodyPr>
          <a:lstStyle/>
          <a:p>
            <a:r>
              <a:rPr lang="es-CO" dirty="0">
                <a:solidFill>
                  <a:srgbClr val="000000"/>
                </a:solidFill>
                <a:latin typeface="Arial" panose="020B0604020202020204" pitchFamily="34" charset="0"/>
                <a:ea typeface="Times New Roman" panose="02020603050405020304" pitchFamily="18" charset="0"/>
              </a:rPr>
              <a:t>Resolución 1526 de 2012, Artículo 6</a:t>
            </a:r>
            <a:endParaRPr lang="es-CO" dirty="0"/>
          </a:p>
        </p:txBody>
      </p:sp>
      <p:sp>
        <p:nvSpPr>
          <p:cNvPr id="4" name="Rectángulo 3">
            <a:extLst>
              <a:ext uri="{FF2B5EF4-FFF2-40B4-BE49-F238E27FC236}">
                <a16:creationId xmlns:a16="http://schemas.microsoft.com/office/drawing/2014/main" xmlns="" id="{ED9A1686-8CD7-4AAA-B9A1-1195AD605E16}"/>
              </a:ext>
            </a:extLst>
          </p:cNvPr>
          <p:cNvSpPr/>
          <p:nvPr/>
        </p:nvSpPr>
        <p:spPr>
          <a:xfrm>
            <a:off x="492368" y="1406513"/>
            <a:ext cx="8249698" cy="2977162"/>
          </a:xfrm>
          <a:prstGeom prst="rect">
            <a:avLst/>
          </a:prstGeom>
        </p:spPr>
        <p:txBody>
          <a:bodyPr wrap="square">
            <a:spAutoFit/>
          </a:bodyPr>
          <a:lstStyle/>
          <a:p>
            <a:pPr marL="342900" lvl="0" indent="-342900" algn="just" fontAlgn="base">
              <a:lnSpc>
                <a:spcPct val="107000"/>
              </a:lnSpc>
              <a:spcAft>
                <a:spcPts val="0"/>
              </a:spcAft>
              <a:buFont typeface="+mj-lt"/>
              <a:buAutoNum type="arabicPeriod"/>
            </a:pPr>
            <a:r>
              <a:rPr lang="es-CO" sz="1600" dirty="0">
                <a:solidFill>
                  <a:schemeClr val="tx1">
                    <a:lumMod val="50000"/>
                  </a:schemeClr>
                </a:solidFill>
                <a:latin typeface="Arial" panose="020B0604020202020204" pitchFamily="34" charset="0"/>
                <a:ea typeface="Calibri" panose="020F0502020204030204" pitchFamily="34" charset="0"/>
                <a:cs typeface="Times New Roman" panose="02020603050405020304" pitchFamily="18" charset="0"/>
              </a:rPr>
              <a:t>Certificado de existencia y representación legal para el caso de persona jurídica o copia del documento de identificación, si se trata de persona natural. </a:t>
            </a:r>
            <a:endParaRPr lang="es-CO" sz="16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Font typeface="+mj-lt"/>
              <a:buAutoNum type="arabicPeriod"/>
            </a:pPr>
            <a:r>
              <a:rPr lang="es-CO" sz="1600" dirty="0">
                <a:solidFill>
                  <a:schemeClr val="tx1">
                    <a:lumMod val="50000"/>
                  </a:schemeClr>
                </a:solidFill>
                <a:latin typeface="Arial" panose="020B0604020202020204" pitchFamily="34" charset="0"/>
                <a:ea typeface="Calibri" panose="020F0502020204030204" pitchFamily="34" charset="0"/>
                <a:cs typeface="Times New Roman" panose="02020603050405020304" pitchFamily="18" charset="0"/>
              </a:rPr>
              <a:t>Poder otorgado en debida forma, cuando se actúe mediante apoderado. </a:t>
            </a:r>
            <a:endParaRPr lang="es-CO" sz="16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Font typeface="+mj-lt"/>
              <a:buAutoNum type="arabicPeriod"/>
            </a:pPr>
            <a:r>
              <a:rPr lang="es-CO" sz="1600" dirty="0">
                <a:solidFill>
                  <a:schemeClr val="tx1">
                    <a:lumMod val="50000"/>
                  </a:schemeClr>
                </a:solidFill>
                <a:latin typeface="Arial" panose="020B0604020202020204" pitchFamily="34" charset="0"/>
                <a:ea typeface="Calibri" panose="020F0502020204030204" pitchFamily="34" charset="0"/>
                <a:cs typeface="Times New Roman" panose="02020603050405020304" pitchFamily="18" charset="0"/>
              </a:rPr>
              <a:t>Certificación(es) expedida(s) por el Ministerio del Interior y de Justicia o de la entidad que haga sus veces sobre la presencia o no de comunidades negras y/o indígenas. </a:t>
            </a:r>
            <a:endParaRPr lang="es-CO" sz="16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Font typeface="+mj-lt"/>
              <a:buAutoNum type="arabicPeriod"/>
            </a:pPr>
            <a:r>
              <a:rPr lang="es-CO" sz="1600" dirty="0">
                <a:solidFill>
                  <a:schemeClr val="tx1">
                    <a:lumMod val="50000"/>
                  </a:schemeClr>
                </a:solidFill>
                <a:latin typeface="Arial" panose="020B0604020202020204" pitchFamily="34" charset="0"/>
                <a:ea typeface="Calibri" panose="020F0502020204030204" pitchFamily="34" charset="0"/>
                <a:cs typeface="Times New Roman" panose="02020603050405020304" pitchFamily="18" charset="0"/>
              </a:rPr>
              <a:t>Certificación(es) expedida(s) por el INCODER o de la entidad que haga sus veces, sobre la existencia de territorios indígenas o tierras de las comunidades negras legalmente constituidos.</a:t>
            </a:r>
            <a:endParaRPr lang="es-CO" sz="16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0"/>
              </a:spcAft>
              <a:buFont typeface="+mj-lt"/>
              <a:buAutoNum type="arabicPeriod"/>
            </a:pPr>
            <a:r>
              <a:rPr lang="es-CO" sz="1600" dirty="0">
                <a:solidFill>
                  <a:schemeClr val="tx1">
                    <a:lumMod val="50000"/>
                  </a:schemeClr>
                </a:solidFill>
                <a:latin typeface="Arial" panose="020B0604020202020204" pitchFamily="34" charset="0"/>
                <a:ea typeface="Calibri" panose="020F0502020204030204" pitchFamily="34" charset="0"/>
                <a:cs typeface="Times New Roman" panose="02020603050405020304" pitchFamily="18" charset="0"/>
              </a:rPr>
              <a:t>Información que sustente la solicitud de sustracción para realizar actividades de utilidad pública o interés social, de acuerdo con lo establecido en los Artículos 7 y 8 de la Resolución </a:t>
            </a:r>
            <a:r>
              <a:rPr lang="es-CO" sz="1600" dirty="0">
                <a:solidFill>
                  <a:schemeClr val="tx1">
                    <a:lumMod val="50000"/>
                  </a:schemeClr>
                </a:solidFill>
                <a:latin typeface="Arial" panose="020B0604020202020204" pitchFamily="34" charset="0"/>
                <a:ea typeface="Times New Roman" panose="02020603050405020304" pitchFamily="18" charset="0"/>
                <a:cs typeface="Times New Roman" panose="02020603050405020304" pitchFamily="18" charset="0"/>
              </a:rPr>
              <a:t>1526 de 2012</a:t>
            </a:r>
            <a:r>
              <a:rPr lang="es-CO" sz="1600" dirty="0">
                <a:solidFill>
                  <a:schemeClr val="tx1">
                    <a:lumMod val="50000"/>
                  </a:schemeClr>
                </a:solidFill>
                <a:latin typeface="Arial" panose="020B0604020202020204" pitchFamily="34" charset="0"/>
                <a:ea typeface="Calibri" panose="020F0502020204030204" pitchFamily="34" charset="0"/>
                <a:cs typeface="Times New Roman" panose="02020603050405020304" pitchFamily="18" charset="0"/>
              </a:rPr>
              <a:t>.</a:t>
            </a:r>
            <a:endParaRPr lang="es-CO" sz="16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1426331"/>
      </p:ext>
    </p:extLst>
  </p:cSld>
  <p:clrMapOvr>
    <a:masterClrMapping/>
  </p:clrMapOvr>
</p:sld>
</file>

<file path=ppt/theme/theme1.xml><?xml version="1.0" encoding="utf-8"?>
<a:theme xmlns:a="http://schemas.openxmlformats.org/drawingml/2006/main" name="Tema de Office">
  <a:themeElements>
    <a:clrScheme name="Plantilla Amgen">
      <a:dk1>
        <a:srgbClr val="5B5B5E"/>
      </a:dk1>
      <a:lt1>
        <a:srgbClr val="FFFFFF"/>
      </a:lt1>
      <a:dk2>
        <a:srgbClr val="104FB3"/>
      </a:dk2>
      <a:lt2>
        <a:srgbClr val="FFFFFF"/>
      </a:lt2>
      <a:accent1>
        <a:srgbClr val="104FB3"/>
      </a:accent1>
      <a:accent2>
        <a:srgbClr val="F3C200"/>
      </a:accent2>
      <a:accent3>
        <a:srgbClr val="86C760"/>
      </a:accent3>
      <a:accent4>
        <a:srgbClr val="D44D24"/>
      </a:accent4>
      <a:accent5>
        <a:srgbClr val="EE9900"/>
      </a:accent5>
      <a:accent6>
        <a:srgbClr val="00BCE5"/>
      </a:accent6>
      <a:hlink>
        <a:srgbClr val="86C760"/>
      </a:hlink>
      <a:folHlink>
        <a:srgbClr val="86C7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numCol="1" spcCol="360000" rtlCol="0">
        <a:spAutoFit/>
      </a:bodyPr>
      <a:lstStyle>
        <a:defPPr algn="ctr">
          <a:spcAft>
            <a:spcPts val="600"/>
          </a:spcAft>
          <a:defRPr sz="1050" b="0" i="0" baseline="0" dirty="0" err="1" smtClean="0">
            <a:solidFill>
              <a:srgbClr val="7D8287"/>
            </a:solidFill>
            <a:latin typeface="Helvetica"/>
            <a:cs typeface="Helvetica"/>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1367</TotalTime>
  <Words>2074</Words>
  <Application>Microsoft Office PowerPoint</Application>
  <PresentationFormat>Presentación en pantalla (16:9)</PresentationFormat>
  <Paragraphs>112</Paragraphs>
  <Slides>14</Slides>
  <Notes>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14</vt:i4>
      </vt:variant>
    </vt:vector>
  </HeadingPairs>
  <TitlesOfParts>
    <vt:vector size="25" baseType="lpstr">
      <vt:lpstr>Arial</vt:lpstr>
      <vt:lpstr>Calibri</vt:lpstr>
      <vt:lpstr>Catamaran Thin</vt:lpstr>
      <vt:lpstr>Courier New</vt:lpstr>
      <vt:lpstr>Helvetica</vt:lpstr>
      <vt:lpstr>Myriad Pro</vt:lpstr>
      <vt:lpstr>Myriad Pro Light</vt:lpstr>
      <vt:lpstr>Times New Roman</vt:lpstr>
      <vt:lpstr>Verdana</vt:lpstr>
      <vt:lpstr>Verdana Pro Black</vt:lpstr>
      <vt:lpstr>Tema de Office</vt:lpstr>
      <vt:lpstr>MÓDULO 3. ÁREAS ESPECIALES DE MANEJO Y SUSTRACCIÓN DE ÁREAS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Uelbosque Universidad</dc:creator>
  <cp:lastModifiedBy>Clara Santafe Millan</cp:lastModifiedBy>
  <cp:revision>217</cp:revision>
  <dcterms:created xsi:type="dcterms:W3CDTF">2016-05-13T19:30:59Z</dcterms:created>
  <dcterms:modified xsi:type="dcterms:W3CDTF">2019-10-11T17:40:39Z</dcterms:modified>
</cp:coreProperties>
</file>