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274" r:id="rId3"/>
    <p:sldId id="275" r:id="rId4"/>
    <p:sldId id="277" r:id="rId5"/>
    <p:sldId id="258" r:id="rId6"/>
    <p:sldId id="259" r:id="rId7"/>
    <p:sldId id="278" r:id="rId8"/>
    <p:sldId id="281" r:id="rId9"/>
    <p:sldId id="283" r:id="rId10"/>
    <p:sldId id="285" r:id="rId11"/>
    <p:sldId id="288" r:id="rId12"/>
    <p:sldId id="286" r:id="rId13"/>
    <p:sldId id="287" r:id="rId14"/>
    <p:sldId id="289" r:id="rId15"/>
    <p:sldId id="290" r:id="rId16"/>
    <p:sldId id="284" r:id="rId17"/>
    <p:sldId id="291" r:id="rId18"/>
    <p:sldId id="304" r:id="rId19"/>
    <p:sldId id="306" r:id="rId20"/>
    <p:sldId id="305" r:id="rId21"/>
    <p:sldId id="307" r:id="rId22"/>
    <p:sldId id="308" r:id="rId23"/>
    <p:sldId id="309" r:id="rId24"/>
    <p:sldId id="292" r:id="rId25"/>
    <p:sldId id="293" r:id="rId26"/>
    <p:sldId id="295" r:id="rId27"/>
    <p:sldId id="296" r:id="rId28"/>
    <p:sldId id="294" r:id="rId29"/>
    <p:sldId id="298" r:id="rId30"/>
    <p:sldId id="299" r:id="rId3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1BBA2"/>
    <a:srgbClr val="E6E6E6"/>
    <a:srgbClr val="EFEFEF"/>
    <a:srgbClr val="B8C0C8"/>
    <a:srgbClr val="E6EFF6"/>
    <a:srgbClr val="EE9900"/>
    <a:srgbClr val="00BCE5"/>
    <a:srgbClr val="D44D24"/>
    <a:srgbClr val="F3C2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Estilo claro 2 - Énfasis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87340" autoAdjust="0"/>
  </p:normalViewPr>
  <p:slideViewPr>
    <p:cSldViewPr snapToGrid="0" snapToObjects="1">
      <p:cViewPr varScale="1">
        <p:scale>
          <a:sx n="187" d="100"/>
          <a:sy n="187" d="100"/>
        </p:scale>
        <p:origin x="-928" y="-104"/>
      </p:cViewPr>
      <p:guideLst>
        <p:guide orient="horz" pos="1620"/>
        <p:guide pos="287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9FD0EC-8E87-1643-87C4-5C0C4924812F}" type="datetime1">
              <a:rPr lang="es-CO" smtClean="0"/>
              <a:t>1/2/20</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BD9121-B47E-B647-8779-723343624BFC}" type="slidenum">
              <a:rPr lang="es-ES" smtClean="0"/>
              <a:t>‹#›</a:t>
            </a:fld>
            <a:endParaRPr lang="es-ES"/>
          </a:p>
        </p:txBody>
      </p:sp>
    </p:spTree>
    <p:extLst>
      <p:ext uri="{BB962C8B-B14F-4D97-AF65-F5344CB8AC3E}">
        <p14:creationId xmlns:p14="http://schemas.microsoft.com/office/powerpoint/2010/main" val="26617609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C64DD-1CDA-B243-8BF1-98F0DD3EAED6}" type="datetime1">
              <a:rPr lang="es-CO" smtClean="0"/>
              <a:t>1/2/20</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49C2A5-4096-954A-8F2A-717C41F0AEDC}" type="slidenum">
              <a:rPr lang="es-ES" smtClean="0"/>
              <a:t>‹#›</a:t>
            </a:fld>
            <a:endParaRPr lang="es-ES"/>
          </a:p>
        </p:txBody>
      </p:sp>
    </p:spTree>
    <p:extLst>
      <p:ext uri="{BB962C8B-B14F-4D97-AF65-F5344CB8AC3E}">
        <p14:creationId xmlns:p14="http://schemas.microsoft.com/office/powerpoint/2010/main" val="247392235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www.gov.co/"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a:t>
            </a:fld>
            <a:endParaRPr lang="es-ES"/>
          </a:p>
        </p:txBody>
      </p:sp>
    </p:spTree>
    <p:extLst>
      <p:ext uri="{BB962C8B-B14F-4D97-AF65-F5344CB8AC3E}">
        <p14:creationId xmlns:p14="http://schemas.microsoft.com/office/powerpoint/2010/main" val="4087947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14</a:t>
            </a:fld>
            <a:endParaRPr lang="es-ES"/>
          </a:p>
        </p:txBody>
      </p:sp>
    </p:spTree>
    <p:extLst>
      <p:ext uri="{BB962C8B-B14F-4D97-AF65-F5344CB8AC3E}">
        <p14:creationId xmlns:p14="http://schemas.microsoft.com/office/powerpoint/2010/main" val="1153200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15</a:t>
            </a:fld>
            <a:endParaRPr lang="es-ES"/>
          </a:p>
        </p:txBody>
      </p:sp>
    </p:spTree>
    <p:extLst>
      <p:ext uri="{BB962C8B-B14F-4D97-AF65-F5344CB8AC3E}">
        <p14:creationId xmlns:p14="http://schemas.microsoft.com/office/powerpoint/2010/main" val="4013631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Esta clase de aprovechamiento forestal es el solicitado para la realización de los proyectos, obras o actividades sujetas de licencia ambiental, o que requieren intervenir el curso flora en el desarrollo del proyecto sino este sujeto a licencia ambiental</a:t>
            </a:r>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18</a:t>
            </a:fld>
            <a:endParaRPr lang="es-ES"/>
          </a:p>
        </p:txBody>
      </p:sp>
    </p:spTree>
    <p:extLst>
      <p:ext uri="{BB962C8B-B14F-4D97-AF65-F5344CB8AC3E}">
        <p14:creationId xmlns:p14="http://schemas.microsoft.com/office/powerpoint/2010/main" val="25855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19</a:t>
            </a:fld>
            <a:endParaRPr lang="es-ES"/>
          </a:p>
        </p:txBody>
      </p:sp>
    </p:spTree>
    <p:extLst>
      <p:ext uri="{BB962C8B-B14F-4D97-AF65-F5344CB8AC3E}">
        <p14:creationId xmlns:p14="http://schemas.microsoft.com/office/powerpoint/2010/main" val="2661260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effectLst/>
                <a:latin typeface="+mn-lt"/>
                <a:ea typeface="+mn-ea"/>
                <a:cs typeface="+mn-cs"/>
              </a:rPr>
              <a:t> </a:t>
            </a:r>
            <a:r>
              <a:rPr lang="es-CO" dirty="0" smtClean="0"/>
              <a:t>Sin embargo y para tener mayor claridad de los pasos que deben surtirse se recomienda revisar el procedimiento puntal publicado por cada autoridad, en </a:t>
            </a:r>
            <a:r>
              <a:rPr lang="es-CO" i="1" u="sng" dirty="0" smtClean="0">
                <a:hlinkClick r:id="rId3"/>
              </a:rPr>
              <a:t>www.gov.co</a:t>
            </a:r>
            <a:r>
              <a:rPr lang="es-CO" dirty="0" smtClean="0"/>
              <a:t>, o en su portal WEB</a:t>
            </a:r>
            <a:endParaRPr lang="es-CO" sz="1100" dirty="0" smtClean="0">
              <a:latin typeface="Calibri" panose="020F0502020204030204" pitchFamily="34" charset="0"/>
              <a:ea typeface="Calibri" panose="020F0502020204030204" pitchFamily="34" charset="0"/>
              <a:cs typeface="Times New Roman" panose="02020603050405020304" pitchFamily="18" charset="0"/>
            </a:endParaRPr>
          </a:p>
          <a:p>
            <a:pPr lvl="0"/>
            <a:endParaRPr lang="es-CO"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1649C2A5-4096-954A-8F2A-717C41F0AEDC}" type="slidenum">
              <a:rPr lang="es-ES" smtClean="0"/>
              <a:t>20</a:t>
            </a:fld>
            <a:endParaRPr lang="es-ES"/>
          </a:p>
        </p:txBody>
      </p:sp>
    </p:spTree>
    <p:extLst>
      <p:ext uri="{BB962C8B-B14F-4D97-AF65-F5344CB8AC3E}">
        <p14:creationId xmlns:p14="http://schemas.microsoft.com/office/powerpoint/2010/main" val="4009120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Esta clase de aprovechamiento forestal es el solicitado para la realización de los proyectos, obras o actividades sujetas de licencia ambiental, o que requieren intervenir el curso flora en el desarrollo del proyecto sino este sujeto a licencia ambiental</a:t>
            </a:r>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21</a:t>
            </a:fld>
            <a:endParaRPr lang="es-ES"/>
          </a:p>
        </p:txBody>
      </p:sp>
    </p:spTree>
    <p:extLst>
      <p:ext uri="{BB962C8B-B14F-4D97-AF65-F5344CB8AC3E}">
        <p14:creationId xmlns:p14="http://schemas.microsoft.com/office/powerpoint/2010/main" val="4158344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22</a:t>
            </a:fld>
            <a:endParaRPr lang="es-ES"/>
          </a:p>
        </p:txBody>
      </p:sp>
    </p:spTree>
    <p:extLst>
      <p:ext uri="{BB962C8B-B14F-4D97-AF65-F5344CB8AC3E}">
        <p14:creationId xmlns:p14="http://schemas.microsoft.com/office/powerpoint/2010/main" val="830843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O" sz="1200" kern="1200" dirty="0" smtClean="0">
                <a:solidFill>
                  <a:schemeClr val="tx1"/>
                </a:solidFill>
                <a:effectLst/>
                <a:latin typeface="+mn-lt"/>
                <a:ea typeface="+mn-ea"/>
                <a:cs typeface="+mn-cs"/>
              </a:rPr>
              <a:t> </a:t>
            </a:r>
          </a:p>
        </p:txBody>
      </p:sp>
      <p:sp>
        <p:nvSpPr>
          <p:cNvPr id="4" name="Marcador de número de diapositiva 3"/>
          <p:cNvSpPr>
            <a:spLocks noGrp="1"/>
          </p:cNvSpPr>
          <p:nvPr>
            <p:ph type="sldNum" sz="quarter" idx="10"/>
          </p:nvPr>
        </p:nvSpPr>
        <p:spPr/>
        <p:txBody>
          <a:bodyPr/>
          <a:lstStyle/>
          <a:p>
            <a:fld id="{1649C2A5-4096-954A-8F2A-717C41F0AEDC}" type="slidenum">
              <a:rPr lang="es-ES" smtClean="0"/>
              <a:t>23</a:t>
            </a:fld>
            <a:endParaRPr lang="es-ES"/>
          </a:p>
        </p:txBody>
      </p:sp>
    </p:spTree>
    <p:extLst>
      <p:ext uri="{BB962C8B-B14F-4D97-AF65-F5344CB8AC3E}">
        <p14:creationId xmlns:p14="http://schemas.microsoft.com/office/powerpoint/2010/main" val="1761579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24</a:t>
            </a:fld>
            <a:endParaRPr lang="es-ES"/>
          </a:p>
        </p:txBody>
      </p:sp>
    </p:spTree>
    <p:extLst>
      <p:ext uri="{BB962C8B-B14F-4D97-AF65-F5344CB8AC3E}">
        <p14:creationId xmlns:p14="http://schemas.microsoft.com/office/powerpoint/2010/main" val="3396808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smtClean="0">
                <a:solidFill>
                  <a:schemeClr val="tx1"/>
                </a:solidFill>
                <a:effectLst/>
                <a:latin typeface="+mn-lt"/>
                <a:ea typeface="+mn-ea"/>
                <a:cs typeface="+mn-cs"/>
              </a:rPr>
              <a:t> 1.  Formulario Único Nacional de Permiso de emisiones atmosféricas para fuentes fijas establecido por el Ministerio de Ambiente y Desarrollo Sostenible –MADS-, diligenciado y firmado por el solicitante</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2.  Poder debidamente otorgado, cuando se actúe mediante apoderado.</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3.  Certificado de libertad y tradición expedido dentro del mes inmediatamente anterior a la presentación de la solicitud; o documento que acredite la posesión o tenencia del solicitante, v.gr., contrato de arrendamiento, comodato.</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4.  Autorización del propietario o poseedor cuando el solicitante sea mero tenedor.</a:t>
            </a:r>
          </a:p>
          <a:p>
            <a:r>
              <a:rPr lang="es-CO" sz="1200" kern="1200" dirty="0" smtClean="0">
                <a:solidFill>
                  <a:schemeClr val="tx1"/>
                </a:solidFill>
                <a:effectLst/>
                <a:latin typeface="+mn-lt"/>
                <a:ea typeface="+mn-ea"/>
                <a:cs typeface="+mn-cs"/>
              </a:rPr>
              <a:t>5.  Concepto sobre uso del suelo del establecimiento, obra o actividad, expedido por la autoridad municipal o distrital competente, o en su defecto, los documentos públicos u oficiales contentivos de normas y planos, o las publicaciones oficiales, que sustenten y prueben la compatibilidad entre la actividad u obra proyectada y el uso permitido del suelo.</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6.  Información meteorológica básica del área afectada por las emisiones.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7.  Documento con la siguiente información para cada uno de los puntos objeto de la solicitud:</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a)  Localización de las instalaciones, del área o de la obra.</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b)  Descripción de las obras, procesos y actividades de producción, mantenimiento, tratamiento, almacenamiento o disposición que generen las emisiones y planos que dichas descripciones requieran.</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c)  Flujograma con indicación y caracterización de los puntos de emisión al aire, ubicación y cantidad de los puntos de descarga al aire.</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d)  Descripción y planos de los ductos, chimeneas o fuentes dispersas, e indicación de sus materiales, medidas y características técnicas.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e)  Fecha proyectada de iniciación de actividades, o fechas proyectadas de iniciación y terminación de las obras, trabajos o actividades, si se trata de emisiones transitorias.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f)  Información técnica sobre producción prevista o actual, proyectos de expansión y proyecciones de producción a cinco (5) años.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9.  Estudio técnico de evaluación de las emisiones de sus procesos de combustión o producción; se deberá anexar además información sobre consumo de materias primas combustibles u otros materiales utilizados. </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10.  Diseño de los sistemas de control de emisiones atmosféricas existentes o proyectados, su ubicación e informe de ingeniería.</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11.  Si utiliza controles al final del proceso para el control de emisiones atmosféricas, o tecnologías limpias, o ambos.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12.  Estudio técnico de dispersión como información en proyectos para refinería de petróleos, fábricas de cementos, plantas química y petroquímicas, siderúrgicas, quemas abierta controladas en actividades agroindustriales y plantas termoeléctricas.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13.  Entrega de Informe de Estado de Emisión IE-1 conforme al Artículo 2.2.5.1.10.2 Decreto 1076 del 2015, Resoluciones 1351 del 14 de noviembre de 1995 y 1619 del 21 de diciembre de 1995. Aplica para las cementeras, siderúrgicas, refinerías y termoeléctricas. Cada renovación de un permiso de emisión atmosférica, requerirá la presentación de un nuevo Informe de Estados de Emisión IE-1 que contenga la información que corresponda al tiempo de su presentación.</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14.  Constancia del pago de los derechos de trámite y otorgamiento del permiso, en los términos y condiciones establecidas en el presente Decreto.</a:t>
            </a:r>
          </a:p>
          <a:p>
            <a:r>
              <a:rPr lang="es-CO" sz="1200" kern="1200" dirty="0" smtClean="0">
                <a:solidFill>
                  <a:schemeClr val="tx1"/>
                </a:solidFill>
                <a:effectLst/>
                <a:latin typeface="+mn-lt"/>
                <a:ea typeface="+mn-ea"/>
                <a:cs typeface="+mn-cs"/>
              </a:rPr>
              <a:t> </a:t>
            </a:r>
          </a:p>
          <a:p>
            <a:endParaRPr lang="es-CO"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1649C2A5-4096-954A-8F2A-717C41F0AEDC}" type="slidenum">
              <a:rPr lang="es-ES" smtClean="0"/>
              <a:t>25</a:t>
            </a:fld>
            <a:endParaRPr lang="es-ES"/>
          </a:p>
        </p:txBody>
      </p:sp>
    </p:spTree>
    <p:extLst>
      <p:ext uri="{BB962C8B-B14F-4D97-AF65-F5344CB8AC3E}">
        <p14:creationId xmlns:p14="http://schemas.microsoft.com/office/powerpoint/2010/main" val="1532196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spcAft>
                <a:spcPts val="0"/>
              </a:spcAft>
            </a:pPr>
            <a:r>
              <a:rPr lang="es-CO" spc="40" dirty="0" smtClean="0">
                <a:solidFill>
                  <a:srgbClr val="336666"/>
                </a:solidFill>
                <a:latin typeface="Arial" panose="020B0604020202020204" pitchFamily="34" charset="0"/>
                <a:ea typeface="Times New Roman" panose="02020603050405020304" pitchFamily="18" charset="0"/>
              </a:rPr>
              <a:t>aguas de dominio público y aguas de dominio privado. Las diferencias entre estas son claras las primeras son inalienables e imprescriptibles, y las segundas correspondieron a un reconocimiento del Estado a aquellos particulares que tienen propiedad sobre predios en donde las aguas brotan naturalmente y desaparecen dentro del misma propiedad. </a:t>
            </a:r>
            <a:r>
              <a:rPr lang="es-ES" sz="900" dirty="0" smtClean="0">
                <a:latin typeface="Calibri" panose="020F0502020204030204" pitchFamily="34" charset="0"/>
                <a:ea typeface="Calibri" panose="020F0502020204030204" pitchFamily="34" charset="0"/>
                <a:cs typeface="Times New Roman" panose="02020603050405020304" pitchFamily="18" charset="0"/>
              </a:rPr>
              <a:t>Inalienable:  la RAE (2019) los define como: “Que no se puede enajenar” es decir que no puede ser transferido, vendido o cedido de manera legal</a:t>
            </a:r>
            <a:endParaRPr lang="es-CO" sz="1000" dirty="0" smtClean="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s-CO" sz="900" dirty="0" smtClean="0">
                <a:latin typeface="Calibri" panose="020F0502020204030204" pitchFamily="34" charset="0"/>
                <a:ea typeface="Calibri" panose="020F0502020204030204" pitchFamily="34" charset="0"/>
                <a:cs typeface="Times New Roman" panose="02020603050405020304" pitchFamily="18" charset="0"/>
              </a:rPr>
              <a:t>Imprescriptible: </a:t>
            </a:r>
            <a:r>
              <a:rPr lang="es-ES" sz="900" dirty="0" smtClean="0">
                <a:latin typeface="Calibri" panose="020F0502020204030204" pitchFamily="34" charset="0"/>
                <a:ea typeface="Calibri" panose="020F0502020204030204" pitchFamily="34" charset="0"/>
                <a:cs typeface="Times New Roman" panose="02020603050405020304" pitchFamily="18" charset="0"/>
              </a:rPr>
              <a:t>la RAE (2019) los define como: “</a:t>
            </a:r>
            <a:r>
              <a:rPr lang="es-CO" sz="900" dirty="0" smtClean="0">
                <a:latin typeface="Calibri" panose="020F0502020204030204" pitchFamily="34" charset="0"/>
                <a:ea typeface="Calibri" panose="020F0502020204030204" pitchFamily="34" charset="0"/>
                <a:cs typeface="Times New Roman" panose="02020603050405020304" pitchFamily="18" charset="0"/>
              </a:rPr>
              <a:t>Que</a:t>
            </a:r>
            <a:r>
              <a:rPr lang="es-CO" spc="20" dirty="0" smtClean="0">
                <a:solidFill>
                  <a:srgbClr val="000000"/>
                </a:solidFill>
                <a:latin typeface="Arial Unicode MS"/>
                <a:ea typeface="Calibri" panose="020F0502020204030204" pitchFamily="34" charset="0"/>
                <a:cs typeface="Times New Roman" panose="02020603050405020304" pitchFamily="18" charset="0"/>
              </a:rPr>
              <a:t> </a:t>
            </a:r>
            <a:r>
              <a:rPr lang="es-CO" sz="900" dirty="0" smtClean="0">
                <a:latin typeface="Calibri" panose="020F0502020204030204" pitchFamily="34" charset="0"/>
                <a:ea typeface="Calibri" panose="020F0502020204030204" pitchFamily="34" charset="0"/>
                <a:cs typeface="Times New Roman" panose="02020603050405020304" pitchFamily="18" charset="0"/>
              </a:rPr>
              <a:t>no</a:t>
            </a:r>
            <a:r>
              <a:rPr lang="es-CO" spc="20" dirty="0" smtClean="0">
                <a:solidFill>
                  <a:srgbClr val="000000"/>
                </a:solidFill>
                <a:latin typeface="Arial Unicode MS"/>
                <a:ea typeface="Calibri" panose="020F0502020204030204" pitchFamily="34" charset="0"/>
                <a:cs typeface="Times New Roman" panose="02020603050405020304" pitchFamily="18" charset="0"/>
              </a:rPr>
              <a:t> </a:t>
            </a:r>
            <a:r>
              <a:rPr lang="es-CO" sz="900" dirty="0" smtClean="0">
                <a:latin typeface="Calibri" panose="020F0502020204030204" pitchFamily="34" charset="0"/>
                <a:ea typeface="Calibri" panose="020F0502020204030204" pitchFamily="34" charset="0"/>
                <a:cs typeface="Times New Roman" panose="02020603050405020304" pitchFamily="18" charset="0"/>
              </a:rPr>
              <a:t>puede</a:t>
            </a:r>
            <a:r>
              <a:rPr lang="es-CO" spc="20" dirty="0" smtClean="0">
                <a:solidFill>
                  <a:srgbClr val="000000"/>
                </a:solidFill>
                <a:latin typeface="Arial Unicode MS"/>
                <a:ea typeface="Calibri" panose="020F0502020204030204" pitchFamily="34" charset="0"/>
                <a:cs typeface="Times New Roman" panose="02020603050405020304" pitchFamily="18" charset="0"/>
              </a:rPr>
              <a:t> </a:t>
            </a:r>
            <a:r>
              <a:rPr lang="es-CO" sz="900" dirty="0" smtClean="0">
                <a:latin typeface="Calibri" panose="020F0502020204030204" pitchFamily="34" charset="0"/>
                <a:ea typeface="Calibri" panose="020F0502020204030204" pitchFamily="34" charset="0"/>
                <a:cs typeface="Times New Roman" panose="02020603050405020304" pitchFamily="18" charset="0"/>
              </a:rPr>
              <a:t>prescribir</a:t>
            </a:r>
            <a:r>
              <a:rPr lang="es-CO" spc="20" dirty="0" smtClean="0">
                <a:solidFill>
                  <a:srgbClr val="000000"/>
                </a:solidFill>
                <a:latin typeface="Arial Unicode MS"/>
                <a:ea typeface="Calibri" panose="020F0502020204030204" pitchFamily="34" charset="0"/>
                <a:cs typeface="Times New Roman" panose="02020603050405020304" pitchFamily="18" charset="0"/>
              </a:rPr>
              <a:t>”</a:t>
            </a:r>
            <a:r>
              <a:rPr lang="es-CO" sz="900" dirty="0" smtClean="0">
                <a:latin typeface="Calibri" panose="020F0502020204030204" pitchFamily="34" charset="0"/>
                <a:ea typeface="Calibri" panose="020F0502020204030204" pitchFamily="34" charset="0"/>
                <a:cs typeface="Times New Roman" panose="02020603050405020304" pitchFamily="18" charset="0"/>
              </a:rPr>
              <a:t> </a:t>
            </a:r>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3</a:t>
            </a:fld>
            <a:endParaRPr lang="es-ES"/>
          </a:p>
        </p:txBody>
      </p:sp>
    </p:spTree>
    <p:extLst>
      <p:ext uri="{BB962C8B-B14F-4D97-AF65-F5344CB8AC3E}">
        <p14:creationId xmlns:p14="http://schemas.microsoft.com/office/powerpoint/2010/main" val="3129339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smtClean="0">
                <a:solidFill>
                  <a:schemeClr val="tx1"/>
                </a:solidFill>
                <a:effectLst/>
                <a:latin typeface="+mn-lt"/>
                <a:ea typeface="+mn-ea"/>
                <a:cs typeface="+mn-cs"/>
              </a:rPr>
              <a:t> 1.  Formulario Único Nacional de Permiso de emisiones atmosféricas para fuentes fijas establecido por el Ministerio de Ambiente y Desarrollo Sostenible –MADS-, diligenciado y firmado por el solicitante</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2.  Poder debidamente otorgado, cuando se actúe mediante apoderado.</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3.  Certificado de libertad y tradición expedido dentro del mes inmediatamente anterior a la presentación de la solicitud; o documento que acredite la posesión o tenencia del solicitante, v.gr., contrato de arrendamiento, comodato.</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4.  Autorización del propietario o poseedor cuando el solicitante sea mero tenedor.</a:t>
            </a:r>
          </a:p>
          <a:p>
            <a:r>
              <a:rPr lang="es-CO" sz="1200" kern="1200" dirty="0" smtClean="0">
                <a:solidFill>
                  <a:schemeClr val="tx1"/>
                </a:solidFill>
                <a:effectLst/>
                <a:latin typeface="+mn-lt"/>
                <a:ea typeface="+mn-ea"/>
                <a:cs typeface="+mn-cs"/>
              </a:rPr>
              <a:t>5.  Concepto sobre uso del suelo del establecimiento, obra o actividad, expedido por la autoridad municipal o distrital competente, o en su defecto, los documentos públicos u oficiales contentivos de normas y planos, o las publicaciones oficiales, que sustenten y prueben la compatibilidad entre la actividad u obra proyectada y el uso permitido del suelo.</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6.  Información meteorológica básica del área afectada por las emisiones.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7.  Documento con la siguiente información para cada uno de los puntos objeto de la solicitud:</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a)  Localización de las instalaciones, del área o de la obra.</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b)  Descripción de las obras, procesos y actividades de producción, mantenimiento, tratamiento, almacenamiento o disposición que generen las emisiones y planos que dichas descripciones requieran.</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c)  Flujograma con indicación y caracterización de los puntos de emisión al aire, ubicación y cantidad de los puntos de descarga al aire.</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d)  Descripción y planos de los ductos, chimeneas o fuentes dispersas, e indicación de sus materiales, medidas y características técnicas.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e)  Fecha proyectada de iniciación de actividades, o fechas proyectadas de iniciación y terminación de las obras, trabajos o actividades, si se trata de emisiones transitorias.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f)  Información técnica sobre producción prevista o actual, proyectos de expansión y proyecciones de producción a cinco (5) años.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9.  Estudio técnico de evaluación de las emisiones de sus procesos de combustión o producción; se deberá anexar además información sobre consumo de materias primas combustibles u otros materiales utilizados. </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10.  Diseño de los sistemas de control de emisiones atmosféricas existentes o proyectados, su ubicación e informe de ingeniería.</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11.  Si utiliza controles al final del proceso para el control de emisiones atmosféricas, o tecnologías limpias, o ambos.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12.  Estudio técnico de dispersión como información en proyectos para refinería de petróleos, fábricas de cementos, plantas química y petroquímicas, siderúrgicas, quemas abierta controladas en actividades agroindustriales y plantas termoeléctricas.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13.  Entrega de Informe de Estado de Emisión IE-1 conforme al Artículo 2.2.5.1.10.2 Decreto 1076 del 2015, Resoluciones 1351 del 14 de noviembre de 1995 y 1619 del 21 de diciembre de 1995. Aplica para las cementeras, siderúrgicas, refinerías y termoeléctricas. Cada renovación de un permiso de emisión atmosférica, requerirá la presentación de un nuevo Informe de Estados de Emisión IE-1 que contenga la información que corresponda al tiempo de su presentación.</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14.  Constancia del pago de los derechos de trámite y otorgamiento del permiso, en los términos y condiciones establecidas en el presente Decreto.</a:t>
            </a:r>
          </a:p>
          <a:p>
            <a:r>
              <a:rPr lang="es-CO" sz="1200" kern="1200" dirty="0" smtClean="0">
                <a:solidFill>
                  <a:schemeClr val="tx1"/>
                </a:solidFill>
                <a:effectLst/>
                <a:latin typeface="+mn-lt"/>
                <a:ea typeface="+mn-ea"/>
                <a:cs typeface="+mn-cs"/>
              </a:rPr>
              <a:t> </a:t>
            </a:r>
          </a:p>
          <a:p>
            <a:endParaRPr lang="es-CO"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1649C2A5-4096-954A-8F2A-717C41F0AEDC}" type="slidenum">
              <a:rPr lang="es-ES" smtClean="0"/>
              <a:t>26</a:t>
            </a:fld>
            <a:endParaRPr lang="es-ES"/>
          </a:p>
        </p:txBody>
      </p:sp>
    </p:spTree>
    <p:extLst>
      <p:ext uri="{BB962C8B-B14F-4D97-AF65-F5344CB8AC3E}">
        <p14:creationId xmlns:p14="http://schemas.microsoft.com/office/powerpoint/2010/main" val="1879113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smtClean="0">
                <a:solidFill>
                  <a:schemeClr val="tx1"/>
                </a:solidFill>
                <a:effectLst/>
                <a:latin typeface="+mn-lt"/>
                <a:ea typeface="+mn-ea"/>
                <a:cs typeface="+mn-cs"/>
              </a:rPr>
              <a:t> 1.  Formulario Único Nacional de Permiso de emisiones atmosféricas para fuentes fijas establecido por el Ministerio de Ambiente y Desarrollo Sostenible –MADS-, diligenciado y firmado por el solicitante</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2.  Poder debidamente otorgado, cuando se actúe mediante apoderado.</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3.  Certificado de libertad y tradición expedido dentro del mes inmediatamente anterior a la presentación de la solicitud; o documento que acredite la posesión o tenencia del solicitante, v.gr., contrato de arrendamiento, comodato.</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4.  Autorización del propietario o poseedor cuando el solicitante sea mero tenedor.</a:t>
            </a:r>
          </a:p>
          <a:p>
            <a:r>
              <a:rPr lang="es-CO" sz="1200" kern="1200" dirty="0" smtClean="0">
                <a:solidFill>
                  <a:schemeClr val="tx1"/>
                </a:solidFill>
                <a:effectLst/>
                <a:latin typeface="+mn-lt"/>
                <a:ea typeface="+mn-ea"/>
                <a:cs typeface="+mn-cs"/>
              </a:rPr>
              <a:t>5.  Concepto sobre uso del suelo del establecimiento, obra o actividad, expedido por la autoridad municipal o distrital competente, o en su defecto, los documentos públicos u oficiales contentivos de normas y planos, o las publicaciones oficiales, que sustenten y prueben la compatibilidad entre la actividad u obra proyectada y el uso permitido del suelo.</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6.  Información meteorológica básica del área afectada por las emisiones.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7.  Documento con la siguiente información para cada uno de los puntos objeto de la solicitud:</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a)  Localización de las instalaciones, del área o de la obra.</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b)  Descripción de las obras, procesos y actividades de producción, mantenimiento, tratamiento, almacenamiento o disposición que generen las emisiones y planos que dichas descripciones requieran.</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c)  Flujograma con indicación y caracterización de los puntos de emisión al aire, ubicación y cantidad de los puntos de descarga al aire.</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d)  Descripción y planos de los ductos, chimeneas o fuentes dispersas, e indicación de sus materiales, medidas y características técnicas.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e)  Fecha proyectada de iniciación de actividades, o fechas proyectadas de iniciación y terminación de las obras, trabajos o actividades, si se trata de emisiones transitorias.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f)  Información técnica sobre producción prevista o actual, proyectos de expansión y proyecciones de producción a cinco (5) años.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9.  Estudio técnico de evaluación de las emisiones de sus procesos de combustión o producción; se deberá anexar además información sobre consumo de materias primas combustibles u otros materiales utilizados. </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10.  Diseño de los sistemas de control de emisiones atmosféricas existentes o proyectados, su ubicación e informe de ingeniería.</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11.  Si utiliza controles al final del proceso para el control de emisiones atmosféricas, o tecnologías limpias, o ambos.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12.  Estudio técnico de dispersión como información en proyectos para refinería de petróleos, fábricas de cementos, plantas química y petroquímicas, siderúrgicas, quemas abierta controladas en actividades agroindustriales y plantas termoeléctricas.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13.  Entrega de Informe de Estado de Emisión IE-1 conforme al Artículo 2.2.5.1.10.2 Decreto 1076 del 2015, Resoluciones 1351 del 14 de noviembre de 1995 y 1619 del 21 de diciembre de 1995. Aplica para las cementeras, siderúrgicas, refinerías y termoeléctricas. Cada renovación de un permiso de emisión atmosférica, requerirá la presentación de un nuevo Informe de Estados de Emisión IE-1 que contenga la información que corresponda al tiempo de su presentación.</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14.  Constancia del pago de los derechos de trámite y otorgamiento del permiso, en los términos y condiciones establecidas en el presente Decreto.</a:t>
            </a:r>
          </a:p>
          <a:p>
            <a:r>
              <a:rPr lang="es-CO" sz="1200" kern="1200" dirty="0" smtClean="0">
                <a:solidFill>
                  <a:schemeClr val="tx1"/>
                </a:solidFill>
                <a:effectLst/>
                <a:latin typeface="+mn-lt"/>
                <a:ea typeface="+mn-ea"/>
                <a:cs typeface="+mn-cs"/>
              </a:rPr>
              <a:t> </a:t>
            </a:r>
          </a:p>
          <a:p>
            <a:endParaRPr lang="es-CO"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1649C2A5-4096-954A-8F2A-717C41F0AEDC}" type="slidenum">
              <a:rPr lang="es-ES" smtClean="0"/>
              <a:t>27</a:t>
            </a:fld>
            <a:endParaRPr lang="es-ES"/>
          </a:p>
        </p:txBody>
      </p:sp>
    </p:spTree>
    <p:extLst>
      <p:ext uri="{BB962C8B-B14F-4D97-AF65-F5344CB8AC3E}">
        <p14:creationId xmlns:p14="http://schemas.microsoft.com/office/powerpoint/2010/main" val="4073058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smtClean="0">
                <a:solidFill>
                  <a:schemeClr val="tx1"/>
                </a:solidFill>
                <a:effectLst/>
                <a:latin typeface="+mn-lt"/>
                <a:ea typeface="+mn-ea"/>
                <a:cs typeface="+mn-cs"/>
              </a:rPr>
              <a:t>El Plan de contingencia debe, además según corresponda:</a:t>
            </a:r>
          </a:p>
          <a:p>
            <a:pPr lvl="0"/>
            <a:r>
              <a:rPr lang="es-CO" sz="1200" kern="1200" dirty="0" smtClean="0">
                <a:solidFill>
                  <a:schemeClr val="tx1"/>
                </a:solidFill>
                <a:effectLst/>
                <a:latin typeface="+mn-lt"/>
                <a:ea typeface="+mn-ea"/>
                <a:cs typeface="+mn-cs"/>
              </a:rPr>
              <a:t>Designar las funciones.</a:t>
            </a:r>
          </a:p>
          <a:p>
            <a:pPr lvl="0"/>
            <a:r>
              <a:rPr lang="es-CO" sz="1200" kern="1200" dirty="0" smtClean="0">
                <a:solidFill>
                  <a:schemeClr val="tx1"/>
                </a:solidFill>
                <a:effectLst/>
                <a:latin typeface="+mn-lt"/>
                <a:ea typeface="+mn-ea"/>
                <a:cs typeface="+mn-cs"/>
              </a:rPr>
              <a:t>Determinar las prioridades de protección.</a:t>
            </a:r>
          </a:p>
          <a:p>
            <a:pPr lvl="0"/>
            <a:r>
              <a:rPr lang="es-CO" sz="1200" kern="1200" dirty="0" smtClean="0">
                <a:solidFill>
                  <a:schemeClr val="tx1"/>
                </a:solidFill>
                <a:effectLst/>
                <a:latin typeface="+mn-lt"/>
                <a:ea typeface="+mn-ea"/>
                <a:cs typeface="+mn-cs"/>
              </a:rPr>
              <a:t>Definir los sitios estratégicos para el control de contingencias, teniendo en cuenta las características de las áreas sensibles.</a:t>
            </a:r>
          </a:p>
          <a:p>
            <a:r>
              <a:rPr lang="es-CO" sz="1200" kern="1200" dirty="0" smtClean="0">
                <a:solidFill>
                  <a:schemeClr val="tx1"/>
                </a:solidFill>
                <a:effectLst/>
                <a:latin typeface="+mn-lt"/>
                <a:ea typeface="+mn-ea"/>
                <a:cs typeface="+mn-cs"/>
              </a:rPr>
              <a:t> </a:t>
            </a:r>
          </a:p>
          <a:p>
            <a:r>
              <a:rPr lang="es-CO" sz="1200" kern="1200" dirty="0" smtClean="0">
                <a:solidFill>
                  <a:schemeClr val="tx1"/>
                </a:solidFill>
                <a:effectLst/>
                <a:latin typeface="+mn-lt"/>
                <a:ea typeface="+mn-ea"/>
                <a:cs typeface="+mn-cs"/>
              </a:rPr>
              <a:t>Es pertinente aclarar que la autoridad ambiental realiza una verificación del cumplimiento del contenido del plan de contingencias conforme a la normativa, pero ello no implica una aprobación de este. </a:t>
            </a:r>
          </a:p>
          <a:p>
            <a:endParaRPr lang="es-CO" sz="1200" kern="1200" dirty="0" smtClean="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1649C2A5-4096-954A-8F2A-717C41F0AEDC}" type="slidenum">
              <a:rPr lang="es-ES" smtClean="0"/>
              <a:t>30</a:t>
            </a:fld>
            <a:endParaRPr lang="es-ES"/>
          </a:p>
        </p:txBody>
      </p:sp>
    </p:spTree>
    <p:extLst>
      <p:ext uri="{BB962C8B-B14F-4D97-AF65-F5344CB8AC3E}">
        <p14:creationId xmlns:p14="http://schemas.microsoft.com/office/powerpoint/2010/main" val="2592886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smtClean="0">
                <a:solidFill>
                  <a:schemeClr val="tx1"/>
                </a:solidFill>
                <a:effectLst/>
                <a:latin typeface="+mn-lt"/>
                <a:ea typeface="+mn-ea"/>
                <a:cs typeface="+mn-cs"/>
              </a:rPr>
              <a:t>Si esta actividad se encuentra listada dentro de los artículos 2.2.2.3.2.2 y 2.2.2.3.2.3 del DUR 1076 de 2015 que requiere la obtención de licencia ambiental, </a:t>
            </a:r>
          </a:p>
          <a:p>
            <a:r>
              <a:rPr lang="es-CO" sz="1200" kern="1200" dirty="0" smtClean="0">
                <a:solidFill>
                  <a:schemeClr val="tx1"/>
                </a:solidFill>
                <a:effectLst/>
                <a:latin typeface="+mn-lt"/>
                <a:ea typeface="+mn-ea"/>
                <a:cs typeface="+mn-cs"/>
              </a:rPr>
              <a:t>b. La localización del proyecto, obra o actividad que requiere el uso o aprovechamiento de recursos,</a:t>
            </a:r>
          </a:p>
          <a:p>
            <a:r>
              <a:rPr lang="es-CO" sz="1200" kern="1200" dirty="0" smtClean="0">
                <a:solidFill>
                  <a:schemeClr val="tx1"/>
                </a:solidFill>
                <a:effectLst/>
                <a:latin typeface="+mn-lt"/>
                <a:ea typeface="+mn-ea"/>
                <a:cs typeface="+mn-cs"/>
              </a:rPr>
              <a:t>c. El marco reglamentario del trámite ambiental que requiero solicitar y </a:t>
            </a:r>
          </a:p>
          <a:p>
            <a:r>
              <a:rPr lang="es-CO" sz="1200" kern="1200" dirty="0" smtClean="0">
                <a:solidFill>
                  <a:schemeClr val="tx1"/>
                </a:solidFill>
                <a:effectLst/>
                <a:latin typeface="+mn-lt"/>
                <a:ea typeface="+mn-ea"/>
                <a:cs typeface="+mn-cs"/>
              </a:rPr>
              <a:t>d. La competencia de cada autoridad ambiental.</a:t>
            </a:r>
          </a:p>
          <a:p>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7</a:t>
            </a:fld>
            <a:endParaRPr lang="es-ES"/>
          </a:p>
        </p:txBody>
      </p:sp>
    </p:spTree>
    <p:extLst>
      <p:ext uri="{BB962C8B-B14F-4D97-AF65-F5344CB8AC3E}">
        <p14:creationId xmlns:p14="http://schemas.microsoft.com/office/powerpoint/2010/main" val="3380518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8</a:t>
            </a:fld>
            <a:endParaRPr lang="es-ES"/>
          </a:p>
        </p:txBody>
      </p:sp>
    </p:spTree>
    <p:extLst>
      <p:ext uri="{BB962C8B-B14F-4D97-AF65-F5344CB8AC3E}">
        <p14:creationId xmlns:p14="http://schemas.microsoft.com/office/powerpoint/2010/main" val="237851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9</a:t>
            </a:fld>
            <a:endParaRPr lang="es-ES"/>
          </a:p>
        </p:txBody>
      </p:sp>
    </p:spTree>
    <p:extLst>
      <p:ext uri="{BB962C8B-B14F-4D97-AF65-F5344CB8AC3E}">
        <p14:creationId xmlns:p14="http://schemas.microsoft.com/office/powerpoint/2010/main" val="386774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200" kern="1200" dirty="0" smtClean="0">
                <a:solidFill>
                  <a:schemeClr val="tx1"/>
                </a:solidFill>
                <a:effectLst/>
                <a:latin typeface="+mn-lt"/>
                <a:ea typeface="+mn-ea"/>
                <a:cs typeface="+mn-cs"/>
              </a:rPr>
              <a:t> </a:t>
            </a:r>
          </a:p>
          <a:p>
            <a:pPr lvl="0"/>
            <a:r>
              <a:rPr lang="es-CO" sz="1200" kern="1200" dirty="0" smtClean="0">
                <a:solidFill>
                  <a:schemeClr val="tx1"/>
                </a:solidFill>
                <a:effectLst/>
                <a:latin typeface="+mn-lt"/>
                <a:ea typeface="+mn-ea"/>
                <a:cs typeface="+mn-cs"/>
              </a:rPr>
              <a:t>Ubicación y extensión del predio o predios a explorar indicando si son propios, ajenos o baldíos;</a:t>
            </a:r>
          </a:p>
          <a:p>
            <a:r>
              <a:rPr lang="es-CO" sz="1200" kern="1200" dirty="0" smtClean="0">
                <a:solidFill>
                  <a:schemeClr val="tx1"/>
                </a:solidFill>
                <a:effectLst/>
                <a:latin typeface="+mn-lt"/>
                <a:ea typeface="+mn-ea"/>
                <a:cs typeface="+mn-cs"/>
              </a:rPr>
              <a:t> </a:t>
            </a:r>
          </a:p>
          <a:p>
            <a:pPr lvl="0"/>
            <a:r>
              <a:rPr lang="es-CO" sz="1200" kern="1200" dirty="0" smtClean="0">
                <a:solidFill>
                  <a:schemeClr val="tx1"/>
                </a:solidFill>
                <a:effectLst/>
                <a:latin typeface="+mn-lt"/>
                <a:ea typeface="+mn-ea"/>
                <a:cs typeface="+mn-cs"/>
              </a:rPr>
              <a:t>Nombre y número de inscripción de la empresa perforadora, y relación y especificaciones del equipo que va a usar en las perforaciones;</a:t>
            </a:r>
          </a:p>
          <a:p>
            <a:r>
              <a:rPr lang="es-CO" sz="1200" kern="1200" dirty="0" smtClean="0">
                <a:solidFill>
                  <a:schemeClr val="tx1"/>
                </a:solidFill>
                <a:effectLst/>
                <a:latin typeface="+mn-lt"/>
                <a:ea typeface="+mn-ea"/>
                <a:cs typeface="+mn-cs"/>
              </a:rPr>
              <a:t> </a:t>
            </a:r>
          </a:p>
          <a:p>
            <a:pPr lvl="0"/>
            <a:r>
              <a:rPr lang="es-CO" sz="1200" kern="1200" dirty="0" smtClean="0">
                <a:solidFill>
                  <a:schemeClr val="tx1"/>
                </a:solidFill>
                <a:effectLst/>
                <a:latin typeface="+mn-lt"/>
                <a:ea typeface="+mn-ea"/>
                <a:cs typeface="+mn-cs"/>
              </a:rPr>
              <a:t>Sistema de perforación a emplear y plan de trabajo;</a:t>
            </a:r>
          </a:p>
          <a:p>
            <a:r>
              <a:rPr lang="es-CO" sz="1200" kern="1200" dirty="0" smtClean="0">
                <a:solidFill>
                  <a:schemeClr val="tx1"/>
                </a:solidFill>
                <a:effectLst/>
                <a:latin typeface="+mn-lt"/>
                <a:ea typeface="+mn-ea"/>
                <a:cs typeface="+mn-cs"/>
              </a:rPr>
              <a:t> </a:t>
            </a:r>
          </a:p>
          <a:p>
            <a:pPr lvl="0"/>
            <a:r>
              <a:rPr lang="es-CO" sz="1200" kern="1200" dirty="0" smtClean="0">
                <a:solidFill>
                  <a:schemeClr val="tx1"/>
                </a:solidFill>
                <a:effectLst/>
                <a:latin typeface="+mn-lt"/>
                <a:ea typeface="+mn-ea"/>
                <a:cs typeface="+mn-cs"/>
              </a:rPr>
              <a:t>Características hidrogeológicas de la zona, si fueren conocidas;</a:t>
            </a:r>
          </a:p>
          <a:p>
            <a:r>
              <a:rPr lang="es-CO" sz="1200" kern="1200" dirty="0" smtClean="0">
                <a:solidFill>
                  <a:schemeClr val="tx1"/>
                </a:solidFill>
                <a:effectLst/>
                <a:latin typeface="+mn-lt"/>
                <a:ea typeface="+mn-ea"/>
                <a:cs typeface="+mn-cs"/>
              </a:rPr>
              <a:t> </a:t>
            </a:r>
          </a:p>
          <a:p>
            <a:pPr lvl="0"/>
            <a:r>
              <a:rPr lang="es-CO" sz="1200" kern="1200" dirty="0" smtClean="0">
                <a:solidFill>
                  <a:schemeClr val="tx1"/>
                </a:solidFill>
                <a:effectLst/>
                <a:latin typeface="+mn-lt"/>
                <a:ea typeface="+mn-ea"/>
                <a:cs typeface="+mn-cs"/>
              </a:rPr>
              <a:t>Relación de los otros aprovechamientos de aguas subterráneas existente dentro del área que determine la Autoridad Ambiental competente</a:t>
            </a:r>
          </a:p>
          <a:p>
            <a:r>
              <a:rPr lang="es-CO" sz="1200" kern="1200" dirty="0" smtClean="0">
                <a:solidFill>
                  <a:schemeClr val="tx1"/>
                </a:solidFill>
                <a:effectLst/>
                <a:latin typeface="+mn-lt"/>
                <a:ea typeface="+mn-ea"/>
                <a:cs typeface="+mn-cs"/>
              </a:rPr>
              <a:t> </a:t>
            </a:r>
          </a:p>
          <a:p>
            <a:pPr lvl="0"/>
            <a:r>
              <a:rPr lang="es-CO" sz="1200" kern="1200" dirty="0" smtClean="0">
                <a:solidFill>
                  <a:schemeClr val="tx1"/>
                </a:solidFill>
                <a:effectLst/>
                <a:latin typeface="+mn-lt"/>
                <a:ea typeface="+mn-ea"/>
                <a:cs typeface="+mn-cs"/>
              </a:rPr>
              <a:t>Superficie para la cual se solicita el permiso y término del mismo;</a:t>
            </a:r>
          </a:p>
          <a:p>
            <a:r>
              <a:rPr lang="es-CO" sz="1200" kern="1200" dirty="0" smtClean="0">
                <a:solidFill>
                  <a:schemeClr val="tx1"/>
                </a:solidFill>
                <a:effectLst/>
                <a:latin typeface="+mn-lt"/>
                <a:ea typeface="+mn-ea"/>
                <a:cs typeface="+mn-cs"/>
              </a:rPr>
              <a:t> </a:t>
            </a:r>
          </a:p>
          <a:p>
            <a:pPr lvl="0"/>
            <a:r>
              <a:rPr lang="es-CO" sz="1200" kern="1200" dirty="0" smtClean="0">
                <a:solidFill>
                  <a:schemeClr val="tx1"/>
                </a:solidFill>
                <a:effectLst/>
                <a:latin typeface="+mn-lt"/>
                <a:ea typeface="+mn-ea"/>
                <a:cs typeface="+mn-cs"/>
              </a:rPr>
              <a:t> Los demás datos que el peticionario o la autoridad ambiental competente consideren convenientes.</a:t>
            </a:r>
          </a:p>
          <a:p>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10</a:t>
            </a:fld>
            <a:endParaRPr lang="es-ES"/>
          </a:p>
        </p:txBody>
      </p:sp>
    </p:spTree>
    <p:extLst>
      <p:ext uri="{BB962C8B-B14F-4D97-AF65-F5344CB8AC3E}">
        <p14:creationId xmlns:p14="http://schemas.microsoft.com/office/powerpoint/2010/main" val="2648753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11</a:t>
            </a:fld>
            <a:endParaRPr lang="es-ES"/>
          </a:p>
        </p:txBody>
      </p:sp>
    </p:spTree>
    <p:extLst>
      <p:ext uri="{BB962C8B-B14F-4D97-AF65-F5344CB8AC3E}">
        <p14:creationId xmlns:p14="http://schemas.microsoft.com/office/powerpoint/2010/main" val="284948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12</a:t>
            </a:fld>
            <a:endParaRPr lang="es-ES"/>
          </a:p>
        </p:txBody>
      </p:sp>
    </p:spTree>
    <p:extLst>
      <p:ext uri="{BB962C8B-B14F-4D97-AF65-F5344CB8AC3E}">
        <p14:creationId xmlns:p14="http://schemas.microsoft.com/office/powerpoint/2010/main" val="1801209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lvl="0"/>
            <a:r>
              <a:rPr lang="es-CO" sz="1200" kern="1200" dirty="0" smtClean="0">
                <a:solidFill>
                  <a:schemeClr val="tx1"/>
                </a:solidFill>
                <a:effectLst/>
                <a:latin typeface="+mn-lt"/>
                <a:ea typeface="+mn-ea"/>
                <a:cs typeface="+mn-cs"/>
              </a:rPr>
              <a:t> Nombre y apellidos del solicitante, documentos de identidad, domicilio y nacionalidad. Si se trata de una persona jurídica, pública o privada, se indicará su razón social, domicilio, los documentos relativos a su constitución, nombre y dirección de su representante legal.</a:t>
            </a:r>
          </a:p>
          <a:p>
            <a:pPr lvl="0"/>
            <a:r>
              <a:rPr lang="es-CO" sz="1200" kern="1200" dirty="0" smtClean="0">
                <a:solidFill>
                  <a:schemeClr val="tx1"/>
                </a:solidFill>
                <a:effectLst/>
                <a:latin typeface="+mn-lt"/>
                <a:ea typeface="+mn-ea"/>
                <a:cs typeface="+mn-cs"/>
              </a:rPr>
              <a:t>Nombre de la fuente de donde se pretende hacer la derivación, o donde se desea usar el agua.</a:t>
            </a:r>
          </a:p>
          <a:p>
            <a:pPr lvl="0"/>
            <a:r>
              <a:rPr lang="es-CO" sz="1200" kern="1200" dirty="0" smtClean="0">
                <a:solidFill>
                  <a:schemeClr val="tx1"/>
                </a:solidFill>
                <a:effectLst/>
                <a:latin typeface="+mn-lt"/>
                <a:ea typeface="+mn-ea"/>
                <a:cs typeface="+mn-cs"/>
              </a:rPr>
              <a:t>Nombre del predio o predios, municipios o comunidades que se van a beneficiar, y su jurisdicción.</a:t>
            </a:r>
          </a:p>
          <a:p>
            <a:pPr lvl="0"/>
            <a:r>
              <a:rPr lang="es-CO" sz="1200" kern="1200" dirty="0" smtClean="0">
                <a:solidFill>
                  <a:schemeClr val="tx1"/>
                </a:solidFill>
                <a:effectLst/>
                <a:latin typeface="+mn-lt"/>
                <a:ea typeface="+mn-ea"/>
                <a:cs typeface="+mn-cs"/>
              </a:rPr>
              <a:t>Información sobre la destinación que se le dará al agua.</a:t>
            </a:r>
          </a:p>
          <a:p>
            <a:pPr lvl="0"/>
            <a:r>
              <a:rPr lang="es-CO" sz="1200" kern="1200" dirty="0" smtClean="0">
                <a:solidFill>
                  <a:schemeClr val="tx1"/>
                </a:solidFill>
                <a:effectLst/>
                <a:latin typeface="+mn-lt"/>
                <a:ea typeface="+mn-ea"/>
                <a:cs typeface="+mn-cs"/>
              </a:rPr>
              <a:t>Cantidad de agua que se desea utilizar en litros por segundo.</a:t>
            </a:r>
          </a:p>
          <a:p>
            <a:pPr lvl="0"/>
            <a:r>
              <a:rPr lang="es-CO" sz="1200" kern="1200" dirty="0" smtClean="0">
                <a:solidFill>
                  <a:schemeClr val="tx1"/>
                </a:solidFill>
                <a:effectLst/>
                <a:latin typeface="+mn-lt"/>
                <a:ea typeface="+mn-ea"/>
                <a:cs typeface="+mn-cs"/>
              </a:rPr>
              <a:t>Información sobre los sistemas que se adoptarán para la captación, derivación, conducción, restitución de sobrantes, distribución y drenaje, y sobre las inversiones, cuantía de las mismas y término en el cual se van a realizar.</a:t>
            </a:r>
          </a:p>
          <a:p>
            <a:pPr lvl="0"/>
            <a:r>
              <a:rPr lang="es-CO" sz="1200" kern="1200" dirty="0" smtClean="0">
                <a:solidFill>
                  <a:schemeClr val="tx1"/>
                </a:solidFill>
                <a:effectLst/>
                <a:latin typeface="+mn-lt"/>
                <a:ea typeface="+mn-ea"/>
                <a:cs typeface="+mn-cs"/>
              </a:rPr>
              <a:t>Informar si se requiere establecimiento de servidumbre para el aprovechamiento del agua o para la construcción de las obras proyectadas.</a:t>
            </a:r>
          </a:p>
          <a:p>
            <a:pPr lvl="0"/>
            <a:r>
              <a:rPr lang="es-CO" sz="1200" kern="1200" dirty="0" smtClean="0">
                <a:solidFill>
                  <a:schemeClr val="tx1"/>
                </a:solidFill>
                <a:effectLst/>
                <a:latin typeface="+mn-lt"/>
                <a:ea typeface="+mn-ea"/>
                <a:cs typeface="+mn-cs"/>
              </a:rPr>
              <a:t>Término por el cual se solicita la concesión.</a:t>
            </a:r>
          </a:p>
          <a:p>
            <a:endParaRPr lang="es-CO" sz="1200" kern="1200" dirty="0" smtClean="0">
              <a:solidFill>
                <a:schemeClr val="tx1"/>
              </a:solidFill>
              <a:effectLst/>
              <a:latin typeface="+mn-lt"/>
              <a:ea typeface="+mn-ea"/>
              <a:cs typeface="+mn-cs"/>
            </a:endParaRPr>
          </a:p>
          <a:p>
            <a:pPr lvl="0"/>
            <a:r>
              <a:rPr lang="es-CO" sz="1200" kern="1200" dirty="0" smtClean="0">
                <a:solidFill>
                  <a:schemeClr val="tx1"/>
                </a:solidFill>
                <a:effectLst/>
                <a:latin typeface="+mn-lt"/>
                <a:ea typeface="+mn-ea"/>
                <a:cs typeface="+mn-cs"/>
              </a:rPr>
              <a:t>Anexar a la solicitud.  </a:t>
            </a:r>
          </a:p>
          <a:p>
            <a:r>
              <a:rPr lang="es-CO" sz="1200" kern="1200" dirty="0" smtClean="0">
                <a:solidFill>
                  <a:schemeClr val="tx1"/>
                </a:solidFill>
                <a:effectLst/>
                <a:latin typeface="+mn-lt"/>
                <a:ea typeface="+mn-ea"/>
                <a:cs typeface="+mn-cs"/>
              </a:rPr>
              <a:t> </a:t>
            </a:r>
          </a:p>
          <a:p>
            <a:pPr lvl="0"/>
            <a:r>
              <a:rPr lang="es-CO" sz="1200" kern="1200" dirty="0" smtClean="0">
                <a:solidFill>
                  <a:schemeClr val="tx1"/>
                </a:solidFill>
                <a:effectLst/>
                <a:latin typeface="+mn-lt"/>
                <a:ea typeface="+mn-ea"/>
                <a:cs typeface="+mn-cs"/>
              </a:rPr>
              <a:t>Los documentos que acrediten la personería del solicitante. (expedición no superior a 3 meses)</a:t>
            </a:r>
          </a:p>
          <a:p>
            <a:pPr lvl="0"/>
            <a:r>
              <a:rPr lang="es-CO" sz="1200" kern="1200" dirty="0" smtClean="0">
                <a:solidFill>
                  <a:schemeClr val="tx1"/>
                </a:solidFill>
                <a:effectLst/>
                <a:latin typeface="+mn-lt"/>
                <a:ea typeface="+mn-ea"/>
                <a:cs typeface="+mn-cs"/>
              </a:rPr>
              <a:t>Autorización del propietario o poseedor cuando el solicitante sea mero tenedor, </a:t>
            </a:r>
          </a:p>
          <a:p>
            <a:pPr lvl="0"/>
            <a:r>
              <a:rPr lang="es-CO" sz="1200" kern="1200" dirty="0" smtClean="0">
                <a:solidFill>
                  <a:schemeClr val="tx1"/>
                </a:solidFill>
                <a:effectLst/>
                <a:latin typeface="+mn-lt"/>
                <a:ea typeface="+mn-ea"/>
                <a:cs typeface="+mn-cs"/>
              </a:rPr>
              <a:t>Certificado actualizado expedido por la Oficina de Registro de Instrumentos Públicos y Privados sobre la propiedad del inmueble, o la prueba adecuada de la posesión o tenencia. (expedición no superior a 3 meses)</a:t>
            </a:r>
          </a:p>
          <a:p>
            <a:pPr lvl="0"/>
            <a:r>
              <a:rPr lang="es-CO" sz="1200" kern="1200" dirty="0" smtClean="0">
                <a:solidFill>
                  <a:schemeClr val="tx1"/>
                </a:solidFill>
                <a:effectLst/>
                <a:latin typeface="+mn-lt"/>
                <a:ea typeface="+mn-ea"/>
                <a:cs typeface="+mn-cs"/>
              </a:rPr>
              <a:t>Poder debidamente otorgado cuando se actúe por medio de apoderado.</a:t>
            </a:r>
          </a:p>
          <a:p>
            <a:pPr lvl="0"/>
            <a:r>
              <a:rPr lang="es-CO" sz="1200" kern="1200" dirty="0" smtClean="0">
                <a:solidFill>
                  <a:schemeClr val="tx1"/>
                </a:solidFill>
                <a:effectLst/>
                <a:latin typeface="+mn-lt"/>
                <a:ea typeface="+mn-ea"/>
                <a:cs typeface="+mn-cs"/>
              </a:rPr>
              <a:t>Certificación de la autoridad ambiental sobre la presentación del informe previsto en el artículo 152 del Decreto 1541 de 1978</a:t>
            </a:r>
          </a:p>
          <a:p>
            <a:pPr lvl="0"/>
            <a:r>
              <a:rPr lang="es-CO" sz="1200" kern="1200" dirty="0" smtClean="0">
                <a:solidFill>
                  <a:schemeClr val="tx1"/>
                </a:solidFill>
                <a:effectLst/>
                <a:latin typeface="+mn-lt"/>
                <a:ea typeface="+mn-ea"/>
                <a:cs typeface="+mn-cs"/>
              </a:rPr>
              <a:t>Censo de usuarios para acueductos </a:t>
            </a:r>
            <a:r>
              <a:rPr lang="es-CO" sz="1200" kern="1200" dirty="0" err="1" smtClean="0">
                <a:solidFill>
                  <a:schemeClr val="tx1"/>
                </a:solidFill>
                <a:effectLst/>
                <a:latin typeface="+mn-lt"/>
                <a:ea typeface="+mn-ea"/>
                <a:cs typeface="+mn-cs"/>
              </a:rPr>
              <a:t>veredales</a:t>
            </a:r>
            <a:r>
              <a:rPr lang="es-CO" sz="1200" kern="1200" dirty="0" smtClean="0">
                <a:solidFill>
                  <a:schemeClr val="tx1"/>
                </a:solidFill>
                <a:effectLst/>
                <a:latin typeface="+mn-lt"/>
                <a:ea typeface="+mn-ea"/>
                <a:cs typeface="+mn-cs"/>
              </a:rPr>
              <a:t> y municipales. </a:t>
            </a:r>
          </a:p>
          <a:p>
            <a:pPr lvl="0"/>
            <a:r>
              <a:rPr lang="es-CO" sz="1200" kern="1200" dirty="0" smtClean="0">
                <a:solidFill>
                  <a:schemeClr val="tx1"/>
                </a:solidFill>
                <a:effectLst/>
                <a:latin typeface="+mn-lt"/>
                <a:ea typeface="+mn-ea"/>
                <a:cs typeface="+mn-cs"/>
              </a:rPr>
              <a:t>Diseño definitivo del pozo </a:t>
            </a:r>
          </a:p>
          <a:p>
            <a:pPr lvl="0"/>
            <a:r>
              <a:rPr lang="es-CO" sz="1200" kern="1200" dirty="0" smtClean="0">
                <a:solidFill>
                  <a:schemeClr val="tx1"/>
                </a:solidFill>
                <a:effectLst/>
                <a:latin typeface="+mn-lt"/>
                <a:ea typeface="+mn-ea"/>
                <a:cs typeface="+mn-cs"/>
              </a:rPr>
              <a:t>Información sobre los sistemas para la captación, derivación, conducción, restitución de sobrantes, distribución y drenaje, y sobre las inversiones, cuantía de las mismas y término en el cual se van a realizar.</a:t>
            </a:r>
          </a:p>
          <a:p>
            <a:pPr lvl="0"/>
            <a:r>
              <a:rPr lang="es-CO" sz="1200" kern="1200" dirty="0" smtClean="0">
                <a:solidFill>
                  <a:schemeClr val="tx1"/>
                </a:solidFill>
                <a:effectLst/>
                <a:latin typeface="+mn-lt"/>
                <a:ea typeface="+mn-ea"/>
                <a:cs typeface="+mn-cs"/>
              </a:rPr>
              <a:t>Extensión y clase de cultivos que se van a regar (si aplica)</a:t>
            </a:r>
          </a:p>
          <a:p>
            <a:pPr lvl="0"/>
            <a:r>
              <a:rPr lang="es-CO" sz="1200" kern="1200" dirty="0" smtClean="0">
                <a:solidFill>
                  <a:schemeClr val="tx1"/>
                </a:solidFill>
                <a:effectLst/>
                <a:latin typeface="+mn-lt"/>
                <a:ea typeface="+mn-ea"/>
                <a:cs typeface="+mn-cs"/>
              </a:rPr>
              <a:t>En caso de requerirse los datos previstos en la sección 10 (artículos 2.2.3.2.10.1. al 2.2.3.2.10.20. del DUR 1076 de 2015) para concesiones con características especiales.</a:t>
            </a:r>
          </a:p>
          <a:p>
            <a:pPr lvl="0"/>
            <a:r>
              <a:rPr lang="es-CO" sz="1200" kern="1200" dirty="0" smtClean="0">
                <a:solidFill>
                  <a:schemeClr val="tx1"/>
                </a:solidFill>
                <a:effectLst/>
                <a:latin typeface="+mn-lt"/>
                <a:ea typeface="+mn-ea"/>
                <a:cs typeface="+mn-cs"/>
              </a:rPr>
              <a:t>Programa para el uso eficiente y ahorro del agua (PUEAA) (a partir de 2018)</a:t>
            </a:r>
          </a:p>
          <a:p>
            <a:r>
              <a:rPr lang="es-CO" sz="1200" kern="1200" dirty="0" smtClean="0">
                <a:solidFill>
                  <a:schemeClr val="tx1"/>
                </a:solidFill>
                <a:effectLst/>
                <a:latin typeface="+mn-lt"/>
                <a:ea typeface="+mn-ea"/>
                <a:cs typeface="+mn-cs"/>
              </a:rPr>
              <a:t>Los demás datos que la Autoridad Ambiental competente y el peticionario consideren necesarios</a:t>
            </a:r>
          </a:p>
        </p:txBody>
      </p:sp>
      <p:sp>
        <p:nvSpPr>
          <p:cNvPr id="4" name="Marcador de número de diapositiva 3"/>
          <p:cNvSpPr>
            <a:spLocks noGrp="1"/>
          </p:cNvSpPr>
          <p:nvPr>
            <p:ph type="sldNum" sz="quarter" idx="10"/>
          </p:nvPr>
        </p:nvSpPr>
        <p:spPr/>
        <p:txBody>
          <a:bodyPr/>
          <a:lstStyle/>
          <a:p>
            <a:fld id="{1649C2A5-4096-954A-8F2A-717C41F0AEDC}" type="slidenum">
              <a:rPr lang="es-ES" smtClean="0"/>
              <a:t>13</a:t>
            </a:fld>
            <a:endParaRPr lang="es-ES"/>
          </a:p>
        </p:txBody>
      </p:sp>
    </p:spTree>
    <p:extLst>
      <p:ext uri="{BB962C8B-B14F-4D97-AF65-F5344CB8AC3E}">
        <p14:creationId xmlns:p14="http://schemas.microsoft.com/office/powerpoint/2010/main" val="60435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3"/>
          <p:cNvPicPr>
            <a:picLocks noChangeAspect="1"/>
          </p:cNvPicPr>
          <p:nvPr userDrawn="1"/>
        </p:nvPicPr>
        <p:blipFill rotWithShape="1">
          <a:blip r:embed="rId2" cstate="email">
            <a:extLst>
              <a:ext uri="{28A0092B-C50C-407E-A947-70E740481C1C}">
                <a14:useLocalDpi xmlns:a14="http://schemas.microsoft.com/office/drawing/2010/main"/>
              </a:ext>
            </a:extLst>
          </a:blip>
          <a:srcRect r="-105"/>
          <a:stretch/>
        </p:blipFill>
        <p:spPr>
          <a:xfrm>
            <a:off x="18853" y="0"/>
            <a:ext cx="9049733" cy="5128181"/>
          </a:xfrm>
          <a:prstGeom prst="rect">
            <a:avLst/>
          </a:prstGeom>
        </p:spPr>
      </p:pic>
      <p:pic>
        <p:nvPicPr>
          <p:cNvPr id="5" name="Imagen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979688"/>
            <a:ext cx="5146686" cy="2526384"/>
          </a:xfrm>
          <a:prstGeom prst="rect">
            <a:avLst/>
          </a:prstGeom>
        </p:spPr>
      </p:pic>
      <p:sp>
        <p:nvSpPr>
          <p:cNvPr id="6" name="Rectángulo 5"/>
          <p:cNvSpPr/>
          <p:nvPr userDrawn="1"/>
        </p:nvSpPr>
        <p:spPr>
          <a:xfrm>
            <a:off x="599104" y="3086282"/>
            <a:ext cx="8488335" cy="1740242"/>
          </a:xfrm>
          <a:prstGeom prst="rect">
            <a:avLst/>
          </a:prstGeom>
          <a:solidFill>
            <a:srgbClr val="61BBA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2" name="Título 1"/>
          <p:cNvSpPr>
            <a:spLocks noGrp="1"/>
          </p:cNvSpPr>
          <p:nvPr>
            <p:ph type="ctrTitle"/>
          </p:nvPr>
        </p:nvSpPr>
        <p:spPr>
          <a:xfrm>
            <a:off x="685800" y="3216239"/>
            <a:ext cx="7772400" cy="579666"/>
          </a:xfrm>
        </p:spPr>
        <p:txBody>
          <a:bodyPr>
            <a:normAutofit/>
          </a:bodyPr>
          <a:lstStyle>
            <a:lvl1pPr>
              <a:defRPr sz="3200" b="0" i="0">
                <a:solidFill>
                  <a:srgbClr val="002060"/>
                </a:solidFill>
                <a:latin typeface="Myriad Pro Light"/>
                <a:cs typeface="Myriad Pro"/>
              </a:defRPr>
            </a:lvl1pPr>
          </a:lstStyle>
          <a:p>
            <a:r>
              <a:rPr lang="es-ES_tradnl" dirty="0" smtClean="0"/>
              <a:t>Clic para editar título</a:t>
            </a:r>
            <a:endParaRPr lang="es-ES" dirty="0"/>
          </a:p>
        </p:txBody>
      </p:sp>
      <p:sp>
        <p:nvSpPr>
          <p:cNvPr id="3" name="Subtítulo 2"/>
          <p:cNvSpPr>
            <a:spLocks noGrp="1"/>
          </p:cNvSpPr>
          <p:nvPr>
            <p:ph type="subTitle" idx="1"/>
          </p:nvPr>
        </p:nvSpPr>
        <p:spPr>
          <a:xfrm>
            <a:off x="685800" y="3906410"/>
            <a:ext cx="7772400" cy="798950"/>
          </a:xfrm>
        </p:spPr>
        <p:txBody>
          <a:bodyPr>
            <a:normAutofit/>
          </a:bodyPr>
          <a:lstStyle>
            <a:lvl1pPr marL="0" indent="0" algn="l">
              <a:buNone/>
              <a:defRPr sz="1100" b="0" i="0">
                <a:solidFill>
                  <a:srgbClr val="002060"/>
                </a:solidFill>
                <a:latin typeface="Arial"/>
                <a:cs typeface="Myriad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dirty="0" smtClean="0"/>
              <a:t>Haga clic para modificar el estilo de subtítulo del patrón</a:t>
            </a:r>
            <a:endParaRPr lang="es-ES" dirty="0"/>
          </a:p>
        </p:txBody>
      </p:sp>
    </p:spTree>
    <p:extLst>
      <p:ext uri="{BB962C8B-B14F-4D97-AF65-F5344CB8AC3E}">
        <p14:creationId xmlns:p14="http://schemas.microsoft.com/office/powerpoint/2010/main" val="57367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 dos columnas derecha 2">
    <p:spTree>
      <p:nvGrpSpPr>
        <p:cNvPr id="1" name=""/>
        <p:cNvGrpSpPr/>
        <p:nvPr/>
      </p:nvGrpSpPr>
      <p:grpSpPr>
        <a:xfrm>
          <a:off x="0" y="0"/>
          <a:ext cx="0" cy="0"/>
          <a:chOff x="0" y="0"/>
          <a:chExt cx="0" cy="0"/>
        </a:xfrm>
      </p:grpSpPr>
      <p:sp>
        <p:nvSpPr>
          <p:cNvPr id="13" name="Marcador de contenido 2"/>
          <p:cNvSpPr>
            <a:spLocks noGrp="1"/>
          </p:cNvSpPr>
          <p:nvPr>
            <p:ph sz="half" idx="14" hasCustomPrompt="1"/>
          </p:nvPr>
        </p:nvSpPr>
        <p:spPr>
          <a:xfrm>
            <a:off x="399797" y="1521078"/>
            <a:ext cx="2502016" cy="2898656"/>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14" name="Marcador de texto 3"/>
          <p:cNvSpPr>
            <a:spLocks noGrp="1"/>
          </p:cNvSpPr>
          <p:nvPr>
            <p:ph type="body" sz="quarter" idx="18" hasCustomPrompt="1"/>
          </p:nvPr>
        </p:nvSpPr>
        <p:spPr>
          <a:xfrm>
            <a:off x="3124200" y="1521077"/>
            <a:ext cx="5562600" cy="2898655"/>
          </a:xfrm>
        </p:spPr>
        <p:txBody>
          <a:bodyPr numCol="2">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texto del patrón</a:t>
            </a:r>
          </a:p>
        </p:txBody>
      </p:sp>
      <p:sp>
        <p:nvSpPr>
          <p:cNvPr id="1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Texto dos columnas</a:t>
            </a:r>
            <a:endParaRPr lang="es-ES" dirty="0"/>
          </a:p>
        </p:txBody>
      </p:sp>
    </p:spTree>
    <p:extLst>
      <p:ext uri="{BB962C8B-B14F-4D97-AF65-F5344CB8AC3E}">
        <p14:creationId xmlns:p14="http://schemas.microsoft.com/office/powerpoint/2010/main" val="302584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tres columnas 2">
    <p:spTree>
      <p:nvGrpSpPr>
        <p:cNvPr id="1" name=""/>
        <p:cNvGrpSpPr/>
        <p:nvPr/>
      </p:nvGrpSpPr>
      <p:grpSpPr>
        <a:xfrm>
          <a:off x="0" y="0"/>
          <a:ext cx="0" cy="0"/>
          <a:chOff x="0" y="0"/>
          <a:chExt cx="0" cy="0"/>
        </a:xfrm>
      </p:grpSpPr>
      <p:sp>
        <p:nvSpPr>
          <p:cNvPr id="17" name="Marcador de texto 3"/>
          <p:cNvSpPr>
            <a:spLocks noGrp="1"/>
          </p:cNvSpPr>
          <p:nvPr>
            <p:ph type="body" sz="quarter" idx="18"/>
          </p:nvPr>
        </p:nvSpPr>
        <p:spPr>
          <a:xfrm>
            <a:off x="399796" y="1521077"/>
            <a:ext cx="8287003" cy="2898655"/>
          </a:xfrm>
        </p:spPr>
        <p:txBody>
          <a:bodyPr numCol="3">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12"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Texto tres columnas</a:t>
            </a:r>
            <a:endParaRPr lang="es-ES" dirty="0"/>
          </a:p>
        </p:txBody>
      </p:sp>
    </p:spTree>
    <p:extLst>
      <p:ext uri="{BB962C8B-B14F-4D97-AF65-F5344CB8AC3E}">
        <p14:creationId xmlns:p14="http://schemas.microsoft.com/office/powerpoint/2010/main" val="1313139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 con dos imágenes">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58453" y="1416244"/>
            <a:ext cx="3602559" cy="170910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22" name="Marcador de contenido 2"/>
          <p:cNvSpPr>
            <a:spLocks noGrp="1"/>
          </p:cNvSpPr>
          <p:nvPr>
            <p:ph sz="half" idx="13" hasCustomPrompt="1"/>
          </p:nvPr>
        </p:nvSpPr>
        <p:spPr>
          <a:xfrm>
            <a:off x="4884766" y="1416244"/>
            <a:ext cx="3602559" cy="170910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cxnSp>
        <p:nvCxnSpPr>
          <p:cNvPr id="13" name="Conector recto 12"/>
          <p:cNvCxnSpPr/>
          <p:nvPr userDrawn="1"/>
        </p:nvCxnSpPr>
        <p:spPr>
          <a:xfrm>
            <a:off x="603759" y="3324776"/>
            <a:ext cx="3726651" cy="0"/>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cxnSp>
        <p:nvCxnSpPr>
          <p:cNvPr id="16" name="Conector recto 15"/>
          <p:cNvCxnSpPr/>
          <p:nvPr userDrawn="1"/>
        </p:nvCxnSpPr>
        <p:spPr>
          <a:xfrm>
            <a:off x="4830068" y="3324776"/>
            <a:ext cx="3726651" cy="0"/>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19" name="Marcador de texto 3"/>
          <p:cNvSpPr>
            <a:spLocks noGrp="1"/>
          </p:cNvSpPr>
          <p:nvPr>
            <p:ph type="body" sz="quarter" idx="18"/>
          </p:nvPr>
        </p:nvSpPr>
        <p:spPr>
          <a:xfrm>
            <a:off x="658453" y="3422422"/>
            <a:ext cx="3602559" cy="1119284"/>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29" name="Marcador de texto 3"/>
          <p:cNvSpPr>
            <a:spLocks noGrp="1"/>
          </p:cNvSpPr>
          <p:nvPr>
            <p:ph type="body" sz="quarter" idx="19"/>
          </p:nvPr>
        </p:nvSpPr>
        <p:spPr>
          <a:xfrm>
            <a:off x="4884766" y="3422422"/>
            <a:ext cx="3602559" cy="1119284"/>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17"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Texto con imagen</a:t>
            </a:r>
            <a:endParaRPr lang="es-ES" dirty="0"/>
          </a:p>
        </p:txBody>
      </p:sp>
    </p:spTree>
    <p:extLst>
      <p:ext uri="{BB962C8B-B14F-4D97-AF65-F5344CB8AC3E}">
        <p14:creationId xmlns:p14="http://schemas.microsoft.com/office/powerpoint/2010/main" val="2463847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 dos imágenes 2">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02933" y="1291294"/>
            <a:ext cx="3602559" cy="1528662"/>
          </a:xfrm>
          <a:no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cxnSp>
        <p:nvCxnSpPr>
          <p:cNvPr id="13" name="Conector recto 12"/>
          <p:cNvCxnSpPr/>
          <p:nvPr userDrawn="1"/>
        </p:nvCxnSpPr>
        <p:spPr>
          <a:xfrm flipV="1">
            <a:off x="4516480" y="1291293"/>
            <a:ext cx="0" cy="1528663"/>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20" name="Marcador de contenido 2"/>
          <p:cNvSpPr>
            <a:spLocks noGrp="1"/>
          </p:cNvSpPr>
          <p:nvPr>
            <p:ph sz="half" idx="13" hasCustomPrompt="1"/>
          </p:nvPr>
        </p:nvSpPr>
        <p:spPr>
          <a:xfrm>
            <a:off x="4966261" y="3017121"/>
            <a:ext cx="3602559" cy="1528662"/>
          </a:xfrm>
          <a:no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25" name="Título 1"/>
          <p:cNvSpPr txBox="1">
            <a:spLocks/>
          </p:cNvSpPr>
          <p:nvPr userDrawn="1"/>
        </p:nvSpPr>
        <p:spPr>
          <a:xfrm>
            <a:off x="4788556" y="1312293"/>
            <a:ext cx="3153692" cy="418164"/>
          </a:xfrm>
          <a:prstGeom prst="rect">
            <a:avLst/>
          </a:prstGeom>
          <a:noFill/>
          <a:ln>
            <a:noFill/>
          </a:ln>
          <a:effectLst/>
        </p:spPr>
        <p:txBody>
          <a:bodyPr vert="horz" wrap="square" lIns="108000" tIns="108000" rIns="108000" bIns="108000" rtlCol="0" anchor="t" anchorCtr="0">
            <a:sp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l"/>
            <a:r>
              <a:rPr lang="es-ES_tradnl" sz="1300" b="0" i="0" dirty="0" smtClean="0">
                <a:solidFill>
                  <a:schemeClr val="tx1">
                    <a:lumMod val="50000"/>
                  </a:schemeClr>
                </a:solidFill>
                <a:latin typeface="Myriad Pro Light"/>
                <a:cs typeface="Calibri"/>
              </a:rPr>
              <a:t>Título</a:t>
            </a:r>
            <a:endParaRPr lang="es-ES" sz="1300" b="0" i="0" dirty="0">
              <a:solidFill>
                <a:schemeClr val="tx1">
                  <a:lumMod val="50000"/>
                </a:schemeClr>
              </a:solidFill>
              <a:latin typeface="Myriad Pro Light"/>
              <a:cs typeface="Calibri"/>
            </a:endParaRPr>
          </a:p>
        </p:txBody>
      </p:sp>
      <p:cxnSp>
        <p:nvCxnSpPr>
          <p:cNvPr id="27" name="Conector recto 26"/>
          <p:cNvCxnSpPr/>
          <p:nvPr userDrawn="1"/>
        </p:nvCxnSpPr>
        <p:spPr>
          <a:xfrm flipV="1">
            <a:off x="4516480" y="3017120"/>
            <a:ext cx="0" cy="1528663"/>
          </a:xfrm>
          <a:prstGeom prst="line">
            <a:avLst/>
          </a:prstGeom>
          <a:ln w="12700">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29" name="Título 1"/>
          <p:cNvSpPr txBox="1">
            <a:spLocks/>
          </p:cNvSpPr>
          <p:nvPr userDrawn="1"/>
        </p:nvSpPr>
        <p:spPr>
          <a:xfrm>
            <a:off x="1704511" y="2969014"/>
            <a:ext cx="2460949" cy="418164"/>
          </a:xfrm>
          <a:prstGeom prst="rect">
            <a:avLst/>
          </a:prstGeom>
          <a:noFill/>
          <a:ln>
            <a:noFill/>
          </a:ln>
          <a:effectLst/>
        </p:spPr>
        <p:txBody>
          <a:bodyPr vert="horz" wrap="square" lIns="108000" tIns="108000" rIns="108000" bIns="108000" rtlCol="0" anchor="t" anchorCtr="0">
            <a:sp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300" b="0" i="0" dirty="0" smtClean="0">
                <a:solidFill>
                  <a:schemeClr val="tx1">
                    <a:lumMod val="50000"/>
                  </a:schemeClr>
                </a:solidFill>
                <a:latin typeface="Myriad Pro Light"/>
                <a:cs typeface="Calibri"/>
              </a:rPr>
              <a:t>Título</a:t>
            </a:r>
            <a:endParaRPr lang="es-ES" sz="1300" b="0" i="0" dirty="0">
              <a:solidFill>
                <a:schemeClr val="tx1">
                  <a:lumMod val="50000"/>
                </a:schemeClr>
              </a:solidFill>
              <a:latin typeface="Myriad Pro Light"/>
              <a:cs typeface="Calibri"/>
            </a:endParaRPr>
          </a:p>
        </p:txBody>
      </p:sp>
      <p:sp>
        <p:nvSpPr>
          <p:cNvPr id="28" name="Marcador de texto 3"/>
          <p:cNvSpPr>
            <a:spLocks noGrp="1"/>
          </p:cNvSpPr>
          <p:nvPr>
            <p:ph type="body" sz="quarter" idx="18"/>
          </p:nvPr>
        </p:nvSpPr>
        <p:spPr>
          <a:xfrm>
            <a:off x="4843316" y="1793723"/>
            <a:ext cx="3725504" cy="1026233"/>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31" name="Marcador de texto 3"/>
          <p:cNvSpPr>
            <a:spLocks noGrp="1"/>
          </p:cNvSpPr>
          <p:nvPr>
            <p:ph type="body" sz="quarter" idx="19"/>
          </p:nvPr>
        </p:nvSpPr>
        <p:spPr>
          <a:xfrm>
            <a:off x="479988" y="3387178"/>
            <a:ext cx="3725504" cy="1026233"/>
          </a:xfrm>
        </p:spPr>
        <p:txBody>
          <a:bodyPr>
            <a:noAutofit/>
          </a:bodyPr>
          <a:lstStyle>
            <a:lvl1pPr marL="0" indent="0" algn="r">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1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Texto con imagen</a:t>
            </a:r>
            <a:endParaRPr lang="es-ES" dirty="0"/>
          </a:p>
        </p:txBody>
      </p:sp>
    </p:spTree>
    <p:extLst>
      <p:ext uri="{BB962C8B-B14F-4D97-AF65-F5344CB8AC3E}">
        <p14:creationId xmlns:p14="http://schemas.microsoft.com/office/powerpoint/2010/main" val="11695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as">
    <p:spTree>
      <p:nvGrpSpPr>
        <p:cNvPr id="1" name=""/>
        <p:cNvGrpSpPr/>
        <p:nvPr/>
      </p:nvGrpSpPr>
      <p:grpSpPr>
        <a:xfrm>
          <a:off x="0" y="0"/>
          <a:ext cx="0" cy="0"/>
          <a:chOff x="0" y="0"/>
          <a:chExt cx="0" cy="0"/>
        </a:xfrm>
      </p:grpSpPr>
      <p:sp>
        <p:nvSpPr>
          <p:cNvPr id="3" name="Marcador de tabla 2"/>
          <p:cNvSpPr>
            <a:spLocks noGrp="1"/>
          </p:cNvSpPr>
          <p:nvPr>
            <p:ph type="tbl" sz="quarter" idx="13"/>
          </p:nvPr>
        </p:nvSpPr>
        <p:spPr>
          <a:xfrm>
            <a:off x="519113" y="1305172"/>
            <a:ext cx="8075861" cy="3305032"/>
          </a:xfrm>
        </p:spPr>
        <p:txBody>
          <a:bodyPr/>
          <a:lstStyle/>
          <a:p>
            <a:endParaRPr lang="es-ES"/>
          </a:p>
        </p:txBody>
      </p:sp>
      <p:sp>
        <p:nvSpPr>
          <p:cNvPr id="11"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Tablas</a:t>
            </a:r>
            <a:endParaRPr lang="es-ES" dirty="0"/>
          </a:p>
        </p:txBody>
      </p:sp>
    </p:spTree>
    <p:extLst>
      <p:ext uri="{BB962C8B-B14F-4D97-AF65-F5344CB8AC3E}">
        <p14:creationId xmlns:p14="http://schemas.microsoft.com/office/powerpoint/2010/main" val="3377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lendario">
    <p:spTree>
      <p:nvGrpSpPr>
        <p:cNvPr id="1" name=""/>
        <p:cNvGrpSpPr/>
        <p:nvPr/>
      </p:nvGrpSpPr>
      <p:grpSpPr>
        <a:xfrm>
          <a:off x="0" y="0"/>
          <a:ext cx="0" cy="0"/>
          <a:chOff x="0" y="0"/>
          <a:chExt cx="0" cy="0"/>
        </a:xfrm>
      </p:grpSpPr>
      <p:sp>
        <p:nvSpPr>
          <p:cNvPr id="13" name="Título 1"/>
          <p:cNvSpPr txBox="1">
            <a:spLocks/>
          </p:cNvSpPr>
          <p:nvPr userDrawn="1"/>
        </p:nvSpPr>
        <p:spPr>
          <a:xfrm>
            <a:off x="926346"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smtClean="0">
                <a:solidFill>
                  <a:schemeClr val="tx1">
                    <a:lumMod val="50000"/>
                  </a:schemeClr>
                </a:solidFill>
                <a:latin typeface="Myriad Pro Light"/>
                <a:cs typeface="Calibri"/>
              </a:rPr>
              <a:t>Domingo</a:t>
            </a:r>
            <a:endParaRPr lang="es-ES" sz="1000" b="0" i="0" dirty="0">
              <a:solidFill>
                <a:schemeClr val="tx1">
                  <a:lumMod val="50000"/>
                </a:schemeClr>
              </a:solidFill>
              <a:latin typeface="Myriad Pro Light"/>
              <a:cs typeface="Calibri"/>
            </a:endParaRPr>
          </a:p>
        </p:txBody>
      </p:sp>
      <p:sp>
        <p:nvSpPr>
          <p:cNvPr id="14" name="Rectángulo 13"/>
          <p:cNvSpPr/>
          <p:nvPr userDrawn="1"/>
        </p:nvSpPr>
        <p:spPr>
          <a:xfrm>
            <a:off x="926347" y="1451354"/>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3" name="Rectángulo 22"/>
          <p:cNvSpPr/>
          <p:nvPr userDrawn="1"/>
        </p:nvSpPr>
        <p:spPr>
          <a:xfrm>
            <a:off x="1967962"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4" name="Rectángulo 23"/>
          <p:cNvSpPr/>
          <p:nvPr userDrawn="1"/>
        </p:nvSpPr>
        <p:spPr>
          <a:xfrm>
            <a:off x="3009578"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5" name="Rectángulo 24"/>
          <p:cNvSpPr/>
          <p:nvPr userDrawn="1"/>
        </p:nvSpPr>
        <p:spPr>
          <a:xfrm>
            <a:off x="4051193"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6" name="Rectángulo 25"/>
          <p:cNvSpPr/>
          <p:nvPr userDrawn="1"/>
        </p:nvSpPr>
        <p:spPr>
          <a:xfrm>
            <a:off x="5092809"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7" name="Rectángulo 26"/>
          <p:cNvSpPr/>
          <p:nvPr userDrawn="1"/>
        </p:nvSpPr>
        <p:spPr>
          <a:xfrm>
            <a:off x="6134424"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8" name="Rectángulo 27"/>
          <p:cNvSpPr/>
          <p:nvPr userDrawn="1"/>
        </p:nvSpPr>
        <p:spPr>
          <a:xfrm>
            <a:off x="7176040" y="1451354"/>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29" name="Título 1"/>
          <p:cNvSpPr txBox="1">
            <a:spLocks/>
          </p:cNvSpPr>
          <p:nvPr userDrawn="1"/>
        </p:nvSpPr>
        <p:spPr>
          <a:xfrm>
            <a:off x="1967962"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smtClean="0">
                <a:solidFill>
                  <a:schemeClr val="tx1">
                    <a:lumMod val="50000"/>
                  </a:schemeClr>
                </a:solidFill>
                <a:latin typeface="Myriad Pro Light"/>
                <a:cs typeface="Calibri"/>
              </a:rPr>
              <a:t>Lunes</a:t>
            </a:r>
            <a:endParaRPr lang="es-ES" sz="1000" b="0" i="0" dirty="0">
              <a:solidFill>
                <a:schemeClr val="tx1">
                  <a:lumMod val="50000"/>
                </a:schemeClr>
              </a:solidFill>
              <a:latin typeface="Myriad Pro Light"/>
              <a:cs typeface="Calibri"/>
            </a:endParaRPr>
          </a:p>
        </p:txBody>
      </p:sp>
      <p:sp>
        <p:nvSpPr>
          <p:cNvPr id="30" name="Título 1"/>
          <p:cNvSpPr txBox="1">
            <a:spLocks/>
          </p:cNvSpPr>
          <p:nvPr userDrawn="1"/>
        </p:nvSpPr>
        <p:spPr>
          <a:xfrm>
            <a:off x="3009578"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smtClean="0">
                <a:solidFill>
                  <a:schemeClr val="tx1">
                    <a:lumMod val="50000"/>
                  </a:schemeClr>
                </a:solidFill>
                <a:latin typeface="Myriad Pro Light"/>
                <a:cs typeface="Calibri"/>
              </a:rPr>
              <a:t>Martes</a:t>
            </a:r>
            <a:endParaRPr lang="es-ES" sz="1000" b="0" i="0" dirty="0">
              <a:solidFill>
                <a:schemeClr val="tx1">
                  <a:lumMod val="50000"/>
                </a:schemeClr>
              </a:solidFill>
              <a:latin typeface="Myriad Pro Light"/>
              <a:cs typeface="Calibri"/>
            </a:endParaRPr>
          </a:p>
        </p:txBody>
      </p:sp>
      <p:sp>
        <p:nvSpPr>
          <p:cNvPr id="31" name="Título 1"/>
          <p:cNvSpPr txBox="1">
            <a:spLocks/>
          </p:cNvSpPr>
          <p:nvPr userDrawn="1"/>
        </p:nvSpPr>
        <p:spPr>
          <a:xfrm>
            <a:off x="4051193"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smtClean="0">
                <a:solidFill>
                  <a:schemeClr val="tx1">
                    <a:lumMod val="50000"/>
                  </a:schemeClr>
                </a:solidFill>
                <a:latin typeface="Myriad Pro Light"/>
                <a:cs typeface="Calibri"/>
              </a:rPr>
              <a:t>Miércoles</a:t>
            </a:r>
            <a:endParaRPr lang="es-ES" sz="1000" b="0" i="0" dirty="0">
              <a:solidFill>
                <a:schemeClr val="tx1">
                  <a:lumMod val="50000"/>
                </a:schemeClr>
              </a:solidFill>
              <a:latin typeface="Myriad Pro Light"/>
              <a:cs typeface="Calibri"/>
            </a:endParaRPr>
          </a:p>
        </p:txBody>
      </p:sp>
      <p:sp>
        <p:nvSpPr>
          <p:cNvPr id="32" name="Título 1"/>
          <p:cNvSpPr txBox="1">
            <a:spLocks/>
          </p:cNvSpPr>
          <p:nvPr userDrawn="1"/>
        </p:nvSpPr>
        <p:spPr>
          <a:xfrm>
            <a:off x="5092809"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smtClean="0">
                <a:solidFill>
                  <a:schemeClr val="tx1">
                    <a:lumMod val="50000"/>
                  </a:schemeClr>
                </a:solidFill>
                <a:latin typeface="Myriad Pro Light"/>
                <a:cs typeface="Calibri"/>
              </a:rPr>
              <a:t>Jueves</a:t>
            </a:r>
            <a:endParaRPr lang="es-ES" sz="1000" b="0" i="0" dirty="0">
              <a:solidFill>
                <a:schemeClr val="tx1">
                  <a:lumMod val="50000"/>
                </a:schemeClr>
              </a:solidFill>
              <a:latin typeface="Myriad Pro Light"/>
              <a:cs typeface="Calibri"/>
            </a:endParaRPr>
          </a:p>
        </p:txBody>
      </p:sp>
      <p:sp>
        <p:nvSpPr>
          <p:cNvPr id="33" name="Título 1"/>
          <p:cNvSpPr txBox="1">
            <a:spLocks/>
          </p:cNvSpPr>
          <p:nvPr userDrawn="1"/>
        </p:nvSpPr>
        <p:spPr>
          <a:xfrm>
            <a:off x="6134424"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smtClean="0">
                <a:solidFill>
                  <a:schemeClr val="tx1">
                    <a:lumMod val="50000"/>
                  </a:schemeClr>
                </a:solidFill>
                <a:latin typeface="Myriad Pro Light"/>
                <a:cs typeface="Calibri"/>
              </a:rPr>
              <a:t>Viernes</a:t>
            </a:r>
            <a:endParaRPr lang="es-ES" sz="1000" b="0" i="0" dirty="0">
              <a:solidFill>
                <a:schemeClr val="tx1">
                  <a:lumMod val="50000"/>
                </a:schemeClr>
              </a:solidFill>
              <a:latin typeface="Myriad Pro Light"/>
              <a:cs typeface="Calibri"/>
            </a:endParaRPr>
          </a:p>
        </p:txBody>
      </p:sp>
      <p:sp>
        <p:nvSpPr>
          <p:cNvPr id="34" name="Título 1"/>
          <p:cNvSpPr txBox="1">
            <a:spLocks/>
          </p:cNvSpPr>
          <p:nvPr userDrawn="1"/>
        </p:nvSpPr>
        <p:spPr>
          <a:xfrm>
            <a:off x="7176040" y="1221458"/>
            <a:ext cx="1041615" cy="229895"/>
          </a:xfrm>
          <a:prstGeom prst="rect">
            <a:avLst/>
          </a:prstGeom>
          <a:solidFill>
            <a:srgbClr val="E6E6E6"/>
          </a:solidFill>
          <a:effectLst/>
        </p:spPr>
        <p:txBody>
          <a:bodyPr vert="horz" wrap="none" lIns="0" tIns="0" rIns="0" bIns="0" rtlCol="0" anchor="ctr" anchorCtr="1">
            <a:noAutofit/>
          </a:bodyPr>
          <a:lstStyle>
            <a:lvl1pPr indent="0" algn="ctr" defTabSz="457200" rtl="0" eaLnBrk="1" latinLnBrk="0" hangingPunct="1">
              <a:spcBef>
                <a:spcPts val="0"/>
              </a:spcBef>
              <a:buNone/>
              <a:defRPr sz="2800" b="1" i="1" kern="1200" spc="0" baseline="0">
                <a:solidFill>
                  <a:srgbClr val="00A89B"/>
                </a:solidFill>
                <a:latin typeface="Amiri"/>
                <a:ea typeface="+mj-ea"/>
                <a:cs typeface="Amiri"/>
              </a:defRPr>
            </a:lvl1pPr>
          </a:lstStyle>
          <a:p>
            <a:pPr algn="r"/>
            <a:r>
              <a:rPr lang="es-ES_tradnl" sz="1000" b="0" i="0" dirty="0" smtClean="0">
                <a:solidFill>
                  <a:schemeClr val="tx1">
                    <a:lumMod val="50000"/>
                  </a:schemeClr>
                </a:solidFill>
                <a:latin typeface="Myriad Pro Light"/>
                <a:cs typeface="Calibri"/>
              </a:rPr>
              <a:t>Sábado</a:t>
            </a:r>
            <a:endParaRPr lang="es-ES" sz="1000" b="0" i="0" dirty="0">
              <a:solidFill>
                <a:schemeClr val="tx1">
                  <a:lumMod val="50000"/>
                </a:schemeClr>
              </a:solidFill>
              <a:latin typeface="Myriad Pro Light"/>
              <a:cs typeface="Calibri"/>
            </a:endParaRPr>
          </a:p>
        </p:txBody>
      </p:sp>
      <p:sp>
        <p:nvSpPr>
          <p:cNvPr id="37" name="Rectángulo 36"/>
          <p:cNvSpPr/>
          <p:nvPr userDrawn="1"/>
        </p:nvSpPr>
        <p:spPr>
          <a:xfrm>
            <a:off x="926347" y="2077178"/>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8" name="Rectángulo 37"/>
          <p:cNvSpPr/>
          <p:nvPr userDrawn="1"/>
        </p:nvSpPr>
        <p:spPr>
          <a:xfrm>
            <a:off x="1967962"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39" name="Rectángulo 38"/>
          <p:cNvSpPr/>
          <p:nvPr userDrawn="1"/>
        </p:nvSpPr>
        <p:spPr>
          <a:xfrm>
            <a:off x="3009578"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0" name="Rectángulo 39"/>
          <p:cNvSpPr/>
          <p:nvPr userDrawn="1"/>
        </p:nvSpPr>
        <p:spPr>
          <a:xfrm>
            <a:off x="4051193"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1" name="Rectángulo 40"/>
          <p:cNvSpPr/>
          <p:nvPr userDrawn="1"/>
        </p:nvSpPr>
        <p:spPr>
          <a:xfrm>
            <a:off x="5092809"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2" name="Rectángulo 41"/>
          <p:cNvSpPr/>
          <p:nvPr userDrawn="1"/>
        </p:nvSpPr>
        <p:spPr>
          <a:xfrm>
            <a:off x="6134424"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3" name="Rectángulo 42"/>
          <p:cNvSpPr/>
          <p:nvPr userDrawn="1"/>
        </p:nvSpPr>
        <p:spPr>
          <a:xfrm>
            <a:off x="7176040" y="2077178"/>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4" name="Rectángulo 43"/>
          <p:cNvSpPr/>
          <p:nvPr userDrawn="1"/>
        </p:nvSpPr>
        <p:spPr>
          <a:xfrm>
            <a:off x="926347" y="2703005"/>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5" name="Rectángulo 44"/>
          <p:cNvSpPr/>
          <p:nvPr userDrawn="1"/>
        </p:nvSpPr>
        <p:spPr>
          <a:xfrm>
            <a:off x="1967962"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6" name="Rectángulo 45"/>
          <p:cNvSpPr/>
          <p:nvPr userDrawn="1"/>
        </p:nvSpPr>
        <p:spPr>
          <a:xfrm>
            <a:off x="3009578"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7" name="Rectángulo 46"/>
          <p:cNvSpPr/>
          <p:nvPr userDrawn="1"/>
        </p:nvSpPr>
        <p:spPr>
          <a:xfrm>
            <a:off x="4051193"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8" name="Rectángulo 47"/>
          <p:cNvSpPr/>
          <p:nvPr userDrawn="1"/>
        </p:nvSpPr>
        <p:spPr>
          <a:xfrm>
            <a:off x="5092809"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49" name="Rectángulo 48"/>
          <p:cNvSpPr/>
          <p:nvPr userDrawn="1"/>
        </p:nvSpPr>
        <p:spPr>
          <a:xfrm>
            <a:off x="6134424"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0" name="Rectángulo 49"/>
          <p:cNvSpPr/>
          <p:nvPr userDrawn="1"/>
        </p:nvSpPr>
        <p:spPr>
          <a:xfrm>
            <a:off x="7176040" y="2703005"/>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1" name="Rectángulo 50"/>
          <p:cNvSpPr/>
          <p:nvPr userDrawn="1"/>
        </p:nvSpPr>
        <p:spPr>
          <a:xfrm>
            <a:off x="926347" y="3328832"/>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2" name="Rectángulo 51"/>
          <p:cNvSpPr/>
          <p:nvPr userDrawn="1"/>
        </p:nvSpPr>
        <p:spPr>
          <a:xfrm>
            <a:off x="1967962"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3" name="Rectángulo 52"/>
          <p:cNvSpPr/>
          <p:nvPr userDrawn="1"/>
        </p:nvSpPr>
        <p:spPr>
          <a:xfrm>
            <a:off x="3009578"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4" name="Rectángulo 53"/>
          <p:cNvSpPr/>
          <p:nvPr userDrawn="1"/>
        </p:nvSpPr>
        <p:spPr>
          <a:xfrm>
            <a:off x="4051193"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5" name="Rectángulo 54"/>
          <p:cNvSpPr/>
          <p:nvPr userDrawn="1"/>
        </p:nvSpPr>
        <p:spPr>
          <a:xfrm>
            <a:off x="5092809"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6" name="Rectángulo 55"/>
          <p:cNvSpPr/>
          <p:nvPr userDrawn="1"/>
        </p:nvSpPr>
        <p:spPr>
          <a:xfrm>
            <a:off x="6134424"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7" name="Rectángulo 56"/>
          <p:cNvSpPr/>
          <p:nvPr userDrawn="1"/>
        </p:nvSpPr>
        <p:spPr>
          <a:xfrm>
            <a:off x="7176040" y="3328832"/>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8" name="Rectángulo 57"/>
          <p:cNvSpPr/>
          <p:nvPr userDrawn="1"/>
        </p:nvSpPr>
        <p:spPr>
          <a:xfrm>
            <a:off x="926347" y="3954657"/>
            <a:ext cx="1041615" cy="625825"/>
          </a:xfrm>
          <a:prstGeom prst="rect">
            <a:avLst/>
          </a:prstGeom>
          <a:solidFill>
            <a:srgbClr val="E6EFF6">
              <a:alpha val="10000"/>
            </a:srgbClr>
          </a:solid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59" name="Rectángulo 58"/>
          <p:cNvSpPr/>
          <p:nvPr userDrawn="1"/>
        </p:nvSpPr>
        <p:spPr>
          <a:xfrm>
            <a:off x="1967962"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0" name="Rectángulo 59"/>
          <p:cNvSpPr/>
          <p:nvPr userDrawn="1"/>
        </p:nvSpPr>
        <p:spPr>
          <a:xfrm>
            <a:off x="3009578"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1" name="Rectángulo 60"/>
          <p:cNvSpPr/>
          <p:nvPr userDrawn="1"/>
        </p:nvSpPr>
        <p:spPr>
          <a:xfrm>
            <a:off x="4051193"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2" name="Rectángulo 61"/>
          <p:cNvSpPr/>
          <p:nvPr userDrawn="1"/>
        </p:nvSpPr>
        <p:spPr>
          <a:xfrm>
            <a:off x="5092809"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3" name="Rectángulo 62"/>
          <p:cNvSpPr/>
          <p:nvPr userDrawn="1"/>
        </p:nvSpPr>
        <p:spPr>
          <a:xfrm>
            <a:off x="6134424"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64" name="Rectángulo 63"/>
          <p:cNvSpPr/>
          <p:nvPr userDrawn="1"/>
        </p:nvSpPr>
        <p:spPr>
          <a:xfrm>
            <a:off x="7176040" y="3954657"/>
            <a:ext cx="1041615" cy="625825"/>
          </a:xfrm>
          <a:prstGeom prst="rect">
            <a:avLst/>
          </a:prstGeom>
          <a:noFill/>
          <a:ln>
            <a:solidFill>
              <a:srgbClr val="104FB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solidFill>
                <a:srgbClr val="00C059"/>
              </a:solidFill>
            </a:endParaRPr>
          </a:p>
        </p:txBody>
      </p:sp>
      <p:sp>
        <p:nvSpPr>
          <p:cNvPr id="104" name="Marcador de texto 3"/>
          <p:cNvSpPr>
            <a:spLocks noGrp="1"/>
          </p:cNvSpPr>
          <p:nvPr>
            <p:ph type="body" sz="quarter" idx="20" hasCustomPrompt="1"/>
          </p:nvPr>
        </p:nvSpPr>
        <p:spPr>
          <a:xfrm>
            <a:off x="1779800"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05" name="Marcador de texto 3"/>
          <p:cNvSpPr>
            <a:spLocks noGrp="1"/>
          </p:cNvSpPr>
          <p:nvPr>
            <p:ph type="body" sz="quarter" idx="21" hasCustomPrompt="1"/>
          </p:nvPr>
        </p:nvSpPr>
        <p:spPr>
          <a:xfrm>
            <a:off x="1779800"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06" name="Marcador de texto 3"/>
          <p:cNvSpPr>
            <a:spLocks noGrp="1"/>
          </p:cNvSpPr>
          <p:nvPr>
            <p:ph type="body" sz="quarter" idx="22" hasCustomPrompt="1"/>
          </p:nvPr>
        </p:nvSpPr>
        <p:spPr>
          <a:xfrm>
            <a:off x="1779800"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07" name="Marcador de texto 3"/>
          <p:cNvSpPr>
            <a:spLocks noGrp="1"/>
          </p:cNvSpPr>
          <p:nvPr>
            <p:ph type="body" sz="quarter" idx="23" hasCustomPrompt="1"/>
          </p:nvPr>
        </p:nvSpPr>
        <p:spPr>
          <a:xfrm>
            <a:off x="1779800"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09" name="Marcador de texto 3"/>
          <p:cNvSpPr>
            <a:spLocks noGrp="1"/>
          </p:cNvSpPr>
          <p:nvPr>
            <p:ph type="body" sz="quarter" idx="24" hasCustomPrompt="1"/>
          </p:nvPr>
        </p:nvSpPr>
        <p:spPr>
          <a:xfrm>
            <a:off x="1779800"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10" name="Marcador de texto 3"/>
          <p:cNvSpPr>
            <a:spLocks noGrp="1"/>
          </p:cNvSpPr>
          <p:nvPr>
            <p:ph type="body" sz="quarter" idx="25" hasCustomPrompt="1"/>
          </p:nvPr>
        </p:nvSpPr>
        <p:spPr>
          <a:xfrm>
            <a:off x="2821746"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11" name="Marcador de texto 3"/>
          <p:cNvSpPr>
            <a:spLocks noGrp="1"/>
          </p:cNvSpPr>
          <p:nvPr>
            <p:ph type="body" sz="quarter" idx="26" hasCustomPrompt="1"/>
          </p:nvPr>
        </p:nvSpPr>
        <p:spPr>
          <a:xfrm>
            <a:off x="2821746"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12" name="Marcador de texto 3"/>
          <p:cNvSpPr>
            <a:spLocks noGrp="1"/>
          </p:cNvSpPr>
          <p:nvPr>
            <p:ph type="body" sz="quarter" idx="27" hasCustomPrompt="1"/>
          </p:nvPr>
        </p:nvSpPr>
        <p:spPr>
          <a:xfrm>
            <a:off x="2821746"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13" name="Marcador de texto 3"/>
          <p:cNvSpPr>
            <a:spLocks noGrp="1"/>
          </p:cNvSpPr>
          <p:nvPr>
            <p:ph type="body" sz="quarter" idx="28" hasCustomPrompt="1"/>
          </p:nvPr>
        </p:nvSpPr>
        <p:spPr>
          <a:xfrm>
            <a:off x="2821746"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14" name="Marcador de texto 3"/>
          <p:cNvSpPr>
            <a:spLocks noGrp="1"/>
          </p:cNvSpPr>
          <p:nvPr>
            <p:ph type="body" sz="quarter" idx="29" hasCustomPrompt="1"/>
          </p:nvPr>
        </p:nvSpPr>
        <p:spPr>
          <a:xfrm>
            <a:off x="2821746"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15" name="Marcador de texto 3"/>
          <p:cNvSpPr>
            <a:spLocks noGrp="1"/>
          </p:cNvSpPr>
          <p:nvPr>
            <p:ph type="body" sz="quarter" idx="30" hasCustomPrompt="1"/>
          </p:nvPr>
        </p:nvSpPr>
        <p:spPr>
          <a:xfrm>
            <a:off x="3863031"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16" name="Marcador de texto 3"/>
          <p:cNvSpPr>
            <a:spLocks noGrp="1"/>
          </p:cNvSpPr>
          <p:nvPr>
            <p:ph type="body" sz="quarter" idx="31" hasCustomPrompt="1"/>
          </p:nvPr>
        </p:nvSpPr>
        <p:spPr>
          <a:xfrm>
            <a:off x="3863031"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17" name="Marcador de texto 3"/>
          <p:cNvSpPr>
            <a:spLocks noGrp="1"/>
          </p:cNvSpPr>
          <p:nvPr>
            <p:ph type="body" sz="quarter" idx="32" hasCustomPrompt="1"/>
          </p:nvPr>
        </p:nvSpPr>
        <p:spPr>
          <a:xfrm>
            <a:off x="3863031"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18" name="Marcador de texto 3"/>
          <p:cNvSpPr>
            <a:spLocks noGrp="1"/>
          </p:cNvSpPr>
          <p:nvPr>
            <p:ph type="body" sz="quarter" idx="33" hasCustomPrompt="1"/>
          </p:nvPr>
        </p:nvSpPr>
        <p:spPr>
          <a:xfrm>
            <a:off x="3863031"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19" name="Marcador de texto 3"/>
          <p:cNvSpPr>
            <a:spLocks noGrp="1"/>
          </p:cNvSpPr>
          <p:nvPr>
            <p:ph type="body" sz="quarter" idx="34" hasCustomPrompt="1"/>
          </p:nvPr>
        </p:nvSpPr>
        <p:spPr>
          <a:xfrm>
            <a:off x="3863031"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20" name="Marcador de texto 3"/>
          <p:cNvSpPr>
            <a:spLocks noGrp="1"/>
          </p:cNvSpPr>
          <p:nvPr>
            <p:ph type="body" sz="quarter" idx="35" hasCustomPrompt="1"/>
          </p:nvPr>
        </p:nvSpPr>
        <p:spPr>
          <a:xfrm>
            <a:off x="4907376"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21" name="Marcador de texto 3"/>
          <p:cNvSpPr>
            <a:spLocks noGrp="1"/>
          </p:cNvSpPr>
          <p:nvPr>
            <p:ph type="body" sz="quarter" idx="36" hasCustomPrompt="1"/>
          </p:nvPr>
        </p:nvSpPr>
        <p:spPr>
          <a:xfrm>
            <a:off x="4907376"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22" name="Marcador de texto 3"/>
          <p:cNvSpPr>
            <a:spLocks noGrp="1"/>
          </p:cNvSpPr>
          <p:nvPr>
            <p:ph type="body" sz="quarter" idx="37" hasCustomPrompt="1"/>
          </p:nvPr>
        </p:nvSpPr>
        <p:spPr>
          <a:xfrm>
            <a:off x="4907376"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23" name="Marcador de texto 3"/>
          <p:cNvSpPr>
            <a:spLocks noGrp="1"/>
          </p:cNvSpPr>
          <p:nvPr>
            <p:ph type="body" sz="quarter" idx="38" hasCustomPrompt="1"/>
          </p:nvPr>
        </p:nvSpPr>
        <p:spPr>
          <a:xfrm>
            <a:off x="4907376"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24" name="Marcador de texto 3"/>
          <p:cNvSpPr>
            <a:spLocks noGrp="1"/>
          </p:cNvSpPr>
          <p:nvPr>
            <p:ph type="body" sz="quarter" idx="39" hasCustomPrompt="1"/>
          </p:nvPr>
        </p:nvSpPr>
        <p:spPr>
          <a:xfrm>
            <a:off x="4907376"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25" name="Marcador de texto 3"/>
          <p:cNvSpPr>
            <a:spLocks noGrp="1"/>
          </p:cNvSpPr>
          <p:nvPr>
            <p:ph type="body" sz="quarter" idx="40" hasCustomPrompt="1"/>
          </p:nvPr>
        </p:nvSpPr>
        <p:spPr>
          <a:xfrm>
            <a:off x="5946262"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26" name="Marcador de texto 3"/>
          <p:cNvSpPr>
            <a:spLocks noGrp="1"/>
          </p:cNvSpPr>
          <p:nvPr>
            <p:ph type="body" sz="quarter" idx="41" hasCustomPrompt="1"/>
          </p:nvPr>
        </p:nvSpPr>
        <p:spPr>
          <a:xfrm>
            <a:off x="5946262"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27" name="Marcador de texto 3"/>
          <p:cNvSpPr>
            <a:spLocks noGrp="1"/>
          </p:cNvSpPr>
          <p:nvPr>
            <p:ph type="body" sz="quarter" idx="42" hasCustomPrompt="1"/>
          </p:nvPr>
        </p:nvSpPr>
        <p:spPr>
          <a:xfrm>
            <a:off x="5946262"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28" name="Marcador de texto 3"/>
          <p:cNvSpPr>
            <a:spLocks noGrp="1"/>
          </p:cNvSpPr>
          <p:nvPr>
            <p:ph type="body" sz="quarter" idx="43" hasCustomPrompt="1"/>
          </p:nvPr>
        </p:nvSpPr>
        <p:spPr>
          <a:xfrm>
            <a:off x="5946262"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29" name="Marcador de texto 3"/>
          <p:cNvSpPr>
            <a:spLocks noGrp="1"/>
          </p:cNvSpPr>
          <p:nvPr>
            <p:ph type="body" sz="quarter" idx="44" hasCustomPrompt="1"/>
          </p:nvPr>
        </p:nvSpPr>
        <p:spPr>
          <a:xfrm>
            <a:off x="5946262"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30" name="Marcador de texto 3"/>
          <p:cNvSpPr>
            <a:spLocks noGrp="1"/>
          </p:cNvSpPr>
          <p:nvPr>
            <p:ph type="body" sz="quarter" idx="45" hasCustomPrompt="1"/>
          </p:nvPr>
        </p:nvSpPr>
        <p:spPr>
          <a:xfrm>
            <a:off x="6978655"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31" name="Marcador de texto 3"/>
          <p:cNvSpPr>
            <a:spLocks noGrp="1"/>
          </p:cNvSpPr>
          <p:nvPr>
            <p:ph type="body" sz="quarter" idx="46" hasCustomPrompt="1"/>
          </p:nvPr>
        </p:nvSpPr>
        <p:spPr>
          <a:xfrm>
            <a:off x="6978655"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32" name="Marcador de texto 3"/>
          <p:cNvSpPr>
            <a:spLocks noGrp="1"/>
          </p:cNvSpPr>
          <p:nvPr>
            <p:ph type="body" sz="quarter" idx="47" hasCustomPrompt="1"/>
          </p:nvPr>
        </p:nvSpPr>
        <p:spPr>
          <a:xfrm>
            <a:off x="6978655"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33" name="Marcador de texto 3"/>
          <p:cNvSpPr>
            <a:spLocks noGrp="1"/>
          </p:cNvSpPr>
          <p:nvPr>
            <p:ph type="body" sz="quarter" idx="48" hasCustomPrompt="1"/>
          </p:nvPr>
        </p:nvSpPr>
        <p:spPr>
          <a:xfrm>
            <a:off x="6978655"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42" name="Marcador de texto 3"/>
          <p:cNvSpPr>
            <a:spLocks noGrp="1"/>
          </p:cNvSpPr>
          <p:nvPr>
            <p:ph type="body" sz="quarter" idx="49" hasCustomPrompt="1"/>
          </p:nvPr>
        </p:nvSpPr>
        <p:spPr>
          <a:xfrm>
            <a:off x="6978655"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43" name="Marcador de texto 3"/>
          <p:cNvSpPr>
            <a:spLocks noGrp="1"/>
          </p:cNvSpPr>
          <p:nvPr>
            <p:ph type="body" sz="quarter" idx="50" hasCustomPrompt="1"/>
          </p:nvPr>
        </p:nvSpPr>
        <p:spPr>
          <a:xfrm>
            <a:off x="8029493" y="1920299"/>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44" name="Marcador de texto 3"/>
          <p:cNvSpPr>
            <a:spLocks noGrp="1"/>
          </p:cNvSpPr>
          <p:nvPr>
            <p:ph type="body" sz="quarter" idx="51" hasCustomPrompt="1"/>
          </p:nvPr>
        </p:nvSpPr>
        <p:spPr>
          <a:xfrm>
            <a:off x="8029493" y="2546123"/>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45" name="Marcador de texto 3"/>
          <p:cNvSpPr>
            <a:spLocks noGrp="1"/>
          </p:cNvSpPr>
          <p:nvPr>
            <p:ph type="body" sz="quarter" idx="52" hasCustomPrompt="1"/>
          </p:nvPr>
        </p:nvSpPr>
        <p:spPr>
          <a:xfrm>
            <a:off x="8029493" y="3797778"/>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46" name="Marcador de texto 3"/>
          <p:cNvSpPr>
            <a:spLocks noGrp="1"/>
          </p:cNvSpPr>
          <p:nvPr>
            <p:ph type="body" sz="quarter" idx="53" hasCustomPrompt="1"/>
          </p:nvPr>
        </p:nvSpPr>
        <p:spPr>
          <a:xfrm>
            <a:off x="8029493" y="4423602"/>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47" name="Marcador de texto 3"/>
          <p:cNvSpPr>
            <a:spLocks noGrp="1"/>
          </p:cNvSpPr>
          <p:nvPr>
            <p:ph type="body" sz="quarter" idx="54" hasCustomPrompt="1"/>
          </p:nvPr>
        </p:nvSpPr>
        <p:spPr>
          <a:xfrm>
            <a:off x="8029493" y="3171950"/>
            <a:ext cx="188162" cy="156880"/>
          </a:xfrm>
          <a:solidFill>
            <a:srgbClr val="E6E6E6"/>
          </a:solidFill>
          <a:ln>
            <a:noFill/>
          </a:ln>
        </p:spPr>
        <p:txBody>
          <a:bodyPr anchor="ctr">
            <a:noAutofit/>
          </a:bodyPr>
          <a:lstStyle>
            <a:lvl1pPr marL="0" indent="0" algn="ctr">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1</a:t>
            </a:r>
          </a:p>
        </p:txBody>
      </p:sp>
      <p:sp>
        <p:nvSpPr>
          <p:cNvPr id="148" name="Marcador de texto 3"/>
          <p:cNvSpPr>
            <a:spLocks noGrp="1"/>
          </p:cNvSpPr>
          <p:nvPr>
            <p:ph type="body" sz="quarter" idx="19" hasCustomPrompt="1"/>
          </p:nvPr>
        </p:nvSpPr>
        <p:spPr>
          <a:xfrm>
            <a:off x="3287128" y="872053"/>
            <a:ext cx="2553035" cy="259117"/>
          </a:xfrm>
        </p:spPr>
        <p:txBody>
          <a:bodyPr>
            <a:noAutofit/>
          </a:bodyPr>
          <a:lstStyle>
            <a:lvl1pPr marL="0" indent="0" algn="ctr">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mes</a:t>
            </a:r>
          </a:p>
        </p:txBody>
      </p:sp>
      <p:sp>
        <p:nvSpPr>
          <p:cNvPr id="89"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Calendario</a:t>
            </a:r>
            <a:endParaRPr lang="es-ES" dirty="0"/>
          </a:p>
        </p:txBody>
      </p:sp>
    </p:spTree>
    <p:extLst>
      <p:ext uri="{BB962C8B-B14F-4D97-AF65-F5344CB8AC3E}">
        <p14:creationId xmlns:p14="http://schemas.microsoft.com/office/powerpoint/2010/main" val="2182704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áficas">
    <p:spTree>
      <p:nvGrpSpPr>
        <p:cNvPr id="1" name=""/>
        <p:cNvGrpSpPr/>
        <p:nvPr/>
      </p:nvGrpSpPr>
      <p:grpSpPr>
        <a:xfrm>
          <a:off x="0" y="0"/>
          <a:ext cx="0" cy="0"/>
          <a:chOff x="0" y="0"/>
          <a:chExt cx="0" cy="0"/>
        </a:xfrm>
      </p:grpSpPr>
      <p:sp>
        <p:nvSpPr>
          <p:cNvPr id="20" name="Marcador de texto 3"/>
          <p:cNvSpPr>
            <a:spLocks noGrp="1"/>
          </p:cNvSpPr>
          <p:nvPr>
            <p:ph type="body" sz="quarter" idx="19"/>
          </p:nvPr>
        </p:nvSpPr>
        <p:spPr>
          <a:xfrm>
            <a:off x="545321" y="1953431"/>
            <a:ext cx="2898813" cy="2444778"/>
          </a:xfrm>
        </p:spPr>
        <p:txBody>
          <a:bodyPr>
            <a:noAutofit/>
          </a:bodyPr>
          <a:lstStyle>
            <a:lvl1pPr marL="0" indent="0" algn="l">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4" name="Marcador de gráfico 3"/>
          <p:cNvSpPr>
            <a:spLocks noGrp="1"/>
          </p:cNvSpPr>
          <p:nvPr>
            <p:ph type="chart" sz="quarter" idx="20"/>
          </p:nvPr>
        </p:nvSpPr>
        <p:spPr>
          <a:xfrm>
            <a:off x="3804629" y="1954213"/>
            <a:ext cx="4554575" cy="2443996"/>
          </a:xfrm>
        </p:spPr>
        <p:txBody>
          <a:bodyPr/>
          <a:lstStyle/>
          <a:p>
            <a:endParaRPr lang="es-ES"/>
          </a:p>
        </p:txBody>
      </p:sp>
      <p:sp>
        <p:nvSpPr>
          <p:cNvPr id="21" name="Marcador de texto 3"/>
          <p:cNvSpPr>
            <a:spLocks noGrp="1"/>
          </p:cNvSpPr>
          <p:nvPr>
            <p:ph type="body" sz="quarter" idx="21" hasCustomPrompt="1"/>
          </p:nvPr>
        </p:nvSpPr>
        <p:spPr>
          <a:xfrm>
            <a:off x="545321" y="1551637"/>
            <a:ext cx="2898813" cy="277960"/>
          </a:xfrm>
        </p:spPr>
        <p:txBody>
          <a:bodyPr>
            <a:noAutofit/>
          </a:bodyPr>
          <a:lstStyle>
            <a:lvl1pPr marL="0" indent="0" algn="l">
              <a:buFontTx/>
              <a:buNone/>
              <a:defRPr sz="1100" b="0" i="0">
                <a:solidFill>
                  <a:schemeClr val="tx1">
                    <a:lumMod val="50000"/>
                  </a:schemeClr>
                </a:solidFill>
                <a:latin typeface="Myriad Pro Light"/>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Título</a:t>
            </a:r>
          </a:p>
        </p:txBody>
      </p:sp>
      <p:sp>
        <p:nvSpPr>
          <p:cNvPr id="14"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Gráficas</a:t>
            </a:r>
            <a:endParaRPr lang="es-ES" dirty="0"/>
          </a:p>
        </p:txBody>
      </p:sp>
    </p:spTree>
    <p:extLst>
      <p:ext uri="{BB962C8B-B14F-4D97-AF65-F5344CB8AC3E}">
        <p14:creationId xmlns:p14="http://schemas.microsoft.com/office/powerpoint/2010/main" val="1281277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lusiones">
    <p:spTree>
      <p:nvGrpSpPr>
        <p:cNvPr id="1" name=""/>
        <p:cNvGrpSpPr/>
        <p:nvPr/>
      </p:nvGrpSpPr>
      <p:grpSpPr>
        <a:xfrm>
          <a:off x="0" y="0"/>
          <a:ext cx="0" cy="0"/>
          <a:chOff x="0" y="0"/>
          <a:chExt cx="0" cy="0"/>
        </a:xfrm>
      </p:grpSpPr>
      <p:sp>
        <p:nvSpPr>
          <p:cNvPr id="18" name="Marcador de contenido 2"/>
          <p:cNvSpPr>
            <a:spLocks noGrp="1"/>
          </p:cNvSpPr>
          <p:nvPr>
            <p:ph sz="half" idx="1" hasCustomPrompt="1"/>
          </p:nvPr>
        </p:nvSpPr>
        <p:spPr>
          <a:xfrm>
            <a:off x="658453" y="1705671"/>
            <a:ext cx="3602559" cy="2498445"/>
          </a:xfrm>
          <a:solidFill>
            <a:srgbClr val="F8F8F8"/>
          </a:solidFill>
        </p:spPr>
        <p:txBody>
          <a:bodyPr>
            <a:normAutofit/>
          </a:bodyPr>
          <a:lstStyle>
            <a:lvl1pPr marL="0" indent="0">
              <a:buFont typeface="Arial"/>
              <a:buNone/>
              <a:defRPr sz="1200">
                <a:solidFill>
                  <a:srgbClr val="7D8287"/>
                </a:solidFill>
                <a:latin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pic>
        <p:nvPicPr>
          <p:cNvPr id="9" name="Imagen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75101" y="1698495"/>
            <a:ext cx="556198" cy="524077"/>
          </a:xfrm>
          <a:prstGeom prst="rect">
            <a:avLst/>
          </a:prstGeom>
        </p:spPr>
      </p:pic>
      <p:sp>
        <p:nvSpPr>
          <p:cNvPr id="23" name="Marcador de texto 3"/>
          <p:cNvSpPr>
            <a:spLocks noGrp="1"/>
          </p:cNvSpPr>
          <p:nvPr>
            <p:ph type="body" sz="quarter" idx="19"/>
          </p:nvPr>
        </p:nvSpPr>
        <p:spPr>
          <a:xfrm>
            <a:off x="4520428" y="2403587"/>
            <a:ext cx="4166372" cy="1800529"/>
          </a:xfrm>
        </p:spPr>
        <p:txBody>
          <a:bodyPr>
            <a:noAutofit/>
          </a:bodyPr>
          <a:lstStyle>
            <a:lvl1pPr marL="0" indent="0" algn="l">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16"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Conclusiones</a:t>
            </a:r>
            <a:endParaRPr lang="es-ES" dirty="0"/>
          </a:p>
        </p:txBody>
      </p:sp>
    </p:spTree>
    <p:extLst>
      <p:ext uri="{BB962C8B-B14F-4D97-AF65-F5344CB8AC3E}">
        <p14:creationId xmlns:p14="http://schemas.microsoft.com/office/powerpoint/2010/main" val="3472280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cias">
    <p:spTree>
      <p:nvGrpSpPr>
        <p:cNvPr id="1" name=""/>
        <p:cNvGrpSpPr/>
        <p:nvPr/>
      </p:nvGrpSpPr>
      <p:grpSpPr>
        <a:xfrm>
          <a:off x="0" y="0"/>
          <a:ext cx="0" cy="0"/>
          <a:chOff x="0" y="0"/>
          <a:chExt cx="0" cy="0"/>
        </a:xfrm>
      </p:grpSpPr>
      <p:sp>
        <p:nvSpPr>
          <p:cNvPr id="6" name="Título 1"/>
          <p:cNvSpPr>
            <a:spLocks noGrp="1"/>
          </p:cNvSpPr>
          <p:nvPr>
            <p:ph type="title" hasCustomPrompt="1"/>
          </p:nvPr>
        </p:nvSpPr>
        <p:spPr>
          <a:xfrm>
            <a:off x="3383108" y="2872770"/>
            <a:ext cx="2396618" cy="420840"/>
          </a:xfrm>
          <a:noFill/>
        </p:spPr>
        <p:txBody>
          <a:bodyPr>
            <a:normAutofit/>
          </a:bodyPr>
          <a:lstStyle>
            <a:lvl1pPr algn="ctr">
              <a:defRPr sz="2800" b="0" i="0" baseline="0">
                <a:solidFill>
                  <a:schemeClr val="tx1">
                    <a:lumMod val="50000"/>
                  </a:schemeClr>
                </a:solidFill>
                <a:latin typeface="Myriad Pro Light"/>
                <a:cs typeface="Myriad Pro"/>
              </a:defRPr>
            </a:lvl1pPr>
          </a:lstStyle>
          <a:p>
            <a:r>
              <a:rPr lang="es-ES_tradnl" dirty="0" smtClean="0"/>
              <a:t>Gracias</a:t>
            </a:r>
            <a:endParaRPr lang="es-ES" dirty="0"/>
          </a:p>
        </p:txBody>
      </p:sp>
      <p:cxnSp>
        <p:nvCxnSpPr>
          <p:cNvPr id="11" name="Conector recto 10"/>
          <p:cNvCxnSpPr/>
          <p:nvPr userDrawn="1"/>
        </p:nvCxnSpPr>
        <p:spPr>
          <a:xfrm>
            <a:off x="2231513" y="2567281"/>
            <a:ext cx="4642407" cy="0"/>
          </a:xfrm>
          <a:prstGeom prst="line">
            <a:avLst/>
          </a:prstGeom>
          <a:ln w="12700" cmpd="sng">
            <a:solidFill>
              <a:srgbClr val="104FB3"/>
            </a:solidFill>
          </a:ln>
          <a:effectLst/>
        </p:spPr>
        <p:style>
          <a:lnRef idx="2">
            <a:schemeClr val="accent1"/>
          </a:lnRef>
          <a:fillRef idx="0">
            <a:schemeClr val="accent1"/>
          </a:fillRef>
          <a:effectRef idx="1">
            <a:schemeClr val="accent1"/>
          </a:effectRef>
          <a:fontRef idx="minor">
            <a:schemeClr val="tx1"/>
          </a:fontRef>
        </p:style>
      </p:cxnSp>
      <p:sp>
        <p:nvSpPr>
          <p:cNvPr id="17" name="Marcador de texto 3"/>
          <p:cNvSpPr>
            <a:spLocks noGrp="1"/>
          </p:cNvSpPr>
          <p:nvPr>
            <p:ph type="body" sz="quarter" idx="19" hasCustomPrompt="1"/>
          </p:nvPr>
        </p:nvSpPr>
        <p:spPr>
          <a:xfrm>
            <a:off x="1380163" y="4357589"/>
            <a:ext cx="6386888" cy="272181"/>
          </a:xfrm>
        </p:spPr>
        <p:txBody>
          <a:bodyPr>
            <a:noAutofit/>
          </a:bodyPr>
          <a:lstStyle>
            <a:lvl1pPr marL="0" indent="0" algn="ctr">
              <a:buFontTx/>
              <a:buNone/>
              <a:defRPr sz="8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Créditos</a:t>
            </a:r>
          </a:p>
        </p:txBody>
      </p:sp>
      <p:sp>
        <p:nvSpPr>
          <p:cNvPr id="9" name="Título 1"/>
          <p:cNvSpPr txBox="1">
            <a:spLocks/>
          </p:cNvSpPr>
          <p:nvPr userDrawn="1"/>
        </p:nvSpPr>
        <p:spPr>
          <a:xfrm>
            <a:off x="2231512" y="1354667"/>
            <a:ext cx="4642407" cy="113829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200" b="0" i="0" kern="1200" cap="none">
                <a:solidFill>
                  <a:schemeClr val="tx1">
                    <a:lumMod val="50000"/>
                  </a:schemeClr>
                </a:solidFill>
                <a:latin typeface="Myriad Pro Light"/>
                <a:ea typeface="+mj-ea"/>
                <a:cs typeface="Myriad Pro"/>
              </a:defRPr>
            </a:lvl1pPr>
          </a:lstStyle>
          <a:p>
            <a:r>
              <a:rPr lang="es-ES_tradnl" dirty="0" smtClean="0"/>
              <a:t>Curso Virtual de Leucemia Linfoblástica Aguda</a:t>
            </a:r>
            <a:endParaRPr lang="es-ES" dirty="0"/>
          </a:p>
        </p:txBody>
      </p:sp>
    </p:spTree>
    <p:extLst>
      <p:ext uri="{BB962C8B-B14F-4D97-AF65-F5344CB8AC3E}">
        <p14:creationId xmlns:p14="http://schemas.microsoft.com/office/powerpoint/2010/main" val="354502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9D2005E-3ED5-4965-9E88-B9289F89A30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 xmlns:a16="http://schemas.microsoft.com/office/drawing/2014/main" id="{0D739DCF-7096-47D3-84D1-1EEF2C06BA85}"/>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 xmlns:a16="http://schemas.microsoft.com/office/drawing/2014/main" id="{79B7C98D-7D9A-4D08-B0AB-1EA63896805E}"/>
              </a:ext>
            </a:extLst>
          </p:cNvPr>
          <p:cNvSpPr>
            <a:spLocks noGrp="1"/>
          </p:cNvSpPr>
          <p:nvPr>
            <p:ph type="dt" sz="half" idx="10"/>
          </p:nvPr>
        </p:nvSpPr>
        <p:spPr/>
        <p:txBody>
          <a:bodyPr/>
          <a:lstStyle/>
          <a:p>
            <a:fld id="{15F9B817-03EE-4B7B-9C40-18ACA62C7839}" type="datetimeFigureOut">
              <a:rPr lang="es-CO" smtClean="0"/>
              <a:t>1/2/20</a:t>
            </a:fld>
            <a:endParaRPr lang="es-CO"/>
          </a:p>
        </p:txBody>
      </p:sp>
      <p:sp>
        <p:nvSpPr>
          <p:cNvPr id="5" name="Marcador de pie de página 4">
            <a:extLst>
              <a:ext uri="{FF2B5EF4-FFF2-40B4-BE49-F238E27FC236}">
                <a16:creationId xmlns="" xmlns:a16="http://schemas.microsoft.com/office/drawing/2014/main" id="{6AF43B08-6A7D-43CE-AC66-EB2E25E10EB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 xmlns:a16="http://schemas.microsoft.com/office/drawing/2014/main" id="{9E758C94-F546-4C99-AE37-6085713B0C0F}"/>
              </a:ext>
            </a:extLst>
          </p:cNvPr>
          <p:cNvSpPr>
            <a:spLocks noGrp="1"/>
          </p:cNvSpPr>
          <p:nvPr>
            <p:ph type="sldNum" sz="quarter" idx="12"/>
          </p:nvPr>
        </p:nvSpPr>
        <p:spPr/>
        <p:txBody>
          <a:bodyPr/>
          <a:lstStyle/>
          <a:p>
            <a:fld id="{630D6AA5-9523-4939-9C1E-43D6D7E4FCB3}" type="slidenum">
              <a:rPr lang="es-CO" smtClean="0"/>
              <a:t>‹#›</a:t>
            </a:fld>
            <a:endParaRPr lang="es-CO"/>
          </a:p>
        </p:txBody>
      </p:sp>
    </p:spTree>
    <p:extLst>
      <p:ext uri="{BB962C8B-B14F-4D97-AF65-F5344CB8AC3E}">
        <p14:creationId xmlns:p14="http://schemas.microsoft.com/office/powerpoint/2010/main" val="13503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397757" y="1456621"/>
            <a:ext cx="3941410" cy="803378"/>
          </a:xfrm>
        </p:spPr>
        <p:txBody>
          <a:bodyPr anchor="t">
            <a:normAutofit/>
          </a:bodyPr>
          <a:lstStyle>
            <a:lvl1pPr algn="l">
              <a:defRPr sz="3200" b="0" i="0" cap="none">
                <a:solidFill>
                  <a:schemeClr val="tx1">
                    <a:lumMod val="50000"/>
                  </a:schemeClr>
                </a:solidFill>
                <a:latin typeface="Myriad Pro Light"/>
                <a:cs typeface="Myriad Pro"/>
              </a:defRPr>
            </a:lvl1pPr>
          </a:lstStyle>
          <a:p>
            <a:r>
              <a:rPr lang="es-ES_tradnl" dirty="0" smtClean="0"/>
              <a:t>Clic para editar título</a:t>
            </a:r>
            <a:endParaRPr lang="es-ES" dirty="0"/>
          </a:p>
        </p:txBody>
      </p:sp>
      <p:sp>
        <p:nvSpPr>
          <p:cNvPr id="3" name="Marcador de texto 2"/>
          <p:cNvSpPr>
            <a:spLocks noGrp="1"/>
          </p:cNvSpPr>
          <p:nvPr>
            <p:ph type="body" idx="1"/>
          </p:nvPr>
        </p:nvSpPr>
        <p:spPr>
          <a:xfrm>
            <a:off x="397757" y="2403575"/>
            <a:ext cx="3941410" cy="1872091"/>
          </a:xfrm>
          <a:noFill/>
        </p:spPr>
        <p:txBody>
          <a:bodyPr anchor="t" anchorCtr="0">
            <a:normAutofit/>
          </a:bodyPr>
          <a:lstStyle>
            <a:lvl1pPr marL="0" indent="0">
              <a:buNone/>
              <a:defRPr sz="1100" b="0" i="0">
                <a:solidFill>
                  <a:schemeClr val="tx1">
                    <a:lumMod val="50000"/>
                  </a:schemeClr>
                </a:solidFill>
                <a:latin typeface="Arial"/>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smtClean="0"/>
              <a:t>Haga clic para modificar el estilo de texto del patrón</a:t>
            </a:r>
          </a:p>
        </p:txBody>
      </p:sp>
    </p:spTree>
    <p:extLst>
      <p:ext uri="{BB962C8B-B14F-4D97-AF65-F5344CB8AC3E}">
        <p14:creationId xmlns:p14="http://schemas.microsoft.com/office/powerpoint/2010/main" val="3823993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397757" y="1081670"/>
            <a:ext cx="3412243" cy="803378"/>
          </a:xfrm>
        </p:spPr>
        <p:txBody>
          <a:bodyPr anchor="t">
            <a:normAutofit/>
          </a:bodyPr>
          <a:lstStyle>
            <a:lvl1pPr algn="l">
              <a:defRPr sz="3200" b="0" i="0" cap="none">
                <a:solidFill>
                  <a:schemeClr val="tx1">
                    <a:lumMod val="50000"/>
                  </a:schemeClr>
                </a:solidFill>
                <a:latin typeface="Myriad Pro Light"/>
                <a:cs typeface="Myriad Pro"/>
              </a:defRPr>
            </a:lvl1pPr>
          </a:lstStyle>
          <a:p>
            <a:r>
              <a:rPr lang="es-ES_tradnl" dirty="0" smtClean="0"/>
              <a:t>Clic para editar título</a:t>
            </a:r>
            <a:endParaRPr lang="es-ES" dirty="0"/>
          </a:p>
        </p:txBody>
      </p:sp>
      <p:sp>
        <p:nvSpPr>
          <p:cNvPr id="3" name="Marcador de texto 2"/>
          <p:cNvSpPr>
            <a:spLocks noGrp="1"/>
          </p:cNvSpPr>
          <p:nvPr>
            <p:ph type="body" idx="1"/>
          </p:nvPr>
        </p:nvSpPr>
        <p:spPr>
          <a:xfrm>
            <a:off x="397757" y="2128763"/>
            <a:ext cx="3412243" cy="2146904"/>
          </a:xfrm>
          <a:noFill/>
        </p:spPr>
        <p:txBody>
          <a:bodyPr anchor="t" anchorCtr="0">
            <a:normAutofit/>
          </a:bodyPr>
          <a:lstStyle>
            <a:lvl1pPr marL="0" indent="0">
              <a:buNone/>
              <a:defRPr sz="1100" b="0" i="0">
                <a:solidFill>
                  <a:schemeClr val="tx1">
                    <a:lumMod val="50000"/>
                  </a:schemeClr>
                </a:solidFill>
                <a:latin typeface="Arial"/>
                <a:cs typeface="Myriad Pro"/>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smtClean="0"/>
              <a:t>Haga clic para modificar el estilo de texto del patrón</a:t>
            </a:r>
          </a:p>
        </p:txBody>
      </p:sp>
    </p:spTree>
    <p:extLst>
      <p:ext uri="{BB962C8B-B14F-4D97-AF65-F5344CB8AC3E}">
        <p14:creationId xmlns:p14="http://schemas.microsoft.com/office/powerpoint/2010/main" val="854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Imagen con título 2">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517170"/>
            <a:ext cx="5486400" cy="425054"/>
          </a:xfrm>
        </p:spPr>
        <p:txBody>
          <a:bodyPr anchor="b"/>
          <a:lstStyle>
            <a:lvl1pPr algn="l">
              <a:defRPr sz="2000" b="0" i="0">
                <a:solidFill>
                  <a:schemeClr val="tx1">
                    <a:lumMod val="50000"/>
                  </a:schemeClr>
                </a:solidFill>
                <a:latin typeface="Myriad Pro Light"/>
                <a:cs typeface="Myriad Pro"/>
              </a:defRPr>
            </a:lvl1pPr>
          </a:lstStyle>
          <a:p>
            <a:r>
              <a:rPr lang="es-ES_tradnl" dirty="0" smtClean="0"/>
              <a:t>Clic para editar título</a:t>
            </a:r>
            <a:endParaRPr lang="es-ES" dirty="0"/>
          </a:p>
        </p:txBody>
      </p:sp>
      <p:sp>
        <p:nvSpPr>
          <p:cNvPr id="3" name="Marcador de posición de imagen 2"/>
          <p:cNvSpPr>
            <a:spLocks noGrp="1"/>
          </p:cNvSpPr>
          <p:nvPr>
            <p:ph type="pic" idx="1" hasCustomPrompt="1"/>
          </p:nvPr>
        </p:nvSpPr>
        <p:spPr>
          <a:xfrm>
            <a:off x="1792288" y="459580"/>
            <a:ext cx="5486400" cy="2746757"/>
          </a:xfrm>
        </p:spPr>
        <p:txBody>
          <a:bodyPr>
            <a:normAutofit/>
          </a:bodyPr>
          <a:lstStyle>
            <a:lvl1pPr marL="0" indent="0">
              <a:buNone/>
              <a:defRPr sz="1200" b="0" i="0">
                <a:solidFill>
                  <a:srgbClr val="7D8287"/>
                </a:solidFill>
                <a:latin typeface="Myriad Pro"/>
                <a:cs typeface="Myriad Pro"/>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dirty="0" smtClean="0"/>
              <a:t>Insertar imagen aquí, o multimedia</a:t>
            </a:r>
            <a:endParaRPr lang="es-ES" dirty="0"/>
          </a:p>
        </p:txBody>
      </p:sp>
      <p:sp>
        <p:nvSpPr>
          <p:cNvPr id="4" name="Marcador de texto 3"/>
          <p:cNvSpPr>
            <a:spLocks noGrp="1"/>
          </p:cNvSpPr>
          <p:nvPr>
            <p:ph type="body" sz="half" idx="2"/>
          </p:nvPr>
        </p:nvSpPr>
        <p:spPr>
          <a:xfrm>
            <a:off x="1792288" y="4025503"/>
            <a:ext cx="5486400" cy="603647"/>
          </a:xfrm>
        </p:spPr>
        <p:txBody>
          <a:bodyPr>
            <a:normAutofit/>
          </a:bodyPr>
          <a:lstStyle>
            <a:lvl1pPr marL="0" indent="0">
              <a:buNone/>
              <a:defRPr sz="1200" b="0" i="0">
                <a:solidFill>
                  <a:schemeClr val="tx1">
                    <a:lumMod val="50000"/>
                  </a:schemeClr>
                </a:solidFill>
                <a:latin typeface="Myriad Pro"/>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smtClean="0"/>
              <a:t>Haga clic para modificar el estilo de texto del patrón</a:t>
            </a:r>
          </a:p>
        </p:txBody>
      </p:sp>
      <p:cxnSp>
        <p:nvCxnSpPr>
          <p:cNvPr id="8" name="Conector recto 7"/>
          <p:cNvCxnSpPr/>
          <p:nvPr userDrawn="1"/>
        </p:nvCxnSpPr>
        <p:spPr>
          <a:xfrm>
            <a:off x="1672482" y="3365962"/>
            <a:ext cx="5746120" cy="0"/>
          </a:xfrm>
          <a:prstGeom prst="line">
            <a:avLst/>
          </a:prstGeom>
          <a:ln w="12700" cmpd="sng">
            <a:solidFill>
              <a:srgbClr val="104FB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581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idos">
    <p:spTree>
      <p:nvGrpSpPr>
        <p:cNvPr id="1" name=""/>
        <p:cNvGrpSpPr/>
        <p:nvPr/>
      </p:nvGrpSpPr>
      <p:grpSpPr>
        <a:xfrm>
          <a:off x="0" y="0"/>
          <a:ext cx="0" cy="0"/>
          <a:chOff x="0" y="0"/>
          <a:chExt cx="0" cy="0"/>
        </a:xfrm>
      </p:grpSpPr>
      <p:sp>
        <p:nvSpPr>
          <p:cNvPr id="20"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Contenidos</a:t>
            </a:r>
            <a:endParaRPr lang="es-ES" dirty="0"/>
          </a:p>
        </p:txBody>
      </p:sp>
      <p:sp>
        <p:nvSpPr>
          <p:cNvPr id="58" name="Marcador de contenido 2"/>
          <p:cNvSpPr>
            <a:spLocks noGrp="1"/>
          </p:cNvSpPr>
          <p:nvPr>
            <p:ph sz="half" idx="1" hasCustomPrompt="1"/>
          </p:nvPr>
        </p:nvSpPr>
        <p:spPr>
          <a:xfrm>
            <a:off x="2743644" y="1250684"/>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4" name="Marcador de texto 3"/>
          <p:cNvSpPr>
            <a:spLocks noGrp="1"/>
          </p:cNvSpPr>
          <p:nvPr>
            <p:ph type="body" sz="quarter" idx="17"/>
          </p:nvPr>
        </p:nvSpPr>
        <p:spPr>
          <a:xfrm>
            <a:off x="741740" y="1250685"/>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14" name="Marcador de texto 3"/>
          <p:cNvSpPr>
            <a:spLocks noGrp="1"/>
          </p:cNvSpPr>
          <p:nvPr>
            <p:ph type="body" sz="half" idx="2" hasCustomPrompt="1"/>
          </p:nvPr>
        </p:nvSpPr>
        <p:spPr>
          <a:xfrm>
            <a:off x="312928" y="1250684"/>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smtClean="0"/>
              <a:t>1</a:t>
            </a:r>
          </a:p>
        </p:txBody>
      </p:sp>
      <p:sp>
        <p:nvSpPr>
          <p:cNvPr id="15" name="Marcador de contenido 2"/>
          <p:cNvSpPr>
            <a:spLocks noGrp="1"/>
          </p:cNvSpPr>
          <p:nvPr>
            <p:ph sz="half" idx="18" hasCustomPrompt="1"/>
          </p:nvPr>
        </p:nvSpPr>
        <p:spPr>
          <a:xfrm>
            <a:off x="7079426" y="1250684"/>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18" name="Marcador de contenido 2"/>
          <p:cNvSpPr>
            <a:spLocks noGrp="1"/>
          </p:cNvSpPr>
          <p:nvPr>
            <p:ph sz="half" idx="21" hasCustomPrompt="1"/>
          </p:nvPr>
        </p:nvSpPr>
        <p:spPr>
          <a:xfrm>
            <a:off x="2743644" y="3001358"/>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22" name="Marcador de contenido 2"/>
          <p:cNvSpPr>
            <a:spLocks noGrp="1"/>
          </p:cNvSpPr>
          <p:nvPr>
            <p:ph sz="half" idx="24" hasCustomPrompt="1"/>
          </p:nvPr>
        </p:nvSpPr>
        <p:spPr>
          <a:xfrm>
            <a:off x="7079426" y="3001358"/>
            <a:ext cx="1607374"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25" name="Marcador de texto 3"/>
          <p:cNvSpPr>
            <a:spLocks noGrp="1"/>
          </p:cNvSpPr>
          <p:nvPr>
            <p:ph type="body" sz="quarter" idx="25"/>
          </p:nvPr>
        </p:nvSpPr>
        <p:spPr>
          <a:xfrm>
            <a:off x="5066796" y="1250685"/>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26" name="Marcador de texto 3"/>
          <p:cNvSpPr>
            <a:spLocks noGrp="1"/>
          </p:cNvSpPr>
          <p:nvPr>
            <p:ph type="body" sz="half" idx="26" hasCustomPrompt="1"/>
          </p:nvPr>
        </p:nvSpPr>
        <p:spPr>
          <a:xfrm>
            <a:off x="4637984" y="1250684"/>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smtClean="0"/>
              <a:t>1</a:t>
            </a:r>
          </a:p>
        </p:txBody>
      </p:sp>
      <p:sp>
        <p:nvSpPr>
          <p:cNvPr id="27" name="Marcador de texto 3"/>
          <p:cNvSpPr>
            <a:spLocks noGrp="1"/>
          </p:cNvSpPr>
          <p:nvPr>
            <p:ph type="body" sz="quarter" idx="27"/>
          </p:nvPr>
        </p:nvSpPr>
        <p:spPr>
          <a:xfrm>
            <a:off x="741740" y="3001358"/>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28" name="Marcador de texto 3"/>
          <p:cNvSpPr>
            <a:spLocks noGrp="1"/>
          </p:cNvSpPr>
          <p:nvPr>
            <p:ph type="body" sz="half" idx="28" hasCustomPrompt="1"/>
          </p:nvPr>
        </p:nvSpPr>
        <p:spPr>
          <a:xfrm>
            <a:off x="312928" y="3001357"/>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smtClean="0"/>
              <a:t>1</a:t>
            </a:r>
          </a:p>
        </p:txBody>
      </p:sp>
      <p:sp>
        <p:nvSpPr>
          <p:cNvPr id="29" name="Marcador de texto 3"/>
          <p:cNvSpPr>
            <a:spLocks noGrp="1"/>
          </p:cNvSpPr>
          <p:nvPr>
            <p:ph type="body" sz="quarter" idx="29"/>
          </p:nvPr>
        </p:nvSpPr>
        <p:spPr>
          <a:xfrm>
            <a:off x="5066796" y="3001358"/>
            <a:ext cx="1849060" cy="1243502"/>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30" name="Marcador de texto 3"/>
          <p:cNvSpPr>
            <a:spLocks noGrp="1"/>
          </p:cNvSpPr>
          <p:nvPr>
            <p:ph type="body" sz="half" idx="30" hasCustomPrompt="1"/>
          </p:nvPr>
        </p:nvSpPr>
        <p:spPr>
          <a:xfrm>
            <a:off x="4637984" y="3001357"/>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smtClean="0"/>
              <a:t>1</a:t>
            </a:r>
          </a:p>
        </p:txBody>
      </p:sp>
    </p:spTree>
    <p:extLst>
      <p:ext uri="{BB962C8B-B14F-4D97-AF65-F5344CB8AC3E}">
        <p14:creationId xmlns:p14="http://schemas.microsoft.com/office/powerpoint/2010/main" val="243255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s 2">
    <p:spTree>
      <p:nvGrpSpPr>
        <p:cNvPr id="1" name=""/>
        <p:cNvGrpSpPr/>
        <p:nvPr/>
      </p:nvGrpSpPr>
      <p:grpSpPr>
        <a:xfrm>
          <a:off x="0" y="0"/>
          <a:ext cx="0" cy="0"/>
          <a:chOff x="0" y="0"/>
          <a:chExt cx="0" cy="0"/>
        </a:xfrm>
      </p:grpSpPr>
      <p:sp>
        <p:nvSpPr>
          <p:cNvPr id="23" name="Marcador de contenido 2"/>
          <p:cNvSpPr>
            <a:spLocks noGrp="1"/>
          </p:cNvSpPr>
          <p:nvPr>
            <p:ph sz="half" idx="1" hasCustomPrompt="1"/>
          </p:nvPr>
        </p:nvSpPr>
        <p:spPr>
          <a:xfrm>
            <a:off x="403925"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24" name="Marcador de texto 3"/>
          <p:cNvSpPr>
            <a:spLocks noGrp="1"/>
          </p:cNvSpPr>
          <p:nvPr>
            <p:ph type="body" sz="quarter" idx="17"/>
          </p:nvPr>
        </p:nvSpPr>
        <p:spPr>
          <a:xfrm>
            <a:off x="403925"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25" name="Marcador de texto 3"/>
          <p:cNvSpPr>
            <a:spLocks noGrp="1"/>
          </p:cNvSpPr>
          <p:nvPr>
            <p:ph type="body" sz="half" idx="2" hasCustomPrompt="1"/>
          </p:nvPr>
        </p:nvSpPr>
        <p:spPr>
          <a:xfrm>
            <a:off x="1184183"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smtClean="0"/>
              <a:t>1</a:t>
            </a:r>
          </a:p>
        </p:txBody>
      </p:sp>
      <p:sp>
        <p:nvSpPr>
          <p:cNvPr id="26" name="Marcador de contenido 2"/>
          <p:cNvSpPr>
            <a:spLocks noGrp="1"/>
          </p:cNvSpPr>
          <p:nvPr>
            <p:ph sz="half" idx="18" hasCustomPrompt="1"/>
          </p:nvPr>
        </p:nvSpPr>
        <p:spPr>
          <a:xfrm>
            <a:off x="2585211"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29" name="Marcador de contenido 2"/>
          <p:cNvSpPr>
            <a:spLocks noGrp="1"/>
          </p:cNvSpPr>
          <p:nvPr>
            <p:ph sz="half" idx="21" hasCustomPrompt="1"/>
          </p:nvPr>
        </p:nvSpPr>
        <p:spPr>
          <a:xfrm>
            <a:off x="4757455"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39" name="Marcador de contenido 2"/>
          <p:cNvSpPr>
            <a:spLocks noGrp="1"/>
          </p:cNvSpPr>
          <p:nvPr>
            <p:ph sz="half" idx="24" hasCustomPrompt="1"/>
          </p:nvPr>
        </p:nvSpPr>
        <p:spPr>
          <a:xfrm>
            <a:off x="6881611" y="3108984"/>
            <a:ext cx="1849060" cy="1243502"/>
          </a:xfrm>
          <a:noFill/>
        </p:spPr>
        <p:txBody>
          <a:bodyPr>
            <a:normAutofit/>
          </a:bodyPr>
          <a:lstStyle>
            <a:lvl1pPr marL="0" indent="0">
              <a:buFont typeface="Arial"/>
              <a:buNone/>
              <a:defRPr sz="1200">
                <a:solidFill>
                  <a:srgbClr val="7D8287"/>
                </a:solidFill>
                <a:latin typeface="Calibri"/>
                <a:cs typeface="Calibri"/>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22"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Contenidos</a:t>
            </a:r>
            <a:endParaRPr lang="es-ES" dirty="0"/>
          </a:p>
        </p:txBody>
      </p:sp>
      <p:sp>
        <p:nvSpPr>
          <p:cNvPr id="34" name="Marcador de texto 3"/>
          <p:cNvSpPr>
            <a:spLocks noGrp="1"/>
          </p:cNvSpPr>
          <p:nvPr>
            <p:ph type="body" sz="quarter" idx="25"/>
          </p:nvPr>
        </p:nvSpPr>
        <p:spPr>
          <a:xfrm>
            <a:off x="2590800"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35" name="Marcador de texto 3"/>
          <p:cNvSpPr>
            <a:spLocks noGrp="1"/>
          </p:cNvSpPr>
          <p:nvPr>
            <p:ph type="body" sz="half" idx="26" hasCustomPrompt="1"/>
          </p:nvPr>
        </p:nvSpPr>
        <p:spPr>
          <a:xfrm>
            <a:off x="3371058"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smtClean="0"/>
              <a:t>1</a:t>
            </a:r>
          </a:p>
        </p:txBody>
      </p:sp>
      <p:sp>
        <p:nvSpPr>
          <p:cNvPr id="37" name="Marcador de texto 3"/>
          <p:cNvSpPr>
            <a:spLocks noGrp="1"/>
          </p:cNvSpPr>
          <p:nvPr>
            <p:ph type="body" sz="quarter" idx="27"/>
          </p:nvPr>
        </p:nvSpPr>
        <p:spPr>
          <a:xfrm>
            <a:off x="4757455"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42" name="Marcador de texto 3"/>
          <p:cNvSpPr>
            <a:spLocks noGrp="1"/>
          </p:cNvSpPr>
          <p:nvPr>
            <p:ph type="body" sz="half" idx="28" hasCustomPrompt="1"/>
          </p:nvPr>
        </p:nvSpPr>
        <p:spPr>
          <a:xfrm>
            <a:off x="5537713"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smtClean="0"/>
              <a:t>1</a:t>
            </a:r>
          </a:p>
        </p:txBody>
      </p:sp>
      <p:sp>
        <p:nvSpPr>
          <p:cNvPr id="43" name="Marcador de texto 3"/>
          <p:cNvSpPr>
            <a:spLocks noGrp="1"/>
          </p:cNvSpPr>
          <p:nvPr>
            <p:ph type="body" sz="quarter" idx="29"/>
          </p:nvPr>
        </p:nvSpPr>
        <p:spPr>
          <a:xfrm>
            <a:off x="6881611" y="1738190"/>
            <a:ext cx="1849060" cy="1243502"/>
          </a:xfrm>
        </p:spPr>
        <p:txBody>
          <a:bodyPr>
            <a:noAutofit/>
          </a:bodyPr>
          <a:lstStyle>
            <a:lvl1pPr marL="0" indent="0">
              <a:buFontTx/>
              <a:buNone/>
              <a:defRPr sz="1100" b="0" i="0">
                <a:solidFill>
                  <a:schemeClr val="tx1">
                    <a:lumMod val="50000"/>
                  </a:schemeClr>
                </a:solidFill>
                <a:latin typeface="Arial"/>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44" name="Marcador de texto 3"/>
          <p:cNvSpPr>
            <a:spLocks noGrp="1"/>
          </p:cNvSpPr>
          <p:nvPr>
            <p:ph type="body" sz="half" idx="30" hasCustomPrompt="1"/>
          </p:nvPr>
        </p:nvSpPr>
        <p:spPr>
          <a:xfrm>
            <a:off x="7661869" y="1358310"/>
            <a:ext cx="288544" cy="300956"/>
          </a:xfrm>
        </p:spPr>
        <p:txBody>
          <a:bodyPr>
            <a:normAutofit/>
          </a:bodyPr>
          <a:lstStyle>
            <a:lvl1pPr marL="0" indent="0">
              <a:buNone/>
              <a:defRPr sz="1200" b="0" i="0">
                <a:solidFill>
                  <a:schemeClr val="tx1">
                    <a:lumMod val="50000"/>
                  </a:schemeClr>
                </a:solidFill>
                <a:latin typeface="Myriad Pro Light"/>
                <a:cs typeface="Myriad Pro"/>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dirty="0" smtClean="0"/>
              <a:t>1</a:t>
            </a:r>
          </a:p>
        </p:txBody>
      </p:sp>
    </p:spTree>
    <p:extLst>
      <p:ext uri="{BB962C8B-B14F-4D97-AF65-F5344CB8AC3E}">
        <p14:creationId xmlns:p14="http://schemas.microsoft.com/office/powerpoint/2010/main" val="248931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una columna izquierda 2">
    <p:spTree>
      <p:nvGrpSpPr>
        <p:cNvPr id="1" name=""/>
        <p:cNvGrpSpPr/>
        <p:nvPr/>
      </p:nvGrpSpPr>
      <p:grpSpPr>
        <a:xfrm>
          <a:off x="0" y="0"/>
          <a:ext cx="0" cy="0"/>
          <a:chOff x="0" y="0"/>
          <a:chExt cx="0" cy="0"/>
        </a:xfrm>
      </p:grpSpPr>
      <p:sp>
        <p:nvSpPr>
          <p:cNvPr id="12" name="Marcador de contenido 2"/>
          <p:cNvSpPr>
            <a:spLocks noGrp="1"/>
          </p:cNvSpPr>
          <p:nvPr>
            <p:ph sz="half" idx="14" hasCustomPrompt="1"/>
          </p:nvPr>
        </p:nvSpPr>
        <p:spPr>
          <a:xfrm>
            <a:off x="6184784" y="1521078"/>
            <a:ext cx="2502016" cy="2898655"/>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18" name="Marcador de texto 3"/>
          <p:cNvSpPr>
            <a:spLocks noGrp="1"/>
          </p:cNvSpPr>
          <p:nvPr>
            <p:ph type="body" sz="quarter" idx="18"/>
          </p:nvPr>
        </p:nvSpPr>
        <p:spPr>
          <a:xfrm>
            <a:off x="399797" y="1521077"/>
            <a:ext cx="5562600" cy="2898655"/>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17"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Texto una columna</a:t>
            </a:r>
            <a:endParaRPr lang="es-ES" dirty="0"/>
          </a:p>
        </p:txBody>
      </p:sp>
    </p:spTree>
    <p:extLst>
      <p:ext uri="{BB962C8B-B14F-4D97-AF65-F5344CB8AC3E}">
        <p14:creationId xmlns:p14="http://schemas.microsoft.com/office/powerpoint/2010/main" val="20441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una columna derecha 2">
    <p:spTree>
      <p:nvGrpSpPr>
        <p:cNvPr id="1" name=""/>
        <p:cNvGrpSpPr/>
        <p:nvPr/>
      </p:nvGrpSpPr>
      <p:grpSpPr>
        <a:xfrm>
          <a:off x="0" y="0"/>
          <a:ext cx="0" cy="0"/>
          <a:chOff x="0" y="0"/>
          <a:chExt cx="0" cy="0"/>
        </a:xfrm>
      </p:grpSpPr>
      <p:sp>
        <p:nvSpPr>
          <p:cNvPr id="12" name="Marcador de contenido 2"/>
          <p:cNvSpPr>
            <a:spLocks noGrp="1"/>
          </p:cNvSpPr>
          <p:nvPr>
            <p:ph sz="half" idx="14" hasCustomPrompt="1"/>
          </p:nvPr>
        </p:nvSpPr>
        <p:spPr>
          <a:xfrm>
            <a:off x="457200" y="1521078"/>
            <a:ext cx="2502016" cy="2898655"/>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17" name="Marcador de texto 3"/>
          <p:cNvSpPr>
            <a:spLocks noGrp="1"/>
          </p:cNvSpPr>
          <p:nvPr>
            <p:ph type="body" sz="quarter" idx="18"/>
          </p:nvPr>
        </p:nvSpPr>
        <p:spPr>
          <a:xfrm>
            <a:off x="3167250" y="1521077"/>
            <a:ext cx="5562600" cy="2898655"/>
          </a:xfrm>
        </p:spPr>
        <p:txBody>
          <a:bodyPr>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estilo de texto del patrón</a:t>
            </a:r>
          </a:p>
        </p:txBody>
      </p:sp>
      <p:sp>
        <p:nvSpPr>
          <p:cNvPr id="18"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Texto una columna</a:t>
            </a:r>
            <a:endParaRPr lang="es-ES" dirty="0"/>
          </a:p>
        </p:txBody>
      </p:sp>
    </p:spTree>
    <p:extLst>
      <p:ext uri="{BB962C8B-B14F-4D97-AF65-F5344CB8AC3E}">
        <p14:creationId xmlns:p14="http://schemas.microsoft.com/office/powerpoint/2010/main" val="71662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 dos columnas izquierda 2">
    <p:spTree>
      <p:nvGrpSpPr>
        <p:cNvPr id="1" name=""/>
        <p:cNvGrpSpPr/>
        <p:nvPr/>
      </p:nvGrpSpPr>
      <p:grpSpPr>
        <a:xfrm>
          <a:off x="0" y="0"/>
          <a:ext cx="0" cy="0"/>
          <a:chOff x="0" y="0"/>
          <a:chExt cx="0" cy="0"/>
        </a:xfrm>
      </p:grpSpPr>
      <p:sp>
        <p:nvSpPr>
          <p:cNvPr id="15" name="Marcador de contenido 2"/>
          <p:cNvSpPr>
            <a:spLocks noGrp="1"/>
          </p:cNvSpPr>
          <p:nvPr>
            <p:ph sz="half" idx="14" hasCustomPrompt="1"/>
          </p:nvPr>
        </p:nvSpPr>
        <p:spPr>
          <a:xfrm>
            <a:off x="6184784" y="1521078"/>
            <a:ext cx="2502016" cy="2898656"/>
          </a:xfrm>
          <a:noFill/>
          <a:ln>
            <a:noFill/>
          </a:ln>
        </p:spPr>
        <p:txBody>
          <a:bodyPr>
            <a:normAutofit/>
          </a:bodyPr>
          <a:lstStyle>
            <a:lvl1pPr marL="0" indent="0">
              <a:buFont typeface="Arial"/>
              <a:buNone/>
              <a:defRPr sz="1200" b="0" i="0">
                <a:solidFill>
                  <a:srgbClr val="7D8287"/>
                </a:solidFill>
                <a:latin typeface="Myriad Pro"/>
                <a:cs typeface="Myriad Pro"/>
              </a:defRPr>
            </a:lvl1pPr>
            <a:lvl2pPr marL="742950" indent="-285750">
              <a:buFont typeface="Arial"/>
              <a:buChar char="•"/>
              <a:defRPr sz="1800">
                <a:latin typeface="Catamaran Thin"/>
              </a:defRPr>
            </a:lvl2pPr>
            <a:lvl3pPr marL="1143000" indent="-228600">
              <a:buFont typeface="Arial"/>
              <a:buChar char="•"/>
              <a:defRPr sz="1600">
                <a:latin typeface="Catamaran Thin"/>
              </a:defRPr>
            </a:lvl3pPr>
            <a:lvl4pPr marL="1600200" indent="-228600">
              <a:buFont typeface="Arial"/>
              <a:buChar char="•"/>
              <a:defRPr sz="1400">
                <a:latin typeface="Catamaran Thin"/>
              </a:defRPr>
            </a:lvl4pPr>
            <a:lvl5pPr marL="2057400" indent="-228600">
              <a:buFont typeface="Arial"/>
              <a:buChar char="•"/>
              <a:defRPr sz="1200">
                <a:latin typeface="Catamaran Thin"/>
              </a:defRPr>
            </a:lvl5pPr>
            <a:lvl6pPr>
              <a:defRPr sz="1800"/>
            </a:lvl6pPr>
            <a:lvl7pPr>
              <a:defRPr sz="1800"/>
            </a:lvl7pPr>
            <a:lvl8pPr>
              <a:defRPr sz="1800"/>
            </a:lvl8pPr>
            <a:lvl9pPr>
              <a:defRPr sz="1800"/>
            </a:lvl9pPr>
          </a:lstStyle>
          <a:p>
            <a:pPr lvl="0"/>
            <a:r>
              <a:rPr lang="es-ES" dirty="0" smtClean="0"/>
              <a:t>Insertar imagen aquí, o multimedia</a:t>
            </a:r>
            <a:endParaRPr lang="es-ES" dirty="0"/>
          </a:p>
        </p:txBody>
      </p:sp>
      <p:sp>
        <p:nvSpPr>
          <p:cNvPr id="18" name="Marcador de texto 3"/>
          <p:cNvSpPr>
            <a:spLocks noGrp="1"/>
          </p:cNvSpPr>
          <p:nvPr>
            <p:ph type="body" sz="quarter" idx="18" hasCustomPrompt="1"/>
          </p:nvPr>
        </p:nvSpPr>
        <p:spPr>
          <a:xfrm>
            <a:off x="399797" y="1521077"/>
            <a:ext cx="5562600" cy="2898655"/>
          </a:xfrm>
        </p:spPr>
        <p:txBody>
          <a:bodyPr numCol="2">
            <a:noAutofit/>
          </a:bodyPr>
          <a:lstStyle>
            <a:lvl1pPr marL="0" indent="0">
              <a:buFontTx/>
              <a:buNone/>
              <a:defRPr sz="1100" b="0" i="0">
                <a:solidFill>
                  <a:schemeClr val="tx1">
                    <a:lumMod val="50000"/>
                  </a:schemeClr>
                </a:solidFill>
                <a:latin typeface="Myriad Pro"/>
                <a:cs typeface="Myriad Pro"/>
              </a:defRPr>
            </a:lvl1pPr>
            <a:lvl2pPr>
              <a:defRPr sz="1100" b="0" i="0">
                <a:solidFill>
                  <a:srgbClr val="7D8287"/>
                </a:solidFill>
                <a:latin typeface="Myriad Pro"/>
                <a:cs typeface="Myriad Pro"/>
              </a:defRPr>
            </a:lvl2pPr>
            <a:lvl3pPr>
              <a:defRPr sz="1100" b="0" i="0">
                <a:solidFill>
                  <a:srgbClr val="7D8287"/>
                </a:solidFill>
                <a:latin typeface="Myriad Pro"/>
                <a:cs typeface="Myriad Pro"/>
              </a:defRPr>
            </a:lvl3pPr>
            <a:lvl4pPr>
              <a:defRPr sz="1100" b="0" i="0">
                <a:solidFill>
                  <a:srgbClr val="7D8287"/>
                </a:solidFill>
                <a:latin typeface="Myriad Pro"/>
                <a:cs typeface="Myriad Pro"/>
              </a:defRPr>
            </a:lvl4pPr>
            <a:lvl5pPr>
              <a:defRPr sz="1100" b="0" i="0">
                <a:solidFill>
                  <a:srgbClr val="7D8287"/>
                </a:solidFill>
                <a:latin typeface="Myriad Pro"/>
                <a:cs typeface="Myriad Pro"/>
              </a:defRPr>
            </a:lvl5pPr>
          </a:lstStyle>
          <a:p>
            <a:pPr lvl="0"/>
            <a:r>
              <a:rPr lang="es-ES_tradnl" dirty="0" smtClean="0"/>
              <a:t>Haga clic para modificar el texto del patrón</a:t>
            </a:r>
          </a:p>
        </p:txBody>
      </p:sp>
      <p:sp>
        <p:nvSpPr>
          <p:cNvPr id="13" name="Título 1"/>
          <p:cNvSpPr>
            <a:spLocks noGrp="1"/>
          </p:cNvSpPr>
          <p:nvPr>
            <p:ph type="title" hasCustomPrompt="1"/>
          </p:nvPr>
        </p:nvSpPr>
        <p:spPr>
          <a:xfrm>
            <a:off x="312928" y="97619"/>
            <a:ext cx="8373872" cy="770353"/>
          </a:xfrm>
          <a:noFill/>
          <a:effectLst/>
        </p:spPr>
        <p:txBody>
          <a:bodyPr tIns="108000" rIns="108000" bIns="108000" anchor="t" anchorCtr="0">
            <a:noAutofit/>
          </a:bodyPr>
          <a:lstStyle>
            <a:lvl1pPr indent="0" algn="ctr">
              <a:spcBef>
                <a:spcPts val="0"/>
              </a:spcBef>
              <a:defRPr sz="2800" b="0" i="0" kern="1200" spc="0" baseline="0">
                <a:solidFill>
                  <a:schemeClr val="tx1">
                    <a:lumMod val="50000"/>
                  </a:schemeClr>
                </a:solidFill>
                <a:latin typeface="Myriad Pro Light"/>
                <a:cs typeface="Myriad Pro"/>
              </a:defRPr>
            </a:lvl1pPr>
          </a:lstStyle>
          <a:p>
            <a:r>
              <a:rPr lang="es-ES_tradnl" dirty="0" smtClean="0"/>
              <a:t>Texto dos columnas</a:t>
            </a:r>
            <a:endParaRPr lang="es-ES" dirty="0"/>
          </a:p>
        </p:txBody>
      </p:sp>
    </p:spTree>
    <p:extLst>
      <p:ext uri="{BB962C8B-B14F-4D97-AF65-F5344CB8AC3E}">
        <p14:creationId xmlns:p14="http://schemas.microsoft.com/office/powerpoint/2010/main" val="386217748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38739"/>
            <a:ext cx="8229600" cy="549659"/>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dirty="0" smtClean="0"/>
              <a:t>Haga clic para modificar el estilo de texto del patrón</a:t>
            </a:r>
            <a:endParaRPr lang="es-ES" dirty="0"/>
          </a:p>
        </p:txBody>
      </p:sp>
      <p:sp>
        <p:nvSpPr>
          <p:cNvPr id="4" name="Marcador de fecha 3"/>
          <p:cNvSpPr>
            <a:spLocks noGrp="1"/>
          </p:cNvSpPr>
          <p:nvPr>
            <p:ph type="dt" sz="half" idx="2"/>
          </p:nvPr>
        </p:nvSpPr>
        <p:spPr>
          <a:xfrm>
            <a:off x="5099173" y="4767263"/>
            <a:ext cx="874970" cy="273844"/>
          </a:xfrm>
          <a:prstGeom prst="rect">
            <a:avLst/>
          </a:prstGeom>
        </p:spPr>
        <p:txBody>
          <a:bodyPr vert="horz" lIns="91440" tIns="45720" rIns="91440" bIns="45720" rtlCol="0" anchor="ctr"/>
          <a:lstStyle>
            <a:lvl1pPr algn="l">
              <a:defRPr sz="800" b="0" i="0">
                <a:solidFill>
                  <a:schemeClr val="tx1">
                    <a:lumMod val="50000"/>
                  </a:schemeClr>
                </a:solidFill>
                <a:latin typeface="Myriad Pro Light"/>
                <a:cs typeface="Myriad Pro"/>
              </a:defRPr>
            </a:lvl1pPr>
          </a:lstStyle>
          <a:p>
            <a:fld id="{C0A736C3-0857-B64D-A6DE-8D30659CE39B}" type="datetimeFigureOut">
              <a:rPr lang="es-ES" smtClean="0"/>
              <a:pPr/>
              <a:t>1/2/20</a:t>
            </a:fld>
            <a:endParaRPr lang="es-ES"/>
          </a:p>
        </p:txBody>
      </p:sp>
      <p:sp>
        <p:nvSpPr>
          <p:cNvPr id="5" name="Marcador de pie de página 4"/>
          <p:cNvSpPr>
            <a:spLocks noGrp="1"/>
          </p:cNvSpPr>
          <p:nvPr>
            <p:ph type="ftr" sz="quarter" idx="3"/>
          </p:nvPr>
        </p:nvSpPr>
        <p:spPr>
          <a:xfrm>
            <a:off x="6185515" y="4767263"/>
            <a:ext cx="1666090" cy="273844"/>
          </a:xfrm>
          <a:prstGeom prst="rect">
            <a:avLst/>
          </a:prstGeom>
        </p:spPr>
        <p:txBody>
          <a:bodyPr vert="horz" lIns="91440" tIns="45720" rIns="91440" bIns="45720" rtlCol="0" anchor="ctr"/>
          <a:lstStyle>
            <a:lvl1pPr algn="ctr">
              <a:defRPr sz="800" b="0" i="0">
                <a:solidFill>
                  <a:schemeClr val="tx1">
                    <a:lumMod val="50000"/>
                  </a:schemeClr>
                </a:solidFill>
                <a:latin typeface="Myriad Pro Light"/>
                <a:cs typeface="Myriad Pro"/>
              </a:defRPr>
            </a:lvl1pPr>
          </a:lstStyle>
          <a:p>
            <a:endParaRPr lang="es-ES" dirty="0"/>
          </a:p>
        </p:txBody>
      </p:sp>
      <p:sp>
        <p:nvSpPr>
          <p:cNvPr id="6" name="Marcador de número de diapositiva 5"/>
          <p:cNvSpPr>
            <a:spLocks noGrp="1"/>
          </p:cNvSpPr>
          <p:nvPr>
            <p:ph type="sldNum" sz="quarter" idx="4"/>
          </p:nvPr>
        </p:nvSpPr>
        <p:spPr>
          <a:xfrm>
            <a:off x="8040760" y="4767263"/>
            <a:ext cx="646040" cy="273844"/>
          </a:xfrm>
          <a:prstGeom prst="rect">
            <a:avLst/>
          </a:prstGeom>
        </p:spPr>
        <p:txBody>
          <a:bodyPr vert="horz" lIns="91440" tIns="45720" rIns="91440" bIns="45720" rtlCol="0" anchor="ctr"/>
          <a:lstStyle>
            <a:lvl1pPr algn="r">
              <a:defRPr sz="800" b="0" i="0">
                <a:solidFill>
                  <a:schemeClr val="tx1">
                    <a:lumMod val="50000"/>
                  </a:schemeClr>
                </a:solidFill>
                <a:latin typeface="Myriad Pro Light"/>
                <a:cs typeface="Myriad Pro"/>
              </a:defRPr>
            </a:lvl1pPr>
          </a:lstStyle>
          <a:p>
            <a:fld id="{E1AA2B2B-0D4B-A947-9CD7-A5D60418FEC0}" type="slidenum">
              <a:rPr lang="es-ES" smtClean="0"/>
              <a:pPr/>
              <a:t>‹#›</a:t>
            </a:fld>
            <a:endParaRPr lang="es-ES"/>
          </a:p>
        </p:txBody>
      </p:sp>
      <p:sp>
        <p:nvSpPr>
          <p:cNvPr id="7" name="Rectángulo 6"/>
          <p:cNvSpPr/>
          <p:nvPr/>
        </p:nvSpPr>
        <p:spPr>
          <a:xfrm>
            <a:off x="0" y="0"/>
            <a:ext cx="91440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Rectángulo 7"/>
          <p:cNvSpPr/>
          <p:nvPr/>
        </p:nvSpPr>
        <p:spPr>
          <a:xfrm>
            <a:off x="0" y="5062870"/>
            <a:ext cx="91440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9" name="Rectángulo 8"/>
          <p:cNvSpPr/>
          <p:nvPr/>
        </p:nvSpPr>
        <p:spPr>
          <a:xfrm rot="5400000">
            <a:off x="-2531435" y="2531435"/>
            <a:ext cx="51435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Rectángulo 9"/>
          <p:cNvSpPr/>
          <p:nvPr/>
        </p:nvSpPr>
        <p:spPr>
          <a:xfrm rot="5400000">
            <a:off x="6537051" y="2531435"/>
            <a:ext cx="5143500" cy="80630"/>
          </a:xfrm>
          <a:prstGeom prst="rect">
            <a:avLst/>
          </a:prstGeom>
          <a:solidFill>
            <a:srgbClr val="E6E6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p:nvSpPr>
        <p:spPr>
          <a:xfrm>
            <a:off x="80630" y="4685122"/>
            <a:ext cx="8987856" cy="377748"/>
          </a:xfrm>
          <a:prstGeom prst="rect">
            <a:avLst/>
          </a:prstGeom>
          <a:solidFill>
            <a:srgbClr val="61BBA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pic>
        <p:nvPicPr>
          <p:cNvPr id="11" name="Imagen 10"/>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433293" y="4692537"/>
            <a:ext cx="2253507" cy="348570"/>
          </a:xfrm>
          <a:prstGeom prst="rect">
            <a:avLst/>
          </a:prstGeom>
        </p:spPr>
      </p:pic>
    </p:spTree>
    <p:extLst>
      <p:ext uri="{BB962C8B-B14F-4D97-AF65-F5344CB8AC3E}">
        <p14:creationId xmlns:p14="http://schemas.microsoft.com/office/powerpoint/2010/main" val="48650438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725" r:id="rId3"/>
    <p:sldLayoutId id="2147483703" r:id="rId4"/>
    <p:sldLayoutId id="2147483684" r:id="rId5"/>
    <p:sldLayoutId id="2147483704" r:id="rId6"/>
    <p:sldLayoutId id="2147483720" r:id="rId7"/>
    <p:sldLayoutId id="2147483721" r:id="rId8"/>
    <p:sldLayoutId id="2147483722" r:id="rId9"/>
    <p:sldLayoutId id="2147483723" r:id="rId10"/>
    <p:sldLayoutId id="2147483724" r:id="rId11"/>
    <p:sldLayoutId id="2147483667" r:id="rId12"/>
    <p:sldLayoutId id="2147483670" r:id="rId13"/>
    <p:sldLayoutId id="2147483685" r:id="rId14"/>
    <p:sldLayoutId id="2147483687" r:id="rId15"/>
    <p:sldLayoutId id="2147483688" r:id="rId16"/>
    <p:sldLayoutId id="2147483715" r:id="rId17"/>
    <p:sldLayoutId id="2147483677" r:id="rId18"/>
    <p:sldLayoutId id="2147483726" r:id="rId19"/>
  </p:sldLayoutIdLst>
  <p:txStyles>
    <p:titleStyle>
      <a:lvl1pPr algn="l" defTabSz="457200" rtl="0" eaLnBrk="1" latinLnBrk="0" hangingPunct="1">
        <a:spcBef>
          <a:spcPct val="0"/>
        </a:spcBef>
        <a:buNone/>
        <a:defRPr sz="3200" b="0" i="0" kern="1200">
          <a:solidFill>
            <a:schemeClr val="tx1">
              <a:lumMod val="50000"/>
            </a:schemeClr>
          </a:solidFill>
          <a:latin typeface="Myriad Pro Light"/>
          <a:ea typeface="+mj-ea"/>
          <a:cs typeface="Myriad Pro"/>
        </a:defRPr>
      </a:lvl1pPr>
    </p:titleStyle>
    <p:bodyStyle>
      <a:lvl1pPr marL="0" indent="0" algn="l" defTabSz="457200" rtl="0" eaLnBrk="1" latinLnBrk="0" hangingPunct="1">
        <a:spcBef>
          <a:spcPct val="20000"/>
        </a:spcBef>
        <a:buFontTx/>
        <a:buNone/>
        <a:defRPr sz="1100" b="0" i="0" kern="1200">
          <a:solidFill>
            <a:schemeClr val="tx1">
              <a:lumMod val="75000"/>
            </a:schemeClr>
          </a:solidFill>
          <a:latin typeface="Arial"/>
          <a:ea typeface="+mn-ea"/>
          <a:cs typeface="Helvetica"/>
        </a:defRPr>
      </a:lvl1pPr>
      <a:lvl2pPr marL="457200" indent="0" algn="l" defTabSz="457200" rtl="0" eaLnBrk="1" latinLnBrk="0" hangingPunct="1">
        <a:spcBef>
          <a:spcPct val="20000"/>
        </a:spcBef>
        <a:buFontTx/>
        <a:buNone/>
        <a:defRPr sz="1100" b="0" i="0" kern="1200">
          <a:solidFill>
            <a:srgbClr val="7D8287"/>
          </a:solidFill>
          <a:latin typeface="Helvetica"/>
          <a:ea typeface="+mn-ea"/>
          <a:cs typeface="Helvetica"/>
        </a:defRPr>
      </a:lvl2pPr>
      <a:lvl3pPr marL="914400" indent="0" algn="l" defTabSz="457200" rtl="0" eaLnBrk="1" latinLnBrk="0" hangingPunct="1">
        <a:spcBef>
          <a:spcPct val="20000"/>
        </a:spcBef>
        <a:buFontTx/>
        <a:buNone/>
        <a:defRPr sz="1100" b="0" i="0" kern="1200">
          <a:solidFill>
            <a:srgbClr val="7D8287"/>
          </a:solidFill>
          <a:latin typeface="Helvetica"/>
          <a:ea typeface="+mn-ea"/>
          <a:cs typeface="Helvetica"/>
        </a:defRPr>
      </a:lvl3pPr>
      <a:lvl4pPr marL="1371600" indent="0" algn="l" defTabSz="457200" rtl="0" eaLnBrk="1" latinLnBrk="0" hangingPunct="1">
        <a:spcBef>
          <a:spcPct val="20000"/>
        </a:spcBef>
        <a:buFontTx/>
        <a:buNone/>
        <a:defRPr sz="1100" b="0" i="0" kern="1200">
          <a:solidFill>
            <a:srgbClr val="7D8287"/>
          </a:solidFill>
          <a:latin typeface="Helvetica"/>
          <a:ea typeface="+mn-ea"/>
          <a:cs typeface="Helvetica"/>
        </a:defRPr>
      </a:lvl4pPr>
      <a:lvl5pPr marL="1828800" indent="0" algn="l" defTabSz="457200" rtl="0" eaLnBrk="1" latinLnBrk="0" hangingPunct="1">
        <a:spcBef>
          <a:spcPct val="20000"/>
        </a:spcBef>
        <a:buFontTx/>
        <a:buNone/>
        <a:defRPr sz="1100" b="0" i="0" kern="1200">
          <a:solidFill>
            <a:srgbClr val="7D8287"/>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hyperlink" Target="http://www.gov.co/"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23.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4.png"/><Relationship Id="rId3" Type="http://schemas.openxmlformats.org/officeDocument/2006/relationships/hyperlink" Target="http://www.minambiente.gov.co/images/AsuntosambientalesySectorialyUrbana/pdf/Polit%C3%ACcas_de_la_Direcci%C3%B3n/Pol%C3%ADtica_para_la_gesti%C3%B3n_integral_de__1.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25.png"/><Relationship Id="rId3" Type="http://schemas.openxmlformats.org/officeDocument/2006/relationships/image" Target="../media/image2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4"/>
          <p:cNvSpPr>
            <a:spLocks noGrp="1"/>
          </p:cNvSpPr>
          <p:nvPr>
            <p:ph type="ctrTitle"/>
          </p:nvPr>
        </p:nvSpPr>
        <p:spPr/>
        <p:txBody>
          <a:bodyPr>
            <a:noAutofit/>
          </a:bodyPr>
          <a:lstStyle/>
          <a:p>
            <a:r>
              <a:rPr lang="es-ES" sz="2800" dirty="0" smtClean="0"/>
              <a:t>MODULO 4. </a:t>
            </a:r>
            <a:r>
              <a:rPr lang="es-CO" sz="2800" dirty="0"/>
              <a:t>USO Y APROVECHAMIENTO DE SERVICIOS ECOSISTÉMICOS</a:t>
            </a:r>
            <a:endParaRPr lang="es-ES" sz="2800" dirty="0"/>
          </a:p>
        </p:txBody>
      </p:sp>
      <p:sp>
        <p:nvSpPr>
          <p:cNvPr id="16" name="Subtítulo 15"/>
          <p:cNvSpPr>
            <a:spLocks noGrp="1"/>
          </p:cNvSpPr>
          <p:nvPr>
            <p:ph type="subTitle" idx="1"/>
          </p:nvPr>
        </p:nvSpPr>
        <p:spPr/>
        <p:txBody>
          <a:bodyPr/>
          <a:lstStyle/>
          <a:p>
            <a:r>
              <a:rPr lang="es-ES" dirty="0" smtClean="0"/>
              <a:t>Docentes: Profesional Especializado  Ing. Forestal. Gladys Emilia Rodríguez Pardo &amp;  Bióloga. Magistra en Gestión Ambiental Angela Patricia Romero Rodríguez</a:t>
            </a:r>
            <a:endParaRPr lang="es-ES" dirty="0"/>
          </a:p>
        </p:txBody>
      </p:sp>
    </p:spTree>
    <p:extLst>
      <p:ext uri="{BB962C8B-B14F-4D97-AF65-F5344CB8AC3E}">
        <p14:creationId xmlns:p14="http://schemas.microsoft.com/office/powerpoint/2010/main" val="377534851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smtClean="0"/>
              <a:t>Trámites: Agua </a:t>
            </a:r>
            <a:r>
              <a:rPr lang="es-CO" sz="2900" b="1" dirty="0"/>
              <a:t>Prospección y exploración de aguas Subterráneas</a:t>
            </a:r>
            <a:r>
              <a:rPr lang="es-CO" dirty="0"/>
              <a:t/>
            </a:r>
            <a:br>
              <a:rPr lang="es-CO"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15"/>
          <p:cNvSpPr/>
          <p:nvPr/>
        </p:nvSpPr>
        <p:spPr>
          <a:xfrm>
            <a:off x="201152" y="2810595"/>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21" name="Imagen 20"/>
          <p:cNvPicPr>
            <a:picLocks noChangeAspect="1"/>
          </p:cNvPicPr>
          <p:nvPr/>
        </p:nvPicPr>
        <p:blipFill>
          <a:blip r:embed="rId3"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182248" y="3344720"/>
            <a:ext cx="539300" cy="566446"/>
          </a:xfrm>
          <a:prstGeom prst="rect">
            <a:avLst/>
          </a:prstGeom>
        </p:spPr>
      </p:pic>
      <p:sp>
        <p:nvSpPr>
          <p:cNvPr id="18" name="Rectángulo 17"/>
          <p:cNvSpPr/>
          <p:nvPr/>
        </p:nvSpPr>
        <p:spPr>
          <a:xfrm>
            <a:off x="701076" y="3081640"/>
            <a:ext cx="8040315" cy="1092607"/>
          </a:xfrm>
          <a:prstGeom prst="rect">
            <a:avLst/>
          </a:prstGeom>
        </p:spPr>
        <p:txBody>
          <a:bodyPr wrap="square">
            <a:spAutoFit/>
          </a:bodyPr>
          <a:lstStyle/>
          <a:p>
            <a:pPr algn="just">
              <a:lnSpc>
                <a:spcPts val="1275"/>
              </a:lnSpc>
              <a:spcAft>
                <a:spcPts val="0"/>
              </a:spcAft>
            </a:pP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La norma establece de manera general el procedimiento para otorgar la prospección y exploración de aguas en los artículos 2.2.3.2.16.7.,   2.2.3.2.16.8., 2.2.3.2.16.9., 2.2.3.2.16.10. </a:t>
            </a: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del </a:t>
            </a: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DUR 1076 de 2015, sin embargo y para tener mayor claridad de los pasos que deben surtirse se recomienda revisar el procedimiento puntal publicado por cada autoridad, en </a:t>
            </a:r>
            <a:r>
              <a:rPr lang="es-CO" i="1"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hlinkClick r:id="rId4"/>
              </a:rPr>
              <a:t>www.gov.co</a:t>
            </a: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 o en su portal WEB</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201152" y="1485033"/>
            <a:ext cx="4572000" cy="925894"/>
          </a:xfrm>
          <a:prstGeom prst="rect">
            <a:avLst/>
          </a:prstGeom>
        </p:spPr>
        <p:txBody>
          <a:bodyPr>
            <a:spAutoFit/>
          </a:bodyPr>
          <a:lstStyle/>
          <a:p>
            <a:pPr marL="342900" indent="-342900" algn="just">
              <a:lnSpc>
                <a:spcPts val="1275"/>
              </a:lnSpc>
              <a:spcAft>
                <a:spcPts val="0"/>
              </a:spcAft>
              <a:buFont typeface="+mj-lt"/>
              <a:buAutoNum type="arabicPeriod"/>
            </a:pPr>
            <a:r>
              <a:rPr lang="es-CO" spc="40" dirty="0" smtClean="0">
                <a:solidFill>
                  <a:srgbClr val="336666"/>
                </a:solidFill>
                <a:latin typeface="Arial" panose="020B0604020202020204" pitchFamily="34" charset="0"/>
                <a:ea typeface="Times New Roman" panose="02020603050405020304" pitchFamily="18" charset="0"/>
              </a:rPr>
              <a:t>Diligenciar </a:t>
            </a:r>
            <a:r>
              <a:rPr lang="es-CO" spc="40" dirty="0">
                <a:solidFill>
                  <a:srgbClr val="336666"/>
                </a:solidFill>
                <a:latin typeface="Arial" panose="020B0604020202020204" pitchFamily="34" charset="0"/>
                <a:ea typeface="Times New Roman" panose="02020603050405020304" pitchFamily="18" charset="0"/>
              </a:rPr>
              <a:t>el Formato Único nacional el cual </a:t>
            </a:r>
            <a:r>
              <a:rPr lang="es-CO" spc="40" dirty="0" smtClean="0">
                <a:solidFill>
                  <a:srgbClr val="336666"/>
                </a:solidFill>
                <a:latin typeface="Arial" panose="020B0604020202020204" pitchFamily="34" charset="0"/>
                <a:ea typeface="Times New Roman" panose="02020603050405020304" pitchFamily="18" charset="0"/>
              </a:rPr>
              <a:t>contiene</a:t>
            </a:r>
          </a:p>
          <a:p>
            <a:pPr algn="just">
              <a:lnSpc>
                <a:spcPts val="1275"/>
              </a:lnSpc>
              <a:spcAft>
                <a:spcPts val="0"/>
              </a:spcAft>
            </a:pPr>
            <a:endParaRPr lang="es-CO" spc="40" dirty="0">
              <a:solidFill>
                <a:srgbClr val="336666"/>
              </a:solidFill>
              <a:latin typeface="Arial" panose="020B0604020202020204" pitchFamily="34" charset="0"/>
              <a:ea typeface="Times New Roman" panose="02020603050405020304" pitchFamily="18" charset="0"/>
            </a:endParaRPr>
          </a:p>
          <a:p>
            <a:pPr algn="just">
              <a:lnSpc>
                <a:spcPts val="1275"/>
              </a:lnSpc>
              <a:spcAft>
                <a:spcPts val="0"/>
              </a:spcAft>
            </a:pPr>
            <a:endParaRPr lang="es-CO" spc="40" dirty="0" smtClean="0">
              <a:solidFill>
                <a:srgbClr val="336666"/>
              </a:solidFill>
              <a:latin typeface="Arial" panose="020B0604020202020204" pitchFamily="34" charset="0"/>
              <a:ea typeface="Times New Roman" panose="02020603050405020304" pitchFamily="18" charset="0"/>
            </a:endParaRPr>
          </a:p>
          <a:p>
            <a:pPr algn="just">
              <a:lnSpc>
                <a:spcPts val="1275"/>
              </a:lnSpc>
              <a:spcAft>
                <a:spcPts val="0"/>
              </a:spcAft>
            </a:pPr>
            <a:r>
              <a:rPr lang="es-CO" spc="40" dirty="0" smtClean="0">
                <a:solidFill>
                  <a:srgbClr val="336666"/>
                </a:solidFill>
                <a:latin typeface="Arial" panose="020B0604020202020204" pitchFamily="34" charset="0"/>
              </a:rPr>
              <a:t>2. Documentación anexa</a:t>
            </a:r>
            <a:endParaRPr lang="es-CO" dirty="0"/>
          </a:p>
        </p:txBody>
      </p:sp>
    </p:spTree>
    <p:extLst>
      <p:ext uri="{BB962C8B-B14F-4D97-AF65-F5344CB8AC3E}">
        <p14:creationId xmlns:p14="http://schemas.microsoft.com/office/powerpoint/2010/main" val="355058168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a:t>Trámites: Agua </a:t>
            </a:r>
            <a:r>
              <a:rPr lang="es-CO" sz="2900" b="1" dirty="0">
                <a:solidFill>
                  <a:srgbClr val="FFC000"/>
                </a:solidFill>
              </a:rPr>
              <a:t>Concesión de Aguas Superficiales o Subterráneas</a:t>
            </a:r>
            <a:r>
              <a:rPr lang="es-CO" sz="2900" b="1" dirty="0"/>
              <a:t/>
            </a:r>
            <a:br>
              <a:rPr lang="es-CO" sz="2900" b="1" dirty="0"/>
            </a:br>
            <a:r>
              <a:rPr lang="es-CO" sz="2900" b="1" dirty="0"/>
              <a:t/>
            </a:r>
            <a:br>
              <a:rPr lang="es-CO" sz="2900" b="1"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70634" y="1213584"/>
            <a:ext cx="1475025" cy="1475025"/>
          </a:xfrm>
          <a:prstGeom prst="rect">
            <a:avLst/>
          </a:prstGeom>
        </p:spPr>
      </p:pic>
      <p:pic>
        <p:nvPicPr>
          <p:cNvPr id="10" name="Imagen 9"/>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15356" y="1213583"/>
            <a:ext cx="1475025" cy="1475025"/>
          </a:xfrm>
          <a:prstGeom prst="rect">
            <a:avLst/>
          </a:prstGeom>
        </p:spPr>
      </p:pic>
      <p:sp>
        <p:nvSpPr>
          <p:cNvPr id="8" name="CuadroTexto 7"/>
          <p:cNvSpPr txBox="1"/>
          <p:nvPr/>
        </p:nvSpPr>
        <p:spPr>
          <a:xfrm>
            <a:off x="470634" y="2470245"/>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Jurídicas</a:t>
            </a:r>
          </a:p>
        </p:txBody>
      </p:sp>
      <p:sp>
        <p:nvSpPr>
          <p:cNvPr id="11" name="CuadroTexto 10"/>
          <p:cNvSpPr txBox="1"/>
          <p:nvPr/>
        </p:nvSpPr>
        <p:spPr>
          <a:xfrm>
            <a:off x="2315356" y="2406556"/>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Naturales</a:t>
            </a:r>
          </a:p>
        </p:txBody>
      </p:sp>
      <p:pic>
        <p:nvPicPr>
          <p:cNvPr id="2050" name="Picture 2" descr="Resultado de imagen para icono public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39255" y="1362274"/>
            <a:ext cx="1057395" cy="105739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4590197" y="2442834"/>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Público</a:t>
            </a:r>
          </a:p>
        </p:txBody>
      </p:sp>
      <p:pic>
        <p:nvPicPr>
          <p:cNvPr id="14" name="Picture 2" descr="Resultado de imagen para icono public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55391" y="1412850"/>
            <a:ext cx="1057395" cy="1057395"/>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6455391" y="2513462"/>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Privado</a:t>
            </a:r>
          </a:p>
        </p:txBody>
      </p:sp>
      <p:sp>
        <p:nvSpPr>
          <p:cNvPr id="12" name="Rectángulo 11"/>
          <p:cNvSpPr/>
          <p:nvPr/>
        </p:nvSpPr>
        <p:spPr>
          <a:xfrm>
            <a:off x="740453" y="2936786"/>
            <a:ext cx="8116944" cy="646331"/>
          </a:xfrm>
          <a:prstGeom prst="rect">
            <a:avLst/>
          </a:prstGeom>
        </p:spPr>
        <p:txBody>
          <a:bodyPr wrap="square">
            <a:spAutoFit/>
          </a:bodyPr>
          <a:lstStyle/>
          <a:p>
            <a:r>
              <a:rPr lang="es-CO" dirty="0"/>
              <a:t>Q</a:t>
            </a:r>
            <a:r>
              <a:rPr lang="es-CO" dirty="0" smtClean="0"/>
              <a:t>ue </a:t>
            </a:r>
            <a:r>
              <a:rPr lang="es-CO" dirty="0"/>
              <a:t>requiera obtener el derecho al aprovechamiento de las aguas para fines de (artículo 2.2.3.2.7.1. del DUR 1076 de 2015):</a:t>
            </a:r>
          </a:p>
        </p:txBody>
      </p:sp>
      <p:sp>
        <p:nvSpPr>
          <p:cNvPr id="16" name="Rectángulo 15"/>
          <p:cNvSpPr/>
          <p:nvPr/>
        </p:nvSpPr>
        <p:spPr>
          <a:xfrm>
            <a:off x="201152" y="2810595"/>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7" name="Imagen 16"/>
          <p:cNvPicPr>
            <a:picLocks noChangeAspect="1"/>
          </p:cNvPicPr>
          <p:nvPr/>
        </p:nvPicPr>
        <p:blipFill>
          <a:blip r:embed="rId5"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201152" y="2936786"/>
            <a:ext cx="539300" cy="566446"/>
          </a:xfrm>
          <a:prstGeom prst="rect">
            <a:avLst/>
          </a:prstGeom>
        </p:spPr>
      </p:pic>
      <p:pic>
        <p:nvPicPr>
          <p:cNvPr id="21" name="Imagen 20"/>
          <p:cNvPicPr>
            <a:picLocks noChangeAspect="1"/>
          </p:cNvPicPr>
          <p:nvPr/>
        </p:nvPicPr>
        <p:blipFill>
          <a:blip r:embed="rId5"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201792" y="3810649"/>
            <a:ext cx="539300" cy="566446"/>
          </a:xfrm>
          <a:prstGeom prst="rect">
            <a:avLst/>
          </a:prstGeom>
        </p:spPr>
      </p:pic>
      <p:sp>
        <p:nvSpPr>
          <p:cNvPr id="3" name="Rectángulo 2"/>
          <p:cNvSpPr/>
          <p:nvPr/>
        </p:nvSpPr>
        <p:spPr>
          <a:xfrm>
            <a:off x="766868" y="3680010"/>
            <a:ext cx="4572000" cy="738664"/>
          </a:xfrm>
          <a:prstGeom prst="rect">
            <a:avLst/>
          </a:prstGeom>
        </p:spPr>
        <p:txBody>
          <a:bodyPr>
            <a:spAutoFit/>
          </a:bodyPr>
          <a:lstStyle/>
          <a:p>
            <a:pPr lvl="0"/>
            <a:r>
              <a:rPr lang="es-CO" sz="1050" dirty="0"/>
              <a:t>Generación hidroeléctrica.</a:t>
            </a:r>
          </a:p>
          <a:p>
            <a:pPr lvl="0"/>
            <a:r>
              <a:rPr lang="es-CO" sz="1050" dirty="0"/>
              <a:t>Generación cinética directa.</a:t>
            </a:r>
          </a:p>
          <a:p>
            <a:pPr lvl="0"/>
            <a:r>
              <a:rPr lang="es-CO" sz="1050" dirty="0"/>
              <a:t>Flotación de madera.</a:t>
            </a:r>
          </a:p>
          <a:p>
            <a:pPr lvl="0"/>
            <a:r>
              <a:rPr lang="es-CO" sz="1050" dirty="0"/>
              <a:t>Transporte de minerales y sustancias tóxicas.</a:t>
            </a:r>
          </a:p>
        </p:txBody>
      </p:sp>
      <p:sp>
        <p:nvSpPr>
          <p:cNvPr id="5" name="Rectángulo 4"/>
          <p:cNvSpPr/>
          <p:nvPr/>
        </p:nvSpPr>
        <p:spPr>
          <a:xfrm>
            <a:off x="4462817" y="3680010"/>
            <a:ext cx="4572000" cy="738664"/>
          </a:xfrm>
          <a:prstGeom prst="rect">
            <a:avLst/>
          </a:prstGeom>
        </p:spPr>
        <p:txBody>
          <a:bodyPr>
            <a:spAutoFit/>
          </a:bodyPr>
          <a:lstStyle/>
          <a:p>
            <a:pPr lvl="0" indent="-285750">
              <a:buFont typeface="Arial" panose="020B0604020202020204" pitchFamily="34" charset="0"/>
              <a:buChar char="•"/>
            </a:pPr>
            <a:r>
              <a:rPr lang="es-CO" sz="1050" dirty="0"/>
              <a:t>Agricultura y pesca.</a:t>
            </a:r>
          </a:p>
          <a:p>
            <a:pPr indent="-285750">
              <a:buFont typeface="Arial" panose="020B0604020202020204" pitchFamily="34" charset="0"/>
              <a:buChar char="•"/>
            </a:pPr>
            <a:r>
              <a:rPr lang="es-CO" sz="1050" dirty="0"/>
              <a:t>Recreación y deportes.</a:t>
            </a:r>
          </a:p>
          <a:p>
            <a:pPr indent="-285750">
              <a:buFont typeface="Arial" panose="020B0604020202020204" pitchFamily="34" charset="0"/>
              <a:buChar char="•"/>
            </a:pPr>
            <a:r>
              <a:rPr lang="es-CO" sz="1050" dirty="0"/>
              <a:t>Usos medicinales.</a:t>
            </a:r>
          </a:p>
          <a:p>
            <a:pPr indent="-285750">
              <a:buFont typeface="Arial" panose="020B0604020202020204" pitchFamily="34" charset="0"/>
              <a:buChar char="•"/>
            </a:pPr>
            <a:r>
              <a:rPr lang="es-CO" sz="1050" dirty="0"/>
              <a:t>Otros usos similares</a:t>
            </a:r>
            <a:r>
              <a:rPr lang="es-CO" sz="1050"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5860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a:t>Trámites: Agua </a:t>
            </a:r>
            <a:r>
              <a:rPr lang="es-CO" sz="2900" b="1" dirty="0">
                <a:solidFill>
                  <a:srgbClr val="FFC000"/>
                </a:solidFill>
              </a:rPr>
              <a:t>Concesión de Aguas Superficiales o Subterráneas</a:t>
            </a:r>
            <a:br>
              <a:rPr lang="es-CO" sz="2900" b="1" dirty="0">
                <a:solidFill>
                  <a:srgbClr val="FFC000"/>
                </a:solidFill>
              </a:rPr>
            </a:br>
            <a:r>
              <a:rPr lang="es-CO" sz="2900" b="1" dirty="0"/>
              <a:t/>
            </a:r>
            <a:br>
              <a:rPr lang="es-CO" sz="2900" b="1"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70634" y="1213584"/>
            <a:ext cx="1475025" cy="1475025"/>
          </a:xfrm>
          <a:prstGeom prst="rect">
            <a:avLst/>
          </a:prstGeom>
        </p:spPr>
      </p:pic>
      <p:pic>
        <p:nvPicPr>
          <p:cNvPr id="10" name="Imagen 9"/>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15356" y="1213583"/>
            <a:ext cx="1475025" cy="1475025"/>
          </a:xfrm>
          <a:prstGeom prst="rect">
            <a:avLst/>
          </a:prstGeom>
        </p:spPr>
      </p:pic>
      <p:sp>
        <p:nvSpPr>
          <p:cNvPr id="8" name="CuadroTexto 7"/>
          <p:cNvSpPr txBox="1"/>
          <p:nvPr/>
        </p:nvSpPr>
        <p:spPr>
          <a:xfrm>
            <a:off x="470634" y="2470245"/>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Jurídicas</a:t>
            </a:r>
          </a:p>
        </p:txBody>
      </p:sp>
      <p:sp>
        <p:nvSpPr>
          <p:cNvPr id="11" name="CuadroTexto 10"/>
          <p:cNvSpPr txBox="1"/>
          <p:nvPr/>
        </p:nvSpPr>
        <p:spPr>
          <a:xfrm>
            <a:off x="2315356" y="2406556"/>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Naturales</a:t>
            </a:r>
          </a:p>
        </p:txBody>
      </p:sp>
      <p:pic>
        <p:nvPicPr>
          <p:cNvPr id="2050" name="Picture 2" descr="Resultado de imagen para icono public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39255" y="1362274"/>
            <a:ext cx="1057395" cy="105739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4590197" y="2442834"/>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Público</a:t>
            </a:r>
          </a:p>
        </p:txBody>
      </p:sp>
      <p:pic>
        <p:nvPicPr>
          <p:cNvPr id="14" name="Picture 2" descr="Resultado de imagen para icono public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55391" y="1412850"/>
            <a:ext cx="1057395" cy="1057395"/>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6455391" y="2513462"/>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Privado</a:t>
            </a:r>
          </a:p>
        </p:txBody>
      </p:sp>
      <p:sp>
        <p:nvSpPr>
          <p:cNvPr id="12" name="Rectángulo 11"/>
          <p:cNvSpPr/>
          <p:nvPr/>
        </p:nvSpPr>
        <p:spPr>
          <a:xfrm>
            <a:off x="740453" y="2936786"/>
            <a:ext cx="8116944" cy="646331"/>
          </a:xfrm>
          <a:prstGeom prst="rect">
            <a:avLst/>
          </a:prstGeom>
        </p:spPr>
        <p:txBody>
          <a:bodyPr wrap="square">
            <a:spAutoFit/>
          </a:bodyPr>
          <a:lstStyle/>
          <a:p>
            <a:r>
              <a:rPr lang="es-CO" dirty="0"/>
              <a:t>Q</a:t>
            </a:r>
            <a:r>
              <a:rPr lang="es-CO" dirty="0" smtClean="0"/>
              <a:t>ue </a:t>
            </a:r>
            <a:r>
              <a:rPr lang="es-CO" dirty="0"/>
              <a:t>requiera obtener el derecho al aprovechamiento de las aguas para fines de (artículo 2.2.3.2.7.1. del DUR 1076 de 2015):</a:t>
            </a:r>
          </a:p>
        </p:txBody>
      </p:sp>
      <p:sp>
        <p:nvSpPr>
          <p:cNvPr id="16" name="Rectángulo 15"/>
          <p:cNvSpPr/>
          <p:nvPr/>
        </p:nvSpPr>
        <p:spPr>
          <a:xfrm>
            <a:off x="201152" y="2810595"/>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7" name="Imagen 16"/>
          <p:cNvPicPr>
            <a:picLocks noChangeAspect="1"/>
          </p:cNvPicPr>
          <p:nvPr/>
        </p:nvPicPr>
        <p:blipFill>
          <a:blip r:embed="rId5"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201152" y="2936786"/>
            <a:ext cx="539300" cy="566446"/>
          </a:xfrm>
          <a:prstGeom prst="rect">
            <a:avLst/>
          </a:prstGeom>
        </p:spPr>
      </p:pic>
      <p:pic>
        <p:nvPicPr>
          <p:cNvPr id="21" name="Imagen 20"/>
          <p:cNvPicPr>
            <a:picLocks noChangeAspect="1"/>
          </p:cNvPicPr>
          <p:nvPr/>
        </p:nvPicPr>
        <p:blipFill>
          <a:blip r:embed="rId5"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201792" y="3810649"/>
            <a:ext cx="539300" cy="566446"/>
          </a:xfrm>
          <a:prstGeom prst="rect">
            <a:avLst/>
          </a:prstGeom>
        </p:spPr>
      </p:pic>
      <p:sp>
        <p:nvSpPr>
          <p:cNvPr id="3" name="Rectángulo 2"/>
          <p:cNvSpPr/>
          <p:nvPr/>
        </p:nvSpPr>
        <p:spPr>
          <a:xfrm>
            <a:off x="766868" y="3680010"/>
            <a:ext cx="4572000" cy="925894"/>
          </a:xfrm>
          <a:prstGeom prst="rect">
            <a:avLst/>
          </a:prstGeom>
        </p:spPr>
        <p:txBody>
          <a:bodyPr>
            <a:spAutoFit/>
          </a:bodyPr>
          <a:lstStyle/>
          <a:p>
            <a:pPr marL="342900" lvl="0" indent="-342900" algn="just">
              <a:lnSpc>
                <a:spcPts val="1275"/>
              </a:lnSpc>
              <a:spcAft>
                <a:spcPts val="0"/>
              </a:spcAft>
              <a:buFont typeface="Symbol" panose="05050102010706020507" pitchFamily="18" charset="2"/>
              <a:buChar char=""/>
            </a:pPr>
            <a:r>
              <a:rPr lang="es-CO" sz="1050"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Abastecimiento en los casos que requiera derivación.</a:t>
            </a:r>
            <a:endParaRPr lang="es-CO" sz="1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275"/>
              </a:lnSpc>
              <a:spcAft>
                <a:spcPts val="0"/>
              </a:spcAft>
              <a:buFont typeface="Symbol" panose="05050102010706020507" pitchFamily="18" charset="2"/>
              <a:buChar char=""/>
            </a:pPr>
            <a:r>
              <a:rPr lang="es-CO" sz="1050"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Riego y silvicultura.</a:t>
            </a:r>
            <a:endParaRPr lang="es-CO" sz="1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275"/>
              </a:lnSpc>
              <a:spcAft>
                <a:spcPts val="0"/>
              </a:spcAft>
              <a:buFont typeface="Symbol" panose="05050102010706020507" pitchFamily="18" charset="2"/>
              <a:buChar char=""/>
            </a:pPr>
            <a:r>
              <a:rPr lang="es-CO" sz="1050"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Abastecimiento de abrevaderos cuando se requiera de derivación.</a:t>
            </a:r>
            <a:endParaRPr lang="es-CO" sz="1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275"/>
              </a:lnSpc>
              <a:spcAft>
                <a:spcPts val="0"/>
              </a:spcAft>
              <a:buFont typeface="Symbol" panose="05050102010706020507" pitchFamily="18" charset="2"/>
              <a:buChar char=""/>
            </a:pPr>
            <a:r>
              <a:rPr lang="es-CO" sz="1050"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uso industrial</a:t>
            </a:r>
            <a:r>
              <a:rPr lang="es-CO" sz="1050"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5338868" y="3714281"/>
            <a:ext cx="4572000" cy="759182"/>
          </a:xfrm>
          <a:prstGeom prst="rect">
            <a:avLst/>
          </a:prstGeom>
        </p:spPr>
        <p:txBody>
          <a:bodyPr>
            <a:spAutoFit/>
          </a:bodyPr>
          <a:lstStyle/>
          <a:p>
            <a:pPr marL="342900" lvl="0" indent="-342900" algn="just">
              <a:lnSpc>
                <a:spcPts val="1275"/>
              </a:lnSpc>
              <a:spcAft>
                <a:spcPts val="0"/>
              </a:spcAft>
              <a:buFont typeface="Symbol" panose="05050102010706020507" pitchFamily="18" charset="2"/>
              <a:buChar char=""/>
            </a:pPr>
            <a:r>
              <a:rPr lang="es-CO" sz="1100"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Generación térmica o nuclear de electricidad.</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275"/>
              </a:lnSpc>
              <a:spcAft>
                <a:spcPts val="0"/>
              </a:spcAft>
              <a:buFont typeface="Symbol" panose="05050102010706020507" pitchFamily="18" charset="2"/>
              <a:buChar char=""/>
            </a:pPr>
            <a:r>
              <a:rPr lang="es-CO" sz="1100"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Explotación minera y tratamiento de minerales.</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275"/>
              </a:lnSpc>
              <a:spcAft>
                <a:spcPts val="0"/>
              </a:spcAft>
              <a:buFont typeface="Symbol" panose="05050102010706020507" pitchFamily="18" charset="2"/>
              <a:buChar char=""/>
            </a:pPr>
            <a:r>
              <a:rPr lang="es-CO" sz="1100"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Explotación petrolera.</a:t>
            </a:r>
            <a:endParaRPr lang="es-CO" sz="105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275"/>
              </a:lnSpc>
              <a:spcAft>
                <a:spcPts val="0"/>
              </a:spcAft>
              <a:buFont typeface="Symbol" panose="05050102010706020507" pitchFamily="18" charset="2"/>
              <a:buChar char=""/>
            </a:pPr>
            <a:r>
              <a:rPr lang="es-CO" sz="1100"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Inyección para generación geotérmica.</a:t>
            </a:r>
            <a:endParaRPr lang="es-CO"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17569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smtClean="0"/>
              <a:t>Trámites: Agua </a:t>
            </a:r>
            <a:r>
              <a:rPr lang="es-CO" sz="2900" b="1" dirty="0">
                <a:solidFill>
                  <a:srgbClr val="FFC000"/>
                </a:solidFill>
              </a:rPr>
              <a:t>Concesión de Aguas Superficiales o Subterráneas</a:t>
            </a:r>
            <a:r>
              <a:rPr lang="es-CO" sz="2900" b="1" dirty="0"/>
              <a:t/>
            </a:r>
            <a:br>
              <a:rPr lang="es-CO" sz="2900" b="1"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15"/>
          <p:cNvSpPr/>
          <p:nvPr/>
        </p:nvSpPr>
        <p:spPr>
          <a:xfrm>
            <a:off x="201152" y="2810595"/>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21" name="Imagen 20"/>
          <p:cNvPicPr>
            <a:picLocks noChangeAspect="1"/>
          </p:cNvPicPr>
          <p:nvPr/>
        </p:nvPicPr>
        <p:blipFill>
          <a:blip r:embed="rId3"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182248" y="2949865"/>
            <a:ext cx="539300" cy="566446"/>
          </a:xfrm>
          <a:prstGeom prst="rect">
            <a:avLst/>
          </a:prstGeom>
        </p:spPr>
      </p:pic>
      <p:sp>
        <p:nvSpPr>
          <p:cNvPr id="18" name="Rectángulo 17"/>
          <p:cNvSpPr/>
          <p:nvPr/>
        </p:nvSpPr>
        <p:spPr>
          <a:xfrm>
            <a:off x="752994" y="2949865"/>
            <a:ext cx="8040315" cy="1110047"/>
          </a:xfrm>
          <a:prstGeom prst="rect">
            <a:avLst/>
          </a:prstGeom>
        </p:spPr>
        <p:txBody>
          <a:bodyPr wrap="square">
            <a:spAutoFit/>
          </a:bodyPr>
          <a:lstStyle/>
          <a:p>
            <a:pPr algn="just">
              <a:lnSpc>
                <a:spcPts val="1275"/>
              </a:lnSpc>
              <a:spcAft>
                <a:spcPts val="0"/>
              </a:spcAft>
            </a:pP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La norma establece de manera general el procedimiento para otorgar las concesiones de aguas en los artículos 2.2.3.2.9.6, 2.2.3.2.9.7.  2.2.3.2.9.8. 2.2.3.2.9.9. </a:t>
            </a: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del DUR </a:t>
            </a: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1076 de 2015, sin embargo y para tener mayor claridad de los pasos que deben surtirse se recomienda revisar el procedimiento puntal publicado por cada autoridad, en www.gov.co, o en su portal WEB</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201152" y="1485033"/>
            <a:ext cx="4572000" cy="592470"/>
          </a:xfrm>
          <a:prstGeom prst="rect">
            <a:avLst/>
          </a:prstGeom>
        </p:spPr>
        <p:txBody>
          <a:bodyPr>
            <a:spAutoFit/>
          </a:bodyPr>
          <a:lstStyle/>
          <a:p>
            <a:pPr marL="342900" indent="-342900" algn="just">
              <a:lnSpc>
                <a:spcPts val="1275"/>
              </a:lnSpc>
              <a:spcAft>
                <a:spcPts val="0"/>
              </a:spcAft>
              <a:buFont typeface="+mj-lt"/>
              <a:buAutoNum type="arabicPeriod"/>
            </a:pPr>
            <a:r>
              <a:rPr lang="es-CO" spc="40" dirty="0" smtClean="0">
                <a:solidFill>
                  <a:srgbClr val="336666"/>
                </a:solidFill>
                <a:latin typeface="Arial" panose="020B0604020202020204" pitchFamily="34" charset="0"/>
                <a:ea typeface="Times New Roman" panose="02020603050405020304" pitchFamily="18" charset="0"/>
              </a:rPr>
              <a:t>Diligenciar </a:t>
            </a:r>
            <a:r>
              <a:rPr lang="es-CO" spc="40" dirty="0">
                <a:solidFill>
                  <a:srgbClr val="336666"/>
                </a:solidFill>
                <a:latin typeface="Arial" panose="020B0604020202020204" pitchFamily="34" charset="0"/>
                <a:ea typeface="Times New Roman" panose="02020603050405020304" pitchFamily="18" charset="0"/>
              </a:rPr>
              <a:t>el Formato Único </a:t>
            </a:r>
            <a:r>
              <a:rPr lang="es-CO" spc="40" dirty="0" smtClean="0">
                <a:solidFill>
                  <a:srgbClr val="336666"/>
                </a:solidFill>
                <a:latin typeface="Arial" panose="020B0604020202020204" pitchFamily="34" charset="0"/>
                <a:ea typeface="Times New Roman" panose="02020603050405020304" pitchFamily="18" charset="0"/>
              </a:rPr>
              <a:t>nacional</a:t>
            </a:r>
            <a:endParaRPr lang="es-CO" spc="40" dirty="0">
              <a:solidFill>
                <a:srgbClr val="336666"/>
              </a:solidFill>
              <a:latin typeface="Arial" panose="020B0604020202020204" pitchFamily="34" charset="0"/>
              <a:ea typeface="Times New Roman" panose="02020603050405020304" pitchFamily="18" charset="0"/>
            </a:endParaRPr>
          </a:p>
          <a:p>
            <a:pPr algn="just">
              <a:lnSpc>
                <a:spcPts val="1275"/>
              </a:lnSpc>
              <a:spcAft>
                <a:spcPts val="0"/>
              </a:spcAft>
            </a:pPr>
            <a:endParaRPr lang="es-CO" spc="40" dirty="0" smtClean="0">
              <a:solidFill>
                <a:srgbClr val="336666"/>
              </a:solidFill>
              <a:latin typeface="Arial" panose="020B0604020202020204" pitchFamily="34" charset="0"/>
              <a:ea typeface="Times New Roman" panose="02020603050405020304" pitchFamily="18" charset="0"/>
            </a:endParaRPr>
          </a:p>
          <a:p>
            <a:pPr algn="just">
              <a:lnSpc>
                <a:spcPts val="1275"/>
              </a:lnSpc>
              <a:spcAft>
                <a:spcPts val="0"/>
              </a:spcAft>
            </a:pPr>
            <a:r>
              <a:rPr lang="es-CO" spc="40" dirty="0" smtClean="0">
                <a:solidFill>
                  <a:srgbClr val="336666"/>
                </a:solidFill>
                <a:latin typeface="Arial" panose="020B0604020202020204" pitchFamily="34" charset="0"/>
              </a:rPr>
              <a:t>2. Documentación anexa</a:t>
            </a:r>
            <a:endParaRPr lang="es-CO" dirty="0"/>
          </a:p>
        </p:txBody>
      </p:sp>
      <p:pic>
        <p:nvPicPr>
          <p:cNvPr id="5122" name="Picture 2" descr="Resultado de imagen para icono reloj"/>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55391" y="973751"/>
            <a:ext cx="2089452" cy="1096962"/>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5691116" y="2070713"/>
            <a:ext cx="3207224" cy="646331"/>
          </a:xfrm>
          <a:prstGeom prst="rect">
            <a:avLst/>
          </a:prstGeom>
        </p:spPr>
        <p:txBody>
          <a:bodyPr wrap="square">
            <a:spAutoFit/>
          </a:bodyPr>
          <a:lstStyle/>
          <a:p>
            <a:pPr algn="ctr"/>
            <a:r>
              <a:rPr lang="es-CO" spc="40" dirty="0" smtClean="0">
                <a:solidFill>
                  <a:srgbClr val="336666"/>
                </a:solidFill>
                <a:latin typeface="Arial" panose="020B0604020202020204" pitchFamily="34" charset="0"/>
                <a:ea typeface="Times New Roman" panose="02020603050405020304" pitchFamily="18" charset="0"/>
              </a:rPr>
              <a:t>Según</a:t>
            </a:r>
            <a:r>
              <a:rPr lang="es-CO" dirty="0" smtClean="0">
                <a:latin typeface="Arial" panose="020B0604020202020204" pitchFamily="34" charset="0"/>
                <a:ea typeface="Calibri" panose="020F0502020204030204" pitchFamily="34" charset="0"/>
              </a:rPr>
              <a:t> </a:t>
            </a:r>
            <a:r>
              <a:rPr lang="es-CO" spc="40" dirty="0">
                <a:solidFill>
                  <a:srgbClr val="336666"/>
                </a:solidFill>
                <a:latin typeface="Arial" panose="020B0604020202020204" pitchFamily="34" charset="0"/>
                <a:ea typeface="Times New Roman" panose="02020603050405020304" pitchFamily="18" charset="0"/>
              </a:rPr>
              <a:t>la naturaleza y duración de la actividad,</a:t>
            </a:r>
            <a:endParaRPr lang="es-CO" dirty="0"/>
          </a:p>
        </p:txBody>
      </p:sp>
      <p:pic>
        <p:nvPicPr>
          <p:cNvPr id="9" name="Imagen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82248" y="4055249"/>
            <a:ext cx="743803" cy="743803"/>
          </a:xfrm>
          <a:prstGeom prst="rect">
            <a:avLst/>
          </a:prstGeom>
        </p:spPr>
      </p:pic>
      <p:sp>
        <p:nvSpPr>
          <p:cNvPr id="17" name="Rectángulo 16"/>
          <p:cNvSpPr/>
          <p:nvPr/>
        </p:nvSpPr>
        <p:spPr>
          <a:xfrm>
            <a:off x="957497" y="4312624"/>
            <a:ext cx="8040315" cy="259045"/>
          </a:xfrm>
          <a:prstGeom prst="rect">
            <a:avLst/>
          </a:prstGeom>
        </p:spPr>
        <p:txBody>
          <a:bodyPr wrap="square">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Revisar la información/Censo</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70783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a:t>Trámites: Agua </a:t>
            </a:r>
            <a:r>
              <a:rPr lang="es-CO" sz="2900" b="1" dirty="0" smtClean="0">
                <a:solidFill>
                  <a:schemeClr val="accent3"/>
                </a:solidFill>
              </a:rPr>
              <a:t>Permiso vertimiento</a:t>
            </a:r>
            <a:r>
              <a:rPr lang="es-CO" sz="2900" b="1" dirty="0"/>
              <a:t/>
            </a:r>
            <a:br>
              <a:rPr lang="es-CO" sz="2900" b="1" dirty="0"/>
            </a:br>
            <a:r>
              <a:rPr lang="es-CO" sz="2900" b="1" dirty="0"/>
              <a:t/>
            </a:r>
            <a:br>
              <a:rPr lang="es-CO" sz="2900" b="1"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ángulo 11"/>
          <p:cNvSpPr/>
          <p:nvPr/>
        </p:nvSpPr>
        <p:spPr>
          <a:xfrm>
            <a:off x="740453" y="3080330"/>
            <a:ext cx="8116944" cy="1200329"/>
          </a:xfrm>
          <a:prstGeom prst="rect">
            <a:avLst/>
          </a:prstGeom>
        </p:spPr>
        <p:txBody>
          <a:bodyPr wrap="square">
            <a:spAutoFit/>
          </a:bodyPr>
          <a:lstStyle/>
          <a:p>
            <a:pPr algn="just"/>
            <a:r>
              <a:rPr lang="es-CO" dirty="0" smtClean="0"/>
              <a:t>Que </a:t>
            </a:r>
            <a:r>
              <a:rPr lang="es-CO" dirty="0"/>
              <a:t>como consecuencia del aprovechamiento de las aguas en cualquiera de los usos previstos para el otorgamiento de la concesión de aguas , incorporen a estas sustancias o desechos requieren obtener permisos para verter a las aguas superficiales, marinas o al suelo asociado a un acuífero, previo tratamiento.</a:t>
            </a:r>
          </a:p>
        </p:txBody>
      </p:sp>
      <p:sp>
        <p:nvSpPr>
          <p:cNvPr id="16" name="Rectángulo 15"/>
          <p:cNvSpPr/>
          <p:nvPr/>
        </p:nvSpPr>
        <p:spPr>
          <a:xfrm>
            <a:off x="201152" y="2810595"/>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7" name="Imagen 16"/>
          <p:cNvPicPr>
            <a:picLocks noChangeAspect="1"/>
          </p:cNvPicPr>
          <p:nvPr/>
        </p:nvPicPr>
        <p:blipFill>
          <a:blip r:embed="rId3" cstate="email">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201152" y="3289886"/>
            <a:ext cx="539300" cy="566446"/>
          </a:xfrm>
          <a:prstGeom prst="rect">
            <a:avLst/>
          </a:prstGeom>
        </p:spPr>
      </p:pic>
      <p:sp>
        <p:nvSpPr>
          <p:cNvPr id="7" name="Rectángulo 6"/>
          <p:cNvSpPr/>
          <p:nvPr/>
        </p:nvSpPr>
        <p:spPr>
          <a:xfrm>
            <a:off x="201152" y="942956"/>
            <a:ext cx="4493678" cy="1443472"/>
          </a:xfrm>
          <a:prstGeom prst="rect">
            <a:avLst/>
          </a:prstGeom>
          <a:ln w="57150">
            <a:solidFill>
              <a:schemeClr val="accent4"/>
            </a:solidFill>
          </a:ln>
        </p:spPr>
        <p:txBody>
          <a:bodyPr wrap="square">
            <a:spAutoFit/>
          </a:bodyPr>
          <a:lstStyle/>
          <a:p>
            <a:pPr algn="just">
              <a:lnSpc>
                <a:spcPts val="1275"/>
              </a:lnSpc>
              <a:spcAft>
                <a:spcPts val="0"/>
              </a:spcAft>
            </a:pPr>
            <a:endPar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endParaRPr>
          </a:p>
          <a:p>
            <a:pPr algn="just">
              <a:lnSpc>
                <a:spcPts val="1275"/>
              </a:lnSpc>
              <a:spcAft>
                <a:spcPts val="0"/>
              </a:spcAft>
            </a:pPr>
            <a:r>
              <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Conforme </a:t>
            </a: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al</a:t>
            </a:r>
            <a:r>
              <a:rPr lang="es-CO" b="1" dirty="0">
                <a:solidFill>
                  <a:srgbClr val="4A4A4A"/>
                </a:solidFill>
                <a:latin typeface="Arial" panose="020B0604020202020204" pitchFamily="34" charset="0"/>
                <a:ea typeface="Arial" panose="020B0604020202020204" pitchFamily="34" charset="0"/>
                <a:cs typeface="Times New Roman" panose="02020603050405020304" pitchFamily="18" charset="0"/>
              </a:rPr>
              <a:t> </a:t>
            </a: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artículo 2.2.3.2.20.1. del DUR </a:t>
            </a:r>
            <a:r>
              <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1076 </a:t>
            </a: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de 2015, las aguas para vertimientos están clasificadas en </a:t>
            </a:r>
            <a:r>
              <a:rPr lang="es-CO" b="1" dirty="0">
                <a:solidFill>
                  <a:srgbClr val="336666"/>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Clase l</a:t>
            </a: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 </a:t>
            </a:r>
            <a:r>
              <a:rPr lang="es-CO" i="1"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Cuerpos de agua que no admiten vertimientos</a:t>
            </a: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 </a:t>
            </a:r>
            <a:r>
              <a:rPr lang="es-CO" b="1" dirty="0">
                <a:solidFill>
                  <a:srgbClr val="336666"/>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Clase II</a:t>
            </a: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 </a:t>
            </a:r>
            <a:r>
              <a:rPr lang="es-CO" i="1"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Cuerpos de aguas que admiten vertimientos con algún tratamiento. </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8"/>
          <p:cNvSpPr/>
          <p:nvPr/>
        </p:nvSpPr>
        <p:spPr>
          <a:xfrm>
            <a:off x="2284218" y="2386427"/>
            <a:ext cx="163773" cy="4241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CO"/>
          </a:p>
        </p:txBody>
      </p:sp>
      <p:pic>
        <p:nvPicPr>
          <p:cNvPr id="22" name="Imagen 21"/>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894115" y="853755"/>
            <a:ext cx="1475025" cy="1475025"/>
          </a:xfrm>
          <a:prstGeom prst="rect">
            <a:avLst/>
          </a:prstGeom>
        </p:spPr>
      </p:pic>
      <p:sp>
        <p:nvSpPr>
          <p:cNvPr id="23" name="CuadroTexto 22"/>
          <p:cNvSpPr txBox="1"/>
          <p:nvPr/>
        </p:nvSpPr>
        <p:spPr>
          <a:xfrm>
            <a:off x="4694830" y="2073043"/>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Jurídicas</a:t>
            </a:r>
          </a:p>
        </p:txBody>
      </p:sp>
      <p:sp>
        <p:nvSpPr>
          <p:cNvPr id="24" name="CuadroTexto 23"/>
          <p:cNvSpPr txBox="1"/>
          <p:nvPr/>
        </p:nvSpPr>
        <p:spPr>
          <a:xfrm>
            <a:off x="5537128" y="2050753"/>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Naturales</a:t>
            </a:r>
          </a:p>
        </p:txBody>
      </p:sp>
      <p:sp>
        <p:nvSpPr>
          <p:cNvPr id="26" name="CuadroTexto 25"/>
          <p:cNvSpPr txBox="1"/>
          <p:nvPr/>
        </p:nvSpPr>
        <p:spPr>
          <a:xfrm>
            <a:off x="7567470" y="1243186"/>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Público</a:t>
            </a:r>
          </a:p>
        </p:txBody>
      </p:sp>
      <p:pic>
        <p:nvPicPr>
          <p:cNvPr id="27" name="Picture 2" descr="Resultado de imagen para icono publico"/>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809034" y="1135994"/>
            <a:ext cx="1057395" cy="1057395"/>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p:cNvSpPr txBox="1"/>
          <p:nvPr/>
        </p:nvSpPr>
        <p:spPr>
          <a:xfrm>
            <a:off x="7588886" y="1819127"/>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Privado</a:t>
            </a:r>
          </a:p>
        </p:txBody>
      </p:sp>
    </p:spTree>
    <p:extLst>
      <p:ext uri="{BB962C8B-B14F-4D97-AF65-F5344CB8AC3E}">
        <p14:creationId xmlns:p14="http://schemas.microsoft.com/office/powerpoint/2010/main" val="37371743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a:t>Trámites: Agua </a:t>
            </a:r>
            <a:r>
              <a:rPr lang="es-CO" sz="2900" b="1" dirty="0" smtClean="0">
                <a:solidFill>
                  <a:schemeClr val="accent3"/>
                </a:solidFill>
              </a:rPr>
              <a:t>Permiso vertimiento</a:t>
            </a:r>
            <a:r>
              <a:rPr lang="es-CO" sz="2900" b="1" dirty="0"/>
              <a:t/>
            </a:r>
            <a:br>
              <a:rPr lang="es-CO" sz="2900" b="1" dirty="0"/>
            </a:br>
            <a:r>
              <a:rPr lang="es-CO" sz="2900" b="1" dirty="0"/>
              <a:t/>
            </a:r>
            <a:br>
              <a:rPr lang="es-CO" sz="2900" b="1"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15"/>
          <p:cNvSpPr/>
          <p:nvPr/>
        </p:nvSpPr>
        <p:spPr>
          <a:xfrm>
            <a:off x="201151" y="2620349"/>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7" name="Imagen 16"/>
          <p:cNvPicPr>
            <a:picLocks noChangeAspect="1"/>
          </p:cNvPicPr>
          <p:nvPr/>
        </p:nvPicPr>
        <p:blipFill>
          <a:blip r:embed="rId3" cstate="email">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201152" y="3289886"/>
            <a:ext cx="539300" cy="566446"/>
          </a:xfrm>
          <a:prstGeom prst="rect">
            <a:avLst/>
          </a:prstGeom>
        </p:spPr>
      </p:pic>
      <p:sp>
        <p:nvSpPr>
          <p:cNvPr id="7" name="Rectángulo 6"/>
          <p:cNvSpPr/>
          <p:nvPr/>
        </p:nvSpPr>
        <p:spPr>
          <a:xfrm>
            <a:off x="201151" y="942956"/>
            <a:ext cx="3510325" cy="1446550"/>
          </a:xfrm>
          <a:prstGeom prst="rect">
            <a:avLst/>
          </a:prstGeom>
          <a:ln w="57150">
            <a:solidFill>
              <a:schemeClr val="accent4"/>
            </a:solidFill>
          </a:ln>
        </p:spPr>
        <p:txBody>
          <a:bodyPr wrap="square">
            <a:spAutoFit/>
          </a:bodyPr>
          <a:lstStyle/>
          <a:p>
            <a:r>
              <a:rPr lang="es-CO" dirty="0"/>
              <a:t>De acuerdo con los Artículos 2.2.3.3.5.2., 2.2.3.3.5.3. y 2.2.3.3.5.4. del DUR 1076 de 2015</a:t>
            </a:r>
            <a:r>
              <a:rPr lang="es-CO" dirty="0" smtClean="0"/>
              <a:t>, algunos de los requisitos son:</a:t>
            </a:r>
            <a:endParaRPr lang="es-CO" dirty="0"/>
          </a:p>
          <a:p>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8"/>
          <p:cNvSpPr/>
          <p:nvPr/>
        </p:nvSpPr>
        <p:spPr>
          <a:xfrm>
            <a:off x="470802" y="2112507"/>
            <a:ext cx="163773" cy="4241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CO"/>
          </a:p>
        </p:txBody>
      </p:sp>
      <p:sp>
        <p:nvSpPr>
          <p:cNvPr id="15" name="Rectángulo 14"/>
          <p:cNvSpPr/>
          <p:nvPr/>
        </p:nvSpPr>
        <p:spPr>
          <a:xfrm>
            <a:off x="740452" y="2856314"/>
            <a:ext cx="7161602" cy="1592744"/>
          </a:xfrm>
          <a:prstGeom prst="rect">
            <a:avLst/>
          </a:prstGeom>
        </p:spPr>
        <p:txBody>
          <a:bodyPr wrap="square">
            <a:spAutoFit/>
          </a:bodyPr>
          <a:lstStyle/>
          <a:p>
            <a:pPr marL="342900" indent="-342900" algn="just">
              <a:lnSpc>
                <a:spcPts val="1275"/>
              </a:lnSpc>
              <a:spcAft>
                <a:spcPts val="0"/>
              </a:spcAft>
              <a:buFont typeface="+mj-lt"/>
              <a:buAutoNum type="arabicPeriod"/>
            </a:pPr>
            <a:r>
              <a:rPr lang="es-CO" spc="40" dirty="0" smtClean="0">
                <a:solidFill>
                  <a:srgbClr val="336666"/>
                </a:solidFill>
                <a:latin typeface="Arial" panose="020B0604020202020204" pitchFamily="34" charset="0"/>
                <a:ea typeface="Times New Roman" panose="02020603050405020304" pitchFamily="18" charset="0"/>
              </a:rPr>
              <a:t>Diligenciar </a:t>
            </a:r>
            <a:r>
              <a:rPr lang="es-CO" spc="40" dirty="0">
                <a:solidFill>
                  <a:srgbClr val="336666"/>
                </a:solidFill>
                <a:latin typeface="Arial" panose="020B0604020202020204" pitchFamily="34" charset="0"/>
                <a:ea typeface="Times New Roman" panose="02020603050405020304" pitchFamily="18" charset="0"/>
              </a:rPr>
              <a:t>el Formato Único nacional el cual </a:t>
            </a:r>
            <a:r>
              <a:rPr lang="es-CO" spc="40" dirty="0" smtClean="0">
                <a:solidFill>
                  <a:srgbClr val="336666"/>
                </a:solidFill>
                <a:latin typeface="Arial" panose="020B0604020202020204" pitchFamily="34" charset="0"/>
                <a:ea typeface="Times New Roman" panose="02020603050405020304" pitchFamily="18" charset="0"/>
              </a:rPr>
              <a:t>contiene</a:t>
            </a:r>
          </a:p>
          <a:p>
            <a:pPr marL="342900" indent="-342900" algn="just">
              <a:lnSpc>
                <a:spcPts val="1275"/>
              </a:lnSpc>
              <a:spcAft>
                <a:spcPts val="0"/>
              </a:spcAft>
              <a:buFont typeface="+mj-lt"/>
              <a:buAutoNum type="arabicPeriod"/>
            </a:pPr>
            <a:r>
              <a:rPr lang="es-CO" dirty="0" smtClean="0"/>
              <a:t>Poder </a:t>
            </a:r>
            <a:r>
              <a:rPr lang="es-CO" dirty="0"/>
              <a:t>debidamente otorgado, cuando se actúe mediante </a:t>
            </a:r>
            <a:r>
              <a:rPr lang="es-CO" dirty="0" smtClean="0"/>
              <a:t>apoderado.</a:t>
            </a:r>
          </a:p>
          <a:p>
            <a:pPr marL="342900" indent="-342900" algn="just">
              <a:lnSpc>
                <a:spcPts val="1275"/>
              </a:lnSpc>
              <a:spcAft>
                <a:spcPts val="0"/>
              </a:spcAft>
              <a:buFont typeface="+mj-lt"/>
              <a:buAutoNum type="arabicPeriod"/>
            </a:pPr>
            <a:r>
              <a:rPr lang="es-CO" dirty="0" smtClean="0"/>
              <a:t>Autorización </a:t>
            </a:r>
            <a:r>
              <a:rPr lang="es-CO" dirty="0"/>
              <a:t>del propietario o poseedor cuando el solicitante sea mero </a:t>
            </a:r>
            <a:r>
              <a:rPr lang="es-CO" dirty="0" smtClean="0"/>
              <a:t>tenedor.</a:t>
            </a:r>
          </a:p>
          <a:p>
            <a:pPr marL="342900" indent="-342900" algn="just">
              <a:lnSpc>
                <a:spcPts val="1275"/>
              </a:lnSpc>
              <a:spcAft>
                <a:spcPts val="0"/>
              </a:spcAft>
              <a:buFont typeface="+mj-lt"/>
              <a:buAutoNum type="arabicPeriod"/>
            </a:pPr>
            <a:r>
              <a:rPr lang="es-CO" dirty="0" smtClean="0"/>
              <a:t>Certificado </a:t>
            </a:r>
            <a:r>
              <a:rPr lang="es-CO" dirty="0"/>
              <a:t>actualizado del Registrador de Instrumentos Públicos y Privados sobre la propiedad del inmueble, o la prueba idónea de la posesión o </a:t>
            </a:r>
            <a:r>
              <a:rPr lang="es-CO" dirty="0" smtClean="0"/>
              <a:t>tenencia.</a:t>
            </a:r>
          </a:p>
          <a:p>
            <a:pPr marL="342900" indent="-342900" algn="just">
              <a:lnSpc>
                <a:spcPts val="1275"/>
              </a:lnSpc>
              <a:spcAft>
                <a:spcPts val="0"/>
              </a:spcAft>
              <a:buFont typeface="+mj-lt"/>
              <a:buAutoNum type="arabicPeriod"/>
            </a:pPr>
            <a:r>
              <a:rPr lang="es-CO" dirty="0" smtClean="0"/>
              <a:t>Características </a:t>
            </a:r>
            <a:r>
              <a:rPr lang="es-CO" dirty="0"/>
              <a:t>de las actividades que generan el </a:t>
            </a:r>
            <a:r>
              <a:rPr lang="es-CO" dirty="0" smtClean="0"/>
              <a:t>vertimiento</a:t>
            </a:r>
          </a:p>
          <a:p>
            <a:pPr algn="just">
              <a:lnSpc>
                <a:spcPts val="1275"/>
              </a:lnSpc>
              <a:spcAft>
                <a:spcPts val="0"/>
              </a:spcAft>
            </a:pPr>
            <a:endParaRPr lang="es-CO" dirty="0"/>
          </a:p>
        </p:txBody>
      </p:sp>
      <p:sp>
        <p:nvSpPr>
          <p:cNvPr id="18" name="Rectángulo 17"/>
          <p:cNvSpPr/>
          <p:nvPr/>
        </p:nvSpPr>
        <p:spPr>
          <a:xfrm>
            <a:off x="3311811" y="2127639"/>
            <a:ext cx="163773" cy="42416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348529086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n para reinyección"/>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0760" y="122829"/>
            <a:ext cx="6965704" cy="328911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156948" y="3411939"/>
            <a:ext cx="8768688" cy="1354217"/>
          </a:xfrm>
          <a:prstGeom prst="rect">
            <a:avLst/>
          </a:prstGeom>
        </p:spPr>
        <p:txBody>
          <a:bodyPr wrap="square">
            <a:spAutoFit/>
          </a:bodyPr>
          <a:lstStyle/>
          <a:p>
            <a:pPr algn="just"/>
            <a:r>
              <a:rPr lang="es-CO" sz="1600" dirty="0">
                <a:solidFill>
                  <a:srgbClr val="336666"/>
                </a:solidFill>
                <a:latin typeface="Arial" panose="020B0604020202020204" pitchFamily="34" charset="0"/>
                <a:ea typeface="Times New Roman" panose="02020603050405020304" pitchFamily="18" charset="0"/>
              </a:rPr>
              <a:t>Conforme al Artículo 2.2.3.3.4.6. del DUR de 1076 de 2015 la norma contempla la </a:t>
            </a:r>
            <a:r>
              <a:rPr lang="es-CO" b="1" dirty="0">
                <a:solidFill>
                  <a:schemeClr val="accent3"/>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rPr>
              <a:t>“</a:t>
            </a:r>
            <a:r>
              <a:rPr lang="es-CO" b="1" i="1" dirty="0">
                <a:solidFill>
                  <a:schemeClr val="accent3"/>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rPr>
              <a:t>reinyección de residuos líquidos</a:t>
            </a:r>
            <a:r>
              <a:rPr lang="es-CO" sz="1600" dirty="0">
                <a:solidFill>
                  <a:srgbClr val="336666"/>
                </a:solidFill>
                <a:latin typeface="Arial" panose="020B0604020202020204" pitchFamily="34" charset="0"/>
                <a:ea typeface="Times New Roman" panose="02020603050405020304" pitchFamily="18" charset="0"/>
              </a:rPr>
              <a:t>”. El cual señala que es permitida siempre y cuando las aguas provenientes de la exploración y explotación petrolífera, de gas natural y recursos geotérmicos, no impida el uso actual o potencial de las aguas subterráneas contenidas en el acuífero</a:t>
            </a:r>
            <a:endParaRPr lang="es-CO" sz="1600" dirty="0"/>
          </a:p>
        </p:txBody>
      </p:sp>
    </p:spTree>
    <p:extLst>
      <p:ext uri="{BB962C8B-B14F-4D97-AF65-F5344CB8AC3E}">
        <p14:creationId xmlns:p14="http://schemas.microsoft.com/office/powerpoint/2010/main" val="290100990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61665" y="753277"/>
            <a:ext cx="5534167" cy="2660857"/>
          </a:xfrm>
          <a:prstGeom prst="rect">
            <a:avLst/>
          </a:prstGeom>
        </p:spPr>
        <p:txBody>
          <a:bodyPr wrap="square">
            <a:spAutoFit/>
          </a:bodyPr>
          <a:lstStyle/>
          <a:p>
            <a:pPr algn="just">
              <a:lnSpc>
                <a:spcPct val="107000"/>
              </a:lnSpc>
              <a:spcAft>
                <a:spcPts val="0"/>
              </a:spcAft>
            </a:pPr>
            <a:r>
              <a:rPr lang="es-CO" sz="2400" b="1" dirty="0">
                <a:solidFill>
                  <a:schemeClr val="accent3"/>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Plan de Gestión del Riesgo para el Manejo de Vertimientos</a:t>
            </a: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 </a:t>
            </a:r>
            <a:endPar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endParaRPr>
          </a:p>
          <a:p>
            <a:pPr algn="just">
              <a:lnSpc>
                <a:spcPct val="107000"/>
              </a:lnSpc>
              <a:spcAft>
                <a:spcPts val="0"/>
              </a:spcAft>
            </a:pPr>
            <a:endPar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endParaRPr>
          </a:p>
          <a:p>
            <a:pPr algn="just">
              <a:lnSpc>
                <a:spcPct val="107000"/>
              </a:lnSpc>
              <a:spcAft>
                <a:spcPts val="0"/>
              </a:spcAft>
            </a:pPr>
            <a:endPar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endParaRPr>
          </a:p>
          <a:p>
            <a:pPr marL="285750" indent="-285750" algn="just">
              <a:lnSpc>
                <a:spcPct val="107000"/>
              </a:lnSpc>
              <a:spcAft>
                <a:spcPts val="0"/>
              </a:spcAft>
              <a:buFont typeface="Arial" panose="020B0604020202020204" pitchFamily="34" charset="0"/>
              <a:buChar char="•"/>
            </a:pPr>
            <a:r>
              <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Análisis </a:t>
            </a: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del </a:t>
            </a:r>
            <a:r>
              <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riesgo</a:t>
            </a:r>
          </a:p>
          <a:p>
            <a:pPr marL="285750" indent="-285750" algn="just">
              <a:lnSpc>
                <a:spcPct val="107000"/>
              </a:lnSpc>
              <a:spcAft>
                <a:spcPts val="0"/>
              </a:spcAft>
              <a:buFont typeface="Arial" panose="020B0604020202020204" pitchFamily="34" charset="0"/>
              <a:buChar char="•"/>
            </a:pPr>
            <a:r>
              <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Medidas </a:t>
            </a: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de prevención y mitigación, </a:t>
            </a:r>
            <a:endPar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endParaRPr>
          </a:p>
          <a:p>
            <a:pPr marL="285750" indent="-285750" algn="just">
              <a:lnSpc>
                <a:spcPct val="107000"/>
              </a:lnSpc>
              <a:spcAft>
                <a:spcPts val="0"/>
              </a:spcAft>
              <a:buFont typeface="Arial" panose="020B0604020202020204" pitchFamily="34" charset="0"/>
              <a:buChar char="•"/>
            </a:pPr>
            <a:r>
              <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Protocolos </a:t>
            </a: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de emergencia y </a:t>
            </a:r>
            <a:r>
              <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contingencia</a:t>
            </a:r>
          </a:p>
          <a:p>
            <a:pPr marL="285750" indent="-285750" algn="just">
              <a:lnSpc>
                <a:spcPct val="107000"/>
              </a:lnSpc>
              <a:spcAft>
                <a:spcPts val="0"/>
              </a:spcAft>
              <a:buFont typeface="Arial" panose="020B0604020202020204" pitchFamily="34" charset="0"/>
              <a:buChar char="•"/>
            </a:pPr>
            <a:r>
              <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Programa </a:t>
            </a: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de rehabilitación y recuperación.</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268" name="Picture 4" descr="Resultado de imagen para ICONO RIESGO"/>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2351" y="1412508"/>
            <a:ext cx="2251810" cy="225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115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a:t>Trámites: </a:t>
            </a:r>
            <a:r>
              <a:rPr lang="es-CO" b="1" dirty="0">
                <a:solidFill>
                  <a:srgbClr val="00B050"/>
                </a:solidFill>
              </a:rPr>
              <a:t>Permiso de Aprovechamiento forestal</a:t>
            </a:r>
            <a:r>
              <a:rPr lang="es-CO" dirty="0"/>
              <a:t/>
            </a:r>
            <a:br>
              <a:rPr lang="es-CO" dirty="0"/>
            </a:br>
            <a:r>
              <a:rPr lang="es-CO" sz="2900" b="1" dirty="0"/>
              <a:t/>
            </a:r>
            <a:br>
              <a:rPr lang="es-CO" sz="2900" b="1"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ángulo 11"/>
          <p:cNvSpPr/>
          <p:nvPr/>
        </p:nvSpPr>
        <p:spPr>
          <a:xfrm>
            <a:off x="740453" y="1258682"/>
            <a:ext cx="8116944" cy="1477328"/>
          </a:xfrm>
          <a:prstGeom prst="rect">
            <a:avLst/>
          </a:prstGeom>
        </p:spPr>
        <p:txBody>
          <a:bodyPr wrap="square">
            <a:spAutoFit/>
          </a:bodyPr>
          <a:lstStyle/>
          <a:p>
            <a:r>
              <a:rPr lang="es-CO" dirty="0"/>
              <a:t>De acuerdo con el DUR 1076 de 2015 específicamente el artículo 2.2.1.1.3.1. existen tres clases de aprovechamiento forestal, así: a. </a:t>
            </a:r>
            <a:r>
              <a:rPr lang="es-CO" dirty="0">
                <a:solidFill>
                  <a:srgbClr val="00B050"/>
                </a:solidFill>
                <a:effectLst>
                  <a:outerShdw blurRad="38100" dist="38100" dir="2700000" algn="tl">
                    <a:srgbClr val="000000">
                      <a:alpha val="43137"/>
                    </a:srgbClr>
                  </a:outerShdw>
                </a:effectLst>
              </a:rPr>
              <a:t>únicos, b. doméstico y c. persistentes</a:t>
            </a:r>
            <a:r>
              <a:rPr lang="es-CO" dirty="0"/>
              <a:t>; adicionalmente se estableció el aprovechamiento de árboles aislados en la sección 9 Titulo 2 Capitulo 1, del citado Decreto para temas específicos asociados a recurso flora.</a:t>
            </a:r>
          </a:p>
        </p:txBody>
      </p:sp>
      <p:pic>
        <p:nvPicPr>
          <p:cNvPr id="17" name="Imagen 16"/>
          <p:cNvPicPr>
            <a:picLocks noChangeAspect="1"/>
          </p:cNvPicPr>
          <p:nvPr/>
        </p:nvPicPr>
        <p:blipFill>
          <a:blip r:embed="rId3" cstate="email">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01152" y="1575051"/>
            <a:ext cx="539300" cy="566446"/>
          </a:xfrm>
          <a:prstGeom prst="rect">
            <a:avLst/>
          </a:prstGeom>
        </p:spPr>
      </p:pic>
      <p:sp>
        <p:nvSpPr>
          <p:cNvPr id="18" name="Rectángulo 17"/>
          <p:cNvSpPr/>
          <p:nvPr/>
        </p:nvSpPr>
        <p:spPr>
          <a:xfrm>
            <a:off x="1653116" y="3540040"/>
            <a:ext cx="6291617" cy="707886"/>
          </a:xfrm>
          <a:prstGeom prst="rect">
            <a:avLst/>
          </a:prstGeom>
        </p:spPr>
        <p:txBody>
          <a:bodyPr wrap="square">
            <a:spAutoFit/>
          </a:bodyPr>
          <a:lstStyle/>
          <a:p>
            <a:pPr algn="ctr"/>
            <a:r>
              <a:rPr lang="es-CO" sz="2000" b="1" dirty="0" smtClean="0">
                <a:solidFill>
                  <a:srgbClr val="00B050"/>
                </a:solidFill>
                <a:latin typeface="Myriad Pro Light"/>
                <a:ea typeface="+mj-ea"/>
                <a:cs typeface="Myriad Pro"/>
              </a:rPr>
              <a:t>Énfasis permiso </a:t>
            </a:r>
            <a:r>
              <a:rPr lang="es-CO" sz="2000" b="1" dirty="0">
                <a:solidFill>
                  <a:srgbClr val="00B050"/>
                </a:solidFill>
                <a:latin typeface="Myriad Pro Light"/>
                <a:ea typeface="+mj-ea"/>
                <a:cs typeface="Myriad Pro"/>
              </a:rPr>
              <a:t>de aprovechamiento forestal único </a:t>
            </a:r>
          </a:p>
        </p:txBody>
      </p:sp>
      <p:pic>
        <p:nvPicPr>
          <p:cNvPr id="19" name="Imagen 18"/>
          <p:cNvPicPr>
            <a:picLocks noChangeAspect="1"/>
          </p:cNvPicPr>
          <p:nvPr/>
        </p:nvPicPr>
        <p:blipFill>
          <a:blip r:embed="rId4">
            <a:clrChange>
              <a:clrFrom>
                <a:srgbClr val="FFFFFF"/>
              </a:clrFrom>
              <a:clrTo>
                <a:srgbClr val="FFFFFF">
                  <a:alpha val="0"/>
                </a:srgbClr>
              </a:clrTo>
            </a:clrChange>
            <a:duotone>
              <a:prstClr val="black"/>
              <a:schemeClr val="accent3">
                <a:tint val="45000"/>
                <a:satMod val="400000"/>
              </a:schemeClr>
            </a:duotone>
          </a:blip>
          <a:stretch>
            <a:fillRect/>
          </a:stretch>
        </p:blipFill>
        <p:spPr>
          <a:xfrm>
            <a:off x="201152" y="2930899"/>
            <a:ext cx="1714500" cy="1714500"/>
          </a:xfrm>
          <a:prstGeom prst="rect">
            <a:avLst/>
          </a:prstGeom>
        </p:spPr>
      </p:pic>
      <p:sp>
        <p:nvSpPr>
          <p:cNvPr id="20" name="Flecha abajo 19"/>
          <p:cNvSpPr/>
          <p:nvPr/>
        </p:nvSpPr>
        <p:spPr>
          <a:xfrm>
            <a:off x="3908407" y="2517758"/>
            <a:ext cx="1781033" cy="960613"/>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CO"/>
          </a:p>
        </p:txBody>
      </p:sp>
      <p:sp>
        <p:nvSpPr>
          <p:cNvPr id="22" name="Rectángulo 21"/>
          <p:cNvSpPr/>
          <p:nvPr/>
        </p:nvSpPr>
        <p:spPr>
          <a:xfrm>
            <a:off x="2067635" y="3893983"/>
            <a:ext cx="6673756" cy="276486"/>
          </a:xfrm>
          <a:prstGeom prst="rect">
            <a:avLst/>
          </a:prstGeom>
        </p:spPr>
        <p:txBody>
          <a:bodyPr wrap="square">
            <a:spAutoFit/>
          </a:bodyPr>
          <a:lstStyle/>
          <a:p>
            <a:pPr algn="just">
              <a:lnSpc>
                <a:spcPts val="1275"/>
              </a:lnSpc>
              <a:spcAft>
                <a:spcPts val="0"/>
              </a:spcAft>
            </a:pPr>
            <a:r>
              <a:rPr lang="es-CO"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132595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a:t>Trámites: </a:t>
            </a:r>
            <a:r>
              <a:rPr lang="es-CO" b="1" dirty="0">
                <a:solidFill>
                  <a:srgbClr val="00B050"/>
                </a:solidFill>
              </a:rPr>
              <a:t>Permiso de Aprovechamiento forestal</a:t>
            </a:r>
            <a:r>
              <a:rPr lang="es-CO" dirty="0"/>
              <a:t/>
            </a:r>
            <a:br>
              <a:rPr lang="es-CO" dirty="0"/>
            </a:br>
            <a:r>
              <a:rPr lang="es-CO" sz="2900" b="1" dirty="0"/>
              <a:t/>
            </a:r>
            <a:br>
              <a:rPr lang="es-CO" sz="2900" b="1"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70634" y="1213584"/>
            <a:ext cx="1475025" cy="1475025"/>
          </a:xfrm>
          <a:prstGeom prst="rect">
            <a:avLst/>
          </a:prstGeom>
        </p:spPr>
      </p:pic>
      <p:pic>
        <p:nvPicPr>
          <p:cNvPr id="10" name="Imagen 9"/>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15356" y="1213583"/>
            <a:ext cx="1475025" cy="1475025"/>
          </a:xfrm>
          <a:prstGeom prst="rect">
            <a:avLst/>
          </a:prstGeom>
        </p:spPr>
      </p:pic>
      <p:sp>
        <p:nvSpPr>
          <p:cNvPr id="8" name="CuadroTexto 7"/>
          <p:cNvSpPr txBox="1"/>
          <p:nvPr/>
        </p:nvSpPr>
        <p:spPr>
          <a:xfrm>
            <a:off x="470634" y="2470245"/>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Jurídicas</a:t>
            </a:r>
          </a:p>
        </p:txBody>
      </p:sp>
      <p:sp>
        <p:nvSpPr>
          <p:cNvPr id="11" name="CuadroTexto 10"/>
          <p:cNvSpPr txBox="1"/>
          <p:nvPr/>
        </p:nvSpPr>
        <p:spPr>
          <a:xfrm>
            <a:off x="2315356" y="2406556"/>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Naturales</a:t>
            </a:r>
          </a:p>
        </p:txBody>
      </p:sp>
      <p:pic>
        <p:nvPicPr>
          <p:cNvPr id="2050" name="Picture 2" descr="Resultado de imagen para icono public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39255" y="1362274"/>
            <a:ext cx="1057395" cy="105739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4590197" y="2442834"/>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Público</a:t>
            </a:r>
          </a:p>
        </p:txBody>
      </p:sp>
      <p:pic>
        <p:nvPicPr>
          <p:cNvPr id="14" name="Picture 2" descr="Resultado de imagen para icono public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55391" y="1412850"/>
            <a:ext cx="1057395" cy="1057395"/>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6455391" y="2513462"/>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Privado</a:t>
            </a:r>
          </a:p>
        </p:txBody>
      </p:sp>
      <p:sp>
        <p:nvSpPr>
          <p:cNvPr id="12" name="Rectángulo 11"/>
          <p:cNvSpPr/>
          <p:nvPr/>
        </p:nvSpPr>
        <p:spPr>
          <a:xfrm>
            <a:off x="740453" y="2936786"/>
            <a:ext cx="8116944" cy="646331"/>
          </a:xfrm>
          <a:prstGeom prst="rect">
            <a:avLst/>
          </a:prstGeom>
        </p:spPr>
        <p:txBody>
          <a:bodyPr wrap="square">
            <a:spAutoFit/>
          </a:bodyPr>
          <a:lstStyle/>
          <a:p>
            <a:r>
              <a:rPr lang="es-CO" dirty="0"/>
              <a:t>Aquellos que por ejecución de un proyecto, obra o actividad requieren realizar una intervención del recurso </a:t>
            </a:r>
            <a:r>
              <a:rPr lang="es-CO" dirty="0" smtClean="0"/>
              <a:t>flora.</a:t>
            </a:r>
            <a:endParaRPr lang="es-CO" dirty="0"/>
          </a:p>
        </p:txBody>
      </p:sp>
      <p:sp>
        <p:nvSpPr>
          <p:cNvPr id="16" name="Rectángulo 15"/>
          <p:cNvSpPr/>
          <p:nvPr/>
        </p:nvSpPr>
        <p:spPr>
          <a:xfrm>
            <a:off x="201152" y="2757630"/>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8" name="Imagen 17"/>
          <p:cNvPicPr>
            <a:picLocks noChangeAspect="1"/>
          </p:cNvPicPr>
          <p:nvPr/>
        </p:nvPicPr>
        <p:blipFill>
          <a:blip r:embed="rId5">
            <a:clrChange>
              <a:clrFrom>
                <a:srgbClr val="FFFFFF"/>
              </a:clrFrom>
              <a:clrTo>
                <a:srgbClr val="FFFFFF">
                  <a:alpha val="0"/>
                </a:srgbClr>
              </a:clrTo>
            </a:clrChange>
            <a:duotone>
              <a:prstClr val="black"/>
              <a:schemeClr val="accent3">
                <a:tint val="45000"/>
                <a:satMod val="400000"/>
              </a:schemeClr>
            </a:duotone>
          </a:blip>
          <a:stretch>
            <a:fillRect/>
          </a:stretch>
        </p:blipFill>
        <p:spPr>
          <a:xfrm>
            <a:off x="7512786" y="172051"/>
            <a:ext cx="1714500" cy="1714500"/>
          </a:xfrm>
          <a:prstGeom prst="rect">
            <a:avLst/>
          </a:prstGeom>
        </p:spPr>
      </p:pic>
      <p:pic>
        <p:nvPicPr>
          <p:cNvPr id="19" name="Imagen 18"/>
          <p:cNvPicPr>
            <a:picLocks noChangeAspect="1"/>
          </p:cNvPicPr>
          <p:nvPr/>
        </p:nvPicPr>
        <p:blipFill>
          <a:blip r:embed="rId6" cstate="email">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01153" y="2936786"/>
            <a:ext cx="539300" cy="566446"/>
          </a:xfrm>
          <a:prstGeom prst="rect">
            <a:avLst/>
          </a:prstGeom>
        </p:spPr>
      </p:pic>
      <p:sp>
        <p:nvSpPr>
          <p:cNvPr id="7" name="Rectángulo 6"/>
          <p:cNvSpPr/>
          <p:nvPr/>
        </p:nvSpPr>
        <p:spPr>
          <a:xfrm>
            <a:off x="656335" y="3810444"/>
            <a:ext cx="8201061" cy="592470"/>
          </a:xfrm>
          <a:prstGeom prst="rect">
            <a:avLst/>
          </a:prstGeom>
        </p:spPr>
        <p:txBody>
          <a:bodyPr wrap="square">
            <a:spAutoFit/>
          </a:bodyPr>
          <a:lstStyle/>
          <a:p>
            <a:pPr algn="just">
              <a:lnSpc>
                <a:spcPts val="1275"/>
              </a:lnSpc>
              <a:spcAft>
                <a:spcPts val="0"/>
              </a:spcAft>
            </a:pPr>
            <a:r>
              <a:rPr lang="es-CO"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Para tramitar un permiso de aprovechamiento forestal único se debe dar cumplimiento a los requisitos establecidos en los artículos 2.2.1.1.5.1., 2.2.1.1.5.2. 2.2.1.1.5.5. del DUR 1076 de 2015, que señalan lo siguiente:</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2" name="Imagen 21"/>
          <p:cNvPicPr>
            <a:picLocks noChangeAspect="1"/>
          </p:cNvPicPr>
          <p:nvPr/>
        </p:nvPicPr>
        <p:blipFill>
          <a:blip r:embed="rId6" cstate="email">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139523" y="3730559"/>
            <a:ext cx="539300" cy="566446"/>
          </a:xfrm>
          <a:prstGeom prst="rect">
            <a:avLst/>
          </a:prstGeom>
        </p:spPr>
      </p:pic>
    </p:spTree>
    <p:extLst>
      <p:ext uri="{BB962C8B-B14F-4D97-AF65-F5344CB8AC3E}">
        <p14:creationId xmlns:p14="http://schemas.microsoft.com/office/powerpoint/2010/main" val="74061142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702" y="270163"/>
            <a:ext cx="3412243" cy="803378"/>
          </a:xfrm>
        </p:spPr>
        <p:txBody>
          <a:bodyPr/>
          <a:lstStyle/>
          <a:p>
            <a:pPr algn="ctr"/>
            <a:r>
              <a:rPr lang="en-US" dirty="0" smtClean="0"/>
              <a:t>OBJETIVO</a:t>
            </a:r>
            <a:endParaRPr lang="en-US" dirty="0"/>
          </a:p>
        </p:txBody>
      </p:sp>
      <p:sp>
        <p:nvSpPr>
          <p:cNvPr id="3" name="Text Placeholder 2"/>
          <p:cNvSpPr>
            <a:spLocks noGrp="1"/>
          </p:cNvSpPr>
          <p:nvPr>
            <p:ph type="body" idx="1"/>
          </p:nvPr>
        </p:nvSpPr>
        <p:spPr>
          <a:xfrm>
            <a:off x="3998794" y="1191731"/>
            <a:ext cx="4368155" cy="2146904"/>
          </a:xfrm>
        </p:spPr>
        <p:txBody>
          <a:bodyPr>
            <a:noAutofit/>
          </a:bodyPr>
          <a:lstStyle/>
          <a:p>
            <a:pPr algn="just"/>
            <a:r>
              <a:rPr lang="es-CO" sz="1600" dirty="0" smtClean="0"/>
              <a:t>Abordar </a:t>
            </a:r>
            <a:r>
              <a:rPr lang="es-CO" sz="1600" dirty="0"/>
              <a:t>de manera integral la </a:t>
            </a:r>
            <a:r>
              <a:rPr lang="es-CO" sz="2400" b="1" dirty="0">
                <a:solidFill>
                  <a:srgbClr val="FF0000"/>
                </a:solidFill>
                <a:effectLst>
                  <a:outerShdw blurRad="38100" dist="38100" dir="2700000" algn="tl">
                    <a:srgbClr val="000000">
                      <a:alpha val="43137"/>
                    </a:srgbClr>
                  </a:outerShdw>
                </a:effectLst>
              </a:rPr>
              <a:t>normativa, requisitos y alcance de la gestión de trámites </a:t>
            </a:r>
            <a:r>
              <a:rPr lang="es-CO" sz="1600" dirty="0"/>
              <a:t>que permiten el acceso a los recursos naturales. </a:t>
            </a:r>
          </a:p>
          <a:p>
            <a:pPr algn="just"/>
            <a:endParaRPr lang="es-CO" sz="1600" dirty="0" smtClean="0"/>
          </a:p>
          <a:p>
            <a:pPr algn="just"/>
            <a:r>
              <a:rPr lang="es-CO" sz="2400" b="1" dirty="0" smtClean="0">
                <a:solidFill>
                  <a:srgbClr val="FF0000"/>
                </a:solidFill>
                <a:effectLst>
                  <a:outerShdw blurRad="38100" dist="38100" dir="2700000" algn="tl">
                    <a:srgbClr val="000000">
                      <a:alpha val="43137"/>
                    </a:srgbClr>
                  </a:outerShdw>
                </a:effectLst>
              </a:rPr>
              <a:t>Énfasis </a:t>
            </a:r>
            <a:r>
              <a:rPr lang="es-CO" sz="1600" dirty="0"/>
              <a:t>asociado a aquellos trámites que se relacionan con el recurso </a:t>
            </a:r>
            <a:r>
              <a:rPr lang="es-CO" sz="2400" b="1" dirty="0">
                <a:solidFill>
                  <a:srgbClr val="FF0000"/>
                </a:solidFill>
                <a:effectLst>
                  <a:outerShdw blurRad="38100" dist="38100" dir="2700000" algn="tl">
                    <a:srgbClr val="000000">
                      <a:alpha val="43137"/>
                    </a:srgbClr>
                  </a:outerShdw>
                </a:effectLst>
              </a:rPr>
              <a:t>agua y suelo</a:t>
            </a:r>
            <a:r>
              <a:rPr lang="es-CO" sz="1600" dirty="0"/>
              <a:t>.</a:t>
            </a:r>
          </a:p>
          <a:p>
            <a:endParaRPr lang="en-US" sz="1600" dirty="0"/>
          </a:p>
        </p:txBody>
      </p:sp>
      <p:pic>
        <p:nvPicPr>
          <p:cNvPr id="6" name="Imagen 5">
            <a:extLst>
              <a:ext uri="{FF2B5EF4-FFF2-40B4-BE49-F238E27FC236}">
                <a16:creationId xmlns="" xmlns:a16="http://schemas.microsoft.com/office/drawing/2014/main" id="{6272CB73-C3F1-4F88-AE6C-B9C33C1484A4}"/>
              </a:ext>
            </a:extLst>
          </p:cNvPr>
          <p:cNvPicPr>
            <a:picLocks noChangeAspect="1"/>
          </p:cNvPicPr>
          <p:nvPr/>
        </p:nvPicPr>
        <p:blipFill>
          <a:blip r:embed="rId2" cstate="email">
            <a:clrChange>
              <a:clrFrom>
                <a:srgbClr val="FFFFFF"/>
              </a:clrFrom>
              <a:clrTo>
                <a:srgbClr val="FFFFFF">
                  <a:alpha val="0"/>
                </a:srgbClr>
              </a:clrTo>
            </a:clrChang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a:ext>
            </a:extLst>
          </a:blip>
          <a:stretch>
            <a:fillRect/>
          </a:stretch>
        </p:blipFill>
        <p:spPr>
          <a:xfrm>
            <a:off x="1070536" y="270163"/>
            <a:ext cx="2533676" cy="3990041"/>
          </a:xfrm>
          <a:prstGeom prst="rect">
            <a:avLst/>
          </a:prstGeom>
        </p:spPr>
      </p:pic>
    </p:spTree>
    <p:extLst>
      <p:ext uri="{BB962C8B-B14F-4D97-AF65-F5344CB8AC3E}">
        <p14:creationId xmlns:p14="http://schemas.microsoft.com/office/powerpoint/2010/main" val="15350097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800" b="1" dirty="0"/>
              <a:t>Trámites: </a:t>
            </a:r>
            <a:r>
              <a:rPr lang="es-CO" sz="2800" b="1" dirty="0">
                <a:solidFill>
                  <a:srgbClr val="00B050"/>
                </a:solidFill>
              </a:rPr>
              <a:t>Permiso de Aprovechamiento forestal</a:t>
            </a:r>
            <a:r>
              <a:rPr lang="es-CO" sz="2900" b="1" dirty="0"/>
              <a:t/>
            </a:r>
            <a:br>
              <a:rPr lang="es-CO" sz="2900" b="1"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15"/>
          <p:cNvSpPr/>
          <p:nvPr/>
        </p:nvSpPr>
        <p:spPr>
          <a:xfrm>
            <a:off x="201152" y="2810595"/>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Rectángulo 17"/>
          <p:cNvSpPr/>
          <p:nvPr/>
        </p:nvSpPr>
        <p:spPr>
          <a:xfrm>
            <a:off x="292836" y="852669"/>
            <a:ext cx="5599147" cy="1200329"/>
          </a:xfrm>
          <a:prstGeom prst="rect">
            <a:avLst/>
          </a:prstGeom>
        </p:spPr>
        <p:txBody>
          <a:bodyPr wrap="square">
            <a:spAutoFit/>
          </a:bodyPr>
          <a:lstStyle/>
          <a:p>
            <a:r>
              <a:rPr lang="es-CO" dirty="0"/>
              <a:t>La norma establece de manera general el procedimiento para otorgar el permiso de aprovechamiento forestal en los artículos 2.2.1.1.5.4., 2.2.1.1. 7.1., 2.2.1.1.7.5., 2.2.1.1.7.6., y 2.2.1.1.7.8. del </a:t>
            </a:r>
            <a:r>
              <a:rPr lang="es-CO" dirty="0" smtClean="0"/>
              <a:t>DUR </a:t>
            </a:r>
            <a:r>
              <a:rPr lang="es-CO" dirty="0"/>
              <a:t>1076 de </a:t>
            </a:r>
            <a:r>
              <a:rPr lang="es-CO" dirty="0" smtClean="0"/>
              <a:t>2015</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descr="Resultado de imagen para icono reloj"/>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55391" y="702732"/>
            <a:ext cx="2089452" cy="1096962"/>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5790588" y="1754224"/>
            <a:ext cx="3207224" cy="646331"/>
          </a:xfrm>
          <a:prstGeom prst="rect">
            <a:avLst/>
          </a:prstGeom>
        </p:spPr>
        <p:txBody>
          <a:bodyPr wrap="square">
            <a:spAutoFit/>
          </a:bodyPr>
          <a:lstStyle/>
          <a:p>
            <a:pPr algn="ctr"/>
            <a:r>
              <a:rPr lang="es-CO" spc="40" dirty="0" smtClean="0">
                <a:solidFill>
                  <a:srgbClr val="336666"/>
                </a:solidFill>
                <a:latin typeface="Arial" panose="020B0604020202020204" pitchFamily="34" charset="0"/>
                <a:ea typeface="Times New Roman" panose="02020603050405020304" pitchFamily="18" charset="0"/>
              </a:rPr>
              <a:t>Según</a:t>
            </a:r>
            <a:r>
              <a:rPr lang="es-CO" dirty="0" smtClean="0">
                <a:latin typeface="Arial" panose="020B0604020202020204" pitchFamily="34" charset="0"/>
                <a:ea typeface="Calibri" panose="020F0502020204030204" pitchFamily="34" charset="0"/>
              </a:rPr>
              <a:t> </a:t>
            </a:r>
            <a:r>
              <a:rPr lang="es-CO" spc="40" dirty="0">
                <a:solidFill>
                  <a:srgbClr val="336666"/>
                </a:solidFill>
                <a:latin typeface="Arial" panose="020B0604020202020204" pitchFamily="34" charset="0"/>
                <a:ea typeface="Times New Roman" panose="02020603050405020304" pitchFamily="18" charset="0"/>
              </a:rPr>
              <a:t>la naturaleza y duración de la actividad,</a:t>
            </a:r>
            <a:endParaRPr lang="es-CO" dirty="0"/>
          </a:p>
        </p:txBody>
      </p:sp>
      <p:sp>
        <p:nvSpPr>
          <p:cNvPr id="5" name="Rectángulo 4"/>
          <p:cNvSpPr/>
          <p:nvPr/>
        </p:nvSpPr>
        <p:spPr>
          <a:xfrm>
            <a:off x="201152" y="3266354"/>
            <a:ext cx="8669893" cy="1200329"/>
          </a:xfrm>
          <a:prstGeom prst="rect">
            <a:avLst/>
          </a:prstGeom>
        </p:spPr>
        <p:txBody>
          <a:bodyPr wrap="square">
            <a:spAutoFit/>
          </a:bodyPr>
          <a:lstStyle/>
          <a:p>
            <a:r>
              <a:rPr lang="es-CO" dirty="0" smtClean="0"/>
              <a:t>El </a:t>
            </a:r>
            <a:r>
              <a:rPr lang="es-CO" dirty="0"/>
              <a:t>usuario radica la solicitud con el cumplimiento de los requisitos la autoridad competente evalúa la solicitud, si requiere información adicional se solicita al usuario de lo contrario se procede a la evaluación para el análisis, recibir la visita y toma de decisión de fondo. </a:t>
            </a:r>
          </a:p>
          <a:p>
            <a:r>
              <a:rPr lang="es-CO" dirty="0"/>
              <a:t> </a:t>
            </a:r>
          </a:p>
        </p:txBody>
      </p:sp>
      <p:pic>
        <p:nvPicPr>
          <p:cNvPr id="13" name="Imagen 12"/>
          <p:cNvPicPr>
            <a:picLocks noChangeAspect="1"/>
          </p:cNvPicPr>
          <p:nvPr/>
        </p:nvPicPr>
        <p:blipFill>
          <a:blip r:embed="rId4" cstate="email">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201152" y="2271295"/>
            <a:ext cx="539300" cy="539300"/>
          </a:xfrm>
          <a:prstGeom prst="rect">
            <a:avLst/>
          </a:prstGeom>
        </p:spPr>
      </p:pic>
      <p:pic>
        <p:nvPicPr>
          <p:cNvPr id="14" name="Imagen 13"/>
          <p:cNvPicPr>
            <a:picLocks noChangeAspect="1"/>
          </p:cNvPicPr>
          <p:nvPr/>
        </p:nvPicPr>
        <p:blipFill>
          <a:blip r:embed="rId4" cstate="email">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623202" y="2271295"/>
            <a:ext cx="539300" cy="539300"/>
          </a:xfrm>
          <a:prstGeom prst="rect">
            <a:avLst/>
          </a:prstGeom>
        </p:spPr>
      </p:pic>
      <p:pic>
        <p:nvPicPr>
          <p:cNvPr id="15" name="Imagen 14"/>
          <p:cNvPicPr>
            <a:picLocks noChangeAspect="1"/>
          </p:cNvPicPr>
          <p:nvPr/>
        </p:nvPicPr>
        <p:blipFill>
          <a:blip r:embed="rId4" cstate="email">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1035077" y="2262671"/>
            <a:ext cx="539300" cy="539300"/>
          </a:xfrm>
          <a:prstGeom prst="rect">
            <a:avLst/>
          </a:prstGeom>
        </p:spPr>
      </p:pic>
      <p:pic>
        <p:nvPicPr>
          <p:cNvPr id="19" name="Imagen 18"/>
          <p:cNvPicPr>
            <a:picLocks noChangeAspect="1"/>
          </p:cNvPicPr>
          <p:nvPr/>
        </p:nvPicPr>
        <p:blipFill>
          <a:blip r:embed="rId4" cstate="email">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1446952" y="2262671"/>
            <a:ext cx="539300" cy="539300"/>
          </a:xfrm>
          <a:prstGeom prst="rect">
            <a:avLst/>
          </a:prstGeom>
        </p:spPr>
      </p:pic>
      <p:pic>
        <p:nvPicPr>
          <p:cNvPr id="20" name="Imagen 19"/>
          <p:cNvPicPr>
            <a:picLocks noChangeAspect="1"/>
          </p:cNvPicPr>
          <p:nvPr/>
        </p:nvPicPr>
        <p:blipFill>
          <a:blip r:embed="rId4" cstate="email">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1869002" y="2265696"/>
            <a:ext cx="539300" cy="539300"/>
          </a:xfrm>
          <a:prstGeom prst="rect">
            <a:avLst/>
          </a:prstGeom>
        </p:spPr>
      </p:pic>
      <p:pic>
        <p:nvPicPr>
          <p:cNvPr id="22" name="Imagen 21"/>
          <p:cNvPicPr>
            <a:picLocks noChangeAspect="1"/>
          </p:cNvPicPr>
          <p:nvPr/>
        </p:nvPicPr>
        <p:blipFill>
          <a:blip r:embed="rId4" cstate="email">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2318488" y="2253210"/>
            <a:ext cx="539300" cy="539300"/>
          </a:xfrm>
          <a:prstGeom prst="rect">
            <a:avLst/>
          </a:prstGeom>
        </p:spPr>
      </p:pic>
      <p:pic>
        <p:nvPicPr>
          <p:cNvPr id="23" name="Imagen 22"/>
          <p:cNvPicPr>
            <a:picLocks noChangeAspect="1"/>
          </p:cNvPicPr>
          <p:nvPr/>
        </p:nvPicPr>
        <p:blipFill>
          <a:blip r:embed="rId4" cstate="email">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2740688" y="2256554"/>
            <a:ext cx="539300" cy="539300"/>
          </a:xfrm>
          <a:prstGeom prst="rect">
            <a:avLst/>
          </a:prstGeom>
        </p:spPr>
      </p:pic>
    </p:spTree>
    <p:extLst>
      <p:ext uri="{BB962C8B-B14F-4D97-AF65-F5344CB8AC3E}">
        <p14:creationId xmlns:p14="http://schemas.microsoft.com/office/powerpoint/2010/main" val="11273698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a:t>Trámites: </a:t>
            </a:r>
            <a:r>
              <a:rPr lang="es-CO" sz="1800" b="1" dirty="0">
                <a:solidFill>
                  <a:srgbClr val="7030A0"/>
                </a:solidFill>
              </a:rPr>
              <a:t>Permiso de Estudio para la Recolección de Especímenes de Especies Silvestres de la Diversidad Biológica con Fines de Elaboración de Estudios Ambientales</a:t>
            </a:r>
            <a:r>
              <a:rPr lang="es-CO" dirty="0"/>
              <a:t/>
            </a:r>
            <a:br>
              <a:rPr lang="es-CO"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Imagen 16"/>
          <p:cNvPicPr>
            <a:picLocks noChangeAspect="1"/>
          </p:cNvPicPr>
          <p:nvPr/>
        </p:nvPicPr>
        <p:blipFill>
          <a:blip r:embed="rId3" cstate="email">
            <a:clrChange>
              <a:clrFrom>
                <a:srgbClr val="FFFFFF"/>
              </a:clrFrom>
              <a:clrTo>
                <a:srgbClr val="FFFFFF">
                  <a:alpha val="0"/>
                </a:srgbClr>
              </a:clrTo>
            </a:clrChange>
            <a:biLevel thresh="75000"/>
            <a:extLst>
              <a:ext uri="{28A0092B-C50C-407E-A947-70E740481C1C}">
                <a14:useLocalDpi xmlns:a14="http://schemas.microsoft.com/office/drawing/2010/main"/>
              </a:ext>
            </a:extLst>
          </a:blip>
          <a:stretch>
            <a:fillRect/>
          </a:stretch>
        </p:blipFill>
        <p:spPr>
          <a:xfrm>
            <a:off x="344317" y="1977780"/>
            <a:ext cx="539300" cy="566446"/>
          </a:xfrm>
          <a:prstGeom prst="rect">
            <a:avLst/>
          </a:prstGeom>
        </p:spPr>
      </p:pic>
      <p:sp>
        <p:nvSpPr>
          <p:cNvPr id="10" name="Rectángulo 9"/>
          <p:cNvSpPr/>
          <p:nvPr/>
        </p:nvSpPr>
        <p:spPr>
          <a:xfrm>
            <a:off x="917873" y="1667063"/>
            <a:ext cx="8116944" cy="1754326"/>
          </a:xfrm>
          <a:prstGeom prst="rect">
            <a:avLst/>
          </a:prstGeom>
        </p:spPr>
        <p:txBody>
          <a:bodyPr wrap="square">
            <a:spAutoFit/>
          </a:bodyPr>
          <a:lstStyle/>
          <a:p>
            <a:pPr algn="just"/>
            <a:r>
              <a:rPr lang="es-CO" dirty="0"/>
              <a:t>Toda persona que desee adelantar estudios donde requiera la recolección de especímenes de especies silvestres de la diversidad biológica, con la finalidad de elaborar estudios ambientales necesarios para solicitar y/o modificar </a:t>
            </a:r>
            <a:r>
              <a:rPr lang="es-CO" b="1" dirty="0">
                <a:solidFill>
                  <a:srgbClr val="7030A0"/>
                </a:solidFill>
              </a:rPr>
              <a:t>licencias ambientales o su equivalente, planes de manejo ambiental, permisos, concesiones o autorizaciones</a:t>
            </a:r>
            <a:r>
              <a:rPr lang="es-CO" dirty="0">
                <a:solidFill>
                  <a:srgbClr val="7030A0"/>
                </a:solidFill>
              </a:rPr>
              <a:t> </a:t>
            </a:r>
            <a:r>
              <a:rPr lang="es-CO" dirty="0"/>
              <a:t>debe previamente solicitar a la autoridad ambiental competente el permiso de recolecta</a:t>
            </a:r>
            <a:r>
              <a:rPr lang="es-CO" dirty="0" smtClean="0"/>
              <a:t>.</a:t>
            </a:r>
            <a:endParaRPr lang="es-CO" dirty="0"/>
          </a:p>
        </p:txBody>
      </p:sp>
      <p:sp>
        <p:nvSpPr>
          <p:cNvPr id="3" name="Rectángulo 2"/>
          <p:cNvSpPr/>
          <p:nvPr/>
        </p:nvSpPr>
        <p:spPr>
          <a:xfrm>
            <a:off x="883617" y="3630160"/>
            <a:ext cx="8001076" cy="646331"/>
          </a:xfrm>
          <a:prstGeom prst="rect">
            <a:avLst/>
          </a:prstGeom>
        </p:spPr>
        <p:txBody>
          <a:bodyPr wrap="square">
            <a:spAutoFit/>
          </a:bodyPr>
          <a:lstStyle/>
          <a:p>
            <a:r>
              <a:rPr lang="es-CO" dirty="0">
                <a:solidFill>
                  <a:srgbClr val="336666"/>
                </a:solidFill>
                <a:latin typeface="Arial" panose="020B0604020202020204" pitchFamily="34" charset="0"/>
                <a:ea typeface="Times New Roman" panose="02020603050405020304" pitchFamily="18" charset="0"/>
              </a:rPr>
              <a:t>El proceso de obtención de este trámite se encuentra reglado a través del artículo    2.2.2.9.2.5. del DUR 1076 de 2015 </a:t>
            </a:r>
            <a:endParaRPr lang="es-CO" dirty="0"/>
          </a:p>
        </p:txBody>
      </p:sp>
      <p:pic>
        <p:nvPicPr>
          <p:cNvPr id="13" name="Imagen 12"/>
          <p:cNvPicPr>
            <a:picLocks noChangeAspect="1"/>
          </p:cNvPicPr>
          <p:nvPr/>
        </p:nvPicPr>
        <p:blipFill>
          <a:blip r:embed="rId3" cstate="email">
            <a:clrChange>
              <a:clrFrom>
                <a:srgbClr val="FFFFFF"/>
              </a:clrFrom>
              <a:clrTo>
                <a:srgbClr val="FFFFFF">
                  <a:alpha val="0"/>
                </a:srgbClr>
              </a:clrTo>
            </a:clrChange>
            <a:biLevel thresh="75000"/>
            <a:extLst>
              <a:ext uri="{28A0092B-C50C-407E-A947-70E740481C1C}">
                <a14:useLocalDpi xmlns:a14="http://schemas.microsoft.com/office/drawing/2010/main"/>
              </a:ext>
            </a:extLst>
          </a:blip>
          <a:stretch>
            <a:fillRect/>
          </a:stretch>
        </p:blipFill>
        <p:spPr>
          <a:xfrm>
            <a:off x="227067" y="3630160"/>
            <a:ext cx="539300" cy="566446"/>
          </a:xfrm>
          <a:prstGeom prst="rect">
            <a:avLst/>
          </a:prstGeom>
        </p:spPr>
      </p:pic>
    </p:spTree>
    <p:extLst>
      <p:ext uri="{BB962C8B-B14F-4D97-AF65-F5344CB8AC3E}">
        <p14:creationId xmlns:p14="http://schemas.microsoft.com/office/powerpoint/2010/main" val="4194196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000" b="1" dirty="0" smtClean="0">
                <a:solidFill>
                  <a:srgbClr val="7030A0"/>
                </a:solidFill>
              </a:rPr>
              <a:t>Permiso </a:t>
            </a:r>
            <a:r>
              <a:rPr lang="es-CO" sz="2000" b="1" dirty="0">
                <a:solidFill>
                  <a:srgbClr val="7030A0"/>
                </a:solidFill>
              </a:rPr>
              <a:t>de Estudio para la Recolección de Especímenes de Especies Silvestres de la Diversidad Biológica con Fines de Elaboración de Estudios Ambientales</a:t>
            </a:r>
            <a:r>
              <a:rPr lang="es-CO" dirty="0"/>
              <a:t/>
            </a:r>
            <a:br>
              <a:rPr lang="es-CO" dirty="0"/>
            </a:br>
            <a:r>
              <a:rPr lang="es-CO" sz="2900" b="1" dirty="0"/>
              <a:t/>
            </a:r>
            <a:br>
              <a:rPr lang="es-CO" sz="2900" b="1"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400826" y="1326549"/>
            <a:ext cx="8434316" cy="609911"/>
          </a:xfrm>
          <a:prstGeom prst="rect">
            <a:avLst/>
          </a:prstGeom>
        </p:spPr>
        <p:txBody>
          <a:bodyPr wrap="square">
            <a:spAutoFit/>
          </a:bodyPr>
          <a:lstStyle/>
          <a:p>
            <a:pPr algn="just">
              <a:lnSpc>
                <a:spcPts val="1275"/>
              </a:lnSpc>
              <a:spcAft>
                <a:spcPts val="0"/>
              </a:spcAft>
            </a:pP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La obtención de este permiso, constituye un trámite previo dentro del proceso de licenciamiento ambiental y no implica la autorización de acceso y aprovechamiento a recursos genéticos.</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400826" y="1998711"/>
            <a:ext cx="8540238" cy="592470"/>
          </a:xfrm>
          <a:prstGeom prst="rect">
            <a:avLst/>
          </a:prstGeom>
        </p:spPr>
        <p:txBody>
          <a:bodyPr wrap="square">
            <a:spAutoFit/>
          </a:bodyPr>
          <a:lstStyle/>
          <a:p>
            <a:pPr algn="just">
              <a:lnSpc>
                <a:spcPts val="1275"/>
              </a:lnSpc>
              <a:spcAft>
                <a:spcPts val="0"/>
              </a:spcAft>
            </a:pP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La presentación de la solicitud se realiza frente a la autoridad ambiental competente, de acuerdo con el artículo 2.2.2.9.2.3. del DUR 1076 de 2015, así:</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Imagen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1579" y="2729580"/>
            <a:ext cx="1422270" cy="711135"/>
          </a:xfrm>
          <a:prstGeom prst="rect">
            <a:avLst/>
          </a:prstGeom>
        </p:spPr>
      </p:pic>
      <p:pic>
        <p:nvPicPr>
          <p:cNvPr id="21" name="Imagen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39949" y="2503122"/>
            <a:ext cx="878362" cy="1054034"/>
          </a:xfrm>
          <a:prstGeom prst="rect">
            <a:avLst/>
          </a:prstGeom>
        </p:spPr>
      </p:pic>
      <p:sp>
        <p:nvSpPr>
          <p:cNvPr id="9" name="Rectángulo 8"/>
          <p:cNvSpPr/>
          <p:nvPr/>
        </p:nvSpPr>
        <p:spPr>
          <a:xfrm>
            <a:off x="5436850" y="2811945"/>
            <a:ext cx="2779103" cy="900246"/>
          </a:xfrm>
          <a:prstGeom prst="rect">
            <a:avLst/>
          </a:prstGeom>
          <a:ln>
            <a:solidFill>
              <a:schemeClr val="accent4"/>
            </a:solidFill>
          </a:ln>
        </p:spPr>
        <p:txBody>
          <a:bodyPr wrap="square">
            <a:spAutoFit/>
          </a:bodyPr>
          <a:lstStyle/>
          <a:p>
            <a:pPr algn="just"/>
            <a:r>
              <a:rPr lang="es-CO" sz="1050" spc="40" dirty="0">
                <a:solidFill>
                  <a:srgbClr val="336666"/>
                </a:solidFill>
                <a:latin typeface="Arial" panose="020B0604020202020204" pitchFamily="34" charset="0"/>
                <a:ea typeface="Times New Roman" panose="02020603050405020304" pitchFamily="18" charset="0"/>
              </a:rPr>
              <a:t>Corporaciones Autónomas Regionales o de Desarrollo Sostenible, Autoridades Ambientales de los Grandes Centros Urbanos y las autoridades ambientales creadas en virtud de la Ley 768 de 2002</a:t>
            </a:r>
            <a:endParaRPr lang="es-CO" sz="1050" dirty="0"/>
          </a:p>
        </p:txBody>
      </p:sp>
      <p:sp>
        <p:nvSpPr>
          <p:cNvPr id="17" name="Flecha abajo 16"/>
          <p:cNvSpPr/>
          <p:nvPr/>
        </p:nvSpPr>
        <p:spPr>
          <a:xfrm>
            <a:off x="1201003" y="3440715"/>
            <a:ext cx="161711" cy="2714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3" name="Rectángulo 22"/>
          <p:cNvSpPr/>
          <p:nvPr/>
        </p:nvSpPr>
        <p:spPr>
          <a:xfrm>
            <a:off x="400826" y="3810708"/>
            <a:ext cx="2320258" cy="769441"/>
          </a:xfrm>
          <a:prstGeom prst="rect">
            <a:avLst/>
          </a:prstGeom>
        </p:spPr>
        <p:txBody>
          <a:bodyPr wrap="square">
            <a:spAutoFit/>
          </a:bodyPr>
          <a:lstStyle/>
          <a:p>
            <a:pPr algn="just"/>
            <a:r>
              <a:rPr lang="es-CO" sz="1100" dirty="0"/>
              <a:t>C</a:t>
            </a:r>
            <a:r>
              <a:rPr lang="es-CO" sz="1100" dirty="0" smtClean="0"/>
              <a:t>uando </a:t>
            </a:r>
            <a:r>
              <a:rPr lang="es-CO" sz="1100" dirty="0"/>
              <a:t>las actividades de recolección se pretendan desarrollar en jurisdicción de dos o más autoridades ambientales.</a:t>
            </a:r>
          </a:p>
        </p:txBody>
      </p:sp>
      <p:sp>
        <p:nvSpPr>
          <p:cNvPr id="25" name="Flecha abajo 24"/>
          <p:cNvSpPr/>
          <p:nvPr/>
        </p:nvSpPr>
        <p:spPr>
          <a:xfrm>
            <a:off x="3893747" y="3609777"/>
            <a:ext cx="161711" cy="2714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4" name="Rectángulo 23"/>
          <p:cNvSpPr/>
          <p:nvPr/>
        </p:nvSpPr>
        <p:spPr>
          <a:xfrm>
            <a:off x="5389834" y="4016991"/>
            <a:ext cx="3034843" cy="592470"/>
          </a:xfrm>
          <a:prstGeom prst="rect">
            <a:avLst/>
          </a:prstGeom>
        </p:spPr>
        <p:txBody>
          <a:bodyPr wrap="square">
            <a:spAutoFit/>
          </a:bodyPr>
          <a:lstStyle/>
          <a:p>
            <a:pPr algn="just">
              <a:lnSpc>
                <a:spcPts val="1275"/>
              </a:lnSpc>
              <a:spcAft>
                <a:spcPts val="0"/>
              </a:spcAft>
            </a:pPr>
            <a:r>
              <a:rPr lang="es-CO" sz="1000"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Cuando </a:t>
            </a:r>
            <a:r>
              <a:rPr lang="es-CO" sz="1000"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las actividades de recolección </a:t>
            </a:r>
            <a:r>
              <a:rPr lang="es-CO" sz="1000" b="1"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pretendan desarrollar exclusivamente en sus respectivas jurisdicciones</a:t>
            </a:r>
            <a:r>
              <a:rPr lang="es-CO" sz="1000"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Flecha abajo 26"/>
          <p:cNvSpPr/>
          <p:nvPr/>
        </p:nvSpPr>
        <p:spPr>
          <a:xfrm>
            <a:off x="6745545" y="3745515"/>
            <a:ext cx="161711" cy="27147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8" name="Rectángulo 27"/>
          <p:cNvSpPr/>
          <p:nvPr/>
        </p:nvSpPr>
        <p:spPr>
          <a:xfrm>
            <a:off x="2929491" y="3940487"/>
            <a:ext cx="2527355" cy="646331"/>
          </a:xfrm>
          <a:prstGeom prst="rect">
            <a:avLst/>
          </a:prstGeom>
        </p:spPr>
        <p:txBody>
          <a:bodyPr wrap="square">
            <a:spAutoFit/>
          </a:bodyPr>
          <a:lstStyle/>
          <a:p>
            <a:r>
              <a:rPr lang="es-CO" sz="900" dirty="0" smtClean="0"/>
              <a:t>Cuando </a:t>
            </a:r>
            <a:r>
              <a:rPr lang="es-CO" sz="900" dirty="0"/>
              <a:t>las actividades de recolección se pretendan desarrollar exclusivamente al interior de las áreas del Sistema de Parques Nacionales Naturales.</a:t>
            </a:r>
          </a:p>
        </p:txBody>
      </p:sp>
    </p:spTree>
    <p:extLst>
      <p:ext uri="{BB962C8B-B14F-4D97-AF65-F5344CB8AC3E}">
        <p14:creationId xmlns:p14="http://schemas.microsoft.com/office/powerpoint/2010/main" val="375465657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343691" cy="803378"/>
          </a:xfrm>
        </p:spPr>
        <p:txBody>
          <a:bodyPr>
            <a:noAutofit/>
          </a:bodyPr>
          <a:lstStyle/>
          <a:p>
            <a:r>
              <a:rPr lang="es-CO" sz="2000" b="1" dirty="0">
                <a:solidFill>
                  <a:srgbClr val="7030A0"/>
                </a:solidFill>
              </a:rPr>
              <a:t>Permiso de Estudio para la Recolección de Especímenes de Especies Silvestres de la Diversidad Biológica con Fines de Elaboración de Estudios Ambientales</a:t>
            </a:r>
            <a:endParaRPr lang="es-CO" sz="20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2" name="Picture 2" descr="Resultado de imagen para icono reloj"/>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200588" y="219842"/>
            <a:ext cx="2089452" cy="1096962"/>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6299114" y="1277442"/>
            <a:ext cx="3207224" cy="369332"/>
          </a:xfrm>
          <a:prstGeom prst="rect">
            <a:avLst/>
          </a:prstGeom>
        </p:spPr>
        <p:txBody>
          <a:bodyPr wrap="square">
            <a:spAutoFit/>
          </a:bodyPr>
          <a:lstStyle/>
          <a:p>
            <a:pPr algn="ctr"/>
            <a:r>
              <a:rPr lang="es-CO" spc="40" dirty="0" smtClean="0">
                <a:solidFill>
                  <a:srgbClr val="336666"/>
                </a:solidFill>
                <a:latin typeface="Arial" panose="020B0604020202020204" pitchFamily="34" charset="0"/>
                <a:ea typeface="Times New Roman" panose="02020603050405020304" pitchFamily="18" charset="0"/>
              </a:rPr>
              <a:t>Vigencia </a:t>
            </a:r>
            <a:r>
              <a:rPr lang="es-CO" spc="40" dirty="0">
                <a:solidFill>
                  <a:srgbClr val="336666"/>
                </a:solidFill>
                <a:latin typeface="Arial" panose="020B0604020202020204" pitchFamily="34" charset="0"/>
                <a:ea typeface="Times New Roman" panose="02020603050405020304" pitchFamily="18" charset="0"/>
              </a:rPr>
              <a:t>de 2 </a:t>
            </a:r>
            <a:r>
              <a:rPr lang="es-CO" spc="40" dirty="0" smtClean="0">
                <a:solidFill>
                  <a:srgbClr val="336666"/>
                </a:solidFill>
                <a:latin typeface="Arial" panose="020B0604020202020204" pitchFamily="34" charset="0"/>
                <a:ea typeface="Times New Roman" panose="02020603050405020304" pitchFamily="18" charset="0"/>
              </a:rPr>
              <a:t>años</a:t>
            </a:r>
            <a:endParaRPr lang="es-CO" dirty="0"/>
          </a:p>
        </p:txBody>
      </p:sp>
      <p:sp>
        <p:nvSpPr>
          <p:cNvPr id="3" name="Rectángulo 2"/>
          <p:cNvSpPr/>
          <p:nvPr/>
        </p:nvSpPr>
        <p:spPr>
          <a:xfrm>
            <a:off x="44202" y="1327605"/>
            <a:ext cx="9147564" cy="3539430"/>
          </a:xfrm>
          <a:prstGeom prst="rect">
            <a:avLst/>
          </a:prstGeom>
        </p:spPr>
        <p:txBody>
          <a:bodyPr wrap="square">
            <a:spAutoFit/>
          </a:bodyPr>
          <a:lstStyle/>
          <a:p>
            <a:r>
              <a:rPr lang="es-CO" sz="1600" dirty="0" smtClean="0"/>
              <a:t>Requisitos</a:t>
            </a:r>
          </a:p>
          <a:p>
            <a:pPr marL="285750" indent="-285750">
              <a:buFont typeface="Arial" panose="020B0604020202020204" pitchFamily="34" charset="0"/>
              <a:buChar char="•"/>
            </a:pPr>
            <a:r>
              <a:rPr lang="es-CO" sz="1600" dirty="0" smtClean="0"/>
              <a:t>Formato </a:t>
            </a:r>
            <a:r>
              <a:rPr lang="es-CO" sz="1600" dirty="0"/>
              <a:t>de Solicitud de Permiso de Estudios con fines de elaboración de Estudios Ambientales debidamente diligenciado, en el que se indique la ubicación departamento(s) y/o municipio(s), donde se va a llevar a cabo la recolecta de especímenes,</a:t>
            </a:r>
            <a:endParaRPr lang="es-CO" sz="1400" dirty="0"/>
          </a:p>
          <a:p>
            <a:pPr marL="285750" indent="-285750">
              <a:buFont typeface="Arial" panose="020B0604020202020204" pitchFamily="34" charset="0"/>
              <a:buChar char="•"/>
            </a:pPr>
            <a:r>
              <a:rPr lang="es-CO" sz="1600" dirty="0" smtClean="0"/>
              <a:t>Documento </a:t>
            </a:r>
            <a:r>
              <a:rPr lang="es-CO" sz="1600" dirty="0"/>
              <a:t>que describa las Metodologías Establecidas para cada" uno de los grupos biológicos objeto de </a:t>
            </a:r>
            <a:r>
              <a:rPr lang="es-CO" sz="1600" dirty="0" smtClean="0"/>
              <a:t>estudio.</a:t>
            </a:r>
            <a:endParaRPr lang="es-CO" sz="1400" dirty="0"/>
          </a:p>
          <a:p>
            <a:pPr marL="285750" indent="-285750">
              <a:buFont typeface="Arial" panose="020B0604020202020204" pitchFamily="34" charset="0"/>
              <a:buChar char="•"/>
            </a:pPr>
            <a:r>
              <a:rPr lang="es-CO" sz="1600" dirty="0" smtClean="0"/>
              <a:t>Documento </a:t>
            </a:r>
            <a:r>
              <a:rPr lang="es-CO" sz="1600" dirty="0"/>
              <a:t>que describa el perfil que deberán tener los profesionales que intervendrán en los </a:t>
            </a:r>
            <a:r>
              <a:rPr lang="es-CO" sz="1600" dirty="0" smtClean="0"/>
              <a:t>estudios.</a:t>
            </a:r>
            <a:endParaRPr lang="es-CO" sz="1400" dirty="0"/>
          </a:p>
          <a:p>
            <a:pPr marL="285750" indent="-285750">
              <a:buFont typeface="Arial" panose="020B0604020202020204" pitchFamily="34" charset="0"/>
              <a:buChar char="•"/>
            </a:pPr>
            <a:r>
              <a:rPr lang="es-CO" sz="1600" dirty="0" smtClean="0"/>
              <a:t>Copia </a:t>
            </a:r>
            <a:r>
              <a:rPr lang="es-CO" sz="1600" dirty="0"/>
              <a:t>del documento de identificación del solicitante del permiso. Si se trata de persona jurídica la entidad verificará en línea el certificado de existencia y representación legal.</a:t>
            </a:r>
            <a:endParaRPr lang="es-CO" sz="1400" dirty="0"/>
          </a:p>
          <a:p>
            <a:pPr marL="285750" indent="-285750">
              <a:buFont typeface="Arial" panose="020B0604020202020204" pitchFamily="34" charset="0"/>
              <a:buChar char="•"/>
            </a:pPr>
            <a:r>
              <a:rPr lang="es-CO" sz="1600" dirty="0" smtClean="0"/>
              <a:t>Copia </a:t>
            </a:r>
            <a:r>
              <a:rPr lang="es-CO" sz="1600" dirty="0"/>
              <a:t>del recibo de consignación del valor de los servicios fijados para la evaluación de la solicitud.</a:t>
            </a:r>
            <a:endParaRPr lang="es-CO" sz="1400" dirty="0"/>
          </a:p>
          <a:p>
            <a:pPr marL="285750" indent="-285750">
              <a:buFont typeface="Arial" panose="020B0604020202020204" pitchFamily="34" charset="0"/>
              <a:buChar char="•"/>
            </a:pPr>
            <a:r>
              <a:rPr lang="es-CO" sz="1600" dirty="0" smtClean="0"/>
              <a:t>En </a:t>
            </a:r>
            <a:r>
              <a:rPr lang="es-CO" sz="1600" dirty="0"/>
              <a:t>caso de que las actividades de recolección requieran cumplir con la consulta previa a grupos étnicos, el titular del permiso será la única responsable de adelantarla conforme al trámite legal vigente. El cumplimiento de dicho requisito es obligatorio previo al inicio de la ejecución de cada proyecto.</a:t>
            </a:r>
            <a:endParaRPr lang="es-CO" sz="1400" dirty="0"/>
          </a:p>
          <a:p>
            <a:r>
              <a:rPr lang="es-CO" sz="1600" i="1" dirty="0"/>
              <a:t> </a:t>
            </a:r>
            <a:endParaRPr lang="es-CO" sz="1400" dirty="0"/>
          </a:p>
        </p:txBody>
      </p:sp>
    </p:spTree>
    <p:extLst>
      <p:ext uri="{BB962C8B-B14F-4D97-AF65-F5344CB8AC3E}">
        <p14:creationId xmlns:p14="http://schemas.microsoft.com/office/powerpoint/2010/main" val="136709548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a:t>Trámites: </a:t>
            </a:r>
            <a:r>
              <a:rPr lang="es-CO" sz="2900" b="1" dirty="0">
                <a:solidFill>
                  <a:schemeClr val="accent4"/>
                </a:solidFill>
              </a:rPr>
              <a:t>Permiso de emisiones atmosféricas de fuentes fijas</a:t>
            </a:r>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70634" y="1213584"/>
            <a:ext cx="1475025" cy="1475025"/>
          </a:xfrm>
          <a:prstGeom prst="rect">
            <a:avLst/>
          </a:prstGeom>
        </p:spPr>
      </p:pic>
      <p:pic>
        <p:nvPicPr>
          <p:cNvPr id="10" name="Imagen 9"/>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15356" y="1213583"/>
            <a:ext cx="1475025" cy="1475025"/>
          </a:xfrm>
          <a:prstGeom prst="rect">
            <a:avLst/>
          </a:prstGeom>
        </p:spPr>
      </p:pic>
      <p:sp>
        <p:nvSpPr>
          <p:cNvPr id="8" name="CuadroTexto 7"/>
          <p:cNvSpPr txBox="1"/>
          <p:nvPr/>
        </p:nvSpPr>
        <p:spPr>
          <a:xfrm>
            <a:off x="470634" y="2470245"/>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Jurídicas</a:t>
            </a:r>
          </a:p>
        </p:txBody>
      </p:sp>
      <p:sp>
        <p:nvSpPr>
          <p:cNvPr id="11" name="CuadroTexto 10"/>
          <p:cNvSpPr txBox="1"/>
          <p:nvPr/>
        </p:nvSpPr>
        <p:spPr>
          <a:xfrm>
            <a:off x="2315356" y="2406556"/>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Naturales</a:t>
            </a:r>
          </a:p>
        </p:txBody>
      </p:sp>
      <p:pic>
        <p:nvPicPr>
          <p:cNvPr id="2050" name="Picture 2" descr="Resultado de imagen para icono public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39255" y="1362274"/>
            <a:ext cx="1057395" cy="105739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4590197" y="2442834"/>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Público</a:t>
            </a:r>
          </a:p>
        </p:txBody>
      </p:sp>
      <p:pic>
        <p:nvPicPr>
          <p:cNvPr id="14" name="Picture 2" descr="Resultado de imagen para icono public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55391" y="1412850"/>
            <a:ext cx="1057395" cy="1057395"/>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6455391" y="2513462"/>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Privado</a:t>
            </a:r>
          </a:p>
        </p:txBody>
      </p:sp>
      <p:sp>
        <p:nvSpPr>
          <p:cNvPr id="12" name="Rectángulo 11"/>
          <p:cNvSpPr/>
          <p:nvPr/>
        </p:nvSpPr>
        <p:spPr>
          <a:xfrm>
            <a:off x="740452" y="2704977"/>
            <a:ext cx="8116944" cy="2062103"/>
          </a:xfrm>
          <a:prstGeom prst="rect">
            <a:avLst/>
          </a:prstGeom>
        </p:spPr>
        <p:txBody>
          <a:bodyPr wrap="square">
            <a:spAutoFit/>
          </a:bodyPr>
          <a:lstStyle/>
          <a:p>
            <a:r>
              <a:rPr lang="es-CO" sz="1600" dirty="0"/>
              <a:t>Q</a:t>
            </a:r>
            <a:r>
              <a:rPr lang="es-CO" sz="1600" dirty="0" smtClean="0"/>
              <a:t>ue </a:t>
            </a:r>
            <a:r>
              <a:rPr lang="es-CO" sz="1600" dirty="0"/>
              <a:t>pretendan realizar las actividades, obras o servicios relacionados en el artículo 2.2.5.1.7.2. del Decreto 1076 de 2015 es decir que puedan realizar emisiones al aire, dentro de los límites permisibles establecidos en las normas ambientales. </a:t>
            </a:r>
            <a:endParaRPr lang="es-CO" sz="1600" dirty="0" smtClean="0"/>
          </a:p>
          <a:p>
            <a:endParaRPr lang="es-CO" sz="1600" dirty="0"/>
          </a:p>
          <a:p>
            <a:r>
              <a:rPr lang="es-CO" sz="1600" dirty="0" smtClean="0"/>
              <a:t>Su </a:t>
            </a:r>
            <a:r>
              <a:rPr lang="es-CO" sz="1600" dirty="0"/>
              <a:t>modificación o suspensión, podrá ser ordenada por las Autoridades ambientales competentes cuando surjan circunstancias que alteren sustancialmente aquellas que fueron tenidas en cuenta para otorgarlo, o que ameriten la declaración de los niveles de prevención, alerta o emergencia.</a:t>
            </a:r>
          </a:p>
        </p:txBody>
      </p:sp>
      <p:sp>
        <p:nvSpPr>
          <p:cNvPr id="16" name="Rectángulo 15"/>
          <p:cNvSpPr/>
          <p:nvPr/>
        </p:nvSpPr>
        <p:spPr>
          <a:xfrm>
            <a:off x="201152" y="2673890"/>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7" name="Imagen 16"/>
          <p:cNvPicPr>
            <a:picLocks noChangeAspect="1"/>
          </p:cNvPicPr>
          <p:nvPr/>
        </p:nvPicPr>
        <p:blipFill>
          <a:blip r:embed="rId5" cstate="email">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201152" y="2854218"/>
            <a:ext cx="539300" cy="566446"/>
          </a:xfrm>
          <a:prstGeom prst="rect">
            <a:avLst/>
          </a:prstGeom>
        </p:spPr>
      </p:pic>
      <p:pic>
        <p:nvPicPr>
          <p:cNvPr id="21" name="Imagen 20"/>
          <p:cNvPicPr>
            <a:picLocks noChangeAspect="1"/>
          </p:cNvPicPr>
          <p:nvPr/>
        </p:nvPicPr>
        <p:blipFill>
          <a:blip r:embed="rId5" cstate="email">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201792" y="3945270"/>
            <a:ext cx="539300" cy="566446"/>
          </a:xfrm>
          <a:prstGeom prst="rect">
            <a:avLst/>
          </a:prstGeom>
        </p:spPr>
      </p:pic>
    </p:spTree>
    <p:extLst>
      <p:ext uri="{BB962C8B-B14F-4D97-AF65-F5344CB8AC3E}">
        <p14:creationId xmlns:p14="http://schemas.microsoft.com/office/powerpoint/2010/main" val="44800921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smtClean="0"/>
              <a:t>Trámites: </a:t>
            </a:r>
            <a:r>
              <a:rPr lang="es-CO" sz="2900" b="1" dirty="0">
                <a:solidFill>
                  <a:schemeClr val="accent4"/>
                </a:solidFill>
              </a:rPr>
              <a:t>Permiso de emisiones atmosféricas de fuentes fijas</a:t>
            </a:r>
            <a:r>
              <a:rPr lang="es-CO" dirty="0"/>
              <a:t/>
            </a:r>
            <a:br>
              <a:rPr lang="es-CO"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15"/>
          <p:cNvSpPr/>
          <p:nvPr/>
        </p:nvSpPr>
        <p:spPr>
          <a:xfrm>
            <a:off x="201152" y="2810595"/>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21" name="Imagen 20"/>
          <p:cNvPicPr>
            <a:picLocks noChangeAspect="1"/>
          </p:cNvPicPr>
          <p:nvPr/>
        </p:nvPicPr>
        <p:blipFill>
          <a:blip r:embed="rId3" cstate="email">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182248" y="3344720"/>
            <a:ext cx="539300" cy="566446"/>
          </a:xfrm>
          <a:prstGeom prst="rect">
            <a:avLst/>
          </a:prstGeom>
        </p:spPr>
      </p:pic>
      <p:sp>
        <p:nvSpPr>
          <p:cNvPr id="18" name="Rectángulo 17"/>
          <p:cNvSpPr/>
          <p:nvPr/>
        </p:nvSpPr>
        <p:spPr>
          <a:xfrm>
            <a:off x="721548" y="3231765"/>
            <a:ext cx="8040315" cy="1110047"/>
          </a:xfrm>
          <a:prstGeom prst="rect">
            <a:avLst/>
          </a:prstGeom>
        </p:spPr>
        <p:txBody>
          <a:bodyPr wrap="square">
            <a:spAutoFit/>
          </a:bodyPr>
          <a:lstStyle/>
          <a:p>
            <a:pPr algn="just">
              <a:lnSpc>
                <a:spcPts val="1275"/>
              </a:lnSpc>
              <a:spcAft>
                <a:spcPts val="0"/>
              </a:spcAft>
            </a:pP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La norma establece de manera general el procedimiento para otorgar el permiso de emisiones atmosféricas en el artículo 2.2.5.1.7.5. Trámite del permiso de emisión atmosférica del DUR 1076 de 2015. Sin embargo y para tener mayor claridad de los pasos que deben surtirse se recomienda revisar el procedimiento puntal publicado por cada autoridad, en www.gov.co, o en su portal WEB</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201152" y="1130191"/>
            <a:ext cx="8683542" cy="1754326"/>
          </a:xfrm>
          <a:prstGeom prst="rect">
            <a:avLst/>
          </a:prstGeom>
        </p:spPr>
        <p:txBody>
          <a:bodyPr wrap="square">
            <a:spAutoFit/>
          </a:bodyPr>
          <a:lstStyle/>
          <a:p>
            <a:r>
              <a:rPr lang="es-CO" dirty="0" smtClean="0"/>
              <a:t>Algunos requisitos</a:t>
            </a:r>
          </a:p>
          <a:p>
            <a:pPr marL="342900" indent="-342900">
              <a:buFont typeface="+mj-lt"/>
              <a:buAutoNum type="arabicPeriod"/>
            </a:pPr>
            <a:r>
              <a:rPr lang="es-CO" spc="40" dirty="0">
                <a:solidFill>
                  <a:srgbClr val="336666"/>
                </a:solidFill>
                <a:latin typeface="Arial" panose="020B0604020202020204" pitchFamily="34" charset="0"/>
                <a:ea typeface="Times New Roman" panose="02020603050405020304" pitchFamily="18" charset="0"/>
              </a:rPr>
              <a:t>Diligenciar el Formato Único nacional</a:t>
            </a:r>
          </a:p>
          <a:p>
            <a:r>
              <a:rPr lang="es-CO" dirty="0" smtClean="0"/>
              <a:t>2</a:t>
            </a:r>
            <a:r>
              <a:rPr lang="es-CO" dirty="0"/>
              <a:t>.  Poder debidamente otorgado, cuando se actúe mediante apoderado.</a:t>
            </a:r>
          </a:p>
          <a:p>
            <a:r>
              <a:rPr lang="es-CO" dirty="0" smtClean="0"/>
              <a:t>3</a:t>
            </a:r>
            <a:r>
              <a:rPr lang="es-CO" dirty="0"/>
              <a:t>.  Certificado de libertad y tradición expedido dentro del mes inmediatamente anterior a la presentación de la solicitud; o documento que acredite la posesión o tenencia del solicitante, v.gr., contrato de arrendamiento, comodato</a:t>
            </a:r>
            <a:r>
              <a:rPr lang="es-CO" dirty="0" smtClean="0"/>
              <a:t>. </a:t>
            </a:r>
            <a:endParaRPr lang="es-CO" dirty="0"/>
          </a:p>
        </p:txBody>
      </p:sp>
      <p:pic>
        <p:nvPicPr>
          <p:cNvPr id="8" name="Imagen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2248" y="4199767"/>
            <a:ext cx="743803" cy="743803"/>
          </a:xfrm>
          <a:prstGeom prst="rect">
            <a:avLst/>
          </a:prstGeom>
        </p:spPr>
      </p:pic>
      <p:sp>
        <p:nvSpPr>
          <p:cNvPr id="9" name="Rectángulo 8"/>
          <p:cNvSpPr/>
          <p:nvPr/>
        </p:nvSpPr>
        <p:spPr>
          <a:xfrm>
            <a:off x="957497" y="4457142"/>
            <a:ext cx="8040315" cy="276486"/>
          </a:xfrm>
          <a:prstGeom prst="rect">
            <a:avLst/>
          </a:prstGeom>
        </p:spPr>
        <p:txBody>
          <a:bodyPr wrap="square">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Revisar la información</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82832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smtClean="0">
                <a:solidFill>
                  <a:schemeClr val="accent6"/>
                </a:solidFill>
              </a:rPr>
              <a:t>MANEJO INTEGRAL DE RESIDUOS SOLIDOS</a:t>
            </a:r>
            <a:r>
              <a:rPr lang="es-CO" dirty="0"/>
              <a:t/>
            </a:r>
            <a:br>
              <a:rPr lang="es-CO"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926051" y="979218"/>
            <a:ext cx="2786140" cy="6858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t>Política de GIRS</a:t>
            </a:r>
            <a:endParaRPr lang="es-CO" dirty="0"/>
          </a:p>
        </p:txBody>
      </p:sp>
      <p:sp>
        <p:nvSpPr>
          <p:cNvPr id="12" name="Rectángulo 11"/>
          <p:cNvSpPr/>
          <p:nvPr/>
        </p:nvSpPr>
        <p:spPr>
          <a:xfrm>
            <a:off x="2776321" y="1942521"/>
            <a:ext cx="2786140" cy="6858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t>Ley 99 del 93</a:t>
            </a:r>
            <a:endParaRPr lang="es-CO" dirty="0"/>
          </a:p>
        </p:txBody>
      </p:sp>
      <p:sp>
        <p:nvSpPr>
          <p:cNvPr id="13" name="Rectángulo 12"/>
          <p:cNvSpPr/>
          <p:nvPr/>
        </p:nvSpPr>
        <p:spPr>
          <a:xfrm>
            <a:off x="5257661" y="948403"/>
            <a:ext cx="2786140" cy="6858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t>Constitución</a:t>
            </a:r>
            <a:endParaRPr lang="es-CO" dirty="0"/>
          </a:p>
        </p:txBody>
      </p:sp>
      <p:sp>
        <p:nvSpPr>
          <p:cNvPr id="7" name="Rectángulo redondeado 6"/>
          <p:cNvSpPr/>
          <p:nvPr/>
        </p:nvSpPr>
        <p:spPr>
          <a:xfrm>
            <a:off x="656401" y="3173104"/>
            <a:ext cx="1662720" cy="110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dirty="0" smtClean="0"/>
              <a:t>Principios</a:t>
            </a:r>
            <a:endParaRPr lang="es-CO" dirty="0"/>
          </a:p>
        </p:txBody>
      </p:sp>
      <p:sp>
        <p:nvSpPr>
          <p:cNvPr id="10" name="Abrir llave 9"/>
          <p:cNvSpPr/>
          <p:nvPr/>
        </p:nvSpPr>
        <p:spPr>
          <a:xfrm>
            <a:off x="2471521" y="2920621"/>
            <a:ext cx="941695" cy="161043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11" name="Rectángulo 10"/>
          <p:cNvSpPr/>
          <p:nvPr/>
        </p:nvSpPr>
        <p:spPr>
          <a:xfrm>
            <a:off x="2976487" y="3026864"/>
            <a:ext cx="5469201" cy="1397947"/>
          </a:xfrm>
          <a:prstGeom prst="rect">
            <a:avLst/>
          </a:prstGeom>
        </p:spPr>
        <p:txBody>
          <a:bodyPr wrap="square">
            <a:spAutoFit/>
          </a:bodyPr>
          <a:lstStyle/>
          <a:p>
            <a:pPr marL="342900" lvl="0" indent="-342900" algn="just">
              <a:lnSpc>
                <a:spcPct val="107000"/>
              </a:lnSpc>
              <a:spcAft>
                <a:spcPts val="0"/>
              </a:spcAft>
              <a:buFont typeface="+mj-lt"/>
              <a:buAutoNum type="arabicPeriod"/>
            </a:pPr>
            <a:r>
              <a:rPr lang="es-CO" sz="1600" dirty="0"/>
              <a:t>Reducción en el origen: asociado a ser el más eficaz debido a que es la forma más rápida de disminuir la cantidad y toxicidad de los residuos sólidos.</a:t>
            </a:r>
          </a:p>
          <a:p>
            <a:pPr marL="342900" lvl="0" indent="-342900" algn="just">
              <a:lnSpc>
                <a:spcPct val="107000"/>
              </a:lnSpc>
              <a:spcAft>
                <a:spcPts val="0"/>
              </a:spcAft>
              <a:buFont typeface="+mj-lt"/>
              <a:buAutoNum type="arabicPeriod"/>
            </a:pPr>
            <a:r>
              <a:rPr lang="es-CO" sz="1600" dirty="0"/>
              <a:t>Aprovechamiento y valorización: contempla la recogida y separación de los materiales en el origen</a:t>
            </a:r>
          </a:p>
        </p:txBody>
      </p:sp>
    </p:spTree>
    <p:extLst>
      <p:ext uri="{BB962C8B-B14F-4D97-AF65-F5344CB8AC3E}">
        <p14:creationId xmlns:p14="http://schemas.microsoft.com/office/powerpoint/2010/main" val="47211781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smtClean="0">
                <a:solidFill>
                  <a:schemeClr val="accent6"/>
                </a:solidFill>
              </a:rPr>
              <a:t>MANEJO INTEGRAL DE RESIDUOS SOLIDOS</a:t>
            </a:r>
            <a:r>
              <a:rPr lang="es-CO" dirty="0"/>
              <a:t/>
            </a:r>
            <a:br>
              <a:rPr lang="es-CO"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ángulo redondeado 6"/>
          <p:cNvSpPr/>
          <p:nvPr/>
        </p:nvSpPr>
        <p:spPr>
          <a:xfrm>
            <a:off x="451684" y="1273467"/>
            <a:ext cx="1662720" cy="110546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dirty="0" smtClean="0"/>
              <a:t>Principios</a:t>
            </a:r>
            <a:endParaRPr lang="es-CO" dirty="0"/>
          </a:p>
        </p:txBody>
      </p:sp>
      <p:sp>
        <p:nvSpPr>
          <p:cNvPr id="10" name="Abrir llave 9"/>
          <p:cNvSpPr/>
          <p:nvPr/>
        </p:nvSpPr>
        <p:spPr>
          <a:xfrm>
            <a:off x="2266804" y="1020984"/>
            <a:ext cx="941695" cy="161043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CO"/>
          </a:p>
        </p:txBody>
      </p:sp>
      <p:sp>
        <p:nvSpPr>
          <p:cNvPr id="11" name="Rectángulo 10"/>
          <p:cNvSpPr/>
          <p:nvPr/>
        </p:nvSpPr>
        <p:spPr>
          <a:xfrm>
            <a:off x="2771770" y="1189499"/>
            <a:ext cx="5469201" cy="1477328"/>
          </a:xfrm>
          <a:prstGeom prst="rect">
            <a:avLst/>
          </a:prstGeom>
        </p:spPr>
        <p:txBody>
          <a:bodyPr wrap="square">
            <a:spAutoFit/>
          </a:bodyPr>
          <a:lstStyle/>
          <a:p>
            <a:pPr lvl="0"/>
            <a:r>
              <a:rPr lang="es-CO" dirty="0" smtClean="0"/>
              <a:t>3. Tratamiento </a:t>
            </a:r>
            <a:r>
              <a:rPr lang="es-CO" dirty="0"/>
              <a:t>y transformación: involucra la alteración, física, química y biológica </a:t>
            </a:r>
          </a:p>
          <a:p>
            <a:pPr lvl="0"/>
            <a:r>
              <a:rPr lang="es-CO" dirty="0" smtClean="0"/>
              <a:t>4. Disposición </a:t>
            </a:r>
            <a:r>
              <a:rPr lang="es-CO" dirty="0"/>
              <a:t>ambiental controlada: aquella que queda después de la separación de residuos sólidos</a:t>
            </a:r>
          </a:p>
          <a:p>
            <a:r>
              <a:rPr lang="es-CO" dirty="0"/>
              <a:t> </a:t>
            </a:r>
          </a:p>
        </p:txBody>
      </p:sp>
    </p:spTree>
    <p:extLst>
      <p:ext uri="{BB962C8B-B14F-4D97-AF65-F5344CB8AC3E}">
        <p14:creationId xmlns:p14="http://schemas.microsoft.com/office/powerpoint/2010/main" val="1389539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cstate="email">
            <a:extLst>
              <a:ext uri="{28A0092B-C50C-407E-A947-70E740481C1C}">
                <a14:useLocalDpi xmlns:a14="http://schemas.microsoft.com/office/drawing/2010/main"/>
              </a:ext>
            </a:extLst>
          </a:blip>
          <a:stretch>
            <a:fillRect/>
          </a:stretch>
        </p:blipFill>
        <p:spPr>
          <a:xfrm>
            <a:off x="238835" y="179127"/>
            <a:ext cx="4572000" cy="4457700"/>
          </a:xfrm>
          <a:prstGeom prst="rect">
            <a:avLst/>
          </a:prstGeom>
        </p:spPr>
      </p:pic>
      <p:sp>
        <p:nvSpPr>
          <p:cNvPr id="5" name="Rectángulo 4"/>
          <p:cNvSpPr/>
          <p:nvPr/>
        </p:nvSpPr>
        <p:spPr>
          <a:xfrm>
            <a:off x="0" y="4596352"/>
            <a:ext cx="4572000" cy="383823"/>
          </a:xfrm>
          <a:prstGeom prst="rect">
            <a:avLst/>
          </a:prstGeom>
        </p:spPr>
        <p:txBody>
          <a:bodyPr>
            <a:spAutoFit/>
          </a:bodyPr>
          <a:lstStyle/>
          <a:p>
            <a:pPr marL="228600" algn="just">
              <a:lnSpc>
                <a:spcPct val="107000"/>
              </a:lnSpc>
              <a:spcAft>
                <a:spcPts val="0"/>
              </a:spcAft>
            </a:pPr>
            <a:r>
              <a:rPr lang="es-CO" sz="600" dirty="0">
                <a:solidFill>
                  <a:schemeClr val="bg1"/>
                </a:solidFill>
                <a:latin typeface="Arial" panose="020B0604020202020204" pitchFamily="34" charset="0"/>
                <a:ea typeface="Calibri" panose="020F0502020204030204" pitchFamily="34" charset="0"/>
                <a:cs typeface="Times New Roman" panose="02020603050405020304" pitchFamily="18" charset="0"/>
              </a:rPr>
              <a:t>Fuente: </a:t>
            </a:r>
            <a:r>
              <a:rPr lang="es-CO" sz="600" u="sng" dirty="0">
                <a:solidFill>
                  <a:schemeClr val="bg1"/>
                </a:solidFill>
                <a:latin typeface="Arial" panose="020B0604020202020204" pitchFamily="34" charset="0"/>
                <a:ea typeface="Calibri" panose="020F0502020204030204" pitchFamily="34" charset="0"/>
                <a:cs typeface="Times New Roman" panose="02020603050405020304" pitchFamily="18" charset="0"/>
                <a:hlinkClick r:id="rId3"/>
              </a:rPr>
              <a:t>http://www.minambiente.gov.co/images/AsuntosambientalesySectorialyUrbana/pdf/Polit%C3%ACcas_de_la_Direcci%C3%B3n/Pol%C3%ADtica_para_la_gesti%C3%B3n_integral_de__1.pdf</a:t>
            </a:r>
            <a:endParaRPr lang="es-CO" sz="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ángulo 5"/>
          <p:cNvSpPr/>
          <p:nvPr/>
        </p:nvSpPr>
        <p:spPr>
          <a:xfrm>
            <a:off x="4572000" y="2193993"/>
            <a:ext cx="4572000" cy="646331"/>
          </a:xfrm>
          <a:prstGeom prst="rect">
            <a:avLst/>
          </a:prstGeom>
        </p:spPr>
        <p:txBody>
          <a:bodyPr>
            <a:spAutoFit/>
          </a:bodyPr>
          <a:lstStyle/>
          <a:p>
            <a:pPr algn="ctr"/>
            <a:r>
              <a:rPr lang="es-CO" b="1" dirty="0" smtClean="0">
                <a:solidFill>
                  <a:schemeClr val="accent6"/>
                </a:solidFill>
              </a:rPr>
              <a:t>GESTIÓN DIFERENCIAL DE RESIDUOS Y BASURAS</a:t>
            </a:r>
            <a:endParaRPr lang="es-CO" dirty="0"/>
          </a:p>
        </p:txBody>
      </p:sp>
    </p:spTree>
    <p:extLst>
      <p:ext uri="{BB962C8B-B14F-4D97-AF65-F5344CB8AC3E}">
        <p14:creationId xmlns:p14="http://schemas.microsoft.com/office/powerpoint/2010/main" val="152067133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esquinas redondeadas 7">
            <a:extLst>
              <a:ext uri="{FF2B5EF4-FFF2-40B4-BE49-F238E27FC236}">
                <a16:creationId xmlns="" xmlns:a16="http://schemas.microsoft.com/office/drawing/2014/main" id="{5537A2D8-0C86-4C88-A110-3E09E73BD2F7}"/>
              </a:ext>
            </a:extLst>
          </p:cNvPr>
          <p:cNvSpPr/>
          <p:nvPr/>
        </p:nvSpPr>
        <p:spPr>
          <a:xfrm>
            <a:off x="576304" y="1126194"/>
            <a:ext cx="1838405" cy="645458"/>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lvl="0"/>
            <a:r>
              <a:rPr lang="es-CO" sz="1200" dirty="0"/>
              <a:t>Desarrollo de programa de minimización en el origen y PML</a:t>
            </a:r>
          </a:p>
        </p:txBody>
      </p:sp>
      <p:sp>
        <p:nvSpPr>
          <p:cNvPr id="9" name="Rectángulo: esquinas redondeadas 8">
            <a:extLst>
              <a:ext uri="{FF2B5EF4-FFF2-40B4-BE49-F238E27FC236}">
                <a16:creationId xmlns="" xmlns:a16="http://schemas.microsoft.com/office/drawing/2014/main" id="{F47A0BB6-9E07-410B-8BF1-45949E24FFE0}"/>
              </a:ext>
            </a:extLst>
          </p:cNvPr>
          <p:cNvSpPr/>
          <p:nvPr/>
        </p:nvSpPr>
        <p:spPr>
          <a:xfrm>
            <a:off x="3398119" y="1126194"/>
            <a:ext cx="1838405" cy="645458"/>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lvl="0"/>
            <a:r>
              <a:rPr lang="es-CO" sz="1200" dirty="0"/>
              <a:t>Mejorar condiciones del trabajo del recuperador</a:t>
            </a:r>
          </a:p>
        </p:txBody>
      </p:sp>
      <p:sp>
        <p:nvSpPr>
          <p:cNvPr id="10" name="Rectángulo: esquinas redondeadas 9">
            <a:extLst>
              <a:ext uri="{FF2B5EF4-FFF2-40B4-BE49-F238E27FC236}">
                <a16:creationId xmlns="" xmlns:a16="http://schemas.microsoft.com/office/drawing/2014/main" id="{3AB88BD4-AB24-4B96-961E-4C8A29B5D9CD}"/>
              </a:ext>
            </a:extLst>
          </p:cNvPr>
          <p:cNvSpPr/>
          <p:nvPr/>
        </p:nvSpPr>
        <p:spPr>
          <a:xfrm>
            <a:off x="6234633" y="1126193"/>
            <a:ext cx="1838405" cy="645458"/>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lvl="0"/>
            <a:r>
              <a:rPr lang="es-CO" sz="1200" dirty="0"/>
              <a:t>Definir sistemas de gestión de los RESPEL por corredores industriales</a:t>
            </a:r>
          </a:p>
        </p:txBody>
      </p:sp>
      <p:sp>
        <p:nvSpPr>
          <p:cNvPr id="11" name="Rectángulo: esquinas redondeadas 10">
            <a:extLst>
              <a:ext uri="{FF2B5EF4-FFF2-40B4-BE49-F238E27FC236}">
                <a16:creationId xmlns="" xmlns:a16="http://schemas.microsoft.com/office/drawing/2014/main" id="{45F09F36-276D-45FF-B499-4394C5FAA22C}"/>
              </a:ext>
            </a:extLst>
          </p:cNvPr>
          <p:cNvSpPr/>
          <p:nvPr/>
        </p:nvSpPr>
        <p:spPr>
          <a:xfrm>
            <a:off x="568953" y="2182116"/>
            <a:ext cx="1838406" cy="645458"/>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lvl="0"/>
            <a:r>
              <a:rPr lang="es-CO" sz="1200" dirty="0"/>
              <a:t>Modificación de los patrones de consumo y producción insostenibles</a:t>
            </a:r>
          </a:p>
        </p:txBody>
      </p:sp>
      <p:sp>
        <p:nvSpPr>
          <p:cNvPr id="12" name="Rectángulo: esquinas redondeadas 11">
            <a:extLst>
              <a:ext uri="{FF2B5EF4-FFF2-40B4-BE49-F238E27FC236}">
                <a16:creationId xmlns="" xmlns:a16="http://schemas.microsoft.com/office/drawing/2014/main" id="{E416A9D7-8D56-4546-B2C6-D0E5CED87DF1}"/>
              </a:ext>
            </a:extLst>
          </p:cNvPr>
          <p:cNvSpPr/>
          <p:nvPr/>
        </p:nvSpPr>
        <p:spPr>
          <a:xfrm>
            <a:off x="3405469" y="2182116"/>
            <a:ext cx="1838405" cy="645458"/>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lvl="0"/>
            <a:r>
              <a:rPr lang="es-CO" sz="1100" dirty="0"/>
              <a:t>Formulación de programas para la disposición final controlada</a:t>
            </a:r>
          </a:p>
        </p:txBody>
      </p:sp>
      <p:sp>
        <p:nvSpPr>
          <p:cNvPr id="15" name="Rectángulo: esquinas redondeadas 14">
            <a:extLst>
              <a:ext uri="{FF2B5EF4-FFF2-40B4-BE49-F238E27FC236}">
                <a16:creationId xmlns="" xmlns:a16="http://schemas.microsoft.com/office/drawing/2014/main" id="{90830020-3C2F-412A-B99A-9147B97AA64C}"/>
              </a:ext>
            </a:extLst>
          </p:cNvPr>
          <p:cNvSpPr/>
          <p:nvPr/>
        </p:nvSpPr>
        <p:spPr>
          <a:xfrm>
            <a:off x="568953" y="3238997"/>
            <a:ext cx="1838406" cy="645458"/>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lvl="0" algn="ctr"/>
            <a:r>
              <a:rPr lang="es-CO" sz="1100" dirty="0"/>
              <a:t>Nuevos canales de comercialización y promoción de los existentes</a:t>
            </a:r>
          </a:p>
          <a:p>
            <a:pPr algn="ctr"/>
            <a:endParaRPr lang="es-CO" sz="1050" dirty="0">
              <a:latin typeface="Century Gothic" panose="020B0502020202020204" pitchFamily="34" charset="0"/>
            </a:endParaRPr>
          </a:p>
        </p:txBody>
      </p:sp>
      <p:sp>
        <p:nvSpPr>
          <p:cNvPr id="16" name="Rectángulo: esquinas redondeadas 15">
            <a:extLst>
              <a:ext uri="{FF2B5EF4-FFF2-40B4-BE49-F238E27FC236}">
                <a16:creationId xmlns="" xmlns:a16="http://schemas.microsoft.com/office/drawing/2014/main" id="{94D7CDC0-B6B3-4946-92B7-D50DC9E0E646}"/>
              </a:ext>
            </a:extLst>
          </p:cNvPr>
          <p:cNvSpPr/>
          <p:nvPr/>
        </p:nvSpPr>
        <p:spPr>
          <a:xfrm>
            <a:off x="3398118" y="3238038"/>
            <a:ext cx="1838406" cy="645458"/>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lvl="0"/>
            <a:r>
              <a:rPr lang="es-CO" sz="1100" dirty="0"/>
              <a:t>Realización de inventarios de generación y localización de residuos peligrosos</a:t>
            </a:r>
          </a:p>
        </p:txBody>
      </p:sp>
      <p:sp>
        <p:nvSpPr>
          <p:cNvPr id="2" name="Rectángulo 1"/>
          <p:cNvSpPr/>
          <p:nvPr/>
        </p:nvSpPr>
        <p:spPr>
          <a:xfrm>
            <a:off x="2031321" y="274150"/>
            <a:ext cx="4572000" cy="369332"/>
          </a:xfrm>
          <a:prstGeom prst="rect">
            <a:avLst/>
          </a:prstGeom>
        </p:spPr>
        <p:txBody>
          <a:bodyPr>
            <a:spAutoFit/>
          </a:bodyPr>
          <a:lstStyle/>
          <a:p>
            <a:pPr algn="ctr"/>
            <a:r>
              <a:rPr lang="es-CO" b="1" dirty="0" smtClean="0">
                <a:solidFill>
                  <a:schemeClr val="accent6"/>
                </a:solidFill>
              </a:rPr>
              <a:t>ESTRATEGIAS GIRS</a:t>
            </a:r>
            <a:endParaRPr lang="es-CO" dirty="0"/>
          </a:p>
        </p:txBody>
      </p:sp>
      <p:pic>
        <p:nvPicPr>
          <p:cNvPr id="3" name="Imagen 2"/>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693374" y="2394987"/>
            <a:ext cx="1819894" cy="1320723"/>
          </a:xfrm>
          <a:prstGeom prst="rect">
            <a:avLst/>
          </a:prstGeom>
        </p:spPr>
      </p:pic>
      <p:pic>
        <p:nvPicPr>
          <p:cNvPr id="12290" name="Picture 2" descr="Resultado de imagen para ICONO ECONOMIA CIRCULAR"/>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344195" y="3164268"/>
            <a:ext cx="1457685" cy="143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6348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812" y="156879"/>
            <a:ext cx="8746243" cy="803378"/>
          </a:xfrm>
        </p:spPr>
        <p:txBody>
          <a:bodyPr>
            <a:normAutofit fontScale="90000"/>
          </a:bodyPr>
          <a:lstStyle/>
          <a:p>
            <a:pPr algn="ctr"/>
            <a:r>
              <a:rPr lang="es-CO" b="1" dirty="0"/>
              <a:t>Concepto de agua y suelo a la luz de la norma colombiana</a:t>
            </a:r>
            <a:endParaRPr lang="es-CO" dirty="0"/>
          </a:p>
        </p:txBody>
      </p:sp>
      <p:sp>
        <p:nvSpPr>
          <p:cNvPr id="3" name="Marcador de texto 2"/>
          <p:cNvSpPr>
            <a:spLocks noGrp="1"/>
          </p:cNvSpPr>
          <p:nvPr>
            <p:ph type="body" idx="1"/>
          </p:nvPr>
        </p:nvSpPr>
        <p:spPr>
          <a:xfrm>
            <a:off x="397757" y="1297490"/>
            <a:ext cx="4163852" cy="3410987"/>
          </a:xfrm>
        </p:spPr>
        <p:txBody>
          <a:bodyPr>
            <a:normAutofit fontScale="85000" lnSpcReduction="20000"/>
          </a:bodyPr>
          <a:lstStyle/>
          <a:p>
            <a:pPr algn="just"/>
            <a:r>
              <a:rPr lang="es-CO" sz="2000" dirty="0"/>
              <a:t>El </a:t>
            </a:r>
            <a:r>
              <a:rPr lang="es-CO" sz="2000" b="1" dirty="0">
                <a:effectLst>
                  <a:outerShdw blurRad="38100" dist="38100" dir="2700000" algn="tl">
                    <a:srgbClr val="000000">
                      <a:alpha val="43137"/>
                    </a:srgbClr>
                  </a:outerShdw>
                </a:effectLst>
              </a:rPr>
              <a:t>Decreto Ley 2811 de 1974</a:t>
            </a:r>
            <a:r>
              <a:rPr lang="es-CO" sz="2000" dirty="0"/>
              <a:t>, establece en el artículo 1, que el </a:t>
            </a:r>
            <a:r>
              <a:rPr lang="es-CO" sz="2000" b="1" dirty="0">
                <a:solidFill>
                  <a:srgbClr val="00B050"/>
                </a:solidFill>
                <a:effectLst>
                  <a:outerShdw blurRad="38100" dist="38100" dir="2700000" algn="tl">
                    <a:srgbClr val="000000">
                      <a:alpha val="43137"/>
                    </a:srgbClr>
                  </a:outerShdw>
                </a:effectLst>
              </a:rPr>
              <a:t>ambiente</a:t>
            </a:r>
            <a:r>
              <a:rPr lang="es-CO" sz="2000" dirty="0"/>
              <a:t> es un </a:t>
            </a:r>
            <a:r>
              <a:rPr lang="es-CO" sz="2000" b="1" dirty="0">
                <a:solidFill>
                  <a:srgbClr val="FF0000"/>
                </a:solidFill>
                <a:effectLst>
                  <a:outerShdw blurRad="38100" dist="38100" dir="2700000" algn="tl">
                    <a:srgbClr val="000000">
                      <a:alpha val="43137"/>
                    </a:srgbClr>
                  </a:outerShdw>
                </a:effectLst>
              </a:rPr>
              <a:t>patrimonio común</a:t>
            </a:r>
            <a:r>
              <a:rPr lang="es-CO" sz="2000" dirty="0">
                <a:solidFill>
                  <a:srgbClr val="FF0000"/>
                </a:solidFill>
                <a:effectLst>
                  <a:outerShdw blurRad="38100" dist="38100" dir="2700000" algn="tl">
                    <a:srgbClr val="000000">
                      <a:alpha val="43137"/>
                    </a:srgbClr>
                  </a:outerShdw>
                </a:effectLst>
              </a:rPr>
              <a:t> </a:t>
            </a:r>
            <a:r>
              <a:rPr lang="es-CO" sz="2000" dirty="0"/>
              <a:t>a su vez que los recursos naturales renovables son de </a:t>
            </a:r>
            <a:r>
              <a:rPr lang="es-CO" sz="2000" b="1" dirty="0">
                <a:solidFill>
                  <a:srgbClr val="FF0000"/>
                </a:solidFill>
                <a:effectLst>
                  <a:outerShdw blurRad="38100" dist="38100" dir="2700000" algn="tl">
                    <a:srgbClr val="000000">
                      <a:alpha val="43137"/>
                    </a:srgbClr>
                  </a:outerShdw>
                </a:effectLst>
              </a:rPr>
              <a:t>utilidad pública e interés </a:t>
            </a:r>
            <a:r>
              <a:rPr lang="es-CO" sz="2000" b="1" dirty="0" smtClean="0">
                <a:solidFill>
                  <a:srgbClr val="FF0000"/>
                </a:solidFill>
                <a:effectLst>
                  <a:outerShdw blurRad="38100" dist="38100" dir="2700000" algn="tl">
                    <a:srgbClr val="000000">
                      <a:alpha val="43137"/>
                    </a:srgbClr>
                  </a:outerShdw>
                </a:effectLst>
              </a:rPr>
              <a:t>social</a:t>
            </a:r>
            <a:r>
              <a:rPr lang="es-CO" sz="2000" dirty="0"/>
              <a:t>.</a:t>
            </a:r>
            <a:endParaRPr lang="es-CO" sz="2000" dirty="0" smtClean="0"/>
          </a:p>
          <a:p>
            <a:pPr algn="just"/>
            <a:endParaRPr lang="es-CO" sz="2000" dirty="0"/>
          </a:p>
          <a:p>
            <a:pPr algn="just"/>
            <a:r>
              <a:rPr lang="es-CO" sz="2000" dirty="0"/>
              <a:t>D</a:t>
            </a:r>
            <a:r>
              <a:rPr lang="es-CO" sz="2000" dirty="0" smtClean="0"/>
              <a:t>erecho </a:t>
            </a:r>
            <a:r>
              <a:rPr lang="es-CO" sz="2000" dirty="0"/>
              <a:t>a usar los recursos naturales renovables puede ser adquiridos por:</a:t>
            </a:r>
          </a:p>
          <a:p>
            <a:pPr algn="just"/>
            <a:r>
              <a:rPr lang="es-CO" sz="2000" dirty="0"/>
              <a:t> </a:t>
            </a:r>
          </a:p>
          <a:p>
            <a:pPr marL="171450" lvl="0" indent="-171450" algn="just">
              <a:buFont typeface="Arial" panose="020B0604020202020204" pitchFamily="34" charset="0"/>
              <a:buChar char="•"/>
            </a:pPr>
            <a:r>
              <a:rPr lang="es-CO" sz="2000" dirty="0">
                <a:effectLst>
                  <a:outerShdw blurRad="38100" dist="38100" dir="2700000" algn="tl">
                    <a:srgbClr val="000000">
                      <a:alpha val="43137"/>
                    </a:srgbClr>
                  </a:outerShdw>
                </a:effectLst>
              </a:rPr>
              <a:t>Ministerio de la ley</a:t>
            </a:r>
          </a:p>
          <a:p>
            <a:pPr marL="171450" lvl="0" indent="-171450" algn="just">
              <a:buFont typeface="Arial" panose="020B0604020202020204" pitchFamily="34" charset="0"/>
              <a:buChar char="•"/>
            </a:pPr>
            <a:r>
              <a:rPr lang="es-CO" sz="2000" dirty="0">
                <a:effectLst>
                  <a:outerShdw blurRad="38100" dist="38100" dir="2700000" algn="tl">
                    <a:srgbClr val="000000">
                      <a:alpha val="43137"/>
                    </a:srgbClr>
                  </a:outerShdw>
                </a:effectLst>
              </a:rPr>
              <a:t>Permiso</a:t>
            </a:r>
          </a:p>
          <a:p>
            <a:pPr marL="171450" lvl="0" indent="-171450" algn="just">
              <a:buFont typeface="Arial" panose="020B0604020202020204" pitchFamily="34" charset="0"/>
              <a:buChar char="•"/>
            </a:pPr>
            <a:r>
              <a:rPr lang="es-CO" sz="2000" dirty="0">
                <a:effectLst>
                  <a:outerShdw blurRad="38100" dist="38100" dir="2700000" algn="tl">
                    <a:srgbClr val="000000">
                      <a:alpha val="43137"/>
                    </a:srgbClr>
                  </a:outerShdw>
                </a:effectLst>
              </a:rPr>
              <a:t>Concesión</a:t>
            </a:r>
          </a:p>
          <a:p>
            <a:pPr marL="171450" lvl="0" indent="-171450" algn="just">
              <a:buFont typeface="Arial" panose="020B0604020202020204" pitchFamily="34" charset="0"/>
              <a:buChar char="•"/>
            </a:pPr>
            <a:r>
              <a:rPr lang="es-CO" sz="2000" dirty="0">
                <a:effectLst>
                  <a:outerShdw blurRad="38100" dist="38100" dir="2700000" algn="tl">
                    <a:srgbClr val="000000">
                      <a:alpha val="43137"/>
                    </a:srgbClr>
                  </a:outerShdw>
                </a:effectLst>
              </a:rPr>
              <a:t>Asociación      </a:t>
            </a:r>
          </a:p>
          <a:p>
            <a:pPr algn="just"/>
            <a:endParaRPr lang="es-CO" dirty="0"/>
          </a:p>
        </p:txBody>
      </p:sp>
      <p:sp>
        <p:nvSpPr>
          <p:cNvPr id="4" name="Rectángulo 3"/>
          <p:cNvSpPr/>
          <p:nvPr/>
        </p:nvSpPr>
        <p:spPr>
          <a:xfrm>
            <a:off x="4821382" y="1205345"/>
            <a:ext cx="3366654" cy="923330"/>
          </a:xfrm>
          <a:prstGeom prst="rect">
            <a:avLst/>
          </a:prstGeom>
        </p:spPr>
        <p:txBody>
          <a:bodyPr wrap="square">
            <a:spAutoFit/>
          </a:bodyPr>
          <a:lstStyle/>
          <a:p>
            <a:r>
              <a:rPr lang="es-CO" spc="40" dirty="0">
                <a:solidFill>
                  <a:srgbClr val="336666"/>
                </a:solidFill>
                <a:latin typeface="Arial" panose="020B0604020202020204" pitchFamily="34" charset="0"/>
                <a:ea typeface="Times New Roman" panose="02020603050405020304" pitchFamily="18" charset="0"/>
              </a:rPr>
              <a:t>Decreto 1076 de 2015</a:t>
            </a:r>
            <a:r>
              <a:rPr lang="es-CO" spc="40" dirty="0" smtClean="0">
                <a:solidFill>
                  <a:srgbClr val="336666"/>
                </a:solidFill>
                <a:latin typeface="Arial" panose="020B0604020202020204" pitchFamily="34" charset="0"/>
                <a:ea typeface="Times New Roman" panose="02020603050405020304" pitchFamily="18" charset="0"/>
              </a:rPr>
              <a:t>, </a:t>
            </a:r>
            <a:r>
              <a:rPr lang="es-CO" b="1" spc="40" dirty="0" smtClean="0">
                <a:solidFill>
                  <a:srgbClr val="336666"/>
                </a:solidFill>
                <a:latin typeface="Arial" panose="020B0604020202020204" pitchFamily="34" charset="0"/>
                <a:ea typeface="Times New Roman" panose="02020603050405020304" pitchFamily="18" charset="0"/>
              </a:rPr>
              <a:t>agua </a:t>
            </a:r>
            <a:r>
              <a:rPr lang="es-CO" spc="40" dirty="0">
                <a:solidFill>
                  <a:srgbClr val="336666"/>
                </a:solidFill>
                <a:latin typeface="Arial" panose="020B0604020202020204" pitchFamily="34" charset="0"/>
                <a:ea typeface="Times New Roman" panose="02020603050405020304" pitchFamily="18" charset="0"/>
              </a:rPr>
              <a:t>es vista como un recurso en todos sus estados</a:t>
            </a:r>
            <a:endParaRPr lang="es-CO" dirty="0"/>
          </a:p>
        </p:txBody>
      </p:sp>
      <p:sp>
        <p:nvSpPr>
          <p:cNvPr id="7" name="Rectángulo redondeado 6"/>
          <p:cNvSpPr/>
          <p:nvPr/>
        </p:nvSpPr>
        <p:spPr>
          <a:xfrm>
            <a:off x="4561609" y="2373763"/>
            <a:ext cx="2538483" cy="81688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t>Aguas de dominio público</a:t>
            </a:r>
            <a:endParaRPr lang="es-CO" dirty="0"/>
          </a:p>
        </p:txBody>
      </p:sp>
      <p:sp>
        <p:nvSpPr>
          <p:cNvPr id="8" name="Rectángulo redondeado 7"/>
          <p:cNvSpPr/>
          <p:nvPr/>
        </p:nvSpPr>
        <p:spPr>
          <a:xfrm>
            <a:off x="5649553" y="3595556"/>
            <a:ext cx="2538483" cy="81688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t>Aguas de dominio privado</a:t>
            </a:r>
            <a:endParaRPr lang="es-CO" dirty="0"/>
          </a:p>
        </p:txBody>
      </p:sp>
    </p:spTree>
    <p:extLst>
      <p:ext uri="{BB962C8B-B14F-4D97-AF65-F5344CB8AC3E}">
        <p14:creationId xmlns:p14="http://schemas.microsoft.com/office/powerpoint/2010/main" val="349178004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smtClean="0"/>
              <a:t>Lineamientos planes de contingencia</a:t>
            </a:r>
            <a:r>
              <a:rPr lang="es-CO" dirty="0"/>
              <a:t/>
            </a:r>
            <a:br>
              <a:rPr lang="es-CO"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15"/>
          <p:cNvSpPr/>
          <p:nvPr/>
        </p:nvSpPr>
        <p:spPr>
          <a:xfrm>
            <a:off x="201152" y="2810595"/>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21" name="Imagen 20"/>
          <p:cNvPicPr>
            <a:picLocks noChangeAspect="1"/>
          </p:cNvPicPr>
          <p:nvPr/>
        </p:nvPicPr>
        <p:blipFill>
          <a:blip r:embed="rId3" cstate="email">
            <a:duotone>
              <a:prstClr val="black"/>
              <a:schemeClr val="accent4">
                <a:tint val="45000"/>
                <a:satMod val="400000"/>
              </a:schemeClr>
            </a:duotone>
            <a:extLst>
              <a:ext uri="{28A0092B-C50C-407E-A947-70E740481C1C}">
                <a14:useLocalDpi xmlns:a14="http://schemas.microsoft.com/office/drawing/2010/main"/>
              </a:ext>
            </a:extLst>
          </a:blip>
          <a:stretch>
            <a:fillRect/>
          </a:stretch>
        </p:blipFill>
        <p:spPr>
          <a:xfrm>
            <a:off x="284499" y="2127058"/>
            <a:ext cx="539300" cy="566446"/>
          </a:xfrm>
          <a:prstGeom prst="rect">
            <a:avLst/>
          </a:prstGeom>
        </p:spPr>
      </p:pic>
      <p:sp>
        <p:nvSpPr>
          <p:cNvPr id="5" name="Rectángulo 4"/>
          <p:cNvSpPr/>
          <p:nvPr/>
        </p:nvSpPr>
        <p:spPr>
          <a:xfrm>
            <a:off x="182248" y="781379"/>
            <a:ext cx="8533788" cy="1200329"/>
          </a:xfrm>
          <a:prstGeom prst="rect">
            <a:avLst/>
          </a:prstGeom>
        </p:spPr>
        <p:txBody>
          <a:bodyPr wrap="square">
            <a:spAutoFit/>
          </a:bodyPr>
          <a:lstStyle/>
          <a:p>
            <a:r>
              <a:rPr lang="es-CO" dirty="0">
                <a:latin typeface="Arial" panose="020B0604020202020204" pitchFamily="34" charset="0"/>
                <a:ea typeface="Calibri" panose="020F0502020204030204" pitchFamily="34" charset="0"/>
              </a:rPr>
              <a:t>De acuerdo con el DUR 1076 de 2015 en su artículo 2.2.5.1.9.2. Los planes de contingencia por contaminación atmosférica, son un conjunto de estrategias, acciones y procedimientos preestablecidos para controlar y atender los episodios por emisiones </a:t>
            </a:r>
            <a:r>
              <a:rPr lang="es-CO" dirty="0" smtClean="0">
                <a:latin typeface="Arial" panose="020B0604020202020204" pitchFamily="34" charset="0"/>
                <a:ea typeface="Calibri" panose="020F0502020204030204" pitchFamily="34" charset="0"/>
              </a:rPr>
              <a:t>atmosféricas.</a:t>
            </a:r>
            <a:endParaRPr lang="es-CO" dirty="0"/>
          </a:p>
        </p:txBody>
      </p:sp>
      <p:sp>
        <p:nvSpPr>
          <p:cNvPr id="6" name="Rectángulo 5"/>
          <p:cNvSpPr/>
          <p:nvPr/>
        </p:nvSpPr>
        <p:spPr>
          <a:xfrm>
            <a:off x="920492" y="2135790"/>
            <a:ext cx="8077320" cy="646331"/>
          </a:xfrm>
          <a:prstGeom prst="rect">
            <a:avLst/>
          </a:prstGeom>
        </p:spPr>
        <p:txBody>
          <a:bodyPr wrap="square">
            <a:spAutoFit/>
          </a:bodyPr>
          <a:lstStyle/>
          <a:p>
            <a:r>
              <a:rPr lang="es-CO" dirty="0">
                <a:latin typeface="Arial" panose="020B0604020202020204" pitchFamily="34" charset="0"/>
                <a:ea typeface="Calibri" panose="020F0502020204030204" pitchFamily="34" charset="0"/>
              </a:rPr>
              <a:t>Así mismo en su artículo 2.2.5.1.9.3. se establece sobre la obligación de planes de contingencia.</a:t>
            </a:r>
            <a:endParaRPr lang="es-CO" dirty="0"/>
          </a:p>
        </p:txBody>
      </p:sp>
      <p:sp>
        <p:nvSpPr>
          <p:cNvPr id="7" name="Rectángulo 6"/>
          <p:cNvSpPr/>
          <p:nvPr/>
        </p:nvSpPr>
        <p:spPr>
          <a:xfrm>
            <a:off x="920492" y="3348210"/>
            <a:ext cx="8376001" cy="1146148"/>
          </a:xfrm>
          <a:prstGeom prst="rect">
            <a:avLst/>
          </a:prstGeom>
        </p:spPr>
        <p:txBody>
          <a:bodyPr wrap="square">
            <a:spAutoFit/>
          </a:bodyPr>
          <a:lstStyle/>
          <a:p>
            <a:pPr lvl="0" algn="just">
              <a:lnSpc>
                <a:spcPct val="107000"/>
              </a:lnSpc>
              <a:spcAft>
                <a:spcPts val="0"/>
              </a:spcAft>
            </a:pPr>
            <a:r>
              <a:rPr lang="es-CO" sz="2400" b="1" dirty="0" smtClean="0">
                <a:solidFill>
                  <a:srgbClr val="FF000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Plan estratégico</a:t>
            </a:r>
          </a:p>
          <a:p>
            <a:pPr lvl="0" algn="just">
              <a:lnSpc>
                <a:spcPct val="107000"/>
              </a:lnSpc>
              <a:spcAft>
                <a:spcPts val="0"/>
              </a:spcAft>
            </a:pPr>
            <a:r>
              <a:rPr lang="es-CO" dirty="0" smtClean="0">
                <a:latin typeface="Arial" panose="020B0604020202020204" pitchFamily="34" charset="0"/>
                <a:ea typeface="Calibri" panose="020F0502020204030204" pitchFamily="34" charset="0"/>
                <a:cs typeface="Times New Roman" panose="02020603050405020304" pitchFamily="18" charset="0"/>
              </a:rPr>
              <a:t>                    </a:t>
            </a:r>
            <a:r>
              <a:rPr lang="es-CO" sz="2000" b="1" dirty="0" smtClean="0">
                <a:solidFill>
                  <a:schemeClr val="accent1"/>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Plan operativo</a:t>
            </a:r>
            <a:endParaRPr lang="es-CO" b="1" dirty="0" smtClean="0">
              <a:solidFill>
                <a:schemeClr val="accent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0"/>
              </a:spcAft>
            </a:pPr>
            <a:r>
              <a:rPr lang="es-CO" dirty="0" smtClean="0">
                <a:latin typeface="Arial" panose="020B0604020202020204" pitchFamily="34" charset="0"/>
                <a:ea typeface="Calibri" panose="020F0502020204030204" pitchFamily="34" charset="0"/>
                <a:cs typeface="Times New Roman" panose="02020603050405020304" pitchFamily="18" charset="0"/>
              </a:rPr>
              <a:t>                                        </a:t>
            </a:r>
            <a:r>
              <a:rPr lang="es-CO" sz="2000" b="1" dirty="0" smtClean="0">
                <a:solidFill>
                  <a:schemeClr val="accent2"/>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Times New Roman" panose="02020603050405020304" pitchFamily="18" charset="0"/>
              </a:rPr>
              <a:t>Plan informático</a:t>
            </a:r>
            <a:endParaRPr lang="es-CO" sz="1600" b="1" dirty="0">
              <a:solidFill>
                <a:schemeClr val="accent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22057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9087" y="471685"/>
            <a:ext cx="7540388" cy="1292662"/>
          </a:xfrm>
          <a:prstGeom prst="rect">
            <a:avLst/>
          </a:prstGeom>
        </p:spPr>
        <p:txBody>
          <a:bodyPr wrap="square">
            <a:spAutoFit/>
          </a:bodyPr>
          <a:lstStyle/>
          <a:p>
            <a:pPr algn="just"/>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La </a:t>
            </a: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norma aplica el principio de integridad física y capacidad productora, buscando su </a:t>
            </a:r>
            <a:r>
              <a:rPr lang="es-CO" sz="2400" b="1" spc="40" dirty="0">
                <a:solidFill>
                  <a:srgbClr val="FF0000"/>
                </a:solidFill>
                <a:effectLst>
                  <a:outerShdw blurRad="38100" dist="38100" dir="2700000" algn="tl">
                    <a:srgbClr val="000000">
                      <a:alpha val="43137"/>
                    </a:srgbClr>
                  </a:outerShdw>
                </a:effectLst>
                <a:latin typeface="Arial" panose="020B0604020202020204" pitchFamily="34" charset="0"/>
                <a:ea typeface="Times New Roman" panose="02020603050405020304" pitchFamily="18" charset="0"/>
                <a:cs typeface="Times New Roman" panose="02020603050405020304" pitchFamily="18" charset="0"/>
              </a:rPr>
              <a:t>uso potencial </a:t>
            </a: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según los factores físicos, ecológicos y socio económicos de la región (artículo 178,179 del Decreto Ley 2811 de </a:t>
            </a: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1974)</a:t>
            </a:r>
            <a:endParaRPr lang="es-CO" dirty="0"/>
          </a:p>
        </p:txBody>
      </p:sp>
      <p:sp>
        <p:nvSpPr>
          <p:cNvPr id="6" name="Rectángulo redondeado 5"/>
          <p:cNvSpPr/>
          <p:nvPr/>
        </p:nvSpPr>
        <p:spPr>
          <a:xfrm>
            <a:off x="1842447" y="1846231"/>
            <a:ext cx="2320119" cy="7369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dirty="0" smtClean="0"/>
              <a:t>Agrícolas</a:t>
            </a:r>
            <a:endParaRPr lang="es-CO" dirty="0"/>
          </a:p>
        </p:txBody>
      </p:sp>
      <p:sp>
        <p:nvSpPr>
          <p:cNvPr id="7" name="Rectángulo redondeado 6"/>
          <p:cNvSpPr/>
          <p:nvPr/>
        </p:nvSpPr>
        <p:spPr>
          <a:xfrm>
            <a:off x="4792639" y="1846231"/>
            <a:ext cx="2320119" cy="73697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dirty="0" smtClean="0"/>
              <a:t>No Agrícolas</a:t>
            </a:r>
            <a:endParaRPr lang="es-CO" dirty="0"/>
          </a:p>
        </p:txBody>
      </p:sp>
      <p:pic>
        <p:nvPicPr>
          <p:cNvPr id="8" name="Imagen 7"/>
          <p:cNvPicPr>
            <a:picLocks noChangeAspect="1"/>
          </p:cNvPicPr>
          <p:nvPr/>
        </p:nvPicPr>
        <p:blipFill>
          <a:blip r:embed="rId2"/>
          <a:stretch>
            <a:fillRect/>
          </a:stretch>
        </p:blipFill>
        <p:spPr>
          <a:xfrm>
            <a:off x="366072" y="2852512"/>
            <a:ext cx="2952750" cy="1543050"/>
          </a:xfrm>
          <a:prstGeom prst="rect">
            <a:avLst/>
          </a:prstGeom>
        </p:spPr>
      </p:pic>
      <p:pic>
        <p:nvPicPr>
          <p:cNvPr id="9" name="Imagen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2175" y="2852512"/>
            <a:ext cx="2455885" cy="1573165"/>
          </a:xfrm>
          <a:prstGeom prst="rect">
            <a:avLst/>
          </a:prstGeom>
        </p:spPr>
      </p:pic>
      <p:pic>
        <p:nvPicPr>
          <p:cNvPr id="10" name="Imagen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310383" y="2837456"/>
            <a:ext cx="2328649" cy="1543996"/>
          </a:xfrm>
          <a:prstGeom prst="rect">
            <a:avLst/>
          </a:prstGeom>
        </p:spPr>
      </p:pic>
    </p:spTree>
    <p:extLst>
      <p:ext uri="{BB962C8B-B14F-4D97-AF65-F5344CB8AC3E}">
        <p14:creationId xmlns:p14="http://schemas.microsoft.com/office/powerpoint/2010/main" val="2147216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cstate="email">
            <a:extLst>
              <a:ext uri="{28A0092B-C50C-407E-A947-70E740481C1C}">
                <a14:useLocalDpi xmlns:a14="http://schemas.microsoft.com/office/drawing/2010/main"/>
              </a:ext>
            </a:extLst>
          </a:blip>
          <a:srcRect l="21364" t="21747" r="24092" b="13701"/>
          <a:stretch/>
        </p:blipFill>
        <p:spPr>
          <a:xfrm>
            <a:off x="1146412" y="95535"/>
            <a:ext cx="6728347" cy="4476940"/>
          </a:xfrm>
          <a:prstGeom prst="rect">
            <a:avLst/>
          </a:prstGeom>
        </p:spPr>
      </p:pic>
    </p:spTree>
    <p:extLst>
      <p:ext uri="{BB962C8B-B14F-4D97-AF65-F5344CB8AC3E}">
        <p14:creationId xmlns:p14="http://schemas.microsoft.com/office/powerpoint/2010/main" val="338534541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Text Placeholder 3"/>
          <p:cNvSpPr>
            <a:spLocks noGrp="1"/>
          </p:cNvSpPr>
          <p:nvPr>
            <p:ph type="body" sz="quarter" idx="17"/>
          </p:nvPr>
        </p:nvSpPr>
        <p:spPr/>
        <p:txBody>
          <a:bodyPr/>
          <a:lstStyle/>
          <a:p>
            <a:endParaRPr lang="en-US" dirty="0"/>
          </a:p>
        </p:txBody>
      </p:sp>
      <p:sp>
        <p:nvSpPr>
          <p:cNvPr id="5" name="Text Placeholder 4"/>
          <p:cNvSpPr>
            <a:spLocks noGrp="1"/>
          </p:cNvSpPr>
          <p:nvPr>
            <p:ph type="body" sz="half" idx="2"/>
          </p:nvPr>
        </p:nvSpPr>
        <p:spPr/>
        <p:txBody>
          <a:bodyPr/>
          <a:lstStyle/>
          <a:p>
            <a:endParaRPr lang="en-US"/>
          </a:p>
        </p:txBody>
      </p:sp>
      <p:sp>
        <p:nvSpPr>
          <p:cNvPr id="6" name="Content Placeholder 5"/>
          <p:cNvSpPr>
            <a:spLocks noGrp="1"/>
          </p:cNvSpPr>
          <p:nvPr>
            <p:ph sz="half" idx="18"/>
          </p:nvPr>
        </p:nvSpPr>
        <p:spPr/>
        <p:txBody>
          <a:bodyPr/>
          <a:lstStyle/>
          <a:p>
            <a:endParaRPr lang="en-US"/>
          </a:p>
        </p:txBody>
      </p:sp>
      <p:sp>
        <p:nvSpPr>
          <p:cNvPr id="7" name="Content Placeholder 6"/>
          <p:cNvSpPr>
            <a:spLocks noGrp="1"/>
          </p:cNvSpPr>
          <p:nvPr>
            <p:ph sz="half" idx="21"/>
          </p:nvPr>
        </p:nvSpPr>
        <p:spPr/>
        <p:txBody>
          <a:bodyPr/>
          <a:lstStyle/>
          <a:p>
            <a:endParaRPr lang="en-US"/>
          </a:p>
        </p:txBody>
      </p:sp>
      <p:sp>
        <p:nvSpPr>
          <p:cNvPr id="8" name="Content Placeholder 7"/>
          <p:cNvSpPr>
            <a:spLocks noGrp="1"/>
          </p:cNvSpPr>
          <p:nvPr>
            <p:ph sz="half" idx="24"/>
          </p:nvPr>
        </p:nvSpPr>
        <p:spPr/>
        <p:txBody>
          <a:bodyPr/>
          <a:lstStyle/>
          <a:p>
            <a:endParaRPr lang="en-US"/>
          </a:p>
        </p:txBody>
      </p:sp>
      <p:sp>
        <p:nvSpPr>
          <p:cNvPr id="9" name="Text Placeholder 8"/>
          <p:cNvSpPr>
            <a:spLocks noGrp="1"/>
          </p:cNvSpPr>
          <p:nvPr>
            <p:ph type="body" sz="quarter" idx="25"/>
          </p:nvPr>
        </p:nvSpPr>
        <p:spPr/>
        <p:txBody>
          <a:bodyPr/>
          <a:lstStyle/>
          <a:p>
            <a:endParaRPr lang="en-US" dirty="0"/>
          </a:p>
        </p:txBody>
      </p:sp>
      <p:sp>
        <p:nvSpPr>
          <p:cNvPr id="10" name="Text Placeholder 9"/>
          <p:cNvSpPr>
            <a:spLocks noGrp="1"/>
          </p:cNvSpPr>
          <p:nvPr>
            <p:ph type="body" sz="half" idx="26"/>
          </p:nvPr>
        </p:nvSpPr>
        <p:spPr/>
        <p:txBody>
          <a:bodyPr/>
          <a:lstStyle/>
          <a:p>
            <a:endParaRPr lang="en-US" dirty="0"/>
          </a:p>
        </p:txBody>
      </p:sp>
      <p:sp>
        <p:nvSpPr>
          <p:cNvPr id="11" name="Text Placeholder 10"/>
          <p:cNvSpPr>
            <a:spLocks noGrp="1"/>
          </p:cNvSpPr>
          <p:nvPr>
            <p:ph type="body" sz="quarter" idx="27"/>
          </p:nvPr>
        </p:nvSpPr>
        <p:spPr/>
        <p:txBody>
          <a:bodyPr/>
          <a:lstStyle/>
          <a:p>
            <a:endParaRPr lang="en-US" dirty="0"/>
          </a:p>
        </p:txBody>
      </p:sp>
      <p:sp>
        <p:nvSpPr>
          <p:cNvPr id="12" name="Text Placeholder 11"/>
          <p:cNvSpPr>
            <a:spLocks noGrp="1"/>
          </p:cNvSpPr>
          <p:nvPr>
            <p:ph type="body" sz="half" idx="28"/>
          </p:nvPr>
        </p:nvSpPr>
        <p:spPr/>
        <p:txBody>
          <a:bodyPr/>
          <a:lstStyle/>
          <a:p>
            <a:endParaRPr lang="en-US"/>
          </a:p>
        </p:txBody>
      </p:sp>
      <p:sp>
        <p:nvSpPr>
          <p:cNvPr id="13" name="Text Placeholder 12"/>
          <p:cNvSpPr>
            <a:spLocks noGrp="1"/>
          </p:cNvSpPr>
          <p:nvPr>
            <p:ph type="body" sz="quarter" idx="29"/>
          </p:nvPr>
        </p:nvSpPr>
        <p:spPr/>
        <p:txBody>
          <a:bodyPr/>
          <a:lstStyle/>
          <a:p>
            <a:endParaRPr lang="en-US" dirty="0"/>
          </a:p>
        </p:txBody>
      </p:sp>
      <p:sp>
        <p:nvSpPr>
          <p:cNvPr id="14" name="Text Placeholder 13"/>
          <p:cNvSpPr>
            <a:spLocks noGrp="1"/>
          </p:cNvSpPr>
          <p:nvPr>
            <p:ph type="body" sz="half" idx="30"/>
          </p:nvPr>
        </p:nvSpPr>
        <p:spPr/>
        <p:txBody>
          <a:bodyPr/>
          <a:lstStyle/>
          <a:p>
            <a:endParaRPr lang="en-US" dirty="0"/>
          </a:p>
        </p:txBody>
      </p:sp>
      <p:pic>
        <p:nvPicPr>
          <p:cNvPr id="15" name="Imagen 1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10819" y="109589"/>
            <a:ext cx="8178090" cy="4448763"/>
          </a:xfrm>
          <a:prstGeom prst="rect">
            <a:avLst/>
          </a:prstGeom>
        </p:spPr>
      </p:pic>
    </p:spTree>
    <p:extLst>
      <p:ext uri="{BB962C8B-B14F-4D97-AF65-F5344CB8AC3E}">
        <p14:creationId xmlns:p14="http://schemas.microsoft.com/office/powerpoint/2010/main" val="23066547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pPr algn="ctr"/>
            <a:r>
              <a:rPr lang="es-CO" sz="2900" b="1" dirty="0"/>
              <a:t>Requisitos, pasos y aspectos a tener en cuenta al momento de realizar un trámite ambiental</a:t>
            </a:r>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1202244" y="1684646"/>
            <a:ext cx="2772554" cy="369332"/>
          </a:xfrm>
          <a:prstGeom prst="rect">
            <a:avLst/>
          </a:prstGeom>
        </p:spPr>
        <p:txBody>
          <a:bodyPr wrap="none">
            <a:spAutoFit/>
          </a:bodyPr>
          <a:lstStyle/>
          <a:p>
            <a:r>
              <a:rPr lang="es-CO" i="1" spc="40" dirty="0">
                <a:solidFill>
                  <a:srgbClr val="336666"/>
                </a:solidFill>
                <a:latin typeface="Arial" panose="020B0604020202020204" pitchFamily="34" charset="0"/>
                <a:ea typeface="Times New Roman" panose="02020603050405020304" pitchFamily="18" charset="0"/>
              </a:rPr>
              <a:t>¿Por qué debo hacerlo?</a:t>
            </a:r>
            <a:endParaRPr lang="es-CO" dirty="0"/>
          </a:p>
        </p:txBody>
      </p:sp>
      <p:pic>
        <p:nvPicPr>
          <p:cNvPr id="7" name="Imagen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1152" y="1347534"/>
            <a:ext cx="1001092" cy="1016260"/>
          </a:xfrm>
          <a:prstGeom prst="rect">
            <a:avLst/>
          </a:prstGeom>
        </p:spPr>
      </p:pic>
      <p:sp>
        <p:nvSpPr>
          <p:cNvPr id="9" name="Flecha derecha 8"/>
          <p:cNvSpPr/>
          <p:nvPr/>
        </p:nvSpPr>
        <p:spPr>
          <a:xfrm>
            <a:off x="3927031" y="1650947"/>
            <a:ext cx="542611" cy="40943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CO"/>
          </a:p>
        </p:txBody>
      </p:sp>
      <p:sp>
        <p:nvSpPr>
          <p:cNvPr id="10" name="Rectángulo 9"/>
          <p:cNvSpPr/>
          <p:nvPr/>
        </p:nvSpPr>
        <p:spPr>
          <a:xfrm>
            <a:off x="4551528" y="1463754"/>
            <a:ext cx="2343272" cy="923330"/>
          </a:xfrm>
          <a:prstGeom prst="rect">
            <a:avLst/>
          </a:prstGeom>
        </p:spPr>
        <p:txBody>
          <a:bodyPr wrap="square">
            <a:spAutoFit/>
          </a:bodyPr>
          <a:lstStyle/>
          <a:p>
            <a:r>
              <a:rPr lang="es-CO" spc="40" dirty="0">
                <a:solidFill>
                  <a:srgbClr val="336666"/>
                </a:solidFill>
                <a:latin typeface="Arial" panose="020B0604020202020204" pitchFamily="34" charset="0"/>
                <a:ea typeface="Times New Roman" panose="02020603050405020304" pitchFamily="18" charset="0"/>
              </a:rPr>
              <a:t>artículo 51 del Decreto Ley 2811 de 1974</a:t>
            </a:r>
            <a:endParaRPr lang="es-CO" dirty="0"/>
          </a:p>
        </p:txBody>
      </p:sp>
      <p:sp>
        <p:nvSpPr>
          <p:cNvPr id="11" name="Flecha derecha 10"/>
          <p:cNvSpPr/>
          <p:nvPr/>
        </p:nvSpPr>
        <p:spPr>
          <a:xfrm>
            <a:off x="6623494" y="1644113"/>
            <a:ext cx="542611" cy="40943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CO"/>
          </a:p>
        </p:txBody>
      </p:sp>
      <p:sp>
        <p:nvSpPr>
          <p:cNvPr id="12" name="Rectángulo 11"/>
          <p:cNvSpPr/>
          <p:nvPr/>
        </p:nvSpPr>
        <p:spPr>
          <a:xfrm>
            <a:off x="7210757" y="1314882"/>
            <a:ext cx="1467134" cy="1754326"/>
          </a:xfrm>
          <a:prstGeom prst="rect">
            <a:avLst/>
          </a:prstGeom>
        </p:spPr>
        <p:txBody>
          <a:bodyPr wrap="square">
            <a:spAutoFit/>
          </a:bodyPr>
          <a:lstStyle/>
          <a:p>
            <a:pPr marL="285750" indent="-285750">
              <a:buFont typeface="Arial" panose="020B0604020202020204" pitchFamily="34" charset="0"/>
              <a:buChar char="•"/>
            </a:pPr>
            <a:r>
              <a:rPr lang="es-CO" dirty="0"/>
              <a:t>Ministerio de </a:t>
            </a:r>
            <a:r>
              <a:rPr lang="es-CO" dirty="0" smtClean="0"/>
              <a:t>Ley</a:t>
            </a:r>
          </a:p>
          <a:p>
            <a:pPr marL="285750" indent="-285750">
              <a:buFont typeface="Arial" panose="020B0604020202020204" pitchFamily="34" charset="0"/>
              <a:buChar char="•"/>
            </a:pPr>
            <a:r>
              <a:rPr lang="es-CO" dirty="0" smtClean="0"/>
              <a:t>Permiso</a:t>
            </a:r>
          </a:p>
          <a:p>
            <a:pPr marL="285750" indent="-285750">
              <a:buFont typeface="Arial" panose="020B0604020202020204" pitchFamily="34" charset="0"/>
              <a:buChar char="•"/>
            </a:pPr>
            <a:r>
              <a:rPr lang="es-CO" dirty="0" err="1" smtClean="0"/>
              <a:t>Concesió</a:t>
            </a:r>
            <a:endParaRPr lang="es-CO" dirty="0" smtClean="0"/>
          </a:p>
          <a:p>
            <a:pPr marL="285750" indent="-285750">
              <a:buFont typeface="Arial" panose="020B0604020202020204" pitchFamily="34" charset="0"/>
              <a:buChar char="•"/>
            </a:pPr>
            <a:r>
              <a:rPr lang="es-CO" dirty="0" smtClean="0"/>
              <a:t>Asociación</a:t>
            </a:r>
            <a:r>
              <a:rPr lang="es-CO" dirty="0"/>
              <a:t>.</a:t>
            </a:r>
          </a:p>
        </p:txBody>
      </p:sp>
      <p:sp>
        <p:nvSpPr>
          <p:cNvPr id="13" name="Rectángulo 12"/>
          <p:cNvSpPr/>
          <p:nvPr/>
        </p:nvSpPr>
        <p:spPr>
          <a:xfrm>
            <a:off x="1187779" y="3534049"/>
            <a:ext cx="3834383" cy="259045"/>
          </a:xfrm>
          <a:prstGeom prst="rect">
            <a:avLst/>
          </a:prstGeom>
        </p:spPr>
        <p:txBody>
          <a:bodyPr wrap="none">
            <a:spAutoFit/>
          </a:bodyPr>
          <a:lstStyle/>
          <a:p>
            <a:pPr algn="just">
              <a:lnSpc>
                <a:spcPts val="1275"/>
              </a:lnSpc>
              <a:spcAft>
                <a:spcPts val="0"/>
              </a:spcAft>
            </a:pPr>
            <a:r>
              <a:rPr lang="es-CO" i="1"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¿Ante quien presentó la solicitud?</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Imagen 13"/>
          <p:cNvPicPr>
            <a:picLocks noChangeAspect="1"/>
          </p:cNvPicPr>
          <p:nvPr/>
        </p:nvPicPr>
        <p:blipFill>
          <a:blip r:embed="rId3" cstate="email">
            <a:duotone>
              <a:prstClr val="black"/>
              <a:schemeClr val="accent2">
                <a:tint val="45000"/>
                <a:satMod val="400000"/>
              </a:schemeClr>
            </a:duotone>
            <a:extLst>
              <a:ext uri="{28A0092B-C50C-407E-A947-70E740481C1C}">
                <a14:useLocalDpi xmlns:a14="http://schemas.microsoft.com/office/drawing/2010/main"/>
              </a:ext>
            </a:extLst>
          </a:blip>
          <a:stretch>
            <a:fillRect/>
          </a:stretch>
        </p:blipFill>
        <p:spPr>
          <a:xfrm>
            <a:off x="186687" y="3025919"/>
            <a:ext cx="1001092" cy="1016260"/>
          </a:xfrm>
          <a:prstGeom prst="rect">
            <a:avLst/>
          </a:prstGeom>
        </p:spPr>
      </p:pic>
      <p:sp>
        <p:nvSpPr>
          <p:cNvPr id="15" name="Flecha derecha 14"/>
          <p:cNvSpPr/>
          <p:nvPr/>
        </p:nvSpPr>
        <p:spPr>
          <a:xfrm>
            <a:off x="5022162" y="3408609"/>
            <a:ext cx="542611" cy="33935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s-CO"/>
          </a:p>
        </p:txBody>
      </p:sp>
      <p:pic>
        <p:nvPicPr>
          <p:cNvPr id="16" name="Imagen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564773" y="3178481"/>
            <a:ext cx="1422270" cy="711135"/>
          </a:xfrm>
          <a:prstGeom prst="rect">
            <a:avLst/>
          </a:prstGeom>
        </p:spPr>
      </p:pic>
      <p:pic>
        <p:nvPicPr>
          <p:cNvPr id="19" name="Imagen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771576" y="3019384"/>
            <a:ext cx="878362" cy="1054034"/>
          </a:xfrm>
          <a:prstGeom prst="rect">
            <a:avLst/>
          </a:prstGeom>
        </p:spPr>
      </p:pic>
      <p:pic>
        <p:nvPicPr>
          <p:cNvPr id="20" name="Imagen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175079" y="3889616"/>
            <a:ext cx="2474859" cy="485961"/>
          </a:xfrm>
          <a:prstGeom prst="rect">
            <a:avLst/>
          </a:prstGeom>
        </p:spPr>
      </p:pic>
      <p:sp>
        <p:nvSpPr>
          <p:cNvPr id="21" name="CuadroTexto 20"/>
          <p:cNvSpPr txBox="1"/>
          <p:nvPr/>
        </p:nvSpPr>
        <p:spPr>
          <a:xfrm>
            <a:off x="7815651" y="3385290"/>
            <a:ext cx="1193811" cy="815608"/>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34 AUTORIDADES REGIONALES</a:t>
            </a:r>
          </a:p>
          <a:p>
            <a:pPr algn="ctr">
              <a:spcAft>
                <a:spcPts val="600"/>
              </a:spcAft>
            </a:pPr>
            <a:r>
              <a:rPr lang="es-CO" sz="1050" dirty="0" smtClean="0">
                <a:solidFill>
                  <a:srgbClr val="7D8287"/>
                </a:solidFill>
                <a:latin typeface="Helvetica"/>
                <a:cs typeface="Helvetica"/>
              </a:rPr>
              <a:t>6 URBANAS</a:t>
            </a:r>
            <a:endParaRPr lang="es-CO" sz="1050" b="0" i="0" baseline="0" dirty="0" smtClean="0">
              <a:solidFill>
                <a:srgbClr val="7D8287"/>
              </a:solidFill>
              <a:latin typeface="Helvetica"/>
              <a:cs typeface="Helvetica"/>
            </a:endParaRPr>
          </a:p>
        </p:txBody>
      </p:sp>
    </p:spTree>
    <p:extLst>
      <p:ext uri="{BB962C8B-B14F-4D97-AF65-F5344CB8AC3E}">
        <p14:creationId xmlns:p14="http://schemas.microsoft.com/office/powerpoint/2010/main" val="29228675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pPr algn="ctr"/>
            <a:r>
              <a:rPr lang="es-CO" sz="2900" b="1" dirty="0"/>
              <a:t>Requisitos, pasos y aspectos a tener en cuenta al momento de realizar un trámite ambiental</a:t>
            </a:r>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ángulo 4"/>
          <p:cNvSpPr/>
          <p:nvPr/>
        </p:nvSpPr>
        <p:spPr>
          <a:xfrm>
            <a:off x="1202244" y="1684646"/>
            <a:ext cx="2666243" cy="369332"/>
          </a:xfrm>
          <a:prstGeom prst="rect">
            <a:avLst/>
          </a:prstGeom>
        </p:spPr>
        <p:txBody>
          <a:bodyPr wrap="none">
            <a:spAutoFit/>
          </a:bodyPr>
          <a:lstStyle/>
          <a:p>
            <a:r>
              <a:rPr lang="es-CO" i="1"/>
              <a:t>¿Cuánto me puede costar?</a:t>
            </a:r>
            <a:endParaRPr lang="es-CO"/>
          </a:p>
        </p:txBody>
      </p:sp>
      <p:pic>
        <p:nvPicPr>
          <p:cNvPr id="7" name="Imagen 6"/>
          <p:cNvPicPr>
            <a:picLocks noChangeAspect="1"/>
          </p:cNvPicPr>
          <p:nvPr/>
        </p:nvPicPr>
        <p:blipFill>
          <a:blip r:embed="rId3" cstate="email">
            <a:duotone>
              <a:prstClr val="black"/>
              <a:schemeClr val="accent3">
                <a:tint val="45000"/>
                <a:satMod val="400000"/>
              </a:schemeClr>
            </a:duotone>
            <a:extLst>
              <a:ext uri="{28A0092B-C50C-407E-A947-70E740481C1C}">
                <a14:useLocalDpi xmlns:a14="http://schemas.microsoft.com/office/drawing/2010/main"/>
              </a:ext>
            </a:extLst>
          </a:blip>
          <a:stretch>
            <a:fillRect/>
          </a:stretch>
        </p:blipFill>
        <p:spPr>
          <a:xfrm>
            <a:off x="201152" y="1347534"/>
            <a:ext cx="1001092" cy="1016260"/>
          </a:xfrm>
          <a:prstGeom prst="rect">
            <a:avLst/>
          </a:prstGeom>
        </p:spPr>
      </p:pic>
      <p:sp>
        <p:nvSpPr>
          <p:cNvPr id="9" name="Flecha derecha 8"/>
          <p:cNvSpPr/>
          <p:nvPr/>
        </p:nvSpPr>
        <p:spPr>
          <a:xfrm>
            <a:off x="3258404" y="2585865"/>
            <a:ext cx="812042" cy="881101"/>
          </a:xfrm>
          <a:prstGeom prs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CO"/>
          </a:p>
        </p:txBody>
      </p:sp>
      <p:sp>
        <p:nvSpPr>
          <p:cNvPr id="3" name="Rectángulo 2"/>
          <p:cNvSpPr/>
          <p:nvPr/>
        </p:nvSpPr>
        <p:spPr>
          <a:xfrm>
            <a:off x="4198336" y="2714700"/>
            <a:ext cx="4572000" cy="943335"/>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Cobro permitido por </a:t>
            </a: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los servicios de evaluación y seguimiento </a:t>
            </a: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LA, permisos</a:t>
            </a: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 concesiones, autorizaciones y demás instrumentos de control y manejo </a:t>
            </a: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ambiental.</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285603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1152" y="193249"/>
            <a:ext cx="8833665" cy="803378"/>
          </a:xfrm>
        </p:spPr>
        <p:txBody>
          <a:bodyPr>
            <a:noAutofit/>
          </a:bodyPr>
          <a:lstStyle/>
          <a:p>
            <a:r>
              <a:rPr lang="es-CO" sz="2900" b="1" dirty="0" smtClean="0"/>
              <a:t>Trámites: Agua </a:t>
            </a:r>
            <a:r>
              <a:rPr lang="es-CO" sz="2900" b="1" dirty="0"/>
              <a:t>Prospección y exploración de aguas Subterráneas</a:t>
            </a:r>
            <a:r>
              <a:rPr lang="es-CO" dirty="0"/>
              <a:t/>
            </a:r>
            <a:br>
              <a:rPr lang="es-CO" dirty="0"/>
            </a:br>
            <a:endParaRPr lang="es-CO" sz="2900" b="1" dirty="0"/>
          </a:p>
        </p:txBody>
      </p:sp>
      <p:sp>
        <p:nvSpPr>
          <p:cNvPr id="4" name="Rectángulo 3"/>
          <p:cNvSpPr/>
          <p:nvPr/>
        </p:nvSpPr>
        <p:spPr>
          <a:xfrm>
            <a:off x="4169391" y="702732"/>
            <a:ext cx="4572000" cy="276486"/>
          </a:xfrm>
          <a:prstGeom prst="rect">
            <a:avLst/>
          </a:prstGeom>
        </p:spPr>
        <p:txBody>
          <a:bodyPr>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70634" y="1213584"/>
            <a:ext cx="1475025" cy="1475025"/>
          </a:xfrm>
          <a:prstGeom prst="rect">
            <a:avLst/>
          </a:prstGeom>
        </p:spPr>
      </p:pic>
      <p:pic>
        <p:nvPicPr>
          <p:cNvPr id="10" name="Imagen 9"/>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2315356" y="1213583"/>
            <a:ext cx="1475025" cy="1475025"/>
          </a:xfrm>
          <a:prstGeom prst="rect">
            <a:avLst/>
          </a:prstGeom>
        </p:spPr>
      </p:pic>
      <p:sp>
        <p:nvSpPr>
          <p:cNvPr id="8" name="CuadroTexto 7"/>
          <p:cNvSpPr txBox="1"/>
          <p:nvPr/>
        </p:nvSpPr>
        <p:spPr>
          <a:xfrm>
            <a:off x="470634" y="2470245"/>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Jurídicas</a:t>
            </a:r>
          </a:p>
        </p:txBody>
      </p:sp>
      <p:sp>
        <p:nvSpPr>
          <p:cNvPr id="11" name="CuadroTexto 10"/>
          <p:cNvSpPr txBox="1"/>
          <p:nvPr/>
        </p:nvSpPr>
        <p:spPr>
          <a:xfrm>
            <a:off x="2315356" y="2406556"/>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Naturales</a:t>
            </a:r>
          </a:p>
        </p:txBody>
      </p:sp>
      <p:pic>
        <p:nvPicPr>
          <p:cNvPr id="2050" name="Picture 2" descr="Resultado de imagen para icono public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39255" y="1362274"/>
            <a:ext cx="1057395" cy="1057395"/>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4590197" y="2442834"/>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Público</a:t>
            </a:r>
          </a:p>
        </p:txBody>
      </p:sp>
      <p:pic>
        <p:nvPicPr>
          <p:cNvPr id="14" name="Picture 2" descr="Resultado de imagen para icono public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455391" y="1412850"/>
            <a:ext cx="1057395" cy="1057395"/>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6455391" y="2513462"/>
            <a:ext cx="1289927" cy="253916"/>
          </a:xfrm>
          <a:prstGeom prst="rect">
            <a:avLst/>
          </a:prstGeom>
          <a:noFill/>
        </p:spPr>
        <p:txBody>
          <a:bodyPr wrap="square" numCol="1" spcCol="360000" rtlCol="0">
            <a:spAutoFit/>
          </a:bodyPr>
          <a:lstStyle/>
          <a:p>
            <a:pPr algn="ctr">
              <a:spcAft>
                <a:spcPts val="600"/>
              </a:spcAft>
            </a:pPr>
            <a:r>
              <a:rPr lang="es-CO" sz="1050" b="0" i="0" baseline="0" dirty="0" smtClean="0">
                <a:solidFill>
                  <a:srgbClr val="7D8287"/>
                </a:solidFill>
                <a:latin typeface="Helvetica"/>
                <a:cs typeface="Helvetica"/>
              </a:rPr>
              <a:t>Privado</a:t>
            </a:r>
          </a:p>
        </p:txBody>
      </p:sp>
      <p:sp>
        <p:nvSpPr>
          <p:cNvPr id="12" name="Rectángulo 11"/>
          <p:cNvSpPr/>
          <p:nvPr/>
        </p:nvSpPr>
        <p:spPr>
          <a:xfrm>
            <a:off x="740453" y="2936786"/>
            <a:ext cx="8116944" cy="609911"/>
          </a:xfrm>
          <a:prstGeom prst="rect">
            <a:avLst/>
          </a:prstGeom>
        </p:spPr>
        <p:txBody>
          <a:bodyPr wrap="square">
            <a:spAutoFit/>
          </a:bodyPr>
          <a:lstStyle/>
          <a:p>
            <a:pPr algn="just">
              <a:lnSpc>
                <a:spcPts val="1275"/>
              </a:lnSpc>
              <a:spcAft>
                <a:spcPts val="0"/>
              </a:spcAft>
            </a:pPr>
            <a:r>
              <a:rPr lang="es-CO" spc="40" dirty="0" smtClean="0">
                <a:solidFill>
                  <a:srgbClr val="336666"/>
                </a:solidFill>
                <a:latin typeface="Arial" panose="020B0604020202020204" pitchFamily="34" charset="0"/>
                <a:ea typeface="Times New Roman" panose="02020603050405020304" pitchFamily="18" charset="0"/>
                <a:cs typeface="Times New Roman" panose="02020603050405020304" pitchFamily="18" charset="0"/>
              </a:rPr>
              <a:t>Que </a:t>
            </a:r>
            <a:r>
              <a:rPr lang="es-CO" spc="40" dirty="0">
                <a:solidFill>
                  <a:srgbClr val="336666"/>
                </a:solidFill>
                <a:latin typeface="Arial" panose="020B0604020202020204" pitchFamily="34" charset="0"/>
                <a:ea typeface="Times New Roman" panose="02020603050405020304" pitchFamily="18" charset="0"/>
                <a:cs typeface="Times New Roman" panose="02020603050405020304" pitchFamily="18" charset="0"/>
              </a:rPr>
              <a:t>necesite realizar la actividad de Prospección y Exploración, que incluye perforaciones de prueba en busca de agua subterránea con miras a su posterior aprovechamiento requieren de permiso</a:t>
            </a:r>
            <a:endParaRPr lang="es-CO"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15"/>
          <p:cNvSpPr/>
          <p:nvPr/>
        </p:nvSpPr>
        <p:spPr>
          <a:xfrm>
            <a:off x="201152" y="2810595"/>
            <a:ext cx="8833665" cy="457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7" name="Imagen 16"/>
          <p:cNvPicPr>
            <a:picLocks noChangeAspect="1"/>
          </p:cNvPicPr>
          <p:nvPr/>
        </p:nvPicPr>
        <p:blipFill>
          <a:blip r:embed="rId5"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201152" y="2936786"/>
            <a:ext cx="539300" cy="566446"/>
          </a:xfrm>
          <a:prstGeom prst="rect">
            <a:avLst/>
          </a:prstGeom>
        </p:spPr>
      </p:pic>
      <p:sp>
        <p:nvSpPr>
          <p:cNvPr id="19" name="Rectángulo 18"/>
          <p:cNvSpPr/>
          <p:nvPr/>
        </p:nvSpPr>
        <p:spPr>
          <a:xfrm>
            <a:off x="789073" y="3632207"/>
            <a:ext cx="8564183" cy="923330"/>
          </a:xfrm>
          <a:prstGeom prst="rect">
            <a:avLst/>
          </a:prstGeom>
        </p:spPr>
        <p:txBody>
          <a:bodyPr wrap="square">
            <a:spAutoFit/>
          </a:bodyPr>
          <a:lstStyle/>
          <a:p>
            <a:r>
              <a:rPr lang="es-CO" spc="40" dirty="0">
                <a:solidFill>
                  <a:srgbClr val="336666"/>
                </a:solidFill>
                <a:latin typeface="Arial" panose="020B0604020202020204" pitchFamily="34" charset="0"/>
                <a:ea typeface="Times New Roman" panose="02020603050405020304" pitchFamily="18" charset="0"/>
              </a:rPr>
              <a:t>Los permisos de exploración de aguas subterráneas no confieren concesión para el aprovechamiento de las aguas, pero darán prioridad al titular del permiso de exploración para el otorgamiento de la concesión</a:t>
            </a:r>
            <a:endParaRPr lang="es-CO" dirty="0"/>
          </a:p>
        </p:txBody>
      </p:sp>
      <p:pic>
        <p:nvPicPr>
          <p:cNvPr id="21" name="Imagen 20"/>
          <p:cNvPicPr>
            <a:picLocks noChangeAspect="1"/>
          </p:cNvPicPr>
          <p:nvPr/>
        </p:nvPicPr>
        <p:blipFill>
          <a:blip r:embed="rId5"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201792" y="3810649"/>
            <a:ext cx="539300" cy="566446"/>
          </a:xfrm>
          <a:prstGeom prst="rect">
            <a:avLst/>
          </a:prstGeom>
        </p:spPr>
      </p:pic>
    </p:spTree>
    <p:extLst>
      <p:ext uri="{BB962C8B-B14F-4D97-AF65-F5344CB8AC3E}">
        <p14:creationId xmlns:p14="http://schemas.microsoft.com/office/powerpoint/2010/main" val="42909239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Plantilla Amgen">
      <a:dk1>
        <a:srgbClr val="5B5B5E"/>
      </a:dk1>
      <a:lt1>
        <a:srgbClr val="FFFFFF"/>
      </a:lt1>
      <a:dk2>
        <a:srgbClr val="104FB3"/>
      </a:dk2>
      <a:lt2>
        <a:srgbClr val="FFFFFF"/>
      </a:lt2>
      <a:accent1>
        <a:srgbClr val="104FB3"/>
      </a:accent1>
      <a:accent2>
        <a:srgbClr val="F3C200"/>
      </a:accent2>
      <a:accent3>
        <a:srgbClr val="86C760"/>
      </a:accent3>
      <a:accent4>
        <a:srgbClr val="D44D24"/>
      </a:accent4>
      <a:accent5>
        <a:srgbClr val="EE9900"/>
      </a:accent5>
      <a:accent6>
        <a:srgbClr val="00BCE5"/>
      </a:accent6>
      <a:hlink>
        <a:srgbClr val="86C760"/>
      </a:hlink>
      <a:folHlink>
        <a:srgbClr val="86C76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numCol="1" spcCol="360000" rtlCol="0">
        <a:spAutoFit/>
      </a:bodyPr>
      <a:lstStyle>
        <a:defPPr algn="ctr">
          <a:spcAft>
            <a:spcPts val="600"/>
          </a:spcAft>
          <a:defRPr sz="1050" b="0" i="0" baseline="0" dirty="0" err="1" smtClean="0">
            <a:solidFill>
              <a:srgbClr val="7D8287"/>
            </a:solidFill>
            <a:latin typeface="Helvetica"/>
            <a:cs typeface="Helvetica"/>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1290</TotalTime>
  <Words>2394</Words>
  <Application>Microsoft Macintosh PowerPoint</Application>
  <PresentationFormat>On-screen Show (16:9)</PresentationFormat>
  <Paragraphs>393</Paragraphs>
  <Slides>30</Slides>
  <Notes>22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Tema de Office</vt:lpstr>
      <vt:lpstr>MODULO 4. USO Y APROVECHAMIENTO DE SERVICIOS ECOSISTÉMICOS</vt:lpstr>
      <vt:lpstr>OBJETIVO</vt:lpstr>
      <vt:lpstr>Concepto de agua y suelo a la luz de la norma colombiana</vt:lpstr>
      <vt:lpstr>PowerPoint Presentation</vt:lpstr>
      <vt:lpstr>PowerPoint Presentation</vt:lpstr>
      <vt:lpstr>PowerPoint Presentation</vt:lpstr>
      <vt:lpstr>Requisitos, pasos y aspectos a tener en cuenta al momento de realizar un trámite ambiental</vt:lpstr>
      <vt:lpstr>Requisitos, pasos y aspectos a tener en cuenta al momento de realizar un trámite ambiental</vt:lpstr>
      <vt:lpstr>Trámites: Agua Prospección y exploración de aguas Subterráneas </vt:lpstr>
      <vt:lpstr>Trámites: Agua Prospección y exploración de aguas Subterráneas </vt:lpstr>
      <vt:lpstr>Trámites: Agua Concesión de Aguas Superficiales o Subterráneas  </vt:lpstr>
      <vt:lpstr>Trámites: Agua Concesión de Aguas Superficiales o Subterráneas  </vt:lpstr>
      <vt:lpstr>Trámites: Agua Concesión de Aguas Superficiales o Subterráneas </vt:lpstr>
      <vt:lpstr>Trámites: Agua Permiso vertimiento  </vt:lpstr>
      <vt:lpstr>Trámites: Agua Permiso vertimiento  </vt:lpstr>
      <vt:lpstr>PowerPoint Presentation</vt:lpstr>
      <vt:lpstr>PowerPoint Presentation</vt:lpstr>
      <vt:lpstr>Trámites: Permiso de Aprovechamiento forestal  </vt:lpstr>
      <vt:lpstr>Trámites: Permiso de Aprovechamiento forestal  </vt:lpstr>
      <vt:lpstr>Trámites: Permiso de Aprovechamiento forestal </vt:lpstr>
      <vt:lpstr>Trámites: Permiso de Estudio para la Recolección de Especímenes de Especies Silvestres de la Diversidad Biológica con Fines de Elaboración de Estudios Ambientales </vt:lpstr>
      <vt:lpstr>Permiso de Estudio para la Recolección de Especímenes de Especies Silvestres de la Diversidad Biológica con Fines de Elaboración de Estudios Ambientales  </vt:lpstr>
      <vt:lpstr>Permiso de Estudio para la Recolección de Especímenes de Especies Silvestres de la Diversidad Biológica con Fines de Elaboración de Estudios Ambientales</vt:lpstr>
      <vt:lpstr>Trámites: Permiso de emisiones atmosféricas de fuentes fijas</vt:lpstr>
      <vt:lpstr>Trámites: Permiso de emisiones atmosféricas de fuentes fijas </vt:lpstr>
      <vt:lpstr>MANEJO INTEGRAL DE RESIDUOS SOLIDOS </vt:lpstr>
      <vt:lpstr>MANEJO INTEGRAL DE RESIDUOS SOLIDOS </vt:lpstr>
      <vt:lpstr>PowerPoint Presentation</vt:lpstr>
      <vt:lpstr>PowerPoint Presentation</vt:lpstr>
      <vt:lpstr>Lineamientos planes de contingencia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Uelbosque Universidad</dc:creator>
  <cp:lastModifiedBy>Uelbosque Universidad</cp:lastModifiedBy>
  <cp:revision>213</cp:revision>
  <dcterms:created xsi:type="dcterms:W3CDTF">2016-05-13T19:30:59Z</dcterms:created>
  <dcterms:modified xsi:type="dcterms:W3CDTF">2020-01-02T20:29:15Z</dcterms:modified>
</cp:coreProperties>
</file>