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8" r:id="rId2"/>
    <p:sldMasterId id="2147483750" r:id="rId3"/>
  </p:sldMasterIdLst>
  <p:notesMasterIdLst>
    <p:notesMasterId r:id="rId58"/>
  </p:notesMasterIdLst>
  <p:handoutMasterIdLst>
    <p:handoutMasterId r:id="rId59"/>
  </p:handoutMasterIdLst>
  <p:sldIdLst>
    <p:sldId id="258" r:id="rId4"/>
    <p:sldId id="694" r:id="rId5"/>
    <p:sldId id="695" r:id="rId6"/>
    <p:sldId id="698" r:id="rId7"/>
    <p:sldId id="719" r:id="rId8"/>
    <p:sldId id="309" r:id="rId9"/>
    <p:sldId id="720" r:id="rId10"/>
    <p:sldId id="727" r:id="rId11"/>
    <p:sldId id="722" r:id="rId12"/>
    <p:sldId id="337" r:id="rId13"/>
    <p:sldId id="262" r:id="rId14"/>
    <p:sldId id="259" r:id="rId15"/>
    <p:sldId id="729" r:id="rId16"/>
    <p:sldId id="728" r:id="rId17"/>
    <p:sldId id="330" r:id="rId18"/>
    <p:sldId id="730" r:id="rId19"/>
    <p:sldId id="723" r:id="rId20"/>
    <p:sldId id="317" r:id="rId21"/>
    <p:sldId id="701" r:id="rId22"/>
    <p:sldId id="327" r:id="rId23"/>
    <p:sldId id="731" r:id="rId24"/>
    <p:sldId id="725" r:id="rId25"/>
    <p:sldId id="334" r:id="rId26"/>
    <p:sldId id="726" r:id="rId27"/>
    <p:sldId id="292" r:id="rId28"/>
    <p:sldId id="321" r:id="rId29"/>
    <p:sldId id="661" r:id="rId30"/>
    <p:sldId id="732" r:id="rId31"/>
    <p:sldId id="329" r:id="rId32"/>
    <p:sldId id="733" r:id="rId33"/>
    <p:sldId id="699" r:id="rId34"/>
    <p:sldId id="738" r:id="rId35"/>
    <p:sldId id="734" r:id="rId36"/>
    <p:sldId id="735" r:id="rId37"/>
    <p:sldId id="331" r:id="rId38"/>
    <p:sldId id="736" r:id="rId39"/>
    <p:sldId id="746" r:id="rId40"/>
    <p:sldId id="748" r:id="rId41"/>
    <p:sldId id="268" r:id="rId42"/>
    <p:sldId id="751" r:id="rId43"/>
    <p:sldId id="739" r:id="rId44"/>
    <p:sldId id="740" r:id="rId45"/>
    <p:sldId id="747" r:id="rId46"/>
    <p:sldId id="750" r:id="rId47"/>
    <p:sldId id="749" r:id="rId48"/>
    <p:sldId id="741" r:id="rId49"/>
    <p:sldId id="742" r:id="rId50"/>
    <p:sldId id="743" r:id="rId51"/>
    <p:sldId id="744" r:id="rId52"/>
    <p:sldId id="705" r:id="rId53"/>
    <p:sldId id="706" r:id="rId54"/>
    <p:sldId id="752" r:id="rId55"/>
    <p:sldId id="709" r:id="rId56"/>
    <p:sldId id="693" r:id="rId5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FB3"/>
    <a:srgbClr val="86C760"/>
    <a:srgbClr val="E6EFF6"/>
    <a:srgbClr val="B8C0C8"/>
    <a:srgbClr val="EE9900"/>
    <a:srgbClr val="00BCE5"/>
    <a:srgbClr val="D44D24"/>
    <a:srgbClr val="F3C200"/>
    <a:srgbClr val="7D8287"/>
    <a:srgbClr val="006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Estilo claro 2 - Énfasis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4635" autoAdjust="0"/>
  </p:normalViewPr>
  <p:slideViewPr>
    <p:cSldViewPr snapToGrid="0" snapToObjects="1">
      <p:cViewPr varScale="1">
        <p:scale>
          <a:sx n="91" d="100"/>
          <a:sy n="91" d="100"/>
        </p:scale>
        <p:origin x="768" y="84"/>
      </p:cViewPr>
      <p:guideLst>
        <p:guide orient="horz" pos="1620"/>
        <p:guide pos="2876"/>
      </p:guideLst>
    </p:cSldViewPr>
  </p:slideViewPr>
  <p:outlineViewPr>
    <p:cViewPr>
      <p:scale>
        <a:sx n="33" d="100"/>
        <a:sy n="33" d="100"/>
      </p:scale>
      <p:origin x="0" y="-41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FD0EC-8E87-1643-87C4-5C0C4924812F}" type="datetime1">
              <a:rPr lang="es-CO" smtClean="0"/>
              <a:t>23/02/2020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D9121-B47E-B647-8779-723343624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760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64DD-1CDA-B243-8BF1-98F0DD3EAED6}" type="datetime1">
              <a:rPr lang="es-CO" smtClean="0"/>
              <a:t>23/02/2020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C2A5-4096-954A-8F2A-717C41F0A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92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3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367408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32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390231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36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156897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46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370263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50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2046073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>
              <a:latin typeface="Calibri" charset="0"/>
            </a:endParaRPr>
          </a:p>
        </p:txBody>
      </p:sp>
      <p:sp>
        <p:nvSpPr>
          <p:cNvPr id="2867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9pPr>
          </a:lstStyle>
          <a:p>
            <a:fld id="{F872E4D5-A490-7246-B093-2F5AA01F2AFC}" type="slidenum">
              <a:rPr lang="id-ID">
                <a:latin typeface="Calibri" charset="0"/>
              </a:rPr>
              <a:pPr/>
              <a:t>54</a:t>
            </a:fld>
            <a:endParaRPr lang="id-ID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6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9C2A5-4096-954A-8F2A-717C41F0AED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46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9C2A5-4096-954A-8F2A-717C41F0AED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22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9C2A5-4096-954A-8F2A-717C41F0AED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15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/>
              <a:t>Mas adelante discutiremos las dificultades de establecer una causa, pero por el momento centremonos en que la manera en que hemos acordado en establecerla es a traves del uso del metodo cientifico.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67DA20-D2D3-4F0B-A8AC-F75C7EEA7E46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70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13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103730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3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3646B9-35C7-4F28-99F3-55F10E63A1CC}" type="slidenum">
              <a:rPr kumimoji="0" lang="en-US" altLang="es-CO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34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s-CO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68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19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2277346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27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140040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ofessional-distinguished-science-specialist-at-work-young-asian-scientist-with-test-tube-making_t20_09NV2V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 b="1" i="1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011311" y="4441021"/>
            <a:ext cx="2133600" cy="273844"/>
          </a:xfrm>
        </p:spPr>
        <p:txBody>
          <a:bodyPr/>
          <a:lstStyle>
            <a:lvl1pPr>
              <a:defRPr sz="800" b="0" i="0" kern="12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fld id="{028A3391-BF76-4306-9683-BE623AF484E8}" type="datetime1">
              <a:rPr lang="en-US" smtClean="0"/>
              <a:t>2/23/2020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731664" y="4753383"/>
            <a:ext cx="1726535" cy="273844"/>
          </a:xfrm>
        </p:spPr>
        <p:txBody>
          <a:bodyPr/>
          <a:lstStyle>
            <a:lvl1pPr>
              <a:defRPr sz="800" b="0" i="0" kern="12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1311" y="4753383"/>
            <a:ext cx="2133600" cy="273844"/>
          </a:xfrm>
        </p:spPr>
        <p:txBody>
          <a:bodyPr/>
          <a:lstStyle>
            <a:lvl1pPr algn="l">
              <a:defRPr sz="800" b="0" i="0" kern="12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371600" y="2796870"/>
            <a:ext cx="64008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144" y="4532056"/>
            <a:ext cx="2104546" cy="4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B9AC8B7-9648-449E-B799-43C494FC1777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308606"/>
            <a:ext cx="23317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308606"/>
            <a:ext cx="23317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308606"/>
            <a:ext cx="23317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6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8056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468BE921-35B1-47F6-AD5A-A4DA6E1C35D6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ítulo 1"/>
          <p:cNvSpPr txBox="1">
            <a:spLocks/>
          </p:cNvSpPr>
          <p:nvPr userDrawn="1"/>
        </p:nvSpPr>
        <p:spPr>
          <a:xfrm>
            <a:off x="134960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36" name="Título 1"/>
          <p:cNvSpPr txBox="1">
            <a:spLocks/>
          </p:cNvSpPr>
          <p:nvPr userDrawn="1"/>
        </p:nvSpPr>
        <p:spPr>
          <a:xfrm>
            <a:off x="421552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37" name="Título 1"/>
          <p:cNvSpPr txBox="1">
            <a:spLocks/>
          </p:cNvSpPr>
          <p:nvPr userDrawn="1"/>
        </p:nvSpPr>
        <p:spPr>
          <a:xfrm>
            <a:off x="7022955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7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795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96925" y="1702947"/>
            <a:ext cx="2396618" cy="777294"/>
          </a:xfrm>
          <a:noFill/>
        </p:spPr>
        <p:txBody>
          <a:bodyPr>
            <a:normAutofit/>
          </a:bodyPr>
          <a:lstStyle>
            <a:lvl1pPr>
              <a:defRPr sz="3600" b="1" i="1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Objetivos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867FE67D-5D99-4D6E-A0CE-3B1C374A3E67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4691277" y="335859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 userDrawn="1"/>
        </p:nvSpPr>
        <p:spPr>
          <a:xfrm>
            <a:off x="4783516" y="467720"/>
            <a:ext cx="426222" cy="416900"/>
          </a:xfrm>
          <a:prstGeom prst="rect">
            <a:avLst/>
          </a:prstGeom>
          <a:solidFill>
            <a:srgbClr val="F3C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 userDrawn="1"/>
        </p:nvSpPr>
        <p:spPr>
          <a:xfrm>
            <a:off x="4691277" y="1178332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 userDrawn="1"/>
        </p:nvSpPr>
        <p:spPr>
          <a:xfrm>
            <a:off x="4783516" y="1310193"/>
            <a:ext cx="426222" cy="416900"/>
          </a:xfrm>
          <a:prstGeom prst="rect">
            <a:avLst/>
          </a:prstGeom>
          <a:solidFill>
            <a:srgbClr val="86C7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 userDrawn="1"/>
        </p:nvSpPr>
        <p:spPr>
          <a:xfrm>
            <a:off x="4691277" y="2031967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 userDrawn="1"/>
        </p:nvSpPr>
        <p:spPr>
          <a:xfrm>
            <a:off x="4783516" y="2163828"/>
            <a:ext cx="426222" cy="416900"/>
          </a:xfrm>
          <a:prstGeom prst="rect">
            <a:avLst/>
          </a:prstGeom>
          <a:solidFill>
            <a:srgbClr val="104F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 userDrawn="1"/>
        </p:nvSpPr>
        <p:spPr>
          <a:xfrm>
            <a:off x="4691277" y="2852390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 userDrawn="1"/>
        </p:nvSpPr>
        <p:spPr>
          <a:xfrm>
            <a:off x="4783516" y="2984251"/>
            <a:ext cx="426222" cy="416900"/>
          </a:xfrm>
          <a:prstGeom prst="rect">
            <a:avLst/>
          </a:prstGeom>
          <a:solidFill>
            <a:srgbClr val="D44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 userDrawn="1"/>
        </p:nvSpPr>
        <p:spPr>
          <a:xfrm>
            <a:off x="4691277" y="3699085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 userDrawn="1"/>
        </p:nvSpPr>
        <p:spPr>
          <a:xfrm>
            <a:off x="4783516" y="3830946"/>
            <a:ext cx="426222" cy="416900"/>
          </a:xfrm>
          <a:prstGeom prst="rect">
            <a:avLst/>
          </a:prstGeom>
          <a:solidFill>
            <a:srgbClr val="00BC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84792" y="2675059"/>
            <a:ext cx="2408751" cy="715434"/>
          </a:xfrm>
          <a:noFill/>
        </p:spPr>
        <p:txBody>
          <a:bodyPr anchor="t" anchorCtr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simply</a:t>
            </a:r>
            <a:r>
              <a:rPr lang="es-ES_tradnl" dirty="0"/>
              <a:t> </a:t>
            </a:r>
            <a:r>
              <a:rPr lang="es-ES_tradnl" dirty="0" err="1"/>
              <a:t>dummy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printing</a:t>
            </a:r>
            <a:r>
              <a:rPr lang="es-ES_tradnl" dirty="0"/>
              <a:t> and </a:t>
            </a:r>
            <a:r>
              <a:rPr lang="es-ES_tradnl" dirty="0" err="1"/>
              <a:t>typesetting</a:t>
            </a:r>
            <a:r>
              <a:rPr lang="es-ES_tradnl" dirty="0"/>
              <a:t> </a:t>
            </a:r>
            <a:r>
              <a:rPr lang="es-ES_tradnl" dirty="0" err="1"/>
              <a:t>industry</a:t>
            </a:r>
            <a:endParaRPr lang="es-ES_tradnl"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5425880" y="478663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1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5425880" y="1310193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3" name="Marcador de texto 3"/>
          <p:cNvSpPr>
            <a:spLocks noGrp="1"/>
          </p:cNvSpPr>
          <p:nvPr>
            <p:ph type="body" sz="quarter" idx="21"/>
          </p:nvPr>
        </p:nvSpPr>
        <p:spPr>
          <a:xfrm>
            <a:off x="5425880" y="2163828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5425880" y="2995193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5" name="Marcador de texto 3"/>
          <p:cNvSpPr>
            <a:spLocks noGrp="1"/>
          </p:cNvSpPr>
          <p:nvPr>
            <p:ph type="body" sz="quarter" idx="23"/>
          </p:nvPr>
        </p:nvSpPr>
        <p:spPr>
          <a:xfrm>
            <a:off x="5425880" y="3830946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927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926346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Domingo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14" name="Rectángulo 13"/>
          <p:cNvSpPr/>
          <p:nvPr userDrawn="1"/>
        </p:nvSpPr>
        <p:spPr>
          <a:xfrm>
            <a:off x="926347" y="1451354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3" name="Rectángulo 22"/>
          <p:cNvSpPr/>
          <p:nvPr userDrawn="1"/>
        </p:nvSpPr>
        <p:spPr>
          <a:xfrm>
            <a:off x="1967962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4" name="Rectángulo 23"/>
          <p:cNvSpPr/>
          <p:nvPr userDrawn="1"/>
        </p:nvSpPr>
        <p:spPr>
          <a:xfrm>
            <a:off x="3009578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5" name="Rectángulo 24"/>
          <p:cNvSpPr/>
          <p:nvPr userDrawn="1"/>
        </p:nvSpPr>
        <p:spPr>
          <a:xfrm>
            <a:off x="4051193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6" name="Rectángulo 25"/>
          <p:cNvSpPr/>
          <p:nvPr userDrawn="1"/>
        </p:nvSpPr>
        <p:spPr>
          <a:xfrm>
            <a:off x="5092809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7" name="Rectángulo 26"/>
          <p:cNvSpPr/>
          <p:nvPr userDrawn="1"/>
        </p:nvSpPr>
        <p:spPr>
          <a:xfrm>
            <a:off x="6134424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8" name="Rectángulo 27"/>
          <p:cNvSpPr/>
          <p:nvPr userDrawn="1"/>
        </p:nvSpPr>
        <p:spPr>
          <a:xfrm>
            <a:off x="7176040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9" name="Título 1"/>
          <p:cNvSpPr txBox="1">
            <a:spLocks/>
          </p:cNvSpPr>
          <p:nvPr userDrawn="1"/>
        </p:nvSpPr>
        <p:spPr>
          <a:xfrm>
            <a:off x="1967962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Lunes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0" name="Título 1"/>
          <p:cNvSpPr txBox="1">
            <a:spLocks/>
          </p:cNvSpPr>
          <p:nvPr userDrawn="1"/>
        </p:nvSpPr>
        <p:spPr>
          <a:xfrm>
            <a:off x="3009578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Martes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1" name="Título 1"/>
          <p:cNvSpPr txBox="1">
            <a:spLocks/>
          </p:cNvSpPr>
          <p:nvPr userDrawn="1"/>
        </p:nvSpPr>
        <p:spPr>
          <a:xfrm>
            <a:off x="4051193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Miércoles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2" name="Título 1"/>
          <p:cNvSpPr txBox="1">
            <a:spLocks/>
          </p:cNvSpPr>
          <p:nvPr userDrawn="1"/>
        </p:nvSpPr>
        <p:spPr>
          <a:xfrm>
            <a:off x="5092809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Jueves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3" name="Título 1"/>
          <p:cNvSpPr txBox="1">
            <a:spLocks/>
          </p:cNvSpPr>
          <p:nvPr userDrawn="1"/>
        </p:nvSpPr>
        <p:spPr>
          <a:xfrm>
            <a:off x="6134424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Viernes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4" name="Título 1"/>
          <p:cNvSpPr txBox="1">
            <a:spLocks/>
          </p:cNvSpPr>
          <p:nvPr userDrawn="1"/>
        </p:nvSpPr>
        <p:spPr>
          <a:xfrm>
            <a:off x="7176040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Sábado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7" name="Rectángulo 36"/>
          <p:cNvSpPr/>
          <p:nvPr userDrawn="1"/>
        </p:nvSpPr>
        <p:spPr>
          <a:xfrm>
            <a:off x="926347" y="2077178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38" name="Rectángulo 37"/>
          <p:cNvSpPr/>
          <p:nvPr userDrawn="1"/>
        </p:nvSpPr>
        <p:spPr>
          <a:xfrm>
            <a:off x="1967962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39" name="Rectángulo 38"/>
          <p:cNvSpPr/>
          <p:nvPr userDrawn="1"/>
        </p:nvSpPr>
        <p:spPr>
          <a:xfrm>
            <a:off x="3009578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0" name="Rectángulo 39"/>
          <p:cNvSpPr/>
          <p:nvPr userDrawn="1"/>
        </p:nvSpPr>
        <p:spPr>
          <a:xfrm>
            <a:off x="4051193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1" name="Rectángulo 40"/>
          <p:cNvSpPr/>
          <p:nvPr userDrawn="1"/>
        </p:nvSpPr>
        <p:spPr>
          <a:xfrm>
            <a:off x="5092809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2" name="Rectángulo 41"/>
          <p:cNvSpPr/>
          <p:nvPr userDrawn="1"/>
        </p:nvSpPr>
        <p:spPr>
          <a:xfrm>
            <a:off x="6134424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3" name="Rectángulo 42"/>
          <p:cNvSpPr/>
          <p:nvPr userDrawn="1"/>
        </p:nvSpPr>
        <p:spPr>
          <a:xfrm>
            <a:off x="7176040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4" name="Rectángulo 43"/>
          <p:cNvSpPr/>
          <p:nvPr userDrawn="1"/>
        </p:nvSpPr>
        <p:spPr>
          <a:xfrm>
            <a:off x="926347" y="2703005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5" name="Rectángulo 44"/>
          <p:cNvSpPr/>
          <p:nvPr userDrawn="1"/>
        </p:nvSpPr>
        <p:spPr>
          <a:xfrm>
            <a:off x="1967962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6" name="Rectángulo 45"/>
          <p:cNvSpPr/>
          <p:nvPr userDrawn="1"/>
        </p:nvSpPr>
        <p:spPr>
          <a:xfrm>
            <a:off x="3009578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7" name="Rectángulo 46"/>
          <p:cNvSpPr/>
          <p:nvPr userDrawn="1"/>
        </p:nvSpPr>
        <p:spPr>
          <a:xfrm>
            <a:off x="4051193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8" name="Rectángulo 47"/>
          <p:cNvSpPr/>
          <p:nvPr userDrawn="1"/>
        </p:nvSpPr>
        <p:spPr>
          <a:xfrm>
            <a:off x="5092809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9" name="Rectángulo 48"/>
          <p:cNvSpPr/>
          <p:nvPr userDrawn="1"/>
        </p:nvSpPr>
        <p:spPr>
          <a:xfrm>
            <a:off x="6134424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0" name="Rectángulo 49"/>
          <p:cNvSpPr/>
          <p:nvPr userDrawn="1"/>
        </p:nvSpPr>
        <p:spPr>
          <a:xfrm>
            <a:off x="7176040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1" name="Rectángulo 50"/>
          <p:cNvSpPr/>
          <p:nvPr userDrawn="1"/>
        </p:nvSpPr>
        <p:spPr>
          <a:xfrm>
            <a:off x="926347" y="3328832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2" name="Rectángulo 51"/>
          <p:cNvSpPr/>
          <p:nvPr userDrawn="1"/>
        </p:nvSpPr>
        <p:spPr>
          <a:xfrm>
            <a:off x="1967962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3" name="Rectángulo 52"/>
          <p:cNvSpPr/>
          <p:nvPr userDrawn="1"/>
        </p:nvSpPr>
        <p:spPr>
          <a:xfrm>
            <a:off x="3009578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4" name="Rectángulo 53"/>
          <p:cNvSpPr/>
          <p:nvPr userDrawn="1"/>
        </p:nvSpPr>
        <p:spPr>
          <a:xfrm>
            <a:off x="4051193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5" name="Rectángulo 54"/>
          <p:cNvSpPr/>
          <p:nvPr userDrawn="1"/>
        </p:nvSpPr>
        <p:spPr>
          <a:xfrm>
            <a:off x="5092809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6" name="Rectángulo 55"/>
          <p:cNvSpPr/>
          <p:nvPr userDrawn="1"/>
        </p:nvSpPr>
        <p:spPr>
          <a:xfrm>
            <a:off x="6134424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7" name="Rectángulo 56"/>
          <p:cNvSpPr/>
          <p:nvPr userDrawn="1"/>
        </p:nvSpPr>
        <p:spPr>
          <a:xfrm>
            <a:off x="7176040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8" name="Rectángulo 57"/>
          <p:cNvSpPr/>
          <p:nvPr userDrawn="1"/>
        </p:nvSpPr>
        <p:spPr>
          <a:xfrm>
            <a:off x="926347" y="3954657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9" name="Rectángulo 58"/>
          <p:cNvSpPr/>
          <p:nvPr userDrawn="1"/>
        </p:nvSpPr>
        <p:spPr>
          <a:xfrm>
            <a:off x="1967962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0" name="Rectángulo 59"/>
          <p:cNvSpPr/>
          <p:nvPr userDrawn="1"/>
        </p:nvSpPr>
        <p:spPr>
          <a:xfrm>
            <a:off x="3009578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1" name="Rectángulo 60"/>
          <p:cNvSpPr/>
          <p:nvPr userDrawn="1"/>
        </p:nvSpPr>
        <p:spPr>
          <a:xfrm>
            <a:off x="4051193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2" name="Rectángulo 61"/>
          <p:cNvSpPr/>
          <p:nvPr userDrawn="1"/>
        </p:nvSpPr>
        <p:spPr>
          <a:xfrm>
            <a:off x="5092809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3" name="Rectángulo 62"/>
          <p:cNvSpPr/>
          <p:nvPr userDrawn="1"/>
        </p:nvSpPr>
        <p:spPr>
          <a:xfrm>
            <a:off x="6134424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4" name="Rectángulo 63"/>
          <p:cNvSpPr/>
          <p:nvPr userDrawn="1"/>
        </p:nvSpPr>
        <p:spPr>
          <a:xfrm>
            <a:off x="7176040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134" name="Marcador de fecha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457200" rtl="0" eaLnBrk="1" latinLnBrk="0" hangingPunct="1">
              <a:defRPr sz="800" b="0" i="0" kern="1200">
                <a:solidFill>
                  <a:srgbClr val="104FB3"/>
                </a:solidFill>
                <a:latin typeface="Myriad Pro"/>
                <a:ea typeface="+mn-ea"/>
                <a:cs typeface="Myriad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A736C3-0857-B64D-A6DE-8D30659CE39B}" type="datetimeFigureOut">
              <a:rPr lang="es-ES" b="0" i="0" smtClean="0">
                <a:solidFill>
                  <a:srgbClr val="FFFFFF"/>
                </a:solidFill>
                <a:latin typeface="Myriad Pro"/>
                <a:cs typeface="Myriad Pro"/>
              </a:rPr>
              <a:pPr/>
              <a:t>23/02/2020</a:t>
            </a:fld>
            <a:endParaRPr lang="es-ES" b="0" i="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35" name="Marcador de número de diapositiva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457200" rtl="0" eaLnBrk="1" latinLnBrk="0" hangingPunct="1">
              <a:defRPr sz="800" b="0" i="0" kern="1200">
                <a:solidFill>
                  <a:srgbClr val="104FB3"/>
                </a:solidFill>
                <a:latin typeface="Myriad Pro"/>
                <a:ea typeface="+mn-ea"/>
                <a:cs typeface="Myriad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AA2B2B-0D4B-A947-9CD7-A5D60418FEC0}" type="slidenum">
              <a:rPr lang="es-ES" b="0" i="0" smtClean="0">
                <a:solidFill>
                  <a:srgbClr val="FFFFFF"/>
                </a:solidFill>
                <a:latin typeface="Myriad Pro"/>
                <a:cs typeface="Myriad Pro"/>
              </a:rPr>
              <a:pPr/>
              <a:t>‹Nº›</a:t>
            </a:fld>
            <a:endParaRPr lang="es-ES" b="0" i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36" name="Título 1"/>
          <p:cNvSpPr>
            <a:spLocks noGrp="1"/>
          </p:cNvSpPr>
          <p:nvPr>
            <p:ph type="title" hasCustomPrompt="1"/>
          </p:nvPr>
        </p:nvSpPr>
        <p:spPr>
          <a:xfrm>
            <a:off x="2803663" y="0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ctr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Calendario</a:t>
            </a:r>
            <a:endParaRPr lang="es-ES" dirty="0"/>
          </a:p>
        </p:txBody>
      </p:sp>
      <p:cxnSp>
        <p:nvCxnSpPr>
          <p:cNvPr id="137" name="Conector recto 136"/>
          <p:cNvCxnSpPr/>
          <p:nvPr userDrawn="1"/>
        </p:nvCxnSpPr>
        <p:spPr>
          <a:xfrm>
            <a:off x="545321" y="770353"/>
            <a:ext cx="8141479" cy="0"/>
          </a:xfrm>
          <a:prstGeom prst="line">
            <a:avLst/>
          </a:prstGeom>
          <a:ln w="12700">
            <a:solidFill>
              <a:srgbClr val="104F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Marcador de texto 3"/>
          <p:cNvSpPr>
            <a:spLocks noGrp="1"/>
          </p:cNvSpPr>
          <p:nvPr>
            <p:ph type="body" sz="quarter" idx="20" hasCustomPrompt="1"/>
          </p:nvPr>
        </p:nvSpPr>
        <p:spPr>
          <a:xfrm>
            <a:off x="1779800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5" name="Marcador de texto 3"/>
          <p:cNvSpPr>
            <a:spLocks noGrp="1"/>
          </p:cNvSpPr>
          <p:nvPr>
            <p:ph type="body" sz="quarter" idx="21" hasCustomPrompt="1"/>
          </p:nvPr>
        </p:nvSpPr>
        <p:spPr>
          <a:xfrm>
            <a:off x="1779800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6" name="Marcador de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1779800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7" name="Marcador de texto 3"/>
          <p:cNvSpPr>
            <a:spLocks noGrp="1"/>
          </p:cNvSpPr>
          <p:nvPr>
            <p:ph type="body" sz="quarter" idx="23" hasCustomPrompt="1"/>
          </p:nvPr>
        </p:nvSpPr>
        <p:spPr>
          <a:xfrm>
            <a:off x="1779800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9" name="Marcador de texto 3"/>
          <p:cNvSpPr>
            <a:spLocks noGrp="1"/>
          </p:cNvSpPr>
          <p:nvPr>
            <p:ph type="body" sz="quarter" idx="24" hasCustomPrompt="1"/>
          </p:nvPr>
        </p:nvSpPr>
        <p:spPr>
          <a:xfrm>
            <a:off x="1779800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0" name="Marcador de texto 3"/>
          <p:cNvSpPr>
            <a:spLocks noGrp="1"/>
          </p:cNvSpPr>
          <p:nvPr>
            <p:ph type="body" sz="quarter" idx="25" hasCustomPrompt="1"/>
          </p:nvPr>
        </p:nvSpPr>
        <p:spPr>
          <a:xfrm>
            <a:off x="2821746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1" name="Marcador de texto 3"/>
          <p:cNvSpPr>
            <a:spLocks noGrp="1"/>
          </p:cNvSpPr>
          <p:nvPr>
            <p:ph type="body" sz="quarter" idx="26" hasCustomPrompt="1"/>
          </p:nvPr>
        </p:nvSpPr>
        <p:spPr>
          <a:xfrm>
            <a:off x="2821746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2" name="Marcador de texto 3"/>
          <p:cNvSpPr>
            <a:spLocks noGrp="1"/>
          </p:cNvSpPr>
          <p:nvPr>
            <p:ph type="body" sz="quarter" idx="27" hasCustomPrompt="1"/>
          </p:nvPr>
        </p:nvSpPr>
        <p:spPr>
          <a:xfrm>
            <a:off x="2821746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3" name="Marcador de texto 3"/>
          <p:cNvSpPr>
            <a:spLocks noGrp="1"/>
          </p:cNvSpPr>
          <p:nvPr>
            <p:ph type="body" sz="quarter" idx="28" hasCustomPrompt="1"/>
          </p:nvPr>
        </p:nvSpPr>
        <p:spPr>
          <a:xfrm>
            <a:off x="2821746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4" name="Marcador de texto 3"/>
          <p:cNvSpPr>
            <a:spLocks noGrp="1"/>
          </p:cNvSpPr>
          <p:nvPr>
            <p:ph type="body" sz="quarter" idx="29" hasCustomPrompt="1"/>
          </p:nvPr>
        </p:nvSpPr>
        <p:spPr>
          <a:xfrm>
            <a:off x="2821746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5" name="Marcador de texto 3"/>
          <p:cNvSpPr>
            <a:spLocks noGrp="1"/>
          </p:cNvSpPr>
          <p:nvPr>
            <p:ph type="body" sz="quarter" idx="30" hasCustomPrompt="1"/>
          </p:nvPr>
        </p:nvSpPr>
        <p:spPr>
          <a:xfrm>
            <a:off x="3863031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6" name="Marcador de texto 3"/>
          <p:cNvSpPr>
            <a:spLocks noGrp="1"/>
          </p:cNvSpPr>
          <p:nvPr>
            <p:ph type="body" sz="quarter" idx="31" hasCustomPrompt="1"/>
          </p:nvPr>
        </p:nvSpPr>
        <p:spPr>
          <a:xfrm>
            <a:off x="3863031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7" name="Marcador de texto 3"/>
          <p:cNvSpPr>
            <a:spLocks noGrp="1"/>
          </p:cNvSpPr>
          <p:nvPr>
            <p:ph type="body" sz="quarter" idx="32" hasCustomPrompt="1"/>
          </p:nvPr>
        </p:nvSpPr>
        <p:spPr>
          <a:xfrm>
            <a:off x="3863031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8" name="Marcador de texto 3"/>
          <p:cNvSpPr>
            <a:spLocks noGrp="1"/>
          </p:cNvSpPr>
          <p:nvPr>
            <p:ph type="body" sz="quarter" idx="33" hasCustomPrompt="1"/>
          </p:nvPr>
        </p:nvSpPr>
        <p:spPr>
          <a:xfrm>
            <a:off x="3863031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9" name="Marcador de texto 3"/>
          <p:cNvSpPr>
            <a:spLocks noGrp="1"/>
          </p:cNvSpPr>
          <p:nvPr>
            <p:ph type="body" sz="quarter" idx="34" hasCustomPrompt="1"/>
          </p:nvPr>
        </p:nvSpPr>
        <p:spPr>
          <a:xfrm>
            <a:off x="3863031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0" name="Marcador de texto 3"/>
          <p:cNvSpPr>
            <a:spLocks noGrp="1"/>
          </p:cNvSpPr>
          <p:nvPr>
            <p:ph type="body" sz="quarter" idx="35" hasCustomPrompt="1"/>
          </p:nvPr>
        </p:nvSpPr>
        <p:spPr>
          <a:xfrm>
            <a:off x="4907376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1" name="Marcador de texto 3"/>
          <p:cNvSpPr>
            <a:spLocks noGrp="1"/>
          </p:cNvSpPr>
          <p:nvPr>
            <p:ph type="body" sz="quarter" idx="36" hasCustomPrompt="1"/>
          </p:nvPr>
        </p:nvSpPr>
        <p:spPr>
          <a:xfrm>
            <a:off x="4907376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2" name="Marcador de texto 3"/>
          <p:cNvSpPr>
            <a:spLocks noGrp="1"/>
          </p:cNvSpPr>
          <p:nvPr>
            <p:ph type="body" sz="quarter" idx="37" hasCustomPrompt="1"/>
          </p:nvPr>
        </p:nvSpPr>
        <p:spPr>
          <a:xfrm>
            <a:off x="4907376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3" name="Marcador de texto 3"/>
          <p:cNvSpPr>
            <a:spLocks noGrp="1"/>
          </p:cNvSpPr>
          <p:nvPr>
            <p:ph type="body" sz="quarter" idx="38" hasCustomPrompt="1"/>
          </p:nvPr>
        </p:nvSpPr>
        <p:spPr>
          <a:xfrm>
            <a:off x="4907376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4" name="Marcador de texto 3"/>
          <p:cNvSpPr>
            <a:spLocks noGrp="1"/>
          </p:cNvSpPr>
          <p:nvPr>
            <p:ph type="body" sz="quarter" idx="39" hasCustomPrompt="1"/>
          </p:nvPr>
        </p:nvSpPr>
        <p:spPr>
          <a:xfrm>
            <a:off x="4907376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5" name="Marcador de texto 3"/>
          <p:cNvSpPr>
            <a:spLocks noGrp="1"/>
          </p:cNvSpPr>
          <p:nvPr>
            <p:ph type="body" sz="quarter" idx="40" hasCustomPrompt="1"/>
          </p:nvPr>
        </p:nvSpPr>
        <p:spPr>
          <a:xfrm>
            <a:off x="5946262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6" name="Marcador de texto 3"/>
          <p:cNvSpPr>
            <a:spLocks noGrp="1"/>
          </p:cNvSpPr>
          <p:nvPr>
            <p:ph type="body" sz="quarter" idx="41" hasCustomPrompt="1"/>
          </p:nvPr>
        </p:nvSpPr>
        <p:spPr>
          <a:xfrm>
            <a:off x="5946262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7" name="Marcador de texto 3"/>
          <p:cNvSpPr>
            <a:spLocks noGrp="1"/>
          </p:cNvSpPr>
          <p:nvPr>
            <p:ph type="body" sz="quarter" idx="42" hasCustomPrompt="1"/>
          </p:nvPr>
        </p:nvSpPr>
        <p:spPr>
          <a:xfrm>
            <a:off x="5946262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8" name="Marcador de texto 3"/>
          <p:cNvSpPr>
            <a:spLocks noGrp="1"/>
          </p:cNvSpPr>
          <p:nvPr>
            <p:ph type="body" sz="quarter" idx="43" hasCustomPrompt="1"/>
          </p:nvPr>
        </p:nvSpPr>
        <p:spPr>
          <a:xfrm>
            <a:off x="5946262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9" name="Marcador de texto 3"/>
          <p:cNvSpPr>
            <a:spLocks noGrp="1"/>
          </p:cNvSpPr>
          <p:nvPr>
            <p:ph type="body" sz="quarter" idx="44" hasCustomPrompt="1"/>
          </p:nvPr>
        </p:nvSpPr>
        <p:spPr>
          <a:xfrm>
            <a:off x="5946262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0" name="Marcador de texto 3"/>
          <p:cNvSpPr>
            <a:spLocks noGrp="1"/>
          </p:cNvSpPr>
          <p:nvPr>
            <p:ph type="body" sz="quarter" idx="45" hasCustomPrompt="1"/>
          </p:nvPr>
        </p:nvSpPr>
        <p:spPr>
          <a:xfrm>
            <a:off x="6978655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1" name="Marcador de texto 3"/>
          <p:cNvSpPr>
            <a:spLocks noGrp="1"/>
          </p:cNvSpPr>
          <p:nvPr>
            <p:ph type="body" sz="quarter" idx="46" hasCustomPrompt="1"/>
          </p:nvPr>
        </p:nvSpPr>
        <p:spPr>
          <a:xfrm>
            <a:off x="6978655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2" name="Marcador de texto 3"/>
          <p:cNvSpPr>
            <a:spLocks noGrp="1"/>
          </p:cNvSpPr>
          <p:nvPr>
            <p:ph type="body" sz="quarter" idx="47" hasCustomPrompt="1"/>
          </p:nvPr>
        </p:nvSpPr>
        <p:spPr>
          <a:xfrm>
            <a:off x="6978655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3" name="Marcador de texto 3"/>
          <p:cNvSpPr>
            <a:spLocks noGrp="1"/>
          </p:cNvSpPr>
          <p:nvPr>
            <p:ph type="body" sz="quarter" idx="48" hasCustomPrompt="1"/>
          </p:nvPr>
        </p:nvSpPr>
        <p:spPr>
          <a:xfrm>
            <a:off x="6978655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2" name="Marcador de texto 3"/>
          <p:cNvSpPr>
            <a:spLocks noGrp="1"/>
          </p:cNvSpPr>
          <p:nvPr>
            <p:ph type="body" sz="quarter" idx="49" hasCustomPrompt="1"/>
          </p:nvPr>
        </p:nvSpPr>
        <p:spPr>
          <a:xfrm>
            <a:off x="6978655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3" name="Marcador de texto 3"/>
          <p:cNvSpPr>
            <a:spLocks noGrp="1"/>
          </p:cNvSpPr>
          <p:nvPr>
            <p:ph type="body" sz="quarter" idx="50" hasCustomPrompt="1"/>
          </p:nvPr>
        </p:nvSpPr>
        <p:spPr>
          <a:xfrm>
            <a:off x="8029493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4" name="Marcador de texto 3"/>
          <p:cNvSpPr>
            <a:spLocks noGrp="1"/>
          </p:cNvSpPr>
          <p:nvPr>
            <p:ph type="body" sz="quarter" idx="51" hasCustomPrompt="1"/>
          </p:nvPr>
        </p:nvSpPr>
        <p:spPr>
          <a:xfrm>
            <a:off x="8029493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5" name="Marcador de texto 3"/>
          <p:cNvSpPr>
            <a:spLocks noGrp="1"/>
          </p:cNvSpPr>
          <p:nvPr>
            <p:ph type="body" sz="quarter" idx="52" hasCustomPrompt="1"/>
          </p:nvPr>
        </p:nvSpPr>
        <p:spPr>
          <a:xfrm>
            <a:off x="8029493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6" name="Marcador de texto 3"/>
          <p:cNvSpPr>
            <a:spLocks noGrp="1"/>
          </p:cNvSpPr>
          <p:nvPr>
            <p:ph type="body" sz="quarter" idx="53" hasCustomPrompt="1"/>
          </p:nvPr>
        </p:nvSpPr>
        <p:spPr>
          <a:xfrm>
            <a:off x="8029493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7" name="Marcador de texto 3"/>
          <p:cNvSpPr>
            <a:spLocks noGrp="1"/>
          </p:cNvSpPr>
          <p:nvPr>
            <p:ph type="body" sz="quarter" idx="54" hasCustomPrompt="1"/>
          </p:nvPr>
        </p:nvSpPr>
        <p:spPr>
          <a:xfrm>
            <a:off x="8029493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8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3287128" y="872053"/>
            <a:ext cx="2553035" cy="25911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MES</a:t>
            </a:r>
          </a:p>
        </p:txBody>
      </p:sp>
    </p:spTree>
    <p:extLst>
      <p:ext uri="{BB962C8B-B14F-4D97-AF65-F5344CB8AC3E}">
        <p14:creationId xmlns:p14="http://schemas.microsoft.com/office/powerpoint/2010/main" val="103981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85801" y="1698496"/>
            <a:ext cx="3602559" cy="249844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355A45A-6B47-4D6F-85F2-0592DA499B65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1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2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53722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Conclusiones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732" y="1799829"/>
            <a:ext cx="526068" cy="495688"/>
          </a:xfrm>
          <a:prstGeom prst="rect">
            <a:avLst/>
          </a:prstGeom>
        </p:spPr>
      </p:pic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2554262"/>
            <a:ext cx="4235433" cy="16426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533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3383108" y="2872770"/>
            <a:ext cx="2396618" cy="420840"/>
          </a:xfrm>
          <a:noFill/>
        </p:spPr>
        <p:txBody>
          <a:bodyPr>
            <a:normAutofit/>
          </a:bodyPr>
          <a:lstStyle>
            <a:lvl1pPr algn="ctr">
              <a:defRPr sz="2800" b="1" i="1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Gracias</a:t>
            </a:r>
            <a:endParaRPr lang="es-ES" dirty="0"/>
          </a:p>
        </p:txBody>
      </p:sp>
      <p:sp>
        <p:nvSpPr>
          <p:cNvPr id="1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83EF2986-AAB7-4FB3-A072-2060EFF259FB}" type="datetime1">
              <a:rPr lang="en-US" smtClean="0"/>
              <a:t>2/23/2020</a:t>
            </a:fld>
            <a:endParaRPr lang="es-ES"/>
          </a:p>
        </p:txBody>
      </p:sp>
      <p:sp>
        <p:nvSpPr>
          <p:cNvPr id="14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1380163" y="4357589"/>
            <a:ext cx="6386888" cy="27218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Créditos</a:t>
            </a:r>
          </a:p>
        </p:txBody>
      </p:sp>
    </p:spTree>
    <p:extLst>
      <p:ext uri="{BB962C8B-B14F-4D97-AF65-F5344CB8AC3E}">
        <p14:creationId xmlns:p14="http://schemas.microsoft.com/office/powerpoint/2010/main" val="152747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CB79-D8C0-49E5-A306-4A318EF322DD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61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1" y="426788"/>
            <a:ext cx="7883922" cy="44924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68532" y="1139693"/>
            <a:ext cx="3944041" cy="3242894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2380" y="1139694"/>
            <a:ext cx="3942809" cy="324289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 b="0" i="0" baseline="0">
                <a:solidFill>
                  <a:srgbClr val="8C8C8C"/>
                </a:solidFill>
                <a:latin typeface="Myriad Pro"/>
                <a:cs typeface="Myriad Pro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3477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15558-0CEE-431A-B4E8-F10202A9AC34}" type="datetime1">
              <a:rPr lang="en-US" smtClean="0"/>
              <a:t>2/23/2020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8A0FA-AF20-4D2B-BD1F-9666FCCEB9A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329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E37F0-4F18-4BFE-A3CE-AF71DF5608F0}" type="datetime1">
              <a:rPr lang="en-US" smtClean="0"/>
              <a:t>2/23/2020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A9E73-5407-4C09-97FD-2B5689B0861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34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803378"/>
          </a:xfrm>
        </p:spPr>
        <p:txBody>
          <a:bodyPr anchor="t"/>
          <a:lstStyle>
            <a:lvl1pPr algn="l">
              <a:defRPr sz="4000" b="1" i="1" cap="none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636409"/>
            <a:ext cx="7772400" cy="445844"/>
          </a:xfrm>
          <a:noFill/>
        </p:spPr>
        <p:txBody>
          <a:bodyPr anchor="b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492816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70BC5240-5B0D-4566-9168-10DF75BDDA06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640175" y="4767263"/>
            <a:ext cx="1854537" cy="273844"/>
          </a:xfrm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722313" y="3199397"/>
            <a:ext cx="77724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93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DF6C-7463-4A5C-A8E8-D6A1787BBCC1}" type="datetime1">
              <a:rPr lang="en-US" smtClean="0"/>
              <a:t>2/23/2020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795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F557-8308-4735-9BEE-6707D4D4898C}" type="datetime1">
              <a:rPr lang="en-US" smtClean="0"/>
              <a:t>2/23/2020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6639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F16E-B7FA-44C7-BEFD-AF2A284D0ED5}" type="datetime1">
              <a:rPr lang="en-US" smtClean="0"/>
              <a:t>2/23/2020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276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D6A2-EAE0-407C-93B5-AA9D44F0950A}" type="datetime1">
              <a:rPr lang="en-US" smtClean="0"/>
              <a:t>2/23/2020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6563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9F53-EAEC-4CC3-B1B6-640E67C04E2E}" type="datetime1">
              <a:rPr lang="en-US" smtClean="0"/>
              <a:t>2/23/2020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916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9AB7-33B2-4C75-9132-221B31B01498}" type="datetime1">
              <a:rPr lang="en-US" smtClean="0"/>
              <a:t>2/23/2020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7424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4E1-AF9A-4990-808A-B50E8D7E4CB6}" type="datetime1">
              <a:rPr lang="en-US" smtClean="0"/>
              <a:t>2/23/2020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0813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B6E3-ADB9-4956-905B-5087871AD793}" type="datetime1">
              <a:rPr lang="en-US" smtClean="0"/>
              <a:t>2/23/2020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833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DB80-7CAA-4F7E-87FE-AEB3FF8C6580}" type="datetime1">
              <a:rPr lang="en-US" smtClean="0"/>
              <a:t>2/23/2020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363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61A3-7794-4490-98AB-FAAB74F6CD0E}" type="datetime1">
              <a:rPr lang="en-US" smtClean="0"/>
              <a:t>2/23/2020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724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517170"/>
            <a:ext cx="5486400" cy="425054"/>
          </a:xfrm>
        </p:spPr>
        <p:txBody>
          <a:bodyPr anchor="b"/>
          <a:lstStyle>
            <a:lvl1pPr algn="l">
              <a:defRPr sz="2000" b="1" i="1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 hasCustomPrompt="1"/>
          </p:nvPr>
        </p:nvSpPr>
        <p:spPr>
          <a:xfrm>
            <a:off x="1792288" y="459580"/>
            <a:ext cx="5486400" cy="274675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F8F8F8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F8F8F8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8C6EDC49-672A-43FD-9085-50B622F271B2}" type="datetime1">
              <a:rPr lang="en-US" smtClean="0"/>
              <a:t>2/23/2020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672482" y="3365962"/>
            <a:ext cx="574612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093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00D4-2732-407C-99AB-F7B5585B9E0D}" type="datetime1">
              <a:rPr lang="en-US" smtClean="0"/>
              <a:t>2/23/2020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0420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ofessional-distinguished-science-specialist-at-work-young-asian-scientist-with-test-tube-making_t20_09NV2V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 b="1" i="1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011311" y="4441021"/>
            <a:ext cx="2133600" cy="273844"/>
          </a:xfrm>
        </p:spPr>
        <p:txBody>
          <a:bodyPr/>
          <a:lstStyle>
            <a:lvl1pPr>
              <a:defRPr sz="800" b="0" i="0" kern="12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fld id="{A317E9D6-187F-4EF5-BFB5-ED6BEC82B4A4}" type="datetime1">
              <a:rPr lang="en-US" smtClean="0"/>
              <a:t>2/23/2020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731664" y="4753383"/>
            <a:ext cx="1726535" cy="273844"/>
          </a:xfrm>
        </p:spPr>
        <p:txBody>
          <a:bodyPr/>
          <a:lstStyle>
            <a:lvl1pPr>
              <a:defRPr sz="800" b="0" i="0" kern="12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1311" y="4753383"/>
            <a:ext cx="2133600" cy="273844"/>
          </a:xfrm>
        </p:spPr>
        <p:txBody>
          <a:bodyPr/>
          <a:lstStyle>
            <a:lvl1pPr algn="l">
              <a:defRPr sz="800" b="0" i="0" kern="12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371600" y="2796870"/>
            <a:ext cx="64008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144" y="4532056"/>
            <a:ext cx="2104546" cy="4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79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803378"/>
          </a:xfrm>
        </p:spPr>
        <p:txBody>
          <a:bodyPr anchor="t"/>
          <a:lstStyle>
            <a:lvl1pPr algn="l">
              <a:defRPr sz="4000" b="1" i="1" cap="none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636409"/>
            <a:ext cx="7772400" cy="445844"/>
          </a:xfrm>
          <a:noFill/>
        </p:spPr>
        <p:txBody>
          <a:bodyPr anchor="b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492816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8AF62AB-EF2E-443C-8640-FCE8115BC91A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640175" y="4767263"/>
            <a:ext cx="1854537" cy="273844"/>
          </a:xfrm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722313" y="3199397"/>
            <a:ext cx="77724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1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517170"/>
            <a:ext cx="5486400" cy="425054"/>
          </a:xfrm>
        </p:spPr>
        <p:txBody>
          <a:bodyPr anchor="b"/>
          <a:lstStyle>
            <a:lvl1pPr algn="l">
              <a:defRPr sz="2000" b="1" i="1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 hasCustomPrompt="1"/>
          </p:nvPr>
        </p:nvSpPr>
        <p:spPr>
          <a:xfrm>
            <a:off x="1792288" y="459580"/>
            <a:ext cx="5486400" cy="274675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F8F8F8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F8F8F8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48045FC3-F1F1-47BC-8AE4-62BBA8250369}" type="datetime1">
              <a:rPr lang="en-US" smtClean="0"/>
              <a:t>2/23/2020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672482" y="3365962"/>
            <a:ext cx="574612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77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2B1547D4-17D2-4012-B280-45AFA6C98726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5907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498284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112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34CADFE7-EFAD-4B58-9904-DD5D5992D9E7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7200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07006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F5638354-585F-45B6-B8F8-C8831DB1B1FB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505459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55001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D9A8C8BC-95C3-46E3-B2D7-603968835062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8948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275598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AE3DEB-AA69-492C-8E58-A87A50C999A8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50725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tres columnas</a:t>
            </a:r>
            <a:endParaRPr lang="es-ES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199" y="1521078"/>
            <a:ext cx="8229601" cy="2898656"/>
          </a:xfrm>
        </p:spPr>
        <p:txBody>
          <a:bodyPr numCol="3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30765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9BB8770D-F7A0-4F4E-A400-4FE1CFE91F20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57201" y="1560041"/>
            <a:ext cx="3685836" cy="2710132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13" name="Conector recto 12"/>
          <p:cNvCxnSpPr/>
          <p:nvPr userDrawn="1"/>
        </p:nvCxnSpPr>
        <p:spPr>
          <a:xfrm flipV="1">
            <a:off x="4454024" y="1404065"/>
            <a:ext cx="0" cy="2866109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ítulo 1"/>
          <p:cNvSpPr txBox="1">
            <a:spLocks/>
          </p:cNvSpPr>
          <p:nvPr userDrawn="1"/>
        </p:nvSpPr>
        <p:spPr>
          <a:xfrm>
            <a:off x="4855221" y="1558744"/>
            <a:ext cx="3609949" cy="418164"/>
          </a:xfrm>
          <a:prstGeom prst="rect">
            <a:avLst/>
          </a:prstGeom>
          <a:noFill/>
          <a:effectLst/>
        </p:spPr>
        <p:txBody>
          <a:bodyPr vert="horz" wrap="square" lIns="108000" tIns="108000" rIns="108000" bIns="108000" rtlCol="0" anchor="t" anchorCtr="0">
            <a:sp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l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968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con imagen</a:t>
            </a:r>
            <a:endParaRPr lang="es-ES" dirty="0"/>
          </a:p>
        </p:txBody>
      </p:sp>
      <p:sp>
        <p:nvSpPr>
          <p:cNvPr id="1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855221" y="2037670"/>
            <a:ext cx="3831579" cy="223250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3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A1DCDE59-8D81-4880-B549-43C0A7C9F5D0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5907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498284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26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AC81FD7C-F162-4CCA-8005-4FC9B16E7E2C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308606"/>
            <a:ext cx="23317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308606"/>
            <a:ext cx="23317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308606"/>
            <a:ext cx="23317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6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5349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BBA7E9E2-63FA-4184-B745-FC929A2777C2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ítulo 1"/>
          <p:cNvSpPr txBox="1">
            <a:spLocks/>
          </p:cNvSpPr>
          <p:nvPr userDrawn="1"/>
        </p:nvSpPr>
        <p:spPr>
          <a:xfrm>
            <a:off x="134960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36" name="Título 1"/>
          <p:cNvSpPr txBox="1">
            <a:spLocks/>
          </p:cNvSpPr>
          <p:nvPr userDrawn="1"/>
        </p:nvSpPr>
        <p:spPr>
          <a:xfrm>
            <a:off x="421552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37" name="Título 1"/>
          <p:cNvSpPr txBox="1">
            <a:spLocks/>
          </p:cNvSpPr>
          <p:nvPr userDrawn="1"/>
        </p:nvSpPr>
        <p:spPr>
          <a:xfrm>
            <a:off x="7022955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7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068465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96925" y="1702947"/>
            <a:ext cx="2396618" cy="777294"/>
          </a:xfrm>
          <a:noFill/>
        </p:spPr>
        <p:txBody>
          <a:bodyPr>
            <a:normAutofit/>
          </a:bodyPr>
          <a:lstStyle>
            <a:lvl1pPr>
              <a:defRPr sz="3600" b="1" i="1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Objetivos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56DC434-B46B-4417-A4CC-7C719D5539F9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4691277" y="335859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 userDrawn="1"/>
        </p:nvSpPr>
        <p:spPr>
          <a:xfrm>
            <a:off x="4783516" y="467720"/>
            <a:ext cx="426222" cy="416900"/>
          </a:xfrm>
          <a:prstGeom prst="rect">
            <a:avLst/>
          </a:prstGeom>
          <a:solidFill>
            <a:srgbClr val="F3C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 userDrawn="1"/>
        </p:nvSpPr>
        <p:spPr>
          <a:xfrm>
            <a:off x="4691277" y="1178332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 userDrawn="1"/>
        </p:nvSpPr>
        <p:spPr>
          <a:xfrm>
            <a:off x="4783516" y="1310193"/>
            <a:ext cx="426222" cy="416900"/>
          </a:xfrm>
          <a:prstGeom prst="rect">
            <a:avLst/>
          </a:prstGeom>
          <a:solidFill>
            <a:srgbClr val="86C7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 userDrawn="1"/>
        </p:nvSpPr>
        <p:spPr>
          <a:xfrm>
            <a:off x="4691277" y="2031967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 userDrawn="1"/>
        </p:nvSpPr>
        <p:spPr>
          <a:xfrm>
            <a:off x="4783516" y="2163828"/>
            <a:ext cx="426222" cy="416900"/>
          </a:xfrm>
          <a:prstGeom prst="rect">
            <a:avLst/>
          </a:prstGeom>
          <a:solidFill>
            <a:srgbClr val="104F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 userDrawn="1"/>
        </p:nvSpPr>
        <p:spPr>
          <a:xfrm>
            <a:off x="4691277" y="2852390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 userDrawn="1"/>
        </p:nvSpPr>
        <p:spPr>
          <a:xfrm>
            <a:off x="4783516" y="2984251"/>
            <a:ext cx="426222" cy="416900"/>
          </a:xfrm>
          <a:prstGeom prst="rect">
            <a:avLst/>
          </a:prstGeom>
          <a:solidFill>
            <a:srgbClr val="D44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 userDrawn="1"/>
        </p:nvSpPr>
        <p:spPr>
          <a:xfrm>
            <a:off x="4691277" y="3699085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 userDrawn="1"/>
        </p:nvSpPr>
        <p:spPr>
          <a:xfrm>
            <a:off x="4783516" y="3830946"/>
            <a:ext cx="426222" cy="416900"/>
          </a:xfrm>
          <a:prstGeom prst="rect">
            <a:avLst/>
          </a:prstGeom>
          <a:solidFill>
            <a:srgbClr val="00BC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84792" y="2675059"/>
            <a:ext cx="2408751" cy="715434"/>
          </a:xfrm>
          <a:noFill/>
        </p:spPr>
        <p:txBody>
          <a:bodyPr anchor="t" anchorCtr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simply</a:t>
            </a:r>
            <a:r>
              <a:rPr lang="es-ES_tradnl" dirty="0"/>
              <a:t> </a:t>
            </a:r>
            <a:r>
              <a:rPr lang="es-ES_tradnl" dirty="0" err="1"/>
              <a:t>dummy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printing</a:t>
            </a:r>
            <a:r>
              <a:rPr lang="es-ES_tradnl" dirty="0"/>
              <a:t> and </a:t>
            </a:r>
            <a:r>
              <a:rPr lang="es-ES_tradnl" dirty="0" err="1"/>
              <a:t>typesetting</a:t>
            </a:r>
            <a:r>
              <a:rPr lang="es-ES_tradnl" dirty="0"/>
              <a:t> </a:t>
            </a:r>
            <a:r>
              <a:rPr lang="es-ES_tradnl" dirty="0" err="1"/>
              <a:t>industry</a:t>
            </a:r>
            <a:endParaRPr lang="es-ES_tradnl"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5425880" y="478663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1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5425880" y="1310193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3" name="Marcador de texto 3"/>
          <p:cNvSpPr>
            <a:spLocks noGrp="1"/>
          </p:cNvSpPr>
          <p:nvPr>
            <p:ph type="body" sz="quarter" idx="21"/>
          </p:nvPr>
        </p:nvSpPr>
        <p:spPr>
          <a:xfrm>
            <a:off x="5425880" y="2163828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5425880" y="2995193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5" name="Marcador de texto 3"/>
          <p:cNvSpPr>
            <a:spLocks noGrp="1"/>
          </p:cNvSpPr>
          <p:nvPr>
            <p:ph type="body" sz="quarter" idx="23"/>
          </p:nvPr>
        </p:nvSpPr>
        <p:spPr>
          <a:xfrm>
            <a:off x="5425880" y="3830946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7691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926346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Domingo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14" name="Rectángulo 13"/>
          <p:cNvSpPr/>
          <p:nvPr userDrawn="1"/>
        </p:nvSpPr>
        <p:spPr>
          <a:xfrm>
            <a:off x="926347" y="1451354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3" name="Rectángulo 22"/>
          <p:cNvSpPr/>
          <p:nvPr userDrawn="1"/>
        </p:nvSpPr>
        <p:spPr>
          <a:xfrm>
            <a:off x="1967962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4" name="Rectángulo 23"/>
          <p:cNvSpPr/>
          <p:nvPr userDrawn="1"/>
        </p:nvSpPr>
        <p:spPr>
          <a:xfrm>
            <a:off x="3009578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5" name="Rectángulo 24"/>
          <p:cNvSpPr/>
          <p:nvPr userDrawn="1"/>
        </p:nvSpPr>
        <p:spPr>
          <a:xfrm>
            <a:off x="4051193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6" name="Rectángulo 25"/>
          <p:cNvSpPr/>
          <p:nvPr userDrawn="1"/>
        </p:nvSpPr>
        <p:spPr>
          <a:xfrm>
            <a:off x="5092809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7" name="Rectángulo 26"/>
          <p:cNvSpPr/>
          <p:nvPr userDrawn="1"/>
        </p:nvSpPr>
        <p:spPr>
          <a:xfrm>
            <a:off x="6134424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8" name="Rectángulo 27"/>
          <p:cNvSpPr/>
          <p:nvPr userDrawn="1"/>
        </p:nvSpPr>
        <p:spPr>
          <a:xfrm>
            <a:off x="7176040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9" name="Título 1"/>
          <p:cNvSpPr txBox="1">
            <a:spLocks/>
          </p:cNvSpPr>
          <p:nvPr userDrawn="1"/>
        </p:nvSpPr>
        <p:spPr>
          <a:xfrm>
            <a:off x="1967962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Lunes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0" name="Título 1"/>
          <p:cNvSpPr txBox="1">
            <a:spLocks/>
          </p:cNvSpPr>
          <p:nvPr userDrawn="1"/>
        </p:nvSpPr>
        <p:spPr>
          <a:xfrm>
            <a:off x="3009578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Martes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1" name="Título 1"/>
          <p:cNvSpPr txBox="1">
            <a:spLocks/>
          </p:cNvSpPr>
          <p:nvPr userDrawn="1"/>
        </p:nvSpPr>
        <p:spPr>
          <a:xfrm>
            <a:off x="4051193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Miércoles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2" name="Título 1"/>
          <p:cNvSpPr txBox="1">
            <a:spLocks/>
          </p:cNvSpPr>
          <p:nvPr userDrawn="1"/>
        </p:nvSpPr>
        <p:spPr>
          <a:xfrm>
            <a:off x="5092809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Jueves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3" name="Título 1"/>
          <p:cNvSpPr txBox="1">
            <a:spLocks/>
          </p:cNvSpPr>
          <p:nvPr userDrawn="1"/>
        </p:nvSpPr>
        <p:spPr>
          <a:xfrm>
            <a:off x="6134424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Viernes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4" name="Título 1"/>
          <p:cNvSpPr txBox="1">
            <a:spLocks/>
          </p:cNvSpPr>
          <p:nvPr userDrawn="1"/>
        </p:nvSpPr>
        <p:spPr>
          <a:xfrm>
            <a:off x="7176040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Sábado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7" name="Rectángulo 36"/>
          <p:cNvSpPr/>
          <p:nvPr userDrawn="1"/>
        </p:nvSpPr>
        <p:spPr>
          <a:xfrm>
            <a:off x="926347" y="2077178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38" name="Rectángulo 37"/>
          <p:cNvSpPr/>
          <p:nvPr userDrawn="1"/>
        </p:nvSpPr>
        <p:spPr>
          <a:xfrm>
            <a:off x="1967962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39" name="Rectángulo 38"/>
          <p:cNvSpPr/>
          <p:nvPr userDrawn="1"/>
        </p:nvSpPr>
        <p:spPr>
          <a:xfrm>
            <a:off x="3009578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0" name="Rectángulo 39"/>
          <p:cNvSpPr/>
          <p:nvPr userDrawn="1"/>
        </p:nvSpPr>
        <p:spPr>
          <a:xfrm>
            <a:off x="4051193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1" name="Rectángulo 40"/>
          <p:cNvSpPr/>
          <p:nvPr userDrawn="1"/>
        </p:nvSpPr>
        <p:spPr>
          <a:xfrm>
            <a:off x="5092809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2" name="Rectángulo 41"/>
          <p:cNvSpPr/>
          <p:nvPr userDrawn="1"/>
        </p:nvSpPr>
        <p:spPr>
          <a:xfrm>
            <a:off x="6134424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3" name="Rectángulo 42"/>
          <p:cNvSpPr/>
          <p:nvPr userDrawn="1"/>
        </p:nvSpPr>
        <p:spPr>
          <a:xfrm>
            <a:off x="7176040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4" name="Rectángulo 43"/>
          <p:cNvSpPr/>
          <p:nvPr userDrawn="1"/>
        </p:nvSpPr>
        <p:spPr>
          <a:xfrm>
            <a:off x="926347" y="2703005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5" name="Rectángulo 44"/>
          <p:cNvSpPr/>
          <p:nvPr userDrawn="1"/>
        </p:nvSpPr>
        <p:spPr>
          <a:xfrm>
            <a:off x="1967962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6" name="Rectángulo 45"/>
          <p:cNvSpPr/>
          <p:nvPr userDrawn="1"/>
        </p:nvSpPr>
        <p:spPr>
          <a:xfrm>
            <a:off x="3009578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7" name="Rectángulo 46"/>
          <p:cNvSpPr/>
          <p:nvPr userDrawn="1"/>
        </p:nvSpPr>
        <p:spPr>
          <a:xfrm>
            <a:off x="4051193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8" name="Rectángulo 47"/>
          <p:cNvSpPr/>
          <p:nvPr userDrawn="1"/>
        </p:nvSpPr>
        <p:spPr>
          <a:xfrm>
            <a:off x="5092809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9" name="Rectángulo 48"/>
          <p:cNvSpPr/>
          <p:nvPr userDrawn="1"/>
        </p:nvSpPr>
        <p:spPr>
          <a:xfrm>
            <a:off x="6134424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0" name="Rectángulo 49"/>
          <p:cNvSpPr/>
          <p:nvPr userDrawn="1"/>
        </p:nvSpPr>
        <p:spPr>
          <a:xfrm>
            <a:off x="7176040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1" name="Rectángulo 50"/>
          <p:cNvSpPr/>
          <p:nvPr userDrawn="1"/>
        </p:nvSpPr>
        <p:spPr>
          <a:xfrm>
            <a:off x="926347" y="3328832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2" name="Rectángulo 51"/>
          <p:cNvSpPr/>
          <p:nvPr userDrawn="1"/>
        </p:nvSpPr>
        <p:spPr>
          <a:xfrm>
            <a:off x="1967962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3" name="Rectángulo 52"/>
          <p:cNvSpPr/>
          <p:nvPr userDrawn="1"/>
        </p:nvSpPr>
        <p:spPr>
          <a:xfrm>
            <a:off x="3009578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4" name="Rectángulo 53"/>
          <p:cNvSpPr/>
          <p:nvPr userDrawn="1"/>
        </p:nvSpPr>
        <p:spPr>
          <a:xfrm>
            <a:off x="4051193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5" name="Rectángulo 54"/>
          <p:cNvSpPr/>
          <p:nvPr userDrawn="1"/>
        </p:nvSpPr>
        <p:spPr>
          <a:xfrm>
            <a:off x="5092809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6" name="Rectángulo 55"/>
          <p:cNvSpPr/>
          <p:nvPr userDrawn="1"/>
        </p:nvSpPr>
        <p:spPr>
          <a:xfrm>
            <a:off x="6134424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7" name="Rectángulo 56"/>
          <p:cNvSpPr/>
          <p:nvPr userDrawn="1"/>
        </p:nvSpPr>
        <p:spPr>
          <a:xfrm>
            <a:off x="7176040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8" name="Rectángulo 57"/>
          <p:cNvSpPr/>
          <p:nvPr userDrawn="1"/>
        </p:nvSpPr>
        <p:spPr>
          <a:xfrm>
            <a:off x="926347" y="3954657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9" name="Rectángulo 58"/>
          <p:cNvSpPr/>
          <p:nvPr userDrawn="1"/>
        </p:nvSpPr>
        <p:spPr>
          <a:xfrm>
            <a:off x="1967962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0" name="Rectángulo 59"/>
          <p:cNvSpPr/>
          <p:nvPr userDrawn="1"/>
        </p:nvSpPr>
        <p:spPr>
          <a:xfrm>
            <a:off x="3009578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1" name="Rectángulo 60"/>
          <p:cNvSpPr/>
          <p:nvPr userDrawn="1"/>
        </p:nvSpPr>
        <p:spPr>
          <a:xfrm>
            <a:off x="4051193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2" name="Rectángulo 61"/>
          <p:cNvSpPr/>
          <p:nvPr userDrawn="1"/>
        </p:nvSpPr>
        <p:spPr>
          <a:xfrm>
            <a:off x="5092809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3" name="Rectángulo 62"/>
          <p:cNvSpPr/>
          <p:nvPr userDrawn="1"/>
        </p:nvSpPr>
        <p:spPr>
          <a:xfrm>
            <a:off x="6134424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4" name="Rectángulo 63"/>
          <p:cNvSpPr/>
          <p:nvPr userDrawn="1"/>
        </p:nvSpPr>
        <p:spPr>
          <a:xfrm>
            <a:off x="7176040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134" name="Marcador de fecha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457200" rtl="0" eaLnBrk="1" latinLnBrk="0" hangingPunct="1">
              <a:defRPr sz="800" b="0" i="0" kern="1200">
                <a:solidFill>
                  <a:srgbClr val="104FB3"/>
                </a:solidFill>
                <a:latin typeface="Myriad Pro"/>
                <a:ea typeface="+mn-ea"/>
                <a:cs typeface="Myriad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A736C3-0857-B64D-A6DE-8D30659CE39B}" type="datetimeFigureOut">
              <a:rPr lang="es-ES" b="0" i="0" smtClean="0">
                <a:solidFill>
                  <a:srgbClr val="FFFFFF"/>
                </a:solidFill>
                <a:latin typeface="Myriad Pro"/>
                <a:cs typeface="Myriad Pro"/>
              </a:rPr>
              <a:pPr/>
              <a:t>23/02/2020</a:t>
            </a:fld>
            <a:endParaRPr lang="es-ES" b="0" i="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35" name="Marcador de número de diapositiva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457200" rtl="0" eaLnBrk="1" latinLnBrk="0" hangingPunct="1">
              <a:defRPr sz="800" b="0" i="0" kern="1200">
                <a:solidFill>
                  <a:srgbClr val="104FB3"/>
                </a:solidFill>
                <a:latin typeface="Myriad Pro"/>
                <a:ea typeface="+mn-ea"/>
                <a:cs typeface="Myriad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AA2B2B-0D4B-A947-9CD7-A5D60418FEC0}" type="slidenum">
              <a:rPr lang="es-ES" b="0" i="0" smtClean="0">
                <a:solidFill>
                  <a:srgbClr val="FFFFFF"/>
                </a:solidFill>
                <a:latin typeface="Myriad Pro"/>
                <a:cs typeface="Myriad Pro"/>
              </a:rPr>
              <a:pPr/>
              <a:t>‹Nº›</a:t>
            </a:fld>
            <a:endParaRPr lang="es-ES" b="0" i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36" name="Título 1"/>
          <p:cNvSpPr>
            <a:spLocks noGrp="1"/>
          </p:cNvSpPr>
          <p:nvPr>
            <p:ph type="title" hasCustomPrompt="1"/>
          </p:nvPr>
        </p:nvSpPr>
        <p:spPr>
          <a:xfrm>
            <a:off x="2803663" y="0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ctr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Calendario</a:t>
            </a:r>
            <a:endParaRPr lang="es-ES" dirty="0"/>
          </a:p>
        </p:txBody>
      </p:sp>
      <p:cxnSp>
        <p:nvCxnSpPr>
          <p:cNvPr id="137" name="Conector recto 136"/>
          <p:cNvCxnSpPr/>
          <p:nvPr userDrawn="1"/>
        </p:nvCxnSpPr>
        <p:spPr>
          <a:xfrm>
            <a:off x="545321" y="770353"/>
            <a:ext cx="8141479" cy="0"/>
          </a:xfrm>
          <a:prstGeom prst="line">
            <a:avLst/>
          </a:prstGeom>
          <a:ln w="12700">
            <a:solidFill>
              <a:srgbClr val="104F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Marcador de texto 3"/>
          <p:cNvSpPr>
            <a:spLocks noGrp="1"/>
          </p:cNvSpPr>
          <p:nvPr>
            <p:ph type="body" sz="quarter" idx="20" hasCustomPrompt="1"/>
          </p:nvPr>
        </p:nvSpPr>
        <p:spPr>
          <a:xfrm>
            <a:off x="1779800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5" name="Marcador de texto 3"/>
          <p:cNvSpPr>
            <a:spLocks noGrp="1"/>
          </p:cNvSpPr>
          <p:nvPr>
            <p:ph type="body" sz="quarter" idx="21" hasCustomPrompt="1"/>
          </p:nvPr>
        </p:nvSpPr>
        <p:spPr>
          <a:xfrm>
            <a:off x="1779800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6" name="Marcador de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1779800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7" name="Marcador de texto 3"/>
          <p:cNvSpPr>
            <a:spLocks noGrp="1"/>
          </p:cNvSpPr>
          <p:nvPr>
            <p:ph type="body" sz="quarter" idx="23" hasCustomPrompt="1"/>
          </p:nvPr>
        </p:nvSpPr>
        <p:spPr>
          <a:xfrm>
            <a:off x="1779800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9" name="Marcador de texto 3"/>
          <p:cNvSpPr>
            <a:spLocks noGrp="1"/>
          </p:cNvSpPr>
          <p:nvPr>
            <p:ph type="body" sz="quarter" idx="24" hasCustomPrompt="1"/>
          </p:nvPr>
        </p:nvSpPr>
        <p:spPr>
          <a:xfrm>
            <a:off x="1779800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0" name="Marcador de texto 3"/>
          <p:cNvSpPr>
            <a:spLocks noGrp="1"/>
          </p:cNvSpPr>
          <p:nvPr>
            <p:ph type="body" sz="quarter" idx="25" hasCustomPrompt="1"/>
          </p:nvPr>
        </p:nvSpPr>
        <p:spPr>
          <a:xfrm>
            <a:off x="2821746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1" name="Marcador de texto 3"/>
          <p:cNvSpPr>
            <a:spLocks noGrp="1"/>
          </p:cNvSpPr>
          <p:nvPr>
            <p:ph type="body" sz="quarter" idx="26" hasCustomPrompt="1"/>
          </p:nvPr>
        </p:nvSpPr>
        <p:spPr>
          <a:xfrm>
            <a:off x="2821746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2" name="Marcador de texto 3"/>
          <p:cNvSpPr>
            <a:spLocks noGrp="1"/>
          </p:cNvSpPr>
          <p:nvPr>
            <p:ph type="body" sz="quarter" idx="27" hasCustomPrompt="1"/>
          </p:nvPr>
        </p:nvSpPr>
        <p:spPr>
          <a:xfrm>
            <a:off x="2821746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3" name="Marcador de texto 3"/>
          <p:cNvSpPr>
            <a:spLocks noGrp="1"/>
          </p:cNvSpPr>
          <p:nvPr>
            <p:ph type="body" sz="quarter" idx="28" hasCustomPrompt="1"/>
          </p:nvPr>
        </p:nvSpPr>
        <p:spPr>
          <a:xfrm>
            <a:off x="2821746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4" name="Marcador de texto 3"/>
          <p:cNvSpPr>
            <a:spLocks noGrp="1"/>
          </p:cNvSpPr>
          <p:nvPr>
            <p:ph type="body" sz="quarter" idx="29" hasCustomPrompt="1"/>
          </p:nvPr>
        </p:nvSpPr>
        <p:spPr>
          <a:xfrm>
            <a:off x="2821746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5" name="Marcador de texto 3"/>
          <p:cNvSpPr>
            <a:spLocks noGrp="1"/>
          </p:cNvSpPr>
          <p:nvPr>
            <p:ph type="body" sz="quarter" idx="30" hasCustomPrompt="1"/>
          </p:nvPr>
        </p:nvSpPr>
        <p:spPr>
          <a:xfrm>
            <a:off x="3863031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6" name="Marcador de texto 3"/>
          <p:cNvSpPr>
            <a:spLocks noGrp="1"/>
          </p:cNvSpPr>
          <p:nvPr>
            <p:ph type="body" sz="quarter" idx="31" hasCustomPrompt="1"/>
          </p:nvPr>
        </p:nvSpPr>
        <p:spPr>
          <a:xfrm>
            <a:off x="3863031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7" name="Marcador de texto 3"/>
          <p:cNvSpPr>
            <a:spLocks noGrp="1"/>
          </p:cNvSpPr>
          <p:nvPr>
            <p:ph type="body" sz="quarter" idx="32" hasCustomPrompt="1"/>
          </p:nvPr>
        </p:nvSpPr>
        <p:spPr>
          <a:xfrm>
            <a:off x="3863031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8" name="Marcador de texto 3"/>
          <p:cNvSpPr>
            <a:spLocks noGrp="1"/>
          </p:cNvSpPr>
          <p:nvPr>
            <p:ph type="body" sz="quarter" idx="33" hasCustomPrompt="1"/>
          </p:nvPr>
        </p:nvSpPr>
        <p:spPr>
          <a:xfrm>
            <a:off x="3863031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9" name="Marcador de texto 3"/>
          <p:cNvSpPr>
            <a:spLocks noGrp="1"/>
          </p:cNvSpPr>
          <p:nvPr>
            <p:ph type="body" sz="quarter" idx="34" hasCustomPrompt="1"/>
          </p:nvPr>
        </p:nvSpPr>
        <p:spPr>
          <a:xfrm>
            <a:off x="3863031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0" name="Marcador de texto 3"/>
          <p:cNvSpPr>
            <a:spLocks noGrp="1"/>
          </p:cNvSpPr>
          <p:nvPr>
            <p:ph type="body" sz="quarter" idx="35" hasCustomPrompt="1"/>
          </p:nvPr>
        </p:nvSpPr>
        <p:spPr>
          <a:xfrm>
            <a:off x="4907376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1" name="Marcador de texto 3"/>
          <p:cNvSpPr>
            <a:spLocks noGrp="1"/>
          </p:cNvSpPr>
          <p:nvPr>
            <p:ph type="body" sz="quarter" idx="36" hasCustomPrompt="1"/>
          </p:nvPr>
        </p:nvSpPr>
        <p:spPr>
          <a:xfrm>
            <a:off x="4907376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2" name="Marcador de texto 3"/>
          <p:cNvSpPr>
            <a:spLocks noGrp="1"/>
          </p:cNvSpPr>
          <p:nvPr>
            <p:ph type="body" sz="quarter" idx="37" hasCustomPrompt="1"/>
          </p:nvPr>
        </p:nvSpPr>
        <p:spPr>
          <a:xfrm>
            <a:off x="4907376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3" name="Marcador de texto 3"/>
          <p:cNvSpPr>
            <a:spLocks noGrp="1"/>
          </p:cNvSpPr>
          <p:nvPr>
            <p:ph type="body" sz="quarter" idx="38" hasCustomPrompt="1"/>
          </p:nvPr>
        </p:nvSpPr>
        <p:spPr>
          <a:xfrm>
            <a:off x="4907376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4" name="Marcador de texto 3"/>
          <p:cNvSpPr>
            <a:spLocks noGrp="1"/>
          </p:cNvSpPr>
          <p:nvPr>
            <p:ph type="body" sz="quarter" idx="39" hasCustomPrompt="1"/>
          </p:nvPr>
        </p:nvSpPr>
        <p:spPr>
          <a:xfrm>
            <a:off x="4907376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5" name="Marcador de texto 3"/>
          <p:cNvSpPr>
            <a:spLocks noGrp="1"/>
          </p:cNvSpPr>
          <p:nvPr>
            <p:ph type="body" sz="quarter" idx="40" hasCustomPrompt="1"/>
          </p:nvPr>
        </p:nvSpPr>
        <p:spPr>
          <a:xfrm>
            <a:off x="5946262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6" name="Marcador de texto 3"/>
          <p:cNvSpPr>
            <a:spLocks noGrp="1"/>
          </p:cNvSpPr>
          <p:nvPr>
            <p:ph type="body" sz="quarter" idx="41" hasCustomPrompt="1"/>
          </p:nvPr>
        </p:nvSpPr>
        <p:spPr>
          <a:xfrm>
            <a:off x="5946262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7" name="Marcador de texto 3"/>
          <p:cNvSpPr>
            <a:spLocks noGrp="1"/>
          </p:cNvSpPr>
          <p:nvPr>
            <p:ph type="body" sz="quarter" idx="42" hasCustomPrompt="1"/>
          </p:nvPr>
        </p:nvSpPr>
        <p:spPr>
          <a:xfrm>
            <a:off x="5946262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8" name="Marcador de texto 3"/>
          <p:cNvSpPr>
            <a:spLocks noGrp="1"/>
          </p:cNvSpPr>
          <p:nvPr>
            <p:ph type="body" sz="quarter" idx="43" hasCustomPrompt="1"/>
          </p:nvPr>
        </p:nvSpPr>
        <p:spPr>
          <a:xfrm>
            <a:off x="5946262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9" name="Marcador de texto 3"/>
          <p:cNvSpPr>
            <a:spLocks noGrp="1"/>
          </p:cNvSpPr>
          <p:nvPr>
            <p:ph type="body" sz="quarter" idx="44" hasCustomPrompt="1"/>
          </p:nvPr>
        </p:nvSpPr>
        <p:spPr>
          <a:xfrm>
            <a:off x="5946262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0" name="Marcador de texto 3"/>
          <p:cNvSpPr>
            <a:spLocks noGrp="1"/>
          </p:cNvSpPr>
          <p:nvPr>
            <p:ph type="body" sz="quarter" idx="45" hasCustomPrompt="1"/>
          </p:nvPr>
        </p:nvSpPr>
        <p:spPr>
          <a:xfrm>
            <a:off x="6978655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1" name="Marcador de texto 3"/>
          <p:cNvSpPr>
            <a:spLocks noGrp="1"/>
          </p:cNvSpPr>
          <p:nvPr>
            <p:ph type="body" sz="quarter" idx="46" hasCustomPrompt="1"/>
          </p:nvPr>
        </p:nvSpPr>
        <p:spPr>
          <a:xfrm>
            <a:off x="6978655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2" name="Marcador de texto 3"/>
          <p:cNvSpPr>
            <a:spLocks noGrp="1"/>
          </p:cNvSpPr>
          <p:nvPr>
            <p:ph type="body" sz="quarter" idx="47" hasCustomPrompt="1"/>
          </p:nvPr>
        </p:nvSpPr>
        <p:spPr>
          <a:xfrm>
            <a:off x="6978655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3" name="Marcador de texto 3"/>
          <p:cNvSpPr>
            <a:spLocks noGrp="1"/>
          </p:cNvSpPr>
          <p:nvPr>
            <p:ph type="body" sz="quarter" idx="48" hasCustomPrompt="1"/>
          </p:nvPr>
        </p:nvSpPr>
        <p:spPr>
          <a:xfrm>
            <a:off x="6978655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2" name="Marcador de texto 3"/>
          <p:cNvSpPr>
            <a:spLocks noGrp="1"/>
          </p:cNvSpPr>
          <p:nvPr>
            <p:ph type="body" sz="quarter" idx="49" hasCustomPrompt="1"/>
          </p:nvPr>
        </p:nvSpPr>
        <p:spPr>
          <a:xfrm>
            <a:off x="6978655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3" name="Marcador de texto 3"/>
          <p:cNvSpPr>
            <a:spLocks noGrp="1"/>
          </p:cNvSpPr>
          <p:nvPr>
            <p:ph type="body" sz="quarter" idx="50" hasCustomPrompt="1"/>
          </p:nvPr>
        </p:nvSpPr>
        <p:spPr>
          <a:xfrm>
            <a:off x="8029493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4" name="Marcador de texto 3"/>
          <p:cNvSpPr>
            <a:spLocks noGrp="1"/>
          </p:cNvSpPr>
          <p:nvPr>
            <p:ph type="body" sz="quarter" idx="51" hasCustomPrompt="1"/>
          </p:nvPr>
        </p:nvSpPr>
        <p:spPr>
          <a:xfrm>
            <a:off x="8029493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5" name="Marcador de texto 3"/>
          <p:cNvSpPr>
            <a:spLocks noGrp="1"/>
          </p:cNvSpPr>
          <p:nvPr>
            <p:ph type="body" sz="quarter" idx="52" hasCustomPrompt="1"/>
          </p:nvPr>
        </p:nvSpPr>
        <p:spPr>
          <a:xfrm>
            <a:off x="8029493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6" name="Marcador de texto 3"/>
          <p:cNvSpPr>
            <a:spLocks noGrp="1"/>
          </p:cNvSpPr>
          <p:nvPr>
            <p:ph type="body" sz="quarter" idx="53" hasCustomPrompt="1"/>
          </p:nvPr>
        </p:nvSpPr>
        <p:spPr>
          <a:xfrm>
            <a:off x="8029493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7" name="Marcador de texto 3"/>
          <p:cNvSpPr>
            <a:spLocks noGrp="1"/>
          </p:cNvSpPr>
          <p:nvPr>
            <p:ph type="body" sz="quarter" idx="54" hasCustomPrompt="1"/>
          </p:nvPr>
        </p:nvSpPr>
        <p:spPr>
          <a:xfrm>
            <a:off x="8029493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8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3287128" y="872053"/>
            <a:ext cx="2553035" cy="25911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MES</a:t>
            </a:r>
          </a:p>
        </p:txBody>
      </p:sp>
    </p:spTree>
    <p:extLst>
      <p:ext uri="{BB962C8B-B14F-4D97-AF65-F5344CB8AC3E}">
        <p14:creationId xmlns:p14="http://schemas.microsoft.com/office/powerpoint/2010/main" val="19003911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85801" y="1698496"/>
            <a:ext cx="3602559" cy="249844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B98D5548-8C4C-4E8C-8404-77D88DC64EA7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1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2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53722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Conclusiones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732" y="1799829"/>
            <a:ext cx="526068" cy="495688"/>
          </a:xfrm>
          <a:prstGeom prst="rect">
            <a:avLst/>
          </a:prstGeom>
        </p:spPr>
      </p:pic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2554262"/>
            <a:ext cx="4235433" cy="16426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58798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3383108" y="2872770"/>
            <a:ext cx="2396618" cy="420840"/>
          </a:xfrm>
          <a:noFill/>
        </p:spPr>
        <p:txBody>
          <a:bodyPr>
            <a:normAutofit/>
          </a:bodyPr>
          <a:lstStyle>
            <a:lvl1pPr algn="ctr">
              <a:defRPr sz="2800" b="1" i="1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Gracias</a:t>
            </a:r>
            <a:endParaRPr lang="es-ES" dirty="0"/>
          </a:p>
        </p:txBody>
      </p:sp>
      <p:sp>
        <p:nvSpPr>
          <p:cNvPr id="1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1D57AA66-F9D8-435A-B112-2CD473ED0C7A}" type="datetime1">
              <a:rPr lang="en-US" smtClean="0"/>
              <a:t>2/23/2020</a:t>
            </a:fld>
            <a:endParaRPr lang="es-ES"/>
          </a:p>
        </p:txBody>
      </p:sp>
      <p:sp>
        <p:nvSpPr>
          <p:cNvPr id="14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1380163" y="4357589"/>
            <a:ext cx="6386888" cy="27218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Créditos</a:t>
            </a:r>
          </a:p>
        </p:txBody>
      </p:sp>
    </p:spTree>
    <p:extLst>
      <p:ext uri="{BB962C8B-B14F-4D97-AF65-F5344CB8AC3E}">
        <p14:creationId xmlns:p14="http://schemas.microsoft.com/office/powerpoint/2010/main" val="13929832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6675-35BE-4095-8969-1D27F836869E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558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7739-3BB2-49BA-A51F-C1D3F4F1406C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98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0749-3D32-46BB-8563-7843003E19BE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4206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1" y="426788"/>
            <a:ext cx="7883922" cy="44924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68532" y="1139693"/>
            <a:ext cx="3944041" cy="3242894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2380" y="1139694"/>
            <a:ext cx="3942809" cy="324289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 b="0" i="0" baseline="0">
                <a:solidFill>
                  <a:srgbClr val="8C8C8C"/>
                </a:solidFill>
                <a:latin typeface="Myriad Pro"/>
                <a:cs typeface="Myriad Pro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549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47616C6-CDFF-412D-B1EC-F270E476A935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7200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767766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33C98-36FA-4926-BA2C-4BA5E990FE65}" type="datetime1">
              <a:rPr lang="en-US" smtClean="0"/>
              <a:t>2/23/2020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8A0FA-AF20-4D2B-BD1F-9666FCCEB9A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8897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E37F0-4F18-4BFE-A3CE-AF71DF5608F0}" type="datetime1">
              <a:rPr lang="en-US" smtClean="0"/>
              <a:t>2/23/2020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A9E73-5407-4C09-97FD-2B5689B0861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38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1CC454D5-74AD-44BC-978B-A82756D4CCD5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505459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88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1F8CDE1E-C13E-4606-9904-72030F19DF25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8948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4201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3BEA7-529C-4AAB-A83B-7A8AED5C9C39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50725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tres columnas</a:t>
            </a:r>
            <a:endParaRPr lang="es-ES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199" y="1521078"/>
            <a:ext cx="8229601" cy="2898656"/>
          </a:xfrm>
        </p:spPr>
        <p:txBody>
          <a:bodyPr numCol="3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215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A083FE68-DC8F-473C-9FDD-801608C324D5}" type="datetime1">
              <a:rPr lang="en-US" smtClean="0"/>
              <a:t>2/23/2020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57201" y="1560041"/>
            <a:ext cx="3685836" cy="2710132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13" name="Conector recto 12"/>
          <p:cNvCxnSpPr/>
          <p:nvPr userDrawn="1"/>
        </p:nvCxnSpPr>
        <p:spPr>
          <a:xfrm flipV="1">
            <a:off x="4454024" y="1404065"/>
            <a:ext cx="0" cy="2866109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ítulo 1"/>
          <p:cNvSpPr txBox="1">
            <a:spLocks/>
          </p:cNvSpPr>
          <p:nvPr userDrawn="1"/>
        </p:nvSpPr>
        <p:spPr>
          <a:xfrm>
            <a:off x="4855221" y="1558744"/>
            <a:ext cx="3609949" cy="418164"/>
          </a:xfrm>
          <a:prstGeom prst="rect">
            <a:avLst/>
          </a:prstGeom>
          <a:noFill/>
          <a:effectLst/>
        </p:spPr>
        <p:txBody>
          <a:bodyPr vert="horz" wrap="square" lIns="108000" tIns="108000" rIns="108000" bIns="108000" rtlCol="0" anchor="t" anchorCtr="0">
            <a:sp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l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968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con imagen</a:t>
            </a:r>
            <a:endParaRPr lang="es-ES" dirty="0"/>
          </a:p>
        </p:txBody>
      </p:sp>
      <p:sp>
        <p:nvSpPr>
          <p:cNvPr id="1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855221" y="2037670"/>
            <a:ext cx="3831579" cy="223250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0518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923129"/>
            <a:ext cx="8229600" cy="54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15722"/>
            <a:ext cx="8229600" cy="2978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0DF539B0-6C3A-48A9-B860-D257F8C659E3}" type="datetime1">
              <a:rPr lang="en-US" smtClean="0"/>
              <a:t>2/23/2020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55509"/>
            <a:ext cx="2104546" cy="4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51" r:id="rId2"/>
    <p:sldLayoutId id="2147483657" r:id="rId3"/>
    <p:sldLayoutId id="2147483678" r:id="rId4"/>
    <p:sldLayoutId id="2147483718" r:id="rId5"/>
    <p:sldLayoutId id="2147483679" r:id="rId6"/>
    <p:sldLayoutId id="2147483719" r:id="rId7"/>
    <p:sldLayoutId id="2147483680" r:id="rId8"/>
    <p:sldLayoutId id="2147483671" r:id="rId9"/>
    <p:sldLayoutId id="2147483662" r:id="rId10"/>
    <p:sldLayoutId id="2147483673" r:id="rId11"/>
    <p:sldLayoutId id="2147483661" r:id="rId12"/>
    <p:sldLayoutId id="2147483726" r:id="rId13"/>
    <p:sldLayoutId id="2147483716" r:id="rId14"/>
    <p:sldLayoutId id="2147483676" r:id="rId15"/>
    <p:sldLayoutId id="2147483728" r:id="rId16"/>
    <p:sldLayoutId id="2147483735" r:id="rId17"/>
    <p:sldLayoutId id="2147483736" r:id="rId18"/>
    <p:sldLayoutId id="2147483772" r:id="rId19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i="1" kern="1200">
          <a:solidFill>
            <a:schemeClr val="bg1"/>
          </a:solidFill>
          <a:latin typeface="Myriad Pro"/>
          <a:ea typeface="+mj-ea"/>
          <a:cs typeface="Myriad Pro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chemeClr val="bg1"/>
          </a:solidFill>
          <a:latin typeface="Helvetica"/>
          <a:ea typeface="+mn-ea"/>
          <a:cs typeface="Helvetica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82BC-1409-4D76-B2D3-310A774674E8}" type="datetime1">
              <a:rPr lang="en-US" smtClean="0"/>
              <a:t>2/23/2020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AE73-4D18-4E48-828A-4172FB84BA7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04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923129"/>
            <a:ext cx="8229600" cy="54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15722"/>
            <a:ext cx="8229600" cy="2978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DF5534BB-F898-4CB6-AC46-999D77634B18}" type="datetime1">
              <a:rPr lang="en-US" smtClean="0"/>
              <a:t>2/23/2020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55509"/>
            <a:ext cx="2104546" cy="4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9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i="1" kern="1200">
          <a:solidFill>
            <a:schemeClr val="bg1"/>
          </a:solidFill>
          <a:latin typeface="Myriad Pro"/>
          <a:ea typeface="+mj-ea"/>
          <a:cs typeface="Myriad Pro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chemeClr val="bg1"/>
          </a:solidFill>
          <a:latin typeface="Helvetica"/>
          <a:ea typeface="+mn-ea"/>
          <a:cs typeface="Helvetica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ph.unc.edu/nciph/eric/" TargetMode="Externa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sph.unc.edu/nciph/eric/" TargetMode="Externa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ph.unc.edu/nciph/eric/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mvr.org/deductivo-e-inductivo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CO" i="0" dirty="0"/>
              <a:t>Generalidades de epidemiología e investigación clínica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b="1" dirty="0">
                <a:solidFill>
                  <a:srgbClr val="FFFF00"/>
                </a:solidFill>
              </a:rPr>
              <a:t>Dr. </a:t>
            </a:r>
            <a:r>
              <a:rPr lang="es-ES" sz="2800" b="1" dirty="0">
                <a:solidFill>
                  <a:srgbClr val="FFFF00"/>
                </a:solidFill>
              </a:rPr>
              <a:t>Juan Sebastian Castillo Londoño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6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2800" b="1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Diseños más usados en epidemiología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738666"/>
            <a:ext cx="4345321" cy="2978901"/>
          </a:xfrm>
        </p:spPr>
        <p:txBody>
          <a:bodyPr>
            <a:noAutofit/>
          </a:bodyPr>
          <a:lstStyle/>
          <a:p>
            <a:r>
              <a:rPr lang="es-ES" sz="2100" b="1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Estudios observacionales</a:t>
            </a:r>
          </a:p>
          <a:p>
            <a:pPr lvl="1" eaLnBrk="1" hangingPunct="1"/>
            <a:r>
              <a:rPr lang="es-ES" sz="2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Reportes y series de casos</a:t>
            </a:r>
          </a:p>
          <a:p>
            <a:pPr lvl="1" eaLnBrk="1" hangingPunct="1"/>
            <a:r>
              <a:rPr lang="es-ES" sz="2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Transversales</a:t>
            </a:r>
          </a:p>
          <a:p>
            <a:pPr lvl="1" eaLnBrk="1" hangingPunct="1"/>
            <a:r>
              <a:rPr lang="es-ES" sz="2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Casos y controles</a:t>
            </a:r>
          </a:p>
          <a:p>
            <a:pPr lvl="1" eaLnBrk="1" hangingPunct="1"/>
            <a:r>
              <a:rPr lang="es-ES" sz="2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Cohortes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812341-4182-4EC9-BFFB-5C2443C97BA5}"/>
              </a:ext>
            </a:extLst>
          </p:cNvPr>
          <p:cNvSpPr txBox="1">
            <a:spLocks/>
          </p:cNvSpPr>
          <p:nvPr/>
        </p:nvSpPr>
        <p:spPr>
          <a:xfrm>
            <a:off x="4664208" y="1768122"/>
            <a:ext cx="4174992" cy="2978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rgbClr val="7D8287"/>
                </a:solidFill>
                <a:latin typeface="Helvetica"/>
                <a:ea typeface="+mn-ea"/>
                <a:cs typeface="Helvetic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rgbClr val="7D8287"/>
                </a:solidFill>
                <a:latin typeface="Helvetica"/>
                <a:ea typeface="+mn-ea"/>
                <a:cs typeface="Helvetic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rgbClr val="7D8287"/>
                </a:solidFill>
                <a:latin typeface="Helvetica"/>
                <a:ea typeface="+mn-ea"/>
                <a:cs typeface="Helvetic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rgbClr val="7D8287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100" b="1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Estudios experimentales</a:t>
            </a:r>
          </a:p>
          <a:p>
            <a:pPr lvl="1"/>
            <a:r>
              <a:rPr lang="es-ES" sz="2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Aleatorios</a:t>
            </a:r>
          </a:p>
          <a:p>
            <a:pPr lvl="1"/>
            <a:r>
              <a:rPr lang="es-ES" sz="2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aleatorios</a:t>
            </a:r>
          </a:p>
        </p:txBody>
      </p:sp>
    </p:spTree>
    <p:extLst>
      <p:ext uri="{BB962C8B-B14F-4D97-AF65-F5344CB8AC3E}">
        <p14:creationId xmlns:p14="http://schemas.microsoft.com/office/powerpoint/2010/main" val="35021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06427BEF-E614-4991-962E-9471AF5A0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049" y="205979"/>
            <a:ext cx="8822086" cy="857250"/>
          </a:xfrm>
          <a:solidFill>
            <a:srgbClr val="104FB3"/>
          </a:solidFill>
        </p:spPr>
        <p:txBody>
          <a:bodyPr>
            <a:normAutofit/>
          </a:bodyPr>
          <a:lstStyle/>
          <a:p>
            <a:pPr eaLnBrk="1" hangingPunct="1"/>
            <a:r>
              <a:rPr lang="es-MX" altLang="en-US" sz="2800" dirty="0">
                <a:solidFill>
                  <a:schemeClr val="accent2"/>
                </a:solidFill>
              </a:rPr>
              <a:t>¿Tipos de preguntas en epidemiología clínica?</a:t>
            </a:r>
            <a:endParaRPr lang="es-ES" altLang="en-US" sz="2800" dirty="0">
              <a:solidFill>
                <a:schemeClr val="accent2"/>
              </a:solidFill>
            </a:endParaRP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F850FA31-0EED-4BE3-A544-57D45BA578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4975" y="1200151"/>
            <a:ext cx="3028950" cy="3394472"/>
          </a:xfrm>
        </p:spPr>
        <p:txBody>
          <a:bodyPr/>
          <a:lstStyle/>
          <a:p>
            <a:pPr marL="400050" indent="-400050">
              <a:buFontTx/>
              <a:buAutoNum type="arabicPeriod"/>
            </a:pPr>
            <a:r>
              <a:rPr lang="es-MX" altLang="en-US" dirty="0"/>
              <a:t>Hallazgos clínicos</a:t>
            </a:r>
          </a:p>
          <a:p>
            <a:pPr marL="400050" indent="-400050">
              <a:buFontTx/>
              <a:buAutoNum type="arabicPeriod"/>
            </a:pPr>
            <a:r>
              <a:rPr lang="es-MX" altLang="en-US" dirty="0"/>
              <a:t>Etiología</a:t>
            </a:r>
          </a:p>
          <a:p>
            <a:pPr marL="400050" indent="-400050">
              <a:buFontTx/>
              <a:buAutoNum type="arabicPeriod"/>
            </a:pPr>
            <a:r>
              <a:rPr lang="es-MX" altLang="en-US" dirty="0"/>
              <a:t>Manifestaciones clínicas de la enfermedad</a:t>
            </a:r>
          </a:p>
          <a:p>
            <a:pPr marL="400050" indent="-400050">
              <a:buFontTx/>
              <a:buAutoNum type="arabicPeriod"/>
            </a:pPr>
            <a:r>
              <a:rPr lang="es-MX" altLang="en-US" dirty="0"/>
              <a:t>Diagnóstico diferencial</a:t>
            </a:r>
          </a:p>
          <a:p>
            <a:pPr marL="400050" indent="-400050">
              <a:buFontTx/>
              <a:buAutoNum type="arabicPeriod"/>
            </a:pPr>
            <a:r>
              <a:rPr lang="es-MX" altLang="en-US" dirty="0"/>
              <a:t>Exploraciones diagnósticas</a:t>
            </a:r>
            <a:endParaRPr lang="es-ES" altLang="en-US" dirty="0"/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ABB67457-6237-46B9-9DBA-483A11613E6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45856" y="1200151"/>
            <a:ext cx="3028950" cy="3394472"/>
          </a:xfrm>
        </p:spPr>
        <p:txBody>
          <a:bodyPr/>
          <a:lstStyle/>
          <a:p>
            <a:pPr marL="400050" indent="-400050">
              <a:buFontTx/>
              <a:buAutoNum type="arabicPeriod" startAt="6"/>
            </a:pPr>
            <a:r>
              <a:rPr lang="es-MX" altLang="en-US" dirty="0"/>
              <a:t>Pronóstico</a:t>
            </a:r>
          </a:p>
          <a:p>
            <a:pPr marL="400050" indent="-400050">
              <a:buFontTx/>
              <a:buAutoNum type="arabicPeriod" startAt="6"/>
            </a:pPr>
            <a:r>
              <a:rPr lang="es-MX" altLang="en-US" dirty="0"/>
              <a:t>Tratamiento</a:t>
            </a:r>
          </a:p>
          <a:p>
            <a:pPr marL="400050" indent="-400050">
              <a:buFontTx/>
              <a:buAutoNum type="arabicPeriod" startAt="6"/>
            </a:pPr>
            <a:r>
              <a:rPr lang="es-MX" altLang="en-US" dirty="0"/>
              <a:t>Prevención</a:t>
            </a:r>
          </a:p>
          <a:p>
            <a:pPr marL="400050" indent="-400050">
              <a:buFontTx/>
              <a:buAutoNum type="arabicPeriod" startAt="6"/>
            </a:pPr>
            <a:r>
              <a:rPr lang="es-MX" altLang="en-US" dirty="0"/>
              <a:t>Experiencia y significado</a:t>
            </a:r>
          </a:p>
          <a:p>
            <a:pPr marL="400050" indent="-400050">
              <a:buFontTx/>
              <a:buAutoNum type="arabicPeriod" startAt="6"/>
            </a:pPr>
            <a:r>
              <a:rPr lang="es-MX" altLang="en-US" dirty="0"/>
              <a:t>Mejoría de la práctica</a:t>
            </a:r>
          </a:p>
          <a:p>
            <a:pPr marL="400050" indent="-400050">
              <a:buFontTx/>
              <a:buAutoNum type="arabicPeriod" startAt="6"/>
            </a:pPr>
            <a:r>
              <a:rPr lang="es-MX" altLang="en-US" dirty="0"/>
              <a:t>Racionalidad económica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0698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>
            <a:extLst>
              <a:ext uri="{FF2B5EF4-FFF2-40B4-BE49-F238E27FC236}">
                <a16:creationId xmlns:a16="http://schemas.microsoft.com/office/drawing/2014/main" id="{04C96AF4-1F48-4E66-9EF6-83A16521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altLang="en-US" sz="2600" dirty="0">
                <a:solidFill>
                  <a:schemeClr val="accent2"/>
                </a:solidFill>
              </a:rPr>
              <a:t>Preguntas más frecuentes en epidemiología clínica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49C2465C-6F0B-4DE8-9051-6B105AD50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Tx/>
              <a:buAutoNum type="arabicPeriod"/>
            </a:pPr>
            <a:r>
              <a:rPr lang="es-ES" altLang="en-US" sz="2400" dirty="0"/>
              <a:t>Tratamiento </a:t>
            </a:r>
          </a:p>
          <a:p>
            <a:pPr marL="385763" indent="-385763">
              <a:buFontTx/>
              <a:buAutoNum type="arabicPeriod"/>
            </a:pPr>
            <a:r>
              <a:rPr lang="es-ES" altLang="en-US" sz="2400" dirty="0"/>
              <a:t>Prevención/daño</a:t>
            </a:r>
          </a:p>
          <a:p>
            <a:pPr marL="385763" indent="-385763">
              <a:buFontTx/>
              <a:buAutoNum type="arabicPeriod"/>
            </a:pPr>
            <a:r>
              <a:rPr lang="es-ES" altLang="en-US" sz="2400" dirty="0"/>
              <a:t>Diagnóstico</a:t>
            </a:r>
          </a:p>
          <a:p>
            <a:pPr marL="385763" indent="-385763">
              <a:buFontTx/>
              <a:buAutoNum type="arabicPeriod"/>
            </a:pPr>
            <a:r>
              <a:rPr lang="es-ES" altLang="en-US" sz="2400" dirty="0"/>
              <a:t>Pronóstico</a:t>
            </a:r>
          </a:p>
          <a:p>
            <a:pPr marL="385763" indent="-385763">
              <a:buFontTx/>
              <a:buAutoNum type="arabicPeriod"/>
            </a:pPr>
            <a:r>
              <a:rPr lang="es-ES" altLang="en-US" sz="2400" dirty="0"/>
              <a:t>Rehabilitación</a:t>
            </a:r>
          </a:p>
          <a:p>
            <a:pPr marL="385763" indent="-385763">
              <a:buFontTx/>
              <a:buAutoNum type="arabicPeriod"/>
            </a:pPr>
            <a:r>
              <a:rPr lang="es-ES" altLang="en-US" sz="2400" dirty="0"/>
              <a:t>Racionalidad económica de las intervenciones</a:t>
            </a:r>
          </a:p>
        </p:txBody>
      </p:sp>
    </p:spTree>
    <p:extLst>
      <p:ext uri="{BB962C8B-B14F-4D97-AF65-F5344CB8AC3E}">
        <p14:creationId xmlns:p14="http://schemas.microsoft.com/office/powerpoint/2010/main" val="357099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28" y="2259885"/>
            <a:ext cx="7746716" cy="6237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600" b="1" dirty="0">
                <a:solidFill>
                  <a:schemeClr val="bg1"/>
                </a:solidFill>
              </a:rPr>
              <a:t>Fuentes de error en epidemiología</a:t>
            </a:r>
            <a:endParaRPr lang="es-MX" altLang="es-CO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023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913791-0F89-4AE1-9B48-9FCADBFD1FBC}"/>
              </a:ext>
            </a:extLst>
          </p:cNvPr>
          <p:cNvGrpSpPr/>
          <p:nvPr/>
        </p:nvGrpSpPr>
        <p:grpSpPr>
          <a:xfrm>
            <a:off x="829875" y="3173501"/>
            <a:ext cx="7576456" cy="869737"/>
            <a:chOff x="829875" y="3173501"/>
            <a:chExt cx="7576456" cy="869737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CFF752BF-75A5-4661-9A34-EE5B417F5FBE}"/>
                </a:ext>
              </a:extLst>
            </p:cNvPr>
            <p:cNvSpPr/>
            <p:nvPr/>
          </p:nvSpPr>
          <p:spPr>
            <a:xfrm>
              <a:off x="2704779" y="3616774"/>
              <a:ext cx="3826649" cy="27902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911AF1B-19B6-4EE5-8056-B48ACA2C6CA1}"/>
                </a:ext>
              </a:extLst>
            </p:cNvPr>
            <p:cNvSpPr/>
            <p:nvPr/>
          </p:nvSpPr>
          <p:spPr>
            <a:xfrm>
              <a:off x="829875" y="3173501"/>
              <a:ext cx="1705855" cy="852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8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Causa</a:t>
              </a:r>
              <a:endPara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8865E41-CED8-4D20-959D-E68EAEC1CE3A}"/>
                </a:ext>
              </a:extLst>
            </p:cNvPr>
            <p:cNvSpPr/>
            <p:nvPr/>
          </p:nvSpPr>
          <p:spPr>
            <a:xfrm>
              <a:off x="6700476" y="3190310"/>
              <a:ext cx="1705855" cy="852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8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Efecto</a:t>
              </a:r>
              <a:endPara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9A6E2-FF78-4F4A-8C8D-29F871CB48CF}"/>
              </a:ext>
            </a:extLst>
          </p:cNvPr>
          <p:cNvGrpSpPr/>
          <p:nvPr/>
        </p:nvGrpSpPr>
        <p:grpSpPr>
          <a:xfrm>
            <a:off x="2474259" y="230523"/>
            <a:ext cx="4233901" cy="2929051"/>
            <a:chOff x="2474259" y="261259"/>
            <a:chExt cx="4233901" cy="2929051"/>
          </a:xfrm>
        </p:grpSpPr>
        <p:sp>
          <p:nvSpPr>
            <p:cNvPr id="10" name="Arrow: Curved Down 9">
              <a:extLst>
                <a:ext uri="{FF2B5EF4-FFF2-40B4-BE49-F238E27FC236}">
                  <a16:creationId xmlns:a16="http://schemas.microsoft.com/office/drawing/2014/main" id="{0DB1F773-1BA1-47CA-9B53-5955974CF7C7}"/>
                </a:ext>
              </a:extLst>
            </p:cNvPr>
            <p:cNvSpPr/>
            <p:nvPr/>
          </p:nvSpPr>
          <p:spPr>
            <a:xfrm>
              <a:off x="2704779" y="2113109"/>
              <a:ext cx="3826649" cy="1077201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7DBE20-D14B-4DA5-8407-836F43992340}"/>
                </a:ext>
              </a:extLst>
            </p:cNvPr>
            <p:cNvSpPr txBox="1"/>
            <p:nvPr/>
          </p:nvSpPr>
          <p:spPr>
            <a:xfrm>
              <a:off x="2474259" y="261259"/>
              <a:ext cx="4233901" cy="17543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/>
                <a:t>Fuentes de error en epidemiología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dirty="0"/>
                <a:t>La pregunta de investigación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dirty="0"/>
                <a:t>La selección de la población (Sesgo)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dirty="0"/>
                <a:t>La información recolectada (Sesgo)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dirty="0"/>
                <a:t>El papel del azar (Imprecisión)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CO" dirty="0"/>
                <a:t>El análisis y uso de los datos (Sesgo)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034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0881" y="880894"/>
            <a:ext cx="8229600" cy="54965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2600" i="0" dirty="0">
                <a:solidFill>
                  <a:schemeClr val="accent2"/>
                </a:solidFill>
                <a:ea typeface="ＭＳ Ｐゴシック" pitchFamily="34" charset="-128"/>
              </a:rPr>
              <a:t>Fuentes de error en la investigación cualitativa</a:t>
            </a:r>
            <a:endParaRPr lang="es-ES" sz="2600" i="0" dirty="0">
              <a:solidFill>
                <a:schemeClr val="accent2"/>
              </a:solidFill>
              <a:ea typeface="ＭＳ Ｐゴシック" pitchFamily="34" charset="-128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283511"/>
            <a:ext cx="6172200" cy="358048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s-ES" sz="21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2400" dirty="0"/>
              <a:t>Error sistemático: 	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s-ES" sz="2400" dirty="0"/>
              <a:t>Sinónimo → Sesgo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s-ES" sz="2400" dirty="0"/>
              <a:t>Antónimo → Validez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2400" dirty="0"/>
              <a:t>Error aleatorio:	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s-ES" sz="2400" dirty="0"/>
              <a:t>Sinónimo → Imprecisión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s-ES" sz="2400" dirty="0"/>
              <a:t>Antónimo → Precisión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s-MX" sz="2400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chemeClr val="accent2"/>
                </a:solidFill>
              </a:rPr>
              <a:t>Validez + Precisión = EXACTITUD</a:t>
            </a:r>
            <a:endParaRPr lang="es-E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4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28" y="2259885"/>
            <a:ext cx="7746716" cy="6237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CO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La pregunta apropiada</a:t>
            </a:r>
            <a:endParaRPr kumimoji="0" lang="es-MX" altLang="es-CO" sz="2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8795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700" dirty="0"/>
              <a:t>¿Cómo escoger la pregunta de investigación?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3600" b="1" dirty="0"/>
              <a:t>F</a:t>
            </a:r>
            <a:r>
              <a:rPr lang="es-ES" sz="3600" dirty="0"/>
              <a:t>	</a:t>
            </a:r>
            <a:r>
              <a:rPr lang="es-ES" sz="3600" dirty="0">
                <a:solidFill>
                  <a:schemeClr val="accent3"/>
                </a:solidFill>
              </a:rPr>
              <a:t>Factible</a:t>
            </a:r>
          </a:p>
          <a:p>
            <a:pPr algn="just"/>
            <a:r>
              <a:rPr lang="es-ES" sz="3600" b="1" dirty="0"/>
              <a:t>I</a:t>
            </a:r>
            <a:r>
              <a:rPr lang="es-ES" sz="3600" dirty="0"/>
              <a:t>	</a:t>
            </a:r>
            <a:r>
              <a:rPr lang="es-ES" sz="3600" dirty="0">
                <a:solidFill>
                  <a:schemeClr val="accent3"/>
                </a:solidFill>
              </a:rPr>
              <a:t>Interesante</a:t>
            </a:r>
            <a:r>
              <a:rPr lang="es-ES" sz="3600" dirty="0"/>
              <a:t> </a:t>
            </a:r>
          </a:p>
          <a:p>
            <a:pPr algn="just"/>
            <a:r>
              <a:rPr lang="es-ES" sz="3600" b="1" dirty="0"/>
              <a:t>N</a:t>
            </a:r>
            <a:r>
              <a:rPr lang="es-ES" sz="3600" dirty="0"/>
              <a:t>	</a:t>
            </a:r>
            <a:r>
              <a:rPr lang="es-ES" sz="3600" dirty="0">
                <a:solidFill>
                  <a:schemeClr val="accent3"/>
                </a:solidFill>
              </a:rPr>
              <a:t>Novedoso</a:t>
            </a:r>
          </a:p>
          <a:p>
            <a:pPr algn="just"/>
            <a:r>
              <a:rPr lang="es-ES" sz="3600" b="1" dirty="0"/>
              <a:t>E</a:t>
            </a:r>
            <a:r>
              <a:rPr lang="es-ES" sz="3600" dirty="0"/>
              <a:t>	</a:t>
            </a:r>
            <a:r>
              <a:rPr lang="es-ES" sz="3600" dirty="0">
                <a:solidFill>
                  <a:schemeClr val="accent3"/>
                </a:solidFill>
              </a:rPr>
              <a:t>Ético</a:t>
            </a:r>
          </a:p>
          <a:p>
            <a:pPr algn="just"/>
            <a:r>
              <a:rPr lang="es-ES" sz="3600" b="1" dirty="0"/>
              <a:t>R</a:t>
            </a:r>
            <a:r>
              <a:rPr lang="es-ES" sz="3600" dirty="0"/>
              <a:t>	</a:t>
            </a:r>
            <a:r>
              <a:rPr lang="es-ES" sz="3600" dirty="0">
                <a:solidFill>
                  <a:schemeClr val="accent3"/>
                </a:solidFill>
              </a:rPr>
              <a:t>Relevante</a:t>
            </a:r>
          </a:p>
        </p:txBody>
      </p:sp>
    </p:spTree>
    <p:extLst>
      <p:ext uri="{BB962C8B-B14F-4D97-AF65-F5344CB8AC3E}">
        <p14:creationId xmlns:p14="http://schemas.microsoft.com/office/powerpoint/2010/main" val="413258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Hipótesis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CO" sz="2400" dirty="0">
                <a:solidFill>
                  <a:srgbClr val="FFFF00"/>
                </a:solidFill>
              </a:rPr>
              <a:t>Hipótesis Nula (H0)</a:t>
            </a:r>
          </a:p>
          <a:p>
            <a:pPr algn="ctr"/>
            <a:r>
              <a:rPr lang="es-CO" sz="2400" dirty="0">
                <a:solidFill>
                  <a:srgbClr val="FFFF00"/>
                </a:solidFill>
              </a:rPr>
              <a:t>Hipótesis Alterna (H1)</a:t>
            </a:r>
          </a:p>
          <a:p>
            <a:endParaRPr lang="es-CO" dirty="0"/>
          </a:p>
          <a:p>
            <a:endParaRPr lang="es-CO" dirty="0"/>
          </a:p>
          <a:p>
            <a:pPr algn="ctr"/>
            <a:r>
              <a:rPr lang="es-CO" sz="2700" b="1" dirty="0"/>
              <a:t>Intento rechazar la hipótesis nula y quedarme con la alterna!!!</a:t>
            </a:r>
          </a:p>
        </p:txBody>
      </p:sp>
    </p:spTree>
    <p:extLst>
      <p:ext uri="{BB962C8B-B14F-4D97-AF65-F5344CB8AC3E}">
        <p14:creationId xmlns:p14="http://schemas.microsoft.com/office/powerpoint/2010/main" val="11643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28" y="2259885"/>
            <a:ext cx="7746716" cy="6237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600" b="1" dirty="0">
                <a:solidFill>
                  <a:schemeClr val="bg1"/>
                </a:solidFill>
              </a:rPr>
              <a:t>Causalidad y validez</a:t>
            </a:r>
            <a:endParaRPr lang="es-MX" altLang="es-CO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325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84411" y="730317"/>
            <a:ext cx="2129557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lang="es-CO" sz="1943" spc="-102" dirty="0"/>
              <a:t>Objetivos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658026" y="1132092"/>
            <a:ext cx="8015955" cy="3356369"/>
          </a:xfrm>
          <a:prstGeom prst="rect">
            <a:avLst/>
          </a:prstGeom>
        </p:spPr>
        <p:txBody>
          <a:bodyPr vert="horz" wrap="square" lIns="0" tIns="32069" rIns="0" bIns="0" rtlCol="0">
            <a:spAutoFit/>
          </a:bodyPr>
          <a:lstStyle/>
          <a:p>
            <a:pPr algn="just"/>
            <a:r>
              <a:rPr lang="es-ES" b="1" dirty="0">
                <a:solidFill>
                  <a:schemeClr val="bg1"/>
                </a:solidFill>
              </a:rPr>
              <a:t> </a:t>
            </a:r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Al finalizar el módulo el participante estará en capacidad de: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chemeClr val="bg1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Entender el alcance de la epidemiología como herramienta para la investigación clínica.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Definir las principales fuentes de error en los estudios de investigación clínica.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Entender la relación causa-efecto como paradigma de la investigación clínica y su relación con la validez de la investigación.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Definir los conceptos de precisión y exactitud en la medición de variables.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Conocer los conceptos básicos para la selección de los participantes en un estudio de investigación clínica.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Conocer los elementos básicos de una propuesta de investigación clínica.</a:t>
            </a:r>
            <a:r>
              <a:rPr lang="es-CO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12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¿Qué es una causa?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800" dirty="0"/>
              <a:t>Una persona, cosa o evento que produce un efecto</a:t>
            </a:r>
            <a:r>
              <a:rPr lang="es-MX" sz="1800" baseline="30000" dirty="0"/>
              <a:t>1</a:t>
            </a:r>
            <a:r>
              <a:rPr lang="es-MX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800" dirty="0"/>
              <a:t>Aquello que se considera como fundamento u origen de algo</a:t>
            </a:r>
            <a:r>
              <a:rPr lang="es-MX" sz="1800" baseline="30000" dirty="0"/>
              <a:t>2</a:t>
            </a:r>
            <a:r>
              <a:rPr lang="es-MX" sz="1800" dirty="0"/>
              <a:t>.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endParaRPr lang="es-MX" sz="1800" dirty="0"/>
          </a:p>
          <a:p>
            <a:pPr eaLnBrk="1" hangingPunct="1"/>
            <a:r>
              <a:rPr lang="es-MX" sz="1800" dirty="0"/>
              <a:t>En epidemiología es un evento, condición o característica previa necesaria para que la enfermedad ocurriese en el momento que ocurrió, dado que otras condiciones no han cambiado.</a:t>
            </a:r>
          </a:p>
          <a:p>
            <a:pPr eaLnBrk="1" hangingPunct="1"/>
            <a:endParaRPr lang="es-MX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595053"/>
            <a:ext cx="6001231" cy="492443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(1) </a:t>
            </a: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The Oxford Dictionary of Sports Science &amp; Medicine (3 ed.). Oxford University Press.</a:t>
            </a:r>
            <a:endParaRPr lang="es-CO" sz="1050" b="0" i="0" baseline="0" dirty="0">
              <a:solidFill>
                <a:schemeClr val="bg2"/>
              </a:solidFill>
              <a:latin typeface="Helvetica"/>
              <a:cs typeface="Helvetica"/>
            </a:endParaRPr>
          </a:p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(2) Real </a:t>
            </a:r>
            <a:r>
              <a:rPr lang="es-ES" sz="1050" dirty="0">
                <a:solidFill>
                  <a:schemeClr val="bg2"/>
                </a:solidFill>
                <a:latin typeface="Helvetica"/>
                <a:cs typeface="Helvetica"/>
              </a:rPr>
              <a:t>Academia Española de la Lengua. </a:t>
            </a: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https://dle.rae.es/</a:t>
            </a:r>
            <a:endParaRPr lang="en-US" sz="1050" b="0" i="0" baseline="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3105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Relaci</a:t>
            </a:r>
            <a:r>
              <a:rPr lang="es-MX" dirty="0">
                <a:solidFill>
                  <a:schemeClr val="accent2"/>
                </a:solidFill>
              </a:rPr>
              <a:t>ón causa-efecto (causal)</a:t>
            </a:r>
            <a:endParaRPr lang="es-MX" b="1" dirty="0">
              <a:solidFill>
                <a:schemeClr val="accent2"/>
              </a:solidFill>
            </a:endParaRP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1882588"/>
            <a:ext cx="8229600" cy="2712035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Una relación entre una variable y otra u otras de tal manera que un cambio en una variable produce un cambio en la otra variable.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The Oxford Dictionary of Sports Science &amp; Medicine (3 ed.). Oxford University Press.</a:t>
            </a:r>
            <a:endParaRPr lang="es-CO" sz="105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036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754081"/>
            <a:ext cx="8229600" cy="549659"/>
          </a:xfrm>
        </p:spPr>
        <p:txBody>
          <a:bodyPr>
            <a:normAutofit fontScale="90000"/>
          </a:bodyPr>
          <a:lstStyle/>
          <a:p>
            <a:r>
              <a:rPr lang="es-CO" sz="2700" b="1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</a:t>
            </a:r>
            <a:r>
              <a:rPr lang="es-MX" sz="2700" b="1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Causal o casual?</a:t>
            </a:r>
            <a:br>
              <a:rPr lang="es-MX" sz="2700" b="1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27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(Criterios de Bradford Hill)</a:t>
            </a:r>
            <a:endParaRPr lang="es-ES" sz="27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57200" y="1569618"/>
            <a:ext cx="8229600" cy="2978901"/>
          </a:xfrm>
        </p:spPr>
        <p:txBody>
          <a:bodyPr>
            <a:normAutofit lnSpcReduction="10000"/>
          </a:bodyPr>
          <a:lstStyle/>
          <a:p>
            <a:pPr marL="742950" lvl="1" indent="-400050">
              <a:buClr>
                <a:srgbClr val="FFC000"/>
              </a:buClr>
              <a:buSzPct val="100000"/>
              <a:buFontTx/>
              <a:buAutoNum type="arabicPeriod"/>
            </a:pPr>
            <a:r>
              <a:rPr lang="es-ES" sz="195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Relación temporal</a:t>
            </a:r>
          </a:p>
          <a:p>
            <a:pPr marL="742950" lvl="1" indent="-400050">
              <a:buClr>
                <a:srgbClr val="FFC000"/>
              </a:buClr>
              <a:buSzPct val="100000"/>
              <a:buFontTx/>
              <a:buAutoNum type="arabicPeriod"/>
            </a:pPr>
            <a:r>
              <a:rPr lang="es-ES" sz="195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Fuerza de la asociación</a:t>
            </a:r>
          </a:p>
          <a:p>
            <a:pPr marL="742950" lvl="1" indent="-400050">
              <a:buClr>
                <a:srgbClr val="FFC000"/>
              </a:buClr>
              <a:buSzPct val="100000"/>
              <a:buFontTx/>
              <a:buAutoNum type="arabicPeriod"/>
            </a:pPr>
            <a:r>
              <a:rPr lang="es-ES" sz="19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Especificidad de la asociación</a:t>
            </a:r>
          </a:p>
          <a:p>
            <a:pPr marL="742950" lvl="1" indent="-400050">
              <a:buClr>
                <a:srgbClr val="FFC000"/>
              </a:buClr>
              <a:buSzPct val="100000"/>
              <a:buFontTx/>
              <a:buAutoNum type="arabicPeriod"/>
            </a:pPr>
            <a:r>
              <a:rPr lang="es-ES" sz="19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Coherencia con otro conocimiento (analogía)</a:t>
            </a:r>
          </a:p>
          <a:p>
            <a:pPr marL="742950" lvl="1" indent="-400050">
              <a:buClr>
                <a:srgbClr val="FFC000"/>
              </a:buClr>
              <a:buSzPct val="100000"/>
              <a:buFontTx/>
              <a:buAutoNum type="arabicPeriod"/>
            </a:pPr>
            <a:r>
              <a:rPr lang="es-ES" sz="19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Plausibilidad biológica</a:t>
            </a:r>
          </a:p>
          <a:p>
            <a:pPr marL="742950" lvl="1" indent="-400050">
              <a:buClr>
                <a:srgbClr val="FFC000"/>
              </a:buClr>
              <a:buSzPct val="100000"/>
              <a:buFontTx/>
              <a:buAutoNum type="arabicPeriod"/>
            </a:pPr>
            <a:r>
              <a:rPr lang="es-ES" sz="19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Repetición o reproducción de las observaciones</a:t>
            </a:r>
          </a:p>
          <a:p>
            <a:pPr marL="742950" lvl="1" indent="-400050">
              <a:buClr>
                <a:srgbClr val="FFC000"/>
              </a:buClr>
              <a:buSzPct val="100000"/>
              <a:buFontTx/>
              <a:buAutoNum type="arabicPeriod"/>
            </a:pPr>
            <a:r>
              <a:rPr lang="es-ES" sz="19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Relación dosis – respuesta</a:t>
            </a:r>
          </a:p>
          <a:p>
            <a:pPr marL="742950" lvl="1" indent="-400050">
              <a:buClr>
                <a:srgbClr val="FFC000"/>
              </a:buClr>
              <a:buSzPct val="100000"/>
              <a:buFontTx/>
              <a:buAutoNum type="arabicPeriod"/>
            </a:pPr>
            <a:r>
              <a:rPr lang="es-ES" sz="19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Suspensión de la exposición (Reversibilidad)</a:t>
            </a:r>
          </a:p>
          <a:p>
            <a:pPr marL="742950" lvl="1" indent="-400050">
              <a:buClr>
                <a:srgbClr val="FFC000"/>
              </a:buClr>
              <a:buSzPct val="100000"/>
              <a:buFontTx/>
              <a:buAutoNum type="arabicPeriod"/>
            </a:pPr>
            <a:r>
              <a:rPr lang="es-ES" sz="19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Consideración de explicaciones alternativas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FE9D7-B82D-411D-B17E-1094867C1E81}"/>
              </a:ext>
            </a:extLst>
          </p:cNvPr>
          <p:cNvSpPr txBox="1"/>
          <p:nvPr/>
        </p:nvSpPr>
        <p:spPr>
          <a:xfrm>
            <a:off x="1513755" y="4748733"/>
            <a:ext cx="7415095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  <a:latin typeface="Helvetica"/>
                <a:cs typeface="Helvetica"/>
              </a:rPr>
              <a:t>Bradford-Hill A. The environment and disease: Association or causation?. Proc R Soc Med. 1965;58(5):295–300.</a:t>
            </a:r>
            <a:endParaRPr lang="en-US" sz="1050" b="0" i="0" baseline="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2954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9362" y="414564"/>
            <a:ext cx="3786686" cy="382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317" y="2049237"/>
            <a:ext cx="4319965" cy="14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4879362" y="4705783"/>
            <a:ext cx="415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>
                <a:solidFill>
                  <a:schemeClr val="bg1"/>
                </a:solidFill>
              </a:rPr>
              <a:t>Rothman KJ. </a:t>
            </a:r>
            <a:r>
              <a:rPr lang="es-CO" sz="1200" dirty="0" err="1">
                <a:solidFill>
                  <a:schemeClr val="bg1"/>
                </a:solidFill>
              </a:rPr>
              <a:t>Epidemiology</a:t>
            </a:r>
            <a:r>
              <a:rPr lang="es-CO" sz="1200" dirty="0">
                <a:solidFill>
                  <a:schemeClr val="bg1"/>
                </a:solidFill>
              </a:rPr>
              <a:t>: </a:t>
            </a:r>
            <a:r>
              <a:rPr lang="es-CO" sz="1200" dirty="0" err="1">
                <a:solidFill>
                  <a:schemeClr val="bg1"/>
                </a:solidFill>
              </a:rPr>
              <a:t>An</a:t>
            </a:r>
            <a:r>
              <a:rPr lang="es-CO" sz="1200" dirty="0">
                <a:solidFill>
                  <a:schemeClr val="bg1"/>
                </a:solidFill>
              </a:rPr>
              <a:t> </a:t>
            </a:r>
            <a:r>
              <a:rPr lang="es-CO" sz="1200" dirty="0" err="1">
                <a:solidFill>
                  <a:schemeClr val="bg1"/>
                </a:solidFill>
              </a:rPr>
              <a:t>introduction</a:t>
            </a:r>
            <a:r>
              <a:rPr lang="es-CO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48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9"/>
          <p:cNvSpPr txBox="1">
            <a:spLocks noChangeArrowheads="1"/>
          </p:cNvSpPr>
          <p:nvPr/>
        </p:nvSpPr>
        <p:spPr bwMode="auto">
          <a:xfrm>
            <a:off x="2916480" y="670209"/>
            <a:ext cx="62190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Fuentes de efecto observado en una intervención</a:t>
            </a:r>
          </a:p>
        </p:txBody>
      </p:sp>
      <p:grpSp>
        <p:nvGrpSpPr>
          <p:cNvPr id="2" name="13 Grupo"/>
          <p:cNvGrpSpPr>
            <a:grpSpLocks/>
          </p:cNvGrpSpPr>
          <p:nvPr/>
        </p:nvGrpSpPr>
        <p:grpSpPr bwMode="auto">
          <a:xfrm>
            <a:off x="1405398" y="773104"/>
            <a:ext cx="6037321" cy="4047511"/>
            <a:chOff x="1745234" y="838200"/>
            <a:chExt cx="6279261" cy="4751102"/>
          </a:xfrm>
        </p:grpSpPr>
        <p:sp>
          <p:nvSpPr>
            <p:cNvPr id="9220" name="Line 2"/>
            <p:cNvSpPr>
              <a:spLocks noChangeShapeType="1"/>
            </p:cNvSpPr>
            <p:nvPr/>
          </p:nvSpPr>
          <p:spPr bwMode="auto">
            <a:xfrm>
              <a:off x="3147695" y="838200"/>
              <a:ext cx="0" cy="4419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s-CO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221" name="Line 3"/>
            <p:cNvSpPr>
              <a:spLocks noChangeShapeType="1"/>
            </p:cNvSpPr>
            <p:nvPr/>
          </p:nvSpPr>
          <p:spPr bwMode="auto">
            <a:xfrm>
              <a:off x="3147695" y="5181600"/>
              <a:ext cx="4876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s-CO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147694" y="4278103"/>
              <a:ext cx="685793" cy="90349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3868611" y="3319318"/>
              <a:ext cx="681542" cy="90349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>
              <a:off x="4638068" y="2577383"/>
              <a:ext cx="689148" cy="645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6716277" y="1752599"/>
              <a:ext cx="914400" cy="3429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5414365" y="1774682"/>
              <a:ext cx="671318" cy="685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227" name="Text Box 10"/>
            <p:cNvSpPr txBox="1">
              <a:spLocks noChangeArrowheads="1"/>
            </p:cNvSpPr>
            <p:nvPr/>
          </p:nvSpPr>
          <p:spPr bwMode="auto">
            <a:xfrm>
              <a:off x="1745234" y="5191896"/>
              <a:ext cx="3381500" cy="397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sz="16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Historia Natural de la enfermedad</a:t>
              </a:r>
            </a:p>
          </p:txBody>
        </p:sp>
        <p:sp>
          <p:nvSpPr>
            <p:cNvPr id="9228" name="Text Box 11"/>
            <p:cNvSpPr txBox="1">
              <a:spLocks noChangeArrowheads="1"/>
            </p:cNvSpPr>
            <p:nvPr/>
          </p:nvSpPr>
          <p:spPr bwMode="auto">
            <a:xfrm>
              <a:off x="3189677" y="2853969"/>
              <a:ext cx="1389146" cy="397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sz="16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Observación</a:t>
              </a:r>
            </a:p>
          </p:txBody>
        </p:sp>
        <p:sp>
          <p:nvSpPr>
            <p:cNvPr id="9229" name="Text Box 12"/>
            <p:cNvSpPr txBox="1">
              <a:spLocks noChangeArrowheads="1"/>
            </p:cNvSpPr>
            <p:nvPr/>
          </p:nvSpPr>
          <p:spPr bwMode="auto">
            <a:xfrm>
              <a:off x="4472927" y="2197967"/>
              <a:ext cx="960665" cy="397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" sz="16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Placebo</a:t>
              </a:r>
            </a:p>
          </p:txBody>
        </p:sp>
        <p:sp>
          <p:nvSpPr>
            <p:cNvPr id="9230" name="Text Box 13"/>
            <p:cNvSpPr txBox="1">
              <a:spLocks noChangeArrowheads="1"/>
            </p:cNvSpPr>
            <p:nvPr/>
          </p:nvSpPr>
          <p:spPr bwMode="auto">
            <a:xfrm>
              <a:off x="5047114" y="1309145"/>
              <a:ext cx="1354134" cy="397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sz="16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Intervención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7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023021"/>
            <a:ext cx="8229600" cy="54965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CO" sz="2800" dirty="0">
                <a:solidFill>
                  <a:schemeClr val="accent2"/>
                </a:solidFill>
              </a:rPr>
              <a:t>Diseños que pueden ser utilizados en causalidad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561821" y="1795274"/>
            <a:ext cx="0" cy="248483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O" sz="135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815953" y="1815704"/>
            <a:ext cx="1463862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350" dirty="0">
                <a:solidFill>
                  <a:schemeClr val="bg1"/>
                </a:solidFill>
                <a:latin typeface="Arial" charset="0"/>
              </a:rPr>
              <a:t>ECC</a:t>
            </a:r>
          </a:p>
          <a:p>
            <a:endParaRPr lang="es-CO" sz="1350" dirty="0">
              <a:solidFill>
                <a:schemeClr val="bg1"/>
              </a:solidFill>
              <a:latin typeface="Arial" charset="0"/>
            </a:endParaRPr>
          </a:p>
          <a:p>
            <a:r>
              <a:rPr lang="es-CO" sz="1350" dirty="0">
                <a:solidFill>
                  <a:schemeClr val="bg1"/>
                </a:solidFill>
                <a:latin typeface="Arial" charset="0"/>
              </a:rPr>
              <a:t>Cohorte </a:t>
            </a:r>
          </a:p>
          <a:p>
            <a:endParaRPr lang="es-CO" sz="1350" dirty="0">
              <a:solidFill>
                <a:schemeClr val="bg1"/>
              </a:solidFill>
              <a:latin typeface="Arial" charset="0"/>
            </a:endParaRPr>
          </a:p>
          <a:p>
            <a:r>
              <a:rPr lang="es-CO" sz="1350" dirty="0">
                <a:solidFill>
                  <a:schemeClr val="bg1"/>
                </a:solidFill>
                <a:latin typeface="Arial" charset="0"/>
              </a:rPr>
              <a:t>C y C</a:t>
            </a:r>
          </a:p>
          <a:p>
            <a:endParaRPr lang="es-CO" sz="1350" dirty="0">
              <a:solidFill>
                <a:schemeClr val="bg1"/>
              </a:solidFill>
              <a:latin typeface="Arial" charset="0"/>
            </a:endParaRPr>
          </a:p>
          <a:p>
            <a:r>
              <a:rPr lang="es-CO" sz="1350" dirty="0">
                <a:solidFill>
                  <a:schemeClr val="bg1"/>
                </a:solidFill>
                <a:latin typeface="Arial" charset="0"/>
              </a:rPr>
              <a:t>Prevalencia </a:t>
            </a:r>
          </a:p>
          <a:p>
            <a:endParaRPr lang="es-CO" sz="1350" dirty="0">
              <a:solidFill>
                <a:schemeClr val="bg1"/>
              </a:solidFill>
              <a:latin typeface="Arial" charset="0"/>
            </a:endParaRPr>
          </a:p>
          <a:p>
            <a:r>
              <a:rPr lang="es-CO" sz="1350" dirty="0">
                <a:solidFill>
                  <a:schemeClr val="bg1"/>
                </a:solidFill>
                <a:latin typeface="Arial" charset="0"/>
              </a:rPr>
              <a:t>Series de casos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890088" y="1977629"/>
            <a:ext cx="270272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1350" dirty="0" err="1">
                <a:solidFill>
                  <a:schemeClr val="bg1"/>
                </a:solidFill>
                <a:latin typeface="Arial" charset="0"/>
              </a:rPr>
              <a:t>For</a:t>
            </a:r>
            <a:r>
              <a:rPr lang="es-CO" sz="135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CO" sz="1350" dirty="0" err="1">
                <a:solidFill>
                  <a:schemeClr val="bg1"/>
                </a:solidFill>
                <a:latin typeface="Arial" charset="0"/>
              </a:rPr>
              <a:t>taleza</a:t>
            </a:r>
            <a:r>
              <a:rPr lang="es-CO" sz="1350" dirty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07606" y="1815666"/>
            <a:ext cx="1404938" cy="151216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4040" y="1197958"/>
            <a:ext cx="8229600" cy="549659"/>
          </a:xfrm>
        </p:spPr>
        <p:txBody>
          <a:bodyPr>
            <a:noAutofit/>
          </a:bodyPr>
          <a:lstStyle/>
          <a:p>
            <a:r>
              <a:rPr lang="es-CO" b="1" dirty="0">
                <a:solidFill>
                  <a:schemeClr val="accent2"/>
                </a:solidFill>
              </a:rPr>
              <a:t>¿</a:t>
            </a:r>
            <a:r>
              <a:rPr lang="es-CO" b="1" dirty="0" smtClean="0">
                <a:solidFill>
                  <a:schemeClr val="accent2"/>
                </a:solidFill>
              </a:rPr>
              <a:t>Qué </a:t>
            </a:r>
            <a:r>
              <a:rPr lang="es-CO" b="1" dirty="0">
                <a:solidFill>
                  <a:schemeClr val="accent2"/>
                </a:solidFill>
              </a:rPr>
              <a:t>diseño es el mejor?</a:t>
            </a:r>
            <a:endParaRPr lang="es-ES" b="1" dirty="0">
              <a:solidFill>
                <a:schemeClr val="accent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s-CO" sz="3300" dirty="0"/>
          </a:p>
          <a:p>
            <a:pPr algn="ctr"/>
            <a:r>
              <a:rPr lang="es-CO" sz="3450" b="1" dirty="0"/>
              <a:t>El que responde mejor a la pregunta de interés </a:t>
            </a:r>
            <a:endParaRPr lang="es-ES" sz="3450" b="1" dirty="0"/>
          </a:p>
        </p:txBody>
      </p:sp>
    </p:spTree>
    <p:extLst>
      <p:ext uri="{BB962C8B-B14F-4D97-AF65-F5344CB8AC3E}">
        <p14:creationId xmlns:p14="http://schemas.microsoft.com/office/powerpoint/2010/main" val="325382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81" y="2514601"/>
            <a:ext cx="7368363" cy="6237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600" b="1" dirty="0">
                <a:solidFill>
                  <a:schemeClr val="bg1"/>
                </a:solidFill>
              </a:rPr>
              <a:t>Fuentes de error: Inferencia y sesgos</a:t>
            </a:r>
            <a:endParaRPr lang="es-MX" altLang="es-CO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5529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Inferencia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1882588"/>
            <a:ext cx="8229600" cy="2712035"/>
          </a:xfrm>
        </p:spPr>
        <p:txBody>
          <a:bodyPr>
            <a:normAutofit/>
          </a:bodyPr>
          <a:lstStyle/>
          <a:p>
            <a:pPr algn="ctr"/>
            <a:r>
              <a:rPr lang="es-ES" sz="2600" dirty="0"/>
              <a:t>Una suposición o juicio derivado por deducción o inducción de ciertos datos.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The Oxford Dictionary of Sports Science &amp; Medicine (3 ed.). Oxford University Press.</a:t>
            </a:r>
            <a:endParaRPr lang="es-CO" sz="105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84736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CO" b="1" i="0" dirty="0">
                <a:solidFill>
                  <a:schemeClr val="accent2"/>
                </a:solidFill>
              </a:rPr>
              <a:t>Inferencia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CO" sz="2400" dirty="0"/>
              <a:t>La inferencia implica hacer generalizaciones acerca de una </a:t>
            </a:r>
            <a:r>
              <a:rPr lang="es-CO" sz="2400" dirty="0">
                <a:solidFill>
                  <a:schemeClr val="accent2"/>
                </a:solidFill>
              </a:rPr>
              <a:t>población </a:t>
            </a:r>
            <a:r>
              <a:rPr lang="es-CO" sz="2400" dirty="0"/>
              <a:t>con base en una </a:t>
            </a:r>
            <a:r>
              <a:rPr lang="es-CO" sz="2400" dirty="0">
                <a:solidFill>
                  <a:schemeClr val="accent2"/>
                </a:solidFill>
              </a:rPr>
              <a:t>muestra</a:t>
            </a:r>
            <a:r>
              <a:rPr lang="es-CO" sz="2400" dirty="0"/>
              <a:t>.</a:t>
            </a:r>
          </a:p>
          <a:p>
            <a:pPr>
              <a:defRPr/>
            </a:pPr>
            <a:endParaRPr lang="es-CO" sz="2400" dirty="0"/>
          </a:p>
          <a:p>
            <a:pPr>
              <a:defRPr/>
            </a:pPr>
            <a:r>
              <a:rPr lang="es-CO" sz="2400" dirty="0"/>
              <a:t>Existe la posibilidad de que esa inferencia no sea </a:t>
            </a:r>
            <a:r>
              <a:rPr lang="es-CO" sz="2400" dirty="0">
                <a:solidFill>
                  <a:schemeClr val="accent2"/>
                </a:solidFill>
              </a:rPr>
              <a:t>válida</a:t>
            </a:r>
            <a:r>
              <a:rPr lang="es-CO" sz="2400" dirty="0"/>
              <a:t> o sea </a:t>
            </a:r>
            <a:r>
              <a:rPr lang="es-CO" sz="2400" dirty="0">
                <a:solidFill>
                  <a:schemeClr val="accent2"/>
                </a:solidFill>
              </a:rPr>
              <a:t>imprecisa</a:t>
            </a:r>
            <a:r>
              <a:rPr lang="es-CO" sz="2400" dirty="0"/>
              <a:t> debido a:</a:t>
            </a:r>
          </a:p>
          <a:p>
            <a:pPr>
              <a:defRPr/>
            </a:pPr>
            <a:endParaRPr lang="es-CO" sz="2400" dirty="0"/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es-CO" sz="2400" dirty="0">
                <a:solidFill>
                  <a:schemeClr val="accent2"/>
                </a:solidFill>
              </a:rPr>
              <a:t>Sesgo (error sistemático)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es-CO" sz="2400" dirty="0">
                <a:solidFill>
                  <a:schemeClr val="accent2"/>
                </a:solidFill>
              </a:rPr>
              <a:t>Azar o la variabilidad de la muestra (error aleatorio)</a:t>
            </a:r>
          </a:p>
        </p:txBody>
      </p:sp>
    </p:spTree>
    <p:extLst>
      <p:ext uri="{BB962C8B-B14F-4D97-AF65-F5344CB8AC3E}">
        <p14:creationId xmlns:p14="http://schemas.microsoft.com/office/powerpoint/2010/main" val="5300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28" y="2259885"/>
            <a:ext cx="7746716" cy="6237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600" b="1" dirty="0">
                <a:solidFill>
                  <a:schemeClr val="bg1"/>
                </a:solidFill>
              </a:rPr>
              <a:t>Epidemiología e investigación </a:t>
            </a:r>
            <a:r>
              <a:rPr lang="es-MX" altLang="es-CO" sz="3600" b="1" dirty="0" smtClean="0">
                <a:solidFill>
                  <a:schemeClr val="bg1"/>
                </a:solidFill>
              </a:rPr>
              <a:t>clínica</a:t>
            </a:r>
            <a:endParaRPr lang="es-MX" altLang="es-CO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804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Sesgo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1882588"/>
            <a:ext cx="8229600" cy="2712035"/>
          </a:xfrm>
        </p:spPr>
        <p:txBody>
          <a:bodyPr>
            <a:normAutofit fontScale="92500"/>
          </a:bodyPr>
          <a:lstStyle/>
          <a:p>
            <a:pPr algn="ctr"/>
            <a:r>
              <a:rPr lang="es-ES" sz="2600" dirty="0"/>
              <a:t>En investigación es la distorsión de los datos o hallazgos de la misma, por el método de investigación empleado o por las suposiciones del investigador.</a:t>
            </a:r>
          </a:p>
          <a:p>
            <a:pPr algn="ctr"/>
            <a:endParaRPr lang="es-ES" sz="2600" dirty="0"/>
          </a:p>
          <a:p>
            <a:pPr algn="ctr"/>
            <a:r>
              <a:rPr lang="es-ES" sz="2600" dirty="0"/>
              <a:t>Es un error </a:t>
            </a:r>
            <a:r>
              <a:rPr lang="es-ES" sz="2600" u="sng" dirty="0"/>
              <a:t>sistemático</a:t>
            </a:r>
            <a:r>
              <a:rPr lang="es-ES" sz="2600" dirty="0"/>
              <a:t> en un estudio que conduce a distorsión de los resultados. </a:t>
            </a:r>
            <a:r>
              <a:rPr lang="es-ES" sz="2600" dirty="0">
                <a:solidFill>
                  <a:schemeClr val="accent2"/>
                </a:solidFill>
              </a:rPr>
              <a:t>Lo comete el investigador!.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618105"/>
            <a:ext cx="6001231" cy="492443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The Oxford Dictionary of Sports Science &amp; Medicine (3 ed.). Oxford University Press.</a:t>
            </a:r>
            <a:endParaRPr lang="es-CO" sz="1050" dirty="0">
              <a:solidFill>
                <a:schemeClr val="bg2"/>
              </a:solidFill>
              <a:latin typeface="Helvetica"/>
              <a:cs typeface="Helvetica"/>
            </a:endParaRPr>
          </a:p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Medical Epidemiology, Greenberg RS, 1993.</a:t>
            </a:r>
            <a:endParaRPr lang="es-CO" sz="1050" b="0" i="0" baseline="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29857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D60C-209D-4FEB-9C0F-8887E406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780252"/>
            <a:ext cx="7883922" cy="449245"/>
          </a:xfrm>
        </p:spPr>
        <p:txBody>
          <a:bodyPr>
            <a:no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Tipos de sesgos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0C51-A3E8-4037-B917-829639DB20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380" y="1139694"/>
            <a:ext cx="3942809" cy="3242894"/>
          </a:xfrm>
        </p:spPr>
        <p:txBody>
          <a:bodyPr/>
          <a:lstStyle/>
          <a:p>
            <a:endParaRPr lang="es-CO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chemeClr val="bg1"/>
                </a:solidFill>
              </a:rPr>
              <a:t>Selección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chemeClr val="bg1"/>
                </a:solidFill>
              </a:rPr>
              <a:t>Información</a:t>
            </a:r>
          </a:p>
          <a:p>
            <a:pPr marL="514350" indent="-514350">
              <a:buFont typeface="+mj-lt"/>
              <a:buAutoNum type="arabicPeriod"/>
            </a:pPr>
            <a:endParaRPr lang="es-CO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chemeClr val="bg1">
                    <a:lumMod val="75000"/>
                  </a:schemeClr>
                </a:solidFill>
              </a:rPr>
              <a:t>Confusión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2" name="Picture 4" descr="Resultado de imagen de sesgo">
            <a:extLst>
              <a:ext uri="{FF2B5EF4-FFF2-40B4-BE49-F238E27FC236}">
                <a16:creationId xmlns:a16="http://schemas.microsoft.com/office/drawing/2014/main" id="{8837D2A1-6EA6-45E8-936B-342765DB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60" y="1604443"/>
            <a:ext cx="4210301" cy="22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14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98" y="2514601"/>
            <a:ext cx="7778732" cy="6237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600" b="1" dirty="0">
                <a:solidFill>
                  <a:schemeClr val="bg1"/>
                </a:solidFill>
              </a:rPr>
              <a:t>Fuentes de error: Precisión y exactitud</a:t>
            </a:r>
            <a:endParaRPr lang="es-MX" altLang="es-CO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345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Precisión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1681745"/>
            <a:ext cx="8229600" cy="2712035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El número de representaciones (observaciones) significativas de las que se toman los datos o se realizan lecturas.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Cuanto mayor sea el número de representaciones (observaciones) significativas, mayor será la precisión.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The Oxford Dictionary of Sports Science &amp; Medicine (3 ed.). Oxford University Press.</a:t>
            </a:r>
            <a:endParaRPr lang="es-CO" sz="105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33320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Exactitud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1882588"/>
            <a:ext cx="8229600" cy="2712035"/>
          </a:xfrm>
        </p:spPr>
        <p:txBody>
          <a:bodyPr>
            <a:normAutofit/>
          </a:bodyPr>
          <a:lstStyle/>
          <a:p>
            <a:pPr algn="ctr"/>
            <a:r>
              <a:rPr lang="es-ES" sz="2600" dirty="0"/>
              <a:t>La capacidad de lograr un resultado o hacer una acción (investigar) sin cometer errores.</a:t>
            </a:r>
          </a:p>
          <a:p>
            <a:pPr algn="ctr"/>
            <a:endParaRPr lang="es-ES" sz="2600" dirty="0"/>
          </a:p>
          <a:p>
            <a:pPr algn="ctr"/>
            <a:r>
              <a:rPr lang="es-ES" sz="2600" dirty="0"/>
              <a:t>La capacidad de golpear un objetivo.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The Oxford Dictionary of Sports Science &amp; Medicine (3 ed.). Oxford University Press.</a:t>
            </a:r>
            <a:endParaRPr lang="es-CO" sz="105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99631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677507" y="4828917"/>
            <a:ext cx="4273153" cy="207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s-ES" sz="750" dirty="0">
                <a:solidFill>
                  <a:schemeClr val="bg1"/>
                </a:solidFill>
              </a:rPr>
              <a:t>Modificado de: http://bacteria.fciencias.unam.mx/bioinformatica/Filogenias_archivos/image063.jpg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45BC12-8260-48F8-9F8B-F3F9970D0D1D}"/>
              </a:ext>
            </a:extLst>
          </p:cNvPr>
          <p:cNvGrpSpPr/>
          <p:nvPr/>
        </p:nvGrpSpPr>
        <p:grpSpPr>
          <a:xfrm>
            <a:off x="1527321" y="262596"/>
            <a:ext cx="5693569" cy="4354116"/>
            <a:chOff x="1243013" y="293332"/>
            <a:chExt cx="5693569" cy="4354116"/>
          </a:xfrm>
        </p:grpSpPr>
        <p:grpSp>
          <p:nvGrpSpPr>
            <p:cNvPr id="58371" name="Group 3"/>
            <p:cNvGrpSpPr>
              <a:grpSpLocks/>
            </p:cNvGrpSpPr>
            <p:nvPr/>
          </p:nvGrpSpPr>
          <p:grpSpPr bwMode="auto">
            <a:xfrm>
              <a:off x="1243013" y="293332"/>
              <a:ext cx="5693569" cy="4354116"/>
              <a:chOff x="84" y="298"/>
              <a:chExt cx="4782" cy="3657"/>
            </a:xfrm>
          </p:grpSpPr>
          <p:pic>
            <p:nvPicPr>
              <p:cNvPr id="58373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298"/>
                <a:ext cx="3688" cy="36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038" name="Text Box 5"/>
              <p:cNvSpPr txBox="1">
                <a:spLocks noChangeArrowheads="1"/>
              </p:cNvSpPr>
              <p:nvPr/>
            </p:nvSpPr>
            <p:spPr bwMode="auto">
              <a:xfrm>
                <a:off x="84" y="2127"/>
                <a:ext cx="983" cy="33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s-MX" sz="2000" b="1" dirty="0"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rPr>
                  <a:t>Validez</a:t>
                </a:r>
                <a:endParaRPr lang="es-ES" sz="2000" b="1" dirty="0"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8A79403-CFFF-4CB1-AD89-D6B8778A3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537" y="319994"/>
              <a:ext cx="1497716" cy="40011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s-MX" sz="2000" b="1" dirty="0"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Precisión</a:t>
              </a:r>
              <a:endParaRPr lang="es-ES" sz="20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43366" name="Line 6"/>
          <p:cNvSpPr>
            <a:spLocks noChangeShapeType="1"/>
          </p:cNvSpPr>
          <p:nvPr/>
        </p:nvSpPr>
        <p:spPr bwMode="auto">
          <a:xfrm flipV="1">
            <a:off x="1675119" y="3688336"/>
            <a:ext cx="2343631" cy="928375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s-CO" sz="135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266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28" y="2259885"/>
            <a:ext cx="7746716" cy="6237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600" b="1" dirty="0">
                <a:solidFill>
                  <a:schemeClr val="bg1"/>
                </a:solidFill>
              </a:rPr>
              <a:t>Muestras, muestreo, variabilidad</a:t>
            </a:r>
            <a:endParaRPr lang="es-MX" altLang="es-CO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0250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Validez interna de un estudio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1681745"/>
            <a:ext cx="8229600" cy="2712035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El grado en que el</a:t>
            </a:r>
            <a:r>
              <a:rPr lang="es-ES" altLang="en-US" sz="2400" dirty="0"/>
              <a:t> resultado de un estudio es una función de las variables que se miden, controlan o manipulan al interior del mismo. </a:t>
            </a:r>
          </a:p>
          <a:p>
            <a:pPr algn="ctr"/>
            <a:endParaRPr lang="es-ES" altLang="en-US" sz="2400" dirty="0"/>
          </a:p>
          <a:p>
            <a:pPr algn="ctr"/>
            <a:r>
              <a:rPr lang="es-ES" altLang="en-US" sz="2400" dirty="0"/>
              <a:t>Es más alta cuando se eliminan las variables de confusión y los sesgos.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The Oxford Dictionary of Sports Science &amp; Medicine (3 ed.). Oxford University Press.</a:t>
            </a:r>
            <a:endParaRPr lang="es-CO" sz="105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4497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Validez externa de un estudio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1681745"/>
            <a:ext cx="8229600" cy="271203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sz="2400" dirty="0"/>
              <a:t>Es la aplicabilidad de los resultados del estudio o prueba a situaciones reales.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En estadística, es la medida en que los resultados de una investigación pueden generalizarse a la población en su conjunto y a otras poblaciones, entornos, dispositivos de medición, etc. 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La validez externa depende, entre otras cosas, de la </a:t>
            </a:r>
            <a:r>
              <a:rPr lang="es-ES" sz="2400" u="sng" dirty="0"/>
              <a:t>exactitud de la muestra</a:t>
            </a:r>
            <a:r>
              <a:rPr lang="es-E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The Oxford Dictionary of Sports Science &amp; Medicine (3 ed.). Oxford University Press.</a:t>
            </a:r>
            <a:endParaRPr lang="es-CO" sz="105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4714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09B491FC-8B88-4EE4-9561-61BB2695F51D}"/>
              </a:ext>
            </a:extLst>
          </p:cNvPr>
          <p:cNvSpPr/>
          <p:nvPr/>
        </p:nvSpPr>
        <p:spPr>
          <a:xfrm rot="16200000">
            <a:off x="2589520" y="-1282727"/>
            <a:ext cx="3964961" cy="8651208"/>
          </a:xfrm>
          <a:prstGeom prst="flowChartManualOperat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7620" y="620187"/>
            <a:ext cx="8229600" cy="549659"/>
          </a:xfrm>
        </p:spPr>
        <p:txBody>
          <a:bodyPr>
            <a:normAutofit fontScale="90000"/>
          </a:bodyPr>
          <a:lstStyle/>
          <a:p>
            <a:pPr algn="r"/>
            <a:r>
              <a:rPr lang="es-CO" dirty="0">
                <a:solidFill>
                  <a:schemeClr val="accent2"/>
                </a:solidFill>
              </a:rPr>
              <a:t>Muestras y muestreo para inferencia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5FC310-2E4F-4C0A-8BCB-EDA605CAA8CB}"/>
              </a:ext>
            </a:extLst>
          </p:cNvPr>
          <p:cNvGrpSpPr/>
          <p:nvPr/>
        </p:nvGrpSpPr>
        <p:grpSpPr>
          <a:xfrm>
            <a:off x="246397" y="1494776"/>
            <a:ext cx="2083335" cy="3190926"/>
            <a:chOff x="246397" y="1494776"/>
            <a:chExt cx="2083335" cy="3190926"/>
          </a:xfrm>
        </p:grpSpPr>
        <p:pic>
          <p:nvPicPr>
            <p:cNvPr id="3074" name="Picture 2" descr="Resultado de imagen de mapa colombia">
              <a:extLst>
                <a:ext uri="{FF2B5EF4-FFF2-40B4-BE49-F238E27FC236}">
                  <a16:creationId xmlns:a16="http://schemas.microsoft.com/office/drawing/2014/main" id="{1A918B0B-9304-495D-84C9-1C27604EE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114134"/>
              <a:ext cx="1705068" cy="2215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783FC6-50A6-458E-A426-0233FCA3617E}"/>
                </a:ext>
              </a:extLst>
            </p:cNvPr>
            <p:cNvSpPr txBox="1"/>
            <p:nvPr/>
          </p:nvSpPr>
          <p:spPr>
            <a:xfrm>
              <a:off x="326003" y="1494776"/>
              <a:ext cx="2003729" cy="461665"/>
            </a:xfrm>
            <a:prstGeom prst="rect">
              <a:avLst/>
            </a:prstGeom>
            <a:noFill/>
          </p:spPr>
          <p:txBody>
            <a:bodyPr wrap="square" numCol="1" spcCol="360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Helvetica"/>
                  <a:cs typeface="Helvetica"/>
                </a:rPr>
                <a:t>¿</a:t>
              </a:r>
              <a:r>
                <a:rPr lang="en-US" sz="1200" b="0" i="0" baseline="0" dirty="0">
                  <a:solidFill>
                    <a:schemeClr val="bg1"/>
                  </a:solidFill>
                  <a:latin typeface="Helvetica"/>
                  <a:cs typeface="Helvetica"/>
                </a:rPr>
                <a:t>A </a:t>
              </a:r>
              <a:r>
                <a:rPr lang="en-US" sz="1200" b="0" i="0" baseline="0" dirty="0" err="1">
                  <a:solidFill>
                    <a:schemeClr val="bg1"/>
                  </a:solidFill>
                  <a:latin typeface="Helvetica"/>
                  <a:cs typeface="Helvetica"/>
                </a:rPr>
                <a:t>quien</a:t>
              </a:r>
              <a:r>
                <a:rPr lang="en-US" sz="1200" b="0" i="0" baseline="0" dirty="0">
                  <a:solidFill>
                    <a:schemeClr val="bg1"/>
                  </a:solidFill>
                  <a:latin typeface="Helvetica"/>
                  <a:cs typeface="Helvetica"/>
                </a:rPr>
                <a:t> </a:t>
              </a:r>
              <a:r>
                <a:rPr lang="en-US" sz="1200" b="0" i="0" baseline="0" dirty="0" err="1">
                  <a:solidFill>
                    <a:schemeClr val="bg1"/>
                  </a:solidFill>
                  <a:latin typeface="Helvetica"/>
                  <a:cs typeface="Helvetica"/>
                </a:rPr>
                <a:t>quiero</a:t>
              </a:r>
              <a:r>
                <a:rPr lang="en-US" sz="1200" b="0" i="0" baseline="0" dirty="0">
                  <a:solidFill>
                    <a:schemeClr val="bg1"/>
                  </a:solidFill>
                  <a:latin typeface="Helvetica"/>
                  <a:cs typeface="Helvetica"/>
                </a:rPr>
                <a:t> generalizer los </a:t>
              </a:r>
              <a:r>
                <a:rPr lang="en-US" sz="1200" b="0" i="0" baseline="0" dirty="0" err="1">
                  <a:solidFill>
                    <a:schemeClr val="bg1"/>
                  </a:solidFill>
                  <a:latin typeface="Helvetica"/>
                  <a:cs typeface="Helvetica"/>
                </a:rPr>
                <a:t>resultados</a:t>
              </a:r>
              <a:r>
                <a:rPr lang="es-CO" sz="1200" dirty="0">
                  <a:solidFill>
                    <a:schemeClr val="bg1"/>
                  </a:solidFill>
                  <a:latin typeface="Helvetica"/>
                  <a:cs typeface="Helvetica"/>
                </a:rPr>
                <a:t>?</a:t>
              </a:r>
              <a:endParaRPr lang="en-US" sz="1200" b="0" i="0" baseline="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78BE5D-1BF7-4622-B247-ADAB2EDBC054}"/>
                </a:ext>
              </a:extLst>
            </p:cNvPr>
            <p:cNvSpPr txBox="1"/>
            <p:nvPr/>
          </p:nvSpPr>
          <p:spPr>
            <a:xfrm>
              <a:off x="246397" y="4408703"/>
              <a:ext cx="2003729" cy="276999"/>
            </a:xfrm>
            <a:prstGeom prst="rect">
              <a:avLst/>
            </a:prstGeom>
            <a:noFill/>
          </p:spPr>
          <p:txBody>
            <a:bodyPr wrap="square" numCol="1" spcCol="360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CO" sz="1200" dirty="0">
                  <a:solidFill>
                    <a:srgbClr val="FFFF00"/>
                  </a:solidFill>
                  <a:latin typeface="Helvetica"/>
                  <a:cs typeface="Helvetica"/>
                </a:rPr>
                <a:t>La población teórica</a:t>
              </a:r>
              <a:endParaRPr lang="en-US" sz="1200" b="0" i="0" baseline="0" dirty="0">
                <a:solidFill>
                  <a:srgbClr val="FFFF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DFA3D82-DEEC-4469-BC93-F6B9824B2B9E}"/>
              </a:ext>
            </a:extLst>
          </p:cNvPr>
          <p:cNvGrpSpPr/>
          <p:nvPr/>
        </p:nvGrpSpPr>
        <p:grpSpPr>
          <a:xfrm>
            <a:off x="2610594" y="1706111"/>
            <a:ext cx="2004178" cy="2777801"/>
            <a:chOff x="2610594" y="1706111"/>
            <a:chExt cx="2004178" cy="2777801"/>
          </a:xfrm>
        </p:grpSpPr>
        <p:pic>
          <p:nvPicPr>
            <p:cNvPr id="3076" name="Picture 4" descr="Resultado de imagen de poblacion general">
              <a:extLst>
                <a:ext uri="{FF2B5EF4-FFF2-40B4-BE49-F238E27FC236}">
                  <a16:creationId xmlns:a16="http://schemas.microsoft.com/office/drawing/2014/main" id="{7DE7C3D4-F215-4661-A1A7-F529B1FE6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845" y="2246067"/>
              <a:ext cx="1877226" cy="186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785ECA-2D42-408F-992A-35742A46B698}"/>
                </a:ext>
              </a:extLst>
            </p:cNvPr>
            <p:cNvSpPr txBox="1"/>
            <p:nvPr/>
          </p:nvSpPr>
          <p:spPr>
            <a:xfrm>
              <a:off x="2610594" y="1706111"/>
              <a:ext cx="2003729" cy="461665"/>
            </a:xfrm>
            <a:prstGeom prst="rect">
              <a:avLst/>
            </a:prstGeom>
            <a:noFill/>
          </p:spPr>
          <p:txBody>
            <a:bodyPr wrap="square" numCol="1" spcCol="360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Helvetica"/>
                  <a:cs typeface="Helvetica"/>
                </a:rPr>
                <a:t>¿</a:t>
              </a:r>
              <a:r>
                <a:rPr lang="en-US" sz="1200" b="0" i="0" baseline="0" dirty="0">
                  <a:solidFill>
                    <a:schemeClr val="bg1"/>
                  </a:solidFill>
                  <a:latin typeface="Helvetica"/>
                  <a:cs typeface="Helvetica"/>
                </a:rPr>
                <a:t>A que población </a:t>
              </a:r>
              <a:r>
                <a:rPr lang="en-US" sz="1200" b="0" i="0" baseline="0" dirty="0" err="1">
                  <a:solidFill>
                    <a:schemeClr val="bg1"/>
                  </a:solidFill>
                  <a:latin typeface="Helvetica"/>
                  <a:cs typeface="Helvetica"/>
                </a:rPr>
                <a:t>puedo</a:t>
              </a:r>
              <a:r>
                <a:rPr lang="en-US" sz="1200" b="0" i="0" baseline="0" dirty="0">
                  <a:solidFill>
                    <a:schemeClr val="bg1"/>
                  </a:solidFill>
                  <a:latin typeface="Helvetica"/>
                  <a:cs typeface="Helvetica"/>
                </a:rPr>
                <a:t> acceder</a:t>
              </a:r>
              <a:r>
                <a:rPr lang="es-CO" sz="1200" dirty="0">
                  <a:solidFill>
                    <a:schemeClr val="bg1"/>
                  </a:solidFill>
                  <a:latin typeface="Helvetica"/>
                  <a:cs typeface="Helvetica"/>
                </a:rPr>
                <a:t>?</a:t>
              </a:r>
              <a:endParaRPr lang="en-US" sz="1200" b="0" i="0" baseline="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B4AFC4-D00E-4BB0-83E0-F6CD5F3839EC}"/>
                </a:ext>
              </a:extLst>
            </p:cNvPr>
            <p:cNvSpPr txBox="1"/>
            <p:nvPr/>
          </p:nvSpPr>
          <p:spPr>
            <a:xfrm>
              <a:off x="2611043" y="4206913"/>
              <a:ext cx="2003729" cy="276999"/>
            </a:xfrm>
            <a:prstGeom prst="rect">
              <a:avLst/>
            </a:prstGeom>
            <a:noFill/>
          </p:spPr>
          <p:txBody>
            <a:bodyPr wrap="square" numCol="1" spcCol="360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CO" sz="1200" dirty="0">
                  <a:solidFill>
                    <a:srgbClr val="FFFF00"/>
                  </a:solidFill>
                  <a:latin typeface="Helvetica"/>
                  <a:cs typeface="Helvetica"/>
                </a:rPr>
                <a:t>La población a estudio</a:t>
              </a:r>
              <a:endParaRPr lang="en-US" sz="1200" b="0" i="0" baseline="0" dirty="0">
                <a:solidFill>
                  <a:srgbClr val="FFFF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95251E-5609-46EF-9196-AAF1ECD41F4A}"/>
              </a:ext>
            </a:extLst>
          </p:cNvPr>
          <p:cNvGrpSpPr/>
          <p:nvPr/>
        </p:nvGrpSpPr>
        <p:grpSpPr>
          <a:xfrm>
            <a:off x="4712999" y="1805545"/>
            <a:ext cx="2089073" cy="2541873"/>
            <a:chOff x="4712999" y="1920805"/>
            <a:chExt cx="2089073" cy="2541873"/>
          </a:xfrm>
        </p:grpSpPr>
        <p:pic>
          <p:nvPicPr>
            <p:cNvPr id="3078" name="Picture 6" descr="Resultado de imagen de lista">
              <a:extLst>
                <a:ext uri="{FF2B5EF4-FFF2-40B4-BE49-F238E27FC236}">
                  <a16:creationId xmlns:a16="http://schemas.microsoft.com/office/drawing/2014/main" id="{65891877-564C-4240-BEC0-31804F663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648" y="2506556"/>
              <a:ext cx="1481275" cy="1617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FC521F-96BE-44BF-8EE1-C763A75D1C93}"/>
                </a:ext>
              </a:extLst>
            </p:cNvPr>
            <p:cNvSpPr txBox="1"/>
            <p:nvPr/>
          </p:nvSpPr>
          <p:spPr>
            <a:xfrm>
              <a:off x="4712999" y="1920805"/>
              <a:ext cx="2003729" cy="461665"/>
            </a:xfrm>
            <a:prstGeom prst="rect">
              <a:avLst/>
            </a:prstGeom>
            <a:noFill/>
          </p:spPr>
          <p:txBody>
            <a:bodyPr wrap="square" numCol="1" spcCol="360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Helvetica"/>
                  <a:cs typeface="Helvetica"/>
                </a:rPr>
                <a:t>¿</a:t>
              </a:r>
              <a:r>
                <a:rPr lang="en-US" sz="1200" b="0" i="0" baseline="0" dirty="0">
                  <a:solidFill>
                    <a:schemeClr val="bg1"/>
                  </a:solidFill>
                  <a:latin typeface="Helvetica"/>
                  <a:cs typeface="Helvetica"/>
                </a:rPr>
                <a:t>Como </a:t>
              </a:r>
              <a:r>
                <a:rPr lang="en-US" sz="1200" b="0" i="0" baseline="0" dirty="0" err="1">
                  <a:solidFill>
                    <a:schemeClr val="bg1"/>
                  </a:solidFill>
                  <a:latin typeface="Helvetica"/>
                  <a:cs typeface="Helvetica"/>
                </a:rPr>
                <a:t>puedo</a:t>
              </a:r>
              <a:r>
                <a:rPr lang="en-US" sz="1200" b="0" i="0" baseline="0" dirty="0">
                  <a:solidFill>
                    <a:schemeClr val="bg1"/>
                  </a:solidFill>
                  <a:latin typeface="Helvetica"/>
                  <a:cs typeface="Helvetica"/>
                </a:rPr>
                <a:t> acceder a </a:t>
              </a:r>
              <a:r>
                <a:rPr lang="en-US" sz="1200" b="0" i="0" baseline="0" dirty="0" err="1">
                  <a:solidFill>
                    <a:schemeClr val="bg1"/>
                  </a:solidFill>
                  <a:latin typeface="Helvetica"/>
                  <a:cs typeface="Helvetica"/>
                </a:rPr>
                <a:t>esta</a:t>
              </a:r>
              <a:r>
                <a:rPr lang="en-US" sz="1200" b="0" i="0" baseline="0" dirty="0">
                  <a:solidFill>
                    <a:schemeClr val="bg1"/>
                  </a:solidFill>
                  <a:latin typeface="Helvetica"/>
                  <a:cs typeface="Helvetica"/>
                </a:rPr>
                <a:t> población</a:t>
              </a:r>
              <a:r>
                <a:rPr lang="es-CO" sz="1200" dirty="0">
                  <a:solidFill>
                    <a:schemeClr val="bg1"/>
                  </a:solidFill>
                  <a:latin typeface="Helvetica"/>
                  <a:cs typeface="Helvetica"/>
                </a:rPr>
                <a:t>?</a:t>
              </a:r>
              <a:endParaRPr lang="en-US" sz="1200" b="0" i="0" baseline="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F2ABD6-CDA4-4829-B70F-101EEFBA9C4E}"/>
                </a:ext>
              </a:extLst>
            </p:cNvPr>
            <p:cNvSpPr txBox="1"/>
            <p:nvPr/>
          </p:nvSpPr>
          <p:spPr>
            <a:xfrm>
              <a:off x="4798343" y="4185679"/>
              <a:ext cx="2003729" cy="276999"/>
            </a:xfrm>
            <a:prstGeom prst="rect">
              <a:avLst/>
            </a:prstGeom>
            <a:noFill/>
          </p:spPr>
          <p:txBody>
            <a:bodyPr wrap="square" numCol="1" spcCol="360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CO" sz="1200" dirty="0">
                  <a:solidFill>
                    <a:srgbClr val="FFFF00"/>
                  </a:solidFill>
                  <a:latin typeface="Helvetica"/>
                  <a:cs typeface="Helvetica"/>
                </a:rPr>
                <a:t>El marco muestral</a:t>
              </a:r>
              <a:endParaRPr lang="en-US" sz="1200" b="0" i="0" baseline="0" dirty="0">
                <a:solidFill>
                  <a:srgbClr val="FFFF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3FF629-BEE8-4D7C-AE41-ABC2AB62B758}"/>
              </a:ext>
            </a:extLst>
          </p:cNvPr>
          <p:cNvGrpSpPr/>
          <p:nvPr/>
        </p:nvGrpSpPr>
        <p:grpSpPr>
          <a:xfrm>
            <a:off x="6761616" y="1983419"/>
            <a:ext cx="2057518" cy="2069306"/>
            <a:chOff x="6761616" y="2090995"/>
            <a:chExt cx="2057518" cy="2069306"/>
          </a:xfrm>
        </p:grpSpPr>
        <p:pic>
          <p:nvPicPr>
            <p:cNvPr id="3080" name="Picture 8" descr="Resultado de imagen de muestra">
              <a:extLst>
                <a:ext uri="{FF2B5EF4-FFF2-40B4-BE49-F238E27FC236}">
                  <a16:creationId xmlns:a16="http://schemas.microsoft.com/office/drawing/2014/main" id="{2A32B64D-2EC1-401A-88AF-D26BE1CA1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741" y="2561960"/>
              <a:ext cx="1739059" cy="129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E6D224-5D2B-4104-B1D8-CA22B6156445}"/>
                </a:ext>
              </a:extLst>
            </p:cNvPr>
            <p:cNvSpPr txBox="1"/>
            <p:nvPr/>
          </p:nvSpPr>
          <p:spPr>
            <a:xfrm>
              <a:off x="6815405" y="2090995"/>
              <a:ext cx="2003729" cy="461665"/>
            </a:xfrm>
            <a:prstGeom prst="rect">
              <a:avLst/>
            </a:prstGeom>
            <a:noFill/>
          </p:spPr>
          <p:txBody>
            <a:bodyPr wrap="square" numCol="1" spcCol="360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Helvetica"/>
                  <a:cs typeface="Helvetica"/>
                </a:rPr>
                <a:t>¿</a:t>
              </a:r>
              <a:r>
                <a:rPr lang="en-US" sz="1200" b="0" i="0" baseline="0" dirty="0">
                  <a:solidFill>
                    <a:schemeClr val="bg1"/>
                  </a:solidFill>
                  <a:latin typeface="Helvetica"/>
                  <a:cs typeface="Helvetica"/>
                </a:rPr>
                <a:t>Que poblaci</a:t>
              </a:r>
              <a:r>
                <a:rPr lang="en-US" sz="1200" dirty="0">
                  <a:solidFill>
                    <a:schemeClr val="bg1"/>
                  </a:solidFill>
                  <a:latin typeface="Helvetica"/>
                  <a:cs typeface="Helvetica"/>
                </a:rPr>
                <a:t>ón </a:t>
              </a:r>
              <a:r>
                <a:rPr lang="en-US" sz="1200" dirty="0" err="1">
                  <a:solidFill>
                    <a:schemeClr val="bg1"/>
                  </a:solidFill>
                  <a:latin typeface="Helvetica"/>
                  <a:cs typeface="Helvetica"/>
                </a:rPr>
                <a:t>incluyo</a:t>
              </a:r>
              <a:r>
                <a:rPr lang="en-US" sz="1200" dirty="0">
                  <a:solidFill>
                    <a:schemeClr val="bg1"/>
                  </a:solidFill>
                  <a:latin typeface="Helvetica"/>
                  <a:cs typeface="Helvetica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Helvetica"/>
                  <a:cs typeface="Helvetica"/>
                </a:rPr>
                <a:t>en</a:t>
              </a:r>
              <a:r>
                <a:rPr lang="en-US" sz="1200" dirty="0">
                  <a:solidFill>
                    <a:schemeClr val="bg1"/>
                  </a:solidFill>
                  <a:latin typeface="Helvetica"/>
                  <a:cs typeface="Helvetica"/>
                </a:rPr>
                <a:t> el </a:t>
              </a:r>
              <a:r>
                <a:rPr lang="en-US" sz="1200" dirty="0" err="1">
                  <a:solidFill>
                    <a:schemeClr val="bg1"/>
                  </a:solidFill>
                  <a:latin typeface="Helvetica"/>
                  <a:cs typeface="Helvetica"/>
                </a:rPr>
                <a:t>estudio</a:t>
              </a:r>
              <a:r>
                <a:rPr lang="es-CO" sz="1200" dirty="0">
                  <a:solidFill>
                    <a:schemeClr val="bg1"/>
                  </a:solidFill>
                  <a:latin typeface="Helvetica"/>
                  <a:cs typeface="Helvetica"/>
                </a:rPr>
                <a:t>?</a:t>
              </a:r>
              <a:endParaRPr lang="en-US" sz="1200" b="0" i="0" baseline="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40CBF4-A6D1-43B4-B33B-8EB6F93CDD2A}"/>
                </a:ext>
              </a:extLst>
            </p:cNvPr>
            <p:cNvSpPr txBox="1"/>
            <p:nvPr/>
          </p:nvSpPr>
          <p:spPr>
            <a:xfrm>
              <a:off x="6761616" y="3883302"/>
              <a:ext cx="2003729" cy="276999"/>
            </a:xfrm>
            <a:prstGeom prst="rect">
              <a:avLst/>
            </a:prstGeom>
            <a:noFill/>
          </p:spPr>
          <p:txBody>
            <a:bodyPr wrap="square" numCol="1" spcCol="360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CO" sz="1200" dirty="0">
                  <a:solidFill>
                    <a:srgbClr val="FFFF00"/>
                  </a:solidFill>
                  <a:latin typeface="Helvetica"/>
                  <a:cs typeface="Helvetica"/>
                </a:rPr>
                <a:t>La muestra</a:t>
              </a:r>
              <a:endParaRPr lang="en-US" sz="1200" b="0" i="0" baseline="0" dirty="0">
                <a:solidFill>
                  <a:srgbClr val="FFFF00"/>
                </a:solidFill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1BF71-EA1A-43E7-9927-C74A66BCB0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s-CO" sz="1800" dirty="0"/>
              <a:t>Según el diccionario </a:t>
            </a:r>
            <a:r>
              <a:rPr lang="es-CO" sz="1800" dirty="0" err="1"/>
              <a:t>Last</a:t>
            </a:r>
            <a:r>
              <a:rPr lang="es-CO" sz="1800" dirty="0"/>
              <a:t> corresponde al: </a:t>
            </a:r>
          </a:p>
          <a:p>
            <a:pPr algn="just"/>
            <a:endParaRPr lang="es-CO" sz="1800" dirty="0"/>
          </a:p>
          <a:p>
            <a:pPr algn="ctr"/>
            <a:r>
              <a:rPr lang="es-CO" sz="1800" b="1" dirty="0"/>
              <a:t>Estudio de la distribución y determinantes de los estados de salud o eventos relacionados con la misma en una población específica y la aplicación de estos estudios para el control de estos eventos de salud.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3D60C-209D-4FEB-9C0F-8887E406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Epidemiolog</a:t>
            </a:r>
            <a:r>
              <a:rPr lang="es-CO"/>
              <a:t>ía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17CB85-940F-4705-B610-2BE8E3F317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5221" y="1376846"/>
            <a:ext cx="3831579" cy="314136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just"/>
            <a:r>
              <a:rPr lang="es-CO" dirty="0">
                <a:solidFill>
                  <a:schemeClr val="tx1"/>
                </a:solidFill>
              </a:rPr>
              <a:t>La palabra epidemiología tiene su origen en la palabra epidemia usada por Hipócrates. Esta palabra aparece en inglés en el diccionario Oxford desde 1603, en el diccionario Johnson en 1775 y en español en la publicación epidemiología española desde 1802. 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r>
              <a:rPr lang="es-CO" dirty="0">
                <a:solidFill>
                  <a:schemeClr val="tx1"/>
                </a:solidFill>
              </a:rPr>
              <a:t>En los últimos 50 años la definición ha venido ampliándose de solo la comprensión de enfermedades comunicables a todos los fenómenos relacionados con el estado de salud de la población.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r>
              <a:rPr lang="es-CO" dirty="0">
                <a:solidFill>
                  <a:schemeClr val="tx1"/>
                </a:solidFill>
              </a:rPr>
              <a:t>En su definición se observa la orientación clave de la epidemiología a dos verbos que la definen en sus herramientas y objetivos: 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</a:rPr>
              <a:t>Analizar e Intervenir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D12F-25D7-4354-9C16-38613AEEA53F}"/>
              </a:ext>
            </a:extLst>
          </p:cNvPr>
          <p:cNvSpPr txBox="1"/>
          <p:nvPr/>
        </p:nvSpPr>
        <p:spPr>
          <a:xfrm>
            <a:off x="3012140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Last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Dictionary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. Fuente Oxford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reference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. A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dictionary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of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epidemiology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, 5th Ed. </a:t>
            </a:r>
            <a:endParaRPr lang="en-US" sz="1050" b="0" i="0" baseline="0" dirty="0" err="1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86518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>
            <a:extLst>
              <a:ext uri="{FF2B5EF4-FFF2-40B4-BE49-F238E27FC236}">
                <a16:creationId xmlns:a16="http://schemas.microsoft.com/office/drawing/2014/main" id="{04C96AF4-1F48-4E66-9EF6-83A16521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altLang="en-US" sz="2600" dirty="0">
                <a:solidFill>
                  <a:schemeClr val="accent2"/>
                </a:solidFill>
              </a:rPr>
              <a:t>La epidemiología trabaja con muestras por: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49C2465C-6F0B-4DE8-9051-6B105AD50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Tx/>
              <a:buAutoNum type="arabicPeriod"/>
            </a:pPr>
            <a:r>
              <a:rPr lang="es-ES" altLang="en-US" sz="2400" dirty="0"/>
              <a:t>Razones éticas  </a:t>
            </a:r>
          </a:p>
          <a:p>
            <a:pPr marL="385763" indent="-385763">
              <a:buFontTx/>
              <a:buAutoNum type="arabicPeriod"/>
            </a:pPr>
            <a:r>
              <a:rPr lang="es-ES" altLang="en-US" sz="2400" dirty="0"/>
              <a:t>Restricciones presupuestales</a:t>
            </a:r>
          </a:p>
          <a:p>
            <a:pPr marL="385763" indent="-385763">
              <a:buFontTx/>
              <a:buAutoNum type="arabicPeriod"/>
            </a:pPr>
            <a:r>
              <a:rPr lang="es-ES" altLang="en-US" sz="2400" dirty="0"/>
              <a:t>Aspectos logísticos y operativos </a:t>
            </a:r>
          </a:p>
          <a:p>
            <a:pPr marL="385763" indent="-385763">
              <a:buFontTx/>
              <a:buAutoNum type="arabicPeriod"/>
            </a:pPr>
            <a:r>
              <a:rPr lang="es-ES" altLang="en-US" sz="2400" dirty="0"/>
              <a:t>Restricciones de tiempo </a:t>
            </a:r>
          </a:p>
          <a:p>
            <a:pPr marL="385763" indent="-385763">
              <a:buFontTx/>
              <a:buAutoNum type="arabicPeriod"/>
            </a:pPr>
            <a:r>
              <a:rPr lang="es-ES" altLang="en-US" sz="2400" dirty="0"/>
              <a:t>Desconocimiento de la población objetivo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168D2-27C2-4DB1-A8D7-7F2C60F90A68}"/>
              </a:ext>
            </a:extLst>
          </p:cNvPr>
          <p:cNvSpPr txBox="1"/>
          <p:nvPr/>
        </p:nvSpPr>
        <p:spPr>
          <a:xfrm>
            <a:off x="768403" y="4725681"/>
            <a:ext cx="8317966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Martínez-Mesa J et al. Sampling: how to select participants in my research study?. Anais </a:t>
            </a:r>
            <a:r>
              <a:rPr lang="en-US" sz="1050" dirty="0" err="1">
                <a:solidFill>
                  <a:schemeClr val="bg2"/>
                </a:solidFill>
                <a:latin typeface="Helvetica"/>
                <a:cs typeface="Helvetica"/>
              </a:rPr>
              <a:t>brasileiros</a:t>
            </a: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 de </a:t>
            </a:r>
            <a:r>
              <a:rPr lang="en-US" sz="1050" dirty="0" err="1">
                <a:solidFill>
                  <a:schemeClr val="bg2"/>
                </a:solidFill>
                <a:latin typeface="Helvetica"/>
                <a:cs typeface="Helvetica"/>
              </a:rPr>
              <a:t>dermatologia</a:t>
            </a: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, 91(3), 326–330.</a:t>
            </a:r>
            <a:endParaRPr lang="en-US" sz="1050" b="0" i="0" baseline="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89702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D60C-209D-4FEB-9C0F-8887E406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780252"/>
            <a:ext cx="7883922" cy="449245"/>
          </a:xfrm>
        </p:spPr>
        <p:txBody>
          <a:bodyPr>
            <a:no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Tipos de sesgos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0C51-A3E8-4037-B917-829639DB20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380" y="1139694"/>
            <a:ext cx="3942809" cy="3242894"/>
          </a:xfrm>
        </p:spPr>
        <p:txBody>
          <a:bodyPr/>
          <a:lstStyle/>
          <a:p>
            <a:endParaRPr lang="es-CO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rgbClr val="FFFF00"/>
                </a:solidFill>
              </a:rPr>
              <a:t>Selección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chemeClr val="bg1"/>
                </a:solidFill>
              </a:rPr>
              <a:t>Información</a:t>
            </a:r>
          </a:p>
          <a:p>
            <a:pPr marL="514350" indent="-514350">
              <a:buFont typeface="+mj-lt"/>
              <a:buAutoNum type="arabicPeriod"/>
            </a:pPr>
            <a:endParaRPr lang="es-CO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chemeClr val="bg1">
                    <a:lumMod val="75000"/>
                  </a:schemeClr>
                </a:solidFill>
              </a:rPr>
              <a:t>Confusión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2" name="Picture 4" descr="Resultado de imagen de sesgo">
            <a:extLst>
              <a:ext uri="{FF2B5EF4-FFF2-40B4-BE49-F238E27FC236}">
                <a16:creationId xmlns:a16="http://schemas.microsoft.com/office/drawing/2014/main" id="{8837D2A1-6EA6-45E8-936B-342765DB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60" y="1604443"/>
            <a:ext cx="4210301" cy="22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444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Sesgo de selección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1681745"/>
            <a:ext cx="8229600" cy="271203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ES" sz="2400" dirty="0"/>
              <a:t>El sesgo de selección es una distorsión en un medida de frecuencia o asociación debido la selección de una muestra que no refleja la población objetivo. 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Puede ocurrir cuando los investigadores usan procedimientos inadecuados para seleccionar una muestra de población, o como resultado de factores que influyen en la participación de los sujetos en un estudio. En cualquier caso, la población de estudio final no es representativa de la población objetivo y de la población general.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Epidemiology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Research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and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Information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Center (ERIC). UNC. </a:t>
            </a:r>
            <a:r>
              <a:rPr lang="en-US" sz="105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https://sph.unc.edu/nciph/eric/</a:t>
            </a:r>
            <a:endParaRPr lang="es-CO" sz="1050" b="0" i="0" baseline="0" dirty="0">
              <a:solidFill>
                <a:srgbClr val="FFFF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86403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>
          <a:xfrm>
            <a:off x="457200" y="1084493"/>
            <a:ext cx="8229600" cy="549659"/>
          </a:xfrm>
        </p:spPr>
        <p:txBody>
          <a:bodyPr>
            <a:noAutofit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Muestreo por conveniencia </a:t>
            </a:r>
            <a:br>
              <a:rPr lang="es-MX" b="1" dirty="0">
                <a:solidFill>
                  <a:schemeClr val="accent2"/>
                </a:solidFill>
              </a:rPr>
            </a:br>
            <a:r>
              <a:rPr lang="es-MX" b="0" dirty="0">
                <a:solidFill>
                  <a:schemeClr val="accent2"/>
                </a:solidFill>
              </a:rPr>
              <a:t>(No probabilístico, “</a:t>
            </a:r>
            <a:r>
              <a:rPr lang="es-MX" b="0" dirty="0" err="1">
                <a:solidFill>
                  <a:schemeClr val="accent2"/>
                </a:solidFill>
              </a:rPr>
              <a:t>purposive</a:t>
            </a:r>
            <a:r>
              <a:rPr lang="es-MX" b="0" dirty="0">
                <a:solidFill>
                  <a:schemeClr val="accent2"/>
                </a:solidFill>
              </a:rPr>
              <a:t>” o deliberado)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2166897"/>
            <a:ext cx="8229600" cy="2226883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Una forma de muestreo en la que la selección de la muestra se basa en el juicio del investigador sobre qué sujetos se ajustan mejor a los criterios del estudio.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The Oxford Dictionary of Sports Science &amp; Medicine (3 ed.). Oxford University Press.</a:t>
            </a:r>
            <a:endParaRPr lang="es-CO" sz="105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14971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06427BEF-E614-4991-962E-9471AF5A0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049" y="205979"/>
            <a:ext cx="8822086" cy="857250"/>
          </a:xfrm>
          <a:solidFill>
            <a:srgbClr val="104FB3"/>
          </a:solidFill>
        </p:spPr>
        <p:txBody>
          <a:bodyPr>
            <a:normAutofit/>
          </a:bodyPr>
          <a:lstStyle/>
          <a:p>
            <a:pPr eaLnBrk="1" hangingPunct="1"/>
            <a:r>
              <a:rPr lang="es-MX" altLang="en-US" sz="2800" dirty="0">
                <a:solidFill>
                  <a:schemeClr val="accent2"/>
                </a:solidFill>
              </a:rPr>
              <a:t>Criterios de selección</a:t>
            </a:r>
            <a:endParaRPr lang="es-ES" altLang="en-US" sz="2800" dirty="0">
              <a:solidFill>
                <a:schemeClr val="accent2"/>
              </a:solidFill>
            </a:endParaRP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F850FA31-0EED-4BE3-A544-57D45BA578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9248" y="1200151"/>
            <a:ext cx="3927101" cy="3394472"/>
          </a:xfrm>
        </p:spPr>
        <p:txBody>
          <a:bodyPr>
            <a:normAutofit lnSpcReduction="10000"/>
          </a:bodyPr>
          <a:lstStyle/>
          <a:p>
            <a:r>
              <a:rPr lang="es-ES" altLang="en-US" dirty="0">
                <a:solidFill>
                  <a:srgbClr val="FFFF00"/>
                </a:solidFill>
              </a:rPr>
              <a:t>Criterios de inclusión </a:t>
            </a:r>
            <a:r>
              <a:rPr lang="es-ES" dirty="0"/>
              <a:t>son características clave de la población objetivo que los investigadores usarán para responder las preguntas de investigación.</a:t>
            </a:r>
          </a:p>
          <a:p>
            <a:endParaRPr lang="es-ES" alt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en-US" dirty="0"/>
              <a:t>Demográficos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en-US" dirty="0"/>
              <a:t>Clínicos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en-US" dirty="0"/>
              <a:t>Geográficos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ABB67457-6237-46B9-9DBA-483A11613E6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364531" y="1200151"/>
            <a:ext cx="4372215" cy="3594686"/>
          </a:xfrm>
        </p:spPr>
        <p:txBody>
          <a:bodyPr>
            <a:normAutofit fontScale="92500" lnSpcReduction="10000"/>
          </a:bodyPr>
          <a:lstStyle/>
          <a:p>
            <a:r>
              <a:rPr lang="es-ES" altLang="en-US" dirty="0">
                <a:solidFill>
                  <a:srgbClr val="FFFF00"/>
                </a:solidFill>
              </a:rPr>
              <a:t>Criterios de exclusión</a:t>
            </a:r>
            <a:r>
              <a:rPr lang="es-ES" altLang="en-US" dirty="0"/>
              <a:t> son características de los posibles participantes del estudio, quienes cumplen los criterios de inclusión, que podrían interferir con el éxito de la investigación o aumentar su riesgo de un resultado desfavorable.</a:t>
            </a:r>
          </a:p>
          <a:p>
            <a:endParaRPr lang="es-ES" alt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en-US" dirty="0"/>
              <a:t>Problemas de información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en-US" dirty="0"/>
              <a:t>Perdidas al seguimiento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altLang="en-US" dirty="0"/>
              <a:t>Mayor susceptibilidad o complejidad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20DF-80AE-440D-8076-D05179D52811}"/>
              </a:ext>
            </a:extLst>
          </p:cNvPr>
          <p:cNvSpPr txBox="1"/>
          <p:nvPr/>
        </p:nvSpPr>
        <p:spPr>
          <a:xfrm>
            <a:off x="560933" y="4741049"/>
            <a:ext cx="8444753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 err="1">
                <a:solidFill>
                  <a:schemeClr val="bg1"/>
                </a:solidFill>
                <a:latin typeface="Helvetica"/>
                <a:cs typeface="Helvetica"/>
              </a:rPr>
              <a:t>Hulley</a:t>
            </a:r>
            <a:r>
              <a:rPr lang="en-US" sz="1050" dirty="0">
                <a:solidFill>
                  <a:schemeClr val="bg1"/>
                </a:solidFill>
                <a:latin typeface="Helvetica"/>
                <a:cs typeface="Helvetica"/>
              </a:rPr>
              <a:t> SB, Cummings SR, Browner WS, Grady DG, Newman TB. Designing Clinical Research. 3rd ed, Philadelphia, 2007.</a:t>
            </a:r>
            <a:endParaRPr lang="en-US" sz="1050" b="0" i="0" baseline="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49083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Muestreo aleatorio</a:t>
            </a:r>
            <a:br>
              <a:rPr lang="es-MX" b="1" dirty="0">
                <a:solidFill>
                  <a:schemeClr val="accent2"/>
                </a:solidFill>
              </a:rPr>
            </a:br>
            <a:r>
              <a:rPr lang="es-MX" b="0" dirty="0">
                <a:solidFill>
                  <a:schemeClr val="accent2"/>
                </a:solidFill>
              </a:rPr>
              <a:t>(Probabilístico)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1835425"/>
            <a:ext cx="8229600" cy="2712035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Un procedimiento para seleccionar sujetos para la investigación sobre la base del azar. 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Los sujetos se eligen de la población de tal manera que todos tengan la misma posibilidad (probabilidad) de ser seleccionados.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The Oxford Dictionary of Sports Science &amp; Medicine (3 ed.). Oxford University Press.</a:t>
            </a:r>
            <a:endParaRPr lang="es-CO" sz="105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59277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71" y="2514601"/>
            <a:ext cx="8069196" cy="6237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600" b="1" dirty="0">
                <a:solidFill>
                  <a:schemeClr val="bg1"/>
                </a:solidFill>
              </a:rPr>
              <a:t>Fuentes de error: Información y análisis</a:t>
            </a:r>
            <a:endParaRPr lang="es-MX" altLang="es-CO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7569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D60C-209D-4FEB-9C0F-8887E406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780252"/>
            <a:ext cx="7883922" cy="449245"/>
          </a:xfrm>
        </p:spPr>
        <p:txBody>
          <a:bodyPr>
            <a:no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Tipos de sesgos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0C51-A3E8-4037-B917-829639DB20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380" y="1139694"/>
            <a:ext cx="3942809" cy="3242894"/>
          </a:xfrm>
        </p:spPr>
        <p:txBody>
          <a:bodyPr/>
          <a:lstStyle/>
          <a:p>
            <a:endParaRPr lang="es-CO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chemeClr val="bg1"/>
                </a:solidFill>
              </a:rPr>
              <a:t>Selección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rgbClr val="FFFF00"/>
                </a:solidFill>
              </a:rPr>
              <a:t>Información</a:t>
            </a:r>
          </a:p>
          <a:p>
            <a:pPr marL="514350" indent="-514350">
              <a:buFont typeface="+mj-lt"/>
              <a:buAutoNum type="arabicPeriod"/>
            </a:pPr>
            <a:endParaRPr lang="es-CO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CO" sz="3200" dirty="0">
                <a:solidFill>
                  <a:srgbClr val="FFFF00"/>
                </a:solidFill>
              </a:rPr>
              <a:t>Confusión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2052" name="Picture 4" descr="Resultado de imagen de sesgo">
            <a:extLst>
              <a:ext uri="{FF2B5EF4-FFF2-40B4-BE49-F238E27FC236}">
                <a16:creationId xmlns:a16="http://schemas.microsoft.com/office/drawing/2014/main" id="{8837D2A1-6EA6-45E8-936B-342765DB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60" y="1604443"/>
            <a:ext cx="4210301" cy="22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01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MX" b="1" dirty="0">
                <a:solidFill>
                  <a:schemeClr val="accent2"/>
                </a:solidFill>
              </a:rPr>
              <a:t>Sesgos de información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1681745"/>
            <a:ext cx="8229600" cy="271203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2400" dirty="0"/>
              <a:t>Es una distorsión en la medida de asociación o en la estimación causada por falta de mediciones precisas en las variables clave del estudio. 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También llamado sesgo de medición, surge cuando variables clave del estudio (exposición, estado de salud,  resultado o factores de confusión) no son medidos o clasificados de forma correcta.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O" sz="1050" dirty="0" err="1">
                <a:solidFill>
                  <a:schemeClr val="bg2"/>
                </a:solidFill>
                <a:latin typeface="Helvetica"/>
                <a:cs typeface="Helvetica"/>
              </a:rPr>
              <a:t>Epidemiology</a:t>
            </a:r>
            <a:r>
              <a:rPr lang="es-CO" sz="105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dirty="0" err="1">
                <a:solidFill>
                  <a:schemeClr val="bg2"/>
                </a:solidFill>
                <a:latin typeface="Helvetica"/>
                <a:cs typeface="Helvetica"/>
              </a:rPr>
              <a:t>Research</a:t>
            </a:r>
            <a:r>
              <a:rPr lang="es-CO" sz="1050" dirty="0">
                <a:solidFill>
                  <a:schemeClr val="bg2"/>
                </a:solidFill>
                <a:latin typeface="Helvetica"/>
                <a:cs typeface="Helvetica"/>
              </a:rPr>
              <a:t> and </a:t>
            </a:r>
            <a:r>
              <a:rPr lang="es-CO" sz="1050" dirty="0" err="1">
                <a:solidFill>
                  <a:schemeClr val="bg2"/>
                </a:solidFill>
                <a:latin typeface="Helvetica"/>
                <a:cs typeface="Helvetica"/>
              </a:rPr>
              <a:t>Information</a:t>
            </a:r>
            <a:r>
              <a:rPr lang="es-CO" sz="1050" dirty="0">
                <a:solidFill>
                  <a:schemeClr val="bg2"/>
                </a:solidFill>
                <a:latin typeface="Helvetica"/>
                <a:cs typeface="Helvetica"/>
              </a:rPr>
              <a:t> Center (ERIC). UNC. </a:t>
            </a:r>
            <a:r>
              <a:rPr lang="en-US" sz="105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https://sph.unc.edu/nciph/eric/</a:t>
            </a:r>
            <a:endParaRPr lang="es-CO" sz="1050" dirty="0">
              <a:solidFill>
                <a:srgbClr val="FFFF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777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MX" dirty="0">
                <a:solidFill>
                  <a:schemeClr val="accent2"/>
                </a:solidFill>
              </a:rPr>
              <a:t>Confusión</a:t>
            </a:r>
            <a:endParaRPr lang="es-MX" b="1" dirty="0">
              <a:solidFill>
                <a:schemeClr val="accent2"/>
              </a:solidFill>
            </a:endParaRP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457200" y="1681745"/>
            <a:ext cx="8229600" cy="2712035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Es la distorsión de la asociación entre una exposición y un resultado de salud, causada por una tercera variable extraña llamada factor de confusión.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CDBD-1275-4911-A7A8-7B939C71E9F4}"/>
              </a:ext>
            </a:extLst>
          </p:cNvPr>
          <p:cNvSpPr txBox="1"/>
          <p:nvPr/>
        </p:nvSpPr>
        <p:spPr>
          <a:xfrm>
            <a:off x="3042876" y="4572001"/>
            <a:ext cx="6001231" cy="492443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Last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Dictionary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. Fuente Oxford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reference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. A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dictionary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of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epidemiology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, 5th Ed. </a:t>
            </a:r>
          </a:p>
          <a:p>
            <a:pPr algn="r">
              <a:spcAft>
                <a:spcPts val="600"/>
              </a:spcAft>
            </a:pPr>
            <a:r>
              <a:rPr lang="es-CO" sz="1050" dirty="0" err="1">
                <a:solidFill>
                  <a:schemeClr val="bg2"/>
                </a:solidFill>
                <a:latin typeface="Helvetica"/>
                <a:cs typeface="Helvetica"/>
              </a:rPr>
              <a:t>Epidemiology</a:t>
            </a:r>
            <a:r>
              <a:rPr lang="es-CO" sz="105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dirty="0" err="1">
                <a:solidFill>
                  <a:schemeClr val="bg2"/>
                </a:solidFill>
                <a:latin typeface="Helvetica"/>
                <a:cs typeface="Helvetica"/>
              </a:rPr>
              <a:t>Research</a:t>
            </a:r>
            <a:r>
              <a:rPr lang="es-CO" sz="1050" dirty="0">
                <a:solidFill>
                  <a:schemeClr val="bg2"/>
                </a:solidFill>
                <a:latin typeface="Helvetica"/>
                <a:cs typeface="Helvetica"/>
              </a:rPr>
              <a:t> and </a:t>
            </a:r>
            <a:r>
              <a:rPr lang="es-CO" sz="1050" dirty="0" err="1">
                <a:solidFill>
                  <a:schemeClr val="bg2"/>
                </a:solidFill>
                <a:latin typeface="Helvetica"/>
                <a:cs typeface="Helvetica"/>
              </a:rPr>
              <a:t>Information</a:t>
            </a:r>
            <a:r>
              <a:rPr lang="es-CO" sz="1050" dirty="0">
                <a:solidFill>
                  <a:schemeClr val="bg2"/>
                </a:solidFill>
                <a:latin typeface="Helvetica"/>
                <a:cs typeface="Helvetica"/>
              </a:rPr>
              <a:t> Center (ERIC). UNC. </a:t>
            </a:r>
            <a:r>
              <a:rPr lang="en-US" sz="105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https://sph.unc.edu/nciph/eric/</a:t>
            </a:r>
            <a:endParaRPr lang="es-CO" sz="1050" dirty="0">
              <a:solidFill>
                <a:srgbClr val="FFFF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834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1BF71-EA1A-43E7-9927-C74A66BCB0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1800" dirty="0"/>
              <a:t>Según el diccionario </a:t>
            </a:r>
            <a:r>
              <a:rPr lang="es-CO" sz="1800" dirty="0" err="1"/>
              <a:t>Last</a:t>
            </a:r>
            <a:r>
              <a:rPr lang="es-CO" sz="1800" dirty="0"/>
              <a:t> corresponde a: </a:t>
            </a:r>
          </a:p>
          <a:p>
            <a:pPr algn="just"/>
            <a:endParaRPr lang="es-CO" sz="1800" dirty="0"/>
          </a:p>
          <a:p>
            <a:pPr algn="ctr"/>
            <a:r>
              <a:rPr lang="es-CO" sz="1800" b="1" dirty="0"/>
              <a:t>Los estudios epidemiológicos conducidos en un escenario clínico, usualmente por personal clínico, con pacientes como sujetos de estudio.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3D60C-209D-4FEB-9C0F-8887E406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9688"/>
            <a:ext cx="4022592" cy="770353"/>
          </a:xfrm>
        </p:spPr>
        <p:txBody>
          <a:bodyPr/>
          <a:lstStyle/>
          <a:p>
            <a:r>
              <a:rPr lang="en-US" dirty="0" err="1"/>
              <a:t>Epidemiolog</a:t>
            </a:r>
            <a:r>
              <a:rPr lang="es-CO" dirty="0" err="1"/>
              <a:t>ía</a:t>
            </a:r>
            <a:r>
              <a:rPr lang="es-CO" dirty="0"/>
              <a:t> clínica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17CB85-940F-4705-B610-2BE8E3F317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5221" y="1177062"/>
            <a:ext cx="3831579" cy="33027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just"/>
            <a:r>
              <a:rPr lang="es-CO" dirty="0">
                <a:solidFill>
                  <a:schemeClr val="tx1"/>
                </a:solidFill>
              </a:rPr>
              <a:t>Una definición moderna puede ser “la aplicación de los principios y métodos epidemiológicos a problemas que se encuentran en la medicina clínica”. 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r>
              <a:rPr lang="es-CO" dirty="0">
                <a:solidFill>
                  <a:schemeClr val="tx1"/>
                </a:solidFill>
              </a:rPr>
              <a:t>La Real Academia Española de la Lengua define la clínica como “lo relativo al ejercicio práctico de la Medicina”, relacionado con “la observación directa del paciente y con su tratamiento”. Incluye entre sus acepciones el “conjunto de las manifestaciones de una enfermedad”. 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r>
              <a:rPr lang="es-CO" dirty="0">
                <a:solidFill>
                  <a:schemeClr val="tx1"/>
                </a:solidFill>
              </a:rPr>
              <a:t>Algunos consideran que la epidemiología clínica difiere de la epidemiología (general) en su ámbito de aplicación, en pacientes con enfermedad o a riesgo inminente de ella, y en el uso de las herramientas de la epidemiología para tomar decisiones en estos pacientes. 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</a:rPr>
              <a:t>Ámbito clínico / Niveles de prevención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D12F-25D7-4354-9C16-38613AEEA53F}"/>
              </a:ext>
            </a:extLst>
          </p:cNvPr>
          <p:cNvSpPr txBox="1"/>
          <p:nvPr/>
        </p:nvSpPr>
        <p:spPr>
          <a:xfrm>
            <a:off x="3042876" y="4595053"/>
            <a:ext cx="6001231" cy="492443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Last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Dictionary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. Fuente Oxford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reference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. A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dictionary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of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epidemiology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, 5th Ed. </a:t>
            </a:r>
          </a:p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Real </a:t>
            </a:r>
            <a:r>
              <a:rPr lang="es-ES" sz="1050" dirty="0">
                <a:solidFill>
                  <a:schemeClr val="bg2"/>
                </a:solidFill>
                <a:latin typeface="Helvetica"/>
                <a:cs typeface="Helvetica"/>
              </a:rPr>
              <a:t>Academia Española de la Lengua. </a:t>
            </a:r>
            <a:r>
              <a:rPr lang="en-US" sz="1050" dirty="0">
                <a:solidFill>
                  <a:schemeClr val="bg2"/>
                </a:solidFill>
                <a:latin typeface="Helvetica"/>
                <a:cs typeface="Helvetica"/>
              </a:rPr>
              <a:t>https://dle.rae.es/</a:t>
            </a:r>
            <a:endParaRPr lang="en-US" sz="1050" b="0" i="0" baseline="0" dirty="0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71122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28" y="2259885"/>
            <a:ext cx="7746716" cy="11777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" altLang="es-CO" sz="3600" b="1" dirty="0">
                <a:solidFill>
                  <a:schemeClr val="bg1"/>
                </a:solidFill>
              </a:rPr>
              <a:t> Elementos básicos de una propuesta de investigación clínica.</a:t>
            </a:r>
            <a:endParaRPr lang="es-MX" altLang="es-CO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4660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0A9ACB-F1F2-4EE9-90AC-9105E0B5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750725"/>
            <a:ext cx="8294915" cy="770353"/>
          </a:xfrm>
        </p:spPr>
        <p:txBody>
          <a:bodyPr/>
          <a:lstStyle/>
          <a:p>
            <a:r>
              <a:rPr lang="es-CO" dirty="0">
                <a:solidFill>
                  <a:srgbClr val="FFC000"/>
                </a:solidFill>
              </a:rPr>
              <a:t>Anatomía de </a:t>
            </a:r>
            <a:r>
              <a:rPr lang="es-CO" dirty="0">
                <a:solidFill>
                  <a:srgbClr val="FFFF00"/>
                </a:solidFill>
              </a:rPr>
              <a:t>una investigación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19CDB-6D8B-4DCB-8F78-8355B2FD4B6B}"/>
              </a:ext>
            </a:extLst>
          </p:cNvPr>
          <p:cNvSpPr txBox="1"/>
          <p:nvPr/>
        </p:nvSpPr>
        <p:spPr>
          <a:xfrm>
            <a:off x="560933" y="4741049"/>
            <a:ext cx="8444753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  <a:latin typeface="Helvetica"/>
                <a:cs typeface="Helvetica"/>
              </a:rPr>
              <a:t>Shi L, 2008. Health Services Research Methods. 2</a:t>
            </a:r>
            <a:r>
              <a:rPr lang="en-US" sz="1050" baseline="30000" dirty="0">
                <a:solidFill>
                  <a:schemeClr val="bg1"/>
                </a:solidFill>
                <a:latin typeface="Helvetica"/>
                <a:cs typeface="Helvetica"/>
              </a:rPr>
              <a:t>nd</a:t>
            </a:r>
            <a:r>
              <a:rPr lang="en-US" sz="1050" dirty="0">
                <a:solidFill>
                  <a:schemeClr val="bg1"/>
                </a:solidFill>
                <a:latin typeface="Helvetica"/>
                <a:cs typeface="Helvetica"/>
              </a:rPr>
              <a:t> Edition.</a:t>
            </a:r>
            <a:endParaRPr lang="en-US" sz="1050" b="0" i="0" baseline="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90501-F44D-463F-9086-BC7283CC1F6D}"/>
              </a:ext>
            </a:extLst>
          </p:cNvPr>
          <p:cNvSpPr txBox="1"/>
          <p:nvPr/>
        </p:nvSpPr>
        <p:spPr>
          <a:xfrm>
            <a:off x="457198" y="1498387"/>
            <a:ext cx="8294915" cy="320087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Helvetica"/>
                <a:cs typeface="Helvetica"/>
              </a:rPr>
              <a:t>Conceptualización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Helvetica"/>
                <a:cs typeface="Helvetica"/>
              </a:rPr>
              <a:t>Definición del método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Helvetica"/>
                <a:cs typeface="Helvetica"/>
              </a:rPr>
              <a:t>Selección del diseño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Helvetica"/>
                <a:cs typeface="Helvetica"/>
              </a:rPr>
              <a:t>Selección de la muestra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Helvetica"/>
                <a:cs typeface="Helvetica"/>
              </a:rPr>
              <a:t>Selección de estrategias de medición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Helvetica"/>
                <a:cs typeface="Helvetica"/>
              </a:rPr>
              <a:t>Recolección de datos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Helvetica"/>
                <a:cs typeface="Helvetica"/>
              </a:rPr>
              <a:t>Procesamiento de datos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Helvetica"/>
                <a:cs typeface="Helvetica"/>
              </a:rPr>
              <a:t>Análisis de datos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Helvetica"/>
                <a:cs typeface="Helvetica"/>
              </a:rPr>
              <a:t>Difusión y uso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785249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0A9ACB-F1F2-4EE9-90AC-9105E0B5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5" y="666562"/>
            <a:ext cx="8294915" cy="770353"/>
          </a:xfrm>
        </p:spPr>
        <p:txBody>
          <a:bodyPr/>
          <a:lstStyle/>
          <a:p>
            <a:pPr algn="r"/>
            <a:r>
              <a:rPr lang="es-CO" dirty="0">
                <a:solidFill>
                  <a:srgbClr val="FFC000"/>
                </a:solidFill>
              </a:rPr>
              <a:t>Anatomía de un </a:t>
            </a:r>
            <a:r>
              <a:rPr lang="es-CO" dirty="0">
                <a:solidFill>
                  <a:srgbClr val="FFFF00"/>
                </a:solidFill>
              </a:rPr>
              <a:t>protocolo</a:t>
            </a:r>
            <a:r>
              <a:rPr lang="es-CO" dirty="0">
                <a:solidFill>
                  <a:srgbClr val="FFC000"/>
                </a:solidFill>
              </a:rPr>
              <a:t> de investigación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90501-F44D-463F-9086-BC7283CC1F6D}"/>
              </a:ext>
            </a:extLst>
          </p:cNvPr>
          <p:cNvSpPr txBox="1"/>
          <p:nvPr/>
        </p:nvSpPr>
        <p:spPr>
          <a:xfrm>
            <a:off x="607038" y="1411462"/>
            <a:ext cx="3311819" cy="333937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Antecedentes (Marco teórico)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Planteamiento del problema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Justificación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Objetivos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Métodos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LcPeriod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Diseño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LcPeriod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Población 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LcPeriod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Muestra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LcPeriod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Medición 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LcPeriod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Plan de análisis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3BC87-57D3-49CD-8A3E-B1A57334BC23}"/>
              </a:ext>
            </a:extLst>
          </p:cNvPr>
          <p:cNvSpPr txBox="1"/>
          <p:nvPr/>
        </p:nvSpPr>
        <p:spPr>
          <a:xfrm>
            <a:off x="4575838" y="2650844"/>
            <a:ext cx="3961124" cy="16312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6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Resultados esperados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6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Consideraciones legales y éticas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6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Difusión y uso de la información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6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Bibliografía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6"/>
            </a:pPr>
            <a:r>
              <a:rPr lang="es-ES" sz="1600" dirty="0">
                <a:solidFill>
                  <a:schemeClr val="bg1"/>
                </a:solidFill>
                <a:latin typeface="Helvetica"/>
                <a:cs typeface="Helvetica"/>
              </a:rPr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3557665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EAC9-DDD9-4C57-91D5-F3E6F21C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FFFF00"/>
                </a:solidFill>
              </a:rPr>
              <a:t>Conclusiones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AC6C3-4863-409D-A40F-C37C9E6B991C}"/>
              </a:ext>
            </a:extLst>
          </p:cNvPr>
          <p:cNvSpPr txBox="1"/>
          <p:nvPr/>
        </p:nvSpPr>
        <p:spPr>
          <a:xfrm>
            <a:off x="522514" y="1459966"/>
            <a:ext cx="8214232" cy="3431709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s-CO" sz="1600" b="0" i="0" baseline="0" dirty="0">
                <a:solidFill>
                  <a:schemeClr val="bg2"/>
                </a:solidFill>
                <a:latin typeface="Helvetica"/>
                <a:cs typeface="Helvetica"/>
              </a:rPr>
              <a:t>La epidemiología es el estudio de la distribución y determinantes de la enfermedad en una población.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s-CO" sz="1600" dirty="0">
                <a:solidFill>
                  <a:schemeClr val="bg2"/>
                </a:solidFill>
                <a:latin typeface="Helvetica"/>
                <a:cs typeface="Helvetica"/>
              </a:rPr>
              <a:t>Como ciencia emplea métodos cualitativos y cuantitativos para comprender la enfermedad.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s-CO" sz="1600" b="0" i="0" baseline="0" dirty="0">
                <a:solidFill>
                  <a:schemeClr val="bg2"/>
                </a:solidFill>
                <a:latin typeface="Helvetica"/>
                <a:cs typeface="Helvetica"/>
              </a:rPr>
              <a:t>Cuando se práctica en el ámbito de práctica clínica se denomina epidemiología clínica.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s-CO" sz="1600" dirty="0">
                <a:solidFill>
                  <a:schemeClr val="bg2"/>
                </a:solidFill>
                <a:latin typeface="Helvetica"/>
                <a:cs typeface="Helvetica"/>
              </a:rPr>
              <a:t>Los diseños más empleados en el entorno clínico son los diseños cuantitativos.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s-CO" sz="1600" dirty="0">
                <a:solidFill>
                  <a:schemeClr val="bg2"/>
                </a:solidFill>
                <a:latin typeface="Helvetica"/>
                <a:cs typeface="Helvetica"/>
              </a:rPr>
              <a:t>Estos diseños son susceptibles de diferentes errores </a:t>
            </a:r>
            <a:r>
              <a:rPr lang="es-CO" sz="1600" b="0" i="0" baseline="0" dirty="0">
                <a:solidFill>
                  <a:schemeClr val="bg2"/>
                </a:solidFill>
                <a:latin typeface="Helvetica"/>
                <a:cs typeface="Helvetica"/>
              </a:rPr>
              <a:t>relacionados con el tipo de pregunta, los sesgos cometidos por el investigador en la selección, medición y análisis, así como por el papel del azar en los estudios.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s-CO" sz="1600" dirty="0">
                <a:solidFill>
                  <a:schemeClr val="bg2"/>
                </a:solidFill>
                <a:latin typeface="Helvetica"/>
                <a:cs typeface="Helvetica"/>
              </a:rPr>
              <a:t>Reconocer estas fuentes de error, mejora el uso de la investigación clínica publicada, así como la generación de estudios por parte del investigador en epidemiología.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4605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/>
          <p:cNvSpPr txBox="1"/>
          <p:nvPr/>
        </p:nvSpPr>
        <p:spPr>
          <a:xfrm>
            <a:off x="326616" y="3388991"/>
            <a:ext cx="4900521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4050" b="1" dirty="0">
                <a:solidFill>
                  <a:schemeClr val="bg1"/>
                </a:solidFill>
                <a:latin typeface="Myriad Pro"/>
                <a:cs typeface="Myriad Pro"/>
              </a:rPr>
              <a:t>Gracias</a:t>
            </a:r>
            <a:endParaRPr lang="en-US" sz="405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230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flow.scribd.com/2x3uwnpuiob1rja/images/image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646" y="842302"/>
            <a:ext cx="6267144" cy="3835682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3221850" y="4677984"/>
            <a:ext cx="45365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50" dirty="0">
                <a:solidFill>
                  <a:schemeClr val="bg2"/>
                </a:solidFill>
              </a:rPr>
              <a:t>Tomado de: Navarro JPG.</a:t>
            </a:r>
            <a:r>
              <a:rPr lang="es-CO" sz="135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E8CB1-C5A5-41D4-9672-445C47CF99CB}"/>
              </a:ext>
            </a:extLst>
          </p:cNvPr>
          <p:cNvSpPr txBox="1"/>
          <p:nvPr/>
        </p:nvSpPr>
        <p:spPr>
          <a:xfrm>
            <a:off x="3334872" y="345782"/>
            <a:ext cx="5109882" cy="338554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err="1">
                <a:solidFill>
                  <a:schemeClr val="bg2"/>
                </a:solidFill>
                <a:latin typeface="Helvetica"/>
                <a:cs typeface="Helvetica"/>
              </a:rPr>
              <a:t>Ámbito</a:t>
            </a:r>
            <a:r>
              <a:rPr lang="en-US" sz="160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Helvetica"/>
                <a:cs typeface="Helvetica"/>
              </a:rPr>
              <a:t>clínico</a:t>
            </a:r>
            <a:r>
              <a:rPr lang="en-US" sz="160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Helvetica"/>
                <a:cs typeface="Helvetica"/>
              </a:rPr>
              <a:t>y </a:t>
            </a:r>
            <a:r>
              <a:rPr lang="en-US" sz="160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Niveles</a:t>
            </a:r>
            <a:r>
              <a:rPr lang="en-US" sz="1600" b="0" i="0" baseline="0" dirty="0">
                <a:solidFill>
                  <a:schemeClr val="bg2"/>
                </a:solidFill>
                <a:latin typeface="Helvetica"/>
                <a:cs typeface="Helvetica"/>
              </a:rPr>
              <a:t> de </a:t>
            </a:r>
            <a:r>
              <a:rPr lang="en-US" sz="160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prevenci</a:t>
            </a:r>
            <a:r>
              <a:rPr lang="es-CO" sz="160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ó</a:t>
            </a:r>
            <a:r>
              <a:rPr lang="en-US" sz="1600" b="0" i="0" baseline="0" dirty="0">
                <a:solidFill>
                  <a:schemeClr val="bg2"/>
                </a:solidFill>
                <a:latin typeface="Helvetica"/>
                <a:cs typeface="Helvetica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44D6A4-52D8-4B19-A6CE-4E95E66D818E}"/>
              </a:ext>
            </a:extLst>
          </p:cNvPr>
          <p:cNvCxnSpPr>
            <a:cxnSpLocks/>
          </p:cNvCxnSpPr>
          <p:nvPr/>
        </p:nvCxnSpPr>
        <p:spPr>
          <a:xfrm>
            <a:off x="2635624" y="2504995"/>
            <a:ext cx="380359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1BF71-EA1A-43E7-9927-C74A66BCB0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1800" dirty="0"/>
              <a:t>Según el diccionario </a:t>
            </a:r>
            <a:r>
              <a:rPr lang="es-CO" sz="1800" dirty="0" err="1"/>
              <a:t>Last</a:t>
            </a:r>
            <a:r>
              <a:rPr lang="es-CO" sz="1800" dirty="0"/>
              <a:t> corresponde a: </a:t>
            </a:r>
          </a:p>
          <a:p>
            <a:pPr algn="just"/>
            <a:endParaRPr lang="es-CO" sz="1800" dirty="0"/>
          </a:p>
          <a:p>
            <a:pPr algn="ctr"/>
            <a:r>
              <a:rPr lang="es-ES" sz="1800" b="1" dirty="0"/>
              <a:t>Tipo de actividades diseñadas para desarrollar o contribuir al conocimiento generalizable. </a:t>
            </a:r>
            <a:endParaRPr lang="es-CO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3D60C-209D-4FEB-9C0F-8887E406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Investigación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17CB85-940F-4705-B610-2BE8E3F317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5221" y="1376846"/>
            <a:ext cx="3831579" cy="314136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just"/>
            <a:r>
              <a:rPr lang="es-ES" sz="1200" dirty="0">
                <a:solidFill>
                  <a:schemeClr val="tx1"/>
                </a:solidFill>
              </a:rPr>
              <a:t>El conocimiento generalizable consiste en teorías, principios, relaciones o la acumulación de información en las cuales estas se basan, las cuales pueden corroborarse mediante métodos científicos aceptables como la observación, inferencia o la experimentación</a:t>
            </a:r>
            <a:r>
              <a:rPr lang="es-CO" sz="1200" dirty="0">
                <a:solidFill>
                  <a:schemeClr val="tx1"/>
                </a:solidFill>
              </a:rPr>
              <a:t>: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</a:rPr>
              <a:t>Observar</a:t>
            </a:r>
          </a:p>
          <a:p>
            <a:pPr algn="ctr"/>
            <a:endParaRPr lang="es-CO" sz="1400" b="1" dirty="0">
              <a:solidFill>
                <a:schemeClr val="tx1"/>
              </a:solidFill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</a:rPr>
              <a:t>Inferir</a:t>
            </a:r>
          </a:p>
          <a:p>
            <a:pPr algn="ctr"/>
            <a:endParaRPr lang="es-CO" sz="1400" b="1" dirty="0">
              <a:solidFill>
                <a:schemeClr val="tx1"/>
              </a:solidFill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</a:rPr>
              <a:t>Experimentar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Estas actividades de </a:t>
            </a:r>
            <a:r>
              <a:rPr lang="es-ES" sz="1200" dirty="0" err="1">
                <a:solidFill>
                  <a:schemeClr val="tx1"/>
                </a:solidFill>
              </a:rPr>
              <a:t>investigaci</a:t>
            </a:r>
            <a:r>
              <a:rPr lang="es-CO" sz="1200" dirty="0" err="1">
                <a:solidFill>
                  <a:schemeClr val="tx1"/>
                </a:solidFill>
              </a:rPr>
              <a:t>ón</a:t>
            </a:r>
            <a:r>
              <a:rPr lang="es-CO" sz="1200" dirty="0">
                <a:solidFill>
                  <a:schemeClr val="tx1"/>
                </a:solidFill>
              </a:rPr>
              <a:t> se pueden realizar en el ámbito clínico (</a:t>
            </a:r>
            <a:r>
              <a:rPr lang="es-CO" sz="1200" u="sng" dirty="0">
                <a:solidFill>
                  <a:schemeClr val="tx1"/>
                </a:solidFill>
              </a:rPr>
              <a:t>Investigación clínica</a:t>
            </a:r>
            <a:r>
              <a:rPr lang="es-CO" sz="1200" dirty="0">
                <a:solidFill>
                  <a:schemeClr val="tx1"/>
                </a:solidFill>
              </a:rPr>
              <a:t>).</a:t>
            </a:r>
            <a:r>
              <a:rPr lang="es-CO" sz="1400" dirty="0">
                <a:solidFill>
                  <a:schemeClr val="tx1"/>
                </a:solidFill>
              </a:rPr>
              <a:t> </a:t>
            </a:r>
            <a:endParaRPr lang="es-CO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D12F-25D7-4354-9C16-38613AEEA53F}"/>
              </a:ext>
            </a:extLst>
          </p:cNvPr>
          <p:cNvSpPr txBox="1"/>
          <p:nvPr/>
        </p:nvSpPr>
        <p:spPr>
          <a:xfrm>
            <a:off x="3012140" y="4756417"/>
            <a:ext cx="6001231" cy="25391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Last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Dictionary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. Fuente Oxford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reference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. A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dictionary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of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 </a:t>
            </a:r>
            <a:r>
              <a:rPr lang="es-CO" sz="1050" b="0" i="0" baseline="0" dirty="0" err="1">
                <a:solidFill>
                  <a:schemeClr val="bg2"/>
                </a:solidFill>
                <a:latin typeface="Helvetica"/>
                <a:cs typeface="Helvetica"/>
              </a:rPr>
              <a:t>epidemiology</a:t>
            </a:r>
            <a:r>
              <a:rPr lang="es-CO" sz="1050" b="0" i="0" baseline="0" dirty="0">
                <a:solidFill>
                  <a:schemeClr val="bg2"/>
                </a:solidFill>
                <a:latin typeface="Helvetica"/>
                <a:cs typeface="Helvetica"/>
              </a:rPr>
              <a:t>, 5th Ed. </a:t>
            </a:r>
            <a:endParaRPr lang="en-US" sz="1050" b="0" i="0" baseline="0" dirty="0" err="1">
              <a:solidFill>
                <a:schemeClr val="bg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33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mvr.org/wp-content/uploads/2014/07/Deducci%C3%B3n-Inducci%C3%B3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03" y="157634"/>
            <a:ext cx="5263563" cy="46471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868411" y="4803673"/>
            <a:ext cx="4104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s-CO" sz="900" dirty="0">
                <a:solidFill>
                  <a:prstClr val="black"/>
                </a:solidFill>
                <a:latin typeface="Calibri"/>
              </a:rPr>
              <a:t>Fuente: </a:t>
            </a:r>
            <a:r>
              <a:rPr lang="es-CO" sz="900" dirty="0">
                <a:solidFill>
                  <a:prstClr val="black"/>
                </a:solidFill>
                <a:latin typeface="Calibri"/>
                <a:hlinkClick r:id="rId3"/>
              </a:rPr>
              <a:t>http://wmvr.org/deductivo-e-inductivo/</a:t>
            </a:r>
            <a:r>
              <a:rPr lang="es-CO" sz="900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023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2850" dirty="0">
                <a:solidFill>
                  <a:schemeClr val="accent2"/>
                </a:solidFill>
              </a:rPr>
              <a:t>¿De que se trata la investigación en salud?</a:t>
            </a:r>
          </a:p>
        </p:txBody>
      </p:sp>
      <p:sp>
        <p:nvSpPr>
          <p:cNvPr id="29699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1950" b="1" dirty="0"/>
              <a:t>Propósito de la investigación:</a:t>
            </a:r>
            <a:r>
              <a:rPr lang="es-MX" sz="1950" dirty="0"/>
              <a:t> entender los fenómenos que ocurren en el campo de la salud, con la intención de incidir en ellos.</a:t>
            </a:r>
          </a:p>
          <a:p>
            <a:endParaRPr lang="es-MX" sz="1950" dirty="0"/>
          </a:p>
          <a:p>
            <a:r>
              <a:rPr lang="es-MX" sz="1950" b="1" dirty="0"/>
              <a:t>Propósito de la investigación cuantitativa: </a:t>
            </a:r>
            <a:r>
              <a:rPr lang="es-MX" sz="1950" dirty="0"/>
              <a:t>Establecer </a:t>
            </a:r>
            <a:r>
              <a:rPr lang="es-MX" sz="1950" u="sng" dirty="0"/>
              <a:t>causas</a:t>
            </a:r>
            <a:r>
              <a:rPr lang="es-MX" sz="1950" dirty="0"/>
              <a:t>. </a:t>
            </a:r>
          </a:p>
          <a:p>
            <a:endParaRPr lang="es-MX" sz="195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1500" b="1" u="sng" dirty="0"/>
              <a:t>Observar/Analizar</a:t>
            </a:r>
            <a:r>
              <a:rPr lang="es-MX" sz="1500" b="1" dirty="0"/>
              <a:t>:</a:t>
            </a:r>
            <a:r>
              <a:rPr lang="es-MX" sz="1500" dirty="0"/>
              <a:t> ¿Cuál es la </a:t>
            </a:r>
            <a:r>
              <a:rPr lang="es-MX" sz="1500" u="sng" dirty="0"/>
              <a:t>causa</a:t>
            </a:r>
            <a:r>
              <a:rPr lang="es-MX" sz="1500" dirty="0"/>
              <a:t> de la tuberculosis, del cáncer, de la falta de adherencia al tratamiento?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1500" b="1" u="sng" dirty="0"/>
              <a:t>Intervenir</a:t>
            </a:r>
            <a:r>
              <a:rPr lang="es-MX" sz="1500" b="1" dirty="0"/>
              <a:t>:</a:t>
            </a:r>
            <a:r>
              <a:rPr lang="es-MX" sz="1500" dirty="0"/>
              <a:t> ¿Es la vacuna la </a:t>
            </a:r>
            <a:r>
              <a:rPr lang="es-MX" sz="1500" u="sng" dirty="0"/>
              <a:t>causa</a:t>
            </a:r>
            <a:r>
              <a:rPr lang="es-MX" sz="1500" dirty="0"/>
              <a:t> de la disminución de la enfermedad?, ¿Es el antibiótico la </a:t>
            </a:r>
            <a:r>
              <a:rPr lang="es-MX" sz="1500" u="sng" dirty="0"/>
              <a:t>causa</a:t>
            </a:r>
            <a:r>
              <a:rPr lang="es-MX" sz="1500" dirty="0"/>
              <a:t> del mejoramiento del paciente?, ¿Reduce la tamización el riesgo asociado al cáncer?</a:t>
            </a:r>
            <a:endParaRPr lang="es-MX" sz="2250" dirty="0"/>
          </a:p>
        </p:txBody>
      </p:sp>
    </p:spTree>
    <p:extLst>
      <p:ext uri="{BB962C8B-B14F-4D97-AF65-F5344CB8AC3E}">
        <p14:creationId xmlns:p14="http://schemas.microsoft.com/office/powerpoint/2010/main" val="24707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Plantilla Amgen">
      <a:dk1>
        <a:srgbClr val="5B5B5E"/>
      </a:dk1>
      <a:lt1>
        <a:srgbClr val="FFFFFF"/>
      </a:lt1>
      <a:dk2>
        <a:srgbClr val="104FB3"/>
      </a:dk2>
      <a:lt2>
        <a:srgbClr val="FFFFFF"/>
      </a:lt2>
      <a:accent1>
        <a:srgbClr val="104FB3"/>
      </a:accent1>
      <a:accent2>
        <a:srgbClr val="F3C200"/>
      </a:accent2>
      <a:accent3>
        <a:srgbClr val="86C760"/>
      </a:accent3>
      <a:accent4>
        <a:srgbClr val="D44D24"/>
      </a:accent4>
      <a:accent5>
        <a:srgbClr val="EE9900"/>
      </a:accent5>
      <a:accent6>
        <a:srgbClr val="00BCE5"/>
      </a:accent6>
      <a:hlink>
        <a:srgbClr val="86C760"/>
      </a:hlink>
      <a:folHlink>
        <a:srgbClr val="86C7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numCol="1" spcCol="360000" rtlCol="0">
        <a:spAutoFit/>
      </a:bodyPr>
      <a:lstStyle>
        <a:defPPr algn="ctr">
          <a:spcAft>
            <a:spcPts val="600"/>
          </a:spcAft>
          <a:defRPr sz="1050" b="0" i="0" baseline="0" dirty="0" err="1" smtClean="0">
            <a:solidFill>
              <a:srgbClr val="7D8287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Plantilla Amgen">
      <a:dk1>
        <a:srgbClr val="5B5B5E"/>
      </a:dk1>
      <a:lt1>
        <a:srgbClr val="FFFFFF"/>
      </a:lt1>
      <a:dk2>
        <a:srgbClr val="104FB3"/>
      </a:dk2>
      <a:lt2>
        <a:srgbClr val="FFFFFF"/>
      </a:lt2>
      <a:accent1>
        <a:srgbClr val="104FB3"/>
      </a:accent1>
      <a:accent2>
        <a:srgbClr val="F3C200"/>
      </a:accent2>
      <a:accent3>
        <a:srgbClr val="86C760"/>
      </a:accent3>
      <a:accent4>
        <a:srgbClr val="D44D24"/>
      </a:accent4>
      <a:accent5>
        <a:srgbClr val="EE9900"/>
      </a:accent5>
      <a:accent6>
        <a:srgbClr val="00BCE5"/>
      </a:accent6>
      <a:hlink>
        <a:srgbClr val="86C760"/>
      </a:hlink>
      <a:folHlink>
        <a:srgbClr val="86C7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numCol="1" spcCol="360000" rtlCol="0">
        <a:spAutoFit/>
      </a:bodyPr>
      <a:lstStyle>
        <a:defPPr algn="ctr">
          <a:spcAft>
            <a:spcPts val="600"/>
          </a:spcAft>
          <a:defRPr sz="1050" b="0" i="0" baseline="0" dirty="0" err="1" smtClean="0">
            <a:solidFill>
              <a:srgbClr val="7D8287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lantilla Amgen">
    <a:dk1>
      <a:srgbClr val="5B5B5E"/>
    </a:dk1>
    <a:lt1>
      <a:srgbClr val="FFFFFF"/>
    </a:lt1>
    <a:dk2>
      <a:srgbClr val="104FB3"/>
    </a:dk2>
    <a:lt2>
      <a:srgbClr val="FFFFFF"/>
    </a:lt2>
    <a:accent1>
      <a:srgbClr val="104FB3"/>
    </a:accent1>
    <a:accent2>
      <a:srgbClr val="F3C200"/>
    </a:accent2>
    <a:accent3>
      <a:srgbClr val="86C760"/>
    </a:accent3>
    <a:accent4>
      <a:srgbClr val="D44D24"/>
    </a:accent4>
    <a:accent5>
      <a:srgbClr val="EE9900"/>
    </a:accent5>
    <a:accent6>
      <a:srgbClr val="00BCE5"/>
    </a:accent6>
    <a:hlink>
      <a:srgbClr val="86C760"/>
    </a:hlink>
    <a:folHlink>
      <a:srgbClr val="86C760"/>
    </a:folHlink>
  </a:clrScheme>
</a:themeOverride>
</file>

<file path=ppt/theme/themeOverride2.xml><?xml version="1.0" encoding="utf-8"?>
<a:themeOverride xmlns:a="http://schemas.openxmlformats.org/drawingml/2006/main">
  <a:clrScheme name="Plantilla Amgen">
    <a:dk1>
      <a:srgbClr val="5B5B5E"/>
    </a:dk1>
    <a:lt1>
      <a:srgbClr val="FFFFFF"/>
    </a:lt1>
    <a:dk2>
      <a:srgbClr val="104FB3"/>
    </a:dk2>
    <a:lt2>
      <a:srgbClr val="FFFFFF"/>
    </a:lt2>
    <a:accent1>
      <a:srgbClr val="104FB3"/>
    </a:accent1>
    <a:accent2>
      <a:srgbClr val="F3C200"/>
    </a:accent2>
    <a:accent3>
      <a:srgbClr val="86C760"/>
    </a:accent3>
    <a:accent4>
      <a:srgbClr val="D44D24"/>
    </a:accent4>
    <a:accent5>
      <a:srgbClr val="EE9900"/>
    </a:accent5>
    <a:accent6>
      <a:srgbClr val="00BCE5"/>
    </a:accent6>
    <a:hlink>
      <a:srgbClr val="86C760"/>
    </a:hlink>
    <a:folHlink>
      <a:srgbClr val="86C760"/>
    </a:folHlink>
  </a:clrScheme>
</a:themeOverride>
</file>

<file path=ppt/theme/themeOverride3.xml><?xml version="1.0" encoding="utf-8"?>
<a:themeOverride xmlns:a="http://schemas.openxmlformats.org/drawingml/2006/main">
  <a:clrScheme name="Plantilla Amgen">
    <a:dk1>
      <a:srgbClr val="5B5B5E"/>
    </a:dk1>
    <a:lt1>
      <a:srgbClr val="FFFFFF"/>
    </a:lt1>
    <a:dk2>
      <a:srgbClr val="104FB3"/>
    </a:dk2>
    <a:lt2>
      <a:srgbClr val="FFFFFF"/>
    </a:lt2>
    <a:accent1>
      <a:srgbClr val="104FB3"/>
    </a:accent1>
    <a:accent2>
      <a:srgbClr val="F3C200"/>
    </a:accent2>
    <a:accent3>
      <a:srgbClr val="86C760"/>
    </a:accent3>
    <a:accent4>
      <a:srgbClr val="D44D24"/>
    </a:accent4>
    <a:accent5>
      <a:srgbClr val="EE9900"/>
    </a:accent5>
    <a:accent6>
      <a:srgbClr val="00BCE5"/>
    </a:accent6>
    <a:hlink>
      <a:srgbClr val="86C760"/>
    </a:hlink>
    <a:folHlink>
      <a:srgbClr val="86C760"/>
    </a:folHlink>
  </a:clrScheme>
</a:themeOverride>
</file>

<file path=ppt/theme/themeOverride4.xml><?xml version="1.0" encoding="utf-8"?>
<a:themeOverride xmlns:a="http://schemas.openxmlformats.org/drawingml/2006/main">
  <a:clrScheme name="Plantilla Amgen">
    <a:dk1>
      <a:srgbClr val="5B5B5E"/>
    </a:dk1>
    <a:lt1>
      <a:srgbClr val="FFFFFF"/>
    </a:lt1>
    <a:dk2>
      <a:srgbClr val="104FB3"/>
    </a:dk2>
    <a:lt2>
      <a:srgbClr val="FFFFFF"/>
    </a:lt2>
    <a:accent1>
      <a:srgbClr val="104FB3"/>
    </a:accent1>
    <a:accent2>
      <a:srgbClr val="F3C200"/>
    </a:accent2>
    <a:accent3>
      <a:srgbClr val="86C760"/>
    </a:accent3>
    <a:accent4>
      <a:srgbClr val="D44D24"/>
    </a:accent4>
    <a:accent5>
      <a:srgbClr val="EE9900"/>
    </a:accent5>
    <a:accent6>
      <a:srgbClr val="00BCE5"/>
    </a:accent6>
    <a:hlink>
      <a:srgbClr val="86C760"/>
    </a:hlink>
    <a:folHlink>
      <a:srgbClr val="86C760"/>
    </a:folHlink>
  </a:clrScheme>
</a:themeOverride>
</file>

<file path=ppt/theme/themeOverride5.xml><?xml version="1.0" encoding="utf-8"?>
<a:themeOverride xmlns:a="http://schemas.openxmlformats.org/drawingml/2006/main">
  <a:clrScheme name="Plantilla Amgen">
    <a:dk1>
      <a:srgbClr val="5B5B5E"/>
    </a:dk1>
    <a:lt1>
      <a:srgbClr val="FFFFFF"/>
    </a:lt1>
    <a:dk2>
      <a:srgbClr val="104FB3"/>
    </a:dk2>
    <a:lt2>
      <a:srgbClr val="FFFFFF"/>
    </a:lt2>
    <a:accent1>
      <a:srgbClr val="104FB3"/>
    </a:accent1>
    <a:accent2>
      <a:srgbClr val="F3C200"/>
    </a:accent2>
    <a:accent3>
      <a:srgbClr val="86C760"/>
    </a:accent3>
    <a:accent4>
      <a:srgbClr val="D44D24"/>
    </a:accent4>
    <a:accent5>
      <a:srgbClr val="EE9900"/>
    </a:accent5>
    <a:accent6>
      <a:srgbClr val="00BCE5"/>
    </a:accent6>
    <a:hlink>
      <a:srgbClr val="86C760"/>
    </a:hlink>
    <a:folHlink>
      <a:srgbClr val="86C760"/>
    </a:folHlink>
  </a:clrScheme>
</a:themeOverride>
</file>

<file path=ppt/theme/themeOverride6.xml><?xml version="1.0" encoding="utf-8"?>
<a:themeOverride xmlns:a="http://schemas.openxmlformats.org/drawingml/2006/main">
  <a:clrScheme name="Plantilla Amgen">
    <a:dk1>
      <a:srgbClr val="5B5B5E"/>
    </a:dk1>
    <a:lt1>
      <a:srgbClr val="FFFFFF"/>
    </a:lt1>
    <a:dk2>
      <a:srgbClr val="104FB3"/>
    </a:dk2>
    <a:lt2>
      <a:srgbClr val="FFFFFF"/>
    </a:lt2>
    <a:accent1>
      <a:srgbClr val="104FB3"/>
    </a:accent1>
    <a:accent2>
      <a:srgbClr val="F3C200"/>
    </a:accent2>
    <a:accent3>
      <a:srgbClr val="86C760"/>
    </a:accent3>
    <a:accent4>
      <a:srgbClr val="D44D24"/>
    </a:accent4>
    <a:accent5>
      <a:srgbClr val="EE9900"/>
    </a:accent5>
    <a:accent6>
      <a:srgbClr val="00BCE5"/>
    </a:accent6>
    <a:hlink>
      <a:srgbClr val="86C760"/>
    </a:hlink>
    <a:folHlink>
      <a:srgbClr val="86C760"/>
    </a:folHlink>
  </a:clrScheme>
</a:themeOverride>
</file>

<file path=ppt/theme/themeOverride7.xml><?xml version="1.0" encoding="utf-8"?>
<a:themeOverride xmlns:a="http://schemas.openxmlformats.org/drawingml/2006/main">
  <a:clrScheme name="Plantilla Amgen">
    <a:dk1>
      <a:srgbClr val="5B5B5E"/>
    </a:dk1>
    <a:lt1>
      <a:srgbClr val="FFFFFF"/>
    </a:lt1>
    <a:dk2>
      <a:srgbClr val="104FB3"/>
    </a:dk2>
    <a:lt2>
      <a:srgbClr val="FFFFFF"/>
    </a:lt2>
    <a:accent1>
      <a:srgbClr val="104FB3"/>
    </a:accent1>
    <a:accent2>
      <a:srgbClr val="F3C200"/>
    </a:accent2>
    <a:accent3>
      <a:srgbClr val="86C760"/>
    </a:accent3>
    <a:accent4>
      <a:srgbClr val="D44D24"/>
    </a:accent4>
    <a:accent5>
      <a:srgbClr val="EE9900"/>
    </a:accent5>
    <a:accent6>
      <a:srgbClr val="00BCE5"/>
    </a:accent6>
    <a:hlink>
      <a:srgbClr val="86C760"/>
    </a:hlink>
    <a:folHlink>
      <a:srgbClr val="86C760"/>
    </a:folHlink>
  </a:clrScheme>
</a:themeOverride>
</file>

<file path=ppt/theme/themeOverride8.xml><?xml version="1.0" encoding="utf-8"?>
<a:themeOverride xmlns:a="http://schemas.openxmlformats.org/drawingml/2006/main">
  <a:clrScheme name="Plantilla Amgen">
    <a:dk1>
      <a:srgbClr val="5B5B5E"/>
    </a:dk1>
    <a:lt1>
      <a:srgbClr val="FFFFFF"/>
    </a:lt1>
    <a:dk2>
      <a:srgbClr val="104FB3"/>
    </a:dk2>
    <a:lt2>
      <a:srgbClr val="FFFFFF"/>
    </a:lt2>
    <a:accent1>
      <a:srgbClr val="104FB3"/>
    </a:accent1>
    <a:accent2>
      <a:srgbClr val="F3C200"/>
    </a:accent2>
    <a:accent3>
      <a:srgbClr val="86C760"/>
    </a:accent3>
    <a:accent4>
      <a:srgbClr val="D44D24"/>
    </a:accent4>
    <a:accent5>
      <a:srgbClr val="EE9900"/>
    </a:accent5>
    <a:accent6>
      <a:srgbClr val="00BCE5"/>
    </a:accent6>
    <a:hlink>
      <a:srgbClr val="86C760"/>
    </a:hlink>
    <a:folHlink>
      <a:srgbClr val="86C76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7474</TotalTime>
  <Words>2243</Words>
  <Application>Microsoft Office PowerPoint</Application>
  <PresentationFormat>Presentación en pantalla (16:9)</PresentationFormat>
  <Paragraphs>329</Paragraphs>
  <Slides>54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54</vt:i4>
      </vt:variant>
    </vt:vector>
  </HeadingPairs>
  <TitlesOfParts>
    <vt:vector size="68" baseType="lpstr">
      <vt:lpstr>MS PGothic</vt:lpstr>
      <vt:lpstr>MS PGothic</vt:lpstr>
      <vt:lpstr>Arial</vt:lpstr>
      <vt:lpstr>Arial Black</vt:lpstr>
      <vt:lpstr>Calibri</vt:lpstr>
      <vt:lpstr>Catamaran Thin</vt:lpstr>
      <vt:lpstr>Helvetica</vt:lpstr>
      <vt:lpstr>Myriad Pro</vt:lpstr>
      <vt:lpstr>Times New Roman</vt:lpstr>
      <vt:lpstr>Wingdings</vt:lpstr>
      <vt:lpstr>ヒラギノ角ゴ Pro W3</vt:lpstr>
      <vt:lpstr>Tema de Office</vt:lpstr>
      <vt:lpstr>1_Tema de Office</vt:lpstr>
      <vt:lpstr>2_Tema de Office</vt:lpstr>
      <vt:lpstr>Generalidades de epidemiología e investigación clínica</vt:lpstr>
      <vt:lpstr>Objetivos</vt:lpstr>
      <vt:lpstr>Presentación de PowerPoint</vt:lpstr>
      <vt:lpstr>Epidemiología</vt:lpstr>
      <vt:lpstr>Epidemiología clínica</vt:lpstr>
      <vt:lpstr>Presentación de PowerPoint</vt:lpstr>
      <vt:lpstr>Investigación</vt:lpstr>
      <vt:lpstr>Presentación de PowerPoint</vt:lpstr>
      <vt:lpstr>¿De que se trata la investigación en salud?</vt:lpstr>
      <vt:lpstr>Diseños más usados en epidemiología</vt:lpstr>
      <vt:lpstr>¿Tipos de preguntas en epidemiología clínica?</vt:lpstr>
      <vt:lpstr>Preguntas más frecuentes en epidemiología clínica</vt:lpstr>
      <vt:lpstr>Presentación de PowerPoint</vt:lpstr>
      <vt:lpstr>Presentación de PowerPoint</vt:lpstr>
      <vt:lpstr>Fuentes de error en la investigación cualitativa</vt:lpstr>
      <vt:lpstr>Presentación de PowerPoint</vt:lpstr>
      <vt:lpstr>¿Cómo escoger la pregunta de investigación?</vt:lpstr>
      <vt:lpstr>Hipótesis</vt:lpstr>
      <vt:lpstr>Presentación de PowerPoint</vt:lpstr>
      <vt:lpstr>¿Qué es una causa?</vt:lpstr>
      <vt:lpstr>Relación causa-efecto (causal)</vt:lpstr>
      <vt:lpstr>¿Causal o casual? (Criterios de Bradford Hill)</vt:lpstr>
      <vt:lpstr>Presentación de PowerPoint</vt:lpstr>
      <vt:lpstr>Presentación de PowerPoint</vt:lpstr>
      <vt:lpstr>Diseños que pueden ser utilizados en causalidad</vt:lpstr>
      <vt:lpstr>¿Qué diseño es el mejor?</vt:lpstr>
      <vt:lpstr>Presentación de PowerPoint</vt:lpstr>
      <vt:lpstr>Inferencia</vt:lpstr>
      <vt:lpstr>Inferencia</vt:lpstr>
      <vt:lpstr>Sesgo</vt:lpstr>
      <vt:lpstr>Tipos de sesgos</vt:lpstr>
      <vt:lpstr>Presentación de PowerPoint</vt:lpstr>
      <vt:lpstr>Precisión</vt:lpstr>
      <vt:lpstr>Exactitud</vt:lpstr>
      <vt:lpstr>Presentación de PowerPoint</vt:lpstr>
      <vt:lpstr>Presentación de PowerPoint</vt:lpstr>
      <vt:lpstr>Validez interna de un estudio</vt:lpstr>
      <vt:lpstr>Validez externa de un estudio</vt:lpstr>
      <vt:lpstr>Muestras y muestreo para inferencia</vt:lpstr>
      <vt:lpstr>La epidemiología trabaja con muestras por:</vt:lpstr>
      <vt:lpstr>Tipos de sesgos</vt:lpstr>
      <vt:lpstr>Sesgo de selección</vt:lpstr>
      <vt:lpstr>Muestreo por conveniencia  (No probabilístico, “purposive” o deliberado)</vt:lpstr>
      <vt:lpstr>Criterios de selección</vt:lpstr>
      <vt:lpstr>Muestreo aleatorio (Probabilístico)</vt:lpstr>
      <vt:lpstr>Presentación de PowerPoint</vt:lpstr>
      <vt:lpstr>Tipos de sesgos</vt:lpstr>
      <vt:lpstr>Sesgos de información</vt:lpstr>
      <vt:lpstr>Confusión</vt:lpstr>
      <vt:lpstr>Presentación de PowerPoint</vt:lpstr>
      <vt:lpstr>Anatomía de una investigación</vt:lpstr>
      <vt:lpstr>Anatomía de un protocolo de investigación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Uelbosque Universidad</dc:creator>
  <cp:lastModifiedBy>alvaro fernando burbano delgado</cp:lastModifiedBy>
  <cp:revision>364</cp:revision>
  <dcterms:created xsi:type="dcterms:W3CDTF">2016-05-13T19:30:59Z</dcterms:created>
  <dcterms:modified xsi:type="dcterms:W3CDTF">2020-02-24T00:58:19Z</dcterms:modified>
</cp:coreProperties>
</file>