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258" r:id="rId2"/>
    <p:sldId id="259" r:id="rId3"/>
    <p:sldId id="256" r:id="rId4"/>
    <p:sldId id="257" r:id="rId5"/>
    <p:sldId id="260" r:id="rId6"/>
    <p:sldId id="261" r:id="rId7"/>
    <p:sldId id="262" r:id="rId8"/>
    <p:sldId id="275" r:id="rId9"/>
    <p:sldId id="278" r:id="rId10"/>
    <p:sldId id="279" r:id="rId11"/>
    <p:sldId id="280" r:id="rId12"/>
    <p:sldId id="265" r:id="rId13"/>
    <p:sldId id="310" r:id="rId14"/>
    <p:sldId id="311" r:id="rId15"/>
    <p:sldId id="375" r:id="rId16"/>
    <p:sldId id="376" r:id="rId17"/>
    <p:sldId id="378" r:id="rId18"/>
    <p:sldId id="267" r:id="rId19"/>
    <p:sldId id="380" r:id="rId20"/>
    <p:sldId id="285" r:id="rId21"/>
    <p:sldId id="286" r:id="rId22"/>
    <p:sldId id="307" r:id="rId23"/>
    <p:sldId id="374" r:id="rId24"/>
    <p:sldId id="329" r:id="rId25"/>
    <p:sldId id="348" r:id="rId26"/>
    <p:sldId id="349" r:id="rId27"/>
    <p:sldId id="350" r:id="rId28"/>
    <p:sldId id="351" r:id="rId29"/>
    <p:sldId id="352" r:id="rId30"/>
    <p:sldId id="373" r:id="rId31"/>
    <p:sldId id="353" r:id="rId32"/>
    <p:sldId id="354" r:id="rId33"/>
    <p:sldId id="355" r:id="rId34"/>
    <p:sldId id="356" r:id="rId35"/>
    <p:sldId id="371" r:id="rId36"/>
    <p:sldId id="372" r:id="rId37"/>
    <p:sldId id="294" r:id="rId38"/>
    <p:sldId id="343" r:id="rId39"/>
    <p:sldId id="284" r:id="rId40"/>
    <p:sldId id="316" r:id="rId41"/>
    <p:sldId id="402" r:id="rId42"/>
    <p:sldId id="381" r:id="rId43"/>
    <p:sldId id="382" r:id="rId44"/>
    <p:sldId id="383" r:id="rId45"/>
    <p:sldId id="384" r:id="rId46"/>
    <p:sldId id="403" r:id="rId47"/>
    <p:sldId id="389" r:id="rId48"/>
    <p:sldId id="391" r:id="rId49"/>
    <p:sldId id="357" r:id="rId50"/>
    <p:sldId id="392" r:id="rId51"/>
    <p:sldId id="393" r:id="rId52"/>
    <p:sldId id="394" r:id="rId53"/>
    <p:sldId id="359" r:id="rId54"/>
    <p:sldId id="395" r:id="rId55"/>
    <p:sldId id="396" r:id="rId56"/>
    <p:sldId id="404" r:id="rId57"/>
    <p:sldId id="405" r:id="rId5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103BE"/>
    <a:srgbClr val="DE8F00"/>
    <a:srgbClr val="25D367"/>
    <a:srgbClr val="D44D24"/>
    <a:srgbClr val="86C760"/>
    <a:srgbClr val="104FB3"/>
    <a:srgbClr val="B8C0C8"/>
    <a:srgbClr val="E6EFF6"/>
    <a:srgbClr val="EE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Estilo claro 2 - Énfasis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8" autoAdjust="0"/>
    <p:restoredTop sz="94645" autoAdjust="0"/>
  </p:normalViewPr>
  <p:slideViewPr>
    <p:cSldViewPr snapToGrid="0" snapToObjects="1">
      <p:cViewPr varScale="1">
        <p:scale>
          <a:sx n="173" d="100"/>
          <a:sy n="173" d="100"/>
        </p:scale>
        <p:origin x="-1328" y="-96"/>
      </p:cViewPr>
      <p:guideLst>
        <p:guide orient="horz" pos="1620"/>
        <p:guide pos="28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A3E9A4-0FB6-4036-B7CF-420E6590DAAC}" type="doc">
      <dgm:prSet loTypeId="urn:microsoft.com/office/officeart/2005/8/layout/hProcess9" loCatId="process" qsTypeId="urn:microsoft.com/office/officeart/2005/8/quickstyle/simple1" qsCatId="simple" csTypeId="urn:microsoft.com/office/officeart/2005/8/colors/colorful2" csCatId="colorful" phldr="1"/>
      <dgm:spPr/>
    </dgm:pt>
    <dgm:pt modelId="{05AC9C33-8A7A-48C9-91F7-7665A4DB253B}">
      <dgm:prSet phldrT="[Texto]"/>
      <dgm:spPr/>
      <dgm:t>
        <a:bodyPr/>
        <a:lstStyle/>
        <a:p>
          <a:r>
            <a:rPr lang="es-CO" b="0" dirty="0">
              <a:solidFill>
                <a:schemeClr val="tx1"/>
              </a:solidFill>
            </a:rPr>
            <a:t>Cómo se inicia y funciona la investigación</a:t>
          </a:r>
        </a:p>
      </dgm:t>
    </dgm:pt>
    <dgm:pt modelId="{C317607D-A1CF-40A3-B080-1B7EBFF203E5}" type="parTrans" cxnId="{DBFD0C79-4235-4B72-A619-752CC5F4D574}">
      <dgm:prSet/>
      <dgm:spPr/>
      <dgm:t>
        <a:bodyPr/>
        <a:lstStyle/>
        <a:p>
          <a:endParaRPr lang="es-CO">
            <a:solidFill>
              <a:schemeClr val="tx1"/>
            </a:solidFill>
          </a:endParaRPr>
        </a:p>
      </dgm:t>
    </dgm:pt>
    <dgm:pt modelId="{3E32E7C0-3B29-490F-9D18-C2A1F08C996C}" type="sibTrans" cxnId="{DBFD0C79-4235-4B72-A619-752CC5F4D574}">
      <dgm:prSet/>
      <dgm:spPr/>
      <dgm:t>
        <a:bodyPr/>
        <a:lstStyle/>
        <a:p>
          <a:endParaRPr lang="es-CO">
            <a:solidFill>
              <a:schemeClr val="tx1"/>
            </a:solidFill>
          </a:endParaRPr>
        </a:p>
      </dgm:t>
    </dgm:pt>
    <dgm:pt modelId="{9DD54043-F69A-4F83-97F9-77A18CA4A493}">
      <dgm:prSet phldrT="[Texto]"/>
      <dgm:spPr/>
      <dgm:t>
        <a:bodyPr/>
        <a:lstStyle/>
        <a:p>
          <a:r>
            <a:rPr lang="es-CO" dirty="0">
              <a:solidFill>
                <a:schemeClr val="tx1"/>
              </a:solidFill>
            </a:rPr>
            <a:t>Concepción de la pregunta de investigación</a:t>
          </a:r>
        </a:p>
      </dgm:t>
    </dgm:pt>
    <dgm:pt modelId="{8D609238-661F-428B-B601-24D8ED6DC1B6}" type="parTrans" cxnId="{C6843CA3-CCFA-468E-9739-D945F0D4BB24}">
      <dgm:prSet/>
      <dgm:spPr/>
      <dgm:t>
        <a:bodyPr/>
        <a:lstStyle/>
        <a:p>
          <a:endParaRPr lang="es-CO">
            <a:solidFill>
              <a:schemeClr val="tx1"/>
            </a:solidFill>
          </a:endParaRPr>
        </a:p>
      </dgm:t>
    </dgm:pt>
    <dgm:pt modelId="{AF23A515-6B68-42F0-8E9F-ABC2AA2A5C08}" type="sibTrans" cxnId="{C6843CA3-CCFA-468E-9739-D945F0D4BB24}">
      <dgm:prSet/>
      <dgm:spPr/>
      <dgm:t>
        <a:bodyPr/>
        <a:lstStyle/>
        <a:p>
          <a:endParaRPr lang="es-CO">
            <a:solidFill>
              <a:schemeClr val="tx1"/>
            </a:solidFill>
          </a:endParaRPr>
        </a:p>
      </dgm:t>
    </dgm:pt>
    <dgm:pt modelId="{7B74F825-7894-4DD1-AE62-121F4D487494}">
      <dgm:prSet phldrT="[Texto]"/>
      <dgm:spPr/>
      <dgm:t>
        <a:bodyPr/>
        <a:lstStyle/>
        <a:p>
          <a:r>
            <a:rPr lang="es-CO">
              <a:solidFill>
                <a:schemeClr val="tx1"/>
              </a:solidFill>
            </a:rPr>
            <a:t>Cómo formular preguntas de investigación</a:t>
          </a:r>
        </a:p>
      </dgm:t>
    </dgm:pt>
    <dgm:pt modelId="{5B76EE87-D3ED-4C95-B5F0-9C272EB24D58}" type="parTrans" cxnId="{ECA941A0-D9C9-4C28-92DA-A2C75B0AB952}">
      <dgm:prSet/>
      <dgm:spPr/>
      <dgm:t>
        <a:bodyPr/>
        <a:lstStyle/>
        <a:p>
          <a:endParaRPr lang="es-CO">
            <a:solidFill>
              <a:schemeClr val="tx1"/>
            </a:solidFill>
          </a:endParaRPr>
        </a:p>
      </dgm:t>
    </dgm:pt>
    <dgm:pt modelId="{E80DA3E9-77AB-4DBE-BF11-1F58A4B2551E}" type="sibTrans" cxnId="{ECA941A0-D9C9-4C28-92DA-A2C75B0AB952}">
      <dgm:prSet/>
      <dgm:spPr/>
      <dgm:t>
        <a:bodyPr/>
        <a:lstStyle/>
        <a:p>
          <a:endParaRPr lang="es-CO">
            <a:solidFill>
              <a:schemeClr val="tx1"/>
            </a:solidFill>
          </a:endParaRPr>
        </a:p>
      </dgm:t>
    </dgm:pt>
    <dgm:pt modelId="{D267DB65-FF46-4841-BF52-BD634B982185}">
      <dgm:prSet phldrT="[Texto]"/>
      <dgm:spPr/>
      <dgm:t>
        <a:bodyPr/>
        <a:lstStyle/>
        <a:p>
          <a:r>
            <a:rPr lang="es-CO" dirty="0">
              <a:solidFill>
                <a:schemeClr val="tx1"/>
              </a:solidFill>
            </a:rPr>
            <a:t>Diseño del estudio</a:t>
          </a:r>
        </a:p>
      </dgm:t>
    </dgm:pt>
    <dgm:pt modelId="{D2C18E59-F133-44B0-BE36-F6A1B2AF0010}" type="parTrans" cxnId="{E36DE9A4-164B-4CED-907B-CB79E38D2334}">
      <dgm:prSet/>
      <dgm:spPr/>
      <dgm:t>
        <a:bodyPr/>
        <a:lstStyle/>
        <a:p>
          <a:endParaRPr lang="es-CO">
            <a:solidFill>
              <a:schemeClr val="tx1"/>
            </a:solidFill>
          </a:endParaRPr>
        </a:p>
      </dgm:t>
    </dgm:pt>
    <dgm:pt modelId="{09241922-D270-494D-960C-5D8C8577A038}" type="sibTrans" cxnId="{E36DE9A4-164B-4CED-907B-CB79E38D2334}">
      <dgm:prSet/>
      <dgm:spPr/>
      <dgm:t>
        <a:bodyPr/>
        <a:lstStyle/>
        <a:p>
          <a:endParaRPr lang="es-CO">
            <a:solidFill>
              <a:schemeClr val="tx1"/>
            </a:solidFill>
          </a:endParaRPr>
        </a:p>
      </dgm:t>
    </dgm:pt>
    <dgm:pt modelId="{06A24D68-812E-42E9-BB3A-33C484DC7166}" type="pres">
      <dgm:prSet presAssocID="{CBA3E9A4-0FB6-4036-B7CF-420E6590DAAC}" presName="CompostProcess" presStyleCnt="0">
        <dgm:presLayoutVars>
          <dgm:dir/>
          <dgm:resizeHandles val="exact"/>
        </dgm:presLayoutVars>
      </dgm:prSet>
      <dgm:spPr/>
    </dgm:pt>
    <dgm:pt modelId="{3A87740E-6E5B-4817-B0FA-A523B7A8B78C}" type="pres">
      <dgm:prSet presAssocID="{CBA3E9A4-0FB6-4036-B7CF-420E6590DAAC}" presName="arrow" presStyleLbl="bgShp" presStyleIdx="0" presStyleCnt="1" custScaleX="117647"/>
      <dgm:spPr/>
    </dgm:pt>
    <dgm:pt modelId="{832AB0C2-2778-4C1F-9D95-D8DDEE5EBB97}" type="pres">
      <dgm:prSet presAssocID="{CBA3E9A4-0FB6-4036-B7CF-420E6590DAAC}" presName="linearProcess" presStyleCnt="0"/>
      <dgm:spPr/>
    </dgm:pt>
    <dgm:pt modelId="{51E32A6E-0948-4637-B693-BD3541422159}" type="pres">
      <dgm:prSet presAssocID="{05AC9C33-8A7A-48C9-91F7-7665A4DB253B}" presName="textNode" presStyleLbl="node1" presStyleIdx="0" presStyleCnt="4">
        <dgm:presLayoutVars>
          <dgm:bulletEnabled val="1"/>
        </dgm:presLayoutVars>
      </dgm:prSet>
      <dgm:spPr/>
      <dgm:t>
        <a:bodyPr/>
        <a:lstStyle/>
        <a:p>
          <a:endParaRPr lang="es-ES"/>
        </a:p>
      </dgm:t>
    </dgm:pt>
    <dgm:pt modelId="{4948D815-60F7-412E-B3A5-9CE768B3FEDC}" type="pres">
      <dgm:prSet presAssocID="{3E32E7C0-3B29-490F-9D18-C2A1F08C996C}" presName="sibTrans" presStyleCnt="0"/>
      <dgm:spPr/>
    </dgm:pt>
    <dgm:pt modelId="{3D05D451-F64A-451E-B569-4F58AB73A02E}" type="pres">
      <dgm:prSet presAssocID="{9DD54043-F69A-4F83-97F9-77A18CA4A493}" presName="textNode" presStyleLbl="node1" presStyleIdx="1" presStyleCnt="4">
        <dgm:presLayoutVars>
          <dgm:bulletEnabled val="1"/>
        </dgm:presLayoutVars>
      </dgm:prSet>
      <dgm:spPr/>
      <dgm:t>
        <a:bodyPr/>
        <a:lstStyle/>
        <a:p>
          <a:endParaRPr lang="es-ES"/>
        </a:p>
      </dgm:t>
    </dgm:pt>
    <dgm:pt modelId="{6C53D987-C8D6-4FBE-ACF2-C9BA0FF45D3E}" type="pres">
      <dgm:prSet presAssocID="{AF23A515-6B68-42F0-8E9F-ABC2AA2A5C08}" presName="sibTrans" presStyleCnt="0"/>
      <dgm:spPr/>
    </dgm:pt>
    <dgm:pt modelId="{C75706B8-4093-4D8F-9AB1-FF2587DC5957}" type="pres">
      <dgm:prSet presAssocID="{7B74F825-7894-4DD1-AE62-121F4D487494}" presName="textNode" presStyleLbl="node1" presStyleIdx="2" presStyleCnt="4">
        <dgm:presLayoutVars>
          <dgm:bulletEnabled val="1"/>
        </dgm:presLayoutVars>
      </dgm:prSet>
      <dgm:spPr/>
      <dgm:t>
        <a:bodyPr/>
        <a:lstStyle/>
        <a:p>
          <a:endParaRPr lang="es-ES"/>
        </a:p>
      </dgm:t>
    </dgm:pt>
    <dgm:pt modelId="{3CC726A4-8C82-4C27-A4A6-3D69C53AB468}" type="pres">
      <dgm:prSet presAssocID="{E80DA3E9-77AB-4DBE-BF11-1F58A4B2551E}" presName="sibTrans" presStyleCnt="0"/>
      <dgm:spPr/>
    </dgm:pt>
    <dgm:pt modelId="{ABC876CD-7A83-47A1-82D3-96B50613181C}" type="pres">
      <dgm:prSet presAssocID="{D267DB65-FF46-4841-BF52-BD634B982185}" presName="textNode" presStyleLbl="node1" presStyleIdx="3" presStyleCnt="4">
        <dgm:presLayoutVars>
          <dgm:bulletEnabled val="1"/>
        </dgm:presLayoutVars>
      </dgm:prSet>
      <dgm:spPr/>
      <dgm:t>
        <a:bodyPr/>
        <a:lstStyle/>
        <a:p>
          <a:endParaRPr lang="es-ES"/>
        </a:p>
      </dgm:t>
    </dgm:pt>
  </dgm:ptLst>
  <dgm:cxnLst>
    <dgm:cxn modelId="{DBFD0C79-4235-4B72-A619-752CC5F4D574}" srcId="{CBA3E9A4-0FB6-4036-B7CF-420E6590DAAC}" destId="{05AC9C33-8A7A-48C9-91F7-7665A4DB253B}" srcOrd="0" destOrd="0" parTransId="{C317607D-A1CF-40A3-B080-1B7EBFF203E5}" sibTransId="{3E32E7C0-3B29-490F-9D18-C2A1F08C996C}"/>
    <dgm:cxn modelId="{15FA0079-D2CA-4F9C-817F-E4043774DC3E}" type="presOf" srcId="{D267DB65-FF46-4841-BF52-BD634B982185}" destId="{ABC876CD-7A83-47A1-82D3-96B50613181C}" srcOrd="0" destOrd="0" presId="urn:microsoft.com/office/officeart/2005/8/layout/hProcess9"/>
    <dgm:cxn modelId="{5EB13FB1-E19C-41C6-BD51-F1992B53CCF6}" type="presOf" srcId="{7B74F825-7894-4DD1-AE62-121F4D487494}" destId="{C75706B8-4093-4D8F-9AB1-FF2587DC5957}" srcOrd="0" destOrd="0" presId="urn:microsoft.com/office/officeart/2005/8/layout/hProcess9"/>
    <dgm:cxn modelId="{C6843CA3-CCFA-468E-9739-D945F0D4BB24}" srcId="{CBA3E9A4-0FB6-4036-B7CF-420E6590DAAC}" destId="{9DD54043-F69A-4F83-97F9-77A18CA4A493}" srcOrd="1" destOrd="0" parTransId="{8D609238-661F-428B-B601-24D8ED6DC1B6}" sibTransId="{AF23A515-6B68-42F0-8E9F-ABC2AA2A5C08}"/>
    <dgm:cxn modelId="{F1162224-5AEB-4BB2-AF31-775427EA056C}" type="presOf" srcId="{9DD54043-F69A-4F83-97F9-77A18CA4A493}" destId="{3D05D451-F64A-451E-B569-4F58AB73A02E}" srcOrd="0" destOrd="0" presId="urn:microsoft.com/office/officeart/2005/8/layout/hProcess9"/>
    <dgm:cxn modelId="{572BC1F4-E1E5-45D7-9636-2B8646A801C2}" type="presOf" srcId="{CBA3E9A4-0FB6-4036-B7CF-420E6590DAAC}" destId="{06A24D68-812E-42E9-BB3A-33C484DC7166}" srcOrd="0" destOrd="0" presId="urn:microsoft.com/office/officeart/2005/8/layout/hProcess9"/>
    <dgm:cxn modelId="{ECA941A0-D9C9-4C28-92DA-A2C75B0AB952}" srcId="{CBA3E9A4-0FB6-4036-B7CF-420E6590DAAC}" destId="{7B74F825-7894-4DD1-AE62-121F4D487494}" srcOrd="2" destOrd="0" parTransId="{5B76EE87-D3ED-4C95-B5F0-9C272EB24D58}" sibTransId="{E80DA3E9-77AB-4DBE-BF11-1F58A4B2551E}"/>
    <dgm:cxn modelId="{093DFC43-DC63-48C2-A431-90589C1339CC}" type="presOf" srcId="{05AC9C33-8A7A-48C9-91F7-7665A4DB253B}" destId="{51E32A6E-0948-4637-B693-BD3541422159}" srcOrd="0" destOrd="0" presId="urn:microsoft.com/office/officeart/2005/8/layout/hProcess9"/>
    <dgm:cxn modelId="{E36DE9A4-164B-4CED-907B-CB79E38D2334}" srcId="{CBA3E9A4-0FB6-4036-B7CF-420E6590DAAC}" destId="{D267DB65-FF46-4841-BF52-BD634B982185}" srcOrd="3" destOrd="0" parTransId="{D2C18E59-F133-44B0-BE36-F6A1B2AF0010}" sibTransId="{09241922-D270-494D-960C-5D8C8577A038}"/>
    <dgm:cxn modelId="{57B9954E-7D3B-4FDB-8268-3C6EB1FD487A}" type="presParOf" srcId="{06A24D68-812E-42E9-BB3A-33C484DC7166}" destId="{3A87740E-6E5B-4817-B0FA-A523B7A8B78C}" srcOrd="0" destOrd="0" presId="urn:microsoft.com/office/officeart/2005/8/layout/hProcess9"/>
    <dgm:cxn modelId="{04B942A2-48CF-4ECE-8D04-B8696DAA2892}" type="presParOf" srcId="{06A24D68-812E-42E9-BB3A-33C484DC7166}" destId="{832AB0C2-2778-4C1F-9D95-D8DDEE5EBB97}" srcOrd="1" destOrd="0" presId="urn:microsoft.com/office/officeart/2005/8/layout/hProcess9"/>
    <dgm:cxn modelId="{BA1AB146-E841-48DB-B7D8-403AD0F47D6A}" type="presParOf" srcId="{832AB0C2-2778-4C1F-9D95-D8DDEE5EBB97}" destId="{51E32A6E-0948-4637-B693-BD3541422159}" srcOrd="0" destOrd="0" presId="urn:microsoft.com/office/officeart/2005/8/layout/hProcess9"/>
    <dgm:cxn modelId="{5EC2F40D-F37B-40FE-B672-E249C5EFE723}" type="presParOf" srcId="{832AB0C2-2778-4C1F-9D95-D8DDEE5EBB97}" destId="{4948D815-60F7-412E-B3A5-9CE768B3FEDC}" srcOrd="1" destOrd="0" presId="urn:microsoft.com/office/officeart/2005/8/layout/hProcess9"/>
    <dgm:cxn modelId="{7CDA838B-070F-47FD-9E6C-5D24E50BF1EE}" type="presParOf" srcId="{832AB0C2-2778-4C1F-9D95-D8DDEE5EBB97}" destId="{3D05D451-F64A-451E-B569-4F58AB73A02E}" srcOrd="2" destOrd="0" presId="urn:microsoft.com/office/officeart/2005/8/layout/hProcess9"/>
    <dgm:cxn modelId="{1C19CC84-870E-4B6B-B9FA-0FA5890201A9}" type="presParOf" srcId="{832AB0C2-2778-4C1F-9D95-D8DDEE5EBB97}" destId="{6C53D987-C8D6-4FBE-ACF2-C9BA0FF45D3E}" srcOrd="3" destOrd="0" presId="urn:microsoft.com/office/officeart/2005/8/layout/hProcess9"/>
    <dgm:cxn modelId="{E792B6F2-37BE-45AF-BBAA-9DB8B45ADD49}" type="presParOf" srcId="{832AB0C2-2778-4C1F-9D95-D8DDEE5EBB97}" destId="{C75706B8-4093-4D8F-9AB1-FF2587DC5957}" srcOrd="4" destOrd="0" presId="urn:microsoft.com/office/officeart/2005/8/layout/hProcess9"/>
    <dgm:cxn modelId="{9F29E9DE-18B9-426C-AD6C-6A09133A87B0}" type="presParOf" srcId="{832AB0C2-2778-4C1F-9D95-D8DDEE5EBB97}" destId="{3CC726A4-8C82-4C27-A4A6-3D69C53AB468}" srcOrd="5" destOrd="0" presId="urn:microsoft.com/office/officeart/2005/8/layout/hProcess9"/>
    <dgm:cxn modelId="{8A7D5B4E-EB2C-405A-81E5-D264FDFA6362}" type="presParOf" srcId="{832AB0C2-2778-4C1F-9D95-D8DDEE5EBB97}" destId="{ABC876CD-7A83-47A1-82D3-96B50613181C}"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7740E-6E5B-4817-B0FA-A523B7A8B78C}">
      <dsp:nvSpPr>
        <dsp:cNvPr id="0" name=""/>
        <dsp:cNvSpPr/>
      </dsp:nvSpPr>
      <dsp:spPr>
        <a:xfrm>
          <a:off x="1" y="0"/>
          <a:ext cx="5542218" cy="275699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32A6E-0948-4637-B693-BD3541422159}">
      <dsp:nvSpPr>
        <dsp:cNvPr id="0" name=""/>
        <dsp:cNvSpPr/>
      </dsp:nvSpPr>
      <dsp:spPr>
        <a:xfrm>
          <a:off x="2773" y="827099"/>
          <a:ext cx="1334138" cy="11027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CO" sz="1500" b="0" kern="1200" dirty="0">
              <a:solidFill>
                <a:schemeClr val="tx1"/>
              </a:solidFill>
            </a:rPr>
            <a:t>Cómo se inicia y funciona la investigación</a:t>
          </a:r>
        </a:p>
      </dsp:txBody>
      <dsp:txXfrm>
        <a:off x="56607" y="880933"/>
        <a:ext cx="1226470" cy="995131"/>
      </dsp:txXfrm>
    </dsp:sp>
    <dsp:sp modelId="{3D05D451-F64A-451E-B569-4F58AB73A02E}">
      <dsp:nvSpPr>
        <dsp:cNvPr id="0" name=""/>
        <dsp:cNvSpPr/>
      </dsp:nvSpPr>
      <dsp:spPr>
        <a:xfrm>
          <a:off x="1403618" y="827099"/>
          <a:ext cx="1334138" cy="1102799"/>
        </a:xfrm>
        <a:prstGeom prst="roundRect">
          <a:avLst/>
        </a:prstGeom>
        <a:solidFill>
          <a:schemeClr val="accent2">
            <a:hueOff val="999245"/>
            <a:satOff val="-17364"/>
            <a:lumOff val="33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CO" sz="1500" kern="1200" dirty="0">
              <a:solidFill>
                <a:schemeClr val="tx1"/>
              </a:solidFill>
            </a:rPr>
            <a:t>Concepción de la pregunta de investigación</a:t>
          </a:r>
        </a:p>
      </dsp:txBody>
      <dsp:txXfrm>
        <a:off x="1457452" y="880933"/>
        <a:ext cx="1226470" cy="995131"/>
      </dsp:txXfrm>
    </dsp:sp>
    <dsp:sp modelId="{C75706B8-4093-4D8F-9AB1-FF2587DC5957}">
      <dsp:nvSpPr>
        <dsp:cNvPr id="0" name=""/>
        <dsp:cNvSpPr/>
      </dsp:nvSpPr>
      <dsp:spPr>
        <a:xfrm>
          <a:off x="2804463" y="827099"/>
          <a:ext cx="1334138" cy="1102799"/>
        </a:xfrm>
        <a:prstGeom prst="roundRect">
          <a:avLst/>
        </a:prstGeom>
        <a:solidFill>
          <a:schemeClr val="accent2">
            <a:hueOff val="1998489"/>
            <a:satOff val="-34729"/>
            <a:lumOff val="6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CO" sz="1500" kern="1200">
              <a:solidFill>
                <a:schemeClr val="tx1"/>
              </a:solidFill>
            </a:rPr>
            <a:t>Cómo formular preguntas de investigación</a:t>
          </a:r>
        </a:p>
      </dsp:txBody>
      <dsp:txXfrm>
        <a:off x="2858297" y="880933"/>
        <a:ext cx="1226470" cy="995131"/>
      </dsp:txXfrm>
    </dsp:sp>
    <dsp:sp modelId="{ABC876CD-7A83-47A1-82D3-96B50613181C}">
      <dsp:nvSpPr>
        <dsp:cNvPr id="0" name=""/>
        <dsp:cNvSpPr/>
      </dsp:nvSpPr>
      <dsp:spPr>
        <a:xfrm>
          <a:off x="4205309" y="827099"/>
          <a:ext cx="1334138" cy="1102799"/>
        </a:xfrm>
        <a:prstGeom prst="roundRect">
          <a:avLst/>
        </a:prstGeom>
        <a:solidFill>
          <a:schemeClr val="accent2">
            <a:hueOff val="2997734"/>
            <a:satOff val="-52093"/>
            <a:lumOff val="10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CO" sz="1500" kern="1200" dirty="0">
              <a:solidFill>
                <a:schemeClr val="tx1"/>
              </a:solidFill>
            </a:rPr>
            <a:t>Diseño del estudio</a:t>
          </a:r>
        </a:p>
      </dsp:txBody>
      <dsp:txXfrm>
        <a:off x="4259143" y="880933"/>
        <a:ext cx="1226470" cy="99513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FD0EC-8E87-1643-87C4-5C0C4924812F}" type="datetime1">
              <a:rPr lang="es-CO" smtClean="0"/>
              <a:t>2/10/20</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D9121-B47E-B647-8779-723343624BFC}" type="slidenum">
              <a:rPr lang="es-ES" smtClean="0"/>
              <a:t>‹#›</a:t>
            </a:fld>
            <a:endParaRPr lang="es-ES"/>
          </a:p>
        </p:txBody>
      </p:sp>
    </p:spTree>
    <p:extLst>
      <p:ext uri="{BB962C8B-B14F-4D97-AF65-F5344CB8AC3E}">
        <p14:creationId xmlns:p14="http://schemas.microsoft.com/office/powerpoint/2010/main" val="2661760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C64DD-1CDA-B243-8BF1-98F0DD3EAED6}" type="datetime1">
              <a:rPr lang="es-CO" smtClean="0"/>
              <a:t>2/10/20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9C2A5-4096-954A-8F2A-717C41F0AEDC}" type="slidenum">
              <a:rPr lang="es-ES" smtClean="0"/>
              <a:t>‹#›</a:t>
            </a:fld>
            <a:endParaRPr lang="es-ES"/>
          </a:p>
        </p:txBody>
      </p:sp>
    </p:spTree>
    <p:extLst>
      <p:ext uri="{BB962C8B-B14F-4D97-AF65-F5344CB8AC3E}">
        <p14:creationId xmlns:p14="http://schemas.microsoft.com/office/powerpoint/2010/main" val="24739223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B96B55EF-E5C2-4FC6-A04D-2D993F4EC1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D3D0D7-3186-4CEE-880B-42795FE12CE6}" type="slidenum">
              <a:rPr lang="x-none" altLang="es-CO"/>
              <a:pPr eaLnBrk="1" hangingPunct="1"/>
              <a:t>18</a:t>
            </a:fld>
            <a:endParaRPr lang="ru-RU" altLang="es-CO"/>
          </a:p>
        </p:txBody>
      </p:sp>
      <p:sp>
        <p:nvSpPr>
          <p:cNvPr id="44035" name="Rectangle 2">
            <a:extLst>
              <a:ext uri="{FF2B5EF4-FFF2-40B4-BE49-F238E27FC236}">
                <a16:creationId xmlns:a16="http://schemas.microsoft.com/office/drawing/2014/main" xmlns="" id="{6407D9BA-E278-4DF3-BC62-F83A2346845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CE0E9626-D013-443A-9B98-CA51F245EAB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E72383D-5AF0-49C2-AB3C-CC6E6B55E68E}"/>
              </a:ext>
            </a:extLst>
          </p:cNvPr>
          <p:cNvSpPr>
            <a:spLocks noGrp="1" noChangeArrowheads="1"/>
          </p:cNvSpPr>
          <p:nvPr>
            <p:ph type="sldNum" sz="quarter" idx="5"/>
          </p:nvPr>
        </p:nvSpPr>
        <p:spPr>
          <a:ln/>
        </p:spPr>
        <p:txBody>
          <a:bodyPr/>
          <a:lstStyle/>
          <a:p>
            <a:fld id="{AD0D9910-5981-45C3-BFC5-67614B174927}" type="slidenum">
              <a:rPr lang="en-GB" altLang="es-CO"/>
              <a:pPr/>
              <a:t>35</a:t>
            </a:fld>
            <a:endParaRPr lang="en-GB" altLang="es-CO"/>
          </a:p>
        </p:txBody>
      </p:sp>
      <p:sp>
        <p:nvSpPr>
          <p:cNvPr id="305154" name="Rectangle 2">
            <a:extLst>
              <a:ext uri="{FF2B5EF4-FFF2-40B4-BE49-F238E27FC236}">
                <a16:creationId xmlns:a16="http://schemas.microsoft.com/office/drawing/2014/main" xmlns="" id="{1E02271D-8C15-43DB-9748-526822063AA5}"/>
              </a:ext>
            </a:extLst>
          </p:cNvPr>
          <p:cNvSpPr>
            <a:spLocks noGrp="1" noRot="1" noChangeAspect="1" noChangeArrowheads="1" noTextEdit="1"/>
          </p:cNvSpPr>
          <p:nvPr>
            <p:ph type="sldImg"/>
          </p:nvPr>
        </p:nvSpPr>
        <p:spPr>
          <a:ln/>
        </p:spPr>
      </p:sp>
      <p:sp>
        <p:nvSpPr>
          <p:cNvPr id="305155" name="Rectangle 3">
            <a:extLst>
              <a:ext uri="{FF2B5EF4-FFF2-40B4-BE49-F238E27FC236}">
                <a16:creationId xmlns:a16="http://schemas.microsoft.com/office/drawing/2014/main" xmlns="" id="{EB67F731-07D8-48B1-933F-9436D94981B0}"/>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FB158D1-FCCB-4DA8-829A-639C4826932F}"/>
              </a:ext>
            </a:extLst>
          </p:cNvPr>
          <p:cNvSpPr>
            <a:spLocks noGrp="1" noChangeArrowheads="1"/>
          </p:cNvSpPr>
          <p:nvPr>
            <p:ph type="sldNum" sz="quarter" idx="5"/>
          </p:nvPr>
        </p:nvSpPr>
        <p:spPr>
          <a:ln/>
        </p:spPr>
        <p:txBody>
          <a:bodyPr/>
          <a:lstStyle/>
          <a:p>
            <a:fld id="{AB0309A7-8203-433F-8DE9-7618DC368E82}" type="slidenum">
              <a:rPr lang="en-GB" altLang="es-CO"/>
              <a:pPr/>
              <a:t>36</a:t>
            </a:fld>
            <a:endParaRPr lang="en-GB" altLang="es-CO"/>
          </a:p>
        </p:txBody>
      </p:sp>
      <p:sp>
        <p:nvSpPr>
          <p:cNvPr id="77826" name="Rectangle 2">
            <a:extLst>
              <a:ext uri="{FF2B5EF4-FFF2-40B4-BE49-F238E27FC236}">
                <a16:creationId xmlns:a16="http://schemas.microsoft.com/office/drawing/2014/main" xmlns="" id="{65F93F3A-347D-4DB5-8D42-688534E1241F}"/>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21B30154-F97C-413D-919E-429B6DA9EB8C}"/>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D59FB30-E95F-4E18-BE98-683674DFC33A}"/>
              </a:ext>
            </a:extLst>
          </p:cNvPr>
          <p:cNvSpPr>
            <a:spLocks noGrp="1" noChangeArrowheads="1"/>
          </p:cNvSpPr>
          <p:nvPr>
            <p:ph type="sldNum" sz="quarter" idx="5"/>
          </p:nvPr>
        </p:nvSpPr>
        <p:spPr>
          <a:ln/>
        </p:spPr>
        <p:txBody>
          <a:bodyPr/>
          <a:lstStyle/>
          <a:p>
            <a:fld id="{03508A42-6D7D-4C14-8AC4-E52B2C45FAAB}" type="slidenum">
              <a:rPr lang="en-GB" altLang="es-CO"/>
              <a:pPr/>
              <a:t>37</a:t>
            </a:fld>
            <a:endParaRPr lang="en-GB" altLang="es-CO"/>
          </a:p>
        </p:txBody>
      </p:sp>
      <p:sp>
        <p:nvSpPr>
          <p:cNvPr id="98306" name="Rectangle 2">
            <a:extLst>
              <a:ext uri="{FF2B5EF4-FFF2-40B4-BE49-F238E27FC236}">
                <a16:creationId xmlns:a16="http://schemas.microsoft.com/office/drawing/2014/main" xmlns="" id="{83FE6988-3F46-4E12-AB80-F007A7D8F0F4}"/>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xmlns="" id="{2C70A78E-4C71-46FC-A5D3-E76352FBD9E7}"/>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D50B850B-AB27-4A1B-8319-C1B65A5D41A6}"/>
              </a:ext>
            </a:extLst>
          </p:cNvPr>
          <p:cNvSpPr>
            <a:spLocks noGrp="1" noChangeArrowheads="1"/>
          </p:cNvSpPr>
          <p:nvPr>
            <p:ph type="sldNum" sz="quarter" idx="5"/>
          </p:nvPr>
        </p:nvSpPr>
        <p:spPr>
          <a:ln/>
        </p:spPr>
        <p:txBody>
          <a:bodyPr/>
          <a:lstStyle/>
          <a:p>
            <a:fld id="{0C93FF70-74AB-4B8F-A708-46389ADC095D}" type="slidenum">
              <a:rPr lang="en-GB" altLang="es-CO"/>
              <a:pPr/>
              <a:t>38</a:t>
            </a:fld>
            <a:endParaRPr lang="en-GB" altLang="es-CO"/>
          </a:p>
        </p:txBody>
      </p:sp>
      <p:sp>
        <p:nvSpPr>
          <p:cNvPr id="246786" name="Rectangle 2">
            <a:extLst>
              <a:ext uri="{FF2B5EF4-FFF2-40B4-BE49-F238E27FC236}">
                <a16:creationId xmlns:a16="http://schemas.microsoft.com/office/drawing/2014/main" xmlns="" id="{FA66A1B7-5C00-45B0-BC7C-0F00F823EB14}"/>
              </a:ext>
            </a:extLst>
          </p:cNvPr>
          <p:cNvSpPr>
            <a:spLocks noGrp="1" noRot="1" noChangeAspect="1" noChangeArrowheads="1" noTextEdit="1"/>
          </p:cNvSpPr>
          <p:nvPr>
            <p:ph type="sldImg"/>
          </p:nvPr>
        </p:nvSpPr>
        <p:spPr>
          <a:ln/>
        </p:spPr>
      </p:sp>
      <p:sp>
        <p:nvSpPr>
          <p:cNvPr id="246787" name="Rectangle 3">
            <a:extLst>
              <a:ext uri="{FF2B5EF4-FFF2-40B4-BE49-F238E27FC236}">
                <a16:creationId xmlns:a16="http://schemas.microsoft.com/office/drawing/2014/main" xmlns="" id="{ABF16A97-DA83-4B11-B15D-442DAAC74120}"/>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58544AE-A7D2-4F62-8DD6-6BEEEDD85913}"/>
              </a:ext>
            </a:extLst>
          </p:cNvPr>
          <p:cNvSpPr>
            <a:spLocks noGrp="1" noChangeArrowheads="1"/>
          </p:cNvSpPr>
          <p:nvPr>
            <p:ph type="sldNum" sz="quarter" idx="5"/>
          </p:nvPr>
        </p:nvSpPr>
        <p:spPr>
          <a:ln/>
        </p:spPr>
        <p:txBody>
          <a:bodyPr/>
          <a:lstStyle/>
          <a:p>
            <a:fld id="{64DA44A6-6F7E-421D-A7A6-0438F0D3944E}" type="slidenum">
              <a:rPr lang="en-GB" altLang="es-CO"/>
              <a:pPr/>
              <a:t>39</a:t>
            </a:fld>
            <a:endParaRPr lang="en-GB" altLang="es-CO"/>
          </a:p>
        </p:txBody>
      </p:sp>
      <p:sp>
        <p:nvSpPr>
          <p:cNvPr id="128002" name="Rectangle 2">
            <a:extLst>
              <a:ext uri="{FF2B5EF4-FFF2-40B4-BE49-F238E27FC236}">
                <a16:creationId xmlns:a16="http://schemas.microsoft.com/office/drawing/2014/main" xmlns="" id="{C1B98339-AC7C-4694-B266-1EEB53C116E6}"/>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xmlns="" id="{09989740-19D0-44A9-8529-C5C74E71B43D}"/>
              </a:ext>
            </a:extLst>
          </p:cNvPr>
          <p:cNvSpPr>
            <a:spLocks noGrp="1" noChangeArrowheads="1"/>
          </p:cNvSpPr>
          <p:nvPr>
            <p:ph type="body" idx="1"/>
          </p:nvPr>
        </p:nvSpPr>
        <p:spPr/>
        <p:txBody>
          <a:bodyPr/>
          <a:lstStyle/>
          <a:p>
            <a:endParaRPr lang="en-US" alt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92746F8-BF1C-497E-B6B5-09DDD8117033}"/>
              </a:ext>
            </a:extLst>
          </p:cNvPr>
          <p:cNvSpPr>
            <a:spLocks noGrp="1" noChangeArrowheads="1"/>
          </p:cNvSpPr>
          <p:nvPr>
            <p:ph type="sldNum" sz="quarter" idx="5"/>
          </p:nvPr>
        </p:nvSpPr>
        <p:spPr>
          <a:ln/>
        </p:spPr>
        <p:txBody>
          <a:bodyPr/>
          <a:lstStyle/>
          <a:p>
            <a:fld id="{D2BF7C96-7ED1-45E6-A861-7A21EFB46C14}" type="slidenum">
              <a:rPr lang="en-GB" altLang="es-CO"/>
              <a:pPr/>
              <a:t>40</a:t>
            </a:fld>
            <a:endParaRPr lang="en-GB" altLang="es-CO"/>
          </a:p>
        </p:txBody>
      </p:sp>
      <p:sp>
        <p:nvSpPr>
          <p:cNvPr id="205826" name="Rectangle 1026">
            <a:extLst>
              <a:ext uri="{FF2B5EF4-FFF2-40B4-BE49-F238E27FC236}">
                <a16:creationId xmlns:a16="http://schemas.microsoft.com/office/drawing/2014/main" xmlns="" id="{0F770C01-330A-4E11-93F5-8D9866BD77F1}"/>
              </a:ext>
            </a:extLst>
          </p:cNvPr>
          <p:cNvSpPr>
            <a:spLocks noGrp="1" noRot="1" noChangeAspect="1" noChangeArrowheads="1" noTextEdit="1"/>
          </p:cNvSpPr>
          <p:nvPr>
            <p:ph type="sldImg"/>
          </p:nvPr>
        </p:nvSpPr>
        <p:spPr>
          <a:ln/>
        </p:spPr>
      </p:sp>
      <p:sp>
        <p:nvSpPr>
          <p:cNvPr id="205827" name="Rectangle 1027">
            <a:extLst>
              <a:ext uri="{FF2B5EF4-FFF2-40B4-BE49-F238E27FC236}">
                <a16:creationId xmlns:a16="http://schemas.microsoft.com/office/drawing/2014/main" xmlns="" id="{1823D4D4-245E-4796-8D46-1734C292BD7B}"/>
              </a:ext>
            </a:extLst>
          </p:cNvPr>
          <p:cNvSpPr>
            <a:spLocks noGrp="1" noChangeArrowheads="1"/>
          </p:cNvSpPr>
          <p:nvPr>
            <p:ph type="body" idx="1"/>
          </p:nvPr>
        </p:nvSpPr>
        <p:spPr/>
        <p:txBody>
          <a:bodyPr/>
          <a:lstStyle/>
          <a:p>
            <a:endParaRPr lang="en-US" alt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574C4D0-1E3E-425E-A41E-0C8697D92B79}"/>
              </a:ext>
            </a:extLst>
          </p:cNvPr>
          <p:cNvSpPr>
            <a:spLocks noGrp="1" noChangeArrowheads="1"/>
          </p:cNvSpPr>
          <p:nvPr>
            <p:ph type="sldNum" sz="quarter" idx="5"/>
          </p:nvPr>
        </p:nvSpPr>
        <p:spPr>
          <a:ln/>
        </p:spPr>
        <p:txBody>
          <a:bodyPr/>
          <a:lstStyle/>
          <a:p>
            <a:fld id="{D9BDA536-5303-4DC2-A4CE-253B5CEBC6D7}" type="slidenum">
              <a:rPr lang="en-GB" altLang="es-CO"/>
              <a:pPr/>
              <a:t>41</a:t>
            </a:fld>
            <a:endParaRPr lang="en-GB" altLang="es-CO"/>
          </a:p>
        </p:txBody>
      </p:sp>
      <p:sp>
        <p:nvSpPr>
          <p:cNvPr id="259074" name="Rectangle 2">
            <a:extLst>
              <a:ext uri="{FF2B5EF4-FFF2-40B4-BE49-F238E27FC236}">
                <a16:creationId xmlns:a16="http://schemas.microsoft.com/office/drawing/2014/main" xmlns="" id="{98AFFAAE-423A-4C96-BEB5-5CA2ECA223EB}"/>
              </a:ext>
            </a:extLst>
          </p:cNvPr>
          <p:cNvSpPr>
            <a:spLocks noGrp="1" noRot="1" noChangeAspect="1" noChangeArrowheads="1" noTextEdit="1"/>
          </p:cNvSpPr>
          <p:nvPr>
            <p:ph type="sldImg"/>
          </p:nvPr>
        </p:nvSpPr>
        <p:spPr>
          <a:ln/>
        </p:spPr>
      </p:sp>
      <p:sp>
        <p:nvSpPr>
          <p:cNvPr id="259075" name="Rectangle 3">
            <a:extLst>
              <a:ext uri="{FF2B5EF4-FFF2-40B4-BE49-F238E27FC236}">
                <a16:creationId xmlns:a16="http://schemas.microsoft.com/office/drawing/2014/main" xmlns="" id="{C508F458-81B7-45BA-A268-04071C553B16}"/>
              </a:ext>
            </a:extLst>
          </p:cNvPr>
          <p:cNvSpPr>
            <a:spLocks noGrp="1" noChangeArrowheads="1"/>
          </p:cNvSpPr>
          <p:nvPr>
            <p:ph type="body" idx="1"/>
          </p:nvPr>
        </p:nvSpPr>
        <p:spPr/>
        <p:txBody>
          <a:bodyPr/>
          <a:lstStyle/>
          <a:p>
            <a:endParaRPr lang="en-US" altLang="es-CO"/>
          </a:p>
        </p:txBody>
      </p:sp>
    </p:spTree>
    <p:extLst>
      <p:ext uri="{BB962C8B-B14F-4D97-AF65-F5344CB8AC3E}">
        <p14:creationId xmlns:p14="http://schemas.microsoft.com/office/powerpoint/2010/main" val="1193491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7284A-75F2-074D-BA47-9C9245FC8699}" type="slidenum">
              <a:rPr lang="es-CO" altLang="es-ES_tradnl"/>
              <a:pPr/>
              <a:t>51</a:t>
            </a:fld>
            <a:endParaRPr lang="es-CO" altLang="es-ES_tradnl"/>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14400" y="4343400"/>
            <a:ext cx="5029200" cy="4114800"/>
          </a:xfrm>
        </p:spPr>
        <p:txBody>
          <a:bodyPr/>
          <a:lstStyle/>
          <a:p>
            <a:endParaRPr lang="es-ES_tradnl" altLang="es-ES_tradnl"/>
          </a:p>
        </p:txBody>
      </p:sp>
    </p:spTree>
    <p:extLst>
      <p:ext uri="{BB962C8B-B14F-4D97-AF65-F5344CB8AC3E}">
        <p14:creationId xmlns:p14="http://schemas.microsoft.com/office/powerpoint/2010/main" val="148253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20E2FD-7B11-664B-A175-CEFD97694F68}" type="slidenum">
              <a:rPr lang="es-CO" altLang="es-ES_tradnl"/>
              <a:pPr/>
              <a:t>52</a:t>
            </a:fld>
            <a:endParaRPr lang="es-CO" altLang="es-ES_tradnl"/>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914400" y="4343400"/>
            <a:ext cx="5029200" cy="4114800"/>
          </a:xfrm>
        </p:spPr>
        <p:txBody>
          <a:bodyPr/>
          <a:lstStyle/>
          <a:p>
            <a:endParaRPr lang="es-ES_tradnl" altLang="es-ES_tradnl"/>
          </a:p>
        </p:txBody>
      </p:sp>
    </p:spTree>
    <p:extLst>
      <p:ext uri="{BB962C8B-B14F-4D97-AF65-F5344CB8AC3E}">
        <p14:creationId xmlns:p14="http://schemas.microsoft.com/office/powerpoint/2010/main" val="180815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574C4D0-1E3E-425E-A41E-0C8697D92B79}"/>
              </a:ext>
            </a:extLst>
          </p:cNvPr>
          <p:cNvSpPr>
            <a:spLocks noGrp="1" noChangeArrowheads="1"/>
          </p:cNvSpPr>
          <p:nvPr>
            <p:ph type="sldNum" sz="quarter" idx="5"/>
          </p:nvPr>
        </p:nvSpPr>
        <p:spPr>
          <a:ln/>
        </p:spPr>
        <p:txBody>
          <a:bodyPr/>
          <a:lstStyle/>
          <a:p>
            <a:fld id="{D9BDA536-5303-4DC2-A4CE-253B5CEBC6D7}" type="slidenum">
              <a:rPr lang="en-GB" altLang="es-CO"/>
              <a:pPr/>
              <a:t>25</a:t>
            </a:fld>
            <a:endParaRPr lang="en-GB" altLang="es-CO"/>
          </a:p>
        </p:txBody>
      </p:sp>
      <p:sp>
        <p:nvSpPr>
          <p:cNvPr id="259074" name="Rectangle 2">
            <a:extLst>
              <a:ext uri="{FF2B5EF4-FFF2-40B4-BE49-F238E27FC236}">
                <a16:creationId xmlns:a16="http://schemas.microsoft.com/office/drawing/2014/main" xmlns="" id="{98AFFAAE-423A-4C96-BEB5-5CA2ECA223EB}"/>
              </a:ext>
            </a:extLst>
          </p:cNvPr>
          <p:cNvSpPr>
            <a:spLocks noGrp="1" noRot="1" noChangeAspect="1" noChangeArrowheads="1" noTextEdit="1"/>
          </p:cNvSpPr>
          <p:nvPr>
            <p:ph type="sldImg"/>
          </p:nvPr>
        </p:nvSpPr>
        <p:spPr>
          <a:ln/>
        </p:spPr>
      </p:sp>
      <p:sp>
        <p:nvSpPr>
          <p:cNvPr id="259075" name="Rectangle 3">
            <a:extLst>
              <a:ext uri="{FF2B5EF4-FFF2-40B4-BE49-F238E27FC236}">
                <a16:creationId xmlns:a16="http://schemas.microsoft.com/office/drawing/2014/main" xmlns="" id="{C508F458-81B7-45BA-A268-04071C553B16}"/>
              </a:ext>
            </a:extLst>
          </p:cNvPr>
          <p:cNvSpPr>
            <a:spLocks noGrp="1" noChangeArrowheads="1"/>
          </p:cNvSpPr>
          <p:nvPr>
            <p:ph type="body" idx="1"/>
          </p:nvPr>
        </p:nvSpPr>
        <p:spPr/>
        <p:txBody>
          <a:bodyPr/>
          <a:lstStyle/>
          <a:p>
            <a:endParaRPr lang="en-US" alt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EB4C483-6FCE-4A84-9E03-35FAED9BEB1A}"/>
              </a:ext>
            </a:extLst>
          </p:cNvPr>
          <p:cNvSpPr>
            <a:spLocks noGrp="1" noChangeArrowheads="1"/>
          </p:cNvSpPr>
          <p:nvPr>
            <p:ph type="sldNum" sz="quarter" idx="5"/>
          </p:nvPr>
        </p:nvSpPr>
        <p:spPr>
          <a:ln/>
        </p:spPr>
        <p:txBody>
          <a:bodyPr/>
          <a:lstStyle/>
          <a:p>
            <a:fld id="{4DCA8B58-9709-4284-B9FD-07EA36CEC9E9}" type="slidenum">
              <a:rPr lang="en-GB" altLang="es-CO"/>
              <a:pPr/>
              <a:t>26</a:t>
            </a:fld>
            <a:endParaRPr lang="en-GB" altLang="es-CO"/>
          </a:p>
        </p:txBody>
      </p:sp>
      <p:sp>
        <p:nvSpPr>
          <p:cNvPr id="261122" name="Rectangle 2">
            <a:extLst>
              <a:ext uri="{FF2B5EF4-FFF2-40B4-BE49-F238E27FC236}">
                <a16:creationId xmlns:a16="http://schemas.microsoft.com/office/drawing/2014/main" xmlns="" id="{EB633782-8805-4381-B31F-D2AE284A43AB}"/>
              </a:ext>
            </a:extLst>
          </p:cNvPr>
          <p:cNvSpPr>
            <a:spLocks noGrp="1" noRot="1" noChangeAspect="1" noChangeArrowheads="1" noTextEdit="1"/>
          </p:cNvSpPr>
          <p:nvPr>
            <p:ph type="sldImg"/>
          </p:nvPr>
        </p:nvSpPr>
        <p:spPr>
          <a:ln/>
        </p:spPr>
      </p:sp>
      <p:sp>
        <p:nvSpPr>
          <p:cNvPr id="261123" name="Rectangle 3">
            <a:extLst>
              <a:ext uri="{FF2B5EF4-FFF2-40B4-BE49-F238E27FC236}">
                <a16:creationId xmlns:a16="http://schemas.microsoft.com/office/drawing/2014/main" xmlns="" id="{8BC4FA5A-B96D-4626-8622-A63CFFC174FC}"/>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AE244BA-E73F-48C5-8EFF-FD8AFB0156AC}"/>
              </a:ext>
            </a:extLst>
          </p:cNvPr>
          <p:cNvSpPr>
            <a:spLocks noGrp="1" noChangeArrowheads="1"/>
          </p:cNvSpPr>
          <p:nvPr>
            <p:ph type="sldNum" sz="quarter" idx="5"/>
          </p:nvPr>
        </p:nvSpPr>
        <p:spPr>
          <a:ln/>
        </p:spPr>
        <p:txBody>
          <a:bodyPr/>
          <a:lstStyle/>
          <a:p>
            <a:fld id="{9126FB9C-553D-4719-861F-FC1968DE5166}" type="slidenum">
              <a:rPr lang="en-GB" altLang="es-CO"/>
              <a:pPr/>
              <a:t>27</a:t>
            </a:fld>
            <a:endParaRPr lang="en-GB" altLang="es-CO"/>
          </a:p>
        </p:txBody>
      </p:sp>
      <p:sp>
        <p:nvSpPr>
          <p:cNvPr id="263170" name="Rectangle 2">
            <a:extLst>
              <a:ext uri="{FF2B5EF4-FFF2-40B4-BE49-F238E27FC236}">
                <a16:creationId xmlns:a16="http://schemas.microsoft.com/office/drawing/2014/main" xmlns="" id="{FEF56B63-73B1-451F-B1D0-DA29C031299F}"/>
              </a:ext>
            </a:extLst>
          </p:cNvPr>
          <p:cNvSpPr>
            <a:spLocks noGrp="1" noRot="1" noChangeAspect="1" noChangeArrowheads="1" noTextEdit="1"/>
          </p:cNvSpPr>
          <p:nvPr>
            <p:ph type="sldImg"/>
          </p:nvPr>
        </p:nvSpPr>
        <p:spPr>
          <a:ln/>
        </p:spPr>
      </p:sp>
      <p:sp>
        <p:nvSpPr>
          <p:cNvPr id="263171" name="Rectangle 3">
            <a:extLst>
              <a:ext uri="{FF2B5EF4-FFF2-40B4-BE49-F238E27FC236}">
                <a16:creationId xmlns:a16="http://schemas.microsoft.com/office/drawing/2014/main" xmlns="" id="{E4672B37-3800-4554-BB35-42C1E9B20207}"/>
              </a:ext>
            </a:extLst>
          </p:cNvPr>
          <p:cNvSpPr>
            <a:spLocks noGrp="1" noChangeArrowheads="1"/>
          </p:cNvSpPr>
          <p:nvPr>
            <p:ph type="body" idx="1"/>
          </p:nvPr>
        </p:nvSpPr>
        <p:spPr/>
        <p:txBody>
          <a:bodyPr/>
          <a:lstStyle/>
          <a:p>
            <a:endParaRPr lang="fr-FR" altLang="es-CO"/>
          </a:p>
          <a:p>
            <a:endParaRPr lang="en-GB" altLang="es-C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FD7F23A-7C3F-47A5-A221-2ED4390F61A8}"/>
              </a:ext>
            </a:extLst>
          </p:cNvPr>
          <p:cNvSpPr>
            <a:spLocks noGrp="1" noChangeArrowheads="1"/>
          </p:cNvSpPr>
          <p:nvPr>
            <p:ph type="sldNum" sz="quarter" idx="5"/>
          </p:nvPr>
        </p:nvSpPr>
        <p:spPr>
          <a:ln/>
        </p:spPr>
        <p:txBody>
          <a:bodyPr/>
          <a:lstStyle/>
          <a:p>
            <a:fld id="{715115F9-B48F-4266-A0E0-99F8F3F25D77}" type="slidenum">
              <a:rPr lang="en-GB" altLang="es-CO"/>
              <a:pPr/>
              <a:t>28</a:t>
            </a:fld>
            <a:endParaRPr lang="en-GB" altLang="es-CO"/>
          </a:p>
        </p:txBody>
      </p:sp>
      <p:sp>
        <p:nvSpPr>
          <p:cNvPr id="265218" name="Rectangle 2">
            <a:extLst>
              <a:ext uri="{FF2B5EF4-FFF2-40B4-BE49-F238E27FC236}">
                <a16:creationId xmlns:a16="http://schemas.microsoft.com/office/drawing/2014/main" xmlns="" id="{2F611FFB-CEE6-4FB8-B760-60E18A1DA8A0}"/>
              </a:ext>
            </a:extLst>
          </p:cNvPr>
          <p:cNvSpPr>
            <a:spLocks noGrp="1" noRot="1" noChangeAspect="1" noChangeArrowheads="1" noTextEdit="1"/>
          </p:cNvSpPr>
          <p:nvPr>
            <p:ph type="sldImg"/>
          </p:nvPr>
        </p:nvSpPr>
        <p:spPr>
          <a:ln/>
        </p:spPr>
      </p:sp>
      <p:sp>
        <p:nvSpPr>
          <p:cNvPr id="265219" name="Rectangle 3">
            <a:extLst>
              <a:ext uri="{FF2B5EF4-FFF2-40B4-BE49-F238E27FC236}">
                <a16:creationId xmlns:a16="http://schemas.microsoft.com/office/drawing/2014/main" xmlns="" id="{A285F2CB-E909-4200-AEDA-714BD0CD1A0C}"/>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B5DA567-F758-4ADF-B40A-FA6B8EB0425E}"/>
              </a:ext>
            </a:extLst>
          </p:cNvPr>
          <p:cNvSpPr>
            <a:spLocks noGrp="1" noChangeArrowheads="1"/>
          </p:cNvSpPr>
          <p:nvPr>
            <p:ph type="sldNum" sz="quarter" idx="5"/>
          </p:nvPr>
        </p:nvSpPr>
        <p:spPr>
          <a:ln/>
        </p:spPr>
        <p:txBody>
          <a:bodyPr/>
          <a:lstStyle/>
          <a:p>
            <a:fld id="{53B49937-CB77-40EE-B4D6-4186D6DA80BF}" type="slidenum">
              <a:rPr lang="en-GB" altLang="es-CO"/>
              <a:pPr/>
              <a:t>29</a:t>
            </a:fld>
            <a:endParaRPr lang="en-GB" altLang="es-CO"/>
          </a:p>
        </p:txBody>
      </p:sp>
      <p:sp>
        <p:nvSpPr>
          <p:cNvPr id="267266" name="Rectangle 2">
            <a:extLst>
              <a:ext uri="{FF2B5EF4-FFF2-40B4-BE49-F238E27FC236}">
                <a16:creationId xmlns:a16="http://schemas.microsoft.com/office/drawing/2014/main" xmlns="" id="{DA828E30-11E7-4EF9-9593-CB8D6EE9CE7D}"/>
              </a:ext>
            </a:extLst>
          </p:cNvPr>
          <p:cNvSpPr>
            <a:spLocks noGrp="1" noRot="1" noChangeAspect="1" noChangeArrowheads="1" noTextEdit="1"/>
          </p:cNvSpPr>
          <p:nvPr>
            <p:ph type="sldImg"/>
          </p:nvPr>
        </p:nvSpPr>
        <p:spPr>
          <a:ln/>
        </p:spPr>
      </p:sp>
      <p:sp>
        <p:nvSpPr>
          <p:cNvPr id="267267" name="Rectangle 3">
            <a:extLst>
              <a:ext uri="{FF2B5EF4-FFF2-40B4-BE49-F238E27FC236}">
                <a16:creationId xmlns:a16="http://schemas.microsoft.com/office/drawing/2014/main" xmlns="" id="{B46E50B4-41D9-409F-A57D-10822CB8522C}"/>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3FE2F97A-91A0-413C-B965-38FB2E9459C6}"/>
              </a:ext>
            </a:extLst>
          </p:cNvPr>
          <p:cNvSpPr>
            <a:spLocks noGrp="1" noChangeArrowheads="1"/>
          </p:cNvSpPr>
          <p:nvPr>
            <p:ph type="sldNum" sz="quarter" idx="5"/>
          </p:nvPr>
        </p:nvSpPr>
        <p:spPr>
          <a:ln/>
        </p:spPr>
        <p:txBody>
          <a:bodyPr/>
          <a:lstStyle/>
          <a:p>
            <a:fld id="{8C30A590-3A61-4C38-8042-314A53A02145}" type="slidenum">
              <a:rPr lang="en-GB" altLang="es-CO"/>
              <a:pPr/>
              <a:t>31</a:t>
            </a:fld>
            <a:endParaRPr lang="en-GB" altLang="es-CO"/>
          </a:p>
        </p:txBody>
      </p:sp>
      <p:sp>
        <p:nvSpPr>
          <p:cNvPr id="269314" name="Rectangle 2">
            <a:extLst>
              <a:ext uri="{FF2B5EF4-FFF2-40B4-BE49-F238E27FC236}">
                <a16:creationId xmlns:a16="http://schemas.microsoft.com/office/drawing/2014/main" xmlns="" id="{C66CD7C7-7CA1-4FA6-A617-4523E7FB6C07}"/>
              </a:ext>
            </a:extLst>
          </p:cNvPr>
          <p:cNvSpPr>
            <a:spLocks noGrp="1" noRot="1" noChangeAspect="1" noChangeArrowheads="1" noTextEdit="1"/>
          </p:cNvSpPr>
          <p:nvPr>
            <p:ph type="sldImg"/>
          </p:nvPr>
        </p:nvSpPr>
        <p:spPr>
          <a:ln/>
        </p:spPr>
      </p:sp>
      <p:sp>
        <p:nvSpPr>
          <p:cNvPr id="269315" name="Rectangle 3">
            <a:extLst>
              <a:ext uri="{FF2B5EF4-FFF2-40B4-BE49-F238E27FC236}">
                <a16:creationId xmlns:a16="http://schemas.microsoft.com/office/drawing/2014/main" xmlns="" id="{E40A806D-13AB-464F-9D09-F7AD0DFAE201}"/>
              </a:ext>
            </a:extLst>
          </p:cNvPr>
          <p:cNvSpPr>
            <a:spLocks noGrp="1" noChangeArrowheads="1"/>
          </p:cNvSpPr>
          <p:nvPr>
            <p:ph type="body" idx="1"/>
          </p:nvPr>
        </p:nvSpPr>
        <p:spPr/>
        <p:txBody>
          <a:bodyPr/>
          <a:lstStyle/>
          <a:p>
            <a:endParaRPr lang="es-CO" alt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D5B03B5-182F-4650-88BE-A55CBCF6E748}"/>
              </a:ext>
            </a:extLst>
          </p:cNvPr>
          <p:cNvSpPr>
            <a:spLocks noGrp="1" noChangeArrowheads="1"/>
          </p:cNvSpPr>
          <p:nvPr>
            <p:ph type="sldNum" sz="quarter" idx="5"/>
          </p:nvPr>
        </p:nvSpPr>
        <p:spPr>
          <a:ln/>
        </p:spPr>
        <p:txBody>
          <a:bodyPr/>
          <a:lstStyle/>
          <a:p>
            <a:fld id="{EB83E8B7-D569-4EA3-BCF5-86D8324CB55A}" type="slidenum">
              <a:rPr lang="en-GB" altLang="es-CO"/>
              <a:pPr/>
              <a:t>32</a:t>
            </a:fld>
            <a:endParaRPr lang="en-GB" altLang="es-CO"/>
          </a:p>
        </p:txBody>
      </p:sp>
      <p:sp>
        <p:nvSpPr>
          <p:cNvPr id="271362" name="Rectangle 2">
            <a:extLst>
              <a:ext uri="{FF2B5EF4-FFF2-40B4-BE49-F238E27FC236}">
                <a16:creationId xmlns:a16="http://schemas.microsoft.com/office/drawing/2014/main" xmlns="" id="{BB970FD2-C1A3-4054-813E-D6B7471D92B8}"/>
              </a:ext>
            </a:extLst>
          </p:cNvPr>
          <p:cNvSpPr>
            <a:spLocks noGrp="1" noRot="1" noChangeAspect="1" noChangeArrowheads="1" noTextEdit="1"/>
          </p:cNvSpPr>
          <p:nvPr>
            <p:ph type="sldImg"/>
          </p:nvPr>
        </p:nvSpPr>
        <p:spPr>
          <a:ln/>
        </p:spPr>
      </p:sp>
      <p:sp>
        <p:nvSpPr>
          <p:cNvPr id="271363" name="Rectangle 3">
            <a:extLst>
              <a:ext uri="{FF2B5EF4-FFF2-40B4-BE49-F238E27FC236}">
                <a16:creationId xmlns:a16="http://schemas.microsoft.com/office/drawing/2014/main" xmlns="" id="{A9A98B4D-56E4-49ED-8F29-5E5E3D0FC634}"/>
              </a:ext>
            </a:extLst>
          </p:cNvPr>
          <p:cNvSpPr>
            <a:spLocks noGrp="1" noChangeArrowheads="1"/>
          </p:cNvSpPr>
          <p:nvPr>
            <p:ph type="body" idx="1"/>
          </p:nvPr>
        </p:nvSpPr>
        <p:spPr/>
        <p:txBody>
          <a:bodyPr/>
          <a:lstStyle/>
          <a:p>
            <a:endParaRPr lang="fr-FR" altLang="es-C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AC9F4FB-EC47-4052-B49C-77745C7733FA}"/>
              </a:ext>
            </a:extLst>
          </p:cNvPr>
          <p:cNvSpPr>
            <a:spLocks noGrp="1" noChangeArrowheads="1"/>
          </p:cNvSpPr>
          <p:nvPr>
            <p:ph type="sldNum" sz="quarter" idx="5"/>
          </p:nvPr>
        </p:nvSpPr>
        <p:spPr>
          <a:ln/>
        </p:spPr>
        <p:txBody>
          <a:bodyPr/>
          <a:lstStyle/>
          <a:p>
            <a:fld id="{76698F08-1E30-42A6-BAAD-083A6C56145D}" type="slidenum">
              <a:rPr lang="en-GB" altLang="es-CO"/>
              <a:pPr/>
              <a:t>33</a:t>
            </a:fld>
            <a:endParaRPr lang="en-GB" altLang="es-CO"/>
          </a:p>
        </p:txBody>
      </p:sp>
      <p:sp>
        <p:nvSpPr>
          <p:cNvPr id="273410" name="Rectangle 2">
            <a:extLst>
              <a:ext uri="{FF2B5EF4-FFF2-40B4-BE49-F238E27FC236}">
                <a16:creationId xmlns:a16="http://schemas.microsoft.com/office/drawing/2014/main" xmlns="" id="{D85CD226-3810-4FDA-8BC5-51B54535E03A}"/>
              </a:ext>
            </a:extLst>
          </p:cNvPr>
          <p:cNvSpPr>
            <a:spLocks noGrp="1" noRot="1" noChangeAspect="1" noChangeArrowheads="1" noTextEdit="1"/>
          </p:cNvSpPr>
          <p:nvPr>
            <p:ph type="sldImg"/>
          </p:nvPr>
        </p:nvSpPr>
        <p:spPr>
          <a:ln/>
        </p:spPr>
      </p:sp>
      <p:sp>
        <p:nvSpPr>
          <p:cNvPr id="273411" name="Rectangle 3">
            <a:extLst>
              <a:ext uri="{FF2B5EF4-FFF2-40B4-BE49-F238E27FC236}">
                <a16:creationId xmlns:a16="http://schemas.microsoft.com/office/drawing/2014/main" xmlns="" id="{0E4CB33E-0910-4A85-AB30-1054B0C2D928}"/>
              </a:ext>
            </a:extLst>
          </p:cNvPr>
          <p:cNvSpPr>
            <a:spLocks noGrp="1" noChangeArrowheads="1"/>
          </p:cNvSpPr>
          <p:nvPr>
            <p:ph type="body" idx="1"/>
          </p:nvPr>
        </p:nvSpPr>
        <p:spPr/>
        <p:txBody>
          <a:bodyPr/>
          <a:lstStyle/>
          <a:p>
            <a:endParaRPr lang="es-CO" alt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Diapositiva de título">
    <p:spTree>
      <p:nvGrpSpPr>
        <p:cNvPr id="1" name=""/>
        <p:cNvGrpSpPr/>
        <p:nvPr/>
      </p:nvGrpSpPr>
      <p:grpSpPr>
        <a:xfrm>
          <a:off x="0" y="0"/>
          <a:ext cx="0" cy="0"/>
          <a:chOff x="0" y="0"/>
          <a:chExt cx="0" cy="0"/>
        </a:xfrm>
      </p:grpSpPr>
      <p:pic>
        <p:nvPicPr>
          <p:cNvPr id="7" name="Picture 6" descr="professional-distinguished-science-specialist-at-work-young-asian-scientist-with-test-tube-making_t20_09NV2V.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 name="Título 1"/>
          <p:cNvSpPr>
            <a:spLocks noGrp="1"/>
          </p:cNvSpPr>
          <p:nvPr>
            <p:ph type="ctrTitle"/>
          </p:nvPr>
        </p:nvSpPr>
        <p:spPr>
          <a:xfrm>
            <a:off x="685800" y="1597819"/>
            <a:ext cx="7772400" cy="1102519"/>
          </a:xfrm>
        </p:spPr>
        <p:txBody>
          <a:bodyPr>
            <a:normAutofit/>
          </a:bodyPr>
          <a:lstStyle>
            <a:lvl1pPr>
              <a:defRPr sz="4000" b="1" i="1">
                <a:solidFill>
                  <a:schemeClr val="bg1"/>
                </a:solidFill>
                <a:latin typeface="Myriad Pro"/>
                <a:cs typeface="Myriad Pro"/>
              </a:defRPr>
            </a:lvl1pPr>
          </a:lstStyle>
          <a:p>
            <a:r>
              <a:rPr lang="es-ES_tradnl" dirty="0"/>
              <a:t>Clic para editar título</a:t>
            </a:r>
            <a:endParaRPr lang="es-ES" dirty="0"/>
          </a:p>
        </p:txBody>
      </p:sp>
      <p:sp>
        <p:nvSpPr>
          <p:cNvPr id="3" name="Subtítulo 2"/>
          <p:cNvSpPr>
            <a:spLocks noGrp="1"/>
          </p:cNvSpPr>
          <p:nvPr>
            <p:ph type="subTitle" idx="1"/>
          </p:nvPr>
        </p:nvSpPr>
        <p:spPr>
          <a:xfrm>
            <a:off x="1371600" y="2914650"/>
            <a:ext cx="6400800" cy="1314450"/>
          </a:xfrm>
        </p:spPr>
        <p:txBody>
          <a:bodyPr>
            <a:normAutofit/>
          </a:bodyPr>
          <a:lstStyle>
            <a:lvl1pPr marL="0" indent="0" algn="ctr">
              <a:buNone/>
              <a:defRPr sz="2000" b="0" i="0">
                <a:solidFill>
                  <a:schemeClr val="bg1"/>
                </a:solidFill>
                <a:latin typeface="Myriad Pro"/>
                <a:cs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
        <p:nvSpPr>
          <p:cNvPr id="4" name="Marcador de fecha 3"/>
          <p:cNvSpPr>
            <a:spLocks noGrp="1"/>
          </p:cNvSpPr>
          <p:nvPr>
            <p:ph type="dt" sz="half" idx="10"/>
          </p:nvPr>
        </p:nvSpPr>
        <p:spPr>
          <a:xfrm>
            <a:off x="3011311" y="4441021"/>
            <a:ext cx="2133600" cy="273844"/>
          </a:xfrm>
        </p:spPr>
        <p:txBody>
          <a:bodyPr/>
          <a:lstStyle>
            <a:lvl1pPr>
              <a:defRPr sz="800" b="0" i="0" kern="1200">
                <a:solidFill>
                  <a:schemeClr val="bg1"/>
                </a:solidFill>
                <a:latin typeface="Myriad Pro"/>
                <a:cs typeface="Myriad Pro"/>
              </a:defRPr>
            </a:lvl1pPr>
          </a:lstStyle>
          <a:p>
            <a:fld id="{C0A736C3-0857-B64D-A6DE-8D30659CE39B}" type="datetimeFigureOut">
              <a:rPr lang="es-ES" smtClean="0"/>
              <a:pPr/>
              <a:t>2/10/20</a:t>
            </a:fld>
            <a:r>
              <a:rPr lang="es-ES"/>
              <a:t> </a:t>
            </a:r>
            <a:endParaRPr lang="es-ES" dirty="0"/>
          </a:p>
        </p:txBody>
      </p:sp>
      <p:sp>
        <p:nvSpPr>
          <p:cNvPr id="5" name="Marcador de pie de página 4"/>
          <p:cNvSpPr>
            <a:spLocks noGrp="1"/>
          </p:cNvSpPr>
          <p:nvPr>
            <p:ph type="ftr" sz="quarter" idx="11"/>
          </p:nvPr>
        </p:nvSpPr>
        <p:spPr>
          <a:xfrm>
            <a:off x="6731664" y="4753383"/>
            <a:ext cx="1726535" cy="273844"/>
          </a:xfrm>
        </p:spPr>
        <p:txBody>
          <a:bodyPr/>
          <a:lstStyle>
            <a:lvl1pPr>
              <a:defRPr sz="800" b="0" i="0" kern="1200">
                <a:solidFill>
                  <a:schemeClr val="bg1"/>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xfrm>
            <a:off x="3011311" y="4753383"/>
            <a:ext cx="2133600" cy="273844"/>
          </a:xfrm>
        </p:spPr>
        <p:txBody>
          <a:bodyPr/>
          <a:lstStyle>
            <a:lvl1pPr algn="l">
              <a:defRPr sz="800" b="0" i="0" kern="1200">
                <a:solidFill>
                  <a:schemeClr val="bg1"/>
                </a:solidFill>
                <a:latin typeface="Myriad Pro"/>
                <a:cs typeface="Myriad Pro"/>
              </a:defRPr>
            </a:lvl1pPr>
          </a:lstStyle>
          <a:p>
            <a:fld id="{E1AA2B2B-0D4B-A947-9CD7-A5D60418FEC0}" type="slidenum">
              <a:rPr lang="es-ES" smtClean="0"/>
              <a:pPr/>
              <a:t>‹#›</a:t>
            </a:fld>
            <a:endParaRPr lang="es-ES" dirty="0"/>
          </a:p>
        </p:txBody>
      </p:sp>
      <p:cxnSp>
        <p:nvCxnSpPr>
          <p:cNvPr id="8" name="Conector recto 7"/>
          <p:cNvCxnSpPr/>
          <p:nvPr userDrawn="1"/>
        </p:nvCxnSpPr>
        <p:spPr>
          <a:xfrm>
            <a:off x="1371600" y="2796870"/>
            <a:ext cx="640080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0144" y="4532056"/>
            <a:ext cx="2104546" cy="442654"/>
          </a:xfrm>
          <a:prstGeom prst="rect">
            <a:avLst/>
          </a:prstGeom>
        </p:spPr>
      </p:pic>
    </p:spTree>
    <p:extLst>
      <p:ext uri="{BB962C8B-B14F-4D97-AF65-F5344CB8AC3E}">
        <p14:creationId xmlns:p14="http://schemas.microsoft.com/office/powerpoint/2010/main" val="294339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tres imágene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ln>
            <a:no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18" name="Marcador de contenido 2"/>
          <p:cNvSpPr>
            <a:spLocks noGrp="1"/>
          </p:cNvSpPr>
          <p:nvPr>
            <p:ph sz="half" idx="1" hasCustomPrompt="1"/>
          </p:nvPr>
        </p:nvSpPr>
        <p:spPr>
          <a:xfrm>
            <a:off x="658454"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contenido 2"/>
          <p:cNvSpPr>
            <a:spLocks noGrp="1"/>
          </p:cNvSpPr>
          <p:nvPr>
            <p:ph sz="half" idx="13" hasCustomPrompt="1"/>
          </p:nvPr>
        </p:nvSpPr>
        <p:spPr>
          <a:xfrm>
            <a:off x="3455177"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6" name="Marcador de contenido 2"/>
          <p:cNvSpPr>
            <a:spLocks noGrp="1"/>
          </p:cNvSpPr>
          <p:nvPr>
            <p:ph sz="half" idx="14" hasCustomPrompt="1"/>
          </p:nvPr>
        </p:nvSpPr>
        <p:spPr>
          <a:xfrm>
            <a:off x="6258846" y="1469474"/>
            <a:ext cx="2145210" cy="1709105"/>
          </a:xfrm>
          <a:noFill/>
        </p:spPr>
        <p:txBody>
          <a:bodyPr>
            <a:normAutofit/>
          </a:bodyPr>
          <a:lstStyle>
            <a:lvl1pPr marL="0" indent="0">
              <a:buFont typeface="Arial"/>
              <a:buNone/>
              <a:defRPr sz="1200" b="0" i="0">
                <a:solidFill>
                  <a:schemeClr val="bg1"/>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28" name="Conector recto 27"/>
          <p:cNvCxnSpPr/>
          <p:nvPr userDrawn="1"/>
        </p:nvCxnSpPr>
        <p:spPr>
          <a:xfrm>
            <a:off x="541301"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userDrawn="1"/>
        </p:nvCxnSpPr>
        <p:spPr>
          <a:xfrm>
            <a:off x="3358842"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userDrawn="1"/>
        </p:nvCxnSpPr>
        <p:spPr>
          <a:xfrm>
            <a:off x="6162506" y="3308606"/>
            <a:ext cx="2331759"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Marcador de texto 3"/>
          <p:cNvSpPr>
            <a:spLocks noGrp="1"/>
          </p:cNvSpPr>
          <p:nvPr>
            <p:ph type="body" sz="quarter" idx="18"/>
          </p:nvPr>
        </p:nvSpPr>
        <p:spPr>
          <a:xfrm>
            <a:off x="658453"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2" name="Marcador de texto 3"/>
          <p:cNvSpPr>
            <a:spLocks noGrp="1"/>
          </p:cNvSpPr>
          <p:nvPr>
            <p:ph type="body" sz="quarter" idx="19"/>
          </p:nvPr>
        </p:nvSpPr>
        <p:spPr>
          <a:xfrm>
            <a:off x="3455178"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7" name="Marcador de texto 3"/>
          <p:cNvSpPr>
            <a:spLocks noGrp="1"/>
          </p:cNvSpPr>
          <p:nvPr>
            <p:ph type="body" sz="quarter" idx="20"/>
          </p:nvPr>
        </p:nvSpPr>
        <p:spPr>
          <a:xfrm>
            <a:off x="6258846" y="3415248"/>
            <a:ext cx="2145209" cy="100448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8056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tres imágenes 2">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8F8F8"/>
                </a:solidFill>
                <a:latin typeface="Myriad Pro"/>
                <a:cs typeface="Myriad Pro"/>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8F8F8"/>
                </a:solidFill>
                <a:latin typeface="Myriad Pro"/>
                <a:cs typeface="Myriad Pro"/>
              </a:defRPr>
            </a:lvl1pPr>
          </a:lstStyle>
          <a:p>
            <a:fld id="{E1AA2B2B-0D4B-A947-9CD7-A5D60418FEC0}" type="slidenum">
              <a:rPr lang="es-ES" smtClean="0"/>
              <a:pPr/>
              <a:t>‹#›</a:t>
            </a:fld>
            <a:endParaRPr lang="es-ES"/>
          </a:p>
        </p:txBody>
      </p:sp>
      <p:sp>
        <p:nvSpPr>
          <p:cNvPr id="18" name="Marcador de contenido 2"/>
          <p:cNvSpPr>
            <a:spLocks noGrp="1"/>
          </p:cNvSpPr>
          <p:nvPr>
            <p:ph sz="half" idx="1" hasCustomPrompt="1"/>
          </p:nvPr>
        </p:nvSpPr>
        <p:spPr>
          <a:xfrm>
            <a:off x="658454"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4" name="Marcador de contenido 2"/>
          <p:cNvSpPr>
            <a:spLocks noGrp="1"/>
          </p:cNvSpPr>
          <p:nvPr>
            <p:ph sz="half" idx="13" hasCustomPrompt="1"/>
          </p:nvPr>
        </p:nvSpPr>
        <p:spPr>
          <a:xfrm>
            <a:off x="3455177"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26" name="Marcador de contenido 2"/>
          <p:cNvSpPr>
            <a:spLocks noGrp="1"/>
          </p:cNvSpPr>
          <p:nvPr>
            <p:ph sz="half" idx="14" hasCustomPrompt="1"/>
          </p:nvPr>
        </p:nvSpPr>
        <p:spPr>
          <a:xfrm>
            <a:off x="6258846" y="1623913"/>
            <a:ext cx="2145210" cy="1290941"/>
          </a:xfrm>
          <a:noFill/>
        </p:spPr>
        <p:txBody>
          <a:bodyPr>
            <a:normAutofit/>
          </a:bodyPr>
          <a:lstStyle>
            <a:lvl1pPr marL="0" indent="0">
              <a:buFont typeface="Arial"/>
              <a:buNone/>
              <a:defRPr sz="1200" b="0" i="0">
                <a:solidFill>
                  <a:srgbClr val="F8F8F8"/>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28" name="Conector recto 27"/>
          <p:cNvCxnSpPr/>
          <p:nvPr userDrawn="1"/>
        </p:nvCxnSpPr>
        <p:spPr>
          <a:xfrm>
            <a:off x="541301"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userDrawn="1"/>
        </p:nvCxnSpPr>
        <p:spPr>
          <a:xfrm>
            <a:off x="3358842"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userDrawn="1"/>
        </p:nvCxnSpPr>
        <p:spPr>
          <a:xfrm>
            <a:off x="6162506" y="3121223"/>
            <a:ext cx="2331759" cy="0"/>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sp>
        <p:nvSpPr>
          <p:cNvPr id="27" name="Título 1"/>
          <p:cNvSpPr txBox="1">
            <a:spLocks/>
          </p:cNvSpPr>
          <p:nvPr userDrawn="1"/>
        </p:nvSpPr>
        <p:spPr>
          <a:xfrm>
            <a:off x="1349602"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36" name="Título 1"/>
          <p:cNvSpPr txBox="1">
            <a:spLocks/>
          </p:cNvSpPr>
          <p:nvPr userDrawn="1"/>
        </p:nvSpPr>
        <p:spPr>
          <a:xfrm>
            <a:off x="4215522"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37" name="Título 1"/>
          <p:cNvSpPr txBox="1">
            <a:spLocks/>
          </p:cNvSpPr>
          <p:nvPr userDrawn="1"/>
        </p:nvSpPr>
        <p:spPr>
          <a:xfrm>
            <a:off x="7022955" y="1087685"/>
            <a:ext cx="612978" cy="335042"/>
          </a:xfrm>
          <a:prstGeom prst="rect">
            <a:avLst/>
          </a:prstGeom>
          <a:noFill/>
          <a:effectLst/>
        </p:spPr>
        <p:txBody>
          <a:bodyPr vert="horz" wrap="square" lIns="0" tIns="0" rIns="0" bIns="0" rtlCol="0" anchor="ctr" anchorCtr="0">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ctr"/>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19" name="Marcador de texto 3"/>
          <p:cNvSpPr>
            <a:spLocks noGrp="1"/>
          </p:cNvSpPr>
          <p:nvPr>
            <p:ph type="body" sz="quarter" idx="18"/>
          </p:nvPr>
        </p:nvSpPr>
        <p:spPr>
          <a:xfrm>
            <a:off x="658453"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0" name="Marcador de texto 3"/>
          <p:cNvSpPr>
            <a:spLocks noGrp="1"/>
          </p:cNvSpPr>
          <p:nvPr>
            <p:ph type="body" sz="quarter" idx="19"/>
          </p:nvPr>
        </p:nvSpPr>
        <p:spPr>
          <a:xfrm>
            <a:off x="3455178"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21" name="Marcador de texto 3"/>
          <p:cNvSpPr>
            <a:spLocks noGrp="1"/>
          </p:cNvSpPr>
          <p:nvPr>
            <p:ph type="body" sz="quarter" idx="20"/>
          </p:nvPr>
        </p:nvSpPr>
        <p:spPr>
          <a:xfrm>
            <a:off x="6258847" y="3321975"/>
            <a:ext cx="2145209" cy="1097757"/>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6795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tiv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996925" y="1702947"/>
            <a:ext cx="2396618" cy="777294"/>
          </a:xfrm>
          <a:noFill/>
        </p:spPr>
        <p:txBody>
          <a:bodyPr>
            <a:normAutofit/>
          </a:bodyPr>
          <a:lstStyle>
            <a:lvl1pPr>
              <a:defRPr sz="3600" b="1" i="1" baseline="0">
                <a:solidFill>
                  <a:schemeClr val="bg1"/>
                </a:solidFill>
                <a:latin typeface="Myriad Pro"/>
                <a:cs typeface="Myriad Pro"/>
              </a:defRPr>
            </a:lvl1pPr>
          </a:lstStyle>
          <a:p>
            <a:r>
              <a:rPr lang="es-ES_tradnl" dirty="0"/>
              <a:t>Objetivos</a:t>
            </a:r>
            <a:endParaRPr lang="es-ES" dirty="0"/>
          </a:p>
        </p:txBody>
      </p:sp>
      <p:sp>
        <p:nvSpPr>
          <p:cNvPr id="5" name="Marcador de fecha 4"/>
          <p:cNvSpPr>
            <a:spLocks noGrp="1"/>
          </p:cNvSpPr>
          <p:nvPr>
            <p:ph type="dt" sz="half" idx="10"/>
          </p:nvPr>
        </p:nvSpPr>
        <p:spPr/>
        <p:txBody>
          <a:bodyPr/>
          <a:lstStyle>
            <a:lvl1pPr>
              <a:defRPr b="0" i="0">
                <a:solidFill>
                  <a:srgbClr val="F8F8F8"/>
                </a:solidFill>
                <a:latin typeface="Myriad Pro"/>
                <a:cs typeface="Myriad Pro"/>
              </a:defRPr>
            </a:lvl1pPr>
          </a:lstStyle>
          <a:p>
            <a:fld id="{C0A736C3-0857-B64D-A6DE-8D30659CE39B}" type="datetimeFigureOut">
              <a:rPr lang="es-ES" smtClean="0"/>
              <a:pPr/>
              <a:t>2/10/20</a:t>
            </a:fld>
            <a:endParaRPr lang="es-ES" dirty="0"/>
          </a:p>
        </p:txBody>
      </p:sp>
      <p:sp>
        <p:nvSpPr>
          <p:cNvPr id="6" name="Marcador de pie de página 5"/>
          <p:cNvSpPr>
            <a:spLocks noGrp="1"/>
          </p:cNvSpPr>
          <p:nvPr>
            <p:ph type="ftr" sz="quarter" idx="11"/>
          </p:nvPr>
        </p:nvSpPr>
        <p:spPr/>
        <p:txBody>
          <a:bodyPr/>
          <a:lstStyle>
            <a:lvl1pPr>
              <a:defRPr b="0" i="0">
                <a:solidFill>
                  <a:srgbClr val="F8F8F8"/>
                </a:solidFill>
                <a:latin typeface="Myriad Pro"/>
                <a:cs typeface="Myriad Pro"/>
              </a:defRPr>
            </a:lvl1pPr>
          </a:lstStyle>
          <a:p>
            <a:endParaRPr lang="es-ES" dirty="0"/>
          </a:p>
        </p:txBody>
      </p:sp>
      <p:sp>
        <p:nvSpPr>
          <p:cNvPr id="7" name="Marcador de número de diapositiva 6"/>
          <p:cNvSpPr>
            <a:spLocks noGrp="1"/>
          </p:cNvSpPr>
          <p:nvPr>
            <p:ph type="sldNum" sz="quarter" idx="12"/>
          </p:nvPr>
        </p:nvSpPr>
        <p:spPr/>
        <p:txBody>
          <a:bodyPr/>
          <a:lstStyle>
            <a:lvl1pPr>
              <a:defRPr b="0" i="0">
                <a:solidFill>
                  <a:srgbClr val="F8F8F8"/>
                </a:solidFill>
                <a:latin typeface="Myriad Pro"/>
                <a:cs typeface="Myriad Pro"/>
              </a:defRPr>
            </a:lvl1pPr>
          </a:lstStyle>
          <a:p>
            <a:fld id="{E1AA2B2B-0D4B-A947-9CD7-A5D60418FEC0}" type="slidenum">
              <a:rPr lang="es-ES" smtClean="0"/>
              <a:pPr/>
              <a:t>‹#›</a:t>
            </a:fld>
            <a:endParaRPr lang="es-ES" dirty="0"/>
          </a:p>
        </p:txBody>
      </p:sp>
      <p:sp>
        <p:nvSpPr>
          <p:cNvPr id="4" name="Rectángulo 3"/>
          <p:cNvSpPr/>
          <p:nvPr userDrawn="1"/>
        </p:nvSpPr>
        <p:spPr>
          <a:xfrm>
            <a:off x="4691277" y="335859"/>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userDrawn="1"/>
        </p:nvSpPr>
        <p:spPr>
          <a:xfrm>
            <a:off x="4783516" y="467720"/>
            <a:ext cx="426222" cy="416900"/>
          </a:xfrm>
          <a:prstGeom prst="rect">
            <a:avLst/>
          </a:prstGeom>
          <a:solidFill>
            <a:srgbClr val="F3C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userDrawn="1"/>
        </p:nvSpPr>
        <p:spPr>
          <a:xfrm>
            <a:off x="4691277" y="1178332"/>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ectángulo 14"/>
          <p:cNvSpPr/>
          <p:nvPr userDrawn="1"/>
        </p:nvSpPr>
        <p:spPr>
          <a:xfrm>
            <a:off x="4783516" y="1310193"/>
            <a:ext cx="426222" cy="416900"/>
          </a:xfrm>
          <a:prstGeom prst="rect">
            <a:avLst/>
          </a:prstGeom>
          <a:solidFill>
            <a:srgbClr val="86C7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Rectángulo 17"/>
          <p:cNvSpPr/>
          <p:nvPr userDrawn="1"/>
        </p:nvSpPr>
        <p:spPr>
          <a:xfrm>
            <a:off x="4691277" y="2031967"/>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userDrawn="1"/>
        </p:nvSpPr>
        <p:spPr>
          <a:xfrm>
            <a:off x="4783516" y="2163828"/>
            <a:ext cx="426222" cy="416900"/>
          </a:xfrm>
          <a:prstGeom prst="rect">
            <a:avLst/>
          </a:prstGeom>
          <a:solidFill>
            <a:srgbClr val="104F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userDrawn="1"/>
        </p:nvSpPr>
        <p:spPr>
          <a:xfrm>
            <a:off x="4691277" y="2852390"/>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userDrawn="1"/>
        </p:nvSpPr>
        <p:spPr>
          <a:xfrm>
            <a:off x="4783516" y="2984251"/>
            <a:ext cx="426222" cy="416900"/>
          </a:xfrm>
          <a:prstGeom prst="rect">
            <a:avLst/>
          </a:prstGeom>
          <a:solidFill>
            <a:srgbClr val="D44D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6" name="Rectángulo 25"/>
          <p:cNvSpPr/>
          <p:nvPr userDrawn="1"/>
        </p:nvSpPr>
        <p:spPr>
          <a:xfrm>
            <a:off x="4691277" y="3699085"/>
            <a:ext cx="3995523" cy="673683"/>
          </a:xfrm>
          <a:prstGeom prst="rect">
            <a:avLst/>
          </a:prstGeom>
          <a:solidFill>
            <a:srgbClr val="F8F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7" name="Rectángulo 26"/>
          <p:cNvSpPr/>
          <p:nvPr userDrawn="1"/>
        </p:nvSpPr>
        <p:spPr>
          <a:xfrm>
            <a:off x="4783516" y="3830946"/>
            <a:ext cx="426222" cy="416900"/>
          </a:xfrm>
          <a:prstGeom prst="rect">
            <a:avLst/>
          </a:prstGeom>
          <a:solidFill>
            <a:srgbClr val="00BC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0" name="Marcador de texto 2"/>
          <p:cNvSpPr>
            <a:spLocks noGrp="1"/>
          </p:cNvSpPr>
          <p:nvPr>
            <p:ph type="body" idx="1" hasCustomPrompt="1"/>
          </p:nvPr>
        </p:nvSpPr>
        <p:spPr>
          <a:xfrm>
            <a:off x="984792" y="2675059"/>
            <a:ext cx="2408751" cy="715434"/>
          </a:xfrm>
          <a:noFill/>
        </p:spPr>
        <p:txBody>
          <a:bodyPr anchor="t" anchorCtr="0">
            <a:normAutofit/>
          </a:bodyPr>
          <a:lstStyle>
            <a:lvl1pPr marL="0" indent="0">
              <a:lnSpc>
                <a:spcPct val="120000"/>
              </a:lnSpc>
              <a:spcBef>
                <a:spcPts val="0"/>
              </a:spcBef>
              <a:buNone/>
              <a:defRPr sz="1200" b="0" i="0">
                <a:solidFill>
                  <a:schemeClr val="bg1"/>
                </a:solidFill>
                <a:latin typeface="Myriad Pro"/>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a:t>Lorem</a:t>
            </a:r>
            <a:r>
              <a:rPr lang="es-ES_tradnl" dirty="0"/>
              <a:t> </a:t>
            </a:r>
            <a:r>
              <a:rPr lang="es-ES_tradnl" dirty="0" err="1"/>
              <a:t>Ipsum</a:t>
            </a:r>
            <a:r>
              <a:rPr lang="es-ES_tradnl" dirty="0"/>
              <a:t> </a:t>
            </a:r>
            <a:r>
              <a:rPr lang="es-ES_tradnl" dirty="0" err="1"/>
              <a:t>is</a:t>
            </a:r>
            <a:r>
              <a:rPr lang="es-ES_tradnl" dirty="0"/>
              <a:t> </a:t>
            </a:r>
            <a:r>
              <a:rPr lang="es-ES_tradnl" dirty="0" err="1"/>
              <a:t>simply</a:t>
            </a:r>
            <a:r>
              <a:rPr lang="es-ES_tradnl" dirty="0"/>
              <a:t> </a:t>
            </a:r>
            <a:r>
              <a:rPr lang="es-ES_tradnl" dirty="0" err="1"/>
              <a:t>dummy</a:t>
            </a:r>
            <a:r>
              <a:rPr lang="es-ES_tradnl" dirty="0"/>
              <a:t> </a:t>
            </a:r>
            <a:r>
              <a:rPr lang="es-ES_tradnl" dirty="0" err="1"/>
              <a:t>text</a:t>
            </a:r>
            <a:r>
              <a:rPr lang="es-ES_tradnl" dirty="0"/>
              <a:t> of </a:t>
            </a:r>
            <a:r>
              <a:rPr lang="es-ES_tradnl" dirty="0" err="1"/>
              <a:t>the</a:t>
            </a:r>
            <a:r>
              <a:rPr lang="es-ES_tradnl" dirty="0"/>
              <a:t> </a:t>
            </a:r>
            <a:r>
              <a:rPr lang="es-ES_tradnl" dirty="0" err="1"/>
              <a:t>printing</a:t>
            </a:r>
            <a:r>
              <a:rPr lang="es-ES_tradnl" dirty="0"/>
              <a:t> and </a:t>
            </a:r>
            <a:r>
              <a:rPr lang="es-ES_tradnl" dirty="0" err="1"/>
              <a:t>typesetting</a:t>
            </a:r>
            <a:r>
              <a:rPr lang="es-ES_tradnl" dirty="0"/>
              <a:t> </a:t>
            </a:r>
            <a:r>
              <a:rPr lang="es-ES_tradnl" dirty="0" err="1"/>
              <a:t>industry</a:t>
            </a:r>
            <a:endParaRPr lang="es-ES_tradnl" dirty="0"/>
          </a:p>
        </p:txBody>
      </p:sp>
      <p:sp>
        <p:nvSpPr>
          <p:cNvPr id="28" name="Marcador de texto 3"/>
          <p:cNvSpPr>
            <a:spLocks noGrp="1"/>
          </p:cNvSpPr>
          <p:nvPr>
            <p:ph type="body" sz="quarter" idx="19"/>
          </p:nvPr>
        </p:nvSpPr>
        <p:spPr>
          <a:xfrm>
            <a:off x="5425880" y="47866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1" name="Marcador de texto 3"/>
          <p:cNvSpPr>
            <a:spLocks noGrp="1"/>
          </p:cNvSpPr>
          <p:nvPr>
            <p:ph type="body" sz="quarter" idx="20"/>
          </p:nvPr>
        </p:nvSpPr>
        <p:spPr>
          <a:xfrm>
            <a:off x="5425880" y="131019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3" name="Marcador de texto 3"/>
          <p:cNvSpPr>
            <a:spLocks noGrp="1"/>
          </p:cNvSpPr>
          <p:nvPr>
            <p:ph type="body" sz="quarter" idx="21"/>
          </p:nvPr>
        </p:nvSpPr>
        <p:spPr>
          <a:xfrm>
            <a:off x="5425880" y="2163828"/>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4" name="Marcador de texto 3"/>
          <p:cNvSpPr>
            <a:spLocks noGrp="1"/>
          </p:cNvSpPr>
          <p:nvPr>
            <p:ph type="body" sz="quarter" idx="22"/>
          </p:nvPr>
        </p:nvSpPr>
        <p:spPr>
          <a:xfrm>
            <a:off x="5425880" y="2995193"/>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
        <p:nvSpPr>
          <p:cNvPr id="35" name="Marcador de texto 3"/>
          <p:cNvSpPr>
            <a:spLocks noGrp="1"/>
          </p:cNvSpPr>
          <p:nvPr>
            <p:ph type="body" sz="quarter" idx="23"/>
          </p:nvPr>
        </p:nvSpPr>
        <p:spPr>
          <a:xfrm>
            <a:off x="5425880" y="3830946"/>
            <a:ext cx="2978168" cy="405958"/>
          </a:xfrm>
        </p:spPr>
        <p:txBody>
          <a:bodyPr>
            <a:noAutofit/>
          </a:bodyPr>
          <a:lstStyle>
            <a:lvl1pPr marL="0" indent="0" algn="l">
              <a:buFontTx/>
              <a:buNone/>
              <a:defRPr sz="1100" b="0" i="0">
                <a:solidFill>
                  <a:srgbClr val="7D8287"/>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927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lendario 2">
    <p:spTree>
      <p:nvGrpSpPr>
        <p:cNvPr id="1" name=""/>
        <p:cNvGrpSpPr/>
        <p:nvPr/>
      </p:nvGrpSpPr>
      <p:grpSpPr>
        <a:xfrm>
          <a:off x="0" y="0"/>
          <a:ext cx="0" cy="0"/>
          <a:chOff x="0" y="0"/>
          <a:chExt cx="0" cy="0"/>
        </a:xfrm>
      </p:grpSpPr>
      <p:sp>
        <p:nvSpPr>
          <p:cNvPr id="6" name="Marcador de pie de página 5"/>
          <p:cNvSpPr>
            <a:spLocks noGrp="1"/>
          </p:cNvSpPr>
          <p:nvPr>
            <p:ph type="ftr" sz="quarter" idx="11"/>
          </p:nvPr>
        </p:nvSpPr>
        <p:spPr>
          <a:ln>
            <a:noFill/>
          </a:ln>
        </p:spPr>
        <p:txBody>
          <a:bodyPr/>
          <a:lstStyle>
            <a:lvl1pPr>
              <a:defRPr b="0" i="0">
                <a:solidFill>
                  <a:srgbClr val="FFFFFF"/>
                </a:solidFill>
                <a:latin typeface="Myriad Pro"/>
                <a:cs typeface="Myriad Pro"/>
              </a:defRPr>
            </a:lvl1pPr>
          </a:lstStyle>
          <a:p>
            <a:endParaRPr lang="es-ES" dirty="0"/>
          </a:p>
        </p:txBody>
      </p:sp>
      <p:sp>
        <p:nvSpPr>
          <p:cNvPr id="13" name="Título 1"/>
          <p:cNvSpPr txBox="1">
            <a:spLocks/>
          </p:cNvSpPr>
          <p:nvPr userDrawn="1"/>
        </p:nvSpPr>
        <p:spPr>
          <a:xfrm>
            <a:off x="926346"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Domingo</a:t>
            </a:r>
            <a:endParaRPr lang="es-ES" sz="1000" dirty="0">
              <a:solidFill>
                <a:srgbClr val="104FB3"/>
              </a:solidFill>
              <a:latin typeface="Calibri"/>
              <a:cs typeface="Calibri"/>
            </a:endParaRPr>
          </a:p>
        </p:txBody>
      </p:sp>
      <p:sp>
        <p:nvSpPr>
          <p:cNvPr id="14" name="Rectángulo 13"/>
          <p:cNvSpPr/>
          <p:nvPr userDrawn="1"/>
        </p:nvSpPr>
        <p:spPr>
          <a:xfrm>
            <a:off x="926347" y="1451354"/>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3" name="Rectángulo 22"/>
          <p:cNvSpPr/>
          <p:nvPr userDrawn="1"/>
        </p:nvSpPr>
        <p:spPr>
          <a:xfrm>
            <a:off x="1967962"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4" name="Rectángulo 23"/>
          <p:cNvSpPr/>
          <p:nvPr userDrawn="1"/>
        </p:nvSpPr>
        <p:spPr>
          <a:xfrm>
            <a:off x="3009578"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5" name="Rectángulo 24"/>
          <p:cNvSpPr/>
          <p:nvPr userDrawn="1"/>
        </p:nvSpPr>
        <p:spPr>
          <a:xfrm>
            <a:off x="4051193"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6" name="Rectángulo 25"/>
          <p:cNvSpPr/>
          <p:nvPr userDrawn="1"/>
        </p:nvSpPr>
        <p:spPr>
          <a:xfrm>
            <a:off x="5092809"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7" name="Rectángulo 26"/>
          <p:cNvSpPr/>
          <p:nvPr userDrawn="1"/>
        </p:nvSpPr>
        <p:spPr>
          <a:xfrm>
            <a:off x="6134424"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8" name="Rectángulo 27"/>
          <p:cNvSpPr/>
          <p:nvPr userDrawn="1"/>
        </p:nvSpPr>
        <p:spPr>
          <a:xfrm>
            <a:off x="7176040" y="1451354"/>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9" name="Título 1"/>
          <p:cNvSpPr txBox="1">
            <a:spLocks/>
          </p:cNvSpPr>
          <p:nvPr userDrawn="1"/>
        </p:nvSpPr>
        <p:spPr>
          <a:xfrm>
            <a:off x="1967962"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Lunes</a:t>
            </a:r>
            <a:endParaRPr lang="es-ES" sz="1000" dirty="0">
              <a:solidFill>
                <a:srgbClr val="104FB3"/>
              </a:solidFill>
              <a:latin typeface="Calibri"/>
              <a:cs typeface="Calibri"/>
            </a:endParaRPr>
          </a:p>
        </p:txBody>
      </p:sp>
      <p:sp>
        <p:nvSpPr>
          <p:cNvPr id="30" name="Título 1"/>
          <p:cNvSpPr txBox="1">
            <a:spLocks/>
          </p:cNvSpPr>
          <p:nvPr userDrawn="1"/>
        </p:nvSpPr>
        <p:spPr>
          <a:xfrm>
            <a:off x="3009578"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Martes</a:t>
            </a:r>
            <a:endParaRPr lang="es-ES" sz="1000" dirty="0">
              <a:solidFill>
                <a:srgbClr val="104FB3"/>
              </a:solidFill>
              <a:latin typeface="Calibri"/>
              <a:cs typeface="Calibri"/>
            </a:endParaRPr>
          </a:p>
        </p:txBody>
      </p:sp>
      <p:sp>
        <p:nvSpPr>
          <p:cNvPr id="31" name="Título 1"/>
          <p:cNvSpPr txBox="1">
            <a:spLocks/>
          </p:cNvSpPr>
          <p:nvPr userDrawn="1"/>
        </p:nvSpPr>
        <p:spPr>
          <a:xfrm>
            <a:off x="4051193"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Miércoles</a:t>
            </a:r>
            <a:endParaRPr lang="es-ES" sz="1000" dirty="0">
              <a:solidFill>
                <a:srgbClr val="104FB3"/>
              </a:solidFill>
              <a:latin typeface="Calibri"/>
              <a:cs typeface="Calibri"/>
            </a:endParaRPr>
          </a:p>
        </p:txBody>
      </p:sp>
      <p:sp>
        <p:nvSpPr>
          <p:cNvPr id="32" name="Título 1"/>
          <p:cNvSpPr txBox="1">
            <a:spLocks/>
          </p:cNvSpPr>
          <p:nvPr userDrawn="1"/>
        </p:nvSpPr>
        <p:spPr>
          <a:xfrm>
            <a:off x="5092809"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Jueves</a:t>
            </a:r>
            <a:endParaRPr lang="es-ES" sz="1000" dirty="0">
              <a:solidFill>
                <a:srgbClr val="104FB3"/>
              </a:solidFill>
              <a:latin typeface="Calibri"/>
              <a:cs typeface="Calibri"/>
            </a:endParaRPr>
          </a:p>
        </p:txBody>
      </p:sp>
      <p:sp>
        <p:nvSpPr>
          <p:cNvPr id="33" name="Título 1"/>
          <p:cNvSpPr txBox="1">
            <a:spLocks/>
          </p:cNvSpPr>
          <p:nvPr userDrawn="1"/>
        </p:nvSpPr>
        <p:spPr>
          <a:xfrm>
            <a:off x="6134424"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Viernes</a:t>
            </a:r>
            <a:endParaRPr lang="es-ES" sz="1000" dirty="0">
              <a:solidFill>
                <a:srgbClr val="104FB3"/>
              </a:solidFill>
              <a:latin typeface="Calibri"/>
              <a:cs typeface="Calibri"/>
            </a:endParaRPr>
          </a:p>
        </p:txBody>
      </p:sp>
      <p:sp>
        <p:nvSpPr>
          <p:cNvPr id="34" name="Título 1"/>
          <p:cNvSpPr txBox="1">
            <a:spLocks/>
          </p:cNvSpPr>
          <p:nvPr userDrawn="1"/>
        </p:nvSpPr>
        <p:spPr>
          <a:xfrm>
            <a:off x="7176040" y="1221458"/>
            <a:ext cx="1041615" cy="229895"/>
          </a:xfrm>
          <a:prstGeom prst="rect">
            <a:avLst/>
          </a:prstGeom>
          <a:solidFill>
            <a:schemeClr val="bg1"/>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dirty="0">
                <a:solidFill>
                  <a:srgbClr val="104FB3"/>
                </a:solidFill>
                <a:latin typeface="Calibri"/>
                <a:cs typeface="Calibri"/>
              </a:rPr>
              <a:t>Sábado</a:t>
            </a:r>
            <a:endParaRPr lang="es-ES" sz="1000" dirty="0">
              <a:solidFill>
                <a:srgbClr val="104FB3"/>
              </a:solidFill>
              <a:latin typeface="Calibri"/>
              <a:cs typeface="Calibri"/>
            </a:endParaRPr>
          </a:p>
        </p:txBody>
      </p:sp>
      <p:sp>
        <p:nvSpPr>
          <p:cNvPr id="37" name="Rectángulo 36"/>
          <p:cNvSpPr/>
          <p:nvPr userDrawn="1"/>
        </p:nvSpPr>
        <p:spPr>
          <a:xfrm>
            <a:off x="926347" y="2077178"/>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8" name="Rectángulo 37"/>
          <p:cNvSpPr/>
          <p:nvPr userDrawn="1"/>
        </p:nvSpPr>
        <p:spPr>
          <a:xfrm>
            <a:off x="1967962"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9" name="Rectángulo 38"/>
          <p:cNvSpPr/>
          <p:nvPr userDrawn="1"/>
        </p:nvSpPr>
        <p:spPr>
          <a:xfrm>
            <a:off x="3009578"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0" name="Rectángulo 39"/>
          <p:cNvSpPr/>
          <p:nvPr userDrawn="1"/>
        </p:nvSpPr>
        <p:spPr>
          <a:xfrm>
            <a:off x="4051193"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1" name="Rectángulo 40"/>
          <p:cNvSpPr/>
          <p:nvPr userDrawn="1"/>
        </p:nvSpPr>
        <p:spPr>
          <a:xfrm>
            <a:off x="5092809"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2" name="Rectángulo 41"/>
          <p:cNvSpPr/>
          <p:nvPr userDrawn="1"/>
        </p:nvSpPr>
        <p:spPr>
          <a:xfrm>
            <a:off x="6134424"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3" name="Rectángulo 42"/>
          <p:cNvSpPr/>
          <p:nvPr userDrawn="1"/>
        </p:nvSpPr>
        <p:spPr>
          <a:xfrm>
            <a:off x="7176040" y="2077178"/>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4" name="Rectángulo 43"/>
          <p:cNvSpPr/>
          <p:nvPr userDrawn="1"/>
        </p:nvSpPr>
        <p:spPr>
          <a:xfrm>
            <a:off x="926347" y="2703005"/>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5" name="Rectángulo 44"/>
          <p:cNvSpPr/>
          <p:nvPr userDrawn="1"/>
        </p:nvSpPr>
        <p:spPr>
          <a:xfrm>
            <a:off x="1967962"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6" name="Rectángulo 45"/>
          <p:cNvSpPr/>
          <p:nvPr userDrawn="1"/>
        </p:nvSpPr>
        <p:spPr>
          <a:xfrm>
            <a:off x="3009578"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7" name="Rectángulo 46"/>
          <p:cNvSpPr/>
          <p:nvPr userDrawn="1"/>
        </p:nvSpPr>
        <p:spPr>
          <a:xfrm>
            <a:off x="4051193"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8" name="Rectángulo 47"/>
          <p:cNvSpPr/>
          <p:nvPr userDrawn="1"/>
        </p:nvSpPr>
        <p:spPr>
          <a:xfrm>
            <a:off x="5092809"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9" name="Rectángulo 48"/>
          <p:cNvSpPr/>
          <p:nvPr userDrawn="1"/>
        </p:nvSpPr>
        <p:spPr>
          <a:xfrm>
            <a:off x="6134424"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0" name="Rectángulo 49"/>
          <p:cNvSpPr/>
          <p:nvPr userDrawn="1"/>
        </p:nvSpPr>
        <p:spPr>
          <a:xfrm>
            <a:off x="7176040" y="2703005"/>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1" name="Rectángulo 50"/>
          <p:cNvSpPr/>
          <p:nvPr userDrawn="1"/>
        </p:nvSpPr>
        <p:spPr>
          <a:xfrm>
            <a:off x="926347" y="3328832"/>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2" name="Rectángulo 51"/>
          <p:cNvSpPr/>
          <p:nvPr userDrawn="1"/>
        </p:nvSpPr>
        <p:spPr>
          <a:xfrm>
            <a:off x="1967962"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3" name="Rectángulo 52"/>
          <p:cNvSpPr/>
          <p:nvPr userDrawn="1"/>
        </p:nvSpPr>
        <p:spPr>
          <a:xfrm>
            <a:off x="3009578"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4" name="Rectángulo 53"/>
          <p:cNvSpPr/>
          <p:nvPr userDrawn="1"/>
        </p:nvSpPr>
        <p:spPr>
          <a:xfrm>
            <a:off x="4051193"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5" name="Rectángulo 54"/>
          <p:cNvSpPr/>
          <p:nvPr userDrawn="1"/>
        </p:nvSpPr>
        <p:spPr>
          <a:xfrm>
            <a:off x="5092809"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6" name="Rectángulo 55"/>
          <p:cNvSpPr/>
          <p:nvPr userDrawn="1"/>
        </p:nvSpPr>
        <p:spPr>
          <a:xfrm>
            <a:off x="6134424"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7" name="Rectángulo 56"/>
          <p:cNvSpPr/>
          <p:nvPr userDrawn="1"/>
        </p:nvSpPr>
        <p:spPr>
          <a:xfrm>
            <a:off x="7176040" y="3328832"/>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8" name="Rectángulo 57"/>
          <p:cNvSpPr/>
          <p:nvPr userDrawn="1"/>
        </p:nvSpPr>
        <p:spPr>
          <a:xfrm>
            <a:off x="926347" y="3954657"/>
            <a:ext cx="1041615" cy="625825"/>
          </a:xfrm>
          <a:prstGeom prst="rect">
            <a:avLst/>
          </a:prstGeom>
          <a:solidFill>
            <a:srgbClr val="E6EFF6">
              <a:alpha val="10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9" name="Rectángulo 58"/>
          <p:cNvSpPr/>
          <p:nvPr userDrawn="1"/>
        </p:nvSpPr>
        <p:spPr>
          <a:xfrm>
            <a:off x="1967962"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0" name="Rectángulo 59"/>
          <p:cNvSpPr/>
          <p:nvPr userDrawn="1"/>
        </p:nvSpPr>
        <p:spPr>
          <a:xfrm>
            <a:off x="3009578"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1" name="Rectángulo 60"/>
          <p:cNvSpPr/>
          <p:nvPr userDrawn="1"/>
        </p:nvSpPr>
        <p:spPr>
          <a:xfrm>
            <a:off x="4051193"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2" name="Rectángulo 61"/>
          <p:cNvSpPr/>
          <p:nvPr userDrawn="1"/>
        </p:nvSpPr>
        <p:spPr>
          <a:xfrm>
            <a:off x="5092809"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3" name="Rectángulo 62"/>
          <p:cNvSpPr/>
          <p:nvPr userDrawn="1"/>
        </p:nvSpPr>
        <p:spPr>
          <a:xfrm>
            <a:off x="6134424"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4" name="Rectángulo 63"/>
          <p:cNvSpPr/>
          <p:nvPr userDrawn="1"/>
        </p:nvSpPr>
        <p:spPr>
          <a:xfrm>
            <a:off x="7176040" y="3954657"/>
            <a:ext cx="1041615" cy="625825"/>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134" name="Marcador de fecha 3"/>
          <p:cNvSpPr txBox="1">
            <a:spLocks/>
          </p:cNvSpPr>
          <p:nvPr userDrawn="1"/>
        </p:nvSpPr>
        <p:spPr>
          <a:xfrm>
            <a:off x="457200" y="4767263"/>
            <a:ext cx="2133600" cy="273844"/>
          </a:xfrm>
          <a:prstGeom prst="rect">
            <a:avLst/>
          </a:prstGeom>
          <a:ln>
            <a:noFill/>
          </a:ln>
          <a:effectLst/>
        </p:spPr>
        <p:txBody>
          <a:bodyPr vert="horz" lIns="91440" tIns="45720" rIns="91440" bIns="45720" rtlCol="0" anchor="ctr"/>
          <a:lstStyle>
            <a:defPPr>
              <a:defRPr lang="es-ES"/>
            </a:defPPr>
            <a:lvl1pPr marL="0" algn="l" defTabSz="457200" rtl="0" eaLnBrk="1" latinLnBrk="0" hangingPunct="1">
              <a:defRPr sz="800" b="0" i="0" kern="1200">
                <a:solidFill>
                  <a:srgbClr val="104FB3"/>
                </a:solidFill>
                <a:latin typeface="Myriad Pro"/>
                <a:ea typeface="+mn-ea"/>
                <a:cs typeface="Myriad Pro"/>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0A736C3-0857-B64D-A6DE-8D30659CE39B}" type="datetimeFigureOut">
              <a:rPr lang="es-ES" b="0" i="0" smtClean="0">
                <a:solidFill>
                  <a:srgbClr val="FFFFFF"/>
                </a:solidFill>
                <a:latin typeface="Myriad Pro"/>
                <a:cs typeface="Myriad Pro"/>
              </a:rPr>
              <a:pPr/>
              <a:t>2/10/20</a:t>
            </a:fld>
            <a:endParaRPr lang="es-ES" b="0" i="0" dirty="0">
              <a:solidFill>
                <a:srgbClr val="FFFFFF"/>
              </a:solidFill>
              <a:latin typeface="Myriad Pro"/>
              <a:cs typeface="Myriad Pro"/>
            </a:endParaRPr>
          </a:p>
        </p:txBody>
      </p:sp>
      <p:sp>
        <p:nvSpPr>
          <p:cNvPr id="135" name="Marcador de número de diapositiva 5"/>
          <p:cNvSpPr txBox="1">
            <a:spLocks/>
          </p:cNvSpPr>
          <p:nvPr userDrawn="1"/>
        </p:nvSpPr>
        <p:spPr>
          <a:xfrm>
            <a:off x="6553200" y="4767263"/>
            <a:ext cx="2133600" cy="273844"/>
          </a:xfrm>
          <a:prstGeom prst="rect">
            <a:avLst/>
          </a:prstGeom>
          <a:ln>
            <a:noFill/>
          </a:ln>
          <a:effectLst/>
        </p:spPr>
        <p:txBody>
          <a:bodyPr vert="horz" lIns="91440" tIns="45720" rIns="91440" bIns="45720" rtlCol="0" anchor="ctr"/>
          <a:lstStyle>
            <a:defPPr>
              <a:defRPr lang="es-ES"/>
            </a:defPPr>
            <a:lvl1pPr marL="0" algn="r" defTabSz="457200" rtl="0" eaLnBrk="1" latinLnBrk="0" hangingPunct="1">
              <a:defRPr sz="800" b="0" i="0" kern="1200">
                <a:solidFill>
                  <a:srgbClr val="104FB3"/>
                </a:solidFill>
                <a:latin typeface="Myriad Pro"/>
                <a:ea typeface="+mn-ea"/>
                <a:cs typeface="Myriad Pro"/>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1AA2B2B-0D4B-A947-9CD7-A5D60418FEC0}" type="slidenum">
              <a:rPr lang="es-ES" b="0" i="0" smtClean="0">
                <a:solidFill>
                  <a:srgbClr val="FFFFFF"/>
                </a:solidFill>
                <a:latin typeface="Myriad Pro"/>
                <a:cs typeface="Myriad Pro"/>
              </a:rPr>
              <a:pPr/>
              <a:t>‹#›</a:t>
            </a:fld>
            <a:endParaRPr lang="es-ES" b="0" i="0">
              <a:solidFill>
                <a:srgbClr val="FFFFFF"/>
              </a:solidFill>
              <a:latin typeface="Myriad Pro"/>
              <a:cs typeface="Myriad Pro"/>
            </a:endParaRPr>
          </a:p>
        </p:txBody>
      </p:sp>
      <p:sp>
        <p:nvSpPr>
          <p:cNvPr id="136" name="Título 1"/>
          <p:cNvSpPr>
            <a:spLocks noGrp="1"/>
          </p:cNvSpPr>
          <p:nvPr>
            <p:ph type="title" hasCustomPrompt="1"/>
          </p:nvPr>
        </p:nvSpPr>
        <p:spPr>
          <a:xfrm>
            <a:off x="2803663" y="0"/>
            <a:ext cx="3536674" cy="770353"/>
          </a:xfrm>
          <a:noFill/>
          <a:effectLst/>
        </p:spPr>
        <p:txBody>
          <a:bodyPr tIns="108000" rIns="108000" bIns="108000" anchor="ctr" anchorCtr="0">
            <a:noAutofit/>
          </a:bodyPr>
          <a:lstStyle>
            <a:lvl1pPr indent="0" algn="ctr">
              <a:spcBef>
                <a:spcPts val="0"/>
              </a:spcBef>
              <a:defRPr sz="2800" b="1" i="1" kern="1200" spc="0" baseline="0">
                <a:solidFill>
                  <a:schemeClr val="bg1"/>
                </a:solidFill>
                <a:latin typeface="Myriad Pro"/>
                <a:cs typeface="Myriad Pro"/>
              </a:defRPr>
            </a:lvl1pPr>
          </a:lstStyle>
          <a:p>
            <a:r>
              <a:rPr lang="es-ES_tradnl" dirty="0"/>
              <a:t>Calendario</a:t>
            </a:r>
            <a:endParaRPr lang="es-ES" dirty="0"/>
          </a:p>
        </p:txBody>
      </p:sp>
      <p:cxnSp>
        <p:nvCxnSpPr>
          <p:cNvPr id="137" name="Conector recto 136"/>
          <p:cNvCxnSpPr/>
          <p:nvPr userDrawn="1"/>
        </p:nvCxnSpPr>
        <p:spPr>
          <a:xfrm>
            <a:off x="545321" y="770353"/>
            <a:ext cx="8141479"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04" name="Marcador de texto 3"/>
          <p:cNvSpPr>
            <a:spLocks noGrp="1"/>
          </p:cNvSpPr>
          <p:nvPr>
            <p:ph type="body" sz="quarter" idx="20" hasCustomPrompt="1"/>
          </p:nvPr>
        </p:nvSpPr>
        <p:spPr>
          <a:xfrm>
            <a:off x="1779800"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5" name="Marcador de texto 3"/>
          <p:cNvSpPr>
            <a:spLocks noGrp="1"/>
          </p:cNvSpPr>
          <p:nvPr>
            <p:ph type="body" sz="quarter" idx="21" hasCustomPrompt="1"/>
          </p:nvPr>
        </p:nvSpPr>
        <p:spPr>
          <a:xfrm>
            <a:off x="1779800"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6" name="Marcador de texto 3"/>
          <p:cNvSpPr>
            <a:spLocks noGrp="1"/>
          </p:cNvSpPr>
          <p:nvPr>
            <p:ph type="body" sz="quarter" idx="22" hasCustomPrompt="1"/>
          </p:nvPr>
        </p:nvSpPr>
        <p:spPr>
          <a:xfrm>
            <a:off x="1779800"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7" name="Marcador de texto 3"/>
          <p:cNvSpPr>
            <a:spLocks noGrp="1"/>
          </p:cNvSpPr>
          <p:nvPr>
            <p:ph type="body" sz="quarter" idx="23" hasCustomPrompt="1"/>
          </p:nvPr>
        </p:nvSpPr>
        <p:spPr>
          <a:xfrm>
            <a:off x="1779800"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09" name="Marcador de texto 3"/>
          <p:cNvSpPr>
            <a:spLocks noGrp="1"/>
          </p:cNvSpPr>
          <p:nvPr>
            <p:ph type="body" sz="quarter" idx="24" hasCustomPrompt="1"/>
          </p:nvPr>
        </p:nvSpPr>
        <p:spPr>
          <a:xfrm>
            <a:off x="1779800"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0" name="Marcador de texto 3"/>
          <p:cNvSpPr>
            <a:spLocks noGrp="1"/>
          </p:cNvSpPr>
          <p:nvPr>
            <p:ph type="body" sz="quarter" idx="25" hasCustomPrompt="1"/>
          </p:nvPr>
        </p:nvSpPr>
        <p:spPr>
          <a:xfrm>
            <a:off x="2821746"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1" name="Marcador de texto 3"/>
          <p:cNvSpPr>
            <a:spLocks noGrp="1"/>
          </p:cNvSpPr>
          <p:nvPr>
            <p:ph type="body" sz="quarter" idx="26" hasCustomPrompt="1"/>
          </p:nvPr>
        </p:nvSpPr>
        <p:spPr>
          <a:xfrm>
            <a:off x="2821746"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2" name="Marcador de texto 3"/>
          <p:cNvSpPr>
            <a:spLocks noGrp="1"/>
          </p:cNvSpPr>
          <p:nvPr>
            <p:ph type="body" sz="quarter" idx="27" hasCustomPrompt="1"/>
          </p:nvPr>
        </p:nvSpPr>
        <p:spPr>
          <a:xfrm>
            <a:off x="2821746"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3" name="Marcador de texto 3"/>
          <p:cNvSpPr>
            <a:spLocks noGrp="1"/>
          </p:cNvSpPr>
          <p:nvPr>
            <p:ph type="body" sz="quarter" idx="28" hasCustomPrompt="1"/>
          </p:nvPr>
        </p:nvSpPr>
        <p:spPr>
          <a:xfrm>
            <a:off x="2821746"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4" name="Marcador de texto 3"/>
          <p:cNvSpPr>
            <a:spLocks noGrp="1"/>
          </p:cNvSpPr>
          <p:nvPr>
            <p:ph type="body" sz="quarter" idx="29" hasCustomPrompt="1"/>
          </p:nvPr>
        </p:nvSpPr>
        <p:spPr>
          <a:xfrm>
            <a:off x="2821746"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5" name="Marcador de texto 3"/>
          <p:cNvSpPr>
            <a:spLocks noGrp="1"/>
          </p:cNvSpPr>
          <p:nvPr>
            <p:ph type="body" sz="quarter" idx="30" hasCustomPrompt="1"/>
          </p:nvPr>
        </p:nvSpPr>
        <p:spPr>
          <a:xfrm>
            <a:off x="3863031"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6" name="Marcador de texto 3"/>
          <p:cNvSpPr>
            <a:spLocks noGrp="1"/>
          </p:cNvSpPr>
          <p:nvPr>
            <p:ph type="body" sz="quarter" idx="31" hasCustomPrompt="1"/>
          </p:nvPr>
        </p:nvSpPr>
        <p:spPr>
          <a:xfrm>
            <a:off x="3863031"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7" name="Marcador de texto 3"/>
          <p:cNvSpPr>
            <a:spLocks noGrp="1"/>
          </p:cNvSpPr>
          <p:nvPr>
            <p:ph type="body" sz="quarter" idx="32" hasCustomPrompt="1"/>
          </p:nvPr>
        </p:nvSpPr>
        <p:spPr>
          <a:xfrm>
            <a:off x="3863031"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8" name="Marcador de texto 3"/>
          <p:cNvSpPr>
            <a:spLocks noGrp="1"/>
          </p:cNvSpPr>
          <p:nvPr>
            <p:ph type="body" sz="quarter" idx="33" hasCustomPrompt="1"/>
          </p:nvPr>
        </p:nvSpPr>
        <p:spPr>
          <a:xfrm>
            <a:off x="3863031"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19" name="Marcador de texto 3"/>
          <p:cNvSpPr>
            <a:spLocks noGrp="1"/>
          </p:cNvSpPr>
          <p:nvPr>
            <p:ph type="body" sz="quarter" idx="34" hasCustomPrompt="1"/>
          </p:nvPr>
        </p:nvSpPr>
        <p:spPr>
          <a:xfrm>
            <a:off x="3863031"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0" name="Marcador de texto 3"/>
          <p:cNvSpPr>
            <a:spLocks noGrp="1"/>
          </p:cNvSpPr>
          <p:nvPr>
            <p:ph type="body" sz="quarter" idx="35" hasCustomPrompt="1"/>
          </p:nvPr>
        </p:nvSpPr>
        <p:spPr>
          <a:xfrm>
            <a:off x="4907376"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1" name="Marcador de texto 3"/>
          <p:cNvSpPr>
            <a:spLocks noGrp="1"/>
          </p:cNvSpPr>
          <p:nvPr>
            <p:ph type="body" sz="quarter" idx="36" hasCustomPrompt="1"/>
          </p:nvPr>
        </p:nvSpPr>
        <p:spPr>
          <a:xfrm>
            <a:off x="4907376"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2" name="Marcador de texto 3"/>
          <p:cNvSpPr>
            <a:spLocks noGrp="1"/>
          </p:cNvSpPr>
          <p:nvPr>
            <p:ph type="body" sz="quarter" idx="37" hasCustomPrompt="1"/>
          </p:nvPr>
        </p:nvSpPr>
        <p:spPr>
          <a:xfrm>
            <a:off x="4907376"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3" name="Marcador de texto 3"/>
          <p:cNvSpPr>
            <a:spLocks noGrp="1"/>
          </p:cNvSpPr>
          <p:nvPr>
            <p:ph type="body" sz="quarter" idx="38" hasCustomPrompt="1"/>
          </p:nvPr>
        </p:nvSpPr>
        <p:spPr>
          <a:xfrm>
            <a:off x="4907376"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4" name="Marcador de texto 3"/>
          <p:cNvSpPr>
            <a:spLocks noGrp="1"/>
          </p:cNvSpPr>
          <p:nvPr>
            <p:ph type="body" sz="quarter" idx="39" hasCustomPrompt="1"/>
          </p:nvPr>
        </p:nvSpPr>
        <p:spPr>
          <a:xfrm>
            <a:off x="4907376"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5" name="Marcador de texto 3"/>
          <p:cNvSpPr>
            <a:spLocks noGrp="1"/>
          </p:cNvSpPr>
          <p:nvPr>
            <p:ph type="body" sz="quarter" idx="40" hasCustomPrompt="1"/>
          </p:nvPr>
        </p:nvSpPr>
        <p:spPr>
          <a:xfrm>
            <a:off x="5946262"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6" name="Marcador de texto 3"/>
          <p:cNvSpPr>
            <a:spLocks noGrp="1"/>
          </p:cNvSpPr>
          <p:nvPr>
            <p:ph type="body" sz="quarter" idx="41" hasCustomPrompt="1"/>
          </p:nvPr>
        </p:nvSpPr>
        <p:spPr>
          <a:xfrm>
            <a:off x="5946262"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7" name="Marcador de texto 3"/>
          <p:cNvSpPr>
            <a:spLocks noGrp="1"/>
          </p:cNvSpPr>
          <p:nvPr>
            <p:ph type="body" sz="quarter" idx="42" hasCustomPrompt="1"/>
          </p:nvPr>
        </p:nvSpPr>
        <p:spPr>
          <a:xfrm>
            <a:off x="5946262"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8" name="Marcador de texto 3"/>
          <p:cNvSpPr>
            <a:spLocks noGrp="1"/>
          </p:cNvSpPr>
          <p:nvPr>
            <p:ph type="body" sz="quarter" idx="43" hasCustomPrompt="1"/>
          </p:nvPr>
        </p:nvSpPr>
        <p:spPr>
          <a:xfrm>
            <a:off x="5946262"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29" name="Marcador de texto 3"/>
          <p:cNvSpPr>
            <a:spLocks noGrp="1"/>
          </p:cNvSpPr>
          <p:nvPr>
            <p:ph type="body" sz="quarter" idx="44" hasCustomPrompt="1"/>
          </p:nvPr>
        </p:nvSpPr>
        <p:spPr>
          <a:xfrm>
            <a:off x="5946262"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0" name="Marcador de texto 3"/>
          <p:cNvSpPr>
            <a:spLocks noGrp="1"/>
          </p:cNvSpPr>
          <p:nvPr>
            <p:ph type="body" sz="quarter" idx="45" hasCustomPrompt="1"/>
          </p:nvPr>
        </p:nvSpPr>
        <p:spPr>
          <a:xfrm>
            <a:off x="6978655"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1" name="Marcador de texto 3"/>
          <p:cNvSpPr>
            <a:spLocks noGrp="1"/>
          </p:cNvSpPr>
          <p:nvPr>
            <p:ph type="body" sz="quarter" idx="46" hasCustomPrompt="1"/>
          </p:nvPr>
        </p:nvSpPr>
        <p:spPr>
          <a:xfrm>
            <a:off x="6978655"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2" name="Marcador de texto 3"/>
          <p:cNvSpPr>
            <a:spLocks noGrp="1"/>
          </p:cNvSpPr>
          <p:nvPr>
            <p:ph type="body" sz="quarter" idx="47" hasCustomPrompt="1"/>
          </p:nvPr>
        </p:nvSpPr>
        <p:spPr>
          <a:xfrm>
            <a:off x="6978655"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33" name="Marcador de texto 3"/>
          <p:cNvSpPr>
            <a:spLocks noGrp="1"/>
          </p:cNvSpPr>
          <p:nvPr>
            <p:ph type="body" sz="quarter" idx="48" hasCustomPrompt="1"/>
          </p:nvPr>
        </p:nvSpPr>
        <p:spPr>
          <a:xfrm>
            <a:off x="6978655"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2" name="Marcador de texto 3"/>
          <p:cNvSpPr>
            <a:spLocks noGrp="1"/>
          </p:cNvSpPr>
          <p:nvPr>
            <p:ph type="body" sz="quarter" idx="49" hasCustomPrompt="1"/>
          </p:nvPr>
        </p:nvSpPr>
        <p:spPr>
          <a:xfrm>
            <a:off x="6978655"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3" name="Marcador de texto 3"/>
          <p:cNvSpPr>
            <a:spLocks noGrp="1"/>
          </p:cNvSpPr>
          <p:nvPr>
            <p:ph type="body" sz="quarter" idx="50" hasCustomPrompt="1"/>
          </p:nvPr>
        </p:nvSpPr>
        <p:spPr>
          <a:xfrm>
            <a:off x="8029493" y="1920299"/>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4" name="Marcador de texto 3"/>
          <p:cNvSpPr>
            <a:spLocks noGrp="1"/>
          </p:cNvSpPr>
          <p:nvPr>
            <p:ph type="body" sz="quarter" idx="51" hasCustomPrompt="1"/>
          </p:nvPr>
        </p:nvSpPr>
        <p:spPr>
          <a:xfrm>
            <a:off x="8029493" y="2546123"/>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5" name="Marcador de texto 3"/>
          <p:cNvSpPr>
            <a:spLocks noGrp="1"/>
          </p:cNvSpPr>
          <p:nvPr>
            <p:ph type="body" sz="quarter" idx="52" hasCustomPrompt="1"/>
          </p:nvPr>
        </p:nvSpPr>
        <p:spPr>
          <a:xfrm>
            <a:off x="8029493" y="3797778"/>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6" name="Marcador de texto 3"/>
          <p:cNvSpPr>
            <a:spLocks noGrp="1"/>
          </p:cNvSpPr>
          <p:nvPr>
            <p:ph type="body" sz="quarter" idx="53" hasCustomPrompt="1"/>
          </p:nvPr>
        </p:nvSpPr>
        <p:spPr>
          <a:xfrm>
            <a:off x="8029493" y="4423602"/>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7" name="Marcador de texto 3"/>
          <p:cNvSpPr>
            <a:spLocks noGrp="1"/>
          </p:cNvSpPr>
          <p:nvPr>
            <p:ph type="body" sz="quarter" idx="54" hasCustomPrompt="1"/>
          </p:nvPr>
        </p:nvSpPr>
        <p:spPr>
          <a:xfrm>
            <a:off x="8029493" y="3171950"/>
            <a:ext cx="188162" cy="156880"/>
          </a:xfrm>
          <a:solidFill>
            <a:srgbClr val="104FB3"/>
          </a:solidFill>
          <a:ln>
            <a:solidFill>
              <a:srgbClr val="FFFFFF"/>
            </a:solidFill>
          </a:ln>
        </p:spPr>
        <p:txBody>
          <a:bodyPr anchor="ctr">
            <a:noAutofit/>
          </a:bodyPr>
          <a:lstStyle>
            <a:lvl1pPr marL="0" indent="0" algn="ctr">
              <a:buFontTx/>
              <a:buNone/>
              <a:defRPr sz="11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1</a:t>
            </a:r>
          </a:p>
        </p:txBody>
      </p:sp>
      <p:sp>
        <p:nvSpPr>
          <p:cNvPr id="148" name="Marcador de texto 3"/>
          <p:cNvSpPr>
            <a:spLocks noGrp="1"/>
          </p:cNvSpPr>
          <p:nvPr>
            <p:ph type="body" sz="quarter" idx="19" hasCustomPrompt="1"/>
          </p:nvPr>
        </p:nvSpPr>
        <p:spPr>
          <a:xfrm>
            <a:off x="3287128" y="872053"/>
            <a:ext cx="2553035" cy="259117"/>
          </a:xfrm>
        </p:spPr>
        <p:txBody>
          <a:bodyPr>
            <a:noAutofit/>
          </a:bodyPr>
          <a:lstStyle>
            <a:lvl1pPr marL="0" indent="0" algn="ctr">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MES</a:t>
            </a:r>
          </a:p>
        </p:txBody>
      </p:sp>
    </p:spTree>
    <p:extLst>
      <p:ext uri="{BB962C8B-B14F-4D97-AF65-F5344CB8AC3E}">
        <p14:creationId xmlns:p14="http://schemas.microsoft.com/office/powerpoint/2010/main" val="103981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es 2">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4985801" y="1698496"/>
            <a:ext cx="3602559" cy="2498445"/>
          </a:xfrm>
          <a:noFill/>
        </p:spPr>
        <p:txBody>
          <a:bodyPr>
            <a:normAutofit/>
          </a:bodyPr>
          <a:lstStyle>
            <a:lvl1pPr marL="0" indent="0">
              <a:buFont typeface="Arial"/>
              <a:buNone/>
              <a:defRPr sz="1200" b="0" i="0">
                <a:solidFill>
                  <a:srgbClr val="FFFFFF"/>
                </a:solidFill>
                <a:latin typeface="Helvetica"/>
                <a:cs typeface="Helvetica"/>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7" name="Marcador de fecha 3"/>
          <p:cNvSpPr>
            <a:spLocks noGrp="1"/>
          </p:cNvSpPr>
          <p:nvPr>
            <p:ph type="dt" sz="half" idx="10"/>
          </p:nvPr>
        </p:nvSpPr>
        <p:spPr>
          <a:xfrm>
            <a:off x="457200" y="4767263"/>
            <a:ext cx="2133600" cy="273844"/>
          </a:xfrm>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2/10/20</a:t>
            </a:fld>
            <a:endParaRPr lang="es-ES" dirty="0"/>
          </a:p>
        </p:txBody>
      </p:sp>
      <p:sp>
        <p:nvSpPr>
          <p:cNvPr id="19" name="Marcador de pie de página 4"/>
          <p:cNvSpPr>
            <a:spLocks noGrp="1"/>
          </p:cNvSpPr>
          <p:nvPr>
            <p:ph type="ftr" sz="quarter" idx="11"/>
          </p:nvPr>
        </p:nvSpPr>
        <p:spPr>
          <a:xfrm>
            <a:off x="3124200" y="4767263"/>
            <a:ext cx="2895600" cy="273844"/>
          </a:xfrm>
          <a:ln>
            <a:noFill/>
          </a:ln>
          <a:effectLst/>
        </p:spPr>
        <p:txBody>
          <a:bodyPr/>
          <a:lstStyle>
            <a:lvl1pPr>
              <a:defRPr b="0" i="0">
                <a:solidFill>
                  <a:srgbClr val="FFFFFF"/>
                </a:solidFill>
                <a:latin typeface="Myriad Pro"/>
                <a:cs typeface="Myriad Pro"/>
              </a:defRPr>
            </a:lvl1pPr>
          </a:lstStyle>
          <a:p>
            <a:endParaRPr lang="es-ES" dirty="0"/>
          </a:p>
        </p:txBody>
      </p:sp>
      <p:sp>
        <p:nvSpPr>
          <p:cNvPr id="20" name="Marcador de número de diapositiva 5"/>
          <p:cNvSpPr>
            <a:spLocks noGrp="1"/>
          </p:cNvSpPr>
          <p:nvPr>
            <p:ph type="sldNum" sz="quarter" idx="12"/>
          </p:nvPr>
        </p:nvSpPr>
        <p:spPr>
          <a:xfrm>
            <a:off x="6553200" y="4767263"/>
            <a:ext cx="2133600" cy="273844"/>
          </a:xfrm>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21" name="Título 1"/>
          <p:cNvSpPr>
            <a:spLocks noGrp="1"/>
          </p:cNvSpPr>
          <p:nvPr>
            <p:ph type="title" hasCustomPrompt="1"/>
          </p:nvPr>
        </p:nvSpPr>
        <p:spPr>
          <a:xfrm>
            <a:off x="457200" y="853722"/>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Conclusiones</a:t>
            </a:r>
            <a:endParaRPr lang="es-ES" dirty="0"/>
          </a:p>
        </p:txBody>
      </p:sp>
      <p:pic>
        <p:nvPicPr>
          <p:cNvPr id="9" name="Imagen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64732" y="1799829"/>
            <a:ext cx="526068" cy="495688"/>
          </a:xfrm>
          <a:prstGeom prst="rect">
            <a:avLst/>
          </a:prstGeom>
        </p:spPr>
      </p:pic>
      <p:sp>
        <p:nvSpPr>
          <p:cNvPr id="11" name="Marcador de texto 3"/>
          <p:cNvSpPr>
            <a:spLocks noGrp="1"/>
          </p:cNvSpPr>
          <p:nvPr>
            <p:ph type="body" sz="quarter" idx="18"/>
          </p:nvPr>
        </p:nvSpPr>
        <p:spPr>
          <a:xfrm>
            <a:off x="457200" y="2554262"/>
            <a:ext cx="4235433" cy="1642680"/>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2533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cias 2">
    <p:spTree>
      <p:nvGrpSpPr>
        <p:cNvPr id="1" name=""/>
        <p:cNvGrpSpPr/>
        <p:nvPr/>
      </p:nvGrpSpPr>
      <p:grpSpPr>
        <a:xfrm>
          <a:off x="0" y="0"/>
          <a:ext cx="0" cy="0"/>
          <a:chOff x="0" y="0"/>
          <a:chExt cx="0" cy="0"/>
        </a:xfrm>
      </p:grpSpPr>
      <p:sp>
        <p:nvSpPr>
          <p:cNvPr id="8" name="Título 1"/>
          <p:cNvSpPr>
            <a:spLocks noGrp="1"/>
          </p:cNvSpPr>
          <p:nvPr>
            <p:ph type="title" hasCustomPrompt="1"/>
          </p:nvPr>
        </p:nvSpPr>
        <p:spPr>
          <a:xfrm>
            <a:off x="3383108" y="2872770"/>
            <a:ext cx="2396618" cy="420840"/>
          </a:xfrm>
          <a:noFill/>
        </p:spPr>
        <p:txBody>
          <a:bodyPr>
            <a:normAutofit/>
          </a:bodyPr>
          <a:lstStyle>
            <a:lvl1pPr algn="ctr">
              <a:defRPr sz="2800" b="1" i="1" baseline="0">
                <a:solidFill>
                  <a:schemeClr val="bg1"/>
                </a:solidFill>
                <a:latin typeface="Myriad Pro"/>
                <a:cs typeface="Myriad Pro"/>
              </a:defRPr>
            </a:lvl1pPr>
          </a:lstStyle>
          <a:p>
            <a:r>
              <a:rPr lang="es-ES_tradnl" dirty="0"/>
              <a:t>Gracias</a:t>
            </a:r>
            <a:endParaRPr lang="es-ES" dirty="0"/>
          </a:p>
        </p:txBody>
      </p:sp>
      <p:sp>
        <p:nvSpPr>
          <p:cNvPr id="13" name="Marcador de fecha 1"/>
          <p:cNvSpPr>
            <a:spLocks noGrp="1"/>
          </p:cNvSpPr>
          <p:nvPr>
            <p:ph type="dt" sz="half" idx="10"/>
          </p:nvPr>
        </p:nvSpPr>
        <p:spPr>
          <a:xfrm>
            <a:off x="457200" y="4767263"/>
            <a:ext cx="2133600" cy="273844"/>
          </a:xfrm>
        </p:spPr>
        <p:txBody>
          <a:bodyPr/>
          <a:lstStyle>
            <a:lvl1pPr>
              <a:defRPr b="0" i="0">
                <a:solidFill>
                  <a:srgbClr val="FFFFFF"/>
                </a:solidFill>
                <a:latin typeface="Myriad Pro"/>
                <a:cs typeface="Myriad Pro"/>
              </a:defRPr>
            </a:lvl1pPr>
          </a:lstStyle>
          <a:p>
            <a:fld id="{C0A736C3-0857-B64D-A6DE-8D30659CE39B}" type="datetimeFigureOut">
              <a:rPr lang="es-ES" smtClean="0"/>
              <a:pPr/>
              <a:t>2/10/20</a:t>
            </a:fld>
            <a:endParaRPr lang="es-ES"/>
          </a:p>
        </p:txBody>
      </p:sp>
      <p:sp>
        <p:nvSpPr>
          <p:cNvPr id="14" name="Marcador de pie de página 2"/>
          <p:cNvSpPr>
            <a:spLocks noGrp="1"/>
          </p:cNvSpPr>
          <p:nvPr>
            <p:ph type="ftr" sz="quarter" idx="11"/>
          </p:nvPr>
        </p:nvSpPr>
        <p:spPr>
          <a:xfrm>
            <a:off x="3124200" y="4767263"/>
            <a:ext cx="2895600" cy="273844"/>
          </a:xfrm>
        </p:spPr>
        <p:txBody>
          <a:bodyPr/>
          <a:lstStyle>
            <a:lvl1pPr>
              <a:defRPr b="0" i="0">
                <a:solidFill>
                  <a:srgbClr val="FFFFFF"/>
                </a:solidFill>
                <a:latin typeface="Myriad Pro"/>
                <a:cs typeface="Myriad Pro"/>
              </a:defRPr>
            </a:lvl1pPr>
          </a:lstStyle>
          <a:p>
            <a:endParaRPr lang="es-ES"/>
          </a:p>
        </p:txBody>
      </p:sp>
      <p:sp>
        <p:nvSpPr>
          <p:cNvPr id="15" name="Marcador de número de diapositiva 3"/>
          <p:cNvSpPr>
            <a:spLocks noGrp="1"/>
          </p:cNvSpPr>
          <p:nvPr>
            <p:ph type="sldNum" sz="quarter" idx="12"/>
          </p:nvPr>
        </p:nvSpPr>
        <p:spPr>
          <a:xfrm>
            <a:off x="6553200" y="4767263"/>
            <a:ext cx="2133600" cy="273844"/>
          </a:xfrm>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10" name="Marcador de texto 3"/>
          <p:cNvSpPr>
            <a:spLocks noGrp="1"/>
          </p:cNvSpPr>
          <p:nvPr>
            <p:ph type="body" sz="quarter" idx="19" hasCustomPrompt="1"/>
          </p:nvPr>
        </p:nvSpPr>
        <p:spPr>
          <a:xfrm>
            <a:off x="1380163" y="4357589"/>
            <a:ext cx="6386888" cy="272181"/>
          </a:xfrm>
        </p:spPr>
        <p:txBody>
          <a:bodyPr>
            <a:noAutofit/>
          </a:bodyPr>
          <a:lstStyle>
            <a:lvl1pPr marL="0" indent="0" algn="ctr">
              <a:buFontTx/>
              <a:buNone/>
              <a:defRPr sz="800" b="0" i="0">
                <a:solidFill>
                  <a:schemeClr val="bg1"/>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Créditos</a:t>
            </a:r>
          </a:p>
        </p:txBody>
      </p:sp>
    </p:spTree>
    <p:extLst>
      <p:ext uri="{BB962C8B-B14F-4D97-AF65-F5344CB8AC3E}">
        <p14:creationId xmlns:p14="http://schemas.microsoft.com/office/powerpoint/2010/main" val="152747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8824F2E-4C51-47B9-906F-5FD35EEB7BBE}" type="slidenum">
              <a:rPr lang="es-ES_tradnl" altLang="es-CO">
                <a:solidFill>
                  <a:srgbClr val="000000"/>
                </a:solidFill>
              </a:rPr>
              <a:pPr>
                <a:defRPr/>
              </a:pPr>
              <a:t>‹#›</a:t>
            </a:fld>
            <a:endParaRPr lang="es-ES_tradnl" altLang="es-CO">
              <a:solidFill>
                <a:srgbClr val="000000"/>
              </a:solidFill>
            </a:endParaRPr>
          </a:p>
        </p:txBody>
      </p:sp>
    </p:spTree>
    <p:extLst>
      <p:ext uri="{BB962C8B-B14F-4D97-AF65-F5344CB8AC3E}">
        <p14:creationId xmlns:p14="http://schemas.microsoft.com/office/powerpoint/2010/main" val="693160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2F58B05-D804-954B-BD8E-0B5CECBEE386}" type="datetimeFigureOut">
              <a:rPr lang="es-ES" smtClean="0"/>
              <a:t>2/10/20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0B41112-EB1B-A548-9053-FAE0F378B0D1}" type="slidenum">
              <a:rPr lang="es-ES" smtClean="0"/>
              <a:t>‹#›</a:t>
            </a:fld>
            <a:endParaRPr lang="es-ES"/>
          </a:p>
        </p:txBody>
      </p:sp>
    </p:spTree>
    <p:extLst>
      <p:ext uri="{BB962C8B-B14F-4D97-AF65-F5344CB8AC3E}">
        <p14:creationId xmlns:p14="http://schemas.microsoft.com/office/powerpoint/2010/main" val="2467584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AE256EB-1F2A-4750-AFC8-0D35FEC7487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BAA0D300-699F-49FC-B535-FCE81278E9D7}"/>
              </a:ext>
            </a:extLst>
          </p:cNvPr>
          <p:cNvSpPr>
            <a:spLocks noGrp="1"/>
          </p:cNvSpPr>
          <p:nvPr>
            <p:ph sz="half" idx="1"/>
          </p:nvPr>
        </p:nvSpPr>
        <p:spPr>
          <a:xfrm>
            <a:off x="685800" y="1485900"/>
            <a:ext cx="3810000" cy="30861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xmlns="" id="{E4F5EC23-AFED-4A27-95BF-70FD94606B39}"/>
              </a:ext>
            </a:extLst>
          </p:cNvPr>
          <p:cNvSpPr>
            <a:spLocks noGrp="1"/>
          </p:cNvSpPr>
          <p:nvPr>
            <p:ph sz="half" idx="2"/>
          </p:nvPr>
        </p:nvSpPr>
        <p:spPr>
          <a:xfrm>
            <a:off x="4648200" y="1485900"/>
            <a:ext cx="3810000" cy="30861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xmlns="" id="{BCB9CAB3-75A4-440A-AEDA-F578798699DB}"/>
              </a:ext>
            </a:extLst>
          </p:cNvPr>
          <p:cNvSpPr>
            <a:spLocks noGrp="1"/>
          </p:cNvSpPr>
          <p:nvPr>
            <p:ph type="dt" sz="half" idx="10"/>
          </p:nvPr>
        </p:nvSpPr>
        <p:spPr/>
        <p:txBody>
          <a:bodyPr/>
          <a:lstStyle>
            <a:lvl1pPr>
              <a:defRPr/>
            </a:lvl1pPr>
          </a:lstStyle>
          <a:p>
            <a:endParaRPr lang="en-GB" altLang="es-CO"/>
          </a:p>
        </p:txBody>
      </p:sp>
      <p:sp>
        <p:nvSpPr>
          <p:cNvPr id="6" name="Marcador de pie de página 5">
            <a:extLst>
              <a:ext uri="{FF2B5EF4-FFF2-40B4-BE49-F238E27FC236}">
                <a16:creationId xmlns:a16="http://schemas.microsoft.com/office/drawing/2014/main" xmlns="" id="{2BD9D1EE-5BA1-4757-95E8-40ECA701FDBB}"/>
              </a:ext>
            </a:extLst>
          </p:cNvPr>
          <p:cNvSpPr>
            <a:spLocks noGrp="1"/>
          </p:cNvSpPr>
          <p:nvPr>
            <p:ph type="ftr" sz="quarter" idx="11"/>
          </p:nvPr>
        </p:nvSpPr>
        <p:spPr/>
        <p:txBody>
          <a:bodyPr/>
          <a:lstStyle>
            <a:lvl1pPr>
              <a:defRPr/>
            </a:lvl1pPr>
          </a:lstStyle>
          <a:p>
            <a:endParaRPr lang="en-GB" altLang="es-CO"/>
          </a:p>
        </p:txBody>
      </p:sp>
      <p:sp>
        <p:nvSpPr>
          <p:cNvPr id="7" name="Marcador de número de diapositiva 6">
            <a:extLst>
              <a:ext uri="{FF2B5EF4-FFF2-40B4-BE49-F238E27FC236}">
                <a16:creationId xmlns:a16="http://schemas.microsoft.com/office/drawing/2014/main" xmlns="" id="{C807B875-4425-4C8F-9248-7ED73F38EB83}"/>
              </a:ext>
            </a:extLst>
          </p:cNvPr>
          <p:cNvSpPr>
            <a:spLocks noGrp="1"/>
          </p:cNvSpPr>
          <p:nvPr>
            <p:ph type="sldNum" sz="quarter" idx="12"/>
          </p:nvPr>
        </p:nvSpPr>
        <p:spPr/>
        <p:txBody>
          <a:bodyPr/>
          <a:lstStyle>
            <a:lvl1pPr>
              <a:defRPr/>
            </a:lvl1pPr>
          </a:lstStyle>
          <a:p>
            <a:fld id="{4FDCD6CD-EFE4-4635-843B-1C416516DD9A}" type="slidenum">
              <a:rPr lang="en-GB" altLang="es-CO"/>
              <a:pPr/>
              <a:t>‹#›</a:t>
            </a:fld>
            <a:endParaRPr lang="en-GB" altLang="es-CO"/>
          </a:p>
        </p:txBody>
      </p:sp>
    </p:spTree>
    <p:extLst>
      <p:ext uri="{BB962C8B-B14F-4D97-AF65-F5344CB8AC3E}">
        <p14:creationId xmlns:p14="http://schemas.microsoft.com/office/powerpoint/2010/main" val="8170371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7FCCBCA-BDE4-43F2-A8F4-1D23E9EC33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7C9EFC09-6EE0-44E8-A4DD-B1F876A26B4B}"/>
              </a:ext>
            </a:extLst>
          </p:cNvPr>
          <p:cNvSpPr>
            <a:spLocks noGrp="1"/>
          </p:cNvSpPr>
          <p:nvPr>
            <p:ph type="dt" sz="half" idx="10"/>
          </p:nvPr>
        </p:nvSpPr>
        <p:spPr/>
        <p:txBody>
          <a:bodyPr/>
          <a:lstStyle>
            <a:lvl1pPr>
              <a:defRPr/>
            </a:lvl1pPr>
          </a:lstStyle>
          <a:p>
            <a:endParaRPr lang="en-GB" altLang="es-CO"/>
          </a:p>
        </p:txBody>
      </p:sp>
      <p:sp>
        <p:nvSpPr>
          <p:cNvPr id="4" name="Marcador de pie de página 3">
            <a:extLst>
              <a:ext uri="{FF2B5EF4-FFF2-40B4-BE49-F238E27FC236}">
                <a16:creationId xmlns:a16="http://schemas.microsoft.com/office/drawing/2014/main" xmlns="" id="{DC8641E6-1858-4A41-8FFC-AB203FA3A338}"/>
              </a:ext>
            </a:extLst>
          </p:cNvPr>
          <p:cNvSpPr>
            <a:spLocks noGrp="1"/>
          </p:cNvSpPr>
          <p:nvPr>
            <p:ph type="ftr" sz="quarter" idx="11"/>
          </p:nvPr>
        </p:nvSpPr>
        <p:spPr/>
        <p:txBody>
          <a:bodyPr/>
          <a:lstStyle>
            <a:lvl1pPr>
              <a:defRPr/>
            </a:lvl1pPr>
          </a:lstStyle>
          <a:p>
            <a:endParaRPr lang="en-GB" altLang="es-CO"/>
          </a:p>
        </p:txBody>
      </p:sp>
      <p:sp>
        <p:nvSpPr>
          <p:cNvPr id="5" name="Marcador de número de diapositiva 4">
            <a:extLst>
              <a:ext uri="{FF2B5EF4-FFF2-40B4-BE49-F238E27FC236}">
                <a16:creationId xmlns:a16="http://schemas.microsoft.com/office/drawing/2014/main" xmlns="" id="{EA3E4947-27F7-4067-8D17-D31D5ACB544D}"/>
              </a:ext>
            </a:extLst>
          </p:cNvPr>
          <p:cNvSpPr>
            <a:spLocks noGrp="1"/>
          </p:cNvSpPr>
          <p:nvPr>
            <p:ph type="sldNum" sz="quarter" idx="12"/>
          </p:nvPr>
        </p:nvSpPr>
        <p:spPr/>
        <p:txBody>
          <a:bodyPr/>
          <a:lstStyle>
            <a:lvl1pPr>
              <a:defRPr/>
            </a:lvl1pPr>
          </a:lstStyle>
          <a:p>
            <a:fld id="{A782B699-C8EA-4EF0-8868-7D49896FE771}" type="slidenum">
              <a:rPr lang="en-GB" altLang="es-CO"/>
              <a:pPr/>
              <a:t>‹#›</a:t>
            </a:fld>
            <a:endParaRPr lang="en-GB" altLang="es-CO"/>
          </a:p>
        </p:txBody>
      </p:sp>
    </p:spTree>
    <p:extLst>
      <p:ext uri="{BB962C8B-B14F-4D97-AF65-F5344CB8AC3E}">
        <p14:creationId xmlns:p14="http://schemas.microsoft.com/office/powerpoint/2010/main" val="147922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803378"/>
          </a:xfrm>
        </p:spPr>
        <p:txBody>
          <a:bodyPr anchor="t"/>
          <a:lstStyle>
            <a:lvl1pPr algn="l">
              <a:defRPr sz="4000" b="1" i="1" cap="none">
                <a:solidFill>
                  <a:schemeClr val="bg1"/>
                </a:solidFill>
                <a:latin typeface="Myriad Pro"/>
                <a:cs typeface="Myriad Pro"/>
              </a:defRPr>
            </a:lvl1pPr>
          </a:lstStyle>
          <a:p>
            <a:r>
              <a:rPr lang="es-ES_tradnl" dirty="0"/>
              <a:t>Clic para editar título</a:t>
            </a:r>
            <a:endParaRPr lang="es-ES" dirty="0"/>
          </a:p>
        </p:txBody>
      </p:sp>
      <p:sp>
        <p:nvSpPr>
          <p:cNvPr id="3" name="Marcador de texto 2"/>
          <p:cNvSpPr>
            <a:spLocks noGrp="1"/>
          </p:cNvSpPr>
          <p:nvPr>
            <p:ph type="body" idx="1"/>
          </p:nvPr>
        </p:nvSpPr>
        <p:spPr>
          <a:xfrm>
            <a:off x="722313" y="2636409"/>
            <a:ext cx="7772400" cy="445844"/>
          </a:xfrm>
          <a:noFill/>
        </p:spPr>
        <p:txBody>
          <a:bodyPr anchor="b"/>
          <a:lstStyle>
            <a:lvl1pPr marL="0" indent="0">
              <a:buNone/>
              <a:defRPr sz="2000" b="0" i="0">
                <a:solidFill>
                  <a:schemeClr val="bg1"/>
                </a:solidFill>
                <a:latin typeface="Myriad Pro"/>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
        <p:nvSpPr>
          <p:cNvPr id="4" name="Marcador de fecha 3"/>
          <p:cNvSpPr>
            <a:spLocks noGrp="1"/>
          </p:cNvSpPr>
          <p:nvPr>
            <p:ph type="dt" sz="half" idx="10"/>
          </p:nvPr>
        </p:nvSpPr>
        <p:spPr>
          <a:xfrm>
            <a:off x="457200" y="4492816"/>
            <a:ext cx="2133600" cy="273844"/>
          </a:xfrm>
        </p:spPr>
        <p:txBody>
          <a:bodyPr/>
          <a:lstStyle>
            <a:lvl1pPr algn="l">
              <a:defRPr b="0" i="0">
                <a:solidFill>
                  <a:srgbClr val="F8F8F8"/>
                </a:solidFill>
                <a:latin typeface="Myriad Pro"/>
                <a:cs typeface="Myriad Pro"/>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xfrm>
            <a:off x="6640175" y="4767263"/>
            <a:ext cx="1854537" cy="273844"/>
          </a:xfrm>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xfrm>
            <a:off x="457200" y="4767263"/>
            <a:ext cx="2133600" cy="273844"/>
          </a:xfrm>
        </p:spPr>
        <p:txBody>
          <a:bodyPr/>
          <a:lstStyle>
            <a:lvl1pPr algn="l">
              <a:defRPr b="0" i="0">
                <a:solidFill>
                  <a:srgbClr val="F8F8F8"/>
                </a:solidFill>
                <a:latin typeface="Myriad Pro"/>
                <a:cs typeface="Myriad Pro"/>
              </a:defRPr>
            </a:lvl1pPr>
          </a:lstStyle>
          <a:p>
            <a:fld id="{E1AA2B2B-0D4B-A947-9CD7-A5D60418FEC0}" type="slidenum">
              <a:rPr lang="es-ES" smtClean="0"/>
              <a:pPr/>
              <a:t>‹#›</a:t>
            </a:fld>
            <a:endParaRPr lang="es-ES" dirty="0"/>
          </a:p>
        </p:txBody>
      </p:sp>
      <p:cxnSp>
        <p:nvCxnSpPr>
          <p:cNvPr id="8" name="Conector recto 7"/>
          <p:cNvCxnSpPr/>
          <p:nvPr userDrawn="1"/>
        </p:nvCxnSpPr>
        <p:spPr>
          <a:xfrm>
            <a:off x="722313" y="3199397"/>
            <a:ext cx="777240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9931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762000" y="571500"/>
            <a:ext cx="7924800" cy="857250"/>
          </a:xfrm>
        </p:spPr>
        <p:txBody>
          <a:bodyPr/>
          <a:lstStyle/>
          <a:p>
            <a:r>
              <a:rPr lang="es-ES_tradnl"/>
              <a:t>Haga clic para modificar el estilo de título del patrón</a:t>
            </a:r>
          </a:p>
        </p:txBody>
      </p:sp>
      <p:sp>
        <p:nvSpPr>
          <p:cNvPr id="3" name="Marcador de tabla 2"/>
          <p:cNvSpPr>
            <a:spLocks noGrp="1"/>
          </p:cNvSpPr>
          <p:nvPr>
            <p:ph type="tbl" idx="1"/>
          </p:nvPr>
        </p:nvSpPr>
        <p:spPr>
          <a:xfrm>
            <a:off x="838201" y="1771651"/>
            <a:ext cx="7693025" cy="2793206"/>
          </a:xfrm>
        </p:spPr>
        <p:txBody>
          <a:bodyPr/>
          <a:lstStyle/>
          <a:p>
            <a:endParaRPr lang="es-ES_tradnl"/>
          </a:p>
        </p:txBody>
      </p:sp>
      <p:sp>
        <p:nvSpPr>
          <p:cNvPr id="4" name="Marcador de fecha 3"/>
          <p:cNvSpPr>
            <a:spLocks noGrp="1"/>
          </p:cNvSpPr>
          <p:nvPr>
            <p:ph type="dt" sz="half" idx="10"/>
          </p:nvPr>
        </p:nvSpPr>
        <p:spPr>
          <a:xfrm>
            <a:off x="2438401" y="4686301"/>
            <a:ext cx="2130425" cy="355997"/>
          </a:xfrm>
        </p:spPr>
        <p:txBody>
          <a:bodyPr/>
          <a:lstStyle>
            <a:lvl1pPr>
              <a:defRPr/>
            </a:lvl1pPr>
          </a:lstStyle>
          <a:p>
            <a:endParaRPr lang="es-CO" altLang="es-ES_tradnl"/>
          </a:p>
        </p:txBody>
      </p:sp>
      <p:sp>
        <p:nvSpPr>
          <p:cNvPr id="5" name="Marcador de pie de página 4"/>
          <p:cNvSpPr>
            <a:spLocks noGrp="1"/>
          </p:cNvSpPr>
          <p:nvPr>
            <p:ph type="ftr" sz="quarter" idx="11"/>
          </p:nvPr>
        </p:nvSpPr>
        <p:spPr>
          <a:xfrm>
            <a:off x="5791200" y="4686301"/>
            <a:ext cx="2897188" cy="355997"/>
          </a:xfrm>
        </p:spPr>
        <p:txBody>
          <a:bodyPr/>
          <a:lstStyle>
            <a:lvl1pPr>
              <a:defRPr/>
            </a:lvl1pPr>
          </a:lstStyle>
          <a:p>
            <a:r>
              <a:rPr lang="es-CO" altLang="es-ES_tradnl"/>
              <a:t>Hector J. Posso V.</a:t>
            </a:r>
          </a:p>
        </p:txBody>
      </p:sp>
      <p:sp>
        <p:nvSpPr>
          <p:cNvPr id="6" name="Marcador de número de diapositiva 5"/>
          <p:cNvSpPr>
            <a:spLocks noGrp="1"/>
          </p:cNvSpPr>
          <p:nvPr>
            <p:ph type="sldNum" sz="quarter" idx="12"/>
          </p:nvPr>
        </p:nvSpPr>
        <p:spPr>
          <a:xfrm>
            <a:off x="84139" y="4681537"/>
            <a:ext cx="587375" cy="366713"/>
          </a:xfrm>
        </p:spPr>
        <p:txBody>
          <a:bodyPr/>
          <a:lstStyle>
            <a:lvl1pPr>
              <a:defRPr/>
            </a:lvl1pPr>
          </a:lstStyle>
          <a:p>
            <a:fld id="{E248C731-0A2E-634A-B4FE-D1650D7A59F9}" type="slidenum">
              <a:rPr lang="es-CO" altLang="es-ES_tradnl"/>
              <a:pPr/>
              <a:t>‹#›</a:t>
            </a:fld>
            <a:endParaRPr lang="es-CO" altLang="es-ES_tradnl"/>
          </a:p>
        </p:txBody>
      </p:sp>
    </p:spTree>
    <p:extLst>
      <p:ext uri="{BB962C8B-B14F-4D97-AF65-F5344CB8AC3E}">
        <p14:creationId xmlns:p14="http://schemas.microsoft.com/office/powerpoint/2010/main" val="28759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517170"/>
            <a:ext cx="5486400" cy="425054"/>
          </a:xfrm>
        </p:spPr>
        <p:txBody>
          <a:bodyPr anchor="b"/>
          <a:lstStyle>
            <a:lvl1pPr algn="l">
              <a:defRPr sz="2000" b="1" i="1">
                <a:solidFill>
                  <a:srgbClr val="F8F8F8"/>
                </a:solidFill>
                <a:latin typeface="Myriad Pro"/>
                <a:cs typeface="Myriad Pro"/>
              </a:defRPr>
            </a:lvl1pPr>
          </a:lstStyle>
          <a:p>
            <a:r>
              <a:rPr lang="es-ES_tradnl"/>
              <a:t>Clic para editar título</a:t>
            </a:r>
            <a:endParaRPr lang="es-ES"/>
          </a:p>
        </p:txBody>
      </p:sp>
      <p:sp>
        <p:nvSpPr>
          <p:cNvPr id="3" name="Marcador de posición de imagen 2"/>
          <p:cNvSpPr>
            <a:spLocks noGrp="1"/>
          </p:cNvSpPr>
          <p:nvPr>
            <p:ph type="pic" idx="1" hasCustomPrompt="1"/>
          </p:nvPr>
        </p:nvSpPr>
        <p:spPr>
          <a:xfrm>
            <a:off x="1792288" y="459580"/>
            <a:ext cx="5486400" cy="2746757"/>
          </a:xfrm>
        </p:spPr>
        <p:txBody>
          <a:bodyPr>
            <a:normAutofit/>
          </a:bodyPr>
          <a:lstStyle>
            <a:lvl1pPr marL="0" indent="0">
              <a:buNone/>
              <a:defRPr sz="1200" b="0" i="0">
                <a:solidFill>
                  <a:srgbClr val="F8F8F8"/>
                </a:solidFill>
                <a:latin typeface="Myriad Pro"/>
                <a:cs typeface="Myriad Pro"/>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dirty="0"/>
              <a:t>Insertar imagen aquí, o multimedia</a:t>
            </a:r>
          </a:p>
        </p:txBody>
      </p:sp>
      <p:sp>
        <p:nvSpPr>
          <p:cNvPr id="4" name="Marcador de texto 3"/>
          <p:cNvSpPr>
            <a:spLocks noGrp="1"/>
          </p:cNvSpPr>
          <p:nvPr>
            <p:ph type="body" sz="half" idx="2"/>
          </p:nvPr>
        </p:nvSpPr>
        <p:spPr>
          <a:xfrm>
            <a:off x="1792288" y="4025503"/>
            <a:ext cx="5486400" cy="603647"/>
          </a:xfrm>
        </p:spPr>
        <p:txBody>
          <a:bodyPr>
            <a:normAutofit/>
          </a:bodyPr>
          <a:lstStyle>
            <a:lvl1pPr marL="0" indent="0">
              <a:buNone/>
              <a:defRPr sz="1200" b="0" i="0">
                <a:solidFill>
                  <a:srgbClr val="F8F8F8"/>
                </a:solidFill>
                <a:latin typeface="Myriad Pro"/>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lvl1pPr>
              <a:defRPr b="0" i="0">
                <a:solidFill>
                  <a:srgbClr val="F8F8F8"/>
                </a:solidFill>
                <a:latin typeface="Myriad Pro"/>
                <a:cs typeface="Myriad Pro"/>
              </a:defRPr>
            </a:lvl1pPr>
          </a:lstStyle>
          <a:p>
            <a:fld id="{C0A736C3-0857-B64D-A6DE-8D30659CE39B}" type="datetimeFigureOut">
              <a:rPr lang="es-ES" smtClean="0"/>
              <a:pPr/>
              <a:t>2/10/20</a:t>
            </a:fld>
            <a:endParaRPr lang="es-ES"/>
          </a:p>
        </p:txBody>
      </p:sp>
      <p:sp>
        <p:nvSpPr>
          <p:cNvPr id="6" name="Marcador de pie de página 5"/>
          <p:cNvSpPr>
            <a:spLocks noGrp="1"/>
          </p:cNvSpPr>
          <p:nvPr>
            <p:ph type="ftr" sz="quarter" idx="11"/>
          </p:nvPr>
        </p:nvSpPr>
        <p:spPr/>
        <p:txBody>
          <a:bodyPr/>
          <a:lstStyle>
            <a:lvl1pPr>
              <a:defRPr b="0" i="0">
                <a:solidFill>
                  <a:srgbClr val="F8F8F8"/>
                </a:solidFill>
                <a:latin typeface="Myriad Pro"/>
                <a:cs typeface="Myriad Pro"/>
              </a:defRPr>
            </a:lvl1pPr>
          </a:lstStyle>
          <a:p>
            <a:endParaRPr lang="es-ES"/>
          </a:p>
        </p:txBody>
      </p:sp>
      <p:sp>
        <p:nvSpPr>
          <p:cNvPr id="7" name="Marcador de número de diapositiva 6"/>
          <p:cNvSpPr>
            <a:spLocks noGrp="1"/>
          </p:cNvSpPr>
          <p:nvPr>
            <p:ph type="sldNum" sz="quarter" idx="12"/>
          </p:nvPr>
        </p:nvSpPr>
        <p:spPr/>
        <p:txBody>
          <a:bodyPr/>
          <a:lstStyle>
            <a:lvl1pPr>
              <a:defRPr b="0" i="0">
                <a:solidFill>
                  <a:srgbClr val="F8F8F8"/>
                </a:solidFill>
                <a:latin typeface="Myriad Pro"/>
                <a:cs typeface="Myriad Pro"/>
              </a:defRPr>
            </a:lvl1pPr>
          </a:lstStyle>
          <a:p>
            <a:fld id="{E1AA2B2B-0D4B-A947-9CD7-A5D60418FEC0}" type="slidenum">
              <a:rPr lang="es-ES" smtClean="0"/>
              <a:pPr/>
              <a:t>‹#›</a:t>
            </a:fld>
            <a:endParaRPr lang="es-ES"/>
          </a:p>
        </p:txBody>
      </p:sp>
      <p:cxnSp>
        <p:nvCxnSpPr>
          <p:cNvPr id="8" name="Conector recto 7"/>
          <p:cNvCxnSpPr/>
          <p:nvPr userDrawn="1"/>
        </p:nvCxnSpPr>
        <p:spPr>
          <a:xfrm>
            <a:off x="1672482" y="3365962"/>
            <a:ext cx="5746120" cy="0"/>
          </a:xfrm>
          <a:prstGeom prst="line">
            <a:avLst/>
          </a:prstGeom>
          <a:ln w="12700" cmpd="sng">
            <a:solidFill>
              <a:srgbClr val="F8F8F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00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una columna izquierd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no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ln>
            <a:no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no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2" name="Título 1"/>
          <p:cNvSpPr>
            <a:spLocks noGrp="1"/>
          </p:cNvSpPr>
          <p:nvPr>
            <p:ph type="title" hasCustomPrompt="1"/>
          </p:nvPr>
        </p:nvSpPr>
        <p:spPr>
          <a:xfrm>
            <a:off x="457200" y="759078"/>
            <a:ext cx="3536674" cy="770353"/>
          </a:xfrm>
          <a:noFill/>
          <a:effectLst/>
        </p:spPr>
        <p:txBody>
          <a:bodyPr tIns="108000" rIns="108000" bIns="108000" anchor="ctr" anchorCtr="0">
            <a:noAutofit/>
          </a:bodyPr>
          <a:lstStyle>
            <a:lvl1pPr indent="0" algn="l">
              <a:spcBef>
                <a:spcPts val="0"/>
              </a:spcBef>
              <a:defRPr sz="2800" b="1" i="1" kern="1200" spc="0">
                <a:solidFill>
                  <a:schemeClr val="bg1"/>
                </a:solidFill>
                <a:latin typeface="Myriad Pro"/>
                <a:cs typeface="Myriad Pro"/>
              </a:defRPr>
            </a:lvl1pPr>
          </a:lstStyle>
          <a:p>
            <a:r>
              <a:rPr lang="es-ES_tradnl" dirty="0"/>
              <a:t>Texto una columna</a:t>
            </a:r>
            <a:endParaRPr lang="es-ES" dirty="0"/>
          </a:p>
        </p:txBody>
      </p:sp>
      <p:sp>
        <p:nvSpPr>
          <p:cNvPr id="12" name="Marcador de contenido 2"/>
          <p:cNvSpPr>
            <a:spLocks noGrp="1"/>
          </p:cNvSpPr>
          <p:nvPr>
            <p:ph sz="half" idx="14" hasCustomPrompt="1"/>
          </p:nvPr>
        </p:nvSpPr>
        <p:spPr>
          <a:xfrm>
            <a:off x="6184784" y="1521078"/>
            <a:ext cx="2502016" cy="2898655"/>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p:nvPr>
        </p:nvSpPr>
        <p:spPr>
          <a:xfrm>
            <a:off x="457200" y="1521078"/>
            <a:ext cx="5498284" cy="2898656"/>
          </a:xfrm>
        </p:spPr>
        <p:txBody>
          <a:bodyPr numCol="1">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602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 una columna derech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a:solidFill>
                  <a:schemeClr val="bg1"/>
                </a:solidFill>
                <a:latin typeface="Myriad Pro"/>
                <a:cs typeface="Myriad Pro"/>
              </a:defRPr>
            </a:lvl1pPr>
          </a:lstStyle>
          <a:p>
            <a:r>
              <a:rPr lang="es-ES_tradnl" dirty="0"/>
              <a:t>Texto una columna</a:t>
            </a:r>
            <a:endParaRPr lang="es-ES" dirty="0"/>
          </a:p>
        </p:txBody>
      </p:sp>
      <p:sp>
        <p:nvSpPr>
          <p:cNvPr id="12" name="Marcador de contenido 2"/>
          <p:cNvSpPr>
            <a:spLocks noGrp="1"/>
          </p:cNvSpPr>
          <p:nvPr>
            <p:ph sz="half" idx="14" hasCustomPrompt="1"/>
          </p:nvPr>
        </p:nvSpPr>
        <p:spPr>
          <a:xfrm>
            <a:off x="457200" y="1521078"/>
            <a:ext cx="2502016" cy="2898655"/>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4" name="Marcador de texto 3"/>
          <p:cNvSpPr>
            <a:spLocks noGrp="1"/>
          </p:cNvSpPr>
          <p:nvPr>
            <p:ph type="body" sz="quarter" idx="18"/>
          </p:nvPr>
        </p:nvSpPr>
        <p:spPr>
          <a:xfrm>
            <a:off x="3124200" y="1521078"/>
            <a:ext cx="5562600" cy="2898656"/>
          </a:xfrm>
        </p:spPr>
        <p:txBody>
          <a:bodyPr numCol="1">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37677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dos columnas izquierd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1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dos columnas</a:t>
            </a:r>
            <a:endParaRPr lang="es-ES" dirty="0"/>
          </a:p>
        </p:txBody>
      </p:sp>
      <p:sp>
        <p:nvSpPr>
          <p:cNvPr id="15" name="Marcador de contenido 2"/>
          <p:cNvSpPr>
            <a:spLocks noGrp="1"/>
          </p:cNvSpPr>
          <p:nvPr>
            <p:ph sz="half" idx="14" hasCustomPrompt="1"/>
          </p:nvPr>
        </p:nvSpPr>
        <p:spPr>
          <a:xfrm>
            <a:off x="6184784" y="1596230"/>
            <a:ext cx="2502016" cy="2823503"/>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1" name="Marcador de texto 3"/>
          <p:cNvSpPr>
            <a:spLocks noGrp="1"/>
          </p:cNvSpPr>
          <p:nvPr>
            <p:ph type="body" sz="quarter" idx="18"/>
          </p:nvPr>
        </p:nvSpPr>
        <p:spPr>
          <a:xfrm>
            <a:off x="457200" y="1521078"/>
            <a:ext cx="5505459" cy="2898656"/>
          </a:xfrm>
        </p:spPr>
        <p:txBody>
          <a:bodyPr numCol="2">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93885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dos columnas derecha">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FFFFF"/>
                </a:solidFill>
                <a:latin typeface="Myriad Pro"/>
                <a:cs typeface="Myriad Pro"/>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FFFFF"/>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FFFFF"/>
                </a:solidFill>
                <a:latin typeface="Myriad Pro"/>
                <a:cs typeface="Myriad Pro"/>
              </a:defRPr>
            </a:lvl1pPr>
          </a:lstStyle>
          <a:p>
            <a:fld id="{E1AA2B2B-0D4B-A947-9CD7-A5D60418FEC0}" type="slidenum">
              <a:rPr lang="es-ES" smtClean="0"/>
              <a:pPr/>
              <a:t>‹#›</a:t>
            </a:fld>
            <a:endParaRPr lang="es-ES"/>
          </a:p>
        </p:txBody>
      </p:sp>
      <p:sp>
        <p:nvSpPr>
          <p:cNvPr id="12" name="Título 1"/>
          <p:cNvSpPr>
            <a:spLocks noGrp="1"/>
          </p:cNvSpPr>
          <p:nvPr>
            <p:ph type="title" hasCustomPrompt="1"/>
          </p:nvPr>
        </p:nvSpPr>
        <p:spPr>
          <a:xfrm>
            <a:off x="457200" y="770353"/>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dos columnas</a:t>
            </a:r>
            <a:endParaRPr lang="es-ES" dirty="0"/>
          </a:p>
        </p:txBody>
      </p:sp>
      <p:sp>
        <p:nvSpPr>
          <p:cNvPr id="15" name="Marcador de contenido 2"/>
          <p:cNvSpPr>
            <a:spLocks noGrp="1"/>
          </p:cNvSpPr>
          <p:nvPr>
            <p:ph sz="half" idx="14" hasCustomPrompt="1"/>
          </p:nvPr>
        </p:nvSpPr>
        <p:spPr>
          <a:xfrm>
            <a:off x="458948" y="1596230"/>
            <a:ext cx="2502016" cy="2823503"/>
          </a:xfrm>
          <a:noFill/>
        </p:spPr>
        <p:txBody>
          <a:bodyPr>
            <a:normAutofit/>
          </a:bodyPr>
          <a:lstStyle>
            <a:lvl1pPr marL="0" indent="0">
              <a:buFont typeface="Arial"/>
              <a:buNone/>
              <a:defRPr sz="1200" b="0" i="0">
                <a:solidFill>
                  <a:srgbClr val="FFFFFF"/>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sp>
        <p:nvSpPr>
          <p:cNvPr id="11" name="Marcador de texto 3"/>
          <p:cNvSpPr>
            <a:spLocks noGrp="1"/>
          </p:cNvSpPr>
          <p:nvPr>
            <p:ph type="body" sz="quarter" idx="18"/>
          </p:nvPr>
        </p:nvSpPr>
        <p:spPr>
          <a:xfrm>
            <a:off x="3124200" y="1521078"/>
            <a:ext cx="5562600" cy="2898656"/>
          </a:xfrm>
        </p:spPr>
        <p:txBody>
          <a:bodyPr numCol="2">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4201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tres columna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a:solidFill>
                  <a:schemeClr val="bg1"/>
                </a:solidFill>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a:solidFill>
                  <a:schemeClr val="bg1"/>
                </a:solidFill>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a:solidFill>
                  <a:schemeClr val="bg1"/>
                </a:solidFill>
              </a:defRPr>
            </a:lvl1pPr>
          </a:lstStyle>
          <a:p>
            <a:fld id="{E1AA2B2B-0D4B-A947-9CD7-A5D60418FEC0}" type="slidenum">
              <a:rPr lang="es-ES" smtClean="0"/>
              <a:pPr/>
              <a:t>‹#›</a:t>
            </a:fld>
            <a:endParaRPr lang="es-ES"/>
          </a:p>
        </p:txBody>
      </p:sp>
      <p:sp>
        <p:nvSpPr>
          <p:cNvPr id="13" name="Título 1"/>
          <p:cNvSpPr>
            <a:spLocks noGrp="1"/>
          </p:cNvSpPr>
          <p:nvPr>
            <p:ph type="title" hasCustomPrompt="1"/>
          </p:nvPr>
        </p:nvSpPr>
        <p:spPr>
          <a:xfrm>
            <a:off x="457199" y="750725"/>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tres columnas</a:t>
            </a:r>
            <a:endParaRPr lang="es-ES" dirty="0"/>
          </a:p>
        </p:txBody>
      </p:sp>
      <p:sp>
        <p:nvSpPr>
          <p:cNvPr id="10" name="Marcador de texto 3"/>
          <p:cNvSpPr>
            <a:spLocks noGrp="1"/>
          </p:cNvSpPr>
          <p:nvPr>
            <p:ph type="body" sz="quarter" idx="18"/>
          </p:nvPr>
        </p:nvSpPr>
        <p:spPr>
          <a:xfrm>
            <a:off x="457199" y="1521078"/>
            <a:ext cx="8229601" cy="2898656"/>
          </a:xfrm>
        </p:spPr>
        <p:txBody>
          <a:bodyPr numCol="3">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34215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 con imagen">
    <p:spTree>
      <p:nvGrpSpPr>
        <p:cNvPr id="1" name=""/>
        <p:cNvGrpSpPr/>
        <p:nvPr/>
      </p:nvGrpSpPr>
      <p:grpSpPr>
        <a:xfrm>
          <a:off x="0" y="0"/>
          <a:ext cx="0" cy="0"/>
          <a:chOff x="0" y="0"/>
          <a:chExt cx="0" cy="0"/>
        </a:xfrm>
      </p:grpSpPr>
      <p:sp>
        <p:nvSpPr>
          <p:cNvPr id="4" name="Marcador de fecha 3"/>
          <p:cNvSpPr>
            <a:spLocks noGrp="1"/>
          </p:cNvSpPr>
          <p:nvPr>
            <p:ph type="dt" sz="half" idx="10"/>
          </p:nvPr>
        </p:nvSpPr>
        <p:spPr>
          <a:ln>
            <a:solidFill>
              <a:srgbClr val="F8F8F8"/>
            </a:solidFill>
          </a:ln>
          <a:effectLst/>
        </p:spPr>
        <p:txBody>
          <a:bodyPr/>
          <a:lstStyle>
            <a:lvl1pPr>
              <a:defRPr b="0" i="0">
                <a:solidFill>
                  <a:srgbClr val="F8F8F8"/>
                </a:solidFill>
                <a:latin typeface="Myriad Pro"/>
                <a:cs typeface="Myriad Pro"/>
              </a:defRPr>
            </a:lvl1pPr>
          </a:lstStyle>
          <a:p>
            <a:fld id="{C0A736C3-0857-B64D-A6DE-8D30659CE39B}" type="datetimeFigureOut">
              <a:rPr lang="es-ES" smtClean="0"/>
              <a:pPr/>
              <a:t>2/10/20</a:t>
            </a:fld>
            <a:endParaRPr lang="es-ES" dirty="0"/>
          </a:p>
        </p:txBody>
      </p:sp>
      <p:sp>
        <p:nvSpPr>
          <p:cNvPr id="5" name="Marcador de pie de página 4"/>
          <p:cNvSpPr>
            <a:spLocks noGrp="1"/>
          </p:cNvSpPr>
          <p:nvPr>
            <p:ph type="ftr" sz="quarter" idx="11"/>
          </p:nvPr>
        </p:nvSpPr>
        <p:spPr>
          <a:ln>
            <a:solidFill>
              <a:srgbClr val="F8F8F8"/>
            </a:solidFill>
          </a:ln>
          <a:effectLst/>
        </p:spPr>
        <p:txBody>
          <a:bodyPr/>
          <a:lstStyle>
            <a:lvl1pPr>
              <a:defRPr b="0" i="0">
                <a:solidFill>
                  <a:srgbClr val="F8F8F8"/>
                </a:solidFill>
                <a:latin typeface="Myriad Pro"/>
                <a:cs typeface="Myriad Pro"/>
              </a:defRPr>
            </a:lvl1pPr>
          </a:lstStyle>
          <a:p>
            <a:endParaRPr lang="es-ES" dirty="0"/>
          </a:p>
        </p:txBody>
      </p:sp>
      <p:sp>
        <p:nvSpPr>
          <p:cNvPr id="6" name="Marcador de número de diapositiva 5"/>
          <p:cNvSpPr>
            <a:spLocks noGrp="1"/>
          </p:cNvSpPr>
          <p:nvPr>
            <p:ph type="sldNum" sz="quarter" idx="12"/>
          </p:nvPr>
        </p:nvSpPr>
        <p:spPr>
          <a:ln>
            <a:solidFill>
              <a:srgbClr val="F8F8F8"/>
            </a:solidFill>
          </a:ln>
          <a:effectLst/>
        </p:spPr>
        <p:txBody>
          <a:bodyPr/>
          <a:lstStyle>
            <a:lvl1pPr>
              <a:defRPr b="0" i="0">
                <a:solidFill>
                  <a:srgbClr val="F8F8F8"/>
                </a:solidFill>
                <a:latin typeface="Myriad Pro"/>
                <a:cs typeface="Myriad Pro"/>
              </a:defRPr>
            </a:lvl1pPr>
          </a:lstStyle>
          <a:p>
            <a:fld id="{E1AA2B2B-0D4B-A947-9CD7-A5D60418FEC0}" type="slidenum">
              <a:rPr lang="es-ES" smtClean="0"/>
              <a:pPr/>
              <a:t>‹#›</a:t>
            </a:fld>
            <a:endParaRPr lang="es-ES"/>
          </a:p>
        </p:txBody>
      </p:sp>
      <p:sp>
        <p:nvSpPr>
          <p:cNvPr id="18" name="Marcador de contenido 2"/>
          <p:cNvSpPr>
            <a:spLocks noGrp="1"/>
          </p:cNvSpPr>
          <p:nvPr>
            <p:ph sz="half" idx="1" hasCustomPrompt="1"/>
          </p:nvPr>
        </p:nvSpPr>
        <p:spPr>
          <a:xfrm>
            <a:off x="457201" y="1560041"/>
            <a:ext cx="3685836" cy="2710132"/>
          </a:xfrm>
          <a:noFill/>
        </p:spPr>
        <p:txBody>
          <a:bodyPr>
            <a:normAutofit/>
          </a:bodyPr>
          <a:lstStyle>
            <a:lvl1pPr marL="0" indent="0">
              <a:buFont typeface="Arial"/>
              <a:buNone/>
              <a:defRPr sz="1200" b="0" i="0">
                <a:solidFill>
                  <a:srgbClr val="F8F8F8"/>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a:t>Insertar imagen aquí, o multimedia</a:t>
            </a:r>
          </a:p>
        </p:txBody>
      </p:sp>
      <p:cxnSp>
        <p:nvCxnSpPr>
          <p:cNvPr id="13" name="Conector recto 12"/>
          <p:cNvCxnSpPr/>
          <p:nvPr userDrawn="1"/>
        </p:nvCxnSpPr>
        <p:spPr>
          <a:xfrm flipV="1">
            <a:off x="4454024" y="1404065"/>
            <a:ext cx="0" cy="2866109"/>
          </a:xfrm>
          <a:prstGeom prst="line">
            <a:avLst/>
          </a:prstGeom>
          <a:ln w="12700">
            <a:solidFill>
              <a:srgbClr val="F8F8F8"/>
            </a:solidFill>
          </a:ln>
          <a:effectLst/>
        </p:spPr>
        <p:style>
          <a:lnRef idx="2">
            <a:schemeClr val="accent1"/>
          </a:lnRef>
          <a:fillRef idx="0">
            <a:schemeClr val="accent1"/>
          </a:fillRef>
          <a:effectRef idx="1">
            <a:schemeClr val="accent1"/>
          </a:effectRef>
          <a:fontRef idx="minor">
            <a:schemeClr val="tx1"/>
          </a:fontRef>
        </p:style>
      </p:cxnSp>
      <p:sp>
        <p:nvSpPr>
          <p:cNvPr id="25" name="Título 1"/>
          <p:cNvSpPr txBox="1">
            <a:spLocks/>
          </p:cNvSpPr>
          <p:nvPr userDrawn="1"/>
        </p:nvSpPr>
        <p:spPr>
          <a:xfrm>
            <a:off x="4855221" y="1558744"/>
            <a:ext cx="3609949" cy="418164"/>
          </a:xfrm>
          <a:prstGeom prst="rect">
            <a:avLst/>
          </a:prstGeom>
          <a:noFill/>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l"/>
            <a:r>
              <a:rPr lang="es-ES_tradnl" sz="1300" b="1" i="1" dirty="0">
                <a:solidFill>
                  <a:srgbClr val="FFFFFF"/>
                </a:solidFill>
                <a:latin typeface="Myriad Pro"/>
                <a:cs typeface="Myriad Pro"/>
              </a:rPr>
              <a:t>Título</a:t>
            </a:r>
            <a:endParaRPr lang="es-ES" sz="1300" b="1" i="1" dirty="0">
              <a:solidFill>
                <a:srgbClr val="FFFFFF"/>
              </a:solidFill>
              <a:latin typeface="Myriad Pro"/>
              <a:cs typeface="Myriad Pro"/>
            </a:endParaRPr>
          </a:p>
        </p:txBody>
      </p:sp>
      <p:sp>
        <p:nvSpPr>
          <p:cNvPr id="11" name="Título 1"/>
          <p:cNvSpPr>
            <a:spLocks noGrp="1"/>
          </p:cNvSpPr>
          <p:nvPr>
            <p:ph type="title" hasCustomPrompt="1"/>
          </p:nvPr>
        </p:nvSpPr>
        <p:spPr>
          <a:xfrm>
            <a:off x="457200" y="789688"/>
            <a:ext cx="3536674" cy="770353"/>
          </a:xfrm>
          <a:noFill/>
          <a:effectLst/>
        </p:spPr>
        <p:txBody>
          <a:bodyPr tIns="108000" rIns="108000" bIns="108000" anchor="ctr" anchorCtr="0">
            <a:noAutofit/>
          </a:bodyPr>
          <a:lstStyle>
            <a:lvl1pPr indent="0" algn="l">
              <a:spcBef>
                <a:spcPts val="0"/>
              </a:spcBef>
              <a:defRPr sz="2800" b="1" i="1" kern="1200" spc="0" baseline="0">
                <a:solidFill>
                  <a:schemeClr val="bg1"/>
                </a:solidFill>
                <a:latin typeface="Myriad Pro"/>
                <a:cs typeface="Myriad Pro"/>
              </a:defRPr>
            </a:lvl1pPr>
          </a:lstStyle>
          <a:p>
            <a:r>
              <a:rPr lang="es-ES_tradnl" dirty="0"/>
              <a:t>Texto con imagen</a:t>
            </a:r>
            <a:endParaRPr lang="es-ES" dirty="0"/>
          </a:p>
        </p:txBody>
      </p:sp>
      <p:sp>
        <p:nvSpPr>
          <p:cNvPr id="16" name="Marcador de texto 3"/>
          <p:cNvSpPr>
            <a:spLocks noGrp="1"/>
          </p:cNvSpPr>
          <p:nvPr>
            <p:ph type="body" sz="quarter" idx="18"/>
          </p:nvPr>
        </p:nvSpPr>
        <p:spPr>
          <a:xfrm>
            <a:off x="4855221" y="2037670"/>
            <a:ext cx="3831579" cy="2232504"/>
          </a:xfrm>
        </p:spPr>
        <p:txBody>
          <a:bodyPr>
            <a:noAutofit/>
          </a:bodyPr>
          <a:lstStyle>
            <a:lvl1pPr marL="0" indent="0">
              <a:buFontTx/>
              <a:buNone/>
              <a:defRPr sz="1100" b="0" i="0">
                <a:solidFill>
                  <a:srgbClr val="FFFFFF"/>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00518456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4FB3"/>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923129"/>
            <a:ext cx="8229600" cy="549659"/>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15722"/>
            <a:ext cx="8229600" cy="2978901"/>
          </a:xfrm>
          <a:prstGeom prst="rect">
            <a:avLst/>
          </a:prstGeom>
        </p:spPr>
        <p:txBody>
          <a:bodyPr vert="horz" lIns="91440" tIns="45720" rIns="91440" bIns="45720" rtlCol="0">
            <a:normAutofit/>
          </a:bodyPr>
          <a:lstStyle/>
          <a:p>
            <a:pPr lvl="0"/>
            <a:r>
              <a:rPr lang="es-ES_tradnl" dirty="0"/>
              <a:t>Haga clic para modificar el estilo de texto del patrón</a:t>
            </a:r>
            <a:endParaRPr lang="es-ES" dirty="0"/>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b="0" i="0">
                <a:solidFill>
                  <a:srgbClr val="FFFFFF"/>
                </a:solidFill>
                <a:latin typeface="Myriad Pro"/>
                <a:cs typeface="Myriad Pro"/>
              </a:defRPr>
            </a:lvl1pPr>
          </a:lstStyle>
          <a:p>
            <a:fld id="{C0A736C3-0857-B64D-A6DE-8D30659CE39B}" type="datetimeFigureOut">
              <a:rPr lang="es-ES" smtClean="0"/>
              <a:pPr/>
              <a:t>2/10/20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00" b="0" i="0">
                <a:solidFill>
                  <a:srgbClr val="FFFFFF"/>
                </a:solidFill>
                <a:latin typeface="Myriad Pro"/>
                <a:cs typeface="Myriad Pro"/>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800" b="0" i="0">
                <a:solidFill>
                  <a:srgbClr val="FFFFFF"/>
                </a:solidFill>
                <a:latin typeface="Myriad Pro"/>
                <a:cs typeface="Myriad Pro"/>
              </a:defRPr>
            </a:lvl1pPr>
          </a:lstStyle>
          <a:p>
            <a:fld id="{E1AA2B2B-0D4B-A947-9CD7-A5D60418FEC0}" type="slidenum">
              <a:rPr lang="es-ES" smtClean="0"/>
              <a:pPr/>
              <a:t>‹#›</a:t>
            </a:fld>
            <a:endParaRPr lang="es-ES"/>
          </a:p>
        </p:txBody>
      </p:sp>
      <p:pic>
        <p:nvPicPr>
          <p:cNvPr id="13" name="Picture 12"/>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457200" y="255509"/>
            <a:ext cx="2104546" cy="442654"/>
          </a:xfrm>
          <a:prstGeom prst="rect">
            <a:avLst/>
          </a:prstGeom>
        </p:spPr>
      </p:pic>
    </p:spTree>
    <p:extLst>
      <p:ext uri="{BB962C8B-B14F-4D97-AF65-F5344CB8AC3E}">
        <p14:creationId xmlns:p14="http://schemas.microsoft.com/office/powerpoint/2010/main" val="486504387"/>
      </p:ext>
    </p:extLst>
  </p:cSld>
  <p:clrMap bg1="lt1" tx1="dk1" bg2="lt2" tx2="dk2" accent1="accent1" accent2="accent2" accent3="accent3" accent4="accent4" accent5="accent5" accent6="accent6" hlink="hlink" folHlink="folHlink"/>
  <p:sldLayoutIdLst>
    <p:sldLayoutId id="2147483727" r:id="rId1"/>
    <p:sldLayoutId id="2147483651" r:id="rId2"/>
    <p:sldLayoutId id="2147483657" r:id="rId3"/>
    <p:sldLayoutId id="2147483678" r:id="rId4"/>
    <p:sldLayoutId id="2147483718" r:id="rId5"/>
    <p:sldLayoutId id="2147483679" r:id="rId6"/>
    <p:sldLayoutId id="2147483719" r:id="rId7"/>
    <p:sldLayoutId id="2147483680" r:id="rId8"/>
    <p:sldLayoutId id="2147483671" r:id="rId9"/>
    <p:sldLayoutId id="2147483662" r:id="rId10"/>
    <p:sldLayoutId id="2147483673" r:id="rId11"/>
    <p:sldLayoutId id="2147483661" r:id="rId12"/>
    <p:sldLayoutId id="2147483726" r:id="rId13"/>
    <p:sldLayoutId id="2147483716" r:id="rId14"/>
    <p:sldLayoutId id="2147483676" r:id="rId15"/>
    <p:sldLayoutId id="2147483728" r:id="rId16"/>
    <p:sldLayoutId id="2147483729" r:id="rId17"/>
    <p:sldLayoutId id="2147483730" r:id="rId18"/>
    <p:sldLayoutId id="2147483731" r:id="rId19"/>
    <p:sldLayoutId id="2147483732" r:id="rId20"/>
  </p:sldLayoutIdLst>
  <p:txStyles>
    <p:titleStyle>
      <a:lvl1pPr algn="ctr" defTabSz="457200" rtl="0" eaLnBrk="1" latinLnBrk="0" hangingPunct="1">
        <a:spcBef>
          <a:spcPct val="0"/>
        </a:spcBef>
        <a:buNone/>
        <a:defRPr sz="3200" b="1" i="1" kern="1200">
          <a:solidFill>
            <a:schemeClr val="bg1"/>
          </a:solidFill>
          <a:latin typeface="Myriad Pro"/>
          <a:ea typeface="+mj-ea"/>
          <a:cs typeface="Myriad Pro"/>
        </a:defRPr>
      </a:lvl1pPr>
    </p:titleStyle>
    <p:bodyStyle>
      <a:lvl1pPr marL="0" indent="0" algn="l" defTabSz="457200" rtl="0" eaLnBrk="1" latinLnBrk="0" hangingPunct="1">
        <a:spcBef>
          <a:spcPct val="20000"/>
        </a:spcBef>
        <a:buFontTx/>
        <a:buNone/>
        <a:defRPr sz="1100" b="0" i="0" kern="1200">
          <a:solidFill>
            <a:schemeClr val="bg1"/>
          </a:solidFill>
          <a:latin typeface="Helvetica"/>
          <a:ea typeface="+mn-ea"/>
          <a:cs typeface="Helvetica"/>
        </a:defRPr>
      </a:lvl1pPr>
      <a:lvl2pPr marL="457200" indent="0" algn="l" defTabSz="457200" rtl="0" eaLnBrk="1" latinLnBrk="0" hangingPunct="1">
        <a:spcBef>
          <a:spcPct val="20000"/>
        </a:spcBef>
        <a:buFontTx/>
        <a:buNone/>
        <a:defRPr sz="1100" b="0" i="0" kern="1200">
          <a:solidFill>
            <a:srgbClr val="7D8287"/>
          </a:solidFill>
          <a:latin typeface="Helvetica"/>
          <a:ea typeface="+mn-ea"/>
          <a:cs typeface="Helvetica"/>
        </a:defRPr>
      </a:lvl2pPr>
      <a:lvl3pPr marL="914400" indent="0" algn="l" defTabSz="457200" rtl="0" eaLnBrk="1" latinLnBrk="0" hangingPunct="1">
        <a:spcBef>
          <a:spcPct val="20000"/>
        </a:spcBef>
        <a:buFontTx/>
        <a:buNone/>
        <a:defRPr sz="1100" b="0" i="0" kern="1200">
          <a:solidFill>
            <a:srgbClr val="7D8287"/>
          </a:solidFill>
          <a:latin typeface="Helvetica"/>
          <a:ea typeface="+mn-ea"/>
          <a:cs typeface="Helvetica"/>
        </a:defRPr>
      </a:lvl3pPr>
      <a:lvl4pPr marL="1371600" indent="0" algn="l" defTabSz="457200" rtl="0" eaLnBrk="1" latinLnBrk="0" hangingPunct="1">
        <a:spcBef>
          <a:spcPct val="20000"/>
        </a:spcBef>
        <a:buFontTx/>
        <a:buNone/>
        <a:defRPr sz="1100" b="0" i="0" kern="1200">
          <a:solidFill>
            <a:srgbClr val="7D8287"/>
          </a:solidFill>
          <a:latin typeface="Helvetica"/>
          <a:ea typeface="+mn-ea"/>
          <a:cs typeface="Helvetica"/>
        </a:defRPr>
      </a:lvl4pPr>
      <a:lvl5pPr marL="1828800" indent="0" algn="l" defTabSz="457200" rtl="0" eaLnBrk="1" latinLnBrk="0" hangingPunct="1">
        <a:spcBef>
          <a:spcPct val="20000"/>
        </a:spcBef>
        <a:buFontTx/>
        <a:buNone/>
        <a:defRPr sz="1100" b="0" i="0" kern="1200">
          <a:solidFill>
            <a:srgbClr val="7D8287"/>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jpe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0.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1.tif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7972"/>
            <a:ext cx="7772400" cy="1712367"/>
          </a:xfrm>
          <a:solidFill>
            <a:schemeClr val="tx2">
              <a:lumMod val="50000"/>
            </a:schemeClr>
          </a:solidFill>
        </p:spPr>
        <p:txBody>
          <a:bodyPr>
            <a:normAutofit/>
          </a:bodyPr>
          <a:lstStyle/>
          <a:p>
            <a:r>
              <a:rPr lang="en-US" dirty="0">
                <a:solidFill>
                  <a:schemeClr val="bg2"/>
                </a:solidFill>
              </a:rPr>
              <a:t>GENERALIDADES EPIDEMIOLOGIA E INVESTIGACION CLINICA  </a:t>
            </a:r>
          </a:p>
        </p:txBody>
      </p:sp>
      <p:sp>
        <p:nvSpPr>
          <p:cNvPr id="3" name="Subtitle 2"/>
          <p:cNvSpPr>
            <a:spLocks noGrp="1"/>
          </p:cNvSpPr>
          <p:nvPr>
            <p:ph type="subTitle" idx="1"/>
          </p:nvPr>
        </p:nvSpPr>
        <p:spPr>
          <a:xfrm>
            <a:off x="1371600" y="3144235"/>
            <a:ext cx="6400800" cy="459171"/>
          </a:xfrm>
          <a:solidFill>
            <a:schemeClr val="tx2">
              <a:lumMod val="50000"/>
            </a:schemeClr>
          </a:solidFill>
        </p:spPr>
        <p:txBody>
          <a:bodyPr/>
          <a:lstStyle/>
          <a:p>
            <a:r>
              <a:rPr lang="pt-BR" dirty="0"/>
              <a:t>Héctor Jaime Posso Valencia, MD, </a:t>
            </a:r>
            <a:r>
              <a:rPr lang="pt-BR" dirty="0" err="1"/>
              <a:t>MSc</a:t>
            </a:r>
            <a:r>
              <a:rPr lang="pt-BR" dirty="0"/>
              <a:t>, MHA, PhD</a:t>
            </a:r>
            <a:endParaRPr lang="en-US" dirty="0"/>
          </a:p>
        </p:txBody>
      </p:sp>
    </p:spTree>
    <p:extLst>
      <p:ext uri="{BB962C8B-B14F-4D97-AF65-F5344CB8AC3E}">
        <p14:creationId xmlns:p14="http://schemas.microsoft.com/office/powerpoint/2010/main" val="305146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Uso de investigación </a:t>
            </a:r>
            <a:r>
              <a:rPr lang="es-ES_tradnl" dirty="0" err="1"/>
              <a:t>traslacional</a:t>
            </a:r>
            <a:endParaRPr lang="es-ES_tradnl" dirty="0"/>
          </a:p>
        </p:txBody>
      </p:sp>
      <p:sp>
        <p:nvSpPr>
          <p:cNvPr id="3" name="Marcador de contenido 2"/>
          <p:cNvSpPr>
            <a:spLocks noGrp="1"/>
          </p:cNvSpPr>
          <p:nvPr>
            <p:ph idx="1"/>
          </p:nvPr>
        </p:nvSpPr>
        <p:spPr>
          <a:xfrm>
            <a:off x="457200" y="1828800"/>
            <a:ext cx="8229600" cy="2765823"/>
          </a:xfrm>
        </p:spPr>
        <p:txBody>
          <a:bodyPr>
            <a:normAutofit/>
          </a:bodyPr>
          <a:lstStyle/>
          <a:p>
            <a:pPr marL="171450" indent="-171450">
              <a:buFont typeface="Arial" panose="020B0604020202020204" pitchFamily="34" charset="0"/>
              <a:buChar char="•"/>
            </a:pPr>
            <a:r>
              <a:rPr lang="es-ES_tradnl" sz="1800" dirty="0"/>
              <a:t>Tipo de investigación clínica que estudia la aplicación de los datos de estudios básicos a los estudios clínicos.</a:t>
            </a:r>
          </a:p>
          <a:p>
            <a:pPr marL="171450" indent="-171450">
              <a:buFont typeface="Arial" panose="020B0604020202020204" pitchFamily="34" charset="0"/>
              <a:buChar char="•"/>
            </a:pPr>
            <a:endParaRPr lang="es-ES_tradnl" sz="1800" dirty="0"/>
          </a:p>
          <a:p>
            <a:pPr marL="171450" indent="-171450">
              <a:buFont typeface="Arial" panose="020B0604020202020204" pitchFamily="34" charset="0"/>
              <a:buChar char="•"/>
            </a:pPr>
            <a:r>
              <a:rPr lang="es-ES_tradnl" sz="1800" dirty="0"/>
              <a:t>También puede ser de los estudios clínicos a los estudios en población.</a:t>
            </a:r>
          </a:p>
          <a:p>
            <a:pPr marL="171450" indent="-171450">
              <a:buFont typeface="Arial" panose="020B0604020202020204" pitchFamily="34" charset="0"/>
              <a:buChar char="•"/>
            </a:pPr>
            <a:endParaRPr lang="es-ES_tradnl" sz="1800" dirty="0"/>
          </a:p>
          <a:p>
            <a:pPr marL="171450" indent="-171450">
              <a:buFont typeface="Arial" panose="020B0604020202020204" pitchFamily="34" charset="0"/>
              <a:buChar char="•"/>
            </a:pPr>
            <a:r>
              <a:rPr lang="es-ES_tradnl" sz="1800" dirty="0"/>
              <a:t>Requiere </a:t>
            </a:r>
            <a:r>
              <a:rPr lang="es-ES_tradnl" sz="1800" dirty="0" err="1"/>
              <a:t>multi</a:t>
            </a:r>
            <a:r>
              <a:rPr lang="es-ES_tradnl" sz="1800" dirty="0"/>
              <a:t>-</a:t>
            </a:r>
            <a:r>
              <a:rPr lang="es-ES_tradnl" sz="1800" dirty="0" err="1"/>
              <a:t>disciplinariedad</a:t>
            </a:r>
            <a:endParaRPr lang="es-ES_tradnl" sz="1800" dirty="0"/>
          </a:p>
        </p:txBody>
      </p:sp>
    </p:spTree>
    <p:extLst>
      <p:ext uri="{BB962C8B-B14F-4D97-AF65-F5344CB8AC3E}">
        <p14:creationId xmlns:p14="http://schemas.microsoft.com/office/powerpoint/2010/main" val="97059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ipse 6"/>
          <p:cNvSpPr/>
          <p:nvPr/>
        </p:nvSpPr>
        <p:spPr>
          <a:xfrm>
            <a:off x="1775060" y="1126581"/>
            <a:ext cx="2377423" cy="2547002"/>
          </a:xfrm>
          <a:prstGeom prst="ellipse">
            <a:avLst/>
          </a:prstGeom>
          <a:solidFill>
            <a:srgbClr val="FFFF00">
              <a:alpha val="5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b="1"/>
          </a:p>
        </p:txBody>
      </p:sp>
      <p:sp>
        <p:nvSpPr>
          <p:cNvPr id="2" name="Título 1"/>
          <p:cNvSpPr>
            <a:spLocks noGrp="1"/>
          </p:cNvSpPr>
          <p:nvPr>
            <p:ph type="title"/>
          </p:nvPr>
        </p:nvSpPr>
        <p:spPr>
          <a:xfrm>
            <a:off x="2405960" y="84303"/>
            <a:ext cx="6738040" cy="549659"/>
          </a:xfrm>
        </p:spPr>
        <p:txBody>
          <a:bodyPr>
            <a:normAutofit/>
          </a:bodyPr>
          <a:lstStyle/>
          <a:p>
            <a:r>
              <a:rPr lang="es-ES_tradnl" sz="2400" dirty="0"/>
              <a:t>Uso de investigación </a:t>
            </a:r>
            <a:r>
              <a:rPr lang="es-ES_tradnl" sz="2400" dirty="0" err="1"/>
              <a:t>traslacional</a:t>
            </a:r>
            <a:endParaRPr lang="es-ES_tradnl" sz="2400" dirty="0"/>
          </a:p>
        </p:txBody>
      </p:sp>
      <p:sp>
        <p:nvSpPr>
          <p:cNvPr id="5" name="Elipse 4"/>
          <p:cNvSpPr/>
          <p:nvPr/>
        </p:nvSpPr>
        <p:spPr>
          <a:xfrm>
            <a:off x="3378609" y="1126581"/>
            <a:ext cx="2377423" cy="2547002"/>
          </a:xfrm>
          <a:prstGeom prst="ellipse">
            <a:avLst/>
          </a:prstGeom>
          <a:solidFill>
            <a:srgbClr val="F103BE">
              <a:alpha val="46667"/>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b="1"/>
          </a:p>
        </p:txBody>
      </p:sp>
      <p:sp>
        <p:nvSpPr>
          <p:cNvPr id="6" name="Elipse 5"/>
          <p:cNvSpPr/>
          <p:nvPr/>
        </p:nvSpPr>
        <p:spPr>
          <a:xfrm>
            <a:off x="4818171" y="1108522"/>
            <a:ext cx="2377423" cy="2547002"/>
          </a:xfrm>
          <a:prstGeom prst="ellipse">
            <a:avLst/>
          </a:prstGeom>
          <a:solidFill>
            <a:srgbClr val="009900">
              <a:alpha val="48627"/>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1350" b="1"/>
          </a:p>
        </p:txBody>
      </p:sp>
      <p:sp>
        <p:nvSpPr>
          <p:cNvPr id="8" name="CuadroTexto 7"/>
          <p:cNvSpPr txBox="1"/>
          <p:nvPr/>
        </p:nvSpPr>
        <p:spPr>
          <a:xfrm>
            <a:off x="2405960" y="808873"/>
            <a:ext cx="1114536" cy="323165"/>
          </a:xfrm>
          <a:prstGeom prst="rect">
            <a:avLst/>
          </a:prstGeom>
          <a:noFill/>
        </p:spPr>
        <p:txBody>
          <a:bodyPr wrap="none" rtlCol="0">
            <a:spAutoFit/>
          </a:bodyPr>
          <a:lstStyle/>
          <a:p>
            <a:r>
              <a:rPr lang="es-ES_tradnl" sz="1500" b="1" dirty="0">
                <a:solidFill>
                  <a:schemeClr val="bg2"/>
                </a:solidFill>
              </a:rPr>
              <a:t>Laboratorio</a:t>
            </a:r>
          </a:p>
        </p:txBody>
      </p:sp>
      <p:sp>
        <p:nvSpPr>
          <p:cNvPr id="9" name="CuadroTexto 8"/>
          <p:cNvSpPr txBox="1"/>
          <p:nvPr/>
        </p:nvSpPr>
        <p:spPr>
          <a:xfrm>
            <a:off x="4152483" y="784673"/>
            <a:ext cx="702885" cy="323165"/>
          </a:xfrm>
          <a:prstGeom prst="rect">
            <a:avLst/>
          </a:prstGeom>
          <a:noFill/>
        </p:spPr>
        <p:txBody>
          <a:bodyPr wrap="none" rtlCol="0">
            <a:spAutoFit/>
          </a:bodyPr>
          <a:lstStyle/>
          <a:p>
            <a:r>
              <a:rPr lang="es-ES_tradnl" sz="1500" b="1" dirty="0">
                <a:solidFill>
                  <a:schemeClr val="bg2"/>
                </a:solidFill>
              </a:rPr>
              <a:t>Clínica</a:t>
            </a:r>
          </a:p>
        </p:txBody>
      </p:sp>
      <p:sp>
        <p:nvSpPr>
          <p:cNvPr id="10" name="CuadroTexto 9"/>
          <p:cNvSpPr txBox="1"/>
          <p:nvPr/>
        </p:nvSpPr>
        <p:spPr>
          <a:xfrm>
            <a:off x="5520559" y="808873"/>
            <a:ext cx="1134524" cy="323165"/>
          </a:xfrm>
          <a:prstGeom prst="rect">
            <a:avLst/>
          </a:prstGeom>
          <a:noFill/>
        </p:spPr>
        <p:txBody>
          <a:bodyPr wrap="square" rtlCol="0">
            <a:spAutoFit/>
          </a:bodyPr>
          <a:lstStyle/>
          <a:p>
            <a:r>
              <a:rPr lang="es-ES_tradnl" sz="1500" b="1" dirty="0">
                <a:solidFill>
                  <a:schemeClr val="bg2"/>
                </a:solidFill>
              </a:rPr>
              <a:t>Poblacional</a:t>
            </a:r>
          </a:p>
        </p:txBody>
      </p:sp>
      <p:sp>
        <p:nvSpPr>
          <p:cNvPr id="11" name="CuadroTexto 10"/>
          <p:cNvSpPr txBox="1"/>
          <p:nvPr/>
        </p:nvSpPr>
        <p:spPr>
          <a:xfrm>
            <a:off x="3571267" y="2164644"/>
            <a:ext cx="482824" cy="450123"/>
          </a:xfrm>
          <a:prstGeom prst="rect">
            <a:avLst/>
          </a:prstGeom>
          <a:noFill/>
        </p:spPr>
        <p:txBody>
          <a:bodyPr wrap="none" rtlCol="0">
            <a:spAutoFit/>
          </a:bodyPr>
          <a:lstStyle/>
          <a:p>
            <a:r>
              <a:rPr lang="es-ES_tradnl" sz="2325" b="1" dirty="0">
                <a:solidFill>
                  <a:schemeClr val="bg2"/>
                </a:solidFill>
              </a:rPr>
              <a:t>T1</a:t>
            </a:r>
          </a:p>
        </p:txBody>
      </p:sp>
      <p:sp>
        <p:nvSpPr>
          <p:cNvPr id="12" name="CuadroTexto 11"/>
          <p:cNvSpPr txBox="1"/>
          <p:nvPr/>
        </p:nvSpPr>
        <p:spPr>
          <a:xfrm>
            <a:off x="5083319" y="2164644"/>
            <a:ext cx="482824" cy="450123"/>
          </a:xfrm>
          <a:prstGeom prst="rect">
            <a:avLst/>
          </a:prstGeom>
          <a:noFill/>
        </p:spPr>
        <p:txBody>
          <a:bodyPr wrap="none" rtlCol="0">
            <a:spAutoFit/>
          </a:bodyPr>
          <a:lstStyle/>
          <a:p>
            <a:r>
              <a:rPr lang="es-ES_tradnl" sz="2325" b="1" dirty="0">
                <a:solidFill>
                  <a:schemeClr val="bg2"/>
                </a:solidFill>
              </a:rPr>
              <a:t>T2</a:t>
            </a:r>
          </a:p>
        </p:txBody>
      </p:sp>
      <p:sp>
        <p:nvSpPr>
          <p:cNvPr id="3" name="Rectángulo 2">
            <a:extLst>
              <a:ext uri="{FF2B5EF4-FFF2-40B4-BE49-F238E27FC236}">
                <a16:creationId xmlns:a16="http://schemas.microsoft.com/office/drawing/2014/main" xmlns="" id="{9DC631BC-6856-46FD-A882-3808800310C7}"/>
              </a:ext>
            </a:extLst>
          </p:cNvPr>
          <p:cNvSpPr/>
          <p:nvPr/>
        </p:nvSpPr>
        <p:spPr>
          <a:xfrm>
            <a:off x="752731" y="3872962"/>
            <a:ext cx="8019130" cy="923330"/>
          </a:xfrm>
          <a:prstGeom prst="rect">
            <a:avLst/>
          </a:prstGeom>
        </p:spPr>
        <p:txBody>
          <a:bodyPr wrap="square">
            <a:spAutoFit/>
          </a:bodyPr>
          <a:lstStyle/>
          <a:p>
            <a:pPr marL="171450" indent="-171450">
              <a:buFont typeface="Arial" panose="020B0604020202020204" pitchFamily="34" charset="0"/>
              <a:buChar char="•"/>
            </a:pPr>
            <a:r>
              <a:rPr lang="es-ES_tradnl" dirty="0">
                <a:solidFill>
                  <a:schemeClr val="bg2"/>
                </a:solidFill>
              </a:rPr>
              <a:t>Tipo de investigación clínica que estudia la aplicación de los datos de estudios básicos a los estudios clínicos: T1</a:t>
            </a:r>
          </a:p>
          <a:p>
            <a:pPr marL="171450" indent="-171450">
              <a:buFont typeface="Arial" panose="020B0604020202020204" pitchFamily="34" charset="0"/>
              <a:buChar char="•"/>
            </a:pPr>
            <a:r>
              <a:rPr lang="es-ES" dirty="0">
                <a:solidFill>
                  <a:schemeClr val="bg2"/>
                </a:solidFill>
              </a:rPr>
              <a:t>También puede ser de los estudios clínicos a los estudios en población: T2</a:t>
            </a:r>
          </a:p>
        </p:txBody>
      </p:sp>
    </p:spTree>
    <p:extLst>
      <p:ext uri="{BB962C8B-B14F-4D97-AF65-F5344CB8AC3E}">
        <p14:creationId xmlns:p14="http://schemas.microsoft.com/office/powerpoint/2010/main" val="66206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902687" y="274047"/>
            <a:ext cx="6071191" cy="549659"/>
          </a:xfrm>
        </p:spPr>
        <p:txBody>
          <a:bodyPr>
            <a:noAutofit/>
          </a:bodyPr>
          <a:lstStyle/>
          <a:p>
            <a:r>
              <a:rPr lang="es-ES" sz="1800" dirty="0"/>
              <a:t>Los diez mandamientos para la elección de un proyecto de investigación</a:t>
            </a:r>
            <a:endParaRPr lang="es-CO" sz="1800" dirty="0"/>
          </a:p>
        </p:txBody>
      </p:sp>
      <p:sp>
        <p:nvSpPr>
          <p:cNvPr id="5" name="4 Marcador de contenido"/>
          <p:cNvSpPr>
            <a:spLocks noGrp="1"/>
          </p:cNvSpPr>
          <p:nvPr>
            <p:ph idx="1"/>
          </p:nvPr>
        </p:nvSpPr>
        <p:spPr>
          <a:xfrm>
            <a:off x="457200" y="1254642"/>
            <a:ext cx="8229600" cy="3614811"/>
          </a:xfrm>
        </p:spPr>
        <p:txBody>
          <a:bodyPr>
            <a:normAutofit fontScale="92500" lnSpcReduction="10000"/>
          </a:bodyPr>
          <a:lstStyle/>
          <a:p>
            <a:pPr marL="171450" indent="-171450">
              <a:buFont typeface="Arial" panose="020B0604020202020204" pitchFamily="34" charset="0"/>
              <a:buChar char="•"/>
            </a:pPr>
            <a:r>
              <a:rPr lang="es-CO" sz="1600" dirty="0"/>
              <a:t>Primero.- Prever los resultados antes de la ejecución del estudio.</a:t>
            </a:r>
          </a:p>
          <a:p>
            <a:pPr marL="171450" indent="-171450">
              <a:buFont typeface="Arial" panose="020B0604020202020204" pitchFamily="34" charset="0"/>
              <a:buChar char="•"/>
            </a:pPr>
            <a:r>
              <a:rPr lang="es-ES" sz="1600" dirty="0"/>
              <a:t>Segundo.- Elegir un área según el interés del resultado. </a:t>
            </a:r>
          </a:p>
          <a:p>
            <a:pPr marL="171450" indent="-171450">
              <a:buFont typeface="Arial" panose="020B0604020202020204" pitchFamily="34" charset="0"/>
              <a:buChar char="•"/>
            </a:pPr>
            <a:r>
              <a:rPr lang="es-ES" sz="1600" i="1" dirty="0"/>
              <a:t>Tercero.- </a:t>
            </a:r>
            <a:r>
              <a:rPr lang="es-ES" sz="1600" dirty="0"/>
              <a:t>Buscar un nicho libre con potencialidad de desarrollo</a:t>
            </a:r>
          </a:p>
          <a:p>
            <a:pPr marL="171450" indent="-171450">
              <a:buFont typeface="Arial" panose="020B0604020202020204" pitchFamily="34" charset="0"/>
              <a:buChar char="•"/>
            </a:pPr>
            <a:r>
              <a:rPr lang="es-ES" sz="1600" i="1" dirty="0"/>
              <a:t>Cuarto.- </a:t>
            </a:r>
            <a:r>
              <a:rPr lang="es-ES" sz="1600" dirty="0"/>
              <a:t>Acudir a charlas y leer artículos de fuera del propio campo de interés. </a:t>
            </a:r>
          </a:p>
          <a:p>
            <a:pPr marL="171450" indent="-171450">
              <a:buFont typeface="Arial" panose="020B0604020202020204" pitchFamily="34" charset="0"/>
              <a:buChar char="•"/>
            </a:pPr>
            <a:r>
              <a:rPr lang="es-CO" sz="1600" i="1" dirty="0"/>
              <a:t>Quinto.- Edificar sobre un tema. </a:t>
            </a:r>
          </a:p>
          <a:p>
            <a:pPr marL="171450" indent="-171450">
              <a:buFont typeface="Arial" panose="020B0604020202020204" pitchFamily="34" charset="0"/>
              <a:buChar char="•"/>
            </a:pPr>
            <a:r>
              <a:rPr lang="es-ES" sz="1600" i="1" dirty="0"/>
              <a:t>Sexto.- </a:t>
            </a:r>
            <a:r>
              <a:rPr lang="es-ES" sz="1600" dirty="0"/>
              <a:t>Establecer un equilibrio entre los proyectos de bajo y alto riesgo, pero incluir siempre un proyecto de alto riesgo y de gran interés en la cartera</a:t>
            </a:r>
          </a:p>
          <a:p>
            <a:pPr marL="171450" indent="-171450">
              <a:buFont typeface="Arial" panose="020B0604020202020204" pitchFamily="34" charset="0"/>
              <a:buChar char="•"/>
            </a:pPr>
            <a:r>
              <a:rPr lang="es-CO" sz="1600" i="1" dirty="0"/>
              <a:t>Séptimo.- Prepararse para continuar un proyecto con la profundidad que haga falta. </a:t>
            </a:r>
          </a:p>
          <a:p>
            <a:pPr marL="171450" indent="-171450">
              <a:buFont typeface="Arial" panose="020B0604020202020204" pitchFamily="34" charset="0"/>
              <a:buChar char="•"/>
            </a:pPr>
            <a:r>
              <a:rPr lang="es-CO" sz="1600" i="1" dirty="0"/>
              <a:t>Octavo.- Distinguirse del mentor. Uno de los principales determinantes del éxito a largo plazo de una carrera de investigación es el disponer de un mentor importante durante las fases iniciales.</a:t>
            </a:r>
          </a:p>
          <a:p>
            <a:pPr marL="171450" indent="-171450">
              <a:buFont typeface="Arial" panose="020B0604020202020204" pitchFamily="34" charset="0"/>
              <a:buChar char="•"/>
            </a:pPr>
            <a:r>
              <a:rPr lang="es-CO" sz="1600" i="1" dirty="0"/>
              <a:t>Noveno.- No dar por supuesto que la investigación clínica sobresaliente, y ni tan siquiera la investigación clínica notable, es más fácil que la investigación básica sobresaliente</a:t>
            </a:r>
          </a:p>
          <a:p>
            <a:pPr marL="171450" indent="-171450">
              <a:buFont typeface="Arial" panose="020B0604020202020204" pitchFamily="34" charset="0"/>
              <a:buChar char="•"/>
            </a:pPr>
            <a:r>
              <a:rPr lang="es-CO" sz="1600" i="1" dirty="0"/>
              <a:t>Décimo.- Centrarse, centrarse, centrarse. </a:t>
            </a:r>
            <a:endParaRPr lang="es-ES" sz="1600" dirty="0"/>
          </a:p>
        </p:txBody>
      </p:sp>
    </p:spTree>
    <p:extLst>
      <p:ext uri="{BB962C8B-B14F-4D97-AF65-F5344CB8AC3E}">
        <p14:creationId xmlns:p14="http://schemas.microsoft.com/office/powerpoint/2010/main" val="288651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526930C2-3C75-434D-A1F4-705A14A15D0D}"/>
              </a:ext>
            </a:extLst>
          </p:cNvPr>
          <p:cNvSpPr txBox="1">
            <a:spLocks noChangeArrowheads="1"/>
          </p:cNvSpPr>
          <p:nvPr/>
        </p:nvSpPr>
        <p:spPr>
          <a:xfrm>
            <a:off x="3349255" y="256934"/>
            <a:ext cx="5513277" cy="642938"/>
          </a:xfrm>
          <a:prstGeom prst="rect">
            <a:avLst/>
          </a:prstGeom>
          <a:noFill/>
        </p:spPr>
        <p:txBody>
          <a:bodyPr>
            <a:normAutofit/>
          </a:bodyPr>
          <a:lstStyle>
            <a:lvl1pPr algn="l" defTabSz="914400" rtl="0" eaLnBrk="1" latinLnBrk="0" hangingPunct="1">
              <a:lnSpc>
                <a:spcPct val="90000"/>
              </a:lnSpc>
              <a:spcBef>
                <a:spcPct val="0"/>
              </a:spcBef>
              <a:buNone/>
              <a:defRPr lang="es-ES" sz="4000" kern="1200" cap="all" baseline="0">
                <a:solidFill>
                  <a:schemeClr val="tx1">
                    <a:lumMod val="50000"/>
                  </a:schemeClr>
                </a:solidFill>
                <a:latin typeface="+mj-lt"/>
                <a:ea typeface="+mj-ea"/>
                <a:cs typeface="+mj-cs"/>
              </a:defRPr>
            </a:lvl1pPr>
          </a:lstStyle>
          <a:p>
            <a:pPr algn="ctr">
              <a:defRPr/>
            </a:pPr>
            <a:r>
              <a:rPr lang="es-ES_tradnl" sz="3000" b="1" i="1" cap="none" dirty="0">
                <a:solidFill>
                  <a:schemeClr val="bg2"/>
                </a:solidFill>
                <a:latin typeface="Myriad Pro"/>
              </a:rPr>
              <a:t>Tópicos frecuentes de preguntas</a:t>
            </a:r>
          </a:p>
        </p:txBody>
      </p:sp>
      <p:sp>
        <p:nvSpPr>
          <p:cNvPr id="3" name="Rectangle 3">
            <a:extLst>
              <a:ext uri="{FF2B5EF4-FFF2-40B4-BE49-F238E27FC236}">
                <a16:creationId xmlns:a16="http://schemas.microsoft.com/office/drawing/2014/main" xmlns="" id="{F0EF13A4-E945-4398-BD73-8DE5DF38AFFE}"/>
              </a:ext>
            </a:extLst>
          </p:cNvPr>
          <p:cNvSpPr txBox="1">
            <a:spLocks noChangeArrowheads="1"/>
          </p:cNvSpPr>
          <p:nvPr/>
        </p:nvSpPr>
        <p:spPr>
          <a:xfrm>
            <a:off x="1640073" y="1210782"/>
            <a:ext cx="3654942" cy="3286790"/>
          </a:xfrm>
          <a:prstGeom prst="rect">
            <a:avLst/>
          </a:prstGeom>
        </p:spPr>
        <p:txBody>
          <a:bodyPr>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es-ES"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es-ES"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es-ES"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es-ES"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es-ES"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es-ES"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es-ES"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es-ES"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es-ES" sz="1600" kern="1200" baseline="0">
                <a:solidFill>
                  <a:schemeClr val="tx1"/>
                </a:solidFill>
                <a:latin typeface="+mn-lt"/>
                <a:ea typeface="+mn-ea"/>
                <a:cs typeface="+mn-cs"/>
              </a:defRPr>
            </a:lvl9pPr>
          </a:lstStyle>
          <a:p>
            <a:pPr marL="342900" indent="-342900">
              <a:lnSpc>
                <a:spcPct val="130000"/>
              </a:lnSpc>
            </a:pPr>
            <a:r>
              <a:rPr lang="es-ES" altLang="es-CO" sz="2100" i="1" dirty="0">
                <a:solidFill>
                  <a:schemeClr val="bg2"/>
                </a:solidFill>
                <a:latin typeface="Myriad Pro"/>
              </a:rPr>
              <a:t>Causalidad</a:t>
            </a:r>
          </a:p>
          <a:p>
            <a:pPr marL="342900" indent="-342900">
              <a:lnSpc>
                <a:spcPct val="130000"/>
              </a:lnSpc>
            </a:pPr>
            <a:r>
              <a:rPr lang="es-ES" altLang="es-CO" sz="2100" i="1" dirty="0">
                <a:solidFill>
                  <a:schemeClr val="bg2"/>
                </a:solidFill>
                <a:latin typeface="Myriad Pro"/>
              </a:rPr>
              <a:t>Prevención</a:t>
            </a:r>
          </a:p>
          <a:p>
            <a:pPr marL="342900" indent="-342900">
              <a:lnSpc>
                <a:spcPct val="130000"/>
              </a:lnSpc>
            </a:pPr>
            <a:r>
              <a:rPr lang="es-ES" altLang="es-CO" sz="2100" i="1" dirty="0">
                <a:solidFill>
                  <a:schemeClr val="bg2"/>
                </a:solidFill>
                <a:latin typeface="Myriad Pro"/>
              </a:rPr>
              <a:t>Diagnóstico </a:t>
            </a:r>
          </a:p>
          <a:p>
            <a:pPr marL="342900" indent="-342900">
              <a:lnSpc>
                <a:spcPct val="130000"/>
              </a:lnSpc>
            </a:pPr>
            <a:r>
              <a:rPr lang="es-ES" altLang="es-CO" sz="2100" i="1" dirty="0">
                <a:solidFill>
                  <a:schemeClr val="bg2"/>
                </a:solidFill>
                <a:latin typeface="Myriad Pro"/>
              </a:rPr>
              <a:t>Pronóstico</a:t>
            </a:r>
          </a:p>
          <a:p>
            <a:pPr marL="342900" indent="-342900">
              <a:lnSpc>
                <a:spcPct val="130000"/>
              </a:lnSpc>
            </a:pPr>
            <a:r>
              <a:rPr lang="es-ES" altLang="es-CO" sz="2100" i="1" dirty="0">
                <a:solidFill>
                  <a:schemeClr val="bg2"/>
                </a:solidFill>
                <a:latin typeface="Myriad Pro"/>
              </a:rPr>
              <a:t>Tratamiento</a:t>
            </a:r>
          </a:p>
        </p:txBody>
      </p:sp>
      <p:sp>
        <p:nvSpPr>
          <p:cNvPr id="4" name="1 Rectángulo">
            <a:extLst>
              <a:ext uri="{FF2B5EF4-FFF2-40B4-BE49-F238E27FC236}">
                <a16:creationId xmlns:a16="http://schemas.microsoft.com/office/drawing/2014/main" xmlns="" id="{5B855F38-1E48-4C69-A2A6-AA05A226F11E}"/>
              </a:ext>
            </a:extLst>
          </p:cNvPr>
          <p:cNvSpPr/>
          <p:nvPr/>
        </p:nvSpPr>
        <p:spPr>
          <a:xfrm>
            <a:off x="4905595" y="1210782"/>
            <a:ext cx="3876897" cy="1772408"/>
          </a:xfrm>
          <a:prstGeom prst="rect">
            <a:avLst/>
          </a:prstGeom>
        </p:spPr>
        <p:txBody>
          <a:bodyPr>
            <a:noAutofit/>
          </a:bodyPr>
          <a:lstStyle/>
          <a:p>
            <a:pPr marL="342900" indent="-342900" defTabSz="914400">
              <a:lnSpc>
                <a:spcPct val="130000"/>
              </a:lnSpc>
              <a:spcBef>
                <a:spcPts val="1800"/>
              </a:spcBef>
              <a:buClr>
                <a:schemeClr val="tx1"/>
              </a:buClr>
              <a:buSzPct val="80000"/>
              <a:buFont typeface="Arial" pitchFamily="34" charset="0"/>
              <a:buChar char="•"/>
            </a:pPr>
            <a:r>
              <a:rPr lang="es-ES" altLang="es-CO" sz="2100" i="1" dirty="0">
                <a:solidFill>
                  <a:schemeClr val="bg2"/>
                </a:solidFill>
                <a:latin typeface="Myriad Pro"/>
              </a:rPr>
              <a:t>Diagnóstico diferencial</a:t>
            </a:r>
          </a:p>
          <a:p>
            <a:pPr marL="342900" indent="-342900" defTabSz="914400">
              <a:lnSpc>
                <a:spcPct val="130000"/>
              </a:lnSpc>
              <a:spcBef>
                <a:spcPts val="1800"/>
              </a:spcBef>
              <a:buClr>
                <a:schemeClr val="tx1"/>
              </a:buClr>
              <a:buSzPct val="80000"/>
              <a:buFont typeface="Arial" pitchFamily="34" charset="0"/>
              <a:buChar char="•"/>
            </a:pPr>
            <a:r>
              <a:rPr lang="es-ES" altLang="es-CO" sz="2100" i="1" dirty="0">
                <a:solidFill>
                  <a:schemeClr val="bg2"/>
                </a:solidFill>
                <a:latin typeface="Myriad Pro"/>
              </a:rPr>
              <a:t>Pruebas diagnósticas</a:t>
            </a:r>
          </a:p>
          <a:p>
            <a:pPr marL="342900" indent="-342900" defTabSz="914400">
              <a:lnSpc>
                <a:spcPct val="130000"/>
              </a:lnSpc>
              <a:spcBef>
                <a:spcPts val="1800"/>
              </a:spcBef>
              <a:buClr>
                <a:schemeClr val="tx1"/>
              </a:buClr>
              <a:buSzPct val="80000"/>
              <a:buFont typeface="Arial" pitchFamily="34" charset="0"/>
              <a:buChar char="•"/>
            </a:pPr>
            <a:r>
              <a:rPr lang="es-ES" altLang="es-CO" sz="2100" i="1" dirty="0">
                <a:solidFill>
                  <a:schemeClr val="bg2"/>
                </a:solidFill>
                <a:latin typeface="Myriad Pro"/>
              </a:rPr>
              <a:t>Economía</a:t>
            </a:r>
          </a:p>
        </p:txBody>
      </p:sp>
    </p:spTree>
    <p:extLst>
      <p:ext uri="{BB962C8B-B14F-4D97-AF65-F5344CB8AC3E}">
        <p14:creationId xmlns:p14="http://schemas.microsoft.com/office/powerpoint/2010/main" val="364245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1766A779-1F04-4BFA-924A-6E0F3BAE1131}"/>
              </a:ext>
            </a:extLst>
          </p:cNvPr>
          <p:cNvSpPr txBox="1">
            <a:spLocks noChangeArrowheads="1"/>
          </p:cNvSpPr>
          <p:nvPr/>
        </p:nvSpPr>
        <p:spPr>
          <a:xfrm>
            <a:off x="2878600" y="299123"/>
            <a:ext cx="6172200" cy="642938"/>
          </a:xfrm>
          <a:prstGeom prst="rect">
            <a:avLst/>
          </a:prstGeom>
          <a:noFill/>
        </p:spPr>
        <p:txBody>
          <a:bodyPr>
            <a:normAutofit/>
          </a:bodyPr>
          <a:lstStyle>
            <a:lvl1pPr algn="l" defTabSz="914400" rtl="0" eaLnBrk="1" latinLnBrk="0" hangingPunct="1">
              <a:lnSpc>
                <a:spcPct val="90000"/>
              </a:lnSpc>
              <a:spcBef>
                <a:spcPct val="0"/>
              </a:spcBef>
              <a:buNone/>
              <a:defRPr lang="es-ES" sz="4000" kern="1200" cap="all" baseline="0">
                <a:solidFill>
                  <a:schemeClr val="tx1">
                    <a:lumMod val="50000"/>
                  </a:schemeClr>
                </a:solidFill>
                <a:latin typeface="+mj-lt"/>
                <a:ea typeface="+mj-ea"/>
                <a:cs typeface="+mj-cs"/>
              </a:defRPr>
            </a:lvl1pPr>
          </a:lstStyle>
          <a:p>
            <a:pPr algn="ctr">
              <a:defRPr/>
            </a:pPr>
            <a:r>
              <a:rPr lang="es-CO" sz="2400" b="1" i="1" cap="none" dirty="0">
                <a:solidFill>
                  <a:schemeClr val="bg2"/>
                </a:solidFill>
                <a:effectLst>
                  <a:outerShdw blurRad="38100" dist="38100" dir="2700000" algn="tl">
                    <a:srgbClr val="000000">
                      <a:alpha val="43137"/>
                    </a:srgbClr>
                  </a:outerShdw>
                </a:effectLst>
                <a:latin typeface="Myriad Pro"/>
              </a:rPr>
              <a:t>Formulación de preguntas</a:t>
            </a:r>
          </a:p>
        </p:txBody>
      </p:sp>
      <p:grpSp>
        <p:nvGrpSpPr>
          <p:cNvPr id="3" name="Group 5">
            <a:extLst>
              <a:ext uri="{FF2B5EF4-FFF2-40B4-BE49-F238E27FC236}">
                <a16:creationId xmlns:a16="http://schemas.microsoft.com/office/drawing/2014/main" xmlns="" id="{D279219F-D5EE-4DC8-99DA-535004222DBC}"/>
              </a:ext>
            </a:extLst>
          </p:cNvPr>
          <p:cNvGrpSpPr>
            <a:grpSpLocks noChangeAspect="1"/>
          </p:cNvGrpSpPr>
          <p:nvPr/>
        </p:nvGrpSpPr>
        <p:grpSpPr bwMode="auto">
          <a:xfrm>
            <a:off x="1128267" y="1232713"/>
            <a:ext cx="6887465" cy="2861561"/>
            <a:chOff x="295" y="1026"/>
            <a:chExt cx="5170" cy="2864"/>
          </a:xfrm>
        </p:grpSpPr>
        <p:sp>
          <p:nvSpPr>
            <p:cNvPr id="4" name="AutoShape 4">
              <a:extLst>
                <a:ext uri="{FF2B5EF4-FFF2-40B4-BE49-F238E27FC236}">
                  <a16:creationId xmlns:a16="http://schemas.microsoft.com/office/drawing/2014/main" xmlns="" id="{C356FCB4-348B-418B-95A5-DB5885CE08F6}"/>
                </a:ext>
              </a:extLst>
            </p:cNvPr>
            <p:cNvSpPr>
              <a:spLocks noChangeAspect="1" noChangeArrowheads="1" noTextEdit="1"/>
            </p:cNvSpPr>
            <p:nvPr/>
          </p:nvSpPr>
          <p:spPr bwMode="auto">
            <a:xfrm>
              <a:off x="295" y="1026"/>
              <a:ext cx="5170" cy="2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z="1350"/>
            </a:p>
          </p:txBody>
        </p:sp>
        <p:sp>
          <p:nvSpPr>
            <p:cNvPr id="5" name="Rectangle 6">
              <a:extLst>
                <a:ext uri="{FF2B5EF4-FFF2-40B4-BE49-F238E27FC236}">
                  <a16:creationId xmlns:a16="http://schemas.microsoft.com/office/drawing/2014/main" xmlns="" id="{D69B2ACF-F2DF-4286-A799-7E024FB31319}"/>
                </a:ext>
              </a:extLst>
            </p:cNvPr>
            <p:cNvSpPr>
              <a:spLocks noChangeArrowheads="1"/>
            </p:cNvSpPr>
            <p:nvPr/>
          </p:nvSpPr>
          <p:spPr bwMode="auto">
            <a:xfrm>
              <a:off x="300" y="1607"/>
              <a:ext cx="2624" cy="1315"/>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6" name="Rectangle 7">
              <a:extLst>
                <a:ext uri="{FF2B5EF4-FFF2-40B4-BE49-F238E27FC236}">
                  <a16:creationId xmlns:a16="http://schemas.microsoft.com/office/drawing/2014/main" xmlns="" id="{E7A1BBFB-12F8-4872-9FFB-929212242396}"/>
                </a:ext>
              </a:extLst>
            </p:cNvPr>
            <p:cNvSpPr>
              <a:spLocks noChangeArrowheads="1"/>
            </p:cNvSpPr>
            <p:nvPr/>
          </p:nvSpPr>
          <p:spPr bwMode="auto">
            <a:xfrm>
              <a:off x="2944" y="1607"/>
              <a:ext cx="2521" cy="1315"/>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7" name="Rectangle 8">
              <a:extLst>
                <a:ext uri="{FF2B5EF4-FFF2-40B4-BE49-F238E27FC236}">
                  <a16:creationId xmlns:a16="http://schemas.microsoft.com/office/drawing/2014/main" xmlns="" id="{4390B0BC-25D6-48C2-B613-CB4A05A47591}"/>
                </a:ext>
              </a:extLst>
            </p:cNvPr>
            <p:cNvSpPr>
              <a:spLocks noChangeArrowheads="1"/>
            </p:cNvSpPr>
            <p:nvPr/>
          </p:nvSpPr>
          <p:spPr bwMode="auto">
            <a:xfrm>
              <a:off x="300" y="3214"/>
              <a:ext cx="2624" cy="676"/>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8" name="Rectangle 9">
              <a:extLst>
                <a:ext uri="{FF2B5EF4-FFF2-40B4-BE49-F238E27FC236}">
                  <a16:creationId xmlns:a16="http://schemas.microsoft.com/office/drawing/2014/main" xmlns="" id="{86607A4A-AD02-4340-8BCD-92942C729D72}"/>
                </a:ext>
              </a:extLst>
            </p:cNvPr>
            <p:cNvSpPr>
              <a:spLocks noChangeArrowheads="1"/>
            </p:cNvSpPr>
            <p:nvPr/>
          </p:nvSpPr>
          <p:spPr bwMode="auto">
            <a:xfrm>
              <a:off x="2944" y="3214"/>
              <a:ext cx="2521" cy="676"/>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9" name="Rectangle 10">
              <a:extLst>
                <a:ext uri="{FF2B5EF4-FFF2-40B4-BE49-F238E27FC236}">
                  <a16:creationId xmlns:a16="http://schemas.microsoft.com/office/drawing/2014/main" xmlns="" id="{F18F9193-CCDA-4FCA-A4B8-CDC9EC730F44}"/>
                </a:ext>
              </a:extLst>
            </p:cNvPr>
            <p:cNvSpPr>
              <a:spLocks noChangeArrowheads="1"/>
            </p:cNvSpPr>
            <p:nvPr/>
          </p:nvSpPr>
          <p:spPr bwMode="auto">
            <a:xfrm>
              <a:off x="667" y="1259"/>
              <a:ext cx="147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s-ES" b="1" dirty="0">
                  <a:solidFill>
                    <a:schemeClr val="bg2"/>
                  </a:solidFill>
                </a:rPr>
                <a:t>Paciente o problema</a:t>
              </a:r>
              <a:endParaRPr lang="es-ES" sz="1350" dirty="0">
                <a:solidFill>
                  <a:schemeClr val="bg2"/>
                </a:solidFill>
              </a:endParaRPr>
            </a:p>
          </p:txBody>
        </p:sp>
        <p:sp>
          <p:nvSpPr>
            <p:cNvPr id="10" name="Rectangle 11">
              <a:extLst>
                <a:ext uri="{FF2B5EF4-FFF2-40B4-BE49-F238E27FC236}">
                  <a16:creationId xmlns:a16="http://schemas.microsoft.com/office/drawing/2014/main" xmlns="" id="{95F699DF-153E-4F7A-8E7B-4ADB20F522D8}"/>
                </a:ext>
              </a:extLst>
            </p:cNvPr>
            <p:cNvSpPr>
              <a:spLocks noChangeArrowheads="1"/>
            </p:cNvSpPr>
            <p:nvPr/>
          </p:nvSpPr>
          <p:spPr bwMode="auto">
            <a:xfrm>
              <a:off x="3634" y="1270"/>
              <a:ext cx="90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800" b="1" dirty="0">
                  <a:solidFill>
                    <a:schemeClr val="bg2"/>
                  </a:solidFill>
                </a:rPr>
                <a:t>Intervención</a:t>
              </a:r>
              <a:endParaRPr lang="es-ES" altLang="es-CO" sz="1350" dirty="0">
                <a:solidFill>
                  <a:schemeClr val="bg2"/>
                </a:solidFill>
              </a:endParaRPr>
            </a:p>
          </p:txBody>
        </p:sp>
        <p:sp>
          <p:nvSpPr>
            <p:cNvPr id="11" name="Rectangle 13">
              <a:extLst>
                <a:ext uri="{FF2B5EF4-FFF2-40B4-BE49-F238E27FC236}">
                  <a16:creationId xmlns:a16="http://schemas.microsoft.com/office/drawing/2014/main" xmlns="" id="{92C22FE5-6D03-4A0D-BF6E-957A1A5B0AF2}"/>
                </a:ext>
              </a:extLst>
            </p:cNvPr>
            <p:cNvSpPr>
              <a:spLocks noChangeArrowheads="1"/>
            </p:cNvSpPr>
            <p:nvPr/>
          </p:nvSpPr>
          <p:spPr bwMode="auto">
            <a:xfrm>
              <a:off x="2981" y="1718"/>
              <a:ext cx="6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a:solidFill>
                    <a:srgbClr val="FFFFFF"/>
                  </a:solidFill>
                </a:rPr>
                <a:t>Exposición</a:t>
              </a:r>
              <a:endParaRPr lang="es-ES" altLang="es-CO" sz="1350"/>
            </a:p>
          </p:txBody>
        </p:sp>
        <p:sp>
          <p:nvSpPr>
            <p:cNvPr id="12" name="Rectangle 14">
              <a:extLst>
                <a:ext uri="{FF2B5EF4-FFF2-40B4-BE49-F238E27FC236}">
                  <a16:creationId xmlns:a16="http://schemas.microsoft.com/office/drawing/2014/main" xmlns="" id="{3E2C36F3-2085-4A93-BFA8-EFEE2A00BC6C}"/>
                </a:ext>
              </a:extLst>
            </p:cNvPr>
            <p:cNvSpPr>
              <a:spLocks noChangeArrowheads="1"/>
            </p:cNvSpPr>
            <p:nvPr/>
          </p:nvSpPr>
          <p:spPr bwMode="auto">
            <a:xfrm>
              <a:off x="2981" y="1929"/>
              <a:ext cx="12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a:solidFill>
                    <a:srgbClr val="FFFFFF"/>
                  </a:solidFill>
                </a:rPr>
                <a:t>Pruebas diagnósticas</a:t>
              </a:r>
              <a:endParaRPr lang="es-ES" altLang="es-CO" sz="1350"/>
            </a:p>
          </p:txBody>
        </p:sp>
        <p:sp>
          <p:nvSpPr>
            <p:cNvPr id="13" name="Rectangle 15">
              <a:extLst>
                <a:ext uri="{FF2B5EF4-FFF2-40B4-BE49-F238E27FC236}">
                  <a16:creationId xmlns:a16="http://schemas.microsoft.com/office/drawing/2014/main" xmlns="" id="{423FBE75-C89C-450B-A338-B29B3310FDDE}"/>
                </a:ext>
              </a:extLst>
            </p:cNvPr>
            <p:cNvSpPr>
              <a:spLocks noChangeArrowheads="1"/>
            </p:cNvSpPr>
            <p:nvPr/>
          </p:nvSpPr>
          <p:spPr bwMode="auto">
            <a:xfrm>
              <a:off x="2981" y="2139"/>
              <a:ext cx="12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dirty="0">
                  <a:solidFill>
                    <a:srgbClr val="FFFFFF"/>
                  </a:solidFill>
                </a:rPr>
                <a:t>Factores pronósticos</a:t>
              </a:r>
              <a:endParaRPr lang="es-ES" altLang="es-CO" sz="1350" dirty="0"/>
            </a:p>
          </p:txBody>
        </p:sp>
        <p:sp>
          <p:nvSpPr>
            <p:cNvPr id="14" name="Rectangle 16">
              <a:extLst>
                <a:ext uri="{FF2B5EF4-FFF2-40B4-BE49-F238E27FC236}">
                  <a16:creationId xmlns:a16="http://schemas.microsoft.com/office/drawing/2014/main" xmlns="" id="{7C44E175-D623-457C-94BC-3891E3958A29}"/>
                </a:ext>
              </a:extLst>
            </p:cNvPr>
            <p:cNvSpPr>
              <a:spLocks noChangeArrowheads="1"/>
            </p:cNvSpPr>
            <p:nvPr/>
          </p:nvSpPr>
          <p:spPr bwMode="auto">
            <a:xfrm>
              <a:off x="2981" y="2350"/>
              <a:ext cx="4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dirty="0">
                  <a:solidFill>
                    <a:srgbClr val="FFFFFF"/>
                  </a:solidFill>
                </a:rPr>
                <a:t>Terapia</a:t>
              </a:r>
              <a:endParaRPr lang="es-ES" altLang="es-CO" sz="1350" dirty="0"/>
            </a:p>
          </p:txBody>
        </p:sp>
        <p:sp>
          <p:nvSpPr>
            <p:cNvPr id="15" name="Rectangle 17">
              <a:extLst>
                <a:ext uri="{FF2B5EF4-FFF2-40B4-BE49-F238E27FC236}">
                  <a16:creationId xmlns:a16="http://schemas.microsoft.com/office/drawing/2014/main" xmlns="" id="{478A3098-DFCE-4A1F-863E-76D2528815F7}"/>
                </a:ext>
              </a:extLst>
            </p:cNvPr>
            <p:cNvSpPr>
              <a:spLocks noChangeArrowheads="1"/>
            </p:cNvSpPr>
            <p:nvPr/>
          </p:nvSpPr>
          <p:spPr bwMode="auto">
            <a:xfrm>
              <a:off x="2981" y="2561"/>
              <a:ext cx="16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dirty="0">
                  <a:solidFill>
                    <a:srgbClr val="FFFFFF"/>
                  </a:solidFill>
                </a:rPr>
                <a:t>Percepción del público, etc.</a:t>
              </a:r>
              <a:endParaRPr lang="es-ES" altLang="es-CO" sz="1350" dirty="0"/>
            </a:p>
          </p:txBody>
        </p:sp>
        <p:sp>
          <p:nvSpPr>
            <p:cNvPr id="16" name="Rectangle 18">
              <a:extLst>
                <a:ext uri="{FF2B5EF4-FFF2-40B4-BE49-F238E27FC236}">
                  <a16:creationId xmlns:a16="http://schemas.microsoft.com/office/drawing/2014/main" xmlns="" id="{12C07357-F157-4899-B2ED-5AEFB2EF3952}"/>
                </a:ext>
              </a:extLst>
            </p:cNvPr>
            <p:cNvSpPr>
              <a:spLocks noChangeArrowheads="1"/>
            </p:cNvSpPr>
            <p:nvPr/>
          </p:nvSpPr>
          <p:spPr bwMode="auto">
            <a:xfrm>
              <a:off x="995" y="2930"/>
              <a:ext cx="94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800" b="1" dirty="0">
                  <a:solidFill>
                    <a:schemeClr val="bg2"/>
                  </a:solidFill>
                </a:rPr>
                <a:t>Comparación</a:t>
              </a:r>
              <a:endParaRPr lang="es-ES" altLang="es-CO" sz="1350" dirty="0">
                <a:solidFill>
                  <a:schemeClr val="bg2"/>
                </a:solidFill>
              </a:endParaRPr>
            </a:p>
          </p:txBody>
        </p:sp>
        <p:sp>
          <p:nvSpPr>
            <p:cNvPr id="17" name="Rectangle 19">
              <a:extLst>
                <a:ext uri="{FF2B5EF4-FFF2-40B4-BE49-F238E27FC236}">
                  <a16:creationId xmlns:a16="http://schemas.microsoft.com/office/drawing/2014/main" xmlns="" id="{F534C145-0F83-4EC9-A3E4-47D16869D00E}"/>
                </a:ext>
              </a:extLst>
            </p:cNvPr>
            <p:cNvSpPr>
              <a:spLocks noChangeArrowheads="1"/>
            </p:cNvSpPr>
            <p:nvPr/>
          </p:nvSpPr>
          <p:spPr bwMode="auto">
            <a:xfrm>
              <a:off x="3727" y="2930"/>
              <a:ext cx="73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s-ES" b="1" dirty="0">
                  <a:solidFill>
                    <a:schemeClr val="bg2"/>
                  </a:solidFill>
                </a:rPr>
                <a:t>Desenlace</a:t>
              </a:r>
              <a:endParaRPr lang="es-ES" sz="1350" dirty="0">
                <a:solidFill>
                  <a:schemeClr val="bg2"/>
                </a:solidFill>
              </a:endParaRPr>
            </a:p>
          </p:txBody>
        </p:sp>
        <p:sp>
          <p:nvSpPr>
            <p:cNvPr id="18" name="Rectangle 20">
              <a:extLst>
                <a:ext uri="{FF2B5EF4-FFF2-40B4-BE49-F238E27FC236}">
                  <a16:creationId xmlns:a16="http://schemas.microsoft.com/office/drawing/2014/main" xmlns="" id="{6A0C50EE-EE8C-4250-BA49-0725793F77EA}"/>
                </a:ext>
              </a:extLst>
            </p:cNvPr>
            <p:cNvSpPr>
              <a:spLocks noChangeArrowheads="1"/>
            </p:cNvSpPr>
            <p:nvPr/>
          </p:nvSpPr>
          <p:spPr bwMode="auto">
            <a:xfrm>
              <a:off x="329" y="1750"/>
              <a:ext cx="9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dirty="0">
                  <a:solidFill>
                    <a:srgbClr val="FFFFFF"/>
                  </a:solidFill>
                </a:rPr>
                <a:t>Descripción del </a:t>
              </a:r>
              <a:endParaRPr lang="es-ES" altLang="es-CO" sz="1350" dirty="0"/>
            </a:p>
          </p:txBody>
        </p:sp>
        <p:sp>
          <p:nvSpPr>
            <p:cNvPr id="19" name="Rectangle 21">
              <a:extLst>
                <a:ext uri="{FF2B5EF4-FFF2-40B4-BE49-F238E27FC236}">
                  <a16:creationId xmlns:a16="http://schemas.microsoft.com/office/drawing/2014/main" xmlns="" id="{DAC34CC1-3A91-4FF6-8CCA-158C75F2367D}"/>
                </a:ext>
              </a:extLst>
            </p:cNvPr>
            <p:cNvSpPr>
              <a:spLocks noChangeArrowheads="1"/>
            </p:cNvSpPr>
            <p:nvPr/>
          </p:nvSpPr>
          <p:spPr bwMode="auto">
            <a:xfrm>
              <a:off x="329" y="1951"/>
              <a:ext cx="1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dirty="0">
                  <a:solidFill>
                    <a:srgbClr val="FFFFFF"/>
                  </a:solidFill>
                </a:rPr>
                <a:t>problema de interés</a:t>
              </a:r>
              <a:endParaRPr lang="es-ES" altLang="es-CO" sz="1350" dirty="0"/>
            </a:p>
          </p:txBody>
        </p:sp>
        <p:sp>
          <p:nvSpPr>
            <p:cNvPr id="20" name="Rectangle 22">
              <a:extLst>
                <a:ext uri="{FF2B5EF4-FFF2-40B4-BE49-F238E27FC236}">
                  <a16:creationId xmlns:a16="http://schemas.microsoft.com/office/drawing/2014/main" xmlns="" id="{A16C5F13-B248-4FF1-8C8C-7AFB16ED692A}"/>
                </a:ext>
              </a:extLst>
            </p:cNvPr>
            <p:cNvSpPr>
              <a:spLocks noChangeArrowheads="1"/>
            </p:cNvSpPr>
            <p:nvPr/>
          </p:nvSpPr>
          <p:spPr bwMode="auto">
            <a:xfrm>
              <a:off x="329" y="3234"/>
              <a:ext cx="18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a:solidFill>
                    <a:srgbClr val="FFFFFF"/>
                  </a:solidFill>
                </a:rPr>
                <a:t>Frecuentemente más relevante </a:t>
              </a:r>
              <a:endParaRPr lang="es-ES" altLang="es-CO" sz="1350"/>
            </a:p>
          </p:txBody>
        </p:sp>
        <p:sp>
          <p:nvSpPr>
            <p:cNvPr id="21" name="Rectangle 23">
              <a:extLst>
                <a:ext uri="{FF2B5EF4-FFF2-40B4-BE49-F238E27FC236}">
                  <a16:creationId xmlns:a16="http://schemas.microsoft.com/office/drawing/2014/main" xmlns="" id="{1F8991A7-762B-4EB3-9C5A-AA74945E86D0}"/>
                </a:ext>
              </a:extLst>
            </p:cNvPr>
            <p:cNvSpPr>
              <a:spLocks noChangeArrowheads="1"/>
            </p:cNvSpPr>
            <p:nvPr/>
          </p:nvSpPr>
          <p:spPr bwMode="auto">
            <a:xfrm>
              <a:off x="329" y="3435"/>
              <a:ext cx="19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dirty="0">
                  <a:solidFill>
                    <a:srgbClr val="FFFFFF"/>
                  </a:solidFill>
                </a:rPr>
                <a:t>cuando evalúa intervenciones en </a:t>
              </a:r>
              <a:endParaRPr lang="es-ES" altLang="es-CO" sz="1350" dirty="0"/>
            </a:p>
          </p:txBody>
        </p:sp>
        <p:sp>
          <p:nvSpPr>
            <p:cNvPr id="22" name="Rectangle 24">
              <a:extLst>
                <a:ext uri="{FF2B5EF4-FFF2-40B4-BE49-F238E27FC236}">
                  <a16:creationId xmlns:a16="http://schemas.microsoft.com/office/drawing/2014/main" xmlns="" id="{51F7928D-76A4-4BBF-9807-DF9B1CAAFD47}"/>
                </a:ext>
              </a:extLst>
            </p:cNvPr>
            <p:cNvSpPr>
              <a:spLocks noChangeArrowheads="1"/>
            </p:cNvSpPr>
            <p:nvPr/>
          </p:nvSpPr>
          <p:spPr bwMode="auto">
            <a:xfrm>
              <a:off x="329" y="3635"/>
              <a:ext cx="5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a:solidFill>
                    <a:srgbClr val="FFFFFF"/>
                  </a:solidFill>
                </a:rPr>
                <a:t>conflicto</a:t>
              </a:r>
              <a:endParaRPr lang="es-ES" altLang="es-CO" sz="1350"/>
            </a:p>
          </p:txBody>
        </p:sp>
        <p:sp>
          <p:nvSpPr>
            <p:cNvPr id="23" name="Rectangle 25">
              <a:extLst>
                <a:ext uri="{FF2B5EF4-FFF2-40B4-BE49-F238E27FC236}">
                  <a16:creationId xmlns:a16="http://schemas.microsoft.com/office/drawing/2014/main" xmlns="" id="{43B052FB-F38E-42BF-9545-108127918142}"/>
                </a:ext>
              </a:extLst>
            </p:cNvPr>
            <p:cNvSpPr>
              <a:spLocks noChangeArrowheads="1"/>
            </p:cNvSpPr>
            <p:nvPr/>
          </p:nvSpPr>
          <p:spPr bwMode="auto">
            <a:xfrm>
              <a:off x="2973" y="3234"/>
              <a:ext cx="13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dirty="0">
                  <a:solidFill>
                    <a:srgbClr val="FFFFFF"/>
                  </a:solidFill>
                </a:rPr>
                <a:t>Desenlaces de interés </a:t>
              </a:r>
              <a:endParaRPr lang="es-ES" altLang="es-CO" sz="1350" dirty="0"/>
            </a:p>
          </p:txBody>
        </p:sp>
        <p:sp>
          <p:nvSpPr>
            <p:cNvPr id="24" name="Rectangle 26">
              <a:extLst>
                <a:ext uri="{FF2B5EF4-FFF2-40B4-BE49-F238E27FC236}">
                  <a16:creationId xmlns:a16="http://schemas.microsoft.com/office/drawing/2014/main" xmlns="" id="{9C075077-1F39-4650-A40B-23416C6906B2}"/>
                </a:ext>
              </a:extLst>
            </p:cNvPr>
            <p:cNvSpPr>
              <a:spLocks noChangeArrowheads="1"/>
            </p:cNvSpPr>
            <p:nvPr/>
          </p:nvSpPr>
          <p:spPr bwMode="auto">
            <a:xfrm>
              <a:off x="2973" y="3435"/>
              <a:ext cx="24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r>
                <a:rPr lang="es-ES" altLang="es-CO" sz="1500" b="1" dirty="0">
                  <a:solidFill>
                    <a:srgbClr val="FFFFFF"/>
                  </a:solidFill>
                </a:rPr>
                <a:t>para el sistema de salud o para el público</a:t>
              </a:r>
              <a:endParaRPr lang="es-ES" altLang="es-CO" sz="1350" dirty="0"/>
            </a:p>
          </p:txBody>
        </p:sp>
        <p:sp>
          <p:nvSpPr>
            <p:cNvPr id="25" name="Rectangle 28">
              <a:extLst>
                <a:ext uri="{FF2B5EF4-FFF2-40B4-BE49-F238E27FC236}">
                  <a16:creationId xmlns:a16="http://schemas.microsoft.com/office/drawing/2014/main" xmlns="" id="{A2835410-FBCC-46E0-BF90-FF0C3684FDC4}"/>
                </a:ext>
              </a:extLst>
            </p:cNvPr>
            <p:cNvSpPr>
              <a:spLocks noChangeArrowheads="1"/>
            </p:cNvSpPr>
            <p:nvPr/>
          </p:nvSpPr>
          <p:spPr bwMode="auto">
            <a:xfrm>
              <a:off x="300" y="1276"/>
              <a:ext cx="2624" cy="9"/>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26" name="Rectangle 29">
              <a:extLst>
                <a:ext uri="{FF2B5EF4-FFF2-40B4-BE49-F238E27FC236}">
                  <a16:creationId xmlns:a16="http://schemas.microsoft.com/office/drawing/2014/main" xmlns="" id="{D874DDD5-BFF3-4A8C-9E6A-D3A5D56907E7}"/>
                </a:ext>
              </a:extLst>
            </p:cNvPr>
            <p:cNvSpPr>
              <a:spLocks noChangeArrowheads="1"/>
            </p:cNvSpPr>
            <p:nvPr/>
          </p:nvSpPr>
          <p:spPr bwMode="auto">
            <a:xfrm>
              <a:off x="300" y="1295"/>
              <a:ext cx="2624" cy="1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27" name="Rectangle 30">
              <a:extLst>
                <a:ext uri="{FF2B5EF4-FFF2-40B4-BE49-F238E27FC236}">
                  <a16:creationId xmlns:a16="http://schemas.microsoft.com/office/drawing/2014/main" xmlns="" id="{0977FFEA-3740-403A-86E8-0190C9E45A4B}"/>
                </a:ext>
              </a:extLst>
            </p:cNvPr>
            <p:cNvSpPr>
              <a:spLocks noChangeArrowheads="1"/>
            </p:cNvSpPr>
            <p:nvPr/>
          </p:nvSpPr>
          <p:spPr bwMode="auto">
            <a:xfrm>
              <a:off x="300" y="2940"/>
              <a:ext cx="2624" cy="3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28" name="Rectangle 31">
              <a:extLst>
                <a:ext uri="{FF2B5EF4-FFF2-40B4-BE49-F238E27FC236}">
                  <a16:creationId xmlns:a16="http://schemas.microsoft.com/office/drawing/2014/main" xmlns="" id="{A55F5F1A-F025-40DA-A1AB-0176294C8F6C}"/>
                </a:ext>
              </a:extLst>
            </p:cNvPr>
            <p:cNvSpPr>
              <a:spLocks noChangeArrowheads="1"/>
            </p:cNvSpPr>
            <p:nvPr/>
          </p:nvSpPr>
          <p:spPr bwMode="auto">
            <a:xfrm>
              <a:off x="300" y="3200"/>
              <a:ext cx="2624" cy="9"/>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29" name="Rectangle 32">
              <a:extLst>
                <a:ext uri="{FF2B5EF4-FFF2-40B4-BE49-F238E27FC236}">
                  <a16:creationId xmlns:a16="http://schemas.microsoft.com/office/drawing/2014/main" xmlns="" id="{4773F96C-596F-4200-A954-8F53A7ADD503}"/>
                </a:ext>
              </a:extLst>
            </p:cNvPr>
            <p:cNvSpPr>
              <a:spLocks noChangeArrowheads="1"/>
            </p:cNvSpPr>
            <p:nvPr/>
          </p:nvSpPr>
          <p:spPr bwMode="auto">
            <a:xfrm>
              <a:off x="300" y="3219"/>
              <a:ext cx="2624" cy="1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30" name="Rectangle 34">
              <a:extLst>
                <a:ext uri="{FF2B5EF4-FFF2-40B4-BE49-F238E27FC236}">
                  <a16:creationId xmlns:a16="http://schemas.microsoft.com/office/drawing/2014/main" xmlns="" id="{FBE7D1F6-0155-42BE-B71A-F4A72BE2CF51}"/>
                </a:ext>
              </a:extLst>
            </p:cNvPr>
            <p:cNvSpPr>
              <a:spLocks noChangeArrowheads="1"/>
            </p:cNvSpPr>
            <p:nvPr/>
          </p:nvSpPr>
          <p:spPr bwMode="auto">
            <a:xfrm>
              <a:off x="2944" y="1276"/>
              <a:ext cx="2521" cy="9"/>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31" name="Rectangle 35">
              <a:extLst>
                <a:ext uri="{FF2B5EF4-FFF2-40B4-BE49-F238E27FC236}">
                  <a16:creationId xmlns:a16="http://schemas.microsoft.com/office/drawing/2014/main" xmlns="" id="{013C6BA3-0400-419F-891F-20177EC689C8}"/>
                </a:ext>
              </a:extLst>
            </p:cNvPr>
            <p:cNvSpPr>
              <a:spLocks noChangeArrowheads="1"/>
            </p:cNvSpPr>
            <p:nvPr/>
          </p:nvSpPr>
          <p:spPr bwMode="auto">
            <a:xfrm>
              <a:off x="2944" y="1295"/>
              <a:ext cx="2521" cy="1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32" name="Rectangle 36">
              <a:extLst>
                <a:ext uri="{FF2B5EF4-FFF2-40B4-BE49-F238E27FC236}">
                  <a16:creationId xmlns:a16="http://schemas.microsoft.com/office/drawing/2014/main" xmlns="" id="{4360C34C-7130-4965-AF8E-49D06354B5BA}"/>
                </a:ext>
              </a:extLst>
            </p:cNvPr>
            <p:cNvSpPr>
              <a:spLocks noChangeArrowheads="1"/>
            </p:cNvSpPr>
            <p:nvPr/>
          </p:nvSpPr>
          <p:spPr bwMode="auto">
            <a:xfrm>
              <a:off x="2944" y="2940"/>
              <a:ext cx="2521" cy="3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33" name="Rectangle 37">
              <a:extLst>
                <a:ext uri="{FF2B5EF4-FFF2-40B4-BE49-F238E27FC236}">
                  <a16:creationId xmlns:a16="http://schemas.microsoft.com/office/drawing/2014/main" xmlns="" id="{304A00A7-D1B2-479B-A96F-932E2936EB13}"/>
                </a:ext>
              </a:extLst>
            </p:cNvPr>
            <p:cNvSpPr>
              <a:spLocks noChangeArrowheads="1"/>
            </p:cNvSpPr>
            <p:nvPr/>
          </p:nvSpPr>
          <p:spPr bwMode="auto">
            <a:xfrm>
              <a:off x="2944" y="3200"/>
              <a:ext cx="2521" cy="9"/>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sp>
          <p:nvSpPr>
            <p:cNvPr id="34" name="Rectangle 38">
              <a:extLst>
                <a:ext uri="{FF2B5EF4-FFF2-40B4-BE49-F238E27FC236}">
                  <a16:creationId xmlns:a16="http://schemas.microsoft.com/office/drawing/2014/main" xmlns="" id="{544B14B1-04FD-4633-A5F4-D4AA8645EC02}"/>
                </a:ext>
              </a:extLst>
            </p:cNvPr>
            <p:cNvSpPr>
              <a:spLocks noChangeArrowheads="1"/>
            </p:cNvSpPr>
            <p:nvPr/>
          </p:nvSpPr>
          <p:spPr bwMode="auto">
            <a:xfrm>
              <a:off x="2944" y="3219"/>
              <a:ext cx="2521" cy="1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MS PGothic"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MS PGothic"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MS PGothic"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MS PGothic"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MS PGothic"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MS PGothic" pitchFamily="34" charset="-128"/>
                </a:defRPr>
              </a:lvl9pPr>
            </a:lstStyle>
            <a:p>
              <a:pPr eaLnBrk="1" hangingPunct="1">
                <a:spcBef>
                  <a:spcPct val="0"/>
                </a:spcBef>
                <a:buFontTx/>
                <a:buNone/>
              </a:pPr>
              <a:endParaRPr lang="es-CO" altLang="es-CO" sz="1350"/>
            </a:p>
          </p:txBody>
        </p:sp>
      </p:grpSp>
    </p:spTree>
    <p:extLst>
      <p:ext uri="{BB962C8B-B14F-4D97-AF65-F5344CB8AC3E}">
        <p14:creationId xmlns:p14="http://schemas.microsoft.com/office/powerpoint/2010/main" val="323629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EB037307-E1CA-4B25-A866-64C2654661A8}"/>
              </a:ext>
            </a:extLst>
          </p:cNvPr>
          <p:cNvSpPr>
            <a:spLocks noGrp="1" noChangeArrowheads="1"/>
          </p:cNvSpPr>
          <p:nvPr>
            <p:ph type="title"/>
          </p:nvPr>
        </p:nvSpPr>
        <p:spPr/>
        <p:txBody>
          <a:bodyPr>
            <a:normAutofit fontScale="90000"/>
          </a:bodyPr>
          <a:lstStyle/>
          <a:p>
            <a:r>
              <a:rPr lang="en-US" altLang="es-CO" dirty="0" err="1"/>
              <a:t>Tipos</a:t>
            </a:r>
            <a:r>
              <a:rPr lang="en-US" altLang="es-CO" dirty="0"/>
              <a:t> de </a:t>
            </a:r>
            <a:r>
              <a:rPr lang="en-US" altLang="es-CO" dirty="0" err="1"/>
              <a:t>muestreo</a:t>
            </a:r>
            <a:endParaRPr lang="en-US" altLang="es-CO" dirty="0"/>
          </a:p>
        </p:txBody>
      </p:sp>
      <p:sp>
        <p:nvSpPr>
          <p:cNvPr id="2051" name="Rectangle 3">
            <a:extLst>
              <a:ext uri="{FF2B5EF4-FFF2-40B4-BE49-F238E27FC236}">
                <a16:creationId xmlns:a16="http://schemas.microsoft.com/office/drawing/2014/main" xmlns="" id="{D6927828-85A9-4AB3-976C-624A650E0CFC}"/>
              </a:ext>
            </a:extLst>
          </p:cNvPr>
          <p:cNvSpPr>
            <a:spLocks noGrp="1" noChangeArrowheads="1"/>
          </p:cNvSpPr>
          <p:nvPr>
            <p:ph idx="1"/>
          </p:nvPr>
        </p:nvSpPr>
        <p:spPr>
          <a:xfrm>
            <a:off x="457200" y="1615722"/>
            <a:ext cx="4742121" cy="2978901"/>
          </a:xfrm>
        </p:spPr>
        <p:txBody>
          <a:bodyPr>
            <a:normAutofit lnSpcReduction="10000"/>
          </a:bodyPr>
          <a:lstStyle/>
          <a:p>
            <a:pPr marL="171450" indent="-171450">
              <a:lnSpc>
                <a:spcPct val="150000"/>
              </a:lnSpc>
              <a:buFont typeface="Arial" panose="020B0604020202020204" pitchFamily="34" charset="0"/>
              <a:buChar char="•"/>
            </a:pPr>
            <a:r>
              <a:rPr lang="en-US" altLang="es-CO" sz="2400" i="1" dirty="0" err="1">
                <a:solidFill>
                  <a:schemeClr val="bg2"/>
                </a:solidFill>
              </a:rPr>
              <a:t>Muestreo</a:t>
            </a:r>
            <a:r>
              <a:rPr lang="en-US" altLang="es-CO" sz="2400" i="1" dirty="0">
                <a:solidFill>
                  <a:schemeClr val="bg2"/>
                </a:solidFill>
              </a:rPr>
              <a:t> </a:t>
            </a:r>
            <a:r>
              <a:rPr lang="en-US" altLang="es-CO" sz="2400" i="1" dirty="0" err="1">
                <a:solidFill>
                  <a:schemeClr val="bg2"/>
                </a:solidFill>
              </a:rPr>
              <a:t>aleatorio</a:t>
            </a:r>
            <a:r>
              <a:rPr lang="en-US" altLang="es-CO" sz="2400" i="1" dirty="0">
                <a:solidFill>
                  <a:schemeClr val="bg2"/>
                </a:solidFill>
              </a:rPr>
              <a:t> simple</a:t>
            </a:r>
          </a:p>
          <a:p>
            <a:pPr marL="171450" indent="-171450">
              <a:lnSpc>
                <a:spcPct val="150000"/>
              </a:lnSpc>
              <a:buFont typeface="Arial" panose="020B0604020202020204" pitchFamily="34" charset="0"/>
              <a:buChar char="•"/>
            </a:pPr>
            <a:r>
              <a:rPr lang="en-US" altLang="es-CO" sz="2400" i="1" dirty="0" err="1">
                <a:solidFill>
                  <a:schemeClr val="bg2"/>
                </a:solidFill>
              </a:rPr>
              <a:t>Muestreo</a:t>
            </a:r>
            <a:r>
              <a:rPr lang="en-US" altLang="es-CO" sz="2400" i="1" dirty="0">
                <a:solidFill>
                  <a:schemeClr val="bg2"/>
                </a:solidFill>
              </a:rPr>
              <a:t> </a:t>
            </a:r>
            <a:r>
              <a:rPr lang="en-US" altLang="es-CO" sz="2400" i="1" dirty="0" err="1">
                <a:solidFill>
                  <a:schemeClr val="bg2"/>
                </a:solidFill>
              </a:rPr>
              <a:t>aleatorio</a:t>
            </a:r>
            <a:r>
              <a:rPr lang="en-US" altLang="es-CO" sz="2400" i="1" dirty="0">
                <a:solidFill>
                  <a:schemeClr val="bg2"/>
                </a:solidFill>
              </a:rPr>
              <a:t> </a:t>
            </a:r>
            <a:r>
              <a:rPr lang="en-US" altLang="es-CO" sz="2400" i="1" dirty="0" err="1">
                <a:solidFill>
                  <a:schemeClr val="bg2"/>
                </a:solidFill>
              </a:rPr>
              <a:t>estratificado</a:t>
            </a:r>
            <a:endParaRPr lang="en-US" altLang="es-CO" sz="2400" i="1" dirty="0">
              <a:solidFill>
                <a:schemeClr val="bg2"/>
              </a:solidFill>
            </a:endParaRPr>
          </a:p>
          <a:p>
            <a:pPr marL="171450" indent="-171450">
              <a:lnSpc>
                <a:spcPct val="150000"/>
              </a:lnSpc>
              <a:buFont typeface="Arial" panose="020B0604020202020204" pitchFamily="34" charset="0"/>
              <a:buChar char="•"/>
            </a:pPr>
            <a:r>
              <a:rPr lang="en-US" altLang="es-CO" sz="2400" i="1" dirty="0" err="1">
                <a:solidFill>
                  <a:schemeClr val="bg2"/>
                </a:solidFill>
              </a:rPr>
              <a:t>Muestreo</a:t>
            </a:r>
            <a:r>
              <a:rPr lang="en-US" altLang="es-CO" sz="2400" i="1" dirty="0">
                <a:solidFill>
                  <a:schemeClr val="bg2"/>
                </a:solidFill>
              </a:rPr>
              <a:t> por </a:t>
            </a:r>
            <a:r>
              <a:rPr lang="en-US" altLang="es-CO" sz="2400" i="1" dirty="0" err="1">
                <a:solidFill>
                  <a:schemeClr val="bg2"/>
                </a:solidFill>
              </a:rPr>
              <a:t>conglomerados</a:t>
            </a:r>
            <a:endParaRPr lang="en-US" altLang="es-CO" sz="2400" i="1" dirty="0">
              <a:solidFill>
                <a:schemeClr val="bg2"/>
              </a:solidFill>
            </a:endParaRPr>
          </a:p>
          <a:p>
            <a:pPr marL="171450" indent="-171450">
              <a:lnSpc>
                <a:spcPct val="150000"/>
              </a:lnSpc>
              <a:buFont typeface="Arial" panose="020B0604020202020204" pitchFamily="34" charset="0"/>
              <a:buChar char="•"/>
            </a:pPr>
            <a:r>
              <a:rPr lang="en-US" altLang="es-CO" sz="2400" i="1" dirty="0" err="1">
                <a:solidFill>
                  <a:schemeClr val="bg2"/>
                </a:solidFill>
              </a:rPr>
              <a:t>Sistemático</a:t>
            </a:r>
            <a:endParaRPr lang="en-US" altLang="es-CO" sz="2400" i="1" dirty="0">
              <a:solidFill>
                <a:schemeClr val="bg2"/>
              </a:solidFill>
            </a:endParaRPr>
          </a:p>
          <a:p>
            <a:pPr marL="171450" indent="-171450">
              <a:lnSpc>
                <a:spcPct val="150000"/>
              </a:lnSpc>
              <a:buFont typeface="Arial" panose="020B0604020202020204" pitchFamily="34" charset="0"/>
              <a:buChar char="•"/>
            </a:pPr>
            <a:r>
              <a:rPr lang="en-US" altLang="es-CO" sz="2400" i="1" dirty="0" err="1">
                <a:solidFill>
                  <a:schemeClr val="bg2"/>
                </a:solidFill>
              </a:rPr>
              <a:t>Conveniencia</a:t>
            </a:r>
            <a:endParaRPr lang="en-US" altLang="es-CO" sz="2400" i="1" dirty="0">
              <a:solidFill>
                <a:schemeClr val="bg2"/>
              </a:solidFill>
            </a:endParaRPr>
          </a:p>
        </p:txBody>
      </p:sp>
      <p:pic>
        <p:nvPicPr>
          <p:cNvPr id="22533" name="Picture 18" descr="http://ccelearn.csus.edu/wasteclass/images/randomSampling.jpg">
            <a:extLst>
              <a:ext uri="{FF2B5EF4-FFF2-40B4-BE49-F238E27FC236}">
                <a16:creationId xmlns:a16="http://schemas.microsoft.com/office/drawing/2014/main" xmlns="" id="{CB862468-6F64-41E7-A279-CBF4DF7E260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916615" y="185738"/>
            <a:ext cx="1793287" cy="198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n 1">
            <a:extLst>
              <a:ext uri="{FF2B5EF4-FFF2-40B4-BE49-F238E27FC236}">
                <a16:creationId xmlns:a16="http://schemas.microsoft.com/office/drawing/2014/main" xmlns="" id="{C9EB9574-3505-44C8-8F26-AA45A987D8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5647" y="2210179"/>
            <a:ext cx="3547496" cy="27484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xmlns="" id="{BA479EF4-A283-4878-A569-7E962A25A7D5}"/>
              </a:ext>
            </a:extLst>
          </p:cNvPr>
          <p:cNvSpPr>
            <a:spLocks noGrp="1" noChangeArrowheads="1"/>
          </p:cNvSpPr>
          <p:nvPr>
            <p:ph type="title"/>
          </p:nvPr>
        </p:nvSpPr>
        <p:spPr>
          <a:xfrm>
            <a:off x="457199" y="923129"/>
            <a:ext cx="3338624" cy="549659"/>
          </a:xfrm>
        </p:spPr>
        <p:txBody>
          <a:bodyPr>
            <a:noAutofit/>
          </a:bodyPr>
          <a:lstStyle/>
          <a:p>
            <a:r>
              <a:rPr lang="en-US" altLang="es-CO" sz="1800" dirty="0" err="1"/>
              <a:t>Muestreo</a:t>
            </a:r>
            <a:r>
              <a:rPr lang="en-US" altLang="es-CO" sz="1800" dirty="0"/>
              <a:t> </a:t>
            </a:r>
            <a:r>
              <a:rPr lang="en-US" altLang="es-CO" sz="1800" dirty="0" err="1"/>
              <a:t>aleatorio</a:t>
            </a:r>
            <a:r>
              <a:rPr lang="en-US" altLang="es-CO" sz="1800" dirty="0"/>
              <a:t> simple</a:t>
            </a:r>
          </a:p>
        </p:txBody>
      </p:sp>
      <p:sp>
        <p:nvSpPr>
          <p:cNvPr id="23556" name="Rectangle 3">
            <a:extLst>
              <a:ext uri="{FF2B5EF4-FFF2-40B4-BE49-F238E27FC236}">
                <a16:creationId xmlns:a16="http://schemas.microsoft.com/office/drawing/2014/main" xmlns="" id="{3862B831-1B5F-4654-BEF7-389972E9F4C0}"/>
              </a:ext>
            </a:extLst>
          </p:cNvPr>
          <p:cNvSpPr>
            <a:spLocks noGrp="1" noChangeArrowheads="1"/>
          </p:cNvSpPr>
          <p:nvPr>
            <p:ph idx="1"/>
          </p:nvPr>
        </p:nvSpPr>
        <p:spPr>
          <a:xfrm>
            <a:off x="350875" y="1589552"/>
            <a:ext cx="2914651" cy="1446455"/>
          </a:xfrm>
        </p:spPr>
        <p:txBody>
          <a:bodyPr>
            <a:normAutofit/>
          </a:bodyPr>
          <a:lstStyle/>
          <a:p>
            <a:r>
              <a:rPr lang="es-ES" altLang="es-CO" sz="1700" dirty="0"/>
              <a:t>Cada sujeto de una población tiene una </a:t>
            </a:r>
            <a:r>
              <a:rPr lang="es-ES" altLang="es-CO" sz="1700" b="1" dirty="0"/>
              <a:t>probabilidad conocida </a:t>
            </a:r>
            <a:r>
              <a:rPr lang="es-ES" altLang="es-CO" sz="1700" dirty="0"/>
              <a:t>de ser seleccionado</a:t>
            </a:r>
            <a:endParaRPr lang="en-US" altLang="es-CO" sz="1700" dirty="0"/>
          </a:p>
        </p:txBody>
      </p:sp>
      <p:pic>
        <p:nvPicPr>
          <p:cNvPr id="4" name="Imagen 3">
            <a:extLst>
              <a:ext uri="{FF2B5EF4-FFF2-40B4-BE49-F238E27FC236}">
                <a16:creationId xmlns:a16="http://schemas.microsoft.com/office/drawing/2014/main" xmlns="" id="{E00A64A1-0E0D-4AC0-AC16-72B3184DC42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48549" y="3152772"/>
            <a:ext cx="4072373" cy="1708766"/>
          </a:xfrm>
          <a:prstGeom prst="rect">
            <a:avLst/>
          </a:prstGeom>
        </p:spPr>
      </p:pic>
      <p:pic>
        <p:nvPicPr>
          <p:cNvPr id="5" name="Imagen 4">
            <a:extLst>
              <a:ext uri="{FF2B5EF4-FFF2-40B4-BE49-F238E27FC236}">
                <a16:creationId xmlns:a16="http://schemas.microsoft.com/office/drawing/2014/main" xmlns="" id="{140C9251-33F1-49A0-A782-5324BFD2ABC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0875" y="3152772"/>
            <a:ext cx="3955312" cy="1659175"/>
          </a:xfrm>
          <a:prstGeom prst="rect">
            <a:avLst/>
          </a:prstGeom>
        </p:spPr>
      </p:pic>
      <p:sp>
        <p:nvSpPr>
          <p:cNvPr id="15" name="Rectángulo 14">
            <a:extLst>
              <a:ext uri="{FF2B5EF4-FFF2-40B4-BE49-F238E27FC236}">
                <a16:creationId xmlns:a16="http://schemas.microsoft.com/office/drawing/2014/main" xmlns="" id="{CA784AA6-40A6-4982-9925-CCE024049B49}"/>
              </a:ext>
            </a:extLst>
          </p:cNvPr>
          <p:cNvSpPr/>
          <p:nvPr/>
        </p:nvSpPr>
        <p:spPr>
          <a:xfrm>
            <a:off x="4848548" y="1487707"/>
            <a:ext cx="4072373" cy="1659175"/>
          </a:xfrm>
          <a:prstGeom prst="rect">
            <a:avLst/>
          </a:prstGeom>
        </p:spPr>
        <p:txBody>
          <a:bodyPr vert="horz" lIns="91440" tIns="45720" rIns="91440" bIns="45720" rtlCol="0">
            <a:normAutofit/>
          </a:bodyPr>
          <a:lstStyle/>
          <a:p>
            <a:pPr>
              <a:spcBef>
                <a:spcPct val="20000"/>
              </a:spcBef>
            </a:pPr>
            <a:r>
              <a:rPr lang="es-ES" sz="1700" dirty="0">
                <a:solidFill>
                  <a:schemeClr val="bg1"/>
                </a:solidFill>
                <a:latin typeface="Helvetica"/>
                <a:cs typeface="Helvetica"/>
              </a:rPr>
              <a:t>La población se divide en dos o más grupos llamados estratos, de acuerdo con algún criterio, como la ubicación geográfica, el grado, la edad o el ingreso, y las submuestras se seleccionan al azar de cada estrato.</a:t>
            </a:r>
            <a:endParaRPr lang="es-CO" sz="1700" dirty="0">
              <a:solidFill>
                <a:schemeClr val="bg1"/>
              </a:solidFill>
              <a:latin typeface="Helvetica"/>
              <a:cs typeface="Helvetica"/>
            </a:endParaRPr>
          </a:p>
        </p:txBody>
      </p:sp>
      <p:sp>
        <p:nvSpPr>
          <p:cNvPr id="27" name="Rectangle 2">
            <a:extLst>
              <a:ext uri="{FF2B5EF4-FFF2-40B4-BE49-F238E27FC236}">
                <a16:creationId xmlns:a16="http://schemas.microsoft.com/office/drawing/2014/main" xmlns="" id="{61513AE5-657D-43C7-8767-85DF7FAF3E33}"/>
              </a:ext>
            </a:extLst>
          </p:cNvPr>
          <p:cNvSpPr txBox="1">
            <a:spLocks noChangeArrowheads="1"/>
          </p:cNvSpPr>
          <p:nvPr/>
        </p:nvSpPr>
        <p:spPr>
          <a:xfrm>
            <a:off x="4735031" y="938049"/>
            <a:ext cx="4072373" cy="5347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b="1" i="1" kern="1200">
                <a:solidFill>
                  <a:schemeClr val="bg1"/>
                </a:solidFill>
                <a:latin typeface="Myriad Pro"/>
                <a:ea typeface="+mj-ea"/>
                <a:cs typeface="Myriad Pro"/>
              </a:defRPr>
            </a:lvl1pPr>
          </a:lstStyle>
          <a:p>
            <a:r>
              <a:rPr lang="en-US" altLang="es-CO" sz="1800" dirty="0" err="1"/>
              <a:t>Muestreo</a:t>
            </a:r>
            <a:r>
              <a:rPr lang="en-US" altLang="es-CO" sz="1800" dirty="0"/>
              <a:t> </a:t>
            </a:r>
            <a:r>
              <a:rPr lang="en-US" altLang="es-CO" sz="1800" dirty="0" err="1"/>
              <a:t>aleatorio</a:t>
            </a:r>
            <a:r>
              <a:rPr lang="en-US" altLang="es-CO" sz="1800" dirty="0"/>
              <a:t> </a:t>
            </a:r>
            <a:r>
              <a:rPr lang="en-US" altLang="es-CO" sz="1800" dirty="0" err="1"/>
              <a:t>estratificado</a:t>
            </a:r>
            <a:endParaRPr lang="en-US" altLang="es-CO"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204F3D3D-9375-4E4E-952D-892AE3F3D2A8}"/>
              </a:ext>
            </a:extLst>
          </p:cNvPr>
          <p:cNvSpPr>
            <a:spLocks noGrp="1" noChangeArrowheads="1"/>
          </p:cNvSpPr>
          <p:nvPr>
            <p:ph type="title"/>
          </p:nvPr>
        </p:nvSpPr>
        <p:spPr>
          <a:xfrm>
            <a:off x="457200" y="923129"/>
            <a:ext cx="2849526" cy="549659"/>
          </a:xfrm>
        </p:spPr>
        <p:txBody>
          <a:bodyPr>
            <a:noAutofit/>
          </a:bodyPr>
          <a:lstStyle/>
          <a:p>
            <a:r>
              <a:rPr lang="en-US" altLang="es-CO" sz="1800" dirty="0" err="1"/>
              <a:t>Muestreo</a:t>
            </a:r>
            <a:r>
              <a:rPr lang="en-US" altLang="es-CO" sz="1800" dirty="0"/>
              <a:t> por </a:t>
            </a:r>
            <a:r>
              <a:rPr lang="en-US" altLang="es-CO" sz="1800" dirty="0" err="1"/>
              <a:t>conglomerados</a:t>
            </a:r>
            <a:endParaRPr lang="en-US" altLang="es-CO" sz="1800" dirty="0"/>
          </a:p>
        </p:txBody>
      </p:sp>
      <p:sp>
        <p:nvSpPr>
          <p:cNvPr id="25603" name="Rectangle 3">
            <a:extLst>
              <a:ext uri="{FF2B5EF4-FFF2-40B4-BE49-F238E27FC236}">
                <a16:creationId xmlns:a16="http://schemas.microsoft.com/office/drawing/2014/main" xmlns="" id="{E1BC3444-8D91-495B-8592-F009DE4C9CF0}"/>
              </a:ext>
            </a:extLst>
          </p:cNvPr>
          <p:cNvSpPr>
            <a:spLocks noGrp="1" noChangeArrowheads="1"/>
          </p:cNvSpPr>
          <p:nvPr>
            <p:ph idx="1"/>
          </p:nvPr>
        </p:nvSpPr>
        <p:spPr>
          <a:xfrm>
            <a:off x="457201" y="1615722"/>
            <a:ext cx="2849526" cy="1488985"/>
          </a:xfrm>
        </p:spPr>
        <p:txBody>
          <a:bodyPr>
            <a:normAutofit fontScale="92500" lnSpcReduction="20000"/>
          </a:bodyPr>
          <a:lstStyle/>
          <a:p>
            <a:r>
              <a:rPr lang="es-ES" altLang="es-CO" sz="1600" dirty="0"/>
              <a:t>La población se divide en subgrupos (grupos) como familias. Se toma una muestra aleatoria simple de los subgrupos y luego se encuesta a todos los miembros del grupo seleccionado.</a:t>
            </a:r>
            <a:endParaRPr lang="en-US" altLang="es-CO" sz="1600" dirty="0"/>
          </a:p>
        </p:txBody>
      </p:sp>
      <p:sp>
        <p:nvSpPr>
          <p:cNvPr id="2" name="Rectángulo 1">
            <a:extLst>
              <a:ext uri="{FF2B5EF4-FFF2-40B4-BE49-F238E27FC236}">
                <a16:creationId xmlns:a16="http://schemas.microsoft.com/office/drawing/2014/main" xmlns="" id="{87F8BA0D-9AA4-4B8C-9A6F-D5A5F44E06F4}"/>
              </a:ext>
            </a:extLst>
          </p:cNvPr>
          <p:cNvSpPr/>
          <p:nvPr/>
        </p:nvSpPr>
        <p:spPr>
          <a:xfrm>
            <a:off x="4324121" y="1615722"/>
            <a:ext cx="4572000" cy="923330"/>
          </a:xfrm>
          <a:prstGeom prst="rect">
            <a:avLst/>
          </a:prstGeom>
        </p:spPr>
        <p:txBody>
          <a:bodyPr vert="horz" lIns="91440" tIns="45720" rIns="91440" bIns="45720" rtlCol="0">
            <a:normAutofit/>
          </a:bodyPr>
          <a:lstStyle/>
          <a:p>
            <a:pPr>
              <a:spcBef>
                <a:spcPct val="20000"/>
              </a:spcBef>
            </a:pPr>
            <a:r>
              <a:rPr lang="es-ES" sz="1600" dirty="0">
                <a:solidFill>
                  <a:schemeClr val="bg1"/>
                </a:solidFill>
                <a:latin typeface="Helvetica"/>
                <a:cs typeface="Helvetica"/>
              </a:rPr>
              <a:t>Cada miembro número k (por ejemplo: cada 10 persona) se selecciona de una lista de todos los miembros de la población.</a:t>
            </a:r>
            <a:endParaRPr lang="es-CO" sz="1600" dirty="0">
              <a:solidFill>
                <a:schemeClr val="bg1"/>
              </a:solidFill>
              <a:latin typeface="Helvetica"/>
              <a:cs typeface="Helvetica"/>
            </a:endParaRPr>
          </a:p>
        </p:txBody>
      </p:sp>
      <p:sp>
        <p:nvSpPr>
          <p:cNvPr id="809" name="Rectangle 2">
            <a:extLst>
              <a:ext uri="{FF2B5EF4-FFF2-40B4-BE49-F238E27FC236}">
                <a16:creationId xmlns:a16="http://schemas.microsoft.com/office/drawing/2014/main" xmlns="" id="{63EC08ED-692B-4F73-B565-2CE42CC63760}"/>
              </a:ext>
            </a:extLst>
          </p:cNvPr>
          <p:cNvSpPr txBox="1">
            <a:spLocks noChangeArrowheads="1"/>
          </p:cNvSpPr>
          <p:nvPr/>
        </p:nvSpPr>
        <p:spPr>
          <a:xfrm>
            <a:off x="4572000" y="923128"/>
            <a:ext cx="2849526" cy="54965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b="1" i="1" kern="1200">
                <a:solidFill>
                  <a:schemeClr val="bg1"/>
                </a:solidFill>
                <a:latin typeface="Myriad Pro"/>
                <a:ea typeface="+mj-ea"/>
                <a:cs typeface="Myriad Pro"/>
              </a:defRPr>
            </a:lvl1pPr>
          </a:lstStyle>
          <a:p>
            <a:r>
              <a:rPr lang="en-US" altLang="es-CO" sz="1800" dirty="0" err="1"/>
              <a:t>Muestreo</a:t>
            </a:r>
            <a:r>
              <a:rPr lang="en-US" altLang="es-CO" sz="1800" dirty="0"/>
              <a:t> </a:t>
            </a:r>
            <a:r>
              <a:rPr lang="en-US" altLang="es-CO" sz="1800" dirty="0" err="1"/>
              <a:t>sistemático</a:t>
            </a:r>
            <a:endParaRPr lang="en-US" altLang="es-CO" sz="1800" dirty="0"/>
          </a:p>
        </p:txBody>
      </p:sp>
      <p:pic>
        <p:nvPicPr>
          <p:cNvPr id="3" name="Imagen 2">
            <a:extLst>
              <a:ext uri="{FF2B5EF4-FFF2-40B4-BE49-F238E27FC236}">
                <a16:creationId xmlns:a16="http://schemas.microsoft.com/office/drawing/2014/main" xmlns="" id="{1ECAD773-969A-49E9-A331-EBBBB55EFE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599542" y="2840301"/>
            <a:ext cx="4021157" cy="20387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87EEAD6D-BE27-4263-A112-AB0FA29E4ACB}"/>
              </a:ext>
            </a:extLst>
          </p:cNvPr>
          <p:cNvSpPr>
            <a:spLocks noGrp="1" noChangeArrowheads="1"/>
          </p:cNvSpPr>
          <p:nvPr>
            <p:ph type="title"/>
          </p:nvPr>
        </p:nvSpPr>
        <p:spPr>
          <a:xfrm>
            <a:off x="3192067" y="140898"/>
            <a:ext cx="5829300" cy="490537"/>
          </a:xfrm>
        </p:spPr>
        <p:txBody>
          <a:bodyPr>
            <a:normAutofit fontScale="90000"/>
          </a:bodyPr>
          <a:lstStyle/>
          <a:p>
            <a:pPr eaLnBrk="1" hangingPunct="1">
              <a:defRPr/>
            </a:pPr>
            <a:r>
              <a:rPr lang="en-GB" dirty="0" err="1"/>
              <a:t>Muestreo</a:t>
            </a:r>
            <a:r>
              <a:rPr lang="en-GB" dirty="0"/>
              <a:t> por </a:t>
            </a:r>
            <a:r>
              <a:rPr lang="en-GB" dirty="0" err="1"/>
              <a:t>conglomerados</a:t>
            </a:r>
            <a:endParaRPr lang="en-GB" dirty="0"/>
          </a:p>
        </p:txBody>
      </p:sp>
      <p:grpSp>
        <p:nvGrpSpPr>
          <p:cNvPr id="25603" name="Group 3">
            <a:extLst>
              <a:ext uri="{FF2B5EF4-FFF2-40B4-BE49-F238E27FC236}">
                <a16:creationId xmlns:a16="http://schemas.microsoft.com/office/drawing/2014/main" xmlns="" id="{CC7BE857-0CDD-44BE-B260-FA69A3A5EBFD}"/>
              </a:ext>
            </a:extLst>
          </p:cNvPr>
          <p:cNvGrpSpPr>
            <a:grpSpLocks/>
          </p:cNvGrpSpPr>
          <p:nvPr/>
        </p:nvGrpSpPr>
        <p:grpSpPr bwMode="auto">
          <a:xfrm>
            <a:off x="1657350" y="867966"/>
            <a:ext cx="5828110" cy="4275534"/>
            <a:chOff x="428" y="640"/>
            <a:chExt cx="4895" cy="3591"/>
          </a:xfrm>
        </p:grpSpPr>
        <p:sp>
          <p:nvSpPr>
            <p:cNvPr id="26200" name="Rectangle 4">
              <a:extLst>
                <a:ext uri="{FF2B5EF4-FFF2-40B4-BE49-F238E27FC236}">
                  <a16:creationId xmlns:a16="http://schemas.microsoft.com/office/drawing/2014/main" xmlns="" id="{14C76190-97F0-40F0-8DB2-3862A910EC68}"/>
                </a:ext>
              </a:extLst>
            </p:cNvPr>
            <p:cNvSpPr>
              <a:spLocks noChangeArrowheads="1"/>
            </p:cNvSpPr>
            <p:nvPr/>
          </p:nvSpPr>
          <p:spPr bwMode="auto">
            <a:xfrm>
              <a:off x="1475" y="64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endParaRPr lang="en-US" altLang="es-CO">
                <a:latin typeface="Times New Roman" panose="02020603050405020304" pitchFamily="18" charset="0"/>
              </a:endParaRPr>
            </a:p>
          </p:txBody>
        </p:sp>
        <p:sp>
          <p:nvSpPr>
            <p:cNvPr id="26201" name="Freeform 5">
              <a:extLst>
                <a:ext uri="{FF2B5EF4-FFF2-40B4-BE49-F238E27FC236}">
                  <a16:creationId xmlns:a16="http://schemas.microsoft.com/office/drawing/2014/main" xmlns="" id="{EF696E7B-7186-4100-A474-188A0ABE4DFF}"/>
                </a:ext>
              </a:extLst>
            </p:cNvPr>
            <p:cNvSpPr>
              <a:spLocks/>
            </p:cNvSpPr>
            <p:nvPr/>
          </p:nvSpPr>
          <p:spPr bwMode="auto">
            <a:xfrm>
              <a:off x="2779" y="3692"/>
              <a:ext cx="116" cy="105"/>
            </a:xfrm>
            <a:custGeom>
              <a:avLst/>
              <a:gdLst>
                <a:gd name="T0" fmla="*/ 246 w 348"/>
                <a:gd name="T1" fmla="*/ 277 h 315"/>
                <a:gd name="T2" fmla="*/ 198 w 348"/>
                <a:gd name="T3" fmla="*/ 249 h 315"/>
                <a:gd name="T4" fmla="*/ 174 w 348"/>
                <a:gd name="T5" fmla="*/ 219 h 315"/>
                <a:gd name="T6" fmla="*/ 168 w 348"/>
                <a:gd name="T7" fmla="*/ 181 h 315"/>
                <a:gd name="T8" fmla="*/ 127 w 348"/>
                <a:gd name="T9" fmla="*/ 150 h 315"/>
                <a:gd name="T10" fmla="*/ 67 w 348"/>
                <a:gd name="T11" fmla="*/ 123 h 315"/>
                <a:gd name="T12" fmla="*/ 40 w 348"/>
                <a:gd name="T13" fmla="*/ 81 h 315"/>
                <a:gd name="T14" fmla="*/ 15 w 348"/>
                <a:gd name="T15" fmla="*/ 32 h 315"/>
                <a:gd name="T16" fmla="*/ 14 w 348"/>
                <a:gd name="T17" fmla="*/ 17 h 315"/>
                <a:gd name="T18" fmla="*/ 38 w 348"/>
                <a:gd name="T19" fmla="*/ 47 h 315"/>
                <a:gd name="T20" fmla="*/ 61 w 348"/>
                <a:gd name="T21" fmla="*/ 97 h 315"/>
                <a:gd name="T22" fmla="*/ 84 w 348"/>
                <a:gd name="T23" fmla="*/ 100 h 315"/>
                <a:gd name="T24" fmla="*/ 104 w 348"/>
                <a:gd name="T25" fmla="*/ 62 h 315"/>
                <a:gd name="T26" fmla="*/ 115 w 348"/>
                <a:gd name="T27" fmla="*/ 21 h 315"/>
                <a:gd name="T28" fmla="*/ 112 w 348"/>
                <a:gd name="T29" fmla="*/ 2 h 315"/>
                <a:gd name="T30" fmla="*/ 124 w 348"/>
                <a:gd name="T31" fmla="*/ 9 h 315"/>
                <a:gd name="T32" fmla="*/ 120 w 348"/>
                <a:gd name="T33" fmla="*/ 35 h 315"/>
                <a:gd name="T34" fmla="*/ 109 w 348"/>
                <a:gd name="T35" fmla="*/ 79 h 315"/>
                <a:gd name="T36" fmla="*/ 99 w 348"/>
                <a:gd name="T37" fmla="*/ 108 h 315"/>
                <a:gd name="T38" fmla="*/ 117 w 348"/>
                <a:gd name="T39" fmla="*/ 117 h 315"/>
                <a:gd name="T40" fmla="*/ 152 w 348"/>
                <a:gd name="T41" fmla="*/ 119 h 315"/>
                <a:gd name="T42" fmla="*/ 182 w 348"/>
                <a:gd name="T43" fmla="*/ 138 h 315"/>
                <a:gd name="T44" fmla="*/ 199 w 348"/>
                <a:gd name="T45" fmla="*/ 128 h 315"/>
                <a:gd name="T46" fmla="*/ 225 w 348"/>
                <a:gd name="T47" fmla="*/ 113 h 315"/>
                <a:gd name="T48" fmla="*/ 250 w 348"/>
                <a:gd name="T49" fmla="*/ 91 h 315"/>
                <a:gd name="T50" fmla="*/ 261 w 348"/>
                <a:gd name="T51" fmla="*/ 83 h 315"/>
                <a:gd name="T52" fmla="*/ 243 w 348"/>
                <a:gd name="T53" fmla="*/ 112 h 315"/>
                <a:gd name="T54" fmla="*/ 213 w 348"/>
                <a:gd name="T55" fmla="*/ 133 h 315"/>
                <a:gd name="T56" fmla="*/ 208 w 348"/>
                <a:gd name="T57" fmla="*/ 147 h 315"/>
                <a:gd name="T58" fmla="*/ 247 w 348"/>
                <a:gd name="T59" fmla="*/ 157 h 315"/>
                <a:gd name="T60" fmla="*/ 266 w 348"/>
                <a:gd name="T61" fmla="*/ 176 h 315"/>
                <a:gd name="T62" fmla="*/ 272 w 348"/>
                <a:gd name="T63" fmla="*/ 162 h 315"/>
                <a:gd name="T64" fmla="*/ 289 w 348"/>
                <a:gd name="T65" fmla="*/ 130 h 315"/>
                <a:gd name="T66" fmla="*/ 294 w 348"/>
                <a:gd name="T67" fmla="*/ 74 h 315"/>
                <a:gd name="T68" fmla="*/ 288 w 348"/>
                <a:gd name="T69" fmla="*/ 37 h 315"/>
                <a:gd name="T70" fmla="*/ 289 w 348"/>
                <a:gd name="T71" fmla="*/ 22 h 315"/>
                <a:gd name="T72" fmla="*/ 299 w 348"/>
                <a:gd name="T73" fmla="*/ 39 h 315"/>
                <a:gd name="T74" fmla="*/ 304 w 348"/>
                <a:gd name="T75" fmla="*/ 71 h 315"/>
                <a:gd name="T76" fmla="*/ 306 w 348"/>
                <a:gd name="T77" fmla="*/ 113 h 315"/>
                <a:gd name="T78" fmla="*/ 319 w 348"/>
                <a:gd name="T79" fmla="*/ 130 h 315"/>
                <a:gd name="T80" fmla="*/ 331 w 348"/>
                <a:gd name="T81" fmla="*/ 93 h 315"/>
                <a:gd name="T82" fmla="*/ 330 w 348"/>
                <a:gd name="T83" fmla="*/ 60 h 315"/>
                <a:gd name="T84" fmla="*/ 342 w 348"/>
                <a:gd name="T85" fmla="*/ 34 h 315"/>
                <a:gd name="T86" fmla="*/ 345 w 348"/>
                <a:gd name="T87" fmla="*/ 62 h 315"/>
                <a:gd name="T88" fmla="*/ 345 w 348"/>
                <a:gd name="T89" fmla="*/ 117 h 315"/>
                <a:gd name="T90" fmla="*/ 326 w 348"/>
                <a:gd name="T91" fmla="*/ 170 h 315"/>
                <a:gd name="T92" fmla="*/ 323 w 348"/>
                <a:gd name="T93" fmla="*/ 229 h 315"/>
                <a:gd name="T94" fmla="*/ 344 w 348"/>
                <a:gd name="T95" fmla="*/ 271 h 3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8"/>
                <a:gd name="T145" fmla="*/ 0 h 315"/>
                <a:gd name="T146" fmla="*/ 348 w 348"/>
                <a:gd name="T147" fmla="*/ 315 h 3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8" h="315">
                  <a:moveTo>
                    <a:pt x="258" y="315"/>
                  </a:moveTo>
                  <a:lnTo>
                    <a:pt x="253" y="291"/>
                  </a:lnTo>
                  <a:lnTo>
                    <a:pt x="246" y="277"/>
                  </a:lnTo>
                  <a:lnTo>
                    <a:pt x="232" y="266"/>
                  </a:lnTo>
                  <a:lnTo>
                    <a:pt x="215" y="258"/>
                  </a:lnTo>
                  <a:lnTo>
                    <a:pt x="198" y="249"/>
                  </a:lnTo>
                  <a:lnTo>
                    <a:pt x="184" y="240"/>
                  </a:lnTo>
                  <a:lnTo>
                    <a:pt x="178" y="231"/>
                  </a:lnTo>
                  <a:lnTo>
                    <a:pt x="174" y="219"/>
                  </a:lnTo>
                  <a:lnTo>
                    <a:pt x="173" y="201"/>
                  </a:lnTo>
                  <a:lnTo>
                    <a:pt x="171" y="190"/>
                  </a:lnTo>
                  <a:lnTo>
                    <a:pt x="168" y="181"/>
                  </a:lnTo>
                  <a:lnTo>
                    <a:pt x="159" y="170"/>
                  </a:lnTo>
                  <a:lnTo>
                    <a:pt x="143" y="158"/>
                  </a:lnTo>
                  <a:lnTo>
                    <a:pt x="127" y="150"/>
                  </a:lnTo>
                  <a:lnTo>
                    <a:pt x="106" y="142"/>
                  </a:lnTo>
                  <a:lnTo>
                    <a:pt x="85" y="134"/>
                  </a:lnTo>
                  <a:lnTo>
                    <a:pt x="67" y="123"/>
                  </a:lnTo>
                  <a:lnTo>
                    <a:pt x="57" y="113"/>
                  </a:lnTo>
                  <a:lnTo>
                    <a:pt x="48" y="100"/>
                  </a:lnTo>
                  <a:lnTo>
                    <a:pt x="40" y="81"/>
                  </a:lnTo>
                  <a:lnTo>
                    <a:pt x="32" y="58"/>
                  </a:lnTo>
                  <a:lnTo>
                    <a:pt x="24" y="43"/>
                  </a:lnTo>
                  <a:lnTo>
                    <a:pt x="15" y="32"/>
                  </a:lnTo>
                  <a:lnTo>
                    <a:pt x="6" y="24"/>
                  </a:lnTo>
                  <a:lnTo>
                    <a:pt x="0" y="20"/>
                  </a:lnTo>
                  <a:lnTo>
                    <a:pt x="14" y="17"/>
                  </a:lnTo>
                  <a:lnTo>
                    <a:pt x="22" y="24"/>
                  </a:lnTo>
                  <a:lnTo>
                    <a:pt x="30" y="34"/>
                  </a:lnTo>
                  <a:lnTo>
                    <a:pt x="38" y="47"/>
                  </a:lnTo>
                  <a:lnTo>
                    <a:pt x="45" y="66"/>
                  </a:lnTo>
                  <a:lnTo>
                    <a:pt x="54" y="83"/>
                  </a:lnTo>
                  <a:lnTo>
                    <a:pt x="61" y="97"/>
                  </a:lnTo>
                  <a:lnTo>
                    <a:pt x="73" y="108"/>
                  </a:lnTo>
                  <a:lnTo>
                    <a:pt x="81" y="113"/>
                  </a:lnTo>
                  <a:lnTo>
                    <a:pt x="84" y="100"/>
                  </a:lnTo>
                  <a:lnTo>
                    <a:pt x="90" y="88"/>
                  </a:lnTo>
                  <a:lnTo>
                    <a:pt x="97" y="75"/>
                  </a:lnTo>
                  <a:lnTo>
                    <a:pt x="104" y="62"/>
                  </a:lnTo>
                  <a:lnTo>
                    <a:pt x="108" y="48"/>
                  </a:lnTo>
                  <a:lnTo>
                    <a:pt x="111" y="34"/>
                  </a:lnTo>
                  <a:lnTo>
                    <a:pt x="115" y="21"/>
                  </a:lnTo>
                  <a:lnTo>
                    <a:pt x="116" y="14"/>
                  </a:lnTo>
                  <a:lnTo>
                    <a:pt x="115" y="9"/>
                  </a:lnTo>
                  <a:lnTo>
                    <a:pt x="112" y="2"/>
                  </a:lnTo>
                  <a:lnTo>
                    <a:pt x="119" y="0"/>
                  </a:lnTo>
                  <a:lnTo>
                    <a:pt x="124" y="9"/>
                  </a:lnTo>
                  <a:lnTo>
                    <a:pt x="124" y="14"/>
                  </a:lnTo>
                  <a:lnTo>
                    <a:pt x="124" y="22"/>
                  </a:lnTo>
                  <a:lnTo>
                    <a:pt x="120" y="35"/>
                  </a:lnTo>
                  <a:lnTo>
                    <a:pt x="117" y="50"/>
                  </a:lnTo>
                  <a:lnTo>
                    <a:pt x="115" y="66"/>
                  </a:lnTo>
                  <a:lnTo>
                    <a:pt x="109" y="79"/>
                  </a:lnTo>
                  <a:lnTo>
                    <a:pt x="103" y="92"/>
                  </a:lnTo>
                  <a:lnTo>
                    <a:pt x="99" y="102"/>
                  </a:lnTo>
                  <a:lnTo>
                    <a:pt x="99" y="108"/>
                  </a:lnTo>
                  <a:lnTo>
                    <a:pt x="101" y="112"/>
                  </a:lnTo>
                  <a:lnTo>
                    <a:pt x="106" y="115"/>
                  </a:lnTo>
                  <a:lnTo>
                    <a:pt x="117" y="117"/>
                  </a:lnTo>
                  <a:lnTo>
                    <a:pt x="131" y="116"/>
                  </a:lnTo>
                  <a:lnTo>
                    <a:pt x="145" y="116"/>
                  </a:lnTo>
                  <a:lnTo>
                    <a:pt x="152" y="119"/>
                  </a:lnTo>
                  <a:lnTo>
                    <a:pt x="161" y="125"/>
                  </a:lnTo>
                  <a:lnTo>
                    <a:pt x="170" y="130"/>
                  </a:lnTo>
                  <a:lnTo>
                    <a:pt x="182" y="138"/>
                  </a:lnTo>
                  <a:lnTo>
                    <a:pt x="195" y="146"/>
                  </a:lnTo>
                  <a:lnTo>
                    <a:pt x="196" y="136"/>
                  </a:lnTo>
                  <a:lnTo>
                    <a:pt x="199" y="128"/>
                  </a:lnTo>
                  <a:lnTo>
                    <a:pt x="206" y="123"/>
                  </a:lnTo>
                  <a:lnTo>
                    <a:pt x="215" y="117"/>
                  </a:lnTo>
                  <a:lnTo>
                    <a:pt x="225" y="113"/>
                  </a:lnTo>
                  <a:lnTo>
                    <a:pt x="236" y="107"/>
                  </a:lnTo>
                  <a:lnTo>
                    <a:pt x="243" y="100"/>
                  </a:lnTo>
                  <a:lnTo>
                    <a:pt x="250" y="91"/>
                  </a:lnTo>
                  <a:lnTo>
                    <a:pt x="253" y="81"/>
                  </a:lnTo>
                  <a:lnTo>
                    <a:pt x="261" y="83"/>
                  </a:lnTo>
                  <a:lnTo>
                    <a:pt x="258" y="92"/>
                  </a:lnTo>
                  <a:lnTo>
                    <a:pt x="252" y="103"/>
                  </a:lnTo>
                  <a:lnTo>
                    <a:pt x="243" y="112"/>
                  </a:lnTo>
                  <a:lnTo>
                    <a:pt x="232" y="119"/>
                  </a:lnTo>
                  <a:lnTo>
                    <a:pt x="219" y="126"/>
                  </a:lnTo>
                  <a:lnTo>
                    <a:pt x="213" y="133"/>
                  </a:lnTo>
                  <a:lnTo>
                    <a:pt x="206" y="142"/>
                  </a:lnTo>
                  <a:lnTo>
                    <a:pt x="206" y="145"/>
                  </a:lnTo>
                  <a:lnTo>
                    <a:pt x="208" y="147"/>
                  </a:lnTo>
                  <a:lnTo>
                    <a:pt x="219" y="150"/>
                  </a:lnTo>
                  <a:lnTo>
                    <a:pt x="235" y="153"/>
                  </a:lnTo>
                  <a:lnTo>
                    <a:pt x="247" y="157"/>
                  </a:lnTo>
                  <a:lnTo>
                    <a:pt x="255" y="161"/>
                  </a:lnTo>
                  <a:lnTo>
                    <a:pt x="262" y="168"/>
                  </a:lnTo>
                  <a:lnTo>
                    <a:pt x="266" y="176"/>
                  </a:lnTo>
                  <a:lnTo>
                    <a:pt x="270" y="192"/>
                  </a:lnTo>
                  <a:lnTo>
                    <a:pt x="271" y="168"/>
                  </a:lnTo>
                  <a:lnTo>
                    <a:pt x="272" y="162"/>
                  </a:lnTo>
                  <a:lnTo>
                    <a:pt x="274" y="156"/>
                  </a:lnTo>
                  <a:lnTo>
                    <a:pt x="282" y="146"/>
                  </a:lnTo>
                  <a:lnTo>
                    <a:pt x="289" y="130"/>
                  </a:lnTo>
                  <a:lnTo>
                    <a:pt x="295" y="111"/>
                  </a:lnTo>
                  <a:lnTo>
                    <a:pt x="295" y="91"/>
                  </a:lnTo>
                  <a:lnTo>
                    <a:pt x="294" y="74"/>
                  </a:lnTo>
                  <a:lnTo>
                    <a:pt x="294" y="71"/>
                  </a:lnTo>
                  <a:lnTo>
                    <a:pt x="292" y="49"/>
                  </a:lnTo>
                  <a:lnTo>
                    <a:pt x="288" y="37"/>
                  </a:lnTo>
                  <a:lnTo>
                    <a:pt x="284" y="26"/>
                  </a:lnTo>
                  <a:lnTo>
                    <a:pt x="277" y="17"/>
                  </a:lnTo>
                  <a:lnTo>
                    <a:pt x="289" y="22"/>
                  </a:lnTo>
                  <a:lnTo>
                    <a:pt x="294" y="29"/>
                  </a:lnTo>
                  <a:lnTo>
                    <a:pt x="299" y="39"/>
                  </a:lnTo>
                  <a:lnTo>
                    <a:pt x="301" y="54"/>
                  </a:lnTo>
                  <a:lnTo>
                    <a:pt x="304" y="71"/>
                  </a:lnTo>
                  <a:lnTo>
                    <a:pt x="304" y="82"/>
                  </a:lnTo>
                  <a:lnTo>
                    <a:pt x="306" y="97"/>
                  </a:lnTo>
                  <a:lnTo>
                    <a:pt x="306" y="113"/>
                  </a:lnTo>
                  <a:lnTo>
                    <a:pt x="307" y="125"/>
                  </a:lnTo>
                  <a:lnTo>
                    <a:pt x="310" y="142"/>
                  </a:lnTo>
                  <a:lnTo>
                    <a:pt x="319" y="130"/>
                  </a:lnTo>
                  <a:lnTo>
                    <a:pt x="325" y="118"/>
                  </a:lnTo>
                  <a:lnTo>
                    <a:pt x="329" y="107"/>
                  </a:lnTo>
                  <a:lnTo>
                    <a:pt x="331" y="93"/>
                  </a:lnTo>
                  <a:lnTo>
                    <a:pt x="331" y="78"/>
                  </a:lnTo>
                  <a:lnTo>
                    <a:pt x="331" y="66"/>
                  </a:lnTo>
                  <a:lnTo>
                    <a:pt x="330" y="60"/>
                  </a:lnTo>
                  <a:lnTo>
                    <a:pt x="328" y="43"/>
                  </a:lnTo>
                  <a:lnTo>
                    <a:pt x="326" y="34"/>
                  </a:lnTo>
                  <a:lnTo>
                    <a:pt x="342" y="34"/>
                  </a:lnTo>
                  <a:lnTo>
                    <a:pt x="343" y="48"/>
                  </a:lnTo>
                  <a:lnTo>
                    <a:pt x="345" y="62"/>
                  </a:lnTo>
                  <a:lnTo>
                    <a:pt x="348" y="80"/>
                  </a:lnTo>
                  <a:lnTo>
                    <a:pt x="348" y="96"/>
                  </a:lnTo>
                  <a:lnTo>
                    <a:pt x="345" y="117"/>
                  </a:lnTo>
                  <a:lnTo>
                    <a:pt x="340" y="135"/>
                  </a:lnTo>
                  <a:lnTo>
                    <a:pt x="331" y="154"/>
                  </a:lnTo>
                  <a:lnTo>
                    <a:pt x="326" y="170"/>
                  </a:lnTo>
                  <a:lnTo>
                    <a:pt x="322" y="187"/>
                  </a:lnTo>
                  <a:lnTo>
                    <a:pt x="321" y="207"/>
                  </a:lnTo>
                  <a:lnTo>
                    <a:pt x="323" y="229"/>
                  </a:lnTo>
                  <a:lnTo>
                    <a:pt x="328" y="246"/>
                  </a:lnTo>
                  <a:lnTo>
                    <a:pt x="335" y="262"/>
                  </a:lnTo>
                  <a:lnTo>
                    <a:pt x="344" y="271"/>
                  </a:lnTo>
                  <a:lnTo>
                    <a:pt x="258" y="315"/>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02" name="Freeform 6">
              <a:extLst>
                <a:ext uri="{FF2B5EF4-FFF2-40B4-BE49-F238E27FC236}">
                  <a16:creationId xmlns:a16="http://schemas.microsoft.com/office/drawing/2014/main" xmlns="" id="{7624BDDF-B54F-4455-A74D-DDFB8158A950}"/>
                </a:ext>
              </a:extLst>
            </p:cNvPr>
            <p:cNvSpPr>
              <a:spLocks/>
            </p:cNvSpPr>
            <p:nvPr/>
          </p:nvSpPr>
          <p:spPr bwMode="auto">
            <a:xfrm>
              <a:off x="2833" y="3782"/>
              <a:ext cx="101" cy="160"/>
            </a:xfrm>
            <a:custGeom>
              <a:avLst/>
              <a:gdLst>
                <a:gd name="T0" fmla="*/ 211 w 304"/>
                <a:gd name="T1" fmla="*/ 42 h 479"/>
                <a:gd name="T2" fmla="*/ 213 w 304"/>
                <a:gd name="T3" fmla="*/ 67 h 479"/>
                <a:gd name="T4" fmla="*/ 229 w 304"/>
                <a:gd name="T5" fmla="*/ 93 h 479"/>
                <a:gd name="T6" fmla="*/ 238 w 304"/>
                <a:gd name="T7" fmla="*/ 129 h 479"/>
                <a:gd name="T8" fmla="*/ 233 w 304"/>
                <a:gd name="T9" fmla="*/ 162 h 479"/>
                <a:gd name="T10" fmla="*/ 230 w 304"/>
                <a:gd name="T11" fmla="*/ 184 h 479"/>
                <a:gd name="T12" fmla="*/ 239 w 304"/>
                <a:gd name="T13" fmla="*/ 214 h 479"/>
                <a:gd name="T14" fmla="*/ 240 w 304"/>
                <a:gd name="T15" fmla="*/ 254 h 479"/>
                <a:gd name="T16" fmla="*/ 241 w 304"/>
                <a:gd name="T17" fmla="*/ 292 h 479"/>
                <a:gd name="T18" fmla="*/ 235 w 304"/>
                <a:gd name="T19" fmla="*/ 329 h 479"/>
                <a:gd name="T20" fmla="*/ 234 w 304"/>
                <a:gd name="T21" fmla="*/ 380 h 479"/>
                <a:gd name="T22" fmla="*/ 244 w 304"/>
                <a:gd name="T23" fmla="*/ 416 h 479"/>
                <a:gd name="T24" fmla="*/ 269 w 304"/>
                <a:gd name="T25" fmla="*/ 439 h 479"/>
                <a:gd name="T26" fmla="*/ 285 w 304"/>
                <a:gd name="T27" fmla="*/ 453 h 479"/>
                <a:gd name="T28" fmla="*/ 246 w 304"/>
                <a:gd name="T29" fmla="*/ 453 h 479"/>
                <a:gd name="T30" fmla="*/ 208 w 304"/>
                <a:gd name="T31" fmla="*/ 462 h 479"/>
                <a:gd name="T32" fmla="*/ 183 w 304"/>
                <a:gd name="T33" fmla="*/ 462 h 479"/>
                <a:gd name="T34" fmla="*/ 167 w 304"/>
                <a:gd name="T35" fmla="*/ 445 h 479"/>
                <a:gd name="T36" fmla="*/ 162 w 304"/>
                <a:gd name="T37" fmla="*/ 445 h 479"/>
                <a:gd name="T38" fmla="*/ 167 w 304"/>
                <a:gd name="T39" fmla="*/ 475 h 479"/>
                <a:gd name="T40" fmla="*/ 159 w 304"/>
                <a:gd name="T41" fmla="*/ 471 h 479"/>
                <a:gd name="T42" fmla="*/ 140 w 304"/>
                <a:gd name="T43" fmla="*/ 448 h 479"/>
                <a:gd name="T44" fmla="*/ 112 w 304"/>
                <a:gd name="T45" fmla="*/ 434 h 479"/>
                <a:gd name="T46" fmla="*/ 74 w 304"/>
                <a:gd name="T47" fmla="*/ 433 h 479"/>
                <a:gd name="T48" fmla="*/ 37 w 304"/>
                <a:gd name="T49" fmla="*/ 438 h 479"/>
                <a:gd name="T50" fmla="*/ 0 w 304"/>
                <a:gd name="T51" fmla="*/ 445 h 479"/>
                <a:gd name="T52" fmla="*/ 31 w 304"/>
                <a:gd name="T53" fmla="*/ 427 h 479"/>
                <a:gd name="T54" fmla="*/ 43 w 304"/>
                <a:gd name="T55" fmla="*/ 412 h 479"/>
                <a:gd name="T56" fmla="*/ 64 w 304"/>
                <a:gd name="T57" fmla="*/ 367 h 479"/>
                <a:gd name="T58" fmla="*/ 78 w 304"/>
                <a:gd name="T59" fmla="*/ 324 h 479"/>
                <a:gd name="T60" fmla="*/ 104 w 304"/>
                <a:gd name="T61" fmla="*/ 280 h 479"/>
                <a:gd name="T62" fmla="*/ 144 w 304"/>
                <a:gd name="T63" fmla="*/ 218 h 479"/>
                <a:gd name="T64" fmla="*/ 146 w 304"/>
                <a:gd name="T65" fmla="*/ 179 h 479"/>
                <a:gd name="T66" fmla="*/ 139 w 304"/>
                <a:gd name="T67" fmla="*/ 144 h 479"/>
                <a:gd name="T68" fmla="*/ 121 w 304"/>
                <a:gd name="T69" fmla="*/ 112 h 479"/>
                <a:gd name="T70" fmla="*/ 109 w 304"/>
                <a:gd name="T71" fmla="*/ 88 h 479"/>
                <a:gd name="T72" fmla="*/ 97 w 304"/>
                <a:gd name="T73" fmla="*/ 44 h 479"/>
                <a:gd name="T74" fmla="*/ 216 w 304"/>
                <a:gd name="T75" fmla="*/ 28 h 4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479"/>
                <a:gd name="T116" fmla="*/ 304 w 304"/>
                <a:gd name="T117" fmla="*/ 479 h 4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479">
                  <a:moveTo>
                    <a:pt x="216" y="28"/>
                  </a:moveTo>
                  <a:lnTo>
                    <a:pt x="211" y="42"/>
                  </a:lnTo>
                  <a:lnTo>
                    <a:pt x="208" y="55"/>
                  </a:lnTo>
                  <a:lnTo>
                    <a:pt x="213" y="67"/>
                  </a:lnTo>
                  <a:lnTo>
                    <a:pt x="221" y="79"/>
                  </a:lnTo>
                  <a:lnTo>
                    <a:pt x="229" y="93"/>
                  </a:lnTo>
                  <a:lnTo>
                    <a:pt x="236" y="110"/>
                  </a:lnTo>
                  <a:lnTo>
                    <a:pt x="238" y="129"/>
                  </a:lnTo>
                  <a:lnTo>
                    <a:pt x="237" y="146"/>
                  </a:lnTo>
                  <a:lnTo>
                    <a:pt x="233" y="162"/>
                  </a:lnTo>
                  <a:lnTo>
                    <a:pt x="229" y="174"/>
                  </a:lnTo>
                  <a:lnTo>
                    <a:pt x="230" y="184"/>
                  </a:lnTo>
                  <a:lnTo>
                    <a:pt x="236" y="198"/>
                  </a:lnTo>
                  <a:lnTo>
                    <a:pt x="239" y="214"/>
                  </a:lnTo>
                  <a:lnTo>
                    <a:pt x="241" y="230"/>
                  </a:lnTo>
                  <a:lnTo>
                    <a:pt x="240" y="254"/>
                  </a:lnTo>
                  <a:lnTo>
                    <a:pt x="241" y="275"/>
                  </a:lnTo>
                  <a:lnTo>
                    <a:pt x="241" y="292"/>
                  </a:lnTo>
                  <a:lnTo>
                    <a:pt x="237" y="313"/>
                  </a:lnTo>
                  <a:lnTo>
                    <a:pt x="235" y="329"/>
                  </a:lnTo>
                  <a:lnTo>
                    <a:pt x="233" y="350"/>
                  </a:lnTo>
                  <a:lnTo>
                    <a:pt x="234" y="380"/>
                  </a:lnTo>
                  <a:lnTo>
                    <a:pt x="238" y="400"/>
                  </a:lnTo>
                  <a:lnTo>
                    <a:pt x="244" y="416"/>
                  </a:lnTo>
                  <a:lnTo>
                    <a:pt x="255" y="428"/>
                  </a:lnTo>
                  <a:lnTo>
                    <a:pt x="269" y="439"/>
                  </a:lnTo>
                  <a:lnTo>
                    <a:pt x="304" y="459"/>
                  </a:lnTo>
                  <a:lnTo>
                    <a:pt x="285" y="453"/>
                  </a:lnTo>
                  <a:lnTo>
                    <a:pt x="267" y="452"/>
                  </a:lnTo>
                  <a:lnTo>
                    <a:pt x="246" y="453"/>
                  </a:lnTo>
                  <a:lnTo>
                    <a:pt x="226" y="457"/>
                  </a:lnTo>
                  <a:lnTo>
                    <a:pt x="208" y="462"/>
                  </a:lnTo>
                  <a:lnTo>
                    <a:pt x="194" y="464"/>
                  </a:lnTo>
                  <a:lnTo>
                    <a:pt x="183" y="462"/>
                  </a:lnTo>
                  <a:lnTo>
                    <a:pt x="174" y="456"/>
                  </a:lnTo>
                  <a:lnTo>
                    <a:pt x="167" y="445"/>
                  </a:lnTo>
                  <a:lnTo>
                    <a:pt x="158" y="426"/>
                  </a:lnTo>
                  <a:lnTo>
                    <a:pt x="162" y="445"/>
                  </a:lnTo>
                  <a:lnTo>
                    <a:pt x="164" y="460"/>
                  </a:lnTo>
                  <a:lnTo>
                    <a:pt x="167" y="475"/>
                  </a:lnTo>
                  <a:lnTo>
                    <a:pt x="167" y="479"/>
                  </a:lnTo>
                  <a:lnTo>
                    <a:pt x="159" y="471"/>
                  </a:lnTo>
                  <a:lnTo>
                    <a:pt x="150" y="459"/>
                  </a:lnTo>
                  <a:lnTo>
                    <a:pt x="140" y="448"/>
                  </a:lnTo>
                  <a:lnTo>
                    <a:pt x="126" y="439"/>
                  </a:lnTo>
                  <a:lnTo>
                    <a:pt x="112" y="434"/>
                  </a:lnTo>
                  <a:lnTo>
                    <a:pt x="92" y="432"/>
                  </a:lnTo>
                  <a:lnTo>
                    <a:pt x="74" y="433"/>
                  </a:lnTo>
                  <a:lnTo>
                    <a:pt x="54" y="434"/>
                  </a:lnTo>
                  <a:lnTo>
                    <a:pt x="37" y="438"/>
                  </a:lnTo>
                  <a:lnTo>
                    <a:pt x="17" y="442"/>
                  </a:lnTo>
                  <a:lnTo>
                    <a:pt x="0" y="445"/>
                  </a:lnTo>
                  <a:lnTo>
                    <a:pt x="17" y="438"/>
                  </a:lnTo>
                  <a:lnTo>
                    <a:pt x="31" y="427"/>
                  </a:lnTo>
                  <a:lnTo>
                    <a:pt x="38" y="419"/>
                  </a:lnTo>
                  <a:lnTo>
                    <a:pt x="43" y="412"/>
                  </a:lnTo>
                  <a:lnTo>
                    <a:pt x="56" y="389"/>
                  </a:lnTo>
                  <a:lnTo>
                    <a:pt x="64" y="367"/>
                  </a:lnTo>
                  <a:lnTo>
                    <a:pt x="70" y="346"/>
                  </a:lnTo>
                  <a:lnTo>
                    <a:pt x="78" y="324"/>
                  </a:lnTo>
                  <a:lnTo>
                    <a:pt x="89" y="304"/>
                  </a:lnTo>
                  <a:lnTo>
                    <a:pt x="104" y="280"/>
                  </a:lnTo>
                  <a:lnTo>
                    <a:pt x="125" y="250"/>
                  </a:lnTo>
                  <a:lnTo>
                    <a:pt x="144" y="218"/>
                  </a:lnTo>
                  <a:lnTo>
                    <a:pt x="146" y="197"/>
                  </a:lnTo>
                  <a:lnTo>
                    <a:pt x="146" y="179"/>
                  </a:lnTo>
                  <a:lnTo>
                    <a:pt x="144" y="160"/>
                  </a:lnTo>
                  <a:lnTo>
                    <a:pt x="139" y="144"/>
                  </a:lnTo>
                  <a:lnTo>
                    <a:pt x="131" y="126"/>
                  </a:lnTo>
                  <a:lnTo>
                    <a:pt x="121" y="112"/>
                  </a:lnTo>
                  <a:lnTo>
                    <a:pt x="113" y="100"/>
                  </a:lnTo>
                  <a:lnTo>
                    <a:pt x="109" y="88"/>
                  </a:lnTo>
                  <a:lnTo>
                    <a:pt x="103" y="62"/>
                  </a:lnTo>
                  <a:lnTo>
                    <a:pt x="97" y="44"/>
                  </a:lnTo>
                  <a:lnTo>
                    <a:pt x="183" y="0"/>
                  </a:lnTo>
                  <a:lnTo>
                    <a:pt x="216" y="28"/>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03" name="Freeform 7">
              <a:extLst>
                <a:ext uri="{FF2B5EF4-FFF2-40B4-BE49-F238E27FC236}">
                  <a16:creationId xmlns:a16="http://schemas.microsoft.com/office/drawing/2014/main" xmlns="" id="{CB2CC40F-F4EE-4BBC-835D-07BDC7CACE17}"/>
                </a:ext>
              </a:extLst>
            </p:cNvPr>
            <p:cNvSpPr>
              <a:spLocks/>
            </p:cNvSpPr>
            <p:nvPr/>
          </p:nvSpPr>
          <p:spPr bwMode="auto">
            <a:xfrm>
              <a:off x="2894" y="3690"/>
              <a:ext cx="228" cy="101"/>
            </a:xfrm>
            <a:custGeom>
              <a:avLst/>
              <a:gdLst>
                <a:gd name="T0" fmla="*/ 89 w 684"/>
                <a:gd name="T1" fmla="*/ 263 h 303"/>
                <a:gd name="T2" fmla="*/ 179 w 684"/>
                <a:gd name="T3" fmla="*/ 235 h 303"/>
                <a:gd name="T4" fmla="*/ 246 w 684"/>
                <a:gd name="T5" fmla="*/ 196 h 303"/>
                <a:gd name="T6" fmla="*/ 309 w 684"/>
                <a:gd name="T7" fmla="*/ 146 h 303"/>
                <a:gd name="T8" fmla="*/ 388 w 684"/>
                <a:gd name="T9" fmla="*/ 137 h 303"/>
                <a:gd name="T10" fmla="*/ 484 w 684"/>
                <a:gd name="T11" fmla="*/ 150 h 303"/>
                <a:gd name="T12" fmla="*/ 560 w 684"/>
                <a:gd name="T13" fmla="*/ 130 h 303"/>
                <a:gd name="T14" fmla="*/ 619 w 684"/>
                <a:gd name="T15" fmla="*/ 93 h 303"/>
                <a:gd name="T16" fmla="*/ 675 w 684"/>
                <a:gd name="T17" fmla="*/ 72 h 303"/>
                <a:gd name="T18" fmla="*/ 673 w 684"/>
                <a:gd name="T19" fmla="*/ 61 h 303"/>
                <a:gd name="T20" fmla="*/ 614 w 684"/>
                <a:gd name="T21" fmla="*/ 85 h 303"/>
                <a:gd name="T22" fmla="*/ 593 w 684"/>
                <a:gd name="T23" fmla="*/ 67 h 303"/>
                <a:gd name="T24" fmla="*/ 585 w 684"/>
                <a:gd name="T25" fmla="*/ 20 h 303"/>
                <a:gd name="T26" fmla="*/ 580 w 684"/>
                <a:gd name="T27" fmla="*/ 84 h 303"/>
                <a:gd name="T28" fmla="*/ 541 w 684"/>
                <a:gd name="T29" fmla="*/ 109 h 303"/>
                <a:gd name="T30" fmla="*/ 508 w 684"/>
                <a:gd name="T31" fmla="*/ 108 h 303"/>
                <a:gd name="T32" fmla="*/ 547 w 684"/>
                <a:gd name="T33" fmla="*/ 60 h 303"/>
                <a:gd name="T34" fmla="*/ 542 w 684"/>
                <a:gd name="T35" fmla="*/ 22 h 303"/>
                <a:gd name="T36" fmla="*/ 532 w 684"/>
                <a:gd name="T37" fmla="*/ 71 h 303"/>
                <a:gd name="T38" fmla="*/ 479 w 684"/>
                <a:gd name="T39" fmla="*/ 111 h 303"/>
                <a:gd name="T40" fmla="*/ 408 w 684"/>
                <a:gd name="T41" fmla="*/ 96 h 303"/>
                <a:gd name="T42" fmla="*/ 334 w 684"/>
                <a:gd name="T43" fmla="*/ 96 h 303"/>
                <a:gd name="T44" fmla="*/ 396 w 684"/>
                <a:gd name="T45" fmla="*/ 58 h 303"/>
                <a:gd name="T46" fmla="*/ 417 w 684"/>
                <a:gd name="T47" fmla="*/ 33 h 303"/>
                <a:gd name="T48" fmla="*/ 434 w 684"/>
                <a:gd name="T49" fmla="*/ 3 h 303"/>
                <a:gd name="T50" fmla="*/ 416 w 684"/>
                <a:gd name="T51" fmla="*/ 19 h 303"/>
                <a:gd name="T52" fmla="*/ 391 w 684"/>
                <a:gd name="T53" fmla="*/ 50 h 303"/>
                <a:gd name="T54" fmla="*/ 329 w 684"/>
                <a:gd name="T55" fmla="*/ 84 h 303"/>
                <a:gd name="T56" fmla="*/ 317 w 684"/>
                <a:gd name="T57" fmla="*/ 54 h 303"/>
                <a:gd name="T58" fmla="*/ 314 w 684"/>
                <a:gd name="T59" fmla="*/ 20 h 303"/>
                <a:gd name="T60" fmla="*/ 303 w 684"/>
                <a:gd name="T61" fmla="*/ 42 h 303"/>
                <a:gd name="T62" fmla="*/ 294 w 684"/>
                <a:gd name="T63" fmla="*/ 103 h 303"/>
                <a:gd name="T64" fmla="*/ 228 w 684"/>
                <a:gd name="T65" fmla="*/ 137 h 303"/>
                <a:gd name="T66" fmla="*/ 182 w 684"/>
                <a:gd name="T67" fmla="*/ 163 h 303"/>
                <a:gd name="T68" fmla="*/ 99 w 684"/>
                <a:gd name="T69" fmla="*/ 195 h 303"/>
                <a:gd name="T70" fmla="*/ 63 w 684"/>
                <a:gd name="T71" fmla="*/ 212 h 303"/>
                <a:gd name="T72" fmla="*/ 100 w 684"/>
                <a:gd name="T73" fmla="*/ 168 h 303"/>
                <a:gd name="T74" fmla="*/ 124 w 684"/>
                <a:gd name="T75" fmla="*/ 120 h 303"/>
                <a:gd name="T76" fmla="*/ 115 w 684"/>
                <a:gd name="T77" fmla="*/ 76 h 303"/>
                <a:gd name="T78" fmla="*/ 153 w 684"/>
                <a:gd name="T79" fmla="*/ 34 h 303"/>
                <a:gd name="T80" fmla="*/ 122 w 684"/>
                <a:gd name="T81" fmla="*/ 51 h 303"/>
                <a:gd name="T82" fmla="*/ 106 w 684"/>
                <a:gd name="T83" fmla="*/ 96 h 303"/>
                <a:gd name="T84" fmla="*/ 81 w 684"/>
                <a:gd name="T85" fmla="*/ 42 h 303"/>
                <a:gd name="T86" fmla="*/ 69 w 684"/>
                <a:gd name="T87" fmla="*/ 50 h 303"/>
                <a:gd name="T88" fmla="*/ 97 w 684"/>
                <a:gd name="T89" fmla="*/ 112 h 303"/>
                <a:gd name="T90" fmla="*/ 88 w 684"/>
                <a:gd name="T91" fmla="*/ 161 h 303"/>
                <a:gd name="T92" fmla="*/ 38 w 684"/>
                <a:gd name="T93" fmla="*/ 212 h 303"/>
                <a:gd name="T94" fmla="*/ 5 w 684"/>
                <a:gd name="T95" fmla="*/ 263 h 3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4"/>
                <a:gd name="T145" fmla="*/ 0 h 303"/>
                <a:gd name="T146" fmla="*/ 684 w 684"/>
                <a:gd name="T147" fmla="*/ 303 h 30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4" h="303">
                  <a:moveTo>
                    <a:pt x="33" y="303"/>
                  </a:moveTo>
                  <a:lnTo>
                    <a:pt x="43" y="292"/>
                  </a:lnTo>
                  <a:lnTo>
                    <a:pt x="65" y="277"/>
                  </a:lnTo>
                  <a:lnTo>
                    <a:pt x="89" y="263"/>
                  </a:lnTo>
                  <a:lnTo>
                    <a:pt x="117" y="251"/>
                  </a:lnTo>
                  <a:lnTo>
                    <a:pt x="140" y="244"/>
                  </a:lnTo>
                  <a:lnTo>
                    <a:pt x="159" y="241"/>
                  </a:lnTo>
                  <a:lnTo>
                    <a:pt x="179" y="235"/>
                  </a:lnTo>
                  <a:lnTo>
                    <a:pt x="199" y="228"/>
                  </a:lnTo>
                  <a:lnTo>
                    <a:pt x="217" y="218"/>
                  </a:lnTo>
                  <a:lnTo>
                    <a:pt x="230" y="209"/>
                  </a:lnTo>
                  <a:lnTo>
                    <a:pt x="246" y="196"/>
                  </a:lnTo>
                  <a:lnTo>
                    <a:pt x="262" y="179"/>
                  </a:lnTo>
                  <a:lnTo>
                    <a:pt x="280" y="162"/>
                  </a:lnTo>
                  <a:lnTo>
                    <a:pt x="293" y="153"/>
                  </a:lnTo>
                  <a:lnTo>
                    <a:pt x="309" y="146"/>
                  </a:lnTo>
                  <a:lnTo>
                    <a:pt x="326" y="140"/>
                  </a:lnTo>
                  <a:lnTo>
                    <a:pt x="346" y="138"/>
                  </a:lnTo>
                  <a:lnTo>
                    <a:pt x="367" y="135"/>
                  </a:lnTo>
                  <a:lnTo>
                    <a:pt x="388" y="137"/>
                  </a:lnTo>
                  <a:lnTo>
                    <a:pt x="413" y="139"/>
                  </a:lnTo>
                  <a:lnTo>
                    <a:pt x="437" y="141"/>
                  </a:lnTo>
                  <a:lnTo>
                    <a:pt x="460" y="146"/>
                  </a:lnTo>
                  <a:lnTo>
                    <a:pt x="484" y="150"/>
                  </a:lnTo>
                  <a:lnTo>
                    <a:pt x="505" y="150"/>
                  </a:lnTo>
                  <a:lnTo>
                    <a:pt x="526" y="146"/>
                  </a:lnTo>
                  <a:lnTo>
                    <a:pt x="543" y="140"/>
                  </a:lnTo>
                  <a:lnTo>
                    <a:pt x="560" y="130"/>
                  </a:lnTo>
                  <a:lnTo>
                    <a:pt x="575" y="118"/>
                  </a:lnTo>
                  <a:lnTo>
                    <a:pt x="589" y="107"/>
                  </a:lnTo>
                  <a:lnTo>
                    <a:pt x="604" y="98"/>
                  </a:lnTo>
                  <a:lnTo>
                    <a:pt x="619" y="93"/>
                  </a:lnTo>
                  <a:lnTo>
                    <a:pt x="638" y="87"/>
                  </a:lnTo>
                  <a:lnTo>
                    <a:pt x="657" y="82"/>
                  </a:lnTo>
                  <a:lnTo>
                    <a:pt x="668" y="77"/>
                  </a:lnTo>
                  <a:lnTo>
                    <a:pt x="675" y="72"/>
                  </a:lnTo>
                  <a:lnTo>
                    <a:pt x="679" y="66"/>
                  </a:lnTo>
                  <a:lnTo>
                    <a:pt x="684" y="53"/>
                  </a:lnTo>
                  <a:lnTo>
                    <a:pt x="676" y="51"/>
                  </a:lnTo>
                  <a:lnTo>
                    <a:pt x="673" y="61"/>
                  </a:lnTo>
                  <a:lnTo>
                    <a:pt x="668" y="67"/>
                  </a:lnTo>
                  <a:lnTo>
                    <a:pt x="660" y="72"/>
                  </a:lnTo>
                  <a:lnTo>
                    <a:pt x="638" y="78"/>
                  </a:lnTo>
                  <a:lnTo>
                    <a:pt x="614" y="85"/>
                  </a:lnTo>
                  <a:lnTo>
                    <a:pt x="597" y="88"/>
                  </a:lnTo>
                  <a:lnTo>
                    <a:pt x="592" y="90"/>
                  </a:lnTo>
                  <a:lnTo>
                    <a:pt x="593" y="79"/>
                  </a:lnTo>
                  <a:lnTo>
                    <a:pt x="593" y="67"/>
                  </a:lnTo>
                  <a:lnTo>
                    <a:pt x="593" y="51"/>
                  </a:lnTo>
                  <a:lnTo>
                    <a:pt x="592" y="33"/>
                  </a:lnTo>
                  <a:lnTo>
                    <a:pt x="592" y="20"/>
                  </a:lnTo>
                  <a:lnTo>
                    <a:pt x="585" y="20"/>
                  </a:lnTo>
                  <a:lnTo>
                    <a:pt x="586" y="31"/>
                  </a:lnTo>
                  <a:lnTo>
                    <a:pt x="586" y="50"/>
                  </a:lnTo>
                  <a:lnTo>
                    <a:pt x="584" y="69"/>
                  </a:lnTo>
                  <a:lnTo>
                    <a:pt x="580" y="84"/>
                  </a:lnTo>
                  <a:lnTo>
                    <a:pt x="573" y="92"/>
                  </a:lnTo>
                  <a:lnTo>
                    <a:pt x="565" y="97"/>
                  </a:lnTo>
                  <a:lnTo>
                    <a:pt x="554" y="104"/>
                  </a:lnTo>
                  <a:lnTo>
                    <a:pt x="541" y="109"/>
                  </a:lnTo>
                  <a:lnTo>
                    <a:pt x="526" y="114"/>
                  </a:lnTo>
                  <a:lnTo>
                    <a:pt x="508" y="117"/>
                  </a:lnTo>
                  <a:lnTo>
                    <a:pt x="496" y="117"/>
                  </a:lnTo>
                  <a:lnTo>
                    <a:pt x="508" y="108"/>
                  </a:lnTo>
                  <a:lnTo>
                    <a:pt x="522" y="97"/>
                  </a:lnTo>
                  <a:lnTo>
                    <a:pt x="533" y="86"/>
                  </a:lnTo>
                  <a:lnTo>
                    <a:pt x="542" y="72"/>
                  </a:lnTo>
                  <a:lnTo>
                    <a:pt x="547" y="60"/>
                  </a:lnTo>
                  <a:lnTo>
                    <a:pt x="550" y="44"/>
                  </a:lnTo>
                  <a:lnTo>
                    <a:pt x="551" y="33"/>
                  </a:lnTo>
                  <a:lnTo>
                    <a:pt x="550" y="22"/>
                  </a:lnTo>
                  <a:lnTo>
                    <a:pt x="542" y="22"/>
                  </a:lnTo>
                  <a:lnTo>
                    <a:pt x="542" y="30"/>
                  </a:lnTo>
                  <a:lnTo>
                    <a:pt x="542" y="44"/>
                  </a:lnTo>
                  <a:lnTo>
                    <a:pt x="539" y="59"/>
                  </a:lnTo>
                  <a:lnTo>
                    <a:pt x="532" y="71"/>
                  </a:lnTo>
                  <a:lnTo>
                    <a:pt x="521" y="84"/>
                  </a:lnTo>
                  <a:lnTo>
                    <a:pt x="509" y="95"/>
                  </a:lnTo>
                  <a:lnTo>
                    <a:pt x="494" y="104"/>
                  </a:lnTo>
                  <a:lnTo>
                    <a:pt x="479" y="111"/>
                  </a:lnTo>
                  <a:lnTo>
                    <a:pt x="464" y="112"/>
                  </a:lnTo>
                  <a:lnTo>
                    <a:pt x="448" y="108"/>
                  </a:lnTo>
                  <a:lnTo>
                    <a:pt x="429" y="101"/>
                  </a:lnTo>
                  <a:lnTo>
                    <a:pt x="408" y="96"/>
                  </a:lnTo>
                  <a:lnTo>
                    <a:pt x="385" y="90"/>
                  </a:lnTo>
                  <a:lnTo>
                    <a:pt x="371" y="90"/>
                  </a:lnTo>
                  <a:lnTo>
                    <a:pt x="355" y="92"/>
                  </a:lnTo>
                  <a:lnTo>
                    <a:pt x="334" y="96"/>
                  </a:lnTo>
                  <a:lnTo>
                    <a:pt x="355" y="79"/>
                  </a:lnTo>
                  <a:lnTo>
                    <a:pt x="367" y="71"/>
                  </a:lnTo>
                  <a:lnTo>
                    <a:pt x="382" y="63"/>
                  </a:lnTo>
                  <a:lnTo>
                    <a:pt x="396" y="58"/>
                  </a:lnTo>
                  <a:lnTo>
                    <a:pt x="404" y="52"/>
                  </a:lnTo>
                  <a:lnTo>
                    <a:pt x="409" y="48"/>
                  </a:lnTo>
                  <a:lnTo>
                    <a:pt x="412" y="44"/>
                  </a:lnTo>
                  <a:lnTo>
                    <a:pt x="417" y="33"/>
                  </a:lnTo>
                  <a:lnTo>
                    <a:pt x="422" y="24"/>
                  </a:lnTo>
                  <a:lnTo>
                    <a:pt x="426" y="15"/>
                  </a:lnTo>
                  <a:lnTo>
                    <a:pt x="434" y="3"/>
                  </a:lnTo>
                  <a:lnTo>
                    <a:pt x="428" y="0"/>
                  </a:lnTo>
                  <a:lnTo>
                    <a:pt x="420" y="10"/>
                  </a:lnTo>
                  <a:lnTo>
                    <a:pt x="416" y="19"/>
                  </a:lnTo>
                  <a:lnTo>
                    <a:pt x="412" y="28"/>
                  </a:lnTo>
                  <a:lnTo>
                    <a:pt x="408" y="36"/>
                  </a:lnTo>
                  <a:lnTo>
                    <a:pt x="401" y="44"/>
                  </a:lnTo>
                  <a:lnTo>
                    <a:pt x="391" y="50"/>
                  </a:lnTo>
                  <a:lnTo>
                    <a:pt x="375" y="58"/>
                  </a:lnTo>
                  <a:lnTo>
                    <a:pt x="358" y="65"/>
                  </a:lnTo>
                  <a:lnTo>
                    <a:pt x="341" y="75"/>
                  </a:lnTo>
                  <a:lnTo>
                    <a:pt x="329" y="84"/>
                  </a:lnTo>
                  <a:lnTo>
                    <a:pt x="313" y="96"/>
                  </a:lnTo>
                  <a:lnTo>
                    <a:pt x="317" y="79"/>
                  </a:lnTo>
                  <a:lnTo>
                    <a:pt x="320" y="66"/>
                  </a:lnTo>
                  <a:lnTo>
                    <a:pt x="317" y="54"/>
                  </a:lnTo>
                  <a:lnTo>
                    <a:pt x="314" y="41"/>
                  </a:lnTo>
                  <a:lnTo>
                    <a:pt x="313" y="29"/>
                  </a:lnTo>
                  <a:lnTo>
                    <a:pt x="314" y="20"/>
                  </a:lnTo>
                  <a:lnTo>
                    <a:pt x="302" y="24"/>
                  </a:lnTo>
                  <a:lnTo>
                    <a:pt x="302" y="29"/>
                  </a:lnTo>
                  <a:lnTo>
                    <a:pt x="303" y="42"/>
                  </a:lnTo>
                  <a:lnTo>
                    <a:pt x="306" y="59"/>
                  </a:lnTo>
                  <a:lnTo>
                    <a:pt x="306" y="71"/>
                  </a:lnTo>
                  <a:lnTo>
                    <a:pt x="302" y="87"/>
                  </a:lnTo>
                  <a:lnTo>
                    <a:pt x="294" y="103"/>
                  </a:lnTo>
                  <a:lnTo>
                    <a:pt x="287" y="112"/>
                  </a:lnTo>
                  <a:lnTo>
                    <a:pt x="275" y="121"/>
                  </a:lnTo>
                  <a:lnTo>
                    <a:pt x="259" y="127"/>
                  </a:lnTo>
                  <a:lnTo>
                    <a:pt x="228" y="137"/>
                  </a:lnTo>
                  <a:lnTo>
                    <a:pt x="205" y="146"/>
                  </a:lnTo>
                  <a:lnTo>
                    <a:pt x="198" y="152"/>
                  </a:lnTo>
                  <a:lnTo>
                    <a:pt x="190" y="160"/>
                  </a:lnTo>
                  <a:lnTo>
                    <a:pt x="182" y="163"/>
                  </a:lnTo>
                  <a:lnTo>
                    <a:pt x="175" y="167"/>
                  </a:lnTo>
                  <a:lnTo>
                    <a:pt x="144" y="177"/>
                  </a:lnTo>
                  <a:lnTo>
                    <a:pt x="119" y="186"/>
                  </a:lnTo>
                  <a:lnTo>
                    <a:pt x="99" y="195"/>
                  </a:lnTo>
                  <a:lnTo>
                    <a:pt x="75" y="208"/>
                  </a:lnTo>
                  <a:lnTo>
                    <a:pt x="63" y="217"/>
                  </a:lnTo>
                  <a:lnTo>
                    <a:pt x="63" y="212"/>
                  </a:lnTo>
                  <a:lnTo>
                    <a:pt x="67" y="205"/>
                  </a:lnTo>
                  <a:lnTo>
                    <a:pt x="75" y="191"/>
                  </a:lnTo>
                  <a:lnTo>
                    <a:pt x="88" y="179"/>
                  </a:lnTo>
                  <a:lnTo>
                    <a:pt x="100" y="168"/>
                  </a:lnTo>
                  <a:lnTo>
                    <a:pt x="110" y="160"/>
                  </a:lnTo>
                  <a:lnTo>
                    <a:pt x="118" y="150"/>
                  </a:lnTo>
                  <a:lnTo>
                    <a:pt x="123" y="135"/>
                  </a:lnTo>
                  <a:lnTo>
                    <a:pt x="124" y="120"/>
                  </a:lnTo>
                  <a:lnTo>
                    <a:pt x="122" y="104"/>
                  </a:lnTo>
                  <a:lnTo>
                    <a:pt x="118" y="90"/>
                  </a:lnTo>
                  <a:lnTo>
                    <a:pt x="117" y="83"/>
                  </a:lnTo>
                  <a:lnTo>
                    <a:pt x="115" y="76"/>
                  </a:lnTo>
                  <a:lnTo>
                    <a:pt x="119" y="67"/>
                  </a:lnTo>
                  <a:lnTo>
                    <a:pt x="123" y="62"/>
                  </a:lnTo>
                  <a:lnTo>
                    <a:pt x="137" y="50"/>
                  </a:lnTo>
                  <a:lnTo>
                    <a:pt x="153" y="34"/>
                  </a:lnTo>
                  <a:lnTo>
                    <a:pt x="143" y="33"/>
                  </a:lnTo>
                  <a:lnTo>
                    <a:pt x="133" y="42"/>
                  </a:lnTo>
                  <a:lnTo>
                    <a:pt x="122" y="51"/>
                  </a:lnTo>
                  <a:lnTo>
                    <a:pt x="115" y="59"/>
                  </a:lnTo>
                  <a:lnTo>
                    <a:pt x="108" y="67"/>
                  </a:lnTo>
                  <a:lnTo>
                    <a:pt x="106" y="78"/>
                  </a:lnTo>
                  <a:lnTo>
                    <a:pt x="106" y="96"/>
                  </a:lnTo>
                  <a:lnTo>
                    <a:pt x="99" y="83"/>
                  </a:lnTo>
                  <a:lnTo>
                    <a:pt x="91" y="69"/>
                  </a:lnTo>
                  <a:lnTo>
                    <a:pt x="86" y="53"/>
                  </a:lnTo>
                  <a:lnTo>
                    <a:pt x="81" y="42"/>
                  </a:lnTo>
                  <a:lnTo>
                    <a:pt x="76" y="32"/>
                  </a:lnTo>
                  <a:lnTo>
                    <a:pt x="69" y="36"/>
                  </a:lnTo>
                  <a:lnTo>
                    <a:pt x="64" y="41"/>
                  </a:lnTo>
                  <a:lnTo>
                    <a:pt x="69" y="50"/>
                  </a:lnTo>
                  <a:lnTo>
                    <a:pt x="76" y="65"/>
                  </a:lnTo>
                  <a:lnTo>
                    <a:pt x="83" y="82"/>
                  </a:lnTo>
                  <a:lnTo>
                    <a:pt x="90" y="99"/>
                  </a:lnTo>
                  <a:lnTo>
                    <a:pt x="97" y="112"/>
                  </a:lnTo>
                  <a:lnTo>
                    <a:pt x="100" y="124"/>
                  </a:lnTo>
                  <a:lnTo>
                    <a:pt x="100" y="138"/>
                  </a:lnTo>
                  <a:lnTo>
                    <a:pt x="96" y="150"/>
                  </a:lnTo>
                  <a:lnTo>
                    <a:pt x="88" y="161"/>
                  </a:lnTo>
                  <a:lnTo>
                    <a:pt x="76" y="171"/>
                  </a:lnTo>
                  <a:lnTo>
                    <a:pt x="64" y="184"/>
                  </a:lnTo>
                  <a:lnTo>
                    <a:pt x="50" y="199"/>
                  </a:lnTo>
                  <a:lnTo>
                    <a:pt x="38" y="212"/>
                  </a:lnTo>
                  <a:lnTo>
                    <a:pt x="24" y="228"/>
                  </a:lnTo>
                  <a:lnTo>
                    <a:pt x="17" y="240"/>
                  </a:lnTo>
                  <a:lnTo>
                    <a:pt x="10" y="251"/>
                  </a:lnTo>
                  <a:lnTo>
                    <a:pt x="5" y="263"/>
                  </a:lnTo>
                  <a:lnTo>
                    <a:pt x="0" y="275"/>
                  </a:lnTo>
                  <a:lnTo>
                    <a:pt x="33" y="303"/>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04" name="Freeform 8">
              <a:extLst>
                <a:ext uri="{FF2B5EF4-FFF2-40B4-BE49-F238E27FC236}">
                  <a16:creationId xmlns:a16="http://schemas.microsoft.com/office/drawing/2014/main" xmlns="" id="{51380D21-C71A-4A83-90BB-76E62D02334A}"/>
                </a:ext>
              </a:extLst>
            </p:cNvPr>
            <p:cNvSpPr>
              <a:spLocks/>
            </p:cNvSpPr>
            <p:nvPr/>
          </p:nvSpPr>
          <p:spPr bwMode="auto">
            <a:xfrm>
              <a:off x="2881" y="3842"/>
              <a:ext cx="5" cy="13"/>
            </a:xfrm>
            <a:custGeom>
              <a:avLst/>
              <a:gdLst>
                <a:gd name="T0" fmla="*/ 0 w 14"/>
                <a:gd name="T1" fmla="*/ 39 h 39"/>
                <a:gd name="T2" fmla="*/ 5 w 14"/>
                <a:gd name="T3" fmla="*/ 25 h 39"/>
                <a:gd name="T4" fmla="*/ 12 w 14"/>
                <a:gd name="T5" fmla="*/ 16 h 39"/>
                <a:gd name="T6" fmla="*/ 14 w 14"/>
                <a:gd name="T7" fmla="*/ 8 h 39"/>
                <a:gd name="T8" fmla="*/ 14 w 14"/>
                <a:gd name="T9" fmla="*/ 0 h 39"/>
                <a:gd name="T10" fmla="*/ 0 60000 65536"/>
                <a:gd name="T11" fmla="*/ 0 60000 65536"/>
                <a:gd name="T12" fmla="*/ 0 60000 65536"/>
                <a:gd name="T13" fmla="*/ 0 60000 65536"/>
                <a:gd name="T14" fmla="*/ 0 60000 65536"/>
                <a:gd name="T15" fmla="*/ 0 w 14"/>
                <a:gd name="T16" fmla="*/ 0 h 39"/>
                <a:gd name="T17" fmla="*/ 14 w 14"/>
                <a:gd name="T18" fmla="*/ 39 h 39"/>
              </a:gdLst>
              <a:ahLst/>
              <a:cxnLst>
                <a:cxn ang="T10">
                  <a:pos x="T0" y="T1"/>
                </a:cxn>
                <a:cxn ang="T11">
                  <a:pos x="T2" y="T3"/>
                </a:cxn>
                <a:cxn ang="T12">
                  <a:pos x="T4" y="T5"/>
                </a:cxn>
                <a:cxn ang="T13">
                  <a:pos x="T6" y="T7"/>
                </a:cxn>
                <a:cxn ang="T14">
                  <a:pos x="T8" y="T9"/>
                </a:cxn>
              </a:cxnLst>
              <a:rect l="T15" t="T16" r="T17" b="T18"/>
              <a:pathLst>
                <a:path w="14" h="39">
                  <a:moveTo>
                    <a:pt x="0" y="39"/>
                  </a:moveTo>
                  <a:lnTo>
                    <a:pt x="5" y="25"/>
                  </a:lnTo>
                  <a:lnTo>
                    <a:pt x="12" y="16"/>
                  </a:lnTo>
                  <a:lnTo>
                    <a:pt x="14" y="8"/>
                  </a:lnTo>
                  <a:lnTo>
                    <a:pt x="14"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05" name="Freeform 9">
              <a:extLst>
                <a:ext uri="{FF2B5EF4-FFF2-40B4-BE49-F238E27FC236}">
                  <a16:creationId xmlns:a16="http://schemas.microsoft.com/office/drawing/2014/main" xmlns="" id="{039ECE45-61B8-458B-8C17-1C5A0E731418}"/>
                </a:ext>
              </a:extLst>
            </p:cNvPr>
            <p:cNvSpPr>
              <a:spLocks/>
            </p:cNvSpPr>
            <p:nvPr/>
          </p:nvSpPr>
          <p:spPr bwMode="auto">
            <a:xfrm>
              <a:off x="3006" y="3692"/>
              <a:ext cx="69" cy="36"/>
            </a:xfrm>
            <a:custGeom>
              <a:avLst/>
              <a:gdLst>
                <a:gd name="T0" fmla="*/ 207 w 207"/>
                <a:gd name="T1" fmla="*/ 20 h 108"/>
                <a:gd name="T2" fmla="*/ 207 w 207"/>
                <a:gd name="T3" fmla="*/ 27 h 108"/>
                <a:gd name="T4" fmla="*/ 207 w 207"/>
                <a:gd name="T5" fmla="*/ 41 h 108"/>
                <a:gd name="T6" fmla="*/ 204 w 207"/>
                <a:gd name="T7" fmla="*/ 55 h 108"/>
                <a:gd name="T8" fmla="*/ 197 w 207"/>
                <a:gd name="T9" fmla="*/ 67 h 108"/>
                <a:gd name="T10" fmla="*/ 186 w 207"/>
                <a:gd name="T11" fmla="*/ 80 h 108"/>
                <a:gd name="T12" fmla="*/ 174 w 207"/>
                <a:gd name="T13" fmla="*/ 91 h 108"/>
                <a:gd name="T14" fmla="*/ 159 w 207"/>
                <a:gd name="T15" fmla="*/ 100 h 108"/>
                <a:gd name="T16" fmla="*/ 144 w 207"/>
                <a:gd name="T17" fmla="*/ 107 h 108"/>
                <a:gd name="T18" fmla="*/ 129 w 207"/>
                <a:gd name="T19" fmla="*/ 108 h 108"/>
                <a:gd name="T20" fmla="*/ 113 w 207"/>
                <a:gd name="T21" fmla="*/ 104 h 108"/>
                <a:gd name="T22" fmla="*/ 95 w 207"/>
                <a:gd name="T23" fmla="*/ 97 h 108"/>
                <a:gd name="T24" fmla="*/ 74 w 207"/>
                <a:gd name="T25" fmla="*/ 92 h 108"/>
                <a:gd name="T26" fmla="*/ 51 w 207"/>
                <a:gd name="T27" fmla="*/ 86 h 108"/>
                <a:gd name="T28" fmla="*/ 37 w 207"/>
                <a:gd name="T29" fmla="*/ 86 h 108"/>
                <a:gd name="T30" fmla="*/ 21 w 207"/>
                <a:gd name="T31" fmla="*/ 88 h 108"/>
                <a:gd name="T32" fmla="*/ 0 w 207"/>
                <a:gd name="T33" fmla="*/ 92 h 108"/>
                <a:gd name="T34" fmla="*/ 21 w 207"/>
                <a:gd name="T35" fmla="*/ 75 h 108"/>
                <a:gd name="T36" fmla="*/ 33 w 207"/>
                <a:gd name="T37" fmla="*/ 67 h 108"/>
                <a:gd name="T38" fmla="*/ 48 w 207"/>
                <a:gd name="T39" fmla="*/ 59 h 108"/>
                <a:gd name="T40" fmla="*/ 62 w 207"/>
                <a:gd name="T41" fmla="*/ 54 h 108"/>
                <a:gd name="T42" fmla="*/ 70 w 207"/>
                <a:gd name="T43" fmla="*/ 49 h 108"/>
                <a:gd name="T44" fmla="*/ 76 w 207"/>
                <a:gd name="T45" fmla="*/ 45 h 108"/>
                <a:gd name="T46" fmla="*/ 78 w 207"/>
                <a:gd name="T47" fmla="*/ 41 h 108"/>
                <a:gd name="T48" fmla="*/ 83 w 207"/>
                <a:gd name="T49" fmla="*/ 30 h 108"/>
                <a:gd name="T50" fmla="*/ 88 w 207"/>
                <a:gd name="T51" fmla="*/ 21 h 108"/>
                <a:gd name="T52" fmla="*/ 92 w 207"/>
                <a:gd name="T53" fmla="*/ 12 h 108"/>
                <a:gd name="T54" fmla="*/ 100 w 207"/>
                <a:gd name="T55" fmla="*/ 0 h 10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7"/>
                <a:gd name="T85" fmla="*/ 0 h 108"/>
                <a:gd name="T86" fmla="*/ 207 w 207"/>
                <a:gd name="T87" fmla="*/ 108 h 10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7" h="108">
                  <a:moveTo>
                    <a:pt x="207" y="20"/>
                  </a:moveTo>
                  <a:lnTo>
                    <a:pt x="207" y="27"/>
                  </a:lnTo>
                  <a:lnTo>
                    <a:pt x="207" y="41"/>
                  </a:lnTo>
                  <a:lnTo>
                    <a:pt x="204" y="55"/>
                  </a:lnTo>
                  <a:lnTo>
                    <a:pt x="197" y="67"/>
                  </a:lnTo>
                  <a:lnTo>
                    <a:pt x="186" y="80"/>
                  </a:lnTo>
                  <a:lnTo>
                    <a:pt x="174" y="91"/>
                  </a:lnTo>
                  <a:lnTo>
                    <a:pt x="159" y="100"/>
                  </a:lnTo>
                  <a:lnTo>
                    <a:pt x="144" y="107"/>
                  </a:lnTo>
                  <a:lnTo>
                    <a:pt x="129" y="108"/>
                  </a:lnTo>
                  <a:lnTo>
                    <a:pt x="113" y="104"/>
                  </a:lnTo>
                  <a:lnTo>
                    <a:pt x="95" y="97"/>
                  </a:lnTo>
                  <a:lnTo>
                    <a:pt x="74" y="92"/>
                  </a:lnTo>
                  <a:lnTo>
                    <a:pt x="51" y="86"/>
                  </a:lnTo>
                  <a:lnTo>
                    <a:pt x="37" y="86"/>
                  </a:lnTo>
                  <a:lnTo>
                    <a:pt x="21" y="88"/>
                  </a:lnTo>
                  <a:lnTo>
                    <a:pt x="0" y="92"/>
                  </a:lnTo>
                  <a:lnTo>
                    <a:pt x="21" y="75"/>
                  </a:lnTo>
                  <a:lnTo>
                    <a:pt x="33" y="67"/>
                  </a:lnTo>
                  <a:lnTo>
                    <a:pt x="48" y="59"/>
                  </a:lnTo>
                  <a:lnTo>
                    <a:pt x="62" y="54"/>
                  </a:lnTo>
                  <a:lnTo>
                    <a:pt x="70" y="49"/>
                  </a:lnTo>
                  <a:lnTo>
                    <a:pt x="76" y="45"/>
                  </a:lnTo>
                  <a:lnTo>
                    <a:pt x="78" y="41"/>
                  </a:lnTo>
                  <a:lnTo>
                    <a:pt x="83" y="30"/>
                  </a:lnTo>
                  <a:lnTo>
                    <a:pt x="88" y="21"/>
                  </a:lnTo>
                  <a:lnTo>
                    <a:pt x="92" y="12"/>
                  </a:lnTo>
                  <a:lnTo>
                    <a:pt x="10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06" name="Freeform 10">
              <a:extLst>
                <a:ext uri="{FF2B5EF4-FFF2-40B4-BE49-F238E27FC236}">
                  <a16:creationId xmlns:a16="http://schemas.microsoft.com/office/drawing/2014/main" xmlns="" id="{88946DC2-91F2-41D0-B11F-D46EFE136452}"/>
                </a:ext>
              </a:extLst>
            </p:cNvPr>
            <p:cNvSpPr>
              <a:spLocks/>
            </p:cNvSpPr>
            <p:nvPr/>
          </p:nvSpPr>
          <p:spPr bwMode="auto">
            <a:xfrm>
              <a:off x="3059" y="3697"/>
              <a:ext cx="30" cy="32"/>
            </a:xfrm>
            <a:custGeom>
              <a:avLst/>
              <a:gdLst>
                <a:gd name="T0" fmla="*/ 54 w 90"/>
                <a:gd name="T1" fmla="*/ 4 h 97"/>
                <a:gd name="T2" fmla="*/ 55 w 90"/>
                <a:gd name="T3" fmla="*/ 13 h 97"/>
                <a:gd name="T4" fmla="*/ 54 w 90"/>
                <a:gd name="T5" fmla="*/ 24 h 97"/>
                <a:gd name="T6" fmla="*/ 51 w 90"/>
                <a:gd name="T7" fmla="*/ 41 h 97"/>
                <a:gd name="T8" fmla="*/ 46 w 90"/>
                <a:gd name="T9" fmla="*/ 52 h 97"/>
                <a:gd name="T10" fmla="*/ 37 w 90"/>
                <a:gd name="T11" fmla="*/ 66 h 97"/>
                <a:gd name="T12" fmla="*/ 28 w 90"/>
                <a:gd name="T13" fmla="*/ 77 h 97"/>
                <a:gd name="T14" fmla="*/ 12 w 90"/>
                <a:gd name="T15" fmla="*/ 88 h 97"/>
                <a:gd name="T16" fmla="*/ 0 w 90"/>
                <a:gd name="T17" fmla="*/ 97 h 97"/>
                <a:gd name="T18" fmla="*/ 12 w 90"/>
                <a:gd name="T19" fmla="*/ 97 h 97"/>
                <a:gd name="T20" fmla="*/ 30 w 90"/>
                <a:gd name="T21" fmla="*/ 94 h 97"/>
                <a:gd name="T22" fmla="*/ 45 w 90"/>
                <a:gd name="T23" fmla="*/ 89 h 97"/>
                <a:gd name="T24" fmla="*/ 58 w 90"/>
                <a:gd name="T25" fmla="*/ 84 h 97"/>
                <a:gd name="T26" fmla="*/ 69 w 90"/>
                <a:gd name="T27" fmla="*/ 77 h 97"/>
                <a:gd name="T28" fmla="*/ 77 w 90"/>
                <a:gd name="T29" fmla="*/ 72 h 97"/>
                <a:gd name="T30" fmla="*/ 84 w 90"/>
                <a:gd name="T31" fmla="*/ 64 h 97"/>
                <a:gd name="T32" fmla="*/ 88 w 90"/>
                <a:gd name="T33" fmla="*/ 49 h 97"/>
                <a:gd name="T34" fmla="*/ 90 w 90"/>
                <a:gd name="T35" fmla="*/ 30 h 97"/>
                <a:gd name="T36" fmla="*/ 90 w 90"/>
                <a:gd name="T37" fmla="*/ 12 h 97"/>
                <a:gd name="T38" fmla="*/ 89 w 90"/>
                <a:gd name="T39" fmla="*/ 0 h 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97"/>
                <a:gd name="T62" fmla="*/ 90 w 90"/>
                <a:gd name="T63" fmla="*/ 97 h 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97">
                  <a:moveTo>
                    <a:pt x="54" y="4"/>
                  </a:moveTo>
                  <a:lnTo>
                    <a:pt x="55" y="13"/>
                  </a:lnTo>
                  <a:lnTo>
                    <a:pt x="54" y="24"/>
                  </a:lnTo>
                  <a:lnTo>
                    <a:pt x="51" y="41"/>
                  </a:lnTo>
                  <a:lnTo>
                    <a:pt x="46" y="52"/>
                  </a:lnTo>
                  <a:lnTo>
                    <a:pt x="37" y="66"/>
                  </a:lnTo>
                  <a:lnTo>
                    <a:pt x="28" y="77"/>
                  </a:lnTo>
                  <a:lnTo>
                    <a:pt x="12" y="88"/>
                  </a:lnTo>
                  <a:lnTo>
                    <a:pt x="0" y="97"/>
                  </a:lnTo>
                  <a:lnTo>
                    <a:pt x="12" y="97"/>
                  </a:lnTo>
                  <a:lnTo>
                    <a:pt x="30" y="94"/>
                  </a:lnTo>
                  <a:lnTo>
                    <a:pt x="45" y="89"/>
                  </a:lnTo>
                  <a:lnTo>
                    <a:pt x="58" y="84"/>
                  </a:lnTo>
                  <a:lnTo>
                    <a:pt x="69" y="77"/>
                  </a:lnTo>
                  <a:lnTo>
                    <a:pt x="77" y="72"/>
                  </a:lnTo>
                  <a:lnTo>
                    <a:pt x="84" y="64"/>
                  </a:lnTo>
                  <a:lnTo>
                    <a:pt x="88" y="49"/>
                  </a:lnTo>
                  <a:lnTo>
                    <a:pt x="90" y="30"/>
                  </a:lnTo>
                  <a:lnTo>
                    <a:pt x="90" y="12"/>
                  </a:lnTo>
                  <a:lnTo>
                    <a:pt x="89"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07" name="Freeform 11">
              <a:extLst>
                <a:ext uri="{FF2B5EF4-FFF2-40B4-BE49-F238E27FC236}">
                  <a16:creationId xmlns:a16="http://schemas.microsoft.com/office/drawing/2014/main" xmlns="" id="{1181E7E2-5D7E-40E4-AC08-7E4B2E3EEF74}"/>
                </a:ext>
              </a:extLst>
            </p:cNvPr>
            <p:cNvSpPr>
              <a:spLocks/>
            </p:cNvSpPr>
            <p:nvPr/>
          </p:nvSpPr>
          <p:spPr bwMode="auto">
            <a:xfrm>
              <a:off x="3092" y="3697"/>
              <a:ext cx="27" cy="23"/>
            </a:xfrm>
            <a:custGeom>
              <a:avLst/>
              <a:gdLst>
                <a:gd name="T0" fmla="*/ 0 w 83"/>
                <a:gd name="T1" fmla="*/ 0 h 70"/>
                <a:gd name="T2" fmla="*/ 0 w 83"/>
                <a:gd name="T3" fmla="*/ 13 h 70"/>
                <a:gd name="T4" fmla="*/ 0 w 83"/>
                <a:gd name="T5" fmla="*/ 31 h 70"/>
                <a:gd name="T6" fmla="*/ 0 w 83"/>
                <a:gd name="T7" fmla="*/ 47 h 70"/>
                <a:gd name="T8" fmla="*/ 0 w 83"/>
                <a:gd name="T9" fmla="*/ 59 h 70"/>
                <a:gd name="T10" fmla="*/ 0 w 83"/>
                <a:gd name="T11" fmla="*/ 70 h 70"/>
                <a:gd name="T12" fmla="*/ 4 w 83"/>
                <a:gd name="T13" fmla="*/ 68 h 70"/>
                <a:gd name="T14" fmla="*/ 21 w 83"/>
                <a:gd name="T15" fmla="*/ 65 h 70"/>
                <a:gd name="T16" fmla="*/ 45 w 83"/>
                <a:gd name="T17" fmla="*/ 58 h 70"/>
                <a:gd name="T18" fmla="*/ 67 w 83"/>
                <a:gd name="T19" fmla="*/ 52 h 70"/>
                <a:gd name="T20" fmla="*/ 75 w 83"/>
                <a:gd name="T21" fmla="*/ 47 h 70"/>
                <a:gd name="T22" fmla="*/ 80 w 83"/>
                <a:gd name="T23" fmla="*/ 41 h 70"/>
                <a:gd name="T24" fmla="*/ 83 w 83"/>
                <a:gd name="T25" fmla="*/ 31 h 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70"/>
                <a:gd name="T41" fmla="*/ 83 w 83"/>
                <a:gd name="T42" fmla="*/ 70 h 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70">
                  <a:moveTo>
                    <a:pt x="0" y="0"/>
                  </a:moveTo>
                  <a:lnTo>
                    <a:pt x="0" y="13"/>
                  </a:lnTo>
                  <a:lnTo>
                    <a:pt x="0" y="31"/>
                  </a:lnTo>
                  <a:lnTo>
                    <a:pt x="0" y="47"/>
                  </a:lnTo>
                  <a:lnTo>
                    <a:pt x="0" y="59"/>
                  </a:lnTo>
                  <a:lnTo>
                    <a:pt x="0" y="70"/>
                  </a:lnTo>
                  <a:lnTo>
                    <a:pt x="4" y="68"/>
                  </a:lnTo>
                  <a:lnTo>
                    <a:pt x="21" y="65"/>
                  </a:lnTo>
                  <a:lnTo>
                    <a:pt x="45" y="58"/>
                  </a:lnTo>
                  <a:lnTo>
                    <a:pt x="67" y="52"/>
                  </a:lnTo>
                  <a:lnTo>
                    <a:pt x="75" y="47"/>
                  </a:lnTo>
                  <a:lnTo>
                    <a:pt x="80" y="41"/>
                  </a:lnTo>
                  <a:lnTo>
                    <a:pt x="83" y="3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08" name="Freeform 12">
              <a:extLst>
                <a:ext uri="{FF2B5EF4-FFF2-40B4-BE49-F238E27FC236}">
                  <a16:creationId xmlns:a16="http://schemas.microsoft.com/office/drawing/2014/main" xmlns="" id="{E9BA020A-06BB-41DB-802E-2C7028F94D65}"/>
                </a:ext>
              </a:extLst>
            </p:cNvPr>
            <p:cNvSpPr>
              <a:spLocks/>
            </p:cNvSpPr>
            <p:nvPr/>
          </p:nvSpPr>
          <p:spPr bwMode="auto">
            <a:xfrm>
              <a:off x="2999" y="3690"/>
              <a:ext cx="38" cy="32"/>
            </a:xfrm>
            <a:custGeom>
              <a:avLst/>
              <a:gdLst>
                <a:gd name="T0" fmla="*/ 114 w 114"/>
                <a:gd name="T1" fmla="*/ 0 h 96"/>
                <a:gd name="T2" fmla="*/ 106 w 114"/>
                <a:gd name="T3" fmla="*/ 11 h 96"/>
                <a:gd name="T4" fmla="*/ 102 w 114"/>
                <a:gd name="T5" fmla="*/ 19 h 96"/>
                <a:gd name="T6" fmla="*/ 98 w 114"/>
                <a:gd name="T7" fmla="*/ 28 h 96"/>
                <a:gd name="T8" fmla="*/ 94 w 114"/>
                <a:gd name="T9" fmla="*/ 36 h 96"/>
                <a:gd name="T10" fmla="*/ 87 w 114"/>
                <a:gd name="T11" fmla="*/ 44 h 96"/>
                <a:gd name="T12" fmla="*/ 77 w 114"/>
                <a:gd name="T13" fmla="*/ 50 h 96"/>
                <a:gd name="T14" fmla="*/ 61 w 114"/>
                <a:gd name="T15" fmla="*/ 58 h 96"/>
                <a:gd name="T16" fmla="*/ 44 w 114"/>
                <a:gd name="T17" fmla="*/ 65 h 96"/>
                <a:gd name="T18" fmla="*/ 29 w 114"/>
                <a:gd name="T19" fmla="*/ 75 h 96"/>
                <a:gd name="T20" fmla="*/ 15 w 114"/>
                <a:gd name="T21" fmla="*/ 84 h 96"/>
                <a:gd name="T22" fmla="*/ 0 w 114"/>
                <a:gd name="T23" fmla="*/ 96 h 96"/>
                <a:gd name="T24" fmla="*/ 3 w 114"/>
                <a:gd name="T25" fmla="*/ 79 h 96"/>
                <a:gd name="T26" fmla="*/ 6 w 114"/>
                <a:gd name="T27" fmla="*/ 66 h 96"/>
                <a:gd name="T28" fmla="*/ 3 w 114"/>
                <a:gd name="T29" fmla="*/ 54 h 96"/>
                <a:gd name="T30" fmla="*/ 1 w 114"/>
                <a:gd name="T31" fmla="*/ 41 h 96"/>
                <a:gd name="T32" fmla="*/ 0 w 114"/>
                <a:gd name="T33" fmla="*/ 29 h 96"/>
                <a:gd name="T34" fmla="*/ 1 w 114"/>
                <a:gd name="T35" fmla="*/ 2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
                <a:gd name="T55" fmla="*/ 0 h 96"/>
                <a:gd name="T56" fmla="*/ 114 w 114"/>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 h="96">
                  <a:moveTo>
                    <a:pt x="114" y="0"/>
                  </a:moveTo>
                  <a:lnTo>
                    <a:pt x="106" y="11"/>
                  </a:lnTo>
                  <a:lnTo>
                    <a:pt x="102" y="19"/>
                  </a:lnTo>
                  <a:lnTo>
                    <a:pt x="98" y="28"/>
                  </a:lnTo>
                  <a:lnTo>
                    <a:pt x="94" y="36"/>
                  </a:lnTo>
                  <a:lnTo>
                    <a:pt x="87" y="44"/>
                  </a:lnTo>
                  <a:lnTo>
                    <a:pt x="77" y="50"/>
                  </a:lnTo>
                  <a:lnTo>
                    <a:pt x="61" y="58"/>
                  </a:lnTo>
                  <a:lnTo>
                    <a:pt x="44" y="65"/>
                  </a:lnTo>
                  <a:lnTo>
                    <a:pt x="29" y="75"/>
                  </a:lnTo>
                  <a:lnTo>
                    <a:pt x="15" y="84"/>
                  </a:lnTo>
                  <a:lnTo>
                    <a:pt x="0" y="96"/>
                  </a:lnTo>
                  <a:lnTo>
                    <a:pt x="3" y="79"/>
                  </a:lnTo>
                  <a:lnTo>
                    <a:pt x="6" y="66"/>
                  </a:lnTo>
                  <a:lnTo>
                    <a:pt x="3" y="54"/>
                  </a:lnTo>
                  <a:lnTo>
                    <a:pt x="1" y="41"/>
                  </a:lnTo>
                  <a:lnTo>
                    <a:pt x="0" y="29"/>
                  </a:lnTo>
                  <a:lnTo>
                    <a:pt x="1" y="2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09" name="Freeform 13">
              <a:extLst>
                <a:ext uri="{FF2B5EF4-FFF2-40B4-BE49-F238E27FC236}">
                  <a16:creationId xmlns:a16="http://schemas.microsoft.com/office/drawing/2014/main" xmlns="" id="{3E9A99CF-C624-4325-84C8-A8C342FA23D3}"/>
                </a:ext>
              </a:extLst>
            </p:cNvPr>
            <p:cNvSpPr>
              <a:spLocks/>
            </p:cNvSpPr>
            <p:nvPr/>
          </p:nvSpPr>
          <p:spPr bwMode="auto">
            <a:xfrm>
              <a:off x="2919" y="3701"/>
              <a:ext cx="23" cy="21"/>
            </a:xfrm>
            <a:custGeom>
              <a:avLst/>
              <a:gdLst>
                <a:gd name="T0" fmla="*/ 0 w 67"/>
                <a:gd name="T1" fmla="*/ 0 h 64"/>
                <a:gd name="T2" fmla="*/ 5 w 67"/>
                <a:gd name="T3" fmla="*/ 10 h 64"/>
                <a:gd name="T4" fmla="*/ 10 w 67"/>
                <a:gd name="T5" fmla="*/ 21 h 64"/>
                <a:gd name="T6" fmla="*/ 15 w 67"/>
                <a:gd name="T7" fmla="*/ 37 h 64"/>
                <a:gd name="T8" fmla="*/ 23 w 67"/>
                <a:gd name="T9" fmla="*/ 51 h 64"/>
                <a:gd name="T10" fmla="*/ 30 w 67"/>
                <a:gd name="T11" fmla="*/ 64 h 64"/>
                <a:gd name="T12" fmla="*/ 30 w 67"/>
                <a:gd name="T13" fmla="*/ 46 h 64"/>
                <a:gd name="T14" fmla="*/ 32 w 67"/>
                <a:gd name="T15" fmla="*/ 35 h 64"/>
                <a:gd name="T16" fmla="*/ 39 w 67"/>
                <a:gd name="T17" fmla="*/ 27 h 64"/>
                <a:gd name="T18" fmla="*/ 46 w 67"/>
                <a:gd name="T19" fmla="*/ 19 h 64"/>
                <a:gd name="T20" fmla="*/ 57 w 67"/>
                <a:gd name="T21" fmla="*/ 10 h 64"/>
                <a:gd name="T22" fmla="*/ 67 w 67"/>
                <a:gd name="T23" fmla="*/ 1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64"/>
                <a:gd name="T38" fmla="*/ 67 w 67"/>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64">
                  <a:moveTo>
                    <a:pt x="0" y="0"/>
                  </a:moveTo>
                  <a:lnTo>
                    <a:pt x="5" y="10"/>
                  </a:lnTo>
                  <a:lnTo>
                    <a:pt x="10" y="21"/>
                  </a:lnTo>
                  <a:lnTo>
                    <a:pt x="15" y="37"/>
                  </a:lnTo>
                  <a:lnTo>
                    <a:pt x="23" y="51"/>
                  </a:lnTo>
                  <a:lnTo>
                    <a:pt x="30" y="64"/>
                  </a:lnTo>
                  <a:lnTo>
                    <a:pt x="30" y="46"/>
                  </a:lnTo>
                  <a:lnTo>
                    <a:pt x="32" y="35"/>
                  </a:lnTo>
                  <a:lnTo>
                    <a:pt x="39" y="27"/>
                  </a:lnTo>
                  <a:lnTo>
                    <a:pt x="46" y="19"/>
                  </a:lnTo>
                  <a:lnTo>
                    <a:pt x="57" y="10"/>
                  </a:lnTo>
                  <a:lnTo>
                    <a:pt x="67" y="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0" name="Freeform 14">
              <a:extLst>
                <a:ext uri="{FF2B5EF4-FFF2-40B4-BE49-F238E27FC236}">
                  <a16:creationId xmlns:a16="http://schemas.microsoft.com/office/drawing/2014/main" xmlns="" id="{BA7296D4-DB17-49E5-ABED-C22FCBC6ABE7}"/>
                </a:ext>
              </a:extLst>
            </p:cNvPr>
            <p:cNvSpPr>
              <a:spLocks/>
            </p:cNvSpPr>
            <p:nvPr/>
          </p:nvSpPr>
          <p:spPr bwMode="auto">
            <a:xfrm>
              <a:off x="2915" y="3699"/>
              <a:ext cx="81" cy="64"/>
            </a:xfrm>
            <a:custGeom>
              <a:avLst/>
              <a:gdLst>
                <a:gd name="T0" fmla="*/ 90 w 243"/>
                <a:gd name="T1" fmla="*/ 11 h 192"/>
                <a:gd name="T2" fmla="*/ 74 w 243"/>
                <a:gd name="T3" fmla="*/ 26 h 192"/>
                <a:gd name="T4" fmla="*/ 60 w 243"/>
                <a:gd name="T5" fmla="*/ 38 h 192"/>
                <a:gd name="T6" fmla="*/ 56 w 243"/>
                <a:gd name="T7" fmla="*/ 42 h 192"/>
                <a:gd name="T8" fmla="*/ 52 w 243"/>
                <a:gd name="T9" fmla="*/ 52 h 192"/>
                <a:gd name="T10" fmla="*/ 54 w 243"/>
                <a:gd name="T11" fmla="*/ 59 h 192"/>
                <a:gd name="T12" fmla="*/ 55 w 243"/>
                <a:gd name="T13" fmla="*/ 67 h 192"/>
                <a:gd name="T14" fmla="*/ 59 w 243"/>
                <a:gd name="T15" fmla="*/ 80 h 192"/>
                <a:gd name="T16" fmla="*/ 61 w 243"/>
                <a:gd name="T17" fmla="*/ 95 h 192"/>
                <a:gd name="T18" fmla="*/ 60 w 243"/>
                <a:gd name="T19" fmla="*/ 110 h 192"/>
                <a:gd name="T20" fmla="*/ 55 w 243"/>
                <a:gd name="T21" fmla="*/ 125 h 192"/>
                <a:gd name="T22" fmla="*/ 47 w 243"/>
                <a:gd name="T23" fmla="*/ 135 h 192"/>
                <a:gd name="T24" fmla="*/ 37 w 243"/>
                <a:gd name="T25" fmla="*/ 143 h 192"/>
                <a:gd name="T26" fmla="*/ 25 w 243"/>
                <a:gd name="T27" fmla="*/ 154 h 192"/>
                <a:gd name="T28" fmla="*/ 12 w 243"/>
                <a:gd name="T29" fmla="*/ 166 h 192"/>
                <a:gd name="T30" fmla="*/ 4 w 243"/>
                <a:gd name="T31" fmla="*/ 180 h 192"/>
                <a:gd name="T32" fmla="*/ 0 w 243"/>
                <a:gd name="T33" fmla="*/ 187 h 192"/>
                <a:gd name="T34" fmla="*/ 0 w 243"/>
                <a:gd name="T35" fmla="*/ 192 h 192"/>
                <a:gd name="T36" fmla="*/ 12 w 243"/>
                <a:gd name="T37" fmla="*/ 183 h 192"/>
                <a:gd name="T38" fmla="*/ 36 w 243"/>
                <a:gd name="T39" fmla="*/ 170 h 192"/>
                <a:gd name="T40" fmla="*/ 56 w 243"/>
                <a:gd name="T41" fmla="*/ 161 h 192"/>
                <a:gd name="T42" fmla="*/ 81 w 243"/>
                <a:gd name="T43" fmla="*/ 152 h 192"/>
                <a:gd name="T44" fmla="*/ 112 w 243"/>
                <a:gd name="T45" fmla="*/ 142 h 192"/>
                <a:gd name="T46" fmla="*/ 119 w 243"/>
                <a:gd name="T47" fmla="*/ 138 h 192"/>
                <a:gd name="T48" fmla="*/ 127 w 243"/>
                <a:gd name="T49" fmla="*/ 135 h 192"/>
                <a:gd name="T50" fmla="*/ 135 w 243"/>
                <a:gd name="T51" fmla="*/ 127 h 192"/>
                <a:gd name="T52" fmla="*/ 142 w 243"/>
                <a:gd name="T53" fmla="*/ 121 h 192"/>
                <a:gd name="T54" fmla="*/ 165 w 243"/>
                <a:gd name="T55" fmla="*/ 112 h 192"/>
                <a:gd name="T56" fmla="*/ 196 w 243"/>
                <a:gd name="T57" fmla="*/ 102 h 192"/>
                <a:gd name="T58" fmla="*/ 212 w 243"/>
                <a:gd name="T59" fmla="*/ 96 h 192"/>
                <a:gd name="T60" fmla="*/ 224 w 243"/>
                <a:gd name="T61" fmla="*/ 89 h 192"/>
                <a:gd name="T62" fmla="*/ 231 w 243"/>
                <a:gd name="T63" fmla="*/ 79 h 192"/>
                <a:gd name="T64" fmla="*/ 239 w 243"/>
                <a:gd name="T65" fmla="*/ 63 h 192"/>
                <a:gd name="T66" fmla="*/ 243 w 243"/>
                <a:gd name="T67" fmla="*/ 47 h 192"/>
                <a:gd name="T68" fmla="*/ 243 w 243"/>
                <a:gd name="T69" fmla="*/ 35 h 192"/>
                <a:gd name="T70" fmla="*/ 240 w 243"/>
                <a:gd name="T71" fmla="*/ 18 h 192"/>
                <a:gd name="T72" fmla="*/ 239 w 243"/>
                <a:gd name="T73" fmla="*/ 5 h 192"/>
                <a:gd name="T74" fmla="*/ 239 w 243"/>
                <a:gd name="T75" fmla="*/ 0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3"/>
                <a:gd name="T115" fmla="*/ 0 h 192"/>
                <a:gd name="T116" fmla="*/ 243 w 243"/>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3" h="192">
                  <a:moveTo>
                    <a:pt x="90" y="11"/>
                  </a:moveTo>
                  <a:lnTo>
                    <a:pt x="74" y="26"/>
                  </a:lnTo>
                  <a:lnTo>
                    <a:pt x="60" y="38"/>
                  </a:lnTo>
                  <a:lnTo>
                    <a:pt x="56" y="42"/>
                  </a:lnTo>
                  <a:lnTo>
                    <a:pt x="52" y="52"/>
                  </a:lnTo>
                  <a:lnTo>
                    <a:pt x="54" y="59"/>
                  </a:lnTo>
                  <a:lnTo>
                    <a:pt x="55" y="67"/>
                  </a:lnTo>
                  <a:lnTo>
                    <a:pt x="59" y="80"/>
                  </a:lnTo>
                  <a:lnTo>
                    <a:pt x="61" y="95"/>
                  </a:lnTo>
                  <a:lnTo>
                    <a:pt x="60" y="110"/>
                  </a:lnTo>
                  <a:lnTo>
                    <a:pt x="55" y="125"/>
                  </a:lnTo>
                  <a:lnTo>
                    <a:pt x="47" y="135"/>
                  </a:lnTo>
                  <a:lnTo>
                    <a:pt x="37" y="143"/>
                  </a:lnTo>
                  <a:lnTo>
                    <a:pt x="25" y="154"/>
                  </a:lnTo>
                  <a:lnTo>
                    <a:pt x="12" y="166"/>
                  </a:lnTo>
                  <a:lnTo>
                    <a:pt x="4" y="180"/>
                  </a:lnTo>
                  <a:lnTo>
                    <a:pt x="0" y="187"/>
                  </a:lnTo>
                  <a:lnTo>
                    <a:pt x="0" y="192"/>
                  </a:lnTo>
                  <a:lnTo>
                    <a:pt x="12" y="183"/>
                  </a:lnTo>
                  <a:lnTo>
                    <a:pt x="36" y="170"/>
                  </a:lnTo>
                  <a:lnTo>
                    <a:pt x="56" y="161"/>
                  </a:lnTo>
                  <a:lnTo>
                    <a:pt x="81" y="152"/>
                  </a:lnTo>
                  <a:lnTo>
                    <a:pt x="112" y="142"/>
                  </a:lnTo>
                  <a:lnTo>
                    <a:pt x="119" y="138"/>
                  </a:lnTo>
                  <a:lnTo>
                    <a:pt x="127" y="135"/>
                  </a:lnTo>
                  <a:lnTo>
                    <a:pt x="135" y="127"/>
                  </a:lnTo>
                  <a:lnTo>
                    <a:pt x="142" y="121"/>
                  </a:lnTo>
                  <a:lnTo>
                    <a:pt x="165" y="112"/>
                  </a:lnTo>
                  <a:lnTo>
                    <a:pt x="196" y="102"/>
                  </a:lnTo>
                  <a:lnTo>
                    <a:pt x="212" y="96"/>
                  </a:lnTo>
                  <a:lnTo>
                    <a:pt x="224" y="89"/>
                  </a:lnTo>
                  <a:lnTo>
                    <a:pt x="231" y="79"/>
                  </a:lnTo>
                  <a:lnTo>
                    <a:pt x="239" y="63"/>
                  </a:lnTo>
                  <a:lnTo>
                    <a:pt x="243" y="47"/>
                  </a:lnTo>
                  <a:lnTo>
                    <a:pt x="243" y="35"/>
                  </a:lnTo>
                  <a:lnTo>
                    <a:pt x="240" y="18"/>
                  </a:lnTo>
                  <a:lnTo>
                    <a:pt x="239" y="5"/>
                  </a:lnTo>
                  <a:lnTo>
                    <a:pt x="239" y="0"/>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1" name="Freeform 15">
              <a:extLst>
                <a:ext uri="{FF2B5EF4-FFF2-40B4-BE49-F238E27FC236}">
                  <a16:creationId xmlns:a16="http://schemas.microsoft.com/office/drawing/2014/main" xmlns="" id="{A2A1F344-BB27-48DE-873D-011A51931F92}"/>
                </a:ext>
              </a:extLst>
            </p:cNvPr>
            <p:cNvSpPr>
              <a:spLocks/>
            </p:cNvSpPr>
            <p:nvPr/>
          </p:nvSpPr>
          <p:spPr bwMode="auto">
            <a:xfrm>
              <a:off x="2812" y="3692"/>
              <a:ext cx="52" cy="48"/>
            </a:xfrm>
            <a:custGeom>
              <a:avLst/>
              <a:gdLst>
                <a:gd name="T0" fmla="*/ 21 w 154"/>
                <a:gd name="T1" fmla="*/ 0 h 146"/>
                <a:gd name="T2" fmla="*/ 26 w 154"/>
                <a:gd name="T3" fmla="*/ 9 h 146"/>
                <a:gd name="T4" fmla="*/ 26 w 154"/>
                <a:gd name="T5" fmla="*/ 15 h 146"/>
                <a:gd name="T6" fmla="*/ 26 w 154"/>
                <a:gd name="T7" fmla="*/ 22 h 146"/>
                <a:gd name="T8" fmla="*/ 23 w 154"/>
                <a:gd name="T9" fmla="*/ 36 h 146"/>
                <a:gd name="T10" fmla="*/ 18 w 154"/>
                <a:gd name="T11" fmla="*/ 51 h 146"/>
                <a:gd name="T12" fmla="*/ 17 w 154"/>
                <a:gd name="T13" fmla="*/ 67 h 146"/>
                <a:gd name="T14" fmla="*/ 10 w 154"/>
                <a:gd name="T15" fmla="*/ 79 h 146"/>
                <a:gd name="T16" fmla="*/ 5 w 154"/>
                <a:gd name="T17" fmla="*/ 92 h 146"/>
                <a:gd name="T18" fmla="*/ 0 w 154"/>
                <a:gd name="T19" fmla="*/ 102 h 146"/>
                <a:gd name="T20" fmla="*/ 0 w 154"/>
                <a:gd name="T21" fmla="*/ 108 h 146"/>
                <a:gd name="T22" fmla="*/ 3 w 154"/>
                <a:gd name="T23" fmla="*/ 112 h 146"/>
                <a:gd name="T24" fmla="*/ 8 w 154"/>
                <a:gd name="T25" fmla="*/ 115 h 146"/>
                <a:gd name="T26" fmla="*/ 18 w 154"/>
                <a:gd name="T27" fmla="*/ 117 h 146"/>
                <a:gd name="T28" fmla="*/ 34 w 154"/>
                <a:gd name="T29" fmla="*/ 116 h 146"/>
                <a:gd name="T30" fmla="*/ 47 w 154"/>
                <a:gd name="T31" fmla="*/ 116 h 146"/>
                <a:gd name="T32" fmla="*/ 53 w 154"/>
                <a:gd name="T33" fmla="*/ 119 h 146"/>
                <a:gd name="T34" fmla="*/ 63 w 154"/>
                <a:gd name="T35" fmla="*/ 125 h 146"/>
                <a:gd name="T36" fmla="*/ 72 w 154"/>
                <a:gd name="T37" fmla="*/ 130 h 146"/>
                <a:gd name="T38" fmla="*/ 83 w 154"/>
                <a:gd name="T39" fmla="*/ 138 h 146"/>
                <a:gd name="T40" fmla="*/ 96 w 154"/>
                <a:gd name="T41" fmla="*/ 146 h 146"/>
                <a:gd name="T42" fmla="*/ 97 w 154"/>
                <a:gd name="T43" fmla="*/ 136 h 146"/>
                <a:gd name="T44" fmla="*/ 100 w 154"/>
                <a:gd name="T45" fmla="*/ 128 h 146"/>
                <a:gd name="T46" fmla="*/ 107 w 154"/>
                <a:gd name="T47" fmla="*/ 123 h 146"/>
                <a:gd name="T48" fmla="*/ 116 w 154"/>
                <a:gd name="T49" fmla="*/ 117 h 146"/>
                <a:gd name="T50" fmla="*/ 126 w 154"/>
                <a:gd name="T51" fmla="*/ 113 h 146"/>
                <a:gd name="T52" fmla="*/ 137 w 154"/>
                <a:gd name="T53" fmla="*/ 107 h 146"/>
                <a:gd name="T54" fmla="*/ 144 w 154"/>
                <a:gd name="T55" fmla="*/ 100 h 146"/>
                <a:gd name="T56" fmla="*/ 151 w 154"/>
                <a:gd name="T57" fmla="*/ 91 h 146"/>
                <a:gd name="T58" fmla="*/ 154 w 154"/>
                <a:gd name="T59" fmla="*/ 81 h 14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4"/>
                <a:gd name="T91" fmla="*/ 0 h 146"/>
                <a:gd name="T92" fmla="*/ 154 w 154"/>
                <a:gd name="T93" fmla="*/ 146 h 14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4" h="146">
                  <a:moveTo>
                    <a:pt x="21" y="0"/>
                  </a:moveTo>
                  <a:lnTo>
                    <a:pt x="26" y="9"/>
                  </a:lnTo>
                  <a:lnTo>
                    <a:pt x="26" y="15"/>
                  </a:lnTo>
                  <a:lnTo>
                    <a:pt x="26" y="22"/>
                  </a:lnTo>
                  <a:lnTo>
                    <a:pt x="23" y="36"/>
                  </a:lnTo>
                  <a:lnTo>
                    <a:pt x="18" y="51"/>
                  </a:lnTo>
                  <a:lnTo>
                    <a:pt x="17" y="67"/>
                  </a:lnTo>
                  <a:lnTo>
                    <a:pt x="10" y="79"/>
                  </a:lnTo>
                  <a:lnTo>
                    <a:pt x="5" y="92"/>
                  </a:lnTo>
                  <a:lnTo>
                    <a:pt x="0" y="102"/>
                  </a:lnTo>
                  <a:lnTo>
                    <a:pt x="0" y="108"/>
                  </a:lnTo>
                  <a:lnTo>
                    <a:pt x="3" y="112"/>
                  </a:lnTo>
                  <a:lnTo>
                    <a:pt x="8" y="115"/>
                  </a:lnTo>
                  <a:lnTo>
                    <a:pt x="18" y="117"/>
                  </a:lnTo>
                  <a:lnTo>
                    <a:pt x="34" y="116"/>
                  </a:lnTo>
                  <a:lnTo>
                    <a:pt x="47" y="116"/>
                  </a:lnTo>
                  <a:lnTo>
                    <a:pt x="53" y="119"/>
                  </a:lnTo>
                  <a:lnTo>
                    <a:pt x="63" y="125"/>
                  </a:lnTo>
                  <a:lnTo>
                    <a:pt x="72" y="130"/>
                  </a:lnTo>
                  <a:lnTo>
                    <a:pt x="83" y="138"/>
                  </a:lnTo>
                  <a:lnTo>
                    <a:pt x="96" y="146"/>
                  </a:lnTo>
                  <a:lnTo>
                    <a:pt x="97" y="136"/>
                  </a:lnTo>
                  <a:lnTo>
                    <a:pt x="100" y="128"/>
                  </a:lnTo>
                  <a:lnTo>
                    <a:pt x="107" y="123"/>
                  </a:lnTo>
                  <a:lnTo>
                    <a:pt x="116" y="117"/>
                  </a:lnTo>
                  <a:lnTo>
                    <a:pt x="126" y="113"/>
                  </a:lnTo>
                  <a:lnTo>
                    <a:pt x="137" y="107"/>
                  </a:lnTo>
                  <a:lnTo>
                    <a:pt x="144" y="100"/>
                  </a:lnTo>
                  <a:lnTo>
                    <a:pt x="151" y="91"/>
                  </a:lnTo>
                  <a:lnTo>
                    <a:pt x="154" y="8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2" name="Freeform 16">
              <a:extLst>
                <a:ext uri="{FF2B5EF4-FFF2-40B4-BE49-F238E27FC236}">
                  <a16:creationId xmlns:a16="http://schemas.microsoft.com/office/drawing/2014/main" xmlns="" id="{ABE88D2D-F0D8-496F-AE7A-DF7C781A0B5D}"/>
                </a:ext>
              </a:extLst>
            </p:cNvPr>
            <p:cNvSpPr>
              <a:spLocks/>
            </p:cNvSpPr>
            <p:nvPr/>
          </p:nvSpPr>
          <p:spPr bwMode="auto">
            <a:xfrm>
              <a:off x="2784" y="3693"/>
              <a:ext cx="34" cy="36"/>
            </a:xfrm>
            <a:custGeom>
              <a:avLst/>
              <a:gdLst>
                <a:gd name="T0" fmla="*/ 0 w 102"/>
                <a:gd name="T1" fmla="*/ 14 h 110"/>
                <a:gd name="T2" fmla="*/ 8 w 102"/>
                <a:gd name="T3" fmla="*/ 21 h 110"/>
                <a:gd name="T4" fmla="*/ 16 w 102"/>
                <a:gd name="T5" fmla="*/ 32 h 110"/>
                <a:gd name="T6" fmla="*/ 25 w 102"/>
                <a:gd name="T7" fmla="*/ 44 h 110"/>
                <a:gd name="T8" fmla="*/ 32 w 102"/>
                <a:gd name="T9" fmla="*/ 63 h 110"/>
                <a:gd name="T10" fmla="*/ 41 w 102"/>
                <a:gd name="T11" fmla="*/ 80 h 110"/>
                <a:gd name="T12" fmla="*/ 48 w 102"/>
                <a:gd name="T13" fmla="*/ 94 h 110"/>
                <a:gd name="T14" fmla="*/ 59 w 102"/>
                <a:gd name="T15" fmla="*/ 105 h 110"/>
                <a:gd name="T16" fmla="*/ 67 w 102"/>
                <a:gd name="T17" fmla="*/ 110 h 110"/>
                <a:gd name="T18" fmla="*/ 70 w 102"/>
                <a:gd name="T19" fmla="*/ 97 h 110"/>
                <a:gd name="T20" fmla="*/ 76 w 102"/>
                <a:gd name="T21" fmla="*/ 85 h 110"/>
                <a:gd name="T22" fmla="*/ 83 w 102"/>
                <a:gd name="T23" fmla="*/ 72 h 110"/>
                <a:gd name="T24" fmla="*/ 90 w 102"/>
                <a:gd name="T25" fmla="*/ 59 h 110"/>
                <a:gd name="T26" fmla="*/ 94 w 102"/>
                <a:gd name="T27" fmla="*/ 45 h 110"/>
                <a:gd name="T28" fmla="*/ 97 w 102"/>
                <a:gd name="T29" fmla="*/ 32 h 110"/>
                <a:gd name="T30" fmla="*/ 101 w 102"/>
                <a:gd name="T31" fmla="*/ 18 h 110"/>
                <a:gd name="T32" fmla="*/ 102 w 102"/>
                <a:gd name="T33" fmla="*/ 12 h 110"/>
                <a:gd name="T34" fmla="*/ 101 w 102"/>
                <a:gd name="T35" fmla="*/ 7 h 110"/>
                <a:gd name="T36" fmla="*/ 98 w 102"/>
                <a:gd name="T37" fmla="*/ 0 h 1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10"/>
                <a:gd name="T59" fmla="*/ 102 w 102"/>
                <a:gd name="T60" fmla="*/ 110 h 1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10">
                  <a:moveTo>
                    <a:pt x="0" y="14"/>
                  </a:moveTo>
                  <a:lnTo>
                    <a:pt x="8" y="21"/>
                  </a:lnTo>
                  <a:lnTo>
                    <a:pt x="16" y="32"/>
                  </a:lnTo>
                  <a:lnTo>
                    <a:pt x="25" y="44"/>
                  </a:lnTo>
                  <a:lnTo>
                    <a:pt x="32" y="63"/>
                  </a:lnTo>
                  <a:lnTo>
                    <a:pt x="41" y="80"/>
                  </a:lnTo>
                  <a:lnTo>
                    <a:pt x="48" y="94"/>
                  </a:lnTo>
                  <a:lnTo>
                    <a:pt x="59" y="105"/>
                  </a:lnTo>
                  <a:lnTo>
                    <a:pt x="67" y="110"/>
                  </a:lnTo>
                  <a:lnTo>
                    <a:pt x="70" y="97"/>
                  </a:lnTo>
                  <a:lnTo>
                    <a:pt x="76" y="85"/>
                  </a:lnTo>
                  <a:lnTo>
                    <a:pt x="83" y="72"/>
                  </a:lnTo>
                  <a:lnTo>
                    <a:pt x="90" y="59"/>
                  </a:lnTo>
                  <a:lnTo>
                    <a:pt x="94" y="45"/>
                  </a:lnTo>
                  <a:lnTo>
                    <a:pt x="97" y="32"/>
                  </a:lnTo>
                  <a:lnTo>
                    <a:pt x="101" y="18"/>
                  </a:lnTo>
                  <a:lnTo>
                    <a:pt x="102" y="12"/>
                  </a:lnTo>
                  <a:lnTo>
                    <a:pt x="101" y="7"/>
                  </a:lnTo>
                  <a:lnTo>
                    <a:pt x="9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3" name="Freeform 17">
              <a:extLst>
                <a:ext uri="{FF2B5EF4-FFF2-40B4-BE49-F238E27FC236}">
                  <a16:creationId xmlns:a16="http://schemas.microsoft.com/office/drawing/2014/main" xmlns="" id="{7308EFDA-95B0-4AF0-A882-6F5AA6F0763C}"/>
                </a:ext>
              </a:extLst>
            </p:cNvPr>
            <p:cNvSpPr>
              <a:spLocks/>
            </p:cNvSpPr>
            <p:nvPr/>
          </p:nvSpPr>
          <p:spPr bwMode="auto">
            <a:xfrm>
              <a:off x="2779" y="3698"/>
              <a:ext cx="343" cy="244"/>
            </a:xfrm>
            <a:custGeom>
              <a:avLst/>
              <a:gdLst>
                <a:gd name="T0" fmla="*/ 15 w 1028"/>
                <a:gd name="T1" fmla="*/ 12 h 730"/>
                <a:gd name="T2" fmla="*/ 40 w 1028"/>
                <a:gd name="T3" fmla="*/ 61 h 730"/>
                <a:gd name="T4" fmla="*/ 67 w 1028"/>
                <a:gd name="T5" fmla="*/ 103 h 730"/>
                <a:gd name="T6" fmla="*/ 127 w 1028"/>
                <a:gd name="T7" fmla="*/ 130 h 730"/>
                <a:gd name="T8" fmla="*/ 168 w 1028"/>
                <a:gd name="T9" fmla="*/ 161 h 730"/>
                <a:gd name="T10" fmla="*/ 174 w 1028"/>
                <a:gd name="T11" fmla="*/ 199 h 730"/>
                <a:gd name="T12" fmla="*/ 198 w 1028"/>
                <a:gd name="T13" fmla="*/ 229 h 730"/>
                <a:gd name="T14" fmla="*/ 246 w 1028"/>
                <a:gd name="T15" fmla="*/ 257 h 730"/>
                <a:gd name="T16" fmla="*/ 264 w 1028"/>
                <a:gd name="T17" fmla="*/ 313 h 730"/>
                <a:gd name="T18" fmla="*/ 282 w 1028"/>
                <a:gd name="T19" fmla="*/ 363 h 730"/>
                <a:gd name="T20" fmla="*/ 305 w 1028"/>
                <a:gd name="T21" fmla="*/ 411 h 730"/>
                <a:gd name="T22" fmla="*/ 305 w 1028"/>
                <a:gd name="T23" fmla="*/ 469 h 730"/>
                <a:gd name="T24" fmla="*/ 250 w 1028"/>
                <a:gd name="T25" fmla="*/ 555 h 730"/>
                <a:gd name="T26" fmla="*/ 225 w 1028"/>
                <a:gd name="T27" fmla="*/ 618 h 730"/>
                <a:gd name="T28" fmla="*/ 199 w 1028"/>
                <a:gd name="T29" fmla="*/ 670 h 730"/>
                <a:gd name="T30" fmla="*/ 161 w 1028"/>
                <a:gd name="T31" fmla="*/ 696 h 730"/>
                <a:gd name="T32" fmla="*/ 215 w 1028"/>
                <a:gd name="T33" fmla="*/ 685 h 730"/>
                <a:gd name="T34" fmla="*/ 273 w 1028"/>
                <a:gd name="T35" fmla="*/ 685 h 730"/>
                <a:gd name="T36" fmla="*/ 311 w 1028"/>
                <a:gd name="T37" fmla="*/ 710 h 730"/>
                <a:gd name="T38" fmla="*/ 328 w 1028"/>
                <a:gd name="T39" fmla="*/ 726 h 730"/>
                <a:gd name="T40" fmla="*/ 319 w 1028"/>
                <a:gd name="T41" fmla="*/ 677 h 730"/>
                <a:gd name="T42" fmla="*/ 344 w 1028"/>
                <a:gd name="T43" fmla="*/ 713 h 730"/>
                <a:gd name="T44" fmla="*/ 387 w 1028"/>
                <a:gd name="T45" fmla="*/ 708 h 730"/>
                <a:gd name="T46" fmla="*/ 446 w 1028"/>
                <a:gd name="T47" fmla="*/ 704 h 730"/>
                <a:gd name="T48" fmla="*/ 416 w 1028"/>
                <a:gd name="T49" fmla="*/ 679 h 730"/>
                <a:gd name="T50" fmla="*/ 395 w 1028"/>
                <a:gd name="T51" fmla="*/ 631 h 730"/>
                <a:gd name="T52" fmla="*/ 398 w 1028"/>
                <a:gd name="T53" fmla="*/ 564 h 730"/>
                <a:gd name="T54" fmla="*/ 401 w 1028"/>
                <a:gd name="T55" fmla="*/ 505 h 730"/>
                <a:gd name="T56" fmla="*/ 397 w 1028"/>
                <a:gd name="T57" fmla="*/ 449 h 730"/>
                <a:gd name="T58" fmla="*/ 394 w 1028"/>
                <a:gd name="T59" fmla="*/ 413 h 730"/>
                <a:gd name="T60" fmla="*/ 397 w 1028"/>
                <a:gd name="T61" fmla="*/ 361 h 730"/>
                <a:gd name="T62" fmla="*/ 374 w 1028"/>
                <a:gd name="T63" fmla="*/ 318 h 730"/>
                <a:gd name="T64" fmla="*/ 377 w 1028"/>
                <a:gd name="T65" fmla="*/ 279 h 730"/>
                <a:gd name="T66" fmla="*/ 433 w 1028"/>
                <a:gd name="T67" fmla="*/ 239 h 730"/>
                <a:gd name="T68" fmla="*/ 503 w 1028"/>
                <a:gd name="T69" fmla="*/ 217 h 730"/>
                <a:gd name="T70" fmla="*/ 561 w 1028"/>
                <a:gd name="T71" fmla="*/ 194 h 730"/>
                <a:gd name="T72" fmla="*/ 606 w 1028"/>
                <a:gd name="T73" fmla="*/ 155 h 730"/>
                <a:gd name="T74" fmla="*/ 653 w 1028"/>
                <a:gd name="T75" fmla="*/ 122 h 730"/>
                <a:gd name="T76" fmla="*/ 711 w 1028"/>
                <a:gd name="T77" fmla="*/ 111 h 730"/>
                <a:gd name="T78" fmla="*/ 781 w 1028"/>
                <a:gd name="T79" fmla="*/ 117 h 730"/>
                <a:gd name="T80" fmla="*/ 849 w 1028"/>
                <a:gd name="T81" fmla="*/ 126 h 730"/>
                <a:gd name="T82" fmla="*/ 904 w 1028"/>
                <a:gd name="T83" fmla="*/ 106 h 730"/>
                <a:gd name="T84" fmla="*/ 948 w 1028"/>
                <a:gd name="T85" fmla="*/ 74 h 730"/>
                <a:gd name="T86" fmla="*/ 1001 w 1028"/>
                <a:gd name="T87" fmla="*/ 58 h 730"/>
                <a:gd name="T88" fmla="*/ 1023 w 1028"/>
                <a:gd name="T89" fmla="*/ 42 h 7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8"/>
                <a:gd name="T136" fmla="*/ 0 h 730"/>
                <a:gd name="T137" fmla="*/ 1028 w 1028"/>
                <a:gd name="T138" fmla="*/ 730 h 7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8" h="730">
                  <a:moveTo>
                    <a:pt x="0" y="0"/>
                  </a:moveTo>
                  <a:lnTo>
                    <a:pt x="6" y="4"/>
                  </a:lnTo>
                  <a:lnTo>
                    <a:pt x="15" y="12"/>
                  </a:lnTo>
                  <a:lnTo>
                    <a:pt x="24" y="23"/>
                  </a:lnTo>
                  <a:lnTo>
                    <a:pt x="32" y="38"/>
                  </a:lnTo>
                  <a:lnTo>
                    <a:pt x="40" y="61"/>
                  </a:lnTo>
                  <a:lnTo>
                    <a:pt x="48" y="80"/>
                  </a:lnTo>
                  <a:lnTo>
                    <a:pt x="57" y="93"/>
                  </a:lnTo>
                  <a:lnTo>
                    <a:pt x="67" y="103"/>
                  </a:lnTo>
                  <a:lnTo>
                    <a:pt x="85" y="114"/>
                  </a:lnTo>
                  <a:lnTo>
                    <a:pt x="106" y="122"/>
                  </a:lnTo>
                  <a:lnTo>
                    <a:pt x="127" y="130"/>
                  </a:lnTo>
                  <a:lnTo>
                    <a:pt x="143" y="138"/>
                  </a:lnTo>
                  <a:lnTo>
                    <a:pt x="159" y="150"/>
                  </a:lnTo>
                  <a:lnTo>
                    <a:pt x="168" y="161"/>
                  </a:lnTo>
                  <a:lnTo>
                    <a:pt x="171" y="170"/>
                  </a:lnTo>
                  <a:lnTo>
                    <a:pt x="173" y="181"/>
                  </a:lnTo>
                  <a:lnTo>
                    <a:pt x="174" y="199"/>
                  </a:lnTo>
                  <a:lnTo>
                    <a:pt x="178" y="211"/>
                  </a:lnTo>
                  <a:lnTo>
                    <a:pt x="184" y="220"/>
                  </a:lnTo>
                  <a:lnTo>
                    <a:pt x="198" y="229"/>
                  </a:lnTo>
                  <a:lnTo>
                    <a:pt x="215" y="238"/>
                  </a:lnTo>
                  <a:lnTo>
                    <a:pt x="232" y="246"/>
                  </a:lnTo>
                  <a:lnTo>
                    <a:pt x="246" y="257"/>
                  </a:lnTo>
                  <a:lnTo>
                    <a:pt x="253" y="271"/>
                  </a:lnTo>
                  <a:lnTo>
                    <a:pt x="258" y="295"/>
                  </a:lnTo>
                  <a:lnTo>
                    <a:pt x="264" y="313"/>
                  </a:lnTo>
                  <a:lnTo>
                    <a:pt x="270" y="339"/>
                  </a:lnTo>
                  <a:lnTo>
                    <a:pt x="274" y="351"/>
                  </a:lnTo>
                  <a:lnTo>
                    <a:pt x="282" y="363"/>
                  </a:lnTo>
                  <a:lnTo>
                    <a:pt x="292" y="377"/>
                  </a:lnTo>
                  <a:lnTo>
                    <a:pt x="300" y="395"/>
                  </a:lnTo>
                  <a:lnTo>
                    <a:pt x="305" y="411"/>
                  </a:lnTo>
                  <a:lnTo>
                    <a:pt x="307" y="430"/>
                  </a:lnTo>
                  <a:lnTo>
                    <a:pt x="307" y="448"/>
                  </a:lnTo>
                  <a:lnTo>
                    <a:pt x="305" y="469"/>
                  </a:lnTo>
                  <a:lnTo>
                    <a:pt x="286" y="501"/>
                  </a:lnTo>
                  <a:lnTo>
                    <a:pt x="265" y="531"/>
                  </a:lnTo>
                  <a:lnTo>
                    <a:pt x="250" y="555"/>
                  </a:lnTo>
                  <a:lnTo>
                    <a:pt x="239" y="575"/>
                  </a:lnTo>
                  <a:lnTo>
                    <a:pt x="231" y="597"/>
                  </a:lnTo>
                  <a:lnTo>
                    <a:pt x="225" y="618"/>
                  </a:lnTo>
                  <a:lnTo>
                    <a:pt x="217" y="640"/>
                  </a:lnTo>
                  <a:lnTo>
                    <a:pt x="204" y="663"/>
                  </a:lnTo>
                  <a:lnTo>
                    <a:pt x="199" y="670"/>
                  </a:lnTo>
                  <a:lnTo>
                    <a:pt x="192" y="678"/>
                  </a:lnTo>
                  <a:lnTo>
                    <a:pt x="178" y="689"/>
                  </a:lnTo>
                  <a:lnTo>
                    <a:pt x="161" y="696"/>
                  </a:lnTo>
                  <a:lnTo>
                    <a:pt x="178" y="693"/>
                  </a:lnTo>
                  <a:lnTo>
                    <a:pt x="198" y="689"/>
                  </a:lnTo>
                  <a:lnTo>
                    <a:pt x="215" y="685"/>
                  </a:lnTo>
                  <a:lnTo>
                    <a:pt x="235" y="684"/>
                  </a:lnTo>
                  <a:lnTo>
                    <a:pt x="253" y="683"/>
                  </a:lnTo>
                  <a:lnTo>
                    <a:pt x="273" y="685"/>
                  </a:lnTo>
                  <a:lnTo>
                    <a:pt x="287" y="690"/>
                  </a:lnTo>
                  <a:lnTo>
                    <a:pt x="301" y="699"/>
                  </a:lnTo>
                  <a:lnTo>
                    <a:pt x="311" y="710"/>
                  </a:lnTo>
                  <a:lnTo>
                    <a:pt x="320" y="722"/>
                  </a:lnTo>
                  <a:lnTo>
                    <a:pt x="328" y="730"/>
                  </a:lnTo>
                  <a:lnTo>
                    <a:pt x="328" y="726"/>
                  </a:lnTo>
                  <a:lnTo>
                    <a:pt x="325" y="711"/>
                  </a:lnTo>
                  <a:lnTo>
                    <a:pt x="323" y="696"/>
                  </a:lnTo>
                  <a:lnTo>
                    <a:pt x="319" y="677"/>
                  </a:lnTo>
                  <a:lnTo>
                    <a:pt x="328" y="696"/>
                  </a:lnTo>
                  <a:lnTo>
                    <a:pt x="335" y="707"/>
                  </a:lnTo>
                  <a:lnTo>
                    <a:pt x="344" y="713"/>
                  </a:lnTo>
                  <a:lnTo>
                    <a:pt x="355" y="715"/>
                  </a:lnTo>
                  <a:lnTo>
                    <a:pt x="369" y="713"/>
                  </a:lnTo>
                  <a:lnTo>
                    <a:pt x="387" y="708"/>
                  </a:lnTo>
                  <a:lnTo>
                    <a:pt x="407" y="704"/>
                  </a:lnTo>
                  <a:lnTo>
                    <a:pt x="428" y="703"/>
                  </a:lnTo>
                  <a:lnTo>
                    <a:pt x="446" y="704"/>
                  </a:lnTo>
                  <a:lnTo>
                    <a:pt x="465" y="710"/>
                  </a:lnTo>
                  <a:lnTo>
                    <a:pt x="430" y="690"/>
                  </a:lnTo>
                  <a:lnTo>
                    <a:pt x="416" y="679"/>
                  </a:lnTo>
                  <a:lnTo>
                    <a:pt x="405" y="667"/>
                  </a:lnTo>
                  <a:lnTo>
                    <a:pt x="399" y="651"/>
                  </a:lnTo>
                  <a:lnTo>
                    <a:pt x="395" y="631"/>
                  </a:lnTo>
                  <a:lnTo>
                    <a:pt x="394" y="601"/>
                  </a:lnTo>
                  <a:lnTo>
                    <a:pt x="396" y="580"/>
                  </a:lnTo>
                  <a:lnTo>
                    <a:pt x="398" y="564"/>
                  </a:lnTo>
                  <a:lnTo>
                    <a:pt x="402" y="543"/>
                  </a:lnTo>
                  <a:lnTo>
                    <a:pt x="402" y="526"/>
                  </a:lnTo>
                  <a:lnTo>
                    <a:pt x="401" y="505"/>
                  </a:lnTo>
                  <a:lnTo>
                    <a:pt x="402" y="481"/>
                  </a:lnTo>
                  <a:lnTo>
                    <a:pt x="400" y="465"/>
                  </a:lnTo>
                  <a:lnTo>
                    <a:pt x="397" y="449"/>
                  </a:lnTo>
                  <a:lnTo>
                    <a:pt x="391" y="435"/>
                  </a:lnTo>
                  <a:lnTo>
                    <a:pt x="390" y="425"/>
                  </a:lnTo>
                  <a:lnTo>
                    <a:pt x="394" y="413"/>
                  </a:lnTo>
                  <a:lnTo>
                    <a:pt x="398" y="397"/>
                  </a:lnTo>
                  <a:lnTo>
                    <a:pt x="399" y="380"/>
                  </a:lnTo>
                  <a:lnTo>
                    <a:pt x="397" y="361"/>
                  </a:lnTo>
                  <a:lnTo>
                    <a:pt x="390" y="344"/>
                  </a:lnTo>
                  <a:lnTo>
                    <a:pt x="382" y="330"/>
                  </a:lnTo>
                  <a:lnTo>
                    <a:pt x="374" y="318"/>
                  </a:lnTo>
                  <a:lnTo>
                    <a:pt x="369" y="306"/>
                  </a:lnTo>
                  <a:lnTo>
                    <a:pt x="372" y="293"/>
                  </a:lnTo>
                  <a:lnTo>
                    <a:pt x="377" y="279"/>
                  </a:lnTo>
                  <a:lnTo>
                    <a:pt x="387" y="268"/>
                  </a:lnTo>
                  <a:lnTo>
                    <a:pt x="409" y="253"/>
                  </a:lnTo>
                  <a:lnTo>
                    <a:pt x="433" y="239"/>
                  </a:lnTo>
                  <a:lnTo>
                    <a:pt x="461" y="227"/>
                  </a:lnTo>
                  <a:lnTo>
                    <a:pt x="484" y="220"/>
                  </a:lnTo>
                  <a:lnTo>
                    <a:pt x="503" y="217"/>
                  </a:lnTo>
                  <a:lnTo>
                    <a:pt x="523" y="211"/>
                  </a:lnTo>
                  <a:lnTo>
                    <a:pt x="543" y="204"/>
                  </a:lnTo>
                  <a:lnTo>
                    <a:pt x="561" y="194"/>
                  </a:lnTo>
                  <a:lnTo>
                    <a:pt x="574" y="185"/>
                  </a:lnTo>
                  <a:lnTo>
                    <a:pt x="590" y="172"/>
                  </a:lnTo>
                  <a:lnTo>
                    <a:pt x="606" y="155"/>
                  </a:lnTo>
                  <a:lnTo>
                    <a:pt x="624" y="138"/>
                  </a:lnTo>
                  <a:lnTo>
                    <a:pt x="637" y="129"/>
                  </a:lnTo>
                  <a:lnTo>
                    <a:pt x="653" y="122"/>
                  </a:lnTo>
                  <a:lnTo>
                    <a:pt x="670" y="116"/>
                  </a:lnTo>
                  <a:lnTo>
                    <a:pt x="690" y="114"/>
                  </a:lnTo>
                  <a:lnTo>
                    <a:pt x="711" y="111"/>
                  </a:lnTo>
                  <a:lnTo>
                    <a:pt x="732" y="113"/>
                  </a:lnTo>
                  <a:lnTo>
                    <a:pt x="757" y="115"/>
                  </a:lnTo>
                  <a:lnTo>
                    <a:pt x="781" y="117"/>
                  </a:lnTo>
                  <a:lnTo>
                    <a:pt x="804" y="122"/>
                  </a:lnTo>
                  <a:lnTo>
                    <a:pt x="828" y="126"/>
                  </a:lnTo>
                  <a:lnTo>
                    <a:pt x="849" y="126"/>
                  </a:lnTo>
                  <a:lnTo>
                    <a:pt x="870" y="122"/>
                  </a:lnTo>
                  <a:lnTo>
                    <a:pt x="887" y="116"/>
                  </a:lnTo>
                  <a:lnTo>
                    <a:pt x="904" y="106"/>
                  </a:lnTo>
                  <a:lnTo>
                    <a:pt x="919" y="94"/>
                  </a:lnTo>
                  <a:lnTo>
                    <a:pt x="933" y="83"/>
                  </a:lnTo>
                  <a:lnTo>
                    <a:pt x="948" y="74"/>
                  </a:lnTo>
                  <a:lnTo>
                    <a:pt x="963" y="69"/>
                  </a:lnTo>
                  <a:lnTo>
                    <a:pt x="982" y="63"/>
                  </a:lnTo>
                  <a:lnTo>
                    <a:pt x="1001" y="58"/>
                  </a:lnTo>
                  <a:lnTo>
                    <a:pt x="1012" y="53"/>
                  </a:lnTo>
                  <a:lnTo>
                    <a:pt x="1019" y="48"/>
                  </a:lnTo>
                  <a:lnTo>
                    <a:pt x="1023" y="42"/>
                  </a:lnTo>
                  <a:lnTo>
                    <a:pt x="1028" y="2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4" name="Freeform 18">
              <a:extLst>
                <a:ext uri="{FF2B5EF4-FFF2-40B4-BE49-F238E27FC236}">
                  <a16:creationId xmlns:a16="http://schemas.microsoft.com/office/drawing/2014/main" xmlns="" id="{15A37504-BBA1-4146-9A03-8EF9A185E97C}"/>
                </a:ext>
              </a:extLst>
            </p:cNvPr>
            <p:cNvSpPr>
              <a:spLocks/>
            </p:cNvSpPr>
            <p:nvPr/>
          </p:nvSpPr>
          <p:spPr bwMode="auto">
            <a:xfrm>
              <a:off x="2848" y="3698"/>
              <a:ext cx="30" cy="58"/>
            </a:xfrm>
            <a:custGeom>
              <a:avLst/>
              <a:gdLst>
                <a:gd name="T0" fmla="*/ 55 w 89"/>
                <a:gd name="T1" fmla="*/ 66 h 174"/>
                <a:gd name="T2" fmla="*/ 52 w 89"/>
                <a:gd name="T3" fmla="*/ 75 h 174"/>
                <a:gd name="T4" fmla="*/ 46 w 89"/>
                <a:gd name="T5" fmla="*/ 86 h 174"/>
                <a:gd name="T6" fmla="*/ 37 w 89"/>
                <a:gd name="T7" fmla="*/ 94 h 174"/>
                <a:gd name="T8" fmla="*/ 26 w 89"/>
                <a:gd name="T9" fmla="*/ 101 h 174"/>
                <a:gd name="T10" fmla="*/ 14 w 89"/>
                <a:gd name="T11" fmla="*/ 108 h 174"/>
                <a:gd name="T12" fmla="*/ 7 w 89"/>
                <a:gd name="T13" fmla="*/ 115 h 174"/>
                <a:gd name="T14" fmla="*/ 0 w 89"/>
                <a:gd name="T15" fmla="*/ 124 h 174"/>
                <a:gd name="T16" fmla="*/ 0 w 89"/>
                <a:gd name="T17" fmla="*/ 127 h 174"/>
                <a:gd name="T18" fmla="*/ 2 w 89"/>
                <a:gd name="T19" fmla="*/ 129 h 174"/>
                <a:gd name="T20" fmla="*/ 14 w 89"/>
                <a:gd name="T21" fmla="*/ 132 h 174"/>
                <a:gd name="T22" fmla="*/ 29 w 89"/>
                <a:gd name="T23" fmla="*/ 135 h 174"/>
                <a:gd name="T24" fmla="*/ 42 w 89"/>
                <a:gd name="T25" fmla="*/ 139 h 174"/>
                <a:gd name="T26" fmla="*/ 49 w 89"/>
                <a:gd name="T27" fmla="*/ 143 h 174"/>
                <a:gd name="T28" fmla="*/ 56 w 89"/>
                <a:gd name="T29" fmla="*/ 150 h 174"/>
                <a:gd name="T30" fmla="*/ 60 w 89"/>
                <a:gd name="T31" fmla="*/ 158 h 174"/>
                <a:gd name="T32" fmla="*/ 64 w 89"/>
                <a:gd name="T33" fmla="*/ 174 h 174"/>
                <a:gd name="T34" fmla="*/ 65 w 89"/>
                <a:gd name="T35" fmla="*/ 150 h 174"/>
                <a:gd name="T36" fmla="*/ 66 w 89"/>
                <a:gd name="T37" fmla="*/ 144 h 174"/>
                <a:gd name="T38" fmla="*/ 68 w 89"/>
                <a:gd name="T39" fmla="*/ 138 h 174"/>
                <a:gd name="T40" fmla="*/ 76 w 89"/>
                <a:gd name="T41" fmla="*/ 128 h 174"/>
                <a:gd name="T42" fmla="*/ 83 w 89"/>
                <a:gd name="T43" fmla="*/ 112 h 174"/>
                <a:gd name="T44" fmla="*/ 89 w 89"/>
                <a:gd name="T45" fmla="*/ 93 h 174"/>
                <a:gd name="T46" fmla="*/ 89 w 89"/>
                <a:gd name="T47" fmla="*/ 74 h 174"/>
                <a:gd name="T48" fmla="*/ 88 w 89"/>
                <a:gd name="T49" fmla="*/ 57 h 174"/>
                <a:gd name="T50" fmla="*/ 88 w 89"/>
                <a:gd name="T51" fmla="*/ 53 h 174"/>
                <a:gd name="T52" fmla="*/ 86 w 89"/>
                <a:gd name="T53" fmla="*/ 31 h 174"/>
                <a:gd name="T54" fmla="*/ 82 w 89"/>
                <a:gd name="T55" fmla="*/ 20 h 174"/>
                <a:gd name="T56" fmla="*/ 78 w 89"/>
                <a:gd name="T57" fmla="*/ 9 h 174"/>
                <a:gd name="T58" fmla="*/ 71 w 89"/>
                <a:gd name="T59" fmla="*/ 0 h 1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174"/>
                <a:gd name="T92" fmla="*/ 89 w 89"/>
                <a:gd name="T93" fmla="*/ 174 h 1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174">
                  <a:moveTo>
                    <a:pt x="55" y="66"/>
                  </a:moveTo>
                  <a:lnTo>
                    <a:pt x="52" y="75"/>
                  </a:lnTo>
                  <a:lnTo>
                    <a:pt x="46" y="86"/>
                  </a:lnTo>
                  <a:lnTo>
                    <a:pt x="37" y="94"/>
                  </a:lnTo>
                  <a:lnTo>
                    <a:pt x="26" y="101"/>
                  </a:lnTo>
                  <a:lnTo>
                    <a:pt x="14" y="108"/>
                  </a:lnTo>
                  <a:lnTo>
                    <a:pt x="7" y="115"/>
                  </a:lnTo>
                  <a:lnTo>
                    <a:pt x="0" y="124"/>
                  </a:lnTo>
                  <a:lnTo>
                    <a:pt x="0" y="127"/>
                  </a:lnTo>
                  <a:lnTo>
                    <a:pt x="2" y="129"/>
                  </a:lnTo>
                  <a:lnTo>
                    <a:pt x="14" y="132"/>
                  </a:lnTo>
                  <a:lnTo>
                    <a:pt x="29" y="135"/>
                  </a:lnTo>
                  <a:lnTo>
                    <a:pt x="42" y="139"/>
                  </a:lnTo>
                  <a:lnTo>
                    <a:pt x="49" y="143"/>
                  </a:lnTo>
                  <a:lnTo>
                    <a:pt x="56" y="150"/>
                  </a:lnTo>
                  <a:lnTo>
                    <a:pt x="60" y="158"/>
                  </a:lnTo>
                  <a:lnTo>
                    <a:pt x="64" y="174"/>
                  </a:lnTo>
                  <a:lnTo>
                    <a:pt x="65" y="150"/>
                  </a:lnTo>
                  <a:lnTo>
                    <a:pt x="66" y="144"/>
                  </a:lnTo>
                  <a:lnTo>
                    <a:pt x="68" y="138"/>
                  </a:lnTo>
                  <a:lnTo>
                    <a:pt x="76" y="128"/>
                  </a:lnTo>
                  <a:lnTo>
                    <a:pt x="83" y="112"/>
                  </a:lnTo>
                  <a:lnTo>
                    <a:pt x="89" y="93"/>
                  </a:lnTo>
                  <a:lnTo>
                    <a:pt x="89" y="74"/>
                  </a:lnTo>
                  <a:lnTo>
                    <a:pt x="88" y="57"/>
                  </a:lnTo>
                  <a:lnTo>
                    <a:pt x="88" y="53"/>
                  </a:lnTo>
                  <a:lnTo>
                    <a:pt x="86" y="31"/>
                  </a:lnTo>
                  <a:lnTo>
                    <a:pt x="82" y="20"/>
                  </a:lnTo>
                  <a:lnTo>
                    <a:pt x="78" y="9"/>
                  </a:lnTo>
                  <a:lnTo>
                    <a:pt x="7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5" name="Freeform 19">
              <a:extLst>
                <a:ext uri="{FF2B5EF4-FFF2-40B4-BE49-F238E27FC236}">
                  <a16:creationId xmlns:a16="http://schemas.microsoft.com/office/drawing/2014/main" xmlns="" id="{04C19D4C-CD53-41F6-9590-F931ABE3195B}"/>
                </a:ext>
              </a:extLst>
            </p:cNvPr>
            <p:cNvSpPr>
              <a:spLocks/>
            </p:cNvSpPr>
            <p:nvPr/>
          </p:nvSpPr>
          <p:spPr bwMode="auto">
            <a:xfrm>
              <a:off x="2876" y="3699"/>
              <a:ext cx="14" cy="40"/>
            </a:xfrm>
            <a:custGeom>
              <a:avLst/>
              <a:gdLst>
                <a:gd name="T0" fmla="*/ 0 w 42"/>
                <a:gd name="T1" fmla="*/ 0 h 119"/>
                <a:gd name="T2" fmla="*/ 5 w 42"/>
                <a:gd name="T3" fmla="*/ 7 h 119"/>
                <a:gd name="T4" fmla="*/ 10 w 42"/>
                <a:gd name="T5" fmla="*/ 17 h 119"/>
                <a:gd name="T6" fmla="*/ 12 w 42"/>
                <a:gd name="T7" fmla="*/ 32 h 119"/>
                <a:gd name="T8" fmla="*/ 15 w 42"/>
                <a:gd name="T9" fmla="*/ 49 h 119"/>
                <a:gd name="T10" fmla="*/ 15 w 42"/>
                <a:gd name="T11" fmla="*/ 49 h 119"/>
                <a:gd name="T12" fmla="*/ 15 w 42"/>
                <a:gd name="T13" fmla="*/ 59 h 119"/>
                <a:gd name="T14" fmla="*/ 17 w 42"/>
                <a:gd name="T15" fmla="*/ 74 h 119"/>
                <a:gd name="T16" fmla="*/ 17 w 42"/>
                <a:gd name="T17" fmla="*/ 90 h 119"/>
                <a:gd name="T18" fmla="*/ 18 w 42"/>
                <a:gd name="T19" fmla="*/ 102 h 119"/>
                <a:gd name="T20" fmla="*/ 21 w 42"/>
                <a:gd name="T21" fmla="*/ 119 h 119"/>
                <a:gd name="T22" fmla="*/ 30 w 42"/>
                <a:gd name="T23" fmla="*/ 107 h 119"/>
                <a:gd name="T24" fmla="*/ 36 w 42"/>
                <a:gd name="T25" fmla="*/ 95 h 119"/>
                <a:gd name="T26" fmla="*/ 40 w 42"/>
                <a:gd name="T27" fmla="*/ 84 h 119"/>
                <a:gd name="T28" fmla="*/ 42 w 42"/>
                <a:gd name="T29" fmla="*/ 70 h 119"/>
                <a:gd name="T30" fmla="*/ 42 w 42"/>
                <a:gd name="T31" fmla="*/ 56 h 119"/>
                <a:gd name="T32" fmla="*/ 42 w 42"/>
                <a:gd name="T33" fmla="*/ 44 h 119"/>
                <a:gd name="T34" fmla="*/ 41 w 42"/>
                <a:gd name="T35" fmla="*/ 38 h 119"/>
                <a:gd name="T36" fmla="*/ 39 w 42"/>
                <a:gd name="T37" fmla="*/ 21 h 119"/>
                <a:gd name="T38" fmla="*/ 37 w 42"/>
                <a:gd name="T39" fmla="*/ 12 h 1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19"/>
                <a:gd name="T62" fmla="*/ 42 w 42"/>
                <a:gd name="T63" fmla="*/ 119 h 1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19">
                  <a:moveTo>
                    <a:pt x="0" y="0"/>
                  </a:moveTo>
                  <a:lnTo>
                    <a:pt x="5" y="7"/>
                  </a:lnTo>
                  <a:lnTo>
                    <a:pt x="10" y="17"/>
                  </a:lnTo>
                  <a:lnTo>
                    <a:pt x="12" y="32"/>
                  </a:lnTo>
                  <a:lnTo>
                    <a:pt x="15" y="49"/>
                  </a:lnTo>
                  <a:lnTo>
                    <a:pt x="15" y="59"/>
                  </a:lnTo>
                  <a:lnTo>
                    <a:pt x="17" y="74"/>
                  </a:lnTo>
                  <a:lnTo>
                    <a:pt x="17" y="90"/>
                  </a:lnTo>
                  <a:lnTo>
                    <a:pt x="18" y="102"/>
                  </a:lnTo>
                  <a:lnTo>
                    <a:pt x="21" y="119"/>
                  </a:lnTo>
                  <a:lnTo>
                    <a:pt x="30" y="107"/>
                  </a:lnTo>
                  <a:lnTo>
                    <a:pt x="36" y="95"/>
                  </a:lnTo>
                  <a:lnTo>
                    <a:pt x="40" y="84"/>
                  </a:lnTo>
                  <a:lnTo>
                    <a:pt x="42" y="70"/>
                  </a:lnTo>
                  <a:lnTo>
                    <a:pt x="42" y="56"/>
                  </a:lnTo>
                  <a:lnTo>
                    <a:pt x="42" y="44"/>
                  </a:lnTo>
                  <a:lnTo>
                    <a:pt x="41" y="38"/>
                  </a:lnTo>
                  <a:lnTo>
                    <a:pt x="39" y="21"/>
                  </a:lnTo>
                  <a:lnTo>
                    <a:pt x="37" y="1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6" name="Freeform 20">
              <a:extLst>
                <a:ext uri="{FF2B5EF4-FFF2-40B4-BE49-F238E27FC236}">
                  <a16:creationId xmlns:a16="http://schemas.microsoft.com/office/drawing/2014/main" xmlns="" id="{81565DD4-AD36-48B4-A000-B6CDD0BDE138}"/>
                </a:ext>
              </a:extLst>
            </p:cNvPr>
            <p:cNvSpPr>
              <a:spLocks/>
            </p:cNvSpPr>
            <p:nvPr/>
          </p:nvSpPr>
          <p:spPr bwMode="auto">
            <a:xfrm>
              <a:off x="2887" y="3703"/>
              <a:ext cx="40" cy="79"/>
            </a:xfrm>
            <a:custGeom>
              <a:avLst/>
              <a:gdLst>
                <a:gd name="T0" fmla="*/ 21 w 122"/>
                <a:gd name="T1" fmla="*/ 0 h 237"/>
                <a:gd name="T2" fmla="*/ 22 w 122"/>
                <a:gd name="T3" fmla="*/ 14 h 237"/>
                <a:gd name="T4" fmla="*/ 23 w 122"/>
                <a:gd name="T5" fmla="*/ 28 h 237"/>
                <a:gd name="T6" fmla="*/ 23 w 122"/>
                <a:gd name="T7" fmla="*/ 28 h 237"/>
                <a:gd name="T8" fmla="*/ 27 w 122"/>
                <a:gd name="T9" fmla="*/ 46 h 237"/>
                <a:gd name="T10" fmla="*/ 27 w 122"/>
                <a:gd name="T11" fmla="*/ 62 h 237"/>
                <a:gd name="T12" fmla="*/ 23 w 122"/>
                <a:gd name="T13" fmla="*/ 83 h 237"/>
                <a:gd name="T14" fmla="*/ 18 w 122"/>
                <a:gd name="T15" fmla="*/ 101 h 237"/>
                <a:gd name="T16" fmla="*/ 10 w 122"/>
                <a:gd name="T17" fmla="*/ 120 h 237"/>
                <a:gd name="T18" fmla="*/ 4 w 122"/>
                <a:gd name="T19" fmla="*/ 136 h 237"/>
                <a:gd name="T20" fmla="*/ 1 w 122"/>
                <a:gd name="T21" fmla="*/ 153 h 237"/>
                <a:gd name="T22" fmla="*/ 0 w 122"/>
                <a:gd name="T23" fmla="*/ 173 h 237"/>
                <a:gd name="T24" fmla="*/ 3 w 122"/>
                <a:gd name="T25" fmla="*/ 195 h 237"/>
                <a:gd name="T26" fmla="*/ 7 w 122"/>
                <a:gd name="T27" fmla="*/ 212 h 237"/>
                <a:gd name="T28" fmla="*/ 13 w 122"/>
                <a:gd name="T29" fmla="*/ 228 h 237"/>
                <a:gd name="T30" fmla="*/ 22 w 122"/>
                <a:gd name="T31" fmla="*/ 237 h 237"/>
                <a:gd name="T32" fmla="*/ 28 w 122"/>
                <a:gd name="T33" fmla="*/ 225 h 237"/>
                <a:gd name="T34" fmla="*/ 33 w 122"/>
                <a:gd name="T35" fmla="*/ 213 h 237"/>
                <a:gd name="T36" fmla="*/ 39 w 122"/>
                <a:gd name="T37" fmla="*/ 202 h 237"/>
                <a:gd name="T38" fmla="*/ 47 w 122"/>
                <a:gd name="T39" fmla="*/ 190 h 237"/>
                <a:gd name="T40" fmla="*/ 60 w 122"/>
                <a:gd name="T41" fmla="*/ 174 h 237"/>
                <a:gd name="T42" fmla="*/ 72 w 122"/>
                <a:gd name="T43" fmla="*/ 161 h 237"/>
                <a:gd name="T44" fmla="*/ 86 w 122"/>
                <a:gd name="T45" fmla="*/ 146 h 237"/>
                <a:gd name="T46" fmla="*/ 98 w 122"/>
                <a:gd name="T47" fmla="*/ 133 h 237"/>
                <a:gd name="T48" fmla="*/ 110 w 122"/>
                <a:gd name="T49" fmla="*/ 123 h 237"/>
                <a:gd name="T50" fmla="*/ 118 w 122"/>
                <a:gd name="T51" fmla="*/ 112 h 237"/>
                <a:gd name="T52" fmla="*/ 122 w 122"/>
                <a:gd name="T53" fmla="*/ 100 h 237"/>
                <a:gd name="T54" fmla="*/ 122 w 122"/>
                <a:gd name="T55" fmla="*/ 86 h 237"/>
                <a:gd name="T56" fmla="*/ 119 w 122"/>
                <a:gd name="T57" fmla="*/ 74 h 237"/>
                <a:gd name="T58" fmla="*/ 112 w 122"/>
                <a:gd name="T59" fmla="*/ 61 h 237"/>
                <a:gd name="T60" fmla="*/ 105 w 122"/>
                <a:gd name="T61" fmla="*/ 44 h 237"/>
                <a:gd name="T62" fmla="*/ 98 w 122"/>
                <a:gd name="T63" fmla="*/ 27 h 237"/>
                <a:gd name="T64" fmla="*/ 91 w 122"/>
                <a:gd name="T65" fmla="*/ 12 h 237"/>
                <a:gd name="T66" fmla="*/ 86 w 122"/>
                <a:gd name="T67" fmla="*/ 3 h 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2"/>
                <a:gd name="T103" fmla="*/ 0 h 237"/>
                <a:gd name="T104" fmla="*/ 122 w 122"/>
                <a:gd name="T105" fmla="*/ 237 h 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2" h="237">
                  <a:moveTo>
                    <a:pt x="21" y="0"/>
                  </a:moveTo>
                  <a:lnTo>
                    <a:pt x="22" y="14"/>
                  </a:lnTo>
                  <a:lnTo>
                    <a:pt x="23" y="28"/>
                  </a:lnTo>
                  <a:lnTo>
                    <a:pt x="27" y="46"/>
                  </a:lnTo>
                  <a:lnTo>
                    <a:pt x="27" y="62"/>
                  </a:lnTo>
                  <a:lnTo>
                    <a:pt x="23" y="83"/>
                  </a:lnTo>
                  <a:lnTo>
                    <a:pt x="18" y="101"/>
                  </a:lnTo>
                  <a:lnTo>
                    <a:pt x="10" y="120"/>
                  </a:lnTo>
                  <a:lnTo>
                    <a:pt x="4" y="136"/>
                  </a:lnTo>
                  <a:lnTo>
                    <a:pt x="1" y="153"/>
                  </a:lnTo>
                  <a:lnTo>
                    <a:pt x="0" y="173"/>
                  </a:lnTo>
                  <a:lnTo>
                    <a:pt x="3" y="195"/>
                  </a:lnTo>
                  <a:lnTo>
                    <a:pt x="7" y="212"/>
                  </a:lnTo>
                  <a:lnTo>
                    <a:pt x="13" y="228"/>
                  </a:lnTo>
                  <a:lnTo>
                    <a:pt x="22" y="237"/>
                  </a:lnTo>
                  <a:lnTo>
                    <a:pt x="28" y="225"/>
                  </a:lnTo>
                  <a:lnTo>
                    <a:pt x="33" y="213"/>
                  </a:lnTo>
                  <a:lnTo>
                    <a:pt x="39" y="202"/>
                  </a:lnTo>
                  <a:lnTo>
                    <a:pt x="47" y="190"/>
                  </a:lnTo>
                  <a:lnTo>
                    <a:pt x="60" y="174"/>
                  </a:lnTo>
                  <a:lnTo>
                    <a:pt x="72" y="161"/>
                  </a:lnTo>
                  <a:lnTo>
                    <a:pt x="86" y="146"/>
                  </a:lnTo>
                  <a:lnTo>
                    <a:pt x="98" y="133"/>
                  </a:lnTo>
                  <a:lnTo>
                    <a:pt x="110" y="123"/>
                  </a:lnTo>
                  <a:lnTo>
                    <a:pt x="118" y="112"/>
                  </a:lnTo>
                  <a:lnTo>
                    <a:pt x="122" y="100"/>
                  </a:lnTo>
                  <a:lnTo>
                    <a:pt x="122" y="86"/>
                  </a:lnTo>
                  <a:lnTo>
                    <a:pt x="119" y="74"/>
                  </a:lnTo>
                  <a:lnTo>
                    <a:pt x="112" y="61"/>
                  </a:lnTo>
                  <a:lnTo>
                    <a:pt x="105" y="44"/>
                  </a:lnTo>
                  <a:lnTo>
                    <a:pt x="98" y="27"/>
                  </a:lnTo>
                  <a:lnTo>
                    <a:pt x="91" y="12"/>
                  </a:lnTo>
                  <a:lnTo>
                    <a:pt x="86" y="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7" name="Freeform 21">
              <a:extLst>
                <a:ext uri="{FF2B5EF4-FFF2-40B4-BE49-F238E27FC236}">
                  <a16:creationId xmlns:a16="http://schemas.microsoft.com/office/drawing/2014/main" xmlns="" id="{7DBE5C29-83CA-4F23-B5FF-88AAB37BCEA2}"/>
                </a:ext>
              </a:extLst>
            </p:cNvPr>
            <p:cNvSpPr>
              <a:spLocks/>
            </p:cNvSpPr>
            <p:nvPr/>
          </p:nvSpPr>
          <p:spPr bwMode="auto">
            <a:xfrm>
              <a:off x="2716" y="3591"/>
              <a:ext cx="219" cy="112"/>
            </a:xfrm>
            <a:custGeom>
              <a:avLst/>
              <a:gdLst>
                <a:gd name="T0" fmla="*/ 236 w 659"/>
                <a:gd name="T1" fmla="*/ 14 h 337"/>
                <a:gd name="T2" fmla="*/ 212 w 659"/>
                <a:gd name="T3" fmla="*/ 3 h 337"/>
                <a:gd name="T4" fmla="*/ 190 w 659"/>
                <a:gd name="T5" fmla="*/ 0 h 337"/>
                <a:gd name="T6" fmla="*/ 170 w 659"/>
                <a:gd name="T7" fmla="*/ 9 h 337"/>
                <a:gd name="T8" fmla="*/ 156 w 659"/>
                <a:gd name="T9" fmla="*/ 38 h 337"/>
                <a:gd name="T10" fmla="*/ 138 w 659"/>
                <a:gd name="T11" fmla="*/ 77 h 337"/>
                <a:gd name="T12" fmla="*/ 125 w 659"/>
                <a:gd name="T13" fmla="*/ 94 h 337"/>
                <a:gd name="T14" fmla="*/ 99 w 659"/>
                <a:gd name="T15" fmla="*/ 107 h 337"/>
                <a:gd name="T16" fmla="*/ 55 w 659"/>
                <a:gd name="T17" fmla="*/ 132 h 337"/>
                <a:gd name="T18" fmla="*/ 23 w 659"/>
                <a:gd name="T19" fmla="*/ 162 h 337"/>
                <a:gd name="T20" fmla="*/ 2 w 659"/>
                <a:gd name="T21" fmla="*/ 204 h 337"/>
                <a:gd name="T22" fmla="*/ 1 w 659"/>
                <a:gd name="T23" fmla="*/ 249 h 337"/>
                <a:gd name="T24" fmla="*/ 12 w 659"/>
                <a:gd name="T25" fmla="*/ 280 h 337"/>
                <a:gd name="T26" fmla="*/ 35 w 659"/>
                <a:gd name="T27" fmla="*/ 301 h 337"/>
                <a:gd name="T28" fmla="*/ 68 w 659"/>
                <a:gd name="T29" fmla="*/ 310 h 337"/>
                <a:gd name="T30" fmla="*/ 89 w 659"/>
                <a:gd name="T31" fmla="*/ 319 h 337"/>
                <a:gd name="T32" fmla="*/ 113 w 659"/>
                <a:gd name="T33" fmla="*/ 333 h 337"/>
                <a:gd name="T34" fmla="*/ 140 w 659"/>
                <a:gd name="T35" fmla="*/ 335 h 337"/>
                <a:gd name="T36" fmla="*/ 191 w 659"/>
                <a:gd name="T37" fmla="*/ 323 h 337"/>
                <a:gd name="T38" fmla="*/ 219 w 659"/>
                <a:gd name="T39" fmla="*/ 320 h 337"/>
                <a:gd name="T40" fmla="*/ 250 w 659"/>
                <a:gd name="T41" fmla="*/ 320 h 337"/>
                <a:gd name="T42" fmla="*/ 286 w 659"/>
                <a:gd name="T43" fmla="*/ 308 h 337"/>
                <a:gd name="T44" fmla="*/ 319 w 659"/>
                <a:gd name="T45" fmla="*/ 299 h 337"/>
                <a:gd name="T46" fmla="*/ 350 w 659"/>
                <a:gd name="T47" fmla="*/ 290 h 337"/>
                <a:gd name="T48" fmla="*/ 382 w 659"/>
                <a:gd name="T49" fmla="*/ 286 h 337"/>
                <a:gd name="T50" fmla="*/ 410 w 659"/>
                <a:gd name="T51" fmla="*/ 295 h 337"/>
                <a:gd name="T52" fmla="*/ 443 w 659"/>
                <a:gd name="T53" fmla="*/ 312 h 337"/>
                <a:gd name="T54" fmla="*/ 468 w 659"/>
                <a:gd name="T55" fmla="*/ 320 h 337"/>
                <a:gd name="T56" fmla="*/ 497 w 659"/>
                <a:gd name="T57" fmla="*/ 330 h 337"/>
                <a:gd name="T58" fmla="*/ 517 w 659"/>
                <a:gd name="T59" fmla="*/ 337 h 337"/>
                <a:gd name="T60" fmla="*/ 533 w 659"/>
                <a:gd name="T61" fmla="*/ 337 h 337"/>
                <a:gd name="T62" fmla="*/ 567 w 659"/>
                <a:gd name="T63" fmla="*/ 326 h 337"/>
                <a:gd name="T64" fmla="*/ 597 w 659"/>
                <a:gd name="T65" fmla="*/ 303 h 337"/>
                <a:gd name="T66" fmla="*/ 615 w 659"/>
                <a:gd name="T67" fmla="*/ 273 h 337"/>
                <a:gd name="T68" fmla="*/ 629 w 659"/>
                <a:gd name="T69" fmla="*/ 227 h 337"/>
                <a:gd name="T70" fmla="*/ 647 w 659"/>
                <a:gd name="T71" fmla="*/ 190 h 337"/>
                <a:gd name="T72" fmla="*/ 659 w 659"/>
                <a:gd name="T73" fmla="*/ 158 h 337"/>
                <a:gd name="T74" fmla="*/ 655 w 659"/>
                <a:gd name="T75" fmla="*/ 130 h 337"/>
                <a:gd name="T76" fmla="*/ 636 w 659"/>
                <a:gd name="T77" fmla="*/ 100 h 337"/>
                <a:gd name="T78" fmla="*/ 611 w 659"/>
                <a:gd name="T79" fmla="*/ 78 h 337"/>
                <a:gd name="T80" fmla="*/ 593 w 659"/>
                <a:gd name="T81" fmla="*/ 59 h 337"/>
                <a:gd name="T82" fmla="*/ 562 w 659"/>
                <a:gd name="T83" fmla="*/ 49 h 337"/>
                <a:gd name="T84" fmla="*/ 514 w 659"/>
                <a:gd name="T85" fmla="*/ 50 h 337"/>
                <a:gd name="T86" fmla="*/ 435 w 659"/>
                <a:gd name="T87" fmla="*/ 60 h 337"/>
                <a:gd name="T88" fmla="*/ 382 w 659"/>
                <a:gd name="T89" fmla="*/ 57 h 337"/>
                <a:gd name="T90" fmla="*/ 329 w 659"/>
                <a:gd name="T91" fmla="*/ 45 h 337"/>
                <a:gd name="T92" fmla="*/ 288 w 659"/>
                <a:gd name="T93" fmla="*/ 32 h 337"/>
                <a:gd name="T94" fmla="*/ 261 w 659"/>
                <a:gd name="T95" fmla="*/ 19 h 3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9"/>
                <a:gd name="T145" fmla="*/ 0 h 337"/>
                <a:gd name="T146" fmla="*/ 659 w 659"/>
                <a:gd name="T147" fmla="*/ 337 h 3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9" h="337">
                  <a:moveTo>
                    <a:pt x="251" y="15"/>
                  </a:moveTo>
                  <a:lnTo>
                    <a:pt x="236" y="14"/>
                  </a:lnTo>
                  <a:lnTo>
                    <a:pt x="225" y="10"/>
                  </a:lnTo>
                  <a:lnTo>
                    <a:pt x="212" y="3"/>
                  </a:lnTo>
                  <a:lnTo>
                    <a:pt x="201" y="0"/>
                  </a:lnTo>
                  <a:lnTo>
                    <a:pt x="190" y="0"/>
                  </a:lnTo>
                  <a:lnTo>
                    <a:pt x="178" y="3"/>
                  </a:lnTo>
                  <a:lnTo>
                    <a:pt x="170" y="9"/>
                  </a:lnTo>
                  <a:lnTo>
                    <a:pt x="162" y="21"/>
                  </a:lnTo>
                  <a:lnTo>
                    <a:pt x="156" y="38"/>
                  </a:lnTo>
                  <a:lnTo>
                    <a:pt x="146" y="62"/>
                  </a:lnTo>
                  <a:lnTo>
                    <a:pt x="138" y="77"/>
                  </a:lnTo>
                  <a:lnTo>
                    <a:pt x="132" y="89"/>
                  </a:lnTo>
                  <a:lnTo>
                    <a:pt x="125" y="94"/>
                  </a:lnTo>
                  <a:lnTo>
                    <a:pt x="116" y="100"/>
                  </a:lnTo>
                  <a:lnTo>
                    <a:pt x="99" y="107"/>
                  </a:lnTo>
                  <a:lnTo>
                    <a:pt x="77" y="118"/>
                  </a:lnTo>
                  <a:lnTo>
                    <a:pt x="55" y="132"/>
                  </a:lnTo>
                  <a:lnTo>
                    <a:pt x="39" y="144"/>
                  </a:lnTo>
                  <a:lnTo>
                    <a:pt x="23" y="162"/>
                  </a:lnTo>
                  <a:lnTo>
                    <a:pt x="10" y="181"/>
                  </a:lnTo>
                  <a:lnTo>
                    <a:pt x="2" y="204"/>
                  </a:lnTo>
                  <a:lnTo>
                    <a:pt x="0" y="226"/>
                  </a:lnTo>
                  <a:lnTo>
                    <a:pt x="1" y="249"/>
                  </a:lnTo>
                  <a:lnTo>
                    <a:pt x="4" y="265"/>
                  </a:lnTo>
                  <a:lnTo>
                    <a:pt x="12" y="280"/>
                  </a:lnTo>
                  <a:lnTo>
                    <a:pt x="22" y="292"/>
                  </a:lnTo>
                  <a:lnTo>
                    <a:pt x="35" y="301"/>
                  </a:lnTo>
                  <a:lnTo>
                    <a:pt x="51" y="307"/>
                  </a:lnTo>
                  <a:lnTo>
                    <a:pt x="68" y="310"/>
                  </a:lnTo>
                  <a:lnTo>
                    <a:pt x="80" y="314"/>
                  </a:lnTo>
                  <a:lnTo>
                    <a:pt x="89" y="319"/>
                  </a:lnTo>
                  <a:lnTo>
                    <a:pt x="102" y="328"/>
                  </a:lnTo>
                  <a:lnTo>
                    <a:pt x="113" y="333"/>
                  </a:lnTo>
                  <a:lnTo>
                    <a:pt x="126" y="336"/>
                  </a:lnTo>
                  <a:lnTo>
                    <a:pt x="140" y="335"/>
                  </a:lnTo>
                  <a:lnTo>
                    <a:pt x="162" y="329"/>
                  </a:lnTo>
                  <a:lnTo>
                    <a:pt x="191" y="323"/>
                  </a:lnTo>
                  <a:lnTo>
                    <a:pt x="205" y="320"/>
                  </a:lnTo>
                  <a:lnTo>
                    <a:pt x="219" y="320"/>
                  </a:lnTo>
                  <a:lnTo>
                    <a:pt x="236" y="323"/>
                  </a:lnTo>
                  <a:lnTo>
                    <a:pt x="250" y="320"/>
                  </a:lnTo>
                  <a:lnTo>
                    <a:pt x="264" y="315"/>
                  </a:lnTo>
                  <a:lnTo>
                    <a:pt x="286" y="308"/>
                  </a:lnTo>
                  <a:lnTo>
                    <a:pt x="303" y="305"/>
                  </a:lnTo>
                  <a:lnTo>
                    <a:pt x="319" y="299"/>
                  </a:lnTo>
                  <a:lnTo>
                    <a:pt x="331" y="296"/>
                  </a:lnTo>
                  <a:lnTo>
                    <a:pt x="350" y="290"/>
                  </a:lnTo>
                  <a:lnTo>
                    <a:pt x="364" y="286"/>
                  </a:lnTo>
                  <a:lnTo>
                    <a:pt x="382" y="286"/>
                  </a:lnTo>
                  <a:lnTo>
                    <a:pt x="396" y="288"/>
                  </a:lnTo>
                  <a:lnTo>
                    <a:pt x="410" y="295"/>
                  </a:lnTo>
                  <a:lnTo>
                    <a:pt x="427" y="304"/>
                  </a:lnTo>
                  <a:lnTo>
                    <a:pt x="443" y="312"/>
                  </a:lnTo>
                  <a:lnTo>
                    <a:pt x="457" y="316"/>
                  </a:lnTo>
                  <a:lnTo>
                    <a:pt x="468" y="320"/>
                  </a:lnTo>
                  <a:lnTo>
                    <a:pt x="480" y="325"/>
                  </a:lnTo>
                  <a:lnTo>
                    <a:pt x="497" y="330"/>
                  </a:lnTo>
                  <a:lnTo>
                    <a:pt x="506" y="335"/>
                  </a:lnTo>
                  <a:lnTo>
                    <a:pt x="517" y="337"/>
                  </a:lnTo>
                  <a:lnTo>
                    <a:pt x="533" y="337"/>
                  </a:lnTo>
                  <a:lnTo>
                    <a:pt x="550" y="332"/>
                  </a:lnTo>
                  <a:lnTo>
                    <a:pt x="567" y="326"/>
                  </a:lnTo>
                  <a:lnTo>
                    <a:pt x="584" y="315"/>
                  </a:lnTo>
                  <a:lnTo>
                    <a:pt x="597" y="303"/>
                  </a:lnTo>
                  <a:lnTo>
                    <a:pt x="609" y="286"/>
                  </a:lnTo>
                  <a:lnTo>
                    <a:pt x="615" y="273"/>
                  </a:lnTo>
                  <a:lnTo>
                    <a:pt x="623" y="246"/>
                  </a:lnTo>
                  <a:lnTo>
                    <a:pt x="629" y="227"/>
                  </a:lnTo>
                  <a:lnTo>
                    <a:pt x="637" y="207"/>
                  </a:lnTo>
                  <a:lnTo>
                    <a:pt x="647" y="190"/>
                  </a:lnTo>
                  <a:lnTo>
                    <a:pt x="656" y="174"/>
                  </a:lnTo>
                  <a:lnTo>
                    <a:pt x="659" y="158"/>
                  </a:lnTo>
                  <a:lnTo>
                    <a:pt x="658" y="144"/>
                  </a:lnTo>
                  <a:lnTo>
                    <a:pt x="655" y="130"/>
                  </a:lnTo>
                  <a:lnTo>
                    <a:pt x="646" y="115"/>
                  </a:lnTo>
                  <a:lnTo>
                    <a:pt x="636" y="100"/>
                  </a:lnTo>
                  <a:lnTo>
                    <a:pt x="623" y="88"/>
                  </a:lnTo>
                  <a:lnTo>
                    <a:pt x="611" y="78"/>
                  </a:lnTo>
                  <a:lnTo>
                    <a:pt x="603" y="67"/>
                  </a:lnTo>
                  <a:lnTo>
                    <a:pt x="593" y="59"/>
                  </a:lnTo>
                  <a:lnTo>
                    <a:pt x="579" y="53"/>
                  </a:lnTo>
                  <a:lnTo>
                    <a:pt x="562" y="49"/>
                  </a:lnTo>
                  <a:lnTo>
                    <a:pt x="544" y="48"/>
                  </a:lnTo>
                  <a:lnTo>
                    <a:pt x="514" y="50"/>
                  </a:lnTo>
                  <a:lnTo>
                    <a:pt x="476" y="56"/>
                  </a:lnTo>
                  <a:lnTo>
                    <a:pt x="435" y="60"/>
                  </a:lnTo>
                  <a:lnTo>
                    <a:pt x="411" y="60"/>
                  </a:lnTo>
                  <a:lnTo>
                    <a:pt x="382" y="57"/>
                  </a:lnTo>
                  <a:lnTo>
                    <a:pt x="353" y="51"/>
                  </a:lnTo>
                  <a:lnTo>
                    <a:pt x="329" y="45"/>
                  </a:lnTo>
                  <a:lnTo>
                    <a:pt x="308" y="39"/>
                  </a:lnTo>
                  <a:lnTo>
                    <a:pt x="288" y="32"/>
                  </a:lnTo>
                  <a:lnTo>
                    <a:pt x="272" y="23"/>
                  </a:lnTo>
                  <a:lnTo>
                    <a:pt x="261" y="19"/>
                  </a:lnTo>
                  <a:lnTo>
                    <a:pt x="251" y="15"/>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8" name="Freeform 22">
              <a:extLst>
                <a:ext uri="{FF2B5EF4-FFF2-40B4-BE49-F238E27FC236}">
                  <a16:creationId xmlns:a16="http://schemas.microsoft.com/office/drawing/2014/main" xmlns="" id="{ED46B44B-D806-46FD-9EB2-9C6054B8050B}"/>
                </a:ext>
              </a:extLst>
            </p:cNvPr>
            <p:cNvSpPr>
              <a:spLocks/>
            </p:cNvSpPr>
            <p:nvPr/>
          </p:nvSpPr>
          <p:spPr bwMode="auto">
            <a:xfrm>
              <a:off x="2799" y="3556"/>
              <a:ext cx="287" cy="156"/>
            </a:xfrm>
            <a:custGeom>
              <a:avLst/>
              <a:gdLst>
                <a:gd name="T0" fmla="*/ 283 w 859"/>
                <a:gd name="T1" fmla="*/ 456 h 470"/>
                <a:gd name="T2" fmla="*/ 285 w 859"/>
                <a:gd name="T3" fmla="*/ 470 h 470"/>
                <a:gd name="T4" fmla="*/ 324 w 859"/>
                <a:gd name="T5" fmla="*/ 462 h 470"/>
                <a:gd name="T6" fmla="*/ 348 w 859"/>
                <a:gd name="T7" fmla="*/ 445 h 470"/>
                <a:gd name="T8" fmla="*/ 353 w 859"/>
                <a:gd name="T9" fmla="*/ 440 h 470"/>
                <a:gd name="T10" fmla="*/ 360 w 859"/>
                <a:gd name="T11" fmla="*/ 436 h 470"/>
                <a:gd name="T12" fmla="*/ 388 w 859"/>
                <a:gd name="T13" fmla="*/ 437 h 470"/>
                <a:gd name="T14" fmla="*/ 427 w 859"/>
                <a:gd name="T15" fmla="*/ 437 h 470"/>
                <a:gd name="T16" fmla="*/ 449 w 859"/>
                <a:gd name="T17" fmla="*/ 442 h 470"/>
                <a:gd name="T18" fmla="*/ 484 w 859"/>
                <a:gd name="T19" fmla="*/ 446 h 470"/>
                <a:gd name="T20" fmla="*/ 538 w 859"/>
                <a:gd name="T21" fmla="*/ 437 h 470"/>
                <a:gd name="T22" fmla="*/ 586 w 859"/>
                <a:gd name="T23" fmla="*/ 428 h 470"/>
                <a:gd name="T24" fmla="*/ 613 w 859"/>
                <a:gd name="T25" fmla="*/ 419 h 470"/>
                <a:gd name="T26" fmla="*/ 651 w 859"/>
                <a:gd name="T27" fmla="*/ 406 h 470"/>
                <a:gd name="T28" fmla="*/ 692 w 859"/>
                <a:gd name="T29" fmla="*/ 390 h 470"/>
                <a:gd name="T30" fmla="*/ 719 w 859"/>
                <a:gd name="T31" fmla="*/ 370 h 470"/>
                <a:gd name="T32" fmla="*/ 753 w 859"/>
                <a:gd name="T33" fmla="*/ 340 h 470"/>
                <a:gd name="T34" fmla="*/ 795 w 859"/>
                <a:gd name="T35" fmla="*/ 320 h 470"/>
                <a:gd name="T36" fmla="*/ 835 w 859"/>
                <a:gd name="T37" fmla="*/ 300 h 470"/>
                <a:gd name="T38" fmla="*/ 855 w 859"/>
                <a:gd name="T39" fmla="*/ 269 h 470"/>
                <a:gd name="T40" fmla="*/ 859 w 859"/>
                <a:gd name="T41" fmla="*/ 220 h 470"/>
                <a:gd name="T42" fmla="*/ 848 w 859"/>
                <a:gd name="T43" fmla="*/ 176 h 470"/>
                <a:gd name="T44" fmla="*/ 838 w 859"/>
                <a:gd name="T45" fmla="*/ 158 h 470"/>
                <a:gd name="T46" fmla="*/ 806 w 859"/>
                <a:gd name="T47" fmla="*/ 125 h 470"/>
                <a:gd name="T48" fmla="*/ 763 w 859"/>
                <a:gd name="T49" fmla="*/ 104 h 470"/>
                <a:gd name="T50" fmla="*/ 700 w 859"/>
                <a:gd name="T51" fmla="*/ 87 h 470"/>
                <a:gd name="T52" fmla="*/ 651 w 859"/>
                <a:gd name="T53" fmla="*/ 66 h 470"/>
                <a:gd name="T54" fmla="*/ 605 w 859"/>
                <a:gd name="T55" fmla="*/ 32 h 470"/>
                <a:gd name="T56" fmla="*/ 555 w 859"/>
                <a:gd name="T57" fmla="*/ 8 h 470"/>
                <a:gd name="T58" fmla="*/ 493 w 859"/>
                <a:gd name="T59" fmla="*/ 0 h 470"/>
                <a:gd name="T60" fmla="*/ 426 w 859"/>
                <a:gd name="T61" fmla="*/ 4 h 470"/>
                <a:gd name="T62" fmla="*/ 367 w 859"/>
                <a:gd name="T63" fmla="*/ 12 h 470"/>
                <a:gd name="T64" fmla="*/ 318 w 859"/>
                <a:gd name="T65" fmla="*/ 17 h 470"/>
                <a:gd name="T66" fmla="*/ 248 w 859"/>
                <a:gd name="T67" fmla="*/ 41 h 470"/>
                <a:gd name="T68" fmla="*/ 200 w 859"/>
                <a:gd name="T69" fmla="*/ 46 h 470"/>
                <a:gd name="T70" fmla="*/ 150 w 859"/>
                <a:gd name="T71" fmla="*/ 37 h 470"/>
                <a:gd name="T72" fmla="*/ 109 w 859"/>
                <a:gd name="T73" fmla="*/ 41 h 470"/>
                <a:gd name="T74" fmla="*/ 66 w 859"/>
                <a:gd name="T75" fmla="*/ 61 h 470"/>
                <a:gd name="T76" fmla="*/ 6 w 859"/>
                <a:gd name="T77" fmla="*/ 104 h 470"/>
                <a:gd name="T78" fmla="*/ 0 w 859"/>
                <a:gd name="T79" fmla="*/ 120 h 470"/>
                <a:gd name="T80" fmla="*/ 21 w 859"/>
                <a:gd name="T81" fmla="*/ 128 h 470"/>
                <a:gd name="T82" fmla="*/ 57 w 859"/>
                <a:gd name="T83" fmla="*/ 144 h 470"/>
                <a:gd name="T84" fmla="*/ 102 w 859"/>
                <a:gd name="T85" fmla="*/ 156 h 470"/>
                <a:gd name="T86" fmla="*/ 160 w 859"/>
                <a:gd name="T87" fmla="*/ 165 h 470"/>
                <a:gd name="T88" fmla="*/ 225 w 859"/>
                <a:gd name="T89" fmla="*/ 161 h 470"/>
                <a:gd name="T90" fmla="*/ 293 w 859"/>
                <a:gd name="T91" fmla="*/ 153 h 470"/>
                <a:gd name="T92" fmla="*/ 328 w 859"/>
                <a:gd name="T93" fmla="*/ 158 h 470"/>
                <a:gd name="T94" fmla="*/ 352 w 859"/>
                <a:gd name="T95" fmla="*/ 172 h 470"/>
                <a:gd name="T96" fmla="*/ 372 w 859"/>
                <a:gd name="T97" fmla="*/ 193 h 470"/>
                <a:gd name="T98" fmla="*/ 395 w 859"/>
                <a:gd name="T99" fmla="*/ 220 h 470"/>
                <a:gd name="T100" fmla="*/ 407 w 859"/>
                <a:gd name="T101" fmla="*/ 249 h 470"/>
                <a:gd name="T102" fmla="*/ 405 w 859"/>
                <a:gd name="T103" fmla="*/ 279 h 470"/>
                <a:gd name="T104" fmla="*/ 386 w 859"/>
                <a:gd name="T105" fmla="*/ 312 h 470"/>
                <a:gd name="T106" fmla="*/ 372 w 859"/>
                <a:gd name="T107" fmla="*/ 351 h 470"/>
                <a:gd name="T108" fmla="*/ 358 w 859"/>
                <a:gd name="T109" fmla="*/ 391 h 470"/>
                <a:gd name="T110" fmla="*/ 333 w 859"/>
                <a:gd name="T111" fmla="*/ 420 h 470"/>
                <a:gd name="T112" fmla="*/ 299 w 859"/>
                <a:gd name="T113" fmla="*/ 437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9"/>
                <a:gd name="T172" fmla="*/ 0 h 470"/>
                <a:gd name="T173" fmla="*/ 859 w 859"/>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9" h="470">
                  <a:moveTo>
                    <a:pt x="282" y="442"/>
                  </a:moveTo>
                  <a:lnTo>
                    <a:pt x="283" y="456"/>
                  </a:lnTo>
                  <a:lnTo>
                    <a:pt x="285" y="470"/>
                  </a:lnTo>
                  <a:lnTo>
                    <a:pt x="306" y="467"/>
                  </a:lnTo>
                  <a:lnTo>
                    <a:pt x="324" y="462"/>
                  </a:lnTo>
                  <a:lnTo>
                    <a:pt x="338" y="453"/>
                  </a:lnTo>
                  <a:lnTo>
                    <a:pt x="348" y="445"/>
                  </a:lnTo>
                  <a:lnTo>
                    <a:pt x="353" y="440"/>
                  </a:lnTo>
                  <a:lnTo>
                    <a:pt x="360" y="436"/>
                  </a:lnTo>
                  <a:lnTo>
                    <a:pt x="374" y="435"/>
                  </a:lnTo>
                  <a:lnTo>
                    <a:pt x="388" y="437"/>
                  </a:lnTo>
                  <a:lnTo>
                    <a:pt x="412" y="435"/>
                  </a:lnTo>
                  <a:lnTo>
                    <a:pt x="427" y="437"/>
                  </a:lnTo>
                  <a:lnTo>
                    <a:pt x="437" y="438"/>
                  </a:lnTo>
                  <a:lnTo>
                    <a:pt x="449" y="442"/>
                  </a:lnTo>
                  <a:lnTo>
                    <a:pt x="465" y="445"/>
                  </a:lnTo>
                  <a:lnTo>
                    <a:pt x="484" y="446"/>
                  </a:lnTo>
                  <a:lnTo>
                    <a:pt x="511" y="443"/>
                  </a:lnTo>
                  <a:lnTo>
                    <a:pt x="538" y="437"/>
                  </a:lnTo>
                  <a:lnTo>
                    <a:pt x="563" y="432"/>
                  </a:lnTo>
                  <a:lnTo>
                    <a:pt x="586" y="428"/>
                  </a:lnTo>
                  <a:lnTo>
                    <a:pt x="598" y="424"/>
                  </a:lnTo>
                  <a:lnTo>
                    <a:pt x="613" y="419"/>
                  </a:lnTo>
                  <a:lnTo>
                    <a:pt x="632" y="411"/>
                  </a:lnTo>
                  <a:lnTo>
                    <a:pt x="651" y="406"/>
                  </a:lnTo>
                  <a:lnTo>
                    <a:pt x="672" y="399"/>
                  </a:lnTo>
                  <a:lnTo>
                    <a:pt x="692" y="390"/>
                  </a:lnTo>
                  <a:lnTo>
                    <a:pt x="706" y="381"/>
                  </a:lnTo>
                  <a:lnTo>
                    <a:pt x="719" y="370"/>
                  </a:lnTo>
                  <a:lnTo>
                    <a:pt x="736" y="354"/>
                  </a:lnTo>
                  <a:lnTo>
                    <a:pt x="753" y="340"/>
                  </a:lnTo>
                  <a:lnTo>
                    <a:pt x="774" y="329"/>
                  </a:lnTo>
                  <a:lnTo>
                    <a:pt x="795" y="320"/>
                  </a:lnTo>
                  <a:lnTo>
                    <a:pt x="819" y="310"/>
                  </a:lnTo>
                  <a:lnTo>
                    <a:pt x="835" y="300"/>
                  </a:lnTo>
                  <a:lnTo>
                    <a:pt x="846" y="286"/>
                  </a:lnTo>
                  <a:lnTo>
                    <a:pt x="855" y="269"/>
                  </a:lnTo>
                  <a:lnTo>
                    <a:pt x="859" y="246"/>
                  </a:lnTo>
                  <a:lnTo>
                    <a:pt x="859" y="220"/>
                  </a:lnTo>
                  <a:lnTo>
                    <a:pt x="856" y="197"/>
                  </a:lnTo>
                  <a:lnTo>
                    <a:pt x="848" y="176"/>
                  </a:lnTo>
                  <a:lnTo>
                    <a:pt x="838" y="158"/>
                  </a:lnTo>
                  <a:lnTo>
                    <a:pt x="824" y="140"/>
                  </a:lnTo>
                  <a:lnTo>
                    <a:pt x="806" y="125"/>
                  </a:lnTo>
                  <a:lnTo>
                    <a:pt x="785" y="111"/>
                  </a:lnTo>
                  <a:lnTo>
                    <a:pt x="763" y="104"/>
                  </a:lnTo>
                  <a:lnTo>
                    <a:pt x="733" y="95"/>
                  </a:lnTo>
                  <a:lnTo>
                    <a:pt x="700" y="87"/>
                  </a:lnTo>
                  <a:lnTo>
                    <a:pt x="676" y="77"/>
                  </a:lnTo>
                  <a:lnTo>
                    <a:pt x="651" y="66"/>
                  </a:lnTo>
                  <a:lnTo>
                    <a:pt x="630" y="52"/>
                  </a:lnTo>
                  <a:lnTo>
                    <a:pt x="605" y="32"/>
                  </a:lnTo>
                  <a:lnTo>
                    <a:pt x="582" y="18"/>
                  </a:lnTo>
                  <a:lnTo>
                    <a:pt x="555" y="8"/>
                  </a:lnTo>
                  <a:lnTo>
                    <a:pt x="526" y="2"/>
                  </a:lnTo>
                  <a:lnTo>
                    <a:pt x="493" y="0"/>
                  </a:lnTo>
                  <a:lnTo>
                    <a:pt x="464" y="0"/>
                  </a:lnTo>
                  <a:lnTo>
                    <a:pt x="426" y="4"/>
                  </a:lnTo>
                  <a:lnTo>
                    <a:pt x="394" y="8"/>
                  </a:lnTo>
                  <a:lnTo>
                    <a:pt x="367" y="12"/>
                  </a:lnTo>
                  <a:lnTo>
                    <a:pt x="340" y="13"/>
                  </a:lnTo>
                  <a:lnTo>
                    <a:pt x="318" y="17"/>
                  </a:lnTo>
                  <a:lnTo>
                    <a:pt x="283" y="31"/>
                  </a:lnTo>
                  <a:lnTo>
                    <a:pt x="248" y="41"/>
                  </a:lnTo>
                  <a:lnTo>
                    <a:pt x="222" y="46"/>
                  </a:lnTo>
                  <a:lnTo>
                    <a:pt x="200" y="46"/>
                  </a:lnTo>
                  <a:lnTo>
                    <a:pt x="172" y="40"/>
                  </a:lnTo>
                  <a:lnTo>
                    <a:pt x="150" y="37"/>
                  </a:lnTo>
                  <a:lnTo>
                    <a:pt x="131" y="37"/>
                  </a:lnTo>
                  <a:lnTo>
                    <a:pt x="109" y="41"/>
                  </a:lnTo>
                  <a:lnTo>
                    <a:pt x="92" y="48"/>
                  </a:lnTo>
                  <a:lnTo>
                    <a:pt x="66" y="61"/>
                  </a:lnTo>
                  <a:lnTo>
                    <a:pt x="23" y="88"/>
                  </a:lnTo>
                  <a:lnTo>
                    <a:pt x="6" y="104"/>
                  </a:lnTo>
                  <a:lnTo>
                    <a:pt x="0" y="113"/>
                  </a:lnTo>
                  <a:lnTo>
                    <a:pt x="0" y="120"/>
                  </a:lnTo>
                  <a:lnTo>
                    <a:pt x="10" y="124"/>
                  </a:lnTo>
                  <a:lnTo>
                    <a:pt x="21" y="128"/>
                  </a:lnTo>
                  <a:lnTo>
                    <a:pt x="37" y="137"/>
                  </a:lnTo>
                  <a:lnTo>
                    <a:pt x="57" y="144"/>
                  </a:lnTo>
                  <a:lnTo>
                    <a:pt x="78" y="150"/>
                  </a:lnTo>
                  <a:lnTo>
                    <a:pt x="102" y="156"/>
                  </a:lnTo>
                  <a:lnTo>
                    <a:pt x="131" y="162"/>
                  </a:lnTo>
                  <a:lnTo>
                    <a:pt x="160" y="165"/>
                  </a:lnTo>
                  <a:lnTo>
                    <a:pt x="184" y="165"/>
                  </a:lnTo>
                  <a:lnTo>
                    <a:pt x="225" y="161"/>
                  </a:lnTo>
                  <a:lnTo>
                    <a:pt x="263" y="155"/>
                  </a:lnTo>
                  <a:lnTo>
                    <a:pt x="293" y="153"/>
                  </a:lnTo>
                  <a:lnTo>
                    <a:pt x="311" y="154"/>
                  </a:lnTo>
                  <a:lnTo>
                    <a:pt x="328" y="158"/>
                  </a:lnTo>
                  <a:lnTo>
                    <a:pt x="342" y="164"/>
                  </a:lnTo>
                  <a:lnTo>
                    <a:pt x="352" y="172"/>
                  </a:lnTo>
                  <a:lnTo>
                    <a:pt x="360" y="183"/>
                  </a:lnTo>
                  <a:lnTo>
                    <a:pt x="372" y="193"/>
                  </a:lnTo>
                  <a:lnTo>
                    <a:pt x="385" y="205"/>
                  </a:lnTo>
                  <a:lnTo>
                    <a:pt x="395" y="220"/>
                  </a:lnTo>
                  <a:lnTo>
                    <a:pt x="404" y="235"/>
                  </a:lnTo>
                  <a:lnTo>
                    <a:pt x="407" y="249"/>
                  </a:lnTo>
                  <a:lnTo>
                    <a:pt x="408" y="263"/>
                  </a:lnTo>
                  <a:lnTo>
                    <a:pt x="405" y="279"/>
                  </a:lnTo>
                  <a:lnTo>
                    <a:pt x="396" y="295"/>
                  </a:lnTo>
                  <a:lnTo>
                    <a:pt x="386" y="312"/>
                  </a:lnTo>
                  <a:lnTo>
                    <a:pt x="378" y="332"/>
                  </a:lnTo>
                  <a:lnTo>
                    <a:pt x="372" y="351"/>
                  </a:lnTo>
                  <a:lnTo>
                    <a:pt x="364" y="378"/>
                  </a:lnTo>
                  <a:lnTo>
                    <a:pt x="358" y="391"/>
                  </a:lnTo>
                  <a:lnTo>
                    <a:pt x="346" y="408"/>
                  </a:lnTo>
                  <a:lnTo>
                    <a:pt x="333" y="420"/>
                  </a:lnTo>
                  <a:lnTo>
                    <a:pt x="316" y="431"/>
                  </a:lnTo>
                  <a:lnTo>
                    <a:pt x="299" y="437"/>
                  </a:lnTo>
                  <a:lnTo>
                    <a:pt x="282" y="442"/>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19" name="Freeform 23">
              <a:extLst>
                <a:ext uri="{FF2B5EF4-FFF2-40B4-BE49-F238E27FC236}">
                  <a16:creationId xmlns:a16="http://schemas.microsoft.com/office/drawing/2014/main" xmlns="" id="{B9174647-B7C5-4C4B-BAA2-0184E17D4C52}"/>
                </a:ext>
              </a:extLst>
            </p:cNvPr>
            <p:cNvSpPr>
              <a:spLocks/>
            </p:cNvSpPr>
            <p:nvPr/>
          </p:nvSpPr>
          <p:spPr bwMode="auto">
            <a:xfrm>
              <a:off x="3030" y="3609"/>
              <a:ext cx="159" cy="104"/>
            </a:xfrm>
            <a:custGeom>
              <a:avLst/>
              <a:gdLst>
                <a:gd name="T0" fmla="*/ 172 w 478"/>
                <a:gd name="T1" fmla="*/ 8 h 310"/>
                <a:gd name="T2" fmla="*/ 200 w 478"/>
                <a:gd name="T3" fmla="*/ 1 h 310"/>
                <a:gd name="T4" fmla="*/ 230 w 478"/>
                <a:gd name="T5" fmla="*/ 1 h 310"/>
                <a:gd name="T6" fmla="*/ 259 w 478"/>
                <a:gd name="T7" fmla="*/ 6 h 310"/>
                <a:gd name="T8" fmla="*/ 291 w 478"/>
                <a:gd name="T9" fmla="*/ 23 h 310"/>
                <a:gd name="T10" fmla="*/ 316 w 478"/>
                <a:gd name="T11" fmla="*/ 47 h 310"/>
                <a:gd name="T12" fmla="*/ 336 w 478"/>
                <a:gd name="T13" fmla="*/ 71 h 310"/>
                <a:gd name="T14" fmla="*/ 372 w 478"/>
                <a:gd name="T15" fmla="*/ 79 h 310"/>
                <a:gd name="T16" fmla="*/ 426 w 478"/>
                <a:gd name="T17" fmla="*/ 84 h 310"/>
                <a:gd name="T18" fmla="*/ 445 w 478"/>
                <a:gd name="T19" fmla="*/ 94 h 310"/>
                <a:gd name="T20" fmla="*/ 453 w 478"/>
                <a:gd name="T21" fmla="*/ 113 h 310"/>
                <a:gd name="T22" fmla="*/ 458 w 478"/>
                <a:gd name="T23" fmla="*/ 137 h 310"/>
                <a:gd name="T24" fmla="*/ 472 w 478"/>
                <a:gd name="T25" fmla="*/ 166 h 310"/>
                <a:gd name="T26" fmla="*/ 478 w 478"/>
                <a:gd name="T27" fmla="*/ 192 h 310"/>
                <a:gd name="T28" fmla="*/ 470 w 478"/>
                <a:gd name="T29" fmla="*/ 212 h 310"/>
                <a:gd name="T30" fmla="*/ 444 w 478"/>
                <a:gd name="T31" fmla="*/ 228 h 310"/>
                <a:gd name="T32" fmla="*/ 411 w 478"/>
                <a:gd name="T33" fmla="*/ 247 h 310"/>
                <a:gd name="T34" fmla="*/ 394 w 478"/>
                <a:gd name="T35" fmla="*/ 267 h 310"/>
                <a:gd name="T36" fmla="*/ 376 w 478"/>
                <a:gd name="T37" fmla="*/ 298 h 310"/>
                <a:gd name="T38" fmla="*/ 355 w 478"/>
                <a:gd name="T39" fmla="*/ 309 h 310"/>
                <a:gd name="T40" fmla="*/ 317 w 478"/>
                <a:gd name="T41" fmla="*/ 309 h 310"/>
                <a:gd name="T42" fmla="*/ 276 w 478"/>
                <a:gd name="T43" fmla="*/ 296 h 310"/>
                <a:gd name="T44" fmla="*/ 268 w 478"/>
                <a:gd name="T45" fmla="*/ 294 h 310"/>
                <a:gd name="T46" fmla="*/ 238 w 478"/>
                <a:gd name="T47" fmla="*/ 285 h 310"/>
                <a:gd name="T48" fmla="*/ 210 w 478"/>
                <a:gd name="T49" fmla="*/ 270 h 310"/>
                <a:gd name="T50" fmla="*/ 184 w 478"/>
                <a:gd name="T51" fmla="*/ 263 h 310"/>
                <a:gd name="T52" fmla="*/ 177 w 478"/>
                <a:gd name="T53" fmla="*/ 263 h 310"/>
                <a:gd name="T54" fmla="*/ 142 w 478"/>
                <a:gd name="T55" fmla="*/ 265 h 310"/>
                <a:gd name="T56" fmla="*/ 134 w 478"/>
                <a:gd name="T57" fmla="*/ 265 h 310"/>
                <a:gd name="T58" fmla="*/ 112 w 478"/>
                <a:gd name="T59" fmla="*/ 268 h 310"/>
                <a:gd name="T60" fmla="*/ 72 w 478"/>
                <a:gd name="T61" fmla="*/ 265 h 310"/>
                <a:gd name="T62" fmla="*/ 50 w 478"/>
                <a:gd name="T63" fmla="*/ 254 h 310"/>
                <a:gd name="T64" fmla="*/ 31 w 478"/>
                <a:gd name="T65" fmla="*/ 247 h 310"/>
                <a:gd name="T66" fmla="*/ 20 w 478"/>
                <a:gd name="T67" fmla="*/ 243 h 310"/>
                <a:gd name="T68" fmla="*/ 12 w 478"/>
                <a:gd name="T69" fmla="*/ 242 h 310"/>
                <a:gd name="T70" fmla="*/ 1 w 478"/>
                <a:gd name="T71" fmla="*/ 234 h 310"/>
                <a:gd name="T72" fmla="*/ 14 w 478"/>
                <a:gd name="T73" fmla="*/ 220 h 310"/>
                <a:gd name="T74" fmla="*/ 44 w 478"/>
                <a:gd name="T75" fmla="*/ 193 h 310"/>
                <a:gd name="T76" fmla="*/ 82 w 478"/>
                <a:gd name="T77" fmla="*/ 168 h 310"/>
                <a:gd name="T78" fmla="*/ 127 w 478"/>
                <a:gd name="T79" fmla="*/ 149 h 310"/>
                <a:gd name="T80" fmla="*/ 154 w 478"/>
                <a:gd name="T81" fmla="*/ 125 h 310"/>
                <a:gd name="T82" fmla="*/ 167 w 478"/>
                <a:gd name="T83" fmla="*/ 85 h 310"/>
                <a:gd name="T84" fmla="*/ 164 w 478"/>
                <a:gd name="T85" fmla="*/ 36 h 3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8"/>
                <a:gd name="T130" fmla="*/ 0 h 310"/>
                <a:gd name="T131" fmla="*/ 478 w 478"/>
                <a:gd name="T132" fmla="*/ 310 h 3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8" h="310">
                  <a:moveTo>
                    <a:pt x="156" y="15"/>
                  </a:moveTo>
                  <a:lnTo>
                    <a:pt x="172" y="8"/>
                  </a:lnTo>
                  <a:lnTo>
                    <a:pt x="185" y="3"/>
                  </a:lnTo>
                  <a:lnTo>
                    <a:pt x="200" y="1"/>
                  </a:lnTo>
                  <a:lnTo>
                    <a:pt x="213" y="0"/>
                  </a:lnTo>
                  <a:lnTo>
                    <a:pt x="230" y="1"/>
                  </a:lnTo>
                  <a:lnTo>
                    <a:pt x="244" y="2"/>
                  </a:lnTo>
                  <a:lnTo>
                    <a:pt x="259" y="6"/>
                  </a:lnTo>
                  <a:lnTo>
                    <a:pt x="277" y="14"/>
                  </a:lnTo>
                  <a:lnTo>
                    <a:pt x="291" y="23"/>
                  </a:lnTo>
                  <a:lnTo>
                    <a:pt x="305" y="35"/>
                  </a:lnTo>
                  <a:lnTo>
                    <a:pt x="316" y="47"/>
                  </a:lnTo>
                  <a:lnTo>
                    <a:pt x="328" y="63"/>
                  </a:lnTo>
                  <a:lnTo>
                    <a:pt x="336" y="71"/>
                  </a:lnTo>
                  <a:lnTo>
                    <a:pt x="348" y="76"/>
                  </a:lnTo>
                  <a:lnTo>
                    <a:pt x="372" y="79"/>
                  </a:lnTo>
                  <a:lnTo>
                    <a:pt x="414" y="82"/>
                  </a:lnTo>
                  <a:lnTo>
                    <a:pt x="426" y="84"/>
                  </a:lnTo>
                  <a:lnTo>
                    <a:pt x="437" y="89"/>
                  </a:lnTo>
                  <a:lnTo>
                    <a:pt x="445" y="94"/>
                  </a:lnTo>
                  <a:lnTo>
                    <a:pt x="450" y="102"/>
                  </a:lnTo>
                  <a:lnTo>
                    <a:pt x="453" y="113"/>
                  </a:lnTo>
                  <a:lnTo>
                    <a:pt x="456" y="125"/>
                  </a:lnTo>
                  <a:lnTo>
                    <a:pt x="458" y="137"/>
                  </a:lnTo>
                  <a:lnTo>
                    <a:pt x="463" y="148"/>
                  </a:lnTo>
                  <a:lnTo>
                    <a:pt x="472" y="166"/>
                  </a:lnTo>
                  <a:lnTo>
                    <a:pt x="476" y="179"/>
                  </a:lnTo>
                  <a:lnTo>
                    <a:pt x="478" y="192"/>
                  </a:lnTo>
                  <a:lnTo>
                    <a:pt x="475" y="202"/>
                  </a:lnTo>
                  <a:lnTo>
                    <a:pt x="470" y="212"/>
                  </a:lnTo>
                  <a:lnTo>
                    <a:pt x="463" y="218"/>
                  </a:lnTo>
                  <a:lnTo>
                    <a:pt x="444" y="228"/>
                  </a:lnTo>
                  <a:lnTo>
                    <a:pt x="424" y="237"/>
                  </a:lnTo>
                  <a:lnTo>
                    <a:pt x="411" y="247"/>
                  </a:lnTo>
                  <a:lnTo>
                    <a:pt x="401" y="256"/>
                  </a:lnTo>
                  <a:lnTo>
                    <a:pt x="394" y="267"/>
                  </a:lnTo>
                  <a:lnTo>
                    <a:pt x="384" y="287"/>
                  </a:lnTo>
                  <a:lnTo>
                    <a:pt x="376" y="298"/>
                  </a:lnTo>
                  <a:lnTo>
                    <a:pt x="366" y="305"/>
                  </a:lnTo>
                  <a:lnTo>
                    <a:pt x="355" y="309"/>
                  </a:lnTo>
                  <a:lnTo>
                    <a:pt x="337" y="310"/>
                  </a:lnTo>
                  <a:lnTo>
                    <a:pt x="317" y="309"/>
                  </a:lnTo>
                  <a:lnTo>
                    <a:pt x="298" y="305"/>
                  </a:lnTo>
                  <a:lnTo>
                    <a:pt x="276" y="296"/>
                  </a:lnTo>
                  <a:lnTo>
                    <a:pt x="268" y="294"/>
                  </a:lnTo>
                  <a:lnTo>
                    <a:pt x="254" y="290"/>
                  </a:lnTo>
                  <a:lnTo>
                    <a:pt x="238" y="285"/>
                  </a:lnTo>
                  <a:lnTo>
                    <a:pt x="227" y="280"/>
                  </a:lnTo>
                  <a:lnTo>
                    <a:pt x="210" y="270"/>
                  </a:lnTo>
                  <a:lnTo>
                    <a:pt x="199" y="265"/>
                  </a:lnTo>
                  <a:lnTo>
                    <a:pt x="184" y="263"/>
                  </a:lnTo>
                  <a:lnTo>
                    <a:pt x="177" y="263"/>
                  </a:lnTo>
                  <a:lnTo>
                    <a:pt x="161" y="263"/>
                  </a:lnTo>
                  <a:lnTo>
                    <a:pt x="142" y="265"/>
                  </a:lnTo>
                  <a:lnTo>
                    <a:pt x="134" y="265"/>
                  </a:lnTo>
                  <a:lnTo>
                    <a:pt x="112" y="268"/>
                  </a:lnTo>
                  <a:lnTo>
                    <a:pt x="84" y="267"/>
                  </a:lnTo>
                  <a:lnTo>
                    <a:pt x="72" y="265"/>
                  </a:lnTo>
                  <a:lnTo>
                    <a:pt x="60" y="261"/>
                  </a:lnTo>
                  <a:lnTo>
                    <a:pt x="50" y="254"/>
                  </a:lnTo>
                  <a:lnTo>
                    <a:pt x="41" y="250"/>
                  </a:lnTo>
                  <a:lnTo>
                    <a:pt x="31" y="247"/>
                  </a:lnTo>
                  <a:lnTo>
                    <a:pt x="26" y="246"/>
                  </a:lnTo>
                  <a:lnTo>
                    <a:pt x="20" y="243"/>
                  </a:lnTo>
                  <a:lnTo>
                    <a:pt x="12" y="242"/>
                  </a:lnTo>
                  <a:lnTo>
                    <a:pt x="6" y="239"/>
                  </a:lnTo>
                  <a:lnTo>
                    <a:pt x="1" y="234"/>
                  </a:lnTo>
                  <a:lnTo>
                    <a:pt x="0" y="229"/>
                  </a:lnTo>
                  <a:lnTo>
                    <a:pt x="14" y="220"/>
                  </a:lnTo>
                  <a:lnTo>
                    <a:pt x="27" y="209"/>
                  </a:lnTo>
                  <a:lnTo>
                    <a:pt x="44" y="193"/>
                  </a:lnTo>
                  <a:lnTo>
                    <a:pt x="61" y="179"/>
                  </a:lnTo>
                  <a:lnTo>
                    <a:pt x="82" y="168"/>
                  </a:lnTo>
                  <a:lnTo>
                    <a:pt x="103" y="159"/>
                  </a:lnTo>
                  <a:lnTo>
                    <a:pt x="127" y="149"/>
                  </a:lnTo>
                  <a:lnTo>
                    <a:pt x="143" y="139"/>
                  </a:lnTo>
                  <a:lnTo>
                    <a:pt x="154" y="125"/>
                  </a:lnTo>
                  <a:lnTo>
                    <a:pt x="163" y="108"/>
                  </a:lnTo>
                  <a:lnTo>
                    <a:pt x="167" y="85"/>
                  </a:lnTo>
                  <a:lnTo>
                    <a:pt x="167" y="59"/>
                  </a:lnTo>
                  <a:lnTo>
                    <a:pt x="164" y="36"/>
                  </a:lnTo>
                  <a:lnTo>
                    <a:pt x="156" y="15"/>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0" name="Freeform 24">
              <a:extLst>
                <a:ext uri="{FF2B5EF4-FFF2-40B4-BE49-F238E27FC236}">
                  <a16:creationId xmlns:a16="http://schemas.microsoft.com/office/drawing/2014/main" xmlns="" id="{925D79FC-9393-495B-9357-98EE1EBDD932}"/>
                </a:ext>
              </a:extLst>
            </p:cNvPr>
            <p:cNvSpPr>
              <a:spLocks/>
            </p:cNvSpPr>
            <p:nvPr/>
          </p:nvSpPr>
          <p:spPr bwMode="auto">
            <a:xfrm>
              <a:off x="2822" y="3686"/>
              <a:ext cx="55" cy="33"/>
            </a:xfrm>
            <a:custGeom>
              <a:avLst/>
              <a:gdLst>
                <a:gd name="T0" fmla="*/ 0 w 165"/>
                <a:gd name="T1" fmla="*/ 13 h 100"/>
                <a:gd name="T2" fmla="*/ 7 w 165"/>
                <a:gd name="T3" fmla="*/ 17 h 100"/>
                <a:gd name="T4" fmla="*/ 19 w 165"/>
                <a:gd name="T5" fmla="*/ 19 h 100"/>
                <a:gd name="T6" fmla="*/ 31 w 165"/>
                <a:gd name="T7" fmla="*/ 26 h 100"/>
                <a:gd name="T8" fmla="*/ 49 w 165"/>
                <a:gd name="T9" fmla="*/ 38 h 100"/>
                <a:gd name="T10" fmla="*/ 72 w 165"/>
                <a:gd name="T11" fmla="*/ 58 h 100"/>
                <a:gd name="T12" fmla="*/ 92 w 165"/>
                <a:gd name="T13" fmla="*/ 78 h 100"/>
                <a:gd name="T14" fmla="*/ 111 w 165"/>
                <a:gd name="T15" fmla="*/ 92 h 100"/>
                <a:gd name="T16" fmla="*/ 124 w 165"/>
                <a:gd name="T17" fmla="*/ 98 h 100"/>
                <a:gd name="T18" fmla="*/ 124 w 165"/>
                <a:gd name="T19" fmla="*/ 98 h 100"/>
                <a:gd name="T20" fmla="*/ 132 w 165"/>
                <a:gd name="T21" fmla="*/ 100 h 100"/>
                <a:gd name="T22" fmla="*/ 132 w 165"/>
                <a:gd name="T23" fmla="*/ 100 h 100"/>
                <a:gd name="T24" fmla="*/ 140 w 165"/>
                <a:gd name="T25" fmla="*/ 99 h 100"/>
                <a:gd name="T26" fmla="*/ 147 w 165"/>
                <a:gd name="T27" fmla="*/ 98 h 100"/>
                <a:gd name="T28" fmla="*/ 155 w 165"/>
                <a:gd name="T29" fmla="*/ 95 h 100"/>
                <a:gd name="T30" fmla="*/ 165 w 165"/>
                <a:gd name="T31" fmla="*/ 91 h 100"/>
                <a:gd name="T32" fmla="*/ 165 w 165"/>
                <a:gd name="T33" fmla="*/ 88 h 100"/>
                <a:gd name="T34" fmla="*/ 163 w 165"/>
                <a:gd name="T35" fmla="*/ 66 h 100"/>
                <a:gd name="T36" fmla="*/ 159 w 165"/>
                <a:gd name="T37" fmla="*/ 54 h 100"/>
                <a:gd name="T38" fmla="*/ 155 w 165"/>
                <a:gd name="T39" fmla="*/ 43 h 100"/>
                <a:gd name="T40" fmla="*/ 148 w 165"/>
                <a:gd name="T41" fmla="*/ 35 h 100"/>
                <a:gd name="T42" fmla="*/ 137 w 165"/>
                <a:gd name="T43" fmla="*/ 31 h 100"/>
                <a:gd name="T44" fmla="*/ 123 w 165"/>
                <a:gd name="T45" fmla="*/ 26 h 100"/>
                <a:gd name="T46" fmla="*/ 107 w 165"/>
                <a:gd name="T47" fmla="*/ 18 h 100"/>
                <a:gd name="T48" fmla="*/ 90 w 165"/>
                <a:gd name="T49" fmla="*/ 10 h 100"/>
                <a:gd name="T50" fmla="*/ 76 w 165"/>
                <a:gd name="T51" fmla="*/ 4 h 100"/>
                <a:gd name="T52" fmla="*/ 63 w 165"/>
                <a:gd name="T53" fmla="*/ 0 h 100"/>
                <a:gd name="T54" fmla="*/ 45 w 165"/>
                <a:gd name="T55" fmla="*/ 0 h 100"/>
                <a:gd name="T56" fmla="*/ 31 w 165"/>
                <a:gd name="T57" fmla="*/ 5 h 100"/>
                <a:gd name="T58" fmla="*/ 12 w 165"/>
                <a:gd name="T59" fmla="*/ 11 h 100"/>
                <a:gd name="T60" fmla="*/ 0 w 165"/>
                <a:gd name="T61" fmla="*/ 13 h 1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100"/>
                <a:gd name="T95" fmla="*/ 165 w 165"/>
                <a:gd name="T96" fmla="*/ 100 h 1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100">
                  <a:moveTo>
                    <a:pt x="0" y="13"/>
                  </a:moveTo>
                  <a:lnTo>
                    <a:pt x="7" y="17"/>
                  </a:lnTo>
                  <a:lnTo>
                    <a:pt x="19" y="19"/>
                  </a:lnTo>
                  <a:lnTo>
                    <a:pt x="31" y="26"/>
                  </a:lnTo>
                  <a:lnTo>
                    <a:pt x="49" y="38"/>
                  </a:lnTo>
                  <a:lnTo>
                    <a:pt x="72" y="58"/>
                  </a:lnTo>
                  <a:lnTo>
                    <a:pt x="92" y="78"/>
                  </a:lnTo>
                  <a:lnTo>
                    <a:pt x="111" y="92"/>
                  </a:lnTo>
                  <a:lnTo>
                    <a:pt x="124" y="98"/>
                  </a:lnTo>
                  <a:lnTo>
                    <a:pt x="132" y="100"/>
                  </a:lnTo>
                  <a:lnTo>
                    <a:pt x="140" y="99"/>
                  </a:lnTo>
                  <a:lnTo>
                    <a:pt x="147" y="98"/>
                  </a:lnTo>
                  <a:lnTo>
                    <a:pt x="155" y="95"/>
                  </a:lnTo>
                  <a:lnTo>
                    <a:pt x="165" y="91"/>
                  </a:lnTo>
                  <a:lnTo>
                    <a:pt x="165" y="88"/>
                  </a:lnTo>
                  <a:lnTo>
                    <a:pt x="163" y="66"/>
                  </a:lnTo>
                  <a:lnTo>
                    <a:pt x="159" y="54"/>
                  </a:lnTo>
                  <a:lnTo>
                    <a:pt x="155" y="43"/>
                  </a:lnTo>
                  <a:lnTo>
                    <a:pt x="148" y="35"/>
                  </a:lnTo>
                  <a:lnTo>
                    <a:pt x="137" y="31"/>
                  </a:lnTo>
                  <a:lnTo>
                    <a:pt x="123" y="26"/>
                  </a:lnTo>
                  <a:lnTo>
                    <a:pt x="107" y="18"/>
                  </a:lnTo>
                  <a:lnTo>
                    <a:pt x="90" y="10"/>
                  </a:lnTo>
                  <a:lnTo>
                    <a:pt x="76" y="4"/>
                  </a:lnTo>
                  <a:lnTo>
                    <a:pt x="63" y="0"/>
                  </a:lnTo>
                  <a:lnTo>
                    <a:pt x="45" y="0"/>
                  </a:lnTo>
                  <a:lnTo>
                    <a:pt x="31" y="5"/>
                  </a:lnTo>
                  <a:lnTo>
                    <a:pt x="12" y="11"/>
                  </a:lnTo>
                  <a:lnTo>
                    <a:pt x="0" y="13"/>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1" name="Freeform 25">
              <a:extLst>
                <a:ext uri="{FF2B5EF4-FFF2-40B4-BE49-F238E27FC236}">
                  <a16:creationId xmlns:a16="http://schemas.microsoft.com/office/drawing/2014/main" xmlns="" id="{BA188AB9-EE82-4ED6-8607-C07E27EBCFC5}"/>
                </a:ext>
              </a:extLst>
            </p:cNvPr>
            <p:cNvSpPr>
              <a:spLocks/>
            </p:cNvSpPr>
            <p:nvPr/>
          </p:nvSpPr>
          <p:spPr bwMode="auto">
            <a:xfrm>
              <a:off x="3030" y="3615"/>
              <a:ext cx="56" cy="71"/>
            </a:xfrm>
            <a:custGeom>
              <a:avLst/>
              <a:gdLst>
                <a:gd name="T0" fmla="*/ 0 w 166"/>
                <a:gd name="T1" fmla="*/ 213 h 213"/>
                <a:gd name="T2" fmla="*/ 14 w 166"/>
                <a:gd name="T3" fmla="*/ 204 h 213"/>
                <a:gd name="T4" fmla="*/ 27 w 166"/>
                <a:gd name="T5" fmla="*/ 193 h 213"/>
                <a:gd name="T6" fmla="*/ 44 w 166"/>
                <a:gd name="T7" fmla="*/ 177 h 213"/>
                <a:gd name="T8" fmla="*/ 60 w 166"/>
                <a:gd name="T9" fmla="*/ 163 h 213"/>
                <a:gd name="T10" fmla="*/ 81 w 166"/>
                <a:gd name="T11" fmla="*/ 152 h 213"/>
                <a:gd name="T12" fmla="*/ 102 w 166"/>
                <a:gd name="T13" fmla="*/ 143 h 213"/>
                <a:gd name="T14" fmla="*/ 126 w 166"/>
                <a:gd name="T15" fmla="*/ 133 h 213"/>
                <a:gd name="T16" fmla="*/ 142 w 166"/>
                <a:gd name="T17" fmla="*/ 123 h 213"/>
                <a:gd name="T18" fmla="*/ 153 w 166"/>
                <a:gd name="T19" fmla="*/ 109 h 213"/>
                <a:gd name="T20" fmla="*/ 162 w 166"/>
                <a:gd name="T21" fmla="*/ 94 h 213"/>
                <a:gd name="T22" fmla="*/ 166 w 166"/>
                <a:gd name="T23" fmla="*/ 71 h 213"/>
                <a:gd name="T24" fmla="*/ 166 w 166"/>
                <a:gd name="T25" fmla="*/ 44 h 213"/>
                <a:gd name="T26" fmla="*/ 163 w 166"/>
                <a:gd name="T27" fmla="*/ 21 h 213"/>
                <a:gd name="T28" fmla="*/ 155 w 166"/>
                <a:gd name="T29" fmla="*/ 0 h 2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6"/>
                <a:gd name="T46" fmla="*/ 0 h 213"/>
                <a:gd name="T47" fmla="*/ 166 w 166"/>
                <a:gd name="T48" fmla="*/ 213 h 2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6" h="213">
                  <a:moveTo>
                    <a:pt x="0" y="213"/>
                  </a:moveTo>
                  <a:lnTo>
                    <a:pt x="14" y="204"/>
                  </a:lnTo>
                  <a:lnTo>
                    <a:pt x="27" y="193"/>
                  </a:lnTo>
                  <a:lnTo>
                    <a:pt x="44" y="177"/>
                  </a:lnTo>
                  <a:lnTo>
                    <a:pt x="60" y="163"/>
                  </a:lnTo>
                  <a:lnTo>
                    <a:pt x="81" y="152"/>
                  </a:lnTo>
                  <a:lnTo>
                    <a:pt x="102" y="143"/>
                  </a:lnTo>
                  <a:lnTo>
                    <a:pt x="126" y="133"/>
                  </a:lnTo>
                  <a:lnTo>
                    <a:pt x="142" y="123"/>
                  </a:lnTo>
                  <a:lnTo>
                    <a:pt x="153" y="109"/>
                  </a:lnTo>
                  <a:lnTo>
                    <a:pt x="162" y="94"/>
                  </a:lnTo>
                  <a:lnTo>
                    <a:pt x="166" y="71"/>
                  </a:lnTo>
                  <a:lnTo>
                    <a:pt x="166" y="44"/>
                  </a:lnTo>
                  <a:lnTo>
                    <a:pt x="163" y="21"/>
                  </a:lnTo>
                  <a:lnTo>
                    <a:pt x="15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2" name="Freeform 26">
              <a:extLst>
                <a:ext uri="{FF2B5EF4-FFF2-40B4-BE49-F238E27FC236}">
                  <a16:creationId xmlns:a16="http://schemas.microsoft.com/office/drawing/2014/main" xmlns="" id="{A81BE425-6498-44E0-8B4D-9506F8D4C5CA}"/>
                </a:ext>
              </a:extLst>
            </p:cNvPr>
            <p:cNvSpPr>
              <a:spLocks/>
            </p:cNvSpPr>
            <p:nvPr/>
          </p:nvSpPr>
          <p:spPr bwMode="auto">
            <a:xfrm>
              <a:off x="3009" y="2533"/>
              <a:ext cx="116" cy="105"/>
            </a:xfrm>
            <a:custGeom>
              <a:avLst/>
              <a:gdLst>
                <a:gd name="T0" fmla="*/ 102 w 348"/>
                <a:gd name="T1" fmla="*/ 278 h 315"/>
                <a:gd name="T2" fmla="*/ 149 w 348"/>
                <a:gd name="T3" fmla="*/ 249 h 315"/>
                <a:gd name="T4" fmla="*/ 173 w 348"/>
                <a:gd name="T5" fmla="*/ 220 h 315"/>
                <a:gd name="T6" fmla="*/ 180 w 348"/>
                <a:gd name="T7" fmla="*/ 180 h 315"/>
                <a:gd name="T8" fmla="*/ 220 w 348"/>
                <a:gd name="T9" fmla="*/ 150 h 315"/>
                <a:gd name="T10" fmla="*/ 281 w 348"/>
                <a:gd name="T11" fmla="*/ 123 h 315"/>
                <a:gd name="T12" fmla="*/ 307 w 348"/>
                <a:gd name="T13" fmla="*/ 81 h 315"/>
                <a:gd name="T14" fmla="*/ 332 w 348"/>
                <a:gd name="T15" fmla="*/ 31 h 315"/>
                <a:gd name="T16" fmla="*/ 333 w 348"/>
                <a:gd name="T17" fmla="*/ 17 h 315"/>
                <a:gd name="T18" fmla="*/ 309 w 348"/>
                <a:gd name="T19" fmla="*/ 47 h 315"/>
                <a:gd name="T20" fmla="*/ 286 w 348"/>
                <a:gd name="T21" fmla="*/ 98 h 315"/>
                <a:gd name="T22" fmla="*/ 263 w 348"/>
                <a:gd name="T23" fmla="*/ 99 h 315"/>
                <a:gd name="T24" fmla="*/ 243 w 348"/>
                <a:gd name="T25" fmla="*/ 63 h 315"/>
                <a:gd name="T26" fmla="*/ 232 w 348"/>
                <a:gd name="T27" fmla="*/ 21 h 315"/>
                <a:gd name="T28" fmla="*/ 236 w 348"/>
                <a:gd name="T29" fmla="*/ 2 h 315"/>
                <a:gd name="T30" fmla="*/ 224 w 348"/>
                <a:gd name="T31" fmla="*/ 8 h 315"/>
                <a:gd name="T32" fmla="*/ 227 w 348"/>
                <a:gd name="T33" fmla="*/ 34 h 315"/>
                <a:gd name="T34" fmla="*/ 238 w 348"/>
                <a:gd name="T35" fmla="*/ 79 h 315"/>
                <a:gd name="T36" fmla="*/ 249 w 348"/>
                <a:gd name="T37" fmla="*/ 108 h 315"/>
                <a:gd name="T38" fmla="*/ 230 w 348"/>
                <a:gd name="T39" fmla="*/ 116 h 315"/>
                <a:gd name="T40" fmla="*/ 195 w 348"/>
                <a:gd name="T41" fmla="*/ 119 h 315"/>
                <a:gd name="T42" fmla="*/ 165 w 348"/>
                <a:gd name="T43" fmla="*/ 137 h 315"/>
                <a:gd name="T44" fmla="*/ 148 w 348"/>
                <a:gd name="T45" fmla="*/ 129 h 315"/>
                <a:gd name="T46" fmla="*/ 123 w 348"/>
                <a:gd name="T47" fmla="*/ 113 h 315"/>
                <a:gd name="T48" fmla="*/ 97 w 348"/>
                <a:gd name="T49" fmla="*/ 90 h 315"/>
                <a:gd name="T50" fmla="*/ 87 w 348"/>
                <a:gd name="T51" fmla="*/ 84 h 315"/>
                <a:gd name="T52" fmla="*/ 104 w 348"/>
                <a:gd name="T53" fmla="*/ 112 h 315"/>
                <a:gd name="T54" fmla="*/ 135 w 348"/>
                <a:gd name="T55" fmla="*/ 132 h 315"/>
                <a:gd name="T56" fmla="*/ 139 w 348"/>
                <a:gd name="T57" fmla="*/ 147 h 315"/>
                <a:gd name="T58" fmla="*/ 101 w 348"/>
                <a:gd name="T59" fmla="*/ 156 h 315"/>
                <a:gd name="T60" fmla="*/ 81 w 348"/>
                <a:gd name="T61" fmla="*/ 177 h 315"/>
                <a:gd name="T62" fmla="*/ 76 w 348"/>
                <a:gd name="T63" fmla="*/ 161 h 315"/>
                <a:gd name="T64" fmla="*/ 58 w 348"/>
                <a:gd name="T65" fmla="*/ 130 h 315"/>
                <a:gd name="T66" fmla="*/ 54 w 348"/>
                <a:gd name="T67" fmla="*/ 74 h 315"/>
                <a:gd name="T68" fmla="*/ 59 w 348"/>
                <a:gd name="T69" fmla="*/ 36 h 315"/>
                <a:gd name="T70" fmla="*/ 58 w 348"/>
                <a:gd name="T71" fmla="*/ 21 h 315"/>
                <a:gd name="T72" fmla="*/ 48 w 348"/>
                <a:gd name="T73" fmla="*/ 40 h 315"/>
                <a:gd name="T74" fmla="*/ 44 w 348"/>
                <a:gd name="T75" fmla="*/ 71 h 315"/>
                <a:gd name="T76" fmla="*/ 42 w 348"/>
                <a:gd name="T77" fmla="*/ 113 h 315"/>
                <a:gd name="T78" fmla="*/ 28 w 348"/>
                <a:gd name="T79" fmla="*/ 131 h 315"/>
                <a:gd name="T80" fmla="*/ 16 w 348"/>
                <a:gd name="T81" fmla="*/ 92 h 315"/>
                <a:gd name="T82" fmla="*/ 17 w 348"/>
                <a:gd name="T83" fmla="*/ 59 h 315"/>
                <a:gd name="T84" fmla="*/ 5 w 348"/>
                <a:gd name="T85" fmla="*/ 34 h 315"/>
                <a:gd name="T86" fmla="*/ 2 w 348"/>
                <a:gd name="T87" fmla="*/ 63 h 315"/>
                <a:gd name="T88" fmla="*/ 2 w 348"/>
                <a:gd name="T89" fmla="*/ 116 h 315"/>
                <a:gd name="T90" fmla="*/ 22 w 348"/>
                <a:gd name="T91" fmla="*/ 170 h 315"/>
                <a:gd name="T92" fmla="*/ 24 w 348"/>
                <a:gd name="T93" fmla="*/ 228 h 315"/>
                <a:gd name="T94" fmla="*/ 3 w 348"/>
                <a:gd name="T95" fmla="*/ 271 h 3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8"/>
                <a:gd name="T145" fmla="*/ 0 h 315"/>
                <a:gd name="T146" fmla="*/ 348 w 348"/>
                <a:gd name="T147" fmla="*/ 315 h 3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8" h="315">
                  <a:moveTo>
                    <a:pt x="90" y="315"/>
                  </a:moveTo>
                  <a:lnTo>
                    <a:pt x="94" y="290"/>
                  </a:lnTo>
                  <a:lnTo>
                    <a:pt x="102" y="278"/>
                  </a:lnTo>
                  <a:lnTo>
                    <a:pt x="115" y="267"/>
                  </a:lnTo>
                  <a:lnTo>
                    <a:pt x="133" y="258"/>
                  </a:lnTo>
                  <a:lnTo>
                    <a:pt x="149" y="249"/>
                  </a:lnTo>
                  <a:lnTo>
                    <a:pt x="163" y="239"/>
                  </a:lnTo>
                  <a:lnTo>
                    <a:pt x="170" y="232"/>
                  </a:lnTo>
                  <a:lnTo>
                    <a:pt x="173" y="220"/>
                  </a:lnTo>
                  <a:lnTo>
                    <a:pt x="174" y="200"/>
                  </a:lnTo>
                  <a:lnTo>
                    <a:pt x="176" y="190"/>
                  </a:lnTo>
                  <a:lnTo>
                    <a:pt x="180" y="180"/>
                  </a:lnTo>
                  <a:lnTo>
                    <a:pt x="189" y="169"/>
                  </a:lnTo>
                  <a:lnTo>
                    <a:pt x="204" y="158"/>
                  </a:lnTo>
                  <a:lnTo>
                    <a:pt x="220" y="150"/>
                  </a:lnTo>
                  <a:lnTo>
                    <a:pt x="241" y="142"/>
                  </a:lnTo>
                  <a:lnTo>
                    <a:pt x="262" y="133"/>
                  </a:lnTo>
                  <a:lnTo>
                    <a:pt x="281" y="123"/>
                  </a:lnTo>
                  <a:lnTo>
                    <a:pt x="291" y="112"/>
                  </a:lnTo>
                  <a:lnTo>
                    <a:pt x="299" y="100"/>
                  </a:lnTo>
                  <a:lnTo>
                    <a:pt x="307" y="81"/>
                  </a:lnTo>
                  <a:lnTo>
                    <a:pt x="316" y="58"/>
                  </a:lnTo>
                  <a:lnTo>
                    <a:pt x="323" y="42"/>
                  </a:lnTo>
                  <a:lnTo>
                    <a:pt x="332" y="31"/>
                  </a:lnTo>
                  <a:lnTo>
                    <a:pt x="341" y="23"/>
                  </a:lnTo>
                  <a:lnTo>
                    <a:pt x="348" y="19"/>
                  </a:lnTo>
                  <a:lnTo>
                    <a:pt x="333" y="17"/>
                  </a:lnTo>
                  <a:lnTo>
                    <a:pt x="326" y="23"/>
                  </a:lnTo>
                  <a:lnTo>
                    <a:pt x="317" y="34"/>
                  </a:lnTo>
                  <a:lnTo>
                    <a:pt x="309" y="47"/>
                  </a:lnTo>
                  <a:lnTo>
                    <a:pt x="303" y="66"/>
                  </a:lnTo>
                  <a:lnTo>
                    <a:pt x="294" y="84"/>
                  </a:lnTo>
                  <a:lnTo>
                    <a:pt x="286" y="98"/>
                  </a:lnTo>
                  <a:lnTo>
                    <a:pt x="274" y="108"/>
                  </a:lnTo>
                  <a:lnTo>
                    <a:pt x="266" y="112"/>
                  </a:lnTo>
                  <a:lnTo>
                    <a:pt x="263" y="99"/>
                  </a:lnTo>
                  <a:lnTo>
                    <a:pt x="258" y="88"/>
                  </a:lnTo>
                  <a:lnTo>
                    <a:pt x="250" y="75"/>
                  </a:lnTo>
                  <a:lnTo>
                    <a:pt x="243" y="63"/>
                  </a:lnTo>
                  <a:lnTo>
                    <a:pt x="239" y="48"/>
                  </a:lnTo>
                  <a:lnTo>
                    <a:pt x="237" y="34"/>
                  </a:lnTo>
                  <a:lnTo>
                    <a:pt x="232" y="21"/>
                  </a:lnTo>
                  <a:lnTo>
                    <a:pt x="231" y="14"/>
                  </a:lnTo>
                  <a:lnTo>
                    <a:pt x="232" y="8"/>
                  </a:lnTo>
                  <a:lnTo>
                    <a:pt x="236" y="2"/>
                  </a:lnTo>
                  <a:lnTo>
                    <a:pt x="228" y="0"/>
                  </a:lnTo>
                  <a:lnTo>
                    <a:pt x="224" y="8"/>
                  </a:lnTo>
                  <a:lnTo>
                    <a:pt x="224" y="14"/>
                  </a:lnTo>
                  <a:lnTo>
                    <a:pt x="224" y="21"/>
                  </a:lnTo>
                  <a:lnTo>
                    <a:pt x="227" y="34"/>
                  </a:lnTo>
                  <a:lnTo>
                    <a:pt x="230" y="51"/>
                  </a:lnTo>
                  <a:lnTo>
                    <a:pt x="232" y="66"/>
                  </a:lnTo>
                  <a:lnTo>
                    <a:pt x="238" y="79"/>
                  </a:lnTo>
                  <a:lnTo>
                    <a:pt x="244" y="91"/>
                  </a:lnTo>
                  <a:lnTo>
                    <a:pt x="249" y="102"/>
                  </a:lnTo>
                  <a:lnTo>
                    <a:pt x="249" y="108"/>
                  </a:lnTo>
                  <a:lnTo>
                    <a:pt x="247" y="111"/>
                  </a:lnTo>
                  <a:lnTo>
                    <a:pt x="241" y="114"/>
                  </a:lnTo>
                  <a:lnTo>
                    <a:pt x="230" y="116"/>
                  </a:lnTo>
                  <a:lnTo>
                    <a:pt x="216" y="115"/>
                  </a:lnTo>
                  <a:lnTo>
                    <a:pt x="203" y="116"/>
                  </a:lnTo>
                  <a:lnTo>
                    <a:pt x="195" y="119"/>
                  </a:lnTo>
                  <a:lnTo>
                    <a:pt x="186" y="124"/>
                  </a:lnTo>
                  <a:lnTo>
                    <a:pt x="178" y="131"/>
                  </a:lnTo>
                  <a:lnTo>
                    <a:pt x="165" y="137"/>
                  </a:lnTo>
                  <a:lnTo>
                    <a:pt x="152" y="145"/>
                  </a:lnTo>
                  <a:lnTo>
                    <a:pt x="151" y="136"/>
                  </a:lnTo>
                  <a:lnTo>
                    <a:pt x="148" y="129"/>
                  </a:lnTo>
                  <a:lnTo>
                    <a:pt x="141" y="123"/>
                  </a:lnTo>
                  <a:lnTo>
                    <a:pt x="133" y="116"/>
                  </a:lnTo>
                  <a:lnTo>
                    <a:pt x="123" y="113"/>
                  </a:lnTo>
                  <a:lnTo>
                    <a:pt x="112" y="108"/>
                  </a:lnTo>
                  <a:lnTo>
                    <a:pt x="104" y="99"/>
                  </a:lnTo>
                  <a:lnTo>
                    <a:pt x="97" y="90"/>
                  </a:lnTo>
                  <a:lnTo>
                    <a:pt x="94" y="81"/>
                  </a:lnTo>
                  <a:lnTo>
                    <a:pt x="87" y="84"/>
                  </a:lnTo>
                  <a:lnTo>
                    <a:pt x="90" y="91"/>
                  </a:lnTo>
                  <a:lnTo>
                    <a:pt x="95" y="102"/>
                  </a:lnTo>
                  <a:lnTo>
                    <a:pt x="104" y="112"/>
                  </a:lnTo>
                  <a:lnTo>
                    <a:pt x="115" y="120"/>
                  </a:lnTo>
                  <a:lnTo>
                    <a:pt x="128" y="126"/>
                  </a:lnTo>
                  <a:lnTo>
                    <a:pt x="135" y="132"/>
                  </a:lnTo>
                  <a:lnTo>
                    <a:pt x="141" y="142"/>
                  </a:lnTo>
                  <a:lnTo>
                    <a:pt x="141" y="144"/>
                  </a:lnTo>
                  <a:lnTo>
                    <a:pt x="139" y="147"/>
                  </a:lnTo>
                  <a:lnTo>
                    <a:pt x="128" y="150"/>
                  </a:lnTo>
                  <a:lnTo>
                    <a:pt x="113" y="153"/>
                  </a:lnTo>
                  <a:lnTo>
                    <a:pt x="101" y="156"/>
                  </a:lnTo>
                  <a:lnTo>
                    <a:pt x="92" y="160"/>
                  </a:lnTo>
                  <a:lnTo>
                    <a:pt x="85" y="168"/>
                  </a:lnTo>
                  <a:lnTo>
                    <a:pt x="81" y="177"/>
                  </a:lnTo>
                  <a:lnTo>
                    <a:pt x="78" y="191"/>
                  </a:lnTo>
                  <a:lnTo>
                    <a:pt x="77" y="167"/>
                  </a:lnTo>
                  <a:lnTo>
                    <a:pt x="76" y="161"/>
                  </a:lnTo>
                  <a:lnTo>
                    <a:pt x="73" y="156"/>
                  </a:lnTo>
                  <a:lnTo>
                    <a:pt x="66" y="146"/>
                  </a:lnTo>
                  <a:lnTo>
                    <a:pt x="58" y="130"/>
                  </a:lnTo>
                  <a:lnTo>
                    <a:pt x="52" y="110"/>
                  </a:lnTo>
                  <a:lnTo>
                    <a:pt x="52" y="90"/>
                  </a:lnTo>
                  <a:lnTo>
                    <a:pt x="54" y="74"/>
                  </a:lnTo>
                  <a:lnTo>
                    <a:pt x="54" y="70"/>
                  </a:lnTo>
                  <a:lnTo>
                    <a:pt x="56" y="48"/>
                  </a:lnTo>
                  <a:lnTo>
                    <a:pt x="59" y="36"/>
                  </a:lnTo>
                  <a:lnTo>
                    <a:pt x="63" y="25"/>
                  </a:lnTo>
                  <a:lnTo>
                    <a:pt x="70" y="17"/>
                  </a:lnTo>
                  <a:lnTo>
                    <a:pt x="58" y="21"/>
                  </a:lnTo>
                  <a:lnTo>
                    <a:pt x="54" y="29"/>
                  </a:lnTo>
                  <a:lnTo>
                    <a:pt x="48" y="40"/>
                  </a:lnTo>
                  <a:lnTo>
                    <a:pt x="46" y="54"/>
                  </a:lnTo>
                  <a:lnTo>
                    <a:pt x="44" y="71"/>
                  </a:lnTo>
                  <a:lnTo>
                    <a:pt x="44" y="81"/>
                  </a:lnTo>
                  <a:lnTo>
                    <a:pt x="42" y="98"/>
                  </a:lnTo>
                  <a:lnTo>
                    <a:pt x="42" y="113"/>
                  </a:lnTo>
                  <a:lnTo>
                    <a:pt x="40" y="125"/>
                  </a:lnTo>
                  <a:lnTo>
                    <a:pt x="37" y="142"/>
                  </a:lnTo>
                  <a:lnTo>
                    <a:pt x="28" y="131"/>
                  </a:lnTo>
                  <a:lnTo>
                    <a:pt x="23" y="119"/>
                  </a:lnTo>
                  <a:lnTo>
                    <a:pt x="18" y="108"/>
                  </a:lnTo>
                  <a:lnTo>
                    <a:pt x="16" y="92"/>
                  </a:lnTo>
                  <a:lnTo>
                    <a:pt x="16" y="78"/>
                  </a:lnTo>
                  <a:lnTo>
                    <a:pt x="16" y="66"/>
                  </a:lnTo>
                  <a:lnTo>
                    <a:pt x="17" y="59"/>
                  </a:lnTo>
                  <a:lnTo>
                    <a:pt x="20" y="43"/>
                  </a:lnTo>
                  <a:lnTo>
                    <a:pt x="22" y="34"/>
                  </a:lnTo>
                  <a:lnTo>
                    <a:pt x="5" y="34"/>
                  </a:lnTo>
                  <a:lnTo>
                    <a:pt x="4" y="47"/>
                  </a:lnTo>
                  <a:lnTo>
                    <a:pt x="2" y="63"/>
                  </a:lnTo>
                  <a:lnTo>
                    <a:pt x="0" y="79"/>
                  </a:lnTo>
                  <a:lnTo>
                    <a:pt x="0" y="96"/>
                  </a:lnTo>
                  <a:lnTo>
                    <a:pt x="2" y="116"/>
                  </a:lnTo>
                  <a:lnTo>
                    <a:pt x="8" y="134"/>
                  </a:lnTo>
                  <a:lnTo>
                    <a:pt x="16" y="154"/>
                  </a:lnTo>
                  <a:lnTo>
                    <a:pt x="22" y="170"/>
                  </a:lnTo>
                  <a:lnTo>
                    <a:pt x="25" y="188"/>
                  </a:lnTo>
                  <a:lnTo>
                    <a:pt x="26" y="206"/>
                  </a:lnTo>
                  <a:lnTo>
                    <a:pt x="24" y="228"/>
                  </a:lnTo>
                  <a:lnTo>
                    <a:pt x="20" y="246"/>
                  </a:lnTo>
                  <a:lnTo>
                    <a:pt x="12" y="262"/>
                  </a:lnTo>
                  <a:lnTo>
                    <a:pt x="3" y="271"/>
                  </a:lnTo>
                  <a:lnTo>
                    <a:pt x="90" y="315"/>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3" name="Freeform 27">
              <a:extLst>
                <a:ext uri="{FF2B5EF4-FFF2-40B4-BE49-F238E27FC236}">
                  <a16:creationId xmlns:a16="http://schemas.microsoft.com/office/drawing/2014/main" xmlns="" id="{232A6258-FDC6-44FD-BECC-CA8536E29908}"/>
                </a:ext>
              </a:extLst>
            </p:cNvPr>
            <p:cNvSpPr>
              <a:spLocks/>
            </p:cNvSpPr>
            <p:nvPr/>
          </p:nvSpPr>
          <p:spPr bwMode="auto">
            <a:xfrm>
              <a:off x="2970" y="2623"/>
              <a:ext cx="101" cy="160"/>
            </a:xfrm>
            <a:custGeom>
              <a:avLst/>
              <a:gdLst>
                <a:gd name="T0" fmla="*/ 94 w 304"/>
                <a:gd name="T1" fmla="*/ 42 h 479"/>
                <a:gd name="T2" fmla="*/ 92 w 304"/>
                <a:gd name="T3" fmla="*/ 66 h 479"/>
                <a:gd name="T4" fmla="*/ 75 w 304"/>
                <a:gd name="T5" fmla="*/ 93 h 479"/>
                <a:gd name="T6" fmla="*/ 66 w 304"/>
                <a:gd name="T7" fmla="*/ 128 h 479"/>
                <a:gd name="T8" fmla="*/ 72 w 304"/>
                <a:gd name="T9" fmla="*/ 163 h 479"/>
                <a:gd name="T10" fmla="*/ 74 w 304"/>
                <a:gd name="T11" fmla="*/ 183 h 479"/>
                <a:gd name="T12" fmla="*/ 65 w 304"/>
                <a:gd name="T13" fmla="*/ 213 h 479"/>
                <a:gd name="T14" fmla="*/ 64 w 304"/>
                <a:gd name="T15" fmla="*/ 255 h 479"/>
                <a:gd name="T16" fmla="*/ 63 w 304"/>
                <a:gd name="T17" fmla="*/ 292 h 479"/>
                <a:gd name="T18" fmla="*/ 70 w 304"/>
                <a:gd name="T19" fmla="*/ 329 h 479"/>
                <a:gd name="T20" fmla="*/ 71 w 304"/>
                <a:gd name="T21" fmla="*/ 380 h 479"/>
                <a:gd name="T22" fmla="*/ 61 w 304"/>
                <a:gd name="T23" fmla="*/ 416 h 479"/>
                <a:gd name="T24" fmla="*/ 36 w 304"/>
                <a:gd name="T25" fmla="*/ 439 h 479"/>
                <a:gd name="T26" fmla="*/ 19 w 304"/>
                <a:gd name="T27" fmla="*/ 453 h 479"/>
                <a:gd name="T28" fmla="*/ 59 w 304"/>
                <a:gd name="T29" fmla="*/ 453 h 479"/>
                <a:gd name="T30" fmla="*/ 96 w 304"/>
                <a:gd name="T31" fmla="*/ 462 h 479"/>
                <a:gd name="T32" fmla="*/ 121 w 304"/>
                <a:gd name="T33" fmla="*/ 462 h 479"/>
                <a:gd name="T34" fmla="*/ 138 w 304"/>
                <a:gd name="T35" fmla="*/ 446 h 479"/>
                <a:gd name="T36" fmla="*/ 142 w 304"/>
                <a:gd name="T37" fmla="*/ 446 h 479"/>
                <a:gd name="T38" fmla="*/ 138 w 304"/>
                <a:gd name="T39" fmla="*/ 475 h 479"/>
                <a:gd name="T40" fmla="*/ 145 w 304"/>
                <a:gd name="T41" fmla="*/ 471 h 479"/>
                <a:gd name="T42" fmla="*/ 164 w 304"/>
                <a:gd name="T43" fmla="*/ 448 h 479"/>
                <a:gd name="T44" fmla="*/ 192 w 304"/>
                <a:gd name="T45" fmla="*/ 434 h 479"/>
                <a:gd name="T46" fmla="*/ 231 w 304"/>
                <a:gd name="T47" fmla="*/ 432 h 479"/>
                <a:gd name="T48" fmla="*/ 267 w 304"/>
                <a:gd name="T49" fmla="*/ 438 h 479"/>
                <a:gd name="T50" fmla="*/ 304 w 304"/>
                <a:gd name="T51" fmla="*/ 446 h 479"/>
                <a:gd name="T52" fmla="*/ 274 w 304"/>
                <a:gd name="T53" fmla="*/ 427 h 479"/>
                <a:gd name="T54" fmla="*/ 262 w 304"/>
                <a:gd name="T55" fmla="*/ 412 h 479"/>
                <a:gd name="T56" fmla="*/ 241 w 304"/>
                <a:gd name="T57" fmla="*/ 368 h 479"/>
                <a:gd name="T58" fmla="*/ 226 w 304"/>
                <a:gd name="T59" fmla="*/ 324 h 479"/>
                <a:gd name="T60" fmla="*/ 200 w 304"/>
                <a:gd name="T61" fmla="*/ 279 h 479"/>
                <a:gd name="T62" fmla="*/ 161 w 304"/>
                <a:gd name="T63" fmla="*/ 217 h 479"/>
                <a:gd name="T64" fmla="*/ 158 w 304"/>
                <a:gd name="T65" fmla="*/ 179 h 479"/>
                <a:gd name="T66" fmla="*/ 165 w 304"/>
                <a:gd name="T67" fmla="*/ 144 h 479"/>
                <a:gd name="T68" fmla="*/ 184 w 304"/>
                <a:gd name="T69" fmla="*/ 111 h 479"/>
                <a:gd name="T70" fmla="*/ 196 w 304"/>
                <a:gd name="T71" fmla="*/ 88 h 479"/>
                <a:gd name="T72" fmla="*/ 208 w 304"/>
                <a:gd name="T73" fmla="*/ 44 h 479"/>
                <a:gd name="T74" fmla="*/ 88 w 304"/>
                <a:gd name="T75" fmla="*/ 29 h 4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479"/>
                <a:gd name="T116" fmla="*/ 304 w 304"/>
                <a:gd name="T117" fmla="*/ 479 h 4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479">
                  <a:moveTo>
                    <a:pt x="88" y="29"/>
                  </a:moveTo>
                  <a:lnTo>
                    <a:pt x="94" y="42"/>
                  </a:lnTo>
                  <a:lnTo>
                    <a:pt x="96" y="55"/>
                  </a:lnTo>
                  <a:lnTo>
                    <a:pt x="92" y="66"/>
                  </a:lnTo>
                  <a:lnTo>
                    <a:pt x="84" y="79"/>
                  </a:lnTo>
                  <a:lnTo>
                    <a:pt x="75" y="93"/>
                  </a:lnTo>
                  <a:lnTo>
                    <a:pt x="68" y="110"/>
                  </a:lnTo>
                  <a:lnTo>
                    <a:pt x="66" y="128"/>
                  </a:lnTo>
                  <a:lnTo>
                    <a:pt x="67" y="146"/>
                  </a:lnTo>
                  <a:lnTo>
                    <a:pt x="72" y="163"/>
                  </a:lnTo>
                  <a:lnTo>
                    <a:pt x="75" y="175"/>
                  </a:lnTo>
                  <a:lnTo>
                    <a:pt x="74" y="183"/>
                  </a:lnTo>
                  <a:lnTo>
                    <a:pt x="68" y="199"/>
                  </a:lnTo>
                  <a:lnTo>
                    <a:pt x="65" y="213"/>
                  </a:lnTo>
                  <a:lnTo>
                    <a:pt x="63" y="231"/>
                  </a:lnTo>
                  <a:lnTo>
                    <a:pt x="64" y="255"/>
                  </a:lnTo>
                  <a:lnTo>
                    <a:pt x="63" y="274"/>
                  </a:lnTo>
                  <a:lnTo>
                    <a:pt x="63" y="292"/>
                  </a:lnTo>
                  <a:lnTo>
                    <a:pt x="67" y="313"/>
                  </a:lnTo>
                  <a:lnTo>
                    <a:pt x="70" y="329"/>
                  </a:lnTo>
                  <a:lnTo>
                    <a:pt x="72" y="350"/>
                  </a:lnTo>
                  <a:lnTo>
                    <a:pt x="71" y="380"/>
                  </a:lnTo>
                  <a:lnTo>
                    <a:pt x="66" y="400"/>
                  </a:lnTo>
                  <a:lnTo>
                    <a:pt x="61" y="416"/>
                  </a:lnTo>
                  <a:lnTo>
                    <a:pt x="50" y="428"/>
                  </a:lnTo>
                  <a:lnTo>
                    <a:pt x="36" y="439"/>
                  </a:lnTo>
                  <a:lnTo>
                    <a:pt x="0" y="458"/>
                  </a:lnTo>
                  <a:lnTo>
                    <a:pt x="19" y="453"/>
                  </a:lnTo>
                  <a:lnTo>
                    <a:pt x="38" y="451"/>
                  </a:lnTo>
                  <a:lnTo>
                    <a:pt x="59" y="453"/>
                  </a:lnTo>
                  <a:lnTo>
                    <a:pt x="78" y="458"/>
                  </a:lnTo>
                  <a:lnTo>
                    <a:pt x="96" y="462"/>
                  </a:lnTo>
                  <a:lnTo>
                    <a:pt x="110" y="464"/>
                  </a:lnTo>
                  <a:lnTo>
                    <a:pt x="121" y="462"/>
                  </a:lnTo>
                  <a:lnTo>
                    <a:pt x="130" y="456"/>
                  </a:lnTo>
                  <a:lnTo>
                    <a:pt x="138" y="446"/>
                  </a:lnTo>
                  <a:lnTo>
                    <a:pt x="146" y="426"/>
                  </a:lnTo>
                  <a:lnTo>
                    <a:pt x="142" y="446"/>
                  </a:lnTo>
                  <a:lnTo>
                    <a:pt x="141" y="459"/>
                  </a:lnTo>
                  <a:lnTo>
                    <a:pt x="138" y="475"/>
                  </a:lnTo>
                  <a:lnTo>
                    <a:pt x="138" y="479"/>
                  </a:lnTo>
                  <a:lnTo>
                    <a:pt x="145" y="471"/>
                  </a:lnTo>
                  <a:lnTo>
                    <a:pt x="154" y="459"/>
                  </a:lnTo>
                  <a:lnTo>
                    <a:pt x="164" y="448"/>
                  </a:lnTo>
                  <a:lnTo>
                    <a:pt x="178" y="438"/>
                  </a:lnTo>
                  <a:lnTo>
                    <a:pt x="192" y="434"/>
                  </a:lnTo>
                  <a:lnTo>
                    <a:pt x="212" y="432"/>
                  </a:lnTo>
                  <a:lnTo>
                    <a:pt x="231" y="432"/>
                  </a:lnTo>
                  <a:lnTo>
                    <a:pt x="251" y="435"/>
                  </a:lnTo>
                  <a:lnTo>
                    <a:pt x="267" y="438"/>
                  </a:lnTo>
                  <a:lnTo>
                    <a:pt x="288" y="441"/>
                  </a:lnTo>
                  <a:lnTo>
                    <a:pt x="304" y="446"/>
                  </a:lnTo>
                  <a:lnTo>
                    <a:pt x="288" y="438"/>
                  </a:lnTo>
                  <a:lnTo>
                    <a:pt x="274" y="427"/>
                  </a:lnTo>
                  <a:lnTo>
                    <a:pt x="266" y="419"/>
                  </a:lnTo>
                  <a:lnTo>
                    <a:pt x="262" y="412"/>
                  </a:lnTo>
                  <a:lnTo>
                    <a:pt x="248" y="390"/>
                  </a:lnTo>
                  <a:lnTo>
                    <a:pt x="241" y="368"/>
                  </a:lnTo>
                  <a:lnTo>
                    <a:pt x="234" y="346"/>
                  </a:lnTo>
                  <a:lnTo>
                    <a:pt x="226" y="324"/>
                  </a:lnTo>
                  <a:lnTo>
                    <a:pt x="215" y="304"/>
                  </a:lnTo>
                  <a:lnTo>
                    <a:pt x="200" y="279"/>
                  </a:lnTo>
                  <a:lnTo>
                    <a:pt x="179" y="250"/>
                  </a:lnTo>
                  <a:lnTo>
                    <a:pt x="161" y="217"/>
                  </a:lnTo>
                  <a:lnTo>
                    <a:pt x="158" y="198"/>
                  </a:lnTo>
                  <a:lnTo>
                    <a:pt x="158" y="179"/>
                  </a:lnTo>
                  <a:lnTo>
                    <a:pt x="161" y="159"/>
                  </a:lnTo>
                  <a:lnTo>
                    <a:pt x="165" y="144"/>
                  </a:lnTo>
                  <a:lnTo>
                    <a:pt x="174" y="125"/>
                  </a:lnTo>
                  <a:lnTo>
                    <a:pt x="184" y="111"/>
                  </a:lnTo>
                  <a:lnTo>
                    <a:pt x="191" y="99"/>
                  </a:lnTo>
                  <a:lnTo>
                    <a:pt x="196" y="88"/>
                  </a:lnTo>
                  <a:lnTo>
                    <a:pt x="201" y="62"/>
                  </a:lnTo>
                  <a:lnTo>
                    <a:pt x="208" y="44"/>
                  </a:lnTo>
                  <a:lnTo>
                    <a:pt x="121" y="0"/>
                  </a:lnTo>
                  <a:lnTo>
                    <a:pt x="88" y="29"/>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4" name="Freeform 28">
              <a:extLst>
                <a:ext uri="{FF2B5EF4-FFF2-40B4-BE49-F238E27FC236}">
                  <a16:creationId xmlns:a16="http://schemas.microsoft.com/office/drawing/2014/main" xmlns="" id="{564630A9-CF04-49D9-B43D-92E08997CC0C}"/>
                </a:ext>
              </a:extLst>
            </p:cNvPr>
            <p:cNvSpPr>
              <a:spLocks/>
            </p:cNvSpPr>
            <p:nvPr/>
          </p:nvSpPr>
          <p:spPr bwMode="auto">
            <a:xfrm>
              <a:off x="2783" y="2532"/>
              <a:ext cx="228" cy="101"/>
            </a:xfrm>
            <a:custGeom>
              <a:avLst/>
              <a:gdLst>
                <a:gd name="T0" fmla="*/ 594 w 683"/>
                <a:gd name="T1" fmla="*/ 261 h 303"/>
                <a:gd name="T2" fmla="*/ 504 w 683"/>
                <a:gd name="T3" fmla="*/ 235 h 303"/>
                <a:gd name="T4" fmla="*/ 437 w 683"/>
                <a:gd name="T5" fmla="*/ 194 h 303"/>
                <a:gd name="T6" fmla="*/ 375 w 683"/>
                <a:gd name="T7" fmla="*/ 145 h 303"/>
                <a:gd name="T8" fmla="*/ 296 w 683"/>
                <a:gd name="T9" fmla="*/ 135 h 303"/>
                <a:gd name="T10" fmla="*/ 199 w 683"/>
                <a:gd name="T11" fmla="*/ 149 h 303"/>
                <a:gd name="T12" fmla="*/ 124 w 683"/>
                <a:gd name="T13" fmla="*/ 129 h 303"/>
                <a:gd name="T14" fmla="*/ 64 w 683"/>
                <a:gd name="T15" fmla="*/ 92 h 303"/>
                <a:gd name="T16" fmla="*/ 9 w 683"/>
                <a:gd name="T17" fmla="*/ 70 h 303"/>
                <a:gd name="T18" fmla="*/ 11 w 683"/>
                <a:gd name="T19" fmla="*/ 59 h 303"/>
                <a:gd name="T20" fmla="*/ 70 w 683"/>
                <a:gd name="T21" fmla="*/ 84 h 303"/>
                <a:gd name="T22" fmla="*/ 91 w 683"/>
                <a:gd name="T23" fmla="*/ 66 h 303"/>
                <a:gd name="T24" fmla="*/ 98 w 683"/>
                <a:gd name="T25" fmla="*/ 18 h 303"/>
                <a:gd name="T26" fmla="*/ 104 w 683"/>
                <a:gd name="T27" fmla="*/ 82 h 303"/>
                <a:gd name="T28" fmla="*/ 142 w 683"/>
                <a:gd name="T29" fmla="*/ 108 h 303"/>
                <a:gd name="T30" fmla="*/ 175 w 683"/>
                <a:gd name="T31" fmla="*/ 106 h 303"/>
                <a:gd name="T32" fmla="*/ 137 w 683"/>
                <a:gd name="T33" fmla="*/ 58 h 303"/>
                <a:gd name="T34" fmla="*/ 141 w 683"/>
                <a:gd name="T35" fmla="*/ 22 h 303"/>
                <a:gd name="T36" fmla="*/ 151 w 683"/>
                <a:gd name="T37" fmla="*/ 70 h 303"/>
                <a:gd name="T38" fmla="*/ 205 w 683"/>
                <a:gd name="T39" fmla="*/ 110 h 303"/>
                <a:gd name="T40" fmla="*/ 275 w 683"/>
                <a:gd name="T41" fmla="*/ 94 h 303"/>
                <a:gd name="T42" fmla="*/ 350 w 683"/>
                <a:gd name="T43" fmla="*/ 94 h 303"/>
                <a:gd name="T44" fmla="*/ 287 w 683"/>
                <a:gd name="T45" fmla="*/ 56 h 303"/>
                <a:gd name="T46" fmla="*/ 266 w 683"/>
                <a:gd name="T47" fmla="*/ 33 h 303"/>
                <a:gd name="T48" fmla="*/ 250 w 683"/>
                <a:gd name="T49" fmla="*/ 1 h 303"/>
                <a:gd name="T50" fmla="*/ 267 w 683"/>
                <a:gd name="T51" fmla="*/ 18 h 303"/>
                <a:gd name="T52" fmla="*/ 293 w 683"/>
                <a:gd name="T53" fmla="*/ 49 h 303"/>
                <a:gd name="T54" fmla="*/ 354 w 683"/>
                <a:gd name="T55" fmla="*/ 82 h 303"/>
                <a:gd name="T56" fmla="*/ 366 w 683"/>
                <a:gd name="T57" fmla="*/ 54 h 303"/>
                <a:gd name="T58" fmla="*/ 369 w 683"/>
                <a:gd name="T59" fmla="*/ 18 h 303"/>
                <a:gd name="T60" fmla="*/ 380 w 683"/>
                <a:gd name="T61" fmla="*/ 40 h 303"/>
                <a:gd name="T62" fmla="*/ 389 w 683"/>
                <a:gd name="T63" fmla="*/ 102 h 303"/>
                <a:gd name="T64" fmla="*/ 455 w 683"/>
                <a:gd name="T65" fmla="*/ 135 h 303"/>
                <a:gd name="T66" fmla="*/ 501 w 683"/>
                <a:gd name="T67" fmla="*/ 162 h 303"/>
                <a:gd name="T68" fmla="*/ 584 w 683"/>
                <a:gd name="T69" fmla="*/ 194 h 303"/>
                <a:gd name="T70" fmla="*/ 621 w 683"/>
                <a:gd name="T71" fmla="*/ 212 h 303"/>
                <a:gd name="T72" fmla="*/ 583 w 683"/>
                <a:gd name="T73" fmla="*/ 168 h 303"/>
                <a:gd name="T74" fmla="*/ 559 w 683"/>
                <a:gd name="T75" fmla="*/ 118 h 303"/>
                <a:gd name="T76" fmla="*/ 568 w 683"/>
                <a:gd name="T77" fmla="*/ 74 h 303"/>
                <a:gd name="T78" fmla="*/ 531 w 683"/>
                <a:gd name="T79" fmla="*/ 34 h 303"/>
                <a:gd name="T80" fmla="*/ 561 w 683"/>
                <a:gd name="T81" fmla="*/ 49 h 303"/>
                <a:gd name="T82" fmla="*/ 578 w 683"/>
                <a:gd name="T83" fmla="*/ 94 h 303"/>
                <a:gd name="T84" fmla="*/ 602 w 683"/>
                <a:gd name="T85" fmla="*/ 42 h 303"/>
                <a:gd name="T86" fmla="*/ 614 w 683"/>
                <a:gd name="T87" fmla="*/ 48 h 303"/>
                <a:gd name="T88" fmla="*/ 587 w 683"/>
                <a:gd name="T89" fmla="*/ 111 h 303"/>
                <a:gd name="T90" fmla="*/ 595 w 683"/>
                <a:gd name="T91" fmla="*/ 159 h 303"/>
                <a:gd name="T92" fmla="*/ 646 w 683"/>
                <a:gd name="T93" fmla="*/ 211 h 303"/>
                <a:gd name="T94" fmla="*/ 679 w 683"/>
                <a:gd name="T95" fmla="*/ 261 h 3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3"/>
                <a:gd name="T145" fmla="*/ 0 h 303"/>
                <a:gd name="T146" fmla="*/ 683 w 683"/>
                <a:gd name="T147" fmla="*/ 303 h 30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3" h="303">
                  <a:moveTo>
                    <a:pt x="650" y="303"/>
                  </a:moveTo>
                  <a:lnTo>
                    <a:pt x="640" y="292"/>
                  </a:lnTo>
                  <a:lnTo>
                    <a:pt x="618" y="275"/>
                  </a:lnTo>
                  <a:lnTo>
                    <a:pt x="594" y="261"/>
                  </a:lnTo>
                  <a:lnTo>
                    <a:pt x="567" y="249"/>
                  </a:lnTo>
                  <a:lnTo>
                    <a:pt x="544" y="243"/>
                  </a:lnTo>
                  <a:lnTo>
                    <a:pt x="524" y="239"/>
                  </a:lnTo>
                  <a:lnTo>
                    <a:pt x="504" y="235"/>
                  </a:lnTo>
                  <a:lnTo>
                    <a:pt x="485" y="227"/>
                  </a:lnTo>
                  <a:lnTo>
                    <a:pt x="466" y="217"/>
                  </a:lnTo>
                  <a:lnTo>
                    <a:pt x="454" y="208"/>
                  </a:lnTo>
                  <a:lnTo>
                    <a:pt x="437" y="194"/>
                  </a:lnTo>
                  <a:lnTo>
                    <a:pt x="421" y="178"/>
                  </a:lnTo>
                  <a:lnTo>
                    <a:pt x="403" y="161"/>
                  </a:lnTo>
                  <a:lnTo>
                    <a:pt x="390" y="151"/>
                  </a:lnTo>
                  <a:lnTo>
                    <a:pt x="375" y="145"/>
                  </a:lnTo>
                  <a:lnTo>
                    <a:pt x="357" y="139"/>
                  </a:lnTo>
                  <a:lnTo>
                    <a:pt x="338" y="136"/>
                  </a:lnTo>
                  <a:lnTo>
                    <a:pt x="317" y="135"/>
                  </a:lnTo>
                  <a:lnTo>
                    <a:pt x="296" y="135"/>
                  </a:lnTo>
                  <a:lnTo>
                    <a:pt x="271" y="137"/>
                  </a:lnTo>
                  <a:lnTo>
                    <a:pt x="247" y="140"/>
                  </a:lnTo>
                  <a:lnTo>
                    <a:pt x="224" y="146"/>
                  </a:lnTo>
                  <a:lnTo>
                    <a:pt x="199" y="149"/>
                  </a:lnTo>
                  <a:lnTo>
                    <a:pt x="179" y="148"/>
                  </a:lnTo>
                  <a:lnTo>
                    <a:pt x="158" y="145"/>
                  </a:lnTo>
                  <a:lnTo>
                    <a:pt x="140" y="139"/>
                  </a:lnTo>
                  <a:lnTo>
                    <a:pt x="124" y="129"/>
                  </a:lnTo>
                  <a:lnTo>
                    <a:pt x="108" y="116"/>
                  </a:lnTo>
                  <a:lnTo>
                    <a:pt x="94" y="105"/>
                  </a:lnTo>
                  <a:lnTo>
                    <a:pt x="80" y="97"/>
                  </a:lnTo>
                  <a:lnTo>
                    <a:pt x="64" y="92"/>
                  </a:lnTo>
                  <a:lnTo>
                    <a:pt x="46" y="87"/>
                  </a:lnTo>
                  <a:lnTo>
                    <a:pt x="26" y="80"/>
                  </a:lnTo>
                  <a:lnTo>
                    <a:pt x="15" y="76"/>
                  </a:lnTo>
                  <a:lnTo>
                    <a:pt x="9" y="70"/>
                  </a:lnTo>
                  <a:lnTo>
                    <a:pt x="4" y="66"/>
                  </a:lnTo>
                  <a:lnTo>
                    <a:pt x="0" y="51"/>
                  </a:lnTo>
                  <a:lnTo>
                    <a:pt x="7" y="49"/>
                  </a:lnTo>
                  <a:lnTo>
                    <a:pt x="11" y="59"/>
                  </a:lnTo>
                  <a:lnTo>
                    <a:pt x="15" y="67"/>
                  </a:lnTo>
                  <a:lnTo>
                    <a:pt x="24" y="70"/>
                  </a:lnTo>
                  <a:lnTo>
                    <a:pt x="46" y="77"/>
                  </a:lnTo>
                  <a:lnTo>
                    <a:pt x="70" y="84"/>
                  </a:lnTo>
                  <a:lnTo>
                    <a:pt x="86" y="88"/>
                  </a:lnTo>
                  <a:lnTo>
                    <a:pt x="92" y="90"/>
                  </a:lnTo>
                  <a:lnTo>
                    <a:pt x="91" y="79"/>
                  </a:lnTo>
                  <a:lnTo>
                    <a:pt x="91" y="66"/>
                  </a:lnTo>
                  <a:lnTo>
                    <a:pt x="91" y="49"/>
                  </a:lnTo>
                  <a:lnTo>
                    <a:pt x="92" y="32"/>
                  </a:lnTo>
                  <a:lnTo>
                    <a:pt x="92" y="18"/>
                  </a:lnTo>
                  <a:lnTo>
                    <a:pt x="98" y="18"/>
                  </a:lnTo>
                  <a:lnTo>
                    <a:pt x="97" y="31"/>
                  </a:lnTo>
                  <a:lnTo>
                    <a:pt x="97" y="49"/>
                  </a:lnTo>
                  <a:lnTo>
                    <a:pt x="100" y="67"/>
                  </a:lnTo>
                  <a:lnTo>
                    <a:pt x="104" y="82"/>
                  </a:lnTo>
                  <a:lnTo>
                    <a:pt x="111" y="91"/>
                  </a:lnTo>
                  <a:lnTo>
                    <a:pt x="118" y="96"/>
                  </a:lnTo>
                  <a:lnTo>
                    <a:pt x="129" y="103"/>
                  </a:lnTo>
                  <a:lnTo>
                    <a:pt x="142" y="108"/>
                  </a:lnTo>
                  <a:lnTo>
                    <a:pt x="158" y="112"/>
                  </a:lnTo>
                  <a:lnTo>
                    <a:pt x="175" y="115"/>
                  </a:lnTo>
                  <a:lnTo>
                    <a:pt x="187" y="115"/>
                  </a:lnTo>
                  <a:lnTo>
                    <a:pt x="175" y="106"/>
                  </a:lnTo>
                  <a:lnTo>
                    <a:pt x="161" y="95"/>
                  </a:lnTo>
                  <a:lnTo>
                    <a:pt x="150" y="84"/>
                  </a:lnTo>
                  <a:lnTo>
                    <a:pt x="141" y="70"/>
                  </a:lnTo>
                  <a:lnTo>
                    <a:pt x="137" y="58"/>
                  </a:lnTo>
                  <a:lnTo>
                    <a:pt x="134" y="43"/>
                  </a:lnTo>
                  <a:lnTo>
                    <a:pt x="132" y="32"/>
                  </a:lnTo>
                  <a:lnTo>
                    <a:pt x="134" y="21"/>
                  </a:lnTo>
                  <a:lnTo>
                    <a:pt x="141" y="22"/>
                  </a:lnTo>
                  <a:lnTo>
                    <a:pt x="141" y="28"/>
                  </a:lnTo>
                  <a:lnTo>
                    <a:pt x="141" y="44"/>
                  </a:lnTo>
                  <a:lnTo>
                    <a:pt x="145" y="58"/>
                  </a:lnTo>
                  <a:lnTo>
                    <a:pt x="151" y="70"/>
                  </a:lnTo>
                  <a:lnTo>
                    <a:pt x="162" y="82"/>
                  </a:lnTo>
                  <a:lnTo>
                    <a:pt x="174" y="93"/>
                  </a:lnTo>
                  <a:lnTo>
                    <a:pt x="190" y="102"/>
                  </a:lnTo>
                  <a:lnTo>
                    <a:pt x="205" y="110"/>
                  </a:lnTo>
                  <a:lnTo>
                    <a:pt x="219" y="112"/>
                  </a:lnTo>
                  <a:lnTo>
                    <a:pt x="236" y="106"/>
                  </a:lnTo>
                  <a:lnTo>
                    <a:pt x="254" y="100"/>
                  </a:lnTo>
                  <a:lnTo>
                    <a:pt x="275" y="94"/>
                  </a:lnTo>
                  <a:lnTo>
                    <a:pt x="298" y="90"/>
                  </a:lnTo>
                  <a:lnTo>
                    <a:pt x="312" y="90"/>
                  </a:lnTo>
                  <a:lnTo>
                    <a:pt x="329" y="91"/>
                  </a:lnTo>
                  <a:lnTo>
                    <a:pt x="350" y="94"/>
                  </a:lnTo>
                  <a:lnTo>
                    <a:pt x="329" y="78"/>
                  </a:lnTo>
                  <a:lnTo>
                    <a:pt x="317" y="69"/>
                  </a:lnTo>
                  <a:lnTo>
                    <a:pt x="301" y="61"/>
                  </a:lnTo>
                  <a:lnTo>
                    <a:pt x="287" y="56"/>
                  </a:lnTo>
                  <a:lnTo>
                    <a:pt x="279" y="50"/>
                  </a:lnTo>
                  <a:lnTo>
                    <a:pt x="274" y="47"/>
                  </a:lnTo>
                  <a:lnTo>
                    <a:pt x="272" y="43"/>
                  </a:lnTo>
                  <a:lnTo>
                    <a:pt x="266" y="33"/>
                  </a:lnTo>
                  <a:lnTo>
                    <a:pt x="262" y="22"/>
                  </a:lnTo>
                  <a:lnTo>
                    <a:pt x="258" y="13"/>
                  </a:lnTo>
                  <a:lnTo>
                    <a:pt x="250" y="1"/>
                  </a:lnTo>
                  <a:lnTo>
                    <a:pt x="255" y="0"/>
                  </a:lnTo>
                  <a:lnTo>
                    <a:pt x="263" y="10"/>
                  </a:lnTo>
                  <a:lnTo>
                    <a:pt x="267" y="18"/>
                  </a:lnTo>
                  <a:lnTo>
                    <a:pt x="272" y="27"/>
                  </a:lnTo>
                  <a:lnTo>
                    <a:pt x="275" y="35"/>
                  </a:lnTo>
                  <a:lnTo>
                    <a:pt x="283" y="43"/>
                  </a:lnTo>
                  <a:lnTo>
                    <a:pt x="293" y="49"/>
                  </a:lnTo>
                  <a:lnTo>
                    <a:pt x="308" y="57"/>
                  </a:lnTo>
                  <a:lnTo>
                    <a:pt x="326" y="63"/>
                  </a:lnTo>
                  <a:lnTo>
                    <a:pt x="342" y="74"/>
                  </a:lnTo>
                  <a:lnTo>
                    <a:pt x="354" y="82"/>
                  </a:lnTo>
                  <a:lnTo>
                    <a:pt x="371" y="94"/>
                  </a:lnTo>
                  <a:lnTo>
                    <a:pt x="366" y="78"/>
                  </a:lnTo>
                  <a:lnTo>
                    <a:pt x="364" y="65"/>
                  </a:lnTo>
                  <a:lnTo>
                    <a:pt x="366" y="54"/>
                  </a:lnTo>
                  <a:lnTo>
                    <a:pt x="369" y="40"/>
                  </a:lnTo>
                  <a:lnTo>
                    <a:pt x="371" y="28"/>
                  </a:lnTo>
                  <a:lnTo>
                    <a:pt x="369" y="18"/>
                  </a:lnTo>
                  <a:lnTo>
                    <a:pt x="382" y="23"/>
                  </a:lnTo>
                  <a:lnTo>
                    <a:pt x="382" y="27"/>
                  </a:lnTo>
                  <a:lnTo>
                    <a:pt x="380" y="40"/>
                  </a:lnTo>
                  <a:lnTo>
                    <a:pt x="377" y="57"/>
                  </a:lnTo>
                  <a:lnTo>
                    <a:pt x="377" y="70"/>
                  </a:lnTo>
                  <a:lnTo>
                    <a:pt x="382" y="85"/>
                  </a:lnTo>
                  <a:lnTo>
                    <a:pt x="389" y="102"/>
                  </a:lnTo>
                  <a:lnTo>
                    <a:pt x="397" y="112"/>
                  </a:lnTo>
                  <a:lnTo>
                    <a:pt x="409" y="119"/>
                  </a:lnTo>
                  <a:lnTo>
                    <a:pt x="424" y="126"/>
                  </a:lnTo>
                  <a:lnTo>
                    <a:pt x="455" y="135"/>
                  </a:lnTo>
                  <a:lnTo>
                    <a:pt x="478" y="145"/>
                  </a:lnTo>
                  <a:lnTo>
                    <a:pt x="486" y="150"/>
                  </a:lnTo>
                  <a:lnTo>
                    <a:pt x="493" y="158"/>
                  </a:lnTo>
                  <a:lnTo>
                    <a:pt x="501" y="162"/>
                  </a:lnTo>
                  <a:lnTo>
                    <a:pt x="509" y="166"/>
                  </a:lnTo>
                  <a:lnTo>
                    <a:pt x="540" y="175"/>
                  </a:lnTo>
                  <a:lnTo>
                    <a:pt x="565" y="185"/>
                  </a:lnTo>
                  <a:lnTo>
                    <a:pt x="584" y="194"/>
                  </a:lnTo>
                  <a:lnTo>
                    <a:pt x="609" y="206"/>
                  </a:lnTo>
                  <a:lnTo>
                    <a:pt x="621" y="216"/>
                  </a:lnTo>
                  <a:lnTo>
                    <a:pt x="621" y="212"/>
                  </a:lnTo>
                  <a:lnTo>
                    <a:pt x="616" y="203"/>
                  </a:lnTo>
                  <a:lnTo>
                    <a:pt x="609" y="191"/>
                  </a:lnTo>
                  <a:lnTo>
                    <a:pt x="595" y="178"/>
                  </a:lnTo>
                  <a:lnTo>
                    <a:pt x="583" y="168"/>
                  </a:lnTo>
                  <a:lnTo>
                    <a:pt x="574" y="159"/>
                  </a:lnTo>
                  <a:lnTo>
                    <a:pt x="566" y="148"/>
                  </a:lnTo>
                  <a:lnTo>
                    <a:pt x="560" y="135"/>
                  </a:lnTo>
                  <a:lnTo>
                    <a:pt x="559" y="118"/>
                  </a:lnTo>
                  <a:lnTo>
                    <a:pt x="561" y="102"/>
                  </a:lnTo>
                  <a:lnTo>
                    <a:pt x="566" y="90"/>
                  </a:lnTo>
                  <a:lnTo>
                    <a:pt x="567" y="82"/>
                  </a:lnTo>
                  <a:lnTo>
                    <a:pt x="568" y="74"/>
                  </a:lnTo>
                  <a:lnTo>
                    <a:pt x="565" y="67"/>
                  </a:lnTo>
                  <a:lnTo>
                    <a:pt x="560" y="60"/>
                  </a:lnTo>
                  <a:lnTo>
                    <a:pt x="546" y="49"/>
                  </a:lnTo>
                  <a:lnTo>
                    <a:pt x="531" y="34"/>
                  </a:lnTo>
                  <a:lnTo>
                    <a:pt x="541" y="32"/>
                  </a:lnTo>
                  <a:lnTo>
                    <a:pt x="550" y="42"/>
                  </a:lnTo>
                  <a:lnTo>
                    <a:pt x="561" y="49"/>
                  </a:lnTo>
                  <a:lnTo>
                    <a:pt x="568" y="57"/>
                  </a:lnTo>
                  <a:lnTo>
                    <a:pt x="576" y="67"/>
                  </a:lnTo>
                  <a:lnTo>
                    <a:pt x="578" y="77"/>
                  </a:lnTo>
                  <a:lnTo>
                    <a:pt x="578" y="94"/>
                  </a:lnTo>
                  <a:lnTo>
                    <a:pt x="584" y="82"/>
                  </a:lnTo>
                  <a:lnTo>
                    <a:pt x="592" y="68"/>
                  </a:lnTo>
                  <a:lnTo>
                    <a:pt x="598" y="52"/>
                  </a:lnTo>
                  <a:lnTo>
                    <a:pt x="602" y="42"/>
                  </a:lnTo>
                  <a:lnTo>
                    <a:pt x="608" y="32"/>
                  </a:lnTo>
                  <a:lnTo>
                    <a:pt x="614" y="34"/>
                  </a:lnTo>
                  <a:lnTo>
                    <a:pt x="620" y="39"/>
                  </a:lnTo>
                  <a:lnTo>
                    <a:pt x="614" y="48"/>
                  </a:lnTo>
                  <a:lnTo>
                    <a:pt x="608" y="63"/>
                  </a:lnTo>
                  <a:lnTo>
                    <a:pt x="601" y="80"/>
                  </a:lnTo>
                  <a:lnTo>
                    <a:pt x="593" y="97"/>
                  </a:lnTo>
                  <a:lnTo>
                    <a:pt x="587" y="111"/>
                  </a:lnTo>
                  <a:lnTo>
                    <a:pt x="583" y="123"/>
                  </a:lnTo>
                  <a:lnTo>
                    <a:pt x="583" y="136"/>
                  </a:lnTo>
                  <a:lnTo>
                    <a:pt x="588" y="149"/>
                  </a:lnTo>
                  <a:lnTo>
                    <a:pt x="595" y="159"/>
                  </a:lnTo>
                  <a:lnTo>
                    <a:pt x="608" y="170"/>
                  </a:lnTo>
                  <a:lnTo>
                    <a:pt x="620" y="183"/>
                  </a:lnTo>
                  <a:lnTo>
                    <a:pt x="634" y="198"/>
                  </a:lnTo>
                  <a:lnTo>
                    <a:pt x="646" y="211"/>
                  </a:lnTo>
                  <a:lnTo>
                    <a:pt x="659" y="226"/>
                  </a:lnTo>
                  <a:lnTo>
                    <a:pt x="667" y="238"/>
                  </a:lnTo>
                  <a:lnTo>
                    <a:pt x="673" y="249"/>
                  </a:lnTo>
                  <a:lnTo>
                    <a:pt x="679" y="261"/>
                  </a:lnTo>
                  <a:lnTo>
                    <a:pt x="683" y="274"/>
                  </a:lnTo>
                  <a:lnTo>
                    <a:pt x="650" y="303"/>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5" name="Freeform 29">
              <a:extLst>
                <a:ext uri="{FF2B5EF4-FFF2-40B4-BE49-F238E27FC236}">
                  <a16:creationId xmlns:a16="http://schemas.microsoft.com/office/drawing/2014/main" xmlns="" id="{D13DAC98-22D7-4EE9-9FE0-6BB66BA8C9C1}"/>
                </a:ext>
              </a:extLst>
            </p:cNvPr>
            <p:cNvSpPr>
              <a:spLocks/>
            </p:cNvSpPr>
            <p:nvPr/>
          </p:nvSpPr>
          <p:spPr bwMode="auto">
            <a:xfrm>
              <a:off x="3019" y="2683"/>
              <a:ext cx="5" cy="12"/>
            </a:xfrm>
            <a:custGeom>
              <a:avLst/>
              <a:gdLst>
                <a:gd name="T0" fmla="*/ 15 w 15"/>
                <a:gd name="T1" fmla="*/ 38 h 38"/>
                <a:gd name="T2" fmla="*/ 9 w 15"/>
                <a:gd name="T3" fmla="*/ 25 h 38"/>
                <a:gd name="T4" fmla="*/ 3 w 15"/>
                <a:gd name="T5" fmla="*/ 16 h 38"/>
                <a:gd name="T6" fmla="*/ 0 w 15"/>
                <a:gd name="T7" fmla="*/ 9 h 38"/>
                <a:gd name="T8" fmla="*/ 0 w 15"/>
                <a:gd name="T9" fmla="*/ 0 h 38"/>
                <a:gd name="T10" fmla="*/ 0 60000 65536"/>
                <a:gd name="T11" fmla="*/ 0 60000 65536"/>
                <a:gd name="T12" fmla="*/ 0 60000 65536"/>
                <a:gd name="T13" fmla="*/ 0 60000 65536"/>
                <a:gd name="T14" fmla="*/ 0 60000 65536"/>
                <a:gd name="T15" fmla="*/ 0 w 15"/>
                <a:gd name="T16" fmla="*/ 0 h 38"/>
                <a:gd name="T17" fmla="*/ 15 w 15"/>
                <a:gd name="T18" fmla="*/ 38 h 38"/>
              </a:gdLst>
              <a:ahLst/>
              <a:cxnLst>
                <a:cxn ang="T10">
                  <a:pos x="T0" y="T1"/>
                </a:cxn>
                <a:cxn ang="T11">
                  <a:pos x="T2" y="T3"/>
                </a:cxn>
                <a:cxn ang="T12">
                  <a:pos x="T4" y="T5"/>
                </a:cxn>
                <a:cxn ang="T13">
                  <a:pos x="T6" y="T7"/>
                </a:cxn>
                <a:cxn ang="T14">
                  <a:pos x="T8" y="T9"/>
                </a:cxn>
              </a:cxnLst>
              <a:rect l="T15" t="T16" r="T17" b="T18"/>
              <a:pathLst>
                <a:path w="15" h="38">
                  <a:moveTo>
                    <a:pt x="15" y="38"/>
                  </a:moveTo>
                  <a:lnTo>
                    <a:pt x="9" y="25"/>
                  </a:lnTo>
                  <a:lnTo>
                    <a:pt x="3" y="16"/>
                  </a:lnTo>
                  <a:lnTo>
                    <a:pt x="0" y="9"/>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6" name="Freeform 30">
              <a:extLst>
                <a:ext uri="{FF2B5EF4-FFF2-40B4-BE49-F238E27FC236}">
                  <a16:creationId xmlns:a16="http://schemas.microsoft.com/office/drawing/2014/main" xmlns="" id="{3D9A8D47-98B9-4402-9DFD-AA0FB12A3DC3}"/>
                </a:ext>
              </a:extLst>
            </p:cNvPr>
            <p:cNvSpPr>
              <a:spLocks/>
            </p:cNvSpPr>
            <p:nvPr/>
          </p:nvSpPr>
          <p:spPr bwMode="auto">
            <a:xfrm>
              <a:off x="2830" y="2533"/>
              <a:ext cx="69" cy="36"/>
            </a:xfrm>
            <a:custGeom>
              <a:avLst/>
              <a:gdLst>
                <a:gd name="T0" fmla="*/ 0 w 208"/>
                <a:gd name="T1" fmla="*/ 20 h 110"/>
                <a:gd name="T2" fmla="*/ 0 w 208"/>
                <a:gd name="T3" fmla="*/ 27 h 110"/>
                <a:gd name="T4" fmla="*/ 0 w 208"/>
                <a:gd name="T5" fmla="*/ 42 h 110"/>
                <a:gd name="T6" fmla="*/ 4 w 208"/>
                <a:gd name="T7" fmla="*/ 56 h 110"/>
                <a:gd name="T8" fmla="*/ 10 w 208"/>
                <a:gd name="T9" fmla="*/ 68 h 110"/>
                <a:gd name="T10" fmla="*/ 21 w 208"/>
                <a:gd name="T11" fmla="*/ 80 h 110"/>
                <a:gd name="T12" fmla="*/ 33 w 208"/>
                <a:gd name="T13" fmla="*/ 91 h 110"/>
                <a:gd name="T14" fmla="*/ 49 w 208"/>
                <a:gd name="T15" fmla="*/ 100 h 110"/>
                <a:gd name="T16" fmla="*/ 64 w 208"/>
                <a:gd name="T17" fmla="*/ 108 h 110"/>
                <a:gd name="T18" fmla="*/ 78 w 208"/>
                <a:gd name="T19" fmla="*/ 110 h 110"/>
                <a:gd name="T20" fmla="*/ 95 w 208"/>
                <a:gd name="T21" fmla="*/ 104 h 110"/>
                <a:gd name="T22" fmla="*/ 112 w 208"/>
                <a:gd name="T23" fmla="*/ 98 h 110"/>
                <a:gd name="T24" fmla="*/ 133 w 208"/>
                <a:gd name="T25" fmla="*/ 92 h 110"/>
                <a:gd name="T26" fmla="*/ 157 w 208"/>
                <a:gd name="T27" fmla="*/ 88 h 110"/>
                <a:gd name="T28" fmla="*/ 170 w 208"/>
                <a:gd name="T29" fmla="*/ 88 h 110"/>
                <a:gd name="T30" fmla="*/ 187 w 208"/>
                <a:gd name="T31" fmla="*/ 89 h 110"/>
                <a:gd name="T32" fmla="*/ 208 w 208"/>
                <a:gd name="T33" fmla="*/ 92 h 110"/>
                <a:gd name="T34" fmla="*/ 187 w 208"/>
                <a:gd name="T35" fmla="*/ 76 h 110"/>
                <a:gd name="T36" fmla="*/ 175 w 208"/>
                <a:gd name="T37" fmla="*/ 67 h 110"/>
                <a:gd name="T38" fmla="*/ 159 w 208"/>
                <a:gd name="T39" fmla="*/ 59 h 110"/>
                <a:gd name="T40" fmla="*/ 145 w 208"/>
                <a:gd name="T41" fmla="*/ 54 h 110"/>
                <a:gd name="T42" fmla="*/ 137 w 208"/>
                <a:gd name="T43" fmla="*/ 48 h 110"/>
                <a:gd name="T44" fmla="*/ 132 w 208"/>
                <a:gd name="T45" fmla="*/ 45 h 110"/>
                <a:gd name="T46" fmla="*/ 130 w 208"/>
                <a:gd name="T47" fmla="*/ 41 h 110"/>
                <a:gd name="T48" fmla="*/ 124 w 208"/>
                <a:gd name="T49" fmla="*/ 32 h 110"/>
                <a:gd name="T50" fmla="*/ 120 w 208"/>
                <a:gd name="T51" fmla="*/ 20 h 110"/>
                <a:gd name="T52" fmla="*/ 115 w 208"/>
                <a:gd name="T53" fmla="*/ 12 h 110"/>
                <a:gd name="T54" fmla="*/ 108 w 208"/>
                <a:gd name="T55" fmla="*/ 0 h 11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8"/>
                <a:gd name="T85" fmla="*/ 0 h 110"/>
                <a:gd name="T86" fmla="*/ 208 w 208"/>
                <a:gd name="T87" fmla="*/ 110 h 11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8" h="110">
                  <a:moveTo>
                    <a:pt x="0" y="20"/>
                  </a:moveTo>
                  <a:lnTo>
                    <a:pt x="0" y="27"/>
                  </a:lnTo>
                  <a:lnTo>
                    <a:pt x="0" y="42"/>
                  </a:lnTo>
                  <a:lnTo>
                    <a:pt x="4" y="56"/>
                  </a:lnTo>
                  <a:lnTo>
                    <a:pt x="10" y="68"/>
                  </a:lnTo>
                  <a:lnTo>
                    <a:pt x="21" y="80"/>
                  </a:lnTo>
                  <a:lnTo>
                    <a:pt x="33" y="91"/>
                  </a:lnTo>
                  <a:lnTo>
                    <a:pt x="49" y="100"/>
                  </a:lnTo>
                  <a:lnTo>
                    <a:pt x="64" y="108"/>
                  </a:lnTo>
                  <a:lnTo>
                    <a:pt x="78" y="110"/>
                  </a:lnTo>
                  <a:lnTo>
                    <a:pt x="95" y="104"/>
                  </a:lnTo>
                  <a:lnTo>
                    <a:pt x="112" y="98"/>
                  </a:lnTo>
                  <a:lnTo>
                    <a:pt x="133" y="92"/>
                  </a:lnTo>
                  <a:lnTo>
                    <a:pt x="157" y="88"/>
                  </a:lnTo>
                  <a:lnTo>
                    <a:pt x="170" y="88"/>
                  </a:lnTo>
                  <a:lnTo>
                    <a:pt x="187" y="89"/>
                  </a:lnTo>
                  <a:lnTo>
                    <a:pt x="208" y="92"/>
                  </a:lnTo>
                  <a:lnTo>
                    <a:pt x="187" y="76"/>
                  </a:lnTo>
                  <a:lnTo>
                    <a:pt x="175" y="67"/>
                  </a:lnTo>
                  <a:lnTo>
                    <a:pt x="159" y="59"/>
                  </a:lnTo>
                  <a:lnTo>
                    <a:pt x="145" y="54"/>
                  </a:lnTo>
                  <a:lnTo>
                    <a:pt x="137" y="48"/>
                  </a:lnTo>
                  <a:lnTo>
                    <a:pt x="132" y="45"/>
                  </a:lnTo>
                  <a:lnTo>
                    <a:pt x="130" y="41"/>
                  </a:lnTo>
                  <a:lnTo>
                    <a:pt x="124" y="32"/>
                  </a:lnTo>
                  <a:lnTo>
                    <a:pt x="120" y="20"/>
                  </a:lnTo>
                  <a:lnTo>
                    <a:pt x="115" y="12"/>
                  </a:lnTo>
                  <a:lnTo>
                    <a:pt x="10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7" name="Freeform 31">
              <a:extLst>
                <a:ext uri="{FF2B5EF4-FFF2-40B4-BE49-F238E27FC236}">
                  <a16:creationId xmlns:a16="http://schemas.microsoft.com/office/drawing/2014/main" xmlns="" id="{ABBC1AF3-F6A1-404B-B11E-C879EEDF6303}"/>
                </a:ext>
              </a:extLst>
            </p:cNvPr>
            <p:cNvSpPr>
              <a:spLocks/>
            </p:cNvSpPr>
            <p:nvPr/>
          </p:nvSpPr>
          <p:spPr bwMode="auto">
            <a:xfrm>
              <a:off x="2815" y="2538"/>
              <a:ext cx="30" cy="32"/>
            </a:xfrm>
            <a:custGeom>
              <a:avLst/>
              <a:gdLst>
                <a:gd name="T0" fmla="*/ 37 w 90"/>
                <a:gd name="T1" fmla="*/ 4 h 97"/>
                <a:gd name="T2" fmla="*/ 35 w 90"/>
                <a:gd name="T3" fmla="*/ 14 h 97"/>
                <a:gd name="T4" fmla="*/ 37 w 90"/>
                <a:gd name="T5" fmla="*/ 25 h 97"/>
                <a:gd name="T6" fmla="*/ 40 w 90"/>
                <a:gd name="T7" fmla="*/ 41 h 97"/>
                <a:gd name="T8" fmla="*/ 44 w 90"/>
                <a:gd name="T9" fmla="*/ 52 h 97"/>
                <a:gd name="T10" fmla="*/ 53 w 90"/>
                <a:gd name="T11" fmla="*/ 66 h 97"/>
                <a:gd name="T12" fmla="*/ 63 w 90"/>
                <a:gd name="T13" fmla="*/ 77 h 97"/>
                <a:gd name="T14" fmla="*/ 78 w 90"/>
                <a:gd name="T15" fmla="*/ 88 h 97"/>
                <a:gd name="T16" fmla="*/ 90 w 90"/>
                <a:gd name="T17" fmla="*/ 97 h 97"/>
                <a:gd name="T18" fmla="*/ 78 w 90"/>
                <a:gd name="T19" fmla="*/ 97 h 97"/>
                <a:gd name="T20" fmla="*/ 61 w 90"/>
                <a:gd name="T21" fmla="*/ 94 h 97"/>
                <a:gd name="T22" fmla="*/ 45 w 90"/>
                <a:gd name="T23" fmla="*/ 90 h 97"/>
                <a:gd name="T24" fmla="*/ 32 w 90"/>
                <a:gd name="T25" fmla="*/ 85 h 97"/>
                <a:gd name="T26" fmla="*/ 21 w 90"/>
                <a:gd name="T27" fmla="*/ 78 h 97"/>
                <a:gd name="T28" fmla="*/ 14 w 90"/>
                <a:gd name="T29" fmla="*/ 73 h 97"/>
                <a:gd name="T30" fmla="*/ 7 w 90"/>
                <a:gd name="T31" fmla="*/ 64 h 97"/>
                <a:gd name="T32" fmla="*/ 3 w 90"/>
                <a:gd name="T33" fmla="*/ 49 h 97"/>
                <a:gd name="T34" fmla="*/ 0 w 90"/>
                <a:gd name="T35" fmla="*/ 32 h 97"/>
                <a:gd name="T36" fmla="*/ 0 w 90"/>
                <a:gd name="T37" fmla="*/ 13 h 97"/>
                <a:gd name="T38" fmla="*/ 1 w 90"/>
                <a:gd name="T39" fmla="*/ 0 h 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97"/>
                <a:gd name="T62" fmla="*/ 90 w 90"/>
                <a:gd name="T63" fmla="*/ 97 h 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97">
                  <a:moveTo>
                    <a:pt x="37" y="4"/>
                  </a:moveTo>
                  <a:lnTo>
                    <a:pt x="35" y="14"/>
                  </a:lnTo>
                  <a:lnTo>
                    <a:pt x="37" y="25"/>
                  </a:lnTo>
                  <a:lnTo>
                    <a:pt x="40" y="41"/>
                  </a:lnTo>
                  <a:lnTo>
                    <a:pt x="44" y="52"/>
                  </a:lnTo>
                  <a:lnTo>
                    <a:pt x="53" y="66"/>
                  </a:lnTo>
                  <a:lnTo>
                    <a:pt x="63" y="77"/>
                  </a:lnTo>
                  <a:lnTo>
                    <a:pt x="78" y="88"/>
                  </a:lnTo>
                  <a:lnTo>
                    <a:pt x="90" y="97"/>
                  </a:lnTo>
                  <a:lnTo>
                    <a:pt x="78" y="97"/>
                  </a:lnTo>
                  <a:lnTo>
                    <a:pt x="61" y="94"/>
                  </a:lnTo>
                  <a:lnTo>
                    <a:pt x="45" y="90"/>
                  </a:lnTo>
                  <a:lnTo>
                    <a:pt x="32" y="85"/>
                  </a:lnTo>
                  <a:lnTo>
                    <a:pt x="21" y="78"/>
                  </a:lnTo>
                  <a:lnTo>
                    <a:pt x="14" y="73"/>
                  </a:lnTo>
                  <a:lnTo>
                    <a:pt x="7" y="64"/>
                  </a:lnTo>
                  <a:lnTo>
                    <a:pt x="3" y="49"/>
                  </a:lnTo>
                  <a:lnTo>
                    <a:pt x="0" y="32"/>
                  </a:lnTo>
                  <a:lnTo>
                    <a:pt x="0" y="13"/>
                  </a:lnTo>
                  <a:lnTo>
                    <a:pt x="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8" name="Freeform 32">
              <a:extLst>
                <a:ext uri="{FF2B5EF4-FFF2-40B4-BE49-F238E27FC236}">
                  <a16:creationId xmlns:a16="http://schemas.microsoft.com/office/drawing/2014/main" xmlns="" id="{CFD93D1F-AE06-4CAE-A050-81F2E090E354}"/>
                </a:ext>
              </a:extLst>
            </p:cNvPr>
            <p:cNvSpPr>
              <a:spLocks/>
            </p:cNvSpPr>
            <p:nvPr/>
          </p:nvSpPr>
          <p:spPr bwMode="auto">
            <a:xfrm>
              <a:off x="2785" y="2538"/>
              <a:ext cx="28" cy="24"/>
            </a:xfrm>
            <a:custGeom>
              <a:avLst/>
              <a:gdLst>
                <a:gd name="T0" fmla="*/ 84 w 84"/>
                <a:gd name="T1" fmla="*/ 0 h 72"/>
                <a:gd name="T2" fmla="*/ 84 w 84"/>
                <a:gd name="T3" fmla="*/ 14 h 72"/>
                <a:gd name="T4" fmla="*/ 84 w 84"/>
                <a:gd name="T5" fmla="*/ 31 h 72"/>
                <a:gd name="T6" fmla="*/ 84 w 84"/>
                <a:gd name="T7" fmla="*/ 48 h 72"/>
                <a:gd name="T8" fmla="*/ 84 w 84"/>
                <a:gd name="T9" fmla="*/ 61 h 72"/>
                <a:gd name="T10" fmla="*/ 84 w 84"/>
                <a:gd name="T11" fmla="*/ 72 h 72"/>
                <a:gd name="T12" fmla="*/ 79 w 84"/>
                <a:gd name="T13" fmla="*/ 70 h 72"/>
                <a:gd name="T14" fmla="*/ 63 w 84"/>
                <a:gd name="T15" fmla="*/ 66 h 72"/>
                <a:gd name="T16" fmla="*/ 39 w 84"/>
                <a:gd name="T17" fmla="*/ 59 h 72"/>
                <a:gd name="T18" fmla="*/ 17 w 84"/>
                <a:gd name="T19" fmla="*/ 52 h 72"/>
                <a:gd name="T20" fmla="*/ 8 w 84"/>
                <a:gd name="T21" fmla="*/ 49 h 72"/>
                <a:gd name="T22" fmla="*/ 4 w 84"/>
                <a:gd name="T23" fmla="*/ 41 h 72"/>
                <a:gd name="T24" fmla="*/ 0 w 84"/>
                <a:gd name="T25" fmla="*/ 31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2"/>
                <a:gd name="T41" fmla="*/ 84 w 8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2">
                  <a:moveTo>
                    <a:pt x="84" y="0"/>
                  </a:moveTo>
                  <a:lnTo>
                    <a:pt x="84" y="14"/>
                  </a:lnTo>
                  <a:lnTo>
                    <a:pt x="84" y="31"/>
                  </a:lnTo>
                  <a:lnTo>
                    <a:pt x="84" y="48"/>
                  </a:lnTo>
                  <a:lnTo>
                    <a:pt x="84" y="61"/>
                  </a:lnTo>
                  <a:lnTo>
                    <a:pt x="84" y="72"/>
                  </a:lnTo>
                  <a:lnTo>
                    <a:pt x="79" y="70"/>
                  </a:lnTo>
                  <a:lnTo>
                    <a:pt x="63" y="66"/>
                  </a:lnTo>
                  <a:lnTo>
                    <a:pt x="39" y="59"/>
                  </a:lnTo>
                  <a:lnTo>
                    <a:pt x="17" y="52"/>
                  </a:lnTo>
                  <a:lnTo>
                    <a:pt x="8" y="49"/>
                  </a:lnTo>
                  <a:lnTo>
                    <a:pt x="4" y="41"/>
                  </a:lnTo>
                  <a:lnTo>
                    <a:pt x="0" y="3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29" name="Freeform 33">
              <a:extLst>
                <a:ext uri="{FF2B5EF4-FFF2-40B4-BE49-F238E27FC236}">
                  <a16:creationId xmlns:a16="http://schemas.microsoft.com/office/drawing/2014/main" xmlns="" id="{2EE93FE8-B9B7-42F9-9FC5-399BF9E18CCD}"/>
                </a:ext>
              </a:extLst>
            </p:cNvPr>
            <p:cNvSpPr>
              <a:spLocks/>
            </p:cNvSpPr>
            <p:nvPr/>
          </p:nvSpPr>
          <p:spPr bwMode="auto">
            <a:xfrm>
              <a:off x="2868" y="2532"/>
              <a:ext cx="38" cy="31"/>
            </a:xfrm>
            <a:custGeom>
              <a:avLst/>
              <a:gdLst>
                <a:gd name="T0" fmla="*/ 0 w 114"/>
                <a:gd name="T1" fmla="*/ 0 h 94"/>
                <a:gd name="T2" fmla="*/ 8 w 114"/>
                <a:gd name="T3" fmla="*/ 10 h 94"/>
                <a:gd name="T4" fmla="*/ 12 w 114"/>
                <a:gd name="T5" fmla="*/ 20 h 94"/>
                <a:gd name="T6" fmla="*/ 17 w 114"/>
                <a:gd name="T7" fmla="*/ 27 h 94"/>
                <a:gd name="T8" fmla="*/ 20 w 114"/>
                <a:gd name="T9" fmla="*/ 35 h 94"/>
                <a:gd name="T10" fmla="*/ 28 w 114"/>
                <a:gd name="T11" fmla="*/ 44 h 94"/>
                <a:gd name="T12" fmla="*/ 38 w 114"/>
                <a:gd name="T13" fmla="*/ 49 h 94"/>
                <a:gd name="T14" fmla="*/ 53 w 114"/>
                <a:gd name="T15" fmla="*/ 57 h 94"/>
                <a:gd name="T16" fmla="*/ 71 w 114"/>
                <a:gd name="T17" fmla="*/ 63 h 94"/>
                <a:gd name="T18" fmla="*/ 86 w 114"/>
                <a:gd name="T19" fmla="*/ 74 h 94"/>
                <a:gd name="T20" fmla="*/ 99 w 114"/>
                <a:gd name="T21" fmla="*/ 82 h 94"/>
                <a:gd name="T22" fmla="*/ 114 w 114"/>
                <a:gd name="T23" fmla="*/ 94 h 94"/>
                <a:gd name="T24" fmla="*/ 111 w 114"/>
                <a:gd name="T25" fmla="*/ 78 h 94"/>
                <a:gd name="T26" fmla="*/ 109 w 114"/>
                <a:gd name="T27" fmla="*/ 65 h 94"/>
                <a:gd name="T28" fmla="*/ 111 w 114"/>
                <a:gd name="T29" fmla="*/ 54 h 94"/>
                <a:gd name="T30" fmla="*/ 113 w 114"/>
                <a:gd name="T31" fmla="*/ 40 h 94"/>
                <a:gd name="T32" fmla="*/ 114 w 114"/>
                <a:gd name="T33" fmla="*/ 28 h 94"/>
                <a:gd name="T34" fmla="*/ 113 w 114"/>
                <a:gd name="T35" fmla="*/ 20 h 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
                <a:gd name="T55" fmla="*/ 0 h 94"/>
                <a:gd name="T56" fmla="*/ 114 w 114"/>
                <a:gd name="T57" fmla="*/ 94 h 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 h="94">
                  <a:moveTo>
                    <a:pt x="0" y="0"/>
                  </a:moveTo>
                  <a:lnTo>
                    <a:pt x="8" y="10"/>
                  </a:lnTo>
                  <a:lnTo>
                    <a:pt x="12" y="20"/>
                  </a:lnTo>
                  <a:lnTo>
                    <a:pt x="17" y="27"/>
                  </a:lnTo>
                  <a:lnTo>
                    <a:pt x="20" y="35"/>
                  </a:lnTo>
                  <a:lnTo>
                    <a:pt x="28" y="44"/>
                  </a:lnTo>
                  <a:lnTo>
                    <a:pt x="38" y="49"/>
                  </a:lnTo>
                  <a:lnTo>
                    <a:pt x="53" y="57"/>
                  </a:lnTo>
                  <a:lnTo>
                    <a:pt x="71" y="63"/>
                  </a:lnTo>
                  <a:lnTo>
                    <a:pt x="86" y="74"/>
                  </a:lnTo>
                  <a:lnTo>
                    <a:pt x="99" y="82"/>
                  </a:lnTo>
                  <a:lnTo>
                    <a:pt x="114" y="94"/>
                  </a:lnTo>
                  <a:lnTo>
                    <a:pt x="111" y="78"/>
                  </a:lnTo>
                  <a:lnTo>
                    <a:pt x="109" y="65"/>
                  </a:lnTo>
                  <a:lnTo>
                    <a:pt x="111" y="54"/>
                  </a:lnTo>
                  <a:lnTo>
                    <a:pt x="113" y="40"/>
                  </a:lnTo>
                  <a:lnTo>
                    <a:pt x="114" y="28"/>
                  </a:lnTo>
                  <a:lnTo>
                    <a:pt x="113" y="2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0" name="Freeform 34">
              <a:extLst>
                <a:ext uri="{FF2B5EF4-FFF2-40B4-BE49-F238E27FC236}">
                  <a16:creationId xmlns:a16="http://schemas.microsoft.com/office/drawing/2014/main" xmlns="" id="{BFD9F099-DBFA-4276-806F-17C9D2B271B5}"/>
                </a:ext>
              </a:extLst>
            </p:cNvPr>
            <p:cNvSpPr>
              <a:spLocks/>
            </p:cNvSpPr>
            <p:nvPr/>
          </p:nvSpPr>
          <p:spPr bwMode="auto">
            <a:xfrm>
              <a:off x="2963" y="2543"/>
              <a:ext cx="22" cy="20"/>
            </a:xfrm>
            <a:custGeom>
              <a:avLst/>
              <a:gdLst>
                <a:gd name="T0" fmla="*/ 66 w 66"/>
                <a:gd name="T1" fmla="*/ 0 h 62"/>
                <a:gd name="T2" fmla="*/ 61 w 66"/>
                <a:gd name="T3" fmla="*/ 10 h 62"/>
                <a:gd name="T4" fmla="*/ 57 w 66"/>
                <a:gd name="T5" fmla="*/ 20 h 62"/>
                <a:gd name="T6" fmla="*/ 51 w 66"/>
                <a:gd name="T7" fmla="*/ 36 h 62"/>
                <a:gd name="T8" fmla="*/ 43 w 66"/>
                <a:gd name="T9" fmla="*/ 50 h 62"/>
                <a:gd name="T10" fmla="*/ 37 w 66"/>
                <a:gd name="T11" fmla="*/ 62 h 62"/>
                <a:gd name="T12" fmla="*/ 37 w 66"/>
                <a:gd name="T13" fmla="*/ 45 h 62"/>
                <a:gd name="T14" fmla="*/ 35 w 66"/>
                <a:gd name="T15" fmla="*/ 35 h 62"/>
                <a:gd name="T16" fmla="*/ 27 w 66"/>
                <a:gd name="T17" fmla="*/ 25 h 62"/>
                <a:gd name="T18" fmla="*/ 20 w 66"/>
                <a:gd name="T19" fmla="*/ 17 h 62"/>
                <a:gd name="T20" fmla="*/ 9 w 66"/>
                <a:gd name="T21" fmla="*/ 10 h 62"/>
                <a:gd name="T22" fmla="*/ 0 w 66"/>
                <a:gd name="T23" fmla="*/ 0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62"/>
                <a:gd name="T38" fmla="*/ 66 w 66"/>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62">
                  <a:moveTo>
                    <a:pt x="66" y="0"/>
                  </a:moveTo>
                  <a:lnTo>
                    <a:pt x="61" y="10"/>
                  </a:lnTo>
                  <a:lnTo>
                    <a:pt x="57" y="20"/>
                  </a:lnTo>
                  <a:lnTo>
                    <a:pt x="51" y="36"/>
                  </a:lnTo>
                  <a:lnTo>
                    <a:pt x="43" y="50"/>
                  </a:lnTo>
                  <a:lnTo>
                    <a:pt x="37" y="62"/>
                  </a:lnTo>
                  <a:lnTo>
                    <a:pt x="37" y="45"/>
                  </a:lnTo>
                  <a:lnTo>
                    <a:pt x="35" y="35"/>
                  </a:lnTo>
                  <a:lnTo>
                    <a:pt x="27" y="25"/>
                  </a:lnTo>
                  <a:lnTo>
                    <a:pt x="20" y="17"/>
                  </a:lnTo>
                  <a:lnTo>
                    <a:pt x="9" y="10"/>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1" name="Freeform 35">
              <a:extLst>
                <a:ext uri="{FF2B5EF4-FFF2-40B4-BE49-F238E27FC236}">
                  <a16:creationId xmlns:a16="http://schemas.microsoft.com/office/drawing/2014/main" xmlns="" id="{C439197D-A2BE-49CF-B84E-C1C2142A1138}"/>
                </a:ext>
              </a:extLst>
            </p:cNvPr>
            <p:cNvSpPr>
              <a:spLocks/>
            </p:cNvSpPr>
            <p:nvPr/>
          </p:nvSpPr>
          <p:spPr bwMode="auto">
            <a:xfrm>
              <a:off x="2909" y="2540"/>
              <a:ext cx="81" cy="64"/>
            </a:xfrm>
            <a:custGeom>
              <a:avLst/>
              <a:gdLst>
                <a:gd name="T0" fmla="*/ 154 w 244"/>
                <a:gd name="T1" fmla="*/ 11 h 192"/>
                <a:gd name="T2" fmla="*/ 169 w 244"/>
                <a:gd name="T3" fmla="*/ 26 h 192"/>
                <a:gd name="T4" fmla="*/ 183 w 244"/>
                <a:gd name="T5" fmla="*/ 37 h 192"/>
                <a:gd name="T6" fmla="*/ 188 w 244"/>
                <a:gd name="T7" fmla="*/ 43 h 192"/>
                <a:gd name="T8" fmla="*/ 191 w 244"/>
                <a:gd name="T9" fmla="*/ 52 h 192"/>
                <a:gd name="T10" fmla="*/ 190 w 244"/>
                <a:gd name="T11" fmla="*/ 59 h 192"/>
                <a:gd name="T12" fmla="*/ 189 w 244"/>
                <a:gd name="T13" fmla="*/ 67 h 192"/>
                <a:gd name="T14" fmla="*/ 184 w 244"/>
                <a:gd name="T15" fmla="*/ 79 h 192"/>
                <a:gd name="T16" fmla="*/ 182 w 244"/>
                <a:gd name="T17" fmla="*/ 95 h 192"/>
                <a:gd name="T18" fmla="*/ 183 w 244"/>
                <a:gd name="T19" fmla="*/ 111 h 192"/>
                <a:gd name="T20" fmla="*/ 189 w 244"/>
                <a:gd name="T21" fmla="*/ 124 h 192"/>
                <a:gd name="T22" fmla="*/ 197 w 244"/>
                <a:gd name="T23" fmla="*/ 135 h 192"/>
                <a:gd name="T24" fmla="*/ 206 w 244"/>
                <a:gd name="T25" fmla="*/ 144 h 192"/>
                <a:gd name="T26" fmla="*/ 218 w 244"/>
                <a:gd name="T27" fmla="*/ 154 h 192"/>
                <a:gd name="T28" fmla="*/ 232 w 244"/>
                <a:gd name="T29" fmla="*/ 167 h 192"/>
                <a:gd name="T30" fmla="*/ 239 w 244"/>
                <a:gd name="T31" fmla="*/ 179 h 192"/>
                <a:gd name="T32" fmla="*/ 244 w 244"/>
                <a:gd name="T33" fmla="*/ 188 h 192"/>
                <a:gd name="T34" fmla="*/ 244 w 244"/>
                <a:gd name="T35" fmla="*/ 192 h 192"/>
                <a:gd name="T36" fmla="*/ 232 w 244"/>
                <a:gd name="T37" fmla="*/ 182 h 192"/>
                <a:gd name="T38" fmla="*/ 207 w 244"/>
                <a:gd name="T39" fmla="*/ 170 h 192"/>
                <a:gd name="T40" fmla="*/ 188 w 244"/>
                <a:gd name="T41" fmla="*/ 161 h 192"/>
                <a:gd name="T42" fmla="*/ 163 w 244"/>
                <a:gd name="T43" fmla="*/ 151 h 192"/>
                <a:gd name="T44" fmla="*/ 132 w 244"/>
                <a:gd name="T45" fmla="*/ 142 h 192"/>
                <a:gd name="T46" fmla="*/ 124 w 244"/>
                <a:gd name="T47" fmla="*/ 138 h 192"/>
                <a:gd name="T48" fmla="*/ 116 w 244"/>
                <a:gd name="T49" fmla="*/ 134 h 192"/>
                <a:gd name="T50" fmla="*/ 109 w 244"/>
                <a:gd name="T51" fmla="*/ 126 h 192"/>
                <a:gd name="T52" fmla="*/ 101 w 244"/>
                <a:gd name="T53" fmla="*/ 121 h 192"/>
                <a:gd name="T54" fmla="*/ 78 w 244"/>
                <a:gd name="T55" fmla="*/ 111 h 192"/>
                <a:gd name="T56" fmla="*/ 47 w 244"/>
                <a:gd name="T57" fmla="*/ 102 h 192"/>
                <a:gd name="T58" fmla="*/ 32 w 244"/>
                <a:gd name="T59" fmla="*/ 95 h 192"/>
                <a:gd name="T60" fmla="*/ 20 w 244"/>
                <a:gd name="T61" fmla="*/ 89 h 192"/>
                <a:gd name="T62" fmla="*/ 12 w 244"/>
                <a:gd name="T63" fmla="*/ 79 h 192"/>
                <a:gd name="T64" fmla="*/ 5 w 244"/>
                <a:gd name="T65" fmla="*/ 63 h 192"/>
                <a:gd name="T66" fmla="*/ 0 w 244"/>
                <a:gd name="T67" fmla="*/ 47 h 192"/>
                <a:gd name="T68" fmla="*/ 0 w 244"/>
                <a:gd name="T69" fmla="*/ 34 h 192"/>
                <a:gd name="T70" fmla="*/ 3 w 244"/>
                <a:gd name="T71" fmla="*/ 18 h 192"/>
                <a:gd name="T72" fmla="*/ 5 w 244"/>
                <a:gd name="T73" fmla="*/ 4 h 192"/>
                <a:gd name="T74" fmla="*/ 5 w 244"/>
                <a:gd name="T75" fmla="*/ 0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4"/>
                <a:gd name="T115" fmla="*/ 0 h 192"/>
                <a:gd name="T116" fmla="*/ 244 w 244"/>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4" h="192">
                  <a:moveTo>
                    <a:pt x="154" y="11"/>
                  </a:moveTo>
                  <a:lnTo>
                    <a:pt x="169" y="26"/>
                  </a:lnTo>
                  <a:lnTo>
                    <a:pt x="183" y="37"/>
                  </a:lnTo>
                  <a:lnTo>
                    <a:pt x="188" y="43"/>
                  </a:lnTo>
                  <a:lnTo>
                    <a:pt x="191" y="52"/>
                  </a:lnTo>
                  <a:lnTo>
                    <a:pt x="190" y="59"/>
                  </a:lnTo>
                  <a:lnTo>
                    <a:pt x="189" y="67"/>
                  </a:lnTo>
                  <a:lnTo>
                    <a:pt x="184" y="79"/>
                  </a:lnTo>
                  <a:lnTo>
                    <a:pt x="182" y="95"/>
                  </a:lnTo>
                  <a:lnTo>
                    <a:pt x="183" y="111"/>
                  </a:lnTo>
                  <a:lnTo>
                    <a:pt x="189" y="124"/>
                  </a:lnTo>
                  <a:lnTo>
                    <a:pt x="197" y="135"/>
                  </a:lnTo>
                  <a:lnTo>
                    <a:pt x="206" y="144"/>
                  </a:lnTo>
                  <a:lnTo>
                    <a:pt x="218" y="154"/>
                  </a:lnTo>
                  <a:lnTo>
                    <a:pt x="232" y="167"/>
                  </a:lnTo>
                  <a:lnTo>
                    <a:pt x="239" y="179"/>
                  </a:lnTo>
                  <a:lnTo>
                    <a:pt x="244" y="188"/>
                  </a:lnTo>
                  <a:lnTo>
                    <a:pt x="244" y="192"/>
                  </a:lnTo>
                  <a:lnTo>
                    <a:pt x="232" y="182"/>
                  </a:lnTo>
                  <a:lnTo>
                    <a:pt x="207" y="170"/>
                  </a:lnTo>
                  <a:lnTo>
                    <a:pt x="188" y="161"/>
                  </a:lnTo>
                  <a:lnTo>
                    <a:pt x="163" y="151"/>
                  </a:lnTo>
                  <a:lnTo>
                    <a:pt x="132" y="142"/>
                  </a:lnTo>
                  <a:lnTo>
                    <a:pt x="124" y="138"/>
                  </a:lnTo>
                  <a:lnTo>
                    <a:pt x="116" y="134"/>
                  </a:lnTo>
                  <a:lnTo>
                    <a:pt x="109" y="126"/>
                  </a:lnTo>
                  <a:lnTo>
                    <a:pt x="101" y="121"/>
                  </a:lnTo>
                  <a:lnTo>
                    <a:pt x="78" y="111"/>
                  </a:lnTo>
                  <a:lnTo>
                    <a:pt x="47" y="102"/>
                  </a:lnTo>
                  <a:lnTo>
                    <a:pt x="32" y="95"/>
                  </a:lnTo>
                  <a:lnTo>
                    <a:pt x="20" y="89"/>
                  </a:lnTo>
                  <a:lnTo>
                    <a:pt x="12" y="79"/>
                  </a:lnTo>
                  <a:lnTo>
                    <a:pt x="5" y="63"/>
                  </a:lnTo>
                  <a:lnTo>
                    <a:pt x="0" y="47"/>
                  </a:lnTo>
                  <a:lnTo>
                    <a:pt x="0" y="34"/>
                  </a:lnTo>
                  <a:lnTo>
                    <a:pt x="3" y="18"/>
                  </a:lnTo>
                  <a:lnTo>
                    <a:pt x="5" y="4"/>
                  </a:lnTo>
                  <a:lnTo>
                    <a:pt x="5" y="0"/>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2" name="Freeform 36">
              <a:extLst>
                <a:ext uri="{FF2B5EF4-FFF2-40B4-BE49-F238E27FC236}">
                  <a16:creationId xmlns:a16="http://schemas.microsoft.com/office/drawing/2014/main" xmlns="" id="{119A14FA-6838-4869-9F2B-DB54ABD98E97}"/>
                </a:ext>
              </a:extLst>
            </p:cNvPr>
            <p:cNvSpPr>
              <a:spLocks/>
            </p:cNvSpPr>
            <p:nvPr/>
          </p:nvSpPr>
          <p:spPr bwMode="auto">
            <a:xfrm>
              <a:off x="3041" y="2533"/>
              <a:ext cx="51" cy="48"/>
            </a:xfrm>
            <a:custGeom>
              <a:avLst/>
              <a:gdLst>
                <a:gd name="T0" fmla="*/ 133 w 155"/>
                <a:gd name="T1" fmla="*/ 0 h 144"/>
                <a:gd name="T2" fmla="*/ 129 w 155"/>
                <a:gd name="T3" fmla="*/ 8 h 144"/>
                <a:gd name="T4" fmla="*/ 129 w 155"/>
                <a:gd name="T5" fmla="*/ 14 h 144"/>
                <a:gd name="T6" fmla="*/ 129 w 155"/>
                <a:gd name="T7" fmla="*/ 21 h 144"/>
                <a:gd name="T8" fmla="*/ 132 w 155"/>
                <a:gd name="T9" fmla="*/ 34 h 144"/>
                <a:gd name="T10" fmla="*/ 136 w 155"/>
                <a:gd name="T11" fmla="*/ 51 h 144"/>
                <a:gd name="T12" fmla="*/ 137 w 155"/>
                <a:gd name="T13" fmla="*/ 66 h 144"/>
                <a:gd name="T14" fmla="*/ 144 w 155"/>
                <a:gd name="T15" fmla="*/ 78 h 144"/>
                <a:gd name="T16" fmla="*/ 149 w 155"/>
                <a:gd name="T17" fmla="*/ 90 h 144"/>
                <a:gd name="T18" fmla="*/ 155 w 155"/>
                <a:gd name="T19" fmla="*/ 101 h 144"/>
                <a:gd name="T20" fmla="*/ 155 w 155"/>
                <a:gd name="T21" fmla="*/ 107 h 144"/>
                <a:gd name="T22" fmla="*/ 152 w 155"/>
                <a:gd name="T23" fmla="*/ 110 h 144"/>
                <a:gd name="T24" fmla="*/ 146 w 155"/>
                <a:gd name="T25" fmla="*/ 113 h 144"/>
                <a:gd name="T26" fmla="*/ 136 w 155"/>
                <a:gd name="T27" fmla="*/ 115 h 144"/>
                <a:gd name="T28" fmla="*/ 121 w 155"/>
                <a:gd name="T29" fmla="*/ 114 h 144"/>
                <a:gd name="T30" fmla="*/ 108 w 155"/>
                <a:gd name="T31" fmla="*/ 115 h 144"/>
                <a:gd name="T32" fmla="*/ 101 w 155"/>
                <a:gd name="T33" fmla="*/ 118 h 144"/>
                <a:gd name="T34" fmla="*/ 91 w 155"/>
                <a:gd name="T35" fmla="*/ 123 h 144"/>
                <a:gd name="T36" fmla="*/ 82 w 155"/>
                <a:gd name="T37" fmla="*/ 130 h 144"/>
                <a:gd name="T38" fmla="*/ 71 w 155"/>
                <a:gd name="T39" fmla="*/ 136 h 144"/>
                <a:gd name="T40" fmla="*/ 58 w 155"/>
                <a:gd name="T41" fmla="*/ 144 h 144"/>
                <a:gd name="T42" fmla="*/ 57 w 155"/>
                <a:gd name="T43" fmla="*/ 135 h 144"/>
                <a:gd name="T44" fmla="*/ 54 w 155"/>
                <a:gd name="T45" fmla="*/ 128 h 144"/>
                <a:gd name="T46" fmla="*/ 47 w 155"/>
                <a:gd name="T47" fmla="*/ 122 h 144"/>
                <a:gd name="T48" fmla="*/ 39 w 155"/>
                <a:gd name="T49" fmla="*/ 115 h 144"/>
                <a:gd name="T50" fmla="*/ 29 w 155"/>
                <a:gd name="T51" fmla="*/ 112 h 144"/>
                <a:gd name="T52" fmla="*/ 18 w 155"/>
                <a:gd name="T53" fmla="*/ 107 h 144"/>
                <a:gd name="T54" fmla="*/ 10 w 155"/>
                <a:gd name="T55" fmla="*/ 98 h 144"/>
                <a:gd name="T56" fmla="*/ 3 w 155"/>
                <a:gd name="T57" fmla="*/ 89 h 144"/>
                <a:gd name="T58" fmla="*/ 0 w 155"/>
                <a:gd name="T59" fmla="*/ 80 h 1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
                <a:gd name="T91" fmla="*/ 0 h 144"/>
                <a:gd name="T92" fmla="*/ 155 w 155"/>
                <a:gd name="T93" fmla="*/ 144 h 1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 h="144">
                  <a:moveTo>
                    <a:pt x="133" y="0"/>
                  </a:moveTo>
                  <a:lnTo>
                    <a:pt x="129" y="8"/>
                  </a:lnTo>
                  <a:lnTo>
                    <a:pt x="129" y="14"/>
                  </a:lnTo>
                  <a:lnTo>
                    <a:pt x="129" y="21"/>
                  </a:lnTo>
                  <a:lnTo>
                    <a:pt x="132" y="34"/>
                  </a:lnTo>
                  <a:lnTo>
                    <a:pt x="136" y="51"/>
                  </a:lnTo>
                  <a:lnTo>
                    <a:pt x="137" y="66"/>
                  </a:lnTo>
                  <a:lnTo>
                    <a:pt x="144" y="78"/>
                  </a:lnTo>
                  <a:lnTo>
                    <a:pt x="149" y="90"/>
                  </a:lnTo>
                  <a:lnTo>
                    <a:pt x="155" y="101"/>
                  </a:lnTo>
                  <a:lnTo>
                    <a:pt x="155" y="107"/>
                  </a:lnTo>
                  <a:lnTo>
                    <a:pt x="152" y="110"/>
                  </a:lnTo>
                  <a:lnTo>
                    <a:pt x="146" y="113"/>
                  </a:lnTo>
                  <a:lnTo>
                    <a:pt x="136" y="115"/>
                  </a:lnTo>
                  <a:lnTo>
                    <a:pt x="121" y="114"/>
                  </a:lnTo>
                  <a:lnTo>
                    <a:pt x="108" y="115"/>
                  </a:lnTo>
                  <a:lnTo>
                    <a:pt x="101" y="118"/>
                  </a:lnTo>
                  <a:lnTo>
                    <a:pt x="91" y="123"/>
                  </a:lnTo>
                  <a:lnTo>
                    <a:pt x="82" y="130"/>
                  </a:lnTo>
                  <a:lnTo>
                    <a:pt x="71" y="136"/>
                  </a:lnTo>
                  <a:lnTo>
                    <a:pt x="58" y="144"/>
                  </a:lnTo>
                  <a:lnTo>
                    <a:pt x="57" y="135"/>
                  </a:lnTo>
                  <a:lnTo>
                    <a:pt x="54" y="128"/>
                  </a:lnTo>
                  <a:lnTo>
                    <a:pt x="47" y="122"/>
                  </a:lnTo>
                  <a:lnTo>
                    <a:pt x="39" y="115"/>
                  </a:lnTo>
                  <a:lnTo>
                    <a:pt x="29" y="112"/>
                  </a:lnTo>
                  <a:lnTo>
                    <a:pt x="18" y="107"/>
                  </a:lnTo>
                  <a:lnTo>
                    <a:pt x="10" y="98"/>
                  </a:lnTo>
                  <a:lnTo>
                    <a:pt x="3" y="89"/>
                  </a:lnTo>
                  <a:lnTo>
                    <a:pt x="0" y="80"/>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3" name="Freeform 37">
              <a:extLst>
                <a:ext uri="{FF2B5EF4-FFF2-40B4-BE49-F238E27FC236}">
                  <a16:creationId xmlns:a16="http://schemas.microsoft.com/office/drawing/2014/main" xmlns="" id="{6F5EB01C-7FD5-4364-AAFA-71123161FDD4}"/>
                </a:ext>
              </a:extLst>
            </p:cNvPr>
            <p:cNvSpPr>
              <a:spLocks/>
            </p:cNvSpPr>
            <p:nvPr/>
          </p:nvSpPr>
          <p:spPr bwMode="auto">
            <a:xfrm>
              <a:off x="3086" y="2534"/>
              <a:ext cx="34" cy="36"/>
            </a:xfrm>
            <a:custGeom>
              <a:avLst/>
              <a:gdLst>
                <a:gd name="T0" fmla="*/ 102 w 102"/>
                <a:gd name="T1" fmla="*/ 15 h 109"/>
                <a:gd name="T2" fmla="*/ 95 w 102"/>
                <a:gd name="T3" fmla="*/ 21 h 109"/>
                <a:gd name="T4" fmla="*/ 86 w 102"/>
                <a:gd name="T5" fmla="*/ 32 h 109"/>
                <a:gd name="T6" fmla="*/ 77 w 102"/>
                <a:gd name="T7" fmla="*/ 45 h 109"/>
                <a:gd name="T8" fmla="*/ 71 w 102"/>
                <a:gd name="T9" fmla="*/ 63 h 109"/>
                <a:gd name="T10" fmla="*/ 62 w 102"/>
                <a:gd name="T11" fmla="*/ 81 h 109"/>
                <a:gd name="T12" fmla="*/ 54 w 102"/>
                <a:gd name="T13" fmla="*/ 95 h 109"/>
                <a:gd name="T14" fmla="*/ 43 w 102"/>
                <a:gd name="T15" fmla="*/ 105 h 109"/>
                <a:gd name="T16" fmla="*/ 35 w 102"/>
                <a:gd name="T17" fmla="*/ 109 h 109"/>
                <a:gd name="T18" fmla="*/ 32 w 102"/>
                <a:gd name="T19" fmla="*/ 96 h 109"/>
                <a:gd name="T20" fmla="*/ 27 w 102"/>
                <a:gd name="T21" fmla="*/ 85 h 109"/>
                <a:gd name="T22" fmla="*/ 19 w 102"/>
                <a:gd name="T23" fmla="*/ 72 h 109"/>
                <a:gd name="T24" fmla="*/ 12 w 102"/>
                <a:gd name="T25" fmla="*/ 60 h 109"/>
                <a:gd name="T26" fmla="*/ 8 w 102"/>
                <a:gd name="T27" fmla="*/ 46 h 109"/>
                <a:gd name="T28" fmla="*/ 6 w 102"/>
                <a:gd name="T29" fmla="*/ 32 h 109"/>
                <a:gd name="T30" fmla="*/ 1 w 102"/>
                <a:gd name="T31" fmla="*/ 19 h 109"/>
                <a:gd name="T32" fmla="*/ 0 w 102"/>
                <a:gd name="T33" fmla="*/ 12 h 109"/>
                <a:gd name="T34" fmla="*/ 1 w 102"/>
                <a:gd name="T35" fmla="*/ 6 h 109"/>
                <a:gd name="T36" fmla="*/ 5 w 102"/>
                <a:gd name="T37" fmla="*/ 0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09"/>
                <a:gd name="T59" fmla="*/ 102 w 102"/>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09">
                  <a:moveTo>
                    <a:pt x="102" y="15"/>
                  </a:moveTo>
                  <a:lnTo>
                    <a:pt x="95" y="21"/>
                  </a:lnTo>
                  <a:lnTo>
                    <a:pt x="86" y="32"/>
                  </a:lnTo>
                  <a:lnTo>
                    <a:pt x="77" y="45"/>
                  </a:lnTo>
                  <a:lnTo>
                    <a:pt x="71" y="63"/>
                  </a:lnTo>
                  <a:lnTo>
                    <a:pt x="62" y="81"/>
                  </a:lnTo>
                  <a:lnTo>
                    <a:pt x="54" y="95"/>
                  </a:lnTo>
                  <a:lnTo>
                    <a:pt x="43" y="105"/>
                  </a:lnTo>
                  <a:lnTo>
                    <a:pt x="35" y="109"/>
                  </a:lnTo>
                  <a:lnTo>
                    <a:pt x="32" y="96"/>
                  </a:lnTo>
                  <a:lnTo>
                    <a:pt x="27" y="85"/>
                  </a:lnTo>
                  <a:lnTo>
                    <a:pt x="19" y="72"/>
                  </a:lnTo>
                  <a:lnTo>
                    <a:pt x="12" y="60"/>
                  </a:lnTo>
                  <a:lnTo>
                    <a:pt x="8" y="46"/>
                  </a:lnTo>
                  <a:lnTo>
                    <a:pt x="6" y="32"/>
                  </a:lnTo>
                  <a:lnTo>
                    <a:pt x="1" y="19"/>
                  </a:lnTo>
                  <a:lnTo>
                    <a:pt x="0" y="12"/>
                  </a:lnTo>
                  <a:lnTo>
                    <a:pt x="1" y="6"/>
                  </a:lnTo>
                  <a:lnTo>
                    <a:pt x="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4" name="Freeform 38">
              <a:extLst>
                <a:ext uri="{FF2B5EF4-FFF2-40B4-BE49-F238E27FC236}">
                  <a16:creationId xmlns:a16="http://schemas.microsoft.com/office/drawing/2014/main" xmlns="" id="{12C0177D-B450-43C9-8A90-A25FB5185DBC}"/>
                </a:ext>
              </a:extLst>
            </p:cNvPr>
            <p:cNvSpPr>
              <a:spLocks/>
            </p:cNvSpPr>
            <p:nvPr/>
          </p:nvSpPr>
          <p:spPr bwMode="auto">
            <a:xfrm>
              <a:off x="2783" y="2539"/>
              <a:ext cx="342" cy="244"/>
            </a:xfrm>
            <a:custGeom>
              <a:avLst/>
              <a:gdLst>
                <a:gd name="T0" fmla="*/ 1012 w 1028"/>
                <a:gd name="T1" fmla="*/ 12 h 731"/>
                <a:gd name="T2" fmla="*/ 987 w 1028"/>
                <a:gd name="T3" fmla="*/ 62 h 731"/>
                <a:gd name="T4" fmla="*/ 961 w 1028"/>
                <a:gd name="T5" fmla="*/ 104 h 731"/>
                <a:gd name="T6" fmla="*/ 900 w 1028"/>
                <a:gd name="T7" fmla="*/ 131 h 731"/>
                <a:gd name="T8" fmla="*/ 860 w 1028"/>
                <a:gd name="T9" fmla="*/ 161 h 731"/>
                <a:gd name="T10" fmla="*/ 853 w 1028"/>
                <a:gd name="T11" fmla="*/ 201 h 731"/>
                <a:gd name="T12" fmla="*/ 829 w 1028"/>
                <a:gd name="T13" fmla="*/ 230 h 731"/>
                <a:gd name="T14" fmla="*/ 782 w 1028"/>
                <a:gd name="T15" fmla="*/ 259 h 731"/>
                <a:gd name="T16" fmla="*/ 763 w 1028"/>
                <a:gd name="T17" fmla="*/ 314 h 731"/>
                <a:gd name="T18" fmla="*/ 746 w 1028"/>
                <a:gd name="T19" fmla="*/ 363 h 731"/>
                <a:gd name="T20" fmla="*/ 723 w 1028"/>
                <a:gd name="T21" fmla="*/ 411 h 731"/>
                <a:gd name="T22" fmla="*/ 723 w 1028"/>
                <a:gd name="T23" fmla="*/ 469 h 731"/>
                <a:gd name="T24" fmla="*/ 777 w 1028"/>
                <a:gd name="T25" fmla="*/ 556 h 731"/>
                <a:gd name="T26" fmla="*/ 803 w 1028"/>
                <a:gd name="T27" fmla="*/ 620 h 731"/>
                <a:gd name="T28" fmla="*/ 828 w 1028"/>
                <a:gd name="T29" fmla="*/ 671 h 731"/>
                <a:gd name="T30" fmla="*/ 866 w 1028"/>
                <a:gd name="T31" fmla="*/ 698 h 731"/>
                <a:gd name="T32" fmla="*/ 813 w 1028"/>
                <a:gd name="T33" fmla="*/ 687 h 731"/>
                <a:gd name="T34" fmla="*/ 754 w 1028"/>
                <a:gd name="T35" fmla="*/ 686 h 731"/>
                <a:gd name="T36" fmla="*/ 716 w 1028"/>
                <a:gd name="T37" fmla="*/ 711 h 731"/>
                <a:gd name="T38" fmla="*/ 700 w 1028"/>
                <a:gd name="T39" fmla="*/ 727 h 731"/>
                <a:gd name="T40" fmla="*/ 708 w 1028"/>
                <a:gd name="T41" fmla="*/ 678 h 731"/>
                <a:gd name="T42" fmla="*/ 683 w 1028"/>
                <a:gd name="T43" fmla="*/ 714 h 731"/>
                <a:gd name="T44" fmla="*/ 640 w 1028"/>
                <a:gd name="T45" fmla="*/ 710 h 731"/>
                <a:gd name="T46" fmla="*/ 581 w 1028"/>
                <a:gd name="T47" fmla="*/ 705 h 731"/>
                <a:gd name="T48" fmla="*/ 612 w 1028"/>
                <a:gd name="T49" fmla="*/ 680 h 731"/>
                <a:gd name="T50" fmla="*/ 633 w 1028"/>
                <a:gd name="T51" fmla="*/ 632 h 731"/>
                <a:gd name="T52" fmla="*/ 629 w 1028"/>
                <a:gd name="T53" fmla="*/ 565 h 731"/>
                <a:gd name="T54" fmla="*/ 626 w 1028"/>
                <a:gd name="T55" fmla="*/ 507 h 731"/>
                <a:gd name="T56" fmla="*/ 630 w 1028"/>
                <a:gd name="T57" fmla="*/ 451 h 731"/>
                <a:gd name="T58" fmla="*/ 634 w 1028"/>
                <a:gd name="T59" fmla="*/ 415 h 731"/>
                <a:gd name="T60" fmla="*/ 630 w 1028"/>
                <a:gd name="T61" fmla="*/ 362 h 731"/>
                <a:gd name="T62" fmla="*/ 654 w 1028"/>
                <a:gd name="T63" fmla="*/ 318 h 731"/>
                <a:gd name="T64" fmla="*/ 650 w 1028"/>
                <a:gd name="T65" fmla="*/ 281 h 731"/>
                <a:gd name="T66" fmla="*/ 594 w 1028"/>
                <a:gd name="T67" fmla="*/ 239 h 731"/>
                <a:gd name="T68" fmla="*/ 524 w 1028"/>
                <a:gd name="T69" fmla="*/ 217 h 731"/>
                <a:gd name="T70" fmla="*/ 466 w 1028"/>
                <a:gd name="T71" fmla="*/ 195 h 731"/>
                <a:gd name="T72" fmla="*/ 421 w 1028"/>
                <a:gd name="T73" fmla="*/ 156 h 731"/>
                <a:gd name="T74" fmla="*/ 375 w 1028"/>
                <a:gd name="T75" fmla="*/ 123 h 731"/>
                <a:gd name="T76" fmla="*/ 317 w 1028"/>
                <a:gd name="T77" fmla="*/ 113 h 731"/>
                <a:gd name="T78" fmla="*/ 246 w 1028"/>
                <a:gd name="T79" fmla="*/ 118 h 731"/>
                <a:gd name="T80" fmla="*/ 178 w 1028"/>
                <a:gd name="T81" fmla="*/ 126 h 731"/>
                <a:gd name="T82" fmla="*/ 124 w 1028"/>
                <a:gd name="T83" fmla="*/ 107 h 731"/>
                <a:gd name="T84" fmla="*/ 80 w 1028"/>
                <a:gd name="T85" fmla="*/ 75 h 731"/>
                <a:gd name="T86" fmla="*/ 26 w 1028"/>
                <a:gd name="T87" fmla="*/ 58 h 731"/>
                <a:gd name="T88" fmla="*/ 4 w 1028"/>
                <a:gd name="T89" fmla="*/ 44 h 7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8"/>
                <a:gd name="T136" fmla="*/ 0 h 731"/>
                <a:gd name="T137" fmla="*/ 1028 w 1028"/>
                <a:gd name="T138" fmla="*/ 731 h 7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8" h="731">
                  <a:moveTo>
                    <a:pt x="1028" y="0"/>
                  </a:moveTo>
                  <a:lnTo>
                    <a:pt x="1021" y="4"/>
                  </a:lnTo>
                  <a:lnTo>
                    <a:pt x="1012" y="12"/>
                  </a:lnTo>
                  <a:lnTo>
                    <a:pt x="1003" y="23"/>
                  </a:lnTo>
                  <a:lnTo>
                    <a:pt x="996" y="39"/>
                  </a:lnTo>
                  <a:lnTo>
                    <a:pt x="987" y="62"/>
                  </a:lnTo>
                  <a:lnTo>
                    <a:pt x="979" y="81"/>
                  </a:lnTo>
                  <a:lnTo>
                    <a:pt x="971" y="93"/>
                  </a:lnTo>
                  <a:lnTo>
                    <a:pt x="961" y="104"/>
                  </a:lnTo>
                  <a:lnTo>
                    <a:pt x="942" y="114"/>
                  </a:lnTo>
                  <a:lnTo>
                    <a:pt x="921" y="123"/>
                  </a:lnTo>
                  <a:lnTo>
                    <a:pt x="900" y="131"/>
                  </a:lnTo>
                  <a:lnTo>
                    <a:pt x="884" y="139"/>
                  </a:lnTo>
                  <a:lnTo>
                    <a:pt x="869" y="150"/>
                  </a:lnTo>
                  <a:lnTo>
                    <a:pt x="860" y="161"/>
                  </a:lnTo>
                  <a:lnTo>
                    <a:pt x="856" y="171"/>
                  </a:lnTo>
                  <a:lnTo>
                    <a:pt x="854" y="181"/>
                  </a:lnTo>
                  <a:lnTo>
                    <a:pt x="853" y="201"/>
                  </a:lnTo>
                  <a:lnTo>
                    <a:pt x="850" y="213"/>
                  </a:lnTo>
                  <a:lnTo>
                    <a:pt x="843" y="220"/>
                  </a:lnTo>
                  <a:lnTo>
                    <a:pt x="829" y="230"/>
                  </a:lnTo>
                  <a:lnTo>
                    <a:pt x="813" y="239"/>
                  </a:lnTo>
                  <a:lnTo>
                    <a:pt x="795" y="248"/>
                  </a:lnTo>
                  <a:lnTo>
                    <a:pt x="782" y="259"/>
                  </a:lnTo>
                  <a:lnTo>
                    <a:pt x="774" y="271"/>
                  </a:lnTo>
                  <a:lnTo>
                    <a:pt x="770" y="296"/>
                  </a:lnTo>
                  <a:lnTo>
                    <a:pt x="763" y="314"/>
                  </a:lnTo>
                  <a:lnTo>
                    <a:pt x="758" y="340"/>
                  </a:lnTo>
                  <a:lnTo>
                    <a:pt x="753" y="351"/>
                  </a:lnTo>
                  <a:lnTo>
                    <a:pt x="746" y="363"/>
                  </a:lnTo>
                  <a:lnTo>
                    <a:pt x="736" y="377"/>
                  </a:lnTo>
                  <a:lnTo>
                    <a:pt x="727" y="396"/>
                  </a:lnTo>
                  <a:lnTo>
                    <a:pt x="723" y="411"/>
                  </a:lnTo>
                  <a:lnTo>
                    <a:pt x="720" y="431"/>
                  </a:lnTo>
                  <a:lnTo>
                    <a:pt x="720" y="450"/>
                  </a:lnTo>
                  <a:lnTo>
                    <a:pt x="723" y="469"/>
                  </a:lnTo>
                  <a:lnTo>
                    <a:pt x="741" y="502"/>
                  </a:lnTo>
                  <a:lnTo>
                    <a:pt x="762" y="531"/>
                  </a:lnTo>
                  <a:lnTo>
                    <a:pt x="777" y="556"/>
                  </a:lnTo>
                  <a:lnTo>
                    <a:pt x="788" y="576"/>
                  </a:lnTo>
                  <a:lnTo>
                    <a:pt x="796" y="598"/>
                  </a:lnTo>
                  <a:lnTo>
                    <a:pt x="803" y="620"/>
                  </a:lnTo>
                  <a:lnTo>
                    <a:pt x="810" y="642"/>
                  </a:lnTo>
                  <a:lnTo>
                    <a:pt x="824" y="664"/>
                  </a:lnTo>
                  <a:lnTo>
                    <a:pt x="828" y="671"/>
                  </a:lnTo>
                  <a:lnTo>
                    <a:pt x="836" y="679"/>
                  </a:lnTo>
                  <a:lnTo>
                    <a:pt x="850" y="690"/>
                  </a:lnTo>
                  <a:lnTo>
                    <a:pt x="866" y="698"/>
                  </a:lnTo>
                  <a:lnTo>
                    <a:pt x="850" y="693"/>
                  </a:lnTo>
                  <a:lnTo>
                    <a:pt x="829" y="690"/>
                  </a:lnTo>
                  <a:lnTo>
                    <a:pt x="813" y="687"/>
                  </a:lnTo>
                  <a:lnTo>
                    <a:pt x="793" y="684"/>
                  </a:lnTo>
                  <a:lnTo>
                    <a:pt x="774" y="684"/>
                  </a:lnTo>
                  <a:lnTo>
                    <a:pt x="754" y="686"/>
                  </a:lnTo>
                  <a:lnTo>
                    <a:pt x="740" y="690"/>
                  </a:lnTo>
                  <a:lnTo>
                    <a:pt x="726" y="700"/>
                  </a:lnTo>
                  <a:lnTo>
                    <a:pt x="716" y="711"/>
                  </a:lnTo>
                  <a:lnTo>
                    <a:pt x="707" y="723"/>
                  </a:lnTo>
                  <a:lnTo>
                    <a:pt x="700" y="731"/>
                  </a:lnTo>
                  <a:lnTo>
                    <a:pt x="700" y="727"/>
                  </a:lnTo>
                  <a:lnTo>
                    <a:pt x="703" y="711"/>
                  </a:lnTo>
                  <a:lnTo>
                    <a:pt x="704" y="698"/>
                  </a:lnTo>
                  <a:lnTo>
                    <a:pt x="708" y="678"/>
                  </a:lnTo>
                  <a:lnTo>
                    <a:pt x="700" y="698"/>
                  </a:lnTo>
                  <a:lnTo>
                    <a:pt x="692" y="708"/>
                  </a:lnTo>
                  <a:lnTo>
                    <a:pt x="683" y="714"/>
                  </a:lnTo>
                  <a:lnTo>
                    <a:pt x="672" y="716"/>
                  </a:lnTo>
                  <a:lnTo>
                    <a:pt x="658" y="714"/>
                  </a:lnTo>
                  <a:lnTo>
                    <a:pt x="640" y="710"/>
                  </a:lnTo>
                  <a:lnTo>
                    <a:pt x="621" y="705"/>
                  </a:lnTo>
                  <a:lnTo>
                    <a:pt x="600" y="703"/>
                  </a:lnTo>
                  <a:lnTo>
                    <a:pt x="581" y="705"/>
                  </a:lnTo>
                  <a:lnTo>
                    <a:pt x="562" y="710"/>
                  </a:lnTo>
                  <a:lnTo>
                    <a:pt x="598" y="691"/>
                  </a:lnTo>
                  <a:lnTo>
                    <a:pt x="612" y="680"/>
                  </a:lnTo>
                  <a:lnTo>
                    <a:pt x="623" y="668"/>
                  </a:lnTo>
                  <a:lnTo>
                    <a:pt x="628" y="652"/>
                  </a:lnTo>
                  <a:lnTo>
                    <a:pt x="633" y="632"/>
                  </a:lnTo>
                  <a:lnTo>
                    <a:pt x="634" y="602"/>
                  </a:lnTo>
                  <a:lnTo>
                    <a:pt x="632" y="581"/>
                  </a:lnTo>
                  <a:lnTo>
                    <a:pt x="629" y="565"/>
                  </a:lnTo>
                  <a:lnTo>
                    <a:pt x="625" y="544"/>
                  </a:lnTo>
                  <a:lnTo>
                    <a:pt x="625" y="526"/>
                  </a:lnTo>
                  <a:lnTo>
                    <a:pt x="626" y="507"/>
                  </a:lnTo>
                  <a:lnTo>
                    <a:pt x="625" y="483"/>
                  </a:lnTo>
                  <a:lnTo>
                    <a:pt x="627" y="465"/>
                  </a:lnTo>
                  <a:lnTo>
                    <a:pt x="630" y="451"/>
                  </a:lnTo>
                  <a:lnTo>
                    <a:pt x="636" y="435"/>
                  </a:lnTo>
                  <a:lnTo>
                    <a:pt x="637" y="427"/>
                  </a:lnTo>
                  <a:lnTo>
                    <a:pt x="634" y="415"/>
                  </a:lnTo>
                  <a:lnTo>
                    <a:pt x="629" y="398"/>
                  </a:lnTo>
                  <a:lnTo>
                    <a:pt x="628" y="380"/>
                  </a:lnTo>
                  <a:lnTo>
                    <a:pt x="630" y="362"/>
                  </a:lnTo>
                  <a:lnTo>
                    <a:pt x="637" y="345"/>
                  </a:lnTo>
                  <a:lnTo>
                    <a:pt x="646" y="331"/>
                  </a:lnTo>
                  <a:lnTo>
                    <a:pt x="654" y="318"/>
                  </a:lnTo>
                  <a:lnTo>
                    <a:pt x="658" y="307"/>
                  </a:lnTo>
                  <a:lnTo>
                    <a:pt x="656" y="294"/>
                  </a:lnTo>
                  <a:lnTo>
                    <a:pt x="650" y="281"/>
                  </a:lnTo>
                  <a:lnTo>
                    <a:pt x="640" y="270"/>
                  </a:lnTo>
                  <a:lnTo>
                    <a:pt x="618" y="253"/>
                  </a:lnTo>
                  <a:lnTo>
                    <a:pt x="594" y="239"/>
                  </a:lnTo>
                  <a:lnTo>
                    <a:pt x="567" y="227"/>
                  </a:lnTo>
                  <a:lnTo>
                    <a:pt x="544" y="221"/>
                  </a:lnTo>
                  <a:lnTo>
                    <a:pt x="524" y="217"/>
                  </a:lnTo>
                  <a:lnTo>
                    <a:pt x="504" y="213"/>
                  </a:lnTo>
                  <a:lnTo>
                    <a:pt x="485" y="205"/>
                  </a:lnTo>
                  <a:lnTo>
                    <a:pt x="466" y="195"/>
                  </a:lnTo>
                  <a:lnTo>
                    <a:pt x="454" y="186"/>
                  </a:lnTo>
                  <a:lnTo>
                    <a:pt x="437" y="172"/>
                  </a:lnTo>
                  <a:lnTo>
                    <a:pt x="421" y="156"/>
                  </a:lnTo>
                  <a:lnTo>
                    <a:pt x="403" y="139"/>
                  </a:lnTo>
                  <a:lnTo>
                    <a:pt x="390" y="129"/>
                  </a:lnTo>
                  <a:lnTo>
                    <a:pt x="375" y="123"/>
                  </a:lnTo>
                  <a:lnTo>
                    <a:pt x="357" y="117"/>
                  </a:lnTo>
                  <a:lnTo>
                    <a:pt x="338" y="114"/>
                  </a:lnTo>
                  <a:lnTo>
                    <a:pt x="317" y="113"/>
                  </a:lnTo>
                  <a:lnTo>
                    <a:pt x="296" y="113"/>
                  </a:lnTo>
                  <a:lnTo>
                    <a:pt x="271" y="115"/>
                  </a:lnTo>
                  <a:lnTo>
                    <a:pt x="246" y="118"/>
                  </a:lnTo>
                  <a:lnTo>
                    <a:pt x="223" y="124"/>
                  </a:lnTo>
                  <a:lnTo>
                    <a:pt x="199" y="127"/>
                  </a:lnTo>
                  <a:lnTo>
                    <a:pt x="178" y="126"/>
                  </a:lnTo>
                  <a:lnTo>
                    <a:pt x="158" y="123"/>
                  </a:lnTo>
                  <a:lnTo>
                    <a:pt x="140" y="117"/>
                  </a:lnTo>
                  <a:lnTo>
                    <a:pt x="124" y="107"/>
                  </a:lnTo>
                  <a:lnTo>
                    <a:pt x="108" y="94"/>
                  </a:lnTo>
                  <a:lnTo>
                    <a:pt x="94" y="83"/>
                  </a:lnTo>
                  <a:lnTo>
                    <a:pt x="80" y="75"/>
                  </a:lnTo>
                  <a:lnTo>
                    <a:pt x="64" y="70"/>
                  </a:lnTo>
                  <a:lnTo>
                    <a:pt x="46" y="64"/>
                  </a:lnTo>
                  <a:lnTo>
                    <a:pt x="26" y="58"/>
                  </a:lnTo>
                  <a:lnTo>
                    <a:pt x="15" y="53"/>
                  </a:lnTo>
                  <a:lnTo>
                    <a:pt x="8" y="48"/>
                  </a:lnTo>
                  <a:lnTo>
                    <a:pt x="4" y="44"/>
                  </a:lnTo>
                  <a:lnTo>
                    <a:pt x="0" y="2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5" name="Freeform 39">
              <a:extLst>
                <a:ext uri="{FF2B5EF4-FFF2-40B4-BE49-F238E27FC236}">
                  <a16:creationId xmlns:a16="http://schemas.microsoft.com/office/drawing/2014/main" xmlns="" id="{EA90EA15-D348-479F-8A56-D2931351B559}"/>
                </a:ext>
              </a:extLst>
            </p:cNvPr>
            <p:cNvSpPr>
              <a:spLocks/>
            </p:cNvSpPr>
            <p:nvPr/>
          </p:nvSpPr>
          <p:spPr bwMode="auto">
            <a:xfrm>
              <a:off x="3027" y="2539"/>
              <a:ext cx="29" cy="58"/>
            </a:xfrm>
            <a:custGeom>
              <a:avLst/>
              <a:gdLst>
                <a:gd name="T0" fmla="*/ 35 w 89"/>
                <a:gd name="T1" fmla="*/ 66 h 173"/>
                <a:gd name="T2" fmla="*/ 38 w 89"/>
                <a:gd name="T3" fmla="*/ 74 h 173"/>
                <a:gd name="T4" fmla="*/ 43 w 89"/>
                <a:gd name="T5" fmla="*/ 85 h 173"/>
                <a:gd name="T6" fmla="*/ 52 w 89"/>
                <a:gd name="T7" fmla="*/ 94 h 173"/>
                <a:gd name="T8" fmla="*/ 63 w 89"/>
                <a:gd name="T9" fmla="*/ 102 h 173"/>
                <a:gd name="T10" fmla="*/ 75 w 89"/>
                <a:gd name="T11" fmla="*/ 108 h 173"/>
                <a:gd name="T12" fmla="*/ 83 w 89"/>
                <a:gd name="T13" fmla="*/ 114 h 173"/>
                <a:gd name="T14" fmla="*/ 89 w 89"/>
                <a:gd name="T15" fmla="*/ 124 h 173"/>
                <a:gd name="T16" fmla="*/ 89 w 89"/>
                <a:gd name="T17" fmla="*/ 126 h 173"/>
                <a:gd name="T18" fmla="*/ 87 w 89"/>
                <a:gd name="T19" fmla="*/ 129 h 173"/>
                <a:gd name="T20" fmla="*/ 75 w 89"/>
                <a:gd name="T21" fmla="*/ 132 h 173"/>
                <a:gd name="T22" fmla="*/ 61 w 89"/>
                <a:gd name="T23" fmla="*/ 135 h 173"/>
                <a:gd name="T24" fmla="*/ 48 w 89"/>
                <a:gd name="T25" fmla="*/ 138 h 173"/>
                <a:gd name="T26" fmla="*/ 40 w 89"/>
                <a:gd name="T27" fmla="*/ 142 h 173"/>
                <a:gd name="T28" fmla="*/ 33 w 89"/>
                <a:gd name="T29" fmla="*/ 150 h 173"/>
                <a:gd name="T30" fmla="*/ 29 w 89"/>
                <a:gd name="T31" fmla="*/ 159 h 173"/>
                <a:gd name="T32" fmla="*/ 26 w 89"/>
                <a:gd name="T33" fmla="*/ 173 h 173"/>
                <a:gd name="T34" fmla="*/ 25 w 89"/>
                <a:gd name="T35" fmla="*/ 149 h 173"/>
                <a:gd name="T36" fmla="*/ 24 w 89"/>
                <a:gd name="T37" fmla="*/ 143 h 173"/>
                <a:gd name="T38" fmla="*/ 21 w 89"/>
                <a:gd name="T39" fmla="*/ 138 h 173"/>
                <a:gd name="T40" fmla="*/ 14 w 89"/>
                <a:gd name="T41" fmla="*/ 128 h 173"/>
                <a:gd name="T42" fmla="*/ 6 w 89"/>
                <a:gd name="T43" fmla="*/ 112 h 173"/>
                <a:gd name="T44" fmla="*/ 0 w 89"/>
                <a:gd name="T45" fmla="*/ 92 h 173"/>
                <a:gd name="T46" fmla="*/ 0 w 89"/>
                <a:gd name="T47" fmla="*/ 73 h 173"/>
                <a:gd name="T48" fmla="*/ 2 w 89"/>
                <a:gd name="T49" fmla="*/ 57 h 173"/>
                <a:gd name="T50" fmla="*/ 2 w 89"/>
                <a:gd name="T51" fmla="*/ 52 h 173"/>
                <a:gd name="T52" fmla="*/ 4 w 89"/>
                <a:gd name="T53" fmla="*/ 30 h 173"/>
                <a:gd name="T54" fmla="*/ 7 w 89"/>
                <a:gd name="T55" fmla="*/ 19 h 173"/>
                <a:gd name="T56" fmla="*/ 11 w 89"/>
                <a:gd name="T57" fmla="*/ 8 h 173"/>
                <a:gd name="T58" fmla="*/ 18 w 89"/>
                <a:gd name="T59" fmla="*/ 0 h 1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173"/>
                <a:gd name="T92" fmla="*/ 89 w 89"/>
                <a:gd name="T93" fmla="*/ 173 h 17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173">
                  <a:moveTo>
                    <a:pt x="35" y="66"/>
                  </a:moveTo>
                  <a:lnTo>
                    <a:pt x="38" y="74"/>
                  </a:lnTo>
                  <a:lnTo>
                    <a:pt x="43" y="85"/>
                  </a:lnTo>
                  <a:lnTo>
                    <a:pt x="52" y="94"/>
                  </a:lnTo>
                  <a:lnTo>
                    <a:pt x="63" y="102"/>
                  </a:lnTo>
                  <a:lnTo>
                    <a:pt x="75" y="108"/>
                  </a:lnTo>
                  <a:lnTo>
                    <a:pt x="83" y="114"/>
                  </a:lnTo>
                  <a:lnTo>
                    <a:pt x="89" y="124"/>
                  </a:lnTo>
                  <a:lnTo>
                    <a:pt x="89" y="126"/>
                  </a:lnTo>
                  <a:lnTo>
                    <a:pt x="87" y="129"/>
                  </a:lnTo>
                  <a:lnTo>
                    <a:pt x="75" y="132"/>
                  </a:lnTo>
                  <a:lnTo>
                    <a:pt x="61" y="135"/>
                  </a:lnTo>
                  <a:lnTo>
                    <a:pt x="48" y="138"/>
                  </a:lnTo>
                  <a:lnTo>
                    <a:pt x="40" y="142"/>
                  </a:lnTo>
                  <a:lnTo>
                    <a:pt x="33" y="150"/>
                  </a:lnTo>
                  <a:lnTo>
                    <a:pt x="29" y="159"/>
                  </a:lnTo>
                  <a:lnTo>
                    <a:pt x="26" y="173"/>
                  </a:lnTo>
                  <a:lnTo>
                    <a:pt x="25" y="149"/>
                  </a:lnTo>
                  <a:lnTo>
                    <a:pt x="24" y="143"/>
                  </a:lnTo>
                  <a:lnTo>
                    <a:pt x="21" y="138"/>
                  </a:lnTo>
                  <a:lnTo>
                    <a:pt x="14" y="128"/>
                  </a:lnTo>
                  <a:lnTo>
                    <a:pt x="6" y="112"/>
                  </a:lnTo>
                  <a:lnTo>
                    <a:pt x="0" y="92"/>
                  </a:lnTo>
                  <a:lnTo>
                    <a:pt x="0" y="73"/>
                  </a:lnTo>
                  <a:lnTo>
                    <a:pt x="2" y="57"/>
                  </a:lnTo>
                  <a:lnTo>
                    <a:pt x="2" y="52"/>
                  </a:lnTo>
                  <a:lnTo>
                    <a:pt x="4" y="30"/>
                  </a:lnTo>
                  <a:lnTo>
                    <a:pt x="7" y="19"/>
                  </a:lnTo>
                  <a:lnTo>
                    <a:pt x="11" y="8"/>
                  </a:lnTo>
                  <a:lnTo>
                    <a:pt x="18" y="0"/>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6" name="Freeform 40">
              <a:extLst>
                <a:ext uri="{FF2B5EF4-FFF2-40B4-BE49-F238E27FC236}">
                  <a16:creationId xmlns:a16="http://schemas.microsoft.com/office/drawing/2014/main" xmlns="" id="{5135119F-82C3-4849-93F0-22BE34239B28}"/>
                </a:ext>
              </a:extLst>
            </p:cNvPr>
            <p:cNvSpPr>
              <a:spLocks/>
            </p:cNvSpPr>
            <p:nvPr/>
          </p:nvSpPr>
          <p:spPr bwMode="auto">
            <a:xfrm>
              <a:off x="3015" y="2540"/>
              <a:ext cx="14" cy="40"/>
            </a:xfrm>
            <a:custGeom>
              <a:avLst/>
              <a:gdLst>
                <a:gd name="T0" fmla="*/ 42 w 42"/>
                <a:gd name="T1" fmla="*/ 0 h 120"/>
                <a:gd name="T2" fmla="*/ 38 w 42"/>
                <a:gd name="T3" fmla="*/ 8 h 120"/>
                <a:gd name="T4" fmla="*/ 32 w 42"/>
                <a:gd name="T5" fmla="*/ 19 h 120"/>
                <a:gd name="T6" fmla="*/ 30 w 42"/>
                <a:gd name="T7" fmla="*/ 33 h 120"/>
                <a:gd name="T8" fmla="*/ 28 w 42"/>
                <a:gd name="T9" fmla="*/ 51 h 120"/>
                <a:gd name="T10" fmla="*/ 28 w 42"/>
                <a:gd name="T11" fmla="*/ 51 h 120"/>
                <a:gd name="T12" fmla="*/ 28 w 42"/>
                <a:gd name="T13" fmla="*/ 59 h 120"/>
                <a:gd name="T14" fmla="*/ 26 w 42"/>
                <a:gd name="T15" fmla="*/ 76 h 120"/>
                <a:gd name="T16" fmla="*/ 26 w 42"/>
                <a:gd name="T17" fmla="*/ 91 h 120"/>
                <a:gd name="T18" fmla="*/ 24 w 42"/>
                <a:gd name="T19" fmla="*/ 103 h 120"/>
                <a:gd name="T20" fmla="*/ 21 w 42"/>
                <a:gd name="T21" fmla="*/ 120 h 120"/>
                <a:gd name="T22" fmla="*/ 12 w 42"/>
                <a:gd name="T23" fmla="*/ 109 h 120"/>
                <a:gd name="T24" fmla="*/ 7 w 42"/>
                <a:gd name="T25" fmla="*/ 97 h 120"/>
                <a:gd name="T26" fmla="*/ 2 w 42"/>
                <a:gd name="T27" fmla="*/ 86 h 120"/>
                <a:gd name="T28" fmla="*/ 0 w 42"/>
                <a:gd name="T29" fmla="*/ 70 h 120"/>
                <a:gd name="T30" fmla="*/ 0 w 42"/>
                <a:gd name="T31" fmla="*/ 57 h 120"/>
                <a:gd name="T32" fmla="*/ 0 w 42"/>
                <a:gd name="T33" fmla="*/ 45 h 120"/>
                <a:gd name="T34" fmla="*/ 1 w 42"/>
                <a:gd name="T35" fmla="*/ 38 h 120"/>
                <a:gd name="T36" fmla="*/ 4 w 42"/>
                <a:gd name="T37" fmla="*/ 21 h 120"/>
                <a:gd name="T38" fmla="*/ 6 w 42"/>
                <a:gd name="T39" fmla="*/ 13 h 1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20"/>
                <a:gd name="T62" fmla="*/ 42 w 42"/>
                <a:gd name="T63" fmla="*/ 120 h 12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20">
                  <a:moveTo>
                    <a:pt x="42" y="0"/>
                  </a:moveTo>
                  <a:lnTo>
                    <a:pt x="38" y="8"/>
                  </a:lnTo>
                  <a:lnTo>
                    <a:pt x="32" y="19"/>
                  </a:lnTo>
                  <a:lnTo>
                    <a:pt x="30" y="33"/>
                  </a:lnTo>
                  <a:lnTo>
                    <a:pt x="28" y="51"/>
                  </a:lnTo>
                  <a:lnTo>
                    <a:pt x="28" y="59"/>
                  </a:lnTo>
                  <a:lnTo>
                    <a:pt x="26" y="76"/>
                  </a:lnTo>
                  <a:lnTo>
                    <a:pt x="26" y="91"/>
                  </a:lnTo>
                  <a:lnTo>
                    <a:pt x="24" y="103"/>
                  </a:lnTo>
                  <a:lnTo>
                    <a:pt x="21" y="120"/>
                  </a:lnTo>
                  <a:lnTo>
                    <a:pt x="12" y="109"/>
                  </a:lnTo>
                  <a:lnTo>
                    <a:pt x="7" y="97"/>
                  </a:lnTo>
                  <a:lnTo>
                    <a:pt x="2" y="86"/>
                  </a:lnTo>
                  <a:lnTo>
                    <a:pt x="0" y="70"/>
                  </a:lnTo>
                  <a:lnTo>
                    <a:pt x="0" y="57"/>
                  </a:lnTo>
                  <a:lnTo>
                    <a:pt x="0" y="45"/>
                  </a:lnTo>
                  <a:lnTo>
                    <a:pt x="1" y="38"/>
                  </a:lnTo>
                  <a:lnTo>
                    <a:pt x="4" y="21"/>
                  </a:lnTo>
                  <a:lnTo>
                    <a:pt x="6" y="1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7" name="Freeform 41">
              <a:extLst>
                <a:ext uri="{FF2B5EF4-FFF2-40B4-BE49-F238E27FC236}">
                  <a16:creationId xmlns:a16="http://schemas.microsoft.com/office/drawing/2014/main" xmlns="" id="{A0CD1216-970F-4C78-A1B0-F13E8448DCBC}"/>
                </a:ext>
              </a:extLst>
            </p:cNvPr>
            <p:cNvSpPr>
              <a:spLocks/>
            </p:cNvSpPr>
            <p:nvPr/>
          </p:nvSpPr>
          <p:spPr bwMode="auto">
            <a:xfrm>
              <a:off x="2977" y="2544"/>
              <a:ext cx="41" cy="79"/>
            </a:xfrm>
            <a:custGeom>
              <a:avLst/>
              <a:gdLst>
                <a:gd name="T0" fmla="*/ 101 w 122"/>
                <a:gd name="T1" fmla="*/ 0 h 237"/>
                <a:gd name="T2" fmla="*/ 100 w 122"/>
                <a:gd name="T3" fmla="*/ 13 h 237"/>
                <a:gd name="T4" fmla="*/ 99 w 122"/>
                <a:gd name="T5" fmla="*/ 29 h 237"/>
                <a:gd name="T6" fmla="*/ 99 w 122"/>
                <a:gd name="T7" fmla="*/ 29 h 237"/>
                <a:gd name="T8" fmla="*/ 96 w 122"/>
                <a:gd name="T9" fmla="*/ 45 h 237"/>
                <a:gd name="T10" fmla="*/ 96 w 122"/>
                <a:gd name="T11" fmla="*/ 62 h 237"/>
                <a:gd name="T12" fmla="*/ 99 w 122"/>
                <a:gd name="T13" fmla="*/ 82 h 237"/>
                <a:gd name="T14" fmla="*/ 105 w 122"/>
                <a:gd name="T15" fmla="*/ 100 h 237"/>
                <a:gd name="T16" fmla="*/ 112 w 122"/>
                <a:gd name="T17" fmla="*/ 120 h 237"/>
                <a:gd name="T18" fmla="*/ 119 w 122"/>
                <a:gd name="T19" fmla="*/ 136 h 237"/>
                <a:gd name="T20" fmla="*/ 121 w 122"/>
                <a:gd name="T21" fmla="*/ 154 h 237"/>
                <a:gd name="T22" fmla="*/ 122 w 122"/>
                <a:gd name="T23" fmla="*/ 172 h 237"/>
                <a:gd name="T24" fmla="*/ 120 w 122"/>
                <a:gd name="T25" fmla="*/ 194 h 237"/>
                <a:gd name="T26" fmla="*/ 115 w 122"/>
                <a:gd name="T27" fmla="*/ 212 h 237"/>
                <a:gd name="T28" fmla="*/ 109 w 122"/>
                <a:gd name="T29" fmla="*/ 228 h 237"/>
                <a:gd name="T30" fmla="*/ 100 w 122"/>
                <a:gd name="T31" fmla="*/ 237 h 237"/>
                <a:gd name="T32" fmla="*/ 95 w 122"/>
                <a:gd name="T33" fmla="*/ 224 h 237"/>
                <a:gd name="T34" fmla="*/ 89 w 122"/>
                <a:gd name="T35" fmla="*/ 212 h 237"/>
                <a:gd name="T36" fmla="*/ 84 w 122"/>
                <a:gd name="T37" fmla="*/ 201 h 237"/>
                <a:gd name="T38" fmla="*/ 75 w 122"/>
                <a:gd name="T39" fmla="*/ 189 h 237"/>
                <a:gd name="T40" fmla="*/ 63 w 122"/>
                <a:gd name="T41" fmla="*/ 174 h 237"/>
                <a:gd name="T42" fmla="*/ 51 w 122"/>
                <a:gd name="T43" fmla="*/ 161 h 237"/>
                <a:gd name="T44" fmla="*/ 36 w 122"/>
                <a:gd name="T45" fmla="*/ 146 h 237"/>
                <a:gd name="T46" fmla="*/ 24 w 122"/>
                <a:gd name="T47" fmla="*/ 133 h 237"/>
                <a:gd name="T48" fmla="*/ 12 w 122"/>
                <a:gd name="T49" fmla="*/ 122 h 237"/>
                <a:gd name="T50" fmla="*/ 5 w 122"/>
                <a:gd name="T51" fmla="*/ 112 h 237"/>
                <a:gd name="T52" fmla="*/ 0 w 122"/>
                <a:gd name="T53" fmla="*/ 99 h 237"/>
                <a:gd name="T54" fmla="*/ 0 w 122"/>
                <a:gd name="T55" fmla="*/ 86 h 237"/>
                <a:gd name="T56" fmla="*/ 4 w 122"/>
                <a:gd name="T57" fmla="*/ 74 h 237"/>
                <a:gd name="T58" fmla="*/ 10 w 122"/>
                <a:gd name="T59" fmla="*/ 60 h 237"/>
                <a:gd name="T60" fmla="*/ 18 w 122"/>
                <a:gd name="T61" fmla="*/ 43 h 237"/>
                <a:gd name="T62" fmla="*/ 24 w 122"/>
                <a:gd name="T63" fmla="*/ 26 h 237"/>
                <a:gd name="T64" fmla="*/ 31 w 122"/>
                <a:gd name="T65" fmla="*/ 11 h 237"/>
                <a:gd name="T66" fmla="*/ 36 w 122"/>
                <a:gd name="T67" fmla="*/ 2 h 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2"/>
                <a:gd name="T103" fmla="*/ 0 h 237"/>
                <a:gd name="T104" fmla="*/ 122 w 122"/>
                <a:gd name="T105" fmla="*/ 237 h 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2" h="237">
                  <a:moveTo>
                    <a:pt x="101" y="0"/>
                  </a:moveTo>
                  <a:lnTo>
                    <a:pt x="100" y="13"/>
                  </a:lnTo>
                  <a:lnTo>
                    <a:pt x="99" y="29"/>
                  </a:lnTo>
                  <a:lnTo>
                    <a:pt x="96" y="45"/>
                  </a:lnTo>
                  <a:lnTo>
                    <a:pt x="96" y="62"/>
                  </a:lnTo>
                  <a:lnTo>
                    <a:pt x="99" y="82"/>
                  </a:lnTo>
                  <a:lnTo>
                    <a:pt x="105" y="100"/>
                  </a:lnTo>
                  <a:lnTo>
                    <a:pt x="112" y="120"/>
                  </a:lnTo>
                  <a:lnTo>
                    <a:pt x="119" y="136"/>
                  </a:lnTo>
                  <a:lnTo>
                    <a:pt x="121" y="154"/>
                  </a:lnTo>
                  <a:lnTo>
                    <a:pt x="122" y="172"/>
                  </a:lnTo>
                  <a:lnTo>
                    <a:pt x="120" y="194"/>
                  </a:lnTo>
                  <a:lnTo>
                    <a:pt x="115" y="212"/>
                  </a:lnTo>
                  <a:lnTo>
                    <a:pt x="109" y="228"/>
                  </a:lnTo>
                  <a:lnTo>
                    <a:pt x="100" y="237"/>
                  </a:lnTo>
                  <a:lnTo>
                    <a:pt x="95" y="224"/>
                  </a:lnTo>
                  <a:lnTo>
                    <a:pt x="89" y="212"/>
                  </a:lnTo>
                  <a:lnTo>
                    <a:pt x="84" y="201"/>
                  </a:lnTo>
                  <a:lnTo>
                    <a:pt x="75" y="189"/>
                  </a:lnTo>
                  <a:lnTo>
                    <a:pt x="63" y="174"/>
                  </a:lnTo>
                  <a:lnTo>
                    <a:pt x="51" y="161"/>
                  </a:lnTo>
                  <a:lnTo>
                    <a:pt x="36" y="146"/>
                  </a:lnTo>
                  <a:lnTo>
                    <a:pt x="24" y="133"/>
                  </a:lnTo>
                  <a:lnTo>
                    <a:pt x="12" y="122"/>
                  </a:lnTo>
                  <a:lnTo>
                    <a:pt x="5" y="112"/>
                  </a:lnTo>
                  <a:lnTo>
                    <a:pt x="0" y="99"/>
                  </a:lnTo>
                  <a:lnTo>
                    <a:pt x="0" y="86"/>
                  </a:lnTo>
                  <a:lnTo>
                    <a:pt x="4" y="74"/>
                  </a:lnTo>
                  <a:lnTo>
                    <a:pt x="10" y="60"/>
                  </a:lnTo>
                  <a:lnTo>
                    <a:pt x="18" y="43"/>
                  </a:lnTo>
                  <a:lnTo>
                    <a:pt x="24" y="26"/>
                  </a:lnTo>
                  <a:lnTo>
                    <a:pt x="31" y="11"/>
                  </a:lnTo>
                  <a:lnTo>
                    <a:pt x="36" y="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8" name="Freeform 42">
              <a:extLst>
                <a:ext uri="{FF2B5EF4-FFF2-40B4-BE49-F238E27FC236}">
                  <a16:creationId xmlns:a16="http://schemas.microsoft.com/office/drawing/2014/main" xmlns="" id="{0D1B40F3-3EC5-4FDE-9907-2E88A4B19551}"/>
                </a:ext>
              </a:extLst>
            </p:cNvPr>
            <p:cNvSpPr>
              <a:spLocks/>
            </p:cNvSpPr>
            <p:nvPr/>
          </p:nvSpPr>
          <p:spPr bwMode="auto">
            <a:xfrm>
              <a:off x="2969" y="2432"/>
              <a:ext cx="220" cy="112"/>
            </a:xfrm>
            <a:custGeom>
              <a:avLst/>
              <a:gdLst>
                <a:gd name="T0" fmla="*/ 424 w 659"/>
                <a:gd name="T1" fmla="*/ 14 h 338"/>
                <a:gd name="T2" fmla="*/ 448 w 659"/>
                <a:gd name="T3" fmla="*/ 5 h 338"/>
                <a:gd name="T4" fmla="*/ 470 w 659"/>
                <a:gd name="T5" fmla="*/ 0 h 338"/>
                <a:gd name="T6" fmla="*/ 489 w 659"/>
                <a:gd name="T7" fmla="*/ 10 h 338"/>
                <a:gd name="T8" fmla="*/ 504 w 659"/>
                <a:gd name="T9" fmla="*/ 39 h 338"/>
                <a:gd name="T10" fmla="*/ 521 w 659"/>
                <a:gd name="T11" fmla="*/ 78 h 338"/>
                <a:gd name="T12" fmla="*/ 534 w 659"/>
                <a:gd name="T13" fmla="*/ 94 h 338"/>
                <a:gd name="T14" fmla="*/ 561 w 659"/>
                <a:gd name="T15" fmla="*/ 109 h 338"/>
                <a:gd name="T16" fmla="*/ 605 w 659"/>
                <a:gd name="T17" fmla="*/ 132 h 338"/>
                <a:gd name="T18" fmla="*/ 636 w 659"/>
                <a:gd name="T19" fmla="*/ 164 h 338"/>
                <a:gd name="T20" fmla="*/ 657 w 659"/>
                <a:gd name="T21" fmla="*/ 205 h 338"/>
                <a:gd name="T22" fmla="*/ 658 w 659"/>
                <a:gd name="T23" fmla="*/ 249 h 338"/>
                <a:gd name="T24" fmla="*/ 647 w 659"/>
                <a:gd name="T25" fmla="*/ 281 h 338"/>
                <a:gd name="T26" fmla="*/ 624 w 659"/>
                <a:gd name="T27" fmla="*/ 302 h 338"/>
                <a:gd name="T28" fmla="*/ 591 w 659"/>
                <a:gd name="T29" fmla="*/ 311 h 338"/>
                <a:gd name="T30" fmla="*/ 571 w 659"/>
                <a:gd name="T31" fmla="*/ 321 h 338"/>
                <a:gd name="T32" fmla="*/ 546 w 659"/>
                <a:gd name="T33" fmla="*/ 334 h 338"/>
                <a:gd name="T34" fmla="*/ 519 w 659"/>
                <a:gd name="T35" fmla="*/ 336 h 338"/>
                <a:gd name="T36" fmla="*/ 469 w 659"/>
                <a:gd name="T37" fmla="*/ 323 h 338"/>
                <a:gd name="T38" fmla="*/ 440 w 659"/>
                <a:gd name="T39" fmla="*/ 321 h 338"/>
                <a:gd name="T40" fmla="*/ 409 w 659"/>
                <a:gd name="T41" fmla="*/ 321 h 338"/>
                <a:gd name="T42" fmla="*/ 373 w 659"/>
                <a:gd name="T43" fmla="*/ 310 h 338"/>
                <a:gd name="T44" fmla="*/ 340 w 659"/>
                <a:gd name="T45" fmla="*/ 301 h 338"/>
                <a:gd name="T46" fmla="*/ 310 w 659"/>
                <a:gd name="T47" fmla="*/ 291 h 338"/>
                <a:gd name="T48" fmla="*/ 278 w 659"/>
                <a:gd name="T49" fmla="*/ 288 h 338"/>
                <a:gd name="T50" fmla="*/ 249 w 659"/>
                <a:gd name="T51" fmla="*/ 295 h 338"/>
                <a:gd name="T52" fmla="*/ 216 w 659"/>
                <a:gd name="T53" fmla="*/ 312 h 338"/>
                <a:gd name="T54" fmla="*/ 191 w 659"/>
                <a:gd name="T55" fmla="*/ 321 h 338"/>
                <a:gd name="T56" fmla="*/ 163 w 659"/>
                <a:gd name="T57" fmla="*/ 332 h 338"/>
                <a:gd name="T58" fmla="*/ 143 w 659"/>
                <a:gd name="T59" fmla="*/ 338 h 338"/>
                <a:gd name="T60" fmla="*/ 126 w 659"/>
                <a:gd name="T61" fmla="*/ 338 h 338"/>
                <a:gd name="T62" fmla="*/ 92 w 659"/>
                <a:gd name="T63" fmla="*/ 327 h 338"/>
                <a:gd name="T64" fmla="*/ 63 w 659"/>
                <a:gd name="T65" fmla="*/ 304 h 338"/>
                <a:gd name="T66" fmla="*/ 44 w 659"/>
                <a:gd name="T67" fmla="*/ 273 h 338"/>
                <a:gd name="T68" fmla="*/ 31 w 659"/>
                <a:gd name="T69" fmla="*/ 228 h 338"/>
                <a:gd name="T70" fmla="*/ 12 w 659"/>
                <a:gd name="T71" fmla="*/ 191 h 338"/>
                <a:gd name="T72" fmla="*/ 0 w 659"/>
                <a:gd name="T73" fmla="*/ 159 h 338"/>
                <a:gd name="T74" fmla="*/ 5 w 659"/>
                <a:gd name="T75" fmla="*/ 131 h 338"/>
                <a:gd name="T76" fmla="*/ 23 w 659"/>
                <a:gd name="T77" fmla="*/ 101 h 338"/>
                <a:gd name="T78" fmla="*/ 48 w 659"/>
                <a:gd name="T79" fmla="*/ 78 h 338"/>
                <a:gd name="T80" fmla="*/ 66 w 659"/>
                <a:gd name="T81" fmla="*/ 60 h 338"/>
                <a:gd name="T82" fmla="*/ 98 w 659"/>
                <a:gd name="T83" fmla="*/ 51 h 338"/>
                <a:gd name="T84" fmla="*/ 145 w 659"/>
                <a:gd name="T85" fmla="*/ 52 h 338"/>
                <a:gd name="T86" fmla="*/ 224 w 659"/>
                <a:gd name="T87" fmla="*/ 60 h 338"/>
                <a:gd name="T88" fmla="*/ 278 w 659"/>
                <a:gd name="T89" fmla="*/ 57 h 338"/>
                <a:gd name="T90" fmla="*/ 330 w 659"/>
                <a:gd name="T91" fmla="*/ 46 h 338"/>
                <a:gd name="T92" fmla="*/ 371 w 659"/>
                <a:gd name="T93" fmla="*/ 32 h 338"/>
                <a:gd name="T94" fmla="*/ 398 w 659"/>
                <a:gd name="T95" fmla="*/ 19 h 3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9"/>
                <a:gd name="T145" fmla="*/ 0 h 338"/>
                <a:gd name="T146" fmla="*/ 659 w 659"/>
                <a:gd name="T147" fmla="*/ 338 h 3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9" h="338">
                  <a:moveTo>
                    <a:pt x="408" y="17"/>
                  </a:moveTo>
                  <a:lnTo>
                    <a:pt x="424" y="14"/>
                  </a:lnTo>
                  <a:lnTo>
                    <a:pt x="435" y="11"/>
                  </a:lnTo>
                  <a:lnTo>
                    <a:pt x="448" y="5"/>
                  </a:lnTo>
                  <a:lnTo>
                    <a:pt x="459" y="1"/>
                  </a:lnTo>
                  <a:lnTo>
                    <a:pt x="470" y="0"/>
                  </a:lnTo>
                  <a:lnTo>
                    <a:pt x="482" y="3"/>
                  </a:lnTo>
                  <a:lnTo>
                    <a:pt x="489" y="10"/>
                  </a:lnTo>
                  <a:lnTo>
                    <a:pt x="497" y="22"/>
                  </a:lnTo>
                  <a:lnTo>
                    <a:pt x="504" y="39"/>
                  </a:lnTo>
                  <a:lnTo>
                    <a:pt x="514" y="63"/>
                  </a:lnTo>
                  <a:lnTo>
                    <a:pt x="521" y="78"/>
                  </a:lnTo>
                  <a:lnTo>
                    <a:pt x="528" y="89"/>
                  </a:lnTo>
                  <a:lnTo>
                    <a:pt x="534" y="94"/>
                  </a:lnTo>
                  <a:lnTo>
                    <a:pt x="543" y="100"/>
                  </a:lnTo>
                  <a:lnTo>
                    <a:pt x="561" y="109"/>
                  </a:lnTo>
                  <a:lnTo>
                    <a:pt x="583" y="119"/>
                  </a:lnTo>
                  <a:lnTo>
                    <a:pt x="605" y="132"/>
                  </a:lnTo>
                  <a:lnTo>
                    <a:pt x="620" y="145"/>
                  </a:lnTo>
                  <a:lnTo>
                    <a:pt x="636" y="164"/>
                  </a:lnTo>
                  <a:lnTo>
                    <a:pt x="650" y="182"/>
                  </a:lnTo>
                  <a:lnTo>
                    <a:pt x="657" y="205"/>
                  </a:lnTo>
                  <a:lnTo>
                    <a:pt x="659" y="227"/>
                  </a:lnTo>
                  <a:lnTo>
                    <a:pt x="658" y="249"/>
                  </a:lnTo>
                  <a:lnTo>
                    <a:pt x="655" y="267"/>
                  </a:lnTo>
                  <a:lnTo>
                    <a:pt x="647" y="281"/>
                  </a:lnTo>
                  <a:lnTo>
                    <a:pt x="638" y="293"/>
                  </a:lnTo>
                  <a:lnTo>
                    <a:pt x="624" y="302"/>
                  </a:lnTo>
                  <a:lnTo>
                    <a:pt x="608" y="308"/>
                  </a:lnTo>
                  <a:lnTo>
                    <a:pt x="591" y="311"/>
                  </a:lnTo>
                  <a:lnTo>
                    <a:pt x="579" y="315"/>
                  </a:lnTo>
                  <a:lnTo>
                    <a:pt x="571" y="321"/>
                  </a:lnTo>
                  <a:lnTo>
                    <a:pt x="557" y="329"/>
                  </a:lnTo>
                  <a:lnTo>
                    <a:pt x="546" y="334"/>
                  </a:lnTo>
                  <a:lnTo>
                    <a:pt x="533" y="337"/>
                  </a:lnTo>
                  <a:lnTo>
                    <a:pt x="519" y="336"/>
                  </a:lnTo>
                  <a:lnTo>
                    <a:pt x="497" y="329"/>
                  </a:lnTo>
                  <a:lnTo>
                    <a:pt x="469" y="323"/>
                  </a:lnTo>
                  <a:lnTo>
                    <a:pt x="454" y="321"/>
                  </a:lnTo>
                  <a:lnTo>
                    <a:pt x="440" y="321"/>
                  </a:lnTo>
                  <a:lnTo>
                    <a:pt x="424" y="323"/>
                  </a:lnTo>
                  <a:lnTo>
                    <a:pt x="409" y="321"/>
                  </a:lnTo>
                  <a:lnTo>
                    <a:pt x="395" y="316"/>
                  </a:lnTo>
                  <a:lnTo>
                    <a:pt x="373" y="310"/>
                  </a:lnTo>
                  <a:lnTo>
                    <a:pt x="357" y="306"/>
                  </a:lnTo>
                  <a:lnTo>
                    <a:pt x="340" y="301"/>
                  </a:lnTo>
                  <a:lnTo>
                    <a:pt x="328" y="296"/>
                  </a:lnTo>
                  <a:lnTo>
                    <a:pt x="310" y="291"/>
                  </a:lnTo>
                  <a:lnTo>
                    <a:pt x="295" y="288"/>
                  </a:lnTo>
                  <a:lnTo>
                    <a:pt x="278" y="288"/>
                  </a:lnTo>
                  <a:lnTo>
                    <a:pt x="263" y="290"/>
                  </a:lnTo>
                  <a:lnTo>
                    <a:pt x="249" y="295"/>
                  </a:lnTo>
                  <a:lnTo>
                    <a:pt x="233" y="305"/>
                  </a:lnTo>
                  <a:lnTo>
                    <a:pt x="216" y="312"/>
                  </a:lnTo>
                  <a:lnTo>
                    <a:pt x="202" y="317"/>
                  </a:lnTo>
                  <a:lnTo>
                    <a:pt x="191" y="321"/>
                  </a:lnTo>
                  <a:lnTo>
                    <a:pt x="179" y="325"/>
                  </a:lnTo>
                  <a:lnTo>
                    <a:pt x="163" y="332"/>
                  </a:lnTo>
                  <a:lnTo>
                    <a:pt x="154" y="335"/>
                  </a:lnTo>
                  <a:lnTo>
                    <a:pt x="143" y="338"/>
                  </a:lnTo>
                  <a:lnTo>
                    <a:pt x="126" y="338"/>
                  </a:lnTo>
                  <a:lnTo>
                    <a:pt x="110" y="334"/>
                  </a:lnTo>
                  <a:lnTo>
                    <a:pt x="92" y="327"/>
                  </a:lnTo>
                  <a:lnTo>
                    <a:pt x="76" y="315"/>
                  </a:lnTo>
                  <a:lnTo>
                    <a:pt x="63" y="304"/>
                  </a:lnTo>
                  <a:lnTo>
                    <a:pt x="51" y="288"/>
                  </a:lnTo>
                  <a:lnTo>
                    <a:pt x="44" y="273"/>
                  </a:lnTo>
                  <a:lnTo>
                    <a:pt x="36" y="247"/>
                  </a:lnTo>
                  <a:lnTo>
                    <a:pt x="31" y="228"/>
                  </a:lnTo>
                  <a:lnTo>
                    <a:pt x="22" y="208"/>
                  </a:lnTo>
                  <a:lnTo>
                    <a:pt x="12" y="191"/>
                  </a:lnTo>
                  <a:lnTo>
                    <a:pt x="3" y="176"/>
                  </a:lnTo>
                  <a:lnTo>
                    <a:pt x="0" y="159"/>
                  </a:lnTo>
                  <a:lnTo>
                    <a:pt x="1" y="144"/>
                  </a:lnTo>
                  <a:lnTo>
                    <a:pt x="5" y="131"/>
                  </a:lnTo>
                  <a:lnTo>
                    <a:pt x="13" y="115"/>
                  </a:lnTo>
                  <a:lnTo>
                    <a:pt x="23" y="101"/>
                  </a:lnTo>
                  <a:lnTo>
                    <a:pt x="36" y="88"/>
                  </a:lnTo>
                  <a:lnTo>
                    <a:pt x="48" y="78"/>
                  </a:lnTo>
                  <a:lnTo>
                    <a:pt x="56" y="68"/>
                  </a:lnTo>
                  <a:lnTo>
                    <a:pt x="66" y="60"/>
                  </a:lnTo>
                  <a:lnTo>
                    <a:pt x="80" y="54"/>
                  </a:lnTo>
                  <a:lnTo>
                    <a:pt x="98" y="51"/>
                  </a:lnTo>
                  <a:lnTo>
                    <a:pt x="115" y="49"/>
                  </a:lnTo>
                  <a:lnTo>
                    <a:pt x="145" y="52"/>
                  </a:lnTo>
                  <a:lnTo>
                    <a:pt x="183" y="57"/>
                  </a:lnTo>
                  <a:lnTo>
                    <a:pt x="224" y="60"/>
                  </a:lnTo>
                  <a:lnTo>
                    <a:pt x="248" y="60"/>
                  </a:lnTo>
                  <a:lnTo>
                    <a:pt x="278" y="57"/>
                  </a:lnTo>
                  <a:lnTo>
                    <a:pt x="306" y="52"/>
                  </a:lnTo>
                  <a:lnTo>
                    <a:pt x="330" y="46"/>
                  </a:lnTo>
                  <a:lnTo>
                    <a:pt x="351" y="40"/>
                  </a:lnTo>
                  <a:lnTo>
                    <a:pt x="371" y="32"/>
                  </a:lnTo>
                  <a:lnTo>
                    <a:pt x="387" y="23"/>
                  </a:lnTo>
                  <a:lnTo>
                    <a:pt x="398" y="19"/>
                  </a:lnTo>
                  <a:lnTo>
                    <a:pt x="408" y="17"/>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39" name="Freeform 43">
              <a:extLst>
                <a:ext uri="{FF2B5EF4-FFF2-40B4-BE49-F238E27FC236}">
                  <a16:creationId xmlns:a16="http://schemas.microsoft.com/office/drawing/2014/main" xmlns="" id="{11FD9F39-97E3-4C38-9918-62C1D2B3B198}"/>
                </a:ext>
              </a:extLst>
            </p:cNvPr>
            <p:cNvSpPr>
              <a:spLocks/>
            </p:cNvSpPr>
            <p:nvPr/>
          </p:nvSpPr>
          <p:spPr bwMode="auto">
            <a:xfrm>
              <a:off x="2819" y="2397"/>
              <a:ext cx="286" cy="157"/>
            </a:xfrm>
            <a:custGeom>
              <a:avLst/>
              <a:gdLst>
                <a:gd name="T0" fmla="*/ 576 w 859"/>
                <a:gd name="T1" fmla="*/ 456 h 472"/>
                <a:gd name="T2" fmla="*/ 574 w 859"/>
                <a:gd name="T3" fmla="*/ 472 h 472"/>
                <a:gd name="T4" fmla="*/ 536 w 859"/>
                <a:gd name="T5" fmla="*/ 462 h 472"/>
                <a:gd name="T6" fmla="*/ 511 w 859"/>
                <a:gd name="T7" fmla="*/ 445 h 472"/>
                <a:gd name="T8" fmla="*/ 506 w 859"/>
                <a:gd name="T9" fmla="*/ 440 h 472"/>
                <a:gd name="T10" fmla="*/ 499 w 859"/>
                <a:gd name="T11" fmla="*/ 438 h 472"/>
                <a:gd name="T12" fmla="*/ 471 w 859"/>
                <a:gd name="T13" fmla="*/ 439 h 472"/>
                <a:gd name="T14" fmla="*/ 433 w 859"/>
                <a:gd name="T15" fmla="*/ 438 h 472"/>
                <a:gd name="T16" fmla="*/ 411 w 859"/>
                <a:gd name="T17" fmla="*/ 443 h 472"/>
                <a:gd name="T18" fmla="*/ 375 w 859"/>
                <a:gd name="T19" fmla="*/ 446 h 472"/>
                <a:gd name="T20" fmla="*/ 322 w 859"/>
                <a:gd name="T21" fmla="*/ 439 h 472"/>
                <a:gd name="T22" fmla="*/ 273 w 859"/>
                <a:gd name="T23" fmla="*/ 429 h 472"/>
                <a:gd name="T24" fmla="*/ 246 w 859"/>
                <a:gd name="T25" fmla="*/ 420 h 472"/>
                <a:gd name="T26" fmla="*/ 209 w 859"/>
                <a:gd name="T27" fmla="*/ 407 h 472"/>
                <a:gd name="T28" fmla="*/ 167 w 859"/>
                <a:gd name="T29" fmla="*/ 390 h 472"/>
                <a:gd name="T30" fmla="*/ 141 w 859"/>
                <a:gd name="T31" fmla="*/ 372 h 472"/>
                <a:gd name="T32" fmla="*/ 107 w 859"/>
                <a:gd name="T33" fmla="*/ 341 h 472"/>
                <a:gd name="T34" fmla="*/ 64 w 859"/>
                <a:gd name="T35" fmla="*/ 321 h 472"/>
                <a:gd name="T36" fmla="*/ 24 w 859"/>
                <a:gd name="T37" fmla="*/ 300 h 472"/>
                <a:gd name="T38" fmla="*/ 5 w 859"/>
                <a:gd name="T39" fmla="*/ 271 h 472"/>
                <a:gd name="T40" fmla="*/ 0 w 859"/>
                <a:gd name="T41" fmla="*/ 221 h 472"/>
                <a:gd name="T42" fmla="*/ 11 w 859"/>
                <a:gd name="T43" fmla="*/ 176 h 472"/>
                <a:gd name="T44" fmla="*/ 21 w 859"/>
                <a:gd name="T45" fmla="*/ 159 h 472"/>
                <a:gd name="T46" fmla="*/ 53 w 859"/>
                <a:gd name="T47" fmla="*/ 125 h 472"/>
                <a:gd name="T48" fmla="*/ 97 w 859"/>
                <a:gd name="T49" fmla="*/ 104 h 472"/>
                <a:gd name="T50" fmla="*/ 159 w 859"/>
                <a:gd name="T51" fmla="*/ 88 h 472"/>
                <a:gd name="T52" fmla="*/ 209 w 859"/>
                <a:gd name="T53" fmla="*/ 67 h 472"/>
                <a:gd name="T54" fmla="*/ 255 w 859"/>
                <a:gd name="T55" fmla="*/ 34 h 472"/>
                <a:gd name="T56" fmla="*/ 304 w 859"/>
                <a:gd name="T57" fmla="*/ 10 h 472"/>
                <a:gd name="T58" fmla="*/ 367 w 859"/>
                <a:gd name="T59" fmla="*/ 1 h 472"/>
                <a:gd name="T60" fmla="*/ 434 w 859"/>
                <a:gd name="T61" fmla="*/ 4 h 472"/>
                <a:gd name="T62" fmla="*/ 493 w 859"/>
                <a:gd name="T63" fmla="*/ 12 h 472"/>
                <a:gd name="T64" fmla="*/ 541 w 859"/>
                <a:gd name="T65" fmla="*/ 18 h 472"/>
                <a:gd name="T66" fmla="*/ 611 w 859"/>
                <a:gd name="T67" fmla="*/ 41 h 472"/>
                <a:gd name="T68" fmla="*/ 660 w 859"/>
                <a:gd name="T69" fmla="*/ 46 h 472"/>
                <a:gd name="T70" fmla="*/ 709 w 859"/>
                <a:gd name="T71" fmla="*/ 38 h 472"/>
                <a:gd name="T72" fmla="*/ 751 w 859"/>
                <a:gd name="T73" fmla="*/ 41 h 472"/>
                <a:gd name="T74" fmla="*/ 793 w 859"/>
                <a:gd name="T75" fmla="*/ 62 h 472"/>
                <a:gd name="T76" fmla="*/ 854 w 859"/>
                <a:gd name="T77" fmla="*/ 105 h 472"/>
                <a:gd name="T78" fmla="*/ 859 w 859"/>
                <a:gd name="T79" fmla="*/ 122 h 472"/>
                <a:gd name="T80" fmla="*/ 838 w 859"/>
                <a:gd name="T81" fmla="*/ 128 h 472"/>
                <a:gd name="T82" fmla="*/ 802 w 859"/>
                <a:gd name="T83" fmla="*/ 145 h 472"/>
                <a:gd name="T84" fmla="*/ 757 w 859"/>
                <a:gd name="T85" fmla="*/ 157 h 472"/>
                <a:gd name="T86" fmla="*/ 699 w 859"/>
                <a:gd name="T87" fmla="*/ 165 h 472"/>
                <a:gd name="T88" fmla="*/ 634 w 859"/>
                <a:gd name="T89" fmla="*/ 162 h 472"/>
                <a:gd name="T90" fmla="*/ 566 w 859"/>
                <a:gd name="T91" fmla="*/ 154 h 472"/>
                <a:gd name="T92" fmla="*/ 531 w 859"/>
                <a:gd name="T93" fmla="*/ 159 h 472"/>
                <a:gd name="T94" fmla="*/ 507 w 859"/>
                <a:gd name="T95" fmla="*/ 173 h 472"/>
                <a:gd name="T96" fmla="*/ 487 w 859"/>
                <a:gd name="T97" fmla="*/ 193 h 472"/>
                <a:gd name="T98" fmla="*/ 464 w 859"/>
                <a:gd name="T99" fmla="*/ 220 h 472"/>
                <a:gd name="T100" fmla="*/ 452 w 859"/>
                <a:gd name="T101" fmla="*/ 249 h 472"/>
                <a:gd name="T102" fmla="*/ 454 w 859"/>
                <a:gd name="T103" fmla="*/ 281 h 472"/>
                <a:gd name="T104" fmla="*/ 473 w 859"/>
                <a:gd name="T105" fmla="*/ 313 h 472"/>
                <a:gd name="T106" fmla="*/ 487 w 859"/>
                <a:gd name="T107" fmla="*/ 352 h 472"/>
                <a:gd name="T108" fmla="*/ 502 w 859"/>
                <a:gd name="T109" fmla="*/ 393 h 472"/>
                <a:gd name="T110" fmla="*/ 527 w 859"/>
                <a:gd name="T111" fmla="*/ 420 h 472"/>
                <a:gd name="T112" fmla="*/ 561 w 859"/>
                <a:gd name="T113" fmla="*/ 439 h 4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9"/>
                <a:gd name="T172" fmla="*/ 0 h 472"/>
                <a:gd name="T173" fmla="*/ 859 w 859"/>
                <a:gd name="T174" fmla="*/ 472 h 4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9" h="472">
                  <a:moveTo>
                    <a:pt x="577" y="443"/>
                  </a:moveTo>
                  <a:lnTo>
                    <a:pt x="576" y="456"/>
                  </a:lnTo>
                  <a:lnTo>
                    <a:pt x="574" y="472"/>
                  </a:lnTo>
                  <a:lnTo>
                    <a:pt x="553" y="467"/>
                  </a:lnTo>
                  <a:lnTo>
                    <a:pt x="536" y="462"/>
                  </a:lnTo>
                  <a:lnTo>
                    <a:pt x="521" y="453"/>
                  </a:lnTo>
                  <a:lnTo>
                    <a:pt x="511" y="445"/>
                  </a:lnTo>
                  <a:lnTo>
                    <a:pt x="506" y="440"/>
                  </a:lnTo>
                  <a:lnTo>
                    <a:pt x="499" y="438"/>
                  </a:lnTo>
                  <a:lnTo>
                    <a:pt x="485" y="437"/>
                  </a:lnTo>
                  <a:lnTo>
                    <a:pt x="471" y="439"/>
                  </a:lnTo>
                  <a:lnTo>
                    <a:pt x="448" y="437"/>
                  </a:lnTo>
                  <a:lnTo>
                    <a:pt x="433" y="438"/>
                  </a:lnTo>
                  <a:lnTo>
                    <a:pt x="423" y="440"/>
                  </a:lnTo>
                  <a:lnTo>
                    <a:pt x="411" y="443"/>
                  </a:lnTo>
                  <a:lnTo>
                    <a:pt x="394" y="445"/>
                  </a:lnTo>
                  <a:lnTo>
                    <a:pt x="375" y="446"/>
                  </a:lnTo>
                  <a:lnTo>
                    <a:pt x="348" y="444"/>
                  </a:lnTo>
                  <a:lnTo>
                    <a:pt x="322" y="439"/>
                  </a:lnTo>
                  <a:lnTo>
                    <a:pt x="296" y="433"/>
                  </a:lnTo>
                  <a:lnTo>
                    <a:pt x="273" y="429"/>
                  </a:lnTo>
                  <a:lnTo>
                    <a:pt x="261" y="424"/>
                  </a:lnTo>
                  <a:lnTo>
                    <a:pt x="246" y="420"/>
                  </a:lnTo>
                  <a:lnTo>
                    <a:pt x="227" y="412"/>
                  </a:lnTo>
                  <a:lnTo>
                    <a:pt x="209" y="407"/>
                  </a:lnTo>
                  <a:lnTo>
                    <a:pt x="188" y="400"/>
                  </a:lnTo>
                  <a:lnTo>
                    <a:pt x="167" y="390"/>
                  </a:lnTo>
                  <a:lnTo>
                    <a:pt x="154" y="382"/>
                  </a:lnTo>
                  <a:lnTo>
                    <a:pt x="141" y="372"/>
                  </a:lnTo>
                  <a:lnTo>
                    <a:pt x="123" y="355"/>
                  </a:lnTo>
                  <a:lnTo>
                    <a:pt x="107" y="341"/>
                  </a:lnTo>
                  <a:lnTo>
                    <a:pt x="86" y="329"/>
                  </a:lnTo>
                  <a:lnTo>
                    <a:pt x="64" y="321"/>
                  </a:lnTo>
                  <a:lnTo>
                    <a:pt x="41" y="311"/>
                  </a:lnTo>
                  <a:lnTo>
                    <a:pt x="24" y="300"/>
                  </a:lnTo>
                  <a:lnTo>
                    <a:pt x="13" y="287"/>
                  </a:lnTo>
                  <a:lnTo>
                    <a:pt x="5" y="271"/>
                  </a:lnTo>
                  <a:lnTo>
                    <a:pt x="0" y="247"/>
                  </a:lnTo>
                  <a:lnTo>
                    <a:pt x="0" y="221"/>
                  </a:lnTo>
                  <a:lnTo>
                    <a:pt x="4" y="197"/>
                  </a:lnTo>
                  <a:lnTo>
                    <a:pt x="11" y="176"/>
                  </a:lnTo>
                  <a:lnTo>
                    <a:pt x="21" y="159"/>
                  </a:lnTo>
                  <a:lnTo>
                    <a:pt x="35" y="140"/>
                  </a:lnTo>
                  <a:lnTo>
                    <a:pt x="53" y="125"/>
                  </a:lnTo>
                  <a:lnTo>
                    <a:pt x="75" y="113"/>
                  </a:lnTo>
                  <a:lnTo>
                    <a:pt x="97" y="104"/>
                  </a:lnTo>
                  <a:lnTo>
                    <a:pt x="126" y="96"/>
                  </a:lnTo>
                  <a:lnTo>
                    <a:pt x="159" y="88"/>
                  </a:lnTo>
                  <a:lnTo>
                    <a:pt x="183" y="78"/>
                  </a:lnTo>
                  <a:lnTo>
                    <a:pt x="209" y="67"/>
                  </a:lnTo>
                  <a:lnTo>
                    <a:pt x="230" y="54"/>
                  </a:lnTo>
                  <a:lnTo>
                    <a:pt x="255" y="34"/>
                  </a:lnTo>
                  <a:lnTo>
                    <a:pt x="278" y="18"/>
                  </a:lnTo>
                  <a:lnTo>
                    <a:pt x="304" y="10"/>
                  </a:lnTo>
                  <a:lnTo>
                    <a:pt x="334" y="3"/>
                  </a:lnTo>
                  <a:lnTo>
                    <a:pt x="367" y="1"/>
                  </a:lnTo>
                  <a:lnTo>
                    <a:pt x="395" y="0"/>
                  </a:lnTo>
                  <a:lnTo>
                    <a:pt x="434" y="4"/>
                  </a:lnTo>
                  <a:lnTo>
                    <a:pt x="465" y="10"/>
                  </a:lnTo>
                  <a:lnTo>
                    <a:pt x="493" y="12"/>
                  </a:lnTo>
                  <a:lnTo>
                    <a:pt x="519" y="13"/>
                  </a:lnTo>
                  <a:lnTo>
                    <a:pt x="541" y="18"/>
                  </a:lnTo>
                  <a:lnTo>
                    <a:pt x="576" y="32"/>
                  </a:lnTo>
                  <a:lnTo>
                    <a:pt x="611" y="41"/>
                  </a:lnTo>
                  <a:lnTo>
                    <a:pt x="638" y="47"/>
                  </a:lnTo>
                  <a:lnTo>
                    <a:pt x="660" y="46"/>
                  </a:lnTo>
                  <a:lnTo>
                    <a:pt x="687" y="41"/>
                  </a:lnTo>
                  <a:lnTo>
                    <a:pt x="709" y="38"/>
                  </a:lnTo>
                  <a:lnTo>
                    <a:pt x="729" y="38"/>
                  </a:lnTo>
                  <a:lnTo>
                    <a:pt x="751" y="41"/>
                  </a:lnTo>
                  <a:lnTo>
                    <a:pt x="767" y="48"/>
                  </a:lnTo>
                  <a:lnTo>
                    <a:pt x="793" y="62"/>
                  </a:lnTo>
                  <a:lnTo>
                    <a:pt x="836" y="90"/>
                  </a:lnTo>
                  <a:lnTo>
                    <a:pt x="854" y="105"/>
                  </a:lnTo>
                  <a:lnTo>
                    <a:pt x="859" y="113"/>
                  </a:lnTo>
                  <a:lnTo>
                    <a:pt x="859" y="122"/>
                  </a:lnTo>
                  <a:lnTo>
                    <a:pt x="849" y="124"/>
                  </a:lnTo>
                  <a:lnTo>
                    <a:pt x="838" y="128"/>
                  </a:lnTo>
                  <a:lnTo>
                    <a:pt x="822" y="137"/>
                  </a:lnTo>
                  <a:lnTo>
                    <a:pt x="802" y="145"/>
                  </a:lnTo>
                  <a:lnTo>
                    <a:pt x="781" y="151"/>
                  </a:lnTo>
                  <a:lnTo>
                    <a:pt x="757" y="157"/>
                  </a:lnTo>
                  <a:lnTo>
                    <a:pt x="729" y="162"/>
                  </a:lnTo>
                  <a:lnTo>
                    <a:pt x="699" y="165"/>
                  </a:lnTo>
                  <a:lnTo>
                    <a:pt x="675" y="165"/>
                  </a:lnTo>
                  <a:lnTo>
                    <a:pt x="634" y="162"/>
                  </a:lnTo>
                  <a:lnTo>
                    <a:pt x="596" y="157"/>
                  </a:lnTo>
                  <a:lnTo>
                    <a:pt x="566" y="154"/>
                  </a:lnTo>
                  <a:lnTo>
                    <a:pt x="549" y="156"/>
                  </a:lnTo>
                  <a:lnTo>
                    <a:pt x="531" y="159"/>
                  </a:lnTo>
                  <a:lnTo>
                    <a:pt x="517" y="165"/>
                  </a:lnTo>
                  <a:lnTo>
                    <a:pt x="507" y="173"/>
                  </a:lnTo>
                  <a:lnTo>
                    <a:pt x="499" y="183"/>
                  </a:lnTo>
                  <a:lnTo>
                    <a:pt x="487" y="193"/>
                  </a:lnTo>
                  <a:lnTo>
                    <a:pt x="474" y="206"/>
                  </a:lnTo>
                  <a:lnTo>
                    <a:pt x="464" y="220"/>
                  </a:lnTo>
                  <a:lnTo>
                    <a:pt x="456" y="236"/>
                  </a:lnTo>
                  <a:lnTo>
                    <a:pt x="452" y="249"/>
                  </a:lnTo>
                  <a:lnTo>
                    <a:pt x="451" y="264"/>
                  </a:lnTo>
                  <a:lnTo>
                    <a:pt x="454" y="281"/>
                  </a:lnTo>
                  <a:lnTo>
                    <a:pt x="463" y="296"/>
                  </a:lnTo>
                  <a:lnTo>
                    <a:pt x="473" y="313"/>
                  </a:lnTo>
                  <a:lnTo>
                    <a:pt x="482" y="333"/>
                  </a:lnTo>
                  <a:lnTo>
                    <a:pt x="487" y="352"/>
                  </a:lnTo>
                  <a:lnTo>
                    <a:pt x="495" y="378"/>
                  </a:lnTo>
                  <a:lnTo>
                    <a:pt x="502" y="393"/>
                  </a:lnTo>
                  <a:lnTo>
                    <a:pt x="514" y="409"/>
                  </a:lnTo>
                  <a:lnTo>
                    <a:pt x="527" y="420"/>
                  </a:lnTo>
                  <a:lnTo>
                    <a:pt x="543" y="432"/>
                  </a:lnTo>
                  <a:lnTo>
                    <a:pt x="561" y="439"/>
                  </a:lnTo>
                  <a:lnTo>
                    <a:pt x="577" y="443"/>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0" name="Freeform 44">
              <a:extLst>
                <a:ext uri="{FF2B5EF4-FFF2-40B4-BE49-F238E27FC236}">
                  <a16:creationId xmlns:a16="http://schemas.microsoft.com/office/drawing/2014/main" xmlns="" id="{85C9C139-848F-40C3-89E1-C9A97D04A7FE}"/>
                </a:ext>
              </a:extLst>
            </p:cNvPr>
            <p:cNvSpPr>
              <a:spLocks/>
            </p:cNvSpPr>
            <p:nvPr/>
          </p:nvSpPr>
          <p:spPr bwMode="auto">
            <a:xfrm>
              <a:off x="2716" y="2450"/>
              <a:ext cx="159" cy="104"/>
            </a:xfrm>
            <a:custGeom>
              <a:avLst/>
              <a:gdLst>
                <a:gd name="T0" fmla="*/ 306 w 477"/>
                <a:gd name="T1" fmla="*/ 8 h 312"/>
                <a:gd name="T2" fmla="*/ 277 w 477"/>
                <a:gd name="T3" fmla="*/ 1 h 312"/>
                <a:gd name="T4" fmla="*/ 248 w 477"/>
                <a:gd name="T5" fmla="*/ 1 h 312"/>
                <a:gd name="T6" fmla="*/ 218 w 477"/>
                <a:gd name="T7" fmla="*/ 7 h 312"/>
                <a:gd name="T8" fmla="*/ 186 w 477"/>
                <a:gd name="T9" fmla="*/ 23 h 312"/>
                <a:gd name="T10" fmla="*/ 161 w 477"/>
                <a:gd name="T11" fmla="*/ 47 h 312"/>
                <a:gd name="T12" fmla="*/ 141 w 477"/>
                <a:gd name="T13" fmla="*/ 71 h 312"/>
                <a:gd name="T14" fmla="*/ 105 w 477"/>
                <a:gd name="T15" fmla="*/ 80 h 312"/>
                <a:gd name="T16" fmla="*/ 51 w 477"/>
                <a:gd name="T17" fmla="*/ 86 h 312"/>
                <a:gd name="T18" fmla="*/ 33 w 477"/>
                <a:gd name="T19" fmla="*/ 94 h 312"/>
                <a:gd name="T20" fmla="*/ 24 w 477"/>
                <a:gd name="T21" fmla="*/ 114 h 312"/>
                <a:gd name="T22" fmla="*/ 20 w 477"/>
                <a:gd name="T23" fmla="*/ 137 h 312"/>
                <a:gd name="T24" fmla="*/ 5 w 477"/>
                <a:gd name="T25" fmla="*/ 166 h 312"/>
                <a:gd name="T26" fmla="*/ 0 w 477"/>
                <a:gd name="T27" fmla="*/ 192 h 312"/>
                <a:gd name="T28" fmla="*/ 8 w 477"/>
                <a:gd name="T29" fmla="*/ 212 h 312"/>
                <a:gd name="T30" fmla="*/ 34 w 477"/>
                <a:gd name="T31" fmla="*/ 229 h 312"/>
                <a:gd name="T32" fmla="*/ 67 w 477"/>
                <a:gd name="T33" fmla="*/ 247 h 312"/>
                <a:gd name="T34" fmla="*/ 83 w 477"/>
                <a:gd name="T35" fmla="*/ 267 h 312"/>
                <a:gd name="T36" fmla="*/ 102 w 477"/>
                <a:gd name="T37" fmla="*/ 300 h 312"/>
                <a:gd name="T38" fmla="*/ 123 w 477"/>
                <a:gd name="T39" fmla="*/ 311 h 312"/>
                <a:gd name="T40" fmla="*/ 160 w 477"/>
                <a:gd name="T41" fmla="*/ 311 h 312"/>
                <a:gd name="T42" fmla="*/ 202 w 477"/>
                <a:gd name="T43" fmla="*/ 296 h 312"/>
                <a:gd name="T44" fmla="*/ 209 w 477"/>
                <a:gd name="T45" fmla="*/ 294 h 312"/>
                <a:gd name="T46" fmla="*/ 239 w 477"/>
                <a:gd name="T47" fmla="*/ 285 h 312"/>
                <a:gd name="T48" fmla="*/ 268 w 477"/>
                <a:gd name="T49" fmla="*/ 270 h 312"/>
                <a:gd name="T50" fmla="*/ 294 w 477"/>
                <a:gd name="T51" fmla="*/ 263 h 312"/>
                <a:gd name="T52" fmla="*/ 300 w 477"/>
                <a:gd name="T53" fmla="*/ 263 h 312"/>
                <a:gd name="T54" fmla="*/ 336 w 477"/>
                <a:gd name="T55" fmla="*/ 266 h 312"/>
                <a:gd name="T56" fmla="*/ 343 w 477"/>
                <a:gd name="T57" fmla="*/ 267 h 312"/>
                <a:gd name="T58" fmla="*/ 365 w 477"/>
                <a:gd name="T59" fmla="*/ 268 h 312"/>
                <a:gd name="T60" fmla="*/ 406 w 477"/>
                <a:gd name="T61" fmla="*/ 267 h 312"/>
                <a:gd name="T62" fmla="*/ 428 w 477"/>
                <a:gd name="T63" fmla="*/ 256 h 312"/>
                <a:gd name="T64" fmla="*/ 446 w 477"/>
                <a:gd name="T65" fmla="*/ 247 h 312"/>
                <a:gd name="T66" fmla="*/ 457 w 477"/>
                <a:gd name="T67" fmla="*/ 245 h 312"/>
                <a:gd name="T68" fmla="*/ 465 w 477"/>
                <a:gd name="T69" fmla="*/ 244 h 312"/>
                <a:gd name="T70" fmla="*/ 476 w 477"/>
                <a:gd name="T71" fmla="*/ 235 h 312"/>
                <a:gd name="T72" fmla="*/ 464 w 477"/>
                <a:gd name="T73" fmla="*/ 221 h 312"/>
                <a:gd name="T74" fmla="*/ 433 w 477"/>
                <a:gd name="T75" fmla="*/ 194 h 312"/>
                <a:gd name="T76" fmla="*/ 396 w 477"/>
                <a:gd name="T77" fmla="*/ 168 h 312"/>
                <a:gd name="T78" fmla="*/ 351 w 477"/>
                <a:gd name="T79" fmla="*/ 150 h 312"/>
                <a:gd name="T80" fmla="*/ 324 w 477"/>
                <a:gd name="T81" fmla="*/ 126 h 312"/>
                <a:gd name="T82" fmla="*/ 310 w 477"/>
                <a:gd name="T83" fmla="*/ 86 h 312"/>
                <a:gd name="T84" fmla="*/ 314 w 477"/>
                <a:gd name="T85" fmla="*/ 36 h 3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7"/>
                <a:gd name="T130" fmla="*/ 0 h 312"/>
                <a:gd name="T131" fmla="*/ 477 w 477"/>
                <a:gd name="T132" fmla="*/ 312 h 3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7" h="312">
                  <a:moveTo>
                    <a:pt x="321" y="15"/>
                  </a:moveTo>
                  <a:lnTo>
                    <a:pt x="306" y="8"/>
                  </a:lnTo>
                  <a:lnTo>
                    <a:pt x="293" y="3"/>
                  </a:lnTo>
                  <a:lnTo>
                    <a:pt x="277" y="1"/>
                  </a:lnTo>
                  <a:lnTo>
                    <a:pt x="264" y="0"/>
                  </a:lnTo>
                  <a:lnTo>
                    <a:pt x="248" y="1"/>
                  </a:lnTo>
                  <a:lnTo>
                    <a:pt x="234" y="3"/>
                  </a:lnTo>
                  <a:lnTo>
                    <a:pt x="218" y="7"/>
                  </a:lnTo>
                  <a:lnTo>
                    <a:pt x="201" y="15"/>
                  </a:lnTo>
                  <a:lnTo>
                    <a:pt x="186" y="23"/>
                  </a:lnTo>
                  <a:lnTo>
                    <a:pt x="172" y="35"/>
                  </a:lnTo>
                  <a:lnTo>
                    <a:pt x="161" y="47"/>
                  </a:lnTo>
                  <a:lnTo>
                    <a:pt x="149" y="65"/>
                  </a:lnTo>
                  <a:lnTo>
                    <a:pt x="141" y="71"/>
                  </a:lnTo>
                  <a:lnTo>
                    <a:pt x="129" y="77"/>
                  </a:lnTo>
                  <a:lnTo>
                    <a:pt x="105" y="80"/>
                  </a:lnTo>
                  <a:lnTo>
                    <a:pt x="64" y="83"/>
                  </a:lnTo>
                  <a:lnTo>
                    <a:pt x="51" y="86"/>
                  </a:lnTo>
                  <a:lnTo>
                    <a:pt x="40" y="89"/>
                  </a:lnTo>
                  <a:lnTo>
                    <a:pt x="33" y="94"/>
                  </a:lnTo>
                  <a:lnTo>
                    <a:pt x="27" y="103"/>
                  </a:lnTo>
                  <a:lnTo>
                    <a:pt x="24" y="114"/>
                  </a:lnTo>
                  <a:lnTo>
                    <a:pt x="22" y="125"/>
                  </a:lnTo>
                  <a:lnTo>
                    <a:pt x="20" y="137"/>
                  </a:lnTo>
                  <a:lnTo>
                    <a:pt x="14" y="149"/>
                  </a:lnTo>
                  <a:lnTo>
                    <a:pt x="5" y="166"/>
                  </a:lnTo>
                  <a:lnTo>
                    <a:pt x="1" y="179"/>
                  </a:lnTo>
                  <a:lnTo>
                    <a:pt x="0" y="192"/>
                  </a:lnTo>
                  <a:lnTo>
                    <a:pt x="2" y="203"/>
                  </a:lnTo>
                  <a:lnTo>
                    <a:pt x="8" y="212"/>
                  </a:lnTo>
                  <a:lnTo>
                    <a:pt x="14" y="218"/>
                  </a:lnTo>
                  <a:lnTo>
                    <a:pt x="34" y="229"/>
                  </a:lnTo>
                  <a:lnTo>
                    <a:pt x="54" y="238"/>
                  </a:lnTo>
                  <a:lnTo>
                    <a:pt x="67" y="247"/>
                  </a:lnTo>
                  <a:lnTo>
                    <a:pt x="77" y="256"/>
                  </a:lnTo>
                  <a:lnTo>
                    <a:pt x="83" y="267"/>
                  </a:lnTo>
                  <a:lnTo>
                    <a:pt x="93" y="289"/>
                  </a:lnTo>
                  <a:lnTo>
                    <a:pt x="102" y="300"/>
                  </a:lnTo>
                  <a:lnTo>
                    <a:pt x="112" y="306"/>
                  </a:lnTo>
                  <a:lnTo>
                    <a:pt x="123" y="311"/>
                  </a:lnTo>
                  <a:lnTo>
                    <a:pt x="140" y="312"/>
                  </a:lnTo>
                  <a:lnTo>
                    <a:pt x="160" y="311"/>
                  </a:lnTo>
                  <a:lnTo>
                    <a:pt x="180" y="306"/>
                  </a:lnTo>
                  <a:lnTo>
                    <a:pt x="202" y="296"/>
                  </a:lnTo>
                  <a:lnTo>
                    <a:pt x="209" y="294"/>
                  </a:lnTo>
                  <a:lnTo>
                    <a:pt x="224" y="291"/>
                  </a:lnTo>
                  <a:lnTo>
                    <a:pt x="239" y="285"/>
                  </a:lnTo>
                  <a:lnTo>
                    <a:pt x="250" y="281"/>
                  </a:lnTo>
                  <a:lnTo>
                    <a:pt x="268" y="270"/>
                  </a:lnTo>
                  <a:lnTo>
                    <a:pt x="279" y="267"/>
                  </a:lnTo>
                  <a:lnTo>
                    <a:pt x="294" y="263"/>
                  </a:lnTo>
                  <a:lnTo>
                    <a:pt x="300" y="263"/>
                  </a:lnTo>
                  <a:lnTo>
                    <a:pt x="317" y="263"/>
                  </a:lnTo>
                  <a:lnTo>
                    <a:pt x="336" y="266"/>
                  </a:lnTo>
                  <a:lnTo>
                    <a:pt x="343" y="267"/>
                  </a:lnTo>
                  <a:lnTo>
                    <a:pt x="365" y="268"/>
                  </a:lnTo>
                  <a:lnTo>
                    <a:pt x="394" y="268"/>
                  </a:lnTo>
                  <a:lnTo>
                    <a:pt x="406" y="267"/>
                  </a:lnTo>
                  <a:lnTo>
                    <a:pt x="418" y="261"/>
                  </a:lnTo>
                  <a:lnTo>
                    <a:pt x="428" y="256"/>
                  </a:lnTo>
                  <a:lnTo>
                    <a:pt x="437" y="250"/>
                  </a:lnTo>
                  <a:lnTo>
                    <a:pt x="446" y="247"/>
                  </a:lnTo>
                  <a:lnTo>
                    <a:pt x="452" y="246"/>
                  </a:lnTo>
                  <a:lnTo>
                    <a:pt x="457" y="245"/>
                  </a:lnTo>
                  <a:lnTo>
                    <a:pt x="465" y="244"/>
                  </a:lnTo>
                  <a:lnTo>
                    <a:pt x="472" y="240"/>
                  </a:lnTo>
                  <a:lnTo>
                    <a:pt x="476" y="235"/>
                  </a:lnTo>
                  <a:lnTo>
                    <a:pt x="477" y="229"/>
                  </a:lnTo>
                  <a:lnTo>
                    <a:pt x="464" y="221"/>
                  </a:lnTo>
                  <a:lnTo>
                    <a:pt x="451" y="211"/>
                  </a:lnTo>
                  <a:lnTo>
                    <a:pt x="433" y="194"/>
                  </a:lnTo>
                  <a:lnTo>
                    <a:pt x="417" y="180"/>
                  </a:lnTo>
                  <a:lnTo>
                    <a:pt x="396" y="168"/>
                  </a:lnTo>
                  <a:lnTo>
                    <a:pt x="374" y="160"/>
                  </a:lnTo>
                  <a:lnTo>
                    <a:pt x="351" y="150"/>
                  </a:lnTo>
                  <a:lnTo>
                    <a:pt x="334" y="139"/>
                  </a:lnTo>
                  <a:lnTo>
                    <a:pt x="324" y="126"/>
                  </a:lnTo>
                  <a:lnTo>
                    <a:pt x="315" y="110"/>
                  </a:lnTo>
                  <a:lnTo>
                    <a:pt x="310" y="86"/>
                  </a:lnTo>
                  <a:lnTo>
                    <a:pt x="310" y="60"/>
                  </a:lnTo>
                  <a:lnTo>
                    <a:pt x="314" y="36"/>
                  </a:lnTo>
                  <a:lnTo>
                    <a:pt x="321" y="15"/>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1" name="Freeform 45">
              <a:extLst>
                <a:ext uri="{FF2B5EF4-FFF2-40B4-BE49-F238E27FC236}">
                  <a16:creationId xmlns:a16="http://schemas.microsoft.com/office/drawing/2014/main" xmlns="" id="{68F69F65-E6AF-4A9B-86FB-3E9AEBD80138}"/>
                </a:ext>
              </a:extLst>
            </p:cNvPr>
            <p:cNvSpPr>
              <a:spLocks/>
            </p:cNvSpPr>
            <p:nvPr/>
          </p:nvSpPr>
          <p:spPr bwMode="auto">
            <a:xfrm>
              <a:off x="3027" y="2528"/>
              <a:ext cx="55" cy="33"/>
            </a:xfrm>
            <a:custGeom>
              <a:avLst/>
              <a:gdLst>
                <a:gd name="T0" fmla="*/ 164 w 164"/>
                <a:gd name="T1" fmla="*/ 13 h 100"/>
                <a:gd name="T2" fmla="*/ 158 w 164"/>
                <a:gd name="T3" fmla="*/ 14 h 100"/>
                <a:gd name="T4" fmla="*/ 146 w 164"/>
                <a:gd name="T5" fmla="*/ 17 h 100"/>
                <a:gd name="T6" fmla="*/ 133 w 164"/>
                <a:gd name="T7" fmla="*/ 24 h 100"/>
                <a:gd name="T8" fmla="*/ 116 w 164"/>
                <a:gd name="T9" fmla="*/ 37 h 100"/>
                <a:gd name="T10" fmla="*/ 93 w 164"/>
                <a:gd name="T11" fmla="*/ 58 h 100"/>
                <a:gd name="T12" fmla="*/ 72 w 164"/>
                <a:gd name="T13" fmla="*/ 78 h 100"/>
                <a:gd name="T14" fmla="*/ 53 w 164"/>
                <a:gd name="T15" fmla="*/ 91 h 100"/>
                <a:gd name="T16" fmla="*/ 40 w 164"/>
                <a:gd name="T17" fmla="*/ 97 h 100"/>
                <a:gd name="T18" fmla="*/ 40 w 164"/>
                <a:gd name="T19" fmla="*/ 97 h 100"/>
                <a:gd name="T20" fmla="*/ 33 w 164"/>
                <a:gd name="T21" fmla="*/ 100 h 100"/>
                <a:gd name="T22" fmla="*/ 33 w 164"/>
                <a:gd name="T23" fmla="*/ 100 h 100"/>
                <a:gd name="T24" fmla="*/ 25 w 164"/>
                <a:gd name="T25" fmla="*/ 98 h 100"/>
                <a:gd name="T26" fmla="*/ 17 w 164"/>
                <a:gd name="T27" fmla="*/ 96 h 100"/>
                <a:gd name="T28" fmla="*/ 9 w 164"/>
                <a:gd name="T29" fmla="*/ 94 h 100"/>
                <a:gd name="T30" fmla="*/ 0 w 164"/>
                <a:gd name="T31" fmla="*/ 90 h 100"/>
                <a:gd name="T32" fmla="*/ 0 w 164"/>
                <a:gd name="T33" fmla="*/ 86 h 100"/>
                <a:gd name="T34" fmla="*/ 2 w 164"/>
                <a:gd name="T35" fmla="*/ 64 h 100"/>
                <a:gd name="T36" fmla="*/ 5 w 164"/>
                <a:gd name="T37" fmla="*/ 52 h 100"/>
                <a:gd name="T38" fmla="*/ 9 w 164"/>
                <a:gd name="T39" fmla="*/ 42 h 100"/>
                <a:gd name="T40" fmla="*/ 16 w 164"/>
                <a:gd name="T41" fmla="*/ 33 h 100"/>
                <a:gd name="T42" fmla="*/ 27 w 164"/>
                <a:gd name="T43" fmla="*/ 30 h 100"/>
                <a:gd name="T44" fmla="*/ 41 w 164"/>
                <a:gd name="T45" fmla="*/ 24 h 100"/>
                <a:gd name="T46" fmla="*/ 58 w 164"/>
                <a:gd name="T47" fmla="*/ 17 h 100"/>
                <a:gd name="T48" fmla="*/ 74 w 164"/>
                <a:gd name="T49" fmla="*/ 7 h 100"/>
                <a:gd name="T50" fmla="*/ 88 w 164"/>
                <a:gd name="T51" fmla="*/ 3 h 100"/>
                <a:gd name="T52" fmla="*/ 102 w 164"/>
                <a:gd name="T53" fmla="*/ 0 h 100"/>
                <a:gd name="T54" fmla="*/ 119 w 164"/>
                <a:gd name="T55" fmla="*/ 0 h 100"/>
                <a:gd name="T56" fmla="*/ 133 w 164"/>
                <a:gd name="T57" fmla="*/ 4 h 100"/>
                <a:gd name="T58" fmla="*/ 152 w 164"/>
                <a:gd name="T59" fmla="*/ 10 h 100"/>
                <a:gd name="T60" fmla="*/ 164 w 164"/>
                <a:gd name="T61" fmla="*/ 13 h 1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4"/>
                <a:gd name="T94" fmla="*/ 0 h 100"/>
                <a:gd name="T95" fmla="*/ 164 w 164"/>
                <a:gd name="T96" fmla="*/ 100 h 1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4" h="100">
                  <a:moveTo>
                    <a:pt x="164" y="13"/>
                  </a:moveTo>
                  <a:lnTo>
                    <a:pt x="158" y="14"/>
                  </a:lnTo>
                  <a:lnTo>
                    <a:pt x="146" y="17"/>
                  </a:lnTo>
                  <a:lnTo>
                    <a:pt x="133" y="24"/>
                  </a:lnTo>
                  <a:lnTo>
                    <a:pt x="116" y="37"/>
                  </a:lnTo>
                  <a:lnTo>
                    <a:pt x="93" y="58"/>
                  </a:lnTo>
                  <a:lnTo>
                    <a:pt x="72" y="78"/>
                  </a:lnTo>
                  <a:lnTo>
                    <a:pt x="53" y="91"/>
                  </a:lnTo>
                  <a:lnTo>
                    <a:pt x="40" y="97"/>
                  </a:lnTo>
                  <a:lnTo>
                    <a:pt x="33" y="100"/>
                  </a:lnTo>
                  <a:lnTo>
                    <a:pt x="25" y="98"/>
                  </a:lnTo>
                  <a:lnTo>
                    <a:pt x="17" y="96"/>
                  </a:lnTo>
                  <a:lnTo>
                    <a:pt x="9" y="94"/>
                  </a:lnTo>
                  <a:lnTo>
                    <a:pt x="0" y="90"/>
                  </a:lnTo>
                  <a:lnTo>
                    <a:pt x="0" y="86"/>
                  </a:lnTo>
                  <a:lnTo>
                    <a:pt x="2" y="64"/>
                  </a:lnTo>
                  <a:lnTo>
                    <a:pt x="5" y="52"/>
                  </a:lnTo>
                  <a:lnTo>
                    <a:pt x="9" y="42"/>
                  </a:lnTo>
                  <a:lnTo>
                    <a:pt x="16" y="33"/>
                  </a:lnTo>
                  <a:lnTo>
                    <a:pt x="27" y="30"/>
                  </a:lnTo>
                  <a:lnTo>
                    <a:pt x="41" y="24"/>
                  </a:lnTo>
                  <a:lnTo>
                    <a:pt x="58" y="17"/>
                  </a:lnTo>
                  <a:lnTo>
                    <a:pt x="74" y="7"/>
                  </a:lnTo>
                  <a:lnTo>
                    <a:pt x="88" y="3"/>
                  </a:lnTo>
                  <a:lnTo>
                    <a:pt x="102" y="0"/>
                  </a:lnTo>
                  <a:lnTo>
                    <a:pt x="119" y="0"/>
                  </a:lnTo>
                  <a:lnTo>
                    <a:pt x="133" y="4"/>
                  </a:lnTo>
                  <a:lnTo>
                    <a:pt x="152" y="10"/>
                  </a:lnTo>
                  <a:lnTo>
                    <a:pt x="164" y="13"/>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2" name="Freeform 46">
              <a:extLst>
                <a:ext uri="{FF2B5EF4-FFF2-40B4-BE49-F238E27FC236}">
                  <a16:creationId xmlns:a16="http://schemas.microsoft.com/office/drawing/2014/main" xmlns="" id="{C9E4995A-CCDC-4EBB-AD46-F0D564D9B564}"/>
                </a:ext>
              </a:extLst>
            </p:cNvPr>
            <p:cNvSpPr>
              <a:spLocks/>
            </p:cNvSpPr>
            <p:nvPr/>
          </p:nvSpPr>
          <p:spPr bwMode="auto">
            <a:xfrm>
              <a:off x="2819" y="2456"/>
              <a:ext cx="55" cy="71"/>
            </a:xfrm>
            <a:custGeom>
              <a:avLst/>
              <a:gdLst>
                <a:gd name="T0" fmla="*/ 166 w 166"/>
                <a:gd name="T1" fmla="*/ 212 h 212"/>
                <a:gd name="T2" fmla="*/ 153 w 166"/>
                <a:gd name="T3" fmla="*/ 204 h 212"/>
                <a:gd name="T4" fmla="*/ 140 w 166"/>
                <a:gd name="T5" fmla="*/ 194 h 212"/>
                <a:gd name="T6" fmla="*/ 122 w 166"/>
                <a:gd name="T7" fmla="*/ 177 h 212"/>
                <a:gd name="T8" fmla="*/ 107 w 166"/>
                <a:gd name="T9" fmla="*/ 163 h 212"/>
                <a:gd name="T10" fmla="*/ 86 w 166"/>
                <a:gd name="T11" fmla="*/ 151 h 212"/>
                <a:gd name="T12" fmla="*/ 64 w 166"/>
                <a:gd name="T13" fmla="*/ 143 h 212"/>
                <a:gd name="T14" fmla="*/ 41 w 166"/>
                <a:gd name="T15" fmla="*/ 133 h 212"/>
                <a:gd name="T16" fmla="*/ 24 w 166"/>
                <a:gd name="T17" fmla="*/ 122 h 212"/>
                <a:gd name="T18" fmla="*/ 14 w 166"/>
                <a:gd name="T19" fmla="*/ 109 h 212"/>
                <a:gd name="T20" fmla="*/ 5 w 166"/>
                <a:gd name="T21" fmla="*/ 94 h 212"/>
                <a:gd name="T22" fmla="*/ 0 w 166"/>
                <a:gd name="T23" fmla="*/ 70 h 212"/>
                <a:gd name="T24" fmla="*/ 0 w 166"/>
                <a:gd name="T25" fmla="*/ 45 h 212"/>
                <a:gd name="T26" fmla="*/ 4 w 166"/>
                <a:gd name="T27" fmla="*/ 20 h 212"/>
                <a:gd name="T28" fmla="*/ 11 w 166"/>
                <a:gd name="T29" fmla="*/ 0 h 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6"/>
                <a:gd name="T46" fmla="*/ 0 h 212"/>
                <a:gd name="T47" fmla="*/ 166 w 166"/>
                <a:gd name="T48" fmla="*/ 212 h 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6" h="212">
                  <a:moveTo>
                    <a:pt x="166" y="212"/>
                  </a:moveTo>
                  <a:lnTo>
                    <a:pt x="153" y="204"/>
                  </a:lnTo>
                  <a:lnTo>
                    <a:pt x="140" y="194"/>
                  </a:lnTo>
                  <a:lnTo>
                    <a:pt x="122" y="177"/>
                  </a:lnTo>
                  <a:lnTo>
                    <a:pt x="107" y="163"/>
                  </a:lnTo>
                  <a:lnTo>
                    <a:pt x="86" y="151"/>
                  </a:lnTo>
                  <a:lnTo>
                    <a:pt x="64" y="143"/>
                  </a:lnTo>
                  <a:lnTo>
                    <a:pt x="41" y="133"/>
                  </a:lnTo>
                  <a:lnTo>
                    <a:pt x="24" y="122"/>
                  </a:lnTo>
                  <a:lnTo>
                    <a:pt x="14" y="109"/>
                  </a:lnTo>
                  <a:lnTo>
                    <a:pt x="5" y="94"/>
                  </a:lnTo>
                  <a:lnTo>
                    <a:pt x="0" y="70"/>
                  </a:lnTo>
                  <a:lnTo>
                    <a:pt x="0" y="45"/>
                  </a:lnTo>
                  <a:lnTo>
                    <a:pt x="4" y="20"/>
                  </a:lnTo>
                  <a:lnTo>
                    <a:pt x="1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3" name="Freeform 47">
              <a:extLst>
                <a:ext uri="{FF2B5EF4-FFF2-40B4-BE49-F238E27FC236}">
                  <a16:creationId xmlns:a16="http://schemas.microsoft.com/office/drawing/2014/main" xmlns="" id="{CC380364-D92A-48F0-956A-D5C9134675B0}"/>
                </a:ext>
              </a:extLst>
            </p:cNvPr>
            <p:cNvSpPr>
              <a:spLocks/>
            </p:cNvSpPr>
            <p:nvPr/>
          </p:nvSpPr>
          <p:spPr bwMode="auto">
            <a:xfrm>
              <a:off x="428" y="3094"/>
              <a:ext cx="482" cy="284"/>
            </a:xfrm>
            <a:custGeom>
              <a:avLst/>
              <a:gdLst>
                <a:gd name="T0" fmla="*/ 386 w 1448"/>
                <a:gd name="T1" fmla="*/ 768 h 853"/>
                <a:gd name="T2" fmla="*/ 358 w 1448"/>
                <a:gd name="T3" fmla="*/ 772 h 853"/>
                <a:gd name="T4" fmla="*/ 228 w 1448"/>
                <a:gd name="T5" fmla="*/ 805 h 853"/>
                <a:gd name="T6" fmla="*/ 69 w 1448"/>
                <a:gd name="T7" fmla="*/ 772 h 853"/>
                <a:gd name="T8" fmla="*/ 0 w 1448"/>
                <a:gd name="T9" fmla="*/ 708 h 853"/>
                <a:gd name="T10" fmla="*/ 41 w 1448"/>
                <a:gd name="T11" fmla="*/ 655 h 853"/>
                <a:gd name="T12" fmla="*/ 75 w 1448"/>
                <a:gd name="T13" fmla="*/ 639 h 853"/>
                <a:gd name="T14" fmla="*/ 34 w 1448"/>
                <a:gd name="T15" fmla="*/ 558 h 853"/>
                <a:gd name="T16" fmla="*/ 20 w 1448"/>
                <a:gd name="T17" fmla="*/ 435 h 853"/>
                <a:gd name="T18" fmla="*/ 109 w 1448"/>
                <a:gd name="T19" fmla="*/ 354 h 853"/>
                <a:gd name="T20" fmla="*/ 213 w 1448"/>
                <a:gd name="T21" fmla="*/ 343 h 853"/>
                <a:gd name="T22" fmla="*/ 193 w 1448"/>
                <a:gd name="T23" fmla="*/ 328 h 853"/>
                <a:gd name="T24" fmla="*/ 199 w 1448"/>
                <a:gd name="T25" fmla="*/ 242 h 853"/>
                <a:gd name="T26" fmla="*/ 317 w 1448"/>
                <a:gd name="T27" fmla="*/ 134 h 853"/>
                <a:gd name="T28" fmla="*/ 517 w 1448"/>
                <a:gd name="T29" fmla="*/ 75 h 853"/>
                <a:gd name="T30" fmla="*/ 613 w 1448"/>
                <a:gd name="T31" fmla="*/ 81 h 853"/>
                <a:gd name="T32" fmla="*/ 613 w 1448"/>
                <a:gd name="T33" fmla="*/ 81 h 853"/>
                <a:gd name="T34" fmla="*/ 669 w 1448"/>
                <a:gd name="T35" fmla="*/ 38 h 853"/>
                <a:gd name="T36" fmla="*/ 855 w 1448"/>
                <a:gd name="T37" fmla="*/ 0 h 853"/>
                <a:gd name="T38" fmla="*/ 1027 w 1448"/>
                <a:gd name="T39" fmla="*/ 27 h 853"/>
                <a:gd name="T40" fmla="*/ 1041 w 1448"/>
                <a:gd name="T41" fmla="*/ 103 h 853"/>
                <a:gd name="T42" fmla="*/ 1021 w 1448"/>
                <a:gd name="T43" fmla="*/ 140 h 853"/>
                <a:gd name="T44" fmla="*/ 1158 w 1448"/>
                <a:gd name="T45" fmla="*/ 144 h 853"/>
                <a:gd name="T46" fmla="*/ 1269 w 1448"/>
                <a:gd name="T47" fmla="*/ 209 h 853"/>
                <a:gd name="T48" fmla="*/ 1261 w 1448"/>
                <a:gd name="T49" fmla="*/ 338 h 853"/>
                <a:gd name="T50" fmla="*/ 1221 w 1448"/>
                <a:gd name="T51" fmla="*/ 422 h 853"/>
                <a:gd name="T52" fmla="*/ 1224 w 1448"/>
                <a:gd name="T53" fmla="*/ 432 h 853"/>
                <a:gd name="T54" fmla="*/ 1365 w 1448"/>
                <a:gd name="T55" fmla="*/ 473 h 853"/>
                <a:gd name="T56" fmla="*/ 1448 w 1448"/>
                <a:gd name="T57" fmla="*/ 526 h 853"/>
                <a:gd name="T58" fmla="*/ 1358 w 1448"/>
                <a:gd name="T59" fmla="*/ 639 h 853"/>
                <a:gd name="T60" fmla="*/ 1245 w 1448"/>
                <a:gd name="T61" fmla="*/ 692 h 853"/>
                <a:gd name="T62" fmla="*/ 1345 w 1448"/>
                <a:gd name="T63" fmla="*/ 740 h 853"/>
                <a:gd name="T64" fmla="*/ 1414 w 1448"/>
                <a:gd name="T65" fmla="*/ 794 h 853"/>
                <a:gd name="T66" fmla="*/ 1261 w 1448"/>
                <a:gd name="T67" fmla="*/ 842 h 853"/>
                <a:gd name="T68" fmla="*/ 1089 w 1448"/>
                <a:gd name="T69" fmla="*/ 842 h 853"/>
                <a:gd name="T70" fmla="*/ 1082 w 1448"/>
                <a:gd name="T71" fmla="*/ 826 h 853"/>
                <a:gd name="T72" fmla="*/ 392 w 1448"/>
                <a:gd name="T73" fmla="*/ 768 h 8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8"/>
                <a:gd name="T112" fmla="*/ 0 h 853"/>
                <a:gd name="T113" fmla="*/ 1448 w 1448"/>
                <a:gd name="T114" fmla="*/ 853 h 8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8" h="853">
                  <a:moveTo>
                    <a:pt x="392" y="768"/>
                  </a:moveTo>
                  <a:lnTo>
                    <a:pt x="386" y="768"/>
                  </a:lnTo>
                  <a:lnTo>
                    <a:pt x="379" y="768"/>
                  </a:lnTo>
                  <a:lnTo>
                    <a:pt x="358" y="772"/>
                  </a:lnTo>
                  <a:lnTo>
                    <a:pt x="303" y="794"/>
                  </a:lnTo>
                  <a:lnTo>
                    <a:pt x="228" y="805"/>
                  </a:lnTo>
                  <a:lnTo>
                    <a:pt x="138" y="794"/>
                  </a:lnTo>
                  <a:lnTo>
                    <a:pt x="69" y="772"/>
                  </a:lnTo>
                  <a:lnTo>
                    <a:pt x="20" y="746"/>
                  </a:lnTo>
                  <a:lnTo>
                    <a:pt x="0" y="708"/>
                  </a:lnTo>
                  <a:lnTo>
                    <a:pt x="6" y="681"/>
                  </a:lnTo>
                  <a:lnTo>
                    <a:pt x="41" y="655"/>
                  </a:lnTo>
                  <a:lnTo>
                    <a:pt x="75" y="644"/>
                  </a:lnTo>
                  <a:lnTo>
                    <a:pt x="75" y="639"/>
                  </a:lnTo>
                  <a:lnTo>
                    <a:pt x="48" y="606"/>
                  </a:lnTo>
                  <a:lnTo>
                    <a:pt x="34" y="558"/>
                  </a:lnTo>
                  <a:lnTo>
                    <a:pt x="20" y="494"/>
                  </a:lnTo>
                  <a:lnTo>
                    <a:pt x="20" y="435"/>
                  </a:lnTo>
                  <a:lnTo>
                    <a:pt x="54" y="387"/>
                  </a:lnTo>
                  <a:lnTo>
                    <a:pt x="109" y="354"/>
                  </a:lnTo>
                  <a:lnTo>
                    <a:pt x="172" y="338"/>
                  </a:lnTo>
                  <a:lnTo>
                    <a:pt x="213" y="343"/>
                  </a:lnTo>
                  <a:lnTo>
                    <a:pt x="241" y="354"/>
                  </a:lnTo>
                  <a:lnTo>
                    <a:pt x="193" y="328"/>
                  </a:lnTo>
                  <a:lnTo>
                    <a:pt x="186" y="290"/>
                  </a:lnTo>
                  <a:lnTo>
                    <a:pt x="199" y="242"/>
                  </a:lnTo>
                  <a:lnTo>
                    <a:pt x="247" y="188"/>
                  </a:lnTo>
                  <a:lnTo>
                    <a:pt x="317" y="134"/>
                  </a:lnTo>
                  <a:lnTo>
                    <a:pt x="420" y="97"/>
                  </a:lnTo>
                  <a:lnTo>
                    <a:pt x="517" y="75"/>
                  </a:lnTo>
                  <a:lnTo>
                    <a:pt x="593" y="75"/>
                  </a:lnTo>
                  <a:lnTo>
                    <a:pt x="613" y="81"/>
                  </a:lnTo>
                  <a:lnTo>
                    <a:pt x="613" y="64"/>
                  </a:lnTo>
                  <a:lnTo>
                    <a:pt x="669" y="38"/>
                  </a:lnTo>
                  <a:lnTo>
                    <a:pt x="758" y="10"/>
                  </a:lnTo>
                  <a:lnTo>
                    <a:pt x="855" y="0"/>
                  </a:lnTo>
                  <a:lnTo>
                    <a:pt x="944" y="0"/>
                  </a:lnTo>
                  <a:lnTo>
                    <a:pt x="1027" y="27"/>
                  </a:lnTo>
                  <a:lnTo>
                    <a:pt x="1055" y="64"/>
                  </a:lnTo>
                  <a:lnTo>
                    <a:pt x="1041" y="103"/>
                  </a:lnTo>
                  <a:lnTo>
                    <a:pt x="1013" y="134"/>
                  </a:lnTo>
                  <a:lnTo>
                    <a:pt x="1021" y="140"/>
                  </a:lnTo>
                  <a:lnTo>
                    <a:pt x="1082" y="144"/>
                  </a:lnTo>
                  <a:lnTo>
                    <a:pt x="1158" y="144"/>
                  </a:lnTo>
                  <a:lnTo>
                    <a:pt x="1227" y="166"/>
                  </a:lnTo>
                  <a:lnTo>
                    <a:pt x="1269" y="209"/>
                  </a:lnTo>
                  <a:lnTo>
                    <a:pt x="1282" y="268"/>
                  </a:lnTo>
                  <a:lnTo>
                    <a:pt x="1261" y="338"/>
                  </a:lnTo>
                  <a:lnTo>
                    <a:pt x="1227" y="392"/>
                  </a:lnTo>
                  <a:lnTo>
                    <a:pt x="1221" y="422"/>
                  </a:lnTo>
                  <a:lnTo>
                    <a:pt x="1169" y="437"/>
                  </a:lnTo>
                  <a:lnTo>
                    <a:pt x="1224" y="432"/>
                  </a:lnTo>
                  <a:lnTo>
                    <a:pt x="1269" y="456"/>
                  </a:lnTo>
                  <a:lnTo>
                    <a:pt x="1365" y="473"/>
                  </a:lnTo>
                  <a:lnTo>
                    <a:pt x="1427" y="494"/>
                  </a:lnTo>
                  <a:lnTo>
                    <a:pt x="1448" y="526"/>
                  </a:lnTo>
                  <a:lnTo>
                    <a:pt x="1427" y="580"/>
                  </a:lnTo>
                  <a:lnTo>
                    <a:pt x="1358" y="639"/>
                  </a:lnTo>
                  <a:lnTo>
                    <a:pt x="1303" y="687"/>
                  </a:lnTo>
                  <a:lnTo>
                    <a:pt x="1245" y="692"/>
                  </a:lnTo>
                  <a:lnTo>
                    <a:pt x="1311" y="700"/>
                  </a:lnTo>
                  <a:lnTo>
                    <a:pt x="1345" y="740"/>
                  </a:lnTo>
                  <a:lnTo>
                    <a:pt x="1406" y="762"/>
                  </a:lnTo>
                  <a:lnTo>
                    <a:pt x="1414" y="794"/>
                  </a:lnTo>
                  <a:lnTo>
                    <a:pt x="1365" y="826"/>
                  </a:lnTo>
                  <a:lnTo>
                    <a:pt x="1261" y="842"/>
                  </a:lnTo>
                  <a:lnTo>
                    <a:pt x="1151" y="853"/>
                  </a:lnTo>
                  <a:lnTo>
                    <a:pt x="1089" y="842"/>
                  </a:lnTo>
                  <a:lnTo>
                    <a:pt x="1082" y="837"/>
                  </a:lnTo>
                  <a:lnTo>
                    <a:pt x="1082" y="826"/>
                  </a:lnTo>
                  <a:lnTo>
                    <a:pt x="1089" y="820"/>
                  </a:lnTo>
                  <a:lnTo>
                    <a:pt x="392" y="768"/>
                  </a:lnTo>
                  <a:close/>
                </a:path>
              </a:pathLst>
            </a:custGeom>
            <a:solidFill>
              <a:srgbClr val="00C000"/>
            </a:solidFill>
            <a:ln w="0">
              <a:solidFill>
                <a:srgbClr val="00C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4" name="Freeform 48">
              <a:extLst>
                <a:ext uri="{FF2B5EF4-FFF2-40B4-BE49-F238E27FC236}">
                  <a16:creationId xmlns:a16="http://schemas.microsoft.com/office/drawing/2014/main" xmlns="" id="{2EDC93B2-BF04-41AF-B657-DA47CA6E7D74}"/>
                </a:ext>
              </a:extLst>
            </p:cNvPr>
            <p:cNvSpPr>
              <a:spLocks/>
            </p:cNvSpPr>
            <p:nvPr/>
          </p:nvSpPr>
          <p:spPr bwMode="auto">
            <a:xfrm>
              <a:off x="497" y="3156"/>
              <a:ext cx="359" cy="325"/>
            </a:xfrm>
            <a:custGeom>
              <a:avLst/>
              <a:gdLst>
                <a:gd name="T0" fmla="*/ 455 w 1078"/>
                <a:gd name="T1" fmla="*/ 552 h 974"/>
                <a:gd name="T2" fmla="*/ 433 w 1078"/>
                <a:gd name="T3" fmla="*/ 640 h 974"/>
                <a:gd name="T4" fmla="*/ 423 w 1078"/>
                <a:gd name="T5" fmla="*/ 839 h 974"/>
                <a:gd name="T6" fmla="*/ 361 w 1078"/>
                <a:gd name="T7" fmla="*/ 907 h 974"/>
                <a:gd name="T8" fmla="*/ 119 w 1078"/>
                <a:gd name="T9" fmla="*/ 974 h 974"/>
                <a:gd name="T10" fmla="*/ 890 w 1078"/>
                <a:gd name="T11" fmla="*/ 946 h 974"/>
                <a:gd name="T12" fmla="*/ 779 w 1078"/>
                <a:gd name="T13" fmla="*/ 944 h 974"/>
                <a:gd name="T14" fmla="*/ 686 w 1078"/>
                <a:gd name="T15" fmla="*/ 845 h 974"/>
                <a:gd name="T16" fmla="*/ 647 w 1078"/>
                <a:gd name="T17" fmla="*/ 554 h 974"/>
                <a:gd name="T18" fmla="*/ 869 w 1078"/>
                <a:gd name="T19" fmla="*/ 409 h 974"/>
                <a:gd name="T20" fmla="*/ 1020 w 1078"/>
                <a:gd name="T21" fmla="*/ 348 h 974"/>
                <a:gd name="T22" fmla="*/ 1007 w 1078"/>
                <a:gd name="T23" fmla="*/ 318 h 974"/>
                <a:gd name="T24" fmla="*/ 848 w 1078"/>
                <a:gd name="T25" fmla="*/ 389 h 974"/>
                <a:gd name="T26" fmla="*/ 702 w 1078"/>
                <a:gd name="T27" fmla="*/ 426 h 974"/>
                <a:gd name="T28" fmla="*/ 565 w 1078"/>
                <a:gd name="T29" fmla="*/ 426 h 974"/>
                <a:gd name="T30" fmla="*/ 751 w 1078"/>
                <a:gd name="T31" fmla="*/ 265 h 974"/>
                <a:gd name="T32" fmla="*/ 848 w 1078"/>
                <a:gd name="T33" fmla="*/ 152 h 974"/>
                <a:gd name="T34" fmla="*/ 689 w 1078"/>
                <a:gd name="T35" fmla="*/ 265 h 974"/>
                <a:gd name="T36" fmla="*/ 517 w 1078"/>
                <a:gd name="T37" fmla="*/ 378 h 974"/>
                <a:gd name="T38" fmla="*/ 496 w 1078"/>
                <a:gd name="T39" fmla="*/ 201 h 974"/>
                <a:gd name="T40" fmla="*/ 475 w 1078"/>
                <a:gd name="T41" fmla="*/ 71 h 974"/>
                <a:gd name="T42" fmla="*/ 438 w 1078"/>
                <a:gd name="T43" fmla="*/ 0 h 974"/>
                <a:gd name="T44" fmla="*/ 421 w 1078"/>
                <a:gd name="T45" fmla="*/ 168 h 974"/>
                <a:gd name="T46" fmla="*/ 354 w 1078"/>
                <a:gd name="T47" fmla="*/ 184 h 974"/>
                <a:gd name="T48" fmla="*/ 140 w 1078"/>
                <a:gd name="T49" fmla="*/ 138 h 974"/>
                <a:gd name="T50" fmla="*/ 209 w 1078"/>
                <a:gd name="T51" fmla="*/ 214 h 974"/>
                <a:gd name="T52" fmla="*/ 427 w 1078"/>
                <a:gd name="T53" fmla="*/ 292 h 974"/>
                <a:gd name="T54" fmla="*/ 427 w 1078"/>
                <a:gd name="T55" fmla="*/ 409 h 974"/>
                <a:gd name="T56" fmla="*/ 406 w 1078"/>
                <a:gd name="T57" fmla="*/ 420 h 974"/>
                <a:gd name="T58" fmla="*/ 220 w 1078"/>
                <a:gd name="T59" fmla="*/ 420 h 974"/>
                <a:gd name="T60" fmla="*/ 82 w 1078"/>
                <a:gd name="T61" fmla="*/ 404 h 974"/>
                <a:gd name="T62" fmla="*/ 0 w 1078"/>
                <a:gd name="T63" fmla="*/ 420 h 974"/>
                <a:gd name="T64" fmla="*/ 172 w 1078"/>
                <a:gd name="T65" fmla="*/ 441 h 974"/>
                <a:gd name="T66" fmla="*/ 365 w 1078"/>
                <a:gd name="T67" fmla="*/ 474 h 9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8"/>
                <a:gd name="T103" fmla="*/ 0 h 974"/>
                <a:gd name="T104" fmla="*/ 1078 w 1078"/>
                <a:gd name="T105" fmla="*/ 974 h 9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8" h="974">
                  <a:moveTo>
                    <a:pt x="430" y="498"/>
                  </a:moveTo>
                  <a:lnTo>
                    <a:pt x="455" y="552"/>
                  </a:lnTo>
                  <a:lnTo>
                    <a:pt x="441" y="586"/>
                  </a:lnTo>
                  <a:lnTo>
                    <a:pt x="433" y="640"/>
                  </a:lnTo>
                  <a:lnTo>
                    <a:pt x="433" y="764"/>
                  </a:lnTo>
                  <a:lnTo>
                    <a:pt x="423" y="839"/>
                  </a:lnTo>
                  <a:lnTo>
                    <a:pt x="406" y="864"/>
                  </a:lnTo>
                  <a:lnTo>
                    <a:pt x="361" y="907"/>
                  </a:lnTo>
                  <a:lnTo>
                    <a:pt x="272" y="938"/>
                  </a:lnTo>
                  <a:lnTo>
                    <a:pt x="119" y="974"/>
                  </a:lnTo>
                  <a:lnTo>
                    <a:pt x="965" y="974"/>
                  </a:lnTo>
                  <a:lnTo>
                    <a:pt x="890" y="946"/>
                  </a:lnTo>
                  <a:lnTo>
                    <a:pt x="840" y="938"/>
                  </a:lnTo>
                  <a:lnTo>
                    <a:pt x="779" y="944"/>
                  </a:lnTo>
                  <a:lnTo>
                    <a:pt x="727" y="909"/>
                  </a:lnTo>
                  <a:lnTo>
                    <a:pt x="686" y="845"/>
                  </a:lnTo>
                  <a:lnTo>
                    <a:pt x="655" y="675"/>
                  </a:lnTo>
                  <a:lnTo>
                    <a:pt x="647" y="554"/>
                  </a:lnTo>
                  <a:lnTo>
                    <a:pt x="621" y="498"/>
                  </a:lnTo>
                  <a:lnTo>
                    <a:pt x="869" y="409"/>
                  </a:lnTo>
                  <a:lnTo>
                    <a:pt x="938" y="394"/>
                  </a:lnTo>
                  <a:lnTo>
                    <a:pt x="1020" y="348"/>
                  </a:lnTo>
                  <a:lnTo>
                    <a:pt x="1078" y="318"/>
                  </a:lnTo>
                  <a:lnTo>
                    <a:pt x="1007" y="318"/>
                  </a:lnTo>
                  <a:lnTo>
                    <a:pt x="916" y="361"/>
                  </a:lnTo>
                  <a:lnTo>
                    <a:pt x="848" y="389"/>
                  </a:lnTo>
                  <a:lnTo>
                    <a:pt x="758" y="415"/>
                  </a:lnTo>
                  <a:lnTo>
                    <a:pt x="702" y="426"/>
                  </a:lnTo>
                  <a:lnTo>
                    <a:pt x="603" y="448"/>
                  </a:lnTo>
                  <a:lnTo>
                    <a:pt x="565" y="426"/>
                  </a:lnTo>
                  <a:lnTo>
                    <a:pt x="641" y="391"/>
                  </a:lnTo>
                  <a:lnTo>
                    <a:pt x="751" y="265"/>
                  </a:lnTo>
                  <a:lnTo>
                    <a:pt x="796" y="222"/>
                  </a:lnTo>
                  <a:lnTo>
                    <a:pt x="848" y="152"/>
                  </a:lnTo>
                  <a:lnTo>
                    <a:pt x="854" y="88"/>
                  </a:lnTo>
                  <a:lnTo>
                    <a:pt x="689" y="265"/>
                  </a:lnTo>
                  <a:lnTo>
                    <a:pt x="655" y="303"/>
                  </a:lnTo>
                  <a:lnTo>
                    <a:pt x="517" y="378"/>
                  </a:lnTo>
                  <a:lnTo>
                    <a:pt x="506" y="259"/>
                  </a:lnTo>
                  <a:lnTo>
                    <a:pt x="496" y="201"/>
                  </a:lnTo>
                  <a:lnTo>
                    <a:pt x="483" y="163"/>
                  </a:lnTo>
                  <a:lnTo>
                    <a:pt x="475" y="71"/>
                  </a:lnTo>
                  <a:lnTo>
                    <a:pt x="468" y="34"/>
                  </a:lnTo>
                  <a:lnTo>
                    <a:pt x="438" y="0"/>
                  </a:lnTo>
                  <a:lnTo>
                    <a:pt x="427" y="104"/>
                  </a:lnTo>
                  <a:lnTo>
                    <a:pt x="421" y="168"/>
                  </a:lnTo>
                  <a:lnTo>
                    <a:pt x="441" y="227"/>
                  </a:lnTo>
                  <a:lnTo>
                    <a:pt x="354" y="184"/>
                  </a:lnTo>
                  <a:lnTo>
                    <a:pt x="209" y="179"/>
                  </a:lnTo>
                  <a:lnTo>
                    <a:pt x="140" y="138"/>
                  </a:lnTo>
                  <a:lnTo>
                    <a:pt x="137" y="179"/>
                  </a:lnTo>
                  <a:lnTo>
                    <a:pt x="209" y="214"/>
                  </a:lnTo>
                  <a:lnTo>
                    <a:pt x="333" y="216"/>
                  </a:lnTo>
                  <a:lnTo>
                    <a:pt x="427" y="292"/>
                  </a:lnTo>
                  <a:lnTo>
                    <a:pt x="433" y="389"/>
                  </a:lnTo>
                  <a:lnTo>
                    <a:pt x="427" y="409"/>
                  </a:lnTo>
                  <a:lnTo>
                    <a:pt x="406" y="420"/>
                  </a:lnTo>
                  <a:lnTo>
                    <a:pt x="317" y="431"/>
                  </a:lnTo>
                  <a:lnTo>
                    <a:pt x="220" y="420"/>
                  </a:lnTo>
                  <a:lnTo>
                    <a:pt x="137" y="409"/>
                  </a:lnTo>
                  <a:lnTo>
                    <a:pt x="82" y="404"/>
                  </a:lnTo>
                  <a:lnTo>
                    <a:pt x="13" y="400"/>
                  </a:lnTo>
                  <a:lnTo>
                    <a:pt x="0" y="420"/>
                  </a:lnTo>
                  <a:lnTo>
                    <a:pt x="76" y="426"/>
                  </a:lnTo>
                  <a:lnTo>
                    <a:pt x="172" y="441"/>
                  </a:lnTo>
                  <a:lnTo>
                    <a:pt x="269" y="458"/>
                  </a:lnTo>
                  <a:lnTo>
                    <a:pt x="365" y="474"/>
                  </a:lnTo>
                  <a:lnTo>
                    <a:pt x="430" y="498"/>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5" name="Freeform 49">
              <a:extLst>
                <a:ext uri="{FF2B5EF4-FFF2-40B4-BE49-F238E27FC236}">
                  <a16:creationId xmlns:a16="http://schemas.microsoft.com/office/drawing/2014/main" xmlns="" id="{09A5F6F1-E213-4BF9-99A9-5D2FF10DBA57}"/>
                </a:ext>
              </a:extLst>
            </p:cNvPr>
            <p:cNvSpPr>
              <a:spLocks/>
            </p:cNvSpPr>
            <p:nvPr/>
          </p:nvSpPr>
          <p:spPr bwMode="auto">
            <a:xfrm>
              <a:off x="4454" y="3362"/>
              <a:ext cx="482" cy="285"/>
            </a:xfrm>
            <a:custGeom>
              <a:avLst/>
              <a:gdLst>
                <a:gd name="T0" fmla="*/ 385 w 1448"/>
                <a:gd name="T1" fmla="*/ 767 h 853"/>
                <a:gd name="T2" fmla="*/ 359 w 1448"/>
                <a:gd name="T3" fmla="*/ 773 h 853"/>
                <a:gd name="T4" fmla="*/ 227 w 1448"/>
                <a:gd name="T5" fmla="*/ 804 h 853"/>
                <a:gd name="T6" fmla="*/ 69 w 1448"/>
                <a:gd name="T7" fmla="*/ 773 h 853"/>
                <a:gd name="T8" fmla="*/ 0 w 1448"/>
                <a:gd name="T9" fmla="*/ 708 h 853"/>
                <a:gd name="T10" fmla="*/ 41 w 1448"/>
                <a:gd name="T11" fmla="*/ 654 h 853"/>
                <a:gd name="T12" fmla="*/ 76 w 1448"/>
                <a:gd name="T13" fmla="*/ 639 h 853"/>
                <a:gd name="T14" fmla="*/ 34 w 1448"/>
                <a:gd name="T15" fmla="*/ 558 h 853"/>
                <a:gd name="T16" fmla="*/ 20 w 1448"/>
                <a:gd name="T17" fmla="*/ 435 h 853"/>
                <a:gd name="T18" fmla="*/ 110 w 1448"/>
                <a:gd name="T19" fmla="*/ 353 h 853"/>
                <a:gd name="T20" fmla="*/ 214 w 1448"/>
                <a:gd name="T21" fmla="*/ 344 h 853"/>
                <a:gd name="T22" fmla="*/ 192 w 1448"/>
                <a:gd name="T23" fmla="*/ 327 h 853"/>
                <a:gd name="T24" fmla="*/ 200 w 1448"/>
                <a:gd name="T25" fmla="*/ 241 h 853"/>
                <a:gd name="T26" fmla="*/ 316 w 1448"/>
                <a:gd name="T27" fmla="*/ 134 h 853"/>
                <a:gd name="T28" fmla="*/ 517 w 1448"/>
                <a:gd name="T29" fmla="*/ 75 h 853"/>
                <a:gd name="T30" fmla="*/ 614 w 1448"/>
                <a:gd name="T31" fmla="*/ 80 h 853"/>
                <a:gd name="T32" fmla="*/ 614 w 1448"/>
                <a:gd name="T33" fmla="*/ 80 h 853"/>
                <a:gd name="T34" fmla="*/ 668 w 1448"/>
                <a:gd name="T35" fmla="*/ 37 h 853"/>
                <a:gd name="T36" fmla="*/ 855 w 1448"/>
                <a:gd name="T37" fmla="*/ 0 h 853"/>
                <a:gd name="T38" fmla="*/ 1027 w 1448"/>
                <a:gd name="T39" fmla="*/ 26 h 853"/>
                <a:gd name="T40" fmla="*/ 1041 w 1448"/>
                <a:gd name="T41" fmla="*/ 102 h 853"/>
                <a:gd name="T42" fmla="*/ 1021 w 1448"/>
                <a:gd name="T43" fmla="*/ 139 h 853"/>
                <a:gd name="T44" fmla="*/ 1159 w 1448"/>
                <a:gd name="T45" fmla="*/ 145 h 853"/>
                <a:gd name="T46" fmla="*/ 1268 w 1448"/>
                <a:gd name="T47" fmla="*/ 209 h 853"/>
                <a:gd name="T48" fmla="*/ 1262 w 1448"/>
                <a:gd name="T49" fmla="*/ 338 h 853"/>
                <a:gd name="T50" fmla="*/ 1220 w 1448"/>
                <a:gd name="T51" fmla="*/ 421 h 853"/>
                <a:gd name="T52" fmla="*/ 1223 w 1448"/>
                <a:gd name="T53" fmla="*/ 432 h 853"/>
                <a:gd name="T54" fmla="*/ 1365 w 1448"/>
                <a:gd name="T55" fmla="*/ 472 h 853"/>
                <a:gd name="T56" fmla="*/ 1448 w 1448"/>
                <a:gd name="T57" fmla="*/ 526 h 853"/>
                <a:gd name="T58" fmla="*/ 1358 w 1448"/>
                <a:gd name="T59" fmla="*/ 639 h 853"/>
                <a:gd name="T60" fmla="*/ 1244 w 1448"/>
                <a:gd name="T61" fmla="*/ 691 h 853"/>
                <a:gd name="T62" fmla="*/ 1344 w 1448"/>
                <a:gd name="T63" fmla="*/ 740 h 853"/>
                <a:gd name="T64" fmla="*/ 1413 w 1448"/>
                <a:gd name="T65" fmla="*/ 794 h 853"/>
                <a:gd name="T66" fmla="*/ 1262 w 1448"/>
                <a:gd name="T67" fmla="*/ 842 h 853"/>
                <a:gd name="T68" fmla="*/ 1090 w 1448"/>
                <a:gd name="T69" fmla="*/ 842 h 853"/>
                <a:gd name="T70" fmla="*/ 1083 w 1448"/>
                <a:gd name="T71" fmla="*/ 826 h 853"/>
                <a:gd name="T72" fmla="*/ 393 w 1448"/>
                <a:gd name="T73" fmla="*/ 767 h 8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8"/>
                <a:gd name="T112" fmla="*/ 0 h 853"/>
                <a:gd name="T113" fmla="*/ 1448 w 1448"/>
                <a:gd name="T114" fmla="*/ 853 h 8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8" h="853">
                  <a:moveTo>
                    <a:pt x="393" y="767"/>
                  </a:moveTo>
                  <a:lnTo>
                    <a:pt x="385" y="767"/>
                  </a:lnTo>
                  <a:lnTo>
                    <a:pt x="379" y="767"/>
                  </a:lnTo>
                  <a:lnTo>
                    <a:pt x="359" y="773"/>
                  </a:lnTo>
                  <a:lnTo>
                    <a:pt x="303" y="794"/>
                  </a:lnTo>
                  <a:lnTo>
                    <a:pt x="227" y="804"/>
                  </a:lnTo>
                  <a:lnTo>
                    <a:pt x="137" y="794"/>
                  </a:lnTo>
                  <a:lnTo>
                    <a:pt x="69" y="773"/>
                  </a:lnTo>
                  <a:lnTo>
                    <a:pt x="20" y="745"/>
                  </a:lnTo>
                  <a:lnTo>
                    <a:pt x="0" y="708"/>
                  </a:lnTo>
                  <a:lnTo>
                    <a:pt x="7" y="682"/>
                  </a:lnTo>
                  <a:lnTo>
                    <a:pt x="41" y="654"/>
                  </a:lnTo>
                  <a:lnTo>
                    <a:pt x="76" y="644"/>
                  </a:lnTo>
                  <a:lnTo>
                    <a:pt x="76" y="639"/>
                  </a:lnTo>
                  <a:lnTo>
                    <a:pt x="47" y="606"/>
                  </a:lnTo>
                  <a:lnTo>
                    <a:pt x="34" y="558"/>
                  </a:lnTo>
                  <a:lnTo>
                    <a:pt x="20" y="494"/>
                  </a:lnTo>
                  <a:lnTo>
                    <a:pt x="20" y="435"/>
                  </a:lnTo>
                  <a:lnTo>
                    <a:pt x="55" y="386"/>
                  </a:lnTo>
                  <a:lnTo>
                    <a:pt x="110" y="353"/>
                  </a:lnTo>
                  <a:lnTo>
                    <a:pt x="171" y="338"/>
                  </a:lnTo>
                  <a:lnTo>
                    <a:pt x="214" y="344"/>
                  </a:lnTo>
                  <a:lnTo>
                    <a:pt x="241" y="353"/>
                  </a:lnTo>
                  <a:lnTo>
                    <a:pt x="192" y="327"/>
                  </a:lnTo>
                  <a:lnTo>
                    <a:pt x="186" y="290"/>
                  </a:lnTo>
                  <a:lnTo>
                    <a:pt x="200" y="241"/>
                  </a:lnTo>
                  <a:lnTo>
                    <a:pt x="247" y="188"/>
                  </a:lnTo>
                  <a:lnTo>
                    <a:pt x="316" y="134"/>
                  </a:lnTo>
                  <a:lnTo>
                    <a:pt x="420" y="97"/>
                  </a:lnTo>
                  <a:lnTo>
                    <a:pt x="517" y="75"/>
                  </a:lnTo>
                  <a:lnTo>
                    <a:pt x="593" y="75"/>
                  </a:lnTo>
                  <a:lnTo>
                    <a:pt x="614" y="80"/>
                  </a:lnTo>
                  <a:lnTo>
                    <a:pt x="614" y="64"/>
                  </a:lnTo>
                  <a:lnTo>
                    <a:pt x="668" y="37"/>
                  </a:lnTo>
                  <a:lnTo>
                    <a:pt x="758" y="10"/>
                  </a:lnTo>
                  <a:lnTo>
                    <a:pt x="855" y="0"/>
                  </a:lnTo>
                  <a:lnTo>
                    <a:pt x="945" y="0"/>
                  </a:lnTo>
                  <a:lnTo>
                    <a:pt x="1027" y="26"/>
                  </a:lnTo>
                  <a:lnTo>
                    <a:pt x="1055" y="64"/>
                  </a:lnTo>
                  <a:lnTo>
                    <a:pt x="1041" y="102"/>
                  </a:lnTo>
                  <a:lnTo>
                    <a:pt x="1013" y="134"/>
                  </a:lnTo>
                  <a:lnTo>
                    <a:pt x="1021" y="139"/>
                  </a:lnTo>
                  <a:lnTo>
                    <a:pt x="1083" y="145"/>
                  </a:lnTo>
                  <a:lnTo>
                    <a:pt x="1159" y="145"/>
                  </a:lnTo>
                  <a:lnTo>
                    <a:pt x="1227" y="166"/>
                  </a:lnTo>
                  <a:lnTo>
                    <a:pt x="1268" y="209"/>
                  </a:lnTo>
                  <a:lnTo>
                    <a:pt x="1283" y="268"/>
                  </a:lnTo>
                  <a:lnTo>
                    <a:pt x="1262" y="338"/>
                  </a:lnTo>
                  <a:lnTo>
                    <a:pt x="1227" y="392"/>
                  </a:lnTo>
                  <a:lnTo>
                    <a:pt x="1220" y="421"/>
                  </a:lnTo>
                  <a:lnTo>
                    <a:pt x="1169" y="437"/>
                  </a:lnTo>
                  <a:lnTo>
                    <a:pt x="1223" y="432"/>
                  </a:lnTo>
                  <a:lnTo>
                    <a:pt x="1268" y="455"/>
                  </a:lnTo>
                  <a:lnTo>
                    <a:pt x="1365" y="472"/>
                  </a:lnTo>
                  <a:lnTo>
                    <a:pt x="1426" y="494"/>
                  </a:lnTo>
                  <a:lnTo>
                    <a:pt x="1448" y="526"/>
                  </a:lnTo>
                  <a:lnTo>
                    <a:pt x="1426" y="580"/>
                  </a:lnTo>
                  <a:lnTo>
                    <a:pt x="1358" y="639"/>
                  </a:lnTo>
                  <a:lnTo>
                    <a:pt x="1302" y="686"/>
                  </a:lnTo>
                  <a:lnTo>
                    <a:pt x="1244" y="691"/>
                  </a:lnTo>
                  <a:lnTo>
                    <a:pt x="1310" y="700"/>
                  </a:lnTo>
                  <a:lnTo>
                    <a:pt x="1344" y="740"/>
                  </a:lnTo>
                  <a:lnTo>
                    <a:pt x="1407" y="762"/>
                  </a:lnTo>
                  <a:lnTo>
                    <a:pt x="1413" y="794"/>
                  </a:lnTo>
                  <a:lnTo>
                    <a:pt x="1365" y="826"/>
                  </a:lnTo>
                  <a:lnTo>
                    <a:pt x="1262" y="842"/>
                  </a:lnTo>
                  <a:lnTo>
                    <a:pt x="1151" y="853"/>
                  </a:lnTo>
                  <a:lnTo>
                    <a:pt x="1090" y="842"/>
                  </a:lnTo>
                  <a:lnTo>
                    <a:pt x="1083" y="836"/>
                  </a:lnTo>
                  <a:lnTo>
                    <a:pt x="1083" y="826"/>
                  </a:lnTo>
                  <a:lnTo>
                    <a:pt x="1090" y="820"/>
                  </a:lnTo>
                  <a:lnTo>
                    <a:pt x="393" y="767"/>
                  </a:lnTo>
                  <a:close/>
                </a:path>
              </a:pathLst>
            </a:custGeom>
            <a:solidFill>
              <a:srgbClr val="00C000"/>
            </a:solidFill>
            <a:ln w="0">
              <a:solidFill>
                <a:srgbClr val="00C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6" name="Freeform 50">
              <a:extLst>
                <a:ext uri="{FF2B5EF4-FFF2-40B4-BE49-F238E27FC236}">
                  <a16:creationId xmlns:a16="http://schemas.microsoft.com/office/drawing/2014/main" xmlns="" id="{1B21175C-B705-4831-B9F0-676FABB4BF78}"/>
                </a:ext>
              </a:extLst>
            </p:cNvPr>
            <p:cNvSpPr>
              <a:spLocks/>
            </p:cNvSpPr>
            <p:nvPr/>
          </p:nvSpPr>
          <p:spPr bwMode="auto">
            <a:xfrm>
              <a:off x="4523" y="3424"/>
              <a:ext cx="359" cy="325"/>
            </a:xfrm>
            <a:custGeom>
              <a:avLst/>
              <a:gdLst>
                <a:gd name="T0" fmla="*/ 455 w 1079"/>
                <a:gd name="T1" fmla="*/ 552 h 973"/>
                <a:gd name="T2" fmla="*/ 434 w 1079"/>
                <a:gd name="T3" fmla="*/ 640 h 973"/>
                <a:gd name="T4" fmla="*/ 424 w 1079"/>
                <a:gd name="T5" fmla="*/ 839 h 973"/>
                <a:gd name="T6" fmla="*/ 362 w 1079"/>
                <a:gd name="T7" fmla="*/ 906 h 973"/>
                <a:gd name="T8" fmla="*/ 120 w 1079"/>
                <a:gd name="T9" fmla="*/ 973 h 973"/>
                <a:gd name="T10" fmla="*/ 889 w 1079"/>
                <a:gd name="T11" fmla="*/ 946 h 973"/>
                <a:gd name="T12" fmla="*/ 778 w 1079"/>
                <a:gd name="T13" fmla="*/ 943 h 973"/>
                <a:gd name="T14" fmla="*/ 685 w 1079"/>
                <a:gd name="T15" fmla="*/ 845 h 973"/>
                <a:gd name="T16" fmla="*/ 648 w 1079"/>
                <a:gd name="T17" fmla="*/ 554 h 973"/>
                <a:gd name="T18" fmla="*/ 868 w 1079"/>
                <a:gd name="T19" fmla="*/ 410 h 973"/>
                <a:gd name="T20" fmla="*/ 1020 w 1079"/>
                <a:gd name="T21" fmla="*/ 347 h 973"/>
                <a:gd name="T22" fmla="*/ 1007 w 1079"/>
                <a:gd name="T23" fmla="*/ 318 h 973"/>
                <a:gd name="T24" fmla="*/ 848 w 1079"/>
                <a:gd name="T25" fmla="*/ 388 h 973"/>
                <a:gd name="T26" fmla="*/ 703 w 1079"/>
                <a:gd name="T27" fmla="*/ 425 h 973"/>
                <a:gd name="T28" fmla="*/ 566 w 1079"/>
                <a:gd name="T29" fmla="*/ 425 h 973"/>
                <a:gd name="T30" fmla="*/ 751 w 1079"/>
                <a:gd name="T31" fmla="*/ 265 h 973"/>
                <a:gd name="T32" fmla="*/ 848 w 1079"/>
                <a:gd name="T33" fmla="*/ 152 h 973"/>
                <a:gd name="T34" fmla="*/ 688 w 1079"/>
                <a:gd name="T35" fmla="*/ 265 h 973"/>
                <a:gd name="T36" fmla="*/ 517 w 1079"/>
                <a:gd name="T37" fmla="*/ 377 h 973"/>
                <a:gd name="T38" fmla="*/ 495 w 1079"/>
                <a:gd name="T39" fmla="*/ 200 h 973"/>
                <a:gd name="T40" fmla="*/ 476 w 1079"/>
                <a:gd name="T41" fmla="*/ 71 h 973"/>
                <a:gd name="T42" fmla="*/ 437 w 1079"/>
                <a:gd name="T43" fmla="*/ 0 h 973"/>
                <a:gd name="T44" fmla="*/ 421 w 1079"/>
                <a:gd name="T45" fmla="*/ 167 h 973"/>
                <a:gd name="T46" fmla="*/ 355 w 1079"/>
                <a:gd name="T47" fmla="*/ 184 h 973"/>
                <a:gd name="T48" fmla="*/ 141 w 1079"/>
                <a:gd name="T49" fmla="*/ 139 h 973"/>
                <a:gd name="T50" fmla="*/ 210 w 1079"/>
                <a:gd name="T51" fmla="*/ 214 h 973"/>
                <a:gd name="T52" fmla="*/ 427 w 1079"/>
                <a:gd name="T53" fmla="*/ 291 h 973"/>
                <a:gd name="T54" fmla="*/ 427 w 1079"/>
                <a:gd name="T55" fmla="*/ 410 h 973"/>
                <a:gd name="T56" fmla="*/ 407 w 1079"/>
                <a:gd name="T57" fmla="*/ 420 h 973"/>
                <a:gd name="T58" fmla="*/ 220 w 1079"/>
                <a:gd name="T59" fmla="*/ 420 h 973"/>
                <a:gd name="T60" fmla="*/ 82 w 1079"/>
                <a:gd name="T61" fmla="*/ 404 h 973"/>
                <a:gd name="T62" fmla="*/ 0 w 1079"/>
                <a:gd name="T63" fmla="*/ 420 h 973"/>
                <a:gd name="T64" fmla="*/ 172 w 1079"/>
                <a:gd name="T65" fmla="*/ 442 h 973"/>
                <a:gd name="T66" fmla="*/ 366 w 1079"/>
                <a:gd name="T67" fmla="*/ 474 h 9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973"/>
                <a:gd name="T104" fmla="*/ 1079 w 1079"/>
                <a:gd name="T105" fmla="*/ 973 h 9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973">
                  <a:moveTo>
                    <a:pt x="431" y="498"/>
                  </a:moveTo>
                  <a:lnTo>
                    <a:pt x="455" y="552"/>
                  </a:lnTo>
                  <a:lnTo>
                    <a:pt x="441" y="587"/>
                  </a:lnTo>
                  <a:lnTo>
                    <a:pt x="434" y="640"/>
                  </a:lnTo>
                  <a:lnTo>
                    <a:pt x="434" y="764"/>
                  </a:lnTo>
                  <a:lnTo>
                    <a:pt x="424" y="839"/>
                  </a:lnTo>
                  <a:lnTo>
                    <a:pt x="407" y="863"/>
                  </a:lnTo>
                  <a:lnTo>
                    <a:pt x="362" y="906"/>
                  </a:lnTo>
                  <a:lnTo>
                    <a:pt x="272" y="938"/>
                  </a:lnTo>
                  <a:lnTo>
                    <a:pt x="120" y="973"/>
                  </a:lnTo>
                  <a:lnTo>
                    <a:pt x="965" y="973"/>
                  </a:lnTo>
                  <a:lnTo>
                    <a:pt x="889" y="946"/>
                  </a:lnTo>
                  <a:lnTo>
                    <a:pt x="841" y="938"/>
                  </a:lnTo>
                  <a:lnTo>
                    <a:pt x="778" y="943"/>
                  </a:lnTo>
                  <a:lnTo>
                    <a:pt x="727" y="908"/>
                  </a:lnTo>
                  <a:lnTo>
                    <a:pt x="685" y="845"/>
                  </a:lnTo>
                  <a:lnTo>
                    <a:pt x="656" y="676"/>
                  </a:lnTo>
                  <a:lnTo>
                    <a:pt x="648" y="554"/>
                  </a:lnTo>
                  <a:lnTo>
                    <a:pt x="620" y="498"/>
                  </a:lnTo>
                  <a:lnTo>
                    <a:pt x="868" y="410"/>
                  </a:lnTo>
                  <a:lnTo>
                    <a:pt x="938" y="394"/>
                  </a:lnTo>
                  <a:lnTo>
                    <a:pt x="1020" y="347"/>
                  </a:lnTo>
                  <a:lnTo>
                    <a:pt x="1079" y="319"/>
                  </a:lnTo>
                  <a:lnTo>
                    <a:pt x="1007" y="318"/>
                  </a:lnTo>
                  <a:lnTo>
                    <a:pt x="917" y="361"/>
                  </a:lnTo>
                  <a:lnTo>
                    <a:pt x="848" y="388"/>
                  </a:lnTo>
                  <a:lnTo>
                    <a:pt x="758" y="414"/>
                  </a:lnTo>
                  <a:lnTo>
                    <a:pt x="703" y="425"/>
                  </a:lnTo>
                  <a:lnTo>
                    <a:pt x="603" y="447"/>
                  </a:lnTo>
                  <a:lnTo>
                    <a:pt x="566" y="425"/>
                  </a:lnTo>
                  <a:lnTo>
                    <a:pt x="641" y="390"/>
                  </a:lnTo>
                  <a:lnTo>
                    <a:pt x="751" y="265"/>
                  </a:lnTo>
                  <a:lnTo>
                    <a:pt x="796" y="221"/>
                  </a:lnTo>
                  <a:lnTo>
                    <a:pt x="848" y="152"/>
                  </a:lnTo>
                  <a:lnTo>
                    <a:pt x="855" y="87"/>
                  </a:lnTo>
                  <a:lnTo>
                    <a:pt x="688" y="265"/>
                  </a:lnTo>
                  <a:lnTo>
                    <a:pt x="656" y="302"/>
                  </a:lnTo>
                  <a:lnTo>
                    <a:pt x="517" y="377"/>
                  </a:lnTo>
                  <a:lnTo>
                    <a:pt x="506" y="260"/>
                  </a:lnTo>
                  <a:lnTo>
                    <a:pt x="495" y="200"/>
                  </a:lnTo>
                  <a:lnTo>
                    <a:pt x="482" y="162"/>
                  </a:lnTo>
                  <a:lnTo>
                    <a:pt x="476" y="71"/>
                  </a:lnTo>
                  <a:lnTo>
                    <a:pt x="468" y="34"/>
                  </a:lnTo>
                  <a:lnTo>
                    <a:pt x="437" y="0"/>
                  </a:lnTo>
                  <a:lnTo>
                    <a:pt x="427" y="104"/>
                  </a:lnTo>
                  <a:lnTo>
                    <a:pt x="421" y="167"/>
                  </a:lnTo>
                  <a:lnTo>
                    <a:pt x="441" y="228"/>
                  </a:lnTo>
                  <a:lnTo>
                    <a:pt x="355" y="184"/>
                  </a:lnTo>
                  <a:lnTo>
                    <a:pt x="210" y="178"/>
                  </a:lnTo>
                  <a:lnTo>
                    <a:pt x="141" y="139"/>
                  </a:lnTo>
                  <a:lnTo>
                    <a:pt x="138" y="178"/>
                  </a:lnTo>
                  <a:lnTo>
                    <a:pt x="210" y="214"/>
                  </a:lnTo>
                  <a:lnTo>
                    <a:pt x="334" y="216"/>
                  </a:lnTo>
                  <a:lnTo>
                    <a:pt x="427" y="291"/>
                  </a:lnTo>
                  <a:lnTo>
                    <a:pt x="434" y="388"/>
                  </a:lnTo>
                  <a:lnTo>
                    <a:pt x="427" y="410"/>
                  </a:lnTo>
                  <a:lnTo>
                    <a:pt x="407" y="420"/>
                  </a:lnTo>
                  <a:lnTo>
                    <a:pt x="317" y="431"/>
                  </a:lnTo>
                  <a:lnTo>
                    <a:pt x="220" y="420"/>
                  </a:lnTo>
                  <a:lnTo>
                    <a:pt x="138" y="410"/>
                  </a:lnTo>
                  <a:lnTo>
                    <a:pt x="82" y="404"/>
                  </a:lnTo>
                  <a:lnTo>
                    <a:pt x="14" y="399"/>
                  </a:lnTo>
                  <a:lnTo>
                    <a:pt x="0" y="420"/>
                  </a:lnTo>
                  <a:lnTo>
                    <a:pt x="75" y="425"/>
                  </a:lnTo>
                  <a:lnTo>
                    <a:pt x="172" y="442"/>
                  </a:lnTo>
                  <a:lnTo>
                    <a:pt x="268" y="458"/>
                  </a:lnTo>
                  <a:lnTo>
                    <a:pt x="366" y="474"/>
                  </a:lnTo>
                  <a:lnTo>
                    <a:pt x="431" y="498"/>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7" name="Freeform 51">
              <a:extLst>
                <a:ext uri="{FF2B5EF4-FFF2-40B4-BE49-F238E27FC236}">
                  <a16:creationId xmlns:a16="http://schemas.microsoft.com/office/drawing/2014/main" xmlns="" id="{C09E2D31-6D52-46BF-BBCF-33B3863EC2D7}"/>
                </a:ext>
              </a:extLst>
            </p:cNvPr>
            <p:cNvSpPr>
              <a:spLocks/>
            </p:cNvSpPr>
            <p:nvPr/>
          </p:nvSpPr>
          <p:spPr bwMode="auto">
            <a:xfrm>
              <a:off x="495" y="1989"/>
              <a:ext cx="1761" cy="2242"/>
            </a:xfrm>
            <a:custGeom>
              <a:avLst/>
              <a:gdLst>
                <a:gd name="T0" fmla="*/ 0 w 5284"/>
                <a:gd name="T1" fmla="*/ 1223 h 6728"/>
                <a:gd name="T2" fmla="*/ 40 w 5284"/>
                <a:gd name="T3" fmla="*/ 1169 h 6728"/>
                <a:gd name="T4" fmla="*/ 154 w 5284"/>
                <a:gd name="T5" fmla="*/ 1031 h 6728"/>
                <a:gd name="T6" fmla="*/ 336 w 5284"/>
                <a:gd name="T7" fmla="*/ 844 h 6728"/>
                <a:gd name="T8" fmla="*/ 450 w 5284"/>
                <a:gd name="T9" fmla="*/ 743 h 6728"/>
                <a:gd name="T10" fmla="*/ 580 w 5284"/>
                <a:gd name="T11" fmla="*/ 643 h 6728"/>
                <a:gd name="T12" fmla="*/ 744 w 5284"/>
                <a:gd name="T13" fmla="*/ 528 h 6728"/>
                <a:gd name="T14" fmla="*/ 852 w 5284"/>
                <a:gd name="T15" fmla="*/ 467 h 6728"/>
                <a:gd name="T16" fmla="*/ 968 w 5284"/>
                <a:gd name="T17" fmla="*/ 422 h 6728"/>
                <a:gd name="T18" fmla="*/ 1159 w 5284"/>
                <a:gd name="T19" fmla="*/ 353 h 6728"/>
                <a:gd name="T20" fmla="*/ 1508 w 5284"/>
                <a:gd name="T21" fmla="*/ 223 h 6728"/>
                <a:gd name="T22" fmla="*/ 1725 w 5284"/>
                <a:gd name="T23" fmla="*/ 153 h 6728"/>
                <a:gd name="T24" fmla="*/ 1949 w 5284"/>
                <a:gd name="T25" fmla="*/ 110 h 6728"/>
                <a:gd name="T26" fmla="*/ 2317 w 5284"/>
                <a:gd name="T27" fmla="*/ 64 h 6728"/>
                <a:gd name="T28" fmla="*/ 2584 w 5284"/>
                <a:gd name="T29" fmla="*/ 39 h 6728"/>
                <a:gd name="T30" fmla="*/ 2749 w 5284"/>
                <a:gd name="T31" fmla="*/ 42 h 6728"/>
                <a:gd name="T32" fmla="*/ 2913 w 5284"/>
                <a:gd name="T33" fmla="*/ 55 h 6728"/>
                <a:gd name="T34" fmla="*/ 3186 w 5284"/>
                <a:gd name="T35" fmla="*/ 64 h 6728"/>
                <a:gd name="T36" fmla="*/ 3395 w 5284"/>
                <a:gd name="T37" fmla="*/ 57 h 6728"/>
                <a:gd name="T38" fmla="*/ 3552 w 5284"/>
                <a:gd name="T39" fmla="*/ 43 h 6728"/>
                <a:gd name="T40" fmla="*/ 3778 w 5284"/>
                <a:gd name="T41" fmla="*/ 10 h 6728"/>
                <a:gd name="T42" fmla="*/ 3881 w 5284"/>
                <a:gd name="T43" fmla="*/ 0 h 6728"/>
                <a:gd name="T44" fmla="*/ 3998 w 5284"/>
                <a:gd name="T45" fmla="*/ 3 h 6728"/>
                <a:gd name="T46" fmla="*/ 4147 w 5284"/>
                <a:gd name="T47" fmla="*/ 22 h 6728"/>
                <a:gd name="T48" fmla="*/ 4346 w 5284"/>
                <a:gd name="T49" fmla="*/ 64 h 6728"/>
                <a:gd name="T50" fmla="*/ 4461 w 5284"/>
                <a:gd name="T51" fmla="*/ 96 h 6728"/>
                <a:gd name="T52" fmla="*/ 4555 w 5284"/>
                <a:gd name="T53" fmla="*/ 131 h 6728"/>
                <a:gd name="T54" fmla="*/ 4701 w 5284"/>
                <a:gd name="T55" fmla="*/ 209 h 6728"/>
                <a:gd name="T56" fmla="*/ 4814 w 5284"/>
                <a:gd name="T57" fmla="*/ 285 h 6728"/>
                <a:gd name="T58" fmla="*/ 4925 w 5284"/>
                <a:gd name="T59" fmla="*/ 353 h 6728"/>
                <a:gd name="T60" fmla="*/ 4992 w 5284"/>
                <a:gd name="T61" fmla="*/ 463 h 6728"/>
                <a:gd name="T62" fmla="*/ 5069 w 5284"/>
                <a:gd name="T63" fmla="*/ 576 h 6728"/>
                <a:gd name="T64" fmla="*/ 5147 w 5284"/>
                <a:gd name="T65" fmla="*/ 722 h 6728"/>
                <a:gd name="T66" fmla="*/ 5182 w 5284"/>
                <a:gd name="T67" fmla="*/ 817 h 6728"/>
                <a:gd name="T68" fmla="*/ 5215 w 5284"/>
                <a:gd name="T69" fmla="*/ 933 h 6728"/>
                <a:gd name="T70" fmla="*/ 5260 w 5284"/>
                <a:gd name="T71" fmla="*/ 1113 h 6728"/>
                <a:gd name="T72" fmla="*/ 5284 w 5284"/>
                <a:gd name="T73" fmla="*/ 1234 h 6728"/>
                <a:gd name="T74" fmla="*/ 5272 w 5284"/>
                <a:gd name="T75" fmla="*/ 1349 h 6728"/>
                <a:gd name="T76" fmla="*/ 5215 w 5284"/>
                <a:gd name="T77" fmla="*/ 1512 h 6728"/>
                <a:gd name="T78" fmla="*/ 5156 w 5284"/>
                <a:gd name="T79" fmla="*/ 1634 h 6728"/>
                <a:gd name="T80" fmla="*/ 5096 w 5284"/>
                <a:gd name="T81" fmla="*/ 1717 h 6728"/>
                <a:gd name="T82" fmla="*/ 5036 w 5284"/>
                <a:gd name="T83" fmla="*/ 1774 h 6728"/>
                <a:gd name="T84" fmla="*/ 4971 w 5284"/>
                <a:gd name="T85" fmla="*/ 1816 h 6728"/>
                <a:gd name="T86" fmla="*/ 4823 w 5284"/>
                <a:gd name="T87" fmla="*/ 1909 h 6728"/>
                <a:gd name="T88" fmla="*/ 4735 w 5284"/>
                <a:gd name="T89" fmla="*/ 1982 h 6728"/>
                <a:gd name="T90" fmla="*/ 4635 w 5284"/>
                <a:gd name="T91" fmla="*/ 2092 h 6728"/>
                <a:gd name="T92" fmla="*/ 4426 w 5284"/>
                <a:gd name="T93" fmla="*/ 2343 h 6728"/>
                <a:gd name="T94" fmla="*/ 4303 w 5284"/>
                <a:gd name="T95" fmla="*/ 2501 h 6728"/>
                <a:gd name="T96" fmla="*/ 4201 w 5284"/>
                <a:gd name="T97" fmla="*/ 2671 h 6728"/>
                <a:gd name="T98" fmla="*/ 4056 w 5284"/>
                <a:gd name="T99" fmla="*/ 2962 h 6728"/>
                <a:gd name="T100" fmla="*/ 3936 w 5284"/>
                <a:gd name="T101" fmla="*/ 3219 h 6728"/>
                <a:gd name="T102" fmla="*/ 3876 w 5284"/>
                <a:gd name="T103" fmla="*/ 3382 h 6728"/>
                <a:gd name="T104" fmla="*/ 3835 w 5284"/>
                <a:gd name="T105" fmla="*/ 3553 h 6728"/>
                <a:gd name="T106" fmla="*/ 3767 w 5284"/>
                <a:gd name="T107" fmla="*/ 3831 h 6728"/>
                <a:gd name="T108" fmla="*/ 3655 w 5284"/>
                <a:gd name="T109" fmla="*/ 4277 h 6728"/>
                <a:gd name="T110" fmla="*/ 3602 w 5284"/>
                <a:gd name="T111" fmla="*/ 4550 h 6728"/>
                <a:gd name="T112" fmla="*/ 3559 w 5284"/>
                <a:gd name="T113" fmla="*/ 4826 h 6728"/>
                <a:gd name="T114" fmla="*/ 3525 w 5284"/>
                <a:gd name="T115" fmla="*/ 5020 h 6728"/>
                <a:gd name="T116" fmla="*/ 3476 w 5284"/>
                <a:gd name="T117" fmla="*/ 5280 h 6728"/>
                <a:gd name="T118" fmla="*/ 3270 w 5284"/>
                <a:gd name="T119" fmla="*/ 6303 h 6728"/>
                <a:gd name="T120" fmla="*/ 3186 w 5284"/>
                <a:gd name="T121" fmla="*/ 6728 h 67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84"/>
                <a:gd name="T184" fmla="*/ 0 h 6728"/>
                <a:gd name="T185" fmla="*/ 5284 w 5284"/>
                <a:gd name="T186" fmla="*/ 6728 h 67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84" h="6728">
                  <a:moveTo>
                    <a:pt x="0" y="1223"/>
                  </a:moveTo>
                  <a:lnTo>
                    <a:pt x="40" y="1169"/>
                  </a:lnTo>
                  <a:lnTo>
                    <a:pt x="154" y="1031"/>
                  </a:lnTo>
                  <a:lnTo>
                    <a:pt x="336" y="844"/>
                  </a:lnTo>
                  <a:lnTo>
                    <a:pt x="450" y="743"/>
                  </a:lnTo>
                  <a:lnTo>
                    <a:pt x="580" y="643"/>
                  </a:lnTo>
                  <a:lnTo>
                    <a:pt x="744" y="528"/>
                  </a:lnTo>
                  <a:lnTo>
                    <a:pt x="852" y="467"/>
                  </a:lnTo>
                  <a:lnTo>
                    <a:pt x="968" y="422"/>
                  </a:lnTo>
                  <a:lnTo>
                    <a:pt x="1159" y="353"/>
                  </a:lnTo>
                  <a:lnTo>
                    <a:pt x="1508" y="223"/>
                  </a:lnTo>
                  <a:lnTo>
                    <a:pt x="1725" y="153"/>
                  </a:lnTo>
                  <a:lnTo>
                    <a:pt x="1949" y="110"/>
                  </a:lnTo>
                  <a:lnTo>
                    <a:pt x="2317" y="64"/>
                  </a:lnTo>
                  <a:lnTo>
                    <a:pt x="2584" y="39"/>
                  </a:lnTo>
                  <a:lnTo>
                    <a:pt x="2749" y="42"/>
                  </a:lnTo>
                  <a:lnTo>
                    <a:pt x="2913" y="55"/>
                  </a:lnTo>
                  <a:lnTo>
                    <a:pt x="3186" y="64"/>
                  </a:lnTo>
                  <a:lnTo>
                    <a:pt x="3395" y="57"/>
                  </a:lnTo>
                  <a:lnTo>
                    <a:pt x="3552" y="43"/>
                  </a:lnTo>
                  <a:lnTo>
                    <a:pt x="3778" y="10"/>
                  </a:lnTo>
                  <a:lnTo>
                    <a:pt x="3881" y="0"/>
                  </a:lnTo>
                  <a:lnTo>
                    <a:pt x="3998" y="3"/>
                  </a:lnTo>
                  <a:lnTo>
                    <a:pt x="4147" y="22"/>
                  </a:lnTo>
                  <a:lnTo>
                    <a:pt x="4346" y="64"/>
                  </a:lnTo>
                  <a:lnTo>
                    <a:pt x="4461" y="96"/>
                  </a:lnTo>
                  <a:lnTo>
                    <a:pt x="4555" y="131"/>
                  </a:lnTo>
                  <a:lnTo>
                    <a:pt x="4701" y="209"/>
                  </a:lnTo>
                  <a:lnTo>
                    <a:pt x="4814" y="285"/>
                  </a:lnTo>
                  <a:lnTo>
                    <a:pt x="4925" y="353"/>
                  </a:lnTo>
                  <a:lnTo>
                    <a:pt x="4992" y="463"/>
                  </a:lnTo>
                  <a:lnTo>
                    <a:pt x="5069" y="576"/>
                  </a:lnTo>
                  <a:lnTo>
                    <a:pt x="5147" y="722"/>
                  </a:lnTo>
                  <a:lnTo>
                    <a:pt x="5182" y="817"/>
                  </a:lnTo>
                  <a:lnTo>
                    <a:pt x="5215" y="933"/>
                  </a:lnTo>
                  <a:lnTo>
                    <a:pt x="5260" y="1113"/>
                  </a:lnTo>
                  <a:lnTo>
                    <a:pt x="5284" y="1234"/>
                  </a:lnTo>
                  <a:lnTo>
                    <a:pt x="5272" y="1349"/>
                  </a:lnTo>
                  <a:lnTo>
                    <a:pt x="5215" y="1512"/>
                  </a:lnTo>
                  <a:lnTo>
                    <a:pt x="5156" y="1634"/>
                  </a:lnTo>
                  <a:lnTo>
                    <a:pt x="5096" y="1717"/>
                  </a:lnTo>
                  <a:lnTo>
                    <a:pt x="5036" y="1774"/>
                  </a:lnTo>
                  <a:lnTo>
                    <a:pt x="4971" y="1816"/>
                  </a:lnTo>
                  <a:lnTo>
                    <a:pt x="4823" y="1909"/>
                  </a:lnTo>
                  <a:lnTo>
                    <a:pt x="4735" y="1982"/>
                  </a:lnTo>
                  <a:lnTo>
                    <a:pt x="4635" y="2092"/>
                  </a:lnTo>
                  <a:lnTo>
                    <a:pt x="4426" y="2343"/>
                  </a:lnTo>
                  <a:lnTo>
                    <a:pt x="4303" y="2501"/>
                  </a:lnTo>
                  <a:lnTo>
                    <a:pt x="4201" y="2671"/>
                  </a:lnTo>
                  <a:lnTo>
                    <a:pt x="4056" y="2962"/>
                  </a:lnTo>
                  <a:lnTo>
                    <a:pt x="3936" y="3219"/>
                  </a:lnTo>
                  <a:lnTo>
                    <a:pt x="3876" y="3382"/>
                  </a:lnTo>
                  <a:lnTo>
                    <a:pt x="3835" y="3553"/>
                  </a:lnTo>
                  <a:lnTo>
                    <a:pt x="3767" y="3831"/>
                  </a:lnTo>
                  <a:lnTo>
                    <a:pt x="3655" y="4277"/>
                  </a:lnTo>
                  <a:lnTo>
                    <a:pt x="3602" y="4550"/>
                  </a:lnTo>
                  <a:lnTo>
                    <a:pt x="3559" y="4826"/>
                  </a:lnTo>
                  <a:lnTo>
                    <a:pt x="3525" y="5020"/>
                  </a:lnTo>
                  <a:lnTo>
                    <a:pt x="3476" y="5280"/>
                  </a:lnTo>
                  <a:lnTo>
                    <a:pt x="3270" y="6303"/>
                  </a:lnTo>
                  <a:lnTo>
                    <a:pt x="3186" y="6728"/>
                  </a:lnTo>
                </a:path>
              </a:pathLst>
            </a:custGeom>
            <a:noFill/>
            <a:ln w="0">
              <a:solidFill>
                <a:srgbClr val="FFFFFF"/>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8" name="Freeform 52">
              <a:extLst>
                <a:ext uri="{FF2B5EF4-FFF2-40B4-BE49-F238E27FC236}">
                  <a16:creationId xmlns:a16="http://schemas.microsoft.com/office/drawing/2014/main" xmlns="" id="{F417B255-C32F-4005-9E4A-452061FC0696}"/>
                </a:ext>
              </a:extLst>
            </p:cNvPr>
            <p:cNvSpPr>
              <a:spLocks/>
            </p:cNvSpPr>
            <p:nvPr/>
          </p:nvSpPr>
          <p:spPr bwMode="auto">
            <a:xfrm>
              <a:off x="2136" y="2106"/>
              <a:ext cx="3187" cy="773"/>
            </a:xfrm>
            <a:custGeom>
              <a:avLst/>
              <a:gdLst>
                <a:gd name="T0" fmla="*/ 0 w 9559"/>
                <a:gd name="T1" fmla="*/ 0 h 2318"/>
                <a:gd name="T2" fmla="*/ 166 w 9559"/>
                <a:gd name="T3" fmla="*/ 94 h 2318"/>
                <a:gd name="T4" fmla="*/ 349 w 9559"/>
                <a:gd name="T5" fmla="*/ 187 h 2318"/>
                <a:gd name="T6" fmla="*/ 579 w 9559"/>
                <a:gd name="T7" fmla="*/ 290 h 2318"/>
                <a:gd name="T8" fmla="*/ 842 w 9559"/>
                <a:gd name="T9" fmla="*/ 405 h 2318"/>
                <a:gd name="T10" fmla="*/ 1004 w 9559"/>
                <a:gd name="T11" fmla="*/ 478 h 2318"/>
                <a:gd name="T12" fmla="*/ 1170 w 9559"/>
                <a:gd name="T13" fmla="*/ 528 h 2318"/>
                <a:gd name="T14" fmla="*/ 1448 w 9559"/>
                <a:gd name="T15" fmla="*/ 580 h 2318"/>
                <a:gd name="T16" fmla="*/ 1803 w 9559"/>
                <a:gd name="T17" fmla="*/ 636 h 2318"/>
                <a:gd name="T18" fmla="*/ 2070 w 9559"/>
                <a:gd name="T19" fmla="*/ 673 h 2318"/>
                <a:gd name="T20" fmla="*/ 2278 w 9559"/>
                <a:gd name="T21" fmla="*/ 693 h 2318"/>
                <a:gd name="T22" fmla="*/ 2458 w 9559"/>
                <a:gd name="T23" fmla="*/ 697 h 2318"/>
                <a:gd name="T24" fmla="*/ 2636 w 9559"/>
                <a:gd name="T25" fmla="*/ 686 h 2318"/>
                <a:gd name="T26" fmla="*/ 2847 w 9559"/>
                <a:gd name="T27" fmla="*/ 662 h 2318"/>
                <a:gd name="T28" fmla="*/ 3116 w 9559"/>
                <a:gd name="T29" fmla="*/ 626 h 2318"/>
                <a:gd name="T30" fmla="*/ 3476 w 9559"/>
                <a:gd name="T31" fmla="*/ 580 h 2318"/>
                <a:gd name="T32" fmla="*/ 3685 w 9559"/>
                <a:gd name="T33" fmla="*/ 547 h 2318"/>
                <a:gd name="T34" fmla="*/ 3839 w 9559"/>
                <a:gd name="T35" fmla="*/ 512 h 2318"/>
                <a:gd name="T36" fmla="*/ 3956 w 9559"/>
                <a:gd name="T37" fmla="*/ 475 h 2318"/>
                <a:gd name="T38" fmla="*/ 4055 w 9559"/>
                <a:gd name="T39" fmla="*/ 435 h 2318"/>
                <a:gd name="T40" fmla="*/ 4154 w 9559"/>
                <a:gd name="T41" fmla="*/ 396 h 2318"/>
                <a:gd name="T42" fmla="*/ 4270 w 9559"/>
                <a:gd name="T43" fmla="*/ 357 h 2318"/>
                <a:gd name="T44" fmla="*/ 4424 w 9559"/>
                <a:gd name="T45" fmla="*/ 322 h 2318"/>
                <a:gd name="T46" fmla="*/ 4634 w 9559"/>
                <a:gd name="T47" fmla="*/ 290 h 2318"/>
                <a:gd name="T48" fmla="*/ 4838 w 9559"/>
                <a:gd name="T49" fmla="*/ 267 h 2318"/>
                <a:gd name="T50" fmla="*/ 4991 w 9559"/>
                <a:gd name="T51" fmla="*/ 257 h 2318"/>
                <a:gd name="T52" fmla="*/ 5209 w 9559"/>
                <a:gd name="T53" fmla="*/ 261 h 2318"/>
                <a:gd name="T54" fmla="*/ 5430 w 9559"/>
                <a:gd name="T55" fmla="*/ 279 h 2318"/>
                <a:gd name="T56" fmla="*/ 5584 w 9559"/>
                <a:gd name="T57" fmla="*/ 287 h 2318"/>
                <a:gd name="T58" fmla="*/ 5793 w 9559"/>
                <a:gd name="T59" fmla="*/ 290 h 2318"/>
                <a:gd name="T60" fmla="*/ 6064 w 9559"/>
                <a:gd name="T61" fmla="*/ 281 h 2318"/>
                <a:gd name="T62" fmla="*/ 6229 w 9559"/>
                <a:gd name="T63" fmla="*/ 268 h 2318"/>
                <a:gd name="T64" fmla="*/ 6394 w 9559"/>
                <a:gd name="T65" fmla="*/ 265 h 2318"/>
                <a:gd name="T66" fmla="*/ 6663 w 9559"/>
                <a:gd name="T67" fmla="*/ 290 h 2318"/>
                <a:gd name="T68" fmla="*/ 7033 w 9559"/>
                <a:gd name="T69" fmla="*/ 332 h 2318"/>
                <a:gd name="T70" fmla="*/ 7262 w 9559"/>
                <a:gd name="T71" fmla="*/ 366 h 2318"/>
                <a:gd name="T72" fmla="*/ 7480 w 9559"/>
                <a:gd name="T73" fmla="*/ 435 h 2318"/>
                <a:gd name="T74" fmla="*/ 7821 w 9559"/>
                <a:gd name="T75" fmla="*/ 580 h 2318"/>
                <a:gd name="T76" fmla="*/ 8117 w 9559"/>
                <a:gd name="T77" fmla="*/ 713 h 2318"/>
                <a:gd name="T78" fmla="*/ 8295 w 9559"/>
                <a:gd name="T79" fmla="*/ 809 h 2318"/>
                <a:gd name="T80" fmla="*/ 8452 w 9559"/>
                <a:gd name="T81" fmla="*/ 936 h 2318"/>
                <a:gd name="T82" fmla="*/ 8690 w 9559"/>
                <a:gd name="T83" fmla="*/ 1159 h 2318"/>
                <a:gd name="T84" fmla="*/ 8891 w 9559"/>
                <a:gd name="T85" fmla="*/ 1364 h 2318"/>
                <a:gd name="T86" fmla="*/ 9066 w 9559"/>
                <a:gd name="T87" fmla="*/ 1568 h 2318"/>
                <a:gd name="T88" fmla="*/ 9216 w 9559"/>
                <a:gd name="T89" fmla="*/ 1763 h 2318"/>
                <a:gd name="T90" fmla="*/ 9338 w 9559"/>
                <a:gd name="T91" fmla="*/ 1941 h 2318"/>
                <a:gd name="T92" fmla="*/ 9434 w 9559"/>
                <a:gd name="T93" fmla="*/ 2093 h 2318"/>
                <a:gd name="T94" fmla="*/ 9503 w 9559"/>
                <a:gd name="T95" fmla="*/ 2213 h 2318"/>
                <a:gd name="T96" fmla="*/ 9559 w 9559"/>
                <a:gd name="T97" fmla="*/ 2318 h 23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559"/>
                <a:gd name="T148" fmla="*/ 0 h 2318"/>
                <a:gd name="T149" fmla="*/ 9559 w 9559"/>
                <a:gd name="T150" fmla="*/ 2318 h 23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559" h="2318">
                  <a:moveTo>
                    <a:pt x="0" y="0"/>
                  </a:moveTo>
                  <a:lnTo>
                    <a:pt x="166" y="94"/>
                  </a:lnTo>
                  <a:lnTo>
                    <a:pt x="349" y="187"/>
                  </a:lnTo>
                  <a:lnTo>
                    <a:pt x="579" y="290"/>
                  </a:lnTo>
                  <a:lnTo>
                    <a:pt x="842" y="405"/>
                  </a:lnTo>
                  <a:lnTo>
                    <a:pt x="1004" y="478"/>
                  </a:lnTo>
                  <a:lnTo>
                    <a:pt x="1170" y="528"/>
                  </a:lnTo>
                  <a:lnTo>
                    <a:pt x="1448" y="580"/>
                  </a:lnTo>
                  <a:lnTo>
                    <a:pt x="1803" y="636"/>
                  </a:lnTo>
                  <a:lnTo>
                    <a:pt x="2070" y="673"/>
                  </a:lnTo>
                  <a:lnTo>
                    <a:pt x="2278" y="693"/>
                  </a:lnTo>
                  <a:lnTo>
                    <a:pt x="2458" y="697"/>
                  </a:lnTo>
                  <a:lnTo>
                    <a:pt x="2636" y="686"/>
                  </a:lnTo>
                  <a:lnTo>
                    <a:pt x="2847" y="662"/>
                  </a:lnTo>
                  <a:lnTo>
                    <a:pt x="3116" y="626"/>
                  </a:lnTo>
                  <a:lnTo>
                    <a:pt x="3476" y="580"/>
                  </a:lnTo>
                  <a:lnTo>
                    <a:pt x="3685" y="547"/>
                  </a:lnTo>
                  <a:lnTo>
                    <a:pt x="3839" y="512"/>
                  </a:lnTo>
                  <a:lnTo>
                    <a:pt x="3956" y="475"/>
                  </a:lnTo>
                  <a:lnTo>
                    <a:pt x="4055" y="435"/>
                  </a:lnTo>
                  <a:lnTo>
                    <a:pt x="4154" y="396"/>
                  </a:lnTo>
                  <a:lnTo>
                    <a:pt x="4270" y="357"/>
                  </a:lnTo>
                  <a:lnTo>
                    <a:pt x="4424" y="322"/>
                  </a:lnTo>
                  <a:lnTo>
                    <a:pt x="4634" y="290"/>
                  </a:lnTo>
                  <a:lnTo>
                    <a:pt x="4838" y="267"/>
                  </a:lnTo>
                  <a:lnTo>
                    <a:pt x="4991" y="257"/>
                  </a:lnTo>
                  <a:lnTo>
                    <a:pt x="5209" y="261"/>
                  </a:lnTo>
                  <a:lnTo>
                    <a:pt x="5430" y="279"/>
                  </a:lnTo>
                  <a:lnTo>
                    <a:pt x="5584" y="287"/>
                  </a:lnTo>
                  <a:lnTo>
                    <a:pt x="5793" y="290"/>
                  </a:lnTo>
                  <a:lnTo>
                    <a:pt x="6064" y="281"/>
                  </a:lnTo>
                  <a:lnTo>
                    <a:pt x="6229" y="268"/>
                  </a:lnTo>
                  <a:lnTo>
                    <a:pt x="6394" y="265"/>
                  </a:lnTo>
                  <a:lnTo>
                    <a:pt x="6663" y="290"/>
                  </a:lnTo>
                  <a:lnTo>
                    <a:pt x="7033" y="332"/>
                  </a:lnTo>
                  <a:lnTo>
                    <a:pt x="7262" y="366"/>
                  </a:lnTo>
                  <a:lnTo>
                    <a:pt x="7480" y="435"/>
                  </a:lnTo>
                  <a:lnTo>
                    <a:pt x="7821" y="580"/>
                  </a:lnTo>
                  <a:lnTo>
                    <a:pt x="8117" y="713"/>
                  </a:lnTo>
                  <a:lnTo>
                    <a:pt x="8295" y="809"/>
                  </a:lnTo>
                  <a:lnTo>
                    <a:pt x="8452" y="936"/>
                  </a:lnTo>
                  <a:lnTo>
                    <a:pt x="8690" y="1159"/>
                  </a:lnTo>
                  <a:lnTo>
                    <a:pt x="8891" y="1364"/>
                  </a:lnTo>
                  <a:lnTo>
                    <a:pt x="9066" y="1568"/>
                  </a:lnTo>
                  <a:lnTo>
                    <a:pt x="9216" y="1763"/>
                  </a:lnTo>
                  <a:lnTo>
                    <a:pt x="9338" y="1941"/>
                  </a:lnTo>
                  <a:lnTo>
                    <a:pt x="9434" y="2093"/>
                  </a:lnTo>
                  <a:lnTo>
                    <a:pt x="9503" y="2213"/>
                  </a:lnTo>
                  <a:lnTo>
                    <a:pt x="9559" y="2318"/>
                  </a:lnTo>
                </a:path>
              </a:pathLst>
            </a:custGeom>
            <a:noFill/>
            <a:ln w="0">
              <a:solidFill>
                <a:srgbClr val="FFFFFF"/>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49" name="Freeform 53">
              <a:extLst>
                <a:ext uri="{FF2B5EF4-FFF2-40B4-BE49-F238E27FC236}">
                  <a16:creationId xmlns:a16="http://schemas.microsoft.com/office/drawing/2014/main" xmlns="" id="{D483A7DA-EA40-4A3B-AC1C-16DD73253750}"/>
                </a:ext>
              </a:extLst>
            </p:cNvPr>
            <p:cNvSpPr>
              <a:spLocks/>
            </p:cNvSpPr>
            <p:nvPr/>
          </p:nvSpPr>
          <p:spPr bwMode="auto">
            <a:xfrm>
              <a:off x="1198" y="1277"/>
              <a:ext cx="117" cy="105"/>
            </a:xfrm>
            <a:custGeom>
              <a:avLst/>
              <a:gdLst>
                <a:gd name="T0" fmla="*/ 103 w 349"/>
                <a:gd name="T1" fmla="*/ 277 h 315"/>
                <a:gd name="T2" fmla="*/ 149 w 349"/>
                <a:gd name="T3" fmla="*/ 250 h 315"/>
                <a:gd name="T4" fmla="*/ 175 w 349"/>
                <a:gd name="T5" fmla="*/ 219 h 315"/>
                <a:gd name="T6" fmla="*/ 181 w 349"/>
                <a:gd name="T7" fmla="*/ 181 h 315"/>
                <a:gd name="T8" fmla="*/ 221 w 349"/>
                <a:gd name="T9" fmla="*/ 150 h 315"/>
                <a:gd name="T10" fmla="*/ 282 w 349"/>
                <a:gd name="T11" fmla="*/ 122 h 315"/>
                <a:gd name="T12" fmla="*/ 308 w 349"/>
                <a:gd name="T13" fmla="*/ 81 h 315"/>
                <a:gd name="T14" fmla="*/ 334 w 349"/>
                <a:gd name="T15" fmla="*/ 31 h 315"/>
                <a:gd name="T16" fmla="*/ 335 w 349"/>
                <a:gd name="T17" fmla="*/ 17 h 315"/>
                <a:gd name="T18" fmla="*/ 311 w 349"/>
                <a:gd name="T19" fmla="*/ 47 h 315"/>
                <a:gd name="T20" fmla="*/ 286 w 349"/>
                <a:gd name="T21" fmla="*/ 97 h 315"/>
                <a:gd name="T22" fmla="*/ 265 w 349"/>
                <a:gd name="T23" fmla="*/ 99 h 315"/>
                <a:gd name="T24" fmla="*/ 245 w 349"/>
                <a:gd name="T25" fmla="*/ 62 h 315"/>
                <a:gd name="T26" fmla="*/ 234 w 349"/>
                <a:gd name="T27" fmla="*/ 20 h 315"/>
                <a:gd name="T28" fmla="*/ 236 w 349"/>
                <a:gd name="T29" fmla="*/ 2 h 315"/>
                <a:gd name="T30" fmla="*/ 225 w 349"/>
                <a:gd name="T31" fmla="*/ 8 h 315"/>
                <a:gd name="T32" fmla="*/ 228 w 349"/>
                <a:gd name="T33" fmla="*/ 35 h 315"/>
                <a:gd name="T34" fmla="*/ 238 w 349"/>
                <a:gd name="T35" fmla="*/ 79 h 315"/>
                <a:gd name="T36" fmla="*/ 250 w 349"/>
                <a:gd name="T37" fmla="*/ 108 h 315"/>
                <a:gd name="T38" fmla="*/ 231 w 349"/>
                <a:gd name="T39" fmla="*/ 117 h 315"/>
                <a:gd name="T40" fmla="*/ 195 w 349"/>
                <a:gd name="T41" fmla="*/ 119 h 315"/>
                <a:gd name="T42" fmla="*/ 167 w 349"/>
                <a:gd name="T43" fmla="*/ 138 h 315"/>
                <a:gd name="T44" fmla="*/ 148 w 349"/>
                <a:gd name="T45" fmla="*/ 128 h 315"/>
                <a:gd name="T46" fmla="*/ 124 w 349"/>
                <a:gd name="T47" fmla="*/ 113 h 315"/>
                <a:gd name="T48" fmla="*/ 99 w 349"/>
                <a:gd name="T49" fmla="*/ 91 h 315"/>
                <a:gd name="T50" fmla="*/ 87 w 349"/>
                <a:gd name="T51" fmla="*/ 83 h 315"/>
                <a:gd name="T52" fmla="*/ 104 w 349"/>
                <a:gd name="T53" fmla="*/ 111 h 315"/>
                <a:gd name="T54" fmla="*/ 136 w 349"/>
                <a:gd name="T55" fmla="*/ 132 h 315"/>
                <a:gd name="T56" fmla="*/ 141 w 349"/>
                <a:gd name="T57" fmla="*/ 147 h 315"/>
                <a:gd name="T58" fmla="*/ 102 w 349"/>
                <a:gd name="T59" fmla="*/ 156 h 315"/>
                <a:gd name="T60" fmla="*/ 82 w 349"/>
                <a:gd name="T61" fmla="*/ 177 h 315"/>
                <a:gd name="T62" fmla="*/ 76 w 349"/>
                <a:gd name="T63" fmla="*/ 162 h 315"/>
                <a:gd name="T64" fmla="*/ 58 w 349"/>
                <a:gd name="T65" fmla="*/ 130 h 315"/>
                <a:gd name="T66" fmla="*/ 55 w 349"/>
                <a:gd name="T67" fmla="*/ 74 h 315"/>
                <a:gd name="T68" fmla="*/ 60 w 349"/>
                <a:gd name="T69" fmla="*/ 37 h 315"/>
                <a:gd name="T70" fmla="*/ 58 w 349"/>
                <a:gd name="T71" fmla="*/ 21 h 315"/>
                <a:gd name="T72" fmla="*/ 50 w 349"/>
                <a:gd name="T73" fmla="*/ 39 h 315"/>
                <a:gd name="T74" fmla="*/ 45 w 349"/>
                <a:gd name="T75" fmla="*/ 71 h 315"/>
                <a:gd name="T76" fmla="*/ 43 w 349"/>
                <a:gd name="T77" fmla="*/ 113 h 315"/>
                <a:gd name="T78" fmla="*/ 30 w 349"/>
                <a:gd name="T79" fmla="*/ 130 h 315"/>
                <a:gd name="T80" fmla="*/ 18 w 349"/>
                <a:gd name="T81" fmla="*/ 93 h 315"/>
                <a:gd name="T82" fmla="*/ 19 w 349"/>
                <a:gd name="T83" fmla="*/ 60 h 315"/>
                <a:gd name="T84" fmla="*/ 7 w 349"/>
                <a:gd name="T85" fmla="*/ 34 h 315"/>
                <a:gd name="T86" fmla="*/ 3 w 349"/>
                <a:gd name="T87" fmla="*/ 62 h 315"/>
                <a:gd name="T88" fmla="*/ 3 w 349"/>
                <a:gd name="T89" fmla="*/ 117 h 315"/>
                <a:gd name="T90" fmla="*/ 23 w 349"/>
                <a:gd name="T91" fmla="*/ 170 h 315"/>
                <a:gd name="T92" fmla="*/ 25 w 349"/>
                <a:gd name="T93" fmla="*/ 229 h 315"/>
                <a:gd name="T94" fmla="*/ 5 w 349"/>
                <a:gd name="T95" fmla="*/ 271 h 3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9"/>
                <a:gd name="T145" fmla="*/ 0 h 315"/>
                <a:gd name="T146" fmla="*/ 349 w 349"/>
                <a:gd name="T147" fmla="*/ 315 h 3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9" h="315">
                  <a:moveTo>
                    <a:pt x="91" y="315"/>
                  </a:moveTo>
                  <a:lnTo>
                    <a:pt x="96" y="290"/>
                  </a:lnTo>
                  <a:lnTo>
                    <a:pt x="103" y="277"/>
                  </a:lnTo>
                  <a:lnTo>
                    <a:pt x="116" y="267"/>
                  </a:lnTo>
                  <a:lnTo>
                    <a:pt x="134" y="257"/>
                  </a:lnTo>
                  <a:lnTo>
                    <a:pt x="149" y="250"/>
                  </a:lnTo>
                  <a:lnTo>
                    <a:pt x="164" y="240"/>
                  </a:lnTo>
                  <a:lnTo>
                    <a:pt x="171" y="231"/>
                  </a:lnTo>
                  <a:lnTo>
                    <a:pt x="175" y="219"/>
                  </a:lnTo>
                  <a:lnTo>
                    <a:pt x="176" y="200"/>
                  </a:lnTo>
                  <a:lnTo>
                    <a:pt x="178" y="189"/>
                  </a:lnTo>
                  <a:lnTo>
                    <a:pt x="181" y="181"/>
                  </a:lnTo>
                  <a:lnTo>
                    <a:pt x="190" y="170"/>
                  </a:lnTo>
                  <a:lnTo>
                    <a:pt x="205" y="159"/>
                  </a:lnTo>
                  <a:lnTo>
                    <a:pt x="221" y="150"/>
                  </a:lnTo>
                  <a:lnTo>
                    <a:pt x="243" y="142"/>
                  </a:lnTo>
                  <a:lnTo>
                    <a:pt x="263" y="133"/>
                  </a:lnTo>
                  <a:lnTo>
                    <a:pt x="282" y="122"/>
                  </a:lnTo>
                  <a:lnTo>
                    <a:pt x="292" y="113"/>
                  </a:lnTo>
                  <a:lnTo>
                    <a:pt x="301" y="99"/>
                  </a:lnTo>
                  <a:lnTo>
                    <a:pt x="308" y="81"/>
                  </a:lnTo>
                  <a:lnTo>
                    <a:pt x="317" y="58"/>
                  </a:lnTo>
                  <a:lnTo>
                    <a:pt x="325" y="42"/>
                  </a:lnTo>
                  <a:lnTo>
                    <a:pt x="334" y="31"/>
                  </a:lnTo>
                  <a:lnTo>
                    <a:pt x="341" y="24"/>
                  </a:lnTo>
                  <a:lnTo>
                    <a:pt x="349" y="19"/>
                  </a:lnTo>
                  <a:lnTo>
                    <a:pt x="335" y="17"/>
                  </a:lnTo>
                  <a:lnTo>
                    <a:pt x="326" y="24"/>
                  </a:lnTo>
                  <a:lnTo>
                    <a:pt x="318" y="34"/>
                  </a:lnTo>
                  <a:lnTo>
                    <a:pt x="311" y="47"/>
                  </a:lnTo>
                  <a:lnTo>
                    <a:pt x="304" y="65"/>
                  </a:lnTo>
                  <a:lnTo>
                    <a:pt x="295" y="83"/>
                  </a:lnTo>
                  <a:lnTo>
                    <a:pt x="286" y="97"/>
                  </a:lnTo>
                  <a:lnTo>
                    <a:pt x="276" y="108"/>
                  </a:lnTo>
                  <a:lnTo>
                    <a:pt x="267" y="113"/>
                  </a:lnTo>
                  <a:lnTo>
                    <a:pt x="265" y="99"/>
                  </a:lnTo>
                  <a:lnTo>
                    <a:pt x="259" y="87"/>
                  </a:lnTo>
                  <a:lnTo>
                    <a:pt x="251" y="75"/>
                  </a:lnTo>
                  <a:lnTo>
                    <a:pt x="245" y="62"/>
                  </a:lnTo>
                  <a:lnTo>
                    <a:pt x="239" y="48"/>
                  </a:lnTo>
                  <a:lnTo>
                    <a:pt x="237" y="34"/>
                  </a:lnTo>
                  <a:lnTo>
                    <a:pt x="234" y="20"/>
                  </a:lnTo>
                  <a:lnTo>
                    <a:pt x="233" y="15"/>
                  </a:lnTo>
                  <a:lnTo>
                    <a:pt x="233" y="8"/>
                  </a:lnTo>
                  <a:lnTo>
                    <a:pt x="236" y="2"/>
                  </a:lnTo>
                  <a:lnTo>
                    <a:pt x="229" y="0"/>
                  </a:lnTo>
                  <a:lnTo>
                    <a:pt x="225" y="8"/>
                  </a:lnTo>
                  <a:lnTo>
                    <a:pt x="225" y="15"/>
                  </a:lnTo>
                  <a:lnTo>
                    <a:pt x="225" y="21"/>
                  </a:lnTo>
                  <a:lnTo>
                    <a:pt x="228" y="35"/>
                  </a:lnTo>
                  <a:lnTo>
                    <a:pt x="231" y="51"/>
                  </a:lnTo>
                  <a:lnTo>
                    <a:pt x="233" y="65"/>
                  </a:lnTo>
                  <a:lnTo>
                    <a:pt x="238" y="79"/>
                  </a:lnTo>
                  <a:lnTo>
                    <a:pt x="246" y="92"/>
                  </a:lnTo>
                  <a:lnTo>
                    <a:pt x="250" y="102"/>
                  </a:lnTo>
                  <a:lnTo>
                    <a:pt x="250" y="108"/>
                  </a:lnTo>
                  <a:lnTo>
                    <a:pt x="248" y="111"/>
                  </a:lnTo>
                  <a:lnTo>
                    <a:pt x="243" y="115"/>
                  </a:lnTo>
                  <a:lnTo>
                    <a:pt x="231" y="117"/>
                  </a:lnTo>
                  <a:lnTo>
                    <a:pt x="217" y="116"/>
                  </a:lnTo>
                  <a:lnTo>
                    <a:pt x="204" y="116"/>
                  </a:lnTo>
                  <a:lnTo>
                    <a:pt x="195" y="119"/>
                  </a:lnTo>
                  <a:lnTo>
                    <a:pt x="188" y="125"/>
                  </a:lnTo>
                  <a:lnTo>
                    <a:pt x="179" y="130"/>
                  </a:lnTo>
                  <a:lnTo>
                    <a:pt x="167" y="138"/>
                  </a:lnTo>
                  <a:lnTo>
                    <a:pt x="154" y="145"/>
                  </a:lnTo>
                  <a:lnTo>
                    <a:pt x="153" y="136"/>
                  </a:lnTo>
                  <a:lnTo>
                    <a:pt x="148" y="128"/>
                  </a:lnTo>
                  <a:lnTo>
                    <a:pt x="143" y="122"/>
                  </a:lnTo>
                  <a:lnTo>
                    <a:pt x="134" y="117"/>
                  </a:lnTo>
                  <a:lnTo>
                    <a:pt x="124" y="113"/>
                  </a:lnTo>
                  <a:lnTo>
                    <a:pt x="112" y="107"/>
                  </a:lnTo>
                  <a:lnTo>
                    <a:pt x="104" y="99"/>
                  </a:lnTo>
                  <a:lnTo>
                    <a:pt x="99" y="91"/>
                  </a:lnTo>
                  <a:lnTo>
                    <a:pt x="94" y="81"/>
                  </a:lnTo>
                  <a:lnTo>
                    <a:pt x="87" y="83"/>
                  </a:lnTo>
                  <a:lnTo>
                    <a:pt x="90" y="92"/>
                  </a:lnTo>
                  <a:lnTo>
                    <a:pt x="97" y="103"/>
                  </a:lnTo>
                  <a:lnTo>
                    <a:pt x="104" y="111"/>
                  </a:lnTo>
                  <a:lnTo>
                    <a:pt x="116" y="119"/>
                  </a:lnTo>
                  <a:lnTo>
                    <a:pt x="128" y="126"/>
                  </a:lnTo>
                  <a:lnTo>
                    <a:pt x="136" y="132"/>
                  </a:lnTo>
                  <a:lnTo>
                    <a:pt x="142" y="142"/>
                  </a:lnTo>
                  <a:lnTo>
                    <a:pt x="142" y="144"/>
                  </a:lnTo>
                  <a:lnTo>
                    <a:pt x="141" y="147"/>
                  </a:lnTo>
                  <a:lnTo>
                    <a:pt x="130" y="150"/>
                  </a:lnTo>
                  <a:lnTo>
                    <a:pt x="114" y="153"/>
                  </a:lnTo>
                  <a:lnTo>
                    <a:pt x="102" y="156"/>
                  </a:lnTo>
                  <a:lnTo>
                    <a:pt x="93" y="161"/>
                  </a:lnTo>
                  <a:lnTo>
                    <a:pt x="87" y="167"/>
                  </a:lnTo>
                  <a:lnTo>
                    <a:pt x="82" y="177"/>
                  </a:lnTo>
                  <a:lnTo>
                    <a:pt x="79" y="192"/>
                  </a:lnTo>
                  <a:lnTo>
                    <a:pt x="78" y="167"/>
                  </a:lnTo>
                  <a:lnTo>
                    <a:pt x="76" y="162"/>
                  </a:lnTo>
                  <a:lnTo>
                    <a:pt x="74" y="155"/>
                  </a:lnTo>
                  <a:lnTo>
                    <a:pt x="67" y="145"/>
                  </a:lnTo>
                  <a:lnTo>
                    <a:pt x="58" y="130"/>
                  </a:lnTo>
                  <a:lnTo>
                    <a:pt x="54" y="110"/>
                  </a:lnTo>
                  <a:lnTo>
                    <a:pt x="54" y="91"/>
                  </a:lnTo>
                  <a:lnTo>
                    <a:pt x="55" y="74"/>
                  </a:lnTo>
                  <a:lnTo>
                    <a:pt x="55" y="71"/>
                  </a:lnTo>
                  <a:lnTo>
                    <a:pt x="57" y="49"/>
                  </a:lnTo>
                  <a:lnTo>
                    <a:pt x="60" y="37"/>
                  </a:lnTo>
                  <a:lnTo>
                    <a:pt x="65" y="26"/>
                  </a:lnTo>
                  <a:lnTo>
                    <a:pt x="71" y="17"/>
                  </a:lnTo>
                  <a:lnTo>
                    <a:pt x="58" y="21"/>
                  </a:lnTo>
                  <a:lnTo>
                    <a:pt x="54" y="29"/>
                  </a:lnTo>
                  <a:lnTo>
                    <a:pt x="50" y="39"/>
                  </a:lnTo>
                  <a:lnTo>
                    <a:pt x="47" y="53"/>
                  </a:lnTo>
                  <a:lnTo>
                    <a:pt x="45" y="71"/>
                  </a:lnTo>
                  <a:lnTo>
                    <a:pt x="45" y="82"/>
                  </a:lnTo>
                  <a:lnTo>
                    <a:pt x="43" y="97"/>
                  </a:lnTo>
                  <a:lnTo>
                    <a:pt x="43" y="113"/>
                  </a:lnTo>
                  <a:lnTo>
                    <a:pt x="42" y="125"/>
                  </a:lnTo>
                  <a:lnTo>
                    <a:pt x="37" y="142"/>
                  </a:lnTo>
                  <a:lnTo>
                    <a:pt x="30" y="130"/>
                  </a:lnTo>
                  <a:lnTo>
                    <a:pt x="23" y="118"/>
                  </a:lnTo>
                  <a:lnTo>
                    <a:pt x="20" y="107"/>
                  </a:lnTo>
                  <a:lnTo>
                    <a:pt x="18" y="93"/>
                  </a:lnTo>
                  <a:lnTo>
                    <a:pt x="18" y="77"/>
                  </a:lnTo>
                  <a:lnTo>
                    <a:pt x="18" y="65"/>
                  </a:lnTo>
                  <a:lnTo>
                    <a:pt x="19" y="60"/>
                  </a:lnTo>
                  <a:lnTo>
                    <a:pt x="20" y="42"/>
                  </a:lnTo>
                  <a:lnTo>
                    <a:pt x="22" y="34"/>
                  </a:lnTo>
                  <a:lnTo>
                    <a:pt x="7" y="34"/>
                  </a:lnTo>
                  <a:lnTo>
                    <a:pt x="6" y="48"/>
                  </a:lnTo>
                  <a:lnTo>
                    <a:pt x="3" y="62"/>
                  </a:lnTo>
                  <a:lnTo>
                    <a:pt x="1" y="80"/>
                  </a:lnTo>
                  <a:lnTo>
                    <a:pt x="0" y="96"/>
                  </a:lnTo>
                  <a:lnTo>
                    <a:pt x="3" y="117"/>
                  </a:lnTo>
                  <a:lnTo>
                    <a:pt x="9" y="135"/>
                  </a:lnTo>
                  <a:lnTo>
                    <a:pt x="17" y="154"/>
                  </a:lnTo>
                  <a:lnTo>
                    <a:pt x="23" y="170"/>
                  </a:lnTo>
                  <a:lnTo>
                    <a:pt x="26" y="187"/>
                  </a:lnTo>
                  <a:lnTo>
                    <a:pt x="28" y="207"/>
                  </a:lnTo>
                  <a:lnTo>
                    <a:pt x="25" y="229"/>
                  </a:lnTo>
                  <a:lnTo>
                    <a:pt x="21" y="245"/>
                  </a:lnTo>
                  <a:lnTo>
                    <a:pt x="13" y="262"/>
                  </a:lnTo>
                  <a:lnTo>
                    <a:pt x="5" y="271"/>
                  </a:lnTo>
                  <a:lnTo>
                    <a:pt x="91" y="315"/>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0" name="Freeform 54">
              <a:extLst>
                <a:ext uri="{FF2B5EF4-FFF2-40B4-BE49-F238E27FC236}">
                  <a16:creationId xmlns:a16="http://schemas.microsoft.com/office/drawing/2014/main" xmlns="" id="{217BC853-E755-41D9-8536-35E7A7A0CA64}"/>
                </a:ext>
              </a:extLst>
            </p:cNvPr>
            <p:cNvSpPr>
              <a:spLocks/>
            </p:cNvSpPr>
            <p:nvPr/>
          </p:nvSpPr>
          <p:spPr bwMode="auto">
            <a:xfrm>
              <a:off x="1160" y="1367"/>
              <a:ext cx="101" cy="160"/>
            </a:xfrm>
            <a:custGeom>
              <a:avLst/>
              <a:gdLst>
                <a:gd name="T0" fmla="*/ 93 w 304"/>
                <a:gd name="T1" fmla="*/ 41 h 479"/>
                <a:gd name="T2" fmla="*/ 91 w 304"/>
                <a:gd name="T3" fmla="*/ 66 h 479"/>
                <a:gd name="T4" fmla="*/ 74 w 304"/>
                <a:gd name="T5" fmla="*/ 93 h 479"/>
                <a:gd name="T6" fmla="*/ 66 w 304"/>
                <a:gd name="T7" fmla="*/ 129 h 479"/>
                <a:gd name="T8" fmla="*/ 71 w 304"/>
                <a:gd name="T9" fmla="*/ 162 h 479"/>
                <a:gd name="T10" fmla="*/ 73 w 304"/>
                <a:gd name="T11" fmla="*/ 184 h 479"/>
                <a:gd name="T12" fmla="*/ 63 w 304"/>
                <a:gd name="T13" fmla="*/ 214 h 479"/>
                <a:gd name="T14" fmla="*/ 63 w 304"/>
                <a:gd name="T15" fmla="*/ 254 h 479"/>
                <a:gd name="T16" fmla="*/ 62 w 304"/>
                <a:gd name="T17" fmla="*/ 291 h 479"/>
                <a:gd name="T18" fmla="*/ 69 w 304"/>
                <a:gd name="T19" fmla="*/ 329 h 479"/>
                <a:gd name="T20" fmla="*/ 70 w 304"/>
                <a:gd name="T21" fmla="*/ 379 h 479"/>
                <a:gd name="T22" fmla="*/ 59 w 304"/>
                <a:gd name="T23" fmla="*/ 415 h 479"/>
                <a:gd name="T24" fmla="*/ 35 w 304"/>
                <a:gd name="T25" fmla="*/ 438 h 479"/>
                <a:gd name="T26" fmla="*/ 18 w 304"/>
                <a:gd name="T27" fmla="*/ 453 h 479"/>
                <a:gd name="T28" fmla="*/ 58 w 304"/>
                <a:gd name="T29" fmla="*/ 453 h 479"/>
                <a:gd name="T30" fmla="*/ 95 w 304"/>
                <a:gd name="T31" fmla="*/ 462 h 479"/>
                <a:gd name="T32" fmla="*/ 121 w 304"/>
                <a:gd name="T33" fmla="*/ 462 h 479"/>
                <a:gd name="T34" fmla="*/ 137 w 304"/>
                <a:gd name="T35" fmla="*/ 445 h 479"/>
                <a:gd name="T36" fmla="*/ 141 w 304"/>
                <a:gd name="T37" fmla="*/ 445 h 479"/>
                <a:gd name="T38" fmla="*/ 137 w 304"/>
                <a:gd name="T39" fmla="*/ 475 h 479"/>
                <a:gd name="T40" fmla="*/ 145 w 304"/>
                <a:gd name="T41" fmla="*/ 470 h 479"/>
                <a:gd name="T42" fmla="*/ 163 w 304"/>
                <a:gd name="T43" fmla="*/ 447 h 479"/>
                <a:gd name="T44" fmla="*/ 191 w 304"/>
                <a:gd name="T45" fmla="*/ 434 h 479"/>
                <a:gd name="T46" fmla="*/ 230 w 304"/>
                <a:gd name="T47" fmla="*/ 433 h 479"/>
                <a:gd name="T48" fmla="*/ 266 w 304"/>
                <a:gd name="T49" fmla="*/ 437 h 479"/>
                <a:gd name="T50" fmla="*/ 304 w 304"/>
                <a:gd name="T51" fmla="*/ 445 h 479"/>
                <a:gd name="T52" fmla="*/ 273 w 304"/>
                <a:gd name="T53" fmla="*/ 426 h 479"/>
                <a:gd name="T54" fmla="*/ 260 w 304"/>
                <a:gd name="T55" fmla="*/ 412 h 479"/>
                <a:gd name="T56" fmla="*/ 240 w 304"/>
                <a:gd name="T57" fmla="*/ 367 h 479"/>
                <a:gd name="T58" fmla="*/ 226 w 304"/>
                <a:gd name="T59" fmla="*/ 323 h 479"/>
                <a:gd name="T60" fmla="*/ 200 w 304"/>
                <a:gd name="T61" fmla="*/ 279 h 479"/>
                <a:gd name="T62" fmla="*/ 160 w 304"/>
                <a:gd name="T63" fmla="*/ 218 h 479"/>
                <a:gd name="T64" fmla="*/ 158 w 304"/>
                <a:gd name="T65" fmla="*/ 178 h 479"/>
                <a:gd name="T66" fmla="*/ 164 w 304"/>
                <a:gd name="T67" fmla="*/ 143 h 479"/>
                <a:gd name="T68" fmla="*/ 183 w 304"/>
                <a:gd name="T69" fmla="*/ 111 h 479"/>
                <a:gd name="T70" fmla="*/ 195 w 304"/>
                <a:gd name="T71" fmla="*/ 87 h 479"/>
                <a:gd name="T72" fmla="*/ 207 w 304"/>
                <a:gd name="T73" fmla="*/ 43 h 479"/>
                <a:gd name="T74" fmla="*/ 88 w 304"/>
                <a:gd name="T75" fmla="*/ 28 h 4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479"/>
                <a:gd name="T116" fmla="*/ 304 w 304"/>
                <a:gd name="T117" fmla="*/ 479 h 4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479">
                  <a:moveTo>
                    <a:pt x="88" y="28"/>
                  </a:moveTo>
                  <a:lnTo>
                    <a:pt x="93" y="41"/>
                  </a:lnTo>
                  <a:lnTo>
                    <a:pt x="94" y="54"/>
                  </a:lnTo>
                  <a:lnTo>
                    <a:pt x="91" y="66"/>
                  </a:lnTo>
                  <a:lnTo>
                    <a:pt x="83" y="79"/>
                  </a:lnTo>
                  <a:lnTo>
                    <a:pt x="74" y="93"/>
                  </a:lnTo>
                  <a:lnTo>
                    <a:pt x="68" y="109"/>
                  </a:lnTo>
                  <a:lnTo>
                    <a:pt x="66" y="129"/>
                  </a:lnTo>
                  <a:lnTo>
                    <a:pt x="66" y="145"/>
                  </a:lnTo>
                  <a:lnTo>
                    <a:pt x="71" y="162"/>
                  </a:lnTo>
                  <a:lnTo>
                    <a:pt x="74" y="174"/>
                  </a:lnTo>
                  <a:lnTo>
                    <a:pt x="73" y="184"/>
                  </a:lnTo>
                  <a:lnTo>
                    <a:pt x="67" y="198"/>
                  </a:lnTo>
                  <a:lnTo>
                    <a:pt x="63" y="214"/>
                  </a:lnTo>
                  <a:lnTo>
                    <a:pt x="62" y="230"/>
                  </a:lnTo>
                  <a:lnTo>
                    <a:pt x="63" y="254"/>
                  </a:lnTo>
                  <a:lnTo>
                    <a:pt x="62" y="275"/>
                  </a:lnTo>
                  <a:lnTo>
                    <a:pt x="62" y="291"/>
                  </a:lnTo>
                  <a:lnTo>
                    <a:pt x="66" y="312"/>
                  </a:lnTo>
                  <a:lnTo>
                    <a:pt x="69" y="329"/>
                  </a:lnTo>
                  <a:lnTo>
                    <a:pt x="71" y="350"/>
                  </a:lnTo>
                  <a:lnTo>
                    <a:pt x="70" y="379"/>
                  </a:lnTo>
                  <a:lnTo>
                    <a:pt x="66" y="400"/>
                  </a:lnTo>
                  <a:lnTo>
                    <a:pt x="59" y="415"/>
                  </a:lnTo>
                  <a:lnTo>
                    <a:pt x="49" y="429"/>
                  </a:lnTo>
                  <a:lnTo>
                    <a:pt x="35" y="438"/>
                  </a:lnTo>
                  <a:lnTo>
                    <a:pt x="0" y="458"/>
                  </a:lnTo>
                  <a:lnTo>
                    <a:pt x="18" y="453"/>
                  </a:lnTo>
                  <a:lnTo>
                    <a:pt x="37" y="452"/>
                  </a:lnTo>
                  <a:lnTo>
                    <a:pt x="58" y="453"/>
                  </a:lnTo>
                  <a:lnTo>
                    <a:pt x="77" y="457"/>
                  </a:lnTo>
                  <a:lnTo>
                    <a:pt x="95" y="462"/>
                  </a:lnTo>
                  <a:lnTo>
                    <a:pt x="110" y="464"/>
                  </a:lnTo>
                  <a:lnTo>
                    <a:pt x="121" y="462"/>
                  </a:lnTo>
                  <a:lnTo>
                    <a:pt x="129" y="456"/>
                  </a:lnTo>
                  <a:lnTo>
                    <a:pt x="137" y="445"/>
                  </a:lnTo>
                  <a:lnTo>
                    <a:pt x="146" y="425"/>
                  </a:lnTo>
                  <a:lnTo>
                    <a:pt x="141" y="445"/>
                  </a:lnTo>
                  <a:lnTo>
                    <a:pt x="139" y="459"/>
                  </a:lnTo>
                  <a:lnTo>
                    <a:pt x="137" y="475"/>
                  </a:lnTo>
                  <a:lnTo>
                    <a:pt x="137" y="479"/>
                  </a:lnTo>
                  <a:lnTo>
                    <a:pt x="145" y="470"/>
                  </a:lnTo>
                  <a:lnTo>
                    <a:pt x="153" y="458"/>
                  </a:lnTo>
                  <a:lnTo>
                    <a:pt x="163" y="447"/>
                  </a:lnTo>
                  <a:lnTo>
                    <a:pt x="178" y="438"/>
                  </a:lnTo>
                  <a:lnTo>
                    <a:pt x="191" y="434"/>
                  </a:lnTo>
                  <a:lnTo>
                    <a:pt x="212" y="432"/>
                  </a:lnTo>
                  <a:lnTo>
                    <a:pt x="230" y="433"/>
                  </a:lnTo>
                  <a:lnTo>
                    <a:pt x="250" y="434"/>
                  </a:lnTo>
                  <a:lnTo>
                    <a:pt x="266" y="437"/>
                  </a:lnTo>
                  <a:lnTo>
                    <a:pt x="287" y="442"/>
                  </a:lnTo>
                  <a:lnTo>
                    <a:pt x="304" y="445"/>
                  </a:lnTo>
                  <a:lnTo>
                    <a:pt x="287" y="437"/>
                  </a:lnTo>
                  <a:lnTo>
                    <a:pt x="273" y="426"/>
                  </a:lnTo>
                  <a:lnTo>
                    <a:pt x="265" y="419"/>
                  </a:lnTo>
                  <a:lnTo>
                    <a:pt x="260" y="412"/>
                  </a:lnTo>
                  <a:lnTo>
                    <a:pt x="248" y="389"/>
                  </a:lnTo>
                  <a:lnTo>
                    <a:pt x="240" y="367"/>
                  </a:lnTo>
                  <a:lnTo>
                    <a:pt x="234" y="345"/>
                  </a:lnTo>
                  <a:lnTo>
                    <a:pt x="226" y="323"/>
                  </a:lnTo>
                  <a:lnTo>
                    <a:pt x="215" y="304"/>
                  </a:lnTo>
                  <a:lnTo>
                    <a:pt x="200" y="279"/>
                  </a:lnTo>
                  <a:lnTo>
                    <a:pt x="179" y="250"/>
                  </a:lnTo>
                  <a:lnTo>
                    <a:pt x="160" y="218"/>
                  </a:lnTo>
                  <a:lnTo>
                    <a:pt x="158" y="197"/>
                  </a:lnTo>
                  <a:lnTo>
                    <a:pt x="158" y="178"/>
                  </a:lnTo>
                  <a:lnTo>
                    <a:pt x="160" y="160"/>
                  </a:lnTo>
                  <a:lnTo>
                    <a:pt x="164" y="143"/>
                  </a:lnTo>
                  <a:lnTo>
                    <a:pt x="172" y="126"/>
                  </a:lnTo>
                  <a:lnTo>
                    <a:pt x="183" y="111"/>
                  </a:lnTo>
                  <a:lnTo>
                    <a:pt x="191" y="99"/>
                  </a:lnTo>
                  <a:lnTo>
                    <a:pt x="195" y="87"/>
                  </a:lnTo>
                  <a:lnTo>
                    <a:pt x="201" y="62"/>
                  </a:lnTo>
                  <a:lnTo>
                    <a:pt x="207" y="43"/>
                  </a:lnTo>
                  <a:lnTo>
                    <a:pt x="121" y="0"/>
                  </a:lnTo>
                  <a:lnTo>
                    <a:pt x="88" y="28"/>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1" name="Freeform 55">
              <a:extLst>
                <a:ext uri="{FF2B5EF4-FFF2-40B4-BE49-F238E27FC236}">
                  <a16:creationId xmlns:a16="http://schemas.microsoft.com/office/drawing/2014/main" xmlns="" id="{B76DBB4B-2A18-419A-AE1F-F83090DC2C10}"/>
                </a:ext>
              </a:extLst>
            </p:cNvPr>
            <p:cNvSpPr>
              <a:spLocks/>
            </p:cNvSpPr>
            <p:nvPr/>
          </p:nvSpPr>
          <p:spPr bwMode="auto">
            <a:xfrm>
              <a:off x="972" y="1276"/>
              <a:ext cx="228" cy="101"/>
            </a:xfrm>
            <a:custGeom>
              <a:avLst/>
              <a:gdLst>
                <a:gd name="T0" fmla="*/ 594 w 684"/>
                <a:gd name="T1" fmla="*/ 262 h 302"/>
                <a:gd name="T2" fmla="*/ 504 w 684"/>
                <a:gd name="T3" fmla="*/ 234 h 302"/>
                <a:gd name="T4" fmla="*/ 438 w 684"/>
                <a:gd name="T5" fmla="*/ 195 h 302"/>
                <a:gd name="T6" fmla="*/ 375 w 684"/>
                <a:gd name="T7" fmla="*/ 145 h 302"/>
                <a:gd name="T8" fmla="*/ 296 w 684"/>
                <a:gd name="T9" fmla="*/ 135 h 302"/>
                <a:gd name="T10" fmla="*/ 200 w 684"/>
                <a:gd name="T11" fmla="*/ 148 h 302"/>
                <a:gd name="T12" fmla="*/ 123 w 684"/>
                <a:gd name="T13" fmla="*/ 129 h 302"/>
                <a:gd name="T14" fmla="*/ 64 w 684"/>
                <a:gd name="T15" fmla="*/ 91 h 302"/>
                <a:gd name="T16" fmla="*/ 9 w 684"/>
                <a:gd name="T17" fmla="*/ 71 h 302"/>
                <a:gd name="T18" fmla="*/ 10 w 684"/>
                <a:gd name="T19" fmla="*/ 60 h 302"/>
                <a:gd name="T20" fmla="*/ 69 w 684"/>
                <a:gd name="T21" fmla="*/ 84 h 302"/>
                <a:gd name="T22" fmla="*/ 90 w 684"/>
                <a:gd name="T23" fmla="*/ 66 h 302"/>
                <a:gd name="T24" fmla="*/ 99 w 684"/>
                <a:gd name="T25" fmla="*/ 19 h 302"/>
                <a:gd name="T26" fmla="*/ 104 w 684"/>
                <a:gd name="T27" fmla="*/ 83 h 302"/>
                <a:gd name="T28" fmla="*/ 142 w 684"/>
                <a:gd name="T29" fmla="*/ 108 h 302"/>
                <a:gd name="T30" fmla="*/ 175 w 684"/>
                <a:gd name="T31" fmla="*/ 107 h 302"/>
                <a:gd name="T32" fmla="*/ 136 w 684"/>
                <a:gd name="T33" fmla="*/ 59 h 302"/>
                <a:gd name="T34" fmla="*/ 141 w 684"/>
                <a:gd name="T35" fmla="*/ 21 h 302"/>
                <a:gd name="T36" fmla="*/ 152 w 684"/>
                <a:gd name="T37" fmla="*/ 69 h 302"/>
                <a:gd name="T38" fmla="*/ 205 w 684"/>
                <a:gd name="T39" fmla="*/ 110 h 302"/>
                <a:gd name="T40" fmla="*/ 276 w 684"/>
                <a:gd name="T41" fmla="*/ 95 h 302"/>
                <a:gd name="T42" fmla="*/ 350 w 684"/>
                <a:gd name="T43" fmla="*/ 95 h 302"/>
                <a:gd name="T44" fmla="*/ 288 w 684"/>
                <a:gd name="T45" fmla="*/ 56 h 302"/>
                <a:gd name="T46" fmla="*/ 266 w 684"/>
                <a:gd name="T47" fmla="*/ 32 h 302"/>
                <a:gd name="T48" fmla="*/ 249 w 684"/>
                <a:gd name="T49" fmla="*/ 1 h 302"/>
                <a:gd name="T50" fmla="*/ 268 w 684"/>
                <a:gd name="T51" fmla="*/ 18 h 302"/>
                <a:gd name="T52" fmla="*/ 293 w 684"/>
                <a:gd name="T53" fmla="*/ 49 h 302"/>
                <a:gd name="T54" fmla="*/ 355 w 684"/>
                <a:gd name="T55" fmla="*/ 83 h 302"/>
                <a:gd name="T56" fmla="*/ 367 w 684"/>
                <a:gd name="T57" fmla="*/ 53 h 302"/>
                <a:gd name="T58" fmla="*/ 370 w 684"/>
                <a:gd name="T59" fmla="*/ 19 h 302"/>
                <a:gd name="T60" fmla="*/ 381 w 684"/>
                <a:gd name="T61" fmla="*/ 41 h 302"/>
                <a:gd name="T62" fmla="*/ 390 w 684"/>
                <a:gd name="T63" fmla="*/ 101 h 302"/>
                <a:gd name="T64" fmla="*/ 455 w 684"/>
                <a:gd name="T65" fmla="*/ 135 h 302"/>
                <a:gd name="T66" fmla="*/ 500 w 684"/>
                <a:gd name="T67" fmla="*/ 163 h 302"/>
                <a:gd name="T68" fmla="*/ 585 w 684"/>
                <a:gd name="T69" fmla="*/ 193 h 302"/>
                <a:gd name="T70" fmla="*/ 621 w 684"/>
                <a:gd name="T71" fmla="*/ 211 h 302"/>
                <a:gd name="T72" fmla="*/ 584 w 684"/>
                <a:gd name="T73" fmla="*/ 167 h 302"/>
                <a:gd name="T74" fmla="*/ 559 w 684"/>
                <a:gd name="T75" fmla="*/ 119 h 302"/>
                <a:gd name="T76" fmla="*/ 567 w 684"/>
                <a:gd name="T77" fmla="*/ 75 h 302"/>
                <a:gd name="T78" fmla="*/ 531 w 684"/>
                <a:gd name="T79" fmla="*/ 33 h 302"/>
                <a:gd name="T80" fmla="*/ 562 w 684"/>
                <a:gd name="T81" fmla="*/ 50 h 302"/>
                <a:gd name="T82" fmla="*/ 578 w 684"/>
                <a:gd name="T83" fmla="*/ 95 h 302"/>
                <a:gd name="T84" fmla="*/ 602 w 684"/>
                <a:gd name="T85" fmla="*/ 41 h 302"/>
                <a:gd name="T86" fmla="*/ 615 w 684"/>
                <a:gd name="T87" fmla="*/ 49 h 302"/>
                <a:gd name="T88" fmla="*/ 587 w 684"/>
                <a:gd name="T89" fmla="*/ 111 h 302"/>
                <a:gd name="T90" fmla="*/ 595 w 684"/>
                <a:gd name="T91" fmla="*/ 159 h 302"/>
                <a:gd name="T92" fmla="*/ 646 w 684"/>
                <a:gd name="T93" fmla="*/ 211 h 302"/>
                <a:gd name="T94" fmla="*/ 679 w 684"/>
                <a:gd name="T95" fmla="*/ 262 h 3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4"/>
                <a:gd name="T145" fmla="*/ 0 h 302"/>
                <a:gd name="T146" fmla="*/ 684 w 684"/>
                <a:gd name="T147" fmla="*/ 302 h 3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4" h="302">
                  <a:moveTo>
                    <a:pt x="651" y="302"/>
                  </a:moveTo>
                  <a:lnTo>
                    <a:pt x="641" y="291"/>
                  </a:lnTo>
                  <a:lnTo>
                    <a:pt x="619" y="276"/>
                  </a:lnTo>
                  <a:lnTo>
                    <a:pt x="594" y="262"/>
                  </a:lnTo>
                  <a:lnTo>
                    <a:pt x="567" y="249"/>
                  </a:lnTo>
                  <a:lnTo>
                    <a:pt x="544" y="243"/>
                  </a:lnTo>
                  <a:lnTo>
                    <a:pt x="525" y="240"/>
                  </a:lnTo>
                  <a:lnTo>
                    <a:pt x="504" y="234"/>
                  </a:lnTo>
                  <a:lnTo>
                    <a:pt x="485" y="226"/>
                  </a:lnTo>
                  <a:lnTo>
                    <a:pt x="465" y="217"/>
                  </a:lnTo>
                  <a:lnTo>
                    <a:pt x="454" y="208"/>
                  </a:lnTo>
                  <a:lnTo>
                    <a:pt x="438" y="195"/>
                  </a:lnTo>
                  <a:lnTo>
                    <a:pt x="421" y="178"/>
                  </a:lnTo>
                  <a:lnTo>
                    <a:pt x="404" y="162"/>
                  </a:lnTo>
                  <a:lnTo>
                    <a:pt x="391" y="152"/>
                  </a:lnTo>
                  <a:lnTo>
                    <a:pt x="375" y="145"/>
                  </a:lnTo>
                  <a:lnTo>
                    <a:pt x="358" y="139"/>
                  </a:lnTo>
                  <a:lnTo>
                    <a:pt x="338" y="136"/>
                  </a:lnTo>
                  <a:lnTo>
                    <a:pt x="316" y="134"/>
                  </a:lnTo>
                  <a:lnTo>
                    <a:pt x="296" y="135"/>
                  </a:lnTo>
                  <a:lnTo>
                    <a:pt x="270" y="138"/>
                  </a:lnTo>
                  <a:lnTo>
                    <a:pt x="246" y="140"/>
                  </a:lnTo>
                  <a:lnTo>
                    <a:pt x="224" y="145"/>
                  </a:lnTo>
                  <a:lnTo>
                    <a:pt x="200" y="148"/>
                  </a:lnTo>
                  <a:lnTo>
                    <a:pt x="178" y="148"/>
                  </a:lnTo>
                  <a:lnTo>
                    <a:pt x="157" y="145"/>
                  </a:lnTo>
                  <a:lnTo>
                    <a:pt x="141" y="139"/>
                  </a:lnTo>
                  <a:lnTo>
                    <a:pt x="123" y="129"/>
                  </a:lnTo>
                  <a:lnTo>
                    <a:pt x="109" y="117"/>
                  </a:lnTo>
                  <a:lnTo>
                    <a:pt x="94" y="106"/>
                  </a:lnTo>
                  <a:lnTo>
                    <a:pt x="80" y="97"/>
                  </a:lnTo>
                  <a:lnTo>
                    <a:pt x="64" y="91"/>
                  </a:lnTo>
                  <a:lnTo>
                    <a:pt x="46" y="86"/>
                  </a:lnTo>
                  <a:lnTo>
                    <a:pt x="26" y="80"/>
                  </a:lnTo>
                  <a:lnTo>
                    <a:pt x="14" y="76"/>
                  </a:lnTo>
                  <a:lnTo>
                    <a:pt x="9" y="71"/>
                  </a:lnTo>
                  <a:lnTo>
                    <a:pt x="5" y="65"/>
                  </a:lnTo>
                  <a:lnTo>
                    <a:pt x="0" y="52"/>
                  </a:lnTo>
                  <a:lnTo>
                    <a:pt x="8" y="50"/>
                  </a:lnTo>
                  <a:lnTo>
                    <a:pt x="10" y="60"/>
                  </a:lnTo>
                  <a:lnTo>
                    <a:pt x="16" y="66"/>
                  </a:lnTo>
                  <a:lnTo>
                    <a:pt x="24" y="71"/>
                  </a:lnTo>
                  <a:lnTo>
                    <a:pt x="45" y="77"/>
                  </a:lnTo>
                  <a:lnTo>
                    <a:pt x="69" y="84"/>
                  </a:lnTo>
                  <a:lnTo>
                    <a:pt x="87" y="87"/>
                  </a:lnTo>
                  <a:lnTo>
                    <a:pt x="92" y="90"/>
                  </a:lnTo>
                  <a:lnTo>
                    <a:pt x="90" y="78"/>
                  </a:lnTo>
                  <a:lnTo>
                    <a:pt x="90" y="66"/>
                  </a:lnTo>
                  <a:lnTo>
                    <a:pt x="90" y="50"/>
                  </a:lnTo>
                  <a:lnTo>
                    <a:pt x="92" y="32"/>
                  </a:lnTo>
                  <a:lnTo>
                    <a:pt x="92" y="19"/>
                  </a:lnTo>
                  <a:lnTo>
                    <a:pt x="99" y="19"/>
                  </a:lnTo>
                  <a:lnTo>
                    <a:pt x="98" y="30"/>
                  </a:lnTo>
                  <a:lnTo>
                    <a:pt x="98" y="49"/>
                  </a:lnTo>
                  <a:lnTo>
                    <a:pt x="99" y="67"/>
                  </a:lnTo>
                  <a:lnTo>
                    <a:pt x="104" y="83"/>
                  </a:lnTo>
                  <a:lnTo>
                    <a:pt x="111" y="90"/>
                  </a:lnTo>
                  <a:lnTo>
                    <a:pt x="118" y="96"/>
                  </a:lnTo>
                  <a:lnTo>
                    <a:pt x="130" y="102"/>
                  </a:lnTo>
                  <a:lnTo>
                    <a:pt x="142" y="108"/>
                  </a:lnTo>
                  <a:lnTo>
                    <a:pt x="157" y="112"/>
                  </a:lnTo>
                  <a:lnTo>
                    <a:pt x="175" y="116"/>
                  </a:lnTo>
                  <a:lnTo>
                    <a:pt x="188" y="116"/>
                  </a:lnTo>
                  <a:lnTo>
                    <a:pt x="175" y="107"/>
                  </a:lnTo>
                  <a:lnTo>
                    <a:pt x="160" y="96"/>
                  </a:lnTo>
                  <a:lnTo>
                    <a:pt x="150" y="85"/>
                  </a:lnTo>
                  <a:lnTo>
                    <a:pt x="141" y="71"/>
                  </a:lnTo>
                  <a:lnTo>
                    <a:pt x="136" y="59"/>
                  </a:lnTo>
                  <a:lnTo>
                    <a:pt x="134" y="43"/>
                  </a:lnTo>
                  <a:lnTo>
                    <a:pt x="133" y="32"/>
                  </a:lnTo>
                  <a:lnTo>
                    <a:pt x="134" y="21"/>
                  </a:lnTo>
                  <a:lnTo>
                    <a:pt x="141" y="21"/>
                  </a:lnTo>
                  <a:lnTo>
                    <a:pt x="141" y="29"/>
                  </a:lnTo>
                  <a:lnTo>
                    <a:pt x="142" y="43"/>
                  </a:lnTo>
                  <a:lnTo>
                    <a:pt x="145" y="57"/>
                  </a:lnTo>
                  <a:lnTo>
                    <a:pt x="152" y="69"/>
                  </a:lnTo>
                  <a:lnTo>
                    <a:pt x="161" y="83"/>
                  </a:lnTo>
                  <a:lnTo>
                    <a:pt x="173" y="94"/>
                  </a:lnTo>
                  <a:lnTo>
                    <a:pt x="189" y="102"/>
                  </a:lnTo>
                  <a:lnTo>
                    <a:pt x="205" y="110"/>
                  </a:lnTo>
                  <a:lnTo>
                    <a:pt x="220" y="111"/>
                  </a:lnTo>
                  <a:lnTo>
                    <a:pt x="236" y="107"/>
                  </a:lnTo>
                  <a:lnTo>
                    <a:pt x="255" y="100"/>
                  </a:lnTo>
                  <a:lnTo>
                    <a:pt x="276" y="95"/>
                  </a:lnTo>
                  <a:lnTo>
                    <a:pt x="297" y="90"/>
                  </a:lnTo>
                  <a:lnTo>
                    <a:pt x="313" y="90"/>
                  </a:lnTo>
                  <a:lnTo>
                    <a:pt x="329" y="90"/>
                  </a:lnTo>
                  <a:lnTo>
                    <a:pt x="350" y="95"/>
                  </a:lnTo>
                  <a:lnTo>
                    <a:pt x="329" y="78"/>
                  </a:lnTo>
                  <a:lnTo>
                    <a:pt x="316" y="69"/>
                  </a:lnTo>
                  <a:lnTo>
                    <a:pt x="301" y="62"/>
                  </a:lnTo>
                  <a:lnTo>
                    <a:pt x="288" y="56"/>
                  </a:lnTo>
                  <a:lnTo>
                    <a:pt x="279" y="51"/>
                  </a:lnTo>
                  <a:lnTo>
                    <a:pt x="274" y="46"/>
                  </a:lnTo>
                  <a:lnTo>
                    <a:pt x="272" y="43"/>
                  </a:lnTo>
                  <a:lnTo>
                    <a:pt x="266" y="32"/>
                  </a:lnTo>
                  <a:lnTo>
                    <a:pt x="262" y="22"/>
                  </a:lnTo>
                  <a:lnTo>
                    <a:pt x="258" y="14"/>
                  </a:lnTo>
                  <a:lnTo>
                    <a:pt x="249" y="1"/>
                  </a:lnTo>
                  <a:lnTo>
                    <a:pt x="256" y="0"/>
                  </a:lnTo>
                  <a:lnTo>
                    <a:pt x="263" y="9"/>
                  </a:lnTo>
                  <a:lnTo>
                    <a:pt x="268" y="18"/>
                  </a:lnTo>
                  <a:lnTo>
                    <a:pt x="272" y="27"/>
                  </a:lnTo>
                  <a:lnTo>
                    <a:pt x="276" y="35"/>
                  </a:lnTo>
                  <a:lnTo>
                    <a:pt x="282" y="43"/>
                  </a:lnTo>
                  <a:lnTo>
                    <a:pt x="293" y="49"/>
                  </a:lnTo>
                  <a:lnTo>
                    <a:pt x="308" y="56"/>
                  </a:lnTo>
                  <a:lnTo>
                    <a:pt x="326" y="64"/>
                  </a:lnTo>
                  <a:lnTo>
                    <a:pt x="341" y="74"/>
                  </a:lnTo>
                  <a:lnTo>
                    <a:pt x="355" y="83"/>
                  </a:lnTo>
                  <a:lnTo>
                    <a:pt x="371" y="95"/>
                  </a:lnTo>
                  <a:lnTo>
                    <a:pt x="367" y="78"/>
                  </a:lnTo>
                  <a:lnTo>
                    <a:pt x="364" y="65"/>
                  </a:lnTo>
                  <a:lnTo>
                    <a:pt x="367" y="53"/>
                  </a:lnTo>
                  <a:lnTo>
                    <a:pt x="370" y="40"/>
                  </a:lnTo>
                  <a:lnTo>
                    <a:pt x="371" y="28"/>
                  </a:lnTo>
                  <a:lnTo>
                    <a:pt x="370" y="19"/>
                  </a:lnTo>
                  <a:lnTo>
                    <a:pt x="382" y="22"/>
                  </a:lnTo>
                  <a:lnTo>
                    <a:pt x="382" y="28"/>
                  </a:lnTo>
                  <a:lnTo>
                    <a:pt x="381" y="41"/>
                  </a:lnTo>
                  <a:lnTo>
                    <a:pt x="376" y="57"/>
                  </a:lnTo>
                  <a:lnTo>
                    <a:pt x="376" y="69"/>
                  </a:lnTo>
                  <a:lnTo>
                    <a:pt x="382" y="86"/>
                  </a:lnTo>
                  <a:lnTo>
                    <a:pt x="390" y="101"/>
                  </a:lnTo>
                  <a:lnTo>
                    <a:pt x="397" y="111"/>
                  </a:lnTo>
                  <a:lnTo>
                    <a:pt x="408" y="120"/>
                  </a:lnTo>
                  <a:lnTo>
                    <a:pt x="425" y="125"/>
                  </a:lnTo>
                  <a:lnTo>
                    <a:pt x="455" y="135"/>
                  </a:lnTo>
                  <a:lnTo>
                    <a:pt x="477" y="145"/>
                  </a:lnTo>
                  <a:lnTo>
                    <a:pt x="485" y="151"/>
                  </a:lnTo>
                  <a:lnTo>
                    <a:pt x="494" y="158"/>
                  </a:lnTo>
                  <a:lnTo>
                    <a:pt x="500" y="163"/>
                  </a:lnTo>
                  <a:lnTo>
                    <a:pt x="509" y="166"/>
                  </a:lnTo>
                  <a:lnTo>
                    <a:pt x="540" y="176"/>
                  </a:lnTo>
                  <a:lnTo>
                    <a:pt x="565" y="185"/>
                  </a:lnTo>
                  <a:lnTo>
                    <a:pt x="585" y="193"/>
                  </a:lnTo>
                  <a:lnTo>
                    <a:pt x="608" y="207"/>
                  </a:lnTo>
                  <a:lnTo>
                    <a:pt x="621" y="215"/>
                  </a:lnTo>
                  <a:lnTo>
                    <a:pt x="621" y="211"/>
                  </a:lnTo>
                  <a:lnTo>
                    <a:pt x="617" y="203"/>
                  </a:lnTo>
                  <a:lnTo>
                    <a:pt x="608" y="190"/>
                  </a:lnTo>
                  <a:lnTo>
                    <a:pt x="596" y="178"/>
                  </a:lnTo>
                  <a:lnTo>
                    <a:pt x="584" y="167"/>
                  </a:lnTo>
                  <a:lnTo>
                    <a:pt x="574" y="158"/>
                  </a:lnTo>
                  <a:lnTo>
                    <a:pt x="566" y="148"/>
                  </a:lnTo>
                  <a:lnTo>
                    <a:pt x="561" y="134"/>
                  </a:lnTo>
                  <a:lnTo>
                    <a:pt x="559" y="119"/>
                  </a:lnTo>
                  <a:lnTo>
                    <a:pt x="562" y="102"/>
                  </a:lnTo>
                  <a:lnTo>
                    <a:pt x="566" y="90"/>
                  </a:lnTo>
                  <a:lnTo>
                    <a:pt x="567" y="82"/>
                  </a:lnTo>
                  <a:lnTo>
                    <a:pt x="567" y="75"/>
                  </a:lnTo>
                  <a:lnTo>
                    <a:pt x="565" y="66"/>
                  </a:lnTo>
                  <a:lnTo>
                    <a:pt x="561" y="61"/>
                  </a:lnTo>
                  <a:lnTo>
                    <a:pt x="546" y="49"/>
                  </a:lnTo>
                  <a:lnTo>
                    <a:pt x="531" y="33"/>
                  </a:lnTo>
                  <a:lnTo>
                    <a:pt x="541" y="32"/>
                  </a:lnTo>
                  <a:lnTo>
                    <a:pt x="551" y="41"/>
                  </a:lnTo>
                  <a:lnTo>
                    <a:pt x="562" y="50"/>
                  </a:lnTo>
                  <a:lnTo>
                    <a:pt x="568" y="57"/>
                  </a:lnTo>
                  <a:lnTo>
                    <a:pt x="575" y="66"/>
                  </a:lnTo>
                  <a:lnTo>
                    <a:pt x="578" y="77"/>
                  </a:lnTo>
                  <a:lnTo>
                    <a:pt x="578" y="95"/>
                  </a:lnTo>
                  <a:lnTo>
                    <a:pt x="585" y="82"/>
                  </a:lnTo>
                  <a:lnTo>
                    <a:pt x="593" y="67"/>
                  </a:lnTo>
                  <a:lnTo>
                    <a:pt x="598" y="52"/>
                  </a:lnTo>
                  <a:lnTo>
                    <a:pt x="602" y="41"/>
                  </a:lnTo>
                  <a:lnTo>
                    <a:pt x="607" y="31"/>
                  </a:lnTo>
                  <a:lnTo>
                    <a:pt x="615" y="34"/>
                  </a:lnTo>
                  <a:lnTo>
                    <a:pt x="620" y="40"/>
                  </a:lnTo>
                  <a:lnTo>
                    <a:pt x="615" y="49"/>
                  </a:lnTo>
                  <a:lnTo>
                    <a:pt x="608" y="64"/>
                  </a:lnTo>
                  <a:lnTo>
                    <a:pt x="601" y="80"/>
                  </a:lnTo>
                  <a:lnTo>
                    <a:pt x="594" y="98"/>
                  </a:lnTo>
                  <a:lnTo>
                    <a:pt x="587" y="111"/>
                  </a:lnTo>
                  <a:lnTo>
                    <a:pt x="584" y="123"/>
                  </a:lnTo>
                  <a:lnTo>
                    <a:pt x="584" y="136"/>
                  </a:lnTo>
                  <a:lnTo>
                    <a:pt x="587" y="148"/>
                  </a:lnTo>
                  <a:lnTo>
                    <a:pt x="595" y="159"/>
                  </a:lnTo>
                  <a:lnTo>
                    <a:pt x="607" y="169"/>
                  </a:lnTo>
                  <a:lnTo>
                    <a:pt x="620" y="183"/>
                  </a:lnTo>
                  <a:lnTo>
                    <a:pt x="634" y="198"/>
                  </a:lnTo>
                  <a:lnTo>
                    <a:pt x="646" y="211"/>
                  </a:lnTo>
                  <a:lnTo>
                    <a:pt x="659" y="226"/>
                  </a:lnTo>
                  <a:lnTo>
                    <a:pt x="667" y="238"/>
                  </a:lnTo>
                  <a:lnTo>
                    <a:pt x="674" y="249"/>
                  </a:lnTo>
                  <a:lnTo>
                    <a:pt x="679" y="262"/>
                  </a:lnTo>
                  <a:lnTo>
                    <a:pt x="684" y="274"/>
                  </a:lnTo>
                  <a:lnTo>
                    <a:pt x="651" y="302"/>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2" name="Freeform 56">
              <a:extLst>
                <a:ext uri="{FF2B5EF4-FFF2-40B4-BE49-F238E27FC236}">
                  <a16:creationId xmlns:a16="http://schemas.microsoft.com/office/drawing/2014/main" xmlns="" id="{F1CB1B3A-607B-48A1-B116-1CBB68CDC513}"/>
                </a:ext>
              </a:extLst>
            </p:cNvPr>
            <p:cNvSpPr>
              <a:spLocks/>
            </p:cNvSpPr>
            <p:nvPr/>
          </p:nvSpPr>
          <p:spPr bwMode="auto">
            <a:xfrm>
              <a:off x="1208" y="1427"/>
              <a:ext cx="5" cy="13"/>
            </a:xfrm>
            <a:custGeom>
              <a:avLst/>
              <a:gdLst>
                <a:gd name="T0" fmla="*/ 14 w 14"/>
                <a:gd name="T1" fmla="*/ 40 h 40"/>
                <a:gd name="T2" fmla="*/ 7 w 14"/>
                <a:gd name="T3" fmla="*/ 26 h 40"/>
                <a:gd name="T4" fmla="*/ 2 w 14"/>
                <a:gd name="T5" fmla="*/ 17 h 40"/>
                <a:gd name="T6" fmla="*/ 0 w 14"/>
                <a:gd name="T7" fmla="*/ 9 h 40"/>
                <a:gd name="T8" fmla="*/ 0 w 14"/>
                <a:gd name="T9" fmla="*/ 0 h 40"/>
                <a:gd name="T10" fmla="*/ 0 60000 65536"/>
                <a:gd name="T11" fmla="*/ 0 60000 65536"/>
                <a:gd name="T12" fmla="*/ 0 60000 65536"/>
                <a:gd name="T13" fmla="*/ 0 60000 65536"/>
                <a:gd name="T14" fmla="*/ 0 60000 65536"/>
                <a:gd name="T15" fmla="*/ 0 w 14"/>
                <a:gd name="T16" fmla="*/ 0 h 40"/>
                <a:gd name="T17" fmla="*/ 14 w 14"/>
                <a:gd name="T18" fmla="*/ 40 h 40"/>
              </a:gdLst>
              <a:ahLst/>
              <a:cxnLst>
                <a:cxn ang="T10">
                  <a:pos x="T0" y="T1"/>
                </a:cxn>
                <a:cxn ang="T11">
                  <a:pos x="T2" y="T3"/>
                </a:cxn>
                <a:cxn ang="T12">
                  <a:pos x="T4" y="T5"/>
                </a:cxn>
                <a:cxn ang="T13">
                  <a:pos x="T6" y="T7"/>
                </a:cxn>
                <a:cxn ang="T14">
                  <a:pos x="T8" y="T9"/>
                </a:cxn>
              </a:cxnLst>
              <a:rect l="T15" t="T16" r="T17" b="T18"/>
              <a:pathLst>
                <a:path w="14" h="40">
                  <a:moveTo>
                    <a:pt x="14" y="40"/>
                  </a:moveTo>
                  <a:lnTo>
                    <a:pt x="7" y="26"/>
                  </a:lnTo>
                  <a:lnTo>
                    <a:pt x="2" y="17"/>
                  </a:lnTo>
                  <a:lnTo>
                    <a:pt x="0" y="9"/>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3" name="Freeform 57">
              <a:extLst>
                <a:ext uri="{FF2B5EF4-FFF2-40B4-BE49-F238E27FC236}">
                  <a16:creationId xmlns:a16="http://schemas.microsoft.com/office/drawing/2014/main" xmlns="" id="{9029028A-3C7F-4E94-B6EA-278648C0E5D6}"/>
                </a:ext>
              </a:extLst>
            </p:cNvPr>
            <p:cNvSpPr>
              <a:spLocks/>
            </p:cNvSpPr>
            <p:nvPr/>
          </p:nvSpPr>
          <p:spPr bwMode="auto">
            <a:xfrm>
              <a:off x="1019" y="1277"/>
              <a:ext cx="70" cy="36"/>
            </a:xfrm>
            <a:custGeom>
              <a:avLst/>
              <a:gdLst>
                <a:gd name="T0" fmla="*/ 0 w 208"/>
                <a:gd name="T1" fmla="*/ 19 h 108"/>
                <a:gd name="T2" fmla="*/ 0 w 208"/>
                <a:gd name="T3" fmla="*/ 27 h 108"/>
                <a:gd name="T4" fmla="*/ 1 w 208"/>
                <a:gd name="T5" fmla="*/ 41 h 108"/>
                <a:gd name="T6" fmla="*/ 4 w 208"/>
                <a:gd name="T7" fmla="*/ 54 h 108"/>
                <a:gd name="T8" fmla="*/ 11 w 208"/>
                <a:gd name="T9" fmla="*/ 66 h 108"/>
                <a:gd name="T10" fmla="*/ 20 w 208"/>
                <a:gd name="T11" fmla="*/ 80 h 108"/>
                <a:gd name="T12" fmla="*/ 32 w 208"/>
                <a:gd name="T13" fmla="*/ 91 h 108"/>
                <a:gd name="T14" fmla="*/ 48 w 208"/>
                <a:gd name="T15" fmla="*/ 99 h 108"/>
                <a:gd name="T16" fmla="*/ 64 w 208"/>
                <a:gd name="T17" fmla="*/ 107 h 108"/>
                <a:gd name="T18" fmla="*/ 79 w 208"/>
                <a:gd name="T19" fmla="*/ 108 h 108"/>
                <a:gd name="T20" fmla="*/ 95 w 208"/>
                <a:gd name="T21" fmla="*/ 104 h 108"/>
                <a:gd name="T22" fmla="*/ 113 w 208"/>
                <a:gd name="T23" fmla="*/ 97 h 108"/>
                <a:gd name="T24" fmla="*/ 133 w 208"/>
                <a:gd name="T25" fmla="*/ 92 h 108"/>
                <a:gd name="T26" fmla="*/ 155 w 208"/>
                <a:gd name="T27" fmla="*/ 87 h 108"/>
                <a:gd name="T28" fmla="*/ 171 w 208"/>
                <a:gd name="T29" fmla="*/ 87 h 108"/>
                <a:gd name="T30" fmla="*/ 187 w 208"/>
                <a:gd name="T31" fmla="*/ 87 h 108"/>
                <a:gd name="T32" fmla="*/ 208 w 208"/>
                <a:gd name="T33" fmla="*/ 92 h 108"/>
                <a:gd name="T34" fmla="*/ 187 w 208"/>
                <a:gd name="T35" fmla="*/ 75 h 108"/>
                <a:gd name="T36" fmla="*/ 174 w 208"/>
                <a:gd name="T37" fmla="*/ 66 h 108"/>
                <a:gd name="T38" fmla="*/ 159 w 208"/>
                <a:gd name="T39" fmla="*/ 59 h 108"/>
                <a:gd name="T40" fmla="*/ 145 w 208"/>
                <a:gd name="T41" fmla="*/ 53 h 108"/>
                <a:gd name="T42" fmla="*/ 137 w 208"/>
                <a:gd name="T43" fmla="*/ 49 h 108"/>
                <a:gd name="T44" fmla="*/ 132 w 208"/>
                <a:gd name="T45" fmla="*/ 45 h 108"/>
                <a:gd name="T46" fmla="*/ 130 w 208"/>
                <a:gd name="T47" fmla="*/ 41 h 108"/>
                <a:gd name="T48" fmla="*/ 124 w 208"/>
                <a:gd name="T49" fmla="*/ 30 h 108"/>
                <a:gd name="T50" fmla="*/ 120 w 208"/>
                <a:gd name="T51" fmla="*/ 20 h 108"/>
                <a:gd name="T52" fmla="*/ 116 w 208"/>
                <a:gd name="T53" fmla="*/ 12 h 108"/>
                <a:gd name="T54" fmla="*/ 107 w 208"/>
                <a:gd name="T55" fmla="*/ 0 h 10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8"/>
                <a:gd name="T85" fmla="*/ 0 h 108"/>
                <a:gd name="T86" fmla="*/ 208 w 208"/>
                <a:gd name="T87" fmla="*/ 108 h 10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8" h="108">
                  <a:moveTo>
                    <a:pt x="0" y="19"/>
                  </a:moveTo>
                  <a:lnTo>
                    <a:pt x="0" y="27"/>
                  </a:lnTo>
                  <a:lnTo>
                    <a:pt x="1" y="41"/>
                  </a:lnTo>
                  <a:lnTo>
                    <a:pt x="4" y="54"/>
                  </a:lnTo>
                  <a:lnTo>
                    <a:pt x="11" y="66"/>
                  </a:lnTo>
                  <a:lnTo>
                    <a:pt x="20" y="80"/>
                  </a:lnTo>
                  <a:lnTo>
                    <a:pt x="32" y="91"/>
                  </a:lnTo>
                  <a:lnTo>
                    <a:pt x="48" y="99"/>
                  </a:lnTo>
                  <a:lnTo>
                    <a:pt x="64" y="107"/>
                  </a:lnTo>
                  <a:lnTo>
                    <a:pt x="79" y="108"/>
                  </a:lnTo>
                  <a:lnTo>
                    <a:pt x="95" y="104"/>
                  </a:lnTo>
                  <a:lnTo>
                    <a:pt x="113" y="97"/>
                  </a:lnTo>
                  <a:lnTo>
                    <a:pt x="133" y="92"/>
                  </a:lnTo>
                  <a:lnTo>
                    <a:pt x="155" y="87"/>
                  </a:lnTo>
                  <a:lnTo>
                    <a:pt x="171" y="87"/>
                  </a:lnTo>
                  <a:lnTo>
                    <a:pt x="187" y="87"/>
                  </a:lnTo>
                  <a:lnTo>
                    <a:pt x="208" y="92"/>
                  </a:lnTo>
                  <a:lnTo>
                    <a:pt x="187" y="75"/>
                  </a:lnTo>
                  <a:lnTo>
                    <a:pt x="174" y="66"/>
                  </a:lnTo>
                  <a:lnTo>
                    <a:pt x="159" y="59"/>
                  </a:lnTo>
                  <a:lnTo>
                    <a:pt x="145" y="53"/>
                  </a:lnTo>
                  <a:lnTo>
                    <a:pt x="137" y="49"/>
                  </a:lnTo>
                  <a:lnTo>
                    <a:pt x="132" y="45"/>
                  </a:lnTo>
                  <a:lnTo>
                    <a:pt x="130" y="41"/>
                  </a:lnTo>
                  <a:lnTo>
                    <a:pt x="124" y="30"/>
                  </a:lnTo>
                  <a:lnTo>
                    <a:pt x="120" y="20"/>
                  </a:lnTo>
                  <a:lnTo>
                    <a:pt x="116" y="12"/>
                  </a:lnTo>
                  <a:lnTo>
                    <a:pt x="10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4" name="Freeform 58">
              <a:extLst>
                <a:ext uri="{FF2B5EF4-FFF2-40B4-BE49-F238E27FC236}">
                  <a16:creationId xmlns:a16="http://schemas.microsoft.com/office/drawing/2014/main" xmlns="" id="{07CEFAB5-A49A-4191-9BBC-D368C27C1394}"/>
                </a:ext>
              </a:extLst>
            </p:cNvPr>
            <p:cNvSpPr>
              <a:spLocks/>
            </p:cNvSpPr>
            <p:nvPr/>
          </p:nvSpPr>
          <p:spPr bwMode="auto">
            <a:xfrm>
              <a:off x="1005" y="1283"/>
              <a:ext cx="30" cy="32"/>
            </a:xfrm>
            <a:custGeom>
              <a:avLst/>
              <a:gdLst>
                <a:gd name="T0" fmla="*/ 36 w 90"/>
                <a:gd name="T1" fmla="*/ 3 h 97"/>
                <a:gd name="T2" fmla="*/ 35 w 90"/>
                <a:gd name="T3" fmla="*/ 13 h 97"/>
                <a:gd name="T4" fmla="*/ 36 w 90"/>
                <a:gd name="T5" fmla="*/ 24 h 97"/>
                <a:gd name="T6" fmla="*/ 38 w 90"/>
                <a:gd name="T7" fmla="*/ 41 h 97"/>
                <a:gd name="T8" fmla="*/ 43 w 90"/>
                <a:gd name="T9" fmla="*/ 52 h 97"/>
                <a:gd name="T10" fmla="*/ 52 w 90"/>
                <a:gd name="T11" fmla="*/ 66 h 97"/>
                <a:gd name="T12" fmla="*/ 62 w 90"/>
                <a:gd name="T13" fmla="*/ 77 h 97"/>
                <a:gd name="T14" fmla="*/ 77 w 90"/>
                <a:gd name="T15" fmla="*/ 88 h 97"/>
                <a:gd name="T16" fmla="*/ 90 w 90"/>
                <a:gd name="T17" fmla="*/ 97 h 97"/>
                <a:gd name="T18" fmla="*/ 77 w 90"/>
                <a:gd name="T19" fmla="*/ 97 h 97"/>
                <a:gd name="T20" fmla="*/ 59 w 90"/>
                <a:gd name="T21" fmla="*/ 93 h 97"/>
                <a:gd name="T22" fmla="*/ 44 w 90"/>
                <a:gd name="T23" fmla="*/ 89 h 97"/>
                <a:gd name="T24" fmla="*/ 32 w 90"/>
                <a:gd name="T25" fmla="*/ 83 h 97"/>
                <a:gd name="T26" fmla="*/ 20 w 90"/>
                <a:gd name="T27" fmla="*/ 77 h 97"/>
                <a:gd name="T28" fmla="*/ 13 w 90"/>
                <a:gd name="T29" fmla="*/ 71 h 97"/>
                <a:gd name="T30" fmla="*/ 6 w 90"/>
                <a:gd name="T31" fmla="*/ 64 h 97"/>
                <a:gd name="T32" fmla="*/ 1 w 90"/>
                <a:gd name="T33" fmla="*/ 48 h 97"/>
                <a:gd name="T34" fmla="*/ 0 w 90"/>
                <a:gd name="T35" fmla="*/ 30 h 97"/>
                <a:gd name="T36" fmla="*/ 0 w 90"/>
                <a:gd name="T37" fmla="*/ 12 h 97"/>
                <a:gd name="T38" fmla="*/ 1 w 90"/>
                <a:gd name="T39" fmla="*/ 0 h 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97"/>
                <a:gd name="T62" fmla="*/ 90 w 90"/>
                <a:gd name="T63" fmla="*/ 97 h 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97">
                  <a:moveTo>
                    <a:pt x="36" y="3"/>
                  </a:moveTo>
                  <a:lnTo>
                    <a:pt x="35" y="13"/>
                  </a:lnTo>
                  <a:lnTo>
                    <a:pt x="36" y="24"/>
                  </a:lnTo>
                  <a:lnTo>
                    <a:pt x="38" y="41"/>
                  </a:lnTo>
                  <a:lnTo>
                    <a:pt x="43" y="52"/>
                  </a:lnTo>
                  <a:lnTo>
                    <a:pt x="52" y="66"/>
                  </a:lnTo>
                  <a:lnTo>
                    <a:pt x="62" y="77"/>
                  </a:lnTo>
                  <a:lnTo>
                    <a:pt x="77" y="88"/>
                  </a:lnTo>
                  <a:lnTo>
                    <a:pt x="90" y="97"/>
                  </a:lnTo>
                  <a:lnTo>
                    <a:pt x="77" y="97"/>
                  </a:lnTo>
                  <a:lnTo>
                    <a:pt x="59" y="93"/>
                  </a:lnTo>
                  <a:lnTo>
                    <a:pt x="44" y="89"/>
                  </a:lnTo>
                  <a:lnTo>
                    <a:pt x="32" y="83"/>
                  </a:lnTo>
                  <a:lnTo>
                    <a:pt x="20" y="77"/>
                  </a:lnTo>
                  <a:lnTo>
                    <a:pt x="13" y="71"/>
                  </a:lnTo>
                  <a:lnTo>
                    <a:pt x="6" y="64"/>
                  </a:lnTo>
                  <a:lnTo>
                    <a:pt x="1" y="48"/>
                  </a:lnTo>
                  <a:lnTo>
                    <a:pt x="0" y="30"/>
                  </a:lnTo>
                  <a:lnTo>
                    <a:pt x="0" y="12"/>
                  </a:lnTo>
                  <a:lnTo>
                    <a:pt x="1"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5" name="Freeform 59">
              <a:extLst>
                <a:ext uri="{FF2B5EF4-FFF2-40B4-BE49-F238E27FC236}">
                  <a16:creationId xmlns:a16="http://schemas.microsoft.com/office/drawing/2014/main" xmlns="" id="{5ED6C2D0-DCCA-410C-86D4-079E26A80DD4}"/>
                </a:ext>
              </a:extLst>
            </p:cNvPr>
            <p:cNvSpPr>
              <a:spLocks/>
            </p:cNvSpPr>
            <p:nvPr/>
          </p:nvSpPr>
          <p:spPr bwMode="auto">
            <a:xfrm>
              <a:off x="975" y="1283"/>
              <a:ext cx="28" cy="23"/>
            </a:xfrm>
            <a:custGeom>
              <a:avLst/>
              <a:gdLst>
                <a:gd name="T0" fmla="*/ 83 w 83"/>
                <a:gd name="T1" fmla="*/ 0 h 71"/>
                <a:gd name="T2" fmla="*/ 83 w 83"/>
                <a:gd name="T3" fmla="*/ 13 h 71"/>
                <a:gd name="T4" fmla="*/ 81 w 83"/>
                <a:gd name="T5" fmla="*/ 31 h 71"/>
                <a:gd name="T6" fmla="*/ 81 w 83"/>
                <a:gd name="T7" fmla="*/ 47 h 71"/>
                <a:gd name="T8" fmla="*/ 81 w 83"/>
                <a:gd name="T9" fmla="*/ 59 h 71"/>
                <a:gd name="T10" fmla="*/ 83 w 83"/>
                <a:gd name="T11" fmla="*/ 71 h 71"/>
                <a:gd name="T12" fmla="*/ 79 w 83"/>
                <a:gd name="T13" fmla="*/ 68 h 71"/>
                <a:gd name="T14" fmla="*/ 61 w 83"/>
                <a:gd name="T15" fmla="*/ 65 h 71"/>
                <a:gd name="T16" fmla="*/ 37 w 83"/>
                <a:gd name="T17" fmla="*/ 58 h 71"/>
                <a:gd name="T18" fmla="*/ 16 w 83"/>
                <a:gd name="T19" fmla="*/ 52 h 71"/>
                <a:gd name="T20" fmla="*/ 8 w 83"/>
                <a:gd name="T21" fmla="*/ 47 h 71"/>
                <a:gd name="T22" fmla="*/ 2 w 83"/>
                <a:gd name="T23" fmla="*/ 41 h 71"/>
                <a:gd name="T24" fmla="*/ 0 w 83"/>
                <a:gd name="T25" fmla="*/ 31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71"/>
                <a:gd name="T41" fmla="*/ 83 w 83"/>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71">
                  <a:moveTo>
                    <a:pt x="83" y="0"/>
                  </a:moveTo>
                  <a:lnTo>
                    <a:pt x="83" y="13"/>
                  </a:lnTo>
                  <a:lnTo>
                    <a:pt x="81" y="31"/>
                  </a:lnTo>
                  <a:lnTo>
                    <a:pt x="81" y="47"/>
                  </a:lnTo>
                  <a:lnTo>
                    <a:pt x="81" y="59"/>
                  </a:lnTo>
                  <a:lnTo>
                    <a:pt x="83" y="71"/>
                  </a:lnTo>
                  <a:lnTo>
                    <a:pt x="79" y="68"/>
                  </a:lnTo>
                  <a:lnTo>
                    <a:pt x="61" y="65"/>
                  </a:lnTo>
                  <a:lnTo>
                    <a:pt x="37" y="58"/>
                  </a:lnTo>
                  <a:lnTo>
                    <a:pt x="16" y="52"/>
                  </a:lnTo>
                  <a:lnTo>
                    <a:pt x="8" y="47"/>
                  </a:lnTo>
                  <a:lnTo>
                    <a:pt x="2" y="41"/>
                  </a:lnTo>
                  <a:lnTo>
                    <a:pt x="0" y="3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6" name="Freeform 60">
              <a:extLst>
                <a:ext uri="{FF2B5EF4-FFF2-40B4-BE49-F238E27FC236}">
                  <a16:creationId xmlns:a16="http://schemas.microsoft.com/office/drawing/2014/main" xmlns="" id="{CCA08A6A-579D-4B81-AE49-5EDE7E144A63}"/>
                </a:ext>
              </a:extLst>
            </p:cNvPr>
            <p:cNvSpPr>
              <a:spLocks/>
            </p:cNvSpPr>
            <p:nvPr/>
          </p:nvSpPr>
          <p:spPr bwMode="auto">
            <a:xfrm>
              <a:off x="1058" y="1276"/>
              <a:ext cx="38" cy="32"/>
            </a:xfrm>
            <a:custGeom>
              <a:avLst/>
              <a:gdLst>
                <a:gd name="T0" fmla="*/ 0 w 114"/>
                <a:gd name="T1" fmla="*/ 0 h 95"/>
                <a:gd name="T2" fmla="*/ 7 w 114"/>
                <a:gd name="T3" fmla="*/ 10 h 95"/>
                <a:gd name="T4" fmla="*/ 12 w 114"/>
                <a:gd name="T5" fmla="*/ 18 h 95"/>
                <a:gd name="T6" fmla="*/ 16 w 114"/>
                <a:gd name="T7" fmla="*/ 28 h 95"/>
                <a:gd name="T8" fmla="*/ 20 w 114"/>
                <a:gd name="T9" fmla="*/ 35 h 95"/>
                <a:gd name="T10" fmla="*/ 26 w 114"/>
                <a:gd name="T11" fmla="*/ 44 h 95"/>
                <a:gd name="T12" fmla="*/ 37 w 114"/>
                <a:gd name="T13" fmla="*/ 49 h 95"/>
                <a:gd name="T14" fmla="*/ 52 w 114"/>
                <a:gd name="T15" fmla="*/ 56 h 95"/>
                <a:gd name="T16" fmla="*/ 70 w 114"/>
                <a:gd name="T17" fmla="*/ 64 h 95"/>
                <a:gd name="T18" fmla="*/ 84 w 114"/>
                <a:gd name="T19" fmla="*/ 74 h 95"/>
                <a:gd name="T20" fmla="*/ 99 w 114"/>
                <a:gd name="T21" fmla="*/ 83 h 95"/>
                <a:gd name="T22" fmla="*/ 114 w 114"/>
                <a:gd name="T23" fmla="*/ 95 h 95"/>
                <a:gd name="T24" fmla="*/ 111 w 114"/>
                <a:gd name="T25" fmla="*/ 78 h 95"/>
                <a:gd name="T26" fmla="*/ 108 w 114"/>
                <a:gd name="T27" fmla="*/ 65 h 95"/>
                <a:gd name="T28" fmla="*/ 111 w 114"/>
                <a:gd name="T29" fmla="*/ 53 h 95"/>
                <a:gd name="T30" fmla="*/ 113 w 114"/>
                <a:gd name="T31" fmla="*/ 41 h 95"/>
                <a:gd name="T32" fmla="*/ 114 w 114"/>
                <a:gd name="T33" fmla="*/ 28 h 95"/>
                <a:gd name="T34" fmla="*/ 113 w 114"/>
                <a:gd name="T35" fmla="*/ 20 h 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
                <a:gd name="T55" fmla="*/ 0 h 95"/>
                <a:gd name="T56" fmla="*/ 114 w 114"/>
                <a:gd name="T57" fmla="*/ 95 h 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 h="95">
                  <a:moveTo>
                    <a:pt x="0" y="0"/>
                  </a:moveTo>
                  <a:lnTo>
                    <a:pt x="7" y="10"/>
                  </a:lnTo>
                  <a:lnTo>
                    <a:pt x="12" y="18"/>
                  </a:lnTo>
                  <a:lnTo>
                    <a:pt x="16" y="28"/>
                  </a:lnTo>
                  <a:lnTo>
                    <a:pt x="20" y="35"/>
                  </a:lnTo>
                  <a:lnTo>
                    <a:pt x="26" y="44"/>
                  </a:lnTo>
                  <a:lnTo>
                    <a:pt x="37" y="49"/>
                  </a:lnTo>
                  <a:lnTo>
                    <a:pt x="52" y="56"/>
                  </a:lnTo>
                  <a:lnTo>
                    <a:pt x="70" y="64"/>
                  </a:lnTo>
                  <a:lnTo>
                    <a:pt x="84" y="74"/>
                  </a:lnTo>
                  <a:lnTo>
                    <a:pt x="99" y="83"/>
                  </a:lnTo>
                  <a:lnTo>
                    <a:pt x="114" y="95"/>
                  </a:lnTo>
                  <a:lnTo>
                    <a:pt x="111" y="78"/>
                  </a:lnTo>
                  <a:lnTo>
                    <a:pt x="108" y="65"/>
                  </a:lnTo>
                  <a:lnTo>
                    <a:pt x="111" y="53"/>
                  </a:lnTo>
                  <a:lnTo>
                    <a:pt x="113" y="41"/>
                  </a:lnTo>
                  <a:lnTo>
                    <a:pt x="114" y="28"/>
                  </a:lnTo>
                  <a:lnTo>
                    <a:pt x="113" y="2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7" name="Freeform 61">
              <a:extLst>
                <a:ext uri="{FF2B5EF4-FFF2-40B4-BE49-F238E27FC236}">
                  <a16:creationId xmlns:a16="http://schemas.microsoft.com/office/drawing/2014/main" xmlns="" id="{1CF5CA09-07BC-4820-A32F-211D56B34EE3}"/>
                </a:ext>
              </a:extLst>
            </p:cNvPr>
            <p:cNvSpPr>
              <a:spLocks/>
            </p:cNvSpPr>
            <p:nvPr/>
          </p:nvSpPr>
          <p:spPr bwMode="auto">
            <a:xfrm>
              <a:off x="1152" y="1287"/>
              <a:ext cx="22" cy="21"/>
            </a:xfrm>
            <a:custGeom>
              <a:avLst/>
              <a:gdLst>
                <a:gd name="T0" fmla="*/ 66 w 66"/>
                <a:gd name="T1" fmla="*/ 0 h 64"/>
                <a:gd name="T2" fmla="*/ 61 w 66"/>
                <a:gd name="T3" fmla="*/ 10 h 64"/>
                <a:gd name="T4" fmla="*/ 57 w 66"/>
                <a:gd name="T5" fmla="*/ 21 h 64"/>
                <a:gd name="T6" fmla="*/ 51 w 66"/>
                <a:gd name="T7" fmla="*/ 36 h 64"/>
                <a:gd name="T8" fmla="*/ 44 w 66"/>
                <a:gd name="T9" fmla="*/ 51 h 64"/>
                <a:gd name="T10" fmla="*/ 37 w 66"/>
                <a:gd name="T11" fmla="*/ 64 h 64"/>
                <a:gd name="T12" fmla="*/ 37 w 66"/>
                <a:gd name="T13" fmla="*/ 46 h 64"/>
                <a:gd name="T14" fmla="*/ 34 w 66"/>
                <a:gd name="T15" fmla="*/ 35 h 64"/>
                <a:gd name="T16" fmla="*/ 27 w 66"/>
                <a:gd name="T17" fmla="*/ 26 h 64"/>
                <a:gd name="T18" fmla="*/ 21 w 66"/>
                <a:gd name="T19" fmla="*/ 19 h 64"/>
                <a:gd name="T20" fmla="*/ 10 w 66"/>
                <a:gd name="T21" fmla="*/ 10 h 64"/>
                <a:gd name="T22" fmla="*/ 0 w 66"/>
                <a:gd name="T23" fmla="*/ 1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64"/>
                <a:gd name="T38" fmla="*/ 66 w 66"/>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64">
                  <a:moveTo>
                    <a:pt x="66" y="0"/>
                  </a:moveTo>
                  <a:lnTo>
                    <a:pt x="61" y="10"/>
                  </a:lnTo>
                  <a:lnTo>
                    <a:pt x="57" y="21"/>
                  </a:lnTo>
                  <a:lnTo>
                    <a:pt x="51" y="36"/>
                  </a:lnTo>
                  <a:lnTo>
                    <a:pt x="44" y="51"/>
                  </a:lnTo>
                  <a:lnTo>
                    <a:pt x="37" y="64"/>
                  </a:lnTo>
                  <a:lnTo>
                    <a:pt x="37" y="46"/>
                  </a:lnTo>
                  <a:lnTo>
                    <a:pt x="34" y="35"/>
                  </a:lnTo>
                  <a:lnTo>
                    <a:pt x="27" y="26"/>
                  </a:lnTo>
                  <a:lnTo>
                    <a:pt x="21" y="19"/>
                  </a:lnTo>
                  <a:lnTo>
                    <a:pt x="10" y="10"/>
                  </a:lnTo>
                  <a:lnTo>
                    <a:pt x="0" y="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8" name="Freeform 62">
              <a:extLst>
                <a:ext uri="{FF2B5EF4-FFF2-40B4-BE49-F238E27FC236}">
                  <a16:creationId xmlns:a16="http://schemas.microsoft.com/office/drawing/2014/main" xmlns="" id="{F4383359-27DA-4DA1-B0F4-6219E716C53A}"/>
                </a:ext>
              </a:extLst>
            </p:cNvPr>
            <p:cNvSpPr>
              <a:spLocks/>
            </p:cNvSpPr>
            <p:nvPr/>
          </p:nvSpPr>
          <p:spPr bwMode="auto">
            <a:xfrm>
              <a:off x="1098" y="1284"/>
              <a:ext cx="81" cy="64"/>
            </a:xfrm>
            <a:custGeom>
              <a:avLst/>
              <a:gdLst>
                <a:gd name="T0" fmla="*/ 155 w 245"/>
                <a:gd name="T1" fmla="*/ 11 h 192"/>
                <a:gd name="T2" fmla="*/ 170 w 245"/>
                <a:gd name="T3" fmla="*/ 27 h 192"/>
                <a:gd name="T4" fmla="*/ 185 w 245"/>
                <a:gd name="T5" fmla="*/ 39 h 192"/>
                <a:gd name="T6" fmla="*/ 189 w 245"/>
                <a:gd name="T7" fmla="*/ 43 h 192"/>
                <a:gd name="T8" fmla="*/ 191 w 245"/>
                <a:gd name="T9" fmla="*/ 53 h 192"/>
                <a:gd name="T10" fmla="*/ 191 w 245"/>
                <a:gd name="T11" fmla="*/ 60 h 192"/>
                <a:gd name="T12" fmla="*/ 190 w 245"/>
                <a:gd name="T13" fmla="*/ 67 h 192"/>
                <a:gd name="T14" fmla="*/ 186 w 245"/>
                <a:gd name="T15" fmla="*/ 81 h 192"/>
                <a:gd name="T16" fmla="*/ 183 w 245"/>
                <a:gd name="T17" fmla="*/ 96 h 192"/>
                <a:gd name="T18" fmla="*/ 185 w 245"/>
                <a:gd name="T19" fmla="*/ 111 h 192"/>
                <a:gd name="T20" fmla="*/ 190 w 245"/>
                <a:gd name="T21" fmla="*/ 125 h 192"/>
                <a:gd name="T22" fmla="*/ 198 w 245"/>
                <a:gd name="T23" fmla="*/ 135 h 192"/>
                <a:gd name="T24" fmla="*/ 208 w 245"/>
                <a:gd name="T25" fmla="*/ 144 h 192"/>
                <a:gd name="T26" fmla="*/ 220 w 245"/>
                <a:gd name="T27" fmla="*/ 155 h 192"/>
                <a:gd name="T28" fmla="*/ 232 w 245"/>
                <a:gd name="T29" fmla="*/ 167 h 192"/>
                <a:gd name="T30" fmla="*/ 241 w 245"/>
                <a:gd name="T31" fmla="*/ 180 h 192"/>
                <a:gd name="T32" fmla="*/ 245 w 245"/>
                <a:gd name="T33" fmla="*/ 188 h 192"/>
                <a:gd name="T34" fmla="*/ 245 w 245"/>
                <a:gd name="T35" fmla="*/ 192 h 192"/>
                <a:gd name="T36" fmla="*/ 232 w 245"/>
                <a:gd name="T37" fmla="*/ 184 h 192"/>
                <a:gd name="T38" fmla="*/ 209 w 245"/>
                <a:gd name="T39" fmla="*/ 170 h 192"/>
                <a:gd name="T40" fmla="*/ 189 w 245"/>
                <a:gd name="T41" fmla="*/ 162 h 192"/>
                <a:gd name="T42" fmla="*/ 164 w 245"/>
                <a:gd name="T43" fmla="*/ 153 h 192"/>
                <a:gd name="T44" fmla="*/ 133 w 245"/>
                <a:gd name="T45" fmla="*/ 143 h 192"/>
                <a:gd name="T46" fmla="*/ 124 w 245"/>
                <a:gd name="T47" fmla="*/ 140 h 192"/>
                <a:gd name="T48" fmla="*/ 118 w 245"/>
                <a:gd name="T49" fmla="*/ 135 h 192"/>
                <a:gd name="T50" fmla="*/ 109 w 245"/>
                <a:gd name="T51" fmla="*/ 128 h 192"/>
                <a:gd name="T52" fmla="*/ 101 w 245"/>
                <a:gd name="T53" fmla="*/ 122 h 192"/>
                <a:gd name="T54" fmla="*/ 79 w 245"/>
                <a:gd name="T55" fmla="*/ 112 h 192"/>
                <a:gd name="T56" fmla="*/ 49 w 245"/>
                <a:gd name="T57" fmla="*/ 102 h 192"/>
                <a:gd name="T58" fmla="*/ 32 w 245"/>
                <a:gd name="T59" fmla="*/ 97 h 192"/>
                <a:gd name="T60" fmla="*/ 21 w 245"/>
                <a:gd name="T61" fmla="*/ 89 h 192"/>
                <a:gd name="T62" fmla="*/ 14 w 245"/>
                <a:gd name="T63" fmla="*/ 79 h 192"/>
                <a:gd name="T64" fmla="*/ 6 w 245"/>
                <a:gd name="T65" fmla="*/ 64 h 192"/>
                <a:gd name="T66" fmla="*/ 0 w 245"/>
                <a:gd name="T67" fmla="*/ 48 h 192"/>
                <a:gd name="T68" fmla="*/ 0 w 245"/>
                <a:gd name="T69" fmla="*/ 36 h 192"/>
                <a:gd name="T70" fmla="*/ 5 w 245"/>
                <a:gd name="T71" fmla="*/ 19 h 192"/>
                <a:gd name="T72" fmla="*/ 6 w 245"/>
                <a:gd name="T73" fmla="*/ 6 h 192"/>
                <a:gd name="T74" fmla="*/ 6 w 245"/>
                <a:gd name="T75" fmla="*/ 0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192"/>
                <a:gd name="T116" fmla="*/ 245 w 245"/>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192">
                  <a:moveTo>
                    <a:pt x="155" y="11"/>
                  </a:moveTo>
                  <a:lnTo>
                    <a:pt x="170" y="27"/>
                  </a:lnTo>
                  <a:lnTo>
                    <a:pt x="185" y="39"/>
                  </a:lnTo>
                  <a:lnTo>
                    <a:pt x="189" y="43"/>
                  </a:lnTo>
                  <a:lnTo>
                    <a:pt x="191" y="53"/>
                  </a:lnTo>
                  <a:lnTo>
                    <a:pt x="191" y="60"/>
                  </a:lnTo>
                  <a:lnTo>
                    <a:pt x="190" y="67"/>
                  </a:lnTo>
                  <a:lnTo>
                    <a:pt x="186" y="81"/>
                  </a:lnTo>
                  <a:lnTo>
                    <a:pt x="183" y="96"/>
                  </a:lnTo>
                  <a:lnTo>
                    <a:pt x="185" y="111"/>
                  </a:lnTo>
                  <a:lnTo>
                    <a:pt x="190" y="125"/>
                  </a:lnTo>
                  <a:lnTo>
                    <a:pt x="198" y="135"/>
                  </a:lnTo>
                  <a:lnTo>
                    <a:pt x="208" y="144"/>
                  </a:lnTo>
                  <a:lnTo>
                    <a:pt x="220" y="155"/>
                  </a:lnTo>
                  <a:lnTo>
                    <a:pt x="232" y="167"/>
                  </a:lnTo>
                  <a:lnTo>
                    <a:pt x="241" y="180"/>
                  </a:lnTo>
                  <a:lnTo>
                    <a:pt x="245" y="188"/>
                  </a:lnTo>
                  <a:lnTo>
                    <a:pt x="245" y="192"/>
                  </a:lnTo>
                  <a:lnTo>
                    <a:pt x="232" y="184"/>
                  </a:lnTo>
                  <a:lnTo>
                    <a:pt x="209" y="170"/>
                  </a:lnTo>
                  <a:lnTo>
                    <a:pt x="189" y="162"/>
                  </a:lnTo>
                  <a:lnTo>
                    <a:pt x="164" y="153"/>
                  </a:lnTo>
                  <a:lnTo>
                    <a:pt x="133" y="143"/>
                  </a:lnTo>
                  <a:lnTo>
                    <a:pt x="124" y="140"/>
                  </a:lnTo>
                  <a:lnTo>
                    <a:pt x="118" y="135"/>
                  </a:lnTo>
                  <a:lnTo>
                    <a:pt x="109" y="128"/>
                  </a:lnTo>
                  <a:lnTo>
                    <a:pt x="101" y="122"/>
                  </a:lnTo>
                  <a:lnTo>
                    <a:pt x="79" y="112"/>
                  </a:lnTo>
                  <a:lnTo>
                    <a:pt x="49" y="102"/>
                  </a:lnTo>
                  <a:lnTo>
                    <a:pt x="32" y="97"/>
                  </a:lnTo>
                  <a:lnTo>
                    <a:pt x="21" y="89"/>
                  </a:lnTo>
                  <a:lnTo>
                    <a:pt x="14" y="79"/>
                  </a:lnTo>
                  <a:lnTo>
                    <a:pt x="6" y="64"/>
                  </a:lnTo>
                  <a:lnTo>
                    <a:pt x="0" y="48"/>
                  </a:lnTo>
                  <a:lnTo>
                    <a:pt x="0" y="36"/>
                  </a:lnTo>
                  <a:lnTo>
                    <a:pt x="5" y="19"/>
                  </a:lnTo>
                  <a:lnTo>
                    <a:pt x="6" y="6"/>
                  </a:lnTo>
                  <a:lnTo>
                    <a:pt x="6" y="0"/>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59" name="Freeform 63">
              <a:extLst>
                <a:ext uri="{FF2B5EF4-FFF2-40B4-BE49-F238E27FC236}">
                  <a16:creationId xmlns:a16="http://schemas.microsoft.com/office/drawing/2014/main" xmlns="" id="{BBCD9807-1617-49EB-99B0-79E1DC3C0583}"/>
                </a:ext>
              </a:extLst>
            </p:cNvPr>
            <p:cNvSpPr>
              <a:spLocks/>
            </p:cNvSpPr>
            <p:nvPr/>
          </p:nvSpPr>
          <p:spPr bwMode="auto">
            <a:xfrm>
              <a:off x="1230" y="1277"/>
              <a:ext cx="51" cy="49"/>
            </a:xfrm>
            <a:custGeom>
              <a:avLst/>
              <a:gdLst>
                <a:gd name="T0" fmla="*/ 134 w 155"/>
                <a:gd name="T1" fmla="*/ 0 h 145"/>
                <a:gd name="T2" fmla="*/ 131 w 155"/>
                <a:gd name="T3" fmla="*/ 8 h 145"/>
                <a:gd name="T4" fmla="*/ 131 w 155"/>
                <a:gd name="T5" fmla="*/ 15 h 145"/>
                <a:gd name="T6" fmla="*/ 131 w 155"/>
                <a:gd name="T7" fmla="*/ 21 h 145"/>
                <a:gd name="T8" fmla="*/ 133 w 155"/>
                <a:gd name="T9" fmla="*/ 36 h 145"/>
                <a:gd name="T10" fmla="*/ 137 w 155"/>
                <a:gd name="T11" fmla="*/ 52 h 145"/>
                <a:gd name="T12" fmla="*/ 138 w 155"/>
                <a:gd name="T13" fmla="*/ 66 h 145"/>
                <a:gd name="T14" fmla="*/ 144 w 155"/>
                <a:gd name="T15" fmla="*/ 79 h 145"/>
                <a:gd name="T16" fmla="*/ 151 w 155"/>
                <a:gd name="T17" fmla="*/ 92 h 145"/>
                <a:gd name="T18" fmla="*/ 155 w 155"/>
                <a:gd name="T19" fmla="*/ 102 h 145"/>
                <a:gd name="T20" fmla="*/ 155 w 155"/>
                <a:gd name="T21" fmla="*/ 108 h 145"/>
                <a:gd name="T22" fmla="*/ 153 w 155"/>
                <a:gd name="T23" fmla="*/ 111 h 145"/>
                <a:gd name="T24" fmla="*/ 147 w 155"/>
                <a:gd name="T25" fmla="*/ 115 h 145"/>
                <a:gd name="T26" fmla="*/ 137 w 155"/>
                <a:gd name="T27" fmla="*/ 117 h 145"/>
                <a:gd name="T28" fmla="*/ 122 w 155"/>
                <a:gd name="T29" fmla="*/ 116 h 145"/>
                <a:gd name="T30" fmla="*/ 109 w 155"/>
                <a:gd name="T31" fmla="*/ 116 h 145"/>
                <a:gd name="T32" fmla="*/ 101 w 155"/>
                <a:gd name="T33" fmla="*/ 119 h 145"/>
                <a:gd name="T34" fmla="*/ 93 w 155"/>
                <a:gd name="T35" fmla="*/ 125 h 145"/>
                <a:gd name="T36" fmla="*/ 84 w 155"/>
                <a:gd name="T37" fmla="*/ 130 h 145"/>
                <a:gd name="T38" fmla="*/ 73 w 155"/>
                <a:gd name="T39" fmla="*/ 138 h 145"/>
                <a:gd name="T40" fmla="*/ 60 w 155"/>
                <a:gd name="T41" fmla="*/ 145 h 145"/>
                <a:gd name="T42" fmla="*/ 59 w 155"/>
                <a:gd name="T43" fmla="*/ 136 h 145"/>
                <a:gd name="T44" fmla="*/ 54 w 155"/>
                <a:gd name="T45" fmla="*/ 128 h 145"/>
                <a:gd name="T46" fmla="*/ 49 w 155"/>
                <a:gd name="T47" fmla="*/ 122 h 145"/>
                <a:gd name="T48" fmla="*/ 40 w 155"/>
                <a:gd name="T49" fmla="*/ 117 h 145"/>
                <a:gd name="T50" fmla="*/ 30 w 155"/>
                <a:gd name="T51" fmla="*/ 113 h 145"/>
                <a:gd name="T52" fmla="*/ 18 w 155"/>
                <a:gd name="T53" fmla="*/ 107 h 145"/>
                <a:gd name="T54" fmla="*/ 10 w 155"/>
                <a:gd name="T55" fmla="*/ 99 h 145"/>
                <a:gd name="T56" fmla="*/ 5 w 155"/>
                <a:gd name="T57" fmla="*/ 91 h 145"/>
                <a:gd name="T58" fmla="*/ 0 w 155"/>
                <a:gd name="T59" fmla="*/ 81 h 1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
                <a:gd name="T91" fmla="*/ 0 h 145"/>
                <a:gd name="T92" fmla="*/ 155 w 155"/>
                <a:gd name="T93" fmla="*/ 145 h 1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 h="145">
                  <a:moveTo>
                    <a:pt x="134" y="0"/>
                  </a:moveTo>
                  <a:lnTo>
                    <a:pt x="131" y="8"/>
                  </a:lnTo>
                  <a:lnTo>
                    <a:pt x="131" y="15"/>
                  </a:lnTo>
                  <a:lnTo>
                    <a:pt x="131" y="21"/>
                  </a:lnTo>
                  <a:lnTo>
                    <a:pt x="133" y="36"/>
                  </a:lnTo>
                  <a:lnTo>
                    <a:pt x="137" y="52"/>
                  </a:lnTo>
                  <a:lnTo>
                    <a:pt x="138" y="66"/>
                  </a:lnTo>
                  <a:lnTo>
                    <a:pt x="144" y="79"/>
                  </a:lnTo>
                  <a:lnTo>
                    <a:pt x="151" y="92"/>
                  </a:lnTo>
                  <a:lnTo>
                    <a:pt x="155" y="102"/>
                  </a:lnTo>
                  <a:lnTo>
                    <a:pt x="155" y="108"/>
                  </a:lnTo>
                  <a:lnTo>
                    <a:pt x="153" y="111"/>
                  </a:lnTo>
                  <a:lnTo>
                    <a:pt x="147" y="115"/>
                  </a:lnTo>
                  <a:lnTo>
                    <a:pt x="137" y="117"/>
                  </a:lnTo>
                  <a:lnTo>
                    <a:pt x="122" y="116"/>
                  </a:lnTo>
                  <a:lnTo>
                    <a:pt x="109" y="116"/>
                  </a:lnTo>
                  <a:lnTo>
                    <a:pt x="101" y="119"/>
                  </a:lnTo>
                  <a:lnTo>
                    <a:pt x="93" y="125"/>
                  </a:lnTo>
                  <a:lnTo>
                    <a:pt x="84" y="130"/>
                  </a:lnTo>
                  <a:lnTo>
                    <a:pt x="73" y="138"/>
                  </a:lnTo>
                  <a:lnTo>
                    <a:pt x="60" y="145"/>
                  </a:lnTo>
                  <a:lnTo>
                    <a:pt x="59" y="136"/>
                  </a:lnTo>
                  <a:lnTo>
                    <a:pt x="54" y="128"/>
                  </a:lnTo>
                  <a:lnTo>
                    <a:pt x="49" y="122"/>
                  </a:lnTo>
                  <a:lnTo>
                    <a:pt x="40" y="117"/>
                  </a:lnTo>
                  <a:lnTo>
                    <a:pt x="30" y="113"/>
                  </a:lnTo>
                  <a:lnTo>
                    <a:pt x="18" y="107"/>
                  </a:lnTo>
                  <a:lnTo>
                    <a:pt x="10" y="99"/>
                  </a:lnTo>
                  <a:lnTo>
                    <a:pt x="5" y="91"/>
                  </a:lnTo>
                  <a:lnTo>
                    <a:pt x="0" y="81"/>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0" name="Freeform 64">
              <a:extLst>
                <a:ext uri="{FF2B5EF4-FFF2-40B4-BE49-F238E27FC236}">
                  <a16:creationId xmlns:a16="http://schemas.microsoft.com/office/drawing/2014/main" xmlns="" id="{27D67BCB-1C98-4A3A-954B-AA12F58F8083}"/>
                </a:ext>
              </a:extLst>
            </p:cNvPr>
            <p:cNvSpPr>
              <a:spLocks/>
            </p:cNvSpPr>
            <p:nvPr/>
          </p:nvSpPr>
          <p:spPr bwMode="auto">
            <a:xfrm>
              <a:off x="1276" y="1278"/>
              <a:ext cx="34" cy="37"/>
            </a:xfrm>
            <a:custGeom>
              <a:avLst/>
              <a:gdLst>
                <a:gd name="T0" fmla="*/ 102 w 102"/>
                <a:gd name="T1" fmla="*/ 14 h 110"/>
                <a:gd name="T2" fmla="*/ 93 w 102"/>
                <a:gd name="T3" fmla="*/ 21 h 110"/>
                <a:gd name="T4" fmla="*/ 85 w 102"/>
                <a:gd name="T5" fmla="*/ 32 h 110"/>
                <a:gd name="T6" fmla="*/ 77 w 102"/>
                <a:gd name="T7" fmla="*/ 44 h 110"/>
                <a:gd name="T8" fmla="*/ 70 w 102"/>
                <a:gd name="T9" fmla="*/ 62 h 110"/>
                <a:gd name="T10" fmla="*/ 61 w 102"/>
                <a:gd name="T11" fmla="*/ 80 h 110"/>
                <a:gd name="T12" fmla="*/ 52 w 102"/>
                <a:gd name="T13" fmla="*/ 94 h 110"/>
                <a:gd name="T14" fmla="*/ 43 w 102"/>
                <a:gd name="T15" fmla="*/ 105 h 110"/>
                <a:gd name="T16" fmla="*/ 34 w 102"/>
                <a:gd name="T17" fmla="*/ 110 h 110"/>
                <a:gd name="T18" fmla="*/ 32 w 102"/>
                <a:gd name="T19" fmla="*/ 96 h 110"/>
                <a:gd name="T20" fmla="*/ 26 w 102"/>
                <a:gd name="T21" fmla="*/ 84 h 110"/>
                <a:gd name="T22" fmla="*/ 18 w 102"/>
                <a:gd name="T23" fmla="*/ 72 h 110"/>
                <a:gd name="T24" fmla="*/ 12 w 102"/>
                <a:gd name="T25" fmla="*/ 59 h 110"/>
                <a:gd name="T26" fmla="*/ 6 w 102"/>
                <a:gd name="T27" fmla="*/ 45 h 110"/>
                <a:gd name="T28" fmla="*/ 4 w 102"/>
                <a:gd name="T29" fmla="*/ 32 h 110"/>
                <a:gd name="T30" fmla="*/ 1 w 102"/>
                <a:gd name="T31" fmla="*/ 17 h 110"/>
                <a:gd name="T32" fmla="*/ 0 w 102"/>
                <a:gd name="T33" fmla="*/ 12 h 110"/>
                <a:gd name="T34" fmla="*/ 0 w 102"/>
                <a:gd name="T35" fmla="*/ 6 h 110"/>
                <a:gd name="T36" fmla="*/ 3 w 102"/>
                <a:gd name="T37" fmla="*/ 0 h 1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10"/>
                <a:gd name="T59" fmla="*/ 102 w 102"/>
                <a:gd name="T60" fmla="*/ 110 h 1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10">
                  <a:moveTo>
                    <a:pt x="102" y="14"/>
                  </a:moveTo>
                  <a:lnTo>
                    <a:pt x="93" y="21"/>
                  </a:lnTo>
                  <a:lnTo>
                    <a:pt x="85" y="32"/>
                  </a:lnTo>
                  <a:lnTo>
                    <a:pt x="77" y="44"/>
                  </a:lnTo>
                  <a:lnTo>
                    <a:pt x="70" y="62"/>
                  </a:lnTo>
                  <a:lnTo>
                    <a:pt x="61" y="80"/>
                  </a:lnTo>
                  <a:lnTo>
                    <a:pt x="52" y="94"/>
                  </a:lnTo>
                  <a:lnTo>
                    <a:pt x="43" y="105"/>
                  </a:lnTo>
                  <a:lnTo>
                    <a:pt x="34" y="110"/>
                  </a:lnTo>
                  <a:lnTo>
                    <a:pt x="32" y="96"/>
                  </a:lnTo>
                  <a:lnTo>
                    <a:pt x="26" y="84"/>
                  </a:lnTo>
                  <a:lnTo>
                    <a:pt x="18" y="72"/>
                  </a:lnTo>
                  <a:lnTo>
                    <a:pt x="12" y="59"/>
                  </a:lnTo>
                  <a:lnTo>
                    <a:pt x="6" y="45"/>
                  </a:lnTo>
                  <a:lnTo>
                    <a:pt x="4" y="32"/>
                  </a:lnTo>
                  <a:lnTo>
                    <a:pt x="1" y="17"/>
                  </a:lnTo>
                  <a:lnTo>
                    <a:pt x="0" y="12"/>
                  </a:lnTo>
                  <a:lnTo>
                    <a:pt x="0" y="6"/>
                  </a:lnTo>
                  <a:lnTo>
                    <a:pt x="3"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1" name="Freeform 65">
              <a:extLst>
                <a:ext uri="{FF2B5EF4-FFF2-40B4-BE49-F238E27FC236}">
                  <a16:creationId xmlns:a16="http://schemas.microsoft.com/office/drawing/2014/main" xmlns="" id="{09CAB6FA-B663-4629-9DD3-AF10C74E5CDA}"/>
                </a:ext>
              </a:extLst>
            </p:cNvPr>
            <p:cNvSpPr>
              <a:spLocks/>
            </p:cNvSpPr>
            <p:nvPr/>
          </p:nvSpPr>
          <p:spPr bwMode="auto">
            <a:xfrm>
              <a:off x="972" y="1283"/>
              <a:ext cx="343" cy="244"/>
            </a:xfrm>
            <a:custGeom>
              <a:avLst/>
              <a:gdLst>
                <a:gd name="T0" fmla="*/ 1013 w 1028"/>
                <a:gd name="T1" fmla="*/ 12 h 731"/>
                <a:gd name="T2" fmla="*/ 987 w 1028"/>
                <a:gd name="T3" fmla="*/ 62 h 731"/>
                <a:gd name="T4" fmla="*/ 961 w 1028"/>
                <a:gd name="T5" fmla="*/ 103 h 731"/>
                <a:gd name="T6" fmla="*/ 900 w 1028"/>
                <a:gd name="T7" fmla="*/ 131 h 731"/>
                <a:gd name="T8" fmla="*/ 860 w 1028"/>
                <a:gd name="T9" fmla="*/ 162 h 731"/>
                <a:gd name="T10" fmla="*/ 854 w 1028"/>
                <a:gd name="T11" fmla="*/ 200 h 731"/>
                <a:gd name="T12" fmla="*/ 828 w 1028"/>
                <a:gd name="T13" fmla="*/ 231 h 731"/>
                <a:gd name="T14" fmla="*/ 782 w 1028"/>
                <a:gd name="T15" fmla="*/ 258 h 731"/>
                <a:gd name="T16" fmla="*/ 764 w 1028"/>
                <a:gd name="T17" fmla="*/ 314 h 731"/>
                <a:gd name="T18" fmla="*/ 746 w 1028"/>
                <a:gd name="T19" fmla="*/ 363 h 731"/>
                <a:gd name="T20" fmla="*/ 723 w 1028"/>
                <a:gd name="T21" fmla="*/ 412 h 731"/>
                <a:gd name="T22" fmla="*/ 723 w 1028"/>
                <a:gd name="T23" fmla="*/ 470 h 731"/>
                <a:gd name="T24" fmla="*/ 778 w 1028"/>
                <a:gd name="T25" fmla="*/ 556 h 731"/>
                <a:gd name="T26" fmla="*/ 803 w 1028"/>
                <a:gd name="T27" fmla="*/ 619 h 731"/>
                <a:gd name="T28" fmla="*/ 828 w 1028"/>
                <a:gd name="T29" fmla="*/ 671 h 731"/>
                <a:gd name="T30" fmla="*/ 867 w 1028"/>
                <a:gd name="T31" fmla="*/ 697 h 731"/>
                <a:gd name="T32" fmla="*/ 813 w 1028"/>
                <a:gd name="T33" fmla="*/ 686 h 731"/>
                <a:gd name="T34" fmla="*/ 754 w 1028"/>
                <a:gd name="T35" fmla="*/ 686 h 731"/>
                <a:gd name="T36" fmla="*/ 716 w 1028"/>
                <a:gd name="T37" fmla="*/ 710 h 731"/>
                <a:gd name="T38" fmla="*/ 700 w 1028"/>
                <a:gd name="T39" fmla="*/ 727 h 731"/>
                <a:gd name="T40" fmla="*/ 709 w 1028"/>
                <a:gd name="T41" fmla="*/ 677 h 731"/>
                <a:gd name="T42" fmla="*/ 684 w 1028"/>
                <a:gd name="T43" fmla="*/ 714 h 731"/>
                <a:gd name="T44" fmla="*/ 640 w 1028"/>
                <a:gd name="T45" fmla="*/ 709 h 731"/>
                <a:gd name="T46" fmla="*/ 581 w 1028"/>
                <a:gd name="T47" fmla="*/ 705 h 731"/>
                <a:gd name="T48" fmla="*/ 612 w 1028"/>
                <a:gd name="T49" fmla="*/ 681 h 731"/>
                <a:gd name="T50" fmla="*/ 633 w 1028"/>
                <a:gd name="T51" fmla="*/ 631 h 731"/>
                <a:gd name="T52" fmla="*/ 629 w 1028"/>
                <a:gd name="T53" fmla="*/ 564 h 731"/>
                <a:gd name="T54" fmla="*/ 626 w 1028"/>
                <a:gd name="T55" fmla="*/ 506 h 731"/>
                <a:gd name="T56" fmla="*/ 630 w 1028"/>
                <a:gd name="T57" fmla="*/ 450 h 731"/>
                <a:gd name="T58" fmla="*/ 634 w 1028"/>
                <a:gd name="T59" fmla="*/ 414 h 731"/>
                <a:gd name="T60" fmla="*/ 631 w 1028"/>
                <a:gd name="T61" fmla="*/ 361 h 731"/>
                <a:gd name="T62" fmla="*/ 654 w 1028"/>
                <a:gd name="T63" fmla="*/ 318 h 731"/>
                <a:gd name="T64" fmla="*/ 651 w 1028"/>
                <a:gd name="T65" fmla="*/ 280 h 731"/>
                <a:gd name="T66" fmla="*/ 594 w 1028"/>
                <a:gd name="T67" fmla="*/ 239 h 731"/>
                <a:gd name="T68" fmla="*/ 524 w 1028"/>
                <a:gd name="T69" fmla="*/ 217 h 731"/>
                <a:gd name="T70" fmla="*/ 465 w 1028"/>
                <a:gd name="T71" fmla="*/ 194 h 731"/>
                <a:gd name="T72" fmla="*/ 421 w 1028"/>
                <a:gd name="T73" fmla="*/ 156 h 731"/>
                <a:gd name="T74" fmla="*/ 375 w 1028"/>
                <a:gd name="T75" fmla="*/ 123 h 731"/>
                <a:gd name="T76" fmla="*/ 316 w 1028"/>
                <a:gd name="T77" fmla="*/ 112 h 731"/>
                <a:gd name="T78" fmla="*/ 246 w 1028"/>
                <a:gd name="T79" fmla="*/ 118 h 731"/>
                <a:gd name="T80" fmla="*/ 178 w 1028"/>
                <a:gd name="T81" fmla="*/ 126 h 731"/>
                <a:gd name="T82" fmla="*/ 123 w 1028"/>
                <a:gd name="T83" fmla="*/ 107 h 731"/>
                <a:gd name="T84" fmla="*/ 80 w 1028"/>
                <a:gd name="T85" fmla="*/ 75 h 731"/>
                <a:gd name="T86" fmla="*/ 26 w 1028"/>
                <a:gd name="T87" fmla="*/ 58 h 731"/>
                <a:gd name="T88" fmla="*/ 4 w 1028"/>
                <a:gd name="T89" fmla="*/ 43 h 7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8"/>
                <a:gd name="T136" fmla="*/ 0 h 731"/>
                <a:gd name="T137" fmla="*/ 1028 w 1028"/>
                <a:gd name="T138" fmla="*/ 731 h 7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8" h="731">
                  <a:moveTo>
                    <a:pt x="1028" y="0"/>
                  </a:moveTo>
                  <a:lnTo>
                    <a:pt x="1020" y="5"/>
                  </a:lnTo>
                  <a:lnTo>
                    <a:pt x="1013" y="12"/>
                  </a:lnTo>
                  <a:lnTo>
                    <a:pt x="1004" y="23"/>
                  </a:lnTo>
                  <a:lnTo>
                    <a:pt x="996" y="39"/>
                  </a:lnTo>
                  <a:lnTo>
                    <a:pt x="987" y="62"/>
                  </a:lnTo>
                  <a:lnTo>
                    <a:pt x="980" y="80"/>
                  </a:lnTo>
                  <a:lnTo>
                    <a:pt x="971" y="93"/>
                  </a:lnTo>
                  <a:lnTo>
                    <a:pt x="961" y="103"/>
                  </a:lnTo>
                  <a:lnTo>
                    <a:pt x="942" y="114"/>
                  </a:lnTo>
                  <a:lnTo>
                    <a:pt x="922" y="123"/>
                  </a:lnTo>
                  <a:lnTo>
                    <a:pt x="900" y="131"/>
                  </a:lnTo>
                  <a:lnTo>
                    <a:pt x="884" y="140"/>
                  </a:lnTo>
                  <a:lnTo>
                    <a:pt x="869" y="151"/>
                  </a:lnTo>
                  <a:lnTo>
                    <a:pt x="860" y="162"/>
                  </a:lnTo>
                  <a:lnTo>
                    <a:pt x="857" y="170"/>
                  </a:lnTo>
                  <a:lnTo>
                    <a:pt x="855" y="181"/>
                  </a:lnTo>
                  <a:lnTo>
                    <a:pt x="854" y="200"/>
                  </a:lnTo>
                  <a:lnTo>
                    <a:pt x="850" y="212"/>
                  </a:lnTo>
                  <a:lnTo>
                    <a:pt x="843" y="221"/>
                  </a:lnTo>
                  <a:lnTo>
                    <a:pt x="828" y="231"/>
                  </a:lnTo>
                  <a:lnTo>
                    <a:pt x="813" y="238"/>
                  </a:lnTo>
                  <a:lnTo>
                    <a:pt x="795" y="248"/>
                  </a:lnTo>
                  <a:lnTo>
                    <a:pt x="782" y="258"/>
                  </a:lnTo>
                  <a:lnTo>
                    <a:pt x="775" y="271"/>
                  </a:lnTo>
                  <a:lnTo>
                    <a:pt x="770" y="295"/>
                  </a:lnTo>
                  <a:lnTo>
                    <a:pt x="764" y="314"/>
                  </a:lnTo>
                  <a:lnTo>
                    <a:pt x="758" y="339"/>
                  </a:lnTo>
                  <a:lnTo>
                    <a:pt x="754" y="351"/>
                  </a:lnTo>
                  <a:lnTo>
                    <a:pt x="746" y="363"/>
                  </a:lnTo>
                  <a:lnTo>
                    <a:pt x="735" y="378"/>
                  </a:lnTo>
                  <a:lnTo>
                    <a:pt x="727" y="395"/>
                  </a:lnTo>
                  <a:lnTo>
                    <a:pt x="723" y="412"/>
                  </a:lnTo>
                  <a:lnTo>
                    <a:pt x="721" y="430"/>
                  </a:lnTo>
                  <a:lnTo>
                    <a:pt x="721" y="449"/>
                  </a:lnTo>
                  <a:lnTo>
                    <a:pt x="723" y="470"/>
                  </a:lnTo>
                  <a:lnTo>
                    <a:pt x="742" y="502"/>
                  </a:lnTo>
                  <a:lnTo>
                    <a:pt x="763" y="531"/>
                  </a:lnTo>
                  <a:lnTo>
                    <a:pt x="778" y="556"/>
                  </a:lnTo>
                  <a:lnTo>
                    <a:pt x="789" y="575"/>
                  </a:lnTo>
                  <a:lnTo>
                    <a:pt x="797" y="597"/>
                  </a:lnTo>
                  <a:lnTo>
                    <a:pt x="803" y="619"/>
                  </a:lnTo>
                  <a:lnTo>
                    <a:pt x="811" y="641"/>
                  </a:lnTo>
                  <a:lnTo>
                    <a:pt x="823" y="664"/>
                  </a:lnTo>
                  <a:lnTo>
                    <a:pt x="828" y="671"/>
                  </a:lnTo>
                  <a:lnTo>
                    <a:pt x="836" y="678"/>
                  </a:lnTo>
                  <a:lnTo>
                    <a:pt x="850" y="689"/>
                  </a:lnTo>
                  <a:lnTo>
                    <a:pt x="867" y="697"/>
                  </a:lnTo>
                  <a:lnTo>
                    <a:pt x="850" y="694"/>
                  </a:lnTo>
                  <a:lnTo>
                    <a:pt x="829" y="689"/>
                  </a:lnTo>
                  <a:lnTo>
                    <a:pt x="813" y="686"/>
                  </a:lnTo>
                  <a:lnTo>
                    <a:pt x="793" y="685"/>
                  </a:lnTo>
                  <a:lnTo>
                    <a:pt x="775" y="684"/>
                  </a:lnTo>
                  <a:lnTo>
                    <a:pt x="754" y="686"/>
                  </a:lnTo>
                  <a:lnTo>
                    <a:pt x="741" y="690"/>
                  </a:lnTo>
                  <a:lnTo>
                    <a:pt x="726" y="699"/>
                  </a:lnTo>
                  <a:lnTo>
                    <a:pt x="716" y="710"/>
                  </a:lnTo>
                  <a:lnTo>
                    <a:pt x="708" y="722"/>
                  </a:lnTo>
                  <a:lnTo>
                    <a:pt x="700" y="731"/>
                  </a:lnTo>
                  <a:lnTo>
                    <a:pt x="700" y="727"/>
                  </a:lnTo>
                  <a:lnTo>
                    <a:pt x="702" y="711"/>
                  </a:lnTo>
                  <a:lnTo>
                    <a:pt x="704" y="697"/>
                  </a:lnTo>
                  <a:lnTo>
                    <a:pt x="709" y="677"/>
                  </a:lnTo>
                  <a:lnTo>
                    <a:pt x="700" y="697"/>
                  </a:lnTo>
                  <a:lnTo>
                    <a:pt x="692" y="708"/>
                  </a:lnTo>
                  <a:lnTo>
                    <a:pt x="684" y="714"/>
                  </a:lnTo>
                  <a:lnTo>
                    <a:pt x="673" y="716"/>
                  </a:lnTo>
                  <a:lnTo>
                    <a:pt x="658" y="714"/>
                  </a:lnTo>
                  <a:lnTo>
                    <a:pt x="640" y="709"/>
                  </a:lnTo>
                  <a:lnTo>
                    <a:pt x="621" y="705"/>
                  </a:lnTo>
                  <a:lnTo>
                    <a:pt x="600" y="704"/>
                  </a:lnTo>
                  <a:lnTo>
                    <a:pt x="581" y="705"/>
                  </a:lnTo>
                  <a:lnTo>
                    <a:pt x="563" y="710"/>
                  </a:lnTo>
                  <a:lnTo>
                    <a:pt x="598" y="690"/>
                  </a:lnTo>
                  <a:lnTo>
                    <a:pt x="612" y="681"/>
                  </a:lnTo>
                  <a:lnTo>
                    <a:pt x="622" y="667"/>
                  </a:lnTo>
                  <a:lnTo>
                    <a:pt x="629" y="652"/>
                  </a:lnTo>
                  <a:lnTo>
                    <a:pt x="633" y="631"/>
                  </a:lnTo>
                  <a:lnTo>
                    <a:pt x="634" y="602"/>
                  </a:lnTo>
                  <a:lnTo>
                    <a:pt x="632" y="581"/>
                  </a:lnTo>
                  <a:lnTo>
                    <a:pt x="629" y="564"/>
                  </a:lnTo>
                  <a:lnTo>
                    <a:pt x="625" y="543"/>
                  </a:lnTo>
                  <a:lnTo>
                    <a:pt x="625" y="527"/>
                  </a:lnTo>
                  <a:lnTo>
                    <a:pt x="626" y="506"/>
                  </a:lnTo>
                  <a:lnTo>
                    <a:pt x="625" y="482"/>
                  </a:lnTo>
                  <a:lnTo>
                    <a:pt x="626" y="466"/>
                  </a:lnTo>
                  <a:lnTo>
                    <a:pt x="630" y="450"/>
                  </a:lnTo>
                  <a:lnTo>
                    <a:pt x="636" y="436"/>
                  </a:lnTo>
                  <a:lnTo>
                    <a:pt x="637" y="426"/>
                  </a:lnTo>
                  <a:lnTo>
                    <a:pt x="634" y="414"/>
                  </a:lnTo>
                  <a:lnTo>
                    <a:pt x="629" y="397"/>
                  </a:lnTo>
                  <a:lnTo>
                    <a:pt x="629" y="381"/>
                  </a:lnTo>
                  <a:lnTo>
                    <a:pt x="631" y="361"/>
                  </a:lnTo>
                  <a:lnTo>
                    <a:pt x="637" y="345"/>
                  </a:lnTo>
                  <a:lnTo>
                    <a:pt x="646" y="331"/>
                  </a:lnTo>
                  <a:lnTo>
                    <a:pt x="654" y="318"/>
                  </a:lnTo>
                  <a:lnTo>
                    <a:pt x="657" y="306"/>
                  </a:lnTo>
                  <a:lnTo>
                    <a:pt x="656" y="293"/>
                  </a:lnTo>
                  <a:lnTo>
                    <a:pt x="651" y="280"/>
                  </a:lnTo>
                  <a:lnTo>
                    <a:pt x="641" y="269"/>
                  </a:lnTo>
                  <a:lnTo>
                    <a:pt x="619" y="254"/>
                  </a:lnTo>
                  <a:lnTo>
                    <a:pt x="594" y="239"/>
                  </a:lnTo>
                  <a:lnTo>
                    <a:pt x="567" y="227"/>
                  </a:lnTo>
                  <a:lnTo>
                    <a:pt x="544" y="221"/>
                  </a:lnTo>
                  <a:lnTo>
                    <a:pt x="524" y="217"/>
                  </a:lnTo>
                  <a:lnTo>
                    <a:pt x="504" y="212"/>
                  </a:lnTo>
                  <a:lnTo>
                    <a:pt x="485" y="204"/>
                  </a:lnTo>
                  <a:lnTo>
                    <a:pt x="465" y="194"/>
                  </a:lnTo>
                  <a:lnTo>
                    <a:pt x="454" y="186"/>
                  </a:lnTo>
                  <a:lnTo>
                    <a:pt x="438" y="172"/>
                  </a:lnTo>
                  <a:lnTo>
                    <a:pt x="421" y="156"/>
                  </a:lnTo>
                  <a:lnTo>
                    <a:pt x="404" y="140"/>
                  </a:lnTo>
                  <a:lnTo>
                    <a:pt x="391" y="130"/>
                  </a:lnTo>
                  <a:lnTo>
                    <a:pt x="375" y="123"/>
                  </a:lnTo>
                  <a:lnTo>
                    <a:pt x="358" y="117"/>
                  </a:lnTo>
                  <a:lnTo>
                    <a:pt x="338" y="114"/>
                  </a:lnTo>
                  <a:lnTo>
                    <a:pt x="316" y="112"/>
                  </a:lnTo>
                  <a:lnTo>
                    <a:pt x="296" y="113"/>
                  </a:lnTo>
                  <a:lnTo>
                    <a:pt x="270" y="115"/>
                  </a:lnTo>
                  <a:lnTo>
                    <a:pt x="246" y="118"/>
                  </a:lnTo>
                  <a:lnTo>
                    <a:pt x="224" y="123"/>
                  </a:lnTo>
                  <a:lnTo>
                    <a:pt x="200" y="126"/>
                  </a:lnTo>
                  <a:lnTo>
                    <a:pt x="178" y="126"/>
                  </a:lnTo>
                  <a:lnTo>
                    <a:pt x="157" y="123"/>
                  </a:lnTo>
                  <a:lnTo>
                    <a:pt x="140" y="117"/>
                  </a:lnTo>
                  <a:lnTo>
                    <a:pt x="123" y="107"/>
                  </a:lnTo>
                  <a:lnTo>
                    <a:pt x="109" y="95"/>
                  </a:lnTo>
                  <a:lnTo>
                    <a:pt x="94" y="84"/>
                  </a:lnTo>
                  <a:lnTo>
                    <a:pt x="80" y="75"/>
                  </a:lnTo>
                  <a:lnTo>
                    <a:pt x="64" y="69"/>
                  </a:lnTo>
                  <a:lnTo>
                    <a:pt x="46" y="64"/>
                  </a:lnTo>
                  <a:lnTo>
                    <a:pt x="26" y="58"/>
                  </a:lnTo>
                  <a:lnTo>
                    <a:pt x="14" y="54"/>
                  </a:lnTo>
                  <a:lnTo>
                    <a:pt x="9" y="48"/>
                  </a:lnTo>
                  <a:lnTo>
                    <a:pt x="4" y="43"/>
                  </a:lnTo>
                  <a:lnTo>
                    <a:pt x="0" y="30"/>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2" name="Freeform 66">
              <a:extLst>
                <a:ext uri="{FF2B5EF4-FFF2-40B4-BE49-F238E27FC236}">
                  <a16:creationId xmlns:a16="http://schemas.microsoft.com/office/drawing/2014/main" xmlns="" id="{926ABF6D-FC9F-4D9A-8C18-500DD6175F86}"/>
                </a:ext>
              </a:extLst>
            </p:cNvPr>
            <p:cNvSpPr>
              <a:spLocks/>
            </p:cNvSpPr>
            <p:nvPr/>
          </p:nvSpPr>
          <p:spPr bwMode="auto">
            <a:xfrm>
              <a:off x="1216" y="1283"/>
              <a:ext cx="30" cy="58"/>
            </a:xfrm>
            <a:custGeom>
              <a:avLst/>
              <a:gdLst>
                <a:gd name="T0" fmla="*/ 33 w 88"/>
                <a:gd name="T1" fmla="*/ 66 h 174"/>
                <a:gd name="T2" fmla="*/ 36 w 88"/>
                <a:gd name="T3" fmla="*/ 75 h 174"/>
                <a:gd name="T4" fmla="*/ 43 w 88"/>
                <a:gd name="T5" fmla="*/ 86 h 174"/>
                <a:gd name="T6" fmla="*/ 50 w 88"/>
                <a:gd name="T7" fmla="*/ 93 h 174"/>
                <a:gd name="T8" fmla="*/ 62 w 88"/>
                <a:gd name="T9" fmla="*/ 101 h 174"/>
                <a:gd name="T10" fmla="*/ 74 w 88"/>
                <a:gd name="T11" fmla="*/ 108 h 174"/>
                <a:gd name="T12" fmla="*/ 82 w 88"/>
                <a:gd name="T13" fmla="*/ 114 h 174"/>
                <a:gd name="T14" fmla="*/ 88 w 88"/>
                <a:gd name="T15" fmla="*/ 124 h 174"/>
                <a:gd name="T16" fmla="*/ 88 w 88"/>
                <a:gd name="T17" fmla="*/ 126 h 174"/>
                <a:gd name="T18" fmla="*/ 87 w 88"/>
                <a:gd name="T19" fmla="*/ 129 h 174"/>
                <a:gd name="T20" fmla="*/ 76 w 88"/>
                <a:gd name="T21" fmla="*/ 132 h 174"/>
                <a:gd name="T22" fmla="*/ 60 w 88"/>
                <a:gd name="T23" fmla="*/ 135 h 174"/>
                <a:gd name="T24" fmla="*/ 48 w 88"/>
                <a:gd name="T25" fmla="*/ 138 h 174"/>
                <a:gd name="T26" fmla="*/ 39 w 88"/>
                <a:gd name="T27" fmla="*/ 143 h 174"/>
                <a:gd name="T28" fmla="*/ 33 w 88"/>
                <a:gd name="T29" fmla="*/ 149 h 174"/>
                <a:gd name="T30" fmla="*/ 28 w 88"/>
                <a:gd name="T31" fmla="*/ 159 h 174"/>
                <a:gd name="T32" fmla="*/ 25 w 88"/>
                <a:gd name="T33" fmla="*/ 174 h 174"/>
                <a:gd name="T34" fmla="*/ 24 w 88"/>
                <a:gd name="T35" fmla="*/ 149 h 174"/>
                <a:gd name="T36" fmla="*/ 22 w 88"/>
                <a:gd name="T37" fmla="*/ 144 h 174"/>
                <a:gd name="T38" fmla="*/ 20 w 88"/>
                <a:gd name="T39" fmla="*/ 137 h 174"/>
                <a:gd name="T40" fmla="*/ 13 w 88"/>
                <a:gd name="T41" fmla="*/ 127 h 174"/>
                <a:gd name="T42" fmla="*/ 4 w 88"/>
                <a:gd name="T43" fmla="*/ 112 h 174"/>
                <a:gd name="T44" fmla="*/ 0 w 88"/>
                <a:gd name="T45" fmla="*/ 92 h 174"/>
                <a:gd name="T46" fmla="*/ 0 w 88"/>
                <a:gd name="T47" fmla="*/ 74 h 174"/>
                <a:gd name="T48" fmla="*/ 1 w 88"/>
                <a:gd name="T49" fmla="*/ 57 h 174"/>
                <a:gd name="T50" fmla="*/ 1 w 88"/>
                <a:gd name="T51" fmla="*/ 53 h 174"/>
                <a:gd name="T52" fmla="*/ 3 w 88"/>
                <a:gd name="T53" fmla="*/ 31 h 174"/>
                <a:gd name="T54" fmla="*/ 6 w 88"/>
                <a:gd name="T55" fmla="*/ 20 h 174"/>
                <a:gd name="T56" fmla="*/ 11 w 88"/>
                <a:gd name="T57" fmla="*/ 9 h 174"/>
                <a:gd name="T58" fmla="*/ 17 w 88"/>
                <a:gd name="T59" fmla="*/ 0 h 1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8"/>
                <a:gd name="T91" fmla="*/ 0 h 174"/>
                <a:gd name="T92" fmla="*/ 88 w 88"/>
                <a:gd name="T93" fmla="*/ 174 h 1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8" h="174">
                  <a:moveTo>
                    <a:pt x="33" y="66"/>
                  </a:moveTo>
                  <a:lnTo>
                    <a:pt x="36" y="75"/>
                  </a:lnTo>
                  <a:lnTo>
                    <a:pt x="43" y="86"/>
                  </a:lnTo>
                  <a:lnTo>
                    <a:pt x="50" y="93"/>
                  </a:lnTo>
                  <a:lnTo>
                    <a:pt x="62" y="101"/>
                  </a:lnTo>
                  <a:lnTo>
                    <a:pt x="74" y="108"/>
                  </a:lnTo>
                  <a:lnTo>
                    <a:pt x="82" y="114"/>
                  </a:lnTo>
                  <a:lnTo>
                    <a:pt x="88" y="124"/>
                  </a:lnTo>
                  <a:lnTo>
                    <a:pt x="88" y="126"/>
                  </a:lnTo>
                  <a:lnTo>
                    <a:pt x="87" y="129"/>
                  </a:lnTo>
                  <a:lnTo>
                    <a:pt x="76" y="132"/>
                  </a:lnTo>
                  <a:lnTo>
                    <a:pt x="60" y="135"/>
                  </a:lnTo>
                  <a:lnTo>
                    <a:pt x="48" y="138"/>
                  </a:lnTo>
                  <a:lnTo>
                    <a:pt x="39" y="143"/>
                  </a:lnTo>
                  <a:lnTo>
                    <a:pt x="33" y="149"/>
                  </a:lnTo>
                  <a:lnTo>
                    <a:pt x="28" y="159"/>
                  </a:lnTo>
                  <a:lnTo>
                    <a:pt x="25" y="174"/>
                  </a:lnTo>
                  <a:lnTo>
                    <a:pt x="24" y="149"/>
                  </a:lnTo>
                  <a:lnTo>
                    <a:pt x="22" y="144"/>
                  </a:lnTo>
                  <a:lnTo>
                    <a:pt x="20" y="137"/>
                  </a:lnTo>
                  <a:lnTo>
                    <a:pt x="13" y="127"/>
                  </a:lnTo>
                  <a:lnTo>
                    <a:pt x="4" y="112"/>
                  </a:lnTo>
                  <a:lnTo>
                    <a:pt x="0" y="92"/>
                  </a:lnTo>
                  <a:lnTo>
                    <a:pt x="0" y="74"/>
                  </a:lnTo>
                  <a:lnTo>
                    <a:pt x="1" y="57"/>
                  </a:lnTo>
                  <a:lnTo>
                    <a:pt x="1" y="53"/>
                  </a:lnTo>
                  <a:lnTo>
                    <a:pt x="3" y="31"/>
                  </a:lnTo>
                  <a:lnTo>
                    <a:pt x="6" y="20"/>
                  </a:lnTo>
                  <a:lnTo>
                    <a:pt x="11" y="9"/>
                  </a:lnTo>
                  <a:lnTo>
                    <a:pt x="17" y="0"/>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3" name="Freeform 67">
              <a:extLst>
                <a:ext uri="{FF2B5EF4-FFF2-40B4-BE49-F238E27FC236}">
                  <a16:creationId xmlns:a16="http://schemas.microsoft.com/office/drawing/2014/main" xmlns="" id="{874BF307-E6AF-4E9C-80DC-1A31D894B450}"/>
                </a:ext>
              </a:extLst>
            </p:cNvPr>
            <p:cNvSpPr>
              <a:spLocks/>
            </p:cNvSpPr>
            <p:nvPr/>
          </p:nvSpPr>
          <p:spPr bwMode="auto">
            <a:xfrm>
              <a:off x="1204" y="1285"/>
              <a:ext cx="14" cy="40"/>
            </a:xfrm>
            <a:custGeom>
              <a:avLst/>
              <a:gdLst>
                <a:gd name="T0" fmla="*/ 40 w 40"/>
                <a:gd name="T1" fmla="*/ 0 h 119"/>
                <a:gd name="T2" fmla="*/ 36 w 40"/>
                <a:gd name="T3" fmla="*/ 7 h 119"/>
                <a:gd name="T4" fmla="*/ 32 w 40"/>
                <a:gd name="T5" fmla="*/ 17 h 119"/>
                <a:gd name="T6" fmla="*/ 29 w 40"/>
                <a:gd name="T7" fmla="*/ 31 h 119"/>
                <a:gd name="T8" fmla="*/ 27 w 40"/>
                <a:gd name="T9" fmla="*/ 49 h 119"/>
                <a:gd name="T10" fmla="*/ 27 w 40"/>
                <a:gd name="T11" fmla="*/ 49 h 119"/>
                <a:gd name="T12" fmla="*/ 27 w 40"/>
                <a:gd name="T13" fmla="*/ 59 h 119"/>
                <a:gd name="T14" fmla="*/ 25 w 40"/>
                <a:gd name="T15" fmla="*/ 74 h 119"/>
                <a:gd name="T16" fmla="*/ 25 w 40"/>
                <a:gd name="T17" fmla="*/ 90 h 119"/>
                <a:gd name="T18" fmla="*/ 24 w 40"/>
                <a:gd name="T19" fmla="*/ 102 h 119"/>
                <a:gd name="T20" fmla="*/ 19 w 40"/>
                <a:gd name="T21" fmla="*/ 119 h 119"/>
                <a:gd name="T22" fmla="*/ 12 w 40"/>
                <a:gd name="T23" fmla="*/ 107 h 119"/>
                <a:gd name="T24" fmla="*/ 5 w 40"/>
                <a:gd name="T25" fmla="*/ 95 h 119"/>
                <a:gd name="T26" fmla="*/ 2 w 40"/>
                <a:gd name="T27" fmla="*/ 84 h 119"/>
                <a:gd name="T28" fmla="*/ 0 w 40"/>
                <a:gd name="T29" fmla="*/ 70 h 119"/>
                <a:gd name="T30" fmla="*/ 0 w 40"/>
                <a:gd name="T31" fmla="*/ 56 h 119"/>
                <a:gd name="T32" fmla="*/ 0 w 40"/>
                <a:gd name="T33" fmla="*/ 43 h 119"/>
                <a:gd name="T34" fmla="*/ 1 w 40"/>
                <a:gd name="T35" fmla="*/ 38 h 119"/>
                <a:gd name="T36" fmla="*/ 2 w 40"/>
                <a:gd name="T37" fmla="*/ 20 h 119"/>
                <a:gd name="T38" fmla="*/ 4 w 40"/>
                <a:gd name="T39" fmla="*/ 12 h 1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
                <a:gd name="T61" fmla="*/ 0 h 119"/>
                <a:gd name="T62" fmla="*/ 40 w 40"/>
                <a:gd name="T63" fmla="*/ 119 h 11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 h="119">
                  <a:moveTo>
                    <a:pt x="40" y="0"/>
                  </a:moveTo>
                  <a:lnTo>
                    <a:pt x="36" y="7"/>
                  </a:lnTo>
                  <a:lnTo>
                    <a:pt x="32" y="17"/>
                  </a:lnTo>
                  <a:lnTo>
                    <a:pt x="29" y="31"/>
                  </a:lnTo>
                  <a:lnTo>
                    <a:pt x="27" y="49"/>
                  </a:lnTo>
                  <a:lnTo>
                    <a:pt x="27" y="59"/>
                  </a:lnTo>
                  <a:lnTo>
                    <a:pt x="25" y="74"/>
                  </a:lnTo>
                  <a:lnTo>
                    <a:pt x="25" y="90"/>
                  </a:lnTo>
                  <a:lnTo>
                    <a:pt x="24" y="102"/>
                  </a:lnTo>
                  <a:lnTo>
                    <a:pt x="19" y="119"/>
                  </a:lnTo>
                  <a:lnTo>
                    <a:pt x="12" y="107"/>
                  </a:lnTo>
                  <a:lnTo>
                    <a:pt x="5" y="95"/>
                  </a:lnTo>
                  <a:lnTo>
                    <a:pt x="2" y="84"/>
                  </a:lnTo>
                  <a:lnTo>
                    <a:pt x="0" y="70"/>
                  </a:lnTo>
                  <a:lnTo>
                    <a:pt x="0" y="56"/>
                  </a:lnTo>
                  <a:lnTo>
                    <a:pt x="0" y="43"/>
                  </a:lnTo>
                  <a:lnTo>
                    <a:pt x="1" y="38"/>
                  </a:lnTo>
                  <a:lnTo>
                    <a:pt x="2" y="20"/>
                  </a:lnTo>
                  <a:lnTo>
                    <a:pt x="4" y="1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4" name="Freeform 68">
              <a:extLst>
                <a:ext uri="{FF2B5EF4-FFF2-40B4-BE49-F238E27FC236}">
                  <a16:creationId xmlns:a16="http://schemas.microsoft.com/office/drawing/2014/main" xmlns="" id="{2F38C459-7D15-4C76-A1C3-307A2894624D}"/>
                </a:ext>
              </a:extLst>
            </p:cNvPr>
            <p:cNvSpPr>
              <a:spLocks/>
            </p:cNvSpPr>
            <p:nvPr/>
          </p:nvSpPr>
          <p:spPr bwMode="auto">
            <a:xfrm>
              <a:off x="1167" y="1289"/>
              <a:ext cx="40" cy="79"/>
            </a:xfrm>
            <a:custGeom>
              <a:avLst/>
              <a:gdLst>
                <a:gd name="T0" fmla="*/ 101 w 121"/>
                <a:gd name="T1" fmla="*/ 0 h 237"/>
                <a:gd name="T2" fmla="*/ 100 w 121"/>
                <a:gd name="T3" fmla="*/ 14 h 237"/>
                <a:gd name="T4" fmla="*/ 98 w 121"/>
                <a:gd name="T5" fmla="*/ 28 h 237"/>
                <a:gd name="T6" fmla="*/ 98 w 121"/>
                <a:gd name="T7" fmla="*/ 28 h 237"/>
                <a:gd name="T8" fmla="*/ 95 w 121"/>
                <a:gd name="T9" fmla="*/ 46 h 237"/>
                <a:gd name="T10" fmla="*/ 94 w 121"/>
                <a:gd name="T11" fmla="*/ 62 h 237"/>
                <a:gd name="T12" fmla="*/ 98 w 121"/>
                <a:gd name="T13" fmla="*/ 83 h 237"/>
                <a:gd name="T14" fmla="*/ 104 w 121"/>
                <a:gd name="T15" fmla="*/ 101 h 237"/>
                <a:gd name="T16" fmla="*/ 110 w 121"/>
                <a:gd name="T17" fmla="*/ 120 h 237"/>
                <a:gd name="T18" fmla="*/ 118 w 121"/>
                <a:gd name="T19" fmla="*/ 136 h 237"/>
                <a:gd name="T20" fmla="*/ 120 w 121"/>
                <a:gd name="T21" fmla="*/ 153 h 237"/>
                <a:gd name="T22" fmla="*/ 121 w 121"/>
                <a:gd name="T23" fmla="*/ 173 h 237"/>
                <a:gd name="T24" fmla="*/ 119 w 121"/>
                <a:gd name="T25" fmla="*/ 195 h 237"/>
                <a:gd name="T26" fmla="*/ 115 w 121"/>
                <a:gd name="T27" fmla="*/ 211 h 237"/>
                <a:gd name="T28" fmla="*/ 108 w 121"/>
                <a:gd name="T29" fmla="*/ 228 h 237"/>
                <a:gd name="T30" fmla="*/ 100 w 121"/>
                <a:gd name="T31" fmla="*/ 237 h 237"/>
                <a:gd name="T32" fmla="*/ 94 w 121"/>
                <a:gd name="T33" fmla="*/ 225 h 237"/>
                <a:gd name="T34" fmla="*/ 89 w 121"/>
                <a:gd name="T35" fmla="*/ 212 h 237"/>
                <a:gd name="T36" fmla="*/ 83 w 121"/>
                <a:gd name="T37" fmla="*/ 201 h 237"/>
                <a:gd name="T38" fmla="*/ 74 w 121"/>
                <a:gd name="T39" fmla="*/ 189 h 237"/>
                <a:gd name="T40" fmla="*/ 62 w 121"/>
                <a:gd name="T41" fmla="*/ 174 h 237"/>
                <a:gd name="T42" fmla="*/ 50 w 121"/>
                <a:gd name="T43" fmla="*/ 161 h 237"/>
                <a:gd name="T44" fmla="*/ 36 w 121"/>
                <a:gd name="T45" fmla="*/ 146 h 237"/>
                <a:gd name="T46" fmla="*/ 23 w 121"/>
                <a:gd name="T47" fmla="*/ 132 h 237"/>
                <a:gd name="T48" fmla="*/ 11 w 121"/>
                <a:gd name="T49" fmla="*/ 122 h 237"/>
                <a:gd name="T50" fmla="*/ 3 w 121"/>
                <a:gd name="T51" fmla="*/ 111 h 237"/>
                <a:gd name="T52" fmla="*/ 0 w 121"/>
                <a:gd name="T53" fmla="*/ 99 h 237"/>
                <a:gd name="T54" fmla="*/ 0 w 121"/>
                <a:gd name="T55" fmla="*/ 86 h 237"/>
                <a:gd name="T56" fmla="*/ 3 w 121"/>
                <a:gd name="T57" fmla="*/ 74 h 237"/>
                <a:gd name="T58" fmla="*/ 10 w 121"/>
                <a:gd name="T59" fmla="*/ 61 h 237"/>
                <a:gd name="T60" fmla="*/ 17 w 121"/>
                <a:gd name="T61" fmla="*/ 43 h 237"/>
                <a:gd name="T62" fmla="*/ 24 w 121"/>
                <a:gd name="T63" fmla="*/ 27 h 237"/>
                <a:gd name="T64" fmla="*/ 30 w 121"/>
                <a:gd name="T65" fmla="*/ 12 h 237"/>
                <a:gd name="T66" fmla="*/ 36 w 121"/>
                <a:gd name="T67" fmla="*/ 3 h 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1"/>
                <a:gd name="T103" fmla="*/ 0 h 237"/>
                <a:gd name="T104" fmla="*/ 121 w 121"/>
                <a:gd name="T105" fmla="*/ 237 h 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1" h="237">
                  <a:moveTo>
                    <a:pt x="101" y="0"/>
                  </a:moveTo>
                  <a:lnTo>
                    <a:pt x="100" y="14"/>
                  </a:lnTo>
                  <a:lnTo>
                    <a:pt x="98" y="28"/>
                  </a:lnTo>
                  <a:lnTo>
                    <a:pt x="95" y="46"/>
                  </a:lnTo>
                  <a:lnTo>
                    <a:pt x="94" y="62"/>
                  </a:lnTo>
                  <a:lnTo>
                    <a:pt x="98" y="83"/>
                  </a:lnTo>
                  <a:lnTo>
                    <a:pt x="104" y="101"/>
                  </a:lnTo>
                  <a:lnTo>
                    <a:pt x="110" y="120"/>
                  </a:lnTo>
                  <a:lnTo>
                    <a:pt x="118" y="136"/>
                  </a:lnTo>
                  <a:lnTo>
                    <a:pt x="120" y="153"/>
                  </a:lnTo>
                  <a:lnTo>
                    <a:pt x="121" y="173"/>
                  </a:lnTo>
                  <a:lnTo>
                    <a:pt x="119" y="195"/>
                  </a:lnTo>
                  <a:lnTo>
                    <a:pt x="115" y="211"/>
                  </a:lnTo>
                  <a:lnTo>
                    <a:pt x="108" y="228"/>
                  </a:lnTo>
                  <a:lnTo>
                    <a:pt x="100" y="237"/>
                  </a:lnTo>
                  <a:lnTo>
                    <a:pt x="94" y="225"/>
                  </a:lnTo>
                  <a:lnTo>
                    <a:pt x="89" y="212"/>
                  </a:lnTo>
                  <a:lnTo>
                    <a:pt x="83" y="201"/>
                  </a:lnTo>
                  <a:lnTo>
                    <a:pt x="74" y="189"/>
                  </a:lnTo>
                  <a:lnTo>
                    <a:pt x="62" y="174"/>
                  </a:lnTo>
                  <a:lnTo>
                    <a:pt x="50" y="161"/>
                  </a:lnTo>
                  <a:lnTo>
                    <a:pt x="36" y="146"/>
                  </a:lnTo>
                  <a:lnTo>
                    <a:pt x="23" y="132"/>
                  </a:lnTo>
                  <a:lnTo>
                    <a:pt x="11" y="122"/>
                  </a:lnTo>
                  <a:lnTo>
                    <a:pt x="3" y="111"/>
                  </a:lnTo>
                  <a:lnTo>
                    <a:pt x="0" y="99"/>
                  </a:lnTo>
                  <a:lnTo>
                    <a:pt x="0" y="86"/>
                  </a:lnTo>
                  <a:lnTo>
                    <a:pt x="3" y="74"/>
                  </a:lnTo>
                  <a:lnTo>
                    <a:pt x="10" y="61"/>
                  </a:lnTo>
                  <a:lnTo>
                    <a:pt x="17" y="43"/>
                  </a:lnTo>
                  <a:lnTo>
                    <a:pt x="24" y="27"/>
                  </a:lnTo>
                  <a:lnTo>
                    <a:pt x="30" y="12"/>
                  </a:lnTo>
                  <a:lnTo>
                    <a:pt x="36" y="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5" name="Freeform 69">
              <a:extLst>
                <a:ext uri="{FF2B5EF4-FFF2-40B4-BE49-F238E27FC236}">
                  <a16:creationId xmlns:a16="http://schemas.microsoft.com/office/drawing/2014/main" xmlns="" id="{33B77876-BAE9-42A0-B389-2E596527506D}"/>
                </a:ext>
              </a:extLst>
            </p:cNvPr>
            <p:cNvSpPr>
              <a:spLocks/>
            </p:cNvSpPr>
            <p:nvPr/>
          </p:nvSpPr>
          <p:spPr bwMode="auto">
            <a:xfrm>
              <a:off x="1159" y="1176"/>
              <a:ext cx="219" cy="113"/>
            </a:xfrm>
            <a:custGeom>
              <a:avLst/>
              <a:gdLst>
                <a:gd name="T0" fmla="*/ 422 w 659"/>
                <a:gd name="T1" fmla="*/ 14 h 337"/>
                <a:gd name="T2" fmla="*/ 447 w 659"/>
                <a:gd name="T3" fmla="*/ 3 h 337"/>
                <a:gd name="T4" fmla="*/ 469 w 659"/>
                <a:gd name="T5" fmla="*/ 0 h 337"/>
                <a:gd name="T6" fmla="*/ 489 w 659"/>
                <a:gd name="T7" fmla="*/ 8 h 337"/>
                <a:gd name="T8" fmla="*/ 503 w 659"/>
                <a:gd name="T9" fmla="*/ 38 h 337"/>
                <a:gd name="T10" fmla="*/ 520 w 659"/>
                <a:gd name="T11" fmla="*/ 76 h 337"/>
                <a:gd name="T12" fmla="*/ 533 w 659"/>
                <a:gd name="T13" fmla="*/ 94 h 337"/>
                <a:gd name="T14" fmla="*/ 560 w 659"/>
                <a:gd name="T15" fmla="*/ 107 h 337"/>
                <a:gd name="T16" fmla="*/ 603 w 659"/>
                <a:gd name="T17" fmla="*/ 131 h 337"/>
                <a:gd name="T18" fmla="*/ 636 w 659"/>
                <a:gd name="T19" fmla="*/ 162 h 337"/>
                <a:gd name="T20" fmla="*/ 656 w 659"/>
                <a:gd name="T21" fmla="*/ 204 h 337"/>
                <a:gd name="T22" fmla="*/ 658 w 659"/>
                <a:gd name="T23" fmla="*/ 249 h 337"/>
                <a:gd name="T24" fmla="*/ 647 w 659"/>
                <a:gd name="T25" fmla="*/ 279 h 337"/>
                <a:gd name="T26" fmla="*/ 623 w 659"/>
                <a:gd name="T27" fmla="*/ 300 h 337"/>
                <a:gd name="T28" fmla="*/ 590 w 659"/>
                <a:gd name="T29" fmla="*/ 310 h 337"/>
                <a:gd name="T30" fmla="*/ 569 w 659"/>
                <a:gd name="T31" fmla="*/ 319 h 337"/>
                <a:gd name="T32" fmla="*/ 546 w 659"/>
                <a:gd name="T33" fmla="*/ 333 h 337"/>
                <a:gd name="T34" fmla="*/ 518 w 659"/>
                <a:gd name="T35" fmla="*/ 335 h 337"/>
                <a:gd name="T36" fmla="*/ 468 w 659"/>
                <a:gd name="T37" fmla="*/ 322 h 337"/>
                <a:gd name="T38" fmla="*/ 439 w 659"/>
                <a:gd name="T39" fmla="*/ 320 h 337"/>
                <a:gd name="T40" fmla="*/ 408 w 659"/>
                <a:gd name="T41" fmla="*/ 320 h 337"/>
                <a:gd name="T42" fmla="*/ 371 w 659"/>
                <a:gd name="T43" fmla="*/ 308 h 337"/>
                <a:gd name="T44" fmla="*/ 340 w 659"/>
                <a:gd name="T45" fmla="*/ 300 h 337"/>
                <a:gd name="T46" fmla="*/ 309 w 659"/>
                <a:gd name="T47" fmla="*/ 289 h 337"/>
                <a:gd name="T48" fmla="*/ 277 w 659"/>
                <a:gd name="T49" fmla="*/ 286 h 337"/>
                <a:gd name="T50" fmla="*/ 249 w 659"/>
                <a:gd name="T51" fmla="*/ 295 h 337"/>
                <a:gd name="T52" fmla="*/ 215 w 659"/>
                <a:gd name="T53" fmla="*/ 311 h 337"/>
                <a:gd name="T54" fmla="*/ 190 w 659"/>
                <a:gd name="T55" fmla="*/ 320 h 337"/>
                <a:gd name="T56" fmla="*/ 161 w 659"/>
                <a:gd name="T57" fmla="*/ 330 h 337"/>
                <a:gd name="T58" fmla="*/ 141 w 659"/>
                <a:gd name="T59" fmla="*/ 337 h 337"/>
                <a:gd name="T60" fmla="*/ 126 w 659"/>
                <a:gd name="T61" fmla="*/ 337 h 337"/>
                <a:gd name="T62" fmla="*/ 92 w 659"/>
                <a:gd name="T63" fmla="*/ 326 h 337"/>
                <a:gd name="T64" fmla="*/ 62 w 659"/>
                <a:gd name="T65" fmla="*/ 303 h 337"/>
                <a:gd name="T66" fmla="*/ 43 w 659"/>
                <a:gd name="T67" fmla="*/ 273 h 337"/>
                <a:gd name="T68" fmla="*/ 30 w 659"/>
                <a:gd name="T69" fmla="*/ 227 h 337"/>
                <a:gd name="T70" fmla="*/ 11 w 659"/>
                <a:gd name="T71" fmla="*/ 189 h 337"/>
                <a:gd name="T72" fmla="*/ 0 w 659"/>
                <a:gd name="T73" fmla="*/ 158 h 337"/>
                <a:gd name="T74" fmla="*/ 4 w 659"/>
                <a:gd name="T75" fmla="*/ 130 h 337"/>
                <a:gd name="T76" fmla="*/ 23 w 659"/>
                <a:gd name="T77" fmla="*/ 100 h 337"/>
                <a:gd name="T78" fmla="*/ 47 w 659"/>
                <a:gd name="T79" fmla="*/ 78 h 337"/>
                <a:gd name="T80" fmla="*/ 64 w 659"/>
                <a:gd name="T81" fmla="*/ 59 h 337"/>
                <a:gd name="T82" fmla="*/ 97 w 659"/>
                <a:gd name="T83" fmla="*/ 49 h 337"/>
                <a:gd name="T84" fmla="*/ 144 w 659"/>
                <a:gd name="T85" fmla="*/ 50 h 337"/>
                <a:gd name="T86" fmla="*/ 223 w 659"/>
                <a:gd name="T87" fmla="*/ 60 h 337"/>
                <a:gd name="T88" fmla="*/ 277 w 659"/>
                <a:gd name="T89" fmla="*/ 57 h 337"/>
                <a:gd name="T90" fmla="*/ 330 w 659"/>
                <a:gd name="T91" fmla="*/ 45 h 337"/>
                <a:gd name="T92" fmla="*/ 370 w 659"/>
                <a:gd name="T93" fmla="*/ 31 h 337"/>
                <a:gd name="T94" fmla="*/ 398 w 659"/>
                <a:gd name="T95" fmla="*/ 18 h 33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59"/>
                <a:gd name="T145" fmla="*/ 0 h 337"/>
                <a:gd name="T146" fmla="*/ 659 w 659"/>
                <a:gd name="T147" fmla="*/ 337 h 3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59" h="337">
                  <a:moveTo>
                    <a:pt x="407" y="15"/>
                  </a:moveTo>
                  <a:lnTo>
                    <a:pt x="422" y="14"/>
                  </a:lnTo>
                  <a:lnTo>
                    <a:pt x="434" y="10"/>
                  </a:lnTo>
                  <a:lnTo>
                    <a:pt x="447" y="3"/>
                  </a:lnTo>
                  <a:lnTo>
                    <a:pt x="458" y="0"/>
                  </a:lnTo>
                  <a:lnTo>
                    <a:pt x="469" y="0"/>
                  </a:lnTo>
                  <a:lnTo>
                    <a:pt x="480" y="3"/>
                  </a:lnTo>
                  <a:lnTo>
                    <a:pt x="489" y="8"/>
                  </a:lnTo>
                  <a:lnTo>
                    <a:pt x="497" y="20"/>
                  </a:lnTo>
                  <a:lnTo>
                    <a:pt x="503" y="38"/>
                  </a:lnTo>
                  <a:lnTo>
                    <a:pt x="512" y="62"/>
                  </a:lnTo>
                  <a:lnTo>
                    <a:pt x="520" y="76"/>
                  </a:lnTo>
                  <a:lnTo>
                    <a:pt x="527" y="89"/>
                  </a:lnTo>
                  <a:lnTo>
                    <a:pt x="533" y="94"/>
                  </a:lnTo>
                  <a:lnTo>
                    <a:pt x="543" y="100"/>
                  </a:lnTo>
                  <a:lnTo>
                    <a:pt x="560" y="107"/>
                  </a:lnTo>
                  <a:lnTo>
                    <a:pt x="582" y="118"/>
                  </a:lnTo>
                  <a:lnTo>
                    <a:pt x="603" y="131"/>
                  </a:lnTo>
                  <a:lnTo>
                    <a:pt x="619" y="143"/>
                  </a:lnTo>
                  <a:lnTo>
                    <a:pt x="636" y="162"/>
                  </a:lnTo>
                  <a:lnTo>
                    <a:pt x="649" y="181"/>
                  </a:lnTo>
                  <a:lnTo>
                    <a:pt x="656" y="204"/>
                  </a:lnTo>
                  <a:lnTo>
                    <a:pt x="659" y="226"/>
                  </a:lnTo>
                  <a:lnTo>
                    <a:pt x="658" y="249"/>
                  </a:lnTo>
                  <a:lnTo>
                    <a:pt x="655" y="265"/>
                  </a:lnTo>
                  <a:lnTo>
                    <a:pt x="647" y="279"/>
                  </a:lnTo>
                  <a:lnTo>
                    <a:pt x="637" y="292"/>
                  </a:lnTo>
                  <a:lnTo>
                    <a:pt x="623" y="300"/>
                  </a:lnTo>
                  <a:lnTo>
                    <a:pt x="606" y="307"/>
                  </a:lnTo>
                  <a:lnTo>
                    <a:pt x="590" y="310"/>
                  </a:lnTo>
                  <a:lnTo>
                    <a:pt x="579" y="314"/>
                  </a:lnTo>
                  <a:lnTo>
                    <a:pt x="569" y="319"/>
                  </a:lnTo>
                  <a:lnTo>
                    <a:pt x="557" y="328"/>
                  </a:lnTo>
                  <a:lnTo>
                    <a:pt x="546" y="333"/>
                  </a:lnTo>
                  <a:lnTo>
                    <a:pt x="533" y="337"/>
                  </a:lnTo>
                  <a:lnTo>
                    <a:pt x="518" y="335"/>
                  </a:lnTo>
                  <a:lnTo>
                    <a:pt x="495" y="329"/>
                  </a:lnTo>
                  <a:lnTo>
                    <a:pt x="468" y="322"/>
                  </a:lnTo>
                  <a:lnTo>
                    <a:pt x="454" y="320"/>
                  </a:lnTo>
                  <a:lnTo>
                    <a:pt x="439" y="320"/>
                  </a:lnTo>
                  <a:lnTo>
                    <a:pt x="423" y="322"/>
                  </a:lnTo>
                  <a:lnTo>
                    <a:pt x="408" y="320"/>
                  </a:lnTo>
                  <a:lnTo>
                    <a:pt x="393" y="315"/>
                  </a:lnTo>
                  <a:lnTo>
                    <a:pt x="371" y="308"/>
                  </a:lnTo>
                  <a:lnTo>
                    <a:pt x="355" y="305"/>
                  </a:lnTo>
                  <a:lnTo>
                    <a:pt x="340" y="300"/>
                  </a:lnTo>
                  <a:lnTo>
                    <a:pt x="328" y="296"/>
                  </a:lnTo>
                  <a:lnTo>
                    <a:pt x="309" y="289"/>
                  </a:lnTo>
                  <a:lnTo>
                    <a:pt x="295" y="286"/>
                  </a:lnTo>
                  <a:lnTo>
                    <a:pt x="277" y="286"/>
                  </a:lnTo>
                  <a:lnTo>
                    <a:pt x="262" y="288"/>
                  </a:lnTo>
                  <a:lnTo>
                    <a:pt x="249" y="295"/>
                  </a:lnTo>
                  <a:lnTo>
                    <a:pt x="231" y="304"/>
                  </a:lnTo>
                  <a:lnTo>
                    <a:pt x="215" y="311"/>
                  </a:lnTo>
                  <a:lnTo>
                    <a:pt x="201" y="316"/>
                  </a:lnTo>
                  <a:lnTo>
                    <a:pt x="190" y="320"/>
                  </a:lnTo>
                  <a:lnTo>
                    <a:pt x="177" y="324"/>
                  </a:lnTo>
                  <a:lnTo>
                    <a:pt x="161" y="330"/>
                  </a:lnTo>
                  <a:lnTo>
                    <a:pt x="153" y="334"/>
                  </a:lnTo>
                  <a:lnTo>
                    <a:pt x="141" y="337"/>
                  </a:lnTo>
                  <a:lnTo>
                    <a:pt x="126" y="337"/>
                  </a:lnTo>
                  <a:lnTo>
                    <a:pt x="109" y="332"/>
                  </a:lnTo>
                  <a:lnTo>
                    <a:pt x="92" y="326"/>
                  </a:lnTo>
                  <a:lnTo>
                    <a:pt x="75" y="315"/>
                  </a:lnTo>
                  <a:lnTo>
                    <a:pt x="62" y="303"/>
                  </a:lnTo>
                  <a:lnTo>
                    <a:pt x="50" y="286"/>
                  </a:lnTo>
                  <a:lnTo>
                    <a:pt x="43" y="273"/>
                  </a:lnTo>
                  <a:lnTo>
                    <a:pt x="36" y="247"/>
                  </a:lnTo>
                  <a:lnTo>
                    <a:pt x="30" y="227"/>
                  </a:lnTo>
                  <a:lnTo>
                    <a:pt x="21" y="207"/>
                  </a:lnTo>
                  <a:lnTo>
                    <a:pt x="11" y="189"/>
                  </a:lnTo>
                  <a:lnTo>
                    <a:pt x="3" y="174"/>
                  </a:lnTo>
                  <a:lnTo>
                    <a:pt x="0" y="158"/>
                  </a:lnTo>
                  <a:lnTo>
                    <a:pt x="1" y="143"/>
                  </a:lnTo>
                  <a:lnTo>
                    <a:pt x="4" y="130"/>
                  </a:lnTo>
                  <a:lnTo>
                    <a:pt x="13" y="115"/>
                  </a:lnTo>
                  <a:lnTo>
                    <a:pt x="23" y="100"/>
                  </a:lnTo>
                  <a:lnTo>
                    <a:pt x="35" y="87"/>
                  </a:lnTo>
                  <a:lnTo>
                    <a:pt x="47" y="78"/>
                  </a:lnTo>
                  <a:lnTo>
                    <a:pt x="56" y="67"/>
                  </a:lnTo>
                  <a:lnTo>
                    <a:pt x="64" y="59"/>
                  </a:lnTo>
                  <a:lnTo>
                    <a:pt x="80" y="52"/>
                  </a:lnTo>
                  <a:lnTo>
                    <a:pt x="97" y="49"/>
                  </a:lnTo>
                  <a:lnTo>
                    <a:pt x="115" y="48"/>
                  </a:lnTo>
                  <a:lnTo>
                    <a:pt x="144" y="50"/>
                  </a:lnTo>
                  <a:lnTo>
                    <a:pt x="183" y="56"/>
                  </a:lnTo>
                  <a:lnTo>
                    <a:pt x="223" y="60"/>
                  </a:lnTo>
                  <a:lnTo>
                    <a:pt x="246" y="60"/>
                  </a:lnTo>
                  <a:lnTo>
                    <a:pt x="277" y="57"/>
                  </a:lnTo>
                  <a:lnTo>
                    <a:pt x="305" y="51"/>
                  </a:lnTo>
                  <a:lnTo>
                    <a:pt x="330" y="45"/>
                  </a:lnTo>
                  <a:lnTo>
                    <a:pt x="350" y="39"/>
                  </a:lnTo>
                  <a:lnTo>
                    <a:pt x="370" y="31"/>
                  </a:lnTo>
                  <a:lnTo>
                    <a:pt x="387" y="23"/>
                  </a:lnTo>
                  <a:lnTo>
                    <a:pt x="398" y="18"/>
                  </a:lnTo>
                  <a:lnTo>
                    <a:pt x="407" y="15"/>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6" name="Freeform 70">
              <a:extLst>
                <a:ext uri="{FF2B5EF4-FFF2-40B4-BE49-F238E27FC236}">
                  <a16:creationId xmlns:a16="http://schemas.microsoft.com/office/drawing/2014/main" xmlns="" id="{DEF4F325-64DB-4503-9649-F124E002E746}"/>
                </a:ext>
              </a:extLst>
            </p:cNvPr>
            <p:cNvSpPr>
              <a:spLocks/>
            </p:cNvSpPr>
            <p:nvPr/>
          </p:nvSpPr>
          <p:spPr bwMode="auto">
            <a:xfrm>
              <a:off x="1008" y="1141"/>
              <a:ext cx="286" cy="157"/>
            </a:xfrm>
            <a:custGeom>
              <a:avLst/>
              <a:gdLst>
                <a:gd name="T0" fmla="*/ 577 w 859"/>
                <a:gd name="T1" fmla="*/ 457 h 471"/>
                <a:gd name="T2" fmla="*/ 574 w 859"/>
                <a:gd name="T3" fmla="*/ 471 h 471"/>
                <a:gd name="T4" fmla="*/ 535 w 859"/>
                <a:gd name="T5" fmla="*/ 462 h 471"/>
                <a:gd name="T6" fmla="*/ 512 w 859"/>
                <a:gd name="T7" fmla="*/ 446 h 471"/>
                <a:gd name="T8" fmla="*/ 506 w 859"/>
                <a:gd name="T9" fmla="*/ 440 h 471"/>
                <a:gd name="T10" fmla="*/ 499 w 859"/>
                <a:gd name="T11" fmla="*/ 437 h 471"/>
                <a:gd name="T12" fmla="*/ 471 w 859"/>
                <a:gd name="T13" fmla="*/ 438 h 471"/>
                <a:gd name="T14" fmla="*/ 433 w 859"/>
                <a:gd name="T15" fmla="*/ 438 h 471"/>
                <a:gd name="T16" fmla="*/ 410 w 859"/>
                <a:gd name="T17" fmla="*/ 443 h 471"/>
                <a:gd name="T18" fmla="*/ 375 w 859"/>
                <a:gd name="T19" fmla="*/ 447 h 471"/>
                <a:gd name="T20" fmla="*/ 321 w 859"/>
                <a:gd name="T21" fmla="*/ 438 h 471"/>
                <a:gd name="T22" fmla="*/ 274 w 859"/>
                <a:gd name="T23" fmla="*/ 428 h 471"/>
                <a:gd name="T24" fmla="*/ 246 w 859"/>
                <a:gd name="T25" fmla="*/ 420 h 471"/>
                <a:gd name="T26" fmla="*/ 209 w 859"/>
                <a:gd name="T27" fmla="*/ 406 h 471"/>
                <a:gd name="T28" fmla="*/ 167 w 859"/>
                <a:gd name="T29" fmla="*/ 391 h 471"/>
                <a:gd name="T30" fmla="*/ 141 w 859"/>
                <a:gd name="T31" fmla="*/ 371 h 471"/>
                <a:gd name="T32" fmla="*/ 106 w 859"/>
                <a:gd name="T33" fmla="*/ 340 h 471"/>
                <a:gd name="T34" fmla="*/ 63 w 859"/>
                <a:gd name="T35" fmla="*/ 321 h 471"/>
                <a:gd name="T36" fmla="*/ 25 w 859"/>
                <a:gd name="T37" fmla="*/ 301 h 471"/>
                <a:gd name="T38" fmla="*/ 5 w 859"/>
                <a:gd name="T39" fmla="*/ 270 h 471"/>
                <a:gd name="T40" fmla="*/ 1 w 859"/>
                <a:gd name="T41" fmla="*/ 221 h 471"/>
                <a:gd name="T42" fmla="*/ 12 w 859"/>
                <a:gd name="T43" fmla="*/ 177 h 471"/>
                <a:gd name="T44" fmla="*/ 22 w 859"/>
                <a:gd name="T45" fmla="*/ 158 h 471"/>
                <a:gd name="T46" fmla="*/ 53 w 859"/>
                <a:gd name="T47" fmla="*/ 125 h 471"/>
                <a:gd name="T48" fmla="*/ 97 w 859"/>
                <a:gd name="T49" fmla="*/ 105 h 471"/>
                <a:gd name="T50" fmla="*/ 159 w 859"/>
                <a:gd name="T51" fmla="*/ 88 h 471"/>
                <a:gd name="T52" fmla="*/ 208 w 859"/>
                <a:gd name="T53" fmla="*/ 67 h 471"/>
                <a:gd name="T54" fmla="*/ 255 w 859"/>
                <a:gd name="T55" fmla="*/ 33 h 471"/>
                <a:gd name="T56" fmla="*/ 305 w 859"/>
                <a:gd name="T57" fmla="*/ 9 h 471"/>
                <a:gd name="T58" fmla="*/ 367 w 859"/>
                <a:gd name="T59" fmla="*/ 0 h 471"/>
                <a:gd name="T60" fmla="*/ 434 w 859"/>
                <a:gd name="T61" fmla="*/ 5 h 471"/>
                <a:gd name="T62" fmla="*/ 493 w 859"/>
                <a:gd name="T63" fmla="*/ 12 h 471"/>
                <a:gd name="T64" fmla="*/ 540 w 859"/>
                <a:gd name="T65" fmla="*/ 18 h 471"/>
                <a:gd name="T66" fmla="*/ 611 w 859"/>
                <a:gd name="T67" fmla="*/ 42 h 471"/>
                <a:gd name="T68" fmla="*/ 660 w 859"/>
                <a:gd name="T69" fmla="*/ 46 h 471"/>
                <a:gd name="T70" fmla="*/ 709 w 859"/>
                <a:gd name="T71" fmla="*/ 38 h 471"/>
                <a:gd name="T72" fmla="*/ 750 w 859"/>
                <a:gd name="T73" fmla="*/ 42 h 471"/>
                <a:gd name="T74" fmla="*/ 794 w 859"/>
                <a:gd name="T75" fmla="*/ 62 h 471"/>
                <a:gd name="T76" fmla="*/ 854 w 859"/>
                <a:gd name="T77" fmla="*/ 105 h 471"/>
                <a:gd name="T78" fmla="*/ 859 w 859"/>
                <a:gd name="T79" fmla="*/ 121 h 471"/>
                <a:gd name="T80" fmla="*/ 839 w 859"/>
                <a:gd name="T81" fmla="*/ 129 h 471"/>
                <a:gd name="T82" fmla="*/ 802 w 859"/>
                <a:gd name="T83" fmla="*/ 145 h 471"/>
                <a:gd name="T84" fmla="*/ 757 w 859"/>
                <a:gd name="T85" fmla="*/ 157 h 471"/>
                <a:gd name="T86" fmla="*/ 698 w 859"/>
                <a:gd name="T87" fmla="*/ 166 h 471"/>
                <a:gd name="T88" fmla="*/ 635 w 859"/>
                <a:gd name="T89" fmla="*/ 162 h 471"/>
                <a:gd name="T90" fmla="*/ 567 w 859"/>
                <a:gd name="T91" fmla="*/ 154 h 471"/>
                <a:gd name="T92" fmla="*/ 532 w 859"/>
                <a:gd name="T93" fmla="*/ 158 h 471"/>
                <a:gd name="T94" fmla="*/ 508 w 859"/>
                <a:gd name="T95" fmla="*/ 173 h 471"/>
                <a:gd name="T96" fmla="*/ 487 w 859"/>
                <a:gd name="T97" fmla="*/ 193 h 471"/>
                <a:gd name="T98" fmla="*/ 465 w 859"/>
                <a:gd name="T99" fmla="*/ 221 h 471"/>
                <a:gd name="T100" fmla="*/ 453 w 859"/>
                <a:gd name="T101" fmla="*/ 249 h 471"/>
                <a:gd name="T102" fmla="*/ 455 w 859"/>
                <a:gd name="T103" fmla="*/ 280 h 471"/>
                <a:gd name="T104" fmla="*/ 473 w 859"/>
                <a:gd name="T105" fmla="*/ 313 h 471"/>
                <a:gd name="T106" fmla="*/ 488 w 859"/>
                <a:gd name="T107" fmla="*/ 353 h 471"/>
                <a:gd name="T108" fmla="*/ 502 w 859"/>
                <a:gd name="T109" fmla="*/ 392 h 471"/>
                <a:gd name="T110" fmla="*/ 527 w 859"/>
                <a:gd name="T111" fmla="*/ 421 h 471"/>
                <a:gd name="T112" fmla="*/ 561 w 859"/>
                <a:gd name="T113" fmla="*/ 438 h 47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9"/>
                <a:gd name="T172" fmla="*/ 0 h 471"/>
                <a:gd name="T173" fmla="*/ 859 w 859"/>
                <a:gd name="T174" fmla="*/ 471 h 47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9" h="471">
                  <a:moveTo>
                    <a:pt x="578" y="443"/>
                  </a:moveTo>
                  <a:lnTo>
                    <a:pt x="577" y="457"/>
                  </a:lnTo>
                  <a:lnTo>
                    <a:pt x="574" y="471"/>
                  </a:lnTo>
                  <a:lnTo>
                    <a:pt x="554" y="468"/>
                  </a:lnTo>
                  <a:lnTo>
                    <a:pt x="535" y="462"/>
                  </a:lnTo>
                  <a:lnTo>
                    <a:pt x="521" y="454"/>
                  </a:lnTo>
                  <a:lnTo>
                    <a:pt x="512" y="446"/>
                  </a:lnTo>
                  <a:lnTo>
                    <a:pt x="506" y="440"/>
                  </a:lnTo>
                  <a:lnTo>
                    <a:pt x="499" y="437"/>
                  </a:lnTo>
                  <a:lnTo>
                    <a:pt x="486" y="436"/>
                  </a:lnTo>
                  <a:lnTo>
                    <a:pt x="471" y="438"/>
                  </a:lnTo>
                  <a:lnTo>
                    <a:pt x="447" y="436"/>
                  </a:lnTo>
                  <a:lnTo>
                    <a:pt x="433" y="438"/>
                  </a:lnTo>
                  <a:lnTo>
                    <a:pt x="423" y="439"/>
                  </a:lnTo>
                  <a:lnTo>
                    <a:pt x="410" y="443"/>
                  </a:lnTo>
                  <a:lnTo>
                    <a:pt x="393" y="446"/>
                  </a:lnTo>
                  <a:lnTo>
                    <a:pt x="375" y="447"/>
                  </a:lnTo>
                  <a:lnTo>
                    <a:pt x="348" y="444"/>
                  </a:lnTo>
                  <a:lnTo>
                    <a:pt x="321" y="438"/>
                  </a:lnTo>
                  <a:lnTo>
                    <a:pt x="297" y="433"/>
                  </a:lnTo>
                  <a:lnTo>
                    <a:pt x="274" y="428"/>
                  </a:lnTo>
                  <a:lnTo>
                    <a:pt x="262" y="425"/>
                  </a:lnTo>
                  <a:lnTo>
                    <a:pt x="246" y="420"/>
                  </a:lnTo>
                  <a:lnTo>
                    <a:pt x="227" y="412"/>
                  </a:lnTo>
                  <a:lnTo>
                    <a:pt x="209" y="406"/>
                  </a:lnTo>
                  <a:lnTo>
                    <a:pt x="188" y="400"/>
                  </a:lnTo>
                  <a:lnTo>
                    <a:pt x="167" y="391"/>
                  </a:lnTo>
                  <a:lnTo>
                    <a:pt x="154" y="382"/>
                  </a:lnTo>
                  <a:lnTo>
                    <a:pt x="141" y="371"/>
                  </a:lnTo>
                  <a:lnTo>
                    <a:pt x="124" y="355"/>
                  </a:lnTo>
                  <a:lnTo>
                    <a:pt x="106" y="340"/>
                  </a:lnTo>
                  <a:lnTo>
                    <a:pt x="86" y="330"/>
                  </a:lnTo>
                  <a:lnTo>
                    <a:pt x="63" y="321"/>
                  </a:lnTo>
                  <a:lnTo>
                    <a:pt x="41" y="311"/>
                  </a:lnTo>
                  <a:lnTo>
                    <a:pt x="25" y="301"/>
                  </a:lnTo>
                  <a:lnTo>
                    <a:pt x="14" y="287"/>
                  </a:lnTo>
                  <a:lnTo>
                    <a:pt x="5" y="270"/>
                  </a:lnTo>
                  <a:lnTo>
                    <a:pt x="0" y="247"/>
                  </a:lnTo>
                  <a:lnTo>
                    <a:pt x="1" y="221"/>
                  </a:lnTo>
                  <a:lnTo>
                    <a:pt x="4" y="198"/>
                  </a:lnTo>
                  <a:lnTo>
                    <a:pt x="12" y="177"/>
                  </a:lnTo>
                  <a:lnTo>
                    <a:pt x="22" y="158"/>
                  </a:lnTo>
                  <a:lnTo>
                    <a:pt x="35" y="141"/>
                  </a:lnTo>
                  <a:lnTo>
                    <a:pt x="53" y="125"/>
                  </a:lnTo>
                  <a:lnTo>
                    <a:pt x="75" y="112"/>
                  </a:lnTo>
                  <a:lnTo>
                    <a:pt x="97" y="105"/>
                  </a:lnTo>
                  <a:lnTo>
                    <a:pt x="127" y="96"/>
                  </a:lnTo>
                  <a:lnTo>
                    <a:pt x="159" y="88"/>
                  </a:lnTo>
                  <a:lnTo>
                    <a:pt x="184" y="78"/>
                  </a:lnTo>
                  <a:lnTo>
                    <a:pt x="208" y="67"/>
                  </a:lnTo>
                  <a:lnTo>
                    <a:pt x="229" y="53"/>
                  </a:lnTo>
                  <a:lnTo>
                    <a:pt x="255" y="33"/>
                  </a:lnTo>
                  <a:lnTo>
                    <a:pt x="278" y="19"/>
                  </a:lnTo>
                  <a:lnTo>
                    <a:pt x="305" y="9"/>
                  </a:lnTo>
                  <a:lnTo>
                    <a:pt x="333" y="2"/>
                  </a:lnTo>
                  <a:lnTo>
                    <a:pt x="367" y="0"/>
                  </a:lnTo>
                  <a:lnTo>
                    <a:pt x="395" y="0"/>
                  </a:lnTo>
                  <a:lnTo>
                    <a:pt x="434" y="5"/>
                  </a:lnTo>
                  <a:lnTo>
                    <a:pt x="466" y="10"/>
                  </a:lnTo>
                  <a:lnTo>
                    <a:pt x="493" y="12"/>
                  </a:lnTo>
                  <a:lnTo>
                    <a:pt x="518" y="13"/>
                  </a:lnTo>
                  <a:lnTo>
                    <a:pt x="540" y="18"/>
                  </a:lnTo>
                  <a:lnTo>
                    <a:pt x="577" y="32"/>
                  </a:lnTo>
                  <a:lnTo>
                    <a:pt x="611" y="42"/>
                  </a:lnTo>
                  <a:lnTo>
                    <a:pt x="638" y="46"/>
                  </a:lnTo>
                  <a:lnTo>
                    <a:pt x="660" y="46"/>
                  </a:lnTo>
                  <a:lnTo>
                    <a:pt x="687" y="41"/>
                  </a:lnTo>
                  <a:lnTo>
                    <a:pt x="709" y="38"/>
                  </a:lnTo>
                  <a:lnTo>
                    <a:pt x="729" y="38"/>
                  </a:lnTo>
                  <a:lnTo>
                    <a:pt x="750" y="42"/>
                  </a:lnTo>
                  <a:lnTo>
                    <a:pt x="768" y="49"/>
                  </a:lnTo>
                  <a:lnTo>
                    <a:pt x="794" y="62"/>
                  </a:lnTo>
                  <a:lnTo>
                    <a:pt x="837" y="89"/>
                  </a:lnTo>
                  <a:lnTo>
                    <a:pt x="854" y="105"/>
                  </a:lnTo>
                  <a:lnTo>
                    <a:pt x="859" y="113"/>
                  </a:lnTo>
                  <a:lnTo>
                    <a:pt x="859" y="121"/>
                  </a:lnTo>
                  <a:lnTo>
                    <a:pt x="850" y="124"/>
                  </a:lnTo>
                  <a:lnTo>
                    <a:pt x="839" y="129"/>
                  </a:lnTo>
                  <a:lnTo>
                    <a:pt x="822" y="137"/>
                  </a:lnTo>
                  <a:lnTo>
                    <a:pt x="802" y="145"/>
                  </a:lnTo>
                  <a:lnTo>
                    <a:pt x="782" y="151"/>
                  </a:lnTo>
                  <a:lnTo>
                    <a:pt x="757" y="157"/>
                  </a:lnTo>
                  <a:lnTo>
                    <a:pt x="729" y="163"/>
                  </a:lnTo>
                  <a:lnTo>
                    <a:pt x="698" y="166"/>
                  </a:lnTo>
                  <a:lnTo>
                    <a:pt x="675" y="166"/>
                  </a:lnTo>
                  <a:lnTo>
                    <a:pt x="635" y="162"/>
                  </a:lnTo>
                  <a:lnTo>
                    <a:pt x="596" y="156"/>
                  </a:lnTo>
                  <a:lnTo>
                    <a:pt x="567" y="154"/>
                  </a:lnTo>
                  <a:lnTo>
                    <a:pt x="549" y="155"/>
                  </a:lnTo>
                  <a:lnTo>
                    <a:pt x="532" y="158"/>
                  </a:lnTo>
                  <a:lnTo>
                    <a:pt x="516" y="165"/>
                  </a:lnTo>
                  <a:lnTo>
                    <a:pt x="508" y="173"/>
                  </a:lnTo>
                  <a:lnTo>
                    <a:pt x="499" y="184"/>
                  </a:lnTo>
                  <a:lnTo>
                    <a:pt x="487" y="193"/>
                  </a:lnTo>
                  <a:lnTo>
                    <a:pt x="475" y="206"/>
                  </a:lnTo>
                  <a:lnTo>
                    <a:pt x="465" y="221"/>
                  </a:lnTo>
                  <a:lnTo>
                    <a:pt x="456" y="236"/>
                  </a:lnTo>
                  <a:lnTo>
                    <a:pt x="453" y="249"/>
                  </a:lnTo>
                  <a:lnTo>
                    <a:pt x="452" y="264"/>
                  </a:lnTo>
                  <a:lnTo>
                    <a:pt x="455" y="280"/>
                  </a:lnTo>
                  <a:lnTo>
                    <a:pt x="463" y="295"/>
                  </a:lnTo>
                  <a:lnTo>
                    <a:pt x="473" y="313"/>
                  </a:lnTo>
                  <a:lnTo>
                    <a:pt x="482" y="333"/>
                  </a:lnTo>
                  <a:lnTo>
                    <a:pt x="488" y="353"/>
                  </a:lnTo>
                  <a:lnTo>
                    <a:pt x="495" y="379"/>
                  </a:lnTo>
                  <a:lnTo>
                    <a:pt x="502" y="392"/>
                  </a:lnTo>
                  <a:lnTo>
                    <a:pt x="514" y="409"/>
                  </a:lnTo>
                  <a:lnTo>
                    <a:pt x="527" y="421"/>
                  </a:lnTo>
                  <a:lnTo>
                    <a:pt x="544" y="432"/>
                  </a:lnTo>
                  <a:lnTo>
                    <a:pt x="561" y="438"/>
                  </a:lnTo>
                  <a:lnTo>
                    <a:pt x="578" y="443"/>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7" name="Freeform 71">
              <a:extLst>
                <a:ext uri="{FF2B5EF4-FFF2-40B4-BE49-F238E27FC236}">
                  <a16:creationId xmlns:a16="http://schemas.microsoft.com/office/drawing/2014/main" xmlns="" id="{17B2E5CE-F52D-4BF8-80BF-8E40EF211F99}"/>
                </a:ext>
              </a:extLst>
            </p:cNvPr>
            <p:cNvSpPr>
              <a:spLocks/>
            </p:cNvSpPr>
            <p:nvPr/>
          </p:nvSpPr>
          <p:spPr bwMode="auto">
            <a:xfrm>
              <a:off x="905" y="1195"/>
              <a:ext cx="159" cy="103"/>
            </a:xfrm>
            <a:custGeom>
              <a:avLst/>
              <a:gdLst>
                <a:gd name="T0" fmla="*/ 306 w 478"/>
                <a:gd name="T1" fmla="*/ 7 h 310"/>
                <a:gd name="T2" fmla="*/ 278 w 478"/>
                <a:gd name="T3" fmla="*/ 1 h 310"/>
                <a:gd name="T4" fmla="*/ 248 w 478"/>
                <a:gd name="T5" fmla="*/ 1 h 310"/>
                <a:gd name="T6" fmla="*/ 218 w 478"/>
                <a:gd name="T7" fmla="*/ 6 h 310"/>
                <a:gd name="T8" fmla="*/ 187 w 478"/>
                <a:gd name="T9" fmla="*/ 23 h 310"/>
                <a:gd name="T10" fmla="*/ 162 w 478"/>
                <a:gd name="T11" fmla="*/ 47 h 310"/>
                <a:gd name="T12" fmla="*/ 141 w 478"/>
                <a:gd name="T13" fmla="*/ 71 h 310"/>
                <a:gd name="T14" fmla="*/ 105 w 478"/>
                <a:gd name="T15" fmla="*/ 79 h 310"/>
                <a:gd name="T16" fmla="*/ 51 w 478"/>
                <a:gd name="T17" fmla="*/ 84 h 310"/>
                <a:gd name="T18" fmla="*/ 32 w 478"/>
                <a:gd name="T19" fmla="*/ 94 h 310"/>
                <a:gd name="T20" fmla="*/ 24 w 478"/>
                <a:gd name="T21" fmla="*/ 113 h 310"/>
                <a:gd name="T22" fmla="*/ 19 w 478"/>
                <a:gd name="T23" fmla="*/ 137 h 310"/>
                <a:gd name="T24" fmla="*/ 6 w 478"/>
                <a:gd name="T25" fmla="*/ 165 h 310"/>
                <a:gd name="T26" fmla="*/ 0 w 478"/>
                <a:gd name="T27" fmla="*/ 192 h 310"/>
                <a:gd name="T28" fmla="*/ 8 w 478"/>
                <a:gd name="T29" fmla="*/ 211 h 310"/>
                <a:gd name="T30" fmla="*/ 34 w 478"/>
                <a:gd name="T31" fmla="*/ 228 h 310"/>
                <a:gd name="T32" fmla="*/ 67 w 478"/>
                <a:gd name="T33" fmla="*/ 247 h 310"/>
                <a:gd name="T34" fmla="*/ 84 w 478"/>
                <a:gd name="T35" fmla="*/ 266 h 310"/>
                <a:gd name="T36" fmla="*/ 102 w 478"/>
                <a:gd name="T37" fmla="*/ 298 h 310"/>
                <a:gd name="T38" fmla="*/ 123 w 478"/>
                <a:gd name="T39" fmla="*/ 309 h 310"/>
                <a:gd name="T40" fmla="*/ 159 w 478"/>
                <a:gd name="T41" fmla="*/ 309 h 310"/>
                <a:gd name="T42" fmla="*/ 202 w 478"/>
                <a:gd name="T43" fmla="*/ 296 h 310"/>
                <a:gd name="T44" fmla="*/ 210 w 478"/>
                <a:gd name="T45" fmla="*/ 294 h 310"/>
                <a:gd name="T46" fmla="*/ 239 w 478"/>
                <a:gd name="T47" fmla="*/ 285 h 310"/>
                <a:gd name="T48" fmla="*/ 268 w 478"/>
                <a:gd name="T49" fmla="*/ 270 h 310"/>
                <a:gd name="T50" fmla="*/ 294 w 478"/>
                <a:gd name="T51" fmla="*/ 263 h 310"/>
                <a:gd name="T52" fmla="*/ 301 w 478"/>
                <a:gd name="T53" fmla="*/ 263 h 310"/>
                <a:gd name="T54" fmla="*/ 336 w 478"/>
                <a:gd name="T55" fmla="*/ 265 h 310"/>
                <a:gd name="T56" fmla="*/ 343 w 478"/>
                <a:gd name="T57" fmla="*/ 265 h 310"/>
                <a:gd name="T58" fmla="*/ 366 w 478"/>
                <a:gd name="T59" fmla="*/ 267 h 310"/>
                <a:gd name="T60" fmla="*/ 406 w 478"/>
                <a:gd name="T61" fmla="*/ 265 h 310"/>
                <a:gd name="T62" fmla="*/ 427 w 478"/>
                <a:gd name="T63" fmla="*/ 254 h 310"/>
                <a:gd name="T64" fmla="*/ 446 w 478"/>
                <a:gd name="T65" fmla="*/ 247 h 310"/>
                <a:gd name="T66" fmla="*/ 458 w 478"/>
                <a:gd name="T67" fmla="*/ 244 h 310"/>
                <a:gd name="T68" fmla="*/ 464 w 478"/>
                <a:gd name="T69" fmla="*/ 242 h 310"/>
                <a:gd name="T70" fmla="*/ 476 w 478"/>
                <a:gd name="T71" fmla="*/ 233 h 310"/>
                <a:gd name="T72" fmla="*/ 464 w 478"/>
                <a:gd name="T73" fmla="*/ 220 h 310"/>
                <a:gd name="T74" fmla="*/ 434 w 478"/>
                <a:gd name="T75" fmla="*/ 193 h 310"/>
                <a:gd name="T76" fmla="*/ 396 w 478"/>
                <a:gd name="T77" fmla="*/ 168 h 310"/>
                <a:gd name="T78" fmla="*/ 351 w 478"/>
                <a:gd name="T79" fmla="*/ 149 h 310"/>
                <a:gd name="T80" fmla="*/ 324 w 478"/>
                <a:gd name="T81" fmla="*/ 125 h 310"/>
                <a:gd name="T82" fmla="*/ 310 w 478"/>
                <a:gd name="T83" fmla="*/ 85 h 310"/>
                <a:gd name="T84" fmla="*/ 314 w 478"/>
                <a:gd name="T85" fmla="*/ 36 h 3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8"/>
                <a:gd name="T130" fmla="*/ 0 h 310"/>
                <a:gd name="T131" fmla="*/ 478 w 478"/>
                <a:gd name="T132" fmla="*/ 310 h 3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8" h="310">
                  <a:moveTo>
                    <a:pt x="322" y="15"/>
                  </a:moveTo>
                  <a:lnTo>
                    <a:pt x="306" y="7"/>
                  </a:lnTo>
                  <a:lnTo>
                    <a:pt x="293" y="3"/>
                  </a:lnTo>
                  <a:lnTo>
                    <a:pt x="278" y="1"/>
                  </a:lnTo>
                  <a:lnTo>
                    <a:pt x="265" y="0"/>
                  </a:lnTo>
                  <a:lnTo>
                    <a:pt x="248" y="1"/>
                  </a:lnTo>
                  <a:lnTo>
                    <a:pt x="234" y="2"/>
                  </a:lnTo>
                  <a:lnTo>
                    <a:pt x="218" y="6"/>
                  </a:lnTo>
                  <a:lnTo>
                    <a:pt x="200" y="14"/>
                  </a:lnTo>
                  <a:lnTo>
                    <a:pt x="187" y="23"/>
                  </a:lnTo>
                  <a:lnTo>
                    <a:pt x="173" y="35"/>
                  </a:lnTo>
                  <a:lnTo>
                    <a:pt x="162" y="47"/>
                  </a:lnTo>
                  <a:lnTo>
                    <a:pt x="149" y="64"/>
                  </a:lnTo>
                  <a:lnTo>
                    <a:pt x="141" y="71"/>
                  </a:lnTo>
                  <a:lnTo>
                    <a:pt x="129" y="75"/>
                  </a:lnTo>
                  <a:lnTo>
                    <a:pt x="105" y="79"/>
                  </a:lnTo>
                  <a:lnTo>
                    <a:pt x="64" y="82"/>
                  </a:lnTo>
                  <a:lnTo>
                    <a:pt x="51" y="84"/>
                  </a:lnTo>
                  <a:lnTo>
                    <a:pt x="40" y="89"/>
                  </a:lnTo>
                  <a:lnTo>
                    <a:pt x="32" y="94"/>
                  </a:lnTo>
                  <a:lnTo>
                    <a:pt x="28" y="102"/>
                  </a:lnTo>
                  <a:lnTo>
                    <a:pt x="24" y="113"/>
                  </a:lnTo>
                  <a:lnTo>
                    <a:pt x="22" y="125"/>
                  </a:lnTo>
                  <a:lnTo>
                    <a:pt x="19" y="137"/>
                  </a:lnTo>
                  <a:lnTo>
                    <a:pt x="15" y="148"/>
                  </a:lnTo>
                  <a:lnTo>
                    <a:pt x="6" y="165"/>
                  </a:lnTo>
                  <a:lnTo>
                    <a:pt x="1" y="178"/>
                  </a:lnTo>
                  <a:lnTo>
                    <a:pt x="0" y="192"/>
                  </a:lnTo>
                  <a:lnTo>
                    <a:pt x="2" y="202"/>
                  </a:lnTo>
                  <a:lnTo>
                    <a:pt x="8" y="211"/>
                  </a:lnTo>
                  <a:lnTo>
                    <a:pt x="15" y="218"/>
                  </a:lnTo>
                  <a:lnTo>
                    <a:pt x="34" y="228"/>
                  </a:lnTo>
                  <a:lnTo>
                    <a:pt x="53" y="237"/>
                  </a:lnTo>
                  <a:lnTo>
                    <a:pt x="67" y="247"/>
                  </a:lnTo>
                  <a:lnTo>
                    <a:pt x="76" y="255"/>
                  </a:lnTo>
                  <a:lnTo>
                    <a:pt x="84" y="266"/>
                  </a:lnTo>
                  <a:lnTo>
                    <a:pt x="94" y="287"/>
                  </a:lnTo>
                  <a:lnTo>
                    <a:pt x="102" y="298"/>
                  </a:lnTo>
                  <a:lnTo>
                    <a:pt x="111" y="305"/>
                  </a:lnTo>
                  <a:lnTo>
                    <a:pt x="123" y="309"/>
                  </a:lnTo>
                  <a:lnTo>
                    <a:pt x="140" y="310"/>
                  </a:lnTo>
                  <a:lnTo>
                    <a:pt x="159" y="309"/>
                  </a:lnTo>
                  <a:lnTo>
                    <a:pt x="180" y="305"/>
                  </a:lnTo>
                  <a:lnTo>
                    <a:pt x="202" y="296"/>
                  </a:lnTo>
                  <a:lnTo>
                    <a:pt x="210" y="294"/>
                  </a:lnTo>
                  <a:lnTo>
                    <a:pt x="224" y="289"/>
                  </a:lnTo>
                  <a:lnTo>
                    <a:pt x="239" y="285"/>
                  </a:lnTo>
                  <a:lnTo>
                    <a:pt x="250" y="279"/>
                  </a:lnTo>
                  <a:lnTo>
                    <a:pt x="268" y="270"/>
                  </a:lnTo>
                  <a:lnTo>
                    <a:pt x="279" y="265"/>
                  </a:lnTo>
                  <a:lnTo>
                    <a:pt x="294" y="263"/>
                  </a:lnTo>
                  <a:lnTo>
                    <a:pt x="301" y="263"/>
                  </a:lnTo>
                  <a:lnTo>
                    <a:pt x="317" y="263"/>
                  </a:lnTo>
                  <a:lnTo>
                    <a:pt x="336" y="265"/>
                  </a:lnTo>
                  <a:lnTo>
                    <a:pt x="343" y="265"/>
                  </a:lnTo>
                  <a:lnTo>
                    <a:pt x="366" y="267"/>
                  </a:lnTo>
                  <a:lnTo>
                    <a:pt x="394" y="266"/>
                  </a:lnTo>
                  <a:lnTo>
                    <a:pt x="406" y="265"/>
                  </a:lnTo>
                  <a:lnTo>
                    <a:pt x="417" y="261"/>
                  </a:lnTo>
                  <a:lnTo>
                    <a:pt x="427" y="254"/>
                  </a:lnTo>
                  <a:lnTo>
                    <a:pt x="436" y="250"/>
                  </a:lnTo>
                  <a:lnTo>
                    <a:pt x="446" y="247"/>
                  </a:lnTo>
                  <a:lnTo>
                    <a:pt x="451" y="245"/>
                  </a:lnTo>
                  <a:lnTo>
                    <a:pt x="458" y="244"/>
                  </a:lnTo>
                  <a:lnTo>
                    <a:pt x="464" y="242"/>
                  </a:lnTo>
                  <a:lnTo>
                    <a:pt x="471" y="239"/>
                  </a:lnTo>
                  <a:lnTo>
                    <a:pt x="476" y="233"/>
                  </a:lnTo>
                  <a:lnTo>
                    <a:pt x="478" y="229"/>
                  </a:lnTo>
                  <a:lnTo>
                    <a:pt x="464" y="220"/>
                  </a:lnTo>
                  <a:lnTo>
                    <a:pt x="451" y="209"/>
                  </a:lnTo>
                  <a:lnTo>
                    <a:pt x="434" y="193"/>
                  </a:lnTo>
                  <a:lnTo>
                    <a:pt x="416" y="178"/>
                  </a:lnTo>
                  <a:lnTo>
                    <a:pt x="396" y="168"/>
                  </a:lnTo>
                  <a:lnTo>
                    <a:pt x="373" y="159"/>
                  </a:lnTo>
                  <a:lnTo>
                    <a:pt x="351" y="149"/>
                  </a:lnTo>
                  <a:lnTo>
                    <a:pt x="335" y="139"/>
                  </a:lnTo>
                  <a:lnTo>
                    <a:pt x="324" y="125"/>
                  </a:lnTo>
                  <a:lnTo>
                    <a:pt x="315" y="108"/>
                  </a:lnTo>
                  <a:lnTo>
                    <a:pt x="310" y="85"/>
                  </a:lnTo>
                  <a:lnTo>
                    <a:pt x="311" y="59"/>
                  </a:lnTo>
                  <a:lnTo>
                    <a:pt x="314" y="36"/>
                  </a:lnTo>
                  <a:lnTo>
                    <a:pt x="322" y="15"/>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8" name="Freeform 72">
              <a:extLst>
                <a:ext uri="{FF2B5EF4-FFF2-40B4-BE49-F238E27FC236}">
                  <a16:creationId xmlns:a16="http://schemas.microsoft.com/office/drawing/2014/main" xmlns="" id="{990F165A-36B7-4A84-9DE2-054D36C39015}"/>
                </a:ext>
              </a:extLst>
            </p:cNvPr>
            <p:cNvSpPr>
              <a:spLocks/>
            </p:cNvSpPr>
            <p:nvPr/>
          </p:nvSpPr>
          <p:spPr bwMode="auto">
            <a:xfrm>
              <a:off x="1217" y="1272"/>
              <a:ext cx="55" cy="33"/>
            </a:xfrm>
            <a:custGeom>
              <a:avLst/>
              <a:gdLst>
                <a:gd name="T0" fmla="*/ 165 w 165"/>
                <a:gd name="T1" fmla="*/ 14 h 100"/>
                <a:gd name="T2" fmla="*/ 158 w 165"/>
                <a:gd name="T3" fmla="*/ 17 h 100"/>
                <a:gd name="T4" fmla="*/ 145 w 165"/>
                <a:gd name="T5" fmla="*/ 19 h 100"/>
                <a:gd name="T6" fmla="*/ 134 w 165"/>
                <a:gd name="T7" fmla="*/ 25 h 100"/>
                <a:gd name="T8" fmla="*/ 116 w 165"/>
                <a:gd name="T9" fmla="*/ 37 h 100"/>
                <a:gd name="T10" fmla="*/ 93 w 165"/>
                <a:gd name="T11" fmla="*/ 58 h 100"/>
                <a:gd name="T12" fmla="*/ 72 w 165"/>
                <a:gd name="T13" fmla="*/ 78 h 100"/>
                <a:gd name="T14" fmla="*/ 54 w 165"/>
                <a:gd name="T15" fmla="*/ 92 h 100"/>
                <a:gd name="T16" fmla="*/ 39 w 165"/>
                <a:gd name="T17" fmla="*/ 98 h 100"/>
                <a:gd name="T18" fmla="*/ 39 w 165"/>
                <a:gd name="T19" fmla="*/ 98 h 100"/>
                <a:gd name="T20" fmla="*/ 32 w 165"/>
                <a:gd name="T21" fmla="*/ 100 h 100"/>
                <a:gd name="T22" fmla="*/ 32 w 165"/>
                <a:gd name="T23" fmla="*/ 100 h 100"/>
                <a:gd name="T24" fmla="*/ 25 w 165"/>
                <a:gd name="T25" fmla="*/ 99 h 100"/>
                <a:gd name="T26" fmla="*/ 16 w 165"/>
                <a:gd name="T27" fmla="*/ 98 h 100"/>
                <a:gd name="T28" fmla="*/ 10 w 165"/>
                <a:gd name="T29" fmla="*/ 94 h 100"/>
                <a:gd name="T30" fmla="*/ 0 w 165"/>
                <a:gd name="T31" fmla="*/ 91 h 100"/>
                <a:gd name="T32" fmla="*/ 0 w 165"/>
                <a:gd name="T33" fmla="*/ 88 h 100"/>
                <a:gd name="T34" fmla="*/ 2 w 165"/>
                <a:gd name="T35" fmla="*/ 66 h 100"/>
                <a:gd name="T36" fmla="*/ 5 w 165"/>
                <a:gd name="T37" fmla="*/ 54 h 100"/>
                <a:gd name="T38" fmla="*/ 10 w 165"/>
                <a:gd name="T39" fmla="*/ 43 h 100"/>
                <a:gd name="T40" fmla="*/ 16 w 165"/>
                <a:gd name="T41" fmla="*/ 35 h 100"/>
                <a:gd name="T42" fmla="*/ 27 w 165"/>
                <a:gd name="T43" fmla="*/ 31 h 100"/>
                <a:gd name="T44" fmla="*/ 41 w 165"/>
                <a:gd name="T45" fmla="*/ 25 h 100"/>
                <a:gd name="T46" fmla="*/ 57 w 165"/>
                <a:gd name="T47" fmla="*/ 18 h 100"/>
                <a:gd name="T48" fmla="*/ 75 w 165"/>
                <a:gd name="T49" fmla="*/ 10 h 100"/>
                <a:gd name="T50" fmla="*/ 87 w 165"/>
                <a:gd name="T51" fmla="*/ 3 h 100"/>
                <a:gd name="T52" fmla="*/ 102 w 165"/>
                <a:gd name="T53" fmla="*/ 0 h 100"/>
                <a:gd name="T54" fmla="*/ 120 w 165"/>
                <a:gd name="T55" fmla="*/ 0 h 100"/>
                <a:gd name="T56" fmla="*/ 134 w 165"/>
                <a:gd name="T57" fmla="*/ 4 h 100"/>
                <a:gd name="T58" fmla="*/ 152 w 165"/>
                <a:gd name="T59" fmla="*/ 11 h 100"/>
                <a:gd name="T60" fmla="*/ 165 w 165"/>
                <a:gd name="T61" fmla="*/ 14 h 1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100"/>
                <a:gd name="T95" fmla="*/ 165 w 165"/>
                <a:gd name="T96" fmla="*/ 100 h 1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100">
                  <a:moveTo>
                    <a:pt x="165" y="14"/>
                  </a:moveTo>
                  <a:lnTo>
                    <a:pt x="158" y="17"/>
                  </a:lnTo>
                  <a:lnTo>
                    <a:pt x="145" y="19"/>
                  </a:lnTo>
                  <a:lnTo>
                    <a:pt x="134" y="25"/>
                  </a:lnTo>
                  <a:lnTo>
                    <a:pt x="116" y="37"/>
                  </a:lnTo>
                  <a:lnTo>
                    <a:pt x="93" y="58"/>
                  </a:lnTo>
                  <a:lnTo>
                    <a:pt x="72" y="78"/>
                  </a:lnTo>
                  <a:lnTo>
                    <a:pt x="54" y="92"/>
                  </a:lnTo>
                  <a:lnTo>
                    <a:pt x="39" y="98"/>
                  </a:lnTo>
                  <a:lnTo>
                    <a:pt x="32" y="100"/>
                  </a:lnTo>
                  <a:lnTo>
                    <a:pt x="25" y="99"/>
                  </a:lnTo>
                  <a:lnTo>
                    <a:pt x="16" y="98"/>
                  </a:lnTo>
                  <a:lnTo>
                    <a:pt x="10" y="94"/>
                  </a:lnTo>
                  <a:lnTo>
                    <a:pt x="0" y="91"/>
                  </a:lnTo>
                  <a:lnTo>
                    <a:pt x="0" y="88"/>
                  </a:lnTo>
                  <a:lnTo>
                    <a:pt x="2" y="66"/>
                  </a:lnTo>
                  <a:lnTo>
                    <a:pt x="5" y="54"/>
                  </a:lnTo>
                  <a:lnTo>
                    <a:pt x="10" y="43"/>
                  </a:lnTo>
                  <a:lnTo>
                    <a:pt x="16" y="35"/>
                  </a:lnTo>
                  <a:lnTo>
                    <a:pt x="27" y="31"/>
                  </a:lnTo>
                  <a:lnTo>
                    <a:pt x="41" y="25"/>
                  </a:lnTo>
                  <a:lnTo>
                    <a:pt x="57" y="18"/>
                  </a:lnTo>
                  <a:lnTo>
                    <a:pt x="75" y="10"/>
                  </a:lnTo>
                  <a:lnTo>
                    <a:pt x="87" y="3"/>
                  </a:lnTo>
                  <a:lnTo>
                    <a:pt x="102" y="0"/>
                  </a:lnTo>
                  <a:lnTo>
                    <a:pt x="120" y="0"/>
                  </a:lnTo>
                  <a:lnTo>
                    <a:pt x="134" y="4"/>
                  </a:lnTo>
                  <a:lnTo>
                    <a:pt x="152" y="11"/>
                  </a:lnTo>
                  <a:lnTo>
                    <a:pt x="165" y="14"/>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69" name="Freeform 73">
              <a:extLst>
                <a:ext uri="{FF2B5EF4-FFF2-40B4-BE49-F238E27FC236}">
                  <a16:creationId xmlns:a16="http://schemas.microsoft.com/office/drawing/2014/main" xmlns="" id="{E414A42D-C2C6-4AF6-A526-45719E33693D}"/>
                </a:ext>
              </a:extLst>
            </p:cNvPr>
            <p:cNvSpPr>
              <a:spLocks/>
            </p:cNvSpPr>
            <p:nvPr/>
          </p:nvSpPr>
          <p:spPr bwMode="auto">
            <a:xfrm>
              <a:off x="1008" y="1200"/>
              <a:ext cx="56" cy="71"/>
            </a:xfrm>
            <a:custGeom>
              <a:avLst/>
              <a:gdLst>
                <a:gd name="T0" fmla="*/ 166 w 166"/>
                <a:gd name="T1" fmla="*/ 213 h 213"/>
                <a:gd name="T2" fmla="*/ 153 w 166"/>
                <a:gd name="T3" fmla="*/ 204 h 213"/>
                <a:gd name="T4" fmla="*/ 141 w 166"/>
                <a:gd name="T5" fmla="*/ 193 h 213"/>
                <a:gd name="T6" fmla="*/ 123 w 166"/>
                <a:gd name="T7" fmla="*/ 177 h 213"/>
                <a:gd name="T8" fmla="*/ 105 w 166"/>
                <a:gd name="T9" fmla="*/ 162 h 213"/>
                <a:gd name="T10" fmla="*/ 86 w 166"/>
                <a:gd name="T11" fmla="*/ 152 h 213"/>
                <a:gd name="T12" fmla="*/ 63 w 166"/>
                <a:gd name="T13" fmla="*/ 143 h 213"/>
                <a:gd name="T14" fmla="*/ 41 w 166"/>
                <a:gd name="T15" fmla="*/ 133 h 213"/>
                <a:gd name="T16" fmla="*/ 25 w 166"/>
                <a:gd name="T17" fmla="*/ 123 h 213"/>
                <a:gd name="T18" fmla="*/ 14 w 166"/>
                <a:gd name="T19" fmla="*/ 109 h 213"/>
                <a:gd name="T20" fmla="*/ 5 w 166"/>
                <a:gd name="T21" fmla="*/ 93 h 213"/>
                <a:gd name="T22" fmla="*/ 0 w 166"/>
                <a:gd name="T23" fmla="*/ 70 h 213"/>
                <a:gd name="T24" fmla="*/ 1 w 166"/>
                <a:gd name="T25" fmla="*/ 44 h 213"/>
                <a:gd name="T26" fmla="*/ 4 w 166"/>
                <a:gd name="T27" fmla="*/ 21 h 213"/>
                <a:gd name="T28" fmla="*/ 12 w 166"/>
                <a:gd name="T29" fmla="*/ 0 h 2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6"/>
                <a:gd name="T46" fmla="*/ 0 h 213"/>
                <a:gd name="T47" fmla="*/ 166 w 166"/>
                <a:gd name="T48" fmla="*/ 213 h 2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6" h="213">
                  <a:moveTo>
                    <a:pt x="166" y="213"/>
                  </a:moveTo>
                  <a:lnTo>
                    <a:pt x="153" y="204"/>
                  </a:lnTo>
                  <a:lnTo>
                    <a:pt x="141" y="193"/>
                  </a:lnTo>
                  <a:lnTo>
                    <a:pt x="123" y="177"/>
                  </a:lnTo>
                  <a:lnTo>
                    <a:pt x="105" y="162"/>
                  </a:lnTo>
                  <a:lnTo>
                    <a:pt x="86" y="152"/>
                  </a:lnTo>
                  <a:lnTo>
                    <a:pt x="63" y="143"/>
                  </a:lnTo>
                  <a:lnTo>
                    <a:pt x="41" y="133"/>
                  </a:lnTo>
                  <a:lnTo>
                    <a:pt x="25" y="123"/>
                  </a:lnTo>
                  <a:lnTo>
                    <a:pt x="14" y="109"/>
                  </a:lnTo>
                  <a:lnTo>
                    <a:pt x="5" y="93"/>
                  </a:lnTo>
                  <a:lnTo>
                    <a:pt x="0" y="70"/>
                  </a:lnTo>
                  <a:lnTo>
                    <a:pt x="1" y="44"/>
                  </a:lnTo>
                  <a:lnTo>
                    <a:pt x="4" y="21"/>
                  </a:lnTo>
                  <a:lnTo>
                    <a:pt x="12"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0" name="Freeform 74">
              <a:extLst>
                <a:ext uri="{FF2B5EF4-FFF2-40B4-BE49-F238E27FC236}">
                  <a16:creationId xmlns:a16="http://schemas.microsoft.com/office/drawing/2014/main" xmlns="" id="{A8FEA251-8925-4E31-BAEE-564659B08AAE}"/>
                </a:ext>
              </a:extLst>
            </p:cNvPr>
            <p:cNvSpPr>
              <a:spLocks/>
            </p:cNvSpPr>
            <p:nvPr/>
          </p:nvSpPr>
          <p:spPr bwMode="auto">
            <a:xfrm>
              <a:off x="4077" y="1404"/>
              <a:ext cx="116" cy="105"/>
            </a:xfrm>
            <a:custGeom>
              <a:avLst/>
              <a:gdLst>
                <a:gd name="T0" fmla="*/ 246 w 348"/>
                <a:gd name="T1" fmla="*/ 278 h 315"/>
                <a:gd name="T2" fmla="*/ 199 w 348"/>
                <a:gd name="T3" fmla="*/ 249 h 315"/>
                <a:gd name="T4" fmla="*/ 175 w 348"/>
                <a:gd name="T5" fmla="*/ 220 h 315"/>
                <a:gd name="T6" fmla="*/ 168 w 348"/>
                <a:gd name="T7" fmla="*/ 180 h 315"/>
                <a:gd name="T8" fmla="*/ 127 w 348"/>
                <a:gd name="T9" fmla="*/ 151 h 315"/>
                <a:gd name="T10" fmla="*/ 67 w 348"/>
                <a:gd name="T11" fmla="*/ 123 h 315"/>
                <a:gd name="T12" fmla="*/ 41 w 348"/>
                <a:gd name="T13" fmla="*/ 81 h 315"/>
                <a:gd name="T14" fmla="*/ 16 w 348"/>
                <a:gd name="T15" fmla="*/ 32 h 315"/>
                <a:gd name="T16" fmla="*/ 14 w 348"/>
                <a:gd name="T17" fmla="*/ 17 h 315"/>
                <a:gd name="T18" fmla="*/ 39 w 348"/>
                <a:gd name="T19" fmla="*/ 47 h 315"/>
                <a:gd name="T20" fmla="*/ 62 w 348"/>
                <a:gd name="T21" fmla="*/ 98 h 315"/>
                <a:gd name="T22" fmla="*/ 85 w 348"/>
                <a:gd name="T23" fmla="*/ 99 h 315"/>
                <a:gd name="T24" fmla="*/ 104 w 348"/>
                <a:gd name="T25" fmla="*/ 63 h 315"/>
                <a:gd name="T26" fmla="*/ 115 w 348"/>
                <a:gd name="T27" fmla="*/ 21 h 315"/>
                <a:gd name="T28" fmla="*/ 112 w 348"/>
                <a:gd name="T29" fmla="*/ 2 h 315"/>
                <a:gd name="T30" fmla="*/ 124 w 348"/>
                <a:gd name="T31" fmla="*/ 8 h 315"/>
                <a:gd name="T32" fmla="*/ 121 w 348"/>
                <a:gd name="T33" fmla="*/ 34 h 315"/>
                <a:gd name="T34" fmla="*/ 110 w 348"/>
                <a:gd name="T35" fmla="*/ 79 h 315"/>
                <a:gd name="T36" fmla="*/ 99 w 348"/>
                <a:gd name="T37" fmla="*/ 108 h 315"/>
                <a:gd name="T38" fmla="*/ 119 w 348"/>
                <a:gd name="T39" fmla="*/ 117 h 315"/>
                <a:gd name="T40" fmla="*/ 153 w 348"/>
                <a:gd name="T41" fmla="*/ 119 h 315"/>
                <a:gd name="T42" fmla="*/ 182 w 348"/>
                <a:gd name="T43" fmla="*/ 137 h 315"/>
                <a:gd name="T44" fmla="*/ 200 w 348"/>
                <a:gd name="T45" fmla="*/ 129 h 315"/>
                <a:gd name="T46" fmla="*/ 225 w 348"/>
                <a:gd name="T47" fmla="*/ 113 h 315"/>
                <a:gd name="T48" fmla="*/ 250 w 348"/>
                <a:gd name="T49" fmla="*/ 90 h 315"/>
                <a:gd name="T50" fmla="*/ 261 w 348"/>
                <a:gd name="T51" fmla="*/ 84 h 315"/>
                <a:gd name="T52" fmla="*/ 245 w 348"/>
                <a:gd name="T53" fmla="*/ 112 h 315"/>
                <a:gd name="T54" fmla="*/ 213 w 348"/>
                <a:gd name="T55" fmla="*/ 132 h 315"/>
                <a:gd name="T56" fmla="*/ 209 w 348"/>
                <a:gd name="T57" fmla="*/ 147 h 315"/>
                <a:gd name="T58" fmla="*/ 247 w 348"/>
                <a:gd name="T59" fmla="*/ 157 h 315"/>
                <a:gd name="T60" fmla="*/ 267 w 348"/>
                <a:gd name="T61" fmla="*/ 177 h 315"/>
                <a:gd name="T62" fmla="*/ 272 w 348"/>
                <a:gd name="T63" fmla="*/ 162 h 315"/>
                <a:gd name="T64" fmla="*/ 290 w 348"/>
                <a:gd name="T65" fmla="*/ 130 h 315"/>
                <a:gd name="T66" fmla="*/ 294 w 348"/>
                <a:gd name="T67" fmla="*/ 74 h 315"/>
                <a:gd name="T68" fmla="*/ 289 w 348"/>
                <a:gd name="T69" fmla="*/ 36 h 315"/>
                <a:gd name="T70" fmla="*/ 290 w 348"/>
                <a:gd name="T71" fmla="*/ 21 h 315"/>
                <a:gd name="T72" fmla="*/ 300 w 348"/>
                <a:gd name="T73" fmla="*/ 40 h 315"/>
                <a:gd name="T74" fmla="*/ 304 w 348"/>
                <a:gd name="T75" fmla="*/ 72 h 315"/>
                <a:gd name="T76" fmla="*/ 306 w 348"/>
                <a:gd name="T77" fmla="*/ 113 h 315"/>
                <a:gd name="T78" fmla="*/ 319 w 348"/>
                <a:gd name="T79" fmla="*/ 131 h 315"/>
                <a:gd name="T80" fmla="*/ 331 w 348"/>
                <a:gd name="T81" fmla="*/ 92 h 315"/>
                <a:gd name="T82" fmla="*/ 330 w 348"/>
                <a:gd name="T83" fmla="*/ 60 h 315"/>
                <a:gd name="T84" fmla="*/ 342 w 348"/>
                <a:gd name="T85" fmla="*/ 34 h 315"/>
                <a:gd name="T86" fmla="*/ 346 w 348"/>
                <a:gd name="T87" fmla="*/ 63 h 315"/>
                <a:gd name="T88" fmla="*/ 346 w 348"/>
                <a:gd name="T89" fmla="*/ 117 h 315"/>
                <a:gd name="T90" fmla="*/ 326 w 348"/>
                <a:gd name="T91" fmla="*/ 170 h 315"/>
                <a:gd name="T92" fmla="*/ 324 w 348"/>
                <a:gd name="T93" fmla="*/ 230 h 315"/>
                <a:gd name="T94" fmla="*/ 345 w 348"/>
                <a:gd name="T95" fmla="*/ 271 h 3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8"/>
                <a:gd name="T145" fmla="*/ 0 h 315"/>
                <a:gd name="T146" fmla="*/ 348 w 348"/>
                <a:gd name="T147" fmla="*/ 315 h 3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8" h="315">
                  <a:moveTo>
                    <a:pt x="258" y="315"/>
                  </a:moveTo>
                  <a:lnTo>
                    <a:pt x="254" y="290"/>
                  </a:lnTo>
                  <a:lnTo>
                    <a:pt x="246" y="278"/>
                  </a:lnTo>
                  <a:lnTo>
                    <a:pt x="233" y="267"/>
                  </a:lnTo>
                  <a:lnTo>
                    <a:pt x="215" y="258"/>
                  </a:lnTo>
                  <a:lnTo>
                    <a:pt x="199" y="249"/>
                  </a:lnTo>
                  <a:lnTo>
                    <a:pt x="184" y="240"/>
                  </a:lnTo>
                  <a:lnTo>
                    <a:pt x="178" y="232"/>
                  </a:lnTo>
                  <a:lnTo>
                    <a:pt x="175" y="220"/>
                  </a:lnTo>
                  <a:lnTo>
                    <a:pt x="174" y="200"/>
                  </a:lnTo>
                  <a:lnTo>
                    <a:pt x="171" y="190"/>
                  </a:lnTo>
                  <a:lnTo>
                    <a:pt x="168" y="180"/>
                  </a:lnTo>
                  <a:lnTo>
                    <a:pt x="159" y="169"/>
                  </a:lnTo>
                  <a:lnTo>
                    <a:pt x="144" y="158"/>
                  </a:lnTo>
                  <a:lnTo>
                    <a:pt x="127" y="151"/>
                  </a:lnTo>
                  <a:lnTo>
                    <a:pt x="107" y="142"/>
                  </a:lnTo>
                  <a:lnTo>
                    <a:pt x="86" y="133"/>
                  </a:lnTo>
                  <a:lnTo>
                    <a:pt x="67" y="123"/>
                  </a:lnTo>
                  <a:lnTo>
                    <a:pt x="57" y="112"/>
                  </a:lnTo>
                  <a:lnTo>
                    <a:pt x="48" y="100"/>
                  </a:lnTo>
                  <a:lnTo>
                    <a:pt x="41" y="81"/>
                  </a:lnTo>
                  <a:lnTo>
                    <a:pt x="32" y="58"/>
                  </a:lnTo>
                  <a:lnTo>
                    <a:pt x="24" y="42"/>
                  </a:lnTo>
                  <a:lnTo>
                    <a:pt x="16" y="32"/>
                  </a:lnTo>
                  <a:lnTo>
                    <a:pt x="7" y="23"/>
                  </a:lnTo>
                  <a:lnTo>
                    <a:pt x="0" y="19"/>
                  </a:lnTo>
                  <a:lnTo>
                    <a:pt x="14" y="17"/>
                  </a:lnTo>
                  <a:lnTo>
                    <a:pt x="22" y="23"/>
                  </a:lnTo>
                  <a:lnTo>
                    <a:pt x="31" y="34"/>
                  </a:lnTo>
                  <a:lnTo>
                    <a:pt x="39" y="47"/>
                  </a:lnTo>
                  <a:lnTo>
                    <a:pt x="45" y="66"/>
                  </a:lnTo>
                  <a:lnTo>
                    <a:pt x="54" y="84"/>
                  </a:lnTo>
                  <a:lnTo>
                    <a:pt x="62" y="98"/>
                  </a:lnTo>
                  <a:lnTo>
                    <a:pt x="74" y="108"/>
                  </a:lnTo>
                  <a:lnTo>
                    <a:pt x="82" y="112"/>
                  </a:lnTo>
                  <a:lnTo>
                    <a:pt x="85" y="99"/>
                  </a:lnTo>
                  <a:lnTo>
                    <a:pt x="90" y="88"/>
                  </a:lnTo>
                  <a:lnTo>
                    <a:pt x="98" y="75"/>
                  </a:lnTo>
                  <a:lnTo>
                    <a:pt x="104" y="63"/>
                  </a:lnTo>
                  <a:lnTo>
                    <a:pt x="109" y="49"/>
                  </a:lnTo>
                  <a:lnTo>
                    <a:pt x="111" y="34"/>
                  </a:lnTo>
                  <a:lnTo>
                    <a:pt x="115" y="21"/>
                  </a:lnTo>
                  <a:lnTo>
                    <a:pt x="116" y="15"/>
                  </a:lnTo>
                  <a:lnTo>
                    <a:pt x="115" y="8"/>
                  </a:lnTo>
                  <a:lnTo>
                    <a:pt x="112" y="2"/>
                  </a:lnTo>
                  <a:lnTo>
                    <a:pt x="120" y="0"/>
                  </a:lnTo>
                  <a:lnTo>
                    <a:pt x="124" y="8"/>
                  </a:lnTo>
                  <a:lnTo>
                    <a:pt x="124" y="15"/>
                  </a:lnTo>
                  <a:lnTo>
                    <a:pt x="124" y="21"/>
                  </a:lnTo>
                  <a:lnTo>
                    <a:pt x="121" y="34"/>
                  </a:lnTo>
                  <a:lnTo>
                    <a:pt x="119" y="51"/>
                  </a:lnTo>
                  <a:lnTo>
                    <a:pt x="115" y="66"/>
                  </a:lnTo>
                  <a:lnTo>
                    <a:pt x="110" y="79"/>
                  </a:lnTo>
                  <a:lnTo>
                    <a:pt x="103" y="91"/>
                  </a:lnTo>
                  <a:lnTo>
                    <a:pt x="99" y="102"/>
                  </a:lnTo>
                  <a:lnTo>
                    <a:pt x="99" y="108"/>
                  </a:lnTo>
                  <a:lnTo>
                    <a:pt x="101" y="111"/>
                  </a:lnTo>
                  <a:lnTo>
                    <a:pt x="107" y="114"/>
                  </a:lnTo>
                  <a:lnTo>
                    <a:pt x="119" y="117"/>
                  </a:lnTo>
                  <a:lnTo>
                    <a:pt x="132" y="115"/>
                  </a:lnTo>
                  <a:lnTo>
                    <a:pt x="145" y="117"/>
                  </a:lnTo>
                  <a:lnTo>
                    <a:pt x="153" y="119"/>
                  </a:lnTo>
                  <a:lnTo>
                    <a:pt x="161" y="124"/>
                  </a:lnTo>
                  <a:lnTo>
                    <a:pt x="170" y="131"/>
                  </a:lnTo>
                  <a:lnTo>
                    <a:pt x="182" y="137"/>
                  </a:lnTo>
                  <a:lnTo>
                    <a:pt x="195" y="145"/>
                  </a:lnTo>
                  <a:lnTo>
                    <a:pt x="197" y="136"/>
                  </a:lnTo>
                  <a:lnTo>
                    <a:pt x="200" y="129"/>
                  </a:lnTo>
                  <a:lnTo>
                    <a:pt x="206" y="123"/>
                  </a:lnTo>
                  <a:lnTo>
                    <a:pt x="215" y="117"/>
                  </a:lnTo>
                  <a:lnTo>
                    <a:pt x="225" y="113"/>
                  </a:lnTo>
                  <a:lnTo>
                    <a:pt x="236" y="108"/>
                  </a:lnTo>
                  <a:lnTo>
                    <a:pt x="245" y="99"/>
                  </a:lnTo>
                  <a:lnTo>
                    <a:pt x="250" y="90"/>
                  </a:lnTo>
                  <a:lnTo>
                    <a:pt x="254" y="81"/>
                  </a:lnTo>
                  <a:lnTo>
                    <a:pt x="261" y="84"/>
                  </a:lnTo>
                  <a:lnTo>
                    <a:pt x="258" y="91"/>
                  </a:lnTo>
                  <a:lnTo>
                    <a:pt x="253" y="103"/>
                  </a:lnTo>
                  <a:lnTo>
                    <a:pt x="245" y="112"/>
                  </a:lnTo>
                  <a:lnTo>
                    <a:pt x="233" y="120"/>
                  </a:lnTo>
                  <a:lnTo>
                    <a:pt x="220" y="126"/>
                  </a:lnTo>
                  <a:lnTo>
                    <a:pt x="213" y="132"/>
                  </a:lnTo>
                  <a:lnTo>
                    <a:pt x="206" y="142"/>
                  </a:lnTo>
                  <a:lnTo>
                    <a:pt x="206" y="144"/>
                  </a:lnTo>
                  <a:lnTo>
                    <a:pt x="209" y="147"/>
                  </a:lnTo>
                  <a:lnTo>
                    <a:pt x="220" y="151"/>
                  </a:lnTo>
                  <a:lnTo>
                    <a:pt x="235" y="153"/>
                  </a:lnTo>
                  <a:lnTo>
                    <a:pt x="247" y="157"/>
                  </a:lnTo>
                  <a:lnTo>
                    <a:pt x="256" y="160"/>
                  </a:lnTo>
                  <a:lnTo>
                    <a:pt x="262" y="168"/>
                  </a:lnTo>
                  <a:lnTo>
                    <a:pt x="267" y="177"/>
                  </a:lnTo>
                  <a:lnTo>
                    <a:pt x="270" y="191"/>
                  </a:lnTo>
                  <a:lnTo>
                    <a:pt x="271" y="167"/>
                  </a:lnTo>
                  <a:lnTo>
                    <a:pt x="272" y="162"/>
                  </a:lnTo>
                  <a:lnTo>
                    <a:pt x="274" y="156"/>
                  </a:lnTo>
                  <a:lnTo>
                    <a:pt x="282" y="146"/>
                  </a:lnTo>
                  <a:lnTo>
                    <a:pt x="290" y="130"/>
                  </a:lnTo>
                  <a:lnTo>
                    <a:pt x="295" y="110"/>
                  </a:lnTo>
                  <a:lnTo>
                    <a:pt x="295" y="90"/>
                  </a:lnTo>
                  <a:lnTo>
                    <a:pt x="294" y="74"/>
                  </a:lnTo>
                  <a:lnTo>
                    <a:pt x="294" y="70"/>
                  </a:lnTo>
                  <a:lnTo>
                    <a:pt x="292" y="50"/>
                  </a:lnTo>
                  <a:lnTo>
                    <a:pt x="289" y="36"/>
                  </a:lnTo>
                  <a:lnTo>
                    <a:pt x="284" y="25"/>
                  </a:lnTo>
                  <a:lnTo>
                    <a:pt x="278" y="17"/>
                  </a:lnTo>
                  <a:lnTo>
                    <a:pt x="290" y="21"/>
                  </a:lnTo>
                  <a:lnTo>
                    <a:pt x="294" y="29"/>
                  </a:lnTo>
                  <a:lnTo>
                    <a:pt x="300" y="40"/>
                  </a:lnTo>
                  <a:lnTo>
                    <a:pt x="302" y="54"/>
                  </a:lnTo>
                  <a:lnTo>
                    <a:pt x="304" y="72"/>
                  </a:lnTo>
                  <a:lnTo>
                    <a:pt x="304" y="81"/>
                  </a:lnTo>
                  <a:lnTo>
                    <a:pt x="306" y="98"/>
                  </a:lnTo>
                  <a:lnTo>
                    <a:pt x="306" y="113"/>
                  </a:lnTo>
                  <a:lnTo>
                    <a:pt x="307" y="125"/>
                  </a:lnTo>
                  <a:lnTo>
                    <a:pt x="311" y="142"/>
                  </a:lnTo>
                  <a:lnTo>
                    <a:pt x="319" y="131"/>
                  </a:lnTo>
                  <a:lnTo>
                    <a:pt x="325" y="119"/>
                  </a:lnTo>
                  <a:lnTo>
                    <a:pt x="329" y="108"/>
                  </a:lnTo>
                  <a:lnTo>
                    <a:pt x="331" y="92"/>
                  </a:lnTo>
                  <a:lnTo>
                    <a:pt x="331" y="78"/>
                  </a:lnTo>
                  <a:lnTo>
                    <a:pt x="331" y="66"/>
                  </a:lnTo>
                  <a:lnTo>
                    <a:pt x="330" y="60"/>
                  </a:lnTo>
                  <a:lnTo>
                    <a:pt x="328" y="43"/>
                  </a:lnTo>
                  <a:lnTo>
                    <a:pt x="326" y="34"/>
                  </a:lnTo>
                  <a:lnTo>
                    <a:pt x="342" y="34"/>
                  </a:lnTo>
                  <a:lnTo>
                    <a:pt x="344" y="47"/>
                  </a:lnTo>
                  <a:lnTo>
                    <a:pt x="346" y="63"/>
                  </a:lnTo>
                  <a:lnTo>
                    <a:pt x="348" y="79"/>
                  </a:lnTo>
                  <a:lnTo>
                    <a:pt x="348" y="96"/>
                  </a:lnTo>
                  <a:lnTo>
                    <a:pt x="346" y="117"/>
                  </a:lnTo>
                  <a:lnTo>
                    <a:pt x="340" y="134"/>
                  </a:lnTo>
                  <a:lnTo>
                    <a:pt x="331" y="154"/>
                  </a:lnTo>
                  <a:lnTo>
                    <a:pt x="326" y="170"/>
                  </a:lnTo>
                  <a:lnTo>
                    <a:pt x="323" y="188"/>
                  </a:lnTo>
                  <a:lnTo>
                    <a:pt x="322" y="207"/>
                  </a:lnTo>
                  <a:lnTo>
                    <a:pt x="324" y="230"/>
                  </a:lnTo>
                  <a:lnTo>
                    <a:pt x="328" y="246"/>
                  </a:lnTo>
                  <a:lnTo>
                    <a:pt x="336" y="263"/>
                  </a:lnTo>
                  <a:lnTo>
                    <a:pt x="345" y="271"/>
                  </a:lnTo>
                  <a:lnTo>
                    <a:pt x="258" y="315"/>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1" name="Freeform 75">
              <a:extLst>
                <a:ext uri="{FF2B5EF4-FFF2-40B4-BE49-F238E27FC236}">
                  <a16:creationId xmlns:a16="http://schemas.microsoft.com/office/drawing/2014/main" xmlns="" id="{8EF4AFEA-209E-4013-857C-55A82570C300}"/>
                </a:ext>
              </a:extLst>
            </p:cNvPr>
            <p:cNvSpPr>
              <a:spLocks/>
            </p:cNvSpPr>
            <p:nvPr/>
          </p:nvSpPr>
          <p:spPr bwMode="auto">
            <a:xfrm>
              <a:off x="4130" y="1494"/>
              <a:ext cx="102" cy="160"/>
            </a:xfrm>
            <a:custGeom>
              <a:avLst/>
              <a:gdLst>
                <a:gd name="T0" fmla="*/ 211 w 304"/>
                <a:gd name="T1" fmla="*/ 42 h 479"/>
                <a:gd name="T2" fmla="*/ 213 w 304"/>
                <a:gd name="T3" fmla="*/ 67 h 479"/>
                <a:gd name="T4" fmla="*/ 230 w 304"/>
                <a:gd name="T5" fmla="*/ 94 h 479"/>
                <a:gd name="T6" fmla="*/ 239 w 304"/>
                <a:gd name="T7" fmla="*/ 129 h 479"/>
                <a:gd name="T8" fmla="*/ 233 w 304"/>
                <a:gd name="T9" fmla="*/ 163 h 479"/>
                <a:gd name="T10" fmla="*/ 231 w 304"/>
                <a:gd name="T11" fmla="*/ 184 h 479"/>
                <a:gd name="T12" fmla="*/ 240 w 304"/>
                <a:gd name="T13" fmla="*/ 213 h 479"/>
                <a:gd name="T14" fmla="*/ 241 w 304"/>
                <a:gd name="T15" fmla="*/ 255 h 479"/>
                <a:gd name="T16" fmla="*/ 242 w 304"/>
                <a:gd name="T17" fmla="*/ 292 h 479"/>
                <a:gd name="T18" fmla="*/ 235 w 304"/>
                <a:gd name="T19" fmla="*/ 330 h 479"/>
                <a:gd name="T20" fmla="*/ 234 w 304"/>
                <a:gd name="T21" fmla="*/ 380 h 479"/>
                <a:gd name="T22" fmla="*/ 244 w 304"/>
                <a:gd name="T23" fmla="*/ 416 h 479"/>
                <a:gd name="T24" fmla="*/ 269 w 304"/>
                <a:gd name="T25" fmla="*/ 439 h 479"/>
                <a:gd name="T26" fmla="*/ 286 w 304"/>
                <a:gd name="T27" fmla="*/ 454 h 479"/>
                <a:gd name="T28" fmla="*/ 246 w 304"/>
                <a:gd name="T29" fmla="*/ 454 h 479"/>
                <a:gd name="T30" fmla="*/ 209 w 304"/>
                <a:gd name="T31" fmla="*/ 462 h 479"/>
                <a:gd name="T32" fmla="*/ 184 w 304"/>
                <a:gd name="T33" fmla="*/ 462 h 479"/>
                <a:gd name="T34" fmla="*/ 167 w 304"/>
                <a:gd name="T35" fmla="*/ 446 h 479"/>
                <a:gd name="T36" fmla="*/ 163 w 304"/>
                <a:gd name="T37" fmla="*/ 446 h 479"/>
                <a:gd name="T38" fmla="*/ 167 w 304"/>
                <a:gd name="T39" fmla="*/ 476 h 479"/>
                <a:gd name="T40" fmla="*/ 160 w 304"/>
                <a:gd name="T41" fmla="*/ 471 h 479"/>
                <a:gd name="T42" fmla="*/ 141 w 304"/>
                <a:gd name="T43" fmla="*/ 448 h 479"/>
                <a:gd name="T44" fmla="*/ 112 w 304"/>
                <a:gd name="T45" fmla="*/ 434 h 479"/>
                <a:gd name="T46" fmla="*/ 74 w 304"/>
                <a:gd name="T47" fmla="*/ 433 h 479"/>
                <a:gd name="T48" fmla="*/ 38 w 304"/>
                <a:gd name="T49" fmla="*/ 438 h 479"/>
                <a:gd name="T50" fmla="*/ 0 w 304"/>
                <a:gd name="T51" fmla="*/ 446 h 479"/>
                <a:gd name="T52" fmla="*/ 31 w 304"/>
                <a:gd name="T53" fmla="*/ 427 h 479"/>
                <a:gd name="T54" fmla="*/ 43 w 304"/>
                <a:gd name="T55" fmla="*/ 412 h 479"/>
                <a:gd name="T56" fmla="*/ 64 w 304"/>
                <a:gd name="T57" fmla="*/ 368 h 479"/>
                <a:gd name="T58" fmla="*/ 78 w 304"/>
                <a:gd name="T59" fmla="*/ 324 h 479"/>
                <a:gd name="T60" fmla="*/ 105 w 304"/>
                <a:gd name="T61" fmla="*/ 279 h 479"/>
                <a:gd name="T62" fmla="*/ 144 w 304"/>
                <a:gd name="T63" fmla="*/ 218 h 479"/>
                <a:gd name="T64" fmla="*/ 146 w 304"/>
                <a:gd name="T65" fmla="*/ 179 h 479"/>
                <a:gd name="T66" fmla="*/ 140 w 304"/>
                <a:gd name="T67" fmla="*/ 144 h 479"/>
                <a:gd name="T68" fmla="*/ 121 w 304"/>
                <a:gd name="T69" fmla="*/ 111 h 479"/>
                <a:gd name="T70" fmla="*/ 109 w 304"/>
                <a:gd name="T71" fmla="*/ 88 h 479"/>
                <a:gd name="T72" fmla="*/ 97 w 304"/>
                <a:gd name="T73" fmla="*/ 44 h 479"/>
                <a:gd name="T74" fmla="*/ 217 w 304"/>
                <a:gd name="T75" fmla="*/ 29 h 4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479"/>
                <a:gd name="T116" fmla="*/ 304 w 304"/>
                <a:gd name="T117" fmla="*/ 479 h 4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479">
                  <a:moveTo>
                    <a:pt x="217" y="29"/>
                  </a:moveTo>
                  <a:lnTo>
                    <a:pt x="211" y="42"/>
                  </a:lnTo>
                  <a:lnTo>
                    <a:pt x="210" y="55"/>
                  </a:lnTo>
                  <a:lnTo>
                    <a:pt x="213" y="67"/>
                  </a:lnTo>
                  <a:lnTo>
                    <a:pt x="221" y="79"/>
                  </a:lnTo>
                  <a:lnTo>
                    <a:pt x="230" y="94"/>
                  </a:lnTo>
                  <a:lnTo>
                    <a:pt x="236" y="110"/>
                  </a:lnTo>
                  <a:lnTo>
                    <a:pt x="239" y="129"/>
                  </a:lnTo>
                  <a:lnTo>
                    <a:pt x="237" y="146"/>
                  </a:lnTo>
                  <a:lnTo>
                    <a:pt x="233" y="163"/>
                  </a:lnTo>
                  <a:lnTo>
                    <a:pt x="230" y="175"/>
                  </a:lnTo>
                  <a:lnTo>
                    <a:pt x="231" y="184"/>
                  </a:lnTo>
                  <a:lnTo>
                    <a:pt x="236" y="199"/>
                  </a:lnTo>
                  <a:lnTo>
                    <a:pt x="240" y="213"/>
                  </a:lnTo>
                  <a:lnTo>
                    <a:pt x="242" y="231"/>
                  </a:lnTo>
                  <a:lnTo>
                    <a:pt x="241" y="255"/>
                  </a:lnTo>
                  <a:lnTo>
                    <a:pt x="242" y="275"/>
                  </a:lnTo>
                  <a:lnTo>
                    <a:pt x="242" y="292"/>
                  </a:lnTo>
                  <a:lnTo>
                    <a:pt x="237" y="313"/>
                  </a:lnTo>
                  <a:lnTo>
                    <a:pt x="235" y="330"/>
                  </a:lnTo>
                  <a:lnTo>
                    <a:pt x="233" y="350"/>
                  </a:lnTo>
                  <a:lnTo>
                    <a:pt x="234" y="380"/>
                  </a:lnTo>
                  <a:lnTo>
                    <a:pt x="239" y="400"/>
                  </a:lnTo>
                  <a:lnTo>
                    <a:pt x="244" y="416"/>
                  </a:lnTo>
                  <a:lnTo>
                    <a:pt x="255" y="428"/>
                  </a:lnTo>
                  <a:lnTo>
                    <a:pt x="269" y="439"/>
                  </a:lnTo>
                  <a:lnTo>
                    <a:pt x="304" y="458"/>
                  </a:lnTo>
                  <a:lnTo>
                    <a:pt x="286" y="454"/>
                  </a:lnTo>
                  <a:lnTo>
                    <a:pt x="267" y="451"/>
                  </a:lnTo>
                  <a:lnTo>
                    <a:pt x="246" y="454"/>
                  </a:lnTo>
                  <a:lnTo>
                    <a:pt x="226" y="458"/>
                  </a:lnTo>
                  <a:lnTo>
                    <a:pt x="209" y="462"/>
                  </a:lnTo>
                  <a:lnTo>
                    <a:pt x="195" y="465"/>
                  </a:lnTo>
                  <a:lnTo>
                    <a:pt x="184" y="462"/>
                  </a:lnTo>
                  <a:lnTo>
                    <a:pt x="175" y="456"/>
                  </a:lnTo>
                  <a:lnTo>
                    <a:pt x="167" y="446"/>
                  </a:lnTo>
                  <a:lnTo>
                    <a:pt x="158" y="426"/>
                  </a:lnTo>
                  <a:lnTo>
                    <a:pt x="163" y="446"/>
                  </a:lnTo>
                  <a:lnTo>
                    <a:pt x="164" y="459"/>
                  </a:lnTo>
                  <a:lnTo>
                    <a:pt x="167" y="476"/>
                  </a:lnTo>
                  <a:lnTo>
                    <a:pt x="167" y="479"/>
                  </a:lnTo>
                  <a:lnTo>
                    <a:pt x="160" y="471"/>
                  </a:lnTo>
                  <a:lnTo>
                    <a:pt x="151" y="459"/>
                  </a:lnTo>
                  <a:lnTo>
                    <a:pt x="141" y="448"/>
                  </a:lnTo>
                  <a:lnTo>
                    <a:pt x="127" y="438"/>
                  </a:lnTo>
                  <a:lnTo>
                    <a:pt x="112" y="434"/>
                  </a:lnTo>
                  <a:lnTo>
                    <a:pt x="93" y="433"/>
                  </a:lnTo>
                  <a:lnTo>
                    <a:pt x="74" y="433"/>
                  </a:lnTo>
                  <a:lnTo>
                    <a:pt x="54" y="435"/>
                  </a:lnTo>
                  <a:lnTo>
                    <a:pt x="38" y="438"/>
                  </a:lnTo>
                  <a:lnTo>
                    <a:pt x="17" y="442"/>
                  </a:lnTo>
                  <a:lnTo>
                    <a:pt x="0" y="446"/>
                  </a:lnTo>
                  <a:lnTo>
                    <a:pt x="17" y="438"/>
                  </a:lnTo>
                  <a:lnTo>
                    <a:pt x="31" y="427"/>
                  </a:lnTo>
                  <a:lnTo>
                    <a:pt x="39" y="420"/>
                  </a:lnTo>
                  <a:lnTo>
                    <a:pt x="43" y="412"/>
                  </a:lnTo>
                  <a:lnTo>
                    <a:pt x="56" y="390"/>
                  </a:lnTo>
                  <a:lnTo>
                    <a:pt x="64" y="368"/>
                  </a:lnTo>
                  <a:lnTo>
                    <a:pt x="71" y="346"/>
                  </a:lnTo>
                  <a:lnTo>
                    <a:pt x="78" y="324"/>
                  </a:lnTo>
                  <a:lnTo>
                    <a:pt x="89" y="304"/>
                  </a:lnTo>
                  <a:lnTo>
                    <a:pt x="105" y="279"/>
                  </a:lnTo>
                  <a:lnTo>
                    <a:pt x="126" y="251"/>
                  </a:lnTo>
                  <a:lnTo>
                    <a:pt x="144" y="218"/>
                  </a:lnTo>
                  <a:lnTo>
                    <a:pt x="146" y="198"/>
                  </a:lnTo>
                  <a:lnTo>
                    <a:pt x="146" y="179"/>
                  </a:lnTo>
                  <a:lnTo>
                    <a:pt x="144" y="159"/>
                  </a:lnTo>
                  <a:lnTo>
                    <a:pt x="140" y="144"/>
                  </a:lnTo>
                  <a:lnTo>
                    <a:pt x="131" y="125"/>
                  </a:lnTo>
                  <a:lnTo>
                    <a:pt x="121" y="111"/>
                  </a:lnTo>
                  <a:lnTo>
                    <a:pt x="113" y="99"/>
                  </a:lnTo>
                  <a:lnTo>
                    <a:pt x="109" y="88"/>
                  </a:lnTo>
                  <a:lnTo>
                    <a:pt x="104" y="62"/>
                  </a:lnTo>
                  <a:lnTo>
                    <a:pt x="97" y="44"/>
                  </a:lnTo>
                  <a:lnTo>
                    <a:pt x="184" y="0"/>
                  </a:lnTo>
                  <a:lnTo>
                    <a:pt x="217" y="29"/>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2" name="Freeform 76">
              <a:extLst>
                <a:ext uri="{FF2B5EF4-FFF2-40B4-BE49-F238E27FC236}">
                  <a16:creationId xmlns:a16="http://schemas.microsoft.com/office/drawing/2014/main" xmlns="" id="{F5F830D3-5389-45DE-BA9E-BD96C394451F}"/>
                </a:ext>
              </a:extLst>
            </p:cNvPr>
            <p:cNvSpPr>
              <a:spLocks/>
            </p:cNvSpPr>
            <p:nvPr/>
          </p:nvSpPr>
          <p:spPr bwMode="auto">
            <a:xfrm>
              <a:off x="4192" y="1403"/>
              <a:ext cx="227" cy="101"/>
            </a:xfrm>
            <a:custGeom>
              <a:avLst/>
              <a:gdLst>
                <a:gd name="T0" fmla="*/ 89 w 683"/>
                <a:gd name="T1" fmla="*/ 261 h 303"/>
                <a:gd name="T2" fmla="*/ 178 w 683"/>
                <a:gd name="T3" fmla="*/ 235 h 303"/>
                <a:gd name="T4" fmla="*/ 245 w 683"/>
                <a:gd name="T5" fmla="*/ 194 h 303"/>
                <a:gd name="T6" fmla="*/ 308 w 683"/>
                <a:gd name="T7" fmla="*/ 145 h 303"/>
                <a:gd name="T8" fmla="*/ 387 w 683"/>
                <a:gd name="T9" fmla="*/ 135 h 303"/>
                <a:gd name="T10" fmla="*/ 483 w 683"/>
                <a:gd name="T11" fmla="*/ 149 h 303"/>
                <a:gd name="T12" fmla="*/ 559 w 683"/>
                <a:gd name="T13" fmla="*/ 129 h 303"/>
                <a:gd name="T14" fmla="*/ 618 w 683"/>
                <a:gd name="T15" fmla="*/ 92 h 303"/>
                <a:gd name="T16" fmla="*/ 674 w 683"/>
                <a:gd name="T17" fmla="*/ 71 h 303"/>
                <a:gd name="T18" fmla="*/ 672 w 683"/>
                <a:gd name="T19" fmla="*/ 59 h 303"/>
                <a:gd name="T20" fmla="*/ 613 w 683"/>
                <a:gd name="T21" fmla="*/ 84 h 303"/>
                <a:gd name="T22" fmla="*/ 592 w 683"/>
                <a:gd name="T23" fmla="*/ 66 h 303"/>
                <a:gd name="T24" fmla="*/ 584 w 683"/>
                <a:gd name="T25" fmla="*/ 19 h 303"/>
                <a:gd name="T26" fmla="*/ 579 w 683"/>
                <a:gd name="T27" fmla="*/ 82 h 303"/>
                <a:gd name="T28" fmla="*/ 541 w 683"/>
                <a:gd name="T29" fmla="*/ 109 h 303"/>
                <a:gd name="T30" fmla="*/ 508 w 683"/>
                <a:gd name="T31" fmla="*/ 108 h 303"/>
                <a:gd name="T32" fmla="*/ 546 w 683"/>
                <a:gd name="T33" fmla="*/ 58 h 303"/>
                <a:gd name="T34" fmla="*/ 542 w 683"/>
                <a:gd name="T35" fmla="*/ 22 h 303"/>
                <a:gd name="T36" fmla="*/ 532 w 683"/>
                <a:gd name="T37" fmla="*/ 70 h 303"/>
                <a:gd name="T38" fmla="*/ 478 w 683"/>
                <a:gd name="T39" fmla="*/ 110 h 303"/>
                <a:gd name="T40" fmla="*/ 408 w 683"/>
                <a:gd name="T41" fmla="*/ 94 h 303"/>
                <a:gd name="T42" fmla="*/ 333 w 683"/>
                <a:gd name="T43" fmla="*/ 94 h 303"/>
                <a:gd name="T44" fmla="*/ 396 w 683"/>
                <a:gd name="T45" fmla="*/ 56 h 303"/>
                <a:gd name="T46" fmla="*/ 417 w 683"/>
                <a:gd name="T47" fmla="*/ 33 h 303"/>
                <a:gd name="T48" fmla="*/ 433 w 683"/>
                <a:gd name="T49" fmla="*/ 1 h 303"/>
                <a:gd name="T50" fmla="*/ 415 w 683"/>
                <a:gd name="T51" fmla="*/ 19 h 303"/>
                <a:gd name="T52" fmla="*/ 390 w 683"/>
                <a:gd name="T53" fmla="*/ 49 h 303"/>
                <a:gd name="T54" fmla="*/ 329 w 683"/>
                <a:gd name="T55" fmla="*/ 82 h 303"/>
                <a:gd name="T56" fmla="*/ 317 w 683"/>
                <a:gd name="T57" fmla="*/ 54 h 303"/>
                <a:gd name="T58" fmla="*/ 313 w 683"/>
                <a:gd name="T59" fmla="*/ 19 h 303"/>
                <a:gd name="T60" fmla="*/ 302 w 683"/>
                <a:gd name="T61" fmla="*/ 41 h 303"/>
                <a:gd name="T62" fmla="*/ 294 w 683"/>
                <a:gd name="T63" fmla="*/ 102 h 303"/>
                <a:gd name="T64" fmla="*/ 228 w 683"/>
                <a:gd name="T65" fmla="*/ 135 h 303"/>
                <a:gd name="T66" fmla="*/ 182 w 683"/>
                <a:gd name="T67" fmla="*/ 162 h 303"/>
                <a:gd name="T68" fmla="*/ 98 w 683"/>
                <a:gd name="T69" fmla="*/ 194 h 303"/>
                <a:gd name="T70" fmla="*/ 62 w 683"/>
                <a:gd name="T71" fmla="*/ 212 h 303"/>
                <a:gd name="T72" fmla="*/ 99 w 683"/>
                <a:gd name="T73" fmla="*/ 168 h 303"/>
                <a:gd name="T74" fmla="*/ 124 w 683"/>
                <a:gd name="T75" fmla="*/ 118 h 303"/>
                <a:gd name="T76" fmla="*/ 116 w 683"/>
                <a:gd name="T77" fmla="*/ 75 h 303"/>
                <a:gd name="T78" fmla="*/ 152 w 683"/>
                <a:gd name="T79" fmla="*/ 34 h 303"/>
                <a:gd name="T80" fmla="*/ 121 w 683"/>
                <a:gd name="T81" fmla="*/ 49 h 303"/>
                <a:gd name="T82" fmla="*/ 105 w 683"/>
                <a:gd name="T83" fmla="*/ 94 h 303"/>
                <a:gd name="T84" fmla="*/ 81 w 683"/>
                <a:gd name="T85" fmla="*/ 42 h 303"/>
                <a:gd name="T86" fmla="*/ 69 w 683"/>
                <a:gd name="T87" fmla="*/ 48 h 303"/>
                <a:gd name="T88" fmla="*/ 96 w 683"/>
                <a:gd name="T89" fmla="*/ 111 h 303"/>
                <a:gd name="T90" fmla="*/ 87 w 683"/>
                <a:gd name="T91" fmla="*/ 160 h 303"/>
                <a:gd name="T92" fmla="*/ 37 w 683"/>
                <a:gd name="T93" fmla="*/ 211 h 303"/>
                <a:gd name="T94" fmla="*/ 4 w 683"/>
                <a:gd name="T95" fmla="*/ 261 h 3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3"/>
                <a:gd name="T145" fmla="*/ 0 h 303"/>
                <a:gd name="T146" fmla="*/ 683 w 683"/>
                <a:gd name="T147" fmla="*/ 303 h 30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3" h="303">
                  <a:moveTo>
                    <a:pt x="33" y="303"/>
                  </a:moveTo>
                  <a:lnTo>
                    <a:pt x="42" y="292"/>
                  </a:lnTo>
                  <a:lnTo>
                    <a:pt x="64" y="275"/>
                  </a:lnTo>
                  <a:lnTo>
                    <a:pt x="89" y="261"/>
                  </a:lnTo>
                  <a:lnTo>
                    <a:pt x="116" y="250"/>
                  </a:lnTo>
                  <a:lnTo>
                    <a:pt x="139" y="244"/>
                  </a:lnTo>
                  <a:lnTo>
                    <a:pt x="159" y="239"/>
                  </a:lnTo>
                  <a:lnTo>
                    <a:pt x="178" y="235"/>
                  </a:lnTo>
                  <a:lnTo>
                    <a:pt x="198" y="227"/>
                  </a:lnTo>
                  <a:lnTo>
                    <a:pt x="217" y="217"/>
                  </a:lnTo>
                  <a:lnTo>
                    <a:pt x="229" y="208"/>
                  </a:lnTo>
                  <a:lnTo>
                    <a:pt x="245" y="194"/>
                  </a:lnTo>
                  <a:lnTo>
                    <a:pt x="262" y="179"/>
                  </a:lnTo>
                  <a:lnTo>
                    <a:pt x="279" y="161"/>
                  </a:lnTo>
                  <a:lnTo>
                    <a:pt x="293" y="151"/>
                  </a:lnTo>
                  <a:lnTo>
                    <a:pt x="308" y="145"/>
                  </a:lnTo>
                  <a:lnTo>
                    <a:pt x="325" y="139"/>
                  </a:lnTo>
                  <a:lnTo>
                    <a:pt x="345" y="136"/>
                  </a:lnTo>
                  <a:lnTo>
                    <a:pt x="366" y="135"/>
                  </a:lnTo>
                  <a:lnTo>
                    <a:pt x="387" y="135"/>
                  </a:lnTo>
                  <a:lnTo>
                    <a:pt x="412" y="137"/>
                  </a:lnTo>
                  <a:lnTo>
                    <a:pt x="436" y="140"/>
                  </a:lnTo>
                  <a:lnTo>
                    <a:pt x="459" y="146"/>
                  </a:lnTo>
                  <a:lnTo>
                    <a:pt x="483" y="149"/>
                  </a:lnTo>
                  <a:lnTo>
                    <a:pt x="504" y="148"/>
                  </a:lnTo>
                  <a:lnTo>
                    <a:pt x="525" y="145"/>
                  </a:lnTo>
                  <a:lnTo>
                    <a:pt x="543" y="139"/>
                  </a:lnTo>
                  <a:lnTo>
                    <a:pt x="559" y="129"/>
                  </a:lnTo>
                  <a:lnTo>
                    <a:pt x="575" y="116"/>
                  </a:lnTo>
                  <a:lnTo>
                    <a:pt x="589" y="106"/>
                  </a:lnTo>
                  <a:lnTo>
                    <a:pt x="603" y="98"/>
                  </a:lnTo>
                  <a:lnTo>
                    <a:pt x="618" y="92"/>
                  </a:lnTo>
                  <a:lnTo>
                    <a:pt x="637" y="87"/>
                  </a:lnTo>
                  <a:lnTo>
                    <a:pt x="657" y="80"/>
                  </a:lnTo>
                  <a:lnTo>
                    <a:pt x="668" y="76"/>
                  </a:lnTo>
                  <a:lnTo>
                    <a:pt x="674" y="71"/>
                  </a:lnTo>
                  <a:lnTo>
                    <a:pt x="679" y="66"/>
                  </a:lnTo>
                  <a:lnTo>
                    <a:pt x="683" y="53"/>
                  </a:lnTo>
                  <a:lnTo>
                    <a:pt x="675" y="49"/>
                  </a:lnTo>
                  <a:lnTo>
                    <a:pt x="672" y="59"/>
                  </a:lnTo>
                  <a:lnTo>
                    <a:pt x="668" y="67"/>
                  </a:lnTo>
                  <a:lnTo>
                    <a:pt x="659" y="71"/>
                  </a:lnTo>
                  <a:lnTo>
                    <a:pt x="637" y="77"/>
                  </a:lnTo>
                  <a:lnTo>
                    <a:pt x="613" y="84"/>
                  </a:lnTo>
                  <a:lnTo>
                    <a:pt x="596" y="88"/>
                  </a:lnTo>
                  <a:lnTo>
                    <a:pt x="591" y="90"/>
                  </a:lnTo>
                  <a:lnTo>
                    <a:pt x="592" y="79"/>
                  </a:lnTo>
                  <a:lnTo>
                    <a:pt x="592" y="66"/>
                  </a:lnTo>
                  <a:lnTo>
                    <a:pt x="592" y="49"/>
                  </a:lnTo>
                  <a:lnTo>
                    <a:pt x="591" y="32"/>
                  </a:lnTo>
                  <a:lnTo>
                    <a:pt x="591" y="19"/>
                  </a:lnTo>
                  <a:lnTo>
                    <a:pt x="584" y="19"/>
                  </a:lnTo>
                  <a:lnTo>
                    <a:pt x="585" y="31"/>
                  </a:lnTo>
                  <a:lnTo>
                    <a:pt x="585" y="49"/>
                  </a:lnTo>
                  <a:lnTo>
                    <a:pt x="584" y="67"/>
                  </a:lnTo>
                  <a:lnTo>
                    <a:pt x="579" y="82"/>
                  </a:lnTo>
                  <a:lnTo>
                    <a:pt x="572" y="91"/>
                  </a:lnTo>
                  <a:lnTo>
                    <a:pt x="565" y="97"/>
                  </a:lnTo>
                  <a:lnTo>
                    <a:pt x="554" y="103"/>
                  </a:lnTo>
                  <a:lnTo>
                    <a:pt x="541" y="109"/>
                  </a:lnTo>
                  <a:lnTo>
                    <a:pt x="525" y="112"/>
                  </a:lnTo>
                  <a:lnTo>
                    <a:pt x="508" y="115"/>
                  </a:lnTo>
                  <a:lnTo>
                    <a:pt x="496" y="115"/>
                  </a:lnTo>
                  <a:lnTo>
                    <a:pt x="508" y="108"/>
                  </a:lnTo>
                  <a:lnTo>
                    <a:pt x="522" y="95"/>
                  </a:lnTo>
                  <a:lnTo>
                    <a:pt x="533" y="84"/>
                  </a:lnTo>
                  <a:lnTo>
                    <a:pt x="542" y="71"/>
                  </a:lnTo>
                  <a:lnTo>
                    <a:pt x="546" y="58"/>
                  </a:lnTo>
                  <a:lnTo>
                    <a:pt x="549" y="43"/>
                  </a:lnTo>
                  <a:lnTo>
                    <a:pt x="550" y="32"/>
                  </a:lnTo>
                  <a:lnTo>
                    <a:pt x="549" y="21"/>
                  </a:lnTo>
                  <a:lnTo>
                    <a:pt x="542" y="22"/>
                  </a:lnTo>
                  <a:lnTo>
                    <a:pt x="542" y="28"/>
                  </a:lnTo>
                  <a:lnTo>
                    <a:pt x="542" y="44"/>
                  </a:lnTo>
                  <a:lnTo>
                    <a:pt x="538" y="58"/>
                  </a:lnTo>
                  <a:lnTo>
                    <a:pt x="532" y="70"/>
                  </a:lnTo>
                  <a:lnTo>
                    <a:pt x="521" y="82"/>
                  </a:lnTo>
                  <a:lnTo>
                    <a:pt x="509" y="93"/>
                  </a:lnTo>
                  <a:lnTo>
                    <a:pt x="494" y="102"/>
                  </a:lnTo>
                  <a:lnTo>
                    <a:pt x="478" y="110"/>
                  </a:lnTo>
                  <a:lnTo>
                    <a:pt x="464" y="112"/>
                  </a:lnTo>
                  <a:lnTo>
                    <a:pt x="447" y="108"/>
                  </a:lnTo>
                  <a:lnTo>
                    <a:pt x="429" y="100"/>
                  </a:lnTo>
                  <a:lnTo>
                    <a:pt x="408" y="94"/>
                  </a:lnTo>
                  <a:lnTo>
                    <a:pt x="385" y="90"/>
                  </a:lnTo>
                  <a:lnTo>
                    <a:pt x="370" y="90"/>
                  </a:lnTo>
                  <a:lnTo>
                    <a:pt x="354" y="91"/>
                  </a:lnTo>
                  <a:lnTo>
                    <a:pt x="333" y="94"/>
                  </a:lnTo>
                  <a:lnTo>
                    <a:pt x="354" y="78"/>
                  </a:lnTo>
                  <a:lnTo>
                    <a:pt x="366" y="70"/>
                  </a:lnTo>
                  <a:lnTo>
                    <a:pt x="381" y="61"/>
                  </a:lnTo>
                  <a:lnTo>
                    <a:pt x="396" y="56"/>
                  </a:lnTo>
                  <a:lnTo>
                    <a:pt x="404" y="50"/>
                  </a:lnTo>
                  <a:lnTo>
                    <a:pt x="409" y="47"/>
                  </a:lnTo>
                  <a:lnTo>
                    <a:pt x="411" y="43"/>
                  </a:lnTo>
                  <a:lnTo>
                    <a:pt x="417" y="33"/>
                  </a:lnTo>
                  <a:lnTo>
                    <a:pt x="421" y="22"/>
                  </a:lnTo>
                  <a:lnTo>
                    <a:pt x="425" y="13"/>
                  </a:lnTo>
                  <a:lnTo>
                    <a:pt x="433" y="1"/>
                  </a:lnTo>
                  <a:lnTo>
                    <a:pt x="428" y="0"/>
                  </a:lnTo>
                  <a:lnTo>
                    <a:pt x="420" y="10"/>
                  </a:lnTo>
                  <a:lnTo>
                    <a:pt x="415" y="19"/>
                  </a:lnTo>
                  <a:lnTo>
                    <a:pt x="411" y="27"/>
                  </a:lnTo>
                  <a:lnTo>
                    <a:pt x="408" y="35"/>
                  </a:lnTo>
                  <a:lnTo>
                    <a:pt x="400" y="43"/>
                  </a:lnTo>
                  <a:lnTo>
                    <a:pt x="390" y="49"/>
                  </a:lnTo>
                  <a:lnTo>
                    <a:pt x="375" y="57"/>
                  </a:lnTo>
                  <a:lnTo>
                    <a:pt x="357" y="64"/>
                  </a:lnTo>
                  <a:lnTo>
                    <a:pt x="341" y="75"/>
                  </a:lnTo>
                  <a:lnTo>
                    <a:pt x="329" y="82"/>
                  </a:lnTo>
                  <a:lnTo>
                    <a:pt x="312" y="94"/>
                  </a:lnTo>
                  <a:lnTo>
                    <a:pt x="317" y="78"/>
                  </a:lnTo>
                  <a:lnTo>
                    <a:pt x="319" y="65"/>
                  </a:lnTo>
                  <a:lnTo>
                    <a:pt x="317" y="54"/>
                  </a:lnTo>
                  <a:lnTo>
                    <a:pt x="313" y="41"/>
                  </a:lnTo>
                  <a:lnTo>
                    <a:pt x="312" y="28"/>
                  </a:lnTo>
                  <a:lnTo>
                    <a:pt x="313" y="19"/>
                  </a:lnTo>
                  <a:lnTo>
                    <a:pt x="301" y="23"/>
                  </a:lnTo>
                  <a:lnTo>
                    <a:pt x="301" y="27"/>
                  </a:lnTo>
                  <a:lnTo>
                    <a:pt x="302" y="41"/>
                  </a:lnTo>
                  <a:lnTo>
                    <a:pt x="306" y="57"/>
                  </a:lnTo>
                  <a:lnTo>
                    <a:pt x="306" y="70"/>
                  </a:lnTo>
                  <a:lnTo>
                    <a:pt x="301" y="86"/>
                  </a:lnTo>
                  <a:lnTo>
                    <a:pt x="294" y="102"/>
                  </a:lnTo>
                  <a:lnTo>
                    <a:pt x="286" y="112"/>
                  </a:lnTo>
                  <a:lnTo>
                    <a:pt x="274" y="120"/>
                  </a:lnTo>
                  <a:lnTo>
                    <a:pt x="259" y="126"/>
                  </a:lnTo>
                  <a:lnTo>
                    <a:pt x="228" y="135"/>
                  </a:lnTo>
                  <a:lnTo>
                    <a:pt x="206" y="145"/>
                  </a:lnTo>
                  <a:lnTo>
                    <a:pt x="197" y="150"/>
                  </a:lnTo>
                  <a:lnTo>
                    <a:pt x="189" y="158"/>
                  </a:lnTo>
                  <a:lnTo>
                    <a:pt x="182" y="162"/>
                  </a:lnTo>
                  <a:lnTo>
                    <a:pt x="174" y="166"/>
                  </a:lnTo>
                  <a:lnTo>
                    <a:pt x="143" y="176"/>
                  </a:lnTo>
                  <a:lnTo>
                    <a:pt x="118" y="185"/>
                  </a:lnTo>
                  <a:lnTo>
                    <a:pt x="98" y="194"/>
                  </a:lnTo>
                  <a:lnTo>
                    <a:pt x="74" y="206"/>
                  </a:lnTo>
                  <a:lnTo>
                    <a:pt x="62" y="216"/>
                  </a:lnTo>
                  <a:lnTo>
                    <a:pt x="62" y="212"/>
                  </a:lnTo>
                  <a:lnTo>
                    <a:pt x="67" y="203"/>
                  </a:lnTo>
                  <a:lnTo>
                    <a:pt x="74" y="191"/>
                  </a:lnTo>
                  <a:lnTo>
                    <a:pt x="87" y="179"/>
                  </a:lnTo>
                  <a:lnTo>
                    <a:pt x="99" y="168"/>
                  </a:lnTo>
                  <a:lnTo>
                    <a:pt x="109" y="159"/>
                  </a:lnTo>
                  <a:lnTo>
                    <a:pt x="117" y="148"/>
                  </a:lnTo>
                  <a:lnTo>
                    <a:pt x="123" y="135"/>
                  </a:lnTo>
                  <a:lnTo>
                    <a:pt x="124" y="118"/>
                  </a:lnTo>
                  <a:lnTo>
                    <a:pt x="121" y="102"/>
                  </a:lnTo>
                  <a:lnTo>
                    <a:pt x="117" y="90"/>
                  </a:lnTo>
                  <a:lnTo>
                    <a:pt x="116" y="82"/>
                  </a:lnTo>
                  <a:lnTo>
                    <a:pt x="116" y="75"/>
                  </a:lnTo>
                  <a:lnTo>
                    <a:pt x="118" y="67"/>
                  </a:lnTo>
                  <a:lnTo>
                    <a:pt x="123" y="60"/>
                  </a:lnTo>
                  <a:lnTo>
                    <a:pt x="137" y="49"/>
                  </a:lnTo>
                  <a:lnTo>
                    <a:pt x="152" y="34"/>
                  </a:lnTo>
                  <a:lnTo>
                    <a:pt x="142" y="32"/>
                  </a:lnTo>
                  <a:lnTo>
                    <a:pt x="132" y="42"/>
                  </a:lnTo>
                  <a:lnTo>
                    <a:pt x="121" y="49"/>
                  </a:lnTo>
                  <a:lnTo>
                    <a:pt x="115" y="57"/>
                  </a:lnTo>
                  <a:lnTo>
                    <a:pt x="107" y="67"/>
                  </a:lnTo>
                  <a:lnTo>
                    <a:pt x="105" y="77"/>
                  </a:lnTo>
                  <a:lnTo>
                    <a:pt x="105" y="94"/>
                  </a:lnTo>
                  <a:lnTo>
                    <a:pt x="98" y="82"/>
                  </a:lnTo>
                  <a:lnTo>
                    <a:pt x="91" y="68"/>
                  </a:lnTo>
                  <a:lnTo>
                    <a:pt x="85" y="53"/>
                  </a:lnTo>
                  <a:lnTo>
                    <a:pt x="81" y="42"/>
                  </a:lnTo>
                  <a:lnTo>
                    <a:pt x="75" y="32"/>
                  </a:lnTo>
                  <a:lnTo>
                    <a:pt x="69" y="35"/>
                  </a:lnTo>
                  <a:lnTo>
                    <a:pt x="63" y="39"/>
                  </a:lnTo>
                  <a:lnTo>
                    <a:pt x="69" y="48"/>
                  </a:lnTo>
                  <a:lnTo>
                    <a:pt x="75" y="64"/>
                  </a:lnTo>
                  <a:lnTo>
                    <a:pt x="82" y="80"/>
                  </a:lnTo>
                  <a:lnTo>
                    <a:pt x="90" y="98"/>
                  </a:lnTo>
                  <a:lnTo>
                    <a:pt x="96" y="111"/>
                  </a:lnTo>
                  <a:lnTo>
                    <a:pt x="99" y="124"/>
                  </a:lnTo>
                  <a:lnTo>
                    <a:pt x="99" y="136"/>
                  </a:lnTo>
                  <a:lnTo>
                    <a:pt x="95" y="149"/>
                  </a:lnTo>
                  <a:lnTo>
                    <a:pt x="87" y="160"/>
                  </a:lnTo>
                  <a:lnTo>
                    <a:pt x="75" y="170"/>
                  </a:lnTo>
                  <a:lnTo>
                    <a:pt x="63" y="183"/>
                  </a:lnTo>
                  <a:lnTo>
                    <a:pt x="49" y="199"/>
                  </a:lnTo>
                  <a:lnTo>
                    <a:pt x="37" y="211"/>
                  </a:lnTo>
                  <a:lnTo>
                    <a:pt x="24" y="226"/>
                  </a:lnTo>
                  <a:lnTo>
                    <a:pt x="16" y="238"/>
                  </a:lnTo>
                  <a:lnTo>
                    <a:pt x="10" y="250"/>
                  </a:lnTo>
                  <a:lnTo>
                    <a:pt x="4" y="261"/>
                  </a:lnTo>
                  <a:lnTo>
                    <a:pt x="0" y="274"/>
                  </a:lnTo>
                  <a:lnTo>
                    <a:pt x="33" y="303"/>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3" name="Freeform 77">
              <a:extLst>
                <a:ext uri="{FF2B5EF4-FFF2-40B4-BE49-F238E27FC236}">
                  <a16:creationId xmlns:a16="http://schemas.microsoft.com/office/drawing/2014/main" xmlns="" id="{E702D246-E40E-4326-BAEC-844F76862614}"/>
                </a:ext>
              </a:extLst>
            </p:cNvPr>
            <p:cNvSpPr>
              <a:spLocks/>
            </p:cNvSpPr>
            <p:nvPr/>
          </p:nvSpPr>
          <p:spPr bwMode="auto">
            <a:xfrm>
              <a:off x="4178" y="1554"/>
              <a:ext cx="5" cy="13"/>
            </a:xfrm>
            <a:custGeom>
              <a:avLst/>
              <a:gdLst>
                <a:gd name="T0" fmla="*/ 0 w 14"/>
                <a:gd name="T1" fmla="*/ 39 h 39"/>
                <a:gd name="T2" fmla="*/ 6 w 14"/>
                <a:gd name="T3" fmla="*/ 25 h 39"/>
                <a:gd name="T4" fmla="*/ 12 w 14"/>
                <a:gd name="T5" fmla="*/ 17 h 39"/>
                <a:gd name="T6" fmla="*/ 14 w 14"/>
                <a:gd name="T7" fmla="*/ 9 h 39"/>
                <a:gd name="T8" fmla="*/ 14 w 14"/>
                <a:gd name="T9" fmla="*/ 0 h 39"/>
                <a:gd name="T10" fmla="*/ 0 60000 65536"/>
                <a:gd name="T11" fmla="*/ 0 60000 65536"/>
                <a:gd name="T12" fmla="*/ 0 60000 65536"/>
                <a:gd name="T13" fmla="*/ 0 60000 65536"/>
                <a:gd name="T14" fmla="*/ 0 60000 65536"/>
                <a:gd name="T15" fmla="*/ 0 w 14"/>
                <a:gd name="T16" fmla="*/ 0 h 39"/>
                <a:gd name="T17" fmla="*/ 14 w 14"/>
                <a:gd name="T18" fmla="*/ 39 h 39"/>
              </a:gdLst>
              <a:ahLst/>
              <a:cxnLst>
                <a:cxn ang="T10">
                  <a:pos x="T0" y="T1"/>
                </a:cxn>
                <a:cxn ang="T11">
                  <a:pos x="T2" y="T3"/>
                </a:cxn>
                <a:cxn ang="T12">
                  <a:pos x="T4" y="T5"/>
                </a:cxn>
                <a:cxn ang="T13">
                  <a:pos x="T6" y="T7"/>
                </a:cxn>
                <a:cxn ang="T14">
                  <a:pos x="T8" y="T9"/>
                </a:cxn>
              </a:cxnLst>
              <a:rect l="T15" t="T16" r="T17" b="T18"/>
              <a:pathLst>
                <a:path w="14" h="39">
                  <a:moveTo>
                    <a:pt x="0" y="39"/>
                  </a:moveTo>
                  <a:lnTo>
                    <a:pt x="6" y="25"/>
                  </a:lnTo>
                  <a:lnTo>
                    <a:pt x="12" y="17"/>
                  </a:lnTo>
                  <a:lnTo>
                    <a:pt x="14" y="9"/>
                  </a:lnTo>
                  <a:lnTo>
                    <a:pt x="14"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4" name="Freeform 78">
              <a:extLst>
                <a:ext uri="{FF2B5EF4-FFF2-40B4-BE49-F238E27FC236}">
                  <a16:creationId xmlns:a16="http://schemas.microsoft.com/office/drawing/2014/main" xmlns="" id="{46ECCAFE-FD9A-4106-AF91-5DE61375DDE4}"/>
                </a:ext>
              </a:extLst>
            </p:cNvPr>
            <p:cNvSpPr>
              <a:spLocks/>
            </p:cNvSpPr>
            <p:nvPr/>
          </p:nvSpPr>
          <p:spPr bwMode="auto">
            <a:xfrm>
              <a:off x="4303" y="1403"/>
              <a:ext cx="69" cy="37"/>
            </a:xfrm>
            <a:custGeom>
              <a:avLst/>
              <a:gdLst>
                <a:gd name="T0" fmla="*/ 208 w 208"/>
                <a:gd name="T1" fmla="*/ 20 h 110"/>
                <a:gd name="T2" fmla="*/ 208 w 208"/>
                <a:gd name="T3" fmla="*/ 28 h 110"/>
                <a:gd name="T4" fmla="*/ 208 w 208"/>
                <a:gd name="T5" fmla="*/ 42 h 110"/>
                <a:gd name="T6" fmla="*/ 204 w 208"/>
                <a:gd name="T7" fmla="*/ 56 h 110"/>
                <a:gd name="T8" fmla="*/ 198 w 208"/>
                <a:gd name="T9" fmla="*/ 68 h 110"/>
                <a:gd name="T10" fmla="*/ 187 w 208"/>
                <a:gd name="T11" fmla="*/ 80 h 110"/>
                <a:gd name="T12" fmla="*/ 175 w 208"/>
                <a:gd name="T13" fmla="*/ 91 h 110"/>
                <a:gd name="T14" fmla="*/ 160 w 208"/>
                <a:gd name="T15" fmla="*/ 100 h 110"/>
                <a:gd name="T16" fmla="*/ 144 w 208"/>
                <a:gd name="T17" fmla="*/ 108 h 110"/>
                <a:gd name="T18" fmla="*/ 130 w 208"/>
                <a:gd name="T19" fmla="*/ 110 h 110"/>
                <a:gd name="T20" fmla="*/ 113 w 208"/>
                <a:gd name="T21" fmla="*/ 106 h 110"/>
                <a:gd name="T22" fmla="*/ 96 w 208"/>
                <a:gd name="T23" fmla="*/ 98 h 110"/>
                <a:gd name="T24" fmla="*/ 75 w 208"/>
                <a:gd name="T25" fmla="*/ 92 h 110"/>
                <a:gd name="T26" fmla="*/ 52 w 208"/>
                <a:gd name="T27" fmla="*/ 88 h 110"/>
                <a:gd name="T28" fmla="*/ 38 w 208"/>
                <a:gd name="T29" fmla="*/ 88 h 110"/>
                <a:gd name="T30" fmla="*/ 21 w 208"/>
                <a:gd name="T31" fmla="*/ 89 h 110"/>
                <a:gd name="T32" fmla="*/ 0 w 208"/>
                <a:gd name="T33" fmla="*/ 92 h 110"/>
                <a:gd name="T34" fmla="*/ 21 w 208"/>
                <a:gd name="T35" fmla="*/ 76 h 110"/>
                <a:gd name="T36" fmla="*/ 33 w 208"/>
                <a:gd name="T37" fmla="*/ 68 h 110"/>
                <a:gd name="T38" fmla="*/ 49 w 208"/>
                <a:gd name="T39" fmla="*/ 59 h 110"/>
                <a:gd name="T40" fmla="*/ 63 w 208"/>
                <a:gd name="T41" fmla="*/ 54 h 110"/>
                <a:gd name="T42" fmla="*/ 72 w 208"/>
                <a:gd name="T43" fmla="*/ 48 h 110"/>
                <a:gd name="T44" fmla="*/ 76 w 208"/>
                <a:gd name="T45" fmla="*/ 45 h 110"/>
                <a:gd name="T46" fmla="*/ 78 w 208"/>
                <a:gd name="T47" fmla="*/ 41 h 110"/>
                <a:gd name="T48" fmla="*/ 84 w 208"/>
                <a:gd name="T49" fmla="*/ 32 h 110"/>
                <a:gd name="T50" fmla="*/ 88 w 208"/>
                <a:gd name="T51" fmla="*/ 20 h 110"/>
                <a:gd name="T52" fmla="*/ 92 w 208"/>
                <a:gd name="T53" fmla="*/ 12 h 110"/>
                <a:gd name="T54" fmla="*/ 100 w 208"/>
                <a:gd name="T55" fmla="*/ 0 h 11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8"/>
                <a:gd name="T85" fmla="*/ 0 h 110"/>
                <a:gd name="T86" fmla="*/ 208 w 208"/>
                <a:gd name="T87" fmla="*/ 110 h 11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8" h="110">
                  <a:moveTo>
                    <a:pt x="208" y="20"/>
                  </a:moveTo>
                  <a:lnTo>
                    <a:pt x="208" y="28"/>
                  </a:lnTo>
                  <a:lnTo>
                    <a:pt x="208" y="42"/>
                  </a:lnTo>
                  <a:lnTo>
                    <a:pt x="204" y="56"/>
                  </a:lnTo>
                  <a:lnTo>
                    <a:pt x="198" y="68"/>
                  </a:lnTo>
                  <a:lnTo>
                    <a:pt x="187" y="80"/>
                  </a:lnTo>
                  <a:lnTo>
                    <a:pt x="175" y="91"/>
                  </a:lnTo>
                  <a:lnTo>
                    <a:pt x="160" y="100"/>
                  </a:lnTo>
                  <a:lnTo>
                    <a:pt x="144" y="108"/>
                  </a:lnTo>
                  <a:lnTo>
                    <a:pt x="130" y="110"/>
                  </a:lnTo>
                  <a:lnTo>
                    <a:pt x="113" y="106"/>
                  </a:lnTo>
                  <a:lnTo>
                    <a:pt x="96" y="98"/>
                  </a:lnTo>
                  <a:lnTo>
                    <a:pt x="75" y="92"/>
                  </a:lnTo>
                  <a:lnTo>
                    <a:pt x="52" y="88"/>
                  </a:lnTo>
                  <a:lnTo>
                    <a:pt x="38" y="88"/>
                  </a:lnTo>
                  <a:lnTo>
                    <a:pt x="21" y="89"/>
                  </a:lnTo>
                  <a:lnTo>
                    <a:pt x="0" y="92"/>
                  </a:lnTo>
                  <a:lnTo>
                    <a:pt x="21" y="76"/>
                  </a:lnTo>
                  <a:lnTo>
                    <a:pt x="33" y="68"/>
                  </a:lnTo>
                  <a:lnTo>
                    <a:pt x="49" y="59"/>
                  </a:lnTo>
                  <a:lnTo>
                    <a:pt x="63" y="54"/>
                  </a:lnTo>
                  <a:lnTo>
                    <a:pt x="72" y="48"/>
                  </a:lnTo>
                  <a:lnTo>
                    <a:pt x="76" y="45"/>
                  </a:lnTo>
                  <a:lnTo>
                    <a:pt x="78" y="41"/>
                  </a:lnTo>
                  <a:lnTo>
                    <a:pt x="84" y="32"/>
                  </a:lnTo>
                  <a:lnTo>
                    <a:pt x="88" y="20"/>
                  </a:lnTo>
                  <a:lnTo>
                    <a:pt x="92" y="12"/>
                  </a:lnTo>
                  <a:lnTo>
                    <a:pt x="10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5" name="Freeform 79">
              <a:extLst>
                <a:ext uri="{FF2B5EF4-FFF2-40B4-BE49-F238E27FC236}">
                  <a16:creationId xmlns:a16="http://schemas.microsoft.com/office/drawing/2014/main" xmlns="" id="{D5360553-D15E-478E-88EA-F9492C3E1357}"/>
                </a:ext>
              </a:extLst>
            </p:cNvPr>
            <p:cNvSpPr>
              <a:spLocks/>
            </p:cNvSpPr>
            <p:nvPr/>
          </p:nvSpPr>
          <p:spPr bwMode="auto">
            <a:xfrm>
              <a:off x="4357" y="1409"/>
              <a:ext cx="30" cy="32"/>
            </a:xfrm>
            <a:custGeom>
              <a:avLst/>
              <a:gdLst>
                <a:gd name="T0" fmla="*/ 53 w 89"/>
                <a:gd name="T1" fmla="*/ 3 h 96"/>
                <a:gd name="T2" fmla="*/ 54 w 89"/>
                <a:gd name="T3" fmla="*/ 13 h 96"/>
                <a:gd name="T4" fmla="*/ 53 w 89"/>
                <a:gd name="T5" fmla="*/ 24 h 96"/>
                <a:gd name="T6" fmla="*/ 50 w 89"/>
                <a:gd name="T7" fmla="*/ 40 h 96"/>
                <a:gd name="T8" fmla="*/ 46 w 89"/>
                <a:gd name="T9" fmla="*/ 52 h 96"/>
                <a:gd name="T10" fmla="*/ 37 w 89"/>
                <a:gd name="T11" fmla="*/ 65 h 96"/>
                <a:gd name="T12" fmla="*/ 27 w 89"/>
                <a:gd name="T13" fmla="*/ 76 h 96"/>
                <a:gd name="T14" fmla="*/ 12 w 89"/>
                <a:gd name="T15" fmla="*/ 89 h 96"/>
                <a:gd name="T16" fmla="*/ 0 w 89"/>
                <a:gd name="T17" fmla="*/ 96 h 96"/>
                <a:gd name="T18" fmla="*/ 12 w 89"/>
                <a:gd name="T19" fmla="*/ 96 h 96"/>
                <a:gd name="T20" fmla="*/ 29 w 89"/>
                <a:gd name="T21" fmla="*/ 93 h 96"/>
                <a:gd name="T22" fmla="*/ 45 w 89"/>
                <a:gd name="T23" fmla="*/ 90 h 96"/>
                <a:gd name="T24" fmla="*/ 58 w 89"/>
                <a:gd name="T25" fmla="*/ 84 h 96"/>
                <a:gd name="T26" fmla="*/ 69 w 89"/>
                <a:gd name="T27" fmla="*/ 78 h 96"/>
                <a:gd name="T28" fmla="*/ 76 w 89"/>
                <a:gd name="T29" fmla="*/ 72 h 96"/>
                <a:gd name="T30" fmla="*/ 83 w 89"/>
                <a:gd name="T31" fmla="*/ 63 h 96"/>
                <a:gd name="T32" fmla="*/ 88 w 89"/>
                <a:gd name="T33" fmla="*/ 48 h 96"/>
                <a:gd name="T34" fmla="*/ 89 w 89"/>
                <a:gd name="T35" fmla="*/ 31 h 96"/>
                <a:gd name="T36" fmla="*/ 89 w 89"/>
                <a:gd name="T37" fmla="*/ 12 h 96"/>
                <a:gd name="T38" fmla="*/ 88 w 89"/>
                <a:gd name="T39" fmla="*/ 0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9"/>
                <a:gd name="T61" fmla="*/ 0 h 96"/>
                <a:gd name="T62" fmla="*/ 89 w 89"/>
                <a:gd name="T63" fmla="*/ 96 h 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9" h="96">
                  <a:moveTo>
                    <a:pt x="53" y="3"/>
                  </a:moveTo>
                  <a:lnTo>
                    <a:pt x="54" y="13"/>
                  </a:lnTo>
                  <a:lnTo>
                    <a:pt x="53" y="24"/>
                  </a:lnTo>
                  <a:lnTo>
                    <a:pt x="50" y="40"/>
                  </a:lnTo>
                  <a:lnTo>
                    <a:pt x="46" y="52"/>
                  </a:lnTo>
                  <a:lnTo>
                    <a:pt x="37" y="65"/>
                  </a:lnTo>
                  <a:lnTo>
                    <a:pt x="27" y="76"/>
                  </a:lnTo>
                  <a:lnTo>
                    <a:pt x="12" y="89"/>
                  </a:lnTo>
                  <a:lnTo>
                    <a:pt x="0" y="96"/>
                  </a:lnTo>
                  <a:lnTo>
                    <a:pt x="12" y="96"/>
                  </a:lnTo>
                  <a:lnTo>
                    <a:pt x="29" y="93"/>
                  </a:lnTo>
                  <a:lnTo>
                    <a:pt x="45" y="90"/>
                  </a:lnTo>
                  <a:lnTo>
                    <a:pt x="58" y="84"/>
                  </a:lnTo>
                  <a:lnTo>
                    <a:pt x="69" y="78"/>
                  </a:lnTo>
                  <a:lnTo>
                    <a:pt x="76" y="72"/>
                  </a:lnTo>
                  <a:lnTo>
                    <a:pt x="83" y="63"/>
                  </a:lnTo>
                  <a:lnTo>
                    <a:pt x="88" y="48"/>
                  </a:lnTo>
                  <a:lnTo>
                    <a:pt x="89" y="31"/>
                  </a:lnTo>
                  <a:lnTo>
                    <a:pt x="89" y="12"/>
                  </a:lnTo>
                  <a:lnTo>
                    <a:pt x="8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6" name="Freeform 80">
              <a:extLst>
                <a:ext uri="{FF2B5EF4-FFF2-40B4-BE49-F238E27FC236}">
                  <a16:creationId xmlns:a16="http://schemas.microsoft.com/office/drawing/2014/main" xmlns="" id="{6E287BB2-76D5-470D-9F42-42A59C1B96E9}"/>
                </a:ext>
              </a:extLst>
            </p:cNvPr>
            <p:cNvSpPr>
              <a:spLocks/>
            </p:cNvSpPr>
            <p:nvPr/>
          </p:nvSpPr>
          <p:spPr bwMode="auto">
            <a:xfrm>
              <a:off x="4389" y="1409"/>
              <a:ext cx="28" cy="24"/>
            </a:xfrm>
            <a:custGeom>
              <a:avLst/>
              <a:gdLst>
                <a:gd name="T0" fmla="*/ 0 w 83"/>
                <a:gd name="T1" fmla="*/ 0 h 71"/>
                <a:gd name="T2" fmla="*/ 0 w 83"/>
                <a:gd name="T3" fmla="*/ 13 h 71"/>
                <a:gd name="T4" fmla="*/ 0 w 83"/>
                <a:gd name="T5" fmla="*/ 30 h 71"/>
                <a:gd name="T6" fmla="*/ 0 w 83"/>
                <a:gd name="T7" fmla="*/ 47 h 71"/>
                <a:gd name="T8" fmla="*/ 0 w 83"/>
                <a:gd name="T9" fmla="*/ 60 h 71"/>
                <a:gd name="T10" fmla="*/ 0 w 83"/>
                <a:gd name="T11" fmla="*/ 71 h 71"/>
                <a:gd name="T12" fmla="*/ 4 w 83"/>
                <a:gd name="T13" fmla="*/ 69 h 71"/>
                <a:gd name="T14" fmla="*/ 21 w 83"/>
                <a:gd name="T15" fmla="*/ 65 h 71"/>
                <a:gd name="T16" fmla="*/ 45 w 83"/>
                <a:gd name="T17" fmla="*/ 58 h 71"/>
                <a:gd name="T18" fmla="*/ 67 w 83"/>
                <a:gd name="T19" fmla="*/ 52 h 71"/>
                <a:gd name="T20" fmla="*/ 76 w 83"/>
                <a:gd name="T21" fmla="*/ 48 h 71"/>
                <a:gd name="T22" fmla="*/ 80 w 83"/>
                <a:gd name="T23" fmla="*/ 40 h 71"/>
                <a:gd name="T24" fmla="*/ 83 w 83"/>
                <a:gd name="T25" fmla="*/ 30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71"/>
                <a:gd name="T41" fmla="*/ 83 w 83"/>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71">
                  <a:moveTo>
                    <a:pt x="0" y="0"/>
                  </a:moveTo>
                  <a:lnTo>
                    <a:pt x="0" y="13"/>
                  </a:lnTo>
                  <a:lnTo>
                    <a:pt x="0" y="30"/>
                  </a:lnTo>
                  <a:lnTo>
                    <a:pt x="0" y="47"/>
                  </a:lnTo>
                  <a:lnTo>
                    <a:pt x="0" y="60"/>
                  </a:lnTo>
                  <a:lnTo>
                    <a:pt x="0" y="71"/>
                  </a:lnTo>
                  <a:lnTo>
                    <a:pt x="4" y="69"/>
                  </a:lnTo>
                  <a:lnTo>
                    <a:pt x="21" y="65"/>
                  </a:lnTo>
                  <a:lnTo>
                    <a:pt x="45" y="58"/>
                  </a:lnTo>
                  <a:lnTo>
                    <a:pt x="67" y="52"/>
                  </a:lnTo>
                  <a:lnTo>
                    <a:pt x="76" y="48"/>
                  </a:lnTo>
                  <a:lnTo>
                    <a:pt x="80" y="40"/>
                  </a:lnTo>
                  <a:lnTo>
                    <a:pt x="83" y="3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7" name="Freeform 81">
              <a:extLst>
                <a:ext uri="{FF2B5EF4-FFF2-40B4-BE49-F238E27FC236}">
                  <a16:creationId xmlns:a16="http://schemas.microsoft.com/office/drawing/2014/main" xmlns="" id="{20F1ABF9-074A-4F49-A7DE-CFD803AC6B2E}"/>
                </a:ext>
              </a:extLst>
            </p:cNvPr>
            <p:cNvSpPr>
              <a:spLocks/>
            </p:cNvSpPr>
            <p:nvPr/>
          </p:nvSpPr>
          <p:spPr bwMode="auto">
            <a:xfrm>
              <a:off x="4296" y="1403"/>
              <a:ext cx="38" cy="31"/>
            </a:xfrm>
            <a:custGeom>
              <a:avLst/>
              <a:gdLst>
                <a:gd name="T0" fmla="*/ 115 w 115"/>
                <a:gd name="T1" fmla="*/ 0 h 94"/>
                <a:gd name="T2" fmla="*/ 107 w 115"/>
                <a:gd name="T3" fmla="*/ 10 h 94"/>
                <a:gd name="T4" fmla="*/ 102 w 115"/>
                <a:gd name="T5" fmla="*/ 20 h 94"/>
                <a:gd name="T6" fmla="*/ 98 w 115"/>
                <a:gd name="T7" fmla="*/ 27 h 94"/>
                <a:gd name="T8" fmla="*/ 95 w 115"/>
                <a:gd name="T9" fmla="*/ 35 h 94"/>
                <a:gd name="T10" fmla="*/ 87 w 115"/>
                <a:gd name="T11" fmla="*/ 44 h 94"/>
                <a:gd name="T12" fmla="*/ 77 w 115"/>
                <a:gd name="T13" fmla="*/ 49 h 94"/>
                <a:gd name="T14" fmla="*/ 62 w 115"/>
                <a:gd name="T15" fmla="*/ 57 h 94"/>
                <a:gd name="T16" fmla="*/ 44 w 115"/>
                <a:gd name="T17" fmla="*/ 64 h 94"/>
                <a:gd name="T18" fmla="*/ 29 w 115"/>
                <a:gd name="T19" fmla="*/ 75 h 94"/>
                <a:gd name="T20" fmla="*/ 16 w 115"/>
                <a:gd name="T21" fmla="*/ 82 h 94"/>
                <a:gd name="T22" fmla="*/ 0 w 115"/>
                <a:gd name="T23" fmla="*/ 94 h 94"/>
                <a:gd name="T24" fmla="*/ 4 w 115"/>
                <a:gd name="T25" fmla="*/ 78 h 94"/>
                <a:gd name="T26" fmla="*/ 6 w 115"/>
                <a:gd name="T27" fmla="*/ 65 h 94"/>
                <a:gd name="T28" fmla="*/ 4 w 115"/>
                <a:gd name="T29" fmla="*/ 54 h 94"/>
                <a:gd name="T30" fmla="*/ 2 w 115"/>
                <a:gd name="T31" fmla="*/ 41 h 94"/>
                <a:gd name="T32" fmla="*/ 0 w 115"/>
                <a:gd name="T33" fmla="*/ 28 h 94"/>
                <a:gd name="T34" fmla="*/ 2 w 115"/>
                <a:gd name="T35" fmla="*/ 20 h 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
                <a:gd name="T55" fmla="*/ 0 h 94"/>
                <a:gd name="T56" fmla="*/ 115 w 115"/>
                <a:gd name="T57" fmla="*/ 94 h 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 h="94">
                  <a:moveTo>
                    <a:pt x="115" y="0"/>
                  </a:moveTo>
                  <a:lnTo>
                    <a:pt x="107" y="10"/>
                  </a:lnTo>
                  <a:lnTo>
                    <a:pt x="102" y="20"/>
                  </a:lnTo>
                  <a:lnTo>
                    <a:pt x="98" y="27"/>
                  </a:lnTo>
                  <a:lnTo>
                    <a:pt x="95" y="35"/>
                  </a:lnTo>
                  <a:lnTo>
                    <a:pt x="87" y="44"/>
                  </a:lnTo>
                  <a:lnTo>
                    <a:pt x="77" y="49"/>
                  </a:lnTo>
                  <a:lnTo>
                    <a:pt x="62" y="57"/>
                  </a:lnTo>
                  <a:lnTo>
                    <a:pt x="44" y="64"/>
                  </a:lnTo>
                  <a:lnTo>
                    <a:pt x="29" y="75"/>
                  </a:lnTo>
                  <a:lnTo>
                    <a:pt x="16" y="82"/>
                  </a:lnTo>
                  <a:lnTo>
                    <a:pt x="0" y="94"/>
                  </a:lnTo>
                  <a:lnTo>
                    <a:pt x="4" y="78"/>
                  </a:lnTo>
                  <a:lnTo>
                    <a:pt x="6" y="65"/>
                  </a:lnTo>
                  <a:lnTo>
                    <a:pt x="4" y="54"/>
                  </a:lnTo>
                  <a:lnTo>
                    <a:pt x="2" y="41"/>
                  </a:lnTo>
                  <a:lnTo>
                    <a:pt x="0" y="28"/>
                  </a:lnTo>
                  <a:lnTo>
                    <a:pt x="2" y="2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8" name="Freeform 82">
              <a:extLst>
                <a:ext uri="{FF2B5EF4-FFF2-40B4-BE49-F238E27FC236}">
                  <a16:creationId xmlns:a16="http://schemas.microsoft.com/office/drawing/2014/main" xmlns="" id="{0D027544-CB35-4212-A2C3-007D58F76551}"/>
                </a:ext>
              </a:extLst>
            </p:cNvPr>
            <p:cNvSpPr>
              <a:spLocks/>
            </p:cNvSpPr>
            <p:nvPr/>
          </p:nvSpPr>
          <p:spPr bwMode="auto">
            <a:xfrm>
              <a:off x="4217" y="1413"/>
              <a:ext cx="22" cy="21"/>
            </a:xfrm>
            <a:custGeom>
              <a:avLst/>
              <a:gdLst>
                <a:gd name="T0" fmla="*/ 0 w 67"/>
                <a:gd name="T1" fmla="*/ 0 h 62"/>
                <a:gd name="T2" fmla="*/ 6 w 67"/>
                <a:gd name="T3" fmla="*/ 10 h 62"/>
                <a:gd name="T4" fmla="*/ 10 w 67"/>
                <a:gd name="T5" fmla="*/ 21 h 62"/>
                <a:gd name="T6" fmla="*/ 16 w 67"/>
                <a:gd name="T7" fmla="*/ 36 h 62"/>
                <a:gd name="T8" fmla="*/ 23 w 67"/>
                <a:gd name="T9" fmla="*/ 50 h 62"/>
                <a:gd name="T10" fmla="*/ 30 w 67"/>
                <a:gd name="T11" fmla="*/ 62 h 62"/>
                <a:gd name="T12" fmla="*/ 30 w 67"/>
                <a:gd name="T13" fmla="*/ 45 h 62"/>
                <a:gd name="T14" fmla="*/ 32 w 67"/>
                <a:gd name="T15" fmla="*/ 35 h 62"/>
                <a:gd name="T16" fmla="*/ 40 w 67"/>
                <a:gd name="T17" fmla="*/ 25 h 62"/>
                <a:gd name="T18" fmla="*/ 46 w 67"/>
                <a:gd name="T19" fmla="*/ 17 h 62"/>
                <a:gd name="T20" fmla="*/ 57 w 67"/>
                <a:gd name="T21" fmla="*/ 10 h 62"/>
                <a:gd name="T22" fmla="*/ 67 w 67"/>
                <a:gd name="T23" fmla="*/ 0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62"/>
                <a:gd name="T38" fmla="*/ 67 w 67"/>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62">
                  <a:moveTo>
                    <a:pt x="0" y="0"/>
                  </a:moveTo>
                  <a:lnTo>
                    <a:pt x="6" y="10"/>
                  </a:lnTo>
                  <a:lnTo>
                    <a:pt x="10" y="21"/>
                  </a:lnTo>
                  <a:lnTo>
                    <a:pt x="16" y="36"/>
                  </a:lnTo>
                  <a:lnTo>
                    <a:pt x="23" y="50"/>
                  </a:lnTo>
                  <a:lnTo>
                    <a:pt x="30" y="62"/>
                  </a:lnTo>
                  <a:lnTo>
                    <a:pt x="30" y="45"/>
                  </a:lnTo>
                  <a:lnTo>
                    <a:pt x="32" y="35"/>
                  </a:lnTo>
                  <a:lnTo>
                    <a:pt x="40" y="25"/>
                  </a:lnTo>
                  <a:lnTo>
                    <a:pt x="46" y="17"/>
                  </a:lnTo>
                  <a:lnTo>
                    <a:pt x="57" y="10"/>
                  </a:lnTo>
                  <a:lnTo>
                    <a:pt x="6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79" name="Freeform 83">
              <a:extLst>
                <a:ext uri="{FF2B5EF4-FFF2-40B4-BE49-F238E27FC236}">
                  <a16:creationId xmlns:a16="http://schemas.microsoft.com/office/drawing/2014/main" xmlns="" id="{34433668-89AD-4CE2-A6ED-B5B28BDA9483}"/>
                </a:ext>
              </a:extLst>
            </p:cNvPr>
            <p:cNvSpPr>
              <a:spLocks/>
            </p:cNvSpPr>
            <p:nvPr/>
          </p:nvSpPr>
          <p:spPr bwMode="auto">
            <a:xfrm>
              <a:off x="4212" y="1411"/>
              <a:ext cx="82" cy="64"/>
            </a:xfrm>
            <a:custGeom>
              <a:avLst/>
              <a:gdLst>
                <a:gd name="T0" fmla="*/ 90 w 244"/>
                <a:gd name="T1" fmla="*/ 11 h 192"/>
                <a:gd name="T2" fmla="*/ 75 w 244"/>
                <a:gd name="T3" fmla="*/ 26 h 192"/>
                <a:gd name="T4" fmla="*/ 61 w 244"/>
                <a:gd name="T5" fmla="*/ 37 h 192"/>
                <a:gd name="T6" fmla="*/ 56 w 244"/>
                <a:gd name="T7" fmla="*/ 43 h 192"/>
                <a:gd name="T8" fmla="*/ 54 w 244"/>
                <a:gd name="T9" fmla="*/ 52 h 192"/>
                <a:gd name="T10" fmla="*/ 54 w 244"/>
                <a:gd name="T11" fmla="*/ 59 h 192"/>
                <a:gd name="T12" fmla="*/ 55 w 244"/>
                <a:gd name="T13" fmla="*/ 67 h 192"/>
                <a:gd name="T14" fmla="*/ 59 w 244"/>
                <a:gd name="T15" fmla="*/ 79 h 192"/>
                <a:gd name="T16" fmla="*/ 62 w 244"/>
                <a:gd name="T17" fmla="*/ 96 h 192"/>
                <a:gd name="T18" fmla="*/ 61 w 244"/>
                <a:gd name="T19" fmla="*/ 111 h 192"/>
                <a:gd name="T20" fmla="*/ 55 w 244"/>
                <a:gd name="T21" fmla="*/ 124 h 192"/>
                <a:gd name="T22" fmla="*/ 47 w 244"/>
                <a:gd name="T23" fmla="*/ 135 h 192"/>
                <a:gd name="T24" fmla="*/ 37 w 244"/>
                <a:gd name="T25" fmla="*/ 144 h 192"/>
                <a:gd name="T26" fmla="*/ 25 w 244"/>
                <a:gd name="T27" fmla="*/ 155 h 192"/>
                <a:gd name="T28" fmla="*/ 12 w 244"/>
                <a:gd name="T29" fmla="*/ 167 h 192"/>
                <a:gd name="T30" fmla="*/ 5 w 244"/>
                <a:gd name="T31" fmla="*/ 179 h 192"/>
                <a:gd name="T32" fmla="*/ 0 w 244"/>
                <a:gd name="T33" fmla="*/ 188 h 192"/>
                <a:gd name="T34" fmla="*/ 0 w 244"/>
                <a:gd name="T35" fmla="*/ 192 h 192"/>
                <a:gd name="T36" fmla="*/ 12 w 244"/>
                <a:gd name="T37" fmla="*/ 182 h 192"/>
                <a:gd name="T38" fmla="*/ 36 w 244"/>
                <a:gd name="T39" fmla="*/ 170 h 192"/>
                <a:gd name="T40" fmla="*/ 56 w 244"/>
                <a:gd name="T41" fmla="*/ 161 h 192"/>
                <a:gd name="T42" fmla="*/ 81 w 244"/>
                <a:gd name="T43" fmla="*/ 152 h 192"/>
                <a:gd name="T44" fmla="*/ 112 w 244"/>
                <a:gd name="T45" fmla="*/ 142 h 192"/>
                <a:gd name="T46" fmla="*/ 120 w 244"/>
                <a:gd name="T47" fmla="*/ 138 h 192"/>
                <a:gd name="T48" fmla="*/ 127 w 244"/>
                <a:gd name="T49" fmla="*/ 134 h 192"/>
                <a:gd name="T50" fmla="*/ 135 w 244"/>
                <a:gd name="T51" fmla="*/ 126 h 192"/>
                <a:gd name="T52" fmla="*/ 144 w 244"/>
                <a:gd name="T53" fmla="*/ 121 h 192"/>
                <a:gd name="T54" fmla="*/ 166 w 244"/>
                <a:gd name="T55" fmla="*/ 111 h 192"/>
                <a:gd name="T56" fmla="*/ 197 w 244"/>
                <a:gd name="T57" fmla="*/ 102 h 192"/>
                <a:gd name="T58" fmla="*/ 212 w 244"/>
                <a:gd name="T59" fmla="*/ 96 h 192"/>
                <a:gd name="T60" fmla="*/ 224 w 244"/>
                <a:gd name="T61" fmla="*/ 89 h 192"/>
                <a:gd name="T62" fmla="*/ 232 w 244"/>
                <a:gd name="T63" fmla="*/ 79 h 192"/>
                <a:gd name="T64" fmla="*/ 239 w 244"/>
                <a:gd name="T65" fmla="*/ 63 h 192"/>
                <a:gd name="T66" fmla="*/ 244 w 244"/>
                <a:gd name="T67" fmla="*/ 47 h 192"/>
                <a:gd name="T68" fmla="*/ 244 w 244"/>
                <a:gd name="T69" fmla="*/ 34 h 192"/>
                <a:gd name="T70" fmla="*/ 240 w 244"/>
                <a:gd name="T71" fmla="*/ 18 h 192"/>
                <a:gd name="T72" fmla="*/ 239 w 244"/>
                <a:gd name="T73" fmla="*/ 4 h 192"/>
                <a:gd name="T74" fmla="*/ 239 w 244"/>
                <a:gd name="T75" fmla="*/ 0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4"/>
                <a:gd name="T115" fmla="*/ 0 h 192"/>
                <a:gd name="T116" fmla="*/ 244 w 244"/>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4" h="192">
                  <a:moveTo>
                    <a:pt x="90" y="11"/>
                  </a:moveTo>
                  <a:lnTo>
                    <a:pt x="75" y="26"/>
                  </a:lnTo>
                  <a:lnTo>
                    <a:pt x="61" y="37"/>
                  </a:lnTo>
                  <a:lnTo>
                    <a:pt x="56" y="43"/>
                  </a:lnTo>
                  <a:lnTo>
                    <a:pt x="54" y="52"/>
                  </a:lnTo>
                  <a:lnTo>
                    <a:pt x="54" y="59"/>
                  </a:lnTo>
                  <a:lnTo>
                    <a:pt x="55" y="67"/>
                  </a:lnTo>
                  <a:lnTo>
                    <a:pt x="59" y="79"/>
                  </a:lnTo>
                  <a:lnTo>
                    <a:pt x="62" y="96"/>
                  </a:lnTo>
                  <a:lnTo>
                    <a:pt x="61" y="111"/>
                  </a:lnTo>
                  <a:lnTo>
                    <a:pt x="55" y="124"/>
                  </a:lnTo>
                  <a:lnTo>
                    <a:pt x="47" y="135"/>
                  </a:lnTo>
                  <a:lnTo>
                    <a:pt x="37" y="144"/>
                  </a:lnTo>
                  <a:lnTo>
                    <a:pt x="25" y="155"/>
                  </a:lnTo>
                  <a:lnTo>
                    <a:pt x="12" y="167"/>
                  </a:lnTo>
                  <a:lnTo>
                    <a:pt x="5" y="179"/>
                  </a:lnTo>
                  <a:lnTo>
                    <a:pt x="0" y="188"/>
                  </a:lnTo>
                  <a:lnTo>
                    <a:pt x="0" y="192"/>
                  </a:lnTo>
                  <a:lnTo>
                    <a:pt x="12" y="182"/>
                  </a:lnTo>
                  <a:lnTo>
                    <a:pt x="36" y="170"/>
                  </a:lnTo>
                  <a:lnTo>
                    <a:pt x="56" y="161"/>
                  </a:lnTo>
                  <a:lnTo>
                    <a:pt x="81" y="152"/>
                  </a:lnTo>
                  <a:lnTo>
                    <a:pt x="112" y="142"/>
                  </a:lnTo>
                  <a:lnTo>
                    <a:pt x="120" y="138"/>
                  </a:lnTo>
                  <a:lnTo>
                    <a:pt x="127" y="134"/>
                  </a:lnTo>
                  <a:lnTo>
                    <a:pt x="135" y="126"/>
                  </a:lnTo>
                  <a:lnTo>
                    <a:pt x="144" y="121"/>
                  </a:lnTo>
                  <a:lnTo>
                    <a:pt x="166" y="111"/>
                  </a:lnTo>
                  <a:lnTo>
                    <a:pt x="197" y="102"/>
                  </a:lnTo>
                  <a:lnTo>
                    <a:pt x="212" y="96"/>
                  </a:lnTo>
                  <a:lnTo>
                    <a:pt x="224" y="89"/>
                  </a:lnTo>
                  <a:lnTo>
                    <a:pt x="232" y="79"/>
                  </a:lnTo>
                  <a:lnTo>
                    <a:pt x="239" y="63"/>
                  </a:lnTo>
                  <a:lnTo>
                    <a:pt x="244" y="47"/>
                  </a:lnTo>
                  <a:lnTo>
                    <a:pt x="244" y="34"/>
                  </a:lnTo>
                  <a:lnTo>
                    <a:pt x="240" y="18"/>
                  </a:lnTo>
                  <a:lnTo>
                    <a:pt x="239" y="4"/>
                  </a:lnTo>
                  <a:lnTo>
                    <a:pt x="239" y="0"/>
                  </a:lnTo>
                </a:path>
              </a:pathLst>
            </a:custGeom>
            <a:noFill/>
            <a:ln w="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0" name="Freeform 84">
              <a:extLst>
                <a:ext uri="{FF2B5EF4-FFF2-40B4-BE49-F238E27FC236}">
                  <a16:creationId xmlns:a16="http://schemas.microsoft.com/office/drawing/2014/main" xmlns="" id="{9CC566C8-F702-41DF-961E-357DCC334FF8}"/>
                </a:ext>
              </a:extLst>
            </p:cNvPr>
            <p:cNvSpPr>
              <a:spLocks/>
            </p:cNvSpPr>
            <p:nvPr/>
          </p:nvSpPr>
          <p:spPr bwMode="auto">
            <a:xfrm>
              <a:off x="4110" y="1404"/>
              <a:ext cx="51" cy="48"/>
            </a:xfrm>
            <a:custGeom>
              <a:avLst/>
              <a:gdLst>
                <a:gd name="T0" fmla="*/ 22 w 155"/>
                <a:gd name="T1" fmla="*/ 0 h 144"/>
                <a:gd name="T2" fmla="*/ 26 w 155"/>
                <a:gd name="T3" fmla="*/ 8 h 144"/>
                <a:gd name="T4" fmla="*/ 26 w 155"/>
                <a:gd name="T5" fmla="*/ 15 h 144"/>
                <a:gd name="T6" fmla="*/ 26 w 155"/>
                <a:gd name="T7" fmla="*/ 21 h 144"/>
                <a:gd name="T8" fmla="*/ 23 w 155"/>
                <a:gd name="T9" fmla="*/ 34 h 144"/>
                <a:gd name="T10" fmla="*/ 21 w 155"/>
                <a:gd name="T11" fmla="*/ 51 h 144"/>
                <a:gd name="T12" fmla="*/ 17 w 155"/>
                <a:gd name="T13" fmla="*/ 66 h 144"/>
                <a:gd name="T14" fmla="*/ 11 w 155"/>
                <a:gd name="T15" fmla="*/ 78 h 144"/>
                <a:gd name="T16" fmla="*/ 5 w 155"/>
                <a:gd name="T17" fmla="*/ 90 h 144"/>
                <a:gd name="T18" fmla="*/ 0 w 155"/>
                <a:gd name="T19" fmla="*/ 101 h 144"/>
                <a:gd name="T20" fmla="*/ 0 w 155"/>
                <a:gd name="T21" fmla="*/ 107 h 144"/>
                <a:gd name="T22" fmla="*/ 3 w 155"/>
                <a:gd name="T23" fmla="*/ 110 h 144"/>
                <a:gd name="T24" fmla="*/ 9 w 155"/>
                <a:gd name="T25" fmla="*/ 113 h 144"/>
                <a:gd name="T26" fmla="*/ 21 w 155"/>
                <a:gd name="T27" fmla="*/ 116 h 144"/>
                <a:gd name="T28" fmla="*/ 34 w 155"/>
                <a:gd name="T29" fmla="*/ 114 h 144"/>
                <a:gd name="T30" fmla="*/ 47 w 155"/>
                <a:gd name="T31" fmla="*/ 116 h 144"/>
                <a:gd name="T32" fmla="*/ 54 w 155"/>
                <a:gd name="T33" fmla="*/ 118 h 144"/>
                <a:gd name="T34" fmla="*/ 64 w 155"/>
                <a:gd name="T35" fmla="*/ 123 h 144"/>
                <a:gd name="T36" fmla="*/ 72 w 155"/>
                <a:gd name="T37" fmla="*/ 130 h 144"/>
                <a:gd name="T38" fmla="*/ 83 w 155"/>
                <a:gd name="T39" fmla="*/ 136 h 144"/>
                <a:gd name="T40" fmla="*/ 96 w 155"/>
                <a:gd name="T41" fmla="*/ 144 h 144"/>
                <a:gd name="T42" fmla="*/ 98 w 155"/>
                <a:gd name="T43" fmla="*/ 135 h 144"/>
                <a:gd name="T44" fmla="*/ 101 w 155"/>
                <a:gd name="T45" fmla="*/ 128 h 144"/>
                <a:gd name="T46" fmla="*/ 107 w 155"/>
                <a:gd name="T47" fmla="*/ 122 h 144"/>
                <a:gd name="T48" fmla="*/ 116 w 155"/>
                <a:gd name="T49" fmla="*/ 116 h 144"/>
                <a:gd name="T50" fmla="*/ 126 w 155"/>
                <a:gd name="T51" fmla="*/ 112 h 144"/>
                <a:gd name="T52" fmla="*/ 137 w 155"/>
                <a:gd name="T53" fmla="*/ 107 h 144"/>
                <a:gd name="T54" fmla="*/ 146 w 155"/>
                <a:gd name="T55" fmla="*/ 98 h 144"/>
                <a:gd name="T56" fmla="*/ 151 w 155"/>
                <a:gd name="T57" fmla="*/ 89 h 144"/>
                <a:gd name="T58" fmla="*/ 155 w 155"/>
                <a:gd name="T59" fmla="*/ 80 h 1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
                <a:gd name="T91" fmla="*/ 0 h 144"/>
                <a:gd name="T92" fmla="*/ 155 w 155"/>
                <a:gd name="T93" fmla="*/ 144 h 1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 h="144">
                  <a:moveTo>
                    <a:pt x="22" y="0"/>
                  </a:moveTo>
                  <a:lnTo>
                    <a:pt x="26" y="8"/>
                  </a:lnTo>
                  <a:lnTo>
                    <a:pt x="26" y="15"/>
                  </a:lnTo>
                  <a:lnTo>
                    <a:pt x="26" y="21"/>
                  </a:lnTo>
                  <a:lnTo>
                    <a:pt x="23" y="34"/>
                  </a:lnTo>
                  <a:lnTo>
                    <a:pt x="21" y="51"/>
                  </a:lnTo>
                  <a:lnTo>
                    <a:pt x="17" y="66"/>
                  </a:lnTo>
                  <a:lnTo>
                    <a:pt x="11" y="78"/>
                  </a:lnTo>
                  <a:lnTo>
                    <a:pt x="5" y="90"/>
                  </a:lnTo>
                  <a:lnTo>
                    <a:pt x="0" y="101"/>
                  </a:lnTo>
                  <a:lnTo>
                    <a:pt x="0" y="107"/>
                  </a:lnTo>
                  <a:lnTo>
                    <a:pt x="3" y="110"/>
                  </a:lnTo>
                  <a:lnTo>
                    <a:pt x="9" y="113"/>
                  </a:lnTo>
                  <a:lnTo>
                    <a:pt x="21" y="116"/>
                  </a:lnTo>
                  <a:lnTo>
                    <a:pt x="34" y="114"/>
                  </a:lnTo>
                  <a:lnTo>
                    <a:pt x="47" y="116"/>
                  </a:lnTo>
                  <a:lnTo>
                    <a:pt x="54" y="118"/>
                  </a:lnTo>
                  <a:lnTo>
                    <a:pt x="64" y="123"/>
                  </a:lnTo>
                  <a:lnTo>
                    <a:pt x="72" y="130"/>
                  </a:lnTo>
                  <a:lnTo>
                    <a:pt x="83" y="136"/>
                  </a:lnTo>
                  <a:lnTo>
                    <a:pt x="96" y="144"/>
                  </a:lnTo>
                  <a:lnTo>
                    <a:pt x="98" y="135"/>
                  </a:lnTo>
                  <a:lnTo>
                    <a:pt x="101" y="128"/>
                  </a:lnTo>
                  <a:lnTo>
                    <a:pt x="107" y="122"/>
                  </a:lnTo>
                  <a:lnTo>
                    <a:pt x="116" y="116"/>
                  </a:lnTo>
                  <a:lnTo>
                    <a:pt x="126" y="112"/>
                  </a:lnTo>
                  <a:lnTo>
                    <a:pt x="137" y="107"/>
                  </a:lnTo>
                  <a:lnTo>
                    <a:pt x="146" y="98"/>
                  </a:lnTo>
                  <a:lnTo>
                    <a:pt x="151" y="89"/>
                  </a:lnTo>
                  <a:lnTo>
                    <a:pt x="155" y="8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1" name="Freeform 85">
              <a:extLst>
                <a:ext uri="{FF2B5EF4-FFF2-40B4-BE49-F238E27FC236}">
                  <a16:creationId xmlns:a16="http://schemas.microsoft.com/office/drawing/2014/main" xmlns="" id="{ABEB0AE3-A37B-4FAD-A718-45B62262B2FE}"/>
                </a:ext>
              </a:extLst>
            </p:cNvPr>
            <p:cNvSpPr>
              <a:spLocks/>
            </p:cNvSpPr>
            <p:nvPr/>
          </p:nvSpPr>
          <p:spPr bwMode="auto">
            <a:xfrm>
              <a:off x="4081" y="1405"/>
              <a:ext cx="34" cy="36"/>
            </a:xfrm>
            <a:custGeom>
              <a:avLst/>
              <a:gdLst>
                <a:gd name="T0" fmla="*/ 0 w 102"/>
                <a:gd name="T1" fmla="*/ 14 h 108"/>
                <a:gd name="T2" fmla="*/ 8 w 102"/>
                <a:gd name="T3" fmla="*/ 20 h 108"/>
                <a:gd name="T4" fmla="*/ 17 w 102"/>
                <a:gd name="T5" fmla="*/ 31 h 108"/>
                <a:gd name="T6" fmla="*/ 26 w 102"/>
                <a:gd name="T7" fmla="*/ 45 h 108"/>
                <a:gd name="T8" fmla="*/ 32 w 102"/>
                <a:gd name="T9" fmla="*/ 62 h 108"/>
                <a:gd name="T10" fmla="*/ 41 w 102"/>
                <a:gd name="T11" fmla="*/ 80 h 108"/>
                <a:gd name="T12" fmla="*/ 49 w 102"/>
                <a:gd name="T13" fmla="*/ 94 h 108"/>
                <a:gd name="T14" fmla="*/ 60 w 102"/>
                <a:gd name="T15" fmla="*/ 104 h 108"/>
                <a:gd name="T16" fmla="*/ 68 w 102"/>
                <a:gd name="T17" fmla="*/ 108 h 108"/>
                <a:gd name="T18" fmla="*/ 71 w 102"/>
                <a:gd name="T19" fmla="*/ 95 h 108"/>
                <a:gd name="T20" fmla="*/ 76 w 102"/>
                <a:gd name="T21" fmla="*/ 84 h 108"/>
                <a:gd name="T22" fmla="*/ 84 w 102"/>
                <a:gd name="T23" fmla="*/ 71 h 108"/>
                <a:gd name="T24" fmla="*/ 90 w 102"/>
                <a:gd name="T25" fmla="*/ 59 h 108"/>
                <a:gd name="T26" fmla="*/ 95 w 102"/>
                <a:gd name="T27" fmla="*/ 46 h 108"/>
                <a:gd name="T28" fmla="*/ 97 w 102"/>
                <a:gd name="T29" fmla="*/ 31 h 108"/>
                <a:gd name="T30" fmla="*/ 101 w 102"/>
                <a:gd name="T31" fmla="*/ 18 h 108"/>
                <a:gd name="T32" fmla="*/ 102 w 102"/>
                <a:gd name="T33" fmla="*/ 12 h 108"/>
                <a:gd name="T34" fmla="*/ 101 w 102"/>
                <a:gd name="T35" fmla="*/ 5 h 108"/>
                <a:gd name="T36" fmla="*/ 98 w 102"/>
                <a:gd name="T37" fmla="*/ 0 h 1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108"/>
                <a:gd name="T59" fmla="*/ 102 w 102"/>
                <a:gd name="T60" fmla="*/ 108 h 1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108">
                  <a:moveTo>
                    <a:pt x="0" y="14"/>
                  </a:moveTo>
                  <a:lnTo>
                    <a:pt x="8" y="20"/>
                  </a:lnTo>
                  <a:lnTo>
                    <a:pt x="17" y="31"/>
                  </a:lnTo>
                  <a:lnTo>
                    <a:pt x="26" y="45"/>
                  </a:lnTo>
                  <a:lnTo>
                    <a:pt x="32" y="62"/>
                  </a:lnTo>
                  <a:lnTo>
                    <a:pt x="41" y="80"/>
                  </a:lnTo>
                  <a:lnTo>
                    <a:pt x="49" y="94"/>
                  </a:lnTo>
                  <a:lnTo>
                    <a:pt x="60" y="104"/>
                  </a:lnTo>
                  <a:lnTo>
                    <a:pt x="68" y="108"/>
                  </a:lnTo>
                  <a:lnTo>
                    <a:pt x="71" y="95"/>
                  </a:lnTo>
                  <a:lnTo>
                    <a:pt x="76" y="84"/>
                  </a:lnTo>
                  <a:lnTo>
                    <a:pt x="84" y="71"/>
                  </a:lnTo>
                  <a:lnTo>
                    <a:pt x="90" y="59"/>
                  </a:lnTo>
                  <a:lnTo>
                    <a:pt x="95" y="46"/>
                  </a:lnTo>
                  <a:lnTo>
                    <a:pt x="97" y="31"/>
                  </a:lnTo>
                  <a:lnTo>
                    <a:pt x="101" y="18"/>
                  </a:lnTo>
                  <a:lnTo>
                    <a:pt x="102" y="12"/>
                  </a:lnTo>
                  <a:lnTo>
                    <a:pt x="101" y="5"/>
                  </a:lnTo>
                  <a:lnTo>
                    <a:pt x="9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2" name="Freeform 86">
              <a:extLst>
                <a:ext uri="{FF2B5EF4-FFF2-40B4-BE49-F238E27FC236}">
                  <a16:creationId xmlns:a16="http://schemas.microsoft.com/office/drawing/2014/main" xmlns="" id="{F020D43D-DF62-47FB-94B5-9161260A41FB}"/>
                </a:ext>
              </a:extLst>
            </p:cNvPr>
            <p:cNvSpPr>
              <a:spLocks/>
            </p:cNvSpPr>
            <p:nvPr/>
          </p:nvSpPr>
          <p:spPr bwMode="auto">
            <a:xfrm>
              <a:off x="4077" y="1410"/>
              <a:ext cx="342" cy="244"/>
            </a:xfrm>
            <a:custGeom>
              <a:avLst/>
              <a:gdLst>
                <a:gd name="T0" fmla="*/ 16 w 1028"/>
                <a:gd name="T1" fmla="*/ 13 h 731"/>
                <a:gd name="T2" fmla="*/ 41 w 1028"/>
                <a:gd name="T3" fmla="*/ 62 h 731"/>
                <a:gd name="T4" fmla="*/ 67 w 1028"/>
                <a:gd name="T5" fmla="*/ 104 h 731"/>
                <a:gd name="T6" fmla="*/ 127 w 1028"/>
                <a:gd name="T7" fmla="*/ 132 h 731"/>
                <a:gd name="T8" fmla="*/ 168 w 1028"/>
                <a:gd name="T9" fmla="*/ 161 h 731"/>
                <a:gd name="T10" fmla="*/ 175 w 1028"/>
                <a:gd name="T11" fmla="*/ 201 h 731"/>
                <a:gd name="T12" fmla="*/ 199 w 1028"/>
                <a:gd name="T13" fmla="*/ 230 h 731"/>
                <a:gd name="T14" fmla="*/ 246 w 1028"/>
                <a:gd name="T15" fmla="*/ 259 h 731"/>
                <a:gd name="T16" fmla="*/ 265 w 1028"/>
                <a:gd name="T17" fmla="*/ 314 h 731"/>
                <a:gd name="T18" fmla="*/ 282 w 1028"/>
                <a:gd name="T19" fmla="*/ 363 h 731"/>
                <a:gd name="T20" fmla="*/ 305 w 1028"/>
                <a:gd name="T21" fmla="*/ 411 h 731"/>
                <a:gd name="T22" fmla="*/ 305 w 1028"/>
                <a:gd name="T23" fmla="*/ 470 h 731"/>
                <a:gd name="T24" fmla="*/ 250 w 1028"/>
                <a:gd name="T25" fmla="*/ 556 h 731"/>
                <a:gd name="T26" fmla="*/ 225 w 1028"/>
                <a:gd name="T27" fmla="*/ 620 h 731"/>
                <a:gd name="T28" fmla="*/ 200 w 1028"/>
                <a:gd name="T29" fmla="*/ 672 h 731"/>
                <a:gd name="T30" fmla="*/ 161 w 1028"/>
                <a:gd name="T31" fmla="*/ 698 h 731"/>
                <a:gd name="T32" fmla="*/ 215 w 1028"/>
                <a:gd name="T33" fmla="*/ 687 h 731"/>
                <a:gd name="T34" fmla="*/ 273 w 1028"/>
                <a:gd name="T35" fmla="*/ 686 h 731"/>
                <a:gd name="T36" fmla="*/ 312 w 1028"/>
                <a:gd name="T37" fmla="*/ 711 h 731"/>
                <a:gd name="T38" fmla="*/ 328 w 1028"/>
                <a:gd name="T39" fmla="*/ 728 h 731"/>
                <a:gd name="T40" fmla="*/ 319 w 1028"/>
                <a:gd name="T41" fmla="*/ 678 h 731"/>
                <a:gd name="T42" fmla="*/ 345 w 1028"/>
                <a:gd name="T43" fmla="*/ 714 h 731"/>
                <a:gd name="T44" fmla="*/ 387 w 1028"/>
                <a:gd name="T45" fmla="*/ 710 h 731"/>
                <a:gd name="T46" fmla="*/ 447 w 1028"/>
                <a:gd name="T47" fmla="*/ 706 h 731"/>
                <a:gd name="T48" fmla="*/ 416 w 1028"/>
                <a:gd name="T49" fmla="*/ 680 h 731"/>
                <a:gd name="T50" fmla="*/ 395 w 1028"/>
                <a:gd name="T51" fmla="*/ 632 h 731"/>
                <a:gd name="T52" fmla="*/ 398 w 1028"/>
                <a:gd name="T53" fmla="*/ 565 h 731"/>
                <a:gd name="T54" fmla="*/ 402 w 1028"/>
                <a:gd name="T55" fmla="*/ 507 h 731"/>
                <a:gd name="T56" fmla="*/ 397 w 1028"/>
                <a:gd name="T57" fmla="*/ 451 h 731"/>
                <a:gd name="T58" fmla="*/ 394 w 1028"/>
                <a:gd name="T59" fmla="*/ 415 h 731"/>
                <a:gd name="T60" fmla="*/ 397 w 1028"/>
                <a:gd name="T61" fmla="*/ 362 h 731"/>
                <a:gd name="T62" fmla="*/ 374 w 1028"/>
                <a:gd name="T63" fmla="*/ 319 h 731"/>
                <a:gd name="T64" fmla="*/ 378 w 1028"/>
                <a:gd name="T65" fmla="*/ 281 h 731"/>
                <a:gd name="T66" fmla="*/ 434 w 1028"/>
                <a:gd name="T67" fmla="*/ 239 h 731"/>
                <a:gd name="T68" fmla="*/ 504 w 1028"/>
                <a:gd name="T69" fmla="*/ 217 h 731"/>
                <a:gd name="T70" fmla="*/ 562 w 1028"/>
                <a:gd name="T71" fmla="*/ 195 h 731"/>
                <a:gd name="T72" fmla="*/ 607 w 1028"/>
                <a:gd name="T73" fmla="*/ 157 h 731"/>
                <a:gd name="T74" fmla="*/ 653 w 1028"/>
                <a:gd name="T75" fmla="*/ 123 h 731"/>
                <a:gd name="T76" fmla="*/ 711 w 1028"/>
                <a:gd name="T77" fmla="*/ 113 h 731"/>
                <a:gd name="T78" fmla="*/ 781 w 1028"/>
                <a:gd name="T79" fmla="*/ 118 h 731"/>
                <a:gd name="T80" fmla="*/ 849 w 1028"/>
                <a:gd name="T81" fmla="*/ 126 h 731"/>
                <a:gd name="T82" fmla="*/ 904 w 1028"/>
                <a:gd name="T83" fmla="*/ 107 h 731"/>
                <a:gd name="T84" fmla="*/ 948 w 1028"/>
                <a:gd name="T85" fmla="*/ 76 h 731"/>
                <a:gd name="T86" fmla="*/ 1002 w 1028"/>
                <a:gd name="T87" fmla="*/ 58 h 731"/>
                <a:gd name="T88" fmla="*/ 1024 w 1028"/>
                <a:gd name="T89" fmla="*/ 44 h 7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8"/>
                <a:gd name="T136" fmla="*/ 0 h 731"/>
                <a:gd name="T137" fmla="*/ 1028 w 1028"/>
                <a:gd name="T138" fmla="*/ 731 h 7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8" h="731">
                  <a:moveTo>
                    <a:pt x="0" y="0"/>
                  </a:moveTo>
                  <a:lnTo>
                    <a:pt x="7" y="4"/>
                  </a:lnTo>
                  <a:lnTo>
                    <a:pt x="16" y="13"/>
                  </a:lnTo>
                  <a:lnTo>
                    <a:pt x="24" y="23"/>
                  </a:lnTo>
                  <a:lnTo>
                    <a:pt x="32" y="39"/>
                  </a:lnTo>
                  <a:lnTo>
                    <a:pt x="41" y="62"/>
                  </a:lnTo>
                  <a:lnTo>
                    <a:pt x="48" y="81"/>
                  </a:lnTo>
                  <a:lnTo>
                    <a:pt x="57" y="93"/>
                  </a:lnTo>
                  <a:lnTo>
                    <a:pt x="67" y="104"/>
                  </a:lnTo>
                  <a:lnTo>
                    <a:pt x="86" y="114"/>
                  </a:lnTo>
                  <a:lnTo>
                    <a:pt x="107" y="123"/>
                  </a:lnTo>
                  <a:lnTo>
                    <a:pt x="127" y="132"/>
                  </a:lnTo>
                  <a:lnTo>
                    <a:pt x="144" y="139"/>
                  </a:lnTo>
                  <a:lnTo>
                    <a:pt x="159" y="150"/>
                  </a:lnTo>
                  <a:lnTo>
                    <a:pt x="168" y="161"/>
                  </a:lnTo>
                  <a:lnTo>
                    <a:pt x="171" y="171"/>
                  </a:lnTo>
                  <a:lnTo>
                    <a:pt x="174" y="181"/>
                  </a:lnTo>
                  <a:lnTo>
                    <a:pt x="175" y="201"/>
                  </a:lnTo>
                  <a:lnTo>
                    <a:pt x="178" y="213"/>
                  </a:lnTo>
                  <a:lnTo>
                    <a:pt x="184" y="221"/>
                  </a:lnTo>
                  <a:lnTo>
                    <a:pt x="199" y="230"/>
                  </a:lnTo>
                  <a:lnTo>
                    <a:pt x="215" y="239"/>
                  </a:lnTo>
                  <a:lnTo>
                    <a:pt x="233" y="248"/>
                  </a:lnTo>
                  <a:lnTo>
                    <a:pt x="246" y="259"/>
                  </a:lnTo>
                  <a:lnTo>
                    <a:pt x="254" y="271"/>
                  </a:lnTo>
                  <a:lnTo>
                    <a:pt x="258" y="296"/>
                  </a:lnTo>
                  <a:lnTo>
                    <a:pt x="265" y="314"/>
                  </a:lnTo>
                  <a:lnTo>
                    <a:pt x="270" y="340"/>
                  </a:lnTo>
                  <a:lnTo>
                    <a:pt x="274" y="351"/>
                  </a:lnTo>
                  <a:lnTo>
                    <a:pt x="282" y="363"/>
                  </a:lnTo>
                  <a:lnTo>
                    <a:pt x="292" y="377"/>
                  </a:lnTo>
                  <a:lnTo>
                    <a:pt x="301" y="396"/>
                  </a:lnTo>
                  <a:lnTo>
                    <a:pt x="305" y="411"/>
                  </a:lnTo>
                  <a:lnTo>
                    <a:pt x="307" y="431"/>
                  </a:lnTo>
                  <a:lnTo>
                    <a:pt x="307" y="450"/>
                  </a:lnTo>
                  <a:lnTo>
                    <a:pt x="305" y="470"/>
                  </a:lnTo>
                  <a:lnTo>
                    <a:pt x="287" y="503"/>
                  </a:lnTo>
                  <a:lnTo>
                    <a:pt x="266" y="531"/>
                  </a:lnTo>
                  <a:lnTo>
                    <a:pt x="250" y="556"/>
                  </a:lnTo>
                  <a:lnTo>
                    <a:pt x="239" y="576"/>
                  </a:lnTo>
                  <a:lnTo>
                    <a:pt x="232" y="598"/>
                  </a:lnTo>
                  <a:lnTo>
                    <a:pt x="225" y="620"/>
                  </a:lnTo>
                  <a:lnTo>
                    <a:pt x="217" y="642"/>
                  </a:lnTo>
                  <a:lnTo>
                    <a:pt x="204" y="664"/>
                  </a:lnTo>
                  <a:lnTo>
                    <a:pt x="200" y="672"/>
                  </a:lnTo>
                  <a:lnTo>
                    <a:pt x="192" y="679"/>
                  </a:lnTo>
                  <a:lnTo>
                    <a:pt x="178" y="690"/>
                  </a:lnTo>
                  <a:lnTo>
                    <a:pt x="161" y="698"/>
                  </a:lnTo>
                  <a:lnTo>
                    <a:pt x="178" y="694"/>
                  </a:lnTo>
                  <a:lnTo>
                    <a:pt x="199" y="690"/>
                  </a:lnTo>
                  <a:lnTo>
                    <a:pt x="215" y="687"/>
                  </a:lnTo>
                  <a:lnTo>
                    <a:pt x="235" y="685"/>
                  </a:lnTo>
                  <a:lnTo>
                    <a:pt x="254" y="685"/>
                  </a:lnTo>
                  <a:lnTo>
                    <a:pt x="273" y="686"/>
                  </a:lnTo>
                  <a:lnTo>
                    <a:pt x="288" y="690"/>
                  </a:lnTo>
                  <a:lnTo>
                    <a:pt x="302" y="700"/>
                  </a:lnTo>
                  <a:lnTo>
                    <a:pt x="312" y="711"/>
                  </a:lnTo>
                  <a:lnTo>
                    <a:pt x="321" y="723"/>
                  </a:lnTo>
                  <a:lnTo>
                    <a:pt x="328" y="731"/>
                  </a:lnTo>
                  <a:lnTo>
                    <a:pt x="328" y="728"/>
                  </a:lnTo>
                  <a:lnTo>
                    <a:pt x="325" y="711"/>
                  </a:lnTo>
                  <a:lnTo>
                    <a:pt x="324" y="698"/>
                  </a:lnTo>
                  <a:lnTo>
                    <a:pt x="319" y="678"/>
                  </a:lnTo>
                  <a:lnTo>
                    <a:pt x="328" y="698"/>
                  </a:lnTo>
                  <a:lnTo>
                    <a:pt x="336" y="708"/>
                  </a:lnTo>
                  <a:lnTo>
                    <a:pt x="345" y="714"/>
                  </a:lnTo>
                  <a:lnTo>
                    <a:pt x="356" y="717"/>
                  </a:lnTo>
                  <a:lnTo>
                    <a:pt x="370" y="714"/>
                  </a:lnTo>
                  <a:lnTo>
                    <a:pt x="387" y="710"/>
                  </a:lnTo>
                  <a:lnTo>
                    <a:pt x="407" y="706"/>
                  </a:lnTo>
                  <a:lnTo>
                    <a:pt x="428" y="703"/>
                  </a:lnTo>
                  <a:lnTo>
                    <a:pt x="447" y="706"/>
                  </a:lnTo>
                  <a:lnTo>
                    <a:pt x="465" y="710"/>
                  </a:lnTo>
                  <a:lnTo>
                    <a:pt x="430" y="691"/>
                  </a:lnTo>
                  <a:lnTo>
                    <a:pt x="416" y="680"/>
                  </a:lnTo>
                  <a:lnTo>
                    <a:pt x="405" y="668"/>
                  </a:lnTo>
                  <a:lnTo>
                    <a:pt x="400" y="652"/>
                  </a:lnTo>
                  <a:lnTo>
                    <a:pt x="395" y="632"/>
                  </a:lnTo>
                  <a:lnTo>
                    <a:pt x="394" y="602"/>
                  </a:lnTo>
                  <a:lnTo>
                    <a:pt x="396" y="582"/>
                  </a:lnTo>
                  <a:lnTo>
                    <a:pt x="398" y="565"/>
                  </a:lnTo>
                  <a:lnTo>
                    <a:pt x="403" y="544"/>
                  </a:lnTo>
                  <a:lnTo>
                    <a:pt x="403" y="527"/>
                  </a:lnTo>
                  <a:lnTo>
                    <a:pt x="402" y="507"/>
                  </a:lnTo>
                  <a:lnTo>
                    <a:pt x="403" y="483"/>
                  </a:lnTo>
                  <a:lnTo>
                    <a:pt x="401" y="465"/>
                  </a:lnTo>
                  <a:lnTo>
                    <a:pt x="397" y="451"/>
                  </a:lnTo>
                  <a:lnTo>
                    <a:pt x="392" y="436"/>
                  </a:lnTo>
                  <a:lnTo>
                    <a:pt x="391" y="427"/>
                  </a:lnTo>
                  <a:lnTo>
                    <a:pt x="394" y="415"/>
                  </a:lnTo>
                  <a:lnTo>
                    <a:pt x="398" y="398"/>
                  </a:lnTo>
                  <a:lnTo>
                    <a:pt x="400" y="381"/>
                  </a:lnTo>
                  <a:lnTo>
                    <a:pt x="397" y="362"/>
                  </a:lnTo>
                  <a:lnTo>
                    <a:pt x="391" y="346"/>
                  </a:lnTo>
                  <a:lnTo>
                    <a:pt x="382" y="331"/>
                  </a:lnTo>
                  <a:lnTo>
                    <a:pt x="374" y="319"/>
                  </a:lnTo>
                  <a:lnTo>
                    <a:pt x="371" y="307"/>
                  </a:lnTo>
                  <a:lnTo>
                    <a:pt x="372" y="294"/>
                  </a:lnTo>
                  <a:lnTo>
                    <a:pt x="378" y="281"/>
                  </a:lnTo>
                  <a:lnTo>
                    <a:pt x="387" y="270"/>
                  </a:lnTo>
                  <a:lnTo>
                    <a:pt x="409" y="253"/>
                  </a:lnTo>
                  <a:lnTo>
                    <a:pt x="434" y="239"/>
                  </a:lnTo>
                  <a:lnTo>
                    <a:pt x="461" y="228"/>
                  </a:lnTo>
                  <a:lnTo>
                    <a:pt x="484" y="222"/>
                  </a:lnTo>
                  <a:lnTo>
                    <a:pt x="504" y="217"/>
                  </a:lnTo>
                  <a:lnTo>
                    <a:pt x="523" y="213"/>
                  </a:lnTo>
                  <a:lnTo>
                    <a:pt x="543" y="205"/>
                  </a:lnTo>
                  <a:lnTo>
                    <a:pt x="562" y="195"/>
                  </a:lnTo>
                  <a:lnTo>
                    <a:pt x="574" y="186"/>
                  </a:lnTo>
                  <a:lnTo>
                    <a:pt x="590" y="172"/>
                  </a:lnTo>
                  <a:lnTo>
                    <a:pt x="607" y="157"/>
                  </a:lnTo>
                  <a:lnTo>
                    <a:pt x="624" y="139"/>
                  </a:lnTo>
                  <a:lnTo>
                    <a:pt x="638" y="129"/>
                  </a:lnTo>
                  <a:lnTo>
                    <a:pt x="653" y="123"/>
                  </a:lnTo>
                  <a:lnTo>
                    <a:pt x="670" y="117"/>
                  </a:lnTo>
                  <a:lnTo>
                    <a:pt x="690" y="114"/>
                  </a:lnTo>
                  <a:lnTo>
                    <a:pt x="711" y="113"/>
                  </a:lnTo>
                  <a:lnTo>
                    <a:pt x="732" y="113"/>
                  </a:lnTo>
                  <a:lnTo>
                    <a:pt x="757" y="115"/>
                  </a:lnTo>
                  <a:lnTo>
                    <a:pt x="781" y="118"/>
                  </a:lnTo>
                  <a:lnTo>
                    <a:pt x="804" y="124"/>
                  </a:lnTo>
                  <a:lnTo>
                    <a:pt x="828" y="127"/>
                  </a:lnTo>
                  <a:lnTo>
                    <a:pt x="849" y="126"/>
                  </a:lnTo>
                  <a:lnTo>
                    <a:pt x="870" y="123"/>
                  </a:lnTo>
                  <a:lnTo>
                    <a:pt x="888" y="117"/>
                  </a:lnTo>
                  <a:lnTo>
                    <a:pt x="904" y="107"/>
                  </a:lnTo>
                  <a:lnTo>
                    <a:pt x="920" y="94"/>
                  </a:lnTo>
                  <a:lnTo>
                    <a:pt x="934" y="84"/>
                  </a:lnTo>
                  <a:lnTo>
                    <a:pt x="948" y="76"/>
                  </a:lnTo>
                  <a:lnTo>
                    <a:pt x="963" y="70"/>
                  </a:lnTo>
                  <a:lnTo>
                    <a:pt x="982" y="65"/>
                  </a:lnTo>
                  <a:lnTo>
                    <a:pt x="1002" y="58"/>
                  </a:lnTo>
                  <a:lnTo>
                    <a:pt x="1013" y="54"/>
                  </a:lnTo>
                  <a:lnTo>
                    <a:pt x="1019" y="49"/>
                  </a:lnTo>
                  <a:lnTo>
                    <a:pt x="1024" y="44"/>
                  </a:lnTo>
                  <a:lnTo>
                    <a:pt x="1028" y="31"/>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3" name="Freeform 87">
              <a:extLst>
                <a:ext uri="{FF2B5EF4-FFF2-40B4-BE49-F238E27FC236}">
                  <a16:creationId xmlns:a16="http://schemas.microsoft.com/office/drawing/2014/main" xmlns="" id="{F5FF71BE-F968-437E-9FEB-87C3A98E39B2}"/>
                </a:ext>
              </a:extLst>
            </p:cNvPr>
            <p:cNvSpPr>
              <a:spLocks/>
            </p:cNvSpPr>
            <p:nvPr/>
          </p:nvSpPr>
          <p:spPr bwMode="auto">
            <a:xfrm>
              <a:off x="4145" y="1410"/>
              <a:ext cx="30" cy="57"/>
            </a:xfrm>
            <a:custGeom>
              <a:avLst/>
              <a:gdLst>
                <a:gd name="T0" fmla="*/ 55 w 89"/>
                <a:gd name="T1" fmla="*/ 66 h 173"/>
                <a:gd name="T2" fmla="*/ 52 w 89"/>
                <a:gd name="T3" fmla="*/ 74 h 173"/>
                <a:gd name="T4" fmla="*/ 47 w 89"/>
                <a:gd name="T5" fmla="*/ 85 h 173"/>
                <a:gd name="T6" fmla="*/ 39 w 89"/>
                <a:gd name="T7" fmla="*/ 94 h 173"/>
                <a:gd name="T8" fmla="*/ 27 w 89"/>
                <a:gd name="T9" fmla="*/ 102 h 173"/>
                <a:gd name="T10" fmla="*/ 15 w 89"/>
                <a:gd name="T11" fmla="*/ 108 h 173"/>
                <a:gd name="T12" fmla="*/ 7 w 89"/>
                <a:gd name="T13" fmla="*/ 114 h 173"/>
                <a:gd name="T14" fmla="*/ 0 w 89"/>
                <a:gd name="T15" fmla="*/ 124 h 173"/>
                <a:gd name="T16" fmla="*/ 0 w 89"/>
                <a:gd name="T17" fmla="*/ 126 h 173"/>
                <a:gd name="T18" fmla="*/ 3 w 89"/>
                <a:gd name="T19" fmla="*/ 129 h 173"/>
                <a:gd name="T20" fmla="*/ 15 w 89"/>
                <a:gd name="T21" fmla="*/ 133 h 173"/>
                <a:gd name="T22" fmla="*/ 29 w 89"/>
                <a:gd name="T23" fmla="*/ 135 h 173"/>
                <a:gd name="T24" fmla="*/ 42 w 89"/>
                <a:gd name="T25" fmla="*/ 139 h 173"/>
                <a:gd name="T26" fmla="*/ 50 w 89"/>
                <a:gd name="T27" fmla="*/ 142 h 173"/>
                <a:gd name="T28" fmla="*/ 56 w 89"/>
                <a:gd name="T29" fmla="*/ 150 h 173"/>
                <a:gd name="T30" fmla="*/ 61 w 89"/>
                <a:gd name="T31" fmla="*/ 159 h 173"/>
                <a:gd name="T32" fmla="*/ 64 w 89"/>
                <a:gd name="T33" fmla="*/ 173 h 173"/>
                <a:gd name="T34" fmla="*/ 65 w 89"/>
                <a:gd name="T35" fmla="*/ 149 h 173"/>
                <a:gd name="T36" fmla="*/ 66 w 89"/>
                <a:gd name="T37" fmla="*/ 144 h 173"/>
                <a:gd name="T38" fmla="*/ 68 w 89"/>
                <a:gd name="T39" fmla="*/ 138 h 173"/>
                <a:gd name="T40" fmla="*/ 76 w 89"/>
                <a:gd name="T41" fmla="*/ 128 h 173"/>
                <a:gd name="T42" fmla="*/ 84 w 89"/>
                <a:gd name="T43" fmla="*/ 112 h 173"/>
                <a:gd name="T44" fmla="*/ 89 w 89"/>
                <a:gd name="T45" fmla="*/ 92 h 173"/>
                <a:gd name="T46" fmla="*/ 89 w 89"/>
                <a:gd name="T47" fmla="*/ 73 h 173"/>
                <a:gd name="T48" fmla="*/ 88 w 89"/>
                <a:gd name="T49" fmla="*/ 57 h 173"/>
                <a:gd name="T50" fmla="*/ 88 w 89"/>
                <a:gd name="T51" fmla="*/ 52 h 173"/>
                <a:gd name="T52" fmla="*/ 86 w 89"/>
                <a:gd name="T53" fmla="*/ 33 h 173"/>
                <a:gd name="T54" fmla="*/ 83 w 89"/>
                <a:gd name="T55" fmla="*/ 20 h 173"/>
                <a:gd name="T56" fmla="*/ 78 w 89"/>
                <a:gd name="T57" fmla="*/ 9 h 173"/>
                <a:gd name="T58" fmla="*/ 72 w 89"/>
                <a:gd name="T59" fmla="*/ 0 h 1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173"/>
                <a:gd name="T92" fmla="*/ 89 w 89"/>
                <a:gd name="T93" fmla="*/ 173 h 17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173">
                  <a:moveTo>
                    <a:pt x="55" y="66"/>
                  </a:moveTo>
                  <a:lnTo>
                    <a:pt x="52" y="74"/>
                  </a:lnTo>
                  <a:lnTo>
                    <a:pt x="47" y="85"/>
                  </a:lnTo>
                  <a:lnTo>
                    <a:pt x="39" y="94"/>
                  </a:lnTo>
                  <a:lnTo>
                    <a:pt x="27" y="102"/>
                  </a:lnTo>
                  <a:lnTo>
                    <a:pt x="15" y="108"/>
                  </a:lnTo>
                  <a:lnTo>
                    <a:pt x="7" y="114"/>
                  </a:lnTo>
                  <a:lnTo>
                    <a:pt x="0" y="124"/>
                  </a:lnTo>
                  <a:lnTo>
                    <a:pt x="0" y="126"/>
                  </a:lnTo>
                  <a:lnTo>
                    <a:pt x="3" y="129"/>
                  </a:lnTo>
                  <a:lnTo>
                    <a:pt x="15" y="133"/>
                  </a:lnTo>
                  <a:lnTo>
                    <a:pt x="29" y="135"/>
                  </a:lnTo>
                  <a:lnTo>
                    <a:pt x="42" y="139"/>
                  </a:lnTo>
                  <a:lnTo>
                    <a:pt x="50" y="142"/>
                  </a:lnTo>
                  <a:lnTo>
                    <a:pt x="56" y="150"/>
                  </a:lnTo>
                  <a:lnTo>
                    <a:pt x="61" y="159"/>
                  </a:lnTo>
                  <a:lnTo>
                    <a:pt x="64" y="173"/>
                  </a:lnTo>
                  <a:lnTo>
                    <a:pt x="65" y="149"/>
                  </a:lnTo>
                  <a:lnTo>
                    <a:pt x="66" y="144"/>
                  </a:lnTo>
                  <a:lnTo>
                    <a:pt x="68" y="138"/>
                  </a:lnTo>
                  <a:lnTo>
                    <a:pt x="76" y="128"/>
                  </a:lnTo>
                  <a:lnTo>
                    <a:pt x="84" y="112"/>
                  </a:lnTo>
                  <a:lnTo>
                    <a:pt x="89" y="92"/>
                  </a:lnTo>
                  <a:lnTo>
                    <a:pt x="89" y="73"/>
                  </a:lnTo>
                  <a:lnTo>
                    <a:pt x="88" y="57"/>
                  </a:lnTo>
                  <a:lnTo>
                    <a:pt x="88" y="52"/>
                  </a:lnTo>
                  <a:lnTo>
                    <a:pt x="86" y="33"/>
                  </a:lnTo>
                  <a:lnTo>
                    <a:pt x="83" y="20"/>
                  </a:lnTo>
                  <a:lnTo>
                    <a:pt x="78" y="9"/>
                  </a:lnTo>
                  <a:lnTo>
                    <a:pt x="72"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4" name="Freeform 88">
              <a:extLst>
                <a:ext uri="{FF2B5EF4-FFF2-40B4-BE49-F238E27FC236}">
                  <a16:creationId xmlns:a16="http://schemas.microsoft.com/office/drawing/2014/main" xmlns="" id="{4C752803-E161-4ED4-8E03-D90080BE55C7}"/>
                </a:ext>
              </a:extLst>
            </p:cNvPr>
            <p:cNvSpPr>
              <a:spLocks/>
            </p:cNvSpPr>
            <p:nvPr/>
          </p:nvSpPr>
          <p:spPr bwMode="auto">
            <a:xfrm>
              <a:off x="4173" y="1411"/>
              <a:ext cx="14" cy="40"/>
            </a:xfrm>
            <a:custGeom>
              <a:avLst/>
              <a:gdLst>
                <a:gd name="T0" fmla="*/ 0 w 41"/>
                <a:gd name="T1" fmla="*/ 0 h 120"/>
                <a:gd name="T2" fmla="*/ 4 w 41"/>
                <a:gd name="T3" fmla="*/ 8 h 120"/>
                <a:gd name="T4" fmla="*/ 10 w 41"/>
                <a:gd name="T5" fmla="*/ 19 h 120"/>
                <a:gd name="T6" fmla="*/ 12 w 41"/>
                <a:gd name="T7" fmla="*/ 33 h 120"/>
                <a:gd name="T8" fmla="*/ 14 w 41"/>
                <a:gd name="T9" fmla="*/ 51 h 120"/>
                <a:gd name="T10" fmla="*/ 14 w 41"/>
                <a:gd name="T11" fmla="*/ 51 h 120"/>
                <a:gd name="T12" fmla="*/ 14 w 41"/>
                <a:gd name="T13" fmla="*/ 59 h 120"/>
                <a:gd name="T14" fmla="*/ 16 w 41"/>
                <a:gd name="T15" fmla="*/ 76 h 120"/>
                <a:gd name="T16" fmla="*/ 16 w 41"/>
                <a:gd name="T17" fmla="*/ 91 h 120"/>
                <a:gd name="T18" fmla="*/ 17 w 41"/>
                <a:gd name="T19" fmla="*/ 103 h 120"/>
                <a:gd name="T20" fmla="*/ 21 w 41"/>
                <a:gd name="T21" fmla="*/ 120 h 120"/>
                <a:gd name="T22" fmla="*/ 29 w 41"/>
                <a:gd name="T23" fmla="*/ 109 h 120"/>
                <a:gd name="T24" fmla="*/ 35 w 41"/>
                <a:gd name="T25" fmla="*/ 97 h 120"/>
                <a:gd name="T26" fmla="*/ 39 w 41"/>
                <a:gd name="T27" fmla="*/ 86 h 120"/>
                <a:gd name="T28" fmla="*/ 41 w 41"/>
                <a:gd name="T29" fmla="*/ 70 h 120"/>
                <a:gd name="T30" fmla="*/ 41 w 41"/>
                <a:gd name="T31" fmla="*/ 57 h 120"/>
                <a:gd name="T32" fmla="*/ 41 w 41"/>
                <a:gd name="T33" fmla="*/ 45 h 120"/>
                <a:gd name="T34" fmla="*/ 40 w 41"/>
                <a:gd name="T35" fmla="*/ 39 h 120"/>
                <a:gd name="T36" fmla="*/ 38 w 41"/>
                <a:gd name="T37" fmla="*/ 21 h 120"/>
                <a:gd name="T38" fmla="*/ 36 w 41"/>
                <a:gd name="T39" fmla="*/ 13 h 1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
                <a:gd name="T61" fmla="*/ 0 h 120"/>
                <a:gd name="T62" fmla="*/ 41 w 41"/>
                <a:gd name="T63" fmla="*/ 120 h 12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 h="120">
                  <a:moveTo>
                    <a:pt x="0" y="0"/>
                  </a:moveTo>
                  <a:lnTo>
                    <a:pt x="4" y="8"/>
                  </a:lnTo>
                  <a:lnTo>
                    <a:pt x="10" y="19"/>
                  </a:lnTo>
                  <a:lnTo>
                    <a:pt x="12" y="33"/>
                  </a:lnTo>
                  <a:lnTo>
                    <a:pt x="14" y="51"/>
                  </a:lnTo>
                  <a:lnTo>
                    <a:pt x="14" y="59"/>
                  </a:lnTo>
                  <a:lnTo>
                    <a:pt x="16" y="76"/>
                  </a:lnTo>
                  <a:lnTo>
                    <a:pt x="16" y="91"/>
                  </a:lnTo>
                  <a:lnTo>
                    <a:pt x="17" y="103"/>
                  </a:lnTo>
                  <a:lnTo>
                    <a:pt x="21" y="120"/>
                  </a:lnTo>
                  <a:lnTo>
                    <a:pt x="29" y="109"/>
                  </a:lnTo>
                  <a:lnTo>
                    <a:pt x="35" y="97"/>
                  </a:lnTo>
                  <a:lnTo>
                    <a:pt x="39" y="86"/>
                  </a:lnTo>
                  <a:lnTo>
                    <a:pt x="41" y="70"/>
                  </a:lnTo>
                  <a:lnTo>
                    <a:pt x="41" y="57"/>
                  </a:lnTo>
                  <a:lnTo>
                    <a:pt x="41" y="45"/>
                  </a:lnTo>
                  <a:lnTo>
                    <a:pt x="40" y="39"/>
                  </a:lnTo>
                  <a:lnTo>
                    <a:pt x="38" y="21"/>
                  </a:lnTo>
                  <a:lnTo>
                    <a:pt x="36" y="13"/>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5" name="Freeform 89">
              <a:extLst>
                <a:ext uri="{FF2B5EF4-FFF2-40B4-BE49-F238E27FC236}">
                  <a16:creationId xmlns:a16="http://schemas.microsoft.com/office/drawing/2014/main" xmlns="" id="{ECC93893-7B02-4568-9E85-DA3F120AC142}"/>
                </a:ext>
              </a:extLst>
            </p:cNvPr>
            <p:cNvSpPr>
              <a:spLocks/>
            </p:cNvSpPr>
            <p:nvPr/>
          </p:nvSpPr>
          <p:spPr bwMode="auto">
            <a:xfrm>
              <a:off x="4184" y="1415"/>
              <a:ext cx="41" cy="79"/>
            </a:xfrm>
            <a:custGeom>
              <a:avLst/>
              <a:gdLst>
                <a:gd name="T0" fmla="*/ 21 w 121"/>
                <a:gd name="T1" fmla="*/ 0 h 237"/>
                <a:gd name="T2" fmla="*/ 22 w 121"/>
                <a:gd name="T3" fmla="*/ 13 h 237"/>
                <a:gd name="T4" fmla="*/ 23 w 121"/>
                <a:gd name="T5" fmla="*/ 29 h 237"/>
                <a:gd name="T6" fmla="*/ 23 w 121"/>
                <a:gd name="T7" fmla="*/ 29 h 237"/>
                <a:gd name="T8" fmla="*/ 26 w 121"/>
                <a:gd name="T9" fmla="*/ 45 h 237"/>
                <a:gd name="T10" fmla="*/ 26 w 121"/>
                <a:gd name="T11" fmla="*/ 62 h 237"/>
                <a:gd name="T12" fmla="*/ 23 w 121"/>
                <a:gd name="T13" fmla="*/ 83 h 237"/>
                <a:gd name="T14" fmla="*/ 17 w 121"/>
                <a:gd name="T15" fmla="*/ 100 h 237"/>
                <a:gd name="T16" fmla="*/ 10 w 121"/>
                <a:gd name="T17" fmla="*/ 120 h 237"/>
                <a:gd name="T18" fmla="*/ 3 w 121"/>
                <a:gd name="T19" fmla="*/ 136 h 237"/>
                <a:gd name="T20" fmla="*/ 1 w 121"/>
                <a:gd name="T21" fmla="*/ 154 h 237"/>
                <a:gd name="T22" fmla="*/ 0 w 121"/>
                <a:gd name="T23" fmla="*/ 173 h 237"/>
                <a:gd name="T24" fmla="*/ 2 w 121"/>
                <a:gd name="T25" fmla="*/ 196 h 237"/>
                <a:gd name="T26" fmla="*/ 6 w 121"/>
                <a:gd name="T27" fmla="*/ 212 h 237"/>
                <a:gd name="T28" fmla="*/ 13 w 121"/>
                <a:gd name="T29" fmla="*/ 229 h 237"/>
                <a:gd name="T30" fmla="*/ 22 w 121"/>
                <a:gd name="T31" fmla="*/ 237 h 237"/>
                <a:gd name="T32" fmla="*/ 27 w 121"/>
                <a:gd name="T33" fmla="*/ 224 h 237"/>
                <a:gd name="T34" fmla="*/ 33 w 121"/>
                <a:gd name="T35" fmla="*/ 213 h 237"/>
                <a:gd name="T36" fmla="*/ 38 w 121"/>
                <a:gd name="T37" fmla="*/ 201 h 237"/>
                <a:gd name="T38" fmla="*/ 47 w 121"/>
                <a:gd name="T39" fmla="*/ 189 h 237"/>
                <a:gd name="T40" fmla="*/ 59 w 121"/>
                <a:gd name="T41" fmla="*/ 174 h 237"/>
                <a:gd name="T42" fmla="*/ 71 w 121"/>
                <a:gd name="T43" fmla="*/ 162 h 237"/>
                <a:gd name="T44" fmla="*/ 85 w 121"/>
                <a:gd name="T45" fmla="*/ 146 h 237"/>
                <a:gd name="T46" fmla="*/ 97 w 121"/>
                <a:gd name="T47" fmla="*/ 133 h 237"/>
                <a:gd name="T48" fmla="*/ 109 w 121"/>
                <a:gd name="T49" fmla="*/ 123 h 237"/>
                <a:gd name="T50" fmla="*/ 117 w 121"/>
                <a:gd name="T51" fmla="*/ 112 h 237"/>
                <a:gd name="T52" fmla="*/ 121 w 121"/>
                <a:gd name="T53" fmla="*/ 99 h 237"/>
                <a:gd name="T54" fmla="*/ 121 w 121"/>
                <a:gd name="T55" fmla="*/ 87 h 237"/>
                <a:gd name="T56" fmla="*/ 118 w 121"/>
                <a:gd name="T57" fmla="*/ 74 h 237"/>
                <a:gd name="T58" fmla="*/ 112 w 121"/>
                <a:gd name="T59" fmla="*/ 61 h 237"/>
                <a:gd name="T60" fmla="*/ 104 w 121"/>
                <a:gd name="T61" fmla="*/ 43 h 237"/>
                <a:gd name="T62" fmla="*/ 97 w 121"/>
                <a:gd name="T63" fmla="*/ 27 h 237"/>
                <a:gd name="T64" fmla="*/ 91 w 121"/>
                <a:gd name="T65" fmla="*/ 11 h 237"/>
                <a:gd name="T66" fmla="*/ 85 w 121"/>
                <a:gd name="T67" fmla="*/ 2 h 2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1"/>
                <a:gd name="T103" fmla="*/ 0 h 237"/>
                <a:gd name="T104" fmla="*/ 121 w 121"/>
                <a:gd name="T105" fmla="*/ 237 h 2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1" h="237">
                  <a:moveTo>
                    <a:pt x="21" y="0"/>
                  </a:moveTo>
                  <a:lnTo>
                    <a:pt x="22" y="13"/>
                  </a:lnTo>
                  <a:lnTo>
                    <a:pt x="23" y="29"/>
                  </a:lnTo>
                  <a:lnTo>
                    <a:pt x="26" y="45"/>
                  </a:lnTo>
                  <a:lnTo>
                    <a:pt x="26" y="62"/>
                  </a:lnTo>
                  <a:lnTo>
                    <a:pt x="23" y="83"/>
                  </a:lnTo>
                  <a:lnTo>
                    <a:pt x="17" y="100"/>
                  </a:lnTo>
                  <a:lnTo>
                    <a:pt x="10" y="120"/>
                  </a:lnTo>
                  <a:lnTo>
                    <a:pt x="3" y="136"/>
                  </a:lnTo>
                  <a:lnTo>
                    <a:pt x="1" y="154"/>
                  </a:lnTo>
                  <a:lnTo>
                    <a:pt x="0" y="173"/>
                  </a:lnTo>
                  <a:lnTo>
                    <a:pt x="2" y="196"/>
                  </a:lnTo>
                  <a:lnTo>
                    <a:pt x="6" y="212"/>
                  </a:lnTo>
                  <a:lnTo>
                    <a:pt x="13" y="229"/>
                  </a:lnTo>
                  <a:lnTo>
                    <a:pt x="22" y="237"/>
                  </a:lnTo>
                  <a:lnTo>
                    <a:pt x="27" y="224"/>
                  </a:lnTo>
                  <a:lnTo>
                    <a:pt x="33" y="213"/>
                  </a:lnTo>
                  <a:lnTo>
                    <a:pt x="38" y="201"/>
                  </a:lnTo>
                  <a:lnTo>
                    <a:pt x="47" y="189"/>
                  </a:lnTo>
                  <a:lnTo>
                    <a:pt x="59" y="174"/>
                  </a:lnTo>
                  <a:lnTo>
                    <a:pt x="71" y="162"/>
                  </a:lnTo>
                  <a:lnTo>
                    <a:pt x="85" y="146"/>
                  </a:lnTo>
                  <a:lnTo>
                    <a:pt x="97" y="133"/>
                  </a:lnTo>
                  <a:lnTo>
                    <a:pt x="109" y="123"/>
                  </a:lnTo>
                  <a:lnTo>
                    <a:pt x="117" y="112"/>
                  </a:lnTo>
                  <a:lnTo>
                    <a:pt x="121" y="99"/>
                  </a:lnTo>
                  <a:lnTo>
                    <a:pt x="121" y="87"/>
                  </a:lnTo>
                  <a:lnTo>
                    <a:pt x="118" y="74"/>
                  </a:lnTo>
                  <a:lnTo>
                    <a:pt x="112" y="61"/>
                  </a:lnTo>
                  <a:lnTo>
                    <a:pt x="104" y="43"/>
                  </a:lnTo>
                  <a:lnTo>
                    <a:pt x="97" y="27"/>
                  </a:lnTo>
                  <a:lnTo>
                    <a:pt x="91" y="11"/>
                  </a:lnTo>
                  <a:lnTo>
                    <a:pt x="85" y="2"/>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6" name="Freeform 90">
              <a:extLst>
                <a:ext uri="{FF2B5EF4-FFF2-40B4-BE49-F238E27FC236}">
                  <a16:creationId xmlns:a16="http://schemas.microsoft.com/office/drawing/2014/main" xmlns="" id="{0B21B949-2C5C-4708-91FE-5E5D89B799A6}"/>
                </a:ext>
              </a:extLst>
            </p:cNvPr>
            <p:cNvSpPr>
              <a:spLocks/>
            </p:cNvSpPr>
            <p:nvPr/>
          </p:nvSpPr>
          <p:spPr bwMode="auto">
            <a:xfrm>
              <a:off x="4013" y="1302"/>
              <a:ext cx="220" cy="113"/>
            </a:xfrm>
            <a:custGeom>
              <a:avLst/>
              <a:gdLst>
                <a:gd name="T0" fmla="*/ 236 w 660"/>
                <a:gd name="T1" fmla="*/ 15 h 338"/>
                <a:gd name="T2" fmla="*/ 212 w 660"/>
                <a:gd name="T3" fmla="*/ 5 h 338"/>
                <a:gd name="T4" fmla="*/ 190 w 660"/>
                <a:gd name="T5" fmla="*/ 0 h 338"/>
                <a:gd name="T6" fmla="*/ 170 w 660"/>
                <a:gd name="T7" fmla="*/ 10 h 338"/>
                <a:gd name="T8" fmla="*/ 156 w 660"/>
                <a:gd name="T9" fmla="*/ 39 h 338"/>
                <a:gd name="T10" fmla="*/ 139 w 660"/>
                <a:gd name="T11" fmla="*/ 78 h 338"/>
                <a:gd name="T12" fmla="*/ 125 w 660"/>
                <a:gd name="T13" fmla="*/ 95 h 338"/>
                <a:gd name="T14" fmla="*/ 99 w 660"/>
                <a:gd name="T15" fmla="*/ 109 h 338"/>
                <a:gd name="T16" fmla="*/ 55 w 660"/>
                <a:gd name="T17" fmla="*/ 132 h 338"/>
                <a:gd name="T18" fmla="*/ 23 w 660"/>
                <a:gd name="T19" fmla="*/ 164 h 338"/>
                <a:gd name="T20" fmla="*/ 4 w 660"/>
                <a:gd name="T21" fmla="*/ 205 h 338"/>
                <a:gd name="T22" fmla="*/ 1 w 660"/>
                <a:gd name="T23" fmla="*/ 249 h 338"/>
                <a:gd name="T24" fmla="*/ 12 w 660"/>
                <a:gd name="T25" fmla="*/ 281 h 338"/>
                <a:gd name="T26" fmla="*/ 35 w 660"/>
                <a:gd name="T27" fmla="*/ 302 h 338"/>
                <a:gd name="T28" fmla="*/ 68 w 660"/>
                <a:gd name="T29" fmla="*/ 311 h 338"/>
                <a:gd name="T30" fmla="*/ 89 w 660"/>
                <a:gd name="T31" fmla="*/ 321 h 338"/>
                <a:gd name="T32" fmla="*/ 113 w 660"/>
                <a:gd name="T33" fmla="*/ 335 h 338"/>
                <a:gd name="T34" fmla="*/ 141 w 660"/>
                <a:gd name="T35" fmla="*/ 336 h 338"/>
                <a:gd name="T36" fmla="*/ 191 w 660"/>
                <a:gd name="T37" fmla="*/ 323 h 338"/>
                <a:gd name="T38" fmla="*/ 220 w 660"/>
                <a:gd name="T39" fmla="*/ 321 h 338"/>
                <a:gd name="T40" fmla="*/ 250 w 660"/>
                <a:gd name="T41" fmla="*/ 321 h 338"/>
                <a:gd name="T42" fmla="*/ 287 w 660"/>
                <a:gd name="T43" fmla="*/ 310 h 338"/>
                <a:gd name="T44" fmla="*/ 320 w 660"/>
                <a:gd name="T45" fmla="*/ 301 h 338"/>
                <a:gd name="T46" fmla="*/ 350 w 660"/>
                <a:gd name="T47" fmla="*/ 291 h 338"/>
                <a:gd name="T48" fmla="*/ 382 w 660"/>
                <a:gd name="T49" fmla="*/ 288 h 338"/>
                <a:gd name="T50" fmla="*/ 411 w 660"/>
                <a:gd name="T51" fmla="*/ 295 h 338"/>
                <a:gd name="T52" fmla="*/ 444 w 660"/>
                <a:gd name="T53" fmla="*/ 312 h 338"/>
                <a:gd name="T54" fmla="*/ 469 w 660"/>
                <a:gd name="T55" fmla="*/ 321 h 338"/>
                <a:gd name="T56" fmla="*/ 497 w 660"/>
                <a:gd name="T57" fmla="*/ 332 h 338"/>
                <a:gd name="T58" fmla="*/ 517 w 660"/>
                <a:gd name="T59" fmla="*/ 338 h 338"/>
                <a:gd name="T60" fmla="*/ 533 w 660"/>
                <a:gd name="T61" fmla="*/ 338 h 338"/>
                <a:gd name="T62" fmla="*/ 567 w 660"/>
                <a:gd name="T63" fmla="*/ 327 h 338"/>
                <a:gd name="T64" fmla="*/ 597 w 660"/>
                <a:gd name="T65" fmla="*/ 304 h 338"/>
                <a:gd name="T66" fmla="*/ 616 w 660"/>
                <a:gd name="T67" fmla="*/ 274 h 338"/>
                <a:gd name="T68" fmla="*/ 629 w 660"/>
                <a:gd name="T69" fmla="*/ 229 h 338"/>
                <a:gd name="T70" fmla="*/ 648 w 660"/>
                <a:gd name="T71" fmla="*/ 191 h 338"/>
                <a:gd name="T72" fmla="*/ 660 w 660"/>
                <a:gd name="T73" fmla="*/ 159 h 338"/>
                <a:gd name="T74" fmla="*/ 655 w 660"/>
                <a:gd name="T75" fmla="*/ 131 h 338"/>
                <a:gd name="T76" fmla="*/ 637 w 660"/>
                <a:gd name="T77" fmla="*/ 101 h 338"/>
                <a:gd name="T78" fmla="*/ 611 w 660"/>
                <a:gd name="T79" fmla="*/ 78 h 338"/>
                <a:gd name="T80" fmla="*/ 594 w 660"/>
                <a:gd name="T81" fmla="*/ 61 h 338"/>
                <a:gd name="T82" fmla="*/ 562 w 660"/>
                <a:gd name="T83" fmla="*/ 51 h 338"/>
                <a:gd name="T84" fmla="*/ 515 w 660"/>
                <a:gd name="T85" fmla="*/ 52 h 338"/>
                <a:gd name="T86" fmla="*/ 436 w 660"/>
                <a:gd name="T87" fmla="*/ 61 h 338"/>
                <a:gd name="T88" fmla="*/ 382 w 660"/>
                <a:gd name="T89" fmla="*/ 57 h 338"/>
                <a:gd name="T90" fmla="*/ 329 w 660"/>
                <a:gd name="T91" fmla="*/ 46 h 338"/>
                <a:gd name="T92" fmla="*/ 289 w 660"/>
                <a:gd name="T93" fmla="*/ 32 h 338"/>
                <a:gd name="T94" fmla="*/ 261 w 660"/>
                <a:gd name="T95" fmla="*/ 19 h 3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60"/>
                <a:gd name="T145" fmla="*/ 0 h 338"/>
                <a:gd name="T146" fmla="*/ 660 w 660"/>
                <a:gd name="T147" fmla="*/ 338 h 3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60" h="338">
                  <a:moveTo>
                    <a:pt x="252" y="17"/>
                  </a:moveTo>
                  <a:lnTo>
                    <a:pt x="236" y="15"/>
                  </a:lnTo>
                  <a:lnTo>
                    <a:pt x="225" y="11"/>
                  </a:lnTo>
                  <a:lnTo>
                    <a:pt x="212" y="5"/>
                  </a:lnTo>
                  <a:lnTo>
                    <a:pt x="201" y="1"/>
                  </a:lnTo>
                  <a:lnTo>
                    <a:pt x="190" y="0"/>
                  </a:lnTo>
                  <a:lnTo>
                    <a:pt x="178" y="4"/>
                  </a:lnTo>
                  <a:lnTo>
                    <a:pt x="170" y="10"/>
                  </a:lnTo>
                  <a:lnTo>
                    <a:pt x="163" y="22"/>
                  </a:lnTo>
                  <a:lnTo>
                    <a:pt x="156" y="39"/>
                  </a:lnTo>
                  <a:lnTo>
                    <a:pt x="147" y="63"/>
                  </a:lnTo>
                  <a:lnTo>
                    <a:pt x="139" y="78"/>
                  </a:lnTo>
                  <a:lnTo>
                    <a:pt x="132" y="89"/>
                  </a:lnTo>
                  <a:lnTo>
                    <a:pt x="125" y="95"/>
                  </a:lnTo>
                  <a:lnTo>
                    <a:pt x="117" y="101"/>
                  </a:lnTo>
                  <a:lnTo>
                    <a:pt x="99" y="109"/>
                  </a:lnTo>
                  <a:lnTo>
                    <a:pt x="77" y="120"/>
                  </a:lnTo>
                  <a:lnTo>
                    <a:pt x="55" y="132"/>
                  </a:lnTo>
                  <a:lnTo>
                    <a:pt x="40" y="145"/>
                  </a:lnTo>
                  <a:lnTo>
                    <a:pt x="23" y="164"/>
                  </a:lnTo>
                  <a:lnTo>
                    <a:pt x="10" y="182"/>
                  </a:lnTo>
                  <a:lnTo>
                    <a:pt x="4" y="205"/>
                  </a:lnTo>
                  <a:lnTo>
                    <a:pt x="0" y="227"/>
                  </a:lnTo>
                  <a:lnTo>
                    <a:pt x="1" y="249"/>
                  </a:lnTo>
                  <a:lnTo>
                    <a:pt x="5" y="267"/>
                  </a:lnTo>
                  <a:lnTo>
                    <a:pt x="12" y="281"/>
                  </a:lnTo>
                  <a:lnTo>
                    <a:pt x="22" y="293"/>
                  </a:lnTo>
                  <a:lnTo>
                    <a:pt x="35" y="302"/>
                  </a:lnTo>
                  <a:lnTo>
                    <a:pt x="52" y="309"/>
                  </a:lnTo>
                  <a:lnTo>
                    <a:pt x="68" y="311"/>
                  </a:lnTo>
                  <a:lnTo>
                    <a:pt x="80" y="315"/>
                  </a:lnTo>
                  <a:lnTo>
                    <a:pt x="89" y="321"/>
                  </a:lnTo>
                  <a:lnTo>
                    <a:pt x="102" y="329"/>
                  </a:lnTo>
                  <a:lnTo>
                    <a:pt x="113" y="335"/>
                  </a:lnTo>
                  <a:lnTo>
                    <a:pt x="126" y="337"/>
                  </a:lnTo>
                  <a:lnTo>
                    <a:pt x="141" y="336"/>
                  </a:lnTo>
                  <a:lnTo>
                    <a:pt x="163" y="329"/>
                  </a:lnTo>
                  <a:lnTo>
                    <a:pt x="191" y="323"/>
                  </a:lnTo>
                  <a:lnTo>
                    <a:pt x="205" y="321"/>
                  </a:lnTo>
                  <a:lnTo>
                    <a:pt x="220" y="321"/>
                  </a:lnTo>
                  <a:lnTo>
                    <a:pt x="236" y="323"/>
                  </a:lnTo>
                  <a:lnTo>
                    <a:pt x="250" y="321"/>
                  </a:lnTo>
                  <a:lnTo>
                    <a:pt x="265" y="316"/>
                  </a:lnTo>
                  <a:lnTo>
                    <a:pt x="287" y="310"/>
                  </a:lnTo>
                  <a:lnTo>
                    <a:pt x="303" y="306"/>
                  </a:lnTo>
                  <a:lnTo>
                    <a:pt x="320" y="301"/>
                  </a:lnTo>
                  <a:lnTo>
                    <a:pt x="332" y="297"/>
                  </a:lnTo>
                  <a:lnTo>
                    <a:pt x="350" y="291"/>
                  </a:lnTo>
                  <a:lnTo>
                    <a:pt x="365" y="288"/>
                  </a:lnTo>
                  <a:lnTo>
                    <a:pt x="382" y="288"/>
                  </a:lnTo>
                  <a:lnTo>
                    <a:pt x="396" y="290"/>
                  </a:lnTo>
                  <a:lnTo>
                    <a:pt x="411" y="295"/>
                  </a:lnTo>
                  <a:lnTo>
                    <a:pt x="427" y="305"/>
                  </a:lnTo>
                  <a:lnTo>
                    <a:pt x="444" y="312"/>
                  </a:lnTo>
                  <a:lnTo>
                    <a:pt x="458" y="317"/>
                  </a:lnTo>
                  <a:lnTo>
                    <a:pt x="469" y="321"/>
                  </a:lnTo>
                  <a:lnTo>
                    <a:pt x="481" y="325"/>
                  </a:lnTo>
                  <a:lnTo>
                    <a:pt x="497" y="332"/>
                  </a:lnTo>
                  <a:lnTo>
                    <a:pt x="506" y="336"/>
                  </a:lnTo>
                  <a:lnTo>
                    <a:pt x="517" y="338"/>
                  </a:lnTo>
                  <a:lnTo>
                    <a:pt x="533" y="338"/>
                  </a:lnTo>
                  <a:lnTo>
                    <a:pt x="550" y="334"/>
                  </a:lnTo>
                  <a:lnTo>
                    <a:pt x="567" y="327"/>
                  </a:lnTo>
                  <a:lnTo>
                    <a:pt x="584" y="315"/>
                  </a:lnTo>
                  <a:lnTo>
                    <a:pt x="597" y="304"/>
                  </a:lnTo>
                  <a:lnTo>
                    <a:pt x="609" y="288"/>
                  </a:lnTo>
                  <a:lnTo>
                    <a:pt x="616" y="274"/>
                  </a:lnTo>
                  <a:lnTo>
                    <a:pt x="623" y="247"/>
                  </a:lnTo>
                  <a:lnTo>
                    <a:pt x="629" y="229"/>
                  </a:lnTo>
                  <a:lnTo>
                    <a:pt x="638" y="209"/>
                  </a:lnTo>
                  <a:lnTo>
                    <a:pt x="648" y="191"/>
                  </a:lnTo>
                  <a:lnTo>
                    <a:pt x="656" y="176"/>
                  </a:lnTo>
                  <a:lnTo>
                    <a:pt x="660" y="159"/>
                  </a:lnTo>
                  <a:lnTo>
                    <a:pt x="659" y="144"/>
                  </a:lnTo>
                  <a:lnTo>
                    <a:pt x="655" y="131"/>
                  </a:lnTo>
                  <a:lnTo>
                    <a:pt x="646" y="115"/>
                  </a:lnTo>
                  <a:lnTo>
                    <a:pt x="637" y="101"/>
                  </a:lnTo>
                  <a:lnTo>
                    <a:pt x="623" y="88"/>
                  </a:lnTo>
                  <a:lnTo>
                    <a:pt x="611" y="78"/>
                  </a:lnTo>
                  <a:lnTo>
                    <a:pt x="604" y="68"/>
                  </a:lnTo>
                  <a:lnTo>
                    <a:pt x="594" y="61"/>
                  </a:lnTo>
                  <a:lnTo>
                    <a:pt x="580" y="54"/>
                  </a:lnTo>
                  <a:lnTo>
                    <a:pt x="562" y="51"/>
                  </a:lnTo>
                  <a:lnTo>
                    <a:pt x="544" y="50"/>
                  </a:lnTo>
                  <a:lnTo>
                    <a:pt x="515" y="52"/>
                  </a:lnTo>
                  <a:lnTo>
                    <a:pt x="476" y="57"/>
                  </a:lnTo>
                  <a:lnTo>
                    <a:pt x="436" y="61"/>
                  </a:lnTo>
                  <a:lnTo>
                    <a:pt x="412" y="61"/>
                  </a:lnTo>
                  <a:lnTo>
                    <a:pt x="382" y="57"/>
                  </a:lnTo>
                  <a:lnTo>
                    <a:pt x="354" y="52"/>
                  </a:lnTo>
                  <a:lnTo>
                    <a:pt x="329" y="46"/>
                  </a:lnTo>
                  <a:lnTo>
                    <a:pt x="310" y="40"/>
                  </a:lnTo>
                  <a:lnTo>
                    <a:pt x="289" y="32"/>
                  </a:lnTo>
                  <a:lnTo>
                    <a:pt x="272" y="23"/>
                  </a:lnTo>
                  <a:lnTo>
                    <a:pt x="261" y="19"/>
                  </a:lnTo>
                  <a:lnTo>
                    <a:pt x="252" y="17"/>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7" name="Freeform 91">
              <a:extLst>
                <a:ext uri="{FF2B5EF4-FFF2-40B4-BE49-F238E27FC236}">
                  <a16:creationId xmlns:a16="http://schemas.microsoft.com/office/drawing/2014/main" xmlns="" id="{B3E03973-39FC-4CBF-898A-199A9EA1A8BF}"/>
                </a:ext>
              </a:extLst>
            </p:cNvPr>
            <p:cNvSpPr>
              <a:spLocks/>
            </p:cNvSpPr>
            <p:nvPr/>
          </p:nvSpPr>
          <p:spPr bwMode="auto">
            <a:xfrm>
              <a:off x="4097" y="1267"/>
              <a:ext cx="286" cy="158"/>
            </a:xfrm>
            <a:custGeom>
              <a:avLst/>
              <a:gdLst>
                <a:gd name="T0" fmla="*/ 283 w 859"/>
                <a:gd name="T1" fmla="*/ 456 h 472"/>
                <a:gd name="T2" fmla="*/ 285 w 859"/>
                <a:gd name="T3" fmla="*/ 472 h 472"/>
                <a:gd name="T4" fmla="*/ 323 w 859"/>
                <a:gd name="T5" fmla="*/ 462 h 472"/>
                <a:gd name="T6" fmla="*/ 347 w 859"/>
                <a:gd name="T7" fmla="*/ 445 h 472"/>
                <a:gd name="T8" fmla="*/ 353 w 859"/>
                <a:gd name="T9" fmla="*/ 441 h 472"/>
                <a:gd name="T10" fmla="*/ 359 w 859"/>
                <a:gd name="T11" fmla="*/ 438 h 472"/>
                <a:gd name="T12" fmla="*/ 388 w 859"/>
                <a:gd name="T13" fmla="*/ 439 h 472"/>
                <a:gd name="T14" fmla="*/ 426 w 859"/>
                <a:gd name="T15" fmla="*/ 438 h 472"/>
                <a:gd name="T16" fmla="*/ 448 w 859"/>
                <a:gd name="T17" fmla="*/ 443 h 472"/>
                <a:gd name="T18" fmla="*/ 483 w 859"/>
                <a:gd name="T19" fmla="*/ 447 h 472"/>
                <a:gd name="T20" fmla="*/ 537 w 859"/>
                <a:gd name="T21" fmla="*/ 439 h 472"/>
                <a:gd name="T22" fmla="*/ 585 w 859"/>
                <a:gd name="T23" fmla="*/ 429 h 472"/>
                <a:gd name="T24" fmla="*/ 613 w 859"/>
                <a:gd name="T25" fmla="*/ 420 h 472"/>
                <a:gd name="T26" fmla="*/ 650 w 859"/>
                <a:gd name="T27" fmla="*/ 407 h 472"/>
                <a:gd name="T28" fmla="*/ 692 w 859"/>
                <a:gd name="T29" fmla="*/ 391 h 472"/>
                <a:gd name="T30" fmla="*/ 718 w 859"/>
                <a:gd name="T31" fmla="*/ 372 h 472"/>
                <a:gd name="T32" fmla="*/ 752 w 859"/>
                <a:gd name="T33" fmla="*/ 341 h 472"/>
                <a:gd name="T34" fmla="*/ 795 w 859"/>
                <a:gd name="T35" fmla="*/ 321 h 472"/>
                <a:gd name="T36" fmla="*/ 834 w 859"/>
                <a:gd name="T37" fmla="*/ 301 h 472"/>
                <a:gd name="T38" fmla="*/ 854 w 859"/>
                <a:gd name="T39" fmla="*/ 271 h 472"/>
                <a:gd name="T40" fmla="*/ 859 w 859"/>
                <a:gd name="T41" fmla="*/ 222 h 472"/>
                <a:gd name="T42" fmla="*/ 848 w 859"/>
                <a:gd name="T43" fmla="*/ 177 h 472"/>
                <a:gd name="T44" fmla="*/ 838 w 859"/>
                <a:gd name="T45" fmla="*/ 159 h 472"/>
                <a:gd name="T46" fmla="*/ 806 w 859"/>
                <a:gd name="T47" fmla="*/ 125 h 472"/>
                <a:gd name="T48" fmla="*/ 762 w 859"/>
                <a:gd name="T49" fmla="*/ 104 h 472"/>
                <a:gd name="T50" fmla="*/ 699 w 859"/>
                <a:gd name="T51" fmla="*/ 88 h 472"/>
                <a:gd name="T52" fmla="*/ 650 w 859"/>
                <a:gd name="T53" fmla="*/ 67 h 472"/>
                <a:gd name="T54" fmla="*/ 604 w 859"/>
                <a:gd name="T55" fmla="*/ 34 h 472"/>
                <a:gd name="T56" fmla="*/ 555 w 859"/>
                <a:gd name="T57" fmla="*/ 10 h 472"/>
                <a:gd name="T58" fmla="*/ 492 w 859"/>
                <a:gd name="T59" fmla="*/ 1 h 472"/>
                <a:gd name="T60" fmla="*/ 425 w 859"/>
                <a:gd name="T61" fmla="*/ 4 h 472"/>
                <a:gd name="T62" fmla="*/ 366 w 859"/>
                <a:gd name="T63" fmla="*/ 12 h 472"/>
                <a:gd name="T64" fmla="*/ 318 w 859"/>
                <a:gd name="T65" fmla="*/ 19 h 472"/>
                <a:gd name="T66" fmla="*/ 247 w 859"/>
                <a:gd name="T67" fmla="*/ 42 h 472"/>
                <a:gd name="T68" fmla="*/ 199 w 859"/>
                <a:gd name="T69" fmla="*/ 46 h 472"/>
                <a:gd name="T70" fmla="*/ 150 w 859"/>
                <a:gd name="T71" fmla="*/ 38 h 472"/>
                <a:gd name="T72" fmla="*/ 108 w 859"/>
                <a:gd name="T73" fmla="*/ 42 h 472"/>
                <a:gd name="T74" fmla="*/ 65 w 859"/>
                <a:gd name="T75" fmla="*/ 62 h 472"/>
                <a:gd name="T76" fmla="*/ 5 w 859"/>
                <a:gd name="T77" fmla="*/ 105 h 472"/>
                <a:gd name="T78" fmla="*/ 0 w 859"/>
                <a:gd name="T79" fmla="*/ 122 h 472"/>
                <a:gd name="T80" fmla="*/ 20 w 859"/>
                <a:gd name="T81" fmla="*/ 128 h 472"/>
                <a:gd name="T82" fmla="*/ 58 w 859"/>
                <a:gd name="T83" fmla="*/ 145 h 472"/>
                <a:gd name="T84" fmla="*/ 102 w 859"/>
                <a:gd name="T85" fmla="*/ 157 h 472"/>
                <a:gd name="T86" fmla="*/ 160 w 859"/>
                <a:gd name="T87" fmla="*/ 166 h 472"/>
                <a:gd name="T88" fmla="*/ 224 w 859"/>
                <a:gd name="T89" fmla="*/ 162 h 472"/>
                <a:gd name="T90" fmla="*/ 292 w 859"/>
                <a:gd name="T91" fmla="*/ 155 h 472"/>
                <a:gd name="T92" fmla="*/ 328 w 859"/>
                <a:gd name="T93" fmla="*/ 159 h 472"/>
                <a:gd name="T94" fmla="*/ 352 w 859"/>
                <a:gd name="T95" fmla="*/ 173 h 472"/>
                <a:gd name="T96" fmla="*/ 371 w 859"/>
                <a:gd name="T97" fmla="*/ 193 h 472"/>
                <a:gd name="T98" fmla="*/ 394 w 859"/>
                <a:gd name="T99" fmla="*/ 220 h 472"/>
                <a:gd name="T100" fmla="*/ 407 w 859"/>
                <a:gd name="T101" fmla="*/ 249 h 472"/>
                <a:gd name="T102" fmla="*/ 404 w 859"/>
                <a:gd name="T103" fmla="*/ 281 h 472"/>
                <a:gd name="T104" fmla="*/ 386 w 859"/>
                <a:gd name="T105" fmla="*/ 314 h 472"/>
                <a:gd name="T106" fmla="*/ 371 w 859"/>
                <a:gd name="T107" fmla="*/ 352 h 472"/>
                <a:gd name="T108" fmla="*/ 357 w 859"/>
                <a:gd name="T109" fmla="*/ 393 h 472"/>
                <a:gd name="T110" fmla="*/ 332 w 859"/>
                <a:gd name="T111" fmla="*/ 420 h 472"/>
                <a:gd name="T112" fmla="*/ 298 w 859"/>
                <a:gd name="T113" fmla="*/ 439 h 4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9"/>
                <a:gd name="T172" fmla="*/ 0 h 472"/>
                <a:gd name="T173" fmla="*/ 859 w 859"/>
                <a:gd name="T174" fmla="*/ 472 h 4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9" h="472">
                  <a:moveTo>
                    <a:pt x="281" y="443"/>
                  </a:moveTo>
                  <a:lnTo>
                    <a:pt x="283" y="456"/>
                  </a:lnTo>
                  <a:lnTo>
                    <a:pt x="285" y="472"/>
                  </a:lnTo>
                  <a:lnTo>
                    <a:pt x="306" y="467"/>
                  </a:lnTo>
                  <a:lnTo>
                    <a:pt x="323" y="462"/>
                  </a:lnTo>
                  <a:lnTo>
                    <a:pt x="337" y="453"/>
                  </a:lnTo>
                  <a:lnTo>
                    <a:pt x="347" y="445"/>
                  </a:lnTo>
                  <a:lnTo>
                    <a:pt x="353" y="441"/>
                  </a:lnTo>
                  <a:lnTo>
                    <a:pt x="359" y="438"/>
                  </a:lnTo>
                  <a:lnTo>
                    <a:pt x="374" y="437"/>
                  </a:lnTo>
                  <a:lnTo>
                    <a:pt x="388" y="439"/>
                  </a:lnTo>
                  <a:lnTo>
                    <a:pt x="411" y="437"/>
                  </a:lnTo>
                  <a:lnTo>
                    <a:pt x="426" y="438"/>
                  </a:lnTo>
                  <a:lnTo>
                    <a:pt x="436" y="440"/>
                  </a:lnTo>
                  <a:lnTo>
                    <a:pt x="448" y="443"/>
                  </a:lnTo>
                  <a:lnTo>
                    <a:pt x="465" y="445"/>
                  </a:lnTo>
                  <a:lnTo>
                    <a:pt x="483" y="447"/>
                  </a:lnTo>
                  <a:lnTo>
                    <a:pt x="511" y="444"/>
                  </a:lnTo>
                  <a:lnTo>
                    <a:pt x="537" y="439"/>
                  </a:lnTo>
                  <a:lnTo>
                    <a:pt x="562" y="433"/>
                  </a:lnTo>
                  <a:lnTo>
                    <a:pt x="585" y="429"/>
                  </a:lnTo>
                  <a:lnTo>
                    <a:pt x="597" y="425"/>
                  </a:lnTo>
                  <a:lnTo>
                    <a:pt x="613" y="420"/>
                  </a:lnTo>
                  <a:lnTo>
                    <a:pt x="631" y="413"/>
                  </a:lnTo>
                  <a:lnTo>
                    <a:pt x="650" y="407"/>
                  </a:lnTo>
                  <a:lnTo>
                    <a:pt x="671" y="400"/>
                  </a:lnTo>
                  <a:lnTo>
                    <a:pt x="692" y="391"/>
                  </a:lnTo>
                  <a:lnTo>
                    <a:pt x="705" y="382"/>
                  </a:lnTo>
                  <a:lnTo>
                    <a:pt x="718" y="372"/>
                  </a:lnTo>
                  <a:lnTo>
                    <a:pt x="736" y="355"/>
                  </a:lnTo>
                  <a:lnTo>
                    <a:pt x="752" y="341"/>
                  </a:lnTo>
                  <a:lnTo>
                    <a:pt x="773" y="329"/>
                  </a:lnTo>
                  <a:lnTo>
                    <a:pt x="795" y="321"/>
                  </a:lnTo>
                  <a:lnTo>
                    <a:pt x="818" y="312"/>
                  </a:lnTo>
                  <a:lnTo>
                    <a:pt x="834" y="301"/>
                  </a:lnTo>
                  <a:lnTo>
                    <a:pt x="845" y="287"/>
                  </a:lnTo>
                  <a:lnTo>
                    <a:pt x="854" y="271"/>
                  </a:lnTo>
                  <a:lnTo>
                    <a:pt x="859" y="247"/>
                  </a:lnTo>
                  <a:lnTo>
                    <a:pt x="859" y="222"/>
                  </a:lnTo>
                  <a:lnTo>
                    <a:pt x="855" y="197"/>
                  </a:lnTo>
                  <a:lnTo>
                    <a:pt x="848" y="177"/>
                  </a:lnTo>
                  <a:lnTo>
                    <a:pt x="838" y="159"/>
                  </a:lnTo>
                  <a:lnTo>
                    <a:pt x="823" y="140"/>
                  </a:lnTo>
                  <a:lnTo>
                    <a:pt x="806" y="125"/>
                  </a:lnTo>
                  <a:lnTo>
                    <a:pt x="784" y="113"/>
                  </a:lnTo>
                  <a:lnTo>
                    <a:pt x="762" y="104"/>
                  </a:lnTo>
                  <a:lnTo>
                    <a:pt x="732" y="96"/>
                  </a:lnTo>
                  <a:lnTo>
                    <a:pt x="699" y="88"/>
                  </a:lnTo>
                  <a:lnTo>
                    <a:pt x="675" y="78"/>
                  </a:lnTo>
                  <a:lnTo>
                    <a:pt x="650" y="67"/>
                  </a:lnTo>
                  <a:lnTo>
                    <a:pt x="629" y="54"/>
                  </a:lnTo>
                  <a:lnTo>
                    <a:pt x="604" y="34"/>
                  </a:lnTo>
                  <a:lnTo>
                    <a:pt x="581" y="19"/>
                  </a:lnTo>
                  <a:lnTo>
                    <a:pt x="555" y="10"/>
                  </a:lnTo>
                  <a:lnTo>
                    <a:pt x="526" y="3"/>
                  </a:lnTo>
                  <a:lnTo>
                    <a:pt x="492" y="1"/>
                  </a:lnTo>
                  <a:lnTo>
                    <a:pt x="464" y="0"/>
                  </a:lnTo>
                  <a:lnTo>
                    <a:pt x="425" y="4"/>
                  </a:lnTo>
                  <a:lnTo>
                    <a:pt x="393" y="10"/>
                  </a:lnTo>
                  <a:lnTo>
                    <a:pt x="366" y="12"/>
                  </a:lnTo>
                  <a:lnTo>
                    <a:pt x="340" y="13"/>
                  </a:lnTo>
                  <a:lnTo>
                    <a:pt x="318" y="19"/>
                  </a:lnTo>
                  <a:lnTo>
                    <a:pt x="283" y="32"/>
                  </a:lnTo>
                  <a:lnTo>
                    <a:pt x="247" y="42"/>
                  </a:lnTo>
                  <a:lnTo>
                    <a:pt x="221" y="47"/>
                  </a:lnTo>
                  <a:lnTo>
                    <a:pt x="199" y="46"/>
                  </a:lnTo>
                  <a:lnTo>
                    <a:pt x="172" y="42"/>
                  </a:lnTo>
                  <a:lnTo>
                    <a:pt x="150" y="38"/>
                  </a:lnTo>
                  <a:lnTo>
                    <a:pt x="130" y="38"/>
                  </a:lnTo>
                  <a:lnTo>
                    <a:pt x="108" y="42"/>
                  </a:lnTo>
                  <a:lnTo>
                    <a:pt x="92" y="48"/>
                  </a:lnTo>
                  <a:lnTo>
                    <a:pt x="65" y="62"/>
                  </a:lnTo>
                  <a:lnTo>
                    <a:pt x="23" y="90"/>
                  </a:lnTo>
                  <a:lnTo>
                    <a:pt x="5" y="105"/>
                  </a:lnTo>
                  <a:lnTo>
                    <a:pt x="0" y="113"/>
                  </a:lnTo>
                  <a:lnTo>
                    <a:pt x="0" y="122"/>
                  </a:lnTo>
                  <a:lnTo>
                    <a:pt x="9" y="124"/>
                  </a:lnTo>
                  <a:lnTo>
                    <a:pt x="20" y="128"/>
                  </a:lnTo>
                  <a:lnTo>
                    <a:pt x="37" y="137"/>
                  </a:lnTo>
                  <a:lnTo>
                    <a:pt x="58" y="145"/>
                  </a:lnTo>
                  <a:lnTo>
                    <a:pt x="77" y="151"/>
                  </a:lnTo>
                  <a:lnTo>
                    <a:pt x="102" y="157"/>
                  </a:lnTo>
                  <a:lnTo>
                    <a:pt x="130" y="162"/>
                  </a:lnTo>
                  <a:lnTo>
                    <a:pt x="160" y="166"/>
                  </a:lnTo>
                  <a:lnTo>
                    <a:pt x="184" y="166"/>
                  </a:lnTo>
                  <a:lnTo>
                    <a:pt x="224" y="162"/>
                  </a:lnTo>
                  <a:lnTo>
                    <a:pt x="263" y="157"/>
                  </a:lnTo>
                  <a:lnTo>
                    <a:pt x="292" y="155"/>
                  </a:lnTo>
                  <a:lnTo>
                    <a:pt x="310" y="156"/>
                  </a:lnTo>
                  <a:lnTo>
                    <a:pt x="328" y="159"/>
                  </a:lnTo>
                  <a:lnTo>
                    <a:pt x="342" y="166"/>
                  </a:lnTo>
                  <a:lnTo>
                    <a:pt x="352" y="173"/>
                  </a:lnTo>
                  <a:lnTo>
                    <a:pt x="359" y="183"/>
                  </a:lnTo>
                  <a:lnTo>
                    <a:pt x="371" y="193"/>
                  </a:lnTo>
                  <a:lnTo>
                    <a:pt x="385" y="206"/>
                  </a:lnTo>
                  <a:lnTo>
                    <a:pt x="394" y="220"/>
                  </a:lnTo>
                  <a:lnTo>
                    <a:pt x="403" y="236"/>
                  </a:lnTo>
                  <a:lnTo>
                    <a:pt x="407" y="249"/>
                  </a:lnTo>
                  <a:lnTo>
                    <a:pt x="408" y="264"/>
                  </a:lnTo>
                  <a:lnTo>
                    <a:pt x="404" y="281"/>
                  </a:lnTo>
                  <a:lnTo>
                    <a:pt x="396" y="296"/>
                  </a:lnTo>
                  <a:lnTo>
                    <a:pt x="386" y="314"/>
                  </a:lnTo>
                  <a:lnTo>
                    <a:pt x="377" y="334"/>
                  </a:lnTo>
                  <a:lnTo>
                    <a:pt x="371" y="352"/>
                  </a:lnTo>
                  <a:lnTo>
                    <a:pt x="364" y="379"/>
                  </a:lnTo>
                  <a:lnTo>
                    <a:pt x="357" y="393"/>
                  </a:lnTo>
                  <a:lnTo>
                    <a:pt x="345" y="409"/>
                  </a:lnTo>
                  <a:lnTo>
                    <a:pt x="332" y="420"/>
                  </a:lnTo>
                  <a:lnTo>
                    <a:pt x="315" y="432"/>
                  </a:lnTo>
                  <a:lnTo>
                    <a:pt x="298" y="439"/>
                  </a:lnTo>
                  <a:lnTo>
                    <a:pt x="281" y="443"/>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8" name="Freeform 92">
              <a:extLst>
                <a:ext uri="{FF2B5EF4-FFF2-40B4-BE49-F238E27FC236}">
                  <a16:creationId xmlns:a16="http://schemas.microsoft.com/office/drawing/2014/main" xmlns="" id="{A2D39BF9-A95C-40CC-B2BE-BEC036447299}"/>
                </a:ext>
              </a:extLst>
            </p:cNvPr>
            <p:cNvSpPr>
              <a:spLocks/>
            </p:cNvSpPr>
            <p:nvPr/>
          </p:nvSpPr>
          <p:spPr bwMode="auto">
            <a:xfrm>
              <a:off x="4328" y="1321"/>
              <a:ext cx="159" cy="104"/>
            </a:xfrm>
            <a:custGeom>
              <a:avLst/>
              <a:gdLst>
                <a:gd name="T0" fmla="*/ 171 w 477"/>
                <a:gd name="T1" fmla="*/ 9 h 312"/>
                <a:gd name="T2" fmla="*/ 199 w 477"/>
                <a:gd name="T3" fmla="*/ 1 h 312"/>
                <a:gd name="T4" fmla="*/ 229 w 477"/>
                <a:gd name="T5" fmla="*/ 1 h 312"/>
                <a:gd name="T6" fmla="*/ 259 w 477"/>
                <a:gd name="T7" fmla="*/ 7 h 312"/>
                <a:gd name="T8" fmla="*/ 290 w 477"/>
                <a:gd name="T9" fmla="*/ 23 h 312"/>
                <a:gd name="T10" fmla="*/ 316 w 477"/>
                <a:gd name="T11" fmla="*/ 47 h 312"/>
                <a:gd name="T12" fmla="*/ 335 w 477"/>
                <a:gd name="T13" fmla="*/ 72 h 312"/>
                <a:gd name="T14" fmla="*/ 372 w 477"/>
                <a:gd name="T15" fmla="*/ 80 h 312"/>
                <a:gd name="T16" fmla="*/ 425 w 477"/>
                <a:gd name="T17" fmla="*/ 86 h 312"/>
                <a:gd name="T18" fmla="*/ 444 w 477"/>
                <a:gd name="T19" fmla="*/ 95 h 312"/>
                <a:gd name="T20" fmla="*/ 453 w 477"/>
                <a:gd name="T21" fmla="*/ 114 h 312"/>
                <a:gd name="T22" fmla="*/ 457 w 477"/>
                <a:gd name="T23" fmla="*/ 137 h 312"/>
                <a:gd name="T24" fmla="*/ 472 w 477"/>
                <a:gd name="T25" fmla="*/ 166 h 312"/>
                <a:gd name="T26" fmla="*/ 477 w 477"/>
                <a:gd name="T27" fmla="*/ 192 h 312"/>
                <a:gd name="T28" fmla="*/ 469 w 477"/>
                <a:gd name="T29" fmla="*/ 212 h 312"/>
                <a:gd name="T30" fmla="*/ 443 w 477"/>
                <a:gd name="T31" fmla="*/ 230 h 312"/>
                <a:gd name="T32" fmla="*/ 410 w 477"/>
                <a:gd name="T33" fmla="*/ 247 h 312"/>
                <a:gd name="T34" fmla="*/ 394 w 477"/>
                <a:gd name="T35" fmla="*/ 267 h 312"/>
                <a:gd name="T36" fmla="*/ 375 w 477"/>
                <a:gd name="T37" fmla="*/ 300 h 312"/>
                <a:gd name="T38" fmla="*/ 354 w 477"/>
                <a:gd name="T39" fmla="*/ 311 h 312"/>
                <a:gd name="T40" fmla="*/ 317 w 477"/>
                <a:gd name="T41" fmla="*/ 311 h 312"/>
                <a:gd name="T42" fmla="*/ 275 w 477"/>
                <a:gd name="T43" fmla="*/ 298 h 312"/>
                <a:gd name="T44" fmla="*/ 267 w 477"/>
                <a:gd name="T45" fmla="*/ 294 h 312"/>
                <a:gd name="T46" fmla="*/ 238 w 477"/>
                <a:gd name="T47" fmla="*/ 286 h 312"/>
                <a:gd name="T48" fmla="*/ 209 w 477"/>
                <a:gd name="T49" fmla="*/ 270 h 312"/>
                <a:gd name="T50" fmla="*/ 183 w 477"/>
                <a:gd name="T51" fmla="*/ 264 h 312"/>
                <a:gd name="T52" fmla="*/ 176 w 477"/>
                <a:gd name="T53" fmla="*/ 264 h 312"/>
                <a:gd name="T54" fmla="*/ 141 w 477"/>
                <a:gd name="T55" fmla="*/ 266 h 312"/>
                <a:gd name="T56" fmla="*/ 134 w 477"/>
                <a:gd name="T57" fmla="*/ 267 h 312"/>
                <a:gd name="T58" fmla="*/ 112 w 477"/>
                <a:gd name="T59" fmla="*/ 268 h 312"/>
                <a:gd name="T60" fmla="*/ 71 w 477"/>
                <a:gd name="T61" fmla="*/ 267 h 312"/>
                <a:gd name="T62" fmla="*/ 50 w 477"/>
                <a:gd name="T63" fmla="*/ 256 h 312"/>
                <a:gd name="T64" fmla="*/ 30 w 477"/>
                <a:gd name="T65" fmla="*/ 247 h 312"/>
                <a:gd name="T66" fmla="*/ 20 w 477"/>
                <a:gd name="T67" fmla="*/ 245 h 312"/>
                <a:gd name="T68" fmla="*/ 12 w 477"/>
                <a:gd name="T69" fmla="*/ 244 h 312"/>
                <a:gd name="T70" fmla="*/ 1 w 477"/>
                <a:gd name="T71" fmla="*/ 235 h 312"/>
                <a:gd name="T72" fmla="*/ 13 w 477"/>
                <a:gd name="T73" fmla="*/ 221 h 312"/>
                <a:gd name="T74" fmla="*/ 44 w 477"/>
                <a:gd name="T75" fmla="*/ 194 h 312"/>
                <a:gd name="T76" fmla="*/ 81 w 477"/>
                <a:gd name="T77" fmla="*/ 168 h 312"/>
                <a:gd name="T78" fmla="*/ 126 w 477"/>
                <a:gd name="T79" fmla="*/ 151 h 312"/>
                <a:gd name="T80" fmla="*/ 153 w 477"/>
                <a:gd name="T81" fmla="*/ 126 h 312"/>
                <a:gd name="T82" fmla="*/ 167 w 477"/>
                <a:gd name="T83" fmla="*/ 86 h 312"/>
                <a:gd name="T84" fmla="*/ 163 w 477"/>
                <a:gd name="T85" fmla="*/ 36 h 3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7"/>
                <a:gd name="T130" fmla="*/ 0 h 312"/>
                <a:gd name="T131" fmla="*/ 477 w 477"/>
                <a:gd name="T132" fmla="*/ 312 h 3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7" h="312">
                  <a:moveTo>
                    <a:pt x="156" y="16"/>
                  </a:moveTo>
                  <a:lnTo>
                    <a:pt x="171" y="9"/>
                  </a:lnTo>
                  <a:lnTo>
                    <a:pt x="184" y="4"/>
                  </a:lnTo>
                  <a:lnTo>
                    <a:pt x="199" y="1"/>
                  </a:lnTo>
                  <a:lnTo>
                    <a:pt x="213" y="0"/>
                  </a:lnTo>
                  <a:lnTo>
                    <a:pt x="229" y="1"/>
                  </a:lnTo>
                  <a:lnTo>
                    <a:pt x="243" y="4"/>
                  </a:lnTo>
                  <a:lnTo>
                    <a:pt x="259" y="7"/>
                  </a:lnTo>
                  <a:lnTo>
                    <a:pt x="276" y="16"/>
                  </a:lnTo>
                  <a:lnTo>
                    <a:pt x="290" y="23"/>
                  </a:lnTo>
                  <a:lnTo>
                    <a:pt x="305" y="35"/>
                  </a:lnTo>
                  <a:lnTo>
                    <a:pt x="316" y="47"/>
                  </a:lnTo>
                  <a:lnTo>
                    <a:pt x="328" y="65"/>
                  </a:lnTo>
                  <a:lnTo>
                    <a:pt x="335" y="72"/>
                  </a:lnTo>
                  <a:lnTo>
                    <a:pt x="348" y="77"/>
                  </a:lnTo>
                  <a:lnTo>
                    <a:pt x="372" y="80"/>
                  </a:lnTo>
                  <a:lnTo>
                    <a:pt x="413" y="84"/>
                  </a:lnTo>
                  <a:lnTo>
                    <a:pt x="425" y="86"/>
                  </a:lnTo>
                  <a:lnTo>
                    <a:pt x="436" y="89"/>
                  </a:lnTo>
                  <a:lnTo>
                    <a:pt x="444" y="95"/>
                  </a:lnTo>
                  <a:lnTo>
                    <a:pt x="450" y="103"/>
                  </a:lnTo>
                  <a:lnTo>
                    <a:pt x="453" y="114"/>
                  </a:lnTo>
                  <a:lnTo>
                    <a:pt x="455" y="125"/>
                  </a:lnTo>
                  <a:lnTo>
                    <a:pt x="457" y="137"/>
                  </a:lnTo>
                  <a:lnTo>
                    <a:pt x="463" y="149"/>
                  </a:lnTo>
                  <a:lnTo>
                    <a:pt x="472" y="166"/>
                  </a:lnTo>
                  <a:lnTo>
                    <a:pt x="476" y="179"/>
                  </a:lnTo>
                  <a:lnTo>
                    <a:pt x="477" y="192"/>
                  </a:lnTo>
                  <a:lnTo>
                    <a:pt x="475" y="203"/>
                  </a:lnTo>
                  <a:lnTo>
                    <a:pt x="469" y="212"/>
                  </a:lnTo>
                  <a:lnTo>
                    <a:pt x="463" y="219"/>
                  </a:lnTo>
                  <a:lnTo>
                    <a:pt x="443" y="230"/>
                  </a:lnTo>
                  <a:lnTo>
                    <a:pt x="423" y="238"/>
                  </a:lnTo>
                  <a:lnTo>
                    <a:pt x="410" y="247"/>
                  </a:lnTo>
                  <a:lnTo>
                    <a:pt x="400" y="256"/>
                  </a:lnTo>
                  <a:lnTo>
                    <a:pt x="394" y="267"/>
                  </a:lnTo>
                  <a:lnTo>
                    <a:pt x="384" y="289"/>
                  </a:lnTo>
                  <a:lnTo>
                    <a:pt x="375" y="300"/>
                  </a:lnTo>
                  <a:lnTo>
                    <a:pt x="365" y="306"/>
                  </a:lnTo>
                  <a:lnTo>
                    <a:pt x="354" y="311"/>
                  </a:lnTo>
                  <a:lnTo>
                    <a:pt x="337" y="312"/>
                  </a:lnTo>
                  <a:lnTo>
                    <a:pt x="317" y="311"/>
                  </a:lnTo>
                  <a:lnTo>
                    <a:pt x="297" y="306"/>
                  </a:lnTo>
                  <a:lnTo>
                    <a:pt x="275" y="298"/>
                  </a:lnTo>
                  <a:lnTo>
                    <a:pt x="267" y="294"/>
                  </a:lnTo>
                  <a:lnTo>
                    <a:pt x="253" y="291"/>
                  </a:lnTo>
                  <a:lnTo>
                    <a:pt x="238" y="286"/>
                  </a:lnTo>
                  <a:lnTo>
                    <a:pt x="227" y="281"/>
                  </a:lnTo>
                  <a:lnTo>
                    <a:pt x="209" y="270"/>
                  </a:lnTo>
                  <a:lnTo>
                    <a:pt x="198" y="267"/>
                  </a:lnTo>
                  <a:lnTo>
                    <a:pt x="183" y="264"/>
                  </a:lnTo>
                  <a:lnTo>
                    <a:pt x="176" y="264"/>
                  </a:lnTo>
                  <a:lnTo>
                    <a:pt x="160" y="264"/>
                  </a:lnTo>
                  <a:lnTo>
                    <a:pt x="141" y="266"/>
                  </a:lnTo>
                  <a:lnTo>
                    <a:pt x="134" y="267"/>
                  </a:lnTo>
                  <a:lnTo>
                    <a:pt x="112" y="268"/>
                  </a:lnTo>
                  <a:lnTo>
                    <a:pt x="83" y="268"/>
                  </a:lnTo>
                  <a:lnTo>
                    <a:pt x="71" y="267"/>
                  </a:lnTo>
                  <a:lnTo>
                    <a:pt x="59" y="263"/>
                  </a:lnTo>
                  <a:lnTo>
                    <a:pt x="50" y="256"/>
                  </a:lnTo>
                  <a:lnTo>
                    <a:pt x="40" y="250"/>
                  </a:lnTo>
                  <a:lnTo>
                    <a:pt x="30" y="247"/>
                  </a:lnTo>
                  <a:lnTo>
                    <a:pt x="25" y="246"/>
                  </a:lnTo>
                  <a:lnTo>
                    <a:pt x="20" y="245"/>
                  </a:lnTo>
                  <a:lnTo>
                    <a:pt x="12" y="244"/>
                  </a:lnTo>
                  <a:lnTo>
                    <a:pt x="5" y="241"/>
                  </a:lnTo>
                  <a:lnTo>
                    <a:pt x="1" y="235"/>
                  </a:lnTo>
                  <a:lnTo>
                    <a:pt x="0" y="230"/>
                  </a:lnTo>
                  <a:lnTo>
                    <a:pt x="13" y="221"/>
                  </a:lnTo>
                  <a:lnTo>
                    <a:pt x="26" y="211"/>
                  </a:lnTo>
                  <a:lnTo>
                    <a:pt x="44" y="194"/>
                  </a:lnTo>
                  <a:lnTo>
                    <a:pt x="60" y="180"/>
                  </a:lnTo>
                  <a:lnTo>
                    <a:pt x="81" y="168"/>
                  </a:lnTo>
                  <a:lnTo>
                    <a:pt x="103" y="160"/>
                  </a:lnTo>
                  <a:lnTo>
                    <a:pt x="126" y="151"/>
                  </a:lnTo>
                  <a:lnTo>
                    <a:pt x="142" y="140"/>
                  </a:lnTo>
                  <a:lnTo>
                    <a:pt x="153" y="126"/>
                  </a:lnTo>
                  <a:lnTo>
                    <a:pt x="162" y="110"/>
                  </a:lnTo>
                  <a:lnTo>
                    <a:pt x="167" y="86"/>
                  </a:lnTo>
                  <a:lnTo>
                    <a:pt x="167" y="61"/>
                  </a:lnTo>
                  <a:lnTo>
                    <a:pt x="163" y="36"/>
                  </a:lnTo>
                  <a:lnTo>
                    <a:pt x="156" y="16"/>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89" name="Freeform 93">
              <a:extLst>
                <a:ext uri="{FF2B5EF4-FFF2-40B4-BE49-F238E27FC236}">
                  <a16:creationId xmlns:a16="http://schemas.microsoft.com/office/drawing/2014/main" xmlns="" id="{00064FC6-C1FC-4843-BD66-C0DF8EF157BC}"/>
                </a:ext>
              </a:extLst>
            </p:cNvPr>
            <p:cNvSpPr>
              <a:spLocks/>
            </p:cNvSpPr>
            <p:nvPr/>
          </p:nvSpPr>
          <p:spPr bwMode="auto">
            <a:xfrm>
              <a:off x="4120" y="1398"/>
              <a:ext cx="55" cy="34"/>
            </a:xfrm>
            <a:custGeom>
              <a:avLst/>
              <a:gdLst>
                <a:gd name="T0" fmla="*/ 0 w 164"/>
                <a:gd name="T1" fmla="*/ 13 h 100"/>
                <a:gd name="T2" fmla="*/ 6 w 164"/>
                <a:gd name="T3" fmla="*/ 14 h 100"/>
                <a:gd name="T4" fmla="*/ 18 w 164"/>
                <a:gd name="T5" fmla="*/ 17 h 100"/>
                <a:gd name="T6" fmla="*/ 30 w 164"/>
                <a:gd name="T7" fmla="*/ 24 h 100"/>
                <a:gd name="T8" fmla="*/ 48 w 164"/>
                <a:gd name="T9" fmla="*/ 37 h 100"/>
                <a:gd name="T10" fmla="*/ 71 w 164"/>
                <a:gd name="T11" fmla="*/ 58 h 100"/>
                <a:gd name="T12" fmla="*/ 92 w 164"/>
                <a:gd name="T13" fmla="*/ 78 h 100"/>
                <a:gd name="T14" fmla="*/ 110 w 164"/>
                <a:gd name="T15" fmla="*/ 91 h 100"/>
                <a:gd name="T16" fmla="*/ 124 w 164"/>
                <a:gd name="T17" fmla="*/ 97 h 100"/>
                <a:gd name="T18" fmla="*/ 124 w 164"/>
                <a:gd name="T19" fmla="*/ 97 h 100"/>
                <a:gd name="T20" fmla="*/ 131 w 164"/>
                <a:gd name="T21" fmla="*/ 100 h 100"/>
                <a:gd name="T22" fmla="*/ 131 w 164"/>
                <a:gd name="T23" fmla="*/ 100 h 100"/>
                <a:gd name="T24" fmla="*/ 139 w 164"/>
                <a:gd name="T25" fmla="*/ 99 h 100"/>
                <a:gd name="T26" fmla="*/ 147 w 164"/>
                <a:gd name="T27" fmla="*/ 96 h 100"/>
                <a:gd name="T28" fmla="*/ 154 w 164"/>
                <a:gd name="T29" fmla="*/ 94 h 100"/>
                <a:gd name="T30" fmla="*/ 164 w 164"/>
                <a:gd name="T31" fmla="*/ 90 h 100"/>
                <a:gd name="T32" fmla="*/ 164 w 164"/>
                <a:gd name="T33" fmla="*/ 86 h 100"/>
                <a:gd name="T34" fmla="*/ 162 w 164"/>
                <a:gd name="T35" fmla="*/ 66 h 100"/>
                <a:gd name="T36" fmla="*/ 159 w 164"/>
                <a:gd name="T37" fmla="*/ 52 h 100"/>
                <a:gd name="T38" fmla="*/ 154 w 164"/>
                <a:gd name="T39" fmla="*/ 43 h 100"/>
                <a:gd name="T40" fmla="*/ 148 w 164"/>
                <a:gd name="T41" fmla="*/ 33 h 100"/>
                <a:gd name="T42" fmla="*/ 137 w 164"/>
                <a:gd name="T43" fmla="*/ 31 h 100"/>
                <a:gd name="T44" fmla="*/ 123 w 164"/>
                <a:gd name="T45" fmla="*/ 24 h 100"/>
                <a:gd name="T46" fmla="*/ 106 w 164"/>
                <a:gd name="T47" fmla="*/ 17 h 100"/>
                <a:gd name="T48" fmla="*/ 90 w 164"/>
                <a:gd name="T49" fmla="*/ 7 h 100"/>
                <a:gd name="T50" fmla="*/ 75 w 164"/>
                <a:gd name="T51" fmla="*/ 3 h 100"/>
                <a:gd name="T52" fmla="*/ 62 w 164"/>
                <a:gd name="T53" fmla="*/ 0 h 100"/>
                <a:gd name="T54" fmla="*/ 45 w 164"/>
                <a:gd name="T55" fmla="*/ 0 h 100"/>
                <a:gd name="T56" fmla="*/ 30 w 164"/>
                <a:gd name="T57" fmla="*/ 4 h 100"/>
                <a:gd name="T58" fmla="*/ 12 w 164"/>
                <a:gd name="T59" fmla="*/ 10 h 100"/>
                <a:gd name="T60" fmla="*/ 0 w 164"/>
                <a:gd name="T61" fmla="*/ 13 h 1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4"/>
                <a:gd name="T94" fmla="*/ 0 h 100"/>
                <a:gd name="T95" fmla="*/ 164 w 164"/>
                <a:gd name="T96" fmla="*/ 100 h 1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4" h="100">
                  <a:moveTo>
                    <a:pt x="0" y="13"/>
                  </a:moveTo>
                  <a:lnTo>
                    <a:pt x="6" y="14"/>
                  </a:lnTo>
                  <a:lnTo>
                    <a:pt x="18" y="17"/>
                  </a:lnTo>
                  <a:lnTo>
                    <a:pt x="30" y="24"/>
                  </a:lnTo>
                  <a:lnTo>
                    <a:pt x="48" y="37"/>
                  </a:lnTo>
                  <a:lnTo>
                    <a:pt x="71" y="58"/>
                  </a:lnTo>
                  <a:lnTo>
                    <a:pt x="92" y="78"/>
                  </a:lnTo>
                  <a:lnTo>
                    <a:pt x="110" y="91"/>
                  </a:lnTo>
                  <a:lnTo>
                    <a:pt x="124" y="97"/>
                  </a:lnTo>
                  <a:lnTo>
                    <a:pt x="131" y="100"/>
                  </a:lnTo>
                  <a:lnTo>
                    <a:pt x="139" y="99"/>
                  </a:lnTo>
                  <a:lnTo>
                    <a:pt x="147" y="96"/>
                  </a:lnTo>
                  <a:lnTo>
                    <a:pt x="154" y="94"/>
                  </a:lnTo>
                  <a:lnTo>
                    <a:pt x="164" y="90"/>
                  </a:lnTo>
                  <a:lnTo>
                    <a:pt x="164" y="86"/>
                  </a:lnTo>
                  <a:lnTo>
                    <a:pt x="162" y="66"/>
                  </a:lnTo>
                  <a:lnTo>
                    <a:pt x="159" y="52"/>
                  </a:lnTo>
                  <a:lnTo>
                    <a:pt x="154" y="43"/>
                  </a:lnTo>
                  <a:lnTo>
                    <a:pt x="148" y="33"/>
                  </a:lnTo>
                  <a:lnTo>
                    <a:pt x="137" y="31"/>
                  </a:lnTo>
                  <a:lnTo>
                    <a:pt x="123" y="24"/>
                  </a:lnTo>
                  <a:lnTo>
                    <a:pt x="106" y="17"/>
                  </a:lnTo>
                  <a:lnTo>
                    <a:pt x="90" y="7"/>
                  </a:lnTo>
                  <a:lnTo>
                    <a:pt x="75" y="3"/>
                  </a:lnTo>
                  <a:lnTo>
                    <a:pt x="62" y="0"/>
                  </a:lnTo>
                  <a:lnTo>
                    <a:pt x="45" y="0"/>
                  </a:lnTo>
                  <a:lnTo>
                    <a:pt x="30" y="4"/>
                  </a:lnTo>
                  <a:lnTo>
                    <a:pt x="12" y="10"/>
                  </a:lnTo>
                  <a:lnTo>
                    <a:pt x="0" y="13"/>
                  </a:lnTo>
                  <a:close/>
                </a:path>
              </a:pathLst>
            </a:custGeom>
            <a:solidFill>
              <a:srgbClr val="00C000"/>
            </a:solidFill>
            <a:ln w="0">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0" name="Freeform 94">
              <a:extLst>
                <a:ext uri="{FF2B5EF4-FFF2-40B4-BE49-F238E27FC236}">
                  <a16:creationId xmlns:a16="http://schemas.microsoft.com/office/drawing/2014/main" xmlns="" id="{B8A42C93-8074-4B31-8604-3702A3FB2ED6}"/>
                </a:ext>
              </a:extLst>
            </p:cNvPr>
            <p:cNvSpPr>
              <a:spLocks/>
            </p:cNvSpPr>
            <p:nvPr/>
          </p:nvSpPr>
          <p:spPr bwMode="auto">
            <a:xfrm>
              <a:off x="4328" y="1327"/>
              <a:ext cx="55" cy="71"/>
            </a:xfrm>
            <a:custGeom>
              <a:avLst/>
              <a:gdLst>
                <a:gd name="T0" fmla="*/ 0 w 166"/>
                <a:gd name="T1" fmla="*/ 213 h 213"/>
                <a:gd name="T2" fmla="*/ 13 w 166"/>
                <a:gd name="T3" fmla="*/ 204 h 213"/>
                <a:gd name="T4" fmla="*/ 26 w 166"/>
                <a:gd name="T5" fmla="*/ 194 h 213"/>
                <a:gd name="T6" fmla="*/ 44 w 166"/>
                <a:gd name="T7" fmla="*/ 177 h 213"/>
                <a:gd name="T8" fmla="*/ 59 w 166"/>
                <a:gd name="T9" fmla="*/ 163 h 213"/>
                <a:gd name="T10" fmla="*/ 80 w 166"/>
                <a:gd name="T11" fmla="*/ 151 h 213"/>
                <a:gd name="T12" fmla="*/ 102 w 166"/>
                <a:gd name="T13" fmla="*/ 143 h 213"/>
                <a:gd name="T14" fmla="*/ 125 w 166"/>
                <a:gd name="T15" fmla="*/ 134 h 213"/>
                <a:gd name="T16" fmla="*/ 141 w 166"/>
                <a:gd name="T17" fmla="*/ 123 h 213"/>
                <a:gd name="T18" fmla="*/ 152 w 166"/>
                <a:gd name="T19" fmla="*/ 109 h 213"/>
                <a:gd name="T20" fmla="*/ 161 w 166"/>
                <a:gd name="T21" fmla="*/ 94 h 213"/>
                <a:gd name="T22" fmla="*/ 166 w 166"/>
                <a:gd name="T23" fmla="*/ 70 h 213"/>
                <a:gd name="T24" fmla="*/ 166 w 166"/>
                <a:gd name="T25" fmla="*/ 45 h 213"/>
                <a:gd name="T26" fmla="*/ 162 w 166"/>
                <a:gd name="T27" fmla="*/ 21 h 213"/>
                <a:gd name="T28" fmla="*/ 155 w 166"/>
                <a:gd name="T29" fmla="*/ 0 h 2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6"/>
                <a:gd name="T46" fmla="*/ 0 h 213"/>
                <a:gd name="T47" fmla="*/ 166 w 166"/>
                <a:gd name="T48" fmla="*/ 213 h 2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6" h="213">
                  <a:moveTo>
                    <a:pt x="0" y="213"/>
                  </a:moveTo>
                  <a:lnTo>
                    <a:pt x="13" y="204"/>
                  </a:lnTo>
                  <a:lnTo>
                    <a:pt x="26" y="194"/>
                  </a:lnTo>
                  <a:lnTo>
                    <a:pt x="44" y="177"/>
                  </a:lnTo>
                  <a:lnTo>
                    <a:pt x="59" y="163"/>
                  </a:lnTo>
                  <a:lnTo>
                    <a:pt x="80" y="151"/>
                  </a:lnTo>
                  <a:lnTo>
                    <a:pt x="102" y="143"/>
                  </a:lnTo>
                  <a:lnTo>
                    <a:pt x="125" y="134"/>
                  </a:lnTo>
                  <a:lnTo>
                    <a:pt x="141" y="123"/>
                  </a:lnTo>
                  <a:lnTo>
                    <a:pt x="152" y="109"/>
                  </a:lnTo>
                  <a:lnTo>
                    <a:pt x="161" y="94"/>
                  </a:lnTo>
                  <a:lnTo>
                    <a:pt x="166" y="70"/>
                  </a:lnTo>
                  <a:lnTo>
                    <a:pt x="166" y="45"/>
                  </a:lnTo>
                  <a:lnTo>
                    <a:pt x="162" y="21"/>
                  </a:lnTo>
                  <a:lnTo>
                    <a:pt x="15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1" name="Freeform 95">
              <a:extLst>
                <a:ext uri="{FF2B5EF4-FFF2-40B4-BE49-F238E27FC236}">
                  <a16:creationId xmlns:a16="http://schemas.microsoft.com/office/drawing/2014/main" xmlns="" id="{9E52767B-762B-4A1F-92F8-6DA6FDFE4E7B}"/>
                </a:ext>
              </a:extLst>
            </p:cNvPr>
            <p:cNvSpPr>
              <a:spLocks/>
            </p:cNvSpPr>
            <p:nvPr/>
          </p:nvSpPr>
          <p:spPr bwMode="auto">
            <a:xfrm>
              <a:off x="2836" y="1799"/>
              <a:ext cx="483" cy="284"/>
            </a:xfrm>
            <a:custGeom>
              <a:avLst/>
              <a:gdLst>
                <a:gd name="T0" fmla="*/ 1062 w 1448"/>
                <a:gd name="T1" fmla="*/ 767 h 852"/>
                <a:gd name="T2" fmla="*/ 1089 w 1448"/>
                <a:gd name="T3" fmla="*/ 771 h 852"/>
                <a:gd name="T4" fmla="*/ 1221 w 1448"/>
                <a:gd name="T5" fmla="*/ 804 h 852"/>
                <a:gd name="T6" fmla="*/ 1379 w 1448"/>
                <a:gd name="T7" fmla="*/ 771 h 852"/>
                <a:gd name="T8" fmla="*/ 1448 w 1448"/>
                <a:gd name="T9" fmla="*/ 707 h 852"/>
                <a:gd name="T10" fmla="*/ 1406 w 1448"/>
                <a:gd name="T11" fmla="*/ 654 h 852"/>
                <a:gd name="T12" fmla="*/ 1372 w 1448"/>
                <a:gd name="T13" fmla="*/ 638 h 852"/>
                <a:gd name="T14" fmla="*/ 1414 w 1448"/>
                <a:gd name="T15" fmla="*/ 557 h 852"/>
                <a:gd name="T16" fmla="*/ 1427 w 1448"/>
                <a:gd name="T17" fmla="*/ 434 h 852"/>
                <a:gd name="T18" fmla="*/ 1338 w 1448"/>
                <a:gd name="T19" fmla="*/ 353 h 852"/>
                <a:gd name="T20" fmla="*/ 1234 w 1448"/>
                <a:gd name="T21" fmla="*/ 343 h 852"/>
                <a:gd name="T22" fmla="*/ 1255 w 1448"/>
                <a:gd name="T23" fmla="*/ 327 h 852"/>
                <a:gd name="T24" fmla="*/ 1248 w 1448"/>
                <a:gd name="T25" fmla="*/ 241 h 852"/>
                <a:gd name="T26" fmla="*/ 1131 w 1448"/>
                <a:gd name="T27" fmla="*/ 133 h 852"/>
                <a:gd name="T28" fmla="*/ 931 w 1448"/>
                <a:gd name="T29" fmla="*/ 74 h 852"/>
                <a:gd name="T30" fmla="*/ 835 w 1448"/>
                <a:gd name="T31" fmla="*/ 80 h 852"/>
                <a:gd name="T32" fmla="*/ 835 w 1448"/>
                <a:gd name="T33" fmla="*/ 80 h 852"/>
                <a:gd name="T34" fmla="*/ 779 w 1448"/>
                <a:gd name="T35" fmla="*/ 37 h 852"/>
                <a:gd name="T36" fmla="*/ 592 w 1448"/>
                <a:gd name="T37" fmla="*/ 0 h 852"/>
                <a:gd name="T38" fmla="*/ 421 w 1448"/>
                <a:gd name="T39" fmla="*/ 26 h 852"/>
                <a:gd name="T40" fmla="*/ 407 w 1448"/>
                <a:gd name="T41" fmla="*/ 102 h 852"/>
                <a:gd name="T42" fmla="*/ 428 w 1448"/>
                <a:gd name="T43" fmla="*/ 139 h 852"/>
                <a:gd name="T44" fmla="*/ 290 w 1448"/>
                <a:gd name="T45" fmla="*/ 144 h 852"/>
                <a:gd name="T46" fmla="*/ 179 w 1448"/>
                <a:gd name="T47" fmla="*/ 208 h 852"/>
                <a:gd name="T48" fmla="*/ 186 w 1448"/>
                <a:gd name="T49" fmla="*/ 337 h 852"/>
                <a:gd name="T50" fmla="*/ 227 w 1448"/>
                <a:gd name="T51" fmla="*/ 421 h 852"/>
                <a:gd name="T52" fmla="*/ 225 w 1448"/>
                <a:gd name="T53" fmla="*/ 432 h 852"/>
                <a:gd name="T54" fmla="*/ 83 w 1448"/>
                <a:gd name="T55" fmla="*/ 472 h 852"/>
                <a:gd name="T56" fmla="*/ 0 w 1448"/>
                <a:gd name="T57" fmla="*/ 525 h 852"/>
                <a:gd name="T58" fmla="*/ 90 w 1448"/>
                <a:gd name="T59" fmla="*/ 638 h 852"/>
                <a:gd name="T60" fmla="*/ 203 w 1448"/>
                <a:gd name="T61" fmla="*/ 691 h 852"/>
                <a:gd name="T62" fmla="*/ 103 w 1448"/>
                <a:gd name="T63" fmla="*/ 739 h 852"/>
                <a:gd name="T64" fmla="*/ 34 w 1448"/>
                <a:gd name="T65" fmla="*/ 793 h 852"/>
                <a:gd name="T66" fmla="*/ 186 w 1448"/>
                <a:gd name="T67" fmla="*/ 841 h 852"/>
                <a:gd name="T68" fmla="*/ 359 w 1448"/>
                <a:gd name="T69" fmla="*/ 841 h 852"/>
                <a:gd name="T70" fmla="*/ 365 w 1448"/>
                <a:gd name="T71" fmla="*/ 825 h 852"/>
                <a:gd name="T72" fmla="*/ 1055 w 1448"/>
                <a:gd name="T73" fmla="*/ 767 h 8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8"/>
                <a:gd name="T112" fmla="*/ 0 h 852"/>
                <a:gd name="T113" fmla="*/ 1448 w 1448"/>
                <a:gd name="T114" fmla="*/ 852 h 8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8" h="852">
                  <a:moveTo>
                    <a:pt x="1055" y="767"/>
                  </a:moveTo>
                  <a:lnTo>
                    <a:pt x="1062" y="767"/>
                  </a:lnTo>
                  <a:lnTo>
                    <a:pt x="1070" y="767"/>
                  </a:lnTo>
                  <a:lnTo>
                    <a:pt x="1089" y="771"/>
                  </a:lnTo>
                  <a:lnTo>
                    <a:pt x="1145" y="793"/>
                  </a:lnTo>
                  <a:lnTo>
                    <a:pt x="1221" y="804"/>
                  </a:lnTo>
                  <a:lnTo>
                    <a:pt x="1310" y="793"/>
                  </a:lnTo>
                  <a:lnTo>
                    <a:pt x="1379" y="771"/>
                  </a:lnTo>
                  <a:lnTo>
                    <a:pt x="1427" y="745"/>
                  </a:lnTo>
                  <a:lnTo>
                    <a:pt x="1448" y="707"/>
                  </a:lnTo>
                  <a:lnTo>
                    <a:pt x="1441" y="680"/>
                  </a:lnTo>
                  <a:lnTo>
                    <a:pt x="1406" y="654"/>
                  </a:lnTo>
                  <a:lnTo>
                    <a:pt x="1372" y="643"/>
                  </a:lnTo>
                  <a:lnTo>
                    <a:pt x="1372" y="638"/>
                  </a:lnTo>
                  <a:lnTo>
                    <a:pt x="1400" y="605"/>
                  </a:lnTo>
                  <a:lnTo>
                    <a:pt x="1414" y="557"/>
                  </a:lnTo>
                  <a:lnTo>
                    <a:pt x="1427" y="493"/>
                  </a:lnTo>
                  <a:lnTo>
                    <a:pt x="1427" y="434"/>
                  </a:lnTo>
                  <a:lnTo>
                    <a:pt x="1393" y="386"/>
                  </a:lnTo>
                  <a:lnTo>
                    <a:pt x="1338" y="353"/>
                  </a:lnTo>
                  <a:lnTo>
                    <a:pt x="1276" y="337"/>
                  </a:lnTo>
                  <a:lnTo>
                    <a:pt x="1234" y="343"/>
                  </a:lnTo>
                  <a:lnTo>
                    <a:pt x="1207" y="353"/>
                  </a:lnTo>
                  <a:lnTo>
                    <a:pt x="1255" y="327"/>
                  </a:lnTo>
                  <a:lnTo>
                    <a:pt x="1262" y="289"/>
                  </a:lnTo>
                  <a:lnTo>
                    <a:pt x="1248" y="241"/>
                  </a:lnTo>
                  <a:lnTo>
                    <a:pt x="1200" y="187"/>
                  </a:lnTo>
                  <a:lnTo>
                    <a:pt x="1131" y="133"/>
                  </a:lnTo>
                  <a:lnTo>
                    <a:pt x="1028" y="96"/>
                  </a:lnTo>
                  <a:lnTo>
                    <a:pt x="931" y="74"/>
                  </a:lnTo>
                  <a:lnTo>
                    <a:pt x="856" y="74"/>
                  </a:lnTo>
                  <a:lnTo>
                    <a:pt x="835" y="80"/>
                  </a:lnTo>
                  <a:lnTo>
                    <a:pt x="835" y="63"/>
                  </a:lnTo>
                  <a:lnTo>
                    <a:pt x="779" y="37"/>
                  </a:lnTo>
                  <a:lnTo>
                    <a:pt x="690" y="9"/>
                  </a:lnTo>
                  <a:lnTo>
                    <a:pt x="592" y="0"/>
                  </a:lnTo>
                  <a:lnTo>
                    <a:pt x="503" y="0"/>
                  </a:lnTo>
                  <a:lnTo>
                    <a:pt x="421" y="26"/>
                  </a:lnTo>
                  <a:lnTo>
                    <a:pt x="393" y="63"/>
                  </a:lnTo>
                  <a:lnTo>
                    <a:pt x="407" y="102"/>
                  </a:lnTo>
                  <a:lnTo>
                    <a:pt x="434" y="133"/>
                  </a:lnTo>
                  <a:lnTo>
                    <a:pt x="428" y="139"/>
                  </a:lnTo>
                  <a:lnTo>
                    <a:pt x="365" y="144"/>
                  </a:lnTo>
                  <a:lnTo>
                    <a:pt x="290" y="144"/>
                  </a:lnTo>
                  <a:lnTo>
                    <a:pt x="220" y="165"/>
                  </a:lnTo>
                  <a:lnTo>
                    <a:pt x="179" y="208"/>
                  </a:lnTo>
                  <a:lnTo>
                    <a:pt x="166" y="267"/>
                  </a:lnTo>
                  <a:lnTo>
                    <a:pt x="186" y="337"/>
                  </a:lnTo>
                  <a:lnTo>
                    <a:pt x="220" y="391"/>
                  </a:lnTo>
                  <a:lnTo>
                    <a:pt x="227" y="421"/>
                  </a:lnTo>
                  <a:lnTo>
                    <a:pt x="280" y="436"/>
                  </a:lnTo>
                  <a:lnTo>
                    <a:pt x="225" y="432"/>
                  </a:lnTo>
                  <a:lnTo>
                    <a:pt x="179" y="455"/>
                  </a:lnTo>
                  <a:lnTo>
                    <a:pt x="83" y="472"/>
                  </a:lnTo>
                  <a:lnTo>
                    <a:pt x="21" y="493"/>
                  </a:lnTo>
                  <a:lnTo>
                    <a:pt x="0" y="525"/>
                  </a:lnTo>
                  <a:lnTo>
                    <a:pt x="21" y="579"/>
                  </a:lnTo>
                  <a:lnTo>
                    <a:pt x="90" y="638"/>
                  </a:lnTo>
                  <a:lnTo>
                    <a:pt x="145" y="686"/>
                  </a:lnTo>
                  <a:lnTo>
                    <a:pt x="203" y="691"/>
                  </a:lnTo>
                  <a:lnTo>
                    <a:pt x="138" y="699"/>
                  </a:lnTo>
                  <a:lnTo>
                    <a:pt x="103" y="739"/>
                  </a:lnTo>
                  <a:lnTo>
                    <a:pt x="42" y="761"/>
                  </a:lnTo>
                  <a:lnTo>
                    <a:pt x="34" y="793"/>
                  </a:lnTo>
                  <a:lnTo>
                    <a:pt x="83" y="825"/>
                  </a:lnTo>
                  <a:lnTo>
                    <a:pt x="186" y="841"/>
                  </a:lnTo>
                  <a:lnTo>
                    <a:pt x="297" y="852"/>
                  </a:lnTo>
                  <a:lnTo>
                    <a:pt x="359" y="841"/>
                  </a:lnTo>
                  <a:lnTo>
                    <a:pt x="365" y="836"/>
                  </a:lnTo>
                  <a:lnTo>
                    <a:pt x="365" y="825"/>
                  </a:lnTo>
                  <a:lnTo>
                    <a:pt x="359" y="819"/>
                  </a:lnTo>
                  <a:lnTo>
                    <a:pt x="1055" y="767"/>
                  </a:lnTo>
                  <a:close/>
                </a:path>
              </a:pathLst>
            </a:custGeom>
            <a:solidFill>
              <a:srgbClr val="00C000"/>
            </a:solidFill>
            <a:ln w="0">
              <a:solidFill>
                <a:srgbClr val="00C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2" name="Freeform 96">
              <a:extLst>
                <a:ext uri="{FF2B5EF4-FFF2-40B4-BE49-F238E27FC236}">
                  <a16:creationId xmlns:a16="http://schemas.microsoft.com/office/drawing/2014/main" xmlns="" id="{17487D3E-DAD5-469D-B220-7B6A4FF30B76}"/>
                </a:ext>
              </a:extLst>
            </p:cNvPr>
            <p:cNvSpPr>
              <a:spLocks/>
            </p:cNvSpPr>
            <p:nvPr/>
          </p:nvSpPr>
          <p:spPr bwMode="auto">
            <a:xfrm>
              <a:off x="2891" y="1861"/>
              <a:ext cx="359" cy="324"/>
            </a:xfrm>
            <a:custGeom>
              <a:avLst/>
              <a:gdLst>
                <a:gd name="T0" fmla="*/ 625 w 1079"/>
                <a:gd name="T1" fmla="*/ 552 h 973"/>
                <a:gd name="T2" fmla="*/ 645 w 1079"/>
                <a:gd name="T3" fmla="*/ 640 h 973"/>
                <a:gd name="T4" fmla="*/ 655 w 1079"/>
                <a:gd name="T5" fmla="*/ 838 h 973"/>
                <a:gd name="T6" fmla="*/ 718 w 1079"/>
                <a:gd name="T7" fmla="*/ 906 h 973"/>
                <a:gd name="T8" fmla="*/ 959 w 1079"/>
                <a:gd name="T9" fmla="*/ 973 h 973"/>
                <a:gd name="T10" fmla="*/ 190 w 1079"/>
                <a:gd name="T11" fmla="*/ 946 h 973"/>
                <a:gd name="T12" fmla="*/ 301 w 1079"/>
                <a:gd name="T13" fmla="*/ 944 h 973"/>
                <a:gd name="T14" fmla="*/ 393 w 1079"/>
                <a:gd name="T15" fmla="*/ 845 h 973"/>
                <a:gd name="T16" fmla="*/ 432 w 1079"/>
                <a:gd name="T17" fmla="*/ 554 h 973"/>
                <a:gd name="T18" fmla="*/ 210 w 1079"/>
                <a:gd name="T19" fmla="*/ 410 h 973"/>
                <a:gd name="T20" fmla="*/ 59 w 1079"/>
                <a:gd name="T21" fmla="*/ 348 h 973"/>
                <a:gd name="T22" fmla="*/ 72 w 1079"/>
                <a:gd name="T23" fmla="*/ 318 h 973"/>
                <a:gd name="T24" fmla="*/ 231 w 1079"/>
                <a:gd name="T25" fmla="*/ 388 h 973"/>
                <a:gd name="T26" fmla="*/ 377 w 1079"/>
                <a:gd name="T27" fmla="*/ 426 h 973"/>
                <a:gd name="T28" fmla="*/ 514 w 1079"/>
                <a:gd name="T29" fmla="*/ 426 h 973"/>
                <a:gd name="T30" fmla="*/ 327 w 1079"/>
                <a:gd name="T31" fmla="*/ 266 h 973"/>
                <a:gd name="T32" fmla="*/ 231 w 1079"/>
                <a:gd name="T33" fmla="*/ 151 h 973"/>
                <a:gd name="T34" fmla="*/ 390 w 1079"/>
                <a:gd name="T35" fmla="*/ 266 h 973"/>
                <a:gd name="T36" fmla="*/ 562 w 1079"/>
                <a:gd name="T37" fmla="*/ 378 h 973"/>
                <a:gd name="T38" fmla="*/ 584 w 1079"/>
                <a:gd name="T39" fmla="*/ 201 h 973"/>
                <a:gd name="T40" fmla="*/ 604 w 1079"/>
                <a:gd name="T41" fmla="*/ 71 h 973"/>
                <a:gd name="T42" fmla="*/ 642 w 1079"/>
                <a:gd name="T43" fmla="*/ 0 h 973"/>
                <a:gd name="T44" fmla="*/ 659 w 1079"/>
                <a:gd name="T45" fmla="*/ 168 h 973"/>
                <a:gd name="T46" fmla="*/ 724 w 1079"/>
                <a:gd name="T47" fmla="*/ 184 h 973"/>
                <a:gd name="T48" fmla="*/ 938 w 1079"/>
                <a:gd name="T49" fmla="*/ 139 h 973"/>
                <a:gd name="T50" fmla="*/ 869 w 1079"/>
                <a:gd name="T51" fmla="*/ 214 h 973"/>
                <a:gd name="T52" fmla="*/ 652 w 1079"/>
                <a:gd name="T53" fmla="*/ 292 h 973"/>
                <a:gd name="T54" fmla="*/ 652 w 1079"/>
                <a:gd name="T55" fmla="*/ 410 h 973"/>
                <a:gd name="T56" fmla="*/ 673 w 1079"/>
                <a:gd name="T57" fmla="*/ 420 h 973"/>
                <a:gd name="T58" fmla="*/ 859 w 1079"/>
                <a:gd name="T59" fmla="*/ 420 h 973"/>
                <a:gd name="T60" fmla="*/ 998 w 1079"/>
                <a:gd name="T61" fmla="*/ 404 h 973"/>
                <a:gd name="T62" fmla="*/ 1079 w 1079"/>
                <a:gd name="T63" fmla="*/ 420 h 973"/>
                <a:gd name="T64" fmla="*/ 908 w 1079"/>
                <a:gd name="T65" fmla="*/ 441 h 973"/>
                <a:gd name="T66" fmla="*/ 713 w 1079"/>
                <a:gd name="T67" fmla="*/ 474 h 9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9"/>
                <a:gd name="T103" fmla="*/ 0 h 973"/>
                <a:gd name="T104" fmla="*/ 1079 w 1079"/>
                <a:gd name="T105" fmla="*/ 973 h 9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9" h="973">
                  <a:moveTo>
                    <a:pt x="649" y="498"/>
                  </a:moveTo>
                  <a:lnTo>
                    <a:pt x="625" y="552"/>
                  </a:lnTo>
                  <a:lnTo>
                    <a:pt x="639" y="586"/>
                  </a:lnTo>
                  <a:lnTo>
                    <a:pt x="645" y="640"/>
                  </a:lnTo>
                  <a:lnTo>
                    <a:pt x="645" y="764"/>
                  </a:lnTo>
                  <a:lnTo>
                    <a:pt x="655" y="838"/>
                  </a:lnTo>
                  <a:lnTo>
                    <a:pt x="673" y="864"/>
                  </a:lnTo>
                  <a:lnTo>
                    <a:pt x="718" y="906"/>
                  </a:lnTo>
                  <a:lnTo>
                    <a:pt x="807" y="938"/>
                  </a:lnTo>
                  <a:lnTo>
                    <a:pt x="959" y="973"/>
                  </a:lnTo>
                  <a:lnTo>
                    <a:pt x="114" y="973"/>
                  </a:lnTo>
                  <a:lnTo>
                    <a:pt x="190" y="946"/>
                  </a:lnTo>
                  <a:lnTo>
                    <a:pt x="238" y="938"/>
                  </a:lnTo>
                  <a:lnTo>
                    <a:pt x="301" y="944"/>
                  </a:lnTo>
                  <a:lnTo>
                    <a:pt x="353" y="909"/>
                  </a:lnTo>
                  <a:lnTo>
                    <a:pt x="393" y="845"/>
                  </a:lnTo>
                  <a:lnTo>
                    <a:pt x="424" y="675"/>
                  </a:lnTo>
                  <a:lnTo>
                    <a:pt x="432" y="554"/>
                  </a:lnTo>
                  <a:lnTo>
                    <a:pt x="459" y="498"/>
                  </a:lnTo>
                  <a:lnTo>
                    <a:pt x="210" y="410"/>
                  </a:lnTo>
                  <a:lnTo>
                    <a:pt x="141" y="394"/>
                  </a:lnTo>
                  <a:lnTo>
                    <a:pt x="59" y="348"/>
                  </a:lnTo>
                  <a:lnTo>
                    <a:pt x="0" y="319"/>
                  </a:lnTo>
                  <a:lnTo>
                    <a:pt x="72" y="318"/>
                  </a:lnTo>
                  <a:lnTo>
                    <a:pt x="163" y="361"/>
                  </a:lnTo>
                  <a:lnTo>
                    <a:pt x="231" y="388"/>
                  </a:lnTo>
                  <a:lnTo>
                    <a:pt x="321" y="415"/>
                  </a:lnTo>
                  <a:lnTo>
                    <a:pt x="377" y="426"/>
                  </a:lnTo>
                  <a:lnTo>
                    <a:pt x="477" y="448"/>
                  </a:lnTo>
                  <a:lnTo>
                    <a:pt x="514" y="426"/>
                  </a:lnTo>
                  <a:lnTo>
                    <a:pt x="438" y="391"/>
                  </a:lnTo>
                  <a:lnTo>
                    <a:pt x="327" y="266"/>
                  </a:lnTo>
                  <a:lnTo>
                    <a:pt x="283" y="222"/>
                  </a:lnTo>
                  <a:lnTo>
                    <a:pt x="231" y="151"/>
                  </a:lnTo>
                  <a:lnTo>
                    <a:pt x="224" y="88"/>
                  </a:lnTo>
                  <a:lnTo>
                    <a:pt x="390" y="266"/>
                  </a:lnTo>
                  <a:lnTo>
                    <a:pt x="424" y="303"/>
                  </a:lnTo>
                  <a:lnTo>
                    <a:pt x="562" y="378"/>
                  </a:lnTo>
                  <a:lnTo>
                    <a:pt x="573" y="259"/>
                  </a:lnTo>
                  <a:lnTo>
                    <a:pt x="584" y="201"/>
                  </a:lnTo>
                  <a:lnTo>
                    <a:pt x="596" y="162"/>
                  </a:lnTo>
                  <a:lnTo>
                    <a:pt x="604" y="71"/>
                  </a:lnTo>
                  <a:lnTo>
                    <a:pt x="610" y="34"/>
                  </a:lnTo>
                  <a:lnTo>
                    <a:pt x="642" y="0"/>
                  </a:lnTo>
                  <a:lnTo>
                    <a:pt x="652" y="104"/>
                  </a:lnTo>
                  <a:lnTo>
                    <a:pt x="659" y="168"/>
                  </a:lnTo>
                  <a:lnTo>
                    <a:pt x="639" y="228"/>
                  </a:lnTo>
                  <a:lnTo>
                    <a:pt x="724" y="184"/>
                  </a:lnTo>
                  <a:lnTo>
                    <a:pt x="869" y="179"/>
                  </a:lnTo>
                  <a:lnTo>
                    <a:pt x="938" y="139"/>
                  </a:lnTo>
                  <a:lnTo>
                    <a:pt x="942" y="179"/>
                  </a:lnTo>
                  <a:lnTo>
                    <a:pt x="869" y="214"/>
                  </a:lnTo>
                  <a:lnTo>
                    <a:pt x="745" y="216"/>
                  </a:lnTo>
                  <a:lnTo>
                    <a:pt x="652" y="292"/>
                  </a:lnTo>
                  <a:lnTo>
                    <a:pt x="645" y="388"/>
                  </a:lnTo>
                  <a:lnTo>
                    <a:pt x="652" y="410"/>
                  </a:lnTo>
                  <a:lnTo>
                    <a:pt x="673" y="420"/>
                  </a:lnTo>
                  <a:lnTo>
                    <a:pt x="762" y="431"/>
                  </a:lnTo>
                  <a:lnTo>
                    <a:pt x="859" y="420"/>
                  </a:lnTo>
                  <a:lnTo>
                    <a:pt x="942" y="410"/>
                  </a:lnTo>
                  <a:lnTo>
                    <a:pt x="998" y="404"/>
                  </a:lnTo>
                  <a:lnTo>
                    <a:pt x="1066" y="399"/>
                  </a:lnTo>
                  <a:lnTo>
                    <a:pt x="1079" y="420"/>
                  </a:lnTo>
                  <a:lnTo>
                    <a:pt x="1003" y="426"/>
                  </a:lnTo>
                  <a:lnTo>
                    <a:pt x="908" y="441"/>
                  </a:lnTo>
                  <a:lnTo>
                    <a:pt x="810" y="458"/>
                  </a:lnTo>
                  <a:lnTo>
                    <a:pt x="713" y="474"/>
                  </a:lnTo>
                  <a:lnTo>
                    <a:pt x="649" y="498"/>
                  </a:lnTo>
                  <a:close/>
                </a:path>
              </a:pathLst>
            </a:custGeom>
            <a:solidFill>
              <a:srgbClr val="008080"/>
            </a:solidFill>
            <a:ln w="0">
              <a:solidFill>
                <a:srgbClr val="8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3" name="Freeform 97">
              <a:extLst>
                <a:ext uri="{FF2B5EF4-FFF2-40B4-BE49-F238E27FC236}">
                  <a16:creationId xmlns:a16="http://schemas.microsoft.com/office/drawing/2014/main" xmlns="" id="{185B4400-0B6A-4AF8-91E8-95AF2E44EDFF}"/>
                </a:ext>
              </a:extLst>
            </p:cNvPr>
            <p:cNvSpPr>
              <a:spLocks/>
            </p:cNvSpPr>
            <p:nvPr/>
          </p:nvSpPr>
          <p:spPr bwMode="auto">
            <a:xfrm>
              <a:off x="495" y="1989"/>
              <a:ext cx="1761" cy="2242"/>
            </a:xfrm>
            <a:custGeom>
              <a:avLst/>
              <a:gdLst>
                <a:gd name="T0" fmla="*/ 0 w 5284"/>
                <a:gd name="T1" fmla="*/ 1223 h 6728"/>
                <a:gd name="T2" fmla="*/ 40 w 5284"/>
                <a:gd name="T3" fmla="*/ 1169 h 6728"/>
                <a:gd name="T4" fmla="*/ 154 w 5284"/>
                <a:gd name="T5" fmla="*/ 1031 h 6728"/>
                <a:gd name="T6" fmla="*/ 336 w 5284"/>
                <a:gd name="T7" fmla="*/ 844 h 6728"/>
                <a:gd name="T8" fmla="*/ 450 w 5284"/>
                <a:gd name="T9" fmla="*/ 743 h 6728"/>
                <a:gd name="T10" fmla="*/ 580 w 5284"/>
                <a:gd name="T11" fmla="*/ 643 h 6728"/>
                <a:gd name="T12" fmla="*/ 744 w 5284"/>
                <a:gd name="T13" fmla="*/ 528 h 6728"/>
                <a:gd name="T14" fmla="*/ 852 w 5284"/>
                <a:gd name="T15" fmla="*/ 467 h 6728"/>
                <a:gd name="T16" fmla="*/ 968 w 5284"/>
                <a:gd name="T17" fmla="*/ 422 h 6728"/>
                <a:gd name="T18" fmla="*/ 1159 w 5284"/>
                <a:gd name="T19" fmla="*/ 353 h 6728"/>
                <a:gd name="T20" fmla="*/ 1508 w 5284"/>
                <a:gd name="T21" fmla="*/ 223 h 6728"/>
                <a:gd name="T22" fmla="*/ 1725 w 5284"/>
                <a:gd name="T23" fmla="*/ 153 h 6728"/>
                <a:gd name="T24" fmla="*/ 1949 w 5284"/>
                <a:gd name="T25" fmla="*/ 110 h 6728"/>
                <a:gd name="T26" fmla="*/ 2317 w 5284"/>
                <a:gd name="T27" fmla="*/ 64 h 6728"/>
                <a:gd name="T28" fmla="*/ 2584 w 5284"/>
                <a:gd name="T29" fmla="*/ 39 h 6728"/>
                <a:gd name="T30" fmla="*/ 2749 w 5284"/>
                <a:gd name="T31" fmla="*/ 42 h 6728"/>
                <a:gd name="T32" fmla="*/ 2913 w 5284"/>
                <a:gd name="T33" fmla="*/ 55 h 6728"/>
                <a:gd name="T34" fmla="*/ 3186 w 5284"/>
                <a:gd name="T35" fmla="*/ 64 h 6728"/>
                <a:gd name="T36" fmla="*/ 3395 w 5284"/>
                <a:gd name="T37" fmla="*/ 57 h 6728"/>
                <a:gd name="T38" fmla="*/ 3552 w 5284"/>
                <a:gd name="T39" fmla="*/ 43 h 6728"/>
                <a:gd name="T40" fmla="*/ 3778 w 5284"/>
                <a:gd name="T41" fmla="*/ 10 h 6728"/>
                <a:gd name="T42" fmla="*/ 3881 w 5284"/>
                <a:gd name="T43" fmla="*/ 0 h 6728"/>
                <a:gd name="T44" fmla="*/ 3998 w 5284"/>
                <a:gd name="T45" fmla="*/ 3 h 6728"/>
                <a:gd name="T46" fmla="*/ 4147 w 5284"/>
                <a:gd name="T47" fmla="*/ 22 h 6728"/>
                <a:gd name="T48" fmla="*/ 4346 w 5284"/>
                <a:gd name="T49" fmla="*/ 64 h 6728"/>
                <a:gd name="T50" fmla="*/ 4461 w 5284"/>
                <a:gd name="T51" fmla="*/ 96 h 6728"/>
                <a:gd name="T52" fmla="*/ 4555 w 5284"/>
                <a:gd name="T53" fmla="*/ 131 h 6728"/>
                <a:gd name="T54" fmla="*/ 4701 w 5284"/>
                <a:gd name="T55" fmla="*/ 209 h 6728"/>
                <a:gd name="T56" fmla="*/ 4814 w 5284"/>
                <a:gd name="T57" fmla="*/ 285 h 6728"/>
                <a:gd name="T58" fmla="*/ 4925 w 5284"/>
                <a:gd name="T59" fmla="*/ 353 h 6728"/>
                <a:gd name="T60" fmla="*/ 4992 w 5284"/>
                <a:gd name="T61" fmla="*/ 463 h 6728"/>
                <a:gd name="T62" fmla="*/ 5069 w 5284"/>
                <a:gd name="T63" fmla="*/ 576 h 6728"/>
                <a:gd name="T64" fmla="*/ 5147 w 5284"/>
                <a:gd name="T65" fmla="*/ 722 h 6728"/>
                <a:gd name="T66" fmla="*/ 5182 w 5284"/>
                <a:gd name="T67" fmla="*/ 817 h 6728"/>
                <a:gd name="T68" fmla="*/ 5215 w 5284"/>
                <a:gd name="T69" fmla="*/ 933 h 6728"/>
                <a:gd name="T70" fmla="*/ 5260 w 5284"/>
                <a:gd name="T71" fmla="*/ 1113 h 6728"/>
                <a:gd name="T72" fmla="*/ 5284 w 5284"/>
                <a:gd name="T73" fmla="*/ 1234 h 6728"/>
                <a:gd name="T74" fmla="*/ 5272 w 5284"/>
                <a:gd name="T75" fmla="*/ 1349 h 6728"/>
                <a:gd name="T76" fmla="*/ 5215 w 5284"/>
                <a:gd name="T77" fmla="*/ 1512 h 6728"/>
                <a:gd name="T78" fmla="*/ 5156 w 5284"/>
                <a:gd name="T79" fmla="*/ 1634 h 6728"/>
                <a:gd name="T80" fmla="*/ 5096 w 5284"/>
                <a:gd name="T81" fmla="*/ 1717 h 6728"/>
                <a:gd name="T82" fmla="*/ 5036 w 5284"/>
                <a:gd name="T83" fmla="*/ 1774 h 6728"/>
                <a:gd name="T84" fmla="*/ 4971 w 5284"/>
                <a:gd name="T85" fmla="*/ 1816 h 6728"/>
                <a:gd name="T86" fmla="*/ 4823 w 5284"/>
                <a:gd name="T87" fmla="*/ 1909 h 6728"/>
                <a:gd name="T88" fmla="*/ 4735 w 5284"/>
                <a:gd name="T89" fmla="*/ 1982 h 6728"/>
                <a:gd name="T90" fmla="*/ 4635 w 5284"/>
                <a:gd name="T91" fmla="*/ 2092 h 6728"/>
                <a:gd name="T92" fmla="*/ 4426 w 5284"/>
                <a:gd name="T93" fmla="*/ 2343 h 6728"/>
                <a:gd name="T94" fmla="*/ 4303 w 5284"/>
                <a:gd name="T95" fmla="*/ 2501 h 6728"/>
                <a:gd name="T96" fmla="*/ 4201 w 5284"/>
                <a:gd name="T97" fmla="*/ 2671 h 6728"/>
                <a:gd name="T98" fmla="*/ 4056 w 5284"/>
                <a:gd name="T99" fmla="*/ 2962 h 6728"/>
                <a:gd name="T100" fmla="*/ 3936 w 5284"/>
                <a:gd name="T101" fmla="*/ 3219 h 6728"/>
                <a:gd name="T102" fmla="*/ 3876 w 5284"/>
                <a:gd name="T103" fmla="*/ 3382 h 6728"/>
                <a:gd name="T104" fmla="*/ 3835 w 5284"/>
                <a:gd name="T105" fmla="*/ 3553 h 6728"/>
                <a:gd name="T106" fmla="*/ 3767 w 5284"/>
                <a:gd name="T107" fmla="*/ 3831 h 6728"/>
                <a:gd name="T108" fmla="*/ 3655 w 5284"/>
                <a:gd name="T109" fmla="*/ 4277 h 6728"/>
                <a:gd name="T110" fmla="*/ 3602 w 5284"/>
                <a:gd name="T111" fmla="*/ 4550 h 6728"/>
                <a:gd name="T112" fmla="*/ 3559 w 5284"/>
                <a:gd name="T113" fmla="*/ 4826 h 6728"/>
                <a:gd name="T114" fmla="*/ 3525 w 5284"/>
                <a:gd name="T115" fmla="*/ 5020 h 6728"/>
                <a:gd name="T116" fmla="*/ 3476 w 5284"/>
                <a:gd name="T117" fmla="*/ 5280 h 6728"/>
                <a:gd name="T118" fmla="*/ 3270 w 5284"/>
                <a:gd name="T119" fmla="*/ 6303 h 6728"/>
                <a:gd name="T120" fmla="*/ 3186 w 5284"/>
                <a:gd name="T121" fmla="*/ 6728 h 67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84"/>
                <a:gd name="T184" fmla="*/ 0 h 6728"/>
                <a:gd name="T185" fmla="*/ 5284 w 5284"/>
                <a:gd name="T186" fmla="*/ 6728 h 67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84" h="6728">
                  <a:moveTo>
                    <a:pt x="0" y="1223"/>
                  </a:moveTo>
                  <a:lnTo>
                    <a:pt x="40" y="1169"/>
                  </a:lnTo>
                  <a:lnTo>
                    <a:pt x="154" y="1031"/>
                  </a:lnTo>
                  <a:lnTo>
                    <a:pt x="336" y="844"/>
                  </a:lnTo>
                  <a:lnTo>
                    <a:pt x="450" y="743"/>
                  </a:lnTo>
                  <a:lnTo>
                    <a:pt x="580" y="643"/>
                  </a:lnTo>
                  <a:lnTo>
                    <a:pt x="744" y="528"/>
                  </a:lnTo>
                  <a:lnTo>
                    <a:pt x="852" y="467"/>
                  </a:lnTo>
                  <a:lnTo>
                    <a:pt x="968" y="422"/>
                  </a:lnTo>
                  <a:lnTo>
                    <a:pt x="1159" y="353"/>
                  </a:lnTo>
                  <a:lnTo>
                    <a:pt x="1508" y="223"/>
                  </a:lnTo>
                  <a:lnTo>
                    <a:pt x="1725" y="153"/>
                  </a:lnTo>
                  <a:lnTo>
                    <a:pt x="1949" y="110"/>
                  </a:lnTo>
                  <a:lnTo>
                    <a:pt x="2317" y="64"/>
                  </a:lnTo>
                  <a:lnTo>
                    <a:pt x="2584" y="39"/>
                  </a:lnTo>
                  <a:lnTo>
                    <a:pt x="2749" y="42"/>
                  </a:lnTo>
                  <a:lnTo>
                    <a:pt x="2913" y="55"/>
                  </a:lnTo>
                  <a:lnTo>
                    <a:pt x="3186" y="64"/>
                  </a:lnTo>
                  <a:lnTo>
                    <a:pt x="3395" y="57"/>
                  </a:lnTo>
                  <a:lnTo>
                    <a:pt x="3552" y="43"/>
                  </a:lnTo>
                  <a:lnTo>
                    <a:pt x="3778" y="10"/>
                  </a:lnTo>
                  <a:lnTo>
                    <a:pt x="3881" y="0"/>
                  </a:lnTo>
                  <a:lnTo>
                    <a:pt x="3998" y="3"/>
                  </a:lnTo>
                  <a:lnTo>
                    <a:pt x="4147" y="22"/>
                  </a:lnTo>
                  <a:lnTo>
                    <a:pt x="4346" y="64"/>
                  </a:lnTo>
                  <a:lnTo>
                    <a:pt x="4461" y="96"/>
                  </a:lnTo>
                  <a:lnTo>
                    <a:pt x="4555" y="131"/>
                  </a:lnTo>
                  <a:lnTo>
                    <a:pt x="4701" y="209"/>
                  </a:lnTo>
                  <a:lnTo>
                    <a:pt x="4814" y="285"/>
                  </a:lnTo>
                  <a:lnTo>
                    <a:pt x="4925" y="353"/>
                  </a:lnTo>
                  <a:lnTo>
                    <a:pt x="4992" y="463"/>
                  </a:lnTo>
                  <a:lnTo>
                    <a:pt x="5069" y="576"/>
                  </a:lnTo>
                  <a:lnTo>
                    <a:pt x="5147" y="722"/>
                  </a:lnTo>
                  <a:lnTo>
                    <a:pt x="5182" y="817"/>
                  </a:lnTo>
                  <a:lnTo>
                    <a:pt x="5215" y="933"/>
                  </a:lnTo>
                  <a:lnTo>
                    <a:pt x="5260" y="1113"/>
                  </a:lnTo>
                  <a:lnTo>
                    <a:pt x="5284" y="1234"/>
                  </a:lnTo>
                  <a:lnTo>
                    <a:pt x="5272" y="1349"/>
                  </a:lnTo>
                  <a:lnTo>
                    <a:pt x="5215" y="1512"/>
                  </a:lnTo>
                  <a:lnTo>
                    <a:pt x="5156" y="1634"/>
                  </a:lnTo>
                  <a:lnTo>
                    <a:pt x="5096" y="1717"/>
                  </a:lnTo>
                  <a:lnTo>
                    <a:pt x="5036" y="1774"/>
                  </a:lnTo>
                  <a:lnTo>
                    <a:pt x="4971" y="1816"/>
                  </a:lnTo>
                  <a:lnTo>
                    <a:pt x="4823" y="1909"/>
                  </a:lnTo>
                  <a:lnTo>
                    <a:pt x="4735" y="1982"/>
                  </a:lnTo>
                  <a:lnTo>
                    <a:pt x="4635" y="2092"/>
                  </a:lnTo>
                  <a:lnTo>
                    <a:pt x="4426" y="2343"/>
                  </a:lnTo>
                  <a:lnTo>
                    <a:pt x="4303" y="2501"/>
                  </a:lnTo>
                  <a:lnTo>
                    <a:pt x="4201" y="2671"/>
                  </a:lnTo>
                  <a:lnTo>
                    <a:pt x="4056" y="2962"/>
                  </a:lnTo>
                  <a:lnTo>
                    <a:pt x="3936" y="3219"/>
                  </a:lnTo>
                  <a:lnTo>
                    <a:pt x="3876" y="3382"/>
                  </a:lnTo>
                  <a:lnTo>
                    <a:pt x="3835" y="3553"/>
                  </a:lnTo>
                  <a:lnTo>
                    <a:pt x="3767" y="3831"/>
                  </a:lnTo>
                  <a:lnTo>
                    <a:pt x="3655" y="4277"/>
                  </a:lnTo>
                  <a:lnTo>
                    <a:pt x="3602" y="4550"/>
                  </a:lnTo>
                  <a:lnTo>
                    <a:pt x="3559" y="4826"/>
                  </a:lnTo>
                  <a:lnTo>
                    <a:pt x="3525" y="5020"/>
                  </a:lnTo>
                  <a:lnTo>
                    <a:pt x="3476" y="5280"/>
                  </a:lnTo>
                  <a:lnTo>
                    <a:pt x="3270" y="6303"/>
                  </a:lnTo>
                  <a:lnTo>
                    <a:pt x="3186" y="6728"/>
                  </a:lnTo>
                </a:path>
              </a:pathLst>
            </a:custGeom>
            <a:noFill/>
            <a:ln w="4445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4" name="Freeform 98">
              <a:extLst>
                <a:ext uri="{FF2B5EF4-FFF2-40B4-BE49-F238E27FC236}">
                  <a16:creationId xmlns:a16="http://schemas.microsoft.com/office/drawing/2014/main" xmlns="" id="{6B7D268E-1D61-41C2-83B8-BD9072271F32}"/>
                </a:ext>
              </a:extLst>
            </p:cNvPr>
            <p:cNvSpPr>
              <a:spLocks/>
            </p:cNvSpPr>
            <p:nvPr/>
          </p:nvSpPr>
          <p:spPr bwMode="auto">
            <a:xfrm>
              <a:off x="2136" y="2106"/>
              <a:ext cx="3187" cy="773"/>
            </a:xfrm>
            <a:custGeom>
              <a:avLst/>
              <a:gdLst>
                <a:gd name="T0" fmla="*/ 0 w 9559"/>
                <a:gd name="T1" fmla="*/ 0 h 2318"/>
                <a:gd name="T2" fmla="*/ 166 w 9559"/>
                <a:gd name="T3" fmla="*/ 94 h 2318"/>
                <a:gd name="T4" fmla="*/ 349 w 9559"/>
                <a:gd name="T5" fmla="*/ 187 h 2318"/>
                <a:gd name="T6" fmla="*/ 579 w 9559"/>
                <a:gd name="T7" fmla="*/ 290 h 2318"/>
                <a:gd name="T8" fmla="*/ 842 w 9559"/>
                <a:gd name="T9" fmla="*/ 405 h 2318"/>
                <a:gd name="T10" fmla="*/ 1004 w 9559"/>
                <a:gd name="T11" fmla="*/ 478 h 2318"/>
                <a:gd name="T12" fmla="*/ 1170 w 9559"/>
                <a:gd name="T13" fmla="*/ 528 h 2318"/>
                <a:gd name="T14" fmla="*/ 1448 w 9559"/>
                <a:gd name="T15" fmla="*/ 580 h 2318"/>
                <a:gd name="T16" fmla="*/ 1803 w 9559"/>
                <a:gd name="T17" fmla="*/ 636 h 2318"/>
                <a:gd name="T18" fmla="*/ 2070 w 9559"/>
                <a:gd name="T19" fmla="*/ 673 h 2318"/>
                <a:gd name="T20" fmla="*/ 2278 w 9559"/>
                <a:gd name="T21" fmla="*/ 693 h 2318"/>
                <a:gd name="T22" fmla="*/ 2458 w 9559"/>
                <a:gd name="T23" fmla="*/ 697 h 2318"/>
                <a:gd name="T24" fmla="*/ 2636 w 9559"/>
                <a:gd name="T25" fmla="*/ 686 h 2318"/>
                <a:gd name="T26" fmla="*/ 2847 w 9559"/>
                <a:gd name="T27" fmla="*/ 662 h 2318"/>
                <a:gd name="T28" fmla="*/ 3116 w 9559"/>
                <a:gd name="T29" fmla="*/ 626 h 2318"/>
                <a:gd name="T30" fmla="*/ 3476 w 9559"/>
                <a:gd name="T31" fmla="*/ 580 h 2318"/>
                <a:gd name="T32" fmla="*/ 3685 w 9559"/>
                <a:gd name="T33" fmla="*/ 547 h 2318"/>
                <a:gd name="T34" fmla="*/ 3839 w 9559"/>
                <a:gd name="T35" fmla="*/ 512 h 2318"/>
                <a:gd name="T36" fmla="*/ 3956 w 9559"/>
                <a:gd name="T37" fmla="*/ 475 h 2318"/>
                <a:gd name="T38" fmla="*/ 4055 w 9559"/>
                <a:gd name="T39" fmla="*/ 435 h 2318"/>
                <a:gd name="T40" fmla="*/ 4154 w 9559"/>
                <a:gd name="T41" fmla="*/ 396 h 2318"/>
                <a:gd name="T42" fmla="*/ 4270 w 9559"/>
                <a:gd name="T43" fmla="*/ 357 h 2318"/>
                <a:gd name="T44" fmla="*/ 4424 w 9559"/>
                <a:gd name="T45" fmla="*/ 322 h 2318"/>
                <a:gd name="T46" fmla="*/ 4634 w 9559"/>
                <a:gd name="T47" fmla="*/ 290 h 2318"/>
                <a:gd name="T48" fmla="*/ 4838 w 9559"/>
                <a:gd name="T49" fmla="*/ 267 h 2318"/>
                <a:gd name="T50" fmla="*/ 4991 w 9559"/>
                <a:gd name="T51" fmla="*/ 257 h 2318"/>
                <a:gd name="T52" fmla="*/ 5209 w 9559"/>
                <a:gd name="T53" fmla="*/ 261 h 2318"/>
                <a:gd name="T54" fmla="*/ 5430 w 9559"/>
                <a:gd name="T55" fmla="*/ 279 h 2318"/>
                <a:gd name="T56" fmla="*/ 5584 w 9559"/>
                <a:gd name="T57" fmla="*/ 287 h 2318"/>
                <a:gd name="T58" fmla="*/ 5793 w 9559"/>
                <a:gd name="T59" fmla="*/ 290 h 2318"/>
                <a:gd name="T60" fmla="*/ 6064 w 9559"/>
                <a:gd name="T61" fmla="*/ 281 h 2318"/>
                <a:gd name="T62" fmla="*/ 6229 w 9559"/>
                <a:gd name="T63" fmla="*/ 268 h 2318"/>
                <a:gd name="T64" fmla="*/ 6394 w 9559"/>
                <a:gd name="T65" fmla="*/ 265 h 2318"/>
                <a:gd name="T66" fmla="*/ 6663 w 9559"/>
                <a:gd name="T67" fmla="*/ 290 h 2318"/>
                <a:gd name="T68" fmla="*/ 7033 w 9559"/>
                <a:gd name="T69" fmla="*/ 332 h 2318"/>
                <a:gd name="T70" fmla="*/ 7262 w 9559"/>
                <a:gd name="T71" fmla="*/ 366 h 2318"/>
                <a:gd name="T72" fmla="*/ 7480 w 9559"/>
                <a:gd name="T73" fmla="*/ 435 h 2318"/>
                <a:gd name="T74" fmla="*/ 7821 w 9559"/>
                <a:gd name="T75" fmla="*/ 580 h 2318"/>
                <a:gd name="T76" fmla="*/ 8117 w 9559"/>
                <a:gd name="T77" fmla="*/ 713 h 2318"/>
                <a:gd name="T78" fmla="*/ 8295 w 9559"/>
                <a:gd name="T79" fmla="*/ 809 h 2318"/>
                <a:gd name="T80" fmla="*/ 8452 w 9559"/>
                <a:gd name="T81" fmla="*/ 936 h 2318"/>
                <a:gd name="T82" fmla="*/ 8690 w 9559"/>
                <a:gd name="T83" fmla="*/ 1159 h 2318"/>
                <a:gd name="T84" fmla="*/ 8891 w 9559"/>
                <a:gd name="T85" fmla="*/ 1364 h 2318"/>
                <a:gd name="T86" fmla="*/ 9066 w 9559"/>
                <a:gd name="T87" fmla="*/ 1568 h 2318"/>
                <a:gd name="T88" fmla="*/ 9216 w 9559"/>
                <a:gd name="T89" fmla="*/ 1763 h 2318"/>
                <a:gd name="T90" fmla="*/ 9338 w 9559"/>
                <a:gd name="T91" fmla="*/ 1941 h 2318"/>
                <a:gd name="T92" fmla="*/ 9434 w 9559"/>
                <a:gd name="T93" fmla="*/ 2093 h 2318"/>
                <a:gd name="T94" fmla="*/ 9503 w 9559"/>
                <a:gd name="T95" fmla="*/ 2213 h 2318"/>
                <a:gd name="T96" fmla="*/ 9559 w 9559"/>
                <a:gd name="T97" fmla="*/ 2318 h 23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559"/>
                <a:gd name="T148" fmla="*/ 0 h 2318"/>
                <a:gd name="T149" fmla="*/ 9559 w 9559"/>
                <a:gd name="T150" fmla="*/ 2318 h 23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559" h="2318">
                  <a:moveTo>
                    <a:pt x="0" y="0"/>
                  </a:moveTo>
                  <a:lnTo>
                    <a:pt x="166" y="94"/>
                  </a:lnTo>
                  <a:lnTo>
                    <a:pt x="349" y="187"/>
                  </a:lnTo>
                  <a:lnTo>
                    <a:pt x="579" y="290"/>
                  </a:lnTo>
                  <a:lnTo>
                    <a:pt x="842" y="405"/>
                  </a:lnTo>
                  <a:lnTo>
                    <a:pt x="1004" y="478"/>
                  </a:lnTo>
                  <a:lnTo>
                    <a:pt x="1170" y="528"/>
                  </a:lnTo>
                  <a:lnTo>
                    <a:pt x="1448" y="580"/>
                  </a:lnTo>
                  <a:lnTo>
                    <a:pt x="1803" y="636"/>
                  </a:lnTo>
                  <a:lnTo>
                    <a:pt x="2070" y="673"/>
                  </a:lnTo>
                  <a:lnTo>
                    <a:pt x="2278" y="693"/>
                  </a:lnTo>
                  <a:lnTo>
                    <a:pt x="2458" y="697"/>
                  </a:lnTo>
                  <a:lnTo>
                    <a:pt x="2636" y="686"/>
                  </a:lnTo>
                  <a:lnTo>
                    <a:pt x="2847" y="662"/>
                  </a:lnTo>
                  <a:lnTo>
                    <a:pt x="3116" y="626"/>
                  </a:lnTo>
                  <a:lnTo>
                    <a:pt x="3476" y="580"/>
                  </a:lnTo>
                  <a:lnTo>
                    <a:pt x="3685" y="547"/>
                  </a:lnTo>
                  <a:lnTo>
                    <a:pt x="3839" y="512"/>
                  </a:lnTo>
                  <a:lnTo>
                    <a:pt x="3956" y="475"/>
                  </a:lnTo>
                  <a:lnTo>
                    <a:pt x="4055" y="435"/>
                  </a:lnTo>
                  <a:lnTo>
                    <a:pt x="4154" y="396"/>
                  </a:lnTo>
                  <a:lnTo>
                    <a:pt x="4270" y="357"/>
                  </a:lnTo>
                  <a:lnTo>
                    <a:pt x="4424" y="322"/>
                  </a:lnTo>
                  <a:lnTo>
                    <a:pt x="4634" y="290"/>
                  </a:lnTo>
                  <a:lnTo>
                    <a:pt x="4838" y="267"/>
                  </a:lnTo>
                  <a:lnTo>
                    <a:pt x="4991" y="257"/>
                  </a:lnTo>
                  <a:lnTo>
                    <a:pt x="5209" y="261"/>
                  </a:lnTo>
                  <a:lnTo>
                    <a:pt x="5430" y="279"/>
                  </a:lnTo>
                  <a:lnTo>
                    <a:pt x="5584" y="287"/>
                  </a:lnTo>
                  <a:lnTo>
                    <a:pt x="5793" y="290"/>
                  </a:lnTo>
                  <a:lnTo>
                    <a:pt x="6064" y="281"/>
                  </a:lnTo>
                  <a:lnTo>
                    <a:pt x="6229" y="268"/>
                  </a:lnTo>
                  <a:lnTo>
                    <a:pt x="6394" y="265"/>
                  </a:lnTo>
                  <a:lnTo>
                    <a:pt x="6663" y="290"/>
                  </a:lnTo>
                  <a:lnTo>
                    <a:pt x="7033" y="332"/>
                  </a:lnTo>
                  <a:lnTo>
                    <a:pt x="7262" y="366"/>
                  </a:lnTo>
                  <a:lnTo>
                    <a:pt x="7480" y="435"/>
                  </a:lnTo>
                  <a:lnTo>
                    <a:pt x="7821" y="580"/>
                  </a:lnTo>
                  <a:lnTo>
                    <a:pt x="8117" y="713"/>
                  </a:lnTo>
                  <a:lnTo>
                    <a:pt x="8295" y="809"/>
                  </a:lnTo>
                  <a:lnTo>
                    <a:pt x="8452" y="936"/>
                  </a:lnTo>
                  <a:lnTo>
                    <a:pt x="8690" y="1159"/>
                  </a:lnTo>
                  <a:lnTo>
                    <a:pt x="8891" y="1364"/>
                  </a:lnTo>
                  <a:lnTo>
                    <a:pt x="9066" y="1568"/>
                  </a:lnTo>
                  <a:lnTo>
                    <a:pt x="9216" y="1763"/>
                  </a:lnTo>
                  <a:lnTo>
                    <a:pt x="9338" y="1941"/>
                  </a:lnTo>
                  <a:lnTo>
                    <a:pt x="9434" y="2093"/>
                  </a:lnTo>
                  <a:lnTo>
                    <a:pt x="9503" y="2213"/>
                  </a:lnTo>
                  <a:lnTo>
                    <a:pt x="9559" y="2318"/>
                  </a:lnTo>
                </a:path>
              </a:pathLst>
            </a:custGeom>
            <a:noFill/>
            <a:ln w="4445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5" name="Freeform 99">
              <a:extLst>
                <a:ext uri="{FF2B5EF4-FFF2-40B4-BE49-F238E27FC236}">
                  <a16:creationId xmlns:a16="http://schemas.microsoft.com/office/drawing/2014/main" xmlns="" id="{B20102D6-3B60-4150-8DAE-829FBD9E31BD}"/>
                </a:ext>
              </a:extLst>
            </p:cNvPr>
            <p:cNvSpPr>
              <a:spLocks/>
            </p:cNvSpPr>
            <p:nvPr/>
          </p:nvSpPr>
          <p:spPr bwMode="auto">
            <a:xfrm>
              <a:off x="3778" y="754"/>
              <a:ext cx="1545" cy="1449"/>
            </a:xfrm>
            <a:custGeom>
              <a:avLst/>
              <a:gdLst>
                <a:gd name="T0" fmla="*/ 0 w 4635"/>
                <a:gd name="T1" fmla="*/ 4346 h 4346"/>
                <a:gd name="T2" fmla="*/ 49 w 4635"/>
                <a:gd name="T3" fmla="*/ 4330 h 4346"/>
                <a:gd name="T4" fmla="*/ 182 w 4635"/>
                <a:gd name="T5" fmla="*/ 4278 h 4346"/>
                <a:gd name="T6" fmla="*/ 367 w 4635"/>
                <a:gd name="T7" fmla="*/ 4188 h 4346"/>
                <a:gd name="T8" fmla="*/ 579 w 4635"/>
                <a:gd name="T9" fmla="*/ 4056 h 4346"/>
                <a:gd name="T10" fmla="*/ 781 w 4635"/>
                <a:gd name="T11" fmla="*/ 3903 h 4346"/>
                <a:gd name="T12" fmla="*/ 894 w 4635"/>
                <a:gd name="T13" fmla="*/ 3795 h 4346"/>
                <a:gd name="T14" fmla="*/ 994 w 4635"/>
                <a:gd name="T15" fmla="*/ 3673 h 4346"/>
                <a:gd name="T16" fmla="*/ 1158 w 4635"/>
                <a:gd name="T17" fmla="*/ 3477 h 4346"/>
                <a:gd name="T18" fmla="*/ 1321 w 4635"/>
                <a:gd name="T19" fmla="*/ 3274 h 4346"/>
                <a:gd name="T20" fmla="*/ 1430 w 4635"/>
                <a:gd name="T21" fmla="*/ 3110 h 4346"/>
                <a:gd name="T22" fmla="*/ 1505 w 4635"/>
                <a:gd name="T23" fmla="*/ 2975 h 4346"/>
                <a:gd name="T24" fmla="*/ 1565 w 4635"/>
                <a:gd name="T25" fmla="*/ 2858 h 4346"/>
                <a:gd name="T26" fmla="*/ 1628 w 4635"/>
                <a:gd name="T27" fmla="*/ 2744 h 4346"/>
                <a:gd name="T28" fmla="*/ 1713 w 4635"/>
                <a:gd name="T29" fmla="*/ 2624 h 4346"/>
                <a:gd name="T30" fmla="*/ 1841 w 4635"/>
                <a:gd name="T31" fmla="*/ 2486 h 4346"/>
                <a:gd name="T32" fmla="*/ 2028 w 4635"/>
                <a:gd name="T33" fmla="*/ 2318 h 4346"/>
                <a:gd name="T34" fmla="*/ 2207 w 4635"/>
                <a:gd name="T35" fmla="*/ 2182 h 4346"/>
                <a:gd name="T36" fmla="*/ 2353 w 4635"/>
                <a:gd name="T37" fmla="*/ 2098 h 4346"/>
                <a:gd name="T38" fmla="*/ 2478 w 4635"/>
                <a:gd name="T39" fmla="*/ 2047 h 4346"/>
                <a:gd name="T40" fmla="*/ 2592 w 4635"/>
                <a:gd name="T41" fmla="*/ 2016 h 4346"/>
                <a:gd name="T42" fmla="*/ 2708 w 4635"/>
                <a:gd name="T43" fmla="*/ 1986 h 4346"/>
                <a:gd name="T44" fmla="*/ 2838 w 4635"/>
                <a:gd name="T45" fmla="*/ 1941 h 4346"/>
                <a:gd name="T46" fmla="*/ 2994 w 4635"/>
                <a:gd name="T47" fmla="*/ 1864 h 4346"/>
                <a:gd name="T48" fmla="*/ 3187 w 4635"/>
                <a:gd name="T49" fmla="*/ 1739 h 4346"/>
                <a:gd name="T50" fmla="*/ 3491 w 4635"/>
                <a:gd name="T51" fmla="*/ 1510 h 4346"/>
                <a:gd name="T52" fmla="*/ 3664 w 4635"/>
                <a:gd name="T53" fmla="*/ 1353 h 4346"/>
                <a:gd name="T54" fmla="*/ 3814 w 4635"/>
                <a:gd name="T55" fmla="*/ 1170 h 4346"/>
                <a:gd name="T56" fmla="*/ 4056 w 4635"/>
                <a:gd name="T57" fmla="*/ 869 h 4346"/>
                <a:gd name="T58" fmla="*/ 4184 w 4635"/>
                <a:gd name="T59" fmla="*/ 704 h 4346"/>
                <a:gd name="T60" fmla="*/ 4299 w 4635"/>
                <a:gd name="T61" fmla="*/ 546 h 4346"/>
                <a:gd name="T62" fmla="*/ 4481 w 4635"/>
                <a:gd name="T63" fmla="*/ 268 h 4346"/>
                <a:gd name="T64" fmla="*/ 4595 w 4635"/>
                <a:gd name="T65" fmla="*/ 73 h 4346"/>
                <a:gd name="T66" fmla="*/ 4635 w 4635"/>
                <a:gd name="T67" fmla="*/ 0 h 43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35"/>
                <a:gd name="T103" fmla="*/ 0 h 4346"/>
                <a:gd name="T104" fmla="*/ 4635 w 4635"/>
                <a:gd name="T105" fmla="*/ 4346 h 43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35" h="4346">
                  <a:moveTo>
                    <a:pt x="0" y="4346"/>
                  </a:moveTo>
                  <a:lnTo>
                    <a:pt x="49" y="4330"/>
                  </a:lnTo>
                  <a:lnTo>
                    <a:pt x="182" y="4278"/>
                  </a:lnTo>
                  <a:lnTo>
                    <a:pt x="367" y="4188"/>
                  </a:lnTo>
                  <a:lnTo>
                    <a:pt x="579" y="4056"/>
                  </a:lnTo>
                  <a:lnTo>
                    <a:pt x="781" y="3903"/>
                  </a:lnTo>
                  <a:lnTo>
                    <a:pt x="894" y="3795"/>
                  </a:lnTo>
                  <a:lnTo>
                    <a:pt x="994" y="3673"/>
                  </a:lnTo>
                  <a:lnTo>
                    <a:pt x="1158" y="3477"/>
                  </a:lnTo>
                  <a:lnTo>
                    <a:pt x="1321" y="3274"/>
                  </a:lnTo>
                  <a:lnTo>
                    <a:pt x="1430" y="3110"/>
                  </a:lnTo>
                  <a:lnTo>
                    <a:pt x="1505" y="2975"/>
                  </a:lnTo>
                  <a:lnTo>
                    <a:pt x="1565" y="2858"/>
                  </a:lnTo>
                  <a:lnTo>
                    <a:pt x="1628" y="2744"/>
                  </a:lnTo>
                  <a:lnTo>
                    <a:pt x="1713" y="2624"/>
                  </a:lnTo>
                  <a:lnTo>
                    <a:pt x="1841" y="2486"/>
                  </a:lnTo>
                  <a:lnTo>
                    <a:pt x="2028" y="2318"/>
                  </a:lnTo>
                  <a:lnTo>
                    <a:pt x="2207" y="2182"/>
                  </a:lnTo>
                  <a:lnTo>
                    <a:pt x="2353" y="2098"/>
                  </a:lnTo>
                  <a:lnTo>
                    <a:pt x="2478" y="2047"/>
                  </a:lnTo>
                  <a:lnTo>
                    <a:pt x="2592" y="2016"/>
                  </a:lnTo>
                  <a:lnTo>
                    <a:pt x="2708" y="1986"/>
                  </a:lnTo>
                  <a:lnTo>
                    <a:pt x="2838" y="1941"/>
                  </a:lnTo>
                  <a:lnTo>
                    <a:pt x="2994" y="1864"/>
                  </a:lnTo>
                  <a:lnTo>
                    <a:pt x="3187" y="1739"/>
                  </a:lnTo>
                  <a:lnTo>
                    <a:pt x="3491" y="1510"/>
                  </a:lnTo>
                  <a:lnTo>
                    <a:pt x="3664" y="1353"/>
                  </a:lnTo>
                  <a:lnTo>
                    <a:pt x="3814" y="1170"/>
                  </a:lnTo>
                  <a:lnTo>
                    <a:pt x="4056" y="869"/>
                  </a:lnTo>
                  <a:lnTo>
                    <a:pt x="4184" y="704"/>
                  </a:lnTo>
                  <a:lnTo>
                    <a:pt x="4299" y="546"/>
                  </a:lnTo>
                  <a:lnTo>
                    <a:pt x="4481" y="268"/>
                  </a:lnTo>
                  <a:lnTo>
                    <a:pt x="4595" y="73"/>
                  </a:lnTo>
                  <a:lnTo>
                    <a:pt x="4635" y="0"/>
                  </a:lnTo>
                </a:path>
              </a:pathLst>
            </a:custGeom>
            <a:noFill/>
            <a:ln w="4445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6" name="Freeform 100">
              <a:extLst>
                <a:ext uri="{FF2B5EF4-FFF2-40B4-BE49-F238E27FC236}">
                  <a16:creationId xmlns:a16="http://schemas.microsoft.com/office/drawing/2014/main" xmlns="" id="{D986DF43-9F1B-498B-A2D5-90AE67326EDE}"/>
                </a:ext>
              </a:extLst>
            </p:cNvPr>
            <p:cNvSpPr>
              <a:spLocks/>
            </p:cNvSpPr>
            <p:nvPr/>
          </p:nvSpPr>
          <p:spPr bwMode="auto">
            <a:xfrm>
              <a:off x="1461" y="870"/>
              <a:ext cx="511" cy="1142"/>
            </a:xfrm>
            <a:custGeom>
              <a:avLst/>
              <a:gdLst>
                <a:gd name="T0" fmla="*/ 579 w 1533"/>
                <a:gd name="T1" fmla="*/ 3426 h 3426"/>
                <a:gd name="T2" fmla="*/ 674 w 1533"/>
                <a:gd name="T3" fmla="*/ 3361 h 3426"/>
                <a:gd name="T4" fmla="*/ 768 w 1533"/>
                <a:gd name="T5" fmla="*/ 3284 h 3426"/>
                <a:gd name="T6" fmla="*/ 870 w 1533"/>
                <a:gd name="T7" fmla="*/ 3182 h 3426"/>
                <a:gd name="T8" fmla="*/ 984 w 1533"/>
                <a:gd name="T9" fmla="*/ 3042 h 3426"/>
                <a:gd name="T10" fmla="*/ 1045 w 1533"/>
                <a:gd name="T11" fmla="*/ 2950 h 3426"/>
                <a:gd name="T12" fmla="*/ 1090 w 1533"/>
                <a:gd name="T13" fmla="*/ 2852 h 3426"/>
                <a:gd name="T14" fmla="*/ 1159 w 1533"/>
                <a:gd name="T15" fmla="*/ 2692 h 3426"/>
                <a:gd name="T16" fmla="*/ 1289 w 1533"/>
                <a:gd name="T17" fmla="*/ 2396 h 3426"/>
                <a:gd name="T18" fmla="*/ 1359 w 1533"/>
                <a:gd name="T19" fmla="*/ 2213 h 3426"/>
                <a:gd name="T20" fmla="*/ 1402 w 1533"/>
                <a:gd name="T21" fmla="*/ 2024 h 3426"/>
                <a:gd name="T22" fmla="*/ 1449 w 1533"/>
                <a:gd name="T23" fmla="*/ 1713 h 3426"/>
                <a:gd name="T24" fmla="*/ 1472 w 1533"/>
                <a:gd name="T25" fmla="*/ 1581 h 3426"/>
                <a:gd name="T26" fmla="*/ 1497 w 1533"/>
                <a:gd name="T27" fmla="*/ 1478 h 3426"/>
                <a:gd name="T28" fmla="*/ 1533 w 1533"/>
                <a:gd name="T29" fmla="*/ 1327 h 3426"/>
                <a:gd name="T30" fmla="*/ 1528 w 1533"/>
                <a:gd name="T31" fmla="*/ 1184 h 3426"/>
                <a:gd name="T32" fmla="*/ 1499 w 1533"/>
                <a:gd name="T33" fmla="*/ 1093 h 3426"/>
                <a:gd name="T34" fmla="*/ 1449 w 1533"/>
                <a:gd name="T35" fmla="*/ 979 h 3426"/>
                <a:gd name="T36" fmla="*/ 1392 w 1533"/>
                <a:gd name="T37" fmla="*/ 874 h 3426"/>
                <a:gd name="T38" fmla="*/ 1339 w 1533"/>
                <a:gd name="T39" fmla="*/ 799 h 3426"/>
                <a:gd name="T40" fmla="*/ 1230 w 1533"/>
                <a:gd name="T41" fmla="*/ 703 h 3426"/>
                <a:gd name="T42" fmla="*/ 1084 w 1533"/>
                <a:gd name="T43" fmla="*/ 622 h 3426"/>
                <a:gd name="T44" fmla="*/ 987 w 1533"/>
                <a:gd name="T45" fmla="*/ 566 h 3426"/>
                <a:gd name="T46" fmla="*/ 870 w 1533"/>
                <a:gd name="T47" fmla="*/ 490 h 3426"/>
                <a:gd name="T48" fmla="*/ 580 w 1533"/>
                <a:gd name="T49" fmla="*/ 303 h 3426"/>
                <a:gd name="T50" fmla="*/ 357 w 1533"/>
                <a:gd name="T51" fmla="*/ 180 h 3426"/>
                <a:gd name="T52" fmla="*/ 174 w 1533"/>
                <a:gd name="T53" fmla="*/ 90 h 3426"/>
                <a:gd name="T54" fmla="*/ 0 w 1533"/>
                <a:gd name="T55" fmla="*/ 0 h 342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33"/>
                <a:gd name="T85" fmla="*/ 0 h 3426"/>
                <a:gd name="T86" fmla="*/ 1533 w 1533"/>
                <a:gd name="T87" fmla="*/ 3426 h 342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33" h="3426">
                  <a:moveTo>
                    <a:pt x="579" y="3426"/>
                  </a:moveTo>
                  <a:lnTo>
                    <a:pt x="674" y="3361"/>
                  </a:lnTo>
                  <a:lnTo>
                    <a:pt x="768" y="3284"/>
                  </a:lnTo>
                  <a:lnTo>
                    <a:pt x="870" y="3182"/>
                  </a:lnTo>
                  <a:lnTo>
                    <a:pt x="984" y="3042"/>
                  </a:lnTo>
                  <a:lnTo>
                    <a:pt x="1045" y="2950"/>
                  </a:lnTo>
                  <a:lnTo>
                    <a:pt x="1090" y="2852"/>
                  </a:lnTo>
                  <a:lnTo>
                    <a:pt x="1159" y="2692"/>
                  </a:lnTo>
                  <a:lnTo>
                    <a:pt x="1289" y="2396"/>
                  </a:lnTo>
                  <a:lnTo>
                    <a:pt x="1359" y="2213"/>
                  </a:lnTo>
                  <a:lnTo>
                    <a:pt x="1402" y="2024"/>
                  </a:lnTo>
                  <a:lnTo>
                    <a:pt x="1449" y="1713"/>
                  </a:lnTo>
                  <a:lnTo>
                    <a:pt x="1472" y="1581"/>
                  </a:lnTo>
                  <a:lnTo>
                    <a:pt x="1497" y="1478"/>
                  </a:lnTo>
                  <a:lnTo>
                    <a:pt x="1533" y="1327"/>
                  </a:lnTo>
                  <a:lnTo>
                    <a:pt x="1528" y="1184"/>
                  </a:lnTo>
                  <a:lnTo>
                    <a:pt x="1499" y="1093"/>
                  </a:lnTo>
                  <a:lnTo>
                    <a:pt x="1449" y="979"/>
                  </a:lnTo>
                  <a:lnTo>
                    <a:pt x="1392" y="874"/>
                  </a:lnTo>
                  <a:lnTo>
                    <a:pt x="1339" y="799"/>
                  </a:lnTo>
                  <a:lnTo>
                    <a:pt x="1230" y="703"/>
                  </a:lnTo>
                  <a:lnTo>
                    <a:pt x="1084" y="622"/>
                  </a:lnTo>
                  <a:lnTo>
                    <a:pt x="987" y="566"/>
                  </a:lnTo>
                  <a:lnTo>
                    <a:pt x="870" y="490"/>
                  </a:lnTo>
                  <a:lnTo>
                    <a:pt x="580" y="303"/>
                  </a:lnTo>
                  <a:lnTo>
                    <a:pt x="357" y="180"/>
                  </a:lnTo>
                  <a:lnTo>
                    <a:pt x="174" y="90"/>
                  </a:lnTo>
                  <a:lnTo>
                    <a:pt x="0" y="0"/>
                  </a:lnTo>
                </a:path>
              </a:pathLst>
            </a:custGeom>
            <a:noFill/>
            <a:ln w="4445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7" name="Freeform 101">
              <a:extLst>
                <a:ext uri="{FF2B5EF4-FFF2-40B4-BE49-F238E27FC236}">
                  <a16:creationId xmlns:a16="http://schemas.microsoft.com/office/drawing/2014/main" xmlns="" id="{AF58C682-7DDF-4493-9F25-CF0F211CDEF5}"/>
                </a:ext>
              </a:extLst>
            </p:cNvPr>
            <p:cNvSpPr>
              <a:spLocks/>
            </p:cNvSpPr>
            <p:nvPr/>
          </p:nvSpPr>
          <p:spPr bwMode="auto">
            <a:xfrm>
              <a:off x="2099" y="1253"/>
              <a:ext cx="682" cy="217"/>
            </a:xfrm>
            <a:custGeom>
              <a:avLst/>
              <a:gdLst>
                <a:gd name="T0" fmla="*/ 1086 w 2046"/>
                <a:gd name="T1" fmla="*/ 73 h 652"/>
                <a:gd name="T2" fmla="*/ 1304 w 2046"/>
                <a:gd name="T3" fmla="*/ 73 h 652"/>
                <a:gd name="T4" fmla="*/ 1629 w 2046"/>
                <a:gd name="T5" fmla="*/ 0 h 652"/>
                <a:gd name="T6" fmla="*/ 1829 w 2046"/>
                <a:gd name="T7" fmla="*/ 127 h 652"/>
                <a:gd name="T8" fmla="*/ 2046 w 2046"/>
                <a:gd name="T9" fmla="*/ 254 h 652"/>
                <a:gd name="T10" fmla="*/ 1955 w 2046"/>
                <a:gd name="T11" fmla="*/ 471 h 652"/>
                <a:gd name="T12" fmla="*/ 1648 w 2046"/>
                <a:gd name="T13" fmla="*/ 526 h 652"/>
                <a:gd name="T14" fmla="*/ 1431 w 2046"/>
                <a:gd name="T15" fmla="*/ 652 h 652"/>
                <a:gd name="T16" fmla="*/ 1086 w 2046"/>
                <a:gd name="T17" fmla="*/ 652 h 652"/>
                <a:gd name="T18" fmla="*/ 942 w 2046"/>
                <a:gd name="T19" fmla="*/ 562 h 652"/>
                <a:gd name="T20" fmla="*/ 905 w 2046"/>
                <a:gd name="T21" fmla="*/ 562 h 652"/>
                <a:gd name="T22" fmla="*/ 652 w 2046"/>
                <a:gd name="T23" fmla="*/ 543 h 652"/>
                <a:gd name="T24" fmla="*/ 0 w 2046"/>
                <a:gd name="T25" fmla="*/ 435 h 652"/>
                <a:gd name="T26" fmla="*/ 217 w 2046"/>
                <a:gd name="T27" fmla="*/ 381 h 652"/>
                <a:gd name="T28" fmla="*/ 526 w 2046"/>
                <a:gd name="T29" fmla="*/ 362 h 652"/>
                <a:gd name="T30" fmla="*/ 942 w 2046"/>
                <a:gd name="T31" fmla="*/ 236 h 652"/>
                <a:gd name="T32" fmla="*/ 815 w 2046"/>
                <a:gd name="T33" fmla="*/ 217 h 652"/>
                <a:gd name="T34" fmla="*/ 815 w 2046"/>
                <a:gd name="T35" fmla="*/ 127 h 652"/>
                <a:gd name="T36" fmla="*/ 1050 w 2046"/>
                <a:gd name="T37" fmla="*/ 55 h 652"/>
                <a:gd name="T38" fmla="*/ 1105 w 2046"/>
                <a:gd name="T39" fmla="*/ 55 h 652"/>
                <a:gd name="T40" fmla="*/ 1177 w 2046"/>
                <a:gd name="T41" fmla="*/ 91 h 652"/>
                <a:gd name="T42" fmla="*/ 1177 w 2046"/>
                <a:gd name="T43" fmla="*/ 91 h 652"/>
                <a:gd name="T44" fmla="*/ 1177 w 2046"/>
                <a:gd name="T45" fmla="*/ 91 h 652"/>
                <a:gd name="T46" fmla="*/ 1177 w 2046"/>
                <a:gd name="T47" fmla="*/ 91 h 652"/>
                <a:gd name="T48" fmla="*/ 1177 w 2046"/>
                <a:gd name="T49" fmla="*/ 91 h 652"/>
                <a:gd name="T50" fmla="*/ 1086 w 2046"/>
                <a:gd name="T51" fmla="*/ 73 h 6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46"/>
                <a:gd name="T79" fmla="*/ 0 h 652"/>
                <a:gd name="T80" fmla="*/ 2046 w 2046"/>
                <a:gd name="T81" fmla="*/ 652 h 6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46" h="652">
                  <a:moveTo>
                    <a:pt x="1086" y="73"/>
                  </a:moveTo>
                  <a:lnTo>
                    <a:pt x="1304" y="73"/>
                  </a:lnTo>
                  <a:lnTo>
                    <a:pt x="1629" y="0"/>
                  </a:lnTo>
                  <a:lnTo>
                    <a:pt x="1829" y="127"/>
                  </a:lnTo>
                  <a:lnTo>
                    <a:pt x="2046" y="254"/>
                  </a:lnTo>
                  <a:lnTo>
                    <a:pt x="1955" y="471"/>
                  </a:lnTo>
                  <a:lnTo>
                    <a:pt x="1648" y="526"/>
                  </a:lnTo>
                  <a:lnTo>
                    <a:pt x="1431" y="652"/>
                  </a:lnTo>
                  <a:lnTo>
                    <a:pt x="1086" y="652"/>
                  </a:lnTo>
                  <a:lnTo>
                    <a:pt x="942" y="562"/>
                  </a:lnTo>
                  <a:lnTo>
                    <a:pt x="905" y="562"/>
                  </a:lnTo>
                  <a:lnTo>
                    <a:pt x="652" y="543"/>
                  </a:lnTo>
                  <a:lnTo>
                    <a:pt x="0" y="435"/>
                  </a:lnTo>
                  <a:lnTo>
                    <a:pt x="217" y="381"/>
                  </a:lnTo>
                  <a:lnTo>
                    <a:pt x="526" y="362"/>
                  </a:lnTo>
                  <a:lnTo>
                    <a:pt x="942" y="236"/>
                  </a:lnTo>
                  <a:lnTo>
                    <a:pt x="815" y="217"/>
                  </a:lnTo>
                  <a:lnTo>
                    <a:pt x="815" y="127"/>
                  </a:lnTo>
                  <a:lnTo>
                    <a:pt x="1050" y="55"/>
                  </a:lnTo>
                  <a:lnTo>
                    <a:pt x="1105" y="55"/>
                  </a:lnTo>
                  <a:lnTo>
                    <a:pt x="1177" y="91"/>
                  </a:lnTo>
                  <a:lnTo>
                    <a:pt x="1086" y="73"/>
                  </a:lnTo>
                  <a:close/>
                </a:path>
              </a:pathLst>
            </a:custGeom>
            <a:solidFill>
              <a:srgbClr val="0000C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8" name="Freeform 102">
              <a:extLst>
                <a:ext uri="{FF2B5EF4-FFF2-40B4-BE49-F238E27FC236}">
                  <a16:creationId xmlns:a16="http://schemas.microsoft.com/office/drawing/2014/main" xmlns="" id="{F547E3D8-C79E-422E-AD7B-6CC323319459}"/>
                </a:ext>
              </a:extLst>
            </p:cNvPr>
            <p:cNvSpPr>
              <a:spLocks/>
            </p:cNvSpPr>
            <p:nvPr/>
          </p:nvSpPr>
          <p:spPr bwMode="auto">
            <a:xfrm>
              <a:off x="2758" y="1527"/>
              <a:ext cx="567" cy="217"/>
            </a:xfrm>
            <a:custGeom>
              <a:avLst/>
              <a:gdLst>
                <a:gd name="T0" fmla="*/ 580 w 1703"/>
                <a:gd name="T1" fmla="*/ 90 h 652"/>
                <a:gd name="T2" fmla="*/ 779 w 1703"/>
                <a:gd name="T3" fmla="*/ 73 h 652"/>
                <a:gd name="T4" fmla="*/ 1123 w 1703"/>
                <a:gd name="T5" fmla="*/ 0 h 652"/>
                <a:gd name="T6" fmla="*/ 1358 w 1703"/>
                <a:gd name="T7" fmla="*/ 36 h 652"/>
                <a:gd name="T8" fmla="*/ 1485 w 1703"/>
                <a:gd name="T9" fmla="*/ 254 h 652"/>
                <a:gd name="T10" fmla="*/ 1630 w 1703"/>
                <a:gd name="T11" fmla="*/ 435 h 652"/>
                <a:gd name="T12" fmla="*/ 1703 w 1703"/>
                <a:gd name="T13" fmla="*/ 525 h 652"/>
                <a:gd name="T14" fmla="*/ 1177 w 1703"/>
                <a:gd name="T15" fmla="*/ 580 h 652"/>
                <a:gd name="T16" fmla="*/ 996 w 1703"/>
                <a:gd name="T17" fmla="*/ 652 h 652"/>
                <a:gd name="T18" fmla="*/ 580 w 1703"/>
                <a:gd name="T19" fmla="*/ 561 h 652"/>
                <a:gd name="T20" fmla="*/ 272 w 1703"/>
                <a:gd name="T21" fmla="*/ 488 h 652"/>
                <a:gd name="T22" fmla="*/ 0 w 1703"/>
                <a:gd name="T23" fmla="*/ 362 h 652"/>
                <a:gd name="T24" fmla="*/ 145 w 1703"/>
                <a:gd name="T25" fmla="*/ 290 h 652"/>
                <a:gd name="T26" fmla="*/ 434 w 1703"/>
                <a:gd name="T27" fmla="*/ 217 h 652"/>
                <a:gd name="T28" fmla="*/ 562 w 1703"/>
                <a:gd name="T29" fmla="*/ 217 h 652"/>
                <a:gd name="T30" fmla="*/ 617 w 1703"/>
                <a:gd name="T31" fmla="*/ 145 h 652"/>
                <a:gd name="T32" fmla="*/ 580 w 1703"/>
                <a:gd name="T33" fmla="*/ 90 h 6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03"/>
                <a:gd name="T52" fmla="*/ 0 h 652"/>
                <a:gd name="T53" fmla="*/ 1703 w 1703"/>
                <a:gd name="T54" fmla="*/ 652 h 6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03" h="652">
                  <a:moveTo>
                    <a:pt x="580" y="90"/>
                  </a:moveTo>
                  <a:lnTo>
                    <a:pt x="779" y="73"/>
                  </a:lnTo>
                  <a:lnTo>
                    <a:pt x="1123" y="0"/>
                  </a:lnTo>
                  <a:lnTo>
                    <a:pt x="1358" y="36"/>
                  </a:lnTo>
                  <a:lnTo>
                    <a:pt x="1485" y="254"/>
                  </a:lnTo>
                  <a:lnTo>
                    <a:pt x="1630" y="435"/>
                  </a:lnTo>
                  <a:lnTo>
                    <a:pt x="1703" y="525"/>
                  </a:lnTo>
                  <a:lnTo>
                    <a:pt x="1177" y="580"/>
                  </a:lnTo>
                  <a:lnTo>
                    <a:pt x="996" y="652"/>
                  </a:lnTo>
                  <a:lnTo>
                    <a:pt x="580" y="561"/>
                  </a:lnTo>
                  <a:lnTo>
                    <a:pt x="272" y="488"/>
                  </a:lnTo>
                  <a:lnTo>
                    <a:pt x="0" y="362"/>
                  </a:lnTo>
                  <a:lnTo>
                    <a:pt x="145" y="290"/>
                  </a:lnTo>
                  <a:lnTo>
                    <a:pt x="434" y="217"/>
                  </a:lnTo>
                  <a:lnTo>
                    <a:pt x="562" y="217"/>
                  </a:lnTo>
                  <a:lnTo>
                    <a:pt x="617" y="145"/>
                  </a:lnTo>
                  <a:lnTo>
                    <a:pt x="580" y="90"/>
                  </a:lnTo>
                  <a:close/>
                </a:path>
              </a:pathLst>
            </a:custGeom>
            <a:solidFill>
              <a:srgbClr val="0000C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299" name="Freeform 103">
              <a:extLst>
                <a:ext uri="{FF2B5EF4-FFF2-40B4-BE49-F238E27FC236}">
                  <a16:creationId xmlns:a16="http://schemas.microsoft.com/office/drawing/2014/main" xmlns="" id="{6E7ED921-AEC2-4FA8-A2EB-33B59C135F52}"/>
                </a:ext>
              </a:extLst>
            </p:cNvPr>
            <p:cNvSpPr>
              <a:spLocks/>
            </p:cNvSpPr>
            <p:nvPr/>
          </p:nvSpPr>
          <p:spPr bwMode="auto">
            <a:xfrm>
              <a:off x="3131" y="640"/>
              <a:ext cx="2185" cy="887"/>
            </a:xfrm>
            <a:custGeom>
              <a:avLst/>
              <a:gdLst>
                <a:gd name="T0" fmla="*/ 0 w 6557"/>
                <a:gd name="T1" fmla="*/ 2631 h 2662"/>
                <a:gd name="T2" fmla="*/ 14 w 6557"/>
                <a:gd name="T3" fmla="*/ 2449 h 2662"/>
                <a:gd name="T4" fmla="*/ 120 w 6557"/>
                <a:gd name="T5" fmla="*/ 2238 h 2662"/>
                <a:gd name="T6" fmla="*/ 243 w 6557"/>
                <a:gd name="T7" fmla="*/ 2147 h 2662"/>
                <a:gd name="T8" fmla="*/ 516 w 6557"/>
                <a:gd name="T9" fmla="*/ 1955 h 2662"/>
                <a:gd name="T10" fmla="*/ 735 w 6557"/>
                <a:gd name="T11" fmla="*/ 1817 h 2662"/>
                <a:gd name="T12" fmla="*/ 1069 w 6557"/>
                <a:gd name="T13" fmla="*/ 1769 h 2662"/>
                <a:gd name="T14" fmla="*/ 1250 w 6557"/>
                <a:gd name="T15" fmla="*/ 1834 h 2662"/>
                <a:gd name="T16" fmla="*/ 1534 w 6557"/>
                <a:gd name="T17" fmla="*/ 1835 h 2662"/>
                <a:gd name="T18" fmla="*/ 1843 w 6557"/>
                <a:gd name="T19" fmla="*/ 1757 h 2662"/>
                <a:gd name="T20" fmla="*/ 2117 w 6557"/>
                <a:gd name="T21" fmla="*/ 1606 h 2662"/>
                <a:gd name="T22" fmla="*/ 2380 w 6557"/>
                <a:gd name="T23" fmla="*/ 1486 h 2662"/>
                <a:gd name="T24" fmla="*/ 2666 w 6557"/>
                <a:gd name="T25" fmla="*/ 1468 h 2662"/>
                <a:gd name="T26" fmla="*/ 2875 w 6557"/>
                <a:gd name="T27" fmla="*/ 1520 h 2662"/>
                <a:gd name="T28" fmla="*/ 2968 w 6557"/>
                <a:gd name="T29" fmla="*/ 1625 h 2662"/>
                <a:gd name="T30" fmla="*/ 3167 w 6557"/>
                <a:gd name="T31" fmla="*/ 1624 h 2662"/>
                <a:gd name="T32" fmla="*/ 3314 w 6557"/>
                <a:gd name="T33" fmla="*/ 1483 h 2662"/>
                <a:gd name="T34" fmla="*/ 3619 w 6557"/>
                <a:gd name="T35" fmla="*/ 1314 h 2662"/>
                <a:gd name="T36" fmla="*/ 3920 w 6557"/>
                <a:gd name="T37" fmla="*/ 1217 h 2662"/>
                <a:gd name="T38" fmla="*/ 4067 w 6557"/>
                <a:gd name="T39" fmla="*/ 1187 h 2662"/>
                <a:gd name="T40" fmla="*/ 4205 w 6557"/>
                <a:gd name="T41" fmla="*/ 1039 h 2662"/>
                <a:gd name="T42" fmla="*/ 4224 w 6557"/>
                <a:gd name="T43" fmla="*/ 888 h 2662"/>
                <a:gd name="T44" fmla="*/ 4388 w 6557"/>
                <a:gd name="T45" fmla="*/ 680 h 2662"/>
                <a:gd name="T46" fmla="*/ 4583 w 6557"/>
                <a:gd name="T47" fmla="*/ 588 h 2662"/>
                <a:gd name="T48" fmla="*/ 4888 w 6557"/>
                <a:gd name="T49" fmla="*/ 469 h 2662"/>
                <a:gd name="T50" fmla="*/ 5070 w 6557"/>
                <a:gd name="T51" fmla="*/ 423 h 2662"/>
                <a:gd name="T52" fmla="*/ 5347 w 6557"/>
                <a:gd name="T53" fmla="*/ 334 h 2662"/>
                <a:gd name="T54" fmla="*/ 5502 w 6557"/>
                <a:gd name="T55" fmla="*/ 273 h 2662"/>
                <a:gd name="T56" fmla="*/ 5762 w 6557"/>
                <a:gd name="T57" fmla="*/ 207 h 2662"/>
                <a:gd name="T58" fmla="*/ 5921 w 6557"/>
                <a:gd name="T59" fmla="*/ 188 h 2662"/>
                <a:gd name="T60" fmla="*/ 6271 w 6557"/>
                <a:gd name="T61" fmla="*/ 113 h 2662"/>
                <a:gd name="T62" fmla="*/ 6557 w 6557"/>
                <a:gd name="T63" fmla="*/ 0 h 2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557"/>
                <a:gd name="T97" fmla="*/ 0 h 2662"/>
                <a:gd name="T98" fmla="*/ 6557 w 6557"/>
                <a:gd name="T99" fmla="*/ 2662 h 266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557" h="2662">
                  <a:moveTo>
                    <a:pt x="4" y="2662"/>
                  </a:moveTo>
                  <a:lnTo>
                    <a:pt x="0" y="2631"/>
                  </a:lnTo>
                  <a:lnTo>
                    <a:pt x="0" y="2555"/>
                  </a:lnTo>
                  <a:lnTo>
                    <a:pt x="14" y="2449"/>
                  </a:lnTo>
                  <a:lnTo>
                    <a:pt x="58" y="2336"/>
                  </a:lnTo>
                  <a:lnTo>
                    <a:pt x="120" y="2238"/>
                  </a:lnTo>
                  <a:lnTo>
                    <a:pt x="174" y="2188"/>
                  </a:lnTo>
                  <a:lnTo>
                    <a:pt x="243" y="2147"/>
                  </a:lnTo>
                  <a:lnTo>
                    <a:pt x="348" y="2083"/>
                  </a:lnTo>
                  <a:lnTo>
                    <a:pt x="516" y="1955"/>
                  </a:lnTo>
                  <a:lnTo>
                    <a:pt x="621" y="1872"/>
                  </a:lnTo>
                  <a:lnTo>
                    <a:pt x="735" y="1817"/>
                  </a:lnTo>
                  <a:lnTo>
                    <a:pt x="927" y="1774"/>
                  </a:lnTo>
                  <a:lnTo>
                    <a:pt x="1069" y="1769"/>
                  </a:lnTo>
                  <a:lnTo>
                    <a:pt x="1159" y="1798"/>
                  </a:lnTo>
                  <a:lnTo>
                    <a:pt x="1250" y="1834"/>
                  </a:lnTo>
                  <a:lnTo>
                    <a:pt x="1398" y="1847"/>
                  </a:lnTo>
                  <a:lnTo>
                    <a:pt x="1534" y="1835"/>
                  </a:lnTo>
                  <a:lnTo>
                    <a:pt x="1651" y="1815"/>
                  </a:lnTo>
                  <a:lnTo>
                    <a:pt x="1843" y="1757"/>
                  </a:lnTo>
                  <a:lnTo>
                    <a:pt x="1991" y="1683"/>
                  </a:lnTo>
                  <a:lnTo>
                    <a:pt x="2117" y="1606"/>
                  </a:lnTo>
                  <a:lnTo>
                    <a:pt x="2240" y="1537"/>
                  </a:lnTo>
                  <a:lnTo>
                    <a:pt x="2380" y="1486"/>
                  </a:lnTo>
                  <a:lnTo>
                    <a:pt x="2557" y="1465"/>
                  </a:lnTo>
                  <a:lnTo>
                    <a:pt x="2666" y="1468"/>
                  </a:lnTo>
                  <a:lnTo>
                    <a:pt x="2792" y="1485"/>
                  </a:lnTo>
                  <a:lnTo>
                    <a:pt x="2875" y="1520"/>
                  </a:lnTo>
                  <a:lnTo>
                    <a:pt x="2923" y="1575"/>
                  </a:lnTo>
                  <a:lnTo>
                    <a:pt x="2968" y="1625"/>
                  </a:lnTo>
                  <a:lnTo>
                    <a:pt x="3046" y="1648"/>
                  </a:lnTo>
                  <a:lnTo>
                    <a:pt x="3167" y="1624"/>
                  </a:lnTo>
                  <a:lnTo>
                    <a:pt x="3241" y="1565"/>
                  </a:lnTo>
                  <a:lnTo>
                    <a:pt x="3314" y="1483"/>
                  </a:lnTo>
                  <a:lnTo>
                    <a:pt x="3444" y="1395"/>
                  </a:lnTo>
                  <a:lnTo>
                    <a:pt x="3619" y="1314"/>
                  </a:lnTo>
                  <a:lnTo>
                    <a:pt x="3806" y="1250"/>
                  </a:lnTo>
                  <a:lnTo>
                    <a:pt x="3920" y="1217"/>
                  </a:lnTo>
                  <a:lnTo>
                    <a:pt x="3999" y="1207"/>
                  </a:lnTo>
                  <a:lnTo>
                    <a:pt x="4067" y="1187"/>
                  </a:lnTo>
                  <a:lnTo>
                    <a:pt x="4150" y="1122"/>
                  </a:lnTo>
                  <a:lnTo>
                    <a:pt x="4205" y="1039"/>
                  </a:lnTo>
                  <a:lnTo>
                    <a:pt x="4215" y="964"/>
                  </a:lnTo>
                  <a:lnTo>
                    <a:pt x="4224" y="888"/>
                  </a:lnTo>
                  <a:lnTo>
                    <a:pt x="4276" y="796"/>
                  </a:lnTo>
                  <a:lnTo>
                    <a:pt x="4388" y="680"/>
                  </a:lnTo>
                  <a:lnTo>
                    <a:pt x="4477" y="625"/>
                  </a:lnTo>
                  <a:lnTo>
                    <a:pt x="4583" y="588"/>
                  </a:lnTo>
                  <a:lnTo>
                    <a:pt x="4747" y="525"/>
                  </a:lnTo>
                  <a:lnTo>
                    <a:pt x="4888" y="469"/>
                  </a:lnTo>
                  <a:lnTo>
                    <a:pt x="4977" y="444"/>
                  </a:lnTo>
                  <a:lnTo>
                    <a:pt x="5070" y="423"/>
                  </a:lnTo>
                  <a:lnTo>
                    <a:pt x="5218" y="380"/>
                  </a:lnTo>
                  <a:lnTo>
                    <a:pt x="5347" y="334"/>
                  </a:lnTo>
                  <a:lnTo>
                    <a:pt x="5424" y="303"/>
                  </a:lnTo>
                  <a:lnTo>
                    <a:pt x="5502" y="273"/>
                  </a:lnTo>
                  <a:lnTo>
                    <a:pt x="5635" y="236"/>
                  </a:lnTo>
                  <a:lnTo>
                    <a:pt x="5762" y="207"/>
                  </a:lnTo>
                  <a:lnTo>
                    <a:pt x="5841" y="197"/>
                  </a:lnTo>
                  <a:lnTo>
                    <a:pt x="5921" y="188"/>
                  </a:lnTo>
                  <a:lnTo>
                    <a:pt x="6050" y="163"/>
                  </a:lnTo>
                  <a:lnTo>
                    <a:pt x="6271" y="113"/>
                  </a:lnTo>
                  <a:lnTo>
                    <a:pt x="6485" y="36"/>
                  </a:lnTo>
                  <a:lnTo>
                    <a:pt x="6557" y="0"/>
                  </a:lnTo>
                </a:path>
              </a:pathLst>
            </a:custGeom>
            <a:noFill/>
            <a:ln w="44450">
              <a:solidFill>
                <a:srgbClr val="0000C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00" name="Freeform 104">
              <a:extLst>
                <a:ext uri="{FF2B5EF4-FFF2-40B4-BE49-F238E27FC236}">
                  <a16:creationId xmlns:a16="http://schemas.microsoft.com/office/drawing/2014/main" xmlns="" id="{C16F31BF-B49C-4A2F-8D62-D1ED475A4384}"/>
                </a:ext>
              </a:extLst>
            </p:cNvPr>
            <p:cNvSpPr>
              <a:spLocks/>
            </p:cNvSpPr>
            <p:nvPr/>
          </p:nvSpPr>
          <p:spPr bwMode="auto">
            <a:xfrm>
              <a:off x="2716" y="948"/>
              <a:ext cx="204" cy="21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01" name="Rectangle 105">
              <a:extLst>
                <a:ext uri="{FF2B5EF4-FFF2-40B4-BE49-F238E27FC236}">
                  <a16:creationId xmlns:a16="http://schemas.microsoft.com/office/drawing/2014/main" xmlns="" id="{49F8F44E-08DC-492E-BD52-A8196A9B6583}"/>
                </a:ext>
              </a:extLst>
            </p:cNvPr>
            <p:cNvSpPr>
              <a:spLocks noChangeArrowheads="1"/>
            </p:cNvSpPr>
            <p:nvPr/>
          </p:nvSpPr>
          <p:spPr bwMode="auto">
            <a:xfrm>
              <a:off x="2735" y="1013"/>
              <a:ext cx="169"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02" name="Rectangle 106">
              <a:extLst>
                <a:ext uri="{FF2B5EF4-FFF2-40B4-BE49-F238E27FC236}">
                  <a16:creationId xmlns:a16="http://schemas.microsoft.com/office/drawing/2014/main" xmlns="" id="{FE30B983-B998-4DE1-9888-0489A80DD056}"/>
                </a:ext>
              </a:extLst>
            </p:cNvPr>
            <p:cNvSpPr>
              <a:spLocks noChangeArrowheads="1"/>
            </p:cNvSpPr>
            <p:nvPr/>
          </p:nvSpPr>
          <p:spPr bwMode="auto">
            <a:xfrm>
              <a:off x="2762" y="1046"/>
              <a:ext cx="59"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03" name="Rectangle 107">
              <a:extLst>
                <a:ext uri="{FF2B5EF4-FFF2-40B4-BE49-F238E27FC236}">
                  <a16:creationId xmlns:a16="http://schemas.microsoft.com/office/drawing/2014/main" xmlns="" id="{0E365799-9654-4AB0-9AE3-B37292A73E3D}"/>
                </a:ext>
              </a:extLst>
            </p:cNvPr>
            <p:cNvSpPr>
              <a:spLocks noChangeArrowheads="1"/>
            </p:cNvSpPr>
            <p:nvPr/>
          </p:nvSpPr>
          <p:spPr bwMode="auto">
            <a:xfrm>
              <a:off x="2847" y="1043"/>
              <a:ext cx="41" cy="5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04" name="Freeform 108">
              <a:extLst>
                <a:ext uri="{FF2B5EF4-FFF2-40B4-BE49-F238E27FC236}">
                  <a16:creationId xmlns:a16="http://schemas.microsoft.com/office/drawing/2014/main" xmlns="" id="{68ADD418-D956-4C05-8698-CCBE054A8A50}"/>
                </a:ext>
              </a:extLst>
            </p:cNvPr>
            <p:cNvSpPr>
              <a:spLocks/>
            </p:cNvSpPr>
            <p:nvPr/>
          </p:nvSpPr>
          <p:spPr bwMode="auto">
            <a:xfrm>
              <a:off x="2805" y="1095"/>
              <a:ext cx="8" cy="10"/>
            </a:xfrm>
            <a:custGeom>
              <a:avLst/>
              <a:gdLst>
                <a:gd name="T0" fmla="*/ 23 w 23"/>
                <a:gd name="T1" fmla="*/ 13 h 30"/>
                <a:gd name="T2" fmla="*/ 23 w 23"/>
                <a:gd name="T3" fmla="*/ 11 h 30"/>
                <a:gd name="T4" fmla="*/ 21 w 23"/>
                <a:gd name="T5" fmla="*/ 9 h 30"/>
                <a:gd name="T6" fmla="*/ 21 w 23"/>
                <a:gd name="T7" fmla="*/ 6 h 30"/>
                <a:gd name="T8" fmla="*/ 18 w 23"/>
                <a:gd name="T9" fmla="*/ 4 h 30"/>
                <a:gd name="T10" fmla="*/ 17 w 23"/>
                <a:gd name="T11" fmla="*/ 2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2 h 30"/>
                <a:gd name="T26" fmla="*/ 3 w 23"/>
                <a:gd name="T27" fmla="*/ 4 h 30"/>
                <a:gd name="T28" fmla="*/ 1 w 23"/>
                <a:gd name="T29" fmla="*/ 6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6 w 23"/>
                <a:gd name="T49" fmla="*/ 28 h 30"/>
                <a:gd name="T50" fmla="*/ 8 w 23"/>
                <a:gd name="T51" fmla="*/ 30 h 30"/>
                <a:gd name="T52" fmla="*/ 10 w 23"/>
                <a:gd name="T53" fmla="*/ 30 h 30"/>
                <a:gd name="T54" fmla="*/ 12 w 23"/>
                <a:gd name="T55" fmla="*/ 30 h 30"/>
                <a:gd name="T56" fmla="*/ 14 w 23"/>
                <a:gd name="T57" fmla="*/ 30 h 30"/>
                <a:gd name="T58" fmla="*/ 16 w 23"/>
                <a:gd name="T59" fmla="*/ 28 h 30"/>
                <a:gd name="T60" fmla="*/ 17 w 23"/>
                <a:gd name="T61" fmla="*/ 27 h 30"/>
                <a:gd name="T62" fmla="*/ 18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6"/>
                  </a:lnTo>
                  <a:lnTo>
                    <a:pt x="19" y="5"/>
                  </a:lnTo>
                  <a:lnTo>
                    <a:pt x="18" y="4"/>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4"/>
                  </a:lnTo>
                  <a:lnTo>
                    <a:pt x="2"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3" y="25"/>
                  </a:lnTo>
                  <a:lnTo>
                    <a:pt x="3" y="26"/>
                  </a:lnTo>
                  <a:lnTo>
                    <a:pt x="4" y="27"/>
                  </a:lnTo>
                  <a:lnTo>
                    <a:pt x="5" y="28"/>
                  </a:lnTo>
                  <a:lnTo>
                    <a:pt x="6" y="28"/>
                  </a:lnTo>
                  <a:lnTo>
                    <a:pt x="7" y="30"/>
                  </a:lnTo>
                  <a:lnTo>
                    <a:pt x="8" y="30"/>
                  </a:lnTo>
                  <a:lnTo>
                    <a:pt x="10" y="30"/>
                  </a:lnTo>
                  <a:lnTo>
                    <a:pt x="11" y="30"/>
                  </a:lnTo>
                  <a:lnTo>
                    <a:pt x="12" y="30"/>
                  </a:lnTo>
                  <a:lnTo>
                    <a:pt x="13" y="30"/>
                  </a:lnTo>
                  <a:lnTo>
                    <a:pt x="14" y="30"/>
                  </a:lnTo>
                  <a:lnTo>
                    <a:pt x="15" y="30"/>
                  </a:lnTo>
                  <a:lnTo>
                    <a:pt x="16" y="28"/>
                  </a:lnTo>
                  <a:lnTo>
                    <a:pt x="17" y="27"/>
                  </a:lnTo>
                  <a:lnTo>
                    <a:pt x="18" y="26"/>
                  </a:lnTo>
                  <a:lnTo>
                    <a:pt x="18" y="25"/>
                  </a:lnTo>
                  <a:lnTo>
                    <a:pt x="19"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05" name="Line 109">
              <a:extLst>
                <a:ext uri="{FF2B5EF4-FFF2-40B4-BE49-F238E27FC236}">
                  <a16:creationId xmlns:a16="http://schemas.microsoft.com/office/drawing/2014/main" xmlns="" id="{85F95A06-FEA1-4AB4-B631-A2758F714E10}"/>
                </a:ext>
              </a:extLst>
            </p:cNvPr>
            <p:cNvSpPr>
              <a:spLocks noChangeShapeType="1"/>
            </p:cNvSpPr>
            <p:nvPr/>
          </p:nvSpPr>
          <p:spPr bwMode="auto">
            <a:xfrm>
              <a:off x="2867" y="1044"/>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06" name="Line 110">
              <a:extLst>
                <a:ext uri="{FF2B5EF4-FFF2-40B4-BE49-F238E27FC236}">
                  <a16:creationId xmlns:a16="http://schemas.microsoft.com/office/drawing/2014/main" xmlns="" id="{1A78C117-8E96-4C72-8230-806BFB93ABEE}"/>
                </a:ext>
              </a:extLst>
            </p:cNvPr>
            <p:cNvSpPr>
              <a:spLocks noChangeShapeType="1"/>
            </p:cNvSpPr>
            <p:nvPr/>
          </p:nvSpPr>
          <p:spPr bwMode="auto">
            <a:xfrm>
              <a:off x="2847" y="1068"/>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07" name="Freeform 111">
              <a:extLst>
                <a:ext uri="{FF2B5EF4-FFF2-40B4-BE49-F238E27FC236}">
                  <a16:creationId xmlns:a16="http://schemas.microsoft.com/office/drawing/2014/main" xmlns="" id="{AF4699A4-1FA3-4758-BC4C-EBAED36A3B43}"/>
                </a:ext>
              </a:extLst>
            </p:cNvPr>
            <p:cNvSpPr>
              <a:spLocks/>
            </p:cNvSpPr>
            <p:nvPr/>
          </p:nvSpPr>
          <p:spPr bwMode="auto">
            <a:xfrm>
              <a:off x="3718" y="1314"/>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08" name="Rectangle 112">
              <a:extLst>
                <a:ext uri="{FF2B5EF4-FFF2-40B4-BE49-F238E27FC236}">
                  <a16:creationId xmlns:a16="http://schemas.microsoft.com/office/drawing/2014/main" xmlns="" id="{7B02D4EE-0FEF-48EC-9327-740EA02C86C4}"/>
                </a:ext>
              </a:extLst>
            </p:cNvPr>
            <p:cNvSpPr>
              <a:spLocks noChangeArrowheads="1"/>
            </p:cNvSpPr>
            <p:nvPr/>
          </p:nvSpPr>
          <p:spPr bwMode="auto">
            <a:xfrm>
              <a:off x="3737" y="1379"/>
              <a:ext cx="170"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09" name="Rectangle 113">
              <a:extLst>
                <a:ext uri="{FF2B5EF4-FFF2-40B4-BE49-F238E27FC236}">
                  <a16:creationId xmlns:a16="http://schemas.microsoft.com/office/drawing/2014/main" xmlns="" id="{48D1C5FB-0B90-485C-8D87-41E12199E1C1}"/>
                </a:ext>
              </a:extLst>
            </p:cNvPr>
            <p:cNvSpPr>
              <a:spLocks noChangeArrowheads="1"/>
            </p:cNvSpPr>
            <p:nvPr/>
          </p:nvSpPr>
          <p:spPr bwMode="auto">
            <a:xfrm>
              <a:off x="3764" y="1412"/>
              <a:ext cx="60" cy="1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10" name="Rectangle 114">
              <a:extLst>
                <a:ext uri="{FF2B5EF4-FFF2-40B4-BE49-F238E27FC236}">
                  <a16:creationId xmlns:a16="http://schemas.microsoft.com/office/drawing/2014/main" xmlns="" id="{3BC0BD2A-4796-4619-84A8-DB7628441E35}"/>
                </a:ext>
              </a:extLst>
            </p:cNvPr>
            <p:cNvSpPr>
              <a:spLocks noChangeArrowheads="1"/>
            </p:cNvSpPr>
            <p:nvPr/>
          </p:nvSpPr>
          <p:spPr bwMode="auto">
            <a:xfrm>
              <a:off x="3850" y="1410"/>
              <a:ext cx="40"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11" name="Freeform 115">
              <a:extLst>
                <a:ext uri="{FF2B5EF4-FFF2-40B4-BE49-F238E27FC236}">
                  <a16:creationId xmlns:a16="http://schemas.microsoft.com/office/drawing/2014/main" xmlns="" id="{EEF4AD82-D269-4787-B460-A8A84A522EFF}"/>
                </a:ext>
              </a:extLst>
            </p:cNvPr>
            <p:cNvSpPr>
              <a:spLocks/>
            </p:cNvSpPr>
            <p:nvPr/>
          </p:nvSpPr>
          <p:spPr bwMode="auto">
            <a:xfrm>
              <a:off x="3808" y="1461"/>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2 h 30"/>
                <a:gd name="T14" fmla="*/ 14 w 23"/>
                <a:gd name="T15" fmla="*/ 0 h 30"/>
                <a:gd name="T16" fmla="*/ 12 w 23"/>
                <a:gd name="T17" fmla="*/ 0 h 30"/>
                <a:gd name="T18" fmla="*/ 10 w 23"/>
                <a:gd name="T19" fmla="*/ 0 h 30"/>
                <a:gd name="T20" fmla="*/ 9 w 23"/>
                <a:gd name="T21" fmla="*/ 0 h 30"/>
                <a:gd name="T22" fmla="*/ 6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8" y="5"/>
                  </a:lnTo>
                  <a:lnTo>
                    <a:pt x="18" y="4"/>
                  </a:lnTo>
                  <a:lnTo>
                    <a:pt x="17" y="3"/>
                  </a:lnTo>
                  <a:lnTo>
                    <a:pt x="16" y="2"/>
                  </a:lnTo>
                  <a:lnTo>
                    <a:pt x="15" y="0"/>
                  </a:lnTo>
                  <a:lnTo>
                    <a:pt x="14" y="0"/>
                  </a:lnTo>
                  <a:lnTo>
                    <a:pt x="13" y="0"/>
                  </a:lnTo>
                  <a:lnTo>
                    <a:pt x="12" y="0"/>
                  </a:lnTo>
                  <a:lnTo>
                    <a:pt x="11" y="0"/>
                  </a:lnTo>
                  <a:lnTo>
                    <a:pt x="10" y="0"/>
                  </a:lnTo>
                  <a:lnTo>
                    <a:pt x="9" y="0"/>
                  </a:lnTo>
                  <a:lnTo>
                    <a:pt x="8"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8" y="30"/>
                  </a:lnTo>
                  <a:lnTo>
                    <a:pt x="9" y="30"/>
                  </a:lnTo>
                  <a:lnTo>
                    <a:pt x="10" y="30"/>
                  </a:lnTo>
                  <a:lnTo>
                    <a:pt x="11" y="30"/>
                  </a:lnTo>
                  <a:lnTo>
                    <a:pt x="12" y="30"/>
                  </a:lnTo>
                  <a:lnTo>
                    <a:pt x="13" y="30"/>
                  </a:lnTo>
                  <a:lnTo>
                    <a:pt x="14" y="30"/>
                  </a:lnTo>
                  <a:lnTo>
                    <a:pt x="15" y="30"/>
                  </a:lnTo>
                  <a:lnTo>
                    <a:pt x="16" y="29"/>
                  </a:lnTo>
                  <a:lnTo>
                    <a:pt x="17" y="28"/>
                  </a:lnTo>
                  <a:lnTo>
                    <a:pt x="18" y="27"/>
                  </a:lnTo>
                  <a:lnTo>
                    <a:pt x="18"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12" name="Line 116">
              <a:extLst>
                <a:ext uri="{FF2B5EF4-FFF2-40B4-BE49-F238E27FC236}">
                  <a16:creationId xmlns:a16="http://schemas.microsoft.com/office/drawing/2014/main" xmlns="" id="{DABC2291-8875-4EF0-BCAF-C8F42FEC2AEF}"/>
                </a:ext>
              </a:extLst>
            </p:cNvPr>
            <p:cNvSpPr>
              <a:spLocks noChangeShapeType="1"/>
            </p:cNvSpPr>
            <p:nvPr/>
          </p:nvSpPr>
          <p:spPr bwMode="auto">
            <a:xfrm>
              <a:off x="3869" y="1410"/>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13" name="Line 117">
              <a:extLst>
                <a:ext uri="{FF2B5EF4-FFF2-40B4-BE49-F238E27FC236}">
                  <a16:creationId xmlns:a16="http://schemas.microsoft.com/office/drawing/2014/main" xmlns="" id="{C7099EDA-CE93-4614-8E8A-B88EA19A463C}"/>
                </a:ext>
              </a:extLst>
            </p:cNvPr>
            <p:cNvSpPr>
              <a:spLocks noChangeShapeType="1"/>
            </p:cNvSpPr>
            <p:nvPr/>
          </p:nvSpPr>
          <p:spPr bwMode="auto">
            <a:xfrm>
              <a:off x="3850" y="1434"/>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14" name="Freeform 118">
              <a:extLst>
                <a:ext uri="{FF2B5EF4-FFF2-40B4-BE49-F238E27FC236}">
                  <a16:creationId xmlns:a16="http://schemas.microsoft.com/office/drawing/2014/main" xmlns="" id="{3E30BF43-85F0-467C-A4A1-2D074380057E}"/>
                </a:ext>
              </a:extLst>
            </p:cNvPr>
            <p:cNvSpPr>
              <a:spLocks/>
            </p:cNvSpPr>
            <p:nvPr/>
          </p:nvSpPr>
          <p:spPr bwMode="auto">
            <a:xfrm>
              <a:off x="3368" y="1314"/>
              <a:ext cx="205" cy="214"/>
            </a:xfrm>
            <a:custGeom>
              <a:avLst/>
              <a:gdLst>
                <a:gd name="T0" fmla="*/ 56 w 615"/>
                <a:gd name="T1" fmla="*/ 196 h 643"/>
                <a:gd name="T2" fmla="*/ 0 w 615"/>
                <a:gd name="T3" fmla="*/ 196 h 643"/>
                <a:gd name="T4" fmla="*/ 307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15" name="Rectangle 119">
              <a:extLst>
                <a:ext uri="{FF2B5EF4-FFF2-40B4-BE49-F238E27FC236}">
                  <a16:creationId xmlns:a16="http://schemas.microsoft.com/office/drawing/2014/main" xmlns="" id="{29E9C035-0A60-47C3-97E3-C2CE202E7666}"/>
                </a:ext>
              </a:extLst>
            </p:cNvPr>
            <p:cNvSpPr>
              <a:spLocks noChangeArrowheads="1"/>
            </p:cNvSpPr>
            <p:nvPr/>
          </p:nvSpPr>
          <p:spPr bwMode="auto">
            <a:xfrm>
              <a:off x="3387" y="1379"/>
              <a:ext cx="170"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16" name="Rectangle 120">
              <a:extLst>
                <a:ext uri="{FF2B5EF4-FFF2-40B4-BE49-F238E27FC236}">
                  <a16:creationId xmlns:a16="http://schemas.microsoft.com/office/drawing/2014/main" xmlns="" id="{9DA2BAAA-90B5-4038-B5D7-221B4C515F66}"/>
                </a:ext>
              </a:extLst>
            </p:cNvPr>
            <p:cNvSpPr>
              <a:spLocks noChangeArrowheads="1"/>
            </p:cNvSpPr>
            <p:nvPr/>
          </p:nvSpPr>
          <p:spPr bwMode="auto">
            <a:xfrm>
              <a:off x="3414" y="1412"/>
              <a:ext cx="60" cy="1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17" name="Rectangle 121">
              <a:extLst>
                <a:ext uri="{FF2B5EF4-FFF2-40B4-BE49-F238E27FC236}">
                  <a16:creationId xmlns:a16="http://schemas.microsoft.com/office/drawing/2014/main" xmlns="" id="{3B1ACEEE-70F4-4E3B-9611-993B86C37193}"/>
                </a:ext>
              </a:extLst>
            </p:cNvPr>
            <p:cNvSpPr>
              <a:spLocks noChangeArrowheads="1"/>
            </p:cNvSpPr>
            <p:nvPr/>
          </p:nvSpPr>
          <p:spPr bwMode="auto">
            <a:xfrm>
              <a:off x="3500" y="1410"/>
              <a:ext cx="40"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18" name="Freeform 122">
              <a:extLst>
                <a:ext uri="{FF2B5EF4-FFF2-40B4-BE49-F238E27FC236}">
                  <a16:creationId xmlns:a16="http://schemas.microsoft.com/office/drawing/2014/main" xmlns="" id="{B121717D-38BD-4C92-9354-C3DFAFB8D712}"/>
                </a:ext>
              </a:extLst>
            </p:cNvPr>
            <p:cNvSpPr>
              <a:spLocks/>
            </p:cNvSpPr>
            <p:nvPr/>
          </p:nvSpPr>
          <p:spPr bwMode="auto">
            <a:xfrm>
              <a:off x="3458" y="1461"/>
              <a:ext cx="8" cy="10"/>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7 w 23"/>
                <a:gd name="T11" fmla="*/ 3 h 30"/>
                <a:gd name="T12" fmla="*/ 16 w 23"/>
                <a:gd name="T13" fmla="*/ 2 h 30"/>
                <a:gd name="T14" fmla="*/ 14 w 23"/>
                <a:gd name="T15" fmla="*/ 0 h 30"/>
                <a:gd name="T16" fmla="*/ 12 w 23"/>
                <a:gd name="T17" fmla="*/ 0 h 30"/>
                <a:gd name="T18" fmla="*/ 10 w 23"/>
                <a:gd name="T19" fmla="*/ 0 h 30"/>
                <a:gd name="T20" fmla="*/ 9 w 23"/>
                <a:gd name="T21" fmla="*/ 0 h 30"/>
                <a:gd name="T22" fmla="*/ 7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7" y="3"/>
                  </a:lnTo>
                  <a:lnTo>
                    <a:pt x="16" y="2"/>
                  </a:lnTo>
                  <a:lnTo>
                    <a:pt x="15" y="0"/>
                  </a:lnTo>
                  <a:lnTo>
                    <a:pt x="14" y="0"/>
                  </a:lnTo>
                  <a:lnTo>
                    <a:pt x="13" y="0"/>
                  </a:lnTo>
                  <a:lnTo>
                    <a:pt x="12" y="0"/>
                  </a:lnTo>
                  <a:lnTo>
                    <a:pt x="11" y="0"/>
                  </a:lnTo>
                  <a:lnTo>
                    <a:pt x="10" y="0"/>
                  </a:lnTo>
                  <a:lnTo>
                    <a:pt x="9" y="0"/>
                  </a:lnTo>
                  <a:lnTo>
                    <a:pt x="8" y="0"/>
                  </a:lnTo>
                  <a:lnTo>
                    <a:pt x="7"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7" y="29"/>
                  </a:lnTo>
                  <a:lnTo>
                    <a:pt x="8" y="30"/>
                  </a:lnTo>
                  <a:lnTo>
                    <a:pt x="9" y="30"/>
                  </a:lnTo>
                  <a:lnTo>
                    <a:pt x="10" y="30"/>
                  </a:lnTo>
                  <a:lnTo>
                    <a:pt x="11" y="30"/>
                  </a:lnTo>
                  <a:lnTo>
                    <a:pt x="12" y="30"/>
                  </a:lnTo>
                  <a:lnTo>
                    <a:pt x="13" y="30"/>
                  </a:lnTo>
                  <a:lnTo>
                    <a:pt x="14" y="30"/>
                  </a:lnTo>
                  <a:lnTo>
                    <a:pt x="15" y="30"/>
                  </a:lnTo>
                  <a:lnTo>
                    <a:pt x="16" y="29"/>
                  </a:lnTo>
                  <a:lnTo>
                    <a:pt x="17" y="28"/>
                  </a:lnTo>
                  <a:lnTo>
                    <a:pt x="19" y="27"/>
                  </a:lnTo>
                  <a:lnTo>
                    <a:pt x="19"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19" name="Line 123">
              <a:extLst>
                <a:ext uri="{FF2B5EF4-FFF2-40B4-BE49-F238E27FC236}">
                  <a16:creationId xmlns:a16="http://schemas.microsoft.com/office/drawing/2014/main" xmlns="" id="{29F5031E-D341-4687-8532-F061F8D07D96}"/>
                </a:ext>
              </a:extLst>
            </p:cNvPr>
            <p:cNvSpPr>
              <a:spLocks noChangeShapeType="1"/>
            </p:cNvSpPr>
            <p:nvPr/>
          </p:nvSpPr>
          <p:spPr bwMode="auto">
            <a:xfrm>
              <a:off x="3519" y="1410"/>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20" name="Line 124">
              <a:extLst>
                <a:ext uri="{FF2B5EF4-FFF2-40B4-BE49-F238E27FC236}">
                  <a16:creationId xmlns:a16="http://schemas.microsoft.com/office/drawing/2014/main" xmlns="" id="{EAD40F33-96C6-47B4-8ECC-3CCF622ED824}"/>
                </a:ext>
              </a:extLst>
            </p:cNvPr>
            <p:cNvSpPr>
              <a:spLocks noChangeShapeType="1"/>
            </p:cNvSpPr>
            <p:nvPr/>
          </p:nvSpPr>
          <p:spPr bwMode="auto">
            <a:xfrm>
              <a:off x="3500" y="1434"/>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21" name="Freeform 125">
              <a:extLst>
                <a:ext uri="{FF2B5EF4-FFF2-40B4-BE49-F238E27FC236}">
                  <a16:creationId xmlns:a16="http://schemas.microsoft.com/office/drawing/2014/main" xmlns="" id="{9C5FA868-2113-4F7C-BFE5-C5516EC05FB6}"/>
                </a:ext>
              </a:extLst>
            </p:cNvPr>
            <p:cNvSpPr>
              <a:spLocks/>
            </p:cNvSpPr>
            <p:nvPr/>
          </p:nvSpPr>
          <p:spPr bwMode="auto">
            <a:xfrm>
              <a:off x="2795" y="1282"/>
              <a:ext cx="205" cy="21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22" name="Rectangle 126">
              <a:extLst>
                <a:ext uri="{FF2B5EF4-FFF2-40B4-BE49-F238E27FC236}">
                  <a16:creationId xmlns:a16="http://schemas.microsoft.com/office/drawing/2014/main" xmlns="" id="{DC55DA9F-EE99-44F9-82ED-FC57A5052093}"/>
                </a:ext>
              </a:extLst>
            </p:cNvPr>
            <p:cNvSpPr>
              <a:spLocks noChangeArrowheads="1"/>
            </p:cNvSpPr>
            <p:nvPr/>
          </p:nvSpPr>
          <p:spPr bwMode="auto">
            <a:xfrm>
              <a:off x="2814" y="1347"/>
              <a:ext cx="169"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23" name="Rectangle 127">
              <a:extLst>
                <a:ext uri="{FF2B5EF4-FFF2-40B4-BE49-F238E27FC236}">
                  <a16:creationId xmlns:a16="http://schemas.microsoft.com/office/drawing/2014/main" xmlns="" id="{AE0D251B-2346-4F13-8CBE-644B34383ABC}"/>
                </a:ext>
              </a:extLst>
            </p:cNvPr>
            <p:cNvSpPr>
              <a:spLocks noChangeArrowheads="1"/>
            </p:cNvSpPr>
            <p:nvPr/>
          </p:nvSpPr>
          <p:spPr bwMode="auto">
            <a:xfrm>
              <a:off x="2841" y="1380"/>
              <a:ext cx="59" cy="1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24" name="Rectangle 128">
              <a:extLst>
                <a:ext uri="{FF2B5EF4-FFF2-40B4-BE49-F238E27FC236}">
                  <a16:creationId xmlns:a16="http://schemas.microsoft.com/office/drawing/2014/main" xmlns="" id="{ED6378E9-B659-477B-A27E-0E6420EF445A}"/>
                </a:ext>
              </a:extLst>
            </p:cNvPr>
            <p:cNvSpPr>
              <a:spLocks noChangeArrowheads="1"/>
            </p:cNvSpPr>
            <p:nvPr/>
          </p:nvSpPr>
          <p:spPr bwMode="auto">
            <a:xfrm>
              <a:off x="2926" y="1378"/>
              <a:ext cx="41"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25" name="Freeform 129">
              <a:extLst>
                <a:ext uri="{FF2B5EF4-FFF2-40B4-BE49-F238E27FC236}">
                  <a16:creationId xmlns:a16="http://schemas.microsoft.com/office/drawing/2014/main" xmlns="" id="{1261305E-CC07-4938-87A0-4F3FCB493B05}"/>
                </a:ext>
              </a:extLst>
            </p:cNvPr>
            <p:cNvSpPr>
              <a:spLocks/>
            </p:cNvSpPr>
            <p:nvPr/>
          </p:nvSpPr>
          <p:spPr bwMode="auto">
            <a:xfrm>
              <a:off x="2885" y="1429"/>
              <a:ext cx="7" cy="10"/>
            </a:xfrm>
            <a:custGeom>
              <a:avLst/>
              <a:gdLst>
                <a:gd name="T0" fmla="*/ 23 w 23"/>
                <a:gd name="T1" fmla="*/ 13 h 30"/>
                <a:gd name="T2" fmla="*/ 23 w 23"/>
                <a:gd name="T3" fmla="*/ 11 h 30"/>
                <a:gd name="T4" fmla="*/ 21 w 23"/>
                <a:gd name="T5" fmla="*/ 9 h 30"/>
                <a:gd name="T6" fmla="*/ 21 w 23"/>
                <a:gd name="T7" fmla="*/ 7 h 30"/>
                <a:gd name="T8" fmla="*/ 18 w 23"/>
                <a:gd name="T9" fmla="*/ 4 h 30"/>
                <a:gd name="T10" fmla="*/ 17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6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7 h 30"/>
                <a:gd name="T62" fmla="*/ 18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19" y="5"/>
                  </a:lnTo>
                  <a:lnTo>
                    <a:pt x="18" y="4"/>
                  </a:lnTo>
                  <a:lnTo>
                    <a:pt x="18" y="3"/>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7"/>
                  </a:lnTo>
                  <a:lnTo>
                    <a:pt x="18" y="26"/>
                  </a:lnTo>
                  <a:lnTo>
                    <a:pt x="18" y="25"/>
                  </a:lnTo>
                  <a:lnTo>
                    <a:pt x="19"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26" name="Line 130">
              <a:extLst>
                <a:ext uri="{FF2B5EF4-FFF2-40B4-BE49-F238E27FC236}">
                  <a16:creationId xmlns:a16="http://schemas.microsoft.com/office/drawing/2014/main" xmlns="" id="{6FCCB654-FD3A-4BA6-B608-CC9E349D7294}"/>
                </a:ext>
              </a:extLst>
            </p:cNvPr>
            <p:cNvSpPr>
              <a:spLocks noChangeShapeType="1"/>
            </p:cNvSpPr>
            <p:nvPr/>
          </p:nvSpPr>
          <p:spPr bwMode="auto">
            <a:xfrm>
              <a:off x="2946" y="1378"/>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27" name="Line 131">
              <a:extLst>
                <a:ext uri="{FF2B5EF4-FFF2-40B4-BE49-F238E27FC236}">
                  <a16:creationId xmlns:a16="http://schemas.microsoft.com/office/drawing/2014/main" xmlns="" id="{FD2C169A-70F3-48FA-99F5-AD4A661E58D1}"/>
                </a:ext>
              </a:extLst>
            </p:cNvPr>
            <p:cNvSpPr>
              <a:spLocks noChangeShapeType="1"/>
            </p:cNvSpPr>
            <p:nvPr/>
          </p:nvSpPr>
          <p:spPr bwMode="auto">
            <a:xfrm>
              <a:off x="2926" y="1402"/>
              <a:ext cx="40"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28" name="Freeform 132">
              <a:extLst>
                <a:ext uri="{FF2B5EF4-FFF2-40B4-BE49-F238E27FC236}">
                  <a16:creationId xmlns:a16="http://schemas.microsoft.com/office/drawing/2014/main" xmlns="" id="{FABD2955-4530-40F2-B62C-0894D9776164}"/>
                </a:ext>
              </a:extLst>
            </p:cNvPr>
            <p:cNvSpPr>
              <a:spLocks/>
            </p:cNvSpPr>
            <p:nvPr/>
          </p:nvSpPr>
          <p:spPr bwMode="auto">
            <a:xfrm>
              <a:off x="2365" y="1950"/>
              <a:ext cx="205" cy="215"/>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29" name="Rectangle 133">
              <a:extLst>
                <a:ext uri="{FF2B5EF4-FFF2-40B4-BE49-F238E27FC236}">
                  <a16:creationId xmlns:a16="http://schemas.microsoft.com/office/drawing/2014/main" xmlns="" id="{955B78BF-A356-491F-A1E3-95443C9D36F0}"/>
                </a:ext>
              </a:extLst>
            </p:cNvPr>
            <p:cNvSpPr>
              <a:spLocks noChangeArrowheads="1"/>
            </p:cNvSpPr>
            <p:nvPr/>
          </p:nvSpPr>
          <p:spPr bwMode="auto">
            <a:xfrm>
              <a:off x="2384" y="2015"/>
              <a:ext cx="170" cy="140"/>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30" name="Rectangle 134">
              <a:extLst>
                <a:ext uri="{FF2B5EF4-FFF2-40B4-BE49-F238E27FC236}">
                  <a16:creationId xmlns:a16="http://schemas.microsoft.com/office/drawing/2014/main" xmlns="" id="{12CE1DC8-C769-49C6-89E4-451B404E6990}"/>
                </a:ext>
              </a:extLst>
            </p:cNvPr>
            <p:cNvSpPr>
              <a:spLocks noChangeArrowheads="1"/>
            </p:cNvSpPr>
            <p:nvPr/>
          </p:nvSpPr>
          <p:spPr bwMode="auto">
            <a:xfrm>
              <a:off x="2411" y="2049"/>
              <a:ext cx="60"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31" name="Rectangle 135">
              <a:extLst>
                <a:ext uri="{FF2B5EF4-FFF2-40B4-BE49-F238E27FC236}">
                  <a16:creationId xmlns:a16="http://schemas.microsoft.com/office/drawing/2014/main" xmlns="" id="{60200ACB-AF56-48E7-95FE-912CCB5FF97F}"/>
                </a:ext>
              </a:extLst>
            </p:cNvPr>
            <p:cNvSpPr>
              <a:spLocks noChangeArrowheads="1"/>
            </p:cNvSpPr>
            <p:nvPr/>
          </p:nvSpPr>
          <p:spPr bwMode="auto">
            <a:xfrm>
              <a:off x="2497" y="2046"/>
              <a:ext cx="40" cy="5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32" name="Freeform 136">
              <a:extLst>
                <a:ext uri="{FF2B5EF4-FFF2-40B4-BE49-F238E27FC236}">
                  <a16:creationId xmlns:a16="http://schemas.microsoft.com/office/drawing/2014/main" xmlns="" id="{51D9BDBD-CA4D-4C9D-B71D-840762CAB179}"/>
                </a:ext>
              </a:extLst>
            </p:cNvPr>
            <p:cNvSpPr>
              <a:spLocks/>
            </p:cNvSpPr>
            <p:nvPr/>
          </p:nvSpPr>
          <p:spPr bwMode="auto">
            <a:xfrm>
              <a:off x="2455" y="2097"/>
              <a:ext cx="8" cy="10"/>
            </a:xfrm>
            <a:custGeom>
              <a:avLst/>
              <a:gdLst>
                <a:gd name="T0" fmla="*/ 23 w 23"/>
                <a:gd name="T1" fmla="*/ 13 h 30"/>
                <a:gd name="T2" fmla="*/ 23 w 23"/>
                <a:gd name="T3" fmla="*/ 11 h 30"/>
                <a:gd name="T4" fmla="*/ 21 w 23"/>
                <a:gd name="T5" fmla="*/ 9 h 30"/>
                <a:gd name="T6" fmla="*/ 21 w 23"/>
                <a:gd name="T7" fmla="*/ 7 h 30"/>
                <a:gd name="T8" fmla="*/ 18 w 23"/>
                <a:gd name="T9" fmla="*/ 4 h 30"/>
                <a:gd name="T10" fmla="*/ 17 w 23"/>
                <a:gd name="T11" fmla="*/ 2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7 h 30"/>
                <a:gd name="T62" fmla="*/ 18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19" y="6"/>
                  </a:lnTo>
                  <a:lnTo>
                    <a:pt x="18" y="4"/>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7"/>
                  </a:lnTo>
                  <a:lnTo>
                    <a:pt x="18" y="26"/>
                  </a:lnTo>
                  <a:lnTo>
                    <a:pt x="18" y="25"/>
                  </a:lnTo>
                  <a:lnTo>
                    <a:pt x="19"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33" name="Line 137">
              <a:extLst>
                <a:ext uri="{FF2B5EF4-FFF2-40B4-BE49-F238E27FC236}">
                  <a16:creationId xmlns:a16="http://schemas.microsoft.com/office/drawing/2014/main" xmlns="" id="{F8D2FF04-69DB-4272-B96E-F4646691B2FB}"/>
                </a:ext>
              </a:extLst>
            </p:cNvPr>
            <p:cNvSpPr>
              <a:spLocks noChangeShapeType="1"/>
            </p:cNvSpPr>
            <p:nvPr/>
          </p:nvSpPr>
          <p:spPr bwMode="auto">
            <a:xfrm>
              <a:off x="2516" y="2046"/>
              <a:ext cx="1" cy="5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34" name="Line 138">
              <a:extLst>
                <a:ext uri="{FF2B5EF4-FFF2-40B4-BE49-F238E27FC236}">
                  <a16:creationId xmlns:a16="http://schemas.microsoft.com/office/drawing/2014/main" xmlns="" id="{7187ECE0-ABCB-4D5C-BB9F-CE5D2CA748FB}"/>
                </a:ext>
              </a:extLst>
            </p:cNvPr>
            <p:cNvSpPr>
              <a:spLocks noChangeShapeType="1"/>
            </p:cNvSpPr>
            <p:nvPr/>
          </p:nvSpPr>
          <p:spPr bwMode="auto">
            <a:xfrm>
              <a:off x="2497" y="2070"/>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35" name="Freeform 139">
              <a:extLst>
                <a:ext uri="{FF2B5EF4-FFF2-40B4-BE49-F238E27FC236}">
                  <a16:creationId xmlns:a16="http://schemas.microsoft.com/office/drawing/2014/main" xmlns="" id="{ECC59CA1-A000-44D6-ACC0-D4B87CA2E180}"/>
                </a:ext>
              </a:extLst>
            </p:cNvPr>
            <p:cNvSpPr>
              <a:spLocks/>
            </p:cNvSpPr>
            <p:nvPr/>
          </p:nvSpPr>
          <p:spPr bwMode="auto">
            <a:xfrm>
              <a:off x="2604" y="1720"/>
              <a:ext cx="205" cy="214"/>
            </a:xfrm>
            <a:custGeom>
              <a:avLst/>
              <a:gdLst>
                <a:gd name="T0" fmla="*/ 56 w 615"/>
                <a:gd name="T1" fmla="*/ 196 h 644"/>
                <a:gd name="T2" fmla="*/ 0 w 615"/>
                <a:gd name="T3" fmla="*/ 196 h 644"/>
                <a:gd name="T4" fmla="*/ 307 w 615"/>
                <a:gd name="T5" fmla="*/ 0 h 644"/>
                <a:gd name="T6" fmla="*/ 615 w 615"/>
                <a:gd name="T7" fmla="*/ 196 h 644"/>
                <a:gd name="T8" fmla="*/ 587 w 615"/>
                <a:gd name="T9" fmla="*/ 196 h 644"/>
                <a:gd name="T10" fmla="*/ 559 w 615"/>
                <a:gd name="T11" fmla="*/ 196 h 644"/>
                <a:gd name="T12" fmla="*/ 559 w 615"/>
                <a:gd name="T13" fmla="*/ 615 h 644"/>
                <a:gd name="T14" fmla="*/ 56 w 615"/>
                <a:gd name="T15" fmla="*/ 615 h 644"/>
                <a:gd name="T16" fmla="*/ 56 w 615"/>
                <a:gd name="T17" fmla="*/ 196 h 644"/>
                <a:gd name="T18" fmla="*/ 559 w 615"/>
                <a:gd name="T19" fmla="*/ 196 h 644"/>
                <a:gd name="T20" fmla="*/ 587 w 615"/>
                <a:gd name="T21" fmla="*/ 196 h 644"/>
                <a:gd name="T22" fmla="*/ 587 w 615"/>
                <a:gd name="T23" fmla="*/ 644 h 644"/>
                <a:gd name="T24" fmla="*/ 56 w 615"/>
                <a:gd name="T25" fmla="*/ 644 h 644"/>
                <a:gd name="T26" fmla="*/ 56 w 615"/>
                <a:gd name="T27" fmla="*/ 615 h 644"/>
                <a:gd name="T28" fmla="*/ 56 w 615"/>
                <a:gd name="T29" fmla="*/ 196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4"/>
                <a:gd name="T47" fmla="*/ 615 w 615"/>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4">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36" name="Rectangle 140">
              <a:extLst>
                <a:ext uri="{FF2B5EF4-FFF2-40B4-BE49-F238E27FC236}">
                  <a16:creationId xmlns:a16="http://schemas.microsoft.com/office/drawing/2014/main" xmlns="" id="{06BBBAC4-B203-4845-BEB3-3274756795D6}"/>
                </a:ext>
              </a:extLst>
            </p:cNvPr>
            <p:cNvSpPr>
              <a:spLocks noChangeArrowheads="1"/>
            </p:cNvSpPr>
            <p:nvPr/>
          </p:nvSpPr>
          <p:spPr bwMode="auto">
            <a:xfrm>
              <a:off x="2623" y="1785"/>
              <a:ext cx="169"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37" name="Rectangle 141">
              <a:extLst>
                <a:ext uri="{FF2B5EF4-FFF2-40B4-BE49-F238E27FC236}">
                  <a16:creationId xmlns:a16="http://schemas.microsoft.com/office/drawing/2014/main" xmlns="" id="{8C2D5D2B-874C-4810-A42B-03256590FE36}"/>
                </a:ext>
              </a:extLst>
            </p:cNvPr>
            <p:cNvSpPr>
              <a:spLocks noChangeArrowheads="1"/>
            </p:cNvSpPr>
            <p:nvPr/>
          </p:nvSpPr>
          <p:spPr bwMode="auto">
            <a:xfrm>
              <a:off x="2650" y="1818"/>
              <a:ext cx="59" cy="1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38" name="Rectangle 142">
              <a:extLst>
                <a:ext uri="{FF2B5EF4-FFF2-40B4-BE49-F238E27FC236}">
                  <a16:creationId xmlns:a16="http://schemas.microsoft.com/office/drawing/2014/main" xmlns="" id="{C6C98B37-328A-4991-AAFB-D3284FA4C53E}"/>
                </a:ext>
              </a:extLst>
            </p:cNvPr>
            <p:cNvSpPr>
              <a:spLocks noChangeArrowheads="1"/>
            </p:cNvSpPr>
            <p:nvPr/>
          </p:nvSpPr>
          <p:spPr bwMode="auto">
            <a:xfrm>
              <a:off x="2735" y="1816"/>
              <a:ext cx="41"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39" name="Freeform 143">
              <a:extLst>
                <a:ext uri="{FF2B5EF4-FFF2-40B4-BE49-F238E27FC236}">
                  <a16:creationId xmlns:a16="http://schemas.microsoft.com/office/drawing/2014/main" xmlns="" id="{0E193513-008A-4F4F-8270-B950F487417D}"/>
                </a:ext>
              </a:extLst>
            </p:cNvPr>
            <p:cNvSpPr>
              <a:spLocks/>
            </p:cNvSpPr>
            <p:nvPr/>
          </p:nvSpPr>
          <p:spPr bwMode="auto">
            <a:xfrm>
              <a:off x="2694" y="1867"/>
              <a:ext cx="7" cy="10"/>
            </a:xfrm>
            <a:custGeom>
              <a:avLst/>
              <a:gdLst>
                <a:gd name="T0" fmla="*/ 23 w 23"/>
                <a:gd name="T1" fmla="*/ 13 h 29"/>
                <a:gd name="T2" fmla="*/ 23 w 23"/>
                <a:gd name="T3" fmla="*/ 11 h 29"/>
                <a:gd name="T4" fmla="*/ 21 w 23"/>
                <a:gd name="T5" fmla="*/ 8 h 29"/>
                <a:gd name="T6" fmla="*/ 21 w 23"/>
                <a:gd name="T7" fmla="*/ 6 h 29"/>
                <a:gd name="T8" fmla="*/ 19 w 23"/>
                <a:gd name="T9" fmla="*/ 4 h 29"/>
                <a:gd name="T10" fmla="*/ 18 w 23"/>
                <a:gd name="T11" fmla="*/ 2 h 29"/>
                <a:gd name="T12" fmla="*/ 17 w 23"/>
                <a:gd name="T13" fmla="*/ 1 h 29"/>
                <a:gd name="T14" fmla="*/ 14 w 23"/>
                <a:gd name="T15" fmla="*/ 0 h 29"/>
                <a:gd name="T16" fmla="*/ 12 w 23"/>
                <a:gd name="T17" fmla="*/ 0 h 29"/>
                <a:gd name="T18" fmla="*/ 10 w 23"/>
                <a:gd name="T19" fmla="*/ 0 h 29"/>
                <a:gd name="T20" fmla="*/ 9 w 23"/>
                <a:gd name="T21" fmla="*/ 0 h 29"/>
                <a:gd name="T22" fmla="*/ 7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7 w 23"/>
                <a:gd name="T49" fmla="*/ 28 h 29"/>
                <a:gd name="T50" fmla="*/ 9 w 23"/>
                <a:gd name="T51" fmla="*/ 29 h 29"/>
                <a:gd name="T52" fmla="*/ 10 w 23"/>
                <a:gd name="T53" fmla="*/ 29 h 29"/>
                <a:gd name="T54" fmla="*/ 12 w 23"/>
                <a:gd name="T55" fmla="*/ 29 h 29"/>
                <a:gd name="T56" fmla="*/ 14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40" name="Line 144">
              <a:extLst>
                <a:ext uri="{FF2B5EF4-FFF2-40B4-BE49-F238E27FC236}">
                  <a16:creationId xmlns:a16="http://schemas.microsoft.com/office/drawing/2014/main" xmlns="" id="{BCE12D89-FC18-40A4-9DC5-D44D59615AA6}"/>
                </a:ext>
              </a:extLst>
            </p:cNvPr>
            <p:cNvSpPr>
              <a:spLocks noChangeShapeType="1"/>
            </p:cNvSpPr>
            <p:nvPr/>
          </p:nvSpPr>
          <p:spPr bwMode="auto">
            <a:xfrm>
              <a:off x="2755" y="1816"/>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41" name="Line 145">
              <a:extLst>
                <a:ext uri="{FF2B5EF4-FFF2-40B4-BE49-F238E27FC236}">
                  <a16:creationId xmlns:a16="http://schemas.microsoft.com/office/drawing/2014/main" xmlns="" id="{CF383288-2CED-4B7B-9629-3ED8CB5E63AF}"/>
                </a:ext>
              </a:extLst>
            </p:cNvPr>
            <p:cNvSpPr>
              <a:spLocks noChangeShapeType="1"/>
            </p:cNvSpPr>
            <p:nvPr/>
          </p:nvSpPr>
          <p:spPr bwMode="auto">
            <a:xfrm>
              <a:off x="2735" y="1840"/>
              <a:ext cx="40"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42" name="Freeform 146">
              <a:extLst>
                <a:ext uri="{FF2B5EF4-FFF2-40B4-BE49-F238E27FC236}">
                  <a16:creationId xmlns:a16="http://schemas.microsoft.com/office/drawing/2014/main" xmlns="" id="{E85D0C4A-37E4-4728-96BC-DEBBBA555D23}"/>
                </a:ext>
              </a:extLst>
            </p:cNvPr>
            <p:cNvSpPr>
              <a:spLocks/>
            </p:cNvSpPr>
            <p:nvPr/>
          </p:nvSpPr>
          <p:spPr bwMode="auto">
            <a:xfrm>
              <a:off x="2103" y="1807"/>
              <a:ext cx="205" cy="215"/>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43" name="Rectangle 147">
              <a:extLst>
                <a:ext uri="{FF2B5EF4-FFF2-40B4-BE49-F238E27FC236}">
                  <a16:creationId xmlns:a16="http://schemas.microsoft.com/office/drawing/2014/main" xmlns="" id="{B58DD84F-E472-4899-90E9-36C963023A26}"/>
                </a:ext>
              </a:extLst>
            </p:cNvPr>
            <p:cNvSpPr>
              <a:spLocks noChangeArrowheads="1"/>
            </p:cNvSpPr>
            <p:nvPr/>
          </p:nvSpPr>
          <p:spPr bwMode="auto">
            <a:xfrm>
              <a:off x="2122" y="1872"/>
              <a:ext cx="169" cy="140"/>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44" name="Rectangle 148">
              <a:extLst>
                <a:ext uri="{FF2B5EF4-FFF2-40B4-BE49-F238E27FC236}">
                  <a16:creationId xmlns:a16="http://schemas.microsoft.com/office/drawing/2014/main" xmlns="" id="{79D408A1-B8BB-4274-8765-1CE88254D182}"/>
                </a:ext>
              </a:extLst>
            </p:cNvPr>
            <p:cNvSpPr>
              <a:spLocks noChangeArrowheads="1"/>
            </p:cNvSpPr>
            <p:nvPr/>
          </p:nvSpPr>
          <p:spPr bwMode="auto">
            <a:xfrm>
              <a:off x="2149" y="1906"/>
              <a:ext cx="59"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45" name="Rectangle 149">
              <a:extLst>
                <a:ext uri="{FF2B5EF4-FFF2-40B4-BE49-F238E27FC236}">
                  <a16:creationId xmlns:a16="http://schemas.microsoft.com/office/drawing/2014/main" xmlns="" id="{341768D7-A01F-4D35-96A7-1C2CD76DC2A0}"/>
                </a:ext>
              </a:extLst>
            </p:cNvPr>
            <p:cNvSpPr>
              <a:spLocks noChangeArrowheads="1"/>
            </p:cNvSpPr>
            <p:nvPr/>
          </p:nvSpPr>
          <p:spPr bwMode="auto">
            <a:xfrm>
              <a:off x="2234" y="1903"/>
              <a:ext cx="41" cy="5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46" name="Freeform 150">
              <a:extLst>
                <a:ext uri="{FF2B5EF4-FFF2-40B4-BE49-F238E27FC236}">
                  <a16:creationId xmlns:a16="http://schemas.microsoft.com/office/drawing/2014/main" xmlns="" id="{50854A8C-CECD-4EB5-B5DF-1F4B8A4A2032}"/>
                </a:ext>
              </a:extLst>
            </p:cNvPr>
            <p:cNvSpPr>
              <a:spLocks/>
            </p:cNvSpPr>
            <p:nvPr/>
          </p:nvSpPr>
          <p:spPr bwMode="auto">
            <a:xfrm>
              <a:off x="2193" y="1954"/>
              <a:ext cx="7" cy="10"/>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7 w 23"/>
                <a:gd name="T49" fmla="*/ 28 h 30"/>
                <a:gd name="T50" fmla="*/ 9 w 23"/>
                <a:gd name="T51" fmla="*/ 30 h 30"/>
                <a:gd name="T52" fmla="*/ 10 w 23"/>
                <a:gd name="T53" fmla="*/ 30 h 30"/>
                <a:gd name="T54" fmla="*/ 12 w 23"/>
                <a:gd name="T55" fmla="*/ 30 h 30"/>
                <a:gd name="T56" fmla="*/ 14 w 23"/>
                <a:gd name="T57" fmla="*/ 30 h 30"/>
                <a:gd name="T58" fmla="*/ 17 w 23"/>
                <a:gd name="T59" fmla="*/ 28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3" y="25"/>
                  </a:lnTo>
                  <a:lnTo>
                    <a:pt x="3" y="26"/>
                  </a:lnTo>
                  <a:lnTo>
                    <a:pt x="4" y="27"/>
                  </a:lnTo>
                  <a:lnTo>
                    <a:pt x="6" y="28"/>
                  </a:lnTo>
                  <a:lnTo>
                    <a:pt x="7" y="28"/>
                  </a:lnTo>
                  <a:lnTo>
                    <a:pt x="8" y="30"/>
                  </a:lnTo>
                  <a:lnTo>
                    <a:pt x="9" y="30"/>
                  </a:lnTo>
                  <a:lnTo>
                    <a:pt x="10" y="30"/>
                  </a:lnTo>
                  <a:lnTo>
                    <a:pt x="11" y="30"/>
                  </a:lnTo>
                  <a:lnTo>
                    <a:pt x="12" y="30"/>
                  </a:lnTo>
                  <a:lnTo>
                    <a:pt x="13" y="30"/>
                  </a:lnTo>
                  <a:lnTo>
                    <a:pt x="14" y="30"/>
                  </a:lnTo>
                  <a:lnTo>
                    <a:pt x="15" y="30"/>
                  </a:lnTo>
                  <a:lnTo>
                    <a:pt x="17" y="28"/>
                  </a:lnTo>
                  <a:lnTo>
                    <a:pt x="18" y="27"/>
                  </a:lnTo>
                  <a:lnTo>
                    <a:pt x="19" y="26"/>
                  </a:lnTo>
                  <a:lnTo>
                    <a:pt x="19"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47" name="Line 151">
              <a:extLst>
                <a:ext uri="{FF2B5EF4-FFF2-40B4-BE49-F238E27FC236}">
                  <a16:creationId xmlns:a16="http://schemas.microsoft.com/office/drawing/2014/main" xmlns="" id="{430A4A91-1105-464B-96CF-7AF145845E25}"/>
                </a:ext>
              </a:extLst>
            </p:cNvPr>
            <p:cNvSpPr>
              <a:spLocks noChangeShapeType="1"/>
            </p:cNvSpPr>
            <p:nvPr/>
          </p:nvSpPr>
          <p:spPr bwMode="auto">
            <a:xfrm>
              <a:off x="2254" y="1903"/>
              <a:ext cx="1" cy="5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48" name="Line 152">
              <a:extLst>
                <a:ext uri="{FF2B5EF4-FFF2-40B4-BE49-F238E27FC236}">
                  <a16:creationId xmlns:a16="http://schemas.microsoft.com/office/drawing/2014/main" xmlns="" id="{967B3F4D-3F60-47BC-AD79-4F668F9C8A85}"/>
                </a:ext>
              </a:extLst>
            </p:cNvPr>
            <p:cNvSpPr>
              <a:spLocks noChangeShapeType="1"/>
            </p:cNvSpPr>
            <p:nvPr/>
          </p:nvSpPr>
          <p:spPr bwMode="auto">
            <a:xfrm>
              <a:off x="2234" y="1927"/>
              <a:ext cx="40"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49" name="Freeform 153">
              <a:extLst>
                <a:ext uri="{FF2B5EF4-FFF2-40B4-BE49-F238E27FC236}">
                  <a16:creationId xmlns:a16="http://schemas.microsoft.com/office/drawing/2014/main" xmlns="" id="{15A6A09E-035C-4C41-84C0-A8CD3086ECF8}"/>
                </a:ext>
              </a:extLst>
            </p:cNvPr>
            <p:cNvSpPr>
              <a:spLocks/>
            </p:cNvSpPr>
            <p:nvPr/>
          </p:nvSpPr>
          <p:spPr bwMode="auto">
            <a:xfrm>
              <a:off x="2341" y="1608"/>
              <a:ext cx="205" cy="215"/>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50" name="Rectangle 154">
              <a:extLst>
                <a:ext uri="{FF2B5EF4-FFF2-40B4-BE49-F238E27FC236}">
                  <a16:creationId xmlns:a16="http://schemas.microsoft.com/office/drawing/2014/main" xmlns="" id="{64291554-93D1-4273-B5BE-4B08AD28A74A}"/>
                </a:ext>
              </a:extLst>
            </p:cNvPr>
            <p:cNvSpPr>
              <a:spLocks noChangeArrowheads="1"/>
            </p:cNvSpPr>
            <p:nvPr/>
          </p:nvSpPr>
          <p:spPr bwMode="auto">
            <a:xfrm>
              <a:off x="2360" y="1673"/>
              <a:ext cx="169" cy="140"/>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51" name="Rectangle 155">
              <a:extLst>
                <a:ext uri="{FF2B5EF4-FFF2-40B4-BE49-F238E27FC236}">
                  <a16:creationId xmlns:a16="http://schemas.microsoft.com/office/drawing/2014/main" xmlns="" id="{3B63E3B6-6F60-41C4-A255-3D5A03DDB5D1}"/>
                </a:ext>
              </a:extLst>
            </p:cNvPr>
            <p:cNvSpPr>
              <a:spLocks noChangeArrowheads="1"/>
            </p:cNvSpPr>
            <p:nvPr/>
          </p:nvSpPr>
          <p:spPr bwMode="auto">
            <a:xfrm>
              <a:off x="2387" y="1707"/>
              <a:ext cx="59"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52" name="Rectangle 156">
              <a:extLst>
                <a:ext uri="{FF2B5EF4-FFF2-40B4-BE49-F238E27FC236}">
                  <a16:creationId xmlns:a16="http://schemas.microsoft.com/office/drawing/2014/main" xmlns="" id="{3C7DBED4-B927-43B8-B075-1A323AF21703}"/>
                </a:ext>
              </a:extLst>
            </p:cNvPr>
            <p:cNvSpPr>
              <a:spLocks noChangeArrowheads="1"/>
            </p:cNvSpPr>
            <p:nvPr/>
          </p:nvSpPr>
          <p:spPr bwMode="auto">
            <a:xfrm>
              <a:off x="2472" y="1704"/>
              <a:ext cx="41" cy="5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53" name="Freeform 157">
              <a:extLst>
                <a:ext uri="{FF2B5EF4-FFF2-40B4-BE49-F238E27FC236}">
                  <a16:creationId xmlns:a16="http://schemas.microsoft.com/office/drawing/2014/main" xmlns="" id="{A4E8A469-342E-47C2-BA2F-2272AC88B5BA}"/>
                </a:ext>
              </a:extLst>
            </p:cNvPr>
            <p:cNvSpPr>
              <a:spLocks/>
            </p:cNvSpPr>
            <p:nvPr/>
          </p:nvSpPr>
          <p:spPr bwMode="auto">
            <a:xfrm>
              <a:off x="2431" y="1755"/>
              <a:ext cx="7" cy="10"/>
            </a:xfrm>
            <a:custGeom>
              <a:avLst/>
              <a:gdLst>
                <a:gd name="T0" fmla="*/ 23 w 23"/>
                <a:gd name="T1" fmla="*/ 13 h 30"/>
                <a:gd name="T2" fmla="*/ 23 w 23"/>
                <a:gd name="T3" fmla="*/ 11 h 30"/>
                <a:gd name="T4" fmla="*/ 21 w 23"/>
                <a:gd name="T5" fmla="*/ 9 h 30"/>
                <a:gd name="T6" fmla="*/ 21 w 23"/>
                <a:gd name="T7" fmla="*/ 6 h 30"/>
                <a:gd name="T8" fmla="*/ 19 w 23"/>
                <a:gd name="T9" fmla="*/ 4 h 30"/>
                <a:gd name="T10" fmla="*/ 18 w 23"/>
                <a:gd name="T11" fmla="*/ 2 h 30"/>
                <a:gd name="T12" fmla="*/ 17 w 23"/>
                <a:gd name="T13" fmla="*/ 1 h 30"/>
                <a:gd name="T14" fmla="*/ 15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4 h 30"/>
                <a:gd name="T28" fmla="*/ 1 w 23"/>
                <a:gd name="T29" fmla="*/ 6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4 w 23"/>
                <a:gd name="T45" fmla="*/ 25 h 30"/>
                <a:gd name="T46" fmla="*/ 5 w 23"/>
                <a:gd name="T47" fmla="*/ 27 h 30"/>
                <a:gd name="T48" fmla="*/ 7 w 23"/>
                <a:gd name="T49" fmla="*/ 28 h 30"/>
                <a:gd name="T50" fmla="*/ 9 w 23"/>
                <a:gd name="T51" fmla="*/ 30 h 30"/>
                <a:gd name="T52" fmla="*/ 10 w 23"/>
                <a:gd name="T53" fmla="*/ 30 h 30"/>
                <a:gd name="T54" fmla="*/ 12 w 23"/>
                <a:gd name="T55" fmla="*/ 30 h 30"/>
                <a:gd name="T56" fmla="*/ 15 w 23"/>
                <a:gd name="T57" fmla="*/ 30 h 30"/>
                <a:gd name="T58" fmla="*/ 17 w 23"/>
                <a:gd name="T59" fmla="*/ 28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6"/>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4" y="25"/>
                  </a:lnTo>
                  <a:lnTo>
                    <a:pt x="4" y="26"/>
                  </a:lnTo>
                  <a:lnTo>
                    <a:pt x="5" y="27"/>
                  </a:lnTo>
                  <a:lnTo>
                    <a:pt x="6" y="28"/>
                  </a:lnTo>
                  <a:lnTo>
                    <a:pt x="7" y="28"/>
                  </a:lnTo>
                  <a:lnTo>
                    <a:pt x="8" y="30"/>
                  </a:lnTo>
                  <a:lnTo>
                    <a:pt x="9" y="30"/>
                  </a:lnTo>
                  <a:lnTo>
                    <a:pt x="10" y="30"/>
                  </a:lnTo>
                  <a:lnTo>
                    <a:pt x="11" y="30"/>
                  </a:lnTo>
                  <a:lnTo>
                    <a:pt x="12" y="30"/>
                  </a:lnTo>
                  <a:lnTo>
                    <a:pt x="13" y="30"/>
                  </a:lnTo>
                  <a:lnTo>
                    <a:pt x="15" y="30"/>
                  </a:lnTo>
                  <a:lnTo>
                    <a:pt x="16" y="30"/>
                  </a:lnTo>
                  <a:lnTo>
                    <a:pt x="17" y="28"/>
                  </a:lnTo>
                  <a:lnTo>
                    <a:pt x="18" y="27"/>
                  </a:lnTo>
                  <a:lnTo>
                    <a:pt x="19" y="26"/>
                  </a:lnTo>
                  <a:lnTo>
                    <a:pt x="19"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54" name="Line 158">
              <a:extLst>
                <a:ext uri="{FF2B5EF4-FFF2-40B4-BE49-F238E27FC236}">
                  <a16:creationId xmlns:a16="http://schemas.microsoft.com/office/drawing/2014/main" xmlns="" id="{D2A941EE-929F-4B7D-AA33-8E7BA7D271A4}"/>
                </a:ext>
              </a:extLst>
            </p:cNvPr>
            <p:cNvSpPr>
              <a:spLocks noChangeShapeType="1"/>
            </p:cNvSpPr>
            <p:nvPr/>
          </p:nvSpPr>
          <p:spPr bwMode="auto">
            <a:xfrm>
              <a:off x="2492" y="1704"/>
              <a:ext cx="1" cy="5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55" name="Line 159">
              <a:extLst>
                <a:ext uri="{FF2B5EF4-FFF2-40B4-BE49-F238E27FC236}">
                  <a16:creationId xmlns:a16="http://schemas.microsoft.com/office/drawing/2014/main" xmlns="" id="{60700D03-E8C3-40BE-A5D4-2B1A763A646C}"/>
                </a:ext>
              </a:extLst>
            </p:cNvPr>
            <p:cNvSpPr>
              <a:spLocks noChangeShapeType="1"/>
            </p:cNvSpPr>
            <p:nvPr/>
          </p:nvSpPr>
          <p:spPr bwMode="auto">
            <a:xfrm>
              <a:off x="2472" y="1728"/>
              <a:ext cx="40"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56" name="Freeform 160">
              <a:extLst>
                <a:ext uri="{FF2B5EF4-FFF2-40B4-BE49-F238E27FC236}">
                  <a16:creationId xmlns:a16="http://schemas.microsoft.com/office/drawing/2014/main" xmlns="" id="{437FB59F-5909-4D19-9AA8-8C7295B06D8F}"/>
                </a:ext>
              </a:extLst>
            </p:cNvPr>
            <p:cNvSpPr>
              <a:spLocks/>
            </p:cNvSpPr>
            <p:nvPr/>
          </p:nvSpPr>
          <p:spPr bwMode="auto">
            <a:xfrm>
              <a:off x="1943" y="1553"/>
              <a:ext cx="205" cy="21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57" name="Rectangle 161">
              <a:extLst>
                <a:ext uri="{FF2B5EF4-FFF2-40B4-BE49-F238E27FC236}">
                  <a16:creationId xmlns:a16="http://schemas.microsoft.com/office/drawing/2014/main" xmlns="" id="{21EC9EE9-7232-48C0-ABEC-C7A6E1CB0D64}"/>
                </a:ext>
              </a:extLst>
            </p:cNvPr>
            <p:cNvSpPr>
              <a:spLocks noChangeArrowheads="1"/>
            </p:cNvSpPr>
            <p:nvPr/>
          </p:nvSpPr>
          <p:spPr bwMode="auto">
            <a:xfrm>
              <a:off x="1962" y="1618"/>
              <a:ext cx="170"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58" name="Rectangle 162">
              <a:extLst>
                <a:ext uri="{FF2B5EF4-FFF2-40B4-BE49-F238E27FC236}">
                  <a16:creationId xmlns:a16="http://schemas.microsoft.com/office/drawing/2014/main" xmlns="" id="{6EF3356F-60E3-4A23-A43B-3A073D8EB2B6}"/>
                </a:ext>
              </a:extLst>
            </p:cNvPr>
            <p:cNvSpPr>
              <a:spLocks noChangeArrowheads="1"/>
            </p:cNvSpPr>
            <p:nvPr/>
          </p:nvSpPr>
          <p:spPr bwMode="auto">
            <a:xfrm>
              <a:off x="1989" y="1651"/>
              <a:ext cx="60"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59" name="Rectangle 163">
              <a:extLst>
                <a:ext uri="{FF2B5EF4-FFF2-40B4-BE49-F238E27FC236}">
                  <a16:creationId xmlns:a16="http://schemas.microsoft.com/office/drawing/2014/main" xmlns="" id="{1C4C77DC-0A11-490F-98AA-244D847C6378}"/>
                </a:ext>
              </a:extLst>
            </p:cNvPr>
            <p:cNvSpPr>
              <a:spLocks noChangeArrowheads="1"/>
            </p:cNvSpPr>
            <p:nvPr/>
          </p:nvSpPr>
          <p:spPr bwMode="auto">
            <a:xfrm>
              <a:off x="2075" y="1648"/>
              <a:ext cx="40" cy="5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60" name="Freeform 164">
              <a:extLst>
                <a:ext uri="{FF2B5EF4-FFF2-40B4-BE49-F238E27FC236}">
                  <a16:creationId xmlns:a16="http://schemas.microsoft.com/office/drawing/2014/main" xmlns="" id="{7A7D1A10-5C67-4976-A650-C3E880B09F99}"/>
                </a:ext>
              </a:extLst>
            </p:cNvPr>
            <p:cNvSpPr>
              <a:spLocks/>
            </p:cNvSpPr>
            <p:nvPr/>
          </p:nvSpPr>
          <p:spPr bwMode="auto">
            <a:xfrm>
              <a:off x="2033" y="1700"/>
              <a:ext cx="8" cy="10"/>
            </a:xfrm>
            <a:custGeom>
              <a:avLst/>
              <a:gdLst>
                <a:gd name="T0" fmla="*/ 23 w 23"/>
                <a:gd name="T1" fmla="*/ 13 h 30"/>
                <a:gd name="T2" fmla="*/ 23 w 23"/>
                <a:gd name="T3" fmla="*/ 11 h 30"/>
                <a:gd name="T4" fmla="*/ 20 w 23"/>
                <a:gd name="T5" fmla="*/ 9 h 30"/>
                <a:gd name="T6" fmla="*/ 20 w 23"/>
                <a:gd name="T7" fmla="*/ 7 h 30"/>
                <a:gd name="T8" fmla="*/ 18 w 23"/>
                <a:gd name="T9" fmla="*/ 4 h 30"/>
                <a:gd name="T10" fmla="*/ 17 w 23"/>
                <a:gd name="T11" fmla="*/ 2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5 h 30"/>
                <a:gd name="T64" fmla="*/ 20 w 23"/>
                <a:gd name="T65" fmla="*/ 24 h 30"/>
                <a:gd name="T66" fmla="*/ 20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0" y="9"/>
                  </a:lnTo>
                  <a:lnTo>
                    <a:pt x="20" y="8"/>
                  </a:lnTo>
                  <a:lnTo>
                    <a:pt x="20" y="7"/>
                  </a:lnTo>
                  <a:lnTo>
                    <a:pt x="19" y="6"/>
                  </a:lnTo>
                  <a:lnTo>
                    <a:pt x="18" y="4"/>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6"/>
                  </a:lnTo>
                  <a:lnTo>
                    <a:pt x="18" y="25"/>
                  </a:lnTo>
                  <a:lnTo>
                    <a:pt x="19" y="24"/>
                  </a:lnTo>
                  <a:lnTo>
                    <a:pt x="20" y="24"/>
                  </a:lnTo>
                  <a:lnTo>
                    <a:pt x="20" y="23"/>
                  </a:lnTo>
                  <a:lnTo>
                    <a:pt x="20"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61" name="Line 165">
              <a:extLst>
                <a:ext uri="{FF2B5EF4-FFF2-40B4-BE49-F238E27FC236}">
                  <a16:creationId xmlns:a16="http://schemas.microsoft.com/office/drawing/2014/main" xmlns="" id="{775A7C42-BC82-474C-9E14-6D9621E081A4}"/>
                </a:ext>
              </a:extLst>
            </p:cNvPr>
            <p:cNvSpPr>
              <a:spLocks noChangeShapeType="1"/>
            </p:cNvSpPr>
            <p:nvPr/>
          </p:nvSpPr>
          <p:spPr bwMode="auto">
            <a:xfrm>
              <a:off x="2094" y="1649"/>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62" name="Line 166">
              <a:extLst>
                <a:ext uri="{FF2B5EF4-FFF2-40B4-BE49-F238E27FC236}">
                  <a16:creationId xmlns:a16="http://schemas.microsoft.com/office/drawing/2014/main" xmlns="" id="{544B575D-8A2E-4A32-877F-1B063D32C606}"/>
                </a:ext>
              </a:extLst>
            </p:cNvPr>
            <p:cNvSpPr>
              <a:spLocks noChangeShapeType="1"/>
            </p:cNvSpPr>
            <p:nvPr/>
          </p:nvSpPr>
          <p:spPr bwMode="auto">
            <a:xfrm>
              <a:off x="2075" y="1673"/>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63" name="Freeform 167">
              <a:extLst>
                <a:ext uri="{FF2B5EF4-FFF2-40B4-BE49-F238E27FC236}">
                  <a16:creationId xmlns:a16="http://schemas.microsoft.com/office/drawing/2014/main" xmlns="" id="{29023573-46A0-429B-9D46-CFC0D923F89A}"/>
                </a:ext>
              </a:extLst>
            </p:cNvPr>
            <p:cNvSpPr>
              <a:spLocks/>
            </p:cNvSpPr>
            <p:nvPr/>
          </p:nvSpPr>
          <p:spPr bwMode="auto">
            <a:xfrm>
              <a:off x="2047" y="1099"/>
              <a:ext cx="205" cy="21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5 h 643"/>
                <a:gd name="T14" fmla="*/ 56 w 615"/>
                <a:gd name="T15" fmla="*/ 615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5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64" name="Rectangle 168">
              <a:extLst>
                <a:ext uri="{FF2B5EF4-FFF2-40B4-BE49-F238E27FC236}">
                  <a16:creationId xmlns:a16="http://schemas.microsoft.com/office/drawing/2014/main" xmlns="" id="{A2489F64-4481-4FCA-ACF0-83DB1C634A6E}"/>
                </a:ext>
              </a:extLst>
            </p:cNvPr>
            <p:cNvSpPr>
              <a:spLocks noChangeArrowheads="1"/>
            </p:cNvSpPr>
            <p:nvPr/>
          </p:nvSpPr>
          <p:spPr bwMode="auto">
            <a:xfrm>
              <a:off x="2066" y="1164"/>
              <a:ext cx="169" cy="140"/>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65" name="Rectangle 169">
              <a:extLst>
                <a:ext uri="{FF2B5EF4-FFF2-40B4-BE49-F238E27FC236}">
                  <a16:creationId xmlns:a16="http://schemas.microsoft.com/office/drawing/2014/main" xmlns="" id="{013B13A1-D570-4793-B620-B5DB53C82879}"/>
                </a:ext>
              </a:extLst>
            </p:cNvPr>
            <p:cNvSpPr>
              <a:spLocks noChangeArrowheads="1"/>
            </p:cNvSpPr>
            <p:nvPr/>
          </p:nvSpPr>
          <p:spPr bwMode="auto">
            <a:xfrm>
              <a:off x="2093" y="1197"/>
              <a:ext cx="59" cy="1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66" name="Rectangle 170">
              <a:extLst>
                <a:ext uri="{FF2B5EF4-FFF2-40B4-BE49-F238E27FC236}">
                  <a16:creationId xmlns:a16="http://schemas.microsoft.com/office/drawing/2014/main" xmlns="" id="{115F6C2A-A87F-4DA2-B64B-FEE6B4D8E725}"/>
                </a:ext>
              </a:extLst>
            </p:cNvPr>
            <p:cNvSpPr>
              <a:spLocks noChangeArrowheads="1"/>
            </p:cNvSpPr>
            <p:nvPr/>
          </p:nvSpPr>
          <p:spPr bwMode="auto">
            <a:xfrm>
              <a:off x="2178" y="1195"/>
              <a:ext cx="41"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67" name="Freeform 171">
              <a:extLst>
                <a:ext uri="{FF2B5EF4-FFF2-40B4-BE49-F238E27FC236}">
                  <a16:creationId xmlns:a16="http://schemas.microsoft.com/office/drawing/2014/main" xmlns="" id="{EF813C8E-697B-40C7-A262-8F293D30608A}"/>
                </a:ext>
              </a:extLst>
            </p:cNvPr>
            <p:cNvSpPr>
              <a:spLocks/>
            </p:cNvSpPr>
            <p:nvPr/>
          </p:nvSpPr>
          <p:spPr bwMode="auto">
            <a:xfrm>
              <a:off x="2137" y="1246"/>
              <a:ext cx="7" cy="10"/>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4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4" y="4"/>
                  </a:lnTo>
                  <a:lnTo>
                    <a:pt x="4" y="5"/>
                  </a:lnTo>
                  <a:lnTo>
                    <a:pt x="2"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2" y="24"/>
                  </a:lnTo>
                  <a:lnTo>
                    <a:pt x="4" y="25"/>
                  </a:lnTo>
                  <a:lnTo>
                    <a:pt x="4"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5"/>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68" name="Line 172">
              <a:extLst>
                <a:ext uri="{FF2B5EF4-FFF2-40B4-BE49-F238E27FC236}">
                  <a16:creationId xmlns:a16="http://schemas.microsoft.com/office/drawing/2014/main" xmlns="" id="{8BF391A5-3348-4BBD-BE0F-5A03A79B5166}"/>
                </a:ext>
              </a:extLst>
            </p:cNvPr>
            <p:cNvSpPr>
              <a:spLocks noChangeShapeType="1"/>
            </p:cNvSpPr>
            <p:nvPr/>
          </p:nvSpPr>
          <p:spPr bwMode="auto">
            <a:xfrm>
              <a:off x="2198" y="119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69" name="Line 173">
              <a:extLst>
                <a:ext uri="{FF2B5EF4-FFF2-40B4-BE49-F238E27FC236}">
                  <a16:creationId xmlns:a16="http://schemas.microsoft.com/office/drawing/2014/main" xmlns="" id="{6191F2F6-34BB-4AED-ADBF-0AF78A532A39}"/>
                </a:ext>
              </a:extLst>
            </p:cNvPr>
            <p:cNvSpPr>
              <a:spLocks noChangeShapeType="1"/>
            </p:cNvSpPr>
            <p:nvPr/>
          </p:nvSpPr>
          <p:spPr bwMode="auto">
            <a:xfrm>
              <a:off x="2178" y="1219"/>
              <a:ext cx="40"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70" name="Freeform 174">
              <a:extLst>
                <a:ext uri="{FF2B5EF4-FFF2-40B4-BE49-F238E27FC236}">
                  <a16:creationId xmlns:a16="http://schemas.microsoft.com/office/drawing/2014/main" xmlns="" id="{17DA6A3D-03CA-40AE-94F6-85A51764BA2F}"/>
                </a:ext>
              </a:extLst>
            </p:cNvPr>
            <p:cNvSpPr>
              <a:spLocks/>
            </p:cNvSpPr>
            <p:nvPr/>
          </p:nvSpPr>
          <p:spPr bwMode="auto">
            <a:xfrm>
              <a:off x="2397" y="1027"/>
              <a:ext cx="205" cy="214"/>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71" name="Rectangle 175">
              <a:extLst>
                <a:ext uri="{FF2B5EF4-FFF2-40B4-BE49-F238E27FC236}">
                  <a16:creationId xmlns:a16="http://schemas.microsoft.com/office/drawing/2014/main" xmlns="" id="{9785F980-AD3B-423A-A4FA-B51120EB711E}"/>
                </a:ext>
              </a:extLst>
            </p:cNvPr>
            <p:cNvSpPr>
              <a:spLocks noChangeArrowheads="1"/>
            </p:cNvSpPr>
            <p:nvPr/>
          </p:nvSpPr>
          <p:spPr bwMode="auto">
            <a:xfrm>
              <a:off x="2416" y="1092"/>
              <a:ext cx="169"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72" name="Rectangle 176">
              <a:extLst>
                <a:ext uri="{FF2B5EF4-FFF2-40B4-BE49-F238E27FC236}">
                  <a16:creationId xmlns:a16="http://schemas.microsoft.com/office/drawing/2014/main" xmlns="" id="{A6638310-1A64-4161-950B-264A04DD993D}"/>
                </a:ext>
              </a:extLst>
            </p:cNvPr>
            <p:cNvSpPr>
              <a:spLocks noChangeArrowheads="1"/>
            </p:cNvSpPr>
            <p:nvPr/>
          </p:nvSpPr>
          <p:spPr bwMode="auto">
            <a:xfrm>
              <a:off x="2443" y="1125"/>
              <a:ext cx="59" cy="1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73" name="Rectangle 177">
              <a:extLst>
                <a:ext uri="{FF2B5EF4-FFF2-40B4-BE49-F238E27FC236}">
                  <a16:creationId xmlns:a16="http://schemas.microsoft.com/office/drawing/2014/main" xmlns="" id="{1448F641-B2BE-44E8-8F4E-2DFE3F2BA3D1}"/>
                </a:ext>
              </a:extLst>
            </p:cNvPr>
            <p:cNvSpPr>
              <a:spLocks noChangeArrowheads="1"/>
            </p:cNvSpPr>
            <p:nvPr/>
          </p:nvSpPr>
          <p:spPr bwMode="auto">
            <a:xfrm>
              <a:off x="2528" y="1123"/>
              <a:ext cx="41"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74" name="Freeform 178">
              <a:extLst>
                <a:ext uri="{FF2B5EF4-FFF2-40B4-BE49-F238E27FC236}">
                  <a16:creationId xmlns:a16="http://schemas.microsoft.com/office/drawing/2014/main" xmlns="" id="{2CF0E98C-F380-457E-8F27-DF9B309D5A36}"/>
                </a:ext>
              </a:extLst>
            </p:cNvPr>
            <p:cNvSpPr>
              <a:spLocks/>
            </p:cNvSpPr>
            <p:nvPr/>
          </p:nvSpPr>
          <p:spPr bwMode="auto">
            <a:xfrm>
              <a:off x="2486" y="1174"/>
              <a:ext cx="8" cy="10"/>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7 h 30"/>
                <a:gd name="T48" fmla="*/ 7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7"/>
                  </a:lnTo>
                  <a:lnTo>
                    <a:pt x="6" y="29"/>
                  </a:lnTo>
                  <a:lnTo>
                    <a:pt x="7" y="29"/>
                  </a:lnTo>
                  <a:lnTo>
                    <a:pt x="8" y="30"/>
                  </a:lnTo>
                  <a:lnTo>
                    <a:pt x="9" y="30"/>
                  </a:lnTo>
                  <a:lnTo>
                    <a:pt x="10" y="30"/>
                  </a:lnTo>
                  <a:lnTo>
                    <a:pt x="11" y="30"/>
                  </a:lnTo>
                  <a:lnTo>
                    <a:pt x="12" y="30"/>
                  </a:lnTo>
                  <a:lnTo>
                    <a:pt x="13" y="30"/>
                  </a:lnTo>
                  <a:lnTo>
                    <a:pt x="14" y="30"/>
                  </a:lnTo>
                  <a:lnTo>
                    <a:pt x="15" y="30"/>
                  </a:lnTo>
                  <a:lnTo>
                    <a:pt x="16" y="29"/>
                  </a:lnTo>
                  <a:lnTo>
                    <a:pt x="18" y="27"/>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75" name="Line 179">
              <a:extLst>
                <a:ext uri="{FF2B5EF4-FFF2-40B4-BE49-F238E27FC236}">
                  <a16:creationId xmlns:a16="http://schemas.microsoft.com/office/drawing/2014/main" xmlns="" id="{34C937C7-0BBB-4B8B-AF90-9D30B36DF80F}"/>
                </a:ext>
              </a:extLst>
            </p:cNvPr>
            <p:cNvSpPr>
              <a:spLocks noChangeShapeType="1"/>
            </p:cNvSpPr>
            <p:nvPr/>
          </p:nvSpPr>
          <p:spPr bwMode="auto">
            <a:xfrm>
              <a:off x="2548" y="1123"/>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76" name="Line 180">
              <a:extLst>
                <a:ext uri="{FF2B5EF4-FFF2-40B4-BE49-F238E27FC236}">
                  <a16:creationId xmlns:a16="http://schemas.microsoft.com/office/drawing/2014/main" xmlns="" id="{BF58B546-D550-4BAB-A3ED-20B2D73F8B67}"/>
                </a:ext>
              </a:extLst>
            </p:cNvPr>
            <p:cNvSpPr>
              <a:spLocks noChangeShapeType="1"/>
            </p:cNvSpPr>
            <p:nvPr/>
          </p:nvSpPr>
          <p:spPr bwMode="auto">
            <a:xfrm>
              <a:off x="2528" y="1147"/>
              <a:ext cx="40"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77" name="Freeform 181">
              <a:extLst>
                <a:ext uri="{FF2B5EF4-FFF2-40B4-BE49-F238E27FC236}">
                  <a16:creationId xmlns:a16="http://schemas.microsoft.com/office/drawing/2014/main" xmlns="" id="{65E1F5D7-C490-44B5-A8A2-6A853FEBE3D3}"/>
                </a:ext>
              </a:extLst>
            </p:cNvPr>
            <p:cNvSpPr>
              <a:spLocks/>
            </p:cNvSpPr>
            <p:nvPr/>
          </p:nvSpPr>
          <p:spPr bwMode="auto">
            <a:xfrm>
              <a:off x="3997" y="1680"/>
              <a:ext cx="205" cy="21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78" name="Rectangle 182">
              <a:extLst>
                <a:ext uri="{FF2B5EF4-FFF2-40B4-BE49-F238E27FC236}">
                  <a16:creationId xmlns:a16="http://schemas.microsoft.com/office/drawing/2014/main" xmlns="" id="{4458CF1B-5575-4E20-A195-499C9ECF42DF}"/>
                </a:ext>
              </a:extLst>
            </p:cNvPr>
            <p:cNvSpPr>
              <a:spLocks noChangeArrowheads="1"/>
            </p:cNvSpPr>
            <p:nvPr/>
          </p:nvSpPr>
          <p:spPr bwMode="auto">
            <a:xfrm>
              <a:off x="4016" y="1745"/>
              <a:ext cx="169"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79" name="Rectangle 183">
              <a:extLst>
                <a:ext uri="{FF2B5EF4-FFF2-40B4-BE49-F238E27FC236}">
                  <a16:creationId xmlns:a16="http://schemas.microsoft.com/office/drawing/2014/main" xmlns="" id="{5C9BFA41-4470-456E-9F96-075A73AFE42E}"/>
                </a:ext>
              </a:extLst>
            </p:cNvPr>
            <p:cNvSpPr>
              <a:spLocks noChangeArrowheads="1"/>
            </p:cNvSpPr>
            <p:nvPr/>
          </p:nvSpPr>
          <p:spPr bwMode="auto">
            <a:xfrm>
              <a:off x="4043" y="1778"/>
              <a:ext cx="59" cy="1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80" name="Rectangle 184">
              <a:extLst>
                <a:ext uri="{FF2B5EF4-FFF2-40B4-BE49-F238E27FC236}">
                  <a16:creationId xmlns:a16="http://schemas.microsoft.com/office/drawing/2014/main" xmlns="" id="{4A4160B0-0A59-4735-B7CC-AA493B0D815B}"/>
                </a:ext>
              </a:extLst>
            </p:cNvPr>
            <p:cNvSpPr>
              <a:spLocks noChangeArrowheads="1"/>
            </p:cNvSpPr>
            <p:nvPr/>
          </p:nvSpPr>
          <p:spPr bwMode="auto">
            <a:xfrm>
              <a:off x="4128" y="1776"/>
              <a:ext cx="41"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81" name="Freeform 185">
              <a:extLst>
                <a:ext uri="{FF2B5EF4-FFF2-40B4-BE49-F238E27FC236}">
                  <a16:creationId xmlns:a16="http://schemas.microsoft.com/office/drawing/2014/main" xmlns="" id="{CA548EED-982C-4B97-BB7B-C5A857F1825A}"/>
                </a:ext>
              </a:extLst>
            </p:cNvPr>
            <p:cNvSpPr>
              <a:spLocks/>
            </p:cNvSpPr>
            <p:nvPr/>
          </p:nvSpPr>
          <p:spPr bwMode="auto">
            <a:xfrm>
              <a:off x="4087" y="1827"/>
              <a:ext cx="7" cy="10"/>
            </a:xfrm>
            <a:custGeom>
              <a:avLst/>
              <a:gdLst>
                <a:gd name="T0" fmla="*/ 23 w 23"/>
                <a:gd name="T1" fmla="*/ 13 h 30"/>
                <a:gd name="T2" fmla="*/ 23 w 23"/>
                <a:gd name="T3" fmla="*/ 11 h 30"/>
                <a:gd name="T4" fmla="*/ 21 w 23"/>
                <a:gd name="T5" fmla="*/ 9 h 30"/>
                <a:gd name="T6" fmla="*/ 21 w 23"/>
                <a:gd name="T7" fmla="*/ 7 h 30"/>
                <a:gd name="T8" fmla="*/ 18 w 23"/>
                <a:gd name="T9" fmla="*/ 4 h 30"/>
                <a:gd name="T10" fmla="*/ 17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6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7 h 30"/>
                <a:gd name="T62" fmla="*/ 18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8" y="4"/>
                  </a:lnTo>
                  <a:lnTo>
                    <a:pt x="18" y="3"/>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7"/>
                  </a:lnTo>
                  <a:lnTo>
                    <a:pt x="18" y="26"/>
                  </a:lnTo>
                  <a:lnTo>
                    <a:pt x="18"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82" name="Line 186">
              <a:extLst>
                <a:ext uri="{FF2B5EF4-FFF2-40B4-BE49-F238E27FC236}">
                  <a16:creationId xmlns:a16="http://schemas.microsoft.com/office/drawing/2014/main" xmlns="" id="{93A2651E-33AC-403C-99F4-4C296A07AEDB}"/>
                </a:ext>
              </a:extLst>
            </p:cNvPr>
            <p:cNvSpPr>
              <a:spLocks noChangeShapeType="1"/>
            </p:cNvSpPr>
            <p:nvPr/>
          </p:nvSpPr>
          <p:spPr bwMode="auto">
            <a:xfrm>
              <a:off x="4148" y="1776"/>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83" name="Line 187">
              <a:extLst>
                <a:ext uri="{FF2B5EF4-FFF2-40B4-BE49-F238E27FC236}">
                  <a16:creationId xmlns:a16="http://schemas.microsoft.com/office/drawing/2014/main" xmlns="" id="{3F5B05ED-5EE7-497D-B0DD-5D0AB01D7691}"/>
                </a:ext>
              </a:extLst>
            </p:cNvPr>
            <p:cNvSpPr>
              <a:spLocks noChangeShapeType="1"/>
            </p:cNvSpPr>
            <p:nvPr/>
          </p:nvSpPr>
          <p:spPr bwMode="auto">
            <a:xfrm>
              <a:off x="4128" y="1800"/>
              <a:ext cx="40"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84" name="Freeform 188">
              <a:extLst>
                <a:ext uri="{FF2B5EF4-FFF2-40B4-BE49-F238E27FC236}">
                  <a16:creationId xmlns:a16="http://schemas.microsoft.com/office/drawing/2014/main" xmlns="" id="{7FCF50B3-0BC6-4ED6-934D-BBCDD108C971}"/>
                </a:ext>
              </a:extLst>
            </p:cNvPr>
            <p:cNvSpPr>
              <a:spLocks/>
            </p:cNvSpPr>
            <p:nvPr/>
          </p:nvSpPr>
          <p:spPr bwMode="auto">
            <a:xfrm>
              <a:off x="3177" y="3757"/>
              <a:ext cx="205" cy="214"/>
            </a:xfrm>
            <a:custGeom>
              <a:avLst/>
              <a:gdLst>
                <a:gd name="T0" fmla="*/ 56 w 615"/>
                <a:gd name="T1" fmla="*/ 196 h 643"/>
                <a:gd name="T2" fmla="*/ 0 w 615"/>
                <a:gd name="T3" fmla="*/ 196 h 643"/>
                <a:gd name="T4" fmla="*/ 308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85" name="Rectangle 189">
              <a:extLst>
                <a:ext uri="{FF2B5EF4-FFF2-40B4-BE49-F238E27FC236}">
                  <a16:creationId xmlns:a16="http://schemas.microsoft.com/office/drawing/2014/main" xmlns="" id="{0B25E366-3877-489B-8A75-E4C2E1B2815A}"/>
                </a:ext>
              </a:extLst>
            </p:cNvPr>
            <p:cNvSpPr>
              <a:spLocks noChangeArrowheads="1"/>
            </p:cNvSpPr>
            <p:nvPr/>
          </p:nvSpPr>
          <p:spPr bwMode="auto">
            <a:xfrm>
              <a:off x="3196" y="3822"/>
              <a:ext cx="169" cy="140"/>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86" name="Rectangle 190">
              <a:extLst>
                <a:ext uri="{FF2B5EF4-FFF2-40B4-BE49-F238E27FC236}">
                  <a16:creationId xmlns:a16="http://schemas.microsoft.com/office/drawing/2014/main" xmlns="" id="{7744709E-EFE7-41E9-91AE-92B8B9A02645}"/>
                </a:ext>
              </a:extLst>
            </p:cNvPr>
            <p:cNvSpPr>
              <a:spLocks noChangeArrowheads="1"/>
            </p:cNvSpPr>
            <p:nvPr/>
          </p:nvSpPr>
          <p:spPr bwMode="auto">
            <a:xfrm>
              <a:off x="3223" y="3855"/>
              <a:ext cx="59" cy="1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87" name="Rectangle 191">
              <a:extLst>
                <a:ext uri="{FF2B5EF4-FFF2-40B4-BE49-F238E27FC236}">
                  <a16:creationId xmlns:a16="http://schemas.microsoft.com/office/drawing/2014/main" xmlns="" id="{638E742E-5CBA-4FEB-88AD-9117B3F1E5A5}"/>
                </a:ext>
              </a:extLst>
            </p:cNvPr>
            <p:cNvSpPr>
              <a:spLocks noChangeArrowheads="1"/>
            </p:cNvSpPr>
            <p:nvPr/>
          </p:nvSpPr>
          <p:spPr bwMode="auto">
            <a:xfrm>
              <a:off x="3308" y="3853"/>
              <a:ext cx="41"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88" name="Freeform 192">
              <a:extLst>
                <a:ext uri="{FF2B5EF4-FFF2-40B4-BE49-F238E27FC236}">
                  <a16:creationId xmlns:a16="http://schemas.microsoft.com/office/drawing/2014/main" xmlns="" id="{213E0391-50C8-4980-8F5D-AD33202344BE}"/>
                </a:ext>
              </a:extLst>
            </p:cNvPr>
            <p:cNvSpPr>
              <a:spLocks/>
            </p:cNvSpPr>
            <p:nvPr/>
          </p:nvSpPr>
          <p:spPr bwMode="auto">
            <a:xfrm>
              <a:off x="3267" y="3904"/>
              <a:ext cx="7" cy="10"/>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7" y="1"/>
                  </a:lnTo>
                  <a:lnTo>
                    <a:pt x="16" y="0"/>
                  </a:lnTo>
                  <a:lnTo>
                    <a:pt x="14" y="0"/>
                  </a:lnTo>
                  <a:lnTo>
                    <a:pt x="13" y="0"/>
                  </a:lnTo>
                  <a:lnTo>
                    <a:pt x="12" y="0"/>
                  </a:lnTo>
                  <a:lnTo>
                    <a:pt x="11" y="0"/>
                  </a:lnTo>
                  <a:lnTo>
                    <a:pt x="10" y="0"/>
                  </a:lnTo>
                  <a:lnTo>
                    <a:pt x="9" y="0"/>
                  </a:lnTo>
                  <a:lnTo>
                    <a:pt x="8" y="0"/>
                  </a:lnTo>
                  <a:lnTo>
                    <a:pt x="7" y="1"/>
                  </a:lnTo>
                  <a:lnTo>
                    <a:pt x="6" y="1"/>
                  </a:lnTo>
                  <a:lnTo>
                    <a:pt x="5"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89" name="Line 193">
              <a:extLst>
                <a:ext uri="{FF2B5EF4-FFF2-40B4-BE49-F238E27FC236}">
                  <a16:creationId xmlns:a16="http://schemas.microsoft.com/office/drawing/2014/main" xmlns="" id="{26350F69-09A6-4F59-82E3-0F1EAA0B960F}"/>
                </a:ext>
              </a:extLst>
            </p:cNvPr>
            <p:cNvSpPr>
              <a:spLocks noChangeShapeType="1"/>
            </p:cNvSpPr>
            <p:nvPr/>
          </p:nvSpPr>
          <p:spPr bwMode="auto">
            <a:xfrm>
              <a:off x="3328" y="3853"/>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90" name="Line 194">
              <a:extLst>
                <a:ext uri="{FF2B5EF4-FFF2-40B4-BE49-F238E27FC236}">
                  <a16:creationId xmlns:a16="http://schemas.microsoft.com/office/drawing/2014/main" xmlns="" id="{72B90B7B-E28F-4793-8F47-9B26C5B5538A}"/>
                </a:ext>
              </a:extLst>
            </p:cNvPr>
            <p:cNvSpPr>
              <a:spLocks noChangeShapeType="1"/>
            </p:cNvSpPr>
            <p:nvPr/>
          </p:nvSpPr>
          <p:spPr bwMode="auto">
            <a:xfrm>
              <a:off x="3308" y="3877"/>
              <a:ext cx="40"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91" name="Freeform 195">
              <a:extLst>
                <a:ext uri="{FF2B5EF4-FFF2-40B4-BE49-F238E27FC236}">
                  <a16:creationId xmlns:a16="http://schemas.microsoft.com/office/drawing/2014/main" xmlns="" id="{FE3240DE-D8BB-4D9F-A5BB-2ECA8EDE42FF}"/>
                </a:ext>
              </a:extLst>
            </p:cNvPr>
            <p:cNvSpPr>
              <a:spLocks/>
            </p:cNvSpPr>
            <p:nvPr/>
          </p:nvSpPr>
          <p:spPr bwMode="auto">
            <a:xfrm>
              <a:off x="4800" y="892"/>
              <a:ext cx="205" cy="214"/>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92" name="Rectangle 196">
              <a:extLst>
                <a:ext uri="{FF2B5EF4-FFF2-40B4-BE49-F238E27FC236}">
                  <a16:creationId xmlns:a16="http://schemas.microsoft.com/office/drawing/2014/main" xmlns="" id="{8CA6C4C3-0765-4D50-9C64-B997A202E8D5}"/>
                </a:ext>
              </a:extLst>
            </p:cNvPr>
            <p:cNvSpPr>
              <a:spLocks noChangeArrowheads="1"/>
            </p:cNvSpPr>
            <p:nvPr/>
          </p:nvSpPr>
          <p:spPr bwMode="auto">
            <a:xfrm>
              <a:off x="4819" y="957"/>
              <a:ext cx="170"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93" name="Rectangle 197">
              <a:extLst>
                <a:ext uri="{FF2B5EF4-FFF2-40B4-BE49-F238E27FC236}">
                  <a16:creationId xmlns:a16="http://schemas.microsoft.com/office/drawing/2014/main" xmlns="" id="{FD63351A-F540-4463-B359-C7981FBFD676}"/>
                </a:ext>
              </a:extLst>
            </p:cNvPr>
            <p:cNvSpPr>
              <a:spLocks noChangeArrowheads="1"/>
            </p:cNvSpPr>
            <p:nvPr/>
          </p:nvSpPr>
          <p:spPr bwMode="auto">
            <a:xfrm>
              <a:off x="4847" y="990"/>
              <a:ext cx="59"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94" name="Rectangle 198">
              <a:extLst>
                <a:ext uri="{FF2B5EF4-FFF2-40B4-BE49-F238E27FC236}">
                  <a16:creationId xmlns:a16="http://schemas.microsoft.com/office/drawing/2014/main" xmlns="" id="{52617F0E-9B64-41C3-A6A7-925EC5F6920D}"/>
                </a:ext>
              </a:extLst>
            </p:cNvPr>
            <p:cNvSpPr>
              <a:spLocks noChangeArrowheads="1"/>
            </p:cNvSpPr>
            <p:nvPr/>
          </p:nvSpPr>
          <p:spPr bwMode="auto">
            <a:xfrm>
              <a:off x="4932" y="987"/>
              <a:ext cx="40" cy="5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95" name="Freeform 199">
              <a:extLst>
                <a:ext uri="{FF2B5EF4-FFF2-40B4-BE49-F238E27FC236}">
                  <a16:creationId xmlns:a16="http://schemas.microsoft.com/office/drawing/2014/main" xmlns="" id="{4F3A63A4-3307-43B9-980D-CBD72B4954DD}"/>
                </a:ext>
              </a:extLst>
            </p:cNvPr>
            <p:cNvSpPr>
              <a:spLocks/>
            </p:cNvSpPr>
            <p:nvPr/>
          </p:nvSpPr>
          <p:spPr bwMode="auto">
            <a:xfrm>
              <a:off x="4890" y="1039"/>
              <a:ext cx="8" cy="10"/>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96" name="Line 200">
              <a:extLst>
                <a:ext uri="{FF2B5EF4-FFF2-40B4-BE49-F238E27FC236}">
                  <a16:creationId xmlns:a16="http://schemas.microsoft.com/office/drawing/2014/main" xmlns="" id="{D7B955B7-2A76-401C-9FB7-86F94E1EE938}"/>
                </a:ext>
              </a:extLst>
            </p:cNvPr>
            <p:cNvSpPr>
              <a:spLocks noChangeShapeType="1"/>
            </p:cNvSpPr>
            <p:nvPr/>
          </p:nvSpPr>
          <p:spPr bwMode="auto">
            <a:xfrm>
              <a:off x="4951" y="988"/>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97" name="Line 201">
              <a:extLst>
                <a:ext uri="{FF2B5EF4-FFF2-40B4-BE49-F238E27FC236}">
                  <a16:creationId xmlns:a16="http://schemas.microsoft.com/office/drawing/2014/main" xmlns="" id="{6ED8AEEE-F5C3-4F5A-BE13-7E7930228E0A}"/>
                </a:ext>
              </a:extLst>
            </p:cNvPr>
            <p:cNvSpPr>
              <a:spLocks noChangeShapeType="1"/>
            </p:cNvSpPr>
            <p:nvPr/>
          </p:nvSpPr>
          <p:spPr bwMode="auto">
            <a:xfrm>
              <a:off x="4932" y="1012"/>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398" name="Freeform 202">
              <a:extLst>
                <a:ext uri="{FF2B5EF4-FFF2-40B4-BE49-F238E27FC236}">
                  <a16:creationId xmlns:a16="http://schemas.microsoft.com/office/drawing/2014/main" xmlns="" id="{81C775E9-6DD7-4C5A-A276-0B05C883F2E1}"/>
                </a:ext>
              </a:extLst>
            </p:cNvPr>
            <p:cNvSpPr>
              <a:spLocks/>
            </p:cNvSpPr>
            <p:nvPr/>
          </p:nvSpPr>
          <p:spPr bwMode="auto">
            <a:xfrm>
              <a:off x="4530" y="1154"/>
              <a:ext cx="205" cy="215"/>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399" name="Rectangle 203">
              <a:extLst>
                <a:ext uri="{FF2B5EF4-FFF2-40B4-BE49-F238E27FC236}">
                  <a16:creationId xmlns:a16="http://schemas.microsoft.com/office/drawing/2014/main" xmlns="" id="{09524872-8946-4A83-825D-0D0E3D23205D}"/>
                </a:ext>
              </a:extLst>
            </p:cNvPr>
            <p:cNvSpPr>
              <a:spLocks noChangeArrowheads="1"/>
            </p:cNvSpPr>
            <p:nvPr/>
          </p:nvSpPr>
          <p:spPr bwMode="auto">
            <a:xfrm>
              <a:off x="4549" y="1219"/>
              <a:ext cx="169" cy="140"/>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grpSp>
      <p:sp>
        <p:nvSpPr>
          <p:cNvPr id="25604" name="Rectangle 204">
            <a:extLst>
              <a:ext uri="{FF2B5EF4-FFF2-40B4-BE49-F238E27FC236}">
                <a16:creationId xmlns:a16="http://schemas.microsoft.com/office/drawing/2014/main" xmlns="" id="{8C4EEF7B-4C93-428A-9B4E-5576E1A34F3E}"/>
              </a:ext>
            </a:extLst>
          </p:cNvPr>
          <p:cNvSpPr>
            <a:spLocks noChangeArrowheads="1"/>
          </p:cNvSpPr>
          <p:nvPr/>
        </p:nvSpPr>
        <p:spPr bwMode="auto">
          <a:xfrm>
            <a:off x="6568678" y="1489473"/>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05" name="Rectangle 205">
            <a:extLst>
              <a:ext uri="{FF2B5EF4-FFF2-40B4-BE49-F238E27FC236}">
                <a16:creationId xmlns:a16="http://schemas.microsoft.com/office/drawing/2014/main" xmlns="" id="{2CCE684E-BA22-42DA-8A72-2B049880BFE3}"/>
              </a:ext>
            </a:extLst>
          </p:cNvPr>
          <p:cNvSpPr>
            <a:spLocks noChangeArrowheads="1"/>
          </p:cNvSpPr>
          <p:nvPr/>
        </p:nvSpPr>
        <p:spPr bwMode="auto">
          <a:xfrm>
            <a:off x="6669881" y="1485901"/>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06" name="Freeform 206">
            <a:extLst>
              <a:ext uri="{FF2B5EF4-FFF2-40B4-BE49-F238E27FC236}">
                <a16:creationId xmlns:a16="http://schemas.microsoft.com/office/drawing/2014/main" xmlns="" id="{F75FE419-D5C8-4885-8226-77F312C0EFDE}"/>
              </a:ext>
            </a:extLst>
          </p:cNvPr>
          <p:cNvSpPr>
            <a:spLocks/>
          </p:cNvSpPr>
          <p:nvPr/>
        </p:nvSpPr>
        <p:spPr bwMode="auto">
          <a:xfrm>
            <a:off x="6619875" y="1546623"/>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4 w 23"/>
              <a:gd name="T45" fmla="*/ 25 h 30"/>
              <a:gd name="T46" fmla="*/ 5 w 23"/>
              <a:gd name="T47" fmla="*/ 27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4" y="3"/>
                </a:lnTo>
                <a:lnTo>
                  <a:pt x="4"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4" y="25"/>
                </a:lnTo>
                <a:lnTo>
                  <a:pt x="4" y="26"/>
                </a:lnTo>
                <a:lnTo>
                  <a:pt x="5" y="27"/>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07" name="Line 207">
            <a:extLst>
              <a:ext uri="{FF2B5EF4-FFF2-40B4-BE49-F238E27FC236}">
                <a16:creationId xmlns:a16="http://schemas.microsoft.com/office/drawing/2014/main" xmlns="" id="{575DEDEF-F033-48C2-991B-5082C8A079FD}"/>
              </a:ext>
            </a:extLst>
          </p:cNvPr>
          <p:cNvSpPr>
            <a:spLocks noChangeShapeType="1"/>
          </p:cNvSpPr>
          <p:nvPr/>
        </p:nvSpPr>
        <p:spPr bwMode="auto">
          <a:xfrm>
            <a:off x="6693694" y="1485901"/>
            <a:ext cx="1191" cy="60722"/>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08" name="Line 208">
            <a:extLst>
              <a:ext uri="{FF2B5EF4-FFF2-40B4-BE49-F238E27FC236}">
                <a16:creationId xmlns:a16="http://schemas.microsoft.com/office/drawing/2014/main" xmlns="" id="{0111A2C4-D01B-4F0F-B42E-CAFDC0BA6CF3}"/>
              </a:ext>
            </a:extLst>
          </p:cNvPr>
          <p:cNvSpPr>
            <a:spLocks noChangeShapeType="1"/>
          </p:cNvSpPr>
          <p:nvPr/>
        </p:nvSpPr>
        <p:spPr bwMode="auto">
          <a:xfrm>
            <a:off x="6669881" y="1514475"/>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09" name="Freeform 209">
            <a:extLst>
              <a:ext uri="{FF2B5EF4-FFF2-40B4-BE49-F238E27FC236}">
                <a16:creationId xmlns:a16="http://schemas.microsoft.com/office/drawing/2014/main" xmlns="" id="{0335EB5F-8CC5-4FAA-96B2-EEE54D51EA47}"/>
              </a:ext>
            </a:extLst>
          </p:cNvPr>
          <p:cNvSpPr>
            <a:spLocks/>
          </p:cNvSpPr>
          <p:nvPr/>
        </p:nvSpPr>
        <p:spPr bwMode="auto">
          <a:xfrm>
            <a:off x="7111603" y="2177654"/>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5 h 643"/>
              <a:gd name="T14" fmla="*/ 56 w 614"/>
              <a:gd name="T15" fmla="*/ 615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10" name="Rectangle 210">
            <a:extLst>
              <a:ext uri="{FF2B5EF4-FFF2-40B4-BE49-F238E27FC236}">
                <a16:creationId xmlns:a16="http://schemas.microsoft.com/office/drawing/2014/main" xmlns="" id="{6F87993A-CACC-4100-9BBC-31A001C3EF62}"/>
              </a:ext>
            </a:extLst>
          </p:cNvPr>
          <p:cNvSpPr>
            <a:spLocks noChangeArrowheads="1"/>
          </p:cNvSpPr>
          <p:nvPr/>
        </p:nvSpPr>
        <p:spPr bwMode="auto">
          <a:xfrm>
            <a:off x="7134225" y="2255044"/>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11" name="Rectangle 211">
            <a:extLst>
              <a:ext uri="{FF2B5EF4-FFF2-40B4-BE49-F238E27FC236}">
                <a16:creationId xmlns:a16="http://schemas.microsoft.com/office/drawing/2014/main" xmlns="" id="{B197BE3F-A8C4-4503-BB38-A67F0F9ECE35}"/>
              </a:ext>
            </a:extLst>
          </p:cNvPr>
          <p:cNvSpPr>
            <a:spLocks noChangeArrowheads="1"/>
          </p:cNvSpPr>
          <p:nvPr/>
        </p:nvSpPr>
        <p:spPr bwMode="auto">
          <a:xfrm>
            <a:off x="7166372" y="2294335"/>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12" name="Rectangle 212">
            <a:extLst>
              <a:ext uri="{FF2B5EF4-FFF2-40B4-BE49-F238E27FC236}">
                <a16:creationId xmlns:a16="http://schemas.microsoft.com/office/drawing/2014/main" xmlns="" id="{45F87359-901A-4A44-A8CF-A1FDF6218972}"/>
              </a:ext>
            </a:extLst>
          </p:cNvPr>
          <p:cNvSpPr>
            <a:spLocks noChangeArrowheads="1"/>
          </p:cNvSpPr>
          <p:nvPr/>
        </p:nvSpPr>
        <p:spPr bwMode="auto">
          <a:xfrm>
            <a:off x="7267575" y="2291954"/>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13" name="Freeform 213">
            <a:extLst>
              <a:ext uri="{FF2B5EF4-FFF2-40B4-BE49-F238E27FC236}">
                <a16:creationId xmlns:a16="http://schemas.microsoft.com/office/drawing/2014/main" xmlns="" id="{38A3BF4F-49B8-4D31-AF27-1DCA933CFB63}"/>
              </a:ext>
            </a:extLst>
          </p:cNvPr>
          <p:cNvSpPr>
            <a:spLocks/>
          </p:cNvSpPr>
          <p:nvPr/>
        </p:nvSpPr>
        <p:spPr bwMode="auto">
          <a:xfrm>
            <a:off x="7217569" y="2352676"/>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5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5 h 30"/>
              <a:gd name="T28" fmla="*/ 2 w 23"/>
              <a:gd name="T29" fmla="*/ 7 h 30"/>
              <a:gd name="T30" fmla="*/ 2 w 23"/>
              <a:gd name="T31" fmla="*/ 9 h 30"/>
              <a:gd name="T32" fmla="*/ 0 w 23"/>
              <a:gd name="T33" fmla="*/ 11 h 30"/>
              <a:gd name="T34" fmla="*/ 0 w 23"/>
              <a:gd name="T35" fmla="*/ 13 h 30"/>
              <a:gd name="T36" fmla="*/ 0 w 23"/>
              <a:gd name="T37" fmla="*/ 17 h 30"/>
              <a:gd name="T38" fmla="*/ 0 w 23"/>
              <a:gd name="T39" fmla="*/ 19 h 30"/>
              <a:gd name="T40" fmla="*/ 2 w 23"/>
              <a:gd name="T41" fmla="*/ 22 h 30"/>
              <a:gd name="T42" fmla="*/ 2 w 23"/>
              <a:gd name="T43" fmla="*/ 24 h 30"/>
              <a:gd name="T44" fmla="*/ 4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5 w 23"/>
              <a:gd name="T57" fmla="*/ 30 h 30"/>
              <a:gd name="T58" fmla="*/ 17 w 23"/>
              <a:gd name="T59" fmla="*/ 29 h 30"/>
              <a:gd name="T60" fmla="*/ 18 w 23"/>
              <a:gd name="T61" fmla="*/ 28 h 30"/>
              <a:gd name="T62" fmla="*/ 19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4"/>
                </a:lnTo>
                <a:lnTo>
                  <a:pt x="4" y="5"/>
                </a:lnTo>
                <a:lnTo>
                  <a:pt x="3" y="6"/>
                </a:lnTo>
                <a:lnTo>
                  <a:pt x="2" y="7"/>
                </a:lnTo>
                <a:lnTo>
                  <a:pt x="2" y="8"/>
                </a:lnTo>
                <a:lnTo>
                  <a:pt x="2" y="9"/>
                </a:lnTo>
                <a:lnTo>
                  <a:pt x="0" y="10"/>
                </a:lnTo>
                <a:lnTo>
                  <a:pt x="0" y="11"/>
                </a:lnTo>
                <a:lnTo>
                  <a:pt x="0" y="12"/>
                </a:lnTo>
                <a:lnTo>
                  <a:pt x="0" y="13"/>
                </a:lnTo>
                <a:lnTo>
                  <a:pt x="0" y="15"/>
                </a:lnTo>
                <a:lnTo>
                  <a:pt x="0" y="17"/>
                </a:lnTo>
                <a:lnTo>
                  <a:pt x="0" y="18"/>
                </a:lnTo>
                <a:lnTo>
                  <a:pt x="0" y="19"/>
                </a:lnTo>
                <a:lnTo>
                  <a:pt x="0" y="20"/>
                </a:lnTo>
                <a:lnTo>
                  <a:pt x="2" y="22"/>
                </a:lnTo>
                <a:lnTo>
                  <a:pt x="2" y="23"/>
                </a:lnTo>
                <a:lnTo>
                  <a:pt x="2" y="24"/>
                </a:lnTo>
                <a:lnTo>
                  <a:pt x="3" y="24"/>
                </a:lnTo>
                <a:lnTo>
                  <a:pt x="4" y="26"/>
                </a:lnTo>
                <a:lnTo>
                  <a:pt x="4" y="27"/>
                </a:lnTo>
                <a:lnTo>
                  <a:pt x="5" y="28"/>
                </a:lnTo>
                <a:lnTo>
                  <a:pt x="6" y="29"/>
                </a:lnTo>
                <a:lnTo>
                  <a:pt x="7" y="29"/>
                </a:lnTo>
                <a:lnTo>
                  <a:pt x="8" y="30"/>
                </a:lnTo>
                <a:lnTo>
                  <a:pt x="9" y="30"/>
                </a:lnTo>
                <a:lnTo>
                  <a:pt x="10" y="30"/>
                </a:lnTo>
                <a:lnTo>
                  <a:pt x="11" y="30"/>
                </a:lnTo>
                <a:lnTo>
                  <a:pt x="12"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14" name="Line 214">
            <a:extLst>
              <a:ext uri="{FF2B5EF4-FFF2-40B4-BE49-F238E27FC236}">
                <a16:creationId xmlns:a16="http://schemas.microsoft.com/office/drawing/2014/main" xmlns="" id="{5C9056EF-0DED-4B63-814D-27F627F9167C}"/>
              </a:ext>
            </a:extLst>
          </p:cNvPr>
          <p:cNvSpPr>
            <a:spLocks noChangeShapeType="1"/>
          </p:cNvSpPr>
          <p:nvPr/>
        </p:nvSpPr>
        <p:spPr bwMode="auto">
          <a:xfrm>
            <a:off x="7291388" y="2291954"/>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15" name="Line 215">
            <a:extLst>
              <a:ext uri="{FF2B5EF4-FFF2-40B4-BE49-F238E27FC236}">
                <a16:creationId xmlns:a16="http://schemas.microsoft.com/office/drawing/2014/main" xmlns="" id="{44DF5CD2-F3E4-4E14-B079-7CBA6B76A7F7}"/>
              </a:ext>
            </a:extLst>
          </p:cNvPr>
          <p:cNvSpPr>
            <a:spLocks noChangeShapeType="1"/>
          </p:cNvSpPr>
          <p:nvPr/>
        </p:nvSpPr>
        <p:spPr bwMode="auto">
          <a:xfrm>
            <a:off x="7267575" y="2320529"/>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16" name="Freeform 216">
            <a:extLst>
              <a:ext uri="{FF2B5EF4-FFF2-40B4-BE49-F238E27FC236}">
                <a16:creationId xmlns:a16="http://schemas.microsoft.com/office/drawing/2014/main" xmlns="" id="{992C7B0A-BD35-486B-93E6-D119CC71B829}"/>
              </a:ext>
            </a:extLst>
          </p:cNvPr>
          <p:cNvSpPr>
            <a:spLocks/>
          </p:cNvSpPr>
          <p:nvPr/>
        </p:nvSpPr>
        <p:spPr bwMode="auto">
          <a:xfrm>
            <a:off x="7092554" y="1770460"/>
            <a:ext cx="244078" cy="25479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17" name="Rectangle 217">
            <a:extLst>
              <a:ext uri="{FF2B5EF4-FFF2-40B4-BE49-F238E27FC236}">
                <a16:creationId xmlns:a16="http://schemas.microsoft.com/office/drawing/2014/main" xmlns="" id="{64E1306A-97BB-4FF0-9ABB-44B0DE6329CC}"/>
              </a:ext>
            </a:extLst>
          </p:cNvPr>
          <p:cNvSpPr>
            <a:spLocks noChangeArrowheads="1"/>
          </p:cNvSpPr>
          <p:nvPr/>
        </p:nvSpPr>
        <p:spPr bwMode="auto">
          <a:xfrm>
            <a:off x="7115175" y="1847851"/>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18" name="Rectangle 218">
            <a:extLst>
              <a:ext uri="{FF2B5EF4-FFF2-40B4-BE49-F238E27FC236}">
                <a16:creationId xmlns:a16="http://schemas.microsoft.com/office/drawing/2014/main" xmlns="" id="{F5BC2F53-3575-49EB-BC88-A0E6A8D65966}"/>
              </a:ext>
            </a:extLst>
          </p:cNvPr>
          <p:cNvSpPr>
            <a:spLocks noChangeArrowheads="1"/>
          </p:cNvSpPr>
          <p:nvPr/>
        </p:nvSpPr>
        <p:spPr bwMode="auto">
          <a:xfrm>
            <a:off x="7147322" y="1887142"/>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19" name="Rectangle 219">
            <a:extLst>
              <a:ext uri="{FF2B5EF4-FFF2-40B4-BE49-F238E27FC236}">
                <a16:creationId xmlns:a16="http://schemas.microsoft.com/office/drawing/2014/main" xmlns="" id="{FEFC8DFD-A819-42C9-940B-BE2F6C8CFE59}"/>
              </a:ext>
            </a:extLst>
          </p:cNvPr>
          <p:cNvSpPr>
            <a:spLocks noChangeArrowheads="1"/>
          </p:cNvSpPr>
          <p:nvPr/>
        </p:nvSpPr>
        <p:spPr bwMode="auto">
          <a:xfrm>
            <a:off x="7248525" y="1883569"/>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20" name="Freeform 220">
            <a:extLst>
              <a:ext uri="{FF2B5EF4-FFF2-40B4-BE49-F238E27FC236}">
                <a16:creationId xmlns:a16="http://schemas.microsoft.com/office/drawing/2014/main" xmlns="" id="{E863255B-EF88-4FCB-ADF8-61FEE6648C19}"/>
              </a:ext>
            </a:extLst>
          </p:cNvPr>
          <p:cNvSpPr>
            <a:spLocks/>
          </p:cNvSpPr>
          <p:nvPr/>
        </p:nvSpPr>
        <p:spPr bwMode="auto">
          <a:xfrm>
            <a:off x="7198519" y="1945482"/>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5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4 w 23"/>
              <a:gd name="T45" fmla="*/ 25 h 30"/>
              <a:gd name="T46" fmla="*/ 5 w 23"/>
              <a:gd name="T47" fmla="*/ 27 h 30"/>
              <a:gd name="T48" fmla="*/ 7 w 23"/>
              <a:gd name="T49" fmla="*/ 29 h 30"/>
              <a:gd name="T50" fmla="*/ 9 w 23"/>
              <a:gd name="T51" fmla="*/ 30 h 30"/>
              <a:gd name="T52" fmla="*/ 10 w 23"/>
              <a:gd name="T53" fmla="*/ 30 h 30"/>
              <a:gd name="T54" fmla="*/ 12 w 23"/>
              <a:gd name="T55" fmla="*/ 30 h 30"/>
              <a:gd name="T56" fmla="*/ 15 w 23"/>
              <a:gd name="T57" fmla="*/ 30 h 30"/>
              <a:gd name="T58" fmla="*/ 17 w 23"/>
              <a:gd name="T59" fmla="*/ 29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7"/>
                </a:lnTo>
                <a:lnTo>
                  <a:pt x="6" y="29"/>
                </a:lnTo>
                <a:lnTo>
                  <a:pt x="7" y="29"/>
                </a:lnTo>
                <a:lnTo>
                  <a:pt x="8" y="30"/>
                </a:lnTo>
                <a:lnTo>
                  <a:pt x="9" y="30"/>
                </a:lnTo>
                <a:lnTo>
                  <a:pt x="10" y="30"/>
                </a:lnTo>
                <a:lnTo>
                  <a:pt x="11" y="30"/>
                </a:lnTo>
                <a:lnTo>
                  <a:pt x="12" y="30"/>
                </a:lnTo>
                <a:lnTo>
                  <a:pt x="13" y="30"/>
                </a:lnTo>
                <a:lnTo>
                  <a:pt x="15" y="30"/>
                </a:lnTo>
                <a:lnTo>
                  <a:pt x="16" y="30"/>
                </a:lnTo>
                <a:lnTo>
                  <a:pt x="17" y="29"/>
                </a:lnTo>
                <a:lnTo>
                  <a:pt x="18" y="27"/>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21" name="Line 221">
            <a:extLst>
              <a:ext uri="{FF2B5EF4-FFF2-40B4-BE49-F238E27FC236}">
                <a16:creationId xmlns:a16="http://schemas.microsoft.com/office/drawing/2014/main" xmlns="" id="{D58A787A-F1E1-4265-A09E-CF552239F52B}"/>
              </a:ext>
            </a:extLst>
          </p:cNvPr>
          <p:cNvSpPr>
            <a:spLocks noChangeShapeType="1"/>
          </p:cNvSpPr>
          <p:nvPr/>
        </p:nvSpPr>
        <p:spPr bwMode="auto">
          <a:xfrm>
            <a:off x="7272338" y="1884760"/>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22" name="Line 222">
            <a:extLst>
              <a:ext uri="{FF2B5EF4-FFF2-40B4-BE49-F238E27FC236}">
                <a16:creationId xmlns:a16="http://schemas.microsoft.com/office/drawing/2014/main" xmlns="" id="{92B69D3F-5C16-418F-AB08-BBD3D2024F47}"/>
              </a:ext>
            </a:extLst>
          </p:cNvPr>
          <p:cNvSpPr>
            <a:spLocks noChangeShapeType="1"/>
          </p:cNvSpPr>
          <p:nvPr/>
        </p:nvSpPr>
        <p:spPr bwMode="auto">
          <a:xfrm>
            <a:off x="7248525" y="1913335"/>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23" name="Freeform 223">
            <a:extLst>
              <a:ext uri="{FF2B5EF4-FFF2-40B4-BE49-F238E27FC236}">
                <a16:creationId xmlns:a16="http://schemas.microsoft.com/office/drawing/2014/main" xmlns="" id="{83C29D27-2C32-416F-8B07-12D658105921}"/>
              </a:ext>
            </a:extLst>
          </p:cNvPr>
          <p:cNvSpPr>
            <a:spLocks/>
          </p:cNvSpPr>
          <p:nvPr/>
        </p:nvSpPr>
        <p:spPr bwMode="auto">
          <a:xfrm>
            <a:off x="6685360" y="1854994"/>
            <a:ext cx="242888" cy="255985"/>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5 h 643"/>
              <a:gd name="T14" fmla="*/ 56 w 614"/>
              <a:gd name="T15" fmla="*/ 615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24" name="Rectangle 224">
            <a:extLst>
              <a:ext uri="{FF2B5EF4-FFF2-40B4-BE49-F238E27FC236}">
                <a16:creationId xmlns:a16="http://schemas.microsoft.com/office/drawing/2014/main" xmlns="" id="{A0411335-31A9-4DC0-A0E0-8C8466FB34F8}"/>
              </a:ext>
            </a:extLst>
          </p:cNvPr>
          <p:cNvSpPr>
            <a:spLocks noChangeArrowheads="1"/>
          </p:cNvSpPr>
          <p:nvPr/>
        </p:nvSpPr>
        <p:spPr bwMode="auto">
          <a:xfrm>
            <a:off x="6707981" y="1932385"/>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25" name="Rectangle 225">
            <a:extLst>
              <a:ext uri="{FF2B5EF4-FFF2-40B4-BE49-F238E27FC236}">
                <a16:creationId xmlns:a16="http://schemas.microsoft.com/office/drawing/2014/main" xmlns="" id="{275FDF97-3E30-4366-92A6-F2DEDC2D1933}"/>
              </a:ext>
            </a:extLst>
          </p:cNvPr>
          <p:cNvSpPr>
            <a:spLocks noChangeArrowheads="1"/>
          </p:cNvSpPr>
          <p:nvPr/>
        </p:nvSpPr>
        <p:spPr bwMode="auto">
          <a:xfrm>
            <a:off x="6740128" y="1972867"/>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26" name="Rectangle 226">
            <a:extLst>
              <a:ext uri="{FF2B5EF4-FFF2-40B4-BE49-F238E27FC236}">
                <a16:creationId xmlns:a16="http://schemas.microsoft.com/office/drawing/2014/main" xmlns="" id="{184DAF6C-3F87-4FAF-9C9A-7264CE581352}"/>
              </a:ext>
            </a:extLst>
          </p:cNvPr>
          <p:cNvSpPr>
            <a:spLocks noChangeArrowheads="1"/>
          </p:cNvSpPr>
          <p:nvPr/>
        </p:nvSpPr>
        <p:spPr bwMode="auto">
          <a:xfrm>
            <a:off x="6841331" y="1969294"/>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27" name="Freeform 227">
            <a:extLst>
              <a:ext uri="{FF2B5EF4-FFF2-40B4-BE49-F238E27FC236}">
                <a16:creationId xmlns:a16="http://schemas.microsoft.com/office/drawing/2014/main" xmlns="" id="{C6386199-A0F6-412A-BEDC-F545ECB2D9D9}"/>
              </a:ext>
            </a:extLst>
          </p:cNvPr>
          <p:cNvSpPr>
            <a:spLocks/>
          </p:cNvSpPr>
          <p:nvPr/>
        </p:nvSpPr>
        <p:spPr bwMode="auto">
          <a:xfrm>
            <a:off x="6791325" y="2030017"/>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5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4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5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3"/>
                </a:lnTo>
                <a:lnTo>
                  <a:pt x="4" y="5"/>
                </a:lnTo>
                <a:lnTo>
                  <a:pt x="3"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3" y="24"/>
                </a:lnTo>
                <a:lnTo>
                  <a:pt x="4" y="25"/>
                </a:lnTo>
                <a:lnTo>
                  <a:pt x="4" y="26"/>
                </a:lnTo>
                <a:lnTo>
                  <a:pt x="5" y="28"/>
                </a:lnTo>
                <a:lnTo>
                  <a:pt x="6" y="29"/>
                </a:lnTo>
                <a:lnTo>
                  <a:pt x="7" y="29"/>
                </a:lnTo>
                <a:lnTo>
                  <a:pt x="8" y="30"/>
                </a:lnTo>
                <a:lnTo>
                  <a:pt x="9" y="30"/>
                </a:lnTo>
                <a:lnTo>
                  <a:pt x="10" y="30"/>
                </a:lnTo>
                <a:lnTo>
                  <a:pt x="11" y="30"/>
                </a:lnTo>
                <a:lnTo>
                  <a:pt x="12" y="30"/>
                </a:lnTo>
                <a:lnTo>
                  <a:pt x="14" y="30"/>
                </a:lnTo>
                <a:lnTo>
                  <a:pt x="15"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28" name="Line 228">
            <a:extLst>
              <a:ext uri="{FF2B5EF4-FFF2-40B4-BE49-F238E27FC236}">
                <a16:creationId xmlns:a16="http://schemas.microsoft.com/office/drawing/2014/main" xmlns="" id="{DA800A21-E3B5-4E79-AD7F-1068F38A7610}"/>
              </a:ext>
            </a:extLst>
          </p:cNvPr>
          <p:cNvSpPr>
            <a:spLocks noChangeShapeType="1"/>
          </p:cNvSpPr>
          <p:nvPr/>
        </p:nvSpPr>
        <p:spPr bwMode="auto">
          <a:xfrm>
            <a:off x="6865144" y="1970485"/>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29" name="Line 229">
            <a:extLst>
              <a:ext uri="{FF2B5EF4-FFF2-40B4-BE49-F238E27FC236}">
                <a16:creationId xmlns:a16="http://schemas.microsoft.com/office/drawing/2014/main" xmlns="" id="{C16F1906-60C6-412E-B7BA-1633F61415AC}"/>
              </a:ext>
            </a:extLst>
          </p:cNvPr>
          <p:cNvSpPr>
            <a:spLocks noChangeShapeType="1"/>
          </p:cNvSpPr>
          <p:nvPr/>
        </p:nvSpPr>
        <p:spPr bwMode="auto">
          <a:xfrm>
            <a:off x="6841332" y="1997869"/>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30" name="Freeform 230">
            <a:extLst>
              <a:ext uri="{FF2B5EF4-FFF2-40B4-BE49-F238E27FC236}">
                <a16:creationId xmlns:a16="http://schemas.microsoft.com/office/drawing/2014/main" xmlns="" id="{2ED4C720-E5F6-4F7F-A41B-101FF63959CB}"/>
              </a:ext>
            </a:extLst>
          </p:cNvPr>
          <p:cNvSpPr>
            <a:spLocks/>
          </p:cNvSpPr>
          <p:nvPr/>
        </p:nvSpPr>
        <p:spPr bwMode="auto">
          <a:xfrm>
            <a:off x="6267450" y="1959769"/>
            <a:ext cx="244079" cy="254794"/>
          </a:xfrm>
          <a:custGeom>
            <a:avLst/>
            <a:gdLst>
              <a:gd name="T0" fmla="*/ 55 w 614"/>
              <a:gd name="T1" fmla="*/ 196 h 643"/>
              <a:gd name="T2" fmla="*/ 0 w 614"/>
              <a:gd name="T3" fmla="*/ 196 h 643"/>
              <a:gd name="T4" fmla="*/ 307 w 614"/>
              <a:gd name="T5" fmla="*/ 0 h 643"/>
              <a:gd name="T6" fmla="*/ 614 w 614"/>
              <a:gd name="T7" fmla="*/ 196 h 643"/>
              <a:gd name="T8" fmla="*/ 586 w 614"/>
              <a:gd name="T9" fmla="*/ 196 h 643"/>
              <a:gd name="T10" fmla="*/ 558 w 614"/>
              <a:gd name="T11" fmla="*/ 196 h 643"/>
              <a:gd name="T12" fmla="*/ 558 w 614"/>
              <a:gd name="T13" fmla="*/ 615 h 643"/>
              <a:gd name="T14" fmla="*/ 55 w 614"/>
              <a:gd name="T15" fmla="*/ 615 h 643"/>
              <a:gd name="T16" fmla="*/ 55 w 614"/>
              <a:gd name="T17" fmla="*/ 196 h 643"/>
              <a:gd name="T18" fmla="*/ 558 w 614"/>
              <a:gd name="T19" fmla="*/ 196 h 643"/>
              <a:gd name="T20" fmla="*/ 586 w 614"/>
              <a:gd name="T21" fmla="*/ 196 h 643"/>
              <a:gd name="T22" fmla="*/ 586 w 614"/>
              <a:gd name="T23" fmla="*/ 643 h 643"/>
              <a:gd name="T24" fmla="*/ 55 w 614"/>
              <a:gd name="T25" fmla="*/ 643 h 643"/>
              <a:gd name="T26" fmla="*/ 55 w 614"/>
              <a:gd name="T27" fmla="*/ 615 h 643"/>
              <a:gd name="T28" fmla="*/ 55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6"/>
                </a:moveTo>
                <a:lnTo>
                  <a:pt x="0" y="196"/>
                </a:lnTo>
                <a:lnTo>
                  <a:pt x="307" y="0"/>
                </a:lnTo>
                <a:lnTo>
                  <a:pt x="614" y="196"/>
                </a:lnTo>
                <a:lnTo>
                  <a:pt x="586" y="196"/>
                </a:lnTo>
                <a:lnTo>
                  <a:pt x="558" y="196"/>
                </a:lnTo>
                <a:lnTo>
                  <a:pt x="558" y="615"/>
                </a:lnTo>
                <a:lnTo>
                  <a:pt x="55" y="615"/>
                </a:lnTo>
                <a:lnTo>
                  <a:pt x="55" y="196"/>
                </a:lnTo>
                <a:lnTo>
                  <a:pt x="558" y="196"/>
                </a:lnTo>
                <a:lnTo>
                  <a:pt x="586" y="196"/>
                </a:lnTo>
                <a:lnTo>
                  <a:pt x="586" y="643"/>
                </a:lnTo>
                <a:lnTo>
                  <a:pt x="55" y="643"/>
                </a:lnTo>
                <a:lnTo>
                  <a:pt x="55" y="615"/>
                </a:lnTo>
                <a:lnTo>
                  <a:pt x="55"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31" name="Rectangle 231">
            <a:extLst>
              <a:ext uri="{FF2B5EF4-FFF2-40B4-BE49-F238E27FC236}">
                <a16:creationId xmlns:a16="http://schemas.microsoft.com/office/drawing/2014/main" xmlns="" id="{503108A9-BF6A-4823-AFC1-7F1FA0F63C1A}"/>
              </a:ext>
            </a:extLst>
          </p:cNvPr>
          <p:cNvSpPr>
            <a:spLocks noChangeArrowheads="1"/>
          </p:cNvSpPr>
          <p:nvPr/>
        </p:nvSpPr>
        <p:spPr bwMode="auto">
          <a:xfrm>
            <a:off x="6290073" y="2037160"/>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32" name="Rectangle 232">
            <a:extLst>
              <a:ext uri="{FF2B5EF4-FFF2-40B4-BE49-F238E27FC236}">
                <a16:creationId xmlns:a16="http://schemas.microsoft.com/office/drawing/2014/main" xmlns="" id="{1ECEB2AF-7682-46C5-B70A-BDD3801B9C29}"/>
              </a:ext>
            </a:extLst>
          </p:cNvPr>
          <p:cNvSpPr>
            <a:spLocks noChangeArrowheads="1"/>
          </p:cNvSpPr>
          <p:nvPr/>
        </p:nvSpPr>
        <p:spPr bwMode="auto">
          <a:xfrm>
            <a:off x="6322219" y="2076451"/>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33" name="Rectangle 233">
            <a:extLst>
              <a:ext uri="{FF2B5EF4-FFF2-40B4-BE49-F238E27FC236}">
                <a16:creationId xmlns:a16="http://schemas.microsoft.com/office/drawing/2014/main" xmlns="" id="{8AF4C02D-3832-4253-8331-59C3640EF6F4}"/>
              </a:ext>
            </a:extLst>
          </p:cNvPr>
          <p:cNvSpPr>
            <a:spLocks noChangeArrowheads="1"/>
          </p:cNvSpPr>
          <p:nvPr/>
        </p:nvSpPr>
        <p:spPr bwMode="auto">
          <a:xfrm>
            <a:off x="6423423" y="2074069"/>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34" name="Freeform 234">
            <a:extLst>
              <a:ext uri="{FF2B5EF4-FFF2-40B4-BE49-F238E27FC236}">
                <a16:creationId xmlns:a16="http://schemas.microsoft.com/office/drawing/2014/main" xmlns="" id="{A2771514-39CD-4DCF-B7AC-D1074075AFB6}"/>
              </a:ext>
            </a:extLst>
          </p:cNvPr>
          <p:cNvSpPr>
            <a:spLocks/>
          </p:cNvSpPr>
          <p:nvPr/>
        </p:nvSpPr>
        <p:spPr bwMode="auto">
          <a:xfrm>
            <a:off x="6373416" y="2134792"/>
            <a:ext cx="9525" cy="11906"/>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7 w 23"/>
              <a:gd name="T13" fmla="*/ 2 h 30"/>
              <a:gd name="T14" fmla="*/ 15 w 23"/>
              <a:gd name="T15" fmla="*/ 0 h 30"/>
              <a:gd name="T16" fmla="*/ 12 w 23"/>
              <a:gd name="T17" fmla="*/ 0 h 30"/>
              <a:gd name="T18" fmla="*/ 10 w 23"/>
              <a:gd name="T19" fmla="*/ 0 h 30"/>
              <a:gd name="T20" fmla="*/ 9 w 23"/>
              <a:gd name="T21" fmla="*/ 0 h 30"/>
              <a:gd name="T22" fmla="*/ 7 w 23"/>
              <a:gd name="T23" fmla="*/ 2 h 30"/>
              <a:gd name="T24" fmla="*/ 5 w 23"/>
              <a:gd name="T25" fmla="*/ 3 h 30"/>
              <a:gd name="T26" fmla="*/ 4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4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5 w 23"/>
              <a:gd name="T57" fmla="*/ 30 h 30"/>
              <a:gd name="T58" fmla="*/ 17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8" y="3"/>
                </a:lnTo>
                <a:lnTo>
                  <a:pt x="17" y="2"/>
                </a:lnTo>
                <a:lnTo>
                  <a:pt x="16" y="0"/>
                </a:lnTo>
                <a:lnTo>
                  <a:pt x="15" y="0"/>
                </a:lnTo>
                <a:lnTo>
                  <a:pt x="13" y="0"/>
                </a:lnTo>
                <a:lnTo>
                  <a:pt x="12" y="0"/>
                </a:lnTo>
                <a:lnTo>
                  <a:pt x="11" y="0"/>
                </a:lnTo>
                <a:lnTo>
                  <a:pt x="10" y="0"/>
                </a:lnTo>
                <a:lnTo>
                  <a:pt x="9" y="0"/>
                </a:lnTo>
                <a:lnTo>
                  <a:pt x="8" y="0"/>
                </a:lnTo>
                <a:lnTo>
                  <a:pt x="7" y="2"/>
                </a:lnTo>
                <a:lnTo>
                  <a:pt x="6" y="2"/>
                </a:lnTo>
                <a:lnTo>
                  <a:pt x="5" y="3"/>
                </a:lnTo>
                <a:lnTo>
                  <a:pt x="4" y="4"/>
                </a:lnTo>
                <a:lnTo>
                  <a:pt x="4"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3"/>
                </a:lnTo>
                <a:lnTo>
                  <a:pt x="1" y="25"/>
                </a:lnTo>
                <a:lnTo>
                  <a:pt x="2" y="25"/>
                </a:lnTo>
                <a:lnTo>
                  <a:pt x="4" y="26"/>
                </a:lnTo>
                <a:lnTo>
                  <a:pt x="4" y="27"/>
                </a:lnTo>
                <a:lnTo>
                  <a:pt x="5" y="28"/>
                </a:lnTo>
                <a:lnTo>
                  <a:pt x="6" y="29"/>
                </a:lnTo>
                <a:lnTo>
                  <a:pt x="7" y="29"/>
                </a:lnTo>
                <a:lnTo>
                  <a:pt x="8" y="30"/>
                </a:lnTo>
                <a:lnTo>
                  <a:pt x="9" y="30"/>
                </a:lnTo>
                <a:lnTo>
                  <a:pt x="10" y="30"/>
                </a:lnTo>
                <a:lnTo>
                  <a:pt x="11" y="30"/>
                </a:lnTo>
                <a:lnTo>
                  <a:pt x="12" y="30"/>
                </a:lnTo>
                <a:lnTo>
                  <a:pt x="13" y="30"/>
                </a:lnTo>
                <a:lnTo>
                  <a:pt x="15"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35" name="Line 235">
            <a:extLst>
              <a:ext uri="{FF2B5EF4-FFF2-40B4-BE49-F238E27FC236}">
                <a16:creationId xmlns:a16="http://schemas.microsoft.com/office/drawing/2014/main" xmlns="" id="{9ABBED87-8B7E-4F53-9990-0E1E2289B514}"/>
              </a:ext>
            </a:extLst>
          </p:cNvPr>
          <p:cNvSpPr>
            <a:spLocks noChangeShapeType="1"/>
          </p:cNvSpPr>
          <p:nvPr/>
        </p:nvSpPr>
        <p:spPr bwMode="auto">
          <a:xfrm>
            <a:off x="6447235" y="2074069"/>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36" name="Line 236">
            <a:extLst>
              <a:ext uri="{FF2B5EF4-FFF2-40B4-BE49-F238E27FC236}">
                <a16:creationId xmlns:a16="http://schemas.microsoft.com/office/drawing/2014/main" xmlns="" id="{3174977C-602B-4997-A0C8-7B27DC8B376F}"/>
              </a:ext>
            </a:extLst>
          </p:cNvPr>
          <p:cNvSpPr>
            <a:spLocks noChangeShapeType="1"/>
          </p:cNvSpPr>
          <p:nvPr/>
        </p:nvSpPr>
        <p:spPr bwMode="auto">
          <a:xfrm>
            <a:off x="6423422" y="2102644"/>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37" name="Freeform 237">
            <a:extLst>
              <a:ext uri="{FF2B5EF4-FFF2-40B4-BE49-F238E27FC236}">
                <a16:creationId xmlns:a16="http://schemas.microsoft.com/office/drawing/2014/main" xmlns="" id="{12520567-C6C6-4F2D-A87F-848C0058BFC9}"/>
              </a:ext>
            </a:extLst>
          </p:cNvPr>
          <p:cNvSpPr>
            <a:spLocks/>
          </p:cNvSpPr>
          <p:nvPr/>
        </p:nvSpPr>
        <p:spPr bwMode="auto">
          <a:xfrm>
            <a:off x="5575698" y="1940719"/>
            <a:ext cx="244078" cy="25479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5 h 643"/>
              <a:gd name="T14" fmla="*/ 56 w 615"/>
              <a:gd name="T15" fmla="*/ 615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5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38" name="Rectangle 238">
            <a:extLst>
              <a:ext uri="{FF2B5EF4-FFF2-40B4-BE49-F238E27FC236}">
                <a16:creationId xmlns:a16="http://schemas.microsoft.com/office/drawing/2014/main" xmlns="" id="{91739F16-CAB0-42AF-9C33-4D55CC861104}"/>
              </a:ext>
            </a:extLst>
          </p:cNvPr>
          <p:cNvSpPr>
            <a:spLocks noChangeArrowheads="1"/>
          </p:cNvSpPr>
          <p:nvPr/>
        </p:nvSpPr>
        <p:spPr bwMode="auto">
          <a:xfrm>
            <a:off x="5598319" y="2018110"/>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39" name="Rectangle 239">
            <a:extLst>
              <a:ext uri="{FF2B5EF4-FFF2-40B4-BE49-F238E27FC236}">
                <a16:creationId xmlns:a16="http://schemas.microsoft.com/office/drawing/2014/main" xmlns="" id="{02441984-B097-4FF8-A938-2FEF12BF96F1}"/>
              </a:ext>
            </a:extLst>
          </p:cNvPr>
          <p:cNvSpPr>
            <a:spLocks noChangeArrowheads="1"/>
          </p:cNvSpPr>
          <p:nvPr/>
        </p:nvSpPr>
        <p:spPr bwMode="auto">
          <a:xfrm>
            <a:off x="5630466" y="2057400"/>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40" name="Rectangle 240">
            <a:extLst>
              <a:ext uri="{FF2B5EF4-FFF2-40B4-BE49-F238E27FC236}">
                <a16:creationId xmlns:a16="http://schemas.microsoft.com/office/drawing/2014/main" xmlns="" id="{B8D40D30-052C-4F36-B85F-5C84CEFEF4A9}"/>
              </a:ext>
            </a:extLst>
          </p:cNvPr>
          <p:cNvSpPr>
            <a:spLocks noChangeArrowheads="1"/>
          </p:cNvSpPr>
          <p:nvPr/>
        </p:nvSpPr>
        <p:spPr bwMode="auto">
          <a:xfrm>
            <a:off x="5731669" y="2055019"/>
            <a:ext cx="48816"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41" name="Freeform 241">
            <a:extLst>
              <a:ext uri="{FF2B5EF4-FFF2-40B4-BE49-F238E27FC236}">
                <a16:creationId xmlns:a16="http://schemas.microsoft.com/office/drawing/2014/main" xmlns="" id="{7160D836-FF9E-42B9-94A4-A8923A882BB0}"/>
              </a:ext>
            </a:extLst>
          </p:cNvPr>
          <p:cNvSpPr>
            <a:spLocks/>
          </p:cNvSpPr>
          <p:nvPr/>
        </p:nvSpPr>
        <p:spPr bwMode="auto">
          <a:xfrm>
            <a:off x="5682854" y="2115742"/>
            <a:ext cx="8334"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42" name="Line 242">
            <a:extLst>
              <a:ext uri="{FF2B5EF4-FFF2-40B4-BE49-F238E27FC236}">
                <a16:creationId xmlns:a16="http://schemas.microsoft.com/office/drawing/2014/main" xmlns="" id="{654C34F6-4EDA-41DA-A7D4-760DA773FB40}"/>
              </a:ext>
            </a:extLst>
          </p:cNvPr>
          <p:cNvSpPr>
            <a:spLocks noChangeShapeType="1"/>
          </p:cNvSpPr>
          <p:nvPr/>
        </p:nvSpPr>
        <p:spPr bwMode="auto">
          <a:xfrm>
            <a:off x="5755481" y="2055019"/>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43" name="Line 243">
            <a:extLst>
              <a:ext uri="{FF2B5EF4-FFF2-40B4-BE49-F238E27FC236}">
                <a16:creationId xmlns:a16="http://schemas.microsoft.com/office/drawing/2014/main" xmlns="" id="{14126FF1-2636-4E6A-B433-87D13FF8D2D1}"/>
              </a:ext>
            </a:extLst>
          </p:cNvPr>
          <p:cNvSpPr>
            <a:spLocks noChangeShapeType="1"/>
          </p:cNvSpPr>
          <p:nvPr/>
        </p:nvSpPr>
        <p:spPr bwMode="auto">
          <a:xfrm>
            <a:off x="5731669" y="2083594"/>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44" name="Freeform 244">
            <a:extLst>
              <a:ext uri="{FF2B5EF4-FFF2-40B4-BE49-F238E27FC236}">
                <a16:creationId xmlns:a16="http://schemas.microsoft.com/office/drawing/2014/main" xmlns="" id="{CA99444A-B2F8-4446-95F4-69F12180DBA7}"/>
              </a:ext>
            </a:extLst>
          </p:cNvPr>
          <p:cNvSpPr>
            <a:spLocks/>
          </p:cNvSpPr>
          <p:nvPr/>
        </p:nvSpPr>
        <p:spPr bwMode="auto">
          <a:xfrm>
            <a:off x="5348287" y="2271713"/>
            <a:ext cx="244079" cy="255985"/>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45" name="Rectangle 245">
            <a:extLst>
              <a:ext uri="{FF2B5EF4-FFF2-40B4-BE49-F238E27FC236}">
                <a16:creationId xmlns:a16="http://schemas.microsoft.com/office/drawing/2014/main" xmlns="" id="{246267E2-0F6B-4646-83BF-ED960884C17C}"/>
              </a:ext>
            </a:extLst>
          </p:cNvPr>
          <p:cNvSpPr>
            <a:spLocks noChangeArrowheads="1"/>
          </p:cNvSpPr>
          <p:nvPr/>
        </p:nvSpPr>
        <p:spPr bwMode="auto">
          <a:xfrm>
            <a:off x="5370910" y="2350294"/>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46" name="Rectangle 246">
            <a:extLst>
              <a:ext uri="{FF2B5EF4-FFF2-40B4-BE49-F238E27FC236}">
                <a16:creationId xmlns:a16="http://schemas.microsoft.com/office/drawing/2014/main" xmlns="" id="{AAFA033C-A384-4F7A-901D-3F6304853607}"/>
              </a:ext>
            </a:extLst>
          </p:cNvPr>
          <p:cNvSpPr>
            <a:spLocks noChangeArrowheads="1"/>
          </p:cNvSpPr>
          <p:nvPr/>
        </p:nvSpPr>
        <p:spPr bwMode="auto">
          <a:xfrm>
            <a:off x="5403057" y="2389585"/>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47" name="Rectangle 247">
            <a:extLst>
              <a:ext uri="{FF2B5EF4-FFF2-40B4-BE49-F238E27FC236}">
                <a16:creationId xmlns:a16="http://schemas.microsoft.com/office/drawing/2014/main" xmlns="" id="{2111B769-C3EA-4D96-A437-03EE9E100812}"/>
              </a:ext>
            </a:extLst>
          </p:cNvPr>
          <p:cNvSpPr>
            <a:spLocks noChangeArrowheads="1"/>
          </p:cNvSpPr>
          <p:nvPr/>
        </p:nvSpPr>
        <p:spPr bwMode="auto">
          <a:xfrm>
            <a:off x="5504260" y="2386013"/>
            <a:ext cx="4881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48" name="Freeform 248">
            <a:extLst>
              <a:ext uri="{FF2B5EF4-FFF2-40B4-BE49-F238E27FC236}">
                <a16:creationId xmlns:a16="http://schemas.microsoft.com/office/drawing/2014/main" xmlns="" id="{D8605E40-5690-4E17-BE45-5FC72C122841}"/>
              </a:ext>
            </a:extLst>
          </p:cNvPr>
          <p:cNvSpPr>
            <a:spLocks/>
          </p:cNvSpPr>
          <p:nvPr/>
        </p:nvSpPr>
        <p:spPr bwMode="auto">
          <a:xfrm>
            <a:off x="5454254" y="2446735"/>
            <a:ext cx="9525" cy="11906"/>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7 w 23"/>
              <a:gd name="T13" fmla="*/ 2 h 30"/>
              <a:gd name="T14" fmla="*/ 15 w 23"/>
              <a:gd name="T15" fmla="*/ 0 h 30"/>
              <a:gd name="T16" fmla="*/ 12 w 23"/>
              <a:gd name="T17" fmla="*/ 0 h 30"/>
              <a:gd name="T18" fmla="*/ 10 w 23"/>
              <a:gd name="T19" fmla="*/ 0 h 30"/>
              <a:gd name="T20" fmla="*/ 9 w 23"/>
              <a:gd name="T21" fmla="*/ 0 h 30"/>
              <a:gd name="T22" fmla="*/ 7 w 23"/>
              <a:gd name="T23" fmla="*/ 2 h 30"/>
              <a:gd name="T24" fmla="*/ 5 w 23"/>
              <a:gd name="T25" fmla="*/ 3 h 30"/>
              <a:gd name="T26" fmla="*/ 4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4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5 w 23"/>
              <a:gd name="T57" fmla="*/ 30 h 30"/>
              <a:gd name="T58" fmla="*/ 17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7" y="2"/>
                </a:lnTo>
                <a:lnTo>
                  <a:pt x="16" y="0"/>
                </a:lnTo>
                <a:lnTo>
                  <a:pt x="15" y="0"/>
                </a:lnTo>
                <a:lnTo>
                  <a:pt x="14" y="0"/>
                </a:lnTo>
                <a:lnTo>
                  <a:pt x="12" y="0"/>
                </a:lnTo>
                <a:lnTo>
                  <a:pt x="11" y="0"/>
                </a:lnTo>
                <a:lnTo>
                  <a:pt x="10" y="0"/>
                </a:lnTo>
                <a:lnTo>
                  <a:pt x="9" y="0"/>
                </a:lnTo>
                <a:lnTo>
                  <a:pt x="8" y="0"/>
                </a:lnTo>
                <a:lnTo>
                  <a:pt x="7" y="2"/>
                </a:lnTo>
                <a:lnTo>
                  <a:pt x="6" y="2"/>
                </a:lnTo>
                <a:lnTo>
                  <a:pt x="5" y="3"/>
                </a:lnTo>
                <a:lnTo>
                  <a:pt x="4" y="4"/>
                </a:lnTo>
                <a:lnTo>
                  <a:pt x="4" y="5"/>
                </a:lnTo>
                <a:lnTo>
                  <a:pt x="3"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3" y="25"/>
                </a:lnTo>
                <a:lnTo>
                  <a:pt x="4" y="26"/>
                </a:lnTo>
                <a:lnTo>
                  <a:pt x="4" y="27"/>
                </a:lnTo>
                <a:lnTo>
                  <a:pt x="5" y="28"/>
                </a:lnTo>
                <a:lnTo>
                  <a:pt x="6" y="29"/>
                </a:lnTo>
                <a:lnTo>
                  <a:pt x="7" y="29"/>
                </a:lnTo>
                <a:lnTo>
                  <a:pt x="8" y="30"/>
                </a:lnTo>
                <a:lnTo>
                  <a:pt x="9" y="30"/>
                </a:lnTo>
                <a:lnTo>
                  <a:pt x="10" y="30"/>
                </a:lnTo>
                <a:lnTo>
                  <a:pt x="11" y="30"/>
                </a:lnTo>
                <a:lnTo>
                  <a:pt x="12" y="30"/>
                </a:lnTo>
                <a:lnTo>
                  <a:pt x="14" y="30"/>
                </a:lnTo>
                <a:lnTo>
                  <a:pt x="15"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49" name="Line 249">
            <a:extLst>
              <a:ext uri="{FF2B5EF4-FFF2-40B4-BE49-F238E27FC236}">
                <a16:creationId xmlns:a16="http://schemas.microsoft.com/office/drawing/2014/main" xmlns="" id="{D1628845-97FB-40DE-A89C-757CBBAB91A3}"/>
              </a:ext>
            </a:extLst>
          </p:cNvPr>
          <p:cNvSpPr>
            <a:spLocks noChangeShapeType="1"/>
          </p:cNvSpPr>
          <p:nvPr/>
        </p:nvSpPr>
        <p:spPr bwMode="auto">
          <a:xfrm>
            <a:off x="5528073" y="2387204"/>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50" name="Line 250">
            <a:extLst>
              <a:ext uri="{FF2B5EF4-FFF2-40B4-BE49-F238E27FC236}">
                <a16:creationId xmlns:a16="http://schemas.microsoft.com/office/drawing/2014/main" xmlns="" id="{A85F64C1-88A0-4187-8290-15FC48108167}"/>
              </a:ext>
            </a:extLst>
          </p:cNvPr>
          <p:cNvSpPr>
            <a:spLocks noChangeShapeType="1"/>
          </p:cNvSpPr>
          <p:nvPr/>
        </p:nvSpPr>
        <p:spPr bwMode="auto">
          <a:xfrm>
            <a:off x="5504260" y="2414588"/>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51" name="Freeform 251">
            <a:extLst>
              <a:ext uri="{FF2B5EF4-FFF2-40B4-BE49-F238E27FC236}">
                <a16:creationId xmlns:a16="http://schemas.microsoft.com/office/drawing/2014/main" xmlns="" id="{D6A278D6-EB72-46C1-8AA3-B258DDEF2AB9}"/>
              </a:ext>
            </a:extLst>
          </p:cNvPr>
          <p:cNvSpPr>
            <a:spLocks/>
          </p:cNvSpPr>
          <p:nvPr/>
        </p:nvSpPr>
        <p:spPr bwMode="auto">
          <a:xfrm>
            <a:off x="6248400" y="3144441"/>
            <a:ext cx="244079" cy="254794"/>
          </a:xfrm>
          <a:custGeom>
            <a:avLst/>
            <a:gdLst>
              <a:gd name="T0" fmla="*/ 56 w 615"/>
              <a:gd name="T1" fmla="*/ 196 h 643"/>
              <a:gd name="T2" fmla="*/ 0 w 615"/>
              <a:gd name="T3" fmla="*/ 196 h 643"/>
              <a:gd name="T4" fmla="*/ 308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52" name="Rectangle 252">
            <a:extLst>
              <a:ext uri="{FF2B5EF4-FFF2-40B4-BE49-F238E27FC236}">
                <a16:creationId xmlns:a16="http://schemas.microsoft.com/office/drawing/2014/main" xmlns="" id="{5DB92308-2E5F-4DE3-BB71-78828248D134}"/>
              </a:ext>
            </a:extLst>
          </p:cNvPr>
          <p:cNvSpPr>
            <a:spLocks noChangeArrowheads="1"/>
          </p:cNvSpPr>
          <p:nvPr/>
        </p:nvSpPr>
        <p:spPr bwMode="auto">
          <a:xfrm>
            <a:off x="6271023" y="3221832"/>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53" name="Rectangle 253">
            <a:extLst>
              <a:ext uri="{FF2B5EF4-FFF2-40B4-BE49-F238E27FC236}">
                <a16:creationId xmlns:a16="http://schemas.microsoft.com/office/drawing/2014/main" xmlns="" id="{AB34CBBC-5E7F-4CDF-825C-A82E8A4F657B}"/>
              </a:ext>
            </a:extLst>
          </p:cNvPr>
          <p:cNvSpPr>
            <a:spLocks noChangeArrowheads="1"/>
          </p:cNvSpPr>
          <p:nvPr/>
        </p:nvSpPr>
        <p:spPr bwMode="auto">
          <a:xfrm>
            <a:off x="6303169" y="3261123"/>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54" name="Rectangle 254">
            <a:extLst>
              <a:ext uri="{FF2B5EF4-FFF2-40B4-BE49-F238E27FC236}">
                <a16:creationId xmlns:a16="http://schemas.microsoft.com/office/drawing/2014/main" xmlns="" id="{417A1F6D-EA05-41A6-BD7F-37A71D2DC6FE}"/>
              </a:ext>
            </a:extLst>
          </p:cNvPr>
          <p:cNvSpPr>
            <a:spLocks noChangeArrowheads="1"/>
          </p:cNvSpPr>
          <p:nvPr/>
        </p:nvSpPr>
        <p:spPr bwMode="auto">
          <a:xfrm>
            <a:off x="6404373" y="3258742"/>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55" name="Freeform 255">
            <a:extLst>
              <a:ext uri="{FF2B5EF4-FFF2-40B4-BE49-F238E27FC236}">
                <a16:creationId xmlns:a16="http://schemas.microsoft.com/office/drawing/2014/main" xmlns="" id="{E61CC912-32F6-450D-A240-54165A2CCC18}"/>
              </a:ext>
            </a:extLst>
          </p:cNvPr>
          <p:cNvSpPr>
            <a:spLocks/>
          </p:cNvSpPr>
          <p:nvPr/>
        </p:nvSpPr>
        <p:spPr bwMode="auto">
          <a:xfrm>
            <a:off x="6355557" y="3319463"/>
            <a:ext cx="8335" cy="11906"/>
          </a:xfrm>
          <a:custGeom>
            <a:avLst/>
            <a:gdLst>
              <a:gd name="T0" fmla="*/ 23 w 23"/>
              <a:gd name="T1" fmla="*/ 13 h 29"/>
              <a:gd name="T2" fmla="*/ 23 w 23"/>
              <a:gd name="T3" fmla="*/ 10 h 29"/>
              <a:gd name="T4" fmla="*/ 21 w 23"/>
              <a:gd name="T5" fmla="*/ 8 h 29"/>
              <a:gd name="T6" fmla="*/ 21 w 23"/>
              <a:gd name="T7" fmla="*/ 6 h 29"/>
              <a:gd name="T8" fmla="*/ 19 w 23"/>
              <a:gd name="T9" fmla="*/ 4 h 29"/>
              <a:gd name="T10" fmla="*/ 18 w 23"/>
              <a:gd name="T11" fmla="*/ 2 h 29"/>
              <a:gd name="T12" fmla="*/ 17 w 23"/>
              <a:gd name="T13" fmla="*/ 1 h 29"/>
              <a:gd name="T14" fmla="*/ 14 w 23"/>
              <a:gd name="T15" fmla="*/ 0 h 29"/>
              <a:gd name="T16" fmla="*/ 12 w 23"/>
              <a:gd name="T17" fmla="*/ 0 h 29"/>
              <a:gd name="T18" fmla="*/ 10 w 23"/>
              <a:gd name="T19" fmla="*/ 0 h 29"/>
              <a:gd name="T20" fmla="*/ 9 w 23"/>
              <a:gd name="T21" fmla="*/ 0 h 29"/>
              <a:gd name="T22" fmla="*/ 7 w 23"/>
              <a:gd name="T23" fmla="*/ 1 h 29"/>
              <a:gd name="T24" fmla="*/ 5 w 23"/>
              <a:gd name="T25" fmla="*/ 2 h 29"/>
              <a:gd name="T26" fmla="*/ 3 w 23"/>
              <a:gd name="T27" fmla="*/ 4 h 29"/>
              <a:gd name="T28" fmla="*/ 1 w 23"/>
              <a:gd name="T29" fmla="*/ 6 h 29"/>
              <a:gd name="T30" fmla="*/ 1 w 23"/>
              <a:gd name="T31" fmla="*/ 8 h 29"/>
              <a:gd name="T32" fmla="*/ 0 w 23"/>
              <a:gd name="T33" fmla="*/ 10 h 29"/>
              <a:gd name="T34" fmla="*/ 0 w 23"/>
              <a:gd name="T35" fmla="*/ 13 h 29"/>
              <a:gd name="T36" fmla="*/ 0 w 23"/>
              <a:gd name="T37" fmla="*/ 16 h 29"/>
              <a:gd name="T38" fmla="*/ 0 w 23"/>
              <a:gd name="T39" fmla="*/ 18 h 29"/>
              <a:gd name="T40" fmla="*/ 1 w 23"/>
              <a:gd name="T41" fmla="*/ 21 h 29"/>
              <a:gd name="T42" fmla="*/ 1 w 23"/>
              <a:gd name="T43" fmla="*/ 24 h 29"/>
              <a:gd name="T44" fmla="*/ 3 w 23"/>
              <a:gd name="T45" fmla="*/ 25 h 29"/>
              <a:gd name="T46" fmla="*/ 5 w 23"/>
              <a:gd name="T47" fmla="*/ 27 h 29"/>
              <a:gd name="T48" fmla="*/ 7 w 23"/>
              <a:gd name="T49" fmla="*/ 28 h 29"/>
              <a:gd name="T50" fmla="*/ 9 w 23"/>
              <a:gd name="T51" fmla="*/ 29 h 29"/>
              <a:gd name="T52" fmla="*/ 10 w 23"/>
              <a:gd name="T53" fmla="*/ 29 h 29"/>
              <a:gd name="T54" fmla="*/ 12 w 23"/>
              <a:gd name="T55" fmla="*/ 29 h 29"/>
              <a:gd name="T56" fmla="*/ 14 w 23"/>
              <a:gd name="T57" fmla="*/ 29 h 29"/>
              <a:gd name="T58" fmla="*/ 17 w 23"/>
              <a:gd name="T59" fmla="*/ 28 h 29"/>
              <a:gd name="T60" fmla="*/ 18 w 23"/>
              <a:gd name="T61" fmla="*/ 27 h 29"/>
              <a:gd name="T62" fmla="*/ 19 w 23"/>
              <a:gd name="T63" fmla="*/ 25 h 29"/>
              <a:gd name="T64" fmla="*/ 21 w 23"/>
              <a:gd name="T65" fmla="*/ 24 h 29"/>
              <a:gd name="T66" fmla="*/ 21 w 23"/>
              <a:gd name="T67" fmla="*/ 21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0"/>
                </a:lnTo>
                <a:lnTo>
                  <a:pt x="22" y="9"/>
                </a:lnTo>
                <a:lnTo>
                  <a:pt x="21" y="8"/>
                </a:lnTo>
                <a:lnTo>
                  <a:pt x="21" y="7"/>
                </a:lnTo>
                <a:lnTo>
                  <a:pt x="21" y="6"/>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5" y="2"/>
                </a:lnTo>
                <a:lnTo>
                  <a:pt x="3" y="3"/>
                </a:lnTo>
                <a:lnTo>
                  <a:pt x="3" y="4"/>
                </a:lnTo>
                <a:lnTo>
                  <a:pt x="2" y="5"/>
                </a:lnTo>
                <a:lnTo>
                  <a:pt x="1" y="6"/>
                </a:lnTo>
                <a:lnTo>
                  <a:pt x="1" y="7"/>
                </a:lnTo>
                <a:lnTo>
                  <a:pt x="1" y="8"/>
                </a:lnTo>
                <a:lnTo>
                  <a:pt x="0" y="9"/>
                </a:lnTo>
                <a:lnTo>
                  <a:pt x="0" y="10"/>
                </a:lnTo>
                <a:lnTo>
                  <a:pt x="0" y="12"/>
                </a:lnTo>
                <a:lnTo>
                  <a:pt x="0" y="13"/>
                </a:lnTo>
                <a:lnTo>
                  <a:pt x="0" y="14"/>
                </a:lnTo>
                <a:lnTo>
                  <a:pt x="0" y="16"/>
                </a:lnTo>
                <a:lnTo>
                  <a:pt x="0" y="17"/>
                </a:lnTo>
                <a:lnTo>
                  <a:pt x="0" y="18"/>
                </a:lnTo>
                <a:lnTo>
                  <a:pt x="0" y="19"/>
                </a:lnTo>
                <a:lnTo>
                  <a:pt x="1" y="21"/>
                </a:lnTo>
                <a:lnTo>
                  <a:pt x="1" y="23"/>
                </a:lnTo>
                <a:lnTo>
                  <a:pt x="1" y="24"/>
                </a:lnTo>
                <a:lnTo>
                  <a:pt x="2" y="24"/>
                </a:lnTo>
                <a:lnTo>
                  <a:pt x="3" y="25"/>
                </a:lnTo>
                <a:lnTo>
                  <a:pt x="3" y="26"/>
                </a:lnTo>
                <a:lnTo>
                  <a:pt x="5" y="27"/>
                </a:lnTo>
                <a:lnTo>
                  <a:pt x="6" y="28"/>
                </a:lnTo>
                <a:lnTo>
                  <a:pt x="7" y="28"/>
                </a:lnTo>
                <a:lnTo>
                  <a:pt x="8" y="29"/>
                </a:lnTo>
                <a:lnTo>
                  <a:pt x="9" y="29"/>
                </a:lnTo>
                <a:lnTo>
                  <a:pt x="10" y="29"/>
                </a:lnTo>
                <a:lnTo>
                  <a:pt x="11" y="29"/>
                </a:lnTo>
                <a:lnTo>
                  <a:pt x="12" y="29"/>
                </a:lnTo>
                <a:lnTo>
                  <a:pt x="13" y="29"/>
                </a:lnTo>
                <a:lnTo>
                  <a:pt x="14" y="29"/>
                </a:lnTo>
                <a:lnTo>
                  <a:pt x="15" y="29"/>
                </a:lnTo>
                <a:lnTo>
                  <a:pt x="17" y="28"/>
                </a:lnTo>
                <a:lnTo>
                  <a:pt x="18" y="27"/>
                </a:lnTo>
                <a:lnTo>
                  <a:pt x="19" y="26"/>
                </a:lnTo>
                <a:lnTo>
                  <a:pt x="19" y="25"/>
                </a:lnTo>
                <a:lnTo>
                  <a:pt x="20" y="24"/>
                </a:lnTo>
                <a:lnTo>
                  <a:pt x="21" y="24"/>
                </a:lnTo>
                <a:lnTo>
                  <a:pt x="21" y="23"/>
                </a:lnTo>
                <a:lnTo>
                  <a:pt x="21" y="21"/>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56" name="Line 256">
            <a:extLst>
              <a:ext uri="{FF2B5EF4-FFF2-40B4-BE49-F238E27FC236}">
                <a16:creationId xmlns:a16="http://schemas.microsoft.com/office/drawing/2014/main" xmlns="" id="{6270B067-3BC3-41D5-A6E6-928914A8C3E5}"/>
              </a:ext>
            </a:extLst>
          </p:cNvPr>
          <p:cNvSpPr>
            <a:spLocks noChangeShapeType="1"/>
          </p:cNvSpPr>
          <p:nvPr/>
        </p:nvSpPr>
        <p:spPr bwMode="auto">
          <a:xfrm>
            <a:off x="6428185" y="3258742"/>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57" name="Line 257">
            <a:extLst>
              <a:ext uri="{FF2B5EF4-FFF2-40B4-BE49-F238E27FC236}">
                <a16:creationId xmlns:a16="http://schemas.microsoft.com/office/drawing/2014/main" xmlns="" id="{DF38F49B-2F44-4D77-B581-116F6F98CF7E}"/>
              </a:ext>
            </a:extLst>
          </p:cNvPr>
          <p:cNvSpPr>
            <a:spLocks noChangeShapeType="1"/>
          </p:cNvSpPr>
          <p:nvPr/>
        </p:nvSpPr>
        <p:spPr bwMode="auto">
          <a:xfrm>
            <a:off x="6404372" y="3287317"/>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58" name="Freeform 258">
            <a:extLst>
              <a:ext uri="{FF2B5EF4-FFF2-40B4-BE49-F238E27FC236}">
                <a16:creationId xmlns:a16="http://schemas.microsoft.com/office/drawing/2014/main" xmlns="" id="{5ECF1D55-9CB2-49BF-9E49-413C2498BCA3}"/>
              </a:ext>
            </a:extLst>
          </p:cNvPr>
          <p:cNvSpPr>
            <a:spLocks/>
          </p:cNvSpPr>
          <p:nvPr/>
        </p:nvSpPr>
        <p:spPr bwMode="auto">
          <a:xfrm>
            <a:off x="6257925" y="3570685"/>
            <a:ext cx="244079" cy="25479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59" name="Rectangle 259">
            <a:extLst>
              <a:ext uri="{FF2B5EF4-FFF2-40B4-BE49-F238E27FC236}">
                <a16:creationId xmlns:a16="http://schemas.microsoft.com/office/drawing/2014/main" xmlns="" id="{D58AAD15-A765-4DB8-A117-E10C2A4D3DB6}"/>
              </a:ext>
            </a:extLst>
          </p:cNvPr>
          <p:cNvSpPr>
            <a:spLocks noChangeArrowheads="1"/>
          </p:cNvSpPr>
          <p:nvPr/>
        </p:nvSpPr>
        <p:spPr bwMode="auto">
          <a:xfrm>
            <a:off x="6280548" y="3648076"/>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60" name="Rectangle 260">
            <a:extLst>
              <a:ext uri="{FF2B5EF4-FFF2-40B4-BE49-F238E27FC236}">
                <a16:creationId xmlns:a16="http://schemas.microsoft.com/office/drawing/2014/main" xmlns="" id="{5FDD4712-D3C7-45C0-8070-4DB1D8FBA454}"/>
              </a:ext>
            </a:extLst>
          </p:cNvPr>
          <p:cNvSpPr>
            <a:spLocks noChangeArrowheads="1"/>
          </p:cNvSpPr>
          <p:nvPr/>
        </p:nvSpPr>
        <p:spPr bwMode="auto">
          <a:xfrm>
            <a:off x="6312694" y="3687367"/>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61" name="Rectangle 261">
            <a:extLst>
              <a:ext uri="{FF2B5EF4-FFF2-40B4-BE49-F238E27FC236}">
                <a16:creationId xmlns:a16="http://schemas.microsoft.com/office/drawing/2014/main" xmlns="" id="{AB5FFE3E-DBAC-42AE-99B3-EF24B53AD1F9}"/>
              </a:ext>
            </a:extLst>
          </p:cNvPr>
          <p:cNvSpPr>
            <a:spLocks noChangeArrowheads="1"/>
          </p:cNvSpPr>
          <p:nvPr/>
        </p:nvSpPr>
        <p:spPr bwMode="auto">
          <a:xfrm>
            <a:off x="6413898" y="3683794"/>
            <a:ext cx="4881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62" name="Freeform 262">
            <a:extLst>
              <a:ext uri="{FF2B5EF4-FFF2-40B4-BE49-F238E27FC236}">
                <a16:creationId xmlns:a16="http://schemas.microsoft.com/office/drawing/2014/main" xmlns="" id="{624AEAC8-915A-4F4E-B50C-9C76A48451CD}"/>
              </a:ext>
            </a:extLst>
          </p:cNvPr>
          <p:cNvSpPr>
            <a:spLocks/>
          </p:cNvSpPr>
          <p:nvPr/>
        </p:nvSpPr>
        <p:spPr bwMode="auto">
          <a:xfrm>
            <a:off x="6363891" y="3745706"/>
            <a:ext cx="9525" cy="10716"/>
          </a:xfrm>
          <a:custGeom>
            <a:avLst/>
            <a:gdLst>
              <a:gd name="T0" fmla="*/ 23 w 23"/>
              <a:gd name="T1" fmla="*/ 13 h 29"/>
              <a:gd name="T2" fmla="*/ 23 w 23"/>
              <a:gd name="T3" fmla="*/ 11 h 29"/>
              <a:gd name="T4" fmla="*/ 21 w 23"/>
              <a:gd name="T5" fmla="*/ 9 h 29"/>
              <a:gd name="T6" fmla="*/ 21 w 23"/>
              <a:gd name="T7" fmla="*/ 6 h 29"/>
              <a:gd name="T8" fmla="*/ 19 w 23"/>
              <a:gd name="T9" fmla="*/ 4 h 29"/>
              <a:gd name="T10" fmla="*/ 18 w 23"/>
              <a:gd name="T11" fmla="*/ 2 h 29"/>
              <a:gd name="T12" fmla="*/ 17 w 23"/>
              <a:gd name="T13" fmla="*/ 1 h 29"/>
              <a:gd name="T14" fmla="*/ 14 w 23"/>
              <a:gd name="T15" fmla="*/ 0 h 29"/>
              <a:gd name="T16" fmla="*/ 12 w 23"/>
              <a:gd name="T17" fmla="*/ 0 h 29"/>
              <a:gd name="T18" fmla="*/ 10 w 23"/>
              <a:gd name="T19" fmla="*/ 0 h 29"/>
              <a:gd name="T20" fmla="*/ 9 w 23"/>
              <a:gd name="T21" fmla="*/ 0 h 29"/>
              <a:gd name="T22" fmla="*/ 7 w 23"/>
              <a:gd name="T23" fmla="*/ 1 h 29"/>
              <a:gd name="T24" fmla="*/ 5 w 23"/>
              <a:gd name="T25" fmla="*/ 2 h 29"/>
              <a:gd name="T26" fmla="*/ 3 w 23"/>
              <a:gd name="T27" fmla="*/ 4 h 29"/>
              <a:gd name="T28" fmla="*/ 1 w 23"/>
              <a:gd name="T29" fmla="*/ 6 h 29"/>
              <a:gd name="T30" fmla="*/ 1 w 23"/>
              <a:gd name="T31" fmla="*/ 9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5 w 23"/>
              <a:gd name="T47" fmla="*/ 27 h 29"/>
              <a:gd name="T48" fmla="*/ 7 w 23"/>
              <a:gd name="T49" fmla="*/ 28 h 29"/>
              <a:gd name="T50" fmla="*/ 9 w 23"/>
              <a:gd name="T51" fmla="*/ 29 h 29"/>
              <a:gd name="T52" fmla="*/ 10 w 23"/>
              <a:gd name="T53" fmla="*/ 29 h 29"/>
              <a:gd name="T54" fmla="*/ 12 w 23"/>
              <a:gd name="T55" fmla="*/ 29 h 29"/>
              <a:gd name="T56" fmla="*/ 14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8"/>
                </a:lnTo>
                <a:lnTo>
                  <a:pt x="21" y="6"/>
                </a:lnTo>
                <a:lnTo>
                  <a:pt x="20" y="5"/>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4"/>
                </a:lnTo>
                <a:lnTo>
                  <a:pt x="2" y="5"/>
                </a:lnTo>
                <a:lnTo>
                  <a:pt x="1" y="6"/>
                </a:lnTo>
                <a:lnTo>
                  <a:pt x="1" y="8"/>
                </a:lnTo>
                <a:lnTo>
                  <a:pt x="1" y="9"/>
                </a:lnTo>
                <a:lnTo>
                  <a:pt x="0" y="10"/>
                </a:lnTo>
                <a:lnTo>
                  <a:pt x="0" y="11"/>
                </a:lnTo>
                <a:lnTo>
                  <a:pt x="0" y="12"/>
                </a:lnTo>
                <a:lnTo>
                  <a:pt x="0" y="13"/>
                </a:lnTo>
                <a:lnTo>
                  <a:pt x="0" y="14"/>
                </a:lnTo>
                <a:lnTo>
                  <a:pt x="0" y="16"/>
                </a:lnTo>
                <a:lnTo>
                  <a:pt x="0" y="17"/>
                </a:lnTo>
                <a:lnTo>
                  <a:pt x="0" y="18"/>
                </a:lnTo>
                <a:lnTo>
                  <a:pt x="0" y="20"/>
                </a:lnTo>
                <a:lnTo>
                  <a:pt x="1" y="22"/>
                </a:lnTo>
                <a:lnTo>
                  <a:pt x="1" y="23"/>
                </a:lnTo>
                <a:lnTo>
                  <a:pt x="1" y="24"/>
                </a:lnTo>
                <a:lnTo>
                  <a:pt x="2" y="24"/>
                </a:lnTo>
                <a:lnTo>
                  <a:pt x="3" y="25"/>
                </a:lnTo>
                <a:lnTo>
                  <a:pt x="3" y="26"/>
                </a:lnTo>
                <a:lnTo>
                  <a:pt x="5" y="27"/>
                </a:lnTo>
                <a:lnTo>
                  <a:pt x="6" y="28"/>
                </a:lnTo>
                <a:lnTo>
                  <a:pt x="7" y="28"/>
                </a:lnTo>
                <a:lnTo>
                  <a:pt x="8" y="29"/>
                </a:lnTo>
                <a:lnTo>
                  <a:pt x="9" y="29"/>
                </a:lnTo>
                <a:lnTo>
                  <a:pt x="10" y="29"/>
                </a:lnTo>
                <a:lnTo>
                  <a:pt x="11" y="29"/>
                </a:lnTo>
                <a:lnTo>
                  <a:pt x="12" y="29"/>
                </a:lnTo>
                <a:lnTo>
                  <a:pt x="13" y="29"/>
                </a:lnTo>
                <a:lnTo>
                  <a:pt x="14" y="29"/>
                </a:lnTo>
                <a:lnTo>
                  <a:pt x="16"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63" name="Line 263">
            <a:extLst>
              <a:ext uri="{FF2B5EF4-FFF2-40B4-BE49-F238E27FC236}">
                <a16:creationId xmlns:a16="http://schemas.microsoft.com/office/drawing/2014/main" xmlns="" id="{CE30B4AD-F875-40F4-8343-07481CE03971}"/>
              </a:ext>
            </a:extLst>
          </p:cNvPr>
          <p:cNvSpPr>
            <a:spLocks noChangeShapeType="1"/>
          </p:cNvSpPr>
          <p:nvPr/>
        </p:nvSpPr>
        <p:spPr bwMode="auto">
          <a:xfrm>
            <a:off x="6437710" y="3684985"/>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64" name="Line 264">
            <a:extLst>
              <a:ext uri="{FF2B5EF4-FFF2-40B4-BE49-F238E27FC236}">
                <a16:creationId xmlns:a16="http://schemas.microsoft.com/office/drawing/2014/main" xmlns="" id="{DDCAC761-94E0-487F-A003-D085387EB845}"/>
              </a:ext>
            </a:extLst>
          </p:cNvPr>
          <p:cNvSpPr>
            <a:spLocks noChangeShapeType="1"/>
          </p:cNvSpPr>
          <p:nvPr/>
        </p:nvSpPr>
        <p:spPr bwMode="auto">
          <a:xfrm>
            <a:off x="6413897" y="3713560"/>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65" name="Freeform 265">
            <a:extLst>
              <a:ext uri="{FF2B5EF4-FFF2-40B4-BE49-F238E27FC236}">
                <a16:creationId xmlns:a16="http://schemas.microsoft.com/office/drawing/2014/main" xmlns="" id="{A9A7F979-7D47-4C97-BD92-D7310DD17181}"/>
              </a:ext>
            </a:extLst>
          </p:cNvPr>
          <p:cNvSpPr>
            <a:spLocks/>
          </p:cNvSpPr>
          <p:nvPr/>
        </p:nvSpPr>
        <p:spPr bwMode="auto">
          <a:xfrm>
            <a:off x="6788944" y="3599260"/>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5 h 643"/>
              <a:gd name="T14" fmla="*/ 56 w 614"/>
              <a:gd name="T15" fmla="*/ 615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66" name="Rectangle 266">
            <a:extLst>
              <a:ext uri="{FF2B5EF4-FFF2-40B4-BE49-F238E27FC236}">
                <a16:creationId xmlns:a16="http://schemas.microsoft.com/office/drawing/2014/main" xmlns="" id="{C837FD5E-3D94-4FAA-9C29-BEB4273602C9}"/>
              </a:ext>
            </a:extLst>
          </p:cNvPr>
          <p:cNvSpPr>
            <a:spLocks noChangeArrowheads="1"/>
          </p:cNvSpPr>
          <p:nvPr/>
        </p:nvSpPr>
        <p:spPr bwMode="auto">
          <a:xfrm>
            <a:off x="6811567" y="3676651"/>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67" name="Rectangle 267">
            <a:extLst>
              <a:ext uri="{FF2B5EF4-FFF2-40B4-BE49-F238E27FC236}">
                <a16:creationId xmlns:a16="http://schemas.microsoft.com/office/drawing/2014/main" xmlns="" id="{D39DEB20-0EF4-448A-A72C-AC1863830113}"/>
              </a:ext>
            </a:extLst>
          </p:cNvPr>
          <p:cNvSpPr>
            <a:spLocks noChangeArrowheads="1"/>
          </p:cNvSpPr>
          <p:nvPr/>
        </p:nvSpPr>
        <p:spPr bwMode="auto">
          <a:xfrm>
            <a:off x="6843713" y="3715942"/>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68" name="Rectangle 268">
            <a:extLst>
              <a:ext uri="{FF2B5EF4-FFF2-40B4-BE49-F238E27FC236}">
                <a16:creationId xmlns:a16="http://schemas.microsoft.com/office/drawing/2014/main" xmlns="" id="{596E844D-F9D5-491F-9A29-8BB93CEA98F0}"/>
              </a:ext>
            </a:extLst>
          </p:cNvPr>
          <p:cNvSpPr>
            <a:spLocks noChangeArrowheads="1"/>
          </p:cNvSpPr>
          <p:nvPr/>
        </p:nvSpPr>
        <p:spPr bwMode="auto">
          <a:xfrm>
            <a:off x="6944916" y="3713560"/>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69" name="Freeform 269">
            <a:extLst>
              <a:ext uri="{FF2B5EF4-FFF2-40B4-BE49-F238E27FC236}">
                <a16:creationId xmlns:a16="http://schemas.microsoft.com/office/drawing/2014/main" xmlns="" id="{F9B08B38-B59F-4044-ABBA-654359C376F1}"/>
              </a:ext>
            </a:extLst>
          </p:cNvPr>
          <p:cNvSpPr>
            <a:spLocks/>
          </p:cNvSpPr>
          <p:nvPr/>
        </p:nvSpPr>
        <p:spPr bwMode="auto">
          <a:xfrm>
            <a:off x="6894910" y="3774282"/>
            <a:ext cx="9525" cy="11906"/>
          </a:xfrm>
          <a:custGeom>
            <a:avLst/>
            <a:gdLst>
              <a:gd name="T0" fmla="*/ 24 w 24"/>
              <a:gd name="T1" fmla="*/ 13 h 30"/>
              <a:gd name="T2" fmla="*/ 24 w 24"/>
              <a:gd name="T3" fmla="*/ 11 h 30"/>
              <a:gd name="T4" fmla="*/ 21 w 24"/>
              <a:gd name="T5" fmla="*/ 9 h 30"/>
              <a:gd name="T6" fmla="*/ 21 w 24"/>
              <a:gd name="T7" fmla="*/ 7 h 30"/>
              <a:gd name="T8" fmla="*/ 19 w 24"/>
              <a:gd name="T9" fmla="*/ 5 h 30"/>
              <a:gd name="T10" fmla="*/ 18 w 24"/>
              <a:gd name="T11" fmla="*/ 2 h 30"/>
              <a:gd name="T12" fmla="*/ 17 w 24"/>
              <a:gd name="T13" fmla="*/ 1 h 30"/>
              <a:gd name="T14" fmla="*/ 15 w 24"/>
              <a:gd name="T15" fmla="*/ 0 h 30"/>
              <a:gd name="T16" fmla="*/ 13 w 24"/>
              <a:gd name="T17" fmla="*/ 0 h 30"/>
              <a:gd name="T18" fmla="*/ 10 w 24"/>
              <a:gd name="T19" fmla="*/ 0 h 30"/>
              <a:gd name="T20" fmla="*/ 9 w 24"/>
              <a:gd name="T21" fmla="*/ 0 h 30"/>
              <a:gd name="T22" fmla="*/ 7 w 24"/>
              <a:gd name="T23" fmla="*/ 1 h 30"/>
              <a:gd name="T24" fmla="*/ 5 w 24"/>
              <a:gd name="T25" fmla="*/ 2 h 30"/>
              <a:gd name="T26" fmla="*/ 4 w 24"/>
              <a:gd name="T27" fmla="*/ 5 h 30"/>
              <a:gd name="T28" fmla="*/ 2 w 24"/>
              <a:gd name="T29" fmla="*/ 7 h 30"/>
              <a:gd name="T30" fmla="*/ 2 w 24"/>
              <a:gd name="T31" fmla="*/ 9 h 30"/>
              <a:gd name="T32" fmla="*/ 0 w 24"/>
              <a:gd name="T33" fmla="*/ 11 h 30"/>
              <a:gd name="T34" fmla="*/ 0 w 24"/>
              <a:gd name="T35" fmla="*/ 13 h 30"/>
              <a:gd name="T36" fmla="*/ 0 w 24"/>
              <a:gd name="T37" fmla="*/ 17 h 30"/>
              <a:gd name="T38" fmla="*/ 0 w 24"/>
              <a:gd name="T39" fmla="*/ 19 h 30"/>
              <a:gd name="T40" fmla="*/ 2 w 24"/>
              <a:gd name="T41" fmla="*/ 22 h 30"/>
              <a:gd name="T42" fmla="*/ 2 w 24"/>
              <a:gd name="T43" fmla="*/ 24 h 30"/>
              <a:gd name="T44" fmla="*/ 4 w 24"/>
              <a:gd name="T45" fmla="*/ 26 h 30"/>
              <a:gd name="T46" fmla="*/ 5 w 24"/>
              <a:gd name="T47" fmla="*/ 28 h 30"/>
              <a:gd name="T48" fmla="*/ 7 w 24"/>
              <a:gd name="T49" fmla="*/ 29 h 30"/>
              <a:gd name="T50" fmla="*/ 9 w 24"/>
              <a:gd name="T51" fmla="*/ 30 h 30"/>
              <a:gd name="T52" fmla="*/ 10 w 24"/>
              <a:gd name="T53" fmla="*/ 30 h 30"/>
              <a:gd name="T54" fmla="*/ 13 w 24"/>
              <a:gd name="T55" fmla="*/ 30 h 30"/>
              <a:gd name="T56" fmla="*/ 15 w 24"/>
              <a:gd name="T57" fmla="*/ 30 h 30"/>
              <a:gd name="T58" fmla="*/ 17 w 24"/>
              <a:gd name="T59" fmla="*/ 29 h 30"/>
              <a:gd name="T60" fmla="*/ 18 w 24"/>
              <a:gd name="T61" fmla="*/ 28 h 30"/>
              <a:gd name="T62" fmla="*/ 19 w 24"/>
              <a:gd name="T63" fmla="*/ 26 h 30"/>
              <a:gd name="T64" fmla="*/ 21 w 24"/>
              <a:gd name="T65" fmla="*/ 24 h 30"/>
              <a:gd name="T66" fmla="*/ 21 w 24"/>
              <a:gd name="T67" fmla="*/ 22 h 30"/>
              <a:gd name="T68" fmla="*/ 24 w 24"/>
              <a:gd name="T69" fmla="*/ 19 h 30"/>
              <a:gd name="T70" fmla="*/ 24 w 24"/>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30"/>
              <a:gd name="T110" fmla="*/ 24 w 24"/>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30">
                <a:moveTo>
                  <a:pt x="24" y="15"/>
                </a:moveTo>
                <a:lnTo>
                  <a:pt x="24" y="13"/>
                </a:lnTo>
                <a:lnTo>
                  <a:pt x="24" y="12"/>
                </a:lnTo>
                <a:lnTo>
                  <a:pt x="24" y="11"/>
                </a:lnTo>
                <a:lnTo>
                  <a:pt x="22" y="10"/>
                </a:lnTo>
                <a:lnTo>
                  <a:pt x="21" y="9"/>
                </a:lnTo>
                <a:lnTo>
                  <a:pt x="21" y="8"/>
                </a:lnTo>
                <a:lnTo>
                  <a:pt x="21" y="7"/>
                </a:lnTo>
                <a:lnTo>
                  <a:pt x="20" y="6"/>
                </a:lnTo>
                <a:lnTo>
                  <a:pt x="19" y="5"/>
                </a:lnTo>
                <a:lnTo>
                  <a:pt x="19" y="4"/>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4"/>
                </a:lnTo>
                <a:lnTo>
                  <a:pt x="4" y="5"/>
                </a:lnTo>
                <a:lnTo>
                  <a:pt x="3" y="6"/>
                </a:lnTo>
                <a:lnTo>
                  <a:pt x="2" y="7"/>
                </a:lnTo>
                <a:lnTo>
                  <a:pt x="2" y="8"/>
                </a:lnTo>
                <a:lnTo>
                  <a:pt x="2" y="9"/>
                </a:lnTo>
                <a:lnTo>
                  <a:pt x="0" y="10"/>
                </a:lnTo>
                <a:lnTo>
                  <a:pt x="0" y="11"/>
                </a:lnTo>
                <a:lnTo>
                  <a:pt x="0" y="12"/>
                </a:lnTo>
                <a:lnTo>
                  <a:pt x="0" y="13"/>
                </a:lnTo>
                <a:lnTo>
                  <a:pt x="0" y="15"/>
                </a:lnTo>
                <a:lnTo>
                  <a:pt x="0" y="17"/>
                </a:lnTo>
                <a:lnTo>
                  <a:pt x="0" y="18"/>
                </a:lnTo>
                <a:lnTo>
                  <a:pt x="0" y="19"/>
                </a:lnTo>
                <a:lnTo>
                  <a:pt x="0" y="20"/>
                </a:lnTo>
                <a:lnTo>
                  <a:pt x="2" y="22"/>
                </a:lnTo>
                <a:lnTo>
                  <a:pt x="2" y="23"/>
                </a:lnTo>
                <a:lnTo>
                  <a:pt x="2" y="24"/>
                </a:lnTo>
                <a:lnTo>
                  <a:pt x="3" y="24"/>
                </a:lnTo>
                <a:lnTo>
                  <a:pt x="4" y="26"/>
                </a:lnTo>
                <a:lnTo>
                  <a:pt x="4" y="27"/>
                </a:lnTo>
                <a:lnTo>
                  <a:pt x="5" y="28"/>
                </a:lnTo>
                <a:lnTo>
                  <a:pt x="6" y="29"/>
                </a:lnTo>
                <a:lnTo>
                  <a:pt x="7" y="29"/>
                </a:lnTo>
                <a:lnTo>
                  <a:pt x="8" y="30"/>
                </a:lnTo>
                <a:lnTo>
                  <a:pt x="9" y="30"/>
                </a:lnTo>
                <a:lnTo>
                  <a:pt x="10" y="30"/>
                </a:lnTo>
                <a:lnTo>
                  <a:pt x="11" y="30"/>
                </a:lnTo>
                <a:lnTo>
                  <a:pt x="13"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4" y="19"/>
                </a:lnTo>
                <a:lnTo>
                  <a:pt x="24" y="18"/>
                </a:lnTo>
                <a:lnTo>
                  <a:pt x="24" y="17"/>
                </a:lnTo>
                <a:lnTo>
                  <a:pt x="24"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70" name="Line 270">
            <a:extLst>
              <a:ext uri="{FF2B5EF4-FFF2-40B4-BE49-F238E27FC236}">
                <a16:creationId xmlns:a16="http://schemas.microsoft.com/office/drawing/2014/main" xmlns="" id="{5DB1F708-3253-4004-8D92-73BD42FD8740}"/>
              </a:ext>
            </a:extLst>
          </p:cNvPr>
          <p:cNvSpPr>
            <a:spLocks noChangeShapeType="1"/>
          </p:cNvSpPr>
          <p:nvPr/>
        </p:nvSpPr>
        <p:spPr bwMode="auto">
          <a:xfrm>
            <a:off x="6968729" y="3713560"/>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71" name="Line 271">
            <a:extLst>
              <a:ext uri="{FF2B5EF4-FFF2-40B4-BE49-F238E27FC236}">
                <a16:creationId xmlns:a16="http://schemas.microsoft.com/office/drawing/2014/main" xmlns="" id="{319B1034-F0A8-47FB-B842-A349FDDB3866}"/>
              </a:ext>
            </a:extLst>
          </p:cNvPr>
          <p:cNvSpPr>
            <a:spLocks noChangeShapeType="1"/>
          </p:cNvSpPr>
          <p:nvPr/>
        </p:nvSpPr>
        <p:spPr bwMode="auto">
          <a:xfrm>
            <a:off x="6944916" y="3742135"/>
            <a:ext cx="46434"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72" name="Freeform 272">
            <a:extLst>
              <a:ext uri="{FF2B5EF4-FFF2-40B4-BE49-F238E27FC236}">
                <a16:creationId xmlns:a16="http://schemas.microsoft.com/office/drawing/2014/main" xmlns="" id="{918523C2-898A-474C-9E92-4EB2B1400AA6}"/>
              </a:ext>
            </a:extLst>
          </p:cNvPr>
          <p:cNvSpPr>
            <a:spLocks/>
          </p:cNvSpPr>
          <p:nvPr/>
        </p:nvSpPr>
        <p:spPr bwMode="auto">
          <a:xfrm>
            <a:off x="6579394" y="3190875"/>
            <a:ext cx="244079" cy="255985"/>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73" name="Rectangle 273">
            <a:extLst>
              <a:ext uri="{FF2B5EF4-FFF2-40B4-BE49-F238E27FC236}">
                <a16:creationId xmlns:a16="http://schemas.microsoft.com/office/drawing/2014/main" xmlns="" id="{702DEB72-754F-4DAE-A4EE-C6DA83D38A59}"/>
              </a:ext>
            </a:extLst>
          </p:cNvPr>
          <p:cNvSpPr>
            <a:spLocks noChangeArrowheads="1"/>
          </p:cNvSpPr>
          <p:nvPr/>
        </p:nvSpPr>
        <p:spPr bwMode="auto">
          <a:xfrm>
            <a:off x="6602017" y="3268266"/>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74" name="Rectangle 274">
            <a:extLst>
              <a:ext uri="{FF2B5EF4-FFF2-40B4-BE49-F238E27FC236}">
                <a16:creationId xmlns:a16="http://schemas.microsoft.com/office/drawing/2014/main" xmlns="" id="{92E254A4-1B3F-4934-9B87-3A390DCAF8F4}"/>
              </a:ext>
            </a:extLst>
          </p:cNvPr>
          <p:cNvSpPr>
            <a:spLocks noChangeArrowheads="1"/>
          </p:cNvSpPr>
          <p:nvPr/>
        </p:nvSpPr>
        <p:spPr bwMode="auto">
          <a:xfrm>
            <a:off x="6634162" y="3308748"/>
            <a:ext cx="71438"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75" name="Rectangle 275">
            <a:extLst>
              <a:ext uri="{FF2B5EF4-FFF2-40B4-BE49-F238E27FC236}">
                <a16:creationId xmlns:a16="http://schemas.microsoft.com/office/drawing/2014/main" xmlns="" id="{457C0FFB-B05F-46E7-8ED2-F59C996CA356}"/>
              </a:ext>
            </a:extLst>
          </p:cNvPr>
          <p:cNvSpPr>
            <a:spLocks noChangeArrowheads="1"/>
          </p:cNvSpPr>
          <p:nvPr/>
        </p:nvSpPr>
        <p:spPr bwMode="auto">
          <a:xfrm>
            <a:off x="6736556" y="3305176"/>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76" name="Freeform 276">
            <a:extLst>
              <a:ext uri="{FF2B5EF4-FFF2-40B4-BE49-F238E27FC236}">
                <a16:creationId xmlns:a16="http://schemas.microsoft.com/office/drawing/2014/main" xmlns="" id="{D0E61A42-A401-4B9E-B33A-521316E869CA}"/>
              </a:ext>
            </a:extLst>
          </p:cNvPr>
          <p:cNvSpPr>
            <a:spLocks/>
          </p:cNvSpPr>
          <p:nvPr/>
        </p:nvSpPr>
        <p:spPr bwMode="auto">
          <a:xfrm>
            <a:off x="6686550" y="3365898"/>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7 h 30"/>
              <a:gd name="T48" fmla="*/ 7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7"/>
                </a:lnTo>
                <a:lnTo>
                  <a:pt x="5" y="29"/>
                </a:lnTo>
                <a:lnTo>
                  <a:pt x="7" y="29"/>
                </a:lnTo>
                <a:lnTo>
                  <a:pt x="8" y="30"/>
                </a:lnTo>
                <a:lnTo>
                  <a:pt x="9" y="30"/>
                </a:lnTo>
                <a:lnTo>
                  <a:pt x="10" y="30"/>
                </a:lnTo>
                <a:lnTo>
                  <a:pt x="11" y="30"/>
                </a:lnTo>
                <a:lnTo>
                  <a:pt x="12" y="30"/>
                </a:lnTo>
                <a:lnTo>
                  <a:pt x="13" y="30"/>
                </a:lnTo>
                <a:lnTo>
                  <a:pt x="14" y="30"/>
                </a:lnTo>
                <a:lnTo>
                  <a:pt x="15" y="30"/>
                </a:lnTo>
                <a:lnTo>
                  <a:pt x="16" y="29"/>
                </a:lnTo>
                <a:lnTo>
                  <a:pt x="18" y="27"/>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77" name="Line 277">
            <a:extLst>
              <a:ext uri="{FF2B5EF4-FFF2-40B4-BE49-F238E27FC236}">
                <a16:creationId xmlns:a16="http://schemas.microsoft.com/office/drawing/2014/main" xmlns="" id="{C8A0F9FD-BB0C-43A5-BEBF-032AA0E9B411}"/>
              </a:ext>
            </a:extLst>
          </p:cNvPr>
          <p:cNvSpPr>
            <a:spLocks noChangeShapeType="1"/>
          </p:cNvSpPr>
          <p:nvPr/>
        </p:nvSpPr>
        <p:spPr bwMode="auto">
          <a:xfrm>
            <a:off x="6759179" y="3306367"/>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78" name="Line 278">
            <a:extLst>
              <a:ext uri="{FF2B5EF4-FFF2-40B4-BE49-F238E27FC236}">
                <a16:creationId xmlns:a16="http://schemas.microsoft.com/office/drawing/2014/main" xmlns="" id="{B73A726E-5784-497B-A3B1-1FF2123B435C}"/>
              </a:ext>
            </a:extLst>
          </p:cNvPr>
          <p:cNvSpPr>
            <a:spLocks noChangeShapeType="1"/>
          </p:cNvSpPr>
          <p:nvPr/>
        </p:nvSpPr>
        <p:spPr bwMode="auto">
          <a:xfrm>
            <a:off x="6736557" y="3333750"/>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79" name="Freeform 279">
            <a:extLst>
              <a:ext uri="{FF2B5EF4-FFF2-40B4-BE49-F238E27FC236}">
                <a16:creationId xmlns:a16="http://schemas.microsoft.com/office/drawing/2014/main" xmlns="" id="{A92C6A06-69F8-4139-8B2E-89FDC75B07CE}"/>
              </a:ext>
            </a:extLst>
          </p:cNvPr>
          <p:cNvSpPr>
            <a:spLocks/>
          </p:cNvSpPr>
          <p:nvPr/>
        </p:nvSpPr>
        <p:spPr bwMode="auto">
          <a:xfrm>
            <a:off x="6684169" y="2802732"/>
            <a:ext cx="244079" cy="254794"/>
          </a:xfrm>
          <a:custGeom>
            <a:avLst/>
            <a:gdLst>
              <a:gd name="T0" fmla="*/ 55 w 614"/>
              <a:gd name="T1" fmla="*/ 195 h 643"/>
              <a:gd name="T2" fmla="*/ 0 w 614"/>
              <a:gd name="T3" fmla="*/ 195 h 643"/>
              <a:gd name="T4" fmla="*/ 307 w 614"/>
              <a:gd name="T5" fmla="*/ 0 h 643"/>
              <a:gd name="T6" fmla="*/ 614 w 614"/>
              <a:gd name="T7" fmla="*/ 195 h 643"/>
              <a:gd name="T8" fmla="*/ 586 w 614"/>
              <a:gd name="T9" fmla="*/ 195 h 643"/>
              <a:gd name="T10" fmla="*/ 558 w 614"/>
              <a:gd name="T11" fmla="*/ 195 h 643"/>
              <a:gd name="T12" fmla="*/ 558 w 614"/>
              <a:gd name="T13" fmla="*/ 615 h 643"/>
              <a:gd name="T14" fmla="*/ 55 w 614"/>
              <a:gd name="T15" fmla="*/ 615 h 643"/>
              <a:gd name="T16" fmla="*/ 55 w 614"/>
              <a:gd name="T17" fmla="*/ 195 h 643"/>
              <a:gd name="T18" fmla="*/ 558 w 614"/>
              <a:gd name="T19" fmla="*/ 195 h 643"/>
              <a:gd name="T20" fmla="*/ 586 w 614"/>
              <a:gd name="T21" fmla="*/ 195 h 643"/>
              <a:gd name="T22" fmla="*/ 586 w 614"/>
              <a:gd name="T23" fmla="*/ 643 h 643"/>
              <a:gd name="T24" fmla="*/ 55 w 614"/>
              <a:gd name="T25" fmla="*/ 643 h 643"/>
              <a:gd name="T26" fmla="*/ 55 w 614"/>
              <a:gd name="T27" fmla="*/ 615 h 643"/>
              <a:gd name="T28" fmla="*/ 55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5"/>
                </a:moveTo>
                <a:lnTo>
                  <a:pt x="0" y="195"/>
                </a:lnTo>
                <a:lnTo>
                  <a:pt x="307" y="0"/>
                </a:lnTo>
                <a:lnTo>
                  <a:pt x="614" y="195"/>
                </a:lnTo>
                <a:lnTo>
                  <a:pt x="586" y="195"/>
                </a:lnTo>
                <a:lnTo>
                  <a:pt x="558" y="195"/>
                </a:lnTo>
                <a:lnTo>
                  <a:pt x="558" y="615"/>
                </a:lnTo>
                <a:lnTo>
                  <a:pt x="55" y="615"/>
                </a:lnTo>
                <a:lnTo>
                  <a:pt x="55" y="195"/>
                </a:lnTo>
                <a:lnTo>
                  <a:pt x="558" y="195"/>
                </a:lnTo>
                <a:lnTo>
                  <a:pt x="586" y="195"/>
                </a:lnTo>
                <a:lnTo>
                  <a:pt x="586" y="643"/>
                </a:lnTo>
                <a:lnTo>
                  <a:pt x="55" y="643"/>
                </a:lnTo>
                <a:lnTo>
                  <a:pt x="55" y="615"/>
                </a:lnTo>
                <a:lnTo>
                  <a:pt x="55"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80" name="Rectangle 280">
            <a:extLst>
              <a:ext uri="{FF2B5EF4-FFF2-40B4-BE49-F238E27FC236}">
                <a16:creationId xmlns:a16="http://schemas.microsoft.com/office/drawing/2014/main" xmlns="" id="{98AA987A-9188-44DF-AEFD-6B8CD47AA918}"/>
              </a:ext>
            </a:extLst>
          </p:cNvPr>
          <p:cNvSpPr>
            <a:spLocks noChangeArrowheads="1"/>
          </p:cNvSpPr>
          <p:nvPr/>
        </p:nvSpPr>
        <p:spPr bwMode="auto">
          <a:xfrm>
            <a:off x="6706792" y="2880122"/>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81" name="Rectangle 281">
            <a:extLst>
              <a:ext uri="{FF2B5EF4-FFF2-40B4-BE49-F238E27FC236}">
                <a16:creationId xmlns:a16="http://schemas.microsoft.com/office/drawing/2014/main" xmlns="" id="{BC549BFD-9614-47CF-87D3-999FEC06E455}"/>
              </a:ext>
            </a:extLst>
          </p:cNvPr>
          <p:cNvSpPr>
            <a:spLocks noChangeArrowheads="1"/>
          </p:cNvSpPr>
          <p:nvPr/>
        </p:nvSpPr>
        <p:spPr bwMode="auto">
          <a:xfrm>
            <a:off x="6738938" y="2919413"/>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82" name="Rectangle 282">
            <a:extLst>
              <a:ext uri="{FF2B5EF4-FFF2-40B4-BE49-F238E27FC236}">
                <a16:creationId xmlns:a16="http://schemas.microsoft.com/office/drawing/2014/main" xmlns="" id="{792A6AA0-BBC4-40D9-B147-A1551EC67DCB}"/>
              </a:ext>
            </a:extLst>
          </p:cNvPr>
          <p:cNvSpPr>
            <a:spLocks noChangeArrowheads="1"/>
          </p:cNvSpPr>
          <p:nvPr/>
        </p:nvSpPr>
        <p:spPr bwMode="auto">
          <a:xfrm>
            <a:off x="6840142" y="2917032"/>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83" name="Freeform 283">
            <a:extLst>
              <a:ext uri="{FF2B5EF4-FFF2-40B4-BE49-F238E27FC236}">
                <a16:creationId xmlns:a16="http://schemas.microsoft.com/office/drawing/2014/main" xmlns="" id="{3BBD8A60-46CE-41EA-96CE-C6C9957C0B7B}"/>
              </a:ext>
            </a:extLst>
          </p:cNvPr>
          <p:cNvSpPr>
            <a:spLocks/>
          </p:cNvSpPr>
          <p:nvPr/>
        </p:nvSpPr>
        <p:spPr bwMode="auto">
          <a:xfrm>
            <a:off x="6791325" y="2977754"/>
            <a:ext cx="833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5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4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5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8"/>
                </a:lnTo>
                <a:lnTo>
                  <a:pt x="6" y="29"/>
                </a:lnTo>
                <a:lnTo>
                  <a:pt x="7" y="29"/>
                </a:lnTo>
                <a:lnTo>
                  <a:pt x="8" y="30"/>
                </a:lnTo>
                <a:lnTo>
                  <a:pt x="9" y="30"/>
                </a:lnTo>
                <a:lnTo>
                  <a:pt x="10" y="30"/>
                </a:lnTo>
                <a:lnTo>
                  <a:pt x="11" y="30"/>
                </a:lnTo>
                <a:lnTo>
                  <a:pt x="12" y="30"/>
                </a:lnTo>
                <a:lnTo>
                  <a:pt x="13" y="30"/>
                </a:lnTo>
                <a:lnTo>
                  <a:pt x="15"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84" name="Line 284">
            <a:extLst>
              <a:ext uri="{FF2B5EF4-FFF2-40B4-BE49-F238E27FC236}">
                <a16:creationId xmlns:a16="http://schemas.microsoft.com/office/drawing/2014/main" xmlns="" id="{7428CC54-04DA-488E-A519-5DC422B724E9}"/>
              </a:ext>
            </a:extLst>
          </p:cNvPr>
          <p:cNvSpPr>
            <a:spLocks noChangeShapeType="1"/>
          </p:cNvSpPr>
          <p:nvPr/>
        </p:nvSpPr>
        <p:spPr bwMode="auto">
          <a:xfrm>
            <a:off x="6863954" y="2917032"/>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85" name="Line 285">
            <a:extLst>
              <a:ext uri="{FF2B5EF4-FFF2-40B4-BE49-F238E27FC236}">
                <a16:creationId xmlns:a16="http://schemas.microsoft.com/office/drawing/2014/main" xmlns="" id="{20AA37C8-7162-4EF5-8F25-0EA2471CB29F}"/>
              </a:ext>
            </a:extLst>
          </p:cNvPr>
          <p:cNvSpPr>
            <a:spLocks noChangeShapeType="1"/>
          </p:cNvSpPr>
          <p:nvPr/>
        </p:nvSpPr>
        <p:spPr bwMode="auto">
          <a:xfrm>
            <a:off x="6840141" y="2945606"/>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86" name="Freeform 286">
            <a:extLst>
              <a:ext uri="{FF2B5EF4-FFF2-40B4-BE49-F238E27FC236}">
                <a16:creationId xmlns:a16="http://schemas.microsoft.com/office/drawing/2014/main" xmlns="" id="{1B0671A3-5F8A-4F69-A2CD-54F7F0B10BB5}"/>
              </a:ext>
            </a:extLst>
          </p:cNvPr>
          <p:cNvSpPr>
            <a:spLocks/>
          </p:cNvSpPr>
          <p:nvPr/>
        </p:nvSpPr>
        <p:spPr bwMode="auto">
          <a:xfrm>
            <a:off x="6779419" y="2386013"/>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87" name="Rectangle 287">
            <a:extLst>
              <a:ext uri="{FF2B5EF4-FFF2-40B4-BE49-F238E27FC236}">
                <a16:creationId xmlns:a16="http://schemas.microsoft.com/office/drawing/2014/main" xmlns="" id="{2D380435-91F2-49B8-AF72-F5D72F34F5E4}"/>
              </a:ext>
            </a:extLst>
          </p:cNvPr>
          <p:cNvSpPr>
            <a:spLocks noChangeArrowheads="1"/>
          </p:cNvSpPr>
          <p:nvPr/>
        </p:nvSpPr>
        <p:spPr bwMode="auto">
          <a:xfrm>
            <a:off x="6802042" y="2463403"/>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88" name="Rectangle 288">
            <a:extLst>
              <a:ext uri="{FF2B5EF4-FFF2-40B4-BE49-F238E27FC236}">
                <a16:creationId xmlns:a16="http://schemas.microsoft.com/office/drawing/2014/main" xmlns="" id="{3E07A470-6939-4D8F-A1FD-B07C723A3EC4}"/>
              </a:ext>
            </a:extLst>
          </p:cNvPr>
          <p:cNvSpPr>
            <a:spLocks noChangeArrowheads="1"/>
          </p:cNvSpPr>
          <p:nvPr/>
        </p:nvSpPr>
        <p:spPr bwMode="auto">
          <a:xfrm>
            <a:off x="6834188" y="2502694"/>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89" name="Rectangle 289">
            <a:extLst>
              <a:ext uri="{FF2B5EF4-FFF2-40B4-BE49-F238E27FC236}">
                <a16:creationId xmlns:a16="http://schemas.microsoft.com/office/drawing/2014/main" xmlns="" id="{CE2FBE18-0DA6-48F0-9E0B-9F767A76E972}"/>
              </a:ext>
            </a:extLst>
          </p:cNvPr>
          <p:cNvSpPr>
            <a:spLocks noChangeArrowheads="1"/>
          </p:cNvSpPr>
          <p:nvPr/>
        </p:nvSpPr>
        <p:spPr bwMode="auto">
          <a:xfrm>
            <a:off x="6935391" y="2500313"/>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90" name="Freeform 290">
            <a:extLst>
              <a:ext uri="{FF2B5EF4-FFF2-40B4-BE49-F238E27FC236}">
                <a16:creationId xmlns:a16="http://schemas.microsoft.com/office/drawing/2014/main" xmlns="" id="{D5CD5E59-9679-46C4-B07B-EA05715ABEE7}"/>
              </a:ext>
            </a:extLst>
          </p:cNvPr>
          <p:cNvSpPr>
            <a:spLocks/>
          </p:cNvSpPr>
          <p:nvPr/>
        </p:nvSpPr>
        <p:spPr bwMode="auto">
          <a:xfrm>
            <a:off x="6885385" y="2561035"/>
            <a:ext cx="9525" cy="11906"/>
          </a:xfrm>
          <a:custGeom>
            <a:avLst/>
            <a:gdLst>
              <a:gd name="T0" fmla="*/ 23 w 23"/>
              <a:gd name="T1" fmla="*/ 13 h 29"/>
              <a:gd name="T2" fmla="*/ 23 w 23"/>
              <a:gd name="T3" fmla="*/ 11 h 29"/>
              <a:gd name="T4" fmla="*/ 21 w 23"/>
              <a:gd name="T5" fmla="*/ 9 h 29"/>
              <a:gd name="T6" fmla="*/ 21 w 23"/>
              <a:gd name="T7" fmla="*/ 6 h 29"/>
              <a:gd name="T8" fmla="*/ 19 w 23"/>
              <a:gd name="T9" fmla="*/ 4 h 29"/>
              <a:gd name="T10" fmla="*/ 18 w 23"/>
              <a:gd name="T11" fmla="*/ 2 h 29"/>
              <a:gd name="T12" fmla="*/ 17 w 23"/>
              <a:gd name="T13" fmla="*/ 1 h 29"/>
              <a:gd name="T14" fmla="*/ 15 w 23"/>
              <a:gd name="T15" fmla="*/ 0 h 29"/>
              <a:gd name="T16" fmla="*/ 12 w 23"/>
              <a:gd name="T17" fmla="*/ 0 h 29"/>
              <a:gd name="T18" fmla="*/ 10 w 23"/>
              <a:gd name="T19" fmla="*/ 0 h 29"/>
              <a:gd name="T20" fmla="*/ 9 w 23"/>
              <a:gd name="T21" fmla="*/ 0 h 29"/>
              <a:gd name="T22" fmla="*/ 7 w 23"/>
              <a:gd name="T23" fmla="*/ 1 h 29"/>
              <a:gd name="T24" fmla="*/ 5 w 23"/>
              <a:gd name="T25" fmla="*/ 2 h 29"/>
              <a:gd name="T26" fmla="*/ 4 w 23"/>
              <a:gd name="T27" fmla="*/ 4 h 29"/>
              <a:gd name="T28" fmla="*/ 1 w 23"/>
              <a:gd name="T29" fmla="*/ 6 h 29"/>
              <a:gd name="T30" fmla="*/ 1 w 23"/>
              <a:gd name="T31" fmla="*/ 9 h 29"/>
              <a:gd name="T32" fmla="*/ 0 w 23"/>
              <a:gd name="T33" fmla="*/ 11 h 29"/>
              <a:gd name="T34" fmla="*/ 0 w 23"/>
              <a:gd name="T35" fmla="*/ 13 h 29"/>
              <a:gd name="T36" fmla="*/ 0 w 23"/>
              <a:gd name="T37" fmla="*/ 16 h 29"/>
              <a:gd name="T38" fmla="*/ 0 w 23"/>
              <a:gd name="T39" fmla="*/ 19 h 29"/>
              <a:gd name="T40" fmla="*/ 1 w 23"/>
              <a:gd name="T41" fmla="*/ 22 h 29"/>
              <a:gd name="T42" fmla="*/ 1 w 23"/>
              <a:gd name="T43" fmla="*/ 24 h 29"/>
              <a:gd name="T44" fmla="*/ 4 w 23"/>
              <a:gd name="T45" fmla="*/ 25 h 29"/>
              <a:gd name="T46" fmla="*/ 5 w 23"/>
              <a:gd name="T47" fmla="*/ 27 h 29"/>
              <a:gd name="T48" fmla="*/ 7 w 23"/>
              <a:gd name="T49" fmla="*/ 28 h 29"/>
              <a:gd name="T50" fmla="*/ 9 w 23"/>
              <a:gd name="T51" fmla="*/ 29 h 29"/>
              <a:gd name="T52" fmla="*/ 10 w 23"/>
              <a:gd name="T53" fmla="*/ 29 h 29"/>
              <a:gd name="T54" fmla="*/ 12 w 23"/>
              <a:gd name="T55" fmla="*/ 29 h 29"/>
              <a:gd name="T56" fmla="*/ 15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9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8"/>
                </a:lnTo>
                <a:lnTo>
                  <a:pt x="21" y="6"/>
                </a:lnTo>
                <a:lnTo>
                  <a:pt x="20" y="5"/>
                </a:lnTo>
                <a:lnTo>
                  <a:pt x="19" y="4"/>
                </a:lnTo>
                <a:lnTo>
                  <a:pt x="19" y="3"/>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3"/>
                </a:lnTo>
                <a:lnTo>
                  <a:pt x="4" y="4"/>
                </a:lnTo>
                <a:lnTo>
                  <a:pt x="3"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3" y="24"/>
                </a:lnTo>
                <a:lnTo>
                  <a:pt x="4" y="25"/>
                </a:lnTo>
                <a:lnTo>
                  <a:pt x="4" y="26"/>
                </a:lnTo>
                <a:lnTo>
                  <a:pt x="5" y="27"/>
                </a:lnTo>
                <a:lnTo>
                  <a:pt x="6" y="28"/>
                </a:lnTo>
                <a:lnTo>
                  <a:pt x="7" y="28"/>
                </a:lnTo>
                <a:lnTo>
                  <a:pt x="8" y="29"/>
                </a:lnTo>
                <a:lnTo>
                  <a:pt x="9" y="29"/>
                </a:lnTo>
                <a:lnTo>
                  <a:pt x="10" y="29"/>
                </a:lnTo>
                <a:lnTo>
                  <a:pt x="11" y="29"/>
                </a:lnTo>
                <a:lnTo>
                  <a:pt x="12" y="29"/>
                </a:lnTo>
                <a:lnTo>
                  <a:pt x="14" y="29"/>
                </a:lnTo>
                <a:lnTo>
                  <a:pt x="15" y="29"/>
                </a:lnTo>
                <a:lnTo>
                  <a:pt x="16" y="29"/>
                </a:lnTo>
                <a:lnTo>
                  <a:pt x="17" y="28"/>
                </a:lnTo>
                <a:lnTo>
                  <a:pt x="18" y="27"/>
                </a:lnTo>
                <a:lnTo>
                  <a:pt x="19" y="26"/>
                </a:lnTo>
                <a:lnTo>
                  <a:pt x="19"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91" name="Line 291">
            <a:extLst>
              <a:ext uri="{FF2B5EF4-FFF2-40B4-BE49-F238E27FC236}">
                <a16:creationId xmlns:a16="http://schemas.microsoft.com/office/drawing/2014/main" xmlns="" id="{97F9BA59-D372-4759-9FF4-0A0293D3CDEB}"/>
              </a:ext>
            </a:extLst>
          </p:cNvPr>
          <p:cNvSpPr>
            <a:spLocks noChangeShapeType="1"/>
          </p:cNvSpPr>
          <p:nvPr/>
        </p:nvSpPr>
        <p:spPr bwMode="auto">
          <a:xfrm>
            <a:off x="6959204" y="2500313"/>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92" name="Line 292">
            <a:extLst>
              <a:ext uri="{FF2B5EF4-FFF2-40B4-BE49-F238E27FC236}">
                <a16:creationId xmlns:a16="http://schemas.microsoft.com/office/drawing/2014/main" xmlns="" id="{FE5E3CB8-3518-42DE-9BE2-EEBB1F49A4B2}"/>
              </a:ext>
            </a:extLst>
          </p:cNvPr>
          <p:cNvSpPr>
            <a:spLocks noChangeShapeType="1"/>
          </p:cNvSpPr>
          <p:nvPr/>
        </p:nvSpPr>
        <p:spPr bwMode="auto">
          <a:xfrm>
            <a:off x="6935391" y="2528888"/>
            <a:ext cx="46434"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93" name="Freeform 293">
            <a:extLst>
              <a:ext uri="{FF2B5EF4-FFF2-40B4-BE49-F238E27FC236}">
                <a16:creationId xmlns:a16="http://schemas.microsoft.com/office/drawing/2014/main" xmlns="" id="{4AAAFCB7-ED22-473B-BFB5-217A14DD8B42}"/>
              </a:ext>
            </a:extLst>
          </p:cNvPr>
          <p:cNvSpPr>
            <a:spLocks/>
          </p:cNvSpPr>
          <p:nvPr/>
        </p:nvSpPr>
        <p:spPr bwMode="auto">
          <a:xfrm>
            <a:off x="6315075" y="2253854"/>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9 w 614"/>
              <a:gd name="T11" fmla="*/ 195 h 643"/>
              <a:gd name="T12" fmla="*/ 559 w 614"/>
              <a:gd name="T13" fmla="*/ 615 h 643"/>
              <a:gd name="T14" fmla="*/ 56 w 614"/>
              <a:gd name="T15" fmla="*/ 615 h 643"/>
              <a:gd name="T16" fmla="*/ 56 w 614"/>
              <a:gd name="T17" fmla="*/ 195 h 643"/>
              <a:gd name="T18" fmla="*/ 559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94" name="Rectangle 294">
            <a:extLst>
              <a:ext uri="{FF2B5EF4-FFF2-40B4-BE49-F238E27FC236}">
                <a16:creationId xmlns:a16="http://schemas.microsoft.com/office/drawing/2014/main" xmlns="" id="{B0277026-3703-400D-8C00-F1060093E9D9}"/>
              </a:ext>
            </a:extLst>
          </p:cNvPr>
          <p:cNvSpPr>
            <a:spLocks noChangeArrowheads="1"/>
          </p:cNvSpPr>
          <p:nvPr/>
        </p:nvSpPr>
        <p:spPr bwMode="auto">
          <a:xfrm>
            <a:off x="6337698" y="2331244"/>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95" name="Rectangle 295">
            <a:extLst>
              <a:ext uri="{FF2B5EF4-FFF2-40B4-BE49-F238E27FC236}">
                <a16:creationId xmlns:a16="http://schemas.microsoft.com/office/drawing/2014/main" xmlns="" id="{3F7DDD4F-4550-4BB4-93E2-7C179A73F890}"/>
              </a:ext>
            </a:extLst>
          </p:cNvPr>
          <p:cNvSpPr>
            <a:spLocks noChangeArrowheads="1"/>
          </p:cNvSpPr>
          <p:nvPr/>
        </p:nvSpPr>
        <p:spPr bwMode="auto">
          <a:xfrm>
            <a:off x="6369844" y="2370535"/>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96" name="Rectangle 296">
            <a:extLst>
              <a:ext uri="{FF2B5EF4-FFF2-40B4-BE49-F238E27FC236}">
                <a16:creationId xmlns:a16="http://schemas.microsoft.com/office/drawing/2014/main" xmlns="" id="{930A1853-ED34-4F4B-87B1-8D46A0855E8F}"/>
              </a:ext>
            </a:extLst>
          </p:cNvPr>
          <p:cNvSpPr>
            <a:spLocks noChangeArrowheads="1"/>
          </p:cNvSpPr>
          <p:nvPr/>
        </p:nvSpPr>
        <p:spPr bwMode="auto">
          <a:xfrm>
            <a:off x="6471048" y="2368154"/>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97" name="Freeform 297">
            <a:extLst>
              <a:ext uri="{FF2B5EF4-FFF2-40B4-BE49-F238E27FC236}">
                <a16:creationId xmlns:a16="http://schemas.microsoft.com/office/drawing/2014/main" xmlns="" id="{B70CFF1E-30A6-46FB-B650-690B373F5587}"/>
              </a:ext>
            </a:extLst>
          </p:cNvPr>
          <p:cNvSpPr>
            <a:spLocks/>
          </p:cNvSpPr>
          <p:nvPr/>
        </p:nvSpPr>
        <p:spPr bwMode="auto">
          <a:xfrm>
            <a:off x="6421041" y="2428876"/>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7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6 w 23"/>
              <a:gd name="T23" fmla="*/ 1 h 30"/>
              <a:gd name="T24" fmla="*/ 4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4"/>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4"/>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7"/>
                </a:lnTo>
                <a:lnTo>
                  <a:pt x="4" y="28"/>
                </a:lnTo>
                <a:lnTo>
                  <a:pt x="5" y="29"/>
                </a:lnTo>
                <a:lnTo>
                  <a:pt x="6" y="29"/>
                </a:lnTo>
                <a:lnTo>
                  <a:pt x="8" y="30"/>
                </a:lnTo>
                <a:lnTo>
                  <a:pt x="9" y="30"/>
                </a:lnTo>
                <a:lnTo>
                  <a:pt x="10" y="30"/>
                </a:lnTo>
                <a:lnTo>
                  <a:pt x="11" y="30"/>
                </a:lnTo>
                <a:lnTo>
                  <a:pt x="12" y="30"/>
                </a:lnTo>
                <a:lnTo>
                  <a:pt x="13" y="30"/>
                </a:lnTo>
                <a:lnTo>
                  <a:pt x="14" y="30"/>
                </a:lnTo>
                <a:lnTo>
                  <a:pt x="15" y="30"/>
                </a:lnTo>
                <a:lnTo>
                  <a:pt x="16" y="29"/>
                </a:lnTo>
                <a:lnTo>
                  <a:pt x="17" y="28"/>
                </a:lnTo>
                <a:lnTo>
                  <a:pt x="19" y="27"/>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698" name="Line 298">
            <a:extLst>
              <a:ext uri="{FF2B5EF4-FFF2-40B4-BE49-F238E27FC236}">
                <a16:creationId xmlns:a16="http://schemas.microsoft.com/office/drawing/2014/main" xmlns="" id="{14CCF886-0C27-4AF5-9EFB-6C46339B8821}"/>
              </a:ext>
            </a:extLst>
          </p:cNvPr>
          <p:cNvSpPr>
            <a:spLocks noChangeShapeType="1"/>
          </p:cNvSpPr>
          <p:nvPr/>
        </p:nvSpPr>
        <p:spPr bwMode="auto">
          <a:xfrm>
            <a:off x="6494860" y="2368154"/>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699" name="Line 299">
            <a:extLst>
              <a:ext uri="{FF2B5EF4-FFF2-40B4-BE49-F238E27FC236}">
                <a16:creationId xmlns:a16="http://schemas.microsoft.com/office/drawing/2014/main" xmlns="" id="{AA90C8E1-1D06-4F76-AADD-9841A449FDC0}"/>
              </a:ext>
            </a:extLst>
          </p:cNvPr>
          <p:cNvSpPr>
            <a:spLocks noChangeShapeType="1"/>
          </p:cNvSpPr>
          <p:nvPr/>
        </p:nvSpPr>
        <p:spPr bwMode="auto">
          <a:xfrm>
            <a:off x="6471047" y="2396729"/>
            <a:ext cx="46434"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00" name="Freeform 300">
            <a:extLst>
              <a:ext uri="{FF2B5EF4-FFF2-40B4-BE49-F238E27FC236}">
                <a16:creationId xmlns:a16="http://schemas.microsoft.com/office/drawing/2014/main" xmlns="" id="{53473BAF-32AE-49EC-91CB-97776495C699}"/>
              </a:ext>
            </a:extLst>
          </p:cNvPr>
          <p:cNvSpPr>
            <a:spLocks/>
          </p:cNvSpPr>
          <p:nvPr/>
        </p:nvSpPr>
        <p:spPr bwMode="auto">
          <a:xfrm>
            <a:off x="6030516" y="2661048"/>
            <a:ext cx="244078" cy="25479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01" name="Rectangle 301">
            <a:extLst>
              <a:ext uri="{FF2B5EF4-FFF2-40B4-BE49-F238E27FC236}">
                <a16:creationId xmlns:a16="http://schemas.microsoft.com/office/drawing/2014/main" xmlns="" id="{1DE93669-AD11-4C1F-94F9-17B890C026C0}"/>
              </a:ext>
            </a:extLst>
          </p:cNvPr>
          <p:cNvSpPr>
            <a:spLocks noChangeArrowheads="1"/>
          </p:cNvSpPr>
          <p:nvPr/>
        </p:nvSpPr>
        <p:spPr bwMode="auto">
          <a:xfrm>
            <a:off x="6053138" y="2738438"/>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02" name="Rectangle 302">
            <a:extLst>
              <a:ext uri="{FF2B5EF4-FFF2-40B4-BE49-F238E27FC236}">
                <a16:creationId xmlns:a16="http://schemas.microsoft.com/office/drawing/2014/main" xmlns="" id="{7D347E78-5D61-4C36-B3F5-1290EA67935C}"/>
              </a:ext>
            </a:extLst>
          </p:cNvPr>
          <p:cNvSpPr>
            <a:spLocks noChangeArrowheads="1"/>
          </p:cNvSpPr>
          <p:nvPr/>
        </p:nvSpPr>
        <p:spPr bwMode="auto">
          <a:xfrm>
            <a:off x="6085285" y="2777729"/>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03" name="Rectangle 303">
            <a:extLst>
              <a:ext uri="{FF2B5EF4-FFF2-40B4-BE49-F238E27FC236}">
                <a16:creationId xmlns:a16="http://schemas.microsoft.com/office/drawing/2014/main" xmlns="" id="{AA62EA2D-C434-4ACB-BF0A-8A2026A0DEB9}"/>
              </a:ext>
            </a:extLst>
          </p:cNvPr>
          <p:cNvSpPr>
            <a:spLocks noChangeArrowheads="1"/>
          </p:cNvSpPr>
          <p:nvPr/>
        </p:nvSpPr>
        <p:spPr bwMode="auto">
          <a:xfrm>
            <a:off x="6186488" y="2775348"/>
            <a:ext cx="48816"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04" name="Freeform 304">
            <a:extLst>
              <a:ext uri="{FF2B5EF4-FFF2-40B4-BE49-F238E27FC236}">
                <a16:creationId xmlns:a16="http://schemas.microsoft.com/office/drawing/2014/main" xmlns="" id="{580E3B06-07AE-434F-ACC5-DEAA15025664}"/>
              </a:ext>
            </a:extLst>
          </p:cNvPr>
          <p:cNvSpPr>
            <a:spLocks/>
          </p:cNvSpPr>
          <p:nvPr/>
        </p:nvSpPr>
        <p:spPr bwMode="auto">
          <a:xfrm>
            <a:off x="6136481" y="2836069"/>
            <a:ext cx="9525" cy="11906"/>
          </a:xfrm>
          <a:custGeom>
            <a:avLst/>
            <a:gdLst>
              <a:gd name="T0" fmla="*/ 24 w 24"/>
              <a:gd name="T1" fmla="*/ 14 h 30"/>
              <a:gd name="T2" fmla="*/ 24 w 24"/>
              <a:gd name="T3" fmla="*/ 11 h 30"/>
              <a:gd name="T4" fmla="*/ 21 w 24"/>
              <a:gd name="T5" fmla="*/ 9 h 30"/>
              <a:gd name="T6" fmla="*/ 21 w 24"/>
              <a:gd name="T7" fmla="*/ 7 h 30"/>
              <a:gd name="T8" fmla="*/ 19 w 24"/>
              <a:gd name="T9" fmla="*/ 5 h 30"/>
              <a:gd name="T10" fmla="*/ 18 w 24"/>
              <a:gd name="T11" fmla="*/ 3 h 30"/>
              <a:gd name="T12" fmla="*/ 17 w 24"/>
              <a:gd name="T13" fmla="*/ 1 h 30"/>
              <a:gd name="T14" fmla="*/ 15 w 24"/>
              <a:gd name="T15" fmla="*/ 0 h 30"/>
              <a:gd name="T16" fmla="*/ 13 w 24"/>
              <a:gd name="T17" fmla="*/ 0 h 30"/>
              <a:gd name="T18" fmla="*/ 10 w 24"/>
              <a:gd name="T19" fmla="*/ 0 h 30"/>
              <a:gd name="T20" fmla="*/ 9 w 24"/>
              <a:gd name="T21" fmla="*/ 0 h 30"/>
              <a:gd name="T22" fmla="*/ 7 w 24"/>
              <a:gd name="T23" fmla="*/ 1 h 30"/>
              <a:gd name="T24" fmla="*/ 5 w 24"/>
              <a:gd name="T25" fmla="*/ 3 h 30"/>
              <a:gd name="T26" fmla="*/ 4 w 24"/>
              <a:gd name="T27" fmla="*/ 5 h 30"/>
              <a:gd name="T28" fmla="*/ 2 w 24"/>
              <a:gd name="T29" fmla="*/ 7 h 30"/>
              <a:gd name="T30" fmla="*/ 2 w 24"/>
              <a:gd name="T31" fmla="*/ 9 h 30"/>
              <a:gd name="T32" fmla="*/ 0 w 24"/>
              <a:gd name="T33" fmla="*/ 11 h 30"/>
              <a:gd name="T34" fmla="*/ 0 w 24"/>
              <a:gd name="T35" fmla="*/ 14 h 30"/>
              <a:gd name="T36" fmla="*/ 0 w 24"/>
              <a:gd name="T37" fmla="*/ 17 h 30"/>
              <a:gd name="T38" fmla="*/ 0 w 24"/>
              <a:gd name="T39" fmla="*/ 19 h 30"/>
              <a:gd name="T40" fmla="*/ 2 w 24"/>
              <a:gd name="T41" fmla="*/ 22 h 30"/>
              <a:gd name="T42" fmla="*/ 2 w 24"/>
              <a:gd name="T43" fmla="*/ 24 h 30"/>
              <a:gd name="T44" fmla="*/ 4 w 24"/>
              <a:gd name="T45" fmla="*/ 26 h 30"/>
              <a:gd name="T46" fmla="*/ 5 w 24"/>
              <a:gd name="T47" fmla="*/ 28 h 30"/>
              <a:gd name="T48" fmla="*/ 7 w 24"/>
              <a:gd name="T49" fmla="*/ 29 h 30"/>
              <a:gd name="T50" fmla="*/ 9 w 24"/>
              <a:gd name="T51" fmla="*/ 30 h 30"/>
              <a:gd name="T52" fmla="*/ 10 w 24"/>
              <a:gd name="T53" fmla="*/ 30 h 30"/>
              <a:gd name="T54" fmla="*/ 13 w 24"/>
              <a:gd name="T55" fmla="*/ 30 h 30"/>
              <a:gd name="T56" fmla="*/ 15 w 24"/>
              <a:gd name="T57" fmla="*/ 30 h 30"/>
              <a:gd name="T58" fmla="*/ 17 w 24"/>
              <a:gd name="T59" fmla="*/ 29 h 30"/>
              <a:gd name="T60" fmla="*/ 18 w 24"/>
              <a:gd name="T61" fmla="*/ 28 h 30"/>
              <a:gd name="T62" fmla="*/ 19 w 24"/>
              <a:gd name="T63" fmla="*/ 26 h 30"/>
              <a:gd name="T64" fmla="*/ 21 w 24"/>
              <a:gd name="T65" fmla="*/ 24 h 30"/>
              <a:gd name="T66" fmla="*/ 21 w 24"/>
              <a:gd name="T67" fmla="*/ 22 h 30"/>
              <a:gd name="T68" fmla="*/ 24 w 24"/>
              <a:gd name="T69" fmla="*/ 19 h 30"/>
              <a:gd name="T70" fmla="*/ 24 w 24"/>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30"/>
              <a:gd name="T110" fmla="*/ 24 w 24"/>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30">
                <a:moveTo>
                  <a:pt x="24" y="15"/>
                </a:moveTo>
                <a:lnTo>
                  <a:pt x="24" y="14"/>
                </a:lnTo>
                <a:lnTo>
                  <a:pt x="24" y="12"/>
                </a:lnTo>
                <a:lnTo>
                  <a:pt x="24" y="11"/>
                </a:lnTo>
                <a:lnTo>
                  <a:pt x="22" y="10"/>
                </a:lnTo>
                <a:lnTo>
                  <a:pt x="21" y="9"/>
                </a:lnTo>
                <a:lnTo>
                  <a:pt x="21" y="8"/>
                </a:lnTo>
                <a:lnTo>
                  <a:pt x="21" y="7"/>
                </a:lnTo>
                <a:lnTo>
                  <a:pt x="20" y="6"/>
                </a:lnTo>
                <a:lnTo>
                  <a:pt x="19" y="5"/>
                </a:lnTo>
                <a:lnTo>
                  <a:pt x="19" y="4"/>
                </a:lnTo>
                <a:lnTo>
                  <a:pt x="18" y="3"/>
                </a:lnTo>
                <a:lnTo>
                  <a:pt x="17" y="1"/>
                </a:lnTo>
                <a:lnTo>
                  <a:pt x="16" y="0"/>
                </a:lnTo>
                <a:lnTo>
                  <a:pt x="15" y="0"/>
                </a:lnTo>
                <a:lnTo>
                  <a:pt x="14" y="0"/>
                </a:lnTo>
                <a:lnTo>
                  <a:pt x="13" y="0"/>
                </a:lnTo>
                <a:lnTo>
                  <a:pt x="11" y="0"/>
                </a:lnTo>
                <a:lnTo>
                  <a:pt x="10" y="0"/>
                </a:lnTo>
                <a:lnTo>
                  <a:pt x="9" y="0"/>
                </a:lnTo>
                <a:lnTo>
                  <a:pt x="8" y="0"/>
                </a:lnTo>
                <a:lnTo>
                  <a:pt x="7" y="1"/>
                </a:lnTo>
                <a:lnTo>
                  <a:pt x="6" y="1"/>
                </a:lnTo>
                <a:lnTo>
                  <a:pt x="5" y="3"/>
                </a:lnTo>
                <a:lnTo>
                  <a:pt x="4" y="4"/>
                </a:lnTo>
                <a:lnTo>
                  <a:pt x="4" y="5"/>
                </a:lnTo>
                <a:lnTo>
                  <a:pt x="3" y="6"/>
                </a:lnTo>
                <a:lnTo>
                  <a:pt x="2" y="7"/>
                </a:lnTo>
                <a:lnTo>
                  <a:pt x="2" y="8"/>
                </a:lnTo>
                <a:lnTo>
                  <a:pt x="2" y="9"/>
                </a:lnTo>
                <a:lnTo>
                  <a:pt x="0" y="10"/>
                </a:lnTo>
                <a:lnTo>
                  <a:pt x="0" y="11"/>
                </a:lnTo>
                <a:lnTo>
                  <a:pt x="0" y="12"/>
                </a:lnTo>
                <a:lnTo>
                  <a:pt x="0" y="14"/>
                </a:lnTo>
                <a:lnTo>
                  <a:pt x="0" y="15"/>
                </a:lnTo>
                <a:lnTo>
                  <a:pt x="0" y="17"/>
                </a:lnTo>
                <a:lnTo>
                  <a:pt x="0" y="18"/>
                </a:lnTo>
                <a:lnTo>
                  <a:pt x="0" y="19"/>
                </a:lnTo>
                <a:lnTo>
                  <a:pt x="0" y="20"/>
                </a:lnTo>
                <a:lnTo>
                  <a:pt x="2" y="22"/>
                </a:lnTo>
                <a:lnTo>
                  <a:pt x="2" y="23"/>
                </a:lnTo>
                <a:lnTo>
                  <a:pt x="2" y="24"/>
                </a:lnTo>
                <a:lnTo>
                  <a:pt x="3" y="24"/>
                </a:lnTo>
                <a:lnTo>
                  <a:pt x="4" y="26"/>
                </a:lnTo>
                <a:lnTo>
                  <a:pt x="4" y="27"/>
                </a:lnTo>
                <a:lnTo>
                  <a:pt x="5" y="28"/>
                </a:lnTo>
                <a:lnTo>
                  <a:pt x="6" y="29"/>
                </a:lnTo>
                <a:lnTo>
                  <a:pt x="7" y="29"/>
                </a:lnTo>
                <a:lnTo>
                  <a:pt x="8" y="30"/>
                </a:lnTo>
                <a:lnTo>
                  <a:pt x="9" y="30"/>
                </a:lnTo>
                <a:lnTo>
                  <a:pt x="10" y="30"/>
                </a:lnTo>
                <a:lnTo>
                  <a:pt x="11" y="30"/>
                </a:lnTo>
                <a:lnTo>
                  <a:pt x="13"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4" y="19"/>
                </a:lnTo>
                <a:lnTo>
                  <a:pt x="24" y="18"/>
                </a:lnTo>
                <a:lnTo>
                  <a:pt x="24" y="17"/>
                </a:lnTo>
                <a:lnTo>
                  <a:pt x="24"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05" name="Line 305">
            <a:extLst>
              <a:ext uri="{FF2B5EF4-FFF2-40B4-BE49-F238E27FC236}">
                <a16:creationId xmlns:a16="http://schemas.microsoft.com/office/drawing/2014/main" xmlns="" id="{A534EE69-AB18-4923-88F6-393D1AA2834D}"/>
              </a:ext>
            </a:extLst>
          </p:cNvPr>
          <p:cNvSpPr>
            <a:spLocks noChangeShapeType="1"/>
          </p:cNvSpPr>
          <p:nvPr/>
        </p:nvSpPr>
        <p:spPr bwMode="auto">
          <a:xfrm>
            <a:off x="6210300" y="2775348"/>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06" name="Line 306">
            <a:extLst>
              <a:ext uri="{FF2B5EF4-FFF2-40B4-BE49-F238E27FC236}">
                <a16:creationId xmlns:a16="http://schemas.microsoft.com/office/drawing/2014/main" xmlns="" id="{8EC6E3B1-A628-4F61-A367-09AFE5B80797}"/>
              </a:ext>
            </a:extLst>
          </p:cNvPr>
          <p:cNvSpPr>
            <a:spLocks noChangeShapeType="1"/>
          </p:cNvSpPr>
          <p:nvPr/>
        </p:nvSpPr>
        <p:spPr bwMode="auto">
          <a:xfrm>
            <a:off x="6186488" y="2803923"/>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07" name="Freeform 307">
            <a:extLst>
              <a:ext uri="{FF2B5EF4-FFF2-40B4-BE49-F238E27FC236}">
                <a16:creationId xmlns:a16="http://schemas.microsoft.com/office/drawing/2014/main" xmlns="" id="{25997D5C-83BC-4ECF-8E22-A84257323B4F}"/>
              </a:ext>
            </a:extLst>
          </p:cNvPr>
          <p:cNvSpPr>
            <a:spLocks/>
          </p:cNvSpPr>
          <p:nvPr/>
        </p:nvSpPr>
        <p:spPr bwMode="auto">
          <a:xfrm>
            <a:off x="5556647" y="2689623"/>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08" name="Rectangle 308">
            <a:extLst>
              <a:ext uri="{FF2B5EF4-FFF2-40B4-BE49-F238E27FC236}">
                <a16:creationId xmlns:a16="http://schemas.microsoft.com/office/drawing/2014/main" xmlns="" id="{16F62267-9BA1-4A9B-AB7D-A081FDF5051F}"/>
              </a:ext>
            </a:extLst>
          </p:cNvPr>
          <p:cNvSpPr>
            <a:spLocks noChangeArrowheads="1"/>
          </p:cNvSpPr>
          <p:nvPr/>
        </p:nvSpPr>
        <p:spPr bwMode="auto">
          <a:xfrm>
            <a:off x="5579269" y="2767013"/>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09" name="Rectangle 309">
            <a:extLst>
              <a:ext uri="{FF2B5EF4-FFF2-40B4-BE49-F238E27FC236}">
                <a16:creationId xmlns:a16="http://schemas.microsoft.com/office/drawing/2014/main" xmlns="" id="{1B9514B4-74DA-4B4E-B1A5-6B4D03B940AD}"/>
              </a:ext>
            </a:extLst>
          </p:cNvPr>
          <p:cNvSpPr>
            <a:spLocks noChangeArrowheads="1"/>
          </p:cNvSpPr>
          <p:nvPr/>
        </p:nvSpPr>
        <p:spPr bwMode="auto">
          <a:xfrm>
            <a:off x="5611416" y="2806304"/>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10" name="Rectangle 310">
            <a:extLst>
              <a:ext uri="{FF2B5EF4-FFF2-40B4-BE49-F238E27FC236}">
                <a16:creationId xmlns:a16="http://schemas.microsoft.com/office/drawing/2014/main" xmlns="" id="{20B33D60-232B-4456-AC53-5B1891070A11}"/>
              </a:ext>
            </a:extLst>
          </p:cNvPr>
          <p:cNvSpPr>
            <a:spLocks noChangeArrowheads="1"/>
          </p:cNvSpPr>
          <p:nvPr/>
        </p:nvSpPr>
        <p:spPr bwMode="auto">
          <a:xfrm>
            <a:off x="5712619" y="2802732"/>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11" name="Freeform 311">
            <a:extLst>
              <a:ext uri="{FF2B5EF4-FFF2-40B4-BE49-F238E27FC236}">
                <a16:creationId xmlns:a16="http://schemas.microsoft.com/office/drawing/2014/main" xmlns="" id="{97831A2F-0E9B-4375-8870-5987296E83BF}"/>
              </a:ext>
            </a:extLst>
          </p:cNvPr>
          <p:cNvSpPr>
            <a:spLocks/>
          </p:cNvSpPr>
          <p:nvPr/>
        </p:nvSpPr>
        <p:spPr bwMode="auto">
          <a:xfrm>
            <a:off x="5662613" y="2864644"/>
            <a:ext cx="9525" cy="10716"/>
          </a:xfrm>
          <a:custGeom>
            <a:avLst/>
            <a:gdLst>
              <a:gd name="T0" fmla="*/ 23 w 23"/>
              <a:gd name="T1" fmla="*/ 13 h 29"/>
              <a:gd name="T2" fmla="*/ 23 w 23"/>
              <a:gd name="T3" fmla="*/ 11 h 29"/>
              <a:gd name="T4" fmla="*/ 21 w 23"/>
              <a:gd name="T5" fmla="*/ 8 h 29"/>
              <a:gd name="T6" fmla="*/ 21 w 23"/>
              <a:gd name="T7" fmla="*/ 6 h 29"/>
              <a:gd name="T8" fmla="*/ 18 w 23"/>
              <a:gd name="T9" fmla="*/ 4 h 29"/>
              <a:gd name="T10" fmla="*/ 17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6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6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7 w 23"/>
              <a:gd name="T61" fmla="*/ 27 h 29"/>
              <a:gd name="T62" fmla="*/ 18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7"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12" name="Line 312">
            <a:extLst>
              <a:ext uri="{FF2B5EF4-FFF2-40B4-BE49-F238E27FC236}">
                <a16:creationId xmlns:a16="http://schemas.microsoft.com/office/drawing/2014/main" xmlns="" id="{4700E611-2032-44DC-B175-62E2BB0AF6A3}"/>
              </a:ext>
            </a:extLst>
          </p:cNvPr>
          <p:cNvSpPr>
            <a:spLocks noChangeShapeType="1"/>
          </p:cNvSpPr>
          <p:nvPr/>
        </p:nvSpPr>
        <p:spPr bwMode="auto">
          <a:xfrm>
            <a:off x="5736431" y="2803923"/>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13" name="Line 313">
            <a:extLst>
              <a:ext uri="{FF2B5EF4-FFF2-40B4-BE49-F238E27FC236}">
                <a16:creationId xmlns:a16="http://schemas.microsoft.com/office/drawing/2014/main" xmlns="" id="{ACF91D01-963E-4509-A3B7-B902F27FC206}"/>
              </a:ext>
            </a:extLst>
          </p:cNvPr>
          <p:cNvSpPr>
            <a:spLocks noChangeShapeType="1"/>
          </p:cNvSpPr>
          <p:nvPr/>
        </p:nvSpPr>
        <p:spPr bwMode="auto">
          <a:xfrm>
            <a:off x="5712619" y="2831306"/>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14" name="Freeform 314">
            <a:extLst>
              <a:ext uri="{FF2B5EF4-FFF2-40B4-BE49-F238E27FC236}">
                <a16:creationId xmlns:a16="http://schemas.microsoft.com/office/drawing/2014/main" xmlns="" id="{A89B258E-756F-4B87-8762-E9414D3A0677}"/>
              </a:ext>
            </a:extLst>
          </p:cNvPr>
          <p:cNvSpPr>
            <a:spLocks/>
          </p:cNvSpPr>
          <p:nvPr/>
        </p:nvSpPr>
        <p:spPr bwMode="auto">
          <a:xfrm>
            <a:off x="5111353" y="2831307"/>
            <a:ext cx="242888" cy="25479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15" name="Rectangle 315">
            <a:extLst>
              <a:ext uri="{FF2B5EF4-FFF2-40B4-BE49-F238E27FC236}">
                <a16:creationId xmlns:a16="http://schemas.microsoft.com/office/drawing/2014/main" xmlns="" id="{5DACB74B-AA18-491E-BBDD-84E82ADEB945}"/>
              </a:ext>
            </a:extLst>
          </p:cNvPr>
          <p:cNvSpPr>
            <a:spLocks noChangeArrowheads="1"/>
          </p:cNvSpPr>
          <p:nvPr/>
        </p:nvSpPr>
        <p:spPr bwMode="auto">
          <a:xfrm>
            <a:off x="5133975" y="2908697"/>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16" name="Rectangle 316">
            <a:extLst>
              <a:ext uri="{FF2B5EF4-FFF2-40B4-BE49-F238E27FC236}">
                <a16:creationId xmlns:a16="http://schemas.microsoft.com/office/drawing/2014/main" xmlns="" id="{29950B3C-33C4-465F-B2D8-45FD19A28C1E}"/>
              </a:ext>
            </a:extLst>
          </p:cNvPr>
          <p:cNvSpPr>
            <a:spLocks noChangeArrowheads="1"/>
          </p:cNvSpPr>
          <p:nvPr/>
        </p:nvSpPr>
        <p:spPr bwMode="auto">
          <a:xfrm>
            <a:off x="5166122" y="2949179"/>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17" name="Rectangle 317">
            <a:extLst>
              <a:ext uri="{FF2B5EF4-FFF2-40B4-BE49-F238E27FC236}">
                <a16:creationId xmlns:a16="http://schemas.microsoft.com/office/drawing/2014/main" xmlns="" id="{57D2A5A7-0236-48B0-8E6B-AA4021DB5BF9}"/>
              </a:ext>
            </a:extLst>
          </p:cNvPr>
          <p:cNvSpPr>
            <a:spLocks noChangeArrowheads="1"/>
          </p:cNvSpPr>
          <p:nvPr/>
        </p:nvSpPr>
        <p:spPr bwMode="auto">
          <a:xfrm>
            <a:off x="5267325" y="2945607"/>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18" name="Freeform 318">
            <a:extLst>
              <a:ext uri="{FF2B5EF4-FFF2-40B4-BE49-F238E27FC236}">
                <a16:creationId xmlns:a16="http://schemas.microsoft.com/office/drawing/2014/main" xmlns="" id="{28EF9880-8696-4A9B-A95E-6BF933CDBBDC}"/>
              </a:ext>
            </a:extLst>
          </p:cNvPr>
          <p:cNvSpPr>
            <a:spLocks/>
          </p:cNvSpPr>
          <p:nvPr/>
        </p:nvSpPr>
        <p:spPr bwMode="auto">
          <a:xfrm>
            <a:off x="5217319" y="3006329"/>
            <a:ext cx="9525" cy="11906"/>
          </a:xfrm>
          <a:custGeom>
            <a:avLst/>
            <a:gdLst>
              <a:gd name="T0" fmla="*/ 24 w 24"/>
              <a:gd name="T1" fmla="*/ 13 h 29"/>
              <a:gd name="T2" fmla="*/ 24 w 24"/>
              <a:gd name="T3" fmla="*/ 11 h 29"/>
              <a:gd name="T4" fmla="*/ 21 w 24"/>
              <a:gd name="T5" fmla="*/ 8 h 29"/>
              <a:gd name="T6" fmla="*/ 21 w 24"/>
              <a:gd name="T7" fmla="*/ 6 h 29"/>
              <a:gd name="T8" fmla="*/ 19 w 24"/>
              <a:gd name="T9" fmla="*/ 4 h 29"/>
              <a:gd name="T10" fmla="*/ 18 w 24"/>
              <a:gd name="T11" fmla="*/ 2 h 29"/>
              <a:gd name="T12" fmla="*/ 17 w 24"/>
              <a:gd name="T13" fmla="*/ 1 h 29"/>
              <a:gd name="T14" fmla="*/ 15 w 24"/>
              <a:gd name="T15" fmla="*/ 0 h 29"/>
              <a:gd name="T16" fmla="*/ 13 w 24"/>
              <a:gd name="T17" fmla="*/ 0 h 29"/>
              <a:gd name="T18" fmla="*/ 10 w 24"/>
              <a:gd name="T19" fmla="*/ 0 h 29"/>
              <a:gd name="T20" fmla="*/ 9 w 24"/>
              <a:gd name="T21" fmla="*/ 0 h 29"/>
              <a:gd name="T22" fmla="*/ 7 w 24"/>
              <a:gd name="T23" fmla="*/ 1 h 29"/>
              <a:gd name="T24" fmla="*/ 5 w 24"/>
              <a:gd name="T25" fmla="*/ 2 h 29"/>
              <a:gd name="T26" fmla="*/ 4 w 24"/>
              <a:gd name="T27" fmla="*/ 4 h 29"/>
              <a:gd name="T28" fmla="*/ 2 w 24"/>
              <a:gd name="T29" fmla="*/ 6 h 29"/>
              <a:gd name="T30" fmla="*/ 2 w 24"/>
              <a:gd name="T31" fmla="*/ 8 h 29"/>
              <a:gd name="T32" fmla="*/ 0 w 24"/>
              <a:gd name="T33" fmla="*/ 11 h 29"/>
              <a:gd name="T34" fmla="*/ 0 w 24"/>
              <a:gd name="T35" fmla="*/ 13 h 29"/>
              <a:gd name="T36" fmla="*/ 0 w 24"/>
              <a:gd name="T37" fmla="*/ 16 h 29"/>
              <a:gd name="T38" fmla="*/ 0 w 24"/>
              <a:gd name="T39" fmla="*/ 18 h 29"/>
              <a:gd name="T40" fmla="*/ 2 w 24"/>
              <a:gd name="T41" fmla="*/ 21 h 29"/>
              <a:gd name="T42" fmla="*/ 2 w 24"/>
              <a:gd name="T43" fmla="*/ 24 h 29"/>
              <a:gd name="T44" fmla="*/ 4 w 24"/>
              <a:gd name="T45" fmla="*/ 25 h 29"/>
              <a:gd name="T46" fmla="*/ 5 w 24"/>
              <a:gd name="T47" fmla="*/ 27 h 29"/>
              <a:gd name="T48" fmla="*/ 7 w 24"/>
              <a:gd name="T49" fmla="*/ 28 h 29"/>
              <a:gd name="T50" fmla="*/ 9 w 24"/>
              <a:gd name="T51" fmla="*/ 29 h 29"/>
              <a:gd name="T52" fmla="*/ 10 w 24"/>
              <a:gd name="T53" fmla="*/ 29 h 29"/>
              <a:gd name="T54" fmla="*/ 13 w 24"/>
              <a:gd name="T55" fmla="*/ 29 h 29"/>
              <a:gd name="T56" fmla="*/ 15 w 24"/>
              <a:gd name="T57" fmla="*/ 29 h 29"/>
              <a:gd name="T58" fmla="*/ 17 w 24"/>
              <a:gd name="T59" fmla="*/ 28 h 29"/>
              <a:gd name="T60" fmla="*/ 18 w 24"/>
              <a:gd name="T61" fmla="*/ 27 h 29"/>
              <a:gd name="T62" fmla="*/ 19 w 24"/>
              <a:gd name="T63" fmla="*/ 25 h 29"/>
              <a:gd name="T64" fmla="*/ 21 w 24"/>
              <a:gd name="T65" fmla="*/ 24 h 29"/>
              <a:gd name="T66" fmla="*/ 21 w 24"/>
              <a:gd name="T67" fmla="*/ 21 h 29"/>
              <a:gd name="T68" fmla="*/ 24 w 24"/>
              <a:gd name="T69" fmla="*/ 18 h 29"/>
              <a:gd name="T70" fmla="*/ 24 w 24"/>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29"/>
              <a:gd name="T110" fmla="*/ 24 w 24"/>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29">
                <a:moveTo>
                  <a:pt x="24" y="14"/>
                </a:moveTo>
                <a:lnTo>
                  <a:pt x="24" y="13"/>
                </a:lnTo>
                <a:lnTo>
                  <a:pt x="24" y="12"/>
                </a:lnTo>
                <a:lnTo>
                  <a:pt x="24" y="11"/>
                </a:lnTo>
                <a:lnTo>
                  <a:pt x="22" y="9"/>
                </a:lnTo>
                <a:lnTo>
                  <a:pt x="21" y="8"/>
                </a:lnTo>
                <a:lnTo>
                  <a:pt x="21" y="7"/>
                </a:lnTo>
                <a:lnTo>
                  <a:pt x="21" y="6"/>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6"/>
                </a:lnTo>
                <a:lnTo>
                  <a:pt x="2" y="7"/>
                </a:lnTo>
                <a:lnTo>
                  <a:pt x="2" y="8"/>
                </a:lnTo>
                <a:lnTo>
                  <a:pt x="0" y="9"/>
                </a:lnTo>
                <a:lnTo>
                  <a:pt x="0" y="11"/>
                </a:lnTo>
                <a:lnTo>
                  <a:pt x="0" y="12"/>
                </a:lnTo>
                <a:lnTo>
                  <a:pt x="0" y="13"/>
                </a:lnTo>
                <a:lnTo>
                  <a:pt x="0" y="14"/>
                </a:lnTo>
                <a:lnTo>
                  <a:pt x="0" y="16"/>
                </a:lnTo>
                <a:lnTo>
                  <a:pt x="0" y="17"/>
                </a:lnTo>
                <a:lnTo>
                  <a:pt x="0" y="18"/>
                </a:lnTo>
                <a:lnTo>
                  <a:pt x="0" y="19"/>
                </a:lnTo>
                <a:lnTo>
                  <a:pt x="2" y="21"/>
                </a:lnTo>
                <a:lnTo>
                  <a:pt x="2" y="23"/>
                </a:lnTo>
                <a:lnTo>
                  <a:pt x="2" y="24"/>
                </a:lnTo>
                <a:lnTo>
                  <a:pt x="3" y="24"/>
                </a:lnTo>
                <a:lnTo>
                  <a:pt x="4" y="25"/>
                </a:lnTo>
                <a:lnTo>
                  <a:pt x="4" y="26"/>
                </a:lnTo>
                <a:lnTo>
                  <a:pt x="5" y="27"/>
                </a:lnTo>
                <a:lnTo>
                  <a:pt x="6" y="28"/>
                </a:lnTo>
                <a:lnTo>
                  <a:pt x="7" y="28"/>
                </a:lnTo>
                <a:lnTo>
                  <a:pt x="8" y="29"/>
                </a:lnTo>
                <a:lnTo>
                  <a:pt x="9" y="29"/>
                </a:lnTo>
                <a:lnTo>
                  <a:pt x="10" y="29"/>
                </a:lnTo>
                <a:lnTo>
                  <a:pt x="11" y="29"/>
                </a:lnTo>
                <a:lnTo>
                  <a:pt x="13" y="29"/>
                </a:lnTo>
                <a:lnTo>
                  <a:pt x="14" y="29"/>
                </a:lnTo>
                <a:lnTo>
                  <a:pt x="15" y="29"/>
                </a:lnTo>
                <a:lnTo>
                  <a:pt x="16" y="29"/>
                </a:lnTo>
                <a:lnTo>
                  <a:pt x="17" y="28"/>
                </a:lnTo>
                <a:lnTo>
                  <a:pt x="18" y="27"/>
                </a:lnTo>
                <a:lnTo>
                  <a:pt x="19" y="26"/>
                </a:lnTo>
                <a:lnTo>
                  <a:pt x="19" y="25"/>
                </a:lnTo>
                <a:lnTo>
                  <a:pt x="20" y="24"/>
                </a:lnTo>
                <a:lnTo>
                  <a:pt x="21" y="24"/>
                </a:lnTo>
                <a:lnTo>
                  <a:pt x="21" y="23"/>
                </a:lnTo>
                <a:lnTo>
                  <a:pt x="21" y="21"/>
                </a:lnTo>
                <a:lnTo>
                  <a:pt x="22" y="19"/>
                </a:lnTo>
                <a:lnTo>
                  <a:pt x="24" y="18"/>
                </a:lnTo>
                <a:lnTo>
                  <a:pt x="24" y="17"/>
                </a:lnTo>
                <a:lnTo>
                  <a:pt x="24" y="16"/>
                </a:lnTo>
                <a:lnTo>
                  <a:pt x="24"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19" name="Line 319">
            <a:extLst>
              <a:ext uri="{FF2B5EF4-FFF2-40B4-BE49-F238E27FC236}">
                <a16:creationId xmlns:a16="http://schemas.microsoft.com/office/drawing/2014/main" xmlns="" id="{D67BB48A-38E4-4903-AE84-FAAE18C2FEDC}"/>
              </a:ext>
            </a:extLst>
          </p:cNvPr>
          <p:cNvSpPr>
            <a:spLocks noChangeShapeType="1"/>
          </p:cNvSpPr>
          <p:nvPr/>
        </p:nvSpPr>
        <p:spPr bwMode="auto">
          <a:xfrm>
            <a:off x="5291138" y="2945607"/>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20" name="Line 320">
            <a:extLst>
              <a:ext uri="{FF2B5EF4-FFF2-40B4-BE49-F238E27FC236}">
                <a16:creationId xmlns:a16="http://schemas.microsoft.com/office/drawing/2014/main" xmlns="" id="{AF166289-4D38-44AE-A807-A4DC57699267}"/>
              </a:ext>
            </a:extLst>
          </p:cNvPr>
          <p:cNvSpPr>
            <a:spLocks noChangeShapeType="1"/>
          </p:cNvSpPr>
          <p:nvPr/>
        </p:nvSpPr>
        <p:spPr bwMode="auto">
          <a:xfrm>
            <a:off x="5267325" y="2974181"/>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21" name="Freeform 321">
            <a:extLst>
              <a:ext uri="{FF2B5EF4-FFF2-40B4-BE49-F238E27FC236}">
                <a16:creationId xmlns:a16="http://schemas.microsoft.com/office/drawing/2014/main" xmlns="" id="{E6E622FB-D174-4584-B9D2-6C127E4A9DF8}"/>
              </a:ext>
            </a:extLst>
          </p:cNvPr>
          <p:cNvSpPr>
            <a:spLocks/>
          </p:cNvSpPr>
          <p:nvPr/>
        </p:nvSpPr>
        <p:spPr bwMode="auto">
          <a:xfrm>
            <a:off x="4968479" y="3987404"/>
            <a:ext cx="24407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5 h 643"/>
              <a:gd name="T14" fmla="*/ 56 w 614"/>
              <a:gd name="T15" fmla="*/ 615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22" name="Rectangle 322">
            <a:extLst>
              <a:ext uri="{FF2B5EF4-FFF2-40B4-BE49-F238E27FC236}">
                <a16:creationId xmlns:a16="http://schemas.microsoft.com/office/drawing/2014/main" xmlns="" id="{0FC913AC-D9EE-4FDA-A6E9-4BC807E626CD}"/>
              </a:ext>
            </a:extLst>
          </p:cNvPr>
          <p:cNvSpPr>
            <a:spLocks noChangeArrowheads="1"/>
          </p:cNvSpPr>
          <p:nvPr/>
        </p:nvSpPr>
        <p:spPr bwMode="auto">
          <a:xfrm>
            <a:off x="4991101" y="4064794"/>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23" name="Rectangle 323">
            <a:extLst>
              <a:ext uri="{FF2B5EF4-FFF2-40B4-BE49-F238E27FC236}">
                <a16:creationId xmlns:a16="http://schemas.microsoft.com/office/drawing/2014/main" xmlns="" id="{5185E817-A374-48B0-9C05-1D8977020AB2}"/>
              </a:ext>
            </a:extLst>
          </p:cNvPr>
          <p:cNvSpPr>
            <a:spLocks noChangeArrowheads="1"/>
          </p:cNvSpPr>
          <p:nvPr/>
        </p:nvSpPr>
        <p:spPr bwMode="auto">
          <a:xfrm>
            <a:off x="5023247" y="4104085"/>
            <a:ext cx="71438"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24" name="Rectangle 324">
            <a:extLst>
              <a:ext uri="{FF2B5EF4-FFF2-40B4-BE49-F238E27FC236}">
                <a16:creationId xmlns:a16="http://schemas.microsoft.com/office/drawing/2014/main" xmlns="" id="{78AF5380-5A6D-4BCC-813D-E7A7AEE5C1B9}"/>
              </a:ext>
            </a:extLst>
          </p:cNvPr>
          <p:cNvSpPr>
            <a:spLocks noChangeArrowheads="1"/>
          </p:cNvSpPr>
          <p:nvPr/>
        </p:nvSpPr>
        <p:spPr bwMode="auto">
          <a:xfrm>
            <a:off x="5125641" y="4101704"/>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25" name="Freeform 325">
            <a:extLst>
              <a:ext uri="{FF2B5EF4-FFF2-40B4-BE49-F238E27FC236}">
                <a16:creationId xmlns:a16="http://schemas.microsoft.com/office/drawing/2014/main" xmlns="" id="{D0624BFB-C3FA-407F-90AB-7B1C2B1A9B39}"/>
              </a:ext>
            </a:extLst>
          </p:cNvPr>
          <p:cNvSpPr>
            <a:spLocks/>
          </p:cNvSpPr>
          <p:nvPr/>
        </p:nvSpPr>
        <p:spPr bwMode="auto">
          <a:xfrm>
            <a:off x="5075635" y="4162426"/>
            <a:ext cx="9525" cy="11906"/>
          </a:xfrm>
          <a:custGeom>
            <a:avLst/>
            <a:gdLst>
              <a:gd name="T0" fmla="*/ 23 w 23"/>
              <a:gd name="T1" fmla="*/ 13 h 30"/>
              <a:gd name="T2" fmla="*/ 23 w 23"/>
              <a:gd name="T3" fmla="*/ 11 h 30"/>
              <a:gd name="T4" fmla="*/ 21 w 23"/>
              <a:gd name="T5" fmla="*/ 9 h 30"/>
              <a:gd name="T6" fmla="*/ 21 w 23"/>
              <a:gd name="T7" fmla="*/ 7 h 30"/>
              <a:gd name="T8" fmla="*/ 18 w 23"/>
              <a:gd name="T9" fmla="*/ 5 h 30"/>
              <a:gd name="T10" fmla="*/ 17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6 w 23"/>
              <a:gd name="T23" fmla="*/ 1 h 30"/>
              <a:gd name="T24" fmla="*/ 4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8" y="5"/>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7"/>
                </a:lnTo>
                <a:lnTo>
                  <a:pt x="4" y="28"/>
                </a:lnTo>
                <a:lnTo>
                  <a:pt x="5" y="29"/>
                </a:lnTo>
                <a:lnTo>
                  <a:pt x="6" y="29"/>
                </a:lnTo>
                <a:lnTo>
                  <a:pt x="8" y="30"/>
                </a:lnTo>
                <a:lnTo>
                  <a:pt x="9" y="30"/>
                </a:lnTo>
                <a:lnTo>
                  <a:pt x="10" y="30"/>
                </a:lnTo>
                <a:lnTo>
                  <a:pt x="11" y="30"/>
                </a:lnTo>
                <a:lnTo>
                  <a:pt x="12" y="30"/>
                </a:lnTo>
                <a:lnTo>
                  <a:pt x="13" y="30"/>
                </a:lnTo>
                <a:lnTo>
                  <a:pt x="14" y="30"/>
                </a:lnTo>
                <a:lnTo>
                  <a:pt x="15" y="30"/>
                </a:lnTo>
                <a:lnTo>
                  <a:pt x="16" y="29"/>
                </a:lnTo>
                <a:lnTo>
                  <a:pt x="17" y="28"/>
                </a:lnTo>
                <a:lnTo>
                  <a:pt x="18" y="27"/>
                </a:lnTo>
                <a:lnTo>
                  <a:pt x="18"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26" name="Line 326">
            <a:extLst>
              <a:ext uri="{FF2B5EF4-FFF2-40B4-BE49-F238E27FC236}">
                <a16:creationId xmlns:a16="http://schemas.microsoft.com/office/drawing/2014/main" xmlns="" id="{E3EBFB68-0174-406D-9F05-4699F980166D}"/>
              </a:ext>
            </a:extLst>
          </p:cNvPr>
          <p:cNvSpPr>
            <a:spLocks noChangeShapeType="1"/>
          </p:cNvSpPr>
          <p:nvPr/>
        </p:nvSpPr>
        <p:spPr bwMode="auto">
          <a:xfrm>
            <a:off x="5148263" y="4101704"/>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27" name="Line 327">
            <a:extLst>
              <a:ext uri="{FF2B5EF4-FFF2-40B4-BE49-F238E27FC236}">
                <a16:creationId xmlns:a16="http://schemas.microsoft.com/office/drawing/2014/main" xmlns="" id="{206A7AC3-E1F3-4C9A-9C54-A70EA5BE6AFF}"/>
              </a:ext>
            </a:extLst>
          </p:cNvPr>
          <p:cNvSpPr>
            <a:spLocks noChangeShapeType="1"/>
          </p:cNvSpPr>
          <p:nvPr/>
        </p:nvSpPr>
        <p:spPr bwMode="auto">
          <a:xfrm>
            <a:off x="5125641" y="4130279"/>
            <a:ext cx="46434"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28" name="Freeform 328">
            <a:extLst>
              <a:ext uri="{FF2B5EF4-FFF2-40B4-BE49-F238E27FC236}">
                <a16:creationId xmlns:a16="http://schemas.microsoft.com/office/drawing/2014/main" xmlns="" id="{1911167D-217D-4AF3-BBE5-1B71546A9329}"/>
              </a:ext>
            </a:extLst>
          </p:cNvPr>
          <p:cNvSpPr>
            <a:spLocks/>
          </p:cNvSpPr>
          <p:nvPr/>
        </p:nvSpPr>
        <p:spPr bwMode="auto">
          <a:xfrm>
            <a:off x="5178028" y="4423172"/>
            <a:ext cx="242888" cy="255984"/>
          </a:xfrm>
          <a:custGeom>
            <a:avLst/>
            <a:gdLst>
              <a:gd name="T0" fmla="*/ 55 w 614"/>
              <a:gd name="T1" fmla="*/ 195 h 643"/>
              <a:gd name="T2" fmla="*/ 0 w 614"/>
              <a:gd name="T3" fmla="*/ 195 h 643"/>
              <a:gd name="T4" fmla="*/ 307 w 614"/>
              <a:gd name="T5" fmla="*/ 0 h 643"/>
              <a:gd name="T6" fmla="*/ 614 w 614"/>
              <a:gd name="T7" fmla="*/ 195 h 643"/>
              <a:gd name="T8" fmla="*/ 586 w 614"/>
              <a:gd name="T9" fmla="*/ 195 h 643"/>
              <a:gd name="T10" fmla="*/ 558 w 614"/>
              <a:gd name="T11" fmla="*/ 195 h 643"/>
              <a:gd name="T12" fmla="*/ 558 w 614"/>
              <a:gd name="T13" fmla="*/ 614 h 643"/>
              <a:gd name="T14" fmla="*/ 55 w 614"/>
              <a:gd name="T15" fmla="*/ 614 h 643"/>
              <a:gd name="T16" fmla="*/ 55 w 614"/>
              <a:gd name="T17" fmla="*/ 195 h 643"/>
              <a:gd name="T18" fmla="*/ 558 w 614"/>
              <a:gd name="T19" fmla="*/ 195 h 643"/>
              <a:gd name="T20" fmla="*/ 586 w 614"/>
              <a:gd name="T21" fmla="*/ 195 h 643"/>
              <a:gd name="T22" fmla="*/ 586 w 614"/>
              <a:gd name="T23" fmla="*/ 643 h 643"/>
              <a:gd name="T24" fmla="*/ 55 w 614"/>
              <a:gd name="T25" fmla="*/ 643 h 643"/>
              <a:gd name="T26" fmla="*/ 55 w 614"/>
              <a:gd name="T27" fmla="*/ 614 h 643"/>
              <a:gd name="T28" fmla="*/ 55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5"/>
                </a:moveTo>
                <a:lnTo>
                  <a:pt x="0" y="195"/>
                </a:lnTo>
                <a:lnTo>
                  <a:pt x="307" y="0"/>
                </a:lnTo>
                <a:lnTo>
                  <a:pt x="614" y="195"/>
                </a:lnTo>
                <a:lnTo>
                  <a:pt x="586" y="195"/>
                </a:lnTo>
                <a:lnTo>
                  <a:pt x="558" y="195"/>
                </a:lnTo>
                <a:lnTo>
                  <a:pt x="558" y="614"/>
                </a:lnTo>
                <a:lnTo>
                  <a:pt x="55" y="614"/>
                </a:lnTo>
                <a:lnTo>
                  <a:pt x="55" y="195"/>
                </a:lnTo>
                <a:lnTo>
                  <a:pt x="558" y="195"/>
                </a:lnTo>
                <a:lnTo>
                  <a:pt x="586" y="195"/>
                </a:lnTo>
                <a:lnTo>
                  <a:pt x="586" y="643"/>
                </a:lnTo>
                <a:lnTo>
                  <a:pt x="55" y="643"/>
                </a:lnTo>
                <a:lnTo>
                  <a:pt x="55" y="614"/>
                </a:lnTo>
                <a:lnTo>
                  <a:pt x="55"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29" name="Rectangle 329">
            <a:extLst>
              <a:ext uri="{FF2B5EF4-FFF2-40B4-BE49-F238E27FC236}">
                <a16:creationId xmlns:a16="http://schemas.microsoft.com/office/drawing/2014/main" xmlns="" id="{F8CB136D-8423-4224-A5D3-968CD90818B8}"/>
              </a:ext>
            </a:extLst>
          </p:cNvPr>
          <p:cNvSpPr>
            <a:spLocks noChangeArrowheads="1"/>
          </p:cNvSpPr>
          <p:nvPr/>
        </p:nvSpPr>
        <p:spPr bwMode="auto">
          <a:xfrm>
            <a:off x="5200650" y="4500562"/>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30" name="Rectangle 330">
            <a:extLst>
              <a:ext uri="{FF2B5EF4-FFF2-40B4-BE49-F238E27FC236}">
                <a16:creationId xmlns:a16="http://schemas.microsoft.com/office/drawing/2014/main" xmlns="" id="{069806BF-FB2E-466E-A2BD-3DE3CA4A3FE1}"/>
              </a:ext>
            </a:extLst>
          </p:cNvPr>
          <p:cNvSpPr>
            <a:spLocks noChangeArrowheads="1"/>
          </p:cNvSpPr>
          <p:nvPr/>
        </p:nvSpPr>
        <p:spPr bwMode="auto">
          <a:xfrm>
            <a:off x="5232797" y="4541044"/>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31" name="Rectangle 331">
            <a:extLst>
              <a:ext uri="{FF2B5EF4-FFF2-40B4-BE49-F238E27FC236}">
                <a16:creationId xmlns:a16="http://schemas.microsoft.com/office/drawing/2014/main" xmlns="" id="{9B42ACA0-D629-4E79-BE6A-C40BB86723DC}"/>
              </a:ext>
            </a:extLst>
          </p:cNvPr>
          <p:cNvSpPr>
            <a:spLocks noChangeArrowheads="1"/>
          </p:cNvSpPr>
          <p:nvPr/>
        </p:nvSpPr>
        <p:spPr bwMode="auto">
          <a:xfrm>
            <a:off x="5334000" y="4537472"/>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32" name="Freeform 332">
            <a:extLst>
              <a:ext uri="{FF2B5EF4-FFF2-40B4-BE49-F238E27FC236}">
                <a16:creationId xmlns:a16="http://schemas.microsoft.com/office/drawing/2014/main" xmlns="" id="{5A0017B1-17FC-4E29-96A3-9527F92C4ADA}"/>
              </a:ext>
            </a:extLst>
          </p:cNvPr>
          <p:cNvSpPr>
            <a:spLocks/>
          </p:cNvSpPr>
          <p:nvPr/>
        </p:nvSpPr>
        <p:spPr bwMode="auto">
          <a:xfrm>
            <a:off x="5283994" y="4598194"/>
            <a:ext cx="9525" cy="11906"/>
          </a:xfrm>
          <a:custGeom>
            <a:avLst/>
            <a:gdLst>
              <a:gd name="T0" fmla="*/ 23 w 23"/>
              <a:gd name="T1" fmla="*/ 13 h 29"/>
              <a:gd name="T2" fmla="*/ 23 w 23"/>
              <a:gd name="T3" fmla="*/ 11 h 29"/>
              <a:gd name="T4" fmla="*/ 21 w 23"/>
              <a:gd name="T5" fmla="*/ 9 h 29"/>
              <a:gd name="T6" fmla="*/ 21 w 23"/>
              <a:gd name="T7" fmla="*/ 6 h 29"/>
              <a:gd name="T8" fmla="*/ 19 w 23"/>
              <a:gd name="T9" fmla="*/ 4 h 29"/>
              <a:gd name="T10" fmla="*/ 18 w 23"/>
              <a:gd name="T11" fmla="*/ 2 h 29"/>
              <a:gd name="T12" fmla="*/ 17 w 23"/>
              <a:gd name="T13" fmla="*/ 1 h 29"/>
              <a:gd name="T14" fmla="*/ 15 w 23"/>
              <a:gd name="T15" fmla="*/ 0 h 29"/>
              <a:gd name="T16" fmla="*/ 12 w 23"/>
              <a:gd name="T17" fmla="*/ 0 h 29"/>
              <a:gd name="T18" fmla="*/ 10 w 23"/>
              <a:gd name="T19" fmla="*/ 0 h 29"/>
              <a:gd name="T20" fmla="*/ 9 w 23"/>
              <a:gd name="T21" fmla="*/ 0 h 29"/>
              <a:gd name="T22" fmla="*/ 7 w 23"/>
              <a:gd name="T23" fmla="*/ 1 h 29"/>
              <a:gd name="T24" fmla="*/ 5 w 23"/>
              <a:gd name="T25" fmla="*/ 2 h 29"/>
              <a:gd name="T26" fmla="*/ 4 w 23"/>
              <a:gd name="T27" fmla="*/ 4 h 29"/>
              <a:gd name="T28" fmla="*/ 1 w 23"/>
              <a:gd name="T29" fmla="*/ 6 h 29"/>
              <a:gd name="T30" fmla="*/ 1 w 23"/>
              <a:gd name="T31" fmla="*/ 9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4 w 23"/>
              <a:gd name="T45" fmla="*/ 25 h 29"/>
              <a:gd name="T46" fmla="*/ 5 w 23"/>
              <a:gd name="T47" fmla="*/ 27 h 29"/>
              <a:gd name="T48" fmla="*/ 7 w 23"/>
              <a:gd name="T49" fmla="*/ 28 h 29"/>
              <a:gd name="T50" fmla="*/ 9 w 23"/>
              <a:gd name="T51" fmla="*/ 29 h 29"/>
              <a:gd name="T52" fmla="*/ 10 w 23"/>
              <a:gd name="T53" fmla="*/ 29 h 29"/>
              <a:gd name="T54" fmla="*/ 12 w 23"/>
              <a:gd name="T55" fmla="*/ 29 h 29"/>
              <a:gd name="T56" fmla="*/ 15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7"/>
                </a:lnTo>
                <a:lnTo>
                  <a:pt x="21" y="6"/>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3" y="5"/>
                </a:lnTo>
                <a:lnTo>
                  <a:pt x="1" y="6"/>
                </a:lnTo>
                <a:lnTo>
                  <a:pt x="1" y="7"/>
                </a:lnTo>
                <a:lnTo>
                  <a:pt x="1" y="9"/>
                </a:lnTo>
                <a:lnTo>
                  <a:pt x="0" y="10"/>
                </a:lnTo>
                <a:lnTo>
                  <a:pt x="0" y="11"/>
                </a:lnTo>
                <a:lnTo>
                  <a:pt x="0" y="12"/>
                </a:lnTo>
                <a:lnTo>
                  <a:pt x="0" y="13"/>
                </a:lnTo>
                <a:lnTo>
                  <a:pt x="0" y="14"/>
                </a:lnTo>
                <a:lnTo>
                  <a:pt x="0" y="16"/>
                </a:lnTo>
                <a:lnTo>
                  <a:pt x="0" y="17"/>
                </a:lnTo>
                <a:lnTo>
                  <a:pt x="0" y="18"/>
                </a:lnTo>
                <a:lnTo>
                  <a:pt x="0" y="20"/>
                </a:lnTo>
                <a:lnTo>
                  <a:pt x="1" y="22"/>
                </a:lnTo>
                <a:lnTo>
                  <a:pt x="1" y="23"/>
                </a:lnTo>
                <a:lnTo>
                  <a:pt x="1" y="24"/>
                </a:lnTo>
                <a:lnTo>
                  <a:pt x="3" y="24"/>
                </a:lnTo>
                <a:lnTo>
                  <a:pt x="4" y="25"/>
                </a:lnTo>
                <a:lnTo>
                  <a:pt x="4" y="26"/>
                </a:lnTo>
                <a:lnTo>
                  <a:pt x="5" y="27"/>
                </a:lnTo>
                <a:lnTo>
                  <a:pt x="6" y="28"/>
                </a:lnTo>
                <a:lnTo>
                  <a:pt x="7" y="28"/>
                </a:lnTo>
                <a:lnTo>
                  <a:pt x="8" y="29"/>
                </a:lnTo>
                <a:lnTo>
                  <a:pt x="9" y="29"/>
                </a:lnTo>
                <a:lnTo>
                  <a:pt x="10" y="29"/>
                </a:lnTo>
                <a:lnTo>
                  <a:pt x="11" y="29"/>
                </a:lnTo>
                <a:lnTo>
                  <a:pt x="12" y="29"/>
                </a:lnTo>
                <a:lnTo>
                  <a:pt x="13" y="29"/>
                </a:lnTo>
                <a:lnTo>
                  <a:pt x="15" y="29"/>
                </a:lnTo>
                <a:lnTo>
                  <a:pt x="16"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33" name="Line 333">
            <a:extLst>
              <a:ext uri="{FF2B5EF4-FFF2-40B4-BE49-F238E27FC236}">
                <a16:creationId xmlns:a16="http://schemas.microsoft.com/office/drawing/2014/main" xmlns="" id="{3647713D-E5B9-4581-9D0E-054A49FF8309}"/>
              </a:ext>
            </a:extLst>
          </p:cNvPr>
          <p:cNvSpPr>
            <a:spLocks noChangeShapeType="1"/>
          </p:cNvSpPr>
          <p:nvPr/>
        </p:nvSpPr>
        <p:spPr bwMode="auto">
          <a:xfrm>
            <a:off x="5357813" y="4537472"/>
            <a:ext cx="1191" cy="60722"/>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34" name="Line 334">
            <a:extLst>
              <a:ext uri="{FF2B5EF4-FFF2-40B4-BE49-F238E27FC236}">
                <a16:creationId xmlns:a16="http://schemas.microsoft.com/office/drawing/2014/main" xmlns="" id="{3D0E31A3-5988-46BE-88CF-D2C117A83F68}"/>
              </a:ext>
            </a:extLst>
          </p:cNvPr>
          <p:cNvSpPr>
            <a:spLocks noChangeShapeType="1"/>
          </p:cNvSpPr>
          <p:nvPr/>
        </p:nvSpPr>
        <p:spPr bwMode="auto">
          <a:xfrm>
            <a:off x="5334000" y="4566048"/>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35" name="Freeform 335">
            <a:extLst>
              <a:ext uri="{FF2B5EF4-FFF2-40B4-BE49-F238E27FC236}">
                <a16:creationId xmlns:a16="http://schemas.microsoft.com/office/drawing/2014/main" xmlns="" id="{B4AE9C33-23AF-4423-A3F7-FAB4EDA4EB33}"/>
              </a:ext>
            </a:extLst>
          </p:cNvPr>
          <p:cNvSpPr>
            <a:spLocks/>
          </p:cNvSpPr>
          <p:nvPr/>
        </p:nvSpPr>
        <p:spPr bwMode="auto">
          <a:xfrm>
            <a:off x="5537598" y="4404123"/>
            <a:ext cx="244078" cy="25479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36" name="Rectangle 336">
            <a:extLst>
              <a:ext uri="{FF2B5EF4-FFF2-40B4-BE49-F238E27FC236}">
                <a16:creationId xmlns:a16="http://schemas.microsoft.com/office/drawing/2014/main" xmlns="" id="{A01C14D2-98F7-4422-9D68-66F8CB24CDCD}"/>
              </a:ext>
            </a:extLst>
          </p:cNvPr>
          <p:cNvSpPr>
            <a:spLocks noChangeArrowheads="1"/>
          </p:cNvSpPr>
          <p:nvPr/>
        </p:nvSpPr>
        <p:spPr bwMode="auto">
          <a:xfrm>
            <a:off x="5560219" y="4481512"/>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37" name="Rectangle 337">
            <a:extLst>
              <a:ext uri="{FF2B5EF4-FFF2-40B4-BE49-F238E27FC236}">
                <a16:creationId xmlns:a16="http://schemas.microsoft.com/office/drawing/2014/main" xmlns="" id="{1D5D1F6D-4C32-4A36-BB93-C8A7F228B434}"/>
              </a:ext>
            </a:extLst>
          </p:cNvPr>
          <p:cNvSpPr>
            <a:spLocks noChangeArrowheads="1"/>
          </p:cNvSpPr>
          <p:nvPr/>
        </p:nvSpPr>
        <p:spPr bwMode="auto">
          <a:xfrm>
            <a:off x="5592366" y="4521994"/>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38" name="Rectangle 338">
            <a:extLst>
              <a:ext uri="{FF2B5EF4-FFF2-40B4-BE49-F238E27FC236}">
                <a16:creationId xmlns:a16="http://schemas.microsoft.com/office/drawing/2014/main" xmlns="" id="{B56AB952-F8B1-4013-A89F-F281B834E9B8}"/>
              </a:ext>
            </a:extLst>
          </p:cNvPr>
          <p:cNvSpPr>
            <a:spLocks noChangeArrowheads="1"/>
          </p:cNvSpPr>
          <p:nvPr/>
        </p:nvSpPr>
        <p:spPr bwMode="auto">
          <a:xfrm>
            <a:off x="5693569" y="4518423"/>
            <a:ext cx="48816"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39" name="Freeform 339">
            <a:extLst>
              <a:ext uri="{FF2B5EF4-FFF2-40B4-BE49-F238E27FC236}">
                <a16:creationId xmlns:a16="http://schemas.microsoft.com/office/drawing/2014/main" xmlns="" id="{DFFACBF1-4182-4B54-AA4A-E20E3622357F}"/>
              </a:ext>
            </a:extLst>
          </p:cNvPr>
          <p:cNvSpPr>
            <a:spLocks/>
          </p:cNvSpPr>
          <p:nvPr/>
        </p:nvSpPr>
        <p:spPr bwMode="auto">
          <a:xfrm>
            <a:off x="5644754" y="4579144"/>
            <a:ext cx="8334" cy="11906"/>
          </a:xfrm>
          <a:custGeom>
            <a:avLst/>
            <a:gdLst>
              <a:gd name="T0" fmla="*/ 23 w 23"/>
              <a:gd name="T1" fmla="*/ 14 h 30"/>
              <a:gd name="T2" fmla="*/ 23 w 23"/>
              <a:gd name="T3" fmla="*/ 11 h 30"/>
              <a:gd name="T4" fmla="*/ 20 w 23"/>
              <a:gd name="T5" fmla="*/ 9 h 30"/>
              <a:gd name="T6" fmla="*/ 20 w 23"/>
              <a:gd name="T7" fmla="*/ 7 h 30"/>
              <a:gd name="T8" fmla="*/ 18 w 23"/>
              <a:gd name="T9" fmla="*/ 5 h 30"/>
              <a:gd name="T10" fmla="*/ 17 w 23"/>
              <a:gd name="T11" fmla="*/ 3 h 30"/>
              <a:gd name="T12" fmla="*/ 16 w 23"/>
              <a:gd name="T13" fmla="*/ 2 h 30"/>
              <a:gd name="T14" fmla="*/ 14 w 23"/>
              <a:gd name="T15" fmla="*/ 0 h 30"/>
              <a:gd name="T16" fmla="*/ 12 w 23"/>
              <a:gd name="T17" fmla="*/ 0 h 30"/>
              <a:gd name="T18" fmla="*/ 9 w 23"/>
              <a:gd name="T19" fmla="*/ 0 h 30"/>
              <a:gd name="T20" fmla="*/ 8 w 23"/>
              <a:gd name="T21" fmla="*/ 0 h 30"/>
              <a:gd name="T22" fmla="*/ 6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6 w 23"/>
              <a:gd name="T49" fmla="*/ 29 h 30"/>
              <a:gd name="T50" fmla="*/ 8 w 23"/>
              <a:gd name="T51" fmla="*/ 30 h 30"/>
              <a:gd name="T52" fmla="*/ 9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0 w 23"/>
              <a:gd name="T65" fmla="*/ 25 h 30"/>
              <a:gd name="T66" fmla="*/ 20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0" y="9"/>
                </a:lnTo>
                <a:lnTo>
                  <a:pt x="20" y="8"/>
                </a:lnTo>
                <a:lnTo>
                  <a:pt x="20" y="7"/>
                </a:lnTo>
                <a:lnTo>
                  <a:pt x="19" y="6"/>
                </a:lnTo>
                <a:lnTo>
                  <a:pt x="18" y="5"/>
                </a:lnTo>
                <a:lnTo>
                  <a:pt x="18" y="4"/>
                </a:lnTo>
                <a:lnTo>
                  <a:pt x="17" y="3"/>
                </a:lnTo>
                <a:lnTo>
                  <a:pt x="16" y="2"/>
                </a:lnTo>
                <a:lnTo>
                  <a:pt x="15" y="0"/>
                </a:lnTo>
                <a:lnTo>
                  <a:pt x="14" y="0"/>
                </a:lnTo>
                <a:lnTo>
                  <a:pt x="13" y="0"/>
                </a:lnTo>
                <a:lnTo>
                  <a:pt x="12" y="0"/>
                </a:lnTo>
                <a:lnTo>
                  <a:pt x="11" y="0"/>
                </a:lnTo>
                <a:lnTo>
                  <a:pt x="9" y="0"/>
                </a:lnTo>
                <a:lnTo>
                  <a:pt x="8"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8" y="30"/>
                </a:lnTo>
                <a:lnTo>
                  <a:pt x="9" y="30"/>
                </a:lnTo>
                <a:lnTo>
                  <a:pt x="11" y="30"/>
                </a:lnTo>
                <a:lnTo>
                  <a:pt x="12" y="30"/>
                </a:lnTo>
                <a:lnTo>
                  <a:pt x="13" y="30"/>
                </a:lnTo>
                <a:lnTo>
                  <a:pt x="14" y="30"/>
                </a:lnTo>
                <a:lnTo>
                  <a:pt x="15" y="30"/>
                </a:lnTo>
                <a:lnTo>
                  <a:pt x="16" y="29"/>
                </a:lnTo>
                <a:lnTo>
                  <a:pt x="17" y="28"/>
                </a:lnTo>
                <a:lnTo>
                  <a:pt x="18" y="27"/>
                </a:lnTo>
                <a:lnTo>
                  <a:pt x="18" y="26"/>
                </a:lnTo>
                <a:lnTo>
                  <a:pt x="19" y="25"/>
                </a:lnTo>
                <a:lnTo>
                  <a:pt x="20" y="25"/>
                </a:lnTo>
                <a:lnTo>
                  <a:pt x="20" y="24"/>
                </a:lnTo>
                <a:lnTo>
                  <a:pt x="20"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40" name="Line 340">
            <a:extLst>
              <a:ext uri="{FF2B5EF4-FFF2-40B4-BE49-F238E27FC236}">
                <a16:creationId xmlns:a16="http://schemas.microsoft.com/office/drawing/2014/main" xmlns="" id="{7B5C48CE-55DF-4E35-AA08-8CB5EC757EE2}"/>
              </a:ext>
            </a:extLst>
          </p:cNvPr>
          <p:cNvSpPr>
            <a:spLocks noChangeShapeType="1"/>
          </p:cNvSpPr>
          <p:nvPr/>
        </p:nvSpPr>
        <p:spPr bwMode="auto">
          <a:xfrm>
            <a:off x="5717381" y="4518423"/>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41" name="Line 341">
            <a:extLst>
              <a:ext uri="{FF2B5EF4-FFF2-40B4-BE49-F238E27FC236}">
                <a16:creationId xmlns:a16="http://schemas.microsoft.com/office/drawing/2014/main" xmlns="" id="{6C5BED74-0460-432C-8DCD-03D74498991A}"/>
              </a:ext>
            </a:extLst>
          </p:cNvPr>
          <p:cNvSpPr>
            <a:spLocks noChangeShapeType="1"/>
          </p:cNvSpPr>
          <p:nvPr/>
        </p:nvSpPr>
        <p:spPr bwMode="auto">
          <a:xfrm>
            <a:off x="5693569" y="4546998"/>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42" name="Freeform 342">
            <a:extLst>
              <a:ext uri="{FF2B5EF4-FFF2-40B4-BE49-F238E27FC236}">
                <a16:creationId xmlns:a16="http://schemas.microsoft.com/office/drawing/2014/main" xmlns="" id="{6ACECC4A-DB75-4694-9870-9B6C79C0A797}"/>
              </a:ext>
            </a:extLst>
          </p:cNvPr>
          <p:cNvSpPr>
            <a:spLocks/>
          </p:cNvSpPr>
          <p:nvPr/>
        </p:nvSpPr>
        <p:spPr bwMode="auto">
          <a:xfrm>
            <a:off x="5868591" y="4205288"/>
            <a:ext cx="244078" cy="255985"/>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43" name="Rectangle 343">
            <a:extLst>
              <a:ext uri="{FF2B5EF4-FFF2-40B4-BE49-F238E27FC236}">
                <a16:creationId xmlns:a16="http://schemas.microsoft.com/office/drawing/2014/main" xmlns="" id="{51F75027-61A4-4D01-A81B-B153C825C8FB}"/>
              </a:ext>
            </a:extLst>
          </p:cNvPr>
          <p:cNvSpPr>
            <a:spLocks noChangeArrowheads="1"/>
          </p:cNvSpPr>
          <p:nvPr/>
        </p:nvSpPr>
        <p:spPr bwMode="auto">
          <a:xfrm>
            <a:off x="5891213" y="4282678"/>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44" name="Rectangle 344">
            <a:extLst>
              <a:ext uri="{FF2B5EF4-FFF2-40B4-BE49-F238E27FC236}">
                <a16:creationId xmlns:a16="http://schemas.microsoft.com/office/drawing/2014/main" xmlns="" id="{0F90F0C9-CAE0-4182-80D5-94259B239A70}"/>
              </a:ext>
            </a:extLst>
          </p:cNvPr>
          <p:cNvSpPr>
            <a:spLocks noChangeArrowheads="1"/>
          </p:cNvSpPr>
          <p:nvPr/>
        </p:nvSpPr>
        <p:spPr bwMode="auto">
          <a:xfrm>
            <a:off x="5923360" y="4323160"/>
            <a:ext cx="71438"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45" name="Rectangle 345">
            <a:extLst>
              <a:ext uri="{FF2B5EF4-FFF2-40B4-BE49-F238E27FC236}">
                <a16:creationId xmlns:a16="http://schemas.microsoft.com/office/drawing/2014/main" xmlns="" id="{29C0DF21-120A-446B-9668-06B873232892}"/>
              </a:ext>
            </a:extLst>
          </p:cNvPr>
          <p:cNvSpPr>
            <a:spLocks noChangeArrowheads="1"/>
          </p:cNvSpPr>
          <p:nvPr/>
        </p:nvSpPr>
        <p:spPr bwMode="auto">
          <a:xfrm>
            <a:off x="6025754" y="4319588"/>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46" name="Freeform 346">
            <a:extLst>
              <a:ext uri="{FF2B5EF4-FFF2-40B4-BE49-F238E27FC236}">
                <a16:creationId xmlns:a16="http://schemas.microsoft.com/office/drawing/2014/main" xmlns="" id="{3077F6A2-2563-4E15-8FF8-1D2205E568A4}"/>
              </a:ext>
            </a:extLst>
          </p:cNvPr>
          <p:cNvSpPr>
            <a:spLocks/>
          </p:cNvSpPr>
          <p:nvPr/>
        </p:nvSpPr>
        <p:spPr bwMode="auto">
          <a:xfrm>
            <a:off x="5975747" y="4380310"/>
            <a:ext cx="9525" cy="11906"/>
          </a:xfrm>
          <a:custGeom>
            <a:avLst/>
            <a:gdLst>
              <a:gd name="T0" fmla="*/ 24 w 24"/>
              <a:gd name="T1" fmla="*/ 13 h 30"/>
              <a:gd name="T2" fmla="*/ 24 w 24"/>
              <a:gd name="T3" fmla="*/ 11 h 30"/>
              <a:gd name="T4" fmla="*/ 21 w 24"/>
              <a:gd name="T5" fmla="*/ 9 h 30"/>
              <a:gd name="T6" fmla="*/ 21 w 24"/>
              <a:gd name="T7" fmla="*/ 7 h 30"/>
              <a:gd name="T8" fmla="*/ 19 w 24"/>
              <a:gd name="T9" fmla="*/ 4 h 30"/>
              <a:gd name="T10" fmla="*/ 18 w 24"/>
              <a:gd name="T11" fmla="*/ 2 h 30"/>
              <a:gd name="T12" fmla="*/ 17 w 24"/>
              <a:gd name="T13" fmla="*/ 1 h 30"/>
              <a:gd name="T14" fmla="*/ 15 w 24"/>
              <a:gd name="T15" fmla="*/ 0 h 30"/>
              <a:gd name="T16" fmla="*/ 13 w 24"/>
              <a:gd name="T17" fmla="*/ 0 h 30"/>
              <a:gd name="T18" fmla="*/ 10 w 24"/>
              <a:gd name="T19" fmla="*/ 0 h 30"/>
              <a:gd name="T20" fmla="*/ 9 w 24"/>
              <a:gd name="T21" fmla="*/ 0 h 30"/>
              <a:gd name="T22" fmla="*/ 7 w 24"/>
              <a:gd name="T23" fmla="*/ 1 h 30"/>
              <a:gd name="T24" fmla="*/ 5 w 24"/>
              <a:gd name="T25" fmla="*/ 2 h 30"/>
              <a:gd name="T26" fmla="*/ 4 w 24"/>
              <a:gd name="T27" fmla="*/ 4 h 30"/>
              <a:gd name="T28" fmla="*/ 2 w 24"/>
              <a:gd name="T29" fmla="*/ 7 h 30"/>
              <a:gd name="T30" fmla="*/ 2 w 24"/>
              <a:gd name="T31" fmla="*/ 9 h 30"/>
              <a:gd name="T32" fmla="*/ 0 w 24"/>
              <a:gd name="T33" fmla="*/ 11 h 30"/>
              <a:gd name="T34" fmla="*/ 0 w 24"/>
              <a:gd name="T35" fmla="*/ 13 h 30"/>
              <a:gd name="T36" fmla="*/ 0 w 24"/>
              <a:gd name="T37" fmla="*/ 16 h 30"/>
              <a:gd name="T38" fmla="*/ 0 w 24"/>
              <a:gd name="T39" fmla="*/ 19 h 30"/>
              <a:gd name="T40" fmla="*/ 2 w 24"/>
              <a:gd name="T41" fmla="*/ 22 h 30"/>
              <a:gd name="T42" fmla="*/ 2 w 24"/>
              <a:gd name="T43" fmla="*/ 24 h 30"/>
              <a:gd name="T44" fmla="*/ 4 w 24"/>
              <a:gd name="T45" fmla="*/ 25 h 30"/>
              <a:gd name="T46" fmla="*/ 5 w 24"/>
              <a:gd name="T47" fmla="*/ 27 h 30"/>
              <a:gd name="T48" fmla="*/ 7 w 24"/>
              <a:gd name="T49" fmla="*/ 29 h 30"/>
              <a:gd name="T50" fmla="*/ 9 w 24"/>
              <a:gd name="T51" fmla="*/ 30 h 30"/>
              <a:gd name="T52" fmla="*/ 10 w 24"/>
              <a:gd name="T53" fmla="*/ 30 h 30"/>
              <a:gd name="T54" fmla="*/ 13 w 24"/>
              <a:gd name="T55" fmla="*/ 30 h 30"/>
              <a:gd name="T56" fmla="*/ 15 w 24"/>
              <a:gd name="T57" fmla="*/ 30 h 30"/>
              <a:gd name="T58" fmla="*/ 17 w 24"/>
              <a:gd name="T59" fmla="*/ 29 h 30"/>
              <a:gd name="T60" fmla="*/ 18 w 24"/>
              <a:gd name="T61" fmla="*/ 27 h 30"/>
              <a:gd name="T62" fmla="*/ 19 w 24"/>
              <a:gd name="T63" fmla="*/ 25 h 30"/>
              <a:gd name="T64" fmla="*/ 21 w 24"/>
              <a:gd name="T65" fmla="*/ 24 h 30"/>
              <a:gd name="T66" fmla="*/ 21 w 24"/>
              <a:gd name="T67" fmla="*/ 22 h 30"/>
              <a:gd name="T68" fmla="*/ 24 w 24"/>
              <a:gd name="T69" fmla="*/ 19 h 30"/>
              <a:gd name="T70" fmla="*/ 24 w 24"/>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30"/>
              <a:gd name="T110" fmla="*/ 24 w 24"/>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30">
                <a:moveTo>
                  <a:pt x="24" y="14"/>
                </a:moveTo>
                <a:lnTo>
                  <a:pt x="24" y="13"/>
                </a:lnTo>
                <a:lnTo>
                  <a:pt x="24" y="12"/>
                </a:lnTo>
                <a:lnTo>
                  <a:pt x="24" y="11"/>
                </a:lnTo>
                <a:lnTo>
                  <a:pt x="22" y="10"/>
                </a:lnTo>
                <a:lnTo>
                  <a:pt x="21" y="9"/>
                </a:lnTo>
                <a:lnTo>
                  <a:pt x="21" y="8"/>
                </a:lnTo>
                <a:lnTo>
                  <a:pt x="21" y="7"/>
                </a:lnTo>
                <a:lnTo>
                  <a:pt x="20" y="6"/>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6"/>
                </a:lnTo>
                <a:lnTo>
                  <a:pt x="2" y="7"/>
                </a:lnTo>
                <a:lnTo>
                  <a:pt x="2" y="8"/>
                </a:lnTo>
                <a:lnTo>
                  <a:pt x="2" y="9"/>
                </a:lnTo>
                <a:lnTo>
                  <a:pt x="0" y="10"/>
                </a:lnTo>
                <a:lnTo>
                  <a:pt x="0" y="11"/>
                </a:lnTo>
                <a:lnTo>
                  <a:pt x="0" y="12"/>
                </a:lnTo>
                <a:lnTo>
                  <a:pt x="0" y="13"/>
                </a:lnTo>
                <a:lnTo>
                  <a:pt x="0" y="14"/>
                </a:lnTo>
                <a:lnTo>
                  <a:pt x="0" y="16"/>
                </a:lnTo>
                <a:lnTo>
                  <a:pt x="0" y="18"/>
                </a:lnTo>
                <a:lnTo>
                  <a:pt x="0" y="19"/>
                </a:lnTo>
                <a:lnTo>
                  <a:pt x="0" y="20"/>
                </a:lnTo>
                <a:lnTo>
                  <a:pt x="2" y="22"/>
                </a:lnTo>
                <a:lnTo>
                  <a:pt x="2" y="23"/>
                </a:lnTo>
                <a:lnTo>
                  <a:pt x="2" y="24"/>
                </a:lnTo>
                <a:lnTo>
                  <a:pt x="3" y="24"/>
                </a:lnTo>
                <a:lnTo>
                  <a:pt x="4" y="25"/>
                </a:lnTo>
                <a:lnTo>
                  <a:pt x="4" y="26"/>
                </a:lnTo>
                <a:lnTo>
                  <a:pt x="5" y="27"/>
                </a:lnTo>
                <a:lnTo>
                  <a:pt x="6" y="29"/>
                </a:lnTo>
                <a:lnTo>
                  <a:pt x="7" y="29"/>
                </a:lnTo>
                <a:lnTo>
                  <a:pt x="8" y="30"/>
                </a:lnTo>
                <a:lnTo>
                  <a:pt x="9" y="30"/>
                </a:lnTo>
                <a:lnTo>
                  <a:pt x="10" y="30"/>
                </a:lnTo>
                <a:lnTo>
                  <a:pt x="11" y="30"/>
                </a:lnTo>
                <a:lnTo>
                  <a:pt x="13" y="30"/>
                </a:lnTo>
                <a:lnTo>
                  <a:pt x="14" y="30"/>
                </a:lnTo>
                <a:lnTo>
                  <a:pt x="15" y="30"/>
                </a:lnTo>
                <a:lnTo>
                  <a:pt x="16" y="30"/>
                </a:lnTo>
                <a:lnTo>
                  <a:pt x="17" y="29"/>
                </a:lnTo>
                <a:lnTo>
                  <a:pt x="18" y="27"/>
                </a:lnTo>
                <a:lnTo>
                  <a:pt x="19" y="26"/>
                </a:lnTo>
                <a:lnTo>
                  <a:pt x="19" y="25"/>
                </a:lnTo>
                <a:lnTo>
                  <a:pt x="20" y="24"/>
                </a:lnTo>
                <a:lnTo>
                  <a:pt x="21" y="24"/>
                </a:lnTo>
                <a:lnTo>
                  <a:pt x="21" y="23"/>
                </a:lnTo>
                <a:lnTo>
                  <a:pt x="21" y="22"/>
                </a:lnTo>
                <a:lnTo>
                  <a:pt x="22" y="20"/>
                </a:lnTo>
                <a:lnTo>
                  <a:pt x="24" y="19"/>
                </a:lnTo>
                <a:lnTo>
                  <a:pt x="24" y="18"/>
                </a:lnTo>
                <a:lnTo>
                  <a:pt x="24" y="16"/>
                </a:lnTo>
                <a:lnTo>
                  <a:pt x="24"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47" name="Line 347">
            <a:extLst>
              <a:ext uri="{FF2B5EF4-FFF2-40B4-BE49-F238E27FC236}">
                <a16:creationId xmlns:a16="http://schemas.microsoft.com/office/drawing/2014/main" xmlns="" id="{69613FEA-8E11-469A-B89F-F75664CDD22D}"/>
              </a:ext>
            </a:extLst>
          </p:cNvPr>
          <p:cNvSpPr>
            <a:spLocks noChangeShapeType="1"/>
          </p:cNvSpPr>
          <p:nvPr/>
        </p:nvSpPr>
        <p:spPr bwMode="auto">
          <a:xfrm>
            <a:off x="6048375" y="4319588"/>
            <a:ext cx="1191" cy="60722"/>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48" name="Line 348">
            <a:extLst>
              <a:ext uri="{FF2B5EF4-FFF2-40B4-BE49-F238E27FC236}">
                <a16:creationId xmlns:a16="http://schemas.microsoft.com/office/drawing/2014/main" xmlns="" id="{69E9ED6B-F50B-412B-A35A-BD058D27015B}"/>
              </a:ext>
            </a:extLst>
          </p:cNvPr>
          <p:cNvSpPr>
            <a:spLocks noChangeShapeType="1"/>
          </p:cNvSpPr>
          <p:nvPr/>
        </p:nvSpPr>
        <p:spPr bwMode="auto">
          <a:xfrm>
            <a:off x="6025754" y="4348163"/>
            <a:ext cx="46434"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49" name="Freeform 349">
            <a:extLst>
              <a:ext uri="{FF2B5EF4-FFF2-40B4-BE49-F238E27FC236}">
                <a16:creationId xmlns:a16="http://schemas.microsoft.com/office/drawing/2014/main" xmlns="" id="{685A2F57-15DF-4170-B595-703C64A0DE54}"/>
              </a:ext>
            </a:extLst>
          </p:cNvPr>
          <p:cNvSpPr>
            <a:spLocks/>
          </p:cNvSpPr>
          <p:nvPr/>
        </p:nvSpPr>
        <p:spPr bwMode="auto">
          <a:xfrm>
            <a:off x="5347098" y="4110038"/>
            <a:ext cx="244078" cy="255985"/>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50" name="Rectangle 350">
            <a:extLst>
              <a:ext uri="{FF2B5EF4-FFF2-40B4-BE49-F238E27FC236}">
                <a16:creationId xmlns:a16="http://schemas.microsoft.com/office/drawing/2014/main" xmlns="" id="{F8FA64AC-CC9D-4FCB-BE2E-7617C2443EED}"/>
              </a:ext>
            </a:extLst>
          </p:cNvPr>
          <p:cNvSpPr>
            <a:spLocks noChangeArrowheads="1"/>
          </p:cNvSpPr>
          <p:nvPr/>
        </p:nvSpPr>
        <p:spPr bwMode="auto">
          <a:xfrm>
            <a:off x="5369719" y="4187428"/>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51" name="Rectangle 351">
            <a:extLst>
              <a:ext uri="{FF2B5EF4-FFF2-40B4-BE49-F238E27FC236}">
                <a16:creationId xmlns:a16="http://schemas.microsoft.com/office/drawing/2014/main" xmlns="" id="{21F9D6BA-CECE-4AC6-976B-3150C85B5E59}"/>
              </a:ext>
            </a:extLst>
          </p:cNvPr>
          <p:cNvSpPr>
            <a:spLocks noChangeArrowheads="1"/>
          </p:cNvSpPr>
          <p:nvPr/>
        </p:nvSpPr>
        <p:spPr bwMode="auto">
          <a:xfrm>
            <a:off x="5401866" y="4227910"/>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52" name="Rectangle 352">
            <a:extLst>
              <a:ext uri="{FF2B5EF4-FFF2-40B4-BE49-F238E27FC236}">
                <a16:creationId xmlns:a16="http://schemas.microsoft.com/office/drawing/2014/main" xmlns="" id="{9E80ABCF-72B4-4573-B7AD-CF61A2DFE651}"/>
              </a:ext>
            </a:extLst>
          </p:cNvPr>
          <p:cNvSpPr>
            <a:spLocks noChangeArrowheads="1"/>
          </p:cNvSpPr>
          <p:nvPr/>
        </p:nvSpPr>
        <p:spPr bwMode="auto">
          <a:xfrm>
            <a:off x="5503069" y="4224338"/>
            <a:ext cx="48816"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53" name="Freeform 353">
            <a:extLst>
              <a:ext uri="{FF2B5EF4-FFF2-40B4-BE49-F238E27FC236}">
                <a16:creationId xmlns:a16="http://schemas.microsoft.com/office/drawing/2014/main" xmlns="" id="{DDE5DB0E-EF0F-4F3F-9140-DA7C5D350D06}"/>
              </a:ext>
            </a:extLst>
          </p:cNvPr>
          <p:cNvSpPr>
            <a:spLocks/>
          </p:cNvSpPr>
          <p:nvPr/>
        </p:nvSpPr>
        <p:spPr bwMode="auto">
          <a:xfrm>
            <a:off x="5454254" y="4285060"/>
            <a:ext cx="8334" cy="11906"/>
          </a:xfrm>
          <a:custGeom>
            <a:avLst/>
            <a:gdLst>
              <a:gd name="T0" fmla="*/ 23 w 23"/>
              <a:gd name="T1" fmla="*/ 13 h 29"/>
              <a:gd name="T2" fmla="*/ 23 w 23"/>
              <a:gd name="T3" fmla="*/ 11 h 29"/>
              <a:gd name="T4" fmla="*/ 21 w 23"/>
              <a:gd name="T5" fmla="*/ 8 h 29"/>
              <a:gd name="T6" fmla="*/ 21 w 23"/>
              <a:gd name="T7" fmla="*/ 6 h 29"/>
              <a:gd name="T8" fmla="*/ 19 w 23"/>
              <a:gd name="T9" fmla="*/ 4 h 29"/>
              <a:gd name="T10" fmla="*/ 18 w 23"/>
              <a:gd name="T11" fmla="*/ 2 h 29"/>
              <a:gd name="T12" fmla="*/ 17 w 23"/>
              <a:gd name="T13" fmla="*/ 1 h 29"/>
              <a:gd name="T14" fmla="*/ 14 w 23"/>
              <a:gd name="T15" fmla="*/ 0 h 29"/>
              <a:gd name="T16" fmla="*/ 12 w 23"/>
              <a:gd name="T17" fmla="*/ 0 h 29"/>
              <a:gd name="T18" fmla="*/ 10 w 23"/>
              <a:gd name="T19" fmla="*/ 0 h 29"/>
              <a:gd name="T20" fmla="*/ 9 w 23"/>
              <a:gd name="T21" fmla="*/ 0 h 29"/>
              <a:gd name="T22" fmla="*/ 7 w 23"/>
              <a:gd name="T23" fmla="*/ 1 h 29"/>
              <a:gd name="T24" fmla="*/ 5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5 w 23"/>
              <a:gd name="T47" fmla="*/ 27 h 29"/>
              <a:gd name="T48" fmla="*/ 7 w 23"/>
              <a:gd name="T49" fmla="*/ 28 h 29"/>
              <a:gd name="T50" fmla="*/ 9 w 23"/>
              <a:gd name="T51" fmla="*/ 29 h 29"/>
              <a:gd name="T52" fmla="*/ 10 w 23"/>
              <a:gd name="T53" fmla="*/ 29 h 29"/>
              <a:gd name="T54" fmla="*/ 12 w 23"/>
              <a:gd name="T55" fmla="*/ 29 h 29"/>
              <a:gd name="T56" fmla="*/ 14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5" y="27"/>
                </a:lnTo>
                <a:lnTo>
                  <a:pt x="6" y="28"/>
                </a:lnTo>
                <a:lnTo>
                  <a:pt x="7" y="28"/>
                </a:lnTo>
                <a:lnTo>
                  <a:pt x="8" y="29"/>
                </a:lnTo>
                <a:lnTo>
                  <a:pt x="9" y="29"/>
                </a:lnTo>
                <a:lnTo>
                  <a:pt x="10" y="29"/>
                </a:lnTo>
                <a:lnTo>
                  <a:pt x="11" y="29"/>
                </a:lnTo>
                <a:lnTo>
                  <a:pt x="12" y="29"/>
                </a:lnTo>
                <a:lnTo>
                  <a:pt x="13" y="29"/>
                </a:lnTo>
                <a:lnTo>
                  <a:pt x="14" y="29"/>
                </a:lnTo>
                <a:lnTo>
                  <a:pt x="16"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54" name="Line 354">
            <a:extLst>
              <a:ext uri="{FF2B5EF4-FFF2-40B4-BE49-F238E27FC236}">
                <a16:creationId xmlns:a16="http://schemas.microsoft.com/office/drawing/2014/main" xmlns="" id="{61494754-9AB4-4035-ABD8-DF035402BA01}"/>
              </a:ext>
            </a:extLst>
          </p:cNvPr>
          <p:cNvSpPr>
            <a:spLocks noChangeShapeType="1"/>
          </p:cNvSpPr>
          <p:nvPr/>
        </p:nvSpPr>
        <p:spPr bwMode="auto">
          <a:xfrm>
            <a:off x="5526881" y="4224338"/>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55" name="Line 355">
            <a:extLst>
              <a:ext uri="{FF2B5EF4-FFF2-40B4-BE49-F238E27FC236}">
                <a16:creationId xmlns:a16="http://schemas.microsoft.com/office/drawing/2014/main" xmlns="" id="{E8859D47-FE5D-496A-8C10-2E954D608060}"/>
              </a:ext>
            </a:extLst>
          </p:cNvPr>
          <p:cNvSpPr>
            <a:spLocks noChangeShapeType="1"/>
          </p:cNvSpPr>
          <p:nvPr/>
        </p:nvSpPr>
        <p:spPr bwMode="auto">
          <a:xfrm>
            <a:off x="5503069" y="4252913"/>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56" name="Freeform 356">
            <a:extLst>
              <a:ext uri="{FF2B5EF4-FFF2-40B4-BE49-F238E27FC236}">
                <a16:creationId xmlns:a16="http://schemas.microsoft.com/office/drawing/2014/main" xmlns="" id="{820864D3-B344-441D-B1B3-BA02240AB7C3}"/>
              </a:ext>
            </a:extLst>
          </p:cNvPr>
          <p:cNvSpPr>
            <a:spLocks/>
          </p:cNvSpPr>
          <p:nvPr/>
        </p:nvSpPr>
        <p:spPr bwMode="auto">
          <a:xfrm>
            <a:off x="2457450" y="4442223"/>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57" name="Rectangle 357">
            <a:extLst>
              <a:ext uri="{FF2B5EF4-FFF2-40B4-BE49-F238E27FC236}">
                <a16:creationId xmlns:a16="http://schemas.microsoft.com/office/drawing/2014/main" xmlns="" id="{E6223592-3E24-409D-B2D3-800DE75617C6}"/>
              </a:ext>
            </a:extLst>
          </p:cNvPr>
          <p:cNvSpPr>
            <a:spLocks noChangeArrowheads="1"/>
          </p:cNvSpPr>
          <p:nvPr/>
        </p:nvSpPr>
        <p:spPr bwMode="auto">
          <a:xfrm>
            <a:off x="2480073" y="4519613"/>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58" name="Rectangle 358">
            <a:extLst>
              <a:ext uri="{FF2B5EF4-FFF2-40B4-BE49-F238E27FC236}">
                <a16:creationId xmlns:a16="http://schemas.microsoft.com/office/drawing/2014/main" xmlns="" id="{0CE2F371-0C0A-4677-9ACB-C1EACF55FAB8}"/>
              </a:ext>
            </a:extLst>
          </p:cNvPr>
          <p:cNvSpPr>
            <a:spLocks noChangeArrowheads="1"/>
          </p:cNvSpPr>
          <p:nvPr/>
        </p:nvSpPr>
        <p:spPr bwMode="auto">
          <a:xfrm>
            <a:off x="2512219" y="4558904"/>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59" name="Rectangle 359">
            <a:extLst>
              <a:ext uri="{FF2B5EF4-FFF2-40B4-BE49-F238E27FC236}">
                <a16:creationId xmlns:a16="http://schemas.microsoft.com/office/drawing/2014/main" xmlns="" id="{B4140F2C-13B6-4577-A98D-39B277EBF84F}"/>
              </a:ext>
            </a:extLst>
          </p:cNvPr>
          <p:cNvSpPr>
            <a:spLocks noChangeArrowheads="1"/>
          </p:cNvSpPr>
          <p:nvPr/>
        </p:nvSpPr>
        <p:spPr bwMode="auto">
          <a:xfrm>
            <a:off x="2613423" y="4556523"/>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60" name="Freeform 360">
            <a:extLst>
              <a:ext uri="{FF2B5EF4-FFF2-40B4-BE49-F238E27FC236}">
                <a16:creationId xmlns:a16="http://schemas.microsoft.com/office/drawing/2014/main" xmlns="" id="{BC3DD1CA-3BEF-4188-AE19-94C37D8EF097}"/>
              </a:ext>
            </a:extLst>
          </p:cNvPr>
          <p:cNvSpPr>
            <a:spLocks/>
          </p:cNvSpPr>
          <p:nvPr/>
        </p:nvSpPr>
        <p:spPr bwMode="auto">
          <a:xfrm>
            <a:off x="2563416" y="4617244"/>
            <a:ext cx="9525" cy="11906"/>
          </a:xfrm>
          <a:custGeom>
            <a:avLst/>
            <a:gdLst>
              <a:gd name="T0" fmla="*/ 23 w 23"/>
              <a:gd name="T1" fmla="*/ 13 h 30"/>
              <a:gd name="T2" fmla="*/ 23 w 23"/>
              <a:gd name="T3" fmla="*/ 11 h 30"/>
              <a:gd name="T4" fmla="*/ 21 w 23"/>
              <a:gd name="T5" fmla="*/ 9 h 30"/>
              <a:gd name="T6" fmla="*/ 21 w 23"/>
              <a:gd name="T7" fmla="*/ 7 h 30"/>
              <a:gd name="T8" fmla="*/ 18 w 23"/>
              <a:gd name="T9" fmla="*/ 4 h 30"/>
              <a:gd name="T10" fmla="*/ 17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6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6 w 23"/>
              <a:gd name="T49" fmla="*/ 28 h 30"/>
              <a:gd name="T50" fmla="*/ 9 w 23"/>
              <a:gd name="T51" fmla="*/ 30 h 30"/>
              <a:gd name="T52" fmla="*/ 10 w 23"/>
              <a:gd name="T53" fmla="*/ 30 h 30"/>
              <a:gd name="T54" fmla="*/ 12 w 23"/>
              <a:gd name="T55" fmla="*/ 30 h 30"/>
              <a:gd name="T56" fmla="*/ 14 w 23"/>
              <a:gd name="T57" fmla="*/ 30 h 30"/>
              <a:gd name="T58" fmla="*/ 16 w 23"/>
              <a:gd name="T59" fmla="*/ 28 h 30"/>
              <a:gd name="T60" fmla="*/ 17 w 23"/>
              <a:gd name="T61" fmla="*/ 27 h 30"/>
              <a:gd name="T62" fmla="*/ 18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5" y="28"/>
                </a:lnTo>
                <a:lnTo>
                  <a:pt x="6" y="28"/>
                </a:lnTo>
                <a:lnTo>
                  <a:pt x="8" y="30"/>
                </a:lnTo>
                <a:lnTo>
                  <a:pt x="9" y="30"/>
                </a:lnTo>
                <a:lnTo>
                  <a:pt x="10" y="30"/>
                </a:lnTo>
                <a:lnTo>
                  <a:pt x="11" y="30"/>
                </a:lnTo>
                <a:lnTo>
                  <a:pt x="12" y="30"/>
                </a:lnTo>
                <a:lnTo>
                  <a:pt x="13" y="30"/>
                </a:lnTo>
                <a:lnTo>
                  <a:pt x="14" y="30"/>
                </a:lnTo>
                <a:lnTo>
                  <a:pt x="15" y="30"/>
                </a:lnTo>
                <a:lnTo>
                  <a:pt x="16" y="28"/>
                </a:lnTo>
                <a:lnTo>
                  <a:pt x="17" y="27"/>
                </a:lnTo>
                <a:lnTo>
                  <a:pt x="18" y="26"/>
                </a:lnTo>
                <a:lnTo>
                  <a:pt x="18"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61" name="Line 361">
            <a:extLst>
              <a:ext uri="{FF2B5EF4-FFF2-40B4-BE49-F238E27FC236}">
                <a16:creationId xmlns:a16="http://schemas.microsoft.com/office/drawing/2014/main" xmlns="" id="{6C20FB60-1BE0-488B-A9E4-CB4576F69B90}"/>
              </a:ext>
            </a:extLst>
          </p:cNvPr>
          <p:cNvSpPr>
            <a:spLocks noChangeShapeType="1"/>
          </p:cNvSpPr>
          <p:nvPr/>
        </p:nvSpPr>
        <p:spPr bwMode="auto">
          <a:xfrm>
            <a:off x="2637235" y="4556523"/>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62" name="Line 362">
            <a:extLst>
              <a:ext uri="{FF2B5EF4-FFF2-40B4-BE49-F238E27FC236}">
                <a16:creationId xmlns:a16="http://schemas.microsoft.com/office/drawing/2014/main" xmlns="" id="{CBD7CD23-E914-4BF5-9519-C02DC88E1C72}"/>
              </a:ext>
            </a:extLst>
          </p:cNvPr>
          <p:cNvSpPr>
            <a:spLocks noChangeShapeType="1"/>
          </p:cNvSpPr>
          <p:nvPr/>
        </p:nvSpPr>
        <p:spPr bwMode="auto">
          <a:xfrm>
            <a:off x="2613422" y="4585098"/>
            <a:ext cx="46434"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63" name="Freeform 363">
            <a:extLst>
              <a:ext uri="{FF2B5EF4-FFF2-40B4-BE49-F238E27FC236}">
                <a16:creationId xmlns:a16="http://schemas.microsoft.com/office/drawing/2014/main" xmlns="" id="{61E62700-4A4F-49EC-962F-F6EE86623EB9}"/>
              </a:ext>
            </a:extLst>
          </p:cNvPr>
          <p:cNvSpPr>
            <a:spLocks/>
          </p:cNvSpPr>
          <p:nvPr/>
        </p:nvSpPr>
        <p:spPr bwMode="auto">
          <a:xfrm>
            <a:off x="2703910" y="3996929"/>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5 h 643"/>
              <a:gd name="T14" fmla="*/ 56 w 614"/>
              <a:gd name="T15" fmla="*/ 615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64" name="Rectangle 364">
            <a:extLst>
              <a:ext uri="{FF2B5EF4-FFF2-40B4-BE49-F238E27FC236}">
                <a16:creationId xmlns:a16="http://schemas.microsoft.com/office/drawing/2014/main" xmlns="" id="{2EDF3A93-9CC3-474C-858F-333CAE158961}"/>
              </a:ext>
            </a:extLst>
          </p:cNvPr>
          <p:cNvSpPr>
            <a:spLocks noChangeArrowheads="1"/>
          </p:cNvSpPr>
          <p:nvPr/>
        </p:nvSpPr>
        <p:spPr bwMode="auto">
          <a:xfrm>
            <a:off x="2726531" y="4074319"/>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65" name="Rectangle 365">
            <a:extLst>
              <a:ext uri="{FF2B5EF4-FFF2-40B4-BE49-F238E27FC236}">
                <a16:creationId xmlns:a16="http://schemas.microsoft.com/office/drawing/2014/main" xmlns="" id="{237470AC-70C6-458A-870E-A9E0EF726262}"/>
              </a:ext>
            </a:extLst>
          </p:cNvPr>
          <p:cNvSpPr>
            <a:spLocks noChangeArrowheads="1"/>
          </p:cNvSpPr>
          <p:nvPr/>
        </p:nvSpPr>
        <p:spPr bwMode="auto">
          <a:xfrm>
            <a:off x="2758678" y="4113610"/>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66" name="Rectangle 366">
            <a:extLst>
              <a:ext uri="{FF2B5EF4-FFF2-40B4-BE49-F238E27FC236}">
                <a16:creationId xmlns:a16="http://schemas.microsoft.com/office/drawing/2014/main" xmlns="" id="{9A497DB3-0A4D-4529-9019-DE294789B3B3}"/>
              </a:ext>
            </a:extLst>
          </p:cNvPr>
          <p:cNvSpPr>
            <a:spLocks noChangeArrowheads="1"/>
          </p:cNvSpPr>
          <p:nvPr/>
        </p:nvSpPr>
        <p:spPr bwMode="auto">
          <a:xfrm>
            <a:off x="2859881" y="4111229"/>
            <a:ext cx="48816"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67" name="Freeform 367">
            <a:extLst>
              <a:ext uri="{FF2B5EF4-FFF2-40B4-BE49-F238E27FC236}">
                <a16:creationId xmlns:a16="http://schemas.microsoft.com/office/drawing/2014/main" xmlns="" id="{84A9D489-4534-4C54-8229-CCB44436CB9B}"/>
              </a:ext>
            </a:extLst>
          </p:cNvPr>
          <p:cNvSpPr>
            <a:spLocks/>
          </p:cNvSpPr>
          <p:nvPr/>
        </p:nvSpPr>
        <p:spPr bwMode="auto">
          <a:xfrm>
            <a:off x="2809875" y="4171951"/>
            <a:ext cx="9525" cy="11906"/>
          </a:xfrm>
          <a:custGeom>
            <a:avLst/>
            <a:gdLst>
              <a:gd name="T0" fmla="*/ 23 w 23"/>
              <a:gd name="T1" fmla="*/ 13 h 30"/>
              <a:gd name="T2" fmla="*/ 23 w 23"/>
              <a:gd name="T3" fmla="*/ 11 h 30"/>
              <a:gd name="T4" fmla="*/ 21 w 23"/>
              <a:gd name="T5" fmla="*/ 9 h 30"/>
              <a:gd name="T6" fmla="*/ 21 w 23"/>
              <a:gd name="T7" fmla="*/ 7 h 30"/>
              <a:gd name="T8" fmla="*/ 18 w 23"/>
              <a:gd name="T9" fmla="*/ 5 h 30"/>
              <a:gd name="T10" fmla="*/ 17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6 w 23"/>
              <a:gd name="T23" fmla="*/ 1 h 30"/>
              <a:gd name="T24" fmla="*/ 4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8" y="5"/>
                </a:lnTo>
                <a:lnTo>
                  <a:pt x="18" y="4"/>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4"/>
                </a:lnTo>
                <a:lnTo>
                  <a:pt x="3" y="5"/>
                </a:lnTo>
                <a:lnTo>
                  <a:pt x="2"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2" y="24"/>
                </a:lnTo>
                <a:lnTo>
                  <a:pt x="3" y="25"/>
                </a:lnTo>
                <a:lnTo>
                  <a:pt x="3" y="27"/>
                </a:lnTo>
                <a:lnTo>
                  <a:pt x="4" y="28"/>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8"/>
                </a:lnTo>
                <a:lnTo>
                  <a:pt x="18" y="27"/>
                </a:lnTo>
                <a:lnTo>
                  <a:pt x="18" y="25"/>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68" name="Line 368">
            <a:extLst>
              <a:ext uri="{FF2B5EF4-FFF2-40B4-BE49-F238E27FC236}">
                <a16:creationId xmlns:a16="http://schemas.microsoft.com/office/drawing/2014/main" xmlns="" id="{C839B19B-9781-444C-A209-23F7007B08CD}"/>
              </a:ext>
            </a:extLst>
          </p:cNvPr>
          <p:cNvSpPr>
            <a:spLocks noChangeShapeType="1"/>
          </p:cNvSpPr>
          <p:nvPr/>
        </p:nvSpPr>
        <p:spPr bwMode="auto">
          <a:xfrm>
            <a:off x="2883694" y="4111229"/>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69" name="Line 369">
            <a:extLst>
              <a:ext uri="{FF2B5EF4-FFF2-40B4-BE49-F238E27FC236}">
                <a16:creationId xmlns:a16="http://schemas.microsoft.com/office/drawing/2014/main" xmlns="" id="{5BCC515D-570B-4C9A-9052-9BAEBD3B190B}"/>
              </a:ext>
            </a:extLst>
          </p:cNvPr>
          <p:cNvSpPr>
            <a:spLocks noChangeShapeType="1"/>
          </p:cNvSpPr>
          <p:nvPr/>
        </p:nvSpPr>
        <p:spPr bwMode="auto">
          <a:xfrm>
            <a:off x="2859882" y="4139804"/>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70" name="Freeform 370">
            <a:extLst>
              <a:ext uri="{FF2B5EF4-FFF2-40B4-BE49-F238E27FC236}">
                <a16:creationId xmlns:a16="http://schemas.microsoft.com/office/drawing/2014/main" xmlns="" id="{E8B10C32-6B3E-4354-BDCE-A829B22F99F5}"/>
              </a:ext>
            </a:extLst>
          </p:cNvPr>
          <p:cNvSpPr>
            <a:spLocks/>
          </p:cNvSpPr>
          <p:nvPr/>
        </p:nvSpPr>
        <p:spPr bwMode="auto">
          <a:xfrm>
            <a:off x="3480198" y="4356497"/>
            <a:ext cx="244078" cy="255984"/>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71" name="Rectangle 371">
            <a:extLst>
              <a:ext uri="{FF2B5EF4-FFF2-40B4-BE49-F238E27FC236}">
                <a16:creationId xmlns:a16="http://schemas.microsoft.com/office/drawing/2014/main" xmlns="" id="{EBF6B0FA-2605-4E30-A57E-5FBCE95840CD}"/>
              </a:ext>
            </a:extLst>
          </p:cNvPr>
          <p:cNvSpPr>
            <a:spLocks noChangeArrowheads="1"/>
          </p:cNvSpPr>
          <p:nvPr/>
        </p:nvSpPr>
        <p:spPr bwMode="auto">
          <a:xfrm>
            <a:off x="3502819" y="4433887"/>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72" name="Rectangle 372">
            <a:extLst>
              <a:ext uri="{FF2B5EF4-FFF2-40B4-BE49-F238E27FC236}">
                <a16:creationId xmlns:a16="http://schemas.microsoft.com/office/drawing/2014/main" xmlns="" id="{39CD5AB1-1D93-405D-915C-F5F69CB88B23}"/>
              </a:ext>
            </a:extLst>
          </p:cNvPr>
          <p:cNvSpPr>
            <a:spLocks noChangeArrowheads="1"/>
          </p:cNvSpPr>
          <p:nvPr/>
        </p:nvSpPr>
        <p:spPr bwMode="auto">
          <a:xfrm>
            <a:off x="3534966" y="4474369"/>
            <a:ext cx="71438"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73" name="Rectangle 373">
            <a:extLst>
              <a:ext uri="{FF2B5EF4-FFF2-40B4-BE49-F238E27FC236}">
                <a16:creationId xmlns:a16="http://schemas.microsoft.com/office/drawing/2014/main" xmlns="" id="{D1DBB56D-2DB6-4D1B-AC31-8A9E01064D5F}"/>
              </a:ext>
            </a:extLst>
          </p:cNvPr>
          <p:cNvSpPr>
            <a:spLocks noChangeArrowheads="1"/>
          </p:cNvSpPr>
          <p:nvPr/>
        </p:nvSpPr>
        <p:spPr bwMode="auto">
          <a:xfrm>
            <a:off x="3637360" y="4470797"/>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74" name="Freeform 374">
            <a:extLst>
              <a:ext uri="{FF2B5EF4-FFF2-40B4-BE49-F238E27FC236}">
                <a16:creationId xmlns:a16="http://schemas.microsoft.com/office/drawing/2014/main" xmlns="" id="{52A405E3-2CCE-471E-AA83-43737B24E010}"/>
              </a:ext>
            </a:extLst>
          </p:cNvPr>
          <p:cNvSpPr>
            <a:spLocks/>
          </p:cNvSpPr>
          <p:nvPr/>
        </p:nvSpPr>
        <p:spPr bwMode="auto">
          <a:xfrm>
            <a:off x="3587354" y="4531519"/>
            <a:ext cx="9525" cy="11906"/>
          </a:xfrm>
          <a:custGeom>
            <a:avLst/>
            <a:gdLst>
              <a:gd name="T0" fmla="*/ 23 w 23"/>
              <a:gd name="T1" fmla="*/ 13 h 29"/>
              <a:gd name="T2" fmla="*/ 23 w 23"/>
              <a:gd name="T3" fmla="*/ 11 h 29"/>
              <a:gd name="T4" fmla="*/ 21 w 23"/>
              <a:gd name="T5" fmla="*/ 9 h 29"/>
              <a:gd name="T6" fmla="*/ 21 w 23"/>
              <a:gd name="T7" fmla="*/ 6 h 29"/>
              <a:gd name="T8" fmla="*/ 19 w 23"/>
              <a:gd name="T9" fmla="*/ 4 h 29"/>
              <a:gd name="T10" fmla="*/ 18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7 w 23"/>
              <a:gd name="T23" fmla="*/ 1 h 29"/>
              <a:gd name="T24" fmla="*/ 4 w 23"/>
              <a:gd name="T25" fmla="*/ 2 h 29"/>
              <a:gd name="T26" fmla="*/ 3 w 23"/>
              <a:gd name="T27" fmla="*/ 4 h 29"/>
              <a:gd name="T28" fmla="*/ 1 w 23"/>
              <a:gd name="T29" fmla="*/ 6 h 29"/>
              <a:gd name="T30" fmla="*/ 1 w 23"/>
              <a:gd name="T31" fmla="*/ 9 h 29"/>
              <a:gd name="T32" fmla="*/ 0 w 23"/>
              <a:gd name="T33" fmla="*/ 11 h 29"/>
              <a:gd name="T34" fmla="*/ 0 w 23"/>
              <a:gd name="T35" fmla="*/ 13 h 29"/>
              <a:gd name="T36" fmla="*/ 0 w 23"/>
              <a:gd name="T37" fmla="*/ 16 h 29"/>
              <a:gd name="T38" fmla="*/ 0 w 23"/>
              <a:gd name="T39" fmla="*/ 19 h 29"/>
              <a:gd name="T40" fmla="*/ 1 w 23"/>
              <a:gd name="T41" fmla="*/ 22 h 29"/>
              <a:gd name="T42" fmla="*/ 1 w 23"/>
              <a:gd name="T43" fmla="*/ 24 h 29"/>
              <a:gd name="T44" fmla="*/ 3 w 23"/>
              <a:gd name="T45" fmla="*/ 25 h 29"/>
              <a:gd name="T46" fmla="*/ 4 w 23"/>
              <a:gd name="T47" fmla="*/ 27 h 29"/>
              <a:gd name="T48" fmla="*/ 7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8 w 23"/>
              <a:gd name="T61" fmla="*/ 27 h 29"/>
              <a:gd name="T62" fmla="*/ 19 w 23"/>
              <a:gd name="T63" fmla="*/ 25 h 29"/>
              <a:gd name="T64" fmla="*/ 21 w 23"/>
              <a:gd name="T65" fmla="*/ 24 h 29"/>
              <a:gd name="T66" fmla="*/ 21 w 23"/>
              <a:gd name="T67" fmla="*/ 22 h 29"/>
              <a:gd name="T68" fmla="*/ 23 w 23"/>
              <a:gd name="T69" fmla="*/ 19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8"/>
                </a:lnTo>
                <a:lnTo>
                  <a:pt x="21" y="6"/>
                </a:lnTo>
                <a:lnTo>
                  <a:pt x="20" y="5"/>
                </a:lnTo>
                <a:lnTo>
                  <a:pt x="19" y="4"/>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6" y="28"/>
                </a:lnTo>
                <a:lnTo>
                  <a:pt x="18" y="27"/>
                </a:lnTo>
                <a:lnTo>
                  <a:pt x="19" y="26"/>
                </a:lnTo>
                <a:lnTo>
                  <a:pt x="19"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75" name="Line 375">
            <a:extLst>
              <a:ext uri="{FF2B5EF4-FFF2-40B4-BE49-F238E27FC236}">
                <a16:creationId xmlns:a16="http://schemas.microsoft.com/office/drawing/2014/main" xmlns="" id="{1019E26F-4E84-4BBE-9962-446D70FA1E50}"/>
              </a:ext>
            </a:extLst>
          </p:cNvPr>
          <p:cNvSpPr>
            <a:spLocks noChangeShapeType="1"/>
          </p:cNvSpPr>
          <p:nvPr/>
        </p:nvSpPr>
        <p:spPr bwMode="auto">
          <a:xfrm>
            <a:off x="3659981" y="4470797"/>
            <a:ext cx="1191" cy="60722"/>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76" name="Line 376">
            <a:extLst>
              <a:ext uri="{FF2B5EF4-FFF2-40B4-BE49-F238E27FC236}">
                <a16:creationId xmlns:a16="http://schemas.microsoft.com/office/drawing/2014/main" xmlns="" id="{B9CE2FE3-0CE2-418B-8D0B-1E67BB781A83}"/>
              </a:ext>
            </a:extLst>
          </p:cNvPr>
          <p:cNvSpPr>
            <a:spLocks noChangeShapeType="1"/>
          </p:cNvSpPr>
          <p:nvPr/>
        </p:nvSpPr>
        <p:spPr bwMode="auto">
          <a:xfrm>
            <a:off x="3637360" y="4499373"/>
            <a:ext cx="46434"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77" name="Freeform 377">
            <a:extLst>
              <a:ext uri="{FF2B5EF4-FFF2-40B4-BE49-F238E27FC236}">
                <a16:creationId xmlns:a16="http://schemas.microsoft.com/office/drawing/2014/main" xmlns="" id="{444BF831-FA20-4FA9-AA4B-884298B89A52}"/>
              </a:ext>
            </a:extLst>
          </p:cNvPr>
          <p:cNvSpPr>
            <a:spLocks/>
          </p:cNvSpPr>
          <p:nvPr/>
        </p:nvSpPr>
        <p:spPr bwMode="auto">
          <a:xfrm>
            <a:off x="3433762" y="3343275"/>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78" name="Rectangle 378">
            <a:extLst>
              <a:ext uri="{FF2B5EF4-FFF2-40B4-BE49-F238E27FC236}">
                <a16:creationId xmlns:a16="http://schemas.microsoft.com/office/drawing/2014/main" xmlns="" id="{C8DD21ED-F12E-4152-B1AE-F4387C2CD78C}"/>
              </a:ext>
            </a:extLst>
          </p:cNvPr>
          <p:cNvSpPr>
            <a:spLocks noChangeArrowheads="1"/>
          </p:cNvSpPr>
          <p:nvPr/>
        </p:nvSpPr>
        <p:spPr bwMode="auto">
          <a:xfrm>
            <a:off x="3456385" y="3420666"/>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79" name="Rectangle 379">
            <a:extLst>
              <a:ext uri="{FF2B5EF4-FFF2-40B4-BE49-F238E27FC236}">
                <a16:creationId xmlns:a16="http://schemas.microsoft.com/office/drawing/2014/main" xmlns="" id="{2B401A49-D574-4160-88F2-87AAD98757E6}"/>
              </a:ext>
            </a:extLst>
          </p:cNvPr>
          <p:cNvSpPr>
            <a:spLocks noChangeArrowheads="1"/>
          </p:cNvSpPr>
          <p:nvPr/>
        </p:nvSpPr>
        <p:spPr bwMode="auto">
          <a:xfrm>
            <a:off x="3488532" y="3459956"/>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80" name="Rectangle 380">
            <a:extLst>
              <a:ext uri="{FF2B5EF4-FFF2-40B4-BE49-F238E27FC236}">
                <a16:creationId xmlns:a16="http://schemas.microsoft.com/office/drawing/2014/main" xmlns="" id="{F348CCBB-B8F7-4D5B-A498-0B2F16BE531E}"/>
              </a:ext>
            </a:extLst>
          </p:cNvPr>
          <p:cNvSpPr>
            <a:spLocks noChangeArrowheads="1"/>
          </p:cNvSpPr>
          <p:nvPr/>
        </p:nvSpPr>
        <p:spPr bwMode="auto">
          <a:xfrm>
            <a:off x="3589735" y="3456385"/>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81" name="Freeform 381">
            <a:extLst>
              <a:ext uri="{FF2B5EF4-FFF2-40B4-BE49-F238E27FC236}">
                <a16:creationId xmlns:a16="http://schemas.microsoft.com/office/drawing/2014/main" xmlns="" id="{F7586D93-03CF-4B29-88DA-47E4828235D1}"/>
              </a:ext>
            </a:extLst>
          </p:cNvPr>
          <p:cNvSpPr>
            <a:spLocks/>
          </p:cNvSpPr>
          <p:nvPr/>
        </p:nvSpPr>
        <p:spPr bwMode="auto">
          <a:xfrm>
            <a:off x="3539729" y="3518298"/>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5 w 23"/>
              <a:gd name="T15" fmla="*/ 0 h 30"/>
              <a:gd name="T16" fmla="*/ 13 w 23"/>
              <a:gd name="T17" fmla="*/ 0 h 30"/>
              <a:gd name="T18" fmla="*/ 10 w 23"/>
              <a:gd name="T19" fmla="*/ 0 h 30"/>
              <a:gd name="T20" fmla="*/ 9 w 23"/>
              <a:gd name="T21" fmla="*/ 0 h 30"/>
              <a:gd name="T22" fmla="*/ 7 w 23"/>
              <a:gd name="T23" fmla="*/ 1 h 30"/>
              <a:gd name="T24" fmla="*/ 5 w 23"/>
              <a:gd name="T25" fmla="*/ 2 h 30"/>
              <a:gd name="T26" fmla="*/ 4 w 23"/>
              <a:gd name="T27" fmla="*/ 4 h 30"/>
              <a:gd name="T28" fmla="*/ 2 w 23"/>
              <a:gd name="T29" fmla="*/ 7 h 30"/>
              <a:gd name="T30" fmla="*/ 2 w 23"/>
              <a:gd name="T31" fmla="*/ 9 h 30"/>
              <a:gd name="T32" fmla="*/ 0 w 23"/>
              <a:gd name="T33" fmla="*/ 11 h 30"/>
              <a:gd name="T34" fmla="*/ 0 w 23"/>
              <a:gd name="T35" fmla="*/ 13 h 30"/>
              <a:gd name="T36" fmla="*/ 0 w 23"/>
              <a:gd name="T37" fmla="*/ 16 h 30"/>
              <a:gd name="T38" fmla="*/ 0 w 23"/>
              <a:gd name="T39" fmla="*/ 19 h 30"/>
              <a:gd name="T40" fmla="*/ 2 w 23"/>
              <a:gd name="T41" fmla="*/ 22 h 30"/>
              <a:gd name="T42" fmla="*/ 2 w 23"/>
              <a:gd name="T43" fmla="*/ 24 h 30"/>
              <a:gd name="T44" fmla="*/ 4 w 23"/>
              <a:gd name="T45" fmla="*/ 25 h 30"/>
              <a:gd name="T46" fmla="*/ 5 w 23"/>
              <a:gd name="T47" fmla="*/ 27 h 30"/>
              <a:gd name="T48" fmla="*/ 7 w 23"/>
              <a:gd name="T49" fmla="*/ 28 h 30"/>
              <a:gd name="T50" fmla="*/ 9 w 23"/>
              <a:gd name="T51" fmla="*/ 30 h 30"/>
              <a:gd name="T52" fmla="*/ 10 w 23"/>
              <a:gd name="T53" fmla="*/ 30 h 30"/>
              <a:gd name="T54" fmla="*/ 13 w 23"/>
              <a:gd name="T55" fmla="*/ 30 h 30"/>
              <a:gd name="T56" fmla="*/ 15 w 23"/>
              <a:gd name="T57" fmla="*/ 30 h 30"/>
              <a:gd name="T58" fmla="*/ 17 w 23"/>
              <a:gd name="T59" fmla="*/ 28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7"/>
                </a:lnTo>
                <a:lnTo>
                  <a:pt x="2" y="8"/>
                </a:lnTo>
                <a:lnTo>
                  <a:pt x="2" y="9"/>
                </a:lnTo>
                <a:lnTo>
                  <a:pt x="0" y="10"/>
                </a:lnTo>
                <a:lnTo>
                  <a:pt x="0" y="11"/>
                </a:lnTo>
                <a:lnTo>
                  <a:pt x="0" y="12"/>
                </a:lnTo>
                <a:lnTo>
                  <a:pt x="0" y="13"/>
                </a:lnTo>
                <a:lnTo>
                  <a:pt x="0" y="14"/>
                </a:lnTo>
                <a:lnTo>
                  <a:pt x="0" y="16"/>
                </a:lnTo>
                <a:lnTo>
                  <a:pt x="0" y="18"/>
                </a:lnTo>
                <a:lnTo>
                  <a:pt x="0" y="19"/>
                </a:lnTo>
                <a:lnTo>
                  <a:pt x="0" y="20"/>
                </a:lnTo>
                <a:lnTo>
                  <a:pt x="2" y="22"/>
                </a:lnTo>
                <a:lnTo>
                  <a:pt x="2" y="23"/>
                </a:lnTo>
                <a:lnTo>
                  <a:pt x="2" y="24"/>
                </a:lnTo>
                <a:lnTo>
                  <a:pt x="3" y="24"/>
                </a:lnTo>
                <a:lnTo>
                  <a:pt x="4" y="25"/>
                </a:lnTo>
                <a:lnTo>
                  <a:pt x="4" y="26"/>
                </a:lnTo>
                <a:lnTo>
                  <a:pt x="5" y="27"/>
                </a:lnTo>
                <a:lnTo>
                  <a:pt x="6" y="28"/>
                </a:lnTo>
                <a:lnTo>
                  <a:pt x="7" y="28"/>
                </a:lnTo>
                <a:lnTo>
                  <a:pt x="8" y="30"/>
                </a:lnTo>
                <a:lnTo>
                  <a:pt x="9" y="30"/>
                </a:lnTo>
                <a:lnTo>
                  <a:pt x="10" y="30"/>
                </a:lnTo>
                <a:lnTo>
                  <a:pt x="11" y="30"/>
                </a:lnTo>
                <a:lnTo>
                  <a:pt x="13" y="30"/>
                </a:lnTo>
                <a:lnTo>
                  <a:pt x="14" y="30"/>
                </a:lnTo>
                <a:lnTo>
                  <a:pt x="15" y="30"/>
                </a:lnTo>
                <a:lnTo>
                  <a:pt x="16" y="30"/>
                </a:lnTo>
                <a:lnTo>
                  <a:pt x="17" y="28"/>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82" name="Line 382">
            <a:extLst>
              <a:ext uri="{FF2B5EF4-FFF2-40B4-BE49-F238E27FC236}">
                <a16:creationId xmlns:a16="http://schemas.microsoft.com/office/drawing/2014/main" xmlns="" id="{C5DC6599-4F80-4BA1-A557-8F6E21C7AB60}"/>
              </a:ext>
            </a:extLst>
          </p:cNvPr>
          <p:cNvSpPr>
            <a:spLocks noChangeShapeType="1"/>
          </p:cNvSpPr>
          <p:nvPr/>
        </p:nvSpPr>
        <p:spPr bwMode="auto">
          <a:xfrm>
            <a:off x="3613548" y="3457576"/>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83" name="Line 383">
            <a:extLst>
              <a:ext uri="{FF2B5EF4-FFF2-40B4-BE49-F238E27FC236}">
                <a16:creationId xmlns:a16="http://schemas.microsoft.com/office/drawing/2014/main" xmlns="" id="{3DA9BB76-A038-4F0B-AC23-07BDA32AF842}"/>
              </a:ext>
            </a:extLst>
          </p:cNvPr>
          <p:cNvSpPr>
            <a:spLocks noChangeShapeType="1"/>
          </p:cNvSpPr>
          <p:nvPr/>
        </p:nvSpPr>
        <p:spPr bwMode="auto">
          <a:xfrm>
            <a:off x="3589735" y="3486150"/>
            <a:ext cx="46434"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84" name="Freeform 384">
            <a:extLst>
              <a:ext uri="{FF2B5EF4-FFF2-40B4-BE49-F238E27FC236}">
                <a16:creationId xmlns:a16="http://schemas.microsoft.com/office/drawing/2014/main" xmlns="" id="{C60BA8EC-5A55-4C46-8AA9-1628C9E51F1D}"/>
              </a:ext>
            </a:extLst>
          </p:cNvPr>
          <p:cNvSpPr>
            <a:spLocks/>
          </p:cNvSpPr>
          <p:nvPr/>
        </p:nvSpPr>
        <p:spPr bwMode="auto">
          <a:xfrm>
            <a:off x="3518298" y="3779044"/>
            <a:ext cx="244078" cy="25479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85" name="Rectangle 385">
            <a:extLst>
              <a:ext uri="{FF2B5EF4-FFF2-40B4-BE49-F238E27FC236}">
                <a16:creationId xmlns:a16="http://schemas.microsoft.com/office/drawing/2014/main" xmlns="" id="{DFF987AC-1959-487A-AD72-CD350651A25E}"/>
              </a:ext>
            </a:extLst>
          </p:cNvPr>
          <p:cNvSpPr>
            <a:spLocks noChangeArrowheads="1"/>
          </p:cNvSpPr>
          <p:nvPr/>
        </p:nvSpPr>
        <p:spPr bwMode="auto">
          <a:xfrm>
            <a:off x="3540919" y="3856435"/>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86" name="Rectangle 386">
            <a:extLst>
              <a:ext uri="{FF2B5EF4-FFF2-40B4-BE49-F238E27FC236}">
                <a16:creationId xmlns:a16="http://schemas.microsoft.com/office/drawing/2014/main" xmlns="" id="{85839467-38A3-4D51-844E-F71DC8C97405}"/>
              </a:ext>
            </a:extLst>
          </p:cNvPr>
          <p:cNvSpPr>
            <a:spLocks noChangeArrowheads="1"/>
          </p:cNvSpPr>
          <p:nvPr/>
        </p:nvSpPr>
        <p:spPr bwMode="auto">
          <a:xfrm>
            <a:off x="3573066" y="3895726"/>
            <a:ext cx="71438"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87" name="Rectangle 387">
            <a:extLst>
              <a:ext uri="{FF2B5EF4-FFF2-40B4-BE49-F238E27FC236}">
                <a16:creationId xmlns:a16="http://schemas.microsoft.com/office/drawing/2014/main" xmlns="" id="{D98E7816-85C3-4690-A6B7-B49EB6645FA5}"/>
              </a:ext>
            </a:extLst>
          </p:cNvPr>
          <p:cNvSpPr>
            <a:spLocks noChangeArrowheads="1"/>
          </p:cNvSpPr>
          <p:nvPr/>
        </p:nvSpPr>
        <p:spPr bwMode="auto">
          <a:xfrm>
            <a:off x="3675460" y="3893344"/>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88" name="Freeform 388">
            <a:extLst>
              <a:ext uri="{FF2B5EF4-FFF2-40B4-BE49-F238E27FC236}">
                <a16:creationId xmlns:a16="http://schemas.microsoft.com/office/drawing/2014/main" xmlns="" id="{5B68F77C-8FA1-4F42-A054-94D1F6B09612}"/>
              </a:ext>
            </a:extLst>
          </p:cNvPr>
          <p:cNvSpPr>
            <a:spLocks/>
          </p:cNvSpPr>
          <p:nvPr/>
        </p:nvSpPr>
        <p:spPr bwMode="auto">
          <a:xfrm>
            <a:off x="3625454" y="3954067"/>
            <a:ext cx="9525" cy="11906"/>
          </a:xfrm>
          <a:custGeom>
            <a:avLst/>
            <a:gdLst>
              <a:gd name="T0" fmla="*/ 24 w 24"/>
              <a:gd name="T1" fmla="*/ 13 h 29"/>
              <a:gd name="T2" fmla="*/ 24 w 24"/>
              <a:gd name="T3" fmla="*/ 10 h 29"/>
              <a:gd name="T4" fmla="*/ 21 w 24"/>
              <a:gd name="T5" fmla="*/ 8 h 29"/>
              <a:gd name="T6" fmla="*/ 21 w 24"/>
              <a:gd name="T7" fmla="*/ 6 h 29"/>
              <a:gd name="T8" fmla="*/ 19 w 24"/>
              <a:gd name="T9" fmla="*/ 4 h 29"/>
              <a:gd name="T10" fmla="*/ 18 w 24"/>
              <a:gd name="T11" fmla="*/ 2 h 29"/>
              <a:gd name="T12" fmla="*/ 17 w 24"/>
              <a:gd name="T13" fmla="*/ 1 h 29"/>
              <a:gd name="T14" fmla="*/ 15 w 24"/>
              <a:gd name="T15" fmla="*/ 0 h 29"/>
              <a:gd name="T16" fmla="*/ 13 w 24"/>
              <a:gd name="T17" fmla="*/ 0 h 29"/>
              <a:gd name="T18" fmla="*/ 10 w 24"/>
              <a:gd name="T19" fmla="*/ 0 h 29"/>
              <a:gd name="T20" fmla="*/ 9 w 24"/>
              <a:gd name="T21" fmla="*/ 0 h 29"/>
              <a:gd name="T22" fmla="*/ 7 w 24"/>
              <a:gd name="T23" fmla="*/ 1 h 29"/>
              <a:gd name="T24" fmla="*/ 5 w 24"/>
              <a:gd name="T25" fmla="*/ 2 h 29"/>
              <a:gd name="T26" fmla="*/ 4 w 24"/>
              <a:gd name="T27" fmla="*/ 4 h 29"/>
              <a:gd name="T28" fmla="*/ 2 w 24"/>
              <a:gd name="T29" fmla="*/ 6 h 29"/>
              <a:gd name="T30" fmla="*/ 2 w 24"/>
              <a:gd name="T31" fmla="*/ 8 h 29"/>
              <a:gd name="T32" fmla="*/ 0 w 24"/>
              <a:gd name="T33" fmla="*/ 10 h 29"/>
              <a:gd name="T34" fmla="*/ 0 w 24"/>
              <a:gd name="T35" fmla="*/ 13 h 29"/>
              <a:gd name="T36" fmla="*/ 0 w 24"/>
              <a:gd name="T37" fmla="*/ 16 h 29"/>
              <a:gd name="T38" fmla="*/ 0 w 24"/>
              <a:gd name="T39" fmla="*/ 18 h 29"/>
              <a:gd name="T40" fmla="*/ 2 w 24"/>
              <a:gd name="T41" fmla="*/ 21 h 29"/>
              <a:gd name="T42" fmla="*/ 2 w 24"/>
              <a:gd name="T43" fmla="*/ 24 h 29"/>
              <a:gd name="T44" fmla="*/ 4 w 24"/>
              <a:gd name="T45" fmla="*/ 25 h 29"/>
              <a:gd name="T46" fmla="*/ 5 w 24"/>
              <a:gd name="T47" fmla="*/ 27 h 29"/>
              <a:gd name="T48" fmla="*/ 7 w 24"/>
              <a:gd name="T49" fmla="*/ 28 h 29"/>
              <a:gd name="T50" fmla="*/ 9 w 24"/>
              <a:gd name="T51" fmla="*/ 29 h 29"/>
              <a:gd name="T52" fmla="*/ 10 w 24"/>
              <a:gd name="T53" fmla="*/ 29 h 29"/>
              <a:gd name="T54" fmla="*/ 13 w 24"/>
              <a:gd name="T55" fmla="*/ 29 h 29"/>
              <a:gd name="T56" fmla="*/ 15 w 24"/>
              <a:gd name="T57" fmla="*/ 29 h 29"/>
              <a:gd name="T58" fmla="*/ 17 w 24"/>
              <a:gd name="T59" fmla="*/ 28 h 29"/>
              <a:gd name="T60" fmla="*/ 18 w 24"/>
              <a:gd name="T61" fmla="*/ 27 h 29"/>
              <a:gd name="T62" fmla="*/ 19 w 24"/>
              <a:gd name="T63" fmla="*/ 25 h 29"/>
              <a:gd name="T64" fmla="*/ 21 w 24"/>
              <a:gd name="T65" fmla="*/ 24 h 29"/>
              <a:gd name="T66" fmla="*/ 21 w 24"/>
              <a:gd name="T67" fmla="*/ 21 h 29"/>
              <a:gd name="T68" fmla="*/ 24 w 24"/>
              <a:gd name="T69" fmla="*/ 18 h 29"/>
              <a:gd name="T70" fmla="*/ 24 w 24"/>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29"/>
              <a:gd name="T110" fmla="*/ 24 w 24"/>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29">
                <a:moveTo>
                  <a:pt x="24" y="14"/>
                </a:moveTo>
                <a:lnTo>
                  <a:pt x="24" y="13"/>
                </a:lnTo>
                <a:lnTo>
                  <a:pt x="24" y="12"/>
                </a:lnTo>
                <a:lnTo>
                  <a:pt x="24" y="10"/>
                </a:lnTo>
                <a:lnTo>
                  <a:pt x="22" y="9"/>
                </a:lnTo>
                <a:lnTo>
                  <a:pt x="21" y="8"/>
                </a:lnTo>
                <a:lnTo>
                  <a:pt x="21" y="7"/>
                </a:lnTo>
                <a:lnTo>
                  <a:pt x="21" y="6"/>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6"/>
                </a:lnTo>
                <a:lnTo>
                  <a:pt x="2" y="7"/>
                </a:lnTo>
                <a:lnTo>
                  <a:pt x="2" y="8"/>
                </a:lnTo>
                <a:lnTo>
                  <a:pt x="0" y="9"/>
                </a:lnTo>
                <a:lnTo>
                  <a:pt x="0" y="10"/>
                </a:lnTo>
                <a:lnTo>
                  <a:pt x="0" y="12"/>
                </a:lnTo>
                <a:lnTo>
                  <a:pt x="0" y="13"/>
                </a:lnTo>
                <a:lnTo>
                  <a:pt x="0" y="14"/>
                </a:lnTo>
                <a:lnTo>
                  <a:pt x="0" y="16"/>
                </a:lnTo>
                <a:lnTo>
                  <a:pt x="0" y="17"/>
                </a:lnTo>
                <a:lnTo>
                  <a:pt x="0" y="18"/>
                </a:lnTo>
                <a:lnTo>
                  <a:pt x="0" y="19"/>
                </a:lnTo>
                <a:lnTo>
                  <a:pt x="2" y="21"/>
                </a:lnTo>
                <a:lnTo>
                  <a:pt x="2" y="23"/>
                </a:lnTo>
                <a:lnTo>
                  <a:pt x="2" y="24"/>
                </a:lnTo>
                <a:lnTo>
                  <a:pt x="3" y="24"/>
                </a:lnTo>
                <a:lnTo>
                  <a:pt x="4" y="25"/>
                </a:lnTo>
                <a:lnTo>
                  <a:pt x="4" y="26"/>
                </a:lnTo>
                <a:lnTo>
                  <a:pt x="5" y="27"/>
                </a:lnTo>
                <a:lnTo>
                  <a:pt x="6" y="28"/>
                </a:lnTo>
                <a:lnTo>
                  <a:pt x="7" y="28"/>
                </a:lnTo>
                <a:lnTo>
                  <a:pt x="8" y="29"/>
                </a:lnTo>
                <a:lnTo>
                  <a:pt x="9" y="29"/>
                </a:lnTo>
                <a:lnTo>
                  <a:pt x="10" y="29"/>
                </a:lnTo>
                <a:lnTo>
                  <a:pt x="11" y="29"/>
                </a:lnTo>
                <a:lnTo>
                  <a:pt x="13" y="29"/>
                </a:lnTo>
                <a:lnTo>
                  <a:pt x="14" y="29"/>
                </a:lnTo>
                <a:lnTo>
                  <a:pt x="15" y="29"/>
                </a:lnTo>
                <a:lnTo>
                  <a:pt x="16" y="29"/>
                </a:lnTo>
                <a:lnTo>
                  <a:pt x="17" y="28"/>
                </a:lnTo>
                <a:lnTo>
                  <a:pt x="18" y="27"/>
                </a:lnTo>
                <a:lnTo>
                  <a:pt x="19" y="26"/>
                </a:lnTo>
                <a:lnTo>
                  <a:pt x="19" y="25"/>
                </a:lnTo>
                <a:lnTo>
                  <a:pt x="20" y="24"/>
                </a:lnTo>
                <a:lnTo>
                  <a:pt x="21" y="24"/>
                </a:lnTo>
                <a:lnTo>
                  <a:pt x="21" y="23"/>
                </a:lnTo>
                <a:lnTo>
                  <a:pt x="21" y="21"/>
                </a:lnTo>
                <a:lnTo>
                  <a:pt x="22" y="19"/>
                </a:lnTo>
                <a:lnTo>
                  <a:pt x="24" y="18"/>
                </a:lnTo>
                <a:lnTo>
                  <a:pt x="24" y="17"/>
                </a:lnTo>
                <a:lnTo>
                  <a:pt x="24" y="16"/>
                </a:lnTo>
                <a:lnTo>
                  <a:pt x="24"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89" name="Line 389">
            <a:extLst>
              <a:ext uri="{FF2B5EF4-FFF2-40B4-BE49-F238E27FC236}">
                <a16:creationId xmlns:a16="http://schemas.microsoft.com/office/drawing/2014/main" xmlns="" id="{BA7FEBC9-8AA6-40C3-8F81-5FBFD30EA22E}"/>
              </a:ext>
            </a:extLst>
          </p:cNvPr>
          <p:cNvSpPr>
            <a:spLocks noChangeShapeType="1"/>
          </p:cNvSpPr>
          <p:nvPr/>
        </p:nvSpPr>
        <p:spPr bwMode="auto">
          <a:xfrm>
            <a:off x="3698081" y="3893344"/>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90" name="Line 390">
            <a:extLst>
              <a:ext uri="{FF2B5EF4-FFF2-40B4-BE49-F238E27FC236}">
                <a16:creationId xmlns:a16="http://schemas.microsoft.com/office/drawing/2014/main" xmlns="" id="{9957044E-0853-4729-905F-96AB6FA954AD}"/>
              </a:ext>
            </a:extLst>
          </p:cNvPr>
          <p:cNvSpPr>
            <a:spLocks noChangeShapeType="1"/>
          </p:cNvSpPr>
          <p:nvPr/>
        </p:nvSpPr>
        <p:spPr bwMode="auto">
          <a:xfrm>
            <a:off x="3675460" y="3921919"/>
            <a:ext cx="46434"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91" name="Freeform 391">
            <a:extLst>
              <a:ext uri="{FF2B5EF4-FFF2-40B4-BE49-F238E27FC236}">
                <a16:creationId xmlns:a16="http://schemas.microsoft.com/office/drawing/2014/main" xmlns="" id="{59CCAEE3-DAC2-4B0F-BD80-EADF0BEEA05F}"/>
              </a:ext>
            </a:extLst>
          </p:cNvPr>
          <p:cNvSpPr>
            <a:spLocks/>
          </p:cNvSpPr>
          <p:nvPr/>
        </p:nvSpPr>
        <p:spPr bwMode="auto">
          <a:xfrm>
            <a:off x="3936206" y="4044554"/>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92" name="Rectangle 392">
            <a:extLst>
              <a:ext uri="{FF2B5EF4-FFF2-40B4-BE49-F238E27FC236}">
                <a16:creationId xmlns:a16="http://schemas.microsoft.com/office/drawing/2014/main" xmlns="" id="{252F3284-792D-4F72-B9E0-D01C92288EC2}"/>
              </a:ext>
            </a:extLst>
          </p:cNvPr>
          <p:cNvSpPr>
            <a:spLocks noChangeArrowheads="1"/>
          </p:cNvSpPr>
          <p:nvPr/>
        </p:nvSpPr>
        <p:spPr bwMode="auto">
          <a:xfrm>
            <a:off x="3958829" y="4121944"/>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93" name="Rectangle 393">
            <a:extLst>
              <a:ext uri="{FF2B5EF4-FFF2-40B4-BE49-F238E27FC236}">
                <a16:creationId xmlns:a16="http://schemas.microsoft.com/office/drawing/2014/main" xmlns="" id="{270B8C48-BBB9-4A56-B862-F40A0DD7AA96}"/>
              </a:ext>
            </a:extLst>
          </p:cNvPr>
          <p:cNvSpPr>
            <a:spLocks noChangeArrowheads="1"/>
          </p:cNvSpPr>
          <p:nvPr/>
        </p:nvSpPr>
        <p:spPr bwMode="auto">
          <a:xfrm>
            <a:off x="3990976" y="4161235"/>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94" name="Rectangle 394">
            <a:extLst>
              <a:ext uri="{FF2B5EF4-FFF2-40B4-BE49-F238E27FC236}">
                <a16:creationId xmlns:a16="http://schemas.microsoft.com/office/drawing/2014/main" xmlns="" id="{D6C20000-7E4B-4C5A-878F-36A9048DF35B}"/>
              </a:ext>
            </a:extLst>
          </p:cNvPr>
          <p:cNvSpPr>
            <a:spLocks noChangeArrowheads="1"/>
          </p:cNvSpPr>
          <p:nvPr/>
        </p:nvSpPr>
        <p:spPr bwMode="auto">
          <a:xfrm>
            <a:off x="4092179" y="4157663"/>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95" name="Freeform 395">
            <a:extLst>
              <a:ext uri="{FF2B5EF4-FFF2-40B4-BE49-F238E27FC236}">
                <a16:creationId xmlns:a16="http://schemas.microsoft.com/office/drawing/2014/main" xmlns="" id="{505B72B7-EE58-4B6D-9A4D-1924D4983667}"/>
              </a:ext>
            </a:extLst>
          </p:cNvPr>
          <p:cNvSpPr>
            <a:spLocks/>
          </p:cNvSpPr>
          <p:nvPr/>
        </p:nvSpPr>
        <p:spPr bwMode="auto">
          <a:xfrm>
            <a:off x="4042172" y="4219576"/>
            <a:ext cx="9525" cy="11906"/>
          </a:xfrm>
          <a:custGeom>
            <a:avLst/>
            <a:gdLst>
              <a:gd name="T0" fmla="*/ 24 w 24"/>
              <a:gd name="T1" fmla="*/ 13 h 30"/>
              <a:gd name="T2" fmla="*/ 24 w 24"/>
              <a:gd name="T3" fmla="*/ 11 h 30"/>
              <a:gd name="T4" fmla="*/ 21 w 24"/>
              <a:gd name="T5" fmla="*/ 9 h 30"/>
              <a:gd name="T6" fmla="*/ 21 w 24"/>
              <a:gd name="T7" fmla="*/ 6 h 30"/>
              <a:gd name="T8" fmla="*/ 19 w 24"/>
              <a:gd name="T9" fmla="*/ 4 h 30"/>
              <a:gd name="T10" fmla="*/ 18 w 24"/>
              <a:gd name="T11" fmla="*/ 2 h 30"/>
              <a:gd name="T12" fmla="*/ 17 w 24"/>
              <a:gd name="T13" fmla="*/ 1 h 30"/>
              <a:gd name="T14" fmla="*/ 15 w 24"/>
              <a:gd name="T15" fmla="*/ 0 h 30"/>
              <a:gd name="T16" fmla="*/ 13 w 24"/>
              <a:gd name="T17" fmla="*/ 0 h 30"/>
              <a:gd name="T18" fmla="*/ 10 w 24"/>
              <a:gd name="T19" fmla="*/ 0 h 30"/>
              <a:gd name="T20" fmla="*/ 9 w 24"/>
              <a:gd name="T21" fmla="*/ 0 h 30"/>
              <a:gd name="T22" fmla="*/ 7 w 24"/>
              <a:gd name="T23" fmla="*/ 1 h 30"/>
              <a:gd name="T24" fmla="*/ 5 w 24"/>
              <a:gd name="T25" fmla="*/ 2 h 30"/>
              <a:gd name="T26" fmla="*/ 4 w 24"/>
              <a:gd name="T27" fmla="*/ 4 h 30"/>
              <a:gd name="T28" fmla="*/ 2 w 24"/>
              <a:gd name="T29" fmla="*/ 6 h 30"/>
              <a:gd name="T30" fmla="*/ 2 w 24"/>
              <a:gd name="T31" fmla="*/ 9 h 30"/>
              <a:gd name="T32" fmla="*/ 0 w 24"/>
              <a:gd name="T33" fmla="*/ 11 h 30"/>
              <a:gd name="T34" fmla="*/ 0 w 24"/>
              <a:gd name="T35" fmla="*/ 13 h 30"/>
              <a:gd name="T36" fmla="*/ 0 w 24"/>
              <a:gd name="T37" fmla="*/ 16 h 30"/>
              <a:gd name="T38" fmla="*/ 0 w 24"/>
              <a:gd name="T39" fmla="*/ 19 h 30"/>
              <a:gd name="T40" fmla="*/ 2 w 24"/>
              <a:gd name="T41" fmla="*/ 22 h 30"/>
              <a:gd name="T42" fmla="*/ 2 w 24"/>
              <a:gd name="T43" fmla="*/ 24 h 30"/>
              <a:gd name="T44" fmla="*/ 4 w 24"/>
              <a:gd name="T45" fmla="*/ 25 h 30"/>
              <a:gd name="T46" fmla="*/ 5 w 24"/>
              <a:gd name="T47" fmla="*/ 27 h 30"/>
              <a:gd name="T48" fmla="*/ 7 w 24"/>
              <a:gd name="T49" fmla="*/ 28 h 30"/>
              <a:gd name="T50" fmla="*/ 9 w 24"/>
              <a:gd name="T51" fmla="*/ 30 h 30"/>
              <a:gd name="T52" fmla="*/ 10 w 24"/>
              <a:gd name="T53" fmla="*/ 30 h 30"/>
              <a:gd name="T54" fmla="*/ 13 w 24"/>
              <a:gd name="T55" fmla="*/ 30 h 30"/>
              <a:gd name="T56" fmla="*/ 15 w 24"/>
              <a:gd name="T57" fmla="*/ 30 h 30"/>
              <a:gd name="T58" fmla="*/ 17 w 24"/>
              <a:gd name="T59" fmla="*/ 28 h 30"/>
              <a:gd name="T60" fmla="*/ 18 w 24"/>
              <a:gd name="T61" fmla="*/ 27 h 30"/>
              <a:gd name="T62" fmla="*/ 19 w 24"/>
              <a:gd name="T63" fmla="*/ 25 h 30"/>
              <a:gd name="T64" fmla="*/ 21 w 24"/>
              <a:gd name="T65" fmla="*/ 24 h 30"/>
              <a:gd name="T66" fmla="*/ 21 w 24"/>
              <a:gd name="T67" fmla="*/ 22 h 30"/>
              <a:gd name="T68" fmla="*/ 24 w 24"/>
              <a:gd name="T69" fmla="*/ 19 h 30"/>
              <a:gd name="T70" fmla="*/ 24 w 24"/>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30"/>
              <a:gd name="T110" fmla="*/ 24 w 24"/>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30">
                <a:moveTo>
                  <a:pt x="24" y="14"/>
                </a:moveTo>
                <a:lnTo>
                  <a:pt x="24" y="13"/>
                </a:lnTo>
                <a:lnTo>
                  <a:pt x="24" y="12"/>
                </a:lnTo>
                <a:lnTo>
                  <a:pt x="24" y="11"/>
                </a:lnTo>
                <a:lnTo>
                  <a:pt x="22" y="10"/>
                </a:lnTo>
                <a:lnTo>
                  <a:pt x="21" y="9"/>
                </a:lnTo>
                <a:lnTo>
                  <a:pt x="21" y="8"/>
                </a:lnTo>
                <a:lnTo>
                  <a:pt x="21" y="6"/>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6"/>
                </a:lnTo>
                <a:lnTo>
                  <a:pt x="2" y="8"/>
                </a:lnTo>
                <a:lnTo>
                  <a:pt x="2" y="9"/>
                </a:lnTo>
                <a:lnTo>
                  <a:pt x="0" y="10"/>
                </a:lnTo>
                <a:lnTo>
                  <a:pt x="0" y="11"/>
                </a:lnTo>
                <a:lnTo>
                  <a:pt x="0" y="12"/>
                </a:lnTo>
                <a:lnTo>
                  <a:pt x="0" y="13"/>
                </a:lnTo>
                <a:lnTo>
                  <a:pt x="0" y="14"/>
                </a:lnTo>
                <a:lnTo>
                  <a:pt x="0" y="16"/>
                </a:lnTo>
                <a:lnTo>
                  <a:pt x="0" y="17"/>
                </a:lnTo>
                <a:lnTo>
                  <a:pt x="0" y="19"/>
                </a:lnTo>
                <a:lnTo>
                  <a:pt x="0" y="20"/>
                </a:lnTo>
                <a:lnTo>
                  <a:pt x="2" y="22"/>
                </a:lnTo>
                <a:lnTo>
                  <a:pt x="2" y="23"/>
                </a:lnTo>
                <a:lnTo>
                  <a:pt x="2" y="24"/>
                </a:lnTo>
                <a:lnTo>
                  <a:pt x="3" y="24"/>
                </a:lnTo>
                <a:lnTo>
                  <a:pt x="4" y="25"/>
                </a:lnTo>
                <a:lnTo>
                  <a:pt x="4" y="26"/>
                </a:lnTo>
                <a:lnTo>
                  <a:pt x="5" y="27"/>
                </a:lnTo>
                <a:lnTo>
                  <a:pt x="6" y="28"/>
                </a:lnTo>
                <a:lnTo>
                  <a:pt x="7" y="28"/>
                </a:lnTo>
                <a:lnTo>
                  <a:pt x="8" y="30"/>
                </a:lnTo>
                <a:lnTo>
                  <a:pt x="9" y="30"/>
                </a:lnTo>
                <a:lnTo>
                  <a:pt x="10" y="30"/>
                </a:lnTo>
                <a:lnTo>
                  <a:pt x="11" y="30"/>
                </a:lnTo>
                <a:lnTo>
                  <a:pt x="13" y="30"/>
                </a:lnTo>
                <a:lnTo>
                  <a:pt x="14" y="30"/>
                </a:lnTo>
                <a:lnTo>
                  <a:pt x="15" y="30"/>
                </a:lnTo>
                <a:lnTo>
                  <a:pt x="16" y="30"/>
                </a:lnTo>
                <a:lnTo>
                  <a:pt x="17" y="28"/>
                </a:lnTo>
                <a:lnTo>
                  <a:pt x="18" y="27"/>
                </a:lnTo>
                <a:lnTo>
                  <a:pt x="19" y="26"/>
                </a:lnTo>
                <a:lnTo>
                  <a:pt x="19" y="25"/>
                </a:lnTo>
                <a:lnTo>
                  <a:pt x="20" y="24"/>
                </a:lnTo>
                <a:lnTo>
                  <a:pt x="21" y="24"/>
                </a:lnTo>
                <a:lnTo>
                  <a:pt x="21" y="23"/>
                </a:lnTo>
                <a:lnTo>
                  <a:pt x="21" y="22"/>
                </a:lnTo>
                <a:lnTo>
                  <a:pt x="22" y="20"/>
                </a:lnTo>
                <a:lnTo>
                  <a:pt x="24" y="19"/>
                </a:lnTo>
                <a:lnTo>
                  <a:pt x="24" y="17"/>
                </a:lnTo>
                <a:lnTo>
                  <a:pt x="24" y="16"/>
                </a:lnTo>
                <a:lnTo>
                  <a:pt x="24"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96" name="Line 396">
            <a:extLst>
              <a:ext uri="{FF2B5EF4-FFF2-40B4-BE49-F238E27FC236}">
                <a16:creationId xmlns:a16="http://schemas.microsoft.com/office/drawing/2014/main" xmlns="" id="{93E46FBF-1166-4C1A-BFB6-9E11011BBE70}"/>
              </a:ext>
            </a:extLst>
          </p:cNvPr>
          <p:cNvSpPr>
            <a:spLocks noChangeShapeType="1"/>
          </p:cNvSpPr>
          <p:nvPr/>
        </p:nvSpPr>
        <p:spPr bwMode="auto">
          <a:xfrm>
            <a:off x="4115992" y="4158854"/>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97" name="Line 397">
            <a:extLst>
              <a:ext uri="{FF2B5EF4-FFF2-40B4-BE49-F238E27FC236}">
                <a16:creationId xmlns:a16="http://schemas.microsoft.com/office/drawing/2014/main" xmlns="" id="{4464D407-7B16-47DA-86F9-D750AF3AD30C}"/>
              </a:ext>
            </a:extLst>
          </p:cNvPr>
          <p:cNvSpPr>
            <a:spLocks noChangeShapeType="1"/>
          </p:cNvSpPr>
          <p:nvPr/>
        </p:nvSpPr>
        <p:spPr bwMode="auto">
          <a:xfrm>
            <a:off x="4114800" y="4189810"/>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798" name="Freeform 398">
            <a:extLst>
              <a:ext uri="{FF2B5EF4-FFF2-40B4-BE49-F238E27FC236}">
                <a16:creationId xmlns:a16="http://schemas.microsoft.com/office/drawing/2014/main" xmlns="" id="{1AA3C596-701D-4E0D-859B-FAE41E400AEC}"/>
              </a:ext>
            </a:extLst>
          </p:cNvPr>
          <p:cNvSpPr>
            <a:spLocks/>
          </p:cNvSpPr>
          <p:nvPr/>
        </p:nvSpPr>
        <p:spPr bwMode="auto">
          <a:xfrm>
            <a:off x="4385072" y="3846910"/>
            <a:ext cx="242888" cy="25598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799" name="Rectangle 399">
            <a:extLst>
              <a:ext uri="{FF2B5EF4-FFF2-40B4-BE49-F238E27FC236}">
                <a16:creationId xmlns:a16="http://schemas.microsoft.com/office/drawing/2014/main" xmlns="" id="{E94682B5-7C1F-4CEF-B33A-533DEAD56E76}"/>
              </a:ext>
            </a:extLst>
          </p:cNvPr>
          <p:cNvSpPr>
            <a:spLocks noChangeArrowheads="1"/>
          </p:cNvSpPr>
          <p:nvPr/>
        </p:nvSpPr>
        <p:spPr bwMode="auto">
          <a:xfrm>
            <a:off x="4407694" y="3925491"/>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00" name="Rectangle 400">
            <a:extLst>
              <a:ext uri="{FF2B5EF4-FFF2-40B4-BE49-F238E27FC236}">
                <a16:creationId xmlns:a16="http://schemas.microsoft.com/office/drawing/2014/main" xmlns="" id="{7F5270A7-31F9-449B-BA8C-42373F5CC456}"/>
              </a:ext>
            </a:extLst>
          </p:cNvPr>
          <p:cNvSpPr>
            <a:spLocks noChangeArrowheads="1"/>
          </p:cNvSpPr>
          <p:nvPr/>
        </p:nvSpPr>
        <p:spPr bwMode="auto">
          <a:xfrm>
            <a:off x="4439841" y="3964781"/>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01" name="Rectangle 401">
            <a:extLst>
              <a:ext uri="{FF2B5EF4-FFF2-40B4-BE49-F238E27FC236}">
                <a16:creationId xmlns:a16="http://schemas.microsoft.com/office/drawing/2014/main" xmlns="" id="{7E2702AC-DC4F-451D-9CFF-7A99FC932BB5}"/>
              </a:ext>
            </a:extLst>
          </p:cNvPr>
          <p:cNvSpPr>
            <a:spLocks noChangeArrowheads="1"/>
          </p:cNvSpPr>
          <p:nvPr/>
        </p:nvSpPr>
        <p:spPr bwMode="auto">
          <a:xfrm>
            <a:off x="4541044" y="3961210"/>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02" name="Freeform 402">
            <a:extLst>
              <a:ext uri="{FF2B5EF4-FFF2-40B4-BE49-F238E27FC236}">
                <a16:creationId xmlns:a16="http://schemas.microsoft.com/office/drawing/2014/main" xmlns="" id="{67B1662C-57CA-48B8-91E4-79F0EFF8AAD6}"/>
              </a:ext>
            </a:extLst>
          </p:cNvPr>
          <p:cNvSpPr>
            <a:spLocks/>
          </p:cNvSpPr>
          <p:nvPr/>
        </p:nvSpPr>
        <p:spPr bwMode="auto">
          <a:xfrm>
            <a:off x="4491038" y="4021932"/>
            <a:ext cx="9525" cy="11906"/>
          </a:xfrm>
          <a:custGeom>
            <a:avLst/>
            <a:gdLst>
              <a:gd name="T0" fmla="*/ 23 w 23"/>
              <a:gd name="T1" fmla="*/ 14 h 30"/>
              <a:gd name="T2" fmla="*/ 23 w 23"/>
              <a:gd name="T3" fmla="*/ 11 h 30"/>
              <a:gd name="T4" fmla="*/ 20 w 23"/>
              <a:gd name="T5" fmla="*/ 9 h 30"/>
              <a:gd name="T6" fmla="*/ 20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9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9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0 w 23"/>
              <a:gd name="T65" fmla="*/ 24 h 30"/>
              <a:gd name="T66" fmla="*/ 20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1" y="10"/>
                </a:lnTo>
                <a:lnTo>
                  <a:pt x="20" y="9"/>
                </a:lnTo>
                <a:lnTo>
                  <a:pt x="20" y="8"/>
                </a:lnTo>
                <a:lnTo>
                  <a:pt x="20" y="7"/>
                </a:lnTo>
                <a:lnTo>
                  <a:pt x="19" y="6"/>
                </a:lnTo>
                <a:lnTo>
                  <a:pt x="18" y="5"/>
                </a:lnTo>
                <a:lnTo>
                  <a:pt x="18" y="4"/>
                </a:lnTo>
                <a:lnTo>
                  <a:pt x="17" y="3"/>
                </a:lnTo>
                <a:lnTo>
                  <a:pt x="16" y="1"/>
                </a:lnTo>
                <a:lnTo>
                  <a:pt x="15" y="0"/>
                </a:lnTo>
                <a:lnTo>
                  <a:pt x="14" y="0"/>
                </a:lnTo>
                <a:lnTo>
                  <a:pt x="13" y="0"/>
                </a:lnTo>
                <a:lnTo>
                  <a:pt x="12" y="0"/>
                </a:lnTo>
                <a:lnTo>
                  <a:pt x="10" y="0"/>
                </a:lnTo>
                <a:lnTo>
                  <a:pt x="9"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9" y="30"/>
                </a:lnTo>
                <a:lnTo>
                  <a:pt x="10" y="30"/>
                </a:lnTo>
                <a:lnTo>
                  <a:pt x="12" y="30"/>
                </a:lnTo>
                <a:lnTo>
                  <a:pt x="13" y="30"/>
                </a:lnTo>
                <a:lnTo>
                  <a:pt x="14" y="30"/>
                </a:lnTo>
                <a:lnTo>
                  <a:pt x="15" y="30"/>
                </a:lnTo>
                <a:lnTo>
                  <a:pt x="16" y="29"/>
                </a:lnTo>
                <a:lnTo>
                  <a:pt x="17" y="28"/>
                </a:lnTo>
                <a:lnTo>
                  <a:pt x="18" y="27"/>
                </a:lnTo>
                <a:lnTo>
                  <a:pt x="18" y="26"/>
                </a:lnTo>
                <a:lnTo>
                  <a:pt x="19" y="24"/>
                </a:lnTo>
                <a:lnTo>
                  <a:pt x="20" y="24"/>
                </a:lnTo>
                <a:lnTo>
                  <a:pt x="20" y="23"/>
                </a:lnTo>
                <a:lnTo>
                  <a:pt x="20" y="22"/>
                </a:lnTo>
                <a:lnTo>
                  <a:pt x="21"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03" name="Line 403">
            <a:extLst>
              <a:ext uri="{FF2B5EF4-FFF2-40B4-BE49-F238E27FC236}">
                <a16:creationId xmlns:a16="http://schemas.microsoft.com/office/drawing/2014/main" xmlns="" id="{13944977-CD84-4906-9774-62B3CE358E35}"/>
              </a:ext>
            </a:extLst>
          </p:cNvPr>
          <p:cNvSpPr>
            <a:spLocks noChangeShapeType="1"/>
          </p:cNvSpPr>
          <p:nvPr/>
        </p:nvSpPr>
        <p:spPr bwMode="auto">
          <a:xfrm>
            <a:off x="4564856" y="3962401"/>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04" name="Line 404">
            <a:extLst>
              <a:ext uri="{FF2B5EF4-FFF2-40B4-BE49-F238E27FC236}">
                <a16:creationId xmlns:a16="http://schemas.microsoft.com/office/drawing/2014/main" xmlns="" id="{63FA8105-5A84-447C-BE6E-6DE798B38005}"/>
              </a:ext>
            </a:extLst>
          </p:cNvPr>
          <p:cNvSpPr>
            <a:spLocks noChangeShapeType="1"/>
          </p:cNvSpPr>
          <p:nvPr/>
        </p:nvSpPr>
        <p:spPr bwMode="auto">
          <a:xfrm>
            <a:off x="4541044" y="3989785"/>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05" name="Freeform 405">
            <a:extLst>
              <a:ext uri="{FF2B5EF4-FFF2-40B4-BE49-F238E27FC236}">
                <a16:creationId xmlns:a16="http://schemas.microsoft.com/office/drawing/2014/main" xmlns="" id="{CF4689E1-9DD9-48AE-ACA3-350465043380}"/>
              </a:ext>
            </a:extLst>
          </p:cNvPr>
          <p:cNvSpPr>
            <a:spLocks/>
          </p:cNvSpPr>
          <p:nvPr/>
        </p:nvSpPr>
        <p:spPr bwMode="auto">
          <a:xfrm>
            <a:off x="4090987" y="3458766"/>
            <a:ext cx="244079" cy="254794"/>
          </a:xfrm>
          <a:custGeom>
            <a:avLst/>
            <a:gdLst>
              <a:gd name="T0" fmla="*/ 56 w 615"/>
              <a:gd name="T1" fmla="*/ 196 h 643"/>
              <a:gd name="T2" fmla="*/ 0 w 615"/>
              <a:gd name="T3" fmla="*/ 196 h 643"/>
              <a:gd name="T4" fmla="*/ 307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06" name="Rectangle 406">
            <a:extLst>
              <a:ext uri="{FF2B5EF4-FFF2-40B4-BE49-F238E27FC236}">
                <a16:creationId xmlns:a16="http://schemas.microsoft.com/office/drawing/2014/main" xmlns="" id="{E5AE833E-EB10-455C-907A-53A77D6B0DB0}"/>
              </a:ext>
            </a:extLst>
          </p:cNvPr>
          <p:cNvSpPr>
            <a:spLocks noChangeArrowheads="1"/>
          </p:cNvSpPr>
          <p:nvPr/>
        </p:nvSpPr>
        <p:spPr bwMode="auto">
          <a:xfrm>
            <a:off x="4113610" y="3536156"/>
            <a:ext cx="201215"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07" name="Rectangle 407">
            <a:extLst>
              <a:ext uri="{FF2B5EF4-FFF2-40B4-BE49-F238E27FC236}">
                <a16:creationId xmlns:a16="http://schemas.microsoft.com/office/drawing/2014/main" xmlns="" id="{AB849DFC-93FE-4D91-9A20-60F4102ED51A}"/>
              </a:ext>
            </a:extLst>
          </p:cNvPr>
          <p:cNvSpPr>
            <a:spLocks noChangeArrowheads="1"/>
          </p:cNvSpPr>
          <p:nvPr/>
        </p:nvSpPr>
        <p:spPr bwMode="auto">
          <a:xfrm>
            <a:off x="4145757" y="3575448"/>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08" name="Rectangle 408">
            <a:extLst>
              <a:ext uri="{FF2B5EF4-FFF2-40B4-BE49-F238E27FC236}">
                <a16:creationId xmlns:a16="http://schemas.microsoft.com/office/drawing/2014/main" xmlns="" id="{89CF6B63-4EBD-4354-B873-F85B0A9C6A31}"/>
              </a:ext>
            </a:extLst>
          </p:cNvPr>
          <p:cNvSpPr>
            <a:spLocks noChangeArrowheads="1"/>
          </p:cNvSpPr>
          <p:nvPr/>
        </p:nvSpPr>
        <p:spPr bwMode="auto">
          <a:xfrm>
            <a:off x="4246960" y="3573067"/>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09" name="Freeform 409">
            <a:extLst>
              <a:ext uri="{FF2B5EF4-FFF2-40B4-BE49-F238E27FC236}">
                <a16:creationId xmlns:a16="http://schemas.microsoft.com/office/drawing/2014/main" xmlns="" id="{2594415D-99C4-443B-9342-1C9E552CF18D}"/>
              </a:ext>
            </a:extLst>
          </p:cNvPr>
          <p:cNvSpPr>
            <a:spLocks/>
          </p:cNvSpPr>
          <p:nvPr/>
        </p:nvSpPr>
        <p:spPr bwMode="auto">
          <a:xfrm>
            <a:off x="4196954" y="3633788"/>
            <a:ext cx="9525" cy="11906"/>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6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6" y="1"/>
                </a:lnTo>
                <a:lnTo>
                  <a:pt x="15" y="0"/>
                </a:lnTo>
                <a:lnTo>
                  <a:pt x="14" y="0"/>
                </a:lnTo>
                <a:lnTo>
                  <a:pt x="13" y="0"/>
                </a:lnTo>
                <a:lnTo>
                  <a:pt x="12" y="0"/>
                </a:lnTo>
                <a:lnTo>
                  <a:pt x="11" y="0"/>
                </a:lnTo>
                <a:lnTo>
                  <a:pt x="10" y="0"/>
                </a:lnTo>
                <a:lnTo>
                  <a:pt x="9" y="0"/>
                </a:lnTo>
                <a:lnTo>
                  <a:pt x="8" y="0"/>
                </a:lnTo>
                <a:lnTo>
                  <a:pt x="7"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4" y="28"/>
                </a:lnTo>
                <a:lnTo>
                  <a:pt x="5" y="29"/>
                </a:lnTo>
                <a:lnTo>
                  <a:pt x="7" y="29"/>
                </a:lnTo>
                <a:lnTo>
                  <a:pt x="8" y="30"/>
                </a:lnTo>
                <a:lnTo>
                  <a:pt x="9" y="30"/>
                </a:lnTo>
                <a:lnTo>
                  <a:pt x="10" y="30"/>
                </a:lnTo>
                <a:lnTo>
                  <a:pt x="11" y="30"/>
                </a:lnTo>
                <a:lnTo>
                  <a:pt x="12" y="30"/>
                </a:lnTo>
                <a:lnTo>
                  <a:pt x="13" y="30"/>
                </a:lnTo>
                <a:lnTo>
                  <a:pt x="14" y="30"/>
                </a:lnTo>
                <a:lnTo>
                  <a:pt x="15" y="30"/>
                </a:lnTo>
                <a:lnTo>
                  <a:pt x="16"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10" name="Line 410">
            <a:extLst>
              <a:ext uri="{FF2B5EF4-FFF2-40B4-BE49-F238E27FC236}">
                <a16:creationId xmlns:a16="http://schemas.microsoft.com/office/drawing/2014/main" xmlns="" id="{55007163-FA43-427E-BE7F-54AEA4F9C4F8}"/>
              </a:ext>
            </a:extLst>
          </p:cNvPr>
          <p:cNvSpPr>
            <a:spLocks noChangeShapeType="1"/>
          </p:cNvSpPr>
          <p:nvPr/>
        </p:nvSpPr>
        <p:spPr bwMode="auto">
          <a:xfrm>
            <a:off x="4270773" y="3573067"/>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11" name="Line 411">
            <a:extLst>
              <a:ext uri="{FF2B5EF4-FFF2-40B4-BE49-F238E27FC236}">
                <a16:creationId xmlns:a16="http://schemas.microsoft.com/office/drawing/2014/main" xmlns="" id="{1CA14935-9B8C-41CD-8DB4-5E7D9B430871}"/>
              </a:ext>
            </a:extLst>
          </p:cNvPr>
          <p:cNvSpPr>
            <a:spLocks noChangeShapeType="1"/>
          </p:cNvSpPr>
          <p:nvPr/>
        </p:nvSpPr>
        <p:spPr bwMode="auto">
          <a:xfrm>
            <a:off x="4246960" y="3601642"/>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12" name="Freeform 412">
            <a:extLst>
              <a:ext uri="{FF2B5EF4-FFF2-40B4-BE49-F238E27FC236}">
                <a16:creationId xmlns:a16="http://schemas.microsoft.com/office/drawing/2014/main" xmlns="" id="{0E59FEB0-493F-4B48-B035-888E3F9E6EDD}"/>
              </a:ext>
            </a:extLst>
          </p:cNvPr>
          <p:cNvSpPr>
            <a:spLocks/>
          </p:cNvSpPr>
          <p:nvPr/>
        </p:nvSpPr>
        <p:spPr bwMode="auto">
          <a:xfrm>
            <a:off x="3929062" y="2776538"/>
            <a:ext cx="244079" cy="255985"/>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13" name="Rectangle 413">
            <a:extLst>
              <a:ext uri="{FF2B5EF4-FFF2-40B4-BE49-F238E27FC236}">
                <a16:creationId xmlns:a16="http://schemas.microsoft.com/office/drawing/2014/main" xmlns="" id="{AC46DB6B-A548-4D50-A714-1D7BE2716376}"/>
              </a:ext>
            </a:extLst>
          </p:cNvPr>
          <p:cNvSpPr>
            <a:spLocks noChangeArrowheads="1"/>
          </p:cNvSpPr>
          <p:nvPr/>
        </p:nvSpPr>
        <p:spPr bwMode="auto">
          <a:xfrm>
            <a:off x="3951685" y="2853928"/>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14" name="Rectangle 414">
            <a:extLst>
              <a:ext uri="{FF2B5EF4-FFF2-40B4-BE49-F238E27FC236}">
                <a16:creationId xmlns:a16="http://schemas.microsoft.com/office/drawing/2014/main" xmlns="" id="{E9351379-D0AE-408D-8C65-585313A3BEF3}"/>
              </a:ext>
            </a:extLst>
          </p:cNvPr>
          <p:cNvSpPr>
            <a:spLocks noChangeArrowheads="1"/>
          </p:cNvSpPr>
          <p:nvPr/>
        </p:nvSpPr>
        <p:spPr bwMode="auto">
          <a:xfrm>
            <a:off x="3985022" y="2894410"/>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15" name="Rectangle 415">
            <a:extLst>
              <a:ext uri="{FF2B5EF4-FFF2-40B4-BE49-F238E27FC236}">
                <a16:creationId xmlns:a16="http://schemas.microsoft.com/office/drawing/2014/main" xmlns="" id="{0F23E4E3-7D0F-4857-8227-95D86101A09D}"/>
              </a:ext>
            </a:extLst>
          </p:cNvPr>
          <p:cNvSpPr>
            <a:spLocks noChangeArrowheads="1"/>
          </p:cNvSpPr>
          <p:nvPr/>
        </p:nvSpPr>
        <p:spPr bwMode="auto">
          <a:xfrm>
            <a:off x="4086225" y="2890838"/>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16" name="Freeform 416">
            <a:extLst>
              <a:ext uri="{FF2B5EF4-FFF2-40B4-BE49-F238E27FC236}">
                <a16:creationId xmlns:a16="http://schemas.microsoft.com/office/drawing/2014/main" xmlns="" id="{37BB8188-155C-4A57-BF7A-4B1D1AC0C69B}"/>
              </a:ext>
            </a:extLst>
          </p:cNvPr>
          <p:cNvSpPr>
            <a:spLocks/>
          </p:cNvSpPr>
          <p:nvPr/>
        </p:nvSpPr>
        <p:spPr bwMode="auto">
          <a:xfrm>
            <a:off x="4036219" y="2951560"/>
            <a:ext cx="9525" cy="11906"/>
          </a:xfrm>
          <a:custGeom>
            <a:avLst/>
            <a:gdLst>
              <a:gd name="T0" fmla="*/ 23 w 23"/>
              <a:gd name="T1" fmla="*/ 13 h 29"/>
              <a:gd name="T2" fmla="*/ 23 w 23"/>
              <a:gd name="T3" fmla="*/ 11 h 29"/>
              <a:gd name="T4" fmla="*/ 21 w 23"/>
              <a:gd name="T5" fmla="*/ 9 h 29"/>
              <a:gd name="T6" fmla="*/ 21 w 23"/>
              <a:gd name="T7" fmla="*/ 6 h 29"/>
              <a:gd name="T8" fmla="*/ 19 w 23"/>
              <a:gd name="T9" fmla="*/ 4 h 29"/>
              <a:gd name="T10" fmla="*/ 18 w 23"/>
              <a:gd name="T11" fmla="*/ 2 h 29"/>
              <a:gd name="T12" fmla="*/ 17 w 23"/>
              <a:gd name="T13" fmla="*/ 1 h 29"/>
              <a:gd name="T14" fmla="*/ 14 w 23"/>
              <a:gd name="T15" fmla="*/ 0 h 29"/>
              <a:gd name="T16" fmla="*/ 12 w 23"/>
              <a:gd name="T17" fmla="*/ 0 h 29"/>
              <a:gd name="T18" fmla="*/ 10 w 23"/>
              <a:gd name="T19" fmla="*/ 0 h 29"/>
              <a:gd name="T20" fmla="*/ 9 w 23"/>
              <a:gd name="T21" fmla="*/ 0 h 29"/>
              <a:gd name="T22" fmla="*/ 7 w 23"/>
              <a:gd name="T23" fmla="*/ 1 h 29"/>
              <a:gd name="T24" fmla="*/ 4 w 23"/>
              <a:gd name="T25" fmla="*/ 2 h 29"/>
              <a:gd name="T26" fmla="*/ 3 w 23"/>
              <a:gd name="T27" fmla="*/ 4 h 29"/>
              <a:gd name="T28" fmla="*/ 1 w 23"/>
              <a:gd name="T29" fmla="*/ 6 h 29"/>
              <a:gd name="T30" fmla="*/ 1 w 23"/>
              <a:gd name="T31" fmla="*/ 9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7 w 23"/>
              <a:gd name="T49" fmla="*/ 28 h 29"/>
              <a:gd name="T50" fmla="*/ 9 w 23"/>
              <a:gd name="T51" fmla="*/ 29 h 29"/>
              <a:gd name="T52" fmla="*/ 10 w 23"/>
              <a:gd name="T53" fmla="*/ 29 h 29"/>
              <a:gd name="T54" fmla="*/ 12 w 23"/>
              <a:gd name="T55" fmla="*/ 29 h 29"/>
              <a:gd name="T56" fmla="*/ 14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7"/>
                </a:lnTo>
                <a:lnTo>
                  <a:pt x="21" y="6"/>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7"/>
                </a:lnTo>
                <a:lnTo>
                  <a:pt x="1" y="9"/>
                </a:lnTo>
                <a:lnTo>
                  <a:pt x="0" y="10"/>
                </a:lnTo>
                <a:lnTo>
                  <a:pt x="0" y="11"/>
                </a:lnTo>
                <a:lnTo>
                  <a:pt x="0" y="12"/>
                </a:lnTo>
                <a:lnTo>
                  <a:pt x="0" y="13"/>
                </a:lnTo>
                <a:lnTo>
                  <a:pt x="0" y="14"/>
                </a:lnTo>
                <a:lnTo>
                  <a:pt x="0" y="16"/>
                </a:lnTo>
                <a:lnTo>
                  <a:pt x="0" y="17"/>
                </a:lnTo>
                <a:lnTo>
                  <a:pt x="0" y="18"/>
                </a:lnTo>
                <a:lnTo>
                  <a:pt x="0" y="20"/>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17" name="Line 417">
            <a:extLst>
              <a:ext uri="{FF2B5EF4-FFF2-40B4-BE49-F238E27FC236}">
                <a16:creationId xmlns:a16="http://schemas.microsoft.com/office/drawing/2014/main" xmlns="" id="{90DF5DB8-B0A3-46FC-A363-B0F3563A0C70}"/>
              </a:ext>
            </a:extLst>
          </p:cNvPr>
          <p:cNvSpPr>
            <a:spLocks noChangeShapeType="1"/>
          </p:cNvSpPr>
          <p:nvPr/>
        </p:nvSpPr>
        <p:spPr bwMode="auto">
          <a:xfrm>
            <a:off x="4108848" y="2890838"/>
            <a:ext cx="1190" cy="60722"/>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18" name="Line 418">
            <a:extLst>
              <a:ext uri="{FF2B5EF4-FFF2-40B4-BE49-F238E27FC236}">
                <a16:creationId xmlns:a16="http://schemas.microsoft.com/office/drawing/2014/main" xmlns="" id="{AD96BD27-AE5E-4609-848C-3EDC41402E39}"/>
              </a:ext>
            </a:extLst>
          </p:cNvPr>
          <p:cNvSpPr>
            <a:spLocks noChangeShapeType="1"/>
          </p:cNvSpPr>
          <p:nvPr/>
        </p:nvSpPr>
        <p:spPr bwMode="auto">
          <a:xfrm>
            <a:off x="4086225" y="2919413"/>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19" name="Freeform 419">
            <a:extLst>
              <a:ext uri="{FF2B5EF4-FFF2-40B4-BE49-F238E27FC236}">
                <a16:creationId xmlns:a16="http://schemas.microsoft.com/office/drawing/2014/main" xmlns="" id="{13857744-4252-49AF-87FC-884ACA0BAB68}"/>
              </a:ext>
            </a:extLst>
          </p:cNvPr>
          <p:cNvSpPr>
            <a:spLocks/>
          </p:cNvSpPr>
          <p:nvPr/>
        </p:nvSpPr>
        <p:spPr bwMode="auto">
          <a:xfrm>
            <a:off x="5151835" y="1941910"/>
            <a:ext cx="244078" cy="25598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20" name="Rectangle 420">
            <a:extLst>
              <a:ext uri="{FF2B5EF4-FFF2-40B4-BE49-F238E27FC236}">
                <a16:creationId xmlns:a16="http://schemas.microsoft.com/office/drawing/2014/main" xmlns="" id="{928A5A10-2B30-431C-9712-AB7BFBCC2B02}"/>
              </a:ext>
            </a:extLst>
          </p:cNvPr>
          <p:cNvSpPr>
            <a:spLocks noChangeArrowheads="1"/>
          </p:cNvSpPr>
          <p:nvPr/>
        </p:nvSpPr>
        <p:spPr bwMode="auto">
          <a:xfrm>
            <a:off x="5174456" y="2019300"/>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21" name="Rectangle 421">
            <a:extLst>
              <a:ext uri="{FF2B5EF4-FFF2-40B4-BE49-F238E27FC236}">
                <a16:creationId xmlns:a16="http://schemas.microsoft.com/office/drawing/2014/main" xmlns="" id="{31996E9A-71BA-4740-AD5B-B6DB0E6D8AE4}"/>
              </a:ext>
            </a:extLst>
          </p:cNvPr>
          <p:cNvSpPr>
            <a:spLocks noChangeArrowheads="1"/>
          </p:cNvSpPr>
          <p:nvPr/>
        </p:nvSpPr>
        <p:spPr bwMode="auto">
          <a:xfrm>
            <a:off x="5206603" y="2059781"/>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22" name="Rectangle 422">
            <a:extLst>
              <a:ext uri="{FF2B5EF4-FFF2-40B4-BE49-F238E27FC236}">
                <a16:creationId xmlns:a16="http://schemas.microsoft.com/office/drawing/2014/main" xmlns="" id="{9031E7FC-7F2B-44E8-B223-78860821D771}"/>
              </a:ext>
            </a:extLst>
          </p:cNvPr>
          <p:cNvSpPr>
            <a:spLocks noChangeArrowheads="1"/>
          </p:cNvSpPr>
          <p:nvPr/>
        </p:nvSpPr>
        <p:spPr bwMode="auto">
          <a:xfrm>
            <a:off x="5307806" y="2056210"/>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23" name="Freeform 423">
            <a:extLst>
              <a:ext uri="{FF2B5EF4-FFF2-40B4-BE49-F238E27FC236}">
                <a16:creationId xmlns:a16="http://schemas.microsoft.com/office/drawing/2014/main" xmlns="" id="{F6EEBF4F-C109-4FAA-93A7-15E26F88FD9A}"/>
              </a:ext>
            </a:extLst>
          </p:cNvPr>
          <p:cNvSpPr>
            <a:spLocks/>
          </p:cNvSpPr>
          <p:nvPr/>
        </p:nvSpPr>
        <p:spPr bwMode="auto">
          <a:xfrm>
            <a:off x="5258991" y="2116932"/>
            <a:ext cx="8334" cy="11906"/>
          </a:xfrm>
          <a:custGeom>
            <a:avLst/>
            <a:gdLst>
              <a:gd name="T0" fmla="*/ 23 w 23"/>
              <a:gd name="T1" fmla="*/ 13 h 30"/>
              <a:gd name="T2" fmla="*/ 23 w 23"/>
              <a:gd name="T3" fmla="*/ 11 h 30"/>
              <a:gd name="T4" fmla="*/ 20 w 23"/>
              <a:gd name="T5" fmla="*/ 9 h 30"/>
              <a:gd name="T6" fmla="*/ 20 w 23"/>
              <a:gd name="T7" fmla="*/ 7 h 30"/>
              <a:gd name="T8" fmla="*/ 18 w 23"/>
              <a:gd name="T9" fmla="*/ 4 h 30"/>
              <a:gd name="T10" fmla="*/ 17 w 23"/>
              <a:gd name="T11" fmla="*/ 2 h 30"/>
              <a:gd name="T12" fmla="*/ 16 w 23"/>
              <a:gd name="T13" fmla="*/ 1 h 30"/>
              <a:gd name="T14" fmla="*/ 14 w 23"/>
              <a:gd name="T15" fmla="*/ 0 h 30"/>
              <a:gd name="T16" fmla="*/ 12 w 23"/>
              <a:gd name="T17" fmla="*/ 0 h 30"/>
              <a:gd name="T18" fmla="*/ 9 w 23"/>
              <a:gd name="T19" fmla="*/ 0 h 30"/>
              <a:gd name="T20" fmla="*/ 8 w 23"/>
              <a:gd name="T21" fmla="*/ 0 h 30"/>
              <a:gd name="T22" fmla="*/ 6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7 h 30"/>
              <a:gd name="T48" fmla="*/ 6 w 23"/>
              <a:gd name="T49" fmla="*/ 29 h 30"/>
              <a:gd name="T50" fmla="*/ 8 w 23"/>
              <a:gd name="T51" fmla="*/ 30 h 30"/>
              <a:gd name="T52" fmla="*/ 9 w 23"/>
              <a:gd name="T53" fmla="*/ 30 h 30"/>
              <a:gd name="T54" fmla="*/ 12 w 23"/>
              <a:gd name="T55" fmla="*/ 30 h 30"/>
              <a:gd name="T56" fmla="*/ 14 w 23"/>
              <a:gd name="T57" fmla="*/ 30 h 30"/>
              <a:gd name="T58" fmla="*/ 16 w 23"/>
              <a:gd name="T59" fmla="*/ 29 h 30"/>
              <a:gd name="T60" fmla="*/ 17 w 23"/>
              <a:gd name="T61" fmla="*/ 27 h 30"/>
              <a:gd name="T62" fmla="*/ 18 w 23"/>
              <a:gd name="T63" fmla="*/ 25 h 30"/>
              <a:gd name="T64" fmla="*/ 20 w 23"/>
              <a:gd name="T65" fmla="*/ 24 h 30"/>
              <a:gd name="T66" fmla="*/ 20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1" y="10"/>
                </a:lnTo>
                <a:lnTo>
                  <a:pt x="20" y="9"/>
                </a:lnTo>
                <a:lnTo>
                  <a:pt x="20" y="8"/>
                </a:lnTo>
                <a:lnTo>
                  <a:pt x="20" y="7"/>
                </a:lnTo>
                <a:lnTo>
                  <a:pt x="19" y="6"/>
                </a:lnTo>
                <a:lnTo>
                  <a:pt x="18" y="4"/>
                </a:lnTo>
                <a:lnTo>
                  <a:pt x="18" y="3"/>
                </a:lnTo>
                <a:lnTo>
                  <a:pt x="17" y="2"/>
                </a:lnTo>
                <a:lnTo>
                  <a:pt x="16" y="1"/>
                </a:lnTo>
                <a:lnTo>
                  <a:pt x="15" y="0"/>
                </a:lnTo>
                <a:lnTo>
                  <a:pt x="14" y="0"/>
                </a:lnTo>
                <a:lnTo>
                  <a:pt x="13" y="0"/>
                </a:lnTo>
                <a:lnTo>
                  <a:pt x="12" y="0"/>
                </a:lnTo>
                <a:lnTo>
                  <a:pt x="11" y="0"/>
                </a:lnTo>
                <a:lnTo>
                  <a:pt x="9"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7"/>
                </a:lnTo>
                <a:lnTo>
                  <a:pt x="5" y="29"/>
                </a:lnTo>
                <a:lnTo>
                  <a:pt x="6" y="29"/>
                </a:lnTo>
                <a:lnTo>
                  <a:pt x="7" y="30"/>
                </a:lnTo>
                <a:lnTo>
                  <a:pt x="8" y="30"/>
                </a:lnTo>
                <a:lnTo>
                  <a:pt x="9" y="30"/>
                </a:lnTo>
                <a:lnTo>
                  <a:pt x="11" y="30"/>
                </a:lnTo>
                <a:lnTo>
                  <a:pt x="12" y="30"/>
                </a:lnTo>
                <a:lnTo>
                  <a:pt x="13" y="30"/>
                </a:lnTo>
                <a:lnTo>
                  <a:pt x="14" y="30"/>
                </a:lnTo>
                <a:lnTo>
                  <a:pt x="15" y="30"/>
                </a:lnTo>
                <a:lnTo>
                  <a:pt x="16" y="29"/>
                </a:lnTo>
                <a:lnTo>
                  <a:pt x="17" y="27"/>
                </a:lnTo>
                <a:lnTo>
                  <a:pt x="18" y="26"/>
                </a:lnTo>
                <a:lnTo>
                  <a:pt x="18" y="25"/>
                </a:lnTo>
                <a:lnTo>
                  <a:pt x="19" y="24"/>
                </a:lnTo>
                <a:lnTo>
                  <a:pt x="20" y="24"/>
                </a:lnTo>
                <a:lnTo>
                  <a:pt x="20" y="23"/>
                </a:lnTo>
                <a:lnTo>
                  <a:pt x="20" y="22"/>
                </a:lnTo>
                <a:lnTo>
                  <a:pt x="21"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24" name="Line 424">
            <a:extLst>
              <a:ext uri="{FF2B5EF4-FFF2-40B4-BE49-F238E27FC236}">
                <a16:creationId xmlns:a16="http://schemas.microsoft.com/office/drawing/2014/main" xmlns="" id="{BDDE538A-DC6C-4E13-AAC6-0372F4F0B8F2}"/>
              </a:ext>
            </a:extLst>
          </p:cNvPr>
          <p:cNvSpPr>
            <a:spLocks noChangeShapeType="1"/>
          </p:cNvSpPr>
          <p:nvPr/>
        </p:nvSpPr>
        <p:spPr bwMode="auto">
          <a:xfrm>
            <a:off x="5331619" y="2057401"/>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25" name="Line 425">
            <a:extLst>
              <a:ext uri="{FF2B5EF4-FFF2-40B4-BE49-F238E27FC236}">
                <a16:creationId xmlns:a16="http://schemas.microsoft.com/office/drawing/2014/main" xmlns="" id="{CE6291E2-B322-4079-800B-1A1BF7E0B8D4}"/>
              </a:ext>
            </a:extLst>
          </p:cNvPr>
          <p:cNvSpPr>
            <a:spLocks noChangeShapeType="1"/>
          </p:cNvSpPr>
          <p:nvPr/>
        </p:nvSpPr>
        <p:spPr bwMode="auto">
          <a:xfrm>
            <a:off x="5307806" y="2084785"/>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26" name="Freeform 426">
            <a:extLst>
              <a:ext uri="{FF2B5EF4-FFF2-40B4-BE49-F238E27FC236}">
                <a16:creationId xmlns:a16="http://schemas.microsoft.com/office/drawing/2014/main" xmlns="" id="{FBA29DC5-F543-415B-92E8-261C010C2C06}"/>
              </a:ext>
            </a:extLst>
          </p:cNvPr>
          <p:cNvSpPr>
            <a:spLocks/>
          </p:cNvSpPr>
          <p:nvPr/>
        </p:nvSpPr>
        <p:spPr bwMode="auto">
          <a:xfrm>
            <a:off x="2441973" y="2587229"/>
            <a:ext cx="24407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5 h 643"/>
              <a:gd name="T14" fmla="*/ 56 w 614"/>
              <a:gd name="T15" fmla="*/ 615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27" name="Rectangle 427">
            <a:extLst>
              <a:ext uri="{FF2B5EF4-FFF2-40B4-BE49-F238E27FC236}">
                <a16:creationId xmlns:a16="http://schemas.microsoft.com/office/drawing/2014/main" xmlns="" id="{8C0DB62D-FAF4-468A-83BD-BEEAF3ECFD9F}"/>
              </a:ext>
            </a:extLst>
          </p:cNvPr>
          <p:cNvSpPr>
            <a:spLocks noChangeArrowheads="1"/>
          </p:cNvSpPr>
          <p:nvPr/>
        </p:nvSpPr>
        <p:spPr bwMode="auto">
          <a:xfrm>
            <a:off x="2464594" y="2664619"/>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28" name="Rectangle 428">
            <a:extLst>
              <a:ext uri="{FF2B5EF4-FFF2-40B4-BE49-F238E27FC236}">
                <a16:creationId xmlns:a16="http://schemas.microsoft.com/office/drawing/2014/main" xmlns="" id="{F00AA085-DD20-43BB-90F8-BF952E833E1D}"/>
              </a:ext>
            </a:extLst>
          </p:cNvPr>
          <p:cNvSpPr>
            <a:spLocks noChangeArrowheads="1"/>
          </p:cNvSpPr>
          <p:nvPr/>
        </p:nvSpPr>
        <p:spPr bwMode="auto">
          <a:xfrm>
            <a:off x="2496741" y="2703910"/>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29" name="Rectangle 429">
            <a:extLst>
              <a:ext uri="{FF2B5EF4-FFF2-40B4-BE49-F238E27FC236}">
                <a16:creationId xmlns:a16="http://schemas.microsoft.com/office/drawing/2014/main" xmlns="" id="{20AAF45D-0877-4DE2-B3E4-92C5F82BAF7B}"/>
              </a:ext>
            </a:extLst>
          </p:cNvPr>
          <p:cNvSpPr>
            <a:spLocks noChangeArrowheads="1"/>
          </p:cNvSpPr>
          <p:nvPr/>
        </p:nvSpPr>
        <p:spPr bwMode="auto">
          <a:xfrm>
            <a:off x="2597944" y="2701529"/>
            <a:ext cx="48816"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30" name="Freeform 430">
            <a:extLst>
              <a:ext uri="{FF2B5EF4-FFF2-40B4-BE49-F238E27FC236}">
                <a16:creationId xmlns:a16="http://schemas.microsoft.com/office/drawing/2014/main" xmlns="" id="{7B73D2E1-15E0-4016-8778-D50F62777D20}"/>
              </a:ext>
            </a:extLst>
          </p:cNvPr>
          <p:cNvSpPr>
            <a:spLocks/>
          </p:cNvSpPr>
          <p:nvPr/>
        </p:nvSpPr>
        <p:spPr bwMode="auto">
          <a:xfrm>
            <a:off x="2547938" y="2762251"/>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5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4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5 w 23"/>
              <a:gd name="T57" fmla="*/ 30 h 30"/>
              <a:gd name="T58" fmla="*/ 17 w 23"/>
              <a:gd name="T59" fmla="*/ 29 h 30"/>
              <a:gd name="T60" fmla="*/ 18 w 23"/>
              <a:gd name="T61" fmla="*/ 28 h 30"/>
              <a:gd name="T62" fmla="*/ 19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4"/>
                </a:lnTo>
                <a:lnTo>
                  <a:pt x="4" y="5"/>
                </a:lnTo>
                <a:lnTo>
                  <a:pt x="3"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3" y="24"/>
                </a:lnTo>
                <a:lnTo>
                  <a:pt x="4" y="26"/>
                </a:lnTo>
                <a:lnTo>
                  <a:pt x="4" y="27"/>
                </a:lnTo>
                <a:lnTo>
                  <a:pt x="5" y="28"/>
                </a:lnTo>
                <a:lnTo>
                  <a:pt x="6" y="29"/>
                </a:lnTo>
                <a:lnTo>
                  <a:pt x="7" y="29"/>
                </a:lnTo>
                <a:lnTo>
                  <a:pt x="8" y="30"/>
                </a:lnTo>
                <a:lnTo>
                  <a:pt x="9" y="30"/>
                </a:lnTo>
                <a:lnTo>
                  <a:pt x="10" y="30"/>
                </a:lnTo>
                <a:lnTo>
                  <a:pt x="11" y="30"/>
                </a:lnTo>
                <a:lnTo>
                  <a:pt x="12"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31" name="Line 431">
            <a:extLst>
              <a:ext uri="{FF2B5EF4-FFF2-40B4-BE49-F238E27FC236}">
                <a16:creationId xmlns:a16="http://schemas.microsoft.com/office/drawing/2014/main" xmlns="" id="{0FCE34FE-0D97-4EEB-A524-8A6109818A1A}"/>
              </a:ext>
            </a:extLst>
          </p:cNvPr>
          <p:cNvSpPr>
            <a:spLocks noChangeShapeType="1"/>
          </p:cNvSpPr>
          <p:nvPr/>
        </p:nvSpPr>
        <p:spPr bwMode="auto">
          <a:xfrm>
            <a:off x="2621756" y="2701529"/>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32" name="Line 432">
            <a:extLst>
              <a:ext uri="{FF2B5EF4-FFF2-40B4-BE49-F238E27FC236}">
                <a16:creationId xmlns:a16="http://schemas.microsoft.com/office/drawing/2014/main" xmlns="" id="{72431F99-B687-4132-8B0F-97C567AB6EB1}"/>
              </a:ext>
            </a:extLst>
          </p:cNvPr>
          <p:cNvSpPr>
            <a:spLocks noChangeShapeType="1"/>
          </p:cNvSpPr>
          <p:nvPr/>
        </p:nvSpPr>
        <p:spPr bwMode="auto">
          <a:xfrm>
            <a:off x="2597944" y="2730104"/>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33" name="Freeform 433">
            <a:extLst>
              <a:ext uri="{FF2B5EF4-FFF2-40B4-BE49-F238E27FC236}">
                <a16:creationId xmlns:a16="http://schemas.microsoft.com/office/drawing/2014/main" xmlns="" id="{850B9483-F1ED-4EF4-A32B-47F95BC13A83}"/>
              </a:ext>
            </a:extLst>
          </p:cNvPr>
          <p:cNvSpPr>
            <a:spLocks/>
          </p:cNvSpPr>
          <p:nvPr/>
        </p:nvSpPr>
        <p:spPr bwMode="auto">
          <a:xfrm>
            <a:off x="3048000" y="2539604"/>
            <a:ext cx="244079" cy="254794"/>
          </a:xfrm>
          <a:custGeom>
            <a:avLst/>
            <a:gdLst>
              <a:gd name="T0" fmla="*/ 56 w 614"/>
              <a:gd name="T1" fmla="*/ 196 h 644"/>
              <a:gd name="T2" fmla="*/ 0 w 614"/>
              <a:gd name="T3" fmla="*/ 196 h 644"/>
              <a:gd name="T4" fmla="*/ 307 w 614"/>
              <a:gd name="T5" fmla="*/ 0 h 644"/>
              <a:gd name="T6" fmla="*/ 614 w 614"/>
              <a:gd name="T7" fmla="*/ 196 h 644"/>
              <a:gd name="T8" fmla="*/ 587 w 614"/>
              <a:gd name="T9" fmla="*/ 196 h 644"/>
              <a:gd name="T10" fmla="*/ 558 w 614"/>
              <a:gd name="T11" fmla="*/ 196 h 644"/>
              <a:gd name="T12" fmla="*/ 558 w 614"/>
              <a:gd name="T13" fmla="*/ 615 h 644"/>
              <a:gd name="T14" fmla="*/ 56 w 614"/>
              <a:gd name="T15" fmla="*/ 615 h 644"/>
              <a:gd name="T16" fmla="*/ 56 w 614"/>
              <a:gd name="T17" fmla="*/ 196 h 644"/>
              <a:gd name="T18" fmla="*/ 558 w 614"/>
              <a:gd name="T19" fmla="*/ 196 h 644"/>
              <a:gd name="T20" fmla="*/ 587 w 614"/>
              <a:gd name="T21" fmla="*/ 196 h 644"/>
              <a:gd name="T22" fmla="*/ 587 w 614"/>
              <a:gd name="T23" fmla="*/ 644 h 644"/>
              <a:gd name="T24" fmla="*/ 56 w 614"/>
              <a:gd name="T25" fmla="*/ 644 h 644"/>
              <a:gd name="T26" fmla="*/ 56 w 614"/>
              <a:gd name="T27" fmla="*/ 615 h 644"/>
              <a:gd name="T28" fmla="*/ 56 w 614"/>
              <a:gd name="T29" fmla="*/ 196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4"/>
              <a:gd name="T47" fmla="*/ 614 w 614"/>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4">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34" name="Rectangle 434">
            <a:extLst>
              <a:ext uri="{FF2B5EF4-FFF2-40B4-BE49-F238E27FC236}">
                <a16:creationId xmlns:a16="http://schemas.microsoft.com/office/drawing/2014/main" xmlns="" id="{85D47A7A-1C23-4A81-AA0F-5BC4A66F2779}"/>
              </a:ext>
            </a:extLst>
          </p:cNvPr>
          <p:cNvSpPr>
            <a:spLocks noChangeArrowheads="1"/>
          </p:cNvSpPr>
          <p:nvPr/>
        </p:nvSpPr>
        <p:spPr bwMode="auto">
          <a:xfrm>
            <a:off x="3070623" y="2616994"/>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35" name="Rectangle 435">
            <a:extLst>
              <a:ext uri="{FF2B5EF4-FFF2-40B4-BE49-F238E27FC236}">
                <a16:creationId xmlns:a16="http://schemas.microsoft.com/office/drawing/2014/main" xmlns="" id="{4FF7C1AE-C20C-4944-BB75-78FF1A1F8B6B}"/>
              </a:ext>
            </a:extLst>
          </p:cNvPr>
          <p:cNvSpPr>
            <a:spLocks noChangeArrowheads="1"/>
          </p:cNvSpPr>
          <p:nvPr/>
        </p:nvSpPr>
        <p:spPr bwMode="auto">
          <a:xfrm>
            <a:off x="3102769" y="2656285"/>
            <a:ext cx="71438"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36" name="Rectangle 436">
            <a:extLst>
              <a:ext uri="{FF2B5EF4-FFF2-40B4-BE49-F238E27FC236}">
                <a16:creationId xmlns:a16="http://schemas.microsoft.com/office/drawing/2014/main" xmlns="" id="{C66DE7AA-9BCD-44DE-B2B7-07AA800CC7B3}"/>
              </a:ext>
            </a:extLst>
          </p:cNvPr>
          <p:cNvSpPr>
            <a:spLocks noChangeArrowheads="1"/>
          </p:cNvSpPr>
          <p:nvPr/>
        </p:nvSpPr>
        <p:spPr bwMode="auto">
          <a:xfrm>
            <a:off x="3205163" y="2653904"/>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37" name="Freeform 437">
            <a:extLst>
              <a:ext uri="{FF2B5EF4-FFF2-40B4-BE49-F238E27FC236}">
                <a16:creationId xmlns:a16="http://schemas.microsoft.com/office/drawing/2014/main" xmlns="" id="{871114D6-67DF-407A-80D9-5D9404255402}"/>
              </a:ext>
            </a:extLst>
          </p:cNvPr>
          <p:cNvSpPr>
            <a:spLocks/>
          </p:cNvSpPr>
          <p:nvPr/>
        </p:nvSpPr>
        <p:spPr bwMode="auto">
          <a:xfrm>
            <a:off x="3155156" y="2714626"/>
            <a:ext cx="9525" cy="11906"/>
          </a:xfrm>
          <a:custGeom>
            <a:avLst/>
            <a:gdLst>
              <a:gd name="T0" fmla="*/ 23 w 23"/>
              <a:gd name="T1" fmla="*/ 13 h 29"/>
              <a:gd name="T2" fmla="*/ 23 w 23"/>
              <a:gd name="T3" fmla="*/ 11 h 29"/>
              <a:gd name="T4" fmla="*/ 20 w 23"/>
              <a:gd name="T5" fmla="*/ 8 h 29"/>
              <a:gd name="T6" fmla="*/ 20 w 23"/>
              <a:gd name="T7" fmla="*/ 6 h 29"/>
              <a:gd name="T8" fmla="*/ 18 w 23"/>
              <a:gd name="T9" fmla="*/ 4 h 29"/>
              <a:gd name="T10" fmla="*/ 17 w 23"/>
              <a:gd name="T11" fmla="*/ 2 h 29"/>
              <a:gd name="T12" fmla="*/ 16 w 23"/>
              <a:gd name="T13" fmla="*/ 1 h 29"/>
              <a:gd name="T14" fmla="*/ 14 w 23"/>
              <a:gd name="T15" fmla="*/ 0 h 29"/>
              <a:gd name="T16" fmla="*/ 12 w 23"/>
              <a:gd name="T17" fmla="*/ 0 h 29"/>
              <a:gd name="T18" fmla="*/ 9 w 23"/>
              <a:gd name="T19" fmla="*/ 0 h 29"/>
              <a:gd name="T20" fmla="*/ 8 w 23"/>
              <a:gd name="T21" fmla="*/ 0 h 29"/>
              <a:gd name="T22" fmla="*/ 6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6 w 23"/>
              <a:gd name="T49" fmla="*/ 28 h 29"/>
              <a:gd name="T50" fmla="*/ 8 w 23"/>
              <a:gd name="T51" fmla="*/ 29 h 29"/>
              <a:gd name="T52" fmla="*/ 9 w 23"/>
              <a:gd name="T53" fmla="*/ 29 h 29"/>
              <a:gd name="T54" fmla="*/ 12 w 23"/>
              <a:gd name="T55" fmla="*/ 29 h 29"/>
              <a:gd name="T56" fmla="*/ 14 w 23"/>
              <a:gd name="T57" fmla="*/ 29 h 29"/>
              <a:gd name="T58" fmla="*/ 16 w 23"/>
              <a:gd name="T59" fmla="*/ 28 h 29"/>
              <a:gd name="T60" fmla="*/ 17 w 23"/>
              <a:gd name="T61" fmla="*/ 27 h 29"/>
              <a:gd name="T62" fmla="*/ 18 w 23"/>
              <a:gd name="T63" fmla="*/ 25 h 29"/>
              <a:gd name="T64" fmla="*/ 20 w 23"/>
              <a:gd name="T65" fmla="*/ 24 h 29"/>
              <a:gd name="T66" fmla="*/ 20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0" y="8"/>
                </a:lnTo>
                <a:lnTo>
                  <a:pt x="20" y="7"/>
                </a:lnTo>
                <a:lnTo>
                  <a:pt x="20" y="6"/>
                </a:lnTo>
                <a:lnTo>
                  <a:pt x="19" y="5"/>
                </a:lnTo>
                <a:lnTo>
                  <a:pt x="18" y="4"/>
                </a:lnTo>
                <a:lnTo>
                  <a:pt x="18" y="3"/>
                </a:lnTo>
                <a:lnTo>
                  <a:pt x="17" y="2"/>
                </a:lnTo>
                <a:lnTo>
                  <a:pt x="16" y="1"/>
                </a:lnTo>
                <a:lnTo>
                  <a:pt x="15" y="0"/>
                </a:lnTo>
                <a:lnTo>
                  <a:pt x="14" y="0"/>
                </a:lnTo>
                <a:lnTo>
                  <a:pt x="13" y="0"/>
                </a:lnTo>
                <a:lnTo>
                  <a:pt x="12" y="0"/>
                </a:lnTo>
                <a:lnTo>
                  <a:pt x="11" y="0"/>
                </a:lnTo>
                <a:lnTo>
                  <a:pt x="9" y="0"/>
                </a:lnTo>
                <a:lnTo>
                  <a:pt x="8" y="0"/>
                </a:lnTo>
                <a:lnTo>
                  <a:pt x="7" y="0"/>
                </a:lnTo>
                <a:lnTo>
                  <a:pt x="6" y="1"/>
                </a:lnTo>
                <a:lnTo>
                  <a:pt x="5"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7" y="29"/>
                </a:lnTo>
                <a:lnTo>
                  <a:pt x="8" y="29"/>
                </a:lnTo>
                <a:lnTo>
                  <a:pt x="9" y="29"/>
                </a:lnTo>
                <a:lnTo>
                  <a:pt x="11" y="29"/>
                </a:lnTo>
                <a:lnTo>
                  <a:pt x="12" y="29"/>
                </a:lnTo>
                <a:lnTo>
                  <a:pt x="13" y="29"/>
                </a:lnTo>
                <a:lnTo>
                  <a:pt x="14" y="29"/>
                </a:lnTo>
                <a:lnTo>
                  <a:pt x="15" y="29"/>
                </a:lnTo>
                <a:lnTo>
                  <a:pt x="16" y="28"/>
                </a:lnTo>
                <a:lnTo>
                  <a:pt x="17" y="27"/>
                </a:lnTo>
                <a:lnTo>
                  <a:pt x="18" y="26"/>
                </a:lnTo>
                <a:lnTo>
                  <a:pt x="18" y="25"/>
                </a:lnTo>
                <a:lnTo>
                  <a:pt x="19" y="24"/>
                </a:lnTo>
                <a:lnTo>
                  <a:pt x="20" y="24"/>
                </a:lnTo>
                <a:lnTo>
                  <a:pt x="20" y="23"/>
                </a:lnTo>
                <a:lnTo>
                  <a:pt x="20"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38" name="Line 438">
            <a:extLst>
              <a:ext uri="{FF2B5EF4-FFF2-40B4-BE49-F238E27FC236}">
                <a16:creationId xmlns:a16="http://schemas.microsoft.com/office/drawing/2014/main" xmlns="" id="{B2849644-4941-411A-8AC4-23563C17D876}"/>
              </a:ext>
            </a:extLst>
          </p:cNvPr>
          <p:cNvSpPr>
            <a:spLocks noChangeShapeType="1"/>
          </p:cNvSpPr>
          <p:nvPr/>
        </p:nvSpPr>
        <p:spPr bwMode="auto">
          <a:xfrm>
            <a:off x="3227785" y="2653904"/>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39" name="Line 439">
            <a:extLst>
              <a:ext uri="{FF2B5EF4-FFF2-40B4-BE49-F238E27FC236}">
                <a16:creationId xmlns:a16="http://schemas.microsoft.com/office/drawing/2014/main" xmlns="" id="{B4F62461-EA53-41A3-977A-C175C9469F8E}"/>
              </a:ext>
            </a:extLst>
          </p:cNvPr>
          <p:cNvSpPr>
            <a:spLocks noChangeShapeType="1"/>
          </p:cNvSpPr>
          <p:nvPr/>
        </p:nvSpPr>
        <p:spPr bwMode="auto">
          <a:xfrm>
            <a:off x="3205163" y="2682479"/>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40" name="Freeform 440">
            <a:extLst>
              <a:ext uri="{FF2B5EF4-FFF2-40B4-BE49-F238E27FC236}">
                <a16:creationId xmlns:a16="http://schemas.microsoft.com/office/drawing/2014/main" xmlns="" id="{AD497BE3-79DB-4AC2-BEE5-7F92752D81A5}"/>
              </a:ext>
            </a:extLst>
          </p:cNvPr>
          <p:cNvSpPr>
            <a:spLocks/>
          </p:cNvSpPr>
          <p:nvPr/>
        </p:nvSpPr>
        <p:spPr bwMode="auto">
          <a:xfrm>
            <a:off x="3351610" y="2908697"/>
            <a:ext cx="244078" cy="255984"/>
          </a:xfrm>
          <a:custGeom>
            <a:avLst/>
            <a:gdLst>
              <a:gd name="T0" fmla="*/ 56 w 615"/>
              <a:gd name="T1" fmla="*/ 196 h 643"/>
              <a:gd name="T2" fmla="*/ 0 w 615"/>
              <a:gd name="T3" fmla="*/ 196 h 643"/>
              <a:gd name="T4" fmla="*/ 308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41" name="Rectangle 441">
            <a:extLst>
              <a:ext uri="{FF2B5EF4-FFF2-40B4-BE49-F238E27FC236}">
                <a16:creationId xmlns:a16="http://schemas.microsoft.com/office/drawing/2014/main" xmlns="" id="{8F4D1B01-B454-4787-ADE5-6E238063ED70}"/>
              </a:ext>
            </a:extLst>
          </p:cNvPr>
          <p:cNvSpPr>
            <a:spLocks noChangeArrowheads="1"/>
          </p:cNvSpPr>
          <p:nvPr/>
        </p:nvSpPr>
        <p:spPr bwMode="auto">
          <a:xfrm>
            <a:off x="3374231" y="2987278"/>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42" name="Rectangle 442">
            <a:extLst>
              <a:ext uri="{FF2B5EF4-FFF2-40B4-BE49-F238E27FC236}">
                <a16:creationId xmlns:a16="http://schemas.microsoft.com/office/drawing/2014/main" xmlns="" id="{802CA3B3-B2E5-4EBE-BF07-C5C36B1194E1}"/>
              </a:ext>
            </a:extLst>
          </p:cNvPr>
          <p:cNvSpPr>
            <a:spLocks noChangeArrowheads="1"/>
          </p:cNvSpPr>
          <p:nvPr/>
        </p:nvSpPr>
        <p:spPr bwMode="auto">
          <a:xfrm>
            <a:off x="3406378" y="3026569"/>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43" name="Rectangle 443">
            <a:extLst>
              <a:ext uri="{FF2B5EF4-FFF2-40B4-BE49-F238E27FC236}">
                <a16:creationId xmlns:a16="http://schemas.microsoft.com/office/drawing/2014/main" xmlns="" id="{488421BD-529E-4DD3-B705-738E5243166A}"/>
              </a:ext>
            </a:extLst>
          </p:cNvPr>
          <p:cNvSpPr>
            <a:spLocks noChangeArrowheads="1"/>
          </p:cNvSpPr>
          <p:nvPr/>
        </p:nvSpPr>
        <p:spPr bwMode="auto">
          <a:xfrm>
            <a:off x="3507581" y="3022997"/>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44" name="Freeform 444">
            <a:extLst>
              <a:ext uri="{FF2B5EF4-FFF2-40B4-BE49-F238E27FC236}">
                <a16:creationId xmlns:a16="http://schemas.microsoft.com/office/drawing/2014/main" xmlns="" id="{12DAAB3C-FA13-4006-BB7F-59BEF81909E9}"/>
              </a:ext>
            </a:extLst>
          </p:cNvPr>
          <p:cNvSpPr>
            <a:spLocks/>
          </p:cNvSpPr>
          <p:nvPr/>
        </p:nvSpPr>
        <p:spPr bwMode="auto">
          <a:xfrm>
            <a:off x="3457575" y="3083719"/>
            <a:ext cx="9525" cy="11906"/>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7 w 23"/>
              <a:gd name="T13" fmla="*/ 2 h 30"/>
              <a:gd name="T14" fmla="*/ 14 w 23"/>
              <a:gd name="T15" fmla="*/ 0 h 30"/>
              <a:gd name="T16" fmla="*/ 12 w 23"/>
              <a:gd name="T17" fmla="*/ 0 h 30"/>
              <a:gd name="T18" fmla="*/ 10 w 23"/>
              <a:gd name="T19" fmla="*/ 0 h 30"/>
              <a:gd name="T20" fmla="*/ 9 w 23"/>
              <a:gd name="T21" fmla="*/ 0 h 30"/>
              <a:gd name="T22" fmla="*/ 7 w 23"/>
              <a:gd name="T23" fmla="*/ 2 h 30"/>
              <a:gd name="T24" fmla="*/ 5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7" y="2"/>
                </a:lnTo>
                <a:lnTo>
                  <a:pt x="16" y="0"/>
                </a:lnTo>
                <a:lnTo>
                  <a:pt x="14" y="0"/>
                </a:lnTo>
                <a:lnTo>
                  <a:pt x="13" y="0"/>
                </a:lnTo>
                <a:lnTo>
                  <a:pt x="12" y="0"/>
                </a:lnTo>
                <a:lnTo>
                  <a:pt x="11" y="0"/>
                </a:lnTo>
                <a:lnTo>
                  <a:pt x="10" y="0"/>
                </a:lnTo>
                <a:lnTo>
                  <a:pt x="9" y="0"/>
                </a:lnTo>
                <a:lnTo>
                  <a:pt x="8" y="0"/>
                </a:lnTo>
                <a:lnTo>
                  <a:pt x="7" y="2"/>
                </a:lnTo>
                <a:lnTo>
                  <a:pt x="6" y="2"/>
                </a:lnTo>
                <a:lnTo>
                  <a:pt x="5"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45" name="Line 445">
            <a:extLst>
              <a:ext uri="{FF2B5EF4-FFF2-40B4-BE49-F238E27FC236}">
                <a16:creationId xmlns:a16="http://schemas.microsoft.com/office/drawing/2014/main" xmlns="" id="{BDB0DD2E-946B-4025-879F-4DD3D56680B9}"/>
              </a:ext>
            </a:extLst>
          </p:cNvPr>
          <p:cNvSpPr>
            <a:spLocks noChangeShapeType="1"/>
          </p:cNvSpPr>
          <p:nvPr/>
        </p:nvSpPr>
        <p:spPr bwMode="auto">
          <a:xfrm>
            <a:off x="3531394" y="3024188"/>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46" name="Line 446">
            <a:extLst>
              <a:ext uri="{FF2B5EF4-FFF2-40B4-BE49-F238E27FC236}">
                <a16:creationId xmlns:a16="http://schemas.microsoft.com/office/drawing/2014/main" xmlns="" id="{A7A9B74D-DFE3-424A-8AD5-645C26EEDD3E}"/>
              </a:ext>
            </a:extLst>
          </p:cNvPr>
          <p:cNvSpPr>
            <a:spLocks noChangeShapeType="1"/>
          </p:cNvSpPr>
          <p:nvPr/>
        </p:nvSpPr>
        <p:spPr bwMode="auto">
          <a:xfrm>
            <a:off x="3507581" y="3051573"/>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47" name="Freeform 447">
            <a:extLst>
              <a:ext uri="{FF2B5EF4-FFF2-40B4-BE49-F238E27FC236}">
                <a16:creationId xmlns:a16="http://schemas.microsoft.com/office/drawing/2014/main" xmlns="" id="{983DCBE6-1DAB-4247-A8F6-806C060721C5}"/>
              </a:ext>
            </a:extLst>
          </p:cNvPr>
          <p:cNvSpPr>
            <a:spLocks/>
          </p:cNvSpPr>
          <p:nvPr/>
        </p:nvSpPr>
        <p:spPr bwMode="auto">
          <a:xfrm>
            <a:off x="2849166" y="2908697"/>
            <a:ext cx="244078" cy="255984"/>
          </a:xfrm>
          <a:custGeom>
            <a:avLst/>
            <a:gdLst>
              <a:gd name="T0" fmla="*/ 56 w 615"/>
              <a:gd name="T1" fmla="*/ 196 h 643"/>
              <a:gd name="T2" fmla="*/ 0 w 615"/>
              <a:gd name="T3" fmla="*/ 196 h 643"/>
              <a:gd name="T4" fmla="*/ 308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48" name="Rectangle 448">
            <a:extLst>
              <a:ext uri="{FF2B5EF4-FFF2-40B4-BE49-F238E27FC236}">
                <a16:creationId xmlns:a16="http://schemas.microsoft.com/office/drawing/2014/main" xmlns="" id="{24437148-4E1A-45CB-A939-8A2F0FC7B9F1}"/>
              </a:ext>
            </a:extLst>
          </p:cNvPr>
          <p:cNvSpPr>
            <a:spLocks noChangeArrowheads="1"/>
          </p:cNvSpPr>
          <p:nvPr/>
        </p:nvSpPr>
        <p:spPr bwMode="auto">
          <a:xfrm>
            <a:off x="2871788" y="2987278"/>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49" name="Rectangle 449">
            <a:extLst>
              <a:ext uri="{FF2B5EF4-FFF2-40B4-BE49-F238E27FC236}">
                <a16:creationId xmlns:a16="http://schemas.microsoft.com/office/drawing/2014/main" xmlns="" id="{3CC60F7F-2BB2-4A16-AC05-15427D363066}"/>
              </a:ext>
            </a:extLst>
          </p:cNvPr>
          <p:cNvSpPr>
            <a:spLocks noChangeArrowheads="1"/>
          </p:cNvSpPr>
          <p:nvPr/>
        </p:nvSpPr>
        <p:spPr bwMode="auto">
          <a:xfrm>
            <a:off x="2903935" y="3026569"/>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50" name="Rectangle 450">
            <a:extLst>
              <a:ext uri="{FF2B5EF4-FFF2-40B4-BE49-F238E27FC236}">
                <a16:creationId xmlns:a16="http://schemas.microsoft.com/office/drawing/2014/main" xmlns="" id="{3DA30E73-BF1A-48D8-B416-F050C027BB4A}"/>
              </a:ext>
            </a:extLst>
          </p:cNvPr>
          <p:cNvSpPr>
            <a:spLocks noChangeArrowheads="1"/>
          </p:cNvSpPr>
          <p:nvPr/>
        </p:nvSpPr>
        <p:spPr bwMode="auto">
          <a:xfrm>
            <a:off x="3005138" y="3022997"/>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51" name="Freeform 451">
            <a:extLst>
              <a:ext uri="{FF2B5EF4-FFF2-40B4-BE49-F238E27FC236}">
                <a16:creationId xmlns:a16="http://schemas.microsoft.com/office/drawing/2014/main" xmlns="" id="{0DA87FAC-FB2F-42AB-B25C-3ED9B0528322}"/>
              </a:ext>
            </a:extLst>
          </p:cNvPr>
          <p:cNvSpPr>
            <a:spLocks/>
          </p:cNvSpPr>
          <p:nvPr/>
        </p:nvSpPr>
        <p:spPr bwMode="auto">
          <a:xfrm>
            <a:off x="2955131" y="3083719"/>
            <a:ext cx="9525" cy="11906"/>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7 w 23"/>
              <a:gd name="T13" fmla="*/ 2 h 30"/>
              <a:gd name="T14" fmla="*/ 14 w 23"/>
              <a:gd name="T15" fmla="*/ 0 h 30"/>
              <a:gd name="T16" fmla="*/ 12 w 23"/>
              <a:gd name="T17" fmla="*/ 0 h 30"/>
              <a:gd name="T18" fmla="*/ 10 w 23"/>
              <a:gd name="T19" fmla="*/ 0 h 30"/>
              <a:gd name="T20" fmla="*/ 9 w 23"/>
              <a:gd name="T21" fmla="*/ 0 h 30"/>
              <a:gd name="T22" fmla="*/ 7 w 23"/>
              <a:gd name="T23" fmla="*/ 2 h 30"/>
              <a:gd name="T24" fmla="*/ 5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9" y="5"/>
                </a:lnTo>
                <a:lnTo>
                  <a:pt x="19" y="4"/>
                </a:lnTo>
                <a:lnTo>
                  <a:pt x="18" y="3"/>
                </a:lnTo>
                <a:lnTo>
                  <a:pt x="17" y="2"/>
                </a:lnTo>
                <a:lnTo>
                  <a:pt x="16" y="0"/>
                </a:lnTo>
                <a:lnTo>
                  <a:pt x="14" y="0"/>
                </a:lnTo>
                <a:lnTo>
                  <a:pt x="13" y="0"/>
                </a:lnTo>
                <a:lnTo>
                  <a:pt x="12" y="0"/>
                </a:lnTo>
                <a:lnTo>
                  <a:pt x="11" y="0"/>
                </a:lnTo>
                <a:lnTo>
                  <a:pt x="10" y="0"/>
                </a:lnTo>
                <a:lnTo>
                  <a:pt x="9" y="0"/>
                </a:lnTo>
                <a:lnTo>
                  <a:pt x="8" y="0"/>
                </a:lnTo>
                <a:lnTo>
                  <a:pt x="7" y="2"/>
                </a:lnTo>
                <a:lnTo>
                  <a:pt x="6" y="2"/>
                </a:lnTo>
                <a:lnTo>
                  <a:pt x="5"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52" name="Line 452">
            <a:extLst>
              <a:ext uri="{FF2B5EF4-FFF2-40B4-BE49-F238E27FC236}">
                <a16:creationId xmlns:a16="http://schemas.microsoft.com/office/drawing/2014/main" xmlns="" id="{B754385B-A015-47D7-9AF0-204EAC879715}"/>
              </a:ext>
            </a:extLst>
          </p:cNvPr>
          <p:cNvSpPr>
            <a:spLocks noChangeShapeType="1"/>
          </p:cNvSpPr>
          <p:nvPr/>
        </p:nvSpPr>
        <p:spPr bwMode="auto">
          <a:xfrm>
            <a:off x="3028950" y="3024188"/>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53" name="Line 453">
            <a:extLst>
              <a:ext uri="{FF2B5EF4-FFF2-40B4-BE49-F238E27FC236}">
                <a16:creationId xmlns:a16="http://schemas.microsoft.com/office/drawing/2014/main" xmlns="" id="{5DB45C7E-EB51-4F84-B991-8C69FA890619}"/>
              </a:ext>
            </a:extLst>
          </p:cNvPr>
          <p:cNvSpPr>
            <a:spLocks noChangeShapeType="1"/>
          </p:cNvSpPr>
          <p:nvPr/>
        </p:nvSpPr>
        <p:spPr bwMode="auto">
          <a:xfrm>
            <a:off x="3005138" y="3051573"/>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54" name="Freeform 454">
            <a:extLst>
              <a:ext uri="{FF2B5EF4-FFF2-40B4-BE49-F238E27FC236}">
                <a16:creationId xmlns:a16="http://schemas.microsoft.com/office/drawing/2014/main" xmlns="" id="{BF0C7CC4-BC6C-447C-9B13-7EE73D197ACE}"/>
              </a:ext>
            </a:extLst>
          </p:cNvPr>
          <p:cNvSpPr>
            <a:spLocks/>
          </p:cNvSpPr>
          <p:nvPr/>
        </p:nvSpPr>
        <p:spPr bwMode="auto">
          <a:xfrm>
            <a:off x="2308623" y="3070623"/>
            <a:ext cx="244078" cy="25479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55" name="Rectangle 455">
            <a:extLst>
              <a:ext uri="{FF2B5EF4-FFF2-40B4-BE49-F238E27FC236}">
                <a16:creationId xmlns:a16="http://schemas.microsoft.com/office/drawing/2014/main" xmlns="" id="{318BF28E-0C10-400B-B321-97B44EA4ED6F}"/>
              </a:ext>
            </a:extLst>
          </p:cNvPr>
          <p:cNvSpPr>
            <a:spLocks noChangeArrowheads="1"/>
          </p:cNvSpPr>
          <p:nvPr/>
        </p:nvSpPr>
        <p:spPr bwMode="auto">
          <a:xfrm>
            <a:off x="2331244" y="3148013"/>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56" name="Rectangle 456">
            <a:extLst>
              <a:ext uri="{FF2B5EF4-FFF2-40B4-BE49-F238E27FC236}">
                <a16:creationId xmlns:a16="http://schemas.microsoft.com/office/drawing/2014/main" xmlns="" id="{09063060-D18D-40BF-8FC1-C12785D78224}"/>
              </a:ext>
            </a:extLst>
          </p:cNvPr>
          <p:cNvSpPr>
            <a:spLocks noChangeArrowheads="1"/>
          </p:cNvSpPr>
          <p:nvPr/>
        </p:nvSpPr>
        <p:spPr bwMode="auto">
          <a:xfrm>
            <a:off x="2363391" y="3187304"/>
            <a:ext cx="71438"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57" name="Rectangle 457">
            <a:extLst>
              <a:ext uri="{FF2B5EF4-FFF2-40B4-BE49-F238E27FC236}">
                <a16:creationId xmlns:a16="http://schemas.microsoft.com/office/drawing/2014/main" xmlns="" id="{0C6D829D-78E3-4A85-B122-AAFBC8E7CC57}"/>
              </a:ext>
            </a:extLst>
          </p:cNvPr>
          <p:cNvSpPr>
            <a:spLocks noChangeArrowheads="1"/>
          </p:cNvSpPr>
          <p:nvPr/>
        </p:nvSpPr>
        <p:spPr bwMode="auto">
          <a:xfrm>
            <a:off x="2465785" y="3184923"/>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58" name="Freeform 458">
            <a:extLst>
              <a:ext uri="{FF2B5EF4-FFF2-40B4-BE49-F238E27FC236}">
                <a16:creationId xmlns:a16="http://schemas.microsoft.com/office/drawing/2014/main" xmlns="" id="{6D7B3E8D-227E-4657-AA24-6083799377FA}"/>
              </a:ext>
            </a:extLst>
          </p:cNvPr>
          <p:cNvSpPr>
            <a:spLocks/>
          </p:cNvSpPr>
          <p:nvPr/>
        </p:nvSpPr>
        <p:spPr bwMode="auto">
          <a:xfrm>
            <a:off x="2415779" y="3245644"/>
            <a:ext cx="9525" cy="11906"/>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2 h 30"/>
              <a:gd name="T14" fmla="*/ 14 w 23"/>
              <a:gd name="T15" fmla="*/ 0 h 30"/>
              <a:gd name="T16" fmla="*/ 12 w 23"/>
              <a:gd name="T17" fmla="*/ 0 h 30"/>
              <a:gd name="T18" fmla="*/ 10 w 23"/>
              <a:gd name="T19" fmla="*/ 0 h 30"/>
              <a:gd name="T20" fmla="*/ 9 w 23"/>
              <a:gd name="T21" fmla="*/ 0 h 30"/>
              <a:gd name="T22" fmla="*/ 6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8" y="5"/>
                </a:lnTo>
                <a:lnTo>
                  <a:pt x="18" y="4"/>
                </a:lnTo>
                <a:lnTo>
                  <a:pt x="17" y="3"/>
                </a:lnTo>
                <a:lnTo>
                  <a:pt x="16" y="2"/>
                </a:lnTo>
                <a:lnTo>
                  <a:pt x="15" y="0"/>
                </a:lnTo>
                <a:lnTo>
                  <a:pt x="14" y="0"/>
                </a:lnTo>
                <a:lnTo>
                  <a:pt x="13" y="0"/>
                </a:lnTo>
                <a:lnTo>
                  <a:pt x="12" y="0"/>
                </a:lnTo>
                <a:lnTo>
                  <a:pt x="11" y="0"/>
                </a:lnTo>
                <a:lnTo>
                  <a:pt x="10" y="0"/>
                </a:lnTo>
                <a:lnTo>
                  <a:pt x="9"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8"/>
                </a:lnTo>
                <a:lnTo>
                  <a:pt x="18" y="27"/>
                </a:lnTo>
                <a:lnTo>
                  <a:pt x="18"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59" name="Line 459">
            <a:extLst>
              <a:ext uri="{FF2B5EF4-FFF2-40B4-BE49-F238E27FC236}">
                <a16:creationId xmlns:a16="http://schemas.microsoft.com/office/drawing/2014/main" xmlns="" id="{26135846-369D-44E7-8781-011412ABEC51}"/>
              </a:ext>
            </a:extLst>
          </p:cNvPr>
          <p:cNvSpPr>
            <a:spLocks noChangeShapeType="1"/>
          </p:cNvSpPr>
          <p:nvPr/>
        </p:nvSpPr>
        <p:spPr bwMode="auto">
          <a:xfrm>
            <a:off x="2488406" y="3184923"/>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60" name="Line 460">
            <a:extLst>
              <a:ext uri="{FF2B5EF4-FFF2-40B4-BE49-F238E27FC236}">
                <a16:creationId xmlns:a16="http://schemas.microsoft.com/office/drawing/2014/main" xmlns="" id="{B68834E7-F2ED-4E93-BE2D-690F9FEDD08D}"/>
              </a:ext>
            </a:extLst>
          </p:cNvPr>
          <p:cNvSpPr>
            <a:spLocks noChangeShapeType="1"/>
          </p:cNvSpPr>
          <p:nvPr/>
        </p:nvSpPr>
        <p:spPr bwMode="auto">
          <a:xfrm>
            <a:off x="2465785" y="3213498"/>
            <a:ext cx="46434"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61" name="Freeform 461">
            <a:extLst>
              <a:ext uri="{FF2B5EF4-FFF2-40B4-BE49-F238E27FC236}">
                <a16:creationId xmlns:a16="http://schemas.microsoft.com/office/drawing/2014/main" xmlns="" id="{E8BDA237-3D99-481A-BB51-86AC5E8B8DE3}"/>
              </a:ext>
            </a:extLst>
          </p:cNvPr>
          <p:cNvSpPr>
            <a:spLocks/>
          </p:cNvSpPr>
          <p:nvPr/>
        </p:nvSpPr>
        <p:spPr bwMode="auto">
          <a:xfrm>
            <a:off x="2763441" y="3278982"/>
            <a:ext cx="244078" cy="25479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5 h 643"/>
              <a:gd name="T14" fmla="*/ 56 w 615"/>
              <a:gd name="T15" fmla="*/ 615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5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62" name="Rectangle 462">
            <a:extLst>
              <a:ext uri="{FF2B5EF4-FFF2-40B4-BE49-F238E27FC236}">
                <a16:creationId xmlns:a16="http://schemas.microsoft.com/office/drawing/2014/main" xmlns="" id="{33469DFB-170F-4102-94FD-E5D03AE98181}"/>
              </a:ext>
            </a:extLst>
          </p:cNvPr>
          <p:cNvSpPr>
            <a:spLocks noChangeArrowheads="1"/>
          </p:cNvSpPr>
          <p:nvPr/>
        </p:nvSpPr>
        <p:spPr bwMode="auto">
          <a:xfrm>
            <a:off x="2786063" y="3356372"/>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63" name="Rectangle 463">
            <a:extLst>
              <a:ext uri="{FF2B5EF4-FFF2-40B4-BE49-F238E27FC236}">
                <a16:creationId xmlns:a16="http://schemas.microsoft.com/office/drawing/2014/main" xmlns="" id="{F7141D84-654C-431D-B645-08B581917E81}"/>
              </a:ext>
            </a:extLst>
          </p:cNvPr>
          <p:cNvSpPr>
            <a:spLocks noChangeArrowheads="1"/>
          </p:cNvSpPr>
          <p:nvPr/>
        </p:nvSpPr>
        <p:spPr bwMode="auto">
          <a:xfrm>
            <a:off x="2819401" y="3395663"/>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64" name="Rectangle 464">
            <a:extLst>
              <a:ext uri="{FF2B5EF4-FFF2-40B4-BE49-F238E27FC236}">
                <a16:creationId xmlns:a16="http://schemas.microsoft.com/office/drawing/2014/main" xmlns="" id="{F31B0DE4-C6EC-4CE5-A2C9-B9CB572F9D9D}"/>
              </a:ext>
            </a:extLst>
          </p:cNvPr>
          <p:cNvSpPr>
            <a:spLocks noChangeArrowheads="1"/>
          </p:cNvSpPr>
          <p:nvPr/>
        </p:nvSpPr>
        <p:spPr bwMode="auto">
          <a:xfrm>
            <a:off x="2920604" y="3393282"/>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65" name="Freeform 465">
            <a:extLst>
              <a:ext uri="{FF2B5EF4-FFF2-40B4-BE49-F238E27FC236}">
                <a16:creationId xmlns:a16="http://schemas.microsoft.com/office/drawing/2014/main" xmlns="" id="{1F066E46-4923-4BAE-8756-F4D9A1B5E22C}"/>
              </a:ext>
            </a:extLst>
          </p:cNvPr>
          <p:cNvSpPr>
            <a:spLocks/>
          </p:cNvSpPr>
          <p:nvPr/>
        </p:nvSpPr>
        <p:spPr bwMode="auto">
          <a:xfrm>
            <a:off x="2870597" y="3454004"/>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4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4" y="3"/>
                </a:lnTo>
                <a:lnTo>
                  <a:pt x="4"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66" name="Line 466">
            <a:extLst>
              <a:ext uri="{FF2B5EF4-FFF2-40B4-BE49-F238E27FC236}">
                <a16:creationId xmlns:a16="http://schemas.microsoft.com/office/drawing/2014/main" xmlns="" id="{CE9A3790-A3CC-4A4C-9086-80883F8853DD}"/>
              </a:ext>
            </a:extLst>
          </p:cNvPr>
          <p:cNvSpPr>
            <a:spLocks noChangeShapeType="1"/>
          </p:cNvSpPr>
          <p:nvPr/>
        </p:nvSpPr>
        <p:spPr bwMode="auto">
          <a:xfrm>
            <a:off x="2944417" y="3393282"/>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67" name="Line 467">
            <a:extLst>
              <a:ext uri="{FF2B5EF4-FFF2-40B4-BE49-F238E27FC236}">
                <a16:creationId xmlns:a16="http://schemas.microsoft.com/office/drawing/2014/main" xmlns="" id="{8AA935B2-44D6-4908-8864-376BB134AFE9}"/>
              </a:ext>
            </a:extLst>
          </p:cNvPr>
          <p:cNvSpPr>
            <a:spLocks noChangeShapeType="1"/>
          </p:cNvSpPr>
          <p:nvPr/>
        </p:nvSpPr>
        <p:spPr bwMode="auto">
          <a:xfrm>
            <a:off x="2920604" y="3421856"/>
            <a:ext cx="46434"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68" name="Freeform 468">
            <a:extLst>
              <a:ext uri="{FF2B5EF4-FFF2-40B4-BE49-F238E27FC236}">
                <a16:creationId xmlns:a16="http://schemas.microsoft.com/office/drawing/2014/main" xmlns="" id="{63E23EA4-FB4A-466F-B824-921FD106FEF7}"/>
              </a:ext>
            </a:extLst>
          </p:cNvPr>
          <p:cNvSpPr>
            <a:spLocks/>
          </p:cNvSpPr>
          <p:nvPr/>
        </p:nvSpPr>
        <p:spPr bwMode="auto">
          <a:xfrm>
            <a:off x="2952750" y="3629025"/>
            <a:ext cx="244079" cy="255985"/>
          </a:xfrm>
          <a:custGeom>
            <a:avLst/>
            <a:gdLst>
              <a:gd name="T0" fmla="*/ 56 w 614"/>
              <a:gd name="T1" fmla="*/ 196 h 644"/>
              <a:gd name="T2" fmla="*/ 0 w 614"/>
              <a:gd name="T3" fmla="*/ 196 h 644"/>
              <a:gd name="T4" fmla="*/ 307 w 614"/>
              <a:gd name="T5" fmla="*/ 0 h 644"/>
              <a:gd name="T6" fmla="*/ 614 w 614"/>
              <a:gd name="T7" fmla="*/ 196 h 644"/>
              <a:gd name="T8" fmla="*/ 586 w 614"/>
              <a:gd name="T9" fmla="*/ 196 h 644"/>
              <a:gd name="T10" fmla="*/ 558 w 614"/>
              <a:gd name="T11" fmla="*/ 196 h 644"/>
              <a:gd name="T12" fmla="*/ 558 w 614"/>
              <a:gd name="T13" fmla="*/ 615 h 644"/>
              <a:gd name="T14" fmla="*/ 56 w 614"/>
              <a:gd name="T15" fmla="*/ 615 h 644"/>
              <a:gd name="T16" fmla="*/ 56 w 614"/>
              <a:gd name="T17" fmla="*/ 196 h 644"/>
              <a:gd name="T18" fmla="*/ 558 w 614"/>
              <a:gd name="T19" fmla="*/ 196 h 644"/>
              <a:gd name="T20" fmla="*/ 586 w 614"/>
              <a:gd name="T21" fmla="*/ 196 h 644"/>
              <a:gd name="T22" fmla="*/ 586 w 614"/>
              <a:gd name="T23" fmla="*/ 644 h 644"/>
              <a:gd name="T24" fmla="*/ 56 w 614"/>
              <a:gd name="T25" fmla="*/ 644 h 644"/>
              <a:gd name="T26" fmla="*/ 56 w 614"/>
              <a:gd name="T27" fmla="*/ 615 h 644"/>
              <a:gd name="T28" fmla="*/ 56 w 614"/>
              <a:gd name="T29" fmla="*/ 196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4"/>
              <a:gd name="T47" fmla="*/ 614 w 614"/>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4">
                <a:moveTo>
                  <a:pt x="56" y="196"/>
                </a:moveTo>
                <a:lnTo>
                  <a:pt x="0" y="196"/>
                </a:lnTo>
                <a:lnTo>
                  <a:pt x="307" y="0"/>
                </a:lnTo>
                <a:lnTo>
                  <a:pt x="614" y="196"/>
                </a:lnTo>
                <a:lnTo>
                  <a:pt x="586" y="196"/>
                </a:lnTo>
                <a:lnTo>
                  <a:pt x="558" y="196"/>
                </a:lnTo>
                <a:lnTo>
                  <a:pt x="558" y="615"/>
                </a:lnTo>
                <a:lnTo>
                  <a:pt x="56" y="615"/>
                </a:lnTo>
                <a:lnTo>
                  <a:pt x="56" y="196"/>
                </a:lnTo>
                <a:lnTo>
                  <a:pt x="558" y="196"/>
                </a:lnTo>
                <a:lnTo>
                  <a:pt x="586" y="196"/>
                </a:lnTo>
                <a:lnTo>
                  <a:pt x="586" y="644"/>
                </a:lnTo>
                <a:lnTo>
                  <a:pt x="56" y="644"/>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69" name="Rectangle 469">
            <a:extLst>
              <a:ext uri="{FF2B5EF4-FFF2-40B4-BE49-F238E27FC236}">
                <a16:creationId xmlns:a16="http://schemas.microsoft.com/office/drawing/2014/main" xmlns="" id="{5984C319-8A7F-4287-BB0A-7FA6642580ED}"/>
              </a:ext>
            </a:extLst>
          </p:cNvPr>
          <p:cNvSpPr>
            <a:spLocks noChangeArrowheads="1"/>
          </p:cNvSpPr>
          <p:nvPr/>
        </p:nvSpPr>
        <p:spPr bwMode="auto">
          <a:xfrm>
            <a:off x="2975373" y="3707607"/>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70" name="Rectangle 470">
            <a:extLst>
              <a:ext uri="{FF2B5EF4-FFF2-40B4-BE49-F238E27FC236}">
                <a16:creationId xmlns:a16="http://schemas.microsoft.com/office/drawing/2014/main" xmlns="" id="{26507D50-8798-4DA6-A214-C41E5922CFA6}"/>
              </a:ext>
            </a:extLst>
          </p:cNvPr>
          <p:cNvSpPr>
            <a:spLocks noChangeArrowheads="1"/>
          </p:cNvSpPr>
          <p:nvPr/>
        </p:nvSpPr>
        <p:spPr bwMode="auto">
          <a:xfrm>
            <a:off x="3007519" y="3746898"/>
            <a:ext cx="71438"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71" name="Rectangle 471">
            <a:extLst>
              <a:ext uri="{FF2B5EF4-FFF2-40B4-BE49-F238E27FC236}">
                <a16:creationId xmlns:a16="http://schemas.microsoft.com/office/drawing/2014/main" xmlns="" id="{93F0C8C2-699D-4985-85F9-5E1982580DB9}"/>
              </a:ext>
            </a:extLst>
          </p:cNvPr>
          <p:cNvSpPr>
            <a:spLocks noChangeArrowheads="1"/>
          </p:cNvSpPr>
          <p:nvPr/>
        </p:nvSpPr>
        <p:spPr bwMode="auto">
          <a:xfrm>
            <a:off x="3108723" y="3743326"/>
            <a:ext cx="4881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72" name="Freeform 472">
            <a:extLst>
              <a:ext uri="{FF2B5EF4-FFF2-40B4-BE49-F238E27FC236}">
                <a16:creationId xmlns:a16="http://schemas.microsoft.com/office/drawing/2014/main" xmlns="" id="{87E6316F-BECD-438E-88DE-A152B3E942D5}"/>
              </a:ext>
            </a:extLst>
          </p:cNvPr>
          <p:cNvSpPr>
            <a:spLocks/>
          </p:cNvSpPr>
          <p:nvPr/>
        </p:nvSpPr>
        <p:spPr bwMode="auto">
          <a:xfrm>
            <a:off x="3059907" y="3805238"/>
            <a:ext cx="8335" cy="10716"/>
          </a:xfrm>
          <a:custGeom>
            <a:avLst/>
            <a:gdLst>
              <a:gd name="T0" fmla="*/ 23 w 23"/>
              <a:gd name="T1" fmla="*/ 13 h 29"/>
              <a:gd name="T2" fmla="*/ 23 w 23"/>
              <a:gd name="T3" fmla="*/ 11 h 29"/>
              <a:gd name="T4" fmla="*/ 21 w 23"/>
              <a:gd name="T5" fmla="*/ 8 h 29"/>
              <a:gd name="T6" fmla="*/ 21 w 23"/>
              <a:gd name="T7" fmla="*/ 6 h 29"/>
              <a:gd name="T8" fmla="*/ 19 w 23"/>
              <a:gd name="T9" fmla="*/ 4 h 29"/>
              <a:gd name="T10" fmla="*/ 18 w 23"/>
              <a:gd name="T11" fmla="*/ 2 h 29"/>
              <a:gd name="T12" fmla="*/ 17 w 23"/>
              <a:gd name="T13" fmla="*/ 1 h 29"/>
              <a:gd name="T14" fmla="*/ 15 w 23"/>
              <a:gd name="T15" fmla="*/ 0 h 29"/>
              <a:gd name="T16" fmla="*/ 12 w 23"/>
              <a:gd name="T17" fmla="*/ 0 h 29"/>
              <a:gd name="T18" fmla="*/ 10 w 23"/>
              <a:gd name="T19" fmla="*/ 0 h 29"/>
              <a:gd name="T20" fmla="*/ 9 w 23"/>
              <a:gd name="T21" fmla="*/ 0 h 29"/>
              <a:gd name="T22" fmla="*/ 7 w 23"/>
              <a:gd name="T23" fmla="*/ 1 h 29"/>
              <a:gd name="T24" fmla="*/ 5 w 23"/>
              <a:gd name="T25" fmla="*/ 2 h 29"/>
              <a:gd name="T26" fmla="*/ 4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4 w 23"/>
              <a:gd name="T45" fmla="*/ 25 h 29"/>
              <a:gd name="T46" fmla="*/ 5 w 23"/>
              <a:gd name="T47" fmla="*/ 27 h 29"/>
              <a:gd name="T48" fmla="*/ 7 w 23"/>
              <a:gd name="T49" fmla="*/ 28 h 29"/>
              <a:gd name="T50" fmla="*/ 9 w 23"/>
              <a:gd name="T51" fmla="*/ 29 h 29"/>
              <a:gd name="T52" fmla="*/ 10 w 23"/>
              <a:gd name="T53" fmla="*/ 29 h 29"/>
              <a:gd name="T54" fmla="*/ 12 w 23"/>
              <a:gd name="T55" fmla="*/ 29 h 29"/>
              <a:gd name="T56" fmla="*/ 15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9" y="4"/>
                </a:lnTo>
                <a:lnTo>
                  <a:pt x="19" y="3"/>
                </a:lnTo>
                <a:lnTo>
                  <a:pt x="18" y="2"/>
                </a:lnTo>
                <a:lnTo>
                  <a:pt x="17" y="1"/>
                </a:lnTo>
                <a:lnTo>
                  <a:pt x="16" y="0"/>
                </a:lnTo>
                <a:lnTo>
                  <a:pt x="15" y="0"/>
                </a:lnTo>
                <a:lnTo>
                  <a:pt x="14" y="0"/>
                </a:lnTo>
                <a:lnTo>
                  <a:pt x="12" y="0"/>
                </a:lnTo>
                <a:lnTo>
                  <a:pt x="11" y="0"/>
                </a:lnTo>
                <a:lnTo>
                  <a:pt x="10" y="0"/>
                </a:lnTo>
                <a:lnTo>
                  <a:pt x="9" y="0"/>
                </a:lnTo>
                <a:lnTo>
                  <a:pt x="8" y="0"/>
                </a:lnTo>
                <a:lnTo>
                  <a:pt x="7" y="1"/>
                </a:lnTo>
                <a:lnTo>
                  <a:pt x="6" y="1"/>
                </a:lnTo>
                <a:lnTo>
                  <a:pt x="5" y="2"/>
                </a:lnTo>
                <a:lnTo>
                  <a:pt x="4" y="3"/>
                </a:lnTo>
                <a:lnTo>
                  <a:pt x="4" y="4"/>
                </a:lnTo>
                <a:lnTo>
                  <a:pt x="3"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2"/>
                </a:lnTo>
                <a:lnTo>
                  <a:pt x="1" y="23"/>
                </a:lnTo>
                <a:lnTo>
                  <a:pt x="1" y="24"/>
                </a:lnTo>
                <a:lnTo>
                  <a:pt x="3" y="24"/>
                </a:lnTo>
                <a:lnTo>
                  <a:pt x="4" y="25"/>
                </a:lnTo>
                <a:lnTo>
                  <a:pt x="4" y="26"/>
                </a:lnTo>
                <a:lnTo>
                  <a:pt x="5" y="27"/>
                </a:lnTo>
                <a:lnTo>
                  <a:pt x="6" y="28"/>
                </a:lnTo>
                <a:lnTo>
                  <a:pt x="7" y="28"/>
                </a:lnTo>
                <a:lnTo>
                  <a:pt x="8" y="29"/>
                </a:lnTo>
                <a:lnTo>
                  <a:pt x="9" y="29"/>
                </a:lnTo>
                <a:lnTo>
                  <a:pt x="10" y="29"/>
                </a:lnTo>
                <a:lnTo>
                  <a:pt x="11" y="29"/>
                </a:lnTo>
                <a:lnTo>
                  <a:pt x="12" y="29"/>
                </a:lnTo>
                <a:lnTo>
                  <a:pt x="14" y="29"/>
                </a:lnTo>
                <a:lnTo>
                  <a:pt x="15" y="29"/>
                </a:lnTo>
                <a:lnTo>
                  <a:pt x="16"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73" name="Line 473">
            <a:extLst>
              <a:ext uri="{FF2B5EF4-FFF2-40B4-BE49-F238E27FC236}">
                <a16:creationId xmlns:a16="http://schemas.microsoft.com/office/drawing/2014/main" xmlns="" id="{56FF4BB6-E6F8-4022-A395-2C0C46AD3A94}"/>
              </a:ext>
            </a:extLst>
          </p:cNvPr>
          <p:cNvSpPr>
            <a:spLocks noChangeShapeType="1"/>
          </p:cNvSpPr>
          <p:nvPr/>
        </p:nvSpPr>
        <p:spPr bwMode="auto">
          <a:xfrm>
            <a:off x="3132535" y="3744517"/>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74" name="Line 474">
            <a:extLst>
              <a:ext uri="{FF2B5EF4-FFF2-40B4-BE49-F238E27FC236}">
                <a16:creationId xmlns:a16="http://schemas.microsoft.com/office/drawing/2014/main" xmlns="" id="{2A018EDD-1B39-4E96-B505-773958848B30}"/>
              </a:ext>
            </a:extLst>
          </p:cNvPr>
          <p:cNvSpPr>
            <a:spLocks noChangeShapeType="1"/>
          </p:cNvSpPr>
          <p:nvPr/>
        </p:nvSpPr>
        <p:spPr bwMode="auto">
          <a:xfrm>
            <a:off x="3108722" y="3771900"/>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75" name="Freeform 475">
            <a:extLst>
              <a:ext uri="{FF2B5EF4-FFF2-40B4-BE49-F238E27FC236}">
                <a16:creationId xmlns:a16="http://schemas.microsoft.com/office/drawing/2014/main" xmlns="" id="{7BFCF2A0-4544-42BF-801B-46BA1E6742D9}"/>
              </a:ext>
            </a:extLst>
          </p:cNvPr>
          <p:cNvSpPr>
            <a:spLocks/>
          </p:cNvSpPr>
          <p:nvPr/>
        </p:nvSpPr>
        <p:spPr bwMode="auto">
          <a:xfrm>
            <a:off x="1976437" y="4491038"/>
            <a:ext cx="244079" cy="255985"/>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76" name="Rectangle 476">
            <a:extLst>
              <a:ext uri="{FF2B5EF4-FFF2-40B4-BE49-F238E27FC236}">
                <a16:creationId xmlns:a16="http://schemas.microsoft.com/office/drawing/2014/main" xmlns="" id="{5C6D2B3D-C398-4076-9544-46CAA7070B04}"/>
              </a:ext>
            </a:extLst>
          </p:cNvPr>
          <p:cNvSpPr>
            <a:spLocks noChangeArrowheads="1"/>
          </p:cNvSpPr>
          <p:nvPr/>
        </p:nvSpPr>
        <p:spPr bwMode="auto">
          <a:xfrm>
            <a:off x="1999060" y="4569619"/>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77" name="Rectangle 477">
            <a:extLst>
              <a:ext uri="{FF2B5EF4-FFF2-40B4-BE49-F238E27FC236}">
                <a16:creationId xmlns:a16="http://schemas.microsoft.com/office/drawing/2014/main" xmlns="" id="{237C1C64-C952-4EE4-B73A-3ADA7034D05B}"/>
              </a:ext>
            </a:extLst>
          </p:cNvPr>
          <p:cNvSpPr>
            <a:spLocks noChangeArrowheads="1"/>
          </p:cNvSpPr>
          <p:nvPr/>
        </p:nvSpPr>
        <p:spPr bwMode="auto">
          <a:xfrm>
            <a:off x="2031206" y="4608910"/>
            <a:ext cx="71438"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78" name="Rectangle 478">
            <a:extLst>
              <a:ext uri="{FF2B5EF4-FFF2-40B4-BE49-F238E27FC236}">
                <a16:creationId xmlns:a16="http://schemas.microsoft.com/office/drawing/2014/main" xmlns="" id="{0B80AA59-804D-42BA-A10B-59534E1588CA}"/>
              </a:ext>
            </a:extLst>
          </p:cNvPr>
          <p:cNvSpPr>
            <a:spLocks noChangeArrowheads="1"/>
          </p:cNvSpPr>
          <p:nvPr/>
        </p:nvSpPr>
        <p:spPr bwMode="auto">
          <a:xfrm>
            <a:off x="2133600" y="4605338"/>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79" name="Freeform 479">
            <a:extLst>
              <a:ext uri="{FF2B5EF4-FFF2-40B4-BE49-F238E27FC236}">
                <a16:creationId xmlns:a16="http://schemas.microsoft.com/office/drawing/2014/main" xmlns="" id="{567876B0-0F7A-4689-8452-13066B673F6D}"/>
              </a:ext>
            </a:extLst>
          </p:cNvPr>
          <p:cNvSpPr>
            <a:spLocks/>
          </p:cNvSpPr>
          <p:nvPr/>
        </p:nvSpPr>
        <p:spPr bwMode="auto">
          <a:xfrm>
            <a:off x="2083594" y="4666060"/>
            <a:ext cx="9525" cy="11906"/>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2 h 30"/>
              <a:gd name="T14" fmla="*/ 14 w 23"/>
              <a:gd name="T15" fmla="*/ 0 h 30"/>
              <a:gd name="T16" fmla="*/ 12 w 23"/>
              <a:gd name="T17" fmla="*/ 0 h 30"/>
              <a:gd name="T18" fmla="*/ 10 w 23"/>
              <a:gd name="T19" fmla="*/ 0 h 30"/>
              <a:gd name="T20" fmla="*/ 8 w 23"/>
              <a:gd name="T21" fmla="*/ 0 h 30"/>
              <a:gd name="T22" fmla="*/ 6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19" y="6"/>
                </a:lnTo>
                <a:lnTo>
                  <a:pt x="18" y="5"/>
                </a:lnTo>
                <a:lnTo>
                  <a:pt x="18" y="4"/>
                </a:lnTo>
                <a:lnTo>
                  <a:pt x="17" y="3"/>
                </a:lnTo>
                <a:lnTo>
                  <a:pt x="16" y="2"/>
                </a:lnTo>
                <a:lnTo>
                  <a:pt x="15" y="0"/>
                </a:lnTo>
                <a:lnTo>
                  <a:pt x="14" y="0"/>
                </a:lnTo>
                <a:lnTo>
                  <a:pt x="13" y="0"/>
                </a:lnTo>
                <a:lnTo>
                  <a:pt x="12" y="0"/>
                </a:lnTo>
                <a:lnTo>
                  <a:pt x="11" y="0"/>
                </a:lnTo>
                <a:lnTo>
                  <a:pt x="10" y="0"/>
                </a:lnTo>
                <a:lnTo>
                  <a:pt x="8"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80" name="Line 480">
            <a:extLst>
              <a:ext uri="{FF2B5EF4-FFF2-40B4-BE49-F238E27FC236}">
                <a16:creationId xmlns:a16="http://schemas.microsoft.com/office/drawing/2014/main" xmlns="" id="{296EBE49-CA92-45BF-B65C-38CDF1634B10}"/>
              </a:ext>
            </a:extLst>
          </p:cNvPr>
          <p:cNvSpPr>
            <a:spLocks noChangeShapeType="1"/>
          </p:cNvSpPr>
          <p:nvPr/>
        </p:nvSpPr>
        <p:spPr bwMode="auto">
          <a:xfrm>
            <a:off x="2156223" y="4606529"/>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81" name="Line 481">
            <a:extLst>
              <a:ext uri="{FF2B5EF4-FFF2-40B4-BE49-F238E27FC236}">
                <a16:creationId xmlns:a16="http://schemas.microsoft.com/office/drawing/2014/main" xmlns="" id="{1BB23D4B-CB83-46B1-8A93-20FE02119D53}"/>
              </a:ext>
            </a:extLst>
          </p:cNvPr>
          <p:cNvSpPr>
            <a:spLocks noChangeShapeType="1"/>
          </p:cNvSpPr>
          <p:nvPr/>
        </p:nvSpPr>
        <p:spPr bwMode="auto">
          <a:xfrm>
            <a:off x="2133600" y="4633913"/>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82" name="Freeform 482">
            <a:extLst>
              <a:ext uri="{FF2B5EF4-FFF2-40B4-BE49-F238E27FC236}">
                <a16:creationId xmlns:a16="http://schemas.microsoft.com/office/drawing/2014/main" xmlns="" id="{84388188-A964-444E-9369-7304F96D00EB}"/>
              </a:ext>
            </a:extLst>
          </p:cNvPr>
          <p:cNvSpPr>
            <a:spLocks/>
          </p:cNvSpPr>
          <p:nvPr/>
        </p:nvSpPr>
        <p:spPr bwMode="auto">
          <a:xfrm>
            <a:off x="1758554" y="3127773"/>
            <a:ext cx="244078" cy="25479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5 h 643"/>
              <a:gd name="T14" fmla="*/ 56 w 615"/>
              <a:gd name="T15" fmla="*/ 615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5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83" name="Rectangle 483">
            <a:extLst>
              <a:ext uri="{FF2B5EF4-FFF2-40B4-BE49-F238E27FC236}">
                <a16:creationId xmlns:a16="http://schemas.microsoft.com/office/drawing/2014/main" xmlns="" id="{C4551C7B-E374-4867-9AA3-92411060A00E}"/>
              </a:ext>
            </a:extLst>
          </p:cNvPr>
          <p:cNvSpPr>
            <a:spLocks noChangeArrowheads="1"/>
          </p:cNvSpPr>
          <p:nvPr/>
        </p:nvSpPr>
        <p:spPr bwMode="auto">
          <a:xfrm>
            <a:off x="1781176" y="3205163"/>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84" name="Rectangle 484">
            <a:extLst>
              <a:ext uri="{FF2B5EF4-FFF2-40B4-BE49-F238E27FC236}">
                <a16:creationId xmlns:a16="http://schemas.microsoft.com/office/drawing/2014/main" xmlns="" id="{59C6FB87-91DC-4A1B-8D3C-FE6ED0769DB9}"/>
              </a:ext>
            </a:extLst>
          </p:cNvPr>
          <p:cNvSpPr>
            <a:spLocks noChangeArrowheads="1"/>
          </p:cNvSpPr>
          <p:nvPr/>
        </p:nvSpPr>
        <p:spPr bwMode="auto">
          <a:xfrm>
            <a:off x="1814513" y="3244454"/>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85" name="Rectangle 485">
            <a:extLst>
              <a:ext uri="{FF2B5EF4-FFF2-40B4-BE49-F238E27FC236}">
                <a16:creationId xmlns:a16="http://schemas.microsoft.com/office/drawing/2014/main" xmlns="" id="{EA6D451E-4BEC-4A54-812B-B72B219B48AF}"/>
              </a:ext>
            </a:extLst>
          </p:cNvPr>
          <p:cNvSpPr>
            <a:spLocks noChangeArrowheads="1"/>
          </p:cNvSpPr>
          <p:nvPr/>
        </p:nvSpPr>
        <p:spPr bwMode="auto">
          <a:xfrm>
            <a:off x="1915716" y="3242073"/>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86" name="Freeform 486">
            <a:extLst>
              <a:ext uri="{FF2B5EF4-FFF2-40B4-BE49-F238E27FC236}">
                <a16:creationId xmlns:a16="http://schemas.microsoft.com/office/drawing/2014/main" xmlns="" id="{64421FC1-92D3-4962-897A-EC0D07B653C9}"/>
              </a:ext>
            </a:extLst>
          </p:cNvPr>
          <p:cNvSpPr>
            <a:spLocks/>
          </p:cNvSpPr>
          <p:nvPr/>
        </p:nvSpPr>
        <p:spPr bwMode="auto">
          <a:xfrm>
            <a:off x="1865710" y="3302794"/>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4"/>
                </a:lnTo>
                <a:lnTo>
                  <a:pt x="3" y="5"/>
                </a:lnTo>
                <a:lnTo>
                  <a:pt x="2"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2" y="24"/>
                </a:lnTo>
                <a:lnTo>
                  <a:pt x="3" y="25"/>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5"/>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87" name="Line 487">
            <a:extLst>
              <a:ext uri="{FF2B5EF4-FFF2-40B4-BE49-F238E27FC236}">
                <a16:creationId xmlns:a16="http://schemas.microsoft.com/office/drawing/2014/main" xmlns="" id="{14796343-8165-425B-ADF3-6A988AEAC4A5}"/>
              </a:ext>
            </a:extLst>
          </p:cNvPr>
          <p:cNvSpPr>
            <a:spLocks noChangeShapeType="1"/>
          </p:cNvSpPr>
          <p:nvPr/>
        </p:nvSpPr>
        <p:spPr bwMode="auto">
          <a:xfrm>
            <a:off x="1938338" y="3242073"/>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88" name="Line 488">
            <a:extLst>
              <a:ext uri="{FF2B5EF4-FFF2-40B4-BE49-F238E27FC236}">
                <a16:creationId xmlns:a16="http://schemas.microsoft.com/office/drawing/2014/main" xmlns="" id="{ADA2308B-341A-4D4A-B673-1EA110CE9856}"/>
              </a:ext>
            </a:extLst>
          </p:cNvPr>
          <p:cNvSpPr>
            <a:spLocks noChangeShapeType="1"/>
          </p:cNvSpPr>
          <p:nvPr/>
        </p:nvSpPr>
        <p:spPr bwMode="auto">
          <a:xfrm>
            <a:off x="1915716" y="3270648"/>
            <a:ext cx="46434"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nvGrpSpPr>
          <p:cNvPr id="25889" name="Group 489">
            <a:extLst>
              <a:ext uri="{FF2B5EF4-FFF2-40B4-BE49-F238E27FC236}">
                <a16:creationId xmlns:a16="http://schemas.microsoft.com/office/drawing/2014/main" xmlns="" id="{380E1B5A-43C3-4833-AC8A-EAFE735D6562}"/>
              </a:ext>
            </a:extLst>
          </p:cNvPr>
          <p:cNvGrpSpPr>
            <a:grpSpLocks/>
          </p:cNvGrpSpPr>
          <p:nvPr/>
        </p:nvGrpSpPr>
        <p:grpSpPr bwMode="auto">
          <a:xfrm>
            <a:off x="1456135" y="2046685"/>
            <a:ext cx="244078" cy="254794"/>
            <a:chOff x="263" y="1719"/>
            <a:chExt cx="205" cy="214"/>
          </a:xfrm>
        </p:grpSpPr>
        <p:sp>
          <p:nvSpPr>
            <p:cNvPr id="26193" name="Freeform 490">
              <a:extLst>
                <a:ext uri="{FF2B5EF4-FFF2-40B4-BE49-F238E27FC236}">
                  <a16:creationId xmlns:a16="http://schemas.microsoft.com/office/drawing/2014/main" xmlns="" id="{46B0E9CE-BB6D-495C-887A-A90C76E28E05}"/>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94" name="Rectangle 491">
              <a:extLst>
                <a:ext uri="{FF2B5EF4-FFF2-40B4-BE49-F238E27FC236}">
                  <a16:creationId xmlns:a16="http://schemas.microsoft.com/office/drawing/2014/main" xmlns="" id="{7461E05C-8A91-44F2-9BA9-EEC8DCD71B1D}"/>
                </a:ext>
              </a:extLst>
            </p:cNvPr>
            <p:cNvSpPr>
              <a:spLocks noChangeArrowheads="1"/>
            </p:cNvSpPr>
            <p:nvPr/>
          </p:nvSpPr>
          <p:spPr bwMode="auto">
            <a:xfrm>
              <a:off x="282" y="1784"/>
              <a:ext cx="170"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95" name="Rectangle 492">
              <a:extLst>
                <a:ext uri="{FF2B5EF4-FFF2-40B4-BE49-F238E27FC236}">
                  <a16:creationId xmlns:a16="http://schemas.microsoft.com/office/drawing/2014/main" xmlns="" id="{DE82E5AD-6198-47A7-960E-ED799D27CEF8}"/>
                </a:ext>
              </a:extLst>
            </p:cNvPr>
            <p:cNvSpPr>
              <a:spLocks noChangeArrowheads="1"/>
            </p:cNvSpPr>
            <p:nvPr/>
          </p:nvSpPr>
          <p:spPr bwMode="auto">
            <a:xfrm>
              <a:off x="309" y="1817"/>
              <a:ext cx="60"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96" name="Rectangle 493">
              <a:extLst>
                <a:ext uri="{FF2B5EF4-FFF2-40B4-BE49-F238E27FC236}">
                  <a16:creationId xmlns:a16="http://schemas.microsoft.com/office/drawing/2014/main" xmlns="" id="{06062DB8-8900-47B9-995A-B7D6CBFC7D71}"/>
                </a:ext>
              </a:extLst>
            </p:cNvPr>
            <p:cNvSpPr>
              <a:spLocks noChangeArrowheads="1"/>
            </p:cNvSpPr>
            <p:nvPr/>
          </p:nvSpPr>
          <p:spPr bwMode="auto">
            <a:xfrm>
              <a:off x="395" y="1815"/>
              <a:ext cx="40"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97" name="Freeform 494">
              <a:extLst>
                <a:ext uri="{FF2B5EF4-FFF2-40B4-BE49-F238E27FC236}">
                  <a16:creationId xmlns:a16="http://schemas.microsoft.com/office/drawing/2014/main" xmlns="" id="{783C6838-31EC-4315-B92D-34B2D1FB0ED6}"/>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98" name="Line 495">
              <a:extLst>
                <a:ext uri="{FF2B5EF4-FFF2-40B4-BE49-F238E27FC236}">
                  <a16:creationId xmlns:a16="http://schemas.microsoft.com/office/drawing/2014/main" xmlns="" id="{01167BF5-4807-46B5-9977-EF4CC056A6F6}"/>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99" name="Line 496">
              <a:extLst>
                <a:ext uri="{FF2B5EF4-FFF2-40B4-BE49-F238E27FC236}">
                  <a16:creationId xmlns:a16="http://schemas.microsoft.com/office/drawing/2014/main" xmlns="" id="{ECAD2B78-37B5-430D-BD7B-7DD4D780C2A0}"/>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sp>
        <p:nvSpPr>
          <p:cNvPr id="25890" name="Freeform 497">
            <a:extLst>
              <a:ext uri="{FF2B5EF4-FFF2-40B4-BE49-F238E27FC236}">
                <a16:creationId xmlns:a16="http://schemas.microsoft.com/office/drawing/2014/main" xmlns="" id="{914323E9-7050-4B69-ADDC-E82AB4503950}"/>
              </a:ext>
            </a:extLst>
          </p:cNvPr>
          <p:cNvSpPr>
            <a:spLocks/>
          </p:cNvSpPr>
          <p:nvPr/>
        </p:nvSpPr>
        <p:spPr bwMode="auto">
          <a:xfrm>
            <a:off x="2384823" y="3667125"/>
            <a:ext cx="244078" cy="255985"/>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91" name="Rectangle 498">
            <a:extLst>
              <a:ext uri="{FF2B5EF4-FFF2-40B4-BE49-F238E27FC236}">
                <a16:creationId xmlns:a16="http://schemas.microsoft.com/office/drawing/2014/main" xmlns="" id="{B4EC99F6-CB9F-443E-BC8B-37BA68C107AE}"/>
              </a:ext>
            </a:extLst>
          </p:cNvPr>
          <p:cNvSpPr>
            <a:spLocks noChangeArrowheads="1"/>
          </p:cNvSpPr>
          <p:nvPr/>
        </p:nvSpPr>
        <p:spPr bwMode="auto">
          <a:xfrm>
            <a:off x="2407444" y="3744516"/>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92" name="Rectangle 499">
            <a:extLst>
              <a:ext uri="{FF2B5EF4-FFF2-40B4-BE49-F238E27FC236}">
                <a16:creationId xmlns:a16="http://schemas.microsoft.com/office/drawing/2014/main" xmlns="" id="{A2C25168-0480-4B3E-8446-F91115632971}"/>
              </a:ext>
            </a:extLst>
          </p:cNvPr>
          <p:cNvSpPr>
            <a:spLocks noChangeArrowheads="1"/>
          </p:cNvSpPr>
          <p:nvPr/>
        </p:nvSpPr>
        <p:spPr bwMode="auto">
          <a:xfrm>
            <a:off x="2439591" y="3784998"/>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93" name="Rectangle 500">
            <a:extLst>
              <a:ext uri="{FF2B5EF4-FFF2-40B4-BE49-F238E27FC236}">
                <a16:creationId xmlns:a16="http://schemas.microsoft.com/office/drawing/2014/main" xmlns="" id="{60B59C68-A2A6-40E0-AF8C-90363FC3ACB4}"/>
              </a:ext>
            </a:extLst>
          </p:cNvPr>
          <p:cNvSpPr>
            <a:spLocks noChangeArrowheads="1"/>
          </p:cNvSpPr>
          <p:nvPr/>
        </p:nvSpPr>
        <p:spPr bwMode="auto">
          <a:xfrm>
            <a:off x="2540794" y="3781426"/>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94" name="Freeform 501">
            <a:extLst>
              <a:ext uri="{FF2B5EF4-FFF2-40B4-BE49-F238E27FC236}">
                <a16:creationId xmlns:a16="http://schemas.microsoft.com/office/drawing/2014/main" xmlns="" id="{CB7DD62A-F00D-4282-9C59-5C4B4AD27699}"/>
              </a:ext>
            </a:extLst>
          </p:cNvPr>
          <p:cNvSpPr>
            <a:spLocks/>
          </p:cNvSpPr>
          <p:nvPr/>
        </p:nvSpPr>
        <p:spPr bwMode="auto">
          <a:xfrm>
            <a:off x="2491979" y="3842148"/>
            <a:ext cx="8334" cy="11906"/>
          </a:xfrm>
          <a:custGeom>
            <a:avLst/>
            <a:gdLst>
              <a:gd name="T0" fmla="*/ 23 w 23"/>
              <a:gd name="T1" fmla="*/ 13 h 30"/>
              <a:gd name="T2" fmla="*/ 23 w 23"/>
              <a:gd name="T3" fmla="*/ 11 h 30"/>
              <a:gd name="T4" fmla="*/ 21 w 23"/>
              <a:gd name="T5" fmla="*/ 9 h 30"/>
              <a:gd name="T6" fmla="*/ 21 w 23"/>
              <a:gd name="T7" fmla="*/ 7 h 30"/>
              <a:gd name="T8" fmla="*/ 18 w 23"/>
              <a:gd name="T9" fmla="*/ 4 h 30"/>
              <a:gd name="T10" fmla="*/ 17 w 23"/>
              <a:gd name="T11" fmla="*/ 2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19" y="6"/>
                </a:lnTo>
                <a:lnTo>
                  <a:pt x="18" y="4"/>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6"/>
                </a:lnTo>
                <a:lnTo>
                  <a:pt x="18" y="25"/>
                </a:lnTo>
                <a:lnTo>
                  <a:pt x="19"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95" name="Line 502">
            <a:extLst>
              <a:ext uri="{FF2B5EF4-FFF2-40B4-BE49-F238E27FC236}">
                <a16:creationId xmlns:a16="http://schemas.microsoft.com/office/drawing/2014/main" xmlns="" id="{4D65C6BF-AE7A-4C8A-9B08-0595E9F798CA}"/>
              </a:ext>
            </a:extLst>
          </p:cNvPr>
          <p:cNvSpPr>
            <a:spLocks noChangeShapeType="1"/>
          </p:cNvSpPr>
          <p:nvPr/>
        </p:nvSpPr>
        <p:spPr bwMode="auto">
          <a:xfrm>
            <a:off x="2564606" y="3782617"/>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96" name="Line 503">
            <a:extLst>
              <a:ext uri="{FF2B5EF4-FFF2-40B4-BE49-F238E27FC236}">
                <a16:creationId xmlns:a16="http://schemas.microsoft.com/office/drawing/2014/main" xmlns="" id="{F1A7D753-7554-452C-8D50-25D293BC5490}"/>
              </a:ext>
            </a:extLst>
          </p:cNvPr>
          <p:cNvSpPr>
            <a:spLocks noChangeShapeType="1"/>
          </p:cNvSpPr>
          <p:nvPr/>
        </p:nvSpPr>
        <p:spPr bwMode="auto">
          <a:xfrm>
            <a:off x="2540794" y="3810000"/>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897" name="Freeform 504">
            <a:extLst>
              <a:ext uri="{FF2B5EF4-FFF2-40B4-BE49-F238E27FC236}">
                <a16:creationId xmlns:a16="http://schemas.microsoft.com/office/drawing/2014/main" xmlns="" id="{25382E26-BBD8-45FB-910C-00FCE14BDAED}"/>
              </a:ext>
            </a:extLst>
          </p:cNvPr>
          <p:cNvSpPr>
            <a:spLocks/>
          </p:cNvSpPr>
          <p:nvPr/>
        </p:nvSpPr>
        <p:spPr bwMode="auto">
          <a:xfrm>
            <a:off x="2583656" y="1013222"/>
            <a:ext cx="244079" cy="25598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5 h 643"/>
              <a:gd name="T14" fmla="*/ 56 w 615"/>
              <a:gd name="T15" fmla="*/ 615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5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98" name="Rectangle 505">
            <a:extLst>
              <a:ext uri="{FF2B5EF4-FFF2-40B4-BE49-F238E27FC236}">
                <a16:creationId xmlns:a16="http://schemas.microsoft.com/office/drawing/2014/main" xmlns="" id="{5FC31D83-D92F-4FD3-9E37-A8FA305117F8}"/>
              </a:ext>
            </a:extLst>
          </p:cNvPr>
          <p:cNvSpPr>
            <a:spLocks noChangeArrowheads="1"/>
          </p:cNvSpPr>
          <p:nvPr/>
        </p:nvSpPr>
        <p:spPr bwMode="auto">
          <a:xfrm>
            <a:off x="2606279" y="1090612"/>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899" name="Rectangle 506">
            <a:extLst>
              <a:ext uri="{FF2B5EF4-FFF2-40B4-BE49-F238E27FC236}">
                <a16:creationId xmlns:a16="http://schemas.microsoft.com/office/drawing/2014/main" xmlns="" id="{4098FFD6-A93F-4528-9442-634741F19BC3}"/>
              </a:ext>
            </a:extLst>
          </p:cNvPr>
          <p:cNvSpPr>
            <a:spLocks noChangeArrowheads="1"/>
          </p:cNvSpPr>
          <p:nvPr/>
        </p:nvSpPr>
        <p:spPr bwMode="auto">
          <a:xfrm>
            <a:off x="2639616" y="1131094"/>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00" name="Rectangle 507">
            <a:extLst>
              <a:ext uri="{FF2B5EF4-FFF2-40B4-BE49-F238E27FC236}">
                <a16:creationId xmlns:a16="http://schemas.microsoft.com/office/drawing/2014/main" xmlns="" id="{5C12E939-9CE4-4220-AA2E-9AF1EE69AFFD}"/>
              </a:ext>
            </a:extLst>
          </p:cNvPr>
          <p:cNvSpPr>
            <a:spLocks noChangeArrowheads="1"/>
          </p:cNvSpPr>
          <p:nvPr/>
        </p:nvSpPr>
        <p:spPr bwMode="auto">
          <a:xfrm>
            <a:off x="2740819" y="1127522"/>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01" name="Freeform 508">
            <a:extLst>
              <a:ext uri="{FF2B5EF4-FFF2-40B4-BE49-F238E27FC236}">
                <a16:creationId xmlns:a16="http://schemas.microsoft.com/office/drawing/2014/main" xmlns="" id="{FA670850-2360-447A-AB4E-5C85BCCC7DE0}"/>
              </a:ext>
            </a:extLst>
          </p:cNvPr>
          <p:cNvSpPr>
            <a:spLocks/>
          </p:cNvSpPr>
          <p:nvPr/>
        </p:nvSpPr>
        <p:spPr bwMode="auto">
          <a:xfrm>
            <a:off x="2690813" y="1188244"/>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5" y="2"/>
                </a:lnTo>
                <a:lnTo>
                  <a:pt x="3" y="4"/>
                </a:lnTo>
                <a:lnTo>
                  <a:pt x="3" y="5"/>
                </a:lnTo>
                <a:lnTo>
                  <a:pt x="2" y="6"/>
                </a:lnTo>
                <a:lnTo>
                  <a:pt x="1" y="7"/>
                </a:lnTo>
                <a:lnTo>
                  <a:pt x="1" y="8"/>
                </a:lnTo>
                <a:lnTo>
                  <a:pt x="1" y="9"/>
                </a:lnTo>
                <a:lnTo>
                  <a:pt x="0" y="10"/>
                </a:lnTo>
                <a:lnTo>
                  <a:pt x="0" y="11"/>
                </a:lnTo>
                <a:lnTo>
                  <a:pt x="0" y="12"/>
                </a:lnTo>
                <a:lnTo>
                  <a:pt x="0" y="13"/>
                </a:lnTo>
                <a:lnTo>
                  <a:pt x="0" y="15"/>
                </a:lnTo>
                <a:lnTo>
                  <a:pt x="0" y="17"/>
                </a:lnTo>
                <a:lnTo>
                  <a:pt x="0" y="18"/>
                </a:lnTo>
                <a:lnTo>
                  <a:pt x="0" y="19"/>
                </a:lnTo>
                <a:lnTo>
                  <a:pt x="0" y="20"/>
                </a:lnTo>
                <a:lnTo>
                  <a:pt x="1" y="22"/>
                </a:lnTo>
                <a:lnTo>
                  <a:pt x="1" y="23"/>
                </a:lnTo>
                <a:lnTo>
                  <a:pt x="1" y="24"/>
                </a:lnTo>
                <a:lnTo>
                  <a:pt x="2" y="24"/>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8"/>
                </a:lnTo>
                <a:lnTo>
                  <a:pt x="19" y="27"/>
                </a:lnTo>
                <a:lnTo>
                  <a:pt x="19" y="26"/>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02" name="Line 509">
            <a:extLst>
              <a:ext uri="{FF2B5EF4-FFF2-40B4-BE49-F238E27FC236}">
                <a16:creationId xmlns:a16="http://schemas.microsoft.com/office/drawing/2014/main" xmlns="" id="{2AAEE467-91E5-423B-921A-53393AC8CA97}"/>
              </a:ext>
            </a:extLst>
          </p:cNvPr>
          <p:cNvSpPr>
            <a:spLocks noChangeShapeType="1"/>
          </p:cNvSpPr>
          <p:nvPr/>
        </p:nvSpPr>
        <p:spPr bwMode="auto">
          <a:xfrm>
            <a:off x="2763442" y="1128713"/>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03" name="Line 510">
            <a:extLst>
              <a:ext uri="{FF2B5EF4-FFF2-40B4-BE49-F238E27FC236}">
                <a16:creationId xmlns:a16="http://schemas.microsoft.com/office/drawing/2014/main" xmlns="" id="{DA05B9F3-E5F8-4CC4-99CA-111F68E2DAE4}"/>
              </a:ext>
            </a:extLst>
          </p:cNvPr>
          <p:cNvSpPr>
            <a:spLocks noChangeShapeType="1"/>
          </p:cNvSpPr>
          <p:nvPr/>
        </p:nvSpPr>
        <p:spPr bwMode="auto">
          <a:xfrm>
            <a:off x="2740819" y="1156098"/>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04" name="Freeform 511">
            <a:extLst>
              <a:ext uri="{FF2B5EF4-FFF2-40B4-BE49-F238E27FC236}">
                <a16:creationId xmlns:a16="http://schemas.microsoft.com/office/drawing/2014/main" xmlns="" id="{1BC89C87-F60C-46C3-91EB-A927300902DB}"/>
              </a:ext>
            </a:extLst>
          </p:cNvPr>
          <p:cNvSpPr>
            <a:spLocks/>
          </p:cNvSpPr>
          <p:nvPr/>
        </p:nvSpPr>
        <p:spPr bwMode="auto">
          <a:xfrm>
            <a:off x="2953941" y="1335882"/>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5 h 643"/>
              <a:gd name="T14" fmla="*/ 56 w 614"/>
              <a:gd name="T15" fmla="*/ 615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05" name="Rectangle 512">
            <a:extLst>
              <a:ext uri="{FF2B5EF4-FFF2-40B4-BE49-F238E27FC236}">
                <a16:creationId xmlns:a16="http://schemas.microsoft.com/office/drawing/2014/main" xmlns="" id="{153FB68D-F4BD-470E-A68D-C5454D4B7E93}"/>
              </a:ext>
            </a:extLst>
          </p:cNvPr>
          <p:cNvSpPr>
            <a:spLocks noChangeArrowheads="1"/>
          </p:cNvSpPr>
          <p:nvPr/>
        </p:nvSpPr>
        <p:spPr bwMode="auto">
          <a:xfrm>
            <a:off x="2976563" y="1413272"/>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06" name="Rectangle 513">
            <a:extLst>
              <a:ext uri="{FF2B5EF4-FFF2-40B4-BE49-F238E27FC236}">
                <a16:creationId xmlns:a16="http://schemas.microsoft.com/office/drawing/2014/main" xmlns="" id="{73C3B0CB-6A74-410C-8518-0DB299D2C95E}"/>
              </a:ext>
            </a:extLst>
          </p:cNvPr>
          <p:cNvSpPr>
            <a:spLocks noChangeArrowheads="1"/>
          </p:cNvSpPr>
          <p:nvPr/>
        </p:nvSpPr>
        <p:spPr bwMode="auto">
          <a:xfrm>
            <a:off x="3008710" y="1452563"/>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07" name="Rectangle 514">
            <a:extLst>
              <a:ext uri="{FF2B5EF4-FFF2-40B4-BE49-F238E27FC236}">
                <a16:creationId xmlns:a16="http://schemas.microsoft.com/office/drawing/2014/main" xmlns="" id="{92C868FD-E737-4647-A664-D381148CC7A8}"/>
              </a:ext>
            </a:extLst>
          </p:cNvPr>
          <p:cNvSpPr>
            <a:spLocks noChangeArrowheads="1"/>
          </p:cNvSpPr>
          <p:nvPr/>
        </p:nvSpPr>
        <p:spPr bwMode="auto">
          <a:xfrm>
            <a:off x="3109913" y="1450182"/>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08" name="Freeform 515">
            <a:extLst>
              <a:ext uri="{FF2B5EF4-FFF2-40B4-BE49-F238E27FC236}">
                <a16:creationId xmlns:a16="http://schemas.microsoft.com/office/drawing/2014/main" xmlns="" id="{438EFF2A-7375-48A1-A54A-7910BD9143F8}"/>
              </a:ext>
            </a:extLst>
          </p:cNvPr>
          <p:cNvSpPr>
            <a:spLocks/>
          </p:cNvSpPr>
          <p:nvPr/>
        </p:nvSpPr>
        <p:spPr bwMode="auto">
          <a:xfrm>
            <a:off x="3059906" y="1510904"/>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5 w 23"/>
              <a:gd name="T15" fmla="*/ 0 h 30"/>
              <a:gd name="T16" fmla="*/ 13 w 23"/>
              <a:gd name="T17" fmla="*/ 0 h 30"/>
              <a:gd name="T18" fmla="*/ 10 w 23"/>
              <a:gd name="T19" fmla="*/ 0 h 30"/>
              <a:gd name="T20" fmla="*/ 9 w 23"/>
              <a:gd name="T21" fmla="*/ 0 h 30"/>
              <a:gd name="T22" fmla="*/ 7 w 23"/>
              <a:gd name="T23" fmla="*/ 1 h 30"/>
              <a:gd name="T24" fmla="*/ 5 w 23"/>
              <a:gd name="T25" fmla="*/ 2 h 30"/>
              <a:gd name="T26" fmla="*/ 4 w 23"/>
              <a:gd name="T27" fmla="*/ 5 h 30"/>
              <a:gd name="T28" fmla="*/ 2 w 23"/>
              <a:gd name="T29" fmla="*/ 7 h 30"/>
              <a:gd name="T30" fmla="*/ 2 w 23"/>
              <a:gd name="T31" fmla="*/ 9 h 30"/>
              <a:gd name="T32" fmla="*/ 0 w 23"/>
              <a:gd name="T33" fmla="*/ 11 h 30"/>
              <a:gd name="T34" fmla="*/ 0 w 23"/>
              <a:gd name="T35" fmla="*/ 13 h 30"/>
              <a:gd name="T36" fmla="*/ 0 w 23"/>
              <a:gd name="T37" fmla="*/ 17 h 30"/>
              <a:gd name="T38" fmla="*/ 0 w 23"/>
              <a:gd name="T39" fmla="*/ 19 h 30"/>
              <a:gd name="T40" fmla="*/ 2 w 23"/>
              <a:gd name="T41" fmla="*/ 22 h 30"/>
              <a:gd name="T42" fmla="*/ 2 w 23"/>
              <a:gd name="T43" fmla="*/ 24 h 30"/>
              <a:gd name="T44" fmla="*/ 4 w 23"/>
              <a:gd name="T45" fmla="*/ 26 h 30"/>
              <a:gd name="T46" fmla="*/ 5 w 23"/>
              <a:gd name="T47" fmla="*/ 28 h 30"/>
              <a:gd name="T48" fmla="*/ 7 w 23"/>
              <a:gd name="T49" fmla="*/ 29 h 30"/>
              <a:gd name="T50" fmla="*/ 9 w 23"/>
              <a:gd name="T51" fmla="*/ 30 h 30"/>
              <a:gd name="T52" fmla="*/ 10 w 23"/>
              <a:gd name="T53" fmla="*/ 30 h 30"/>
              <a:gd name="T54" fmla="*/ 13 w 23"/>
              <a:gd name="T55" fmla="*/ 30 h 30"/>
              <a:gd name="T56" fmla="*/ 15 w 23"/>
              <a:gd name="T57" fmla="*/ 30 h 30"/>
              <a:gd name="T58" fmla="*/ 17 w 23"/>
              <a:gd name="T59" fmla="*/ 29 h 30"/>
              <a:gd name="T60" fmla="*/ 18 w 23"/>
              <a:gd name="T61" fmla="*/ 28 h 30"/>
              <a:gd name="T62" fmla="*/ 19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3"/>
                </a:lnTo>
                <a:lnTo>
                  <a:pt x="23" y="12"/>
                </a:lnTo>
                <a:lnTo>
                  <a:pt x="23" y="11"/>
                </a:lnTo>
                <a:lnTo>
                  <a:pt x="22" y="10"/>
                </a:lnTo>
                <a:lnTo>
                  <a:pt x="21" y="9"/>
                </a:lnTo>
                <a:lnTo>
                  <a:pt x="21" y="8"/>
                </a:lnTo>
                <a:lnTo>
                  <a:pt x="21" y="7"/>
                </a:lnTo>
                <a:lnTo>
                  <a:pt x="20" y="6"/>
                </a:lnTo>
                <a:lnTo>
                  <a:pt x="19" y="5"/>
                </a:lnTo>
                <a:lnTo>
                  <a:pt x="19" y="4"/>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4"/>
                </a:lnTo>
                <a:lnTo>
                  <a:pt x="4" y="5"/>
                </a:lnTo>
                <a:lnTo>
                  <a:pt x="3" y="6"/>
                </a:lnTo>
                <a:lnTo>
                  <a:pt x="2" y="7"/>
                </a:lnTo>
                <a:lnTo>
                  <a:pt x="2" y="8"/>
                </a:lnTo>
                <a:lnTo>
                  <a:pt x="2" y="9"/>
                </a:lnTo>
                <a:lnTo>
                  <a:pt x="0" y="10"/>
                </a:lnTo>
                <a:lnTo>
                  <a:pt x="0" y="11"/>
                </a:lnTo>
                <a:lnTo>
                  <a:pt x="0" y="12"/>
                </a:lnTo>
                <a:lnTo>
                  <a:pt x="0" y="13"/>
                </a:lnTo>
                <a:lnTo>
                  <a:pt x="0" y="15"/>
                </a:lnTo>
                <a:lnTo>
                  <a:pt x="0" y="17"/>
                </a:lnTo>
                <a:lnTo>
                  <a:pt x="0" y="18"/>
                </a:lnTo>
                <a:lnTo>
                  <a:pt x="0" y="19"/>
                </a:lnTo>
                <a:lnTo>
                  <a:pt x="0" y="20"/>
                </a:lnTo>
                <a:lnTo>
                  <a:pt x="2" y="22"/>
                </a:lnTo>
                <a:lnTo>
                  <a:pt x="2" y="23"/>
                </a:lnTo>
                <a:lnTo>
                  <a:pt x="2" y="24"/>
                </a:lnTo>
                <a:lnTo>
                  <a:pt x="3" y="24"/>
                </a:lnTo>
                <a:lnTo>
                  <a:pt x="4" y="26"/>
                </a:lnTo>
                <a:lnTo>
                  <a:pt x="4" y="27"/>
                </a:lnTo>
                <a:lnTo>
                  <a:pt x="5" y="28"/>
                </a:lnTo>
                <a:lnTo>
                  <a:pt x="6" y="29"/>
                </a:lnTo>
                <a:lnTo>
                  <a:pt x="7" y="29"/>
                </a:lnTo>
                <a:lnTo>
                  <a:pt x="8" y="30"/>
                </a:lnTo>
                <a:lnTo>
                  <a:pt x="9" y="30"/>
                </a:lnTo>
                <a:lnTo>
                  <a:pt x="10" y="30"/>
                </a:lnTo>
                <a:lnTo>
                  <a:pt x="11" y="30"/>
                </a:lnTo>
                <a:lnTo>
                  <a:pt x="13" y="30"/>
                </a:lnTo>
                <a:lnTo>
                  <a:pt x="14" y="30"/>
                </a:lnTo>
                <a:lnTo>
                  <a:pt x="15" y="30"/>
                </a:lnTo>
                <a:lnTo>
                  <a:pt x="16" y="30"/>
                </a:lnTo>
                <a:lnTo>
                  <a:pt x="17" y="29"/>
                </a:lnTo>
                <a:lnTo>
                  <a:pt x="18" y="28"/>
                </a:lnTo>
                <a:lnTo>
                  <a:pt x="19" y="27"/>
                </a:lnTo>
                <a:lnTo>
                  <a:pt x="19" y="26"/>
                </a:lnTo>
                <a:lnTo>
                  <a:pt x="20"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09" name="Line 516">
            <a:extLst>
              <a:ext uri="{FF2B5EF4-FFF2-40B4-BE49-F238E27FC236}">
                <a16:creationId xmlns:a16="http://schemas.microsoft.com/office/drawing/2014/main" xmlns="" id="{748E4037-49D0-4442-B74D-46FC7EE1DC74}"/>
              </a:ext>
            </a:extLst>
          </p:cNvPr>
          <p:cNvSpPr>
            <a:spLocks noChangeShapeType="1"/>
          </p:cNvSpPr>
          <p:nvPr/>
        </p:nvSpPr>
        <p:spPr bwMode="auto">
          <a:xfrm>
            <a:off x="3133725" y="1450182"/>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10" name="Line 517">
            <a:extLst>
              <a:ext uri="{FF2B5EF4-FFF2-40B4-BE49-F238E27FC236}">
                <a16:creationId xmlns:a16="http://schemas.microsoft.com/office/drawing/2014/main" xmlns="" id="{1C7BD75C-92C7-4CB3-ABE3-11351EA35066}"/>
              </a:ext>
            </a:extLst>
          </p:cNvPr>
          <p:cNvSpPr>
            <a:spLocks noChangeShapeType="1"/>
          </p:cNvSpPr>
          <p:nvPr/>
        </p:nvSpPr>
        <p:spPr bwMode="auto">
          <a:xfrm>
            <a:off x="3109913" y="1478756"/>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11" name="Freeform 518">
            <a:extLst>
              <a:ext uri="{FF2B5EF4-FFF2-40B4-BE49-F238E27FC236}">
                <a16:creationId xmlns:a16="http://schemas.microsoft.com/office/drawing/2014/main" xmlns="" id="{00C08EB0-714C-4FD8-ADD8-A87B4BAA2881}"/>
              </a:ext>
            </a:extLst>
          </p:cNvPr>
          <p:cNvSpPr>
            <a:spLocks/>
          </p:cNvSpPr>
          <p:nvPr/>
        </p:nvSpPr>
        <p:spPr bwMode="auto">
          <a:xfrm>
            <a:off x="2971800" y="1733550"/>
            <a:ext cx="244079" cy="255985"/>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12" name="Rectangle 519">
            <a:extLst>
              <a:ext uri="{FF2B5EF4-FFF2-40B4-BE49-F238E27FC236}">
                <a16:creationId xmlns:a16="http://schemas.microsoft.com/office/drawing/2014/main" xmlns="" id="{E094FBBE-F35E-4EA0-BCA4-ABDDA7D241B5}"/>
              </a:ext>
            </a:extLst>
          </p:cNvPr>
          <p:cNvSpPr>
            <a:spLocks noChangeArrowheads="1"/>
          </p:cNvSpPr>
          <p:nvPr/>
        </p:nvSpPr>
        <p:spPr bwMode="auto">
          <a:xfrm>
            <a:off x="2994423" y="1812132"/>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13" name="Rectangle 520">
            <a:extLst>
              <a:ext uri="{FF2B5EF4-FFF2-40B4-BE49-F238E27FC236}">
                <a16:creationId xmlns:a16="http://schemas.microsoft.com/office/drawing/2014/main" xmlns="" id="{E652E1D8-2149-4E52-BCB3-50F5039F0C85}"/>
              </a:ext>
            </a:extLst>
          </p:cNvPr>
          <p:cNvSpPr>
            <a:spLocks noChangeArrowheads="1"/>
          </p:cNvSpPr>
          <p:nvPr/>
        </p:nvSpPr>
        <p:spPr bwMode="auto">
          <a:xfrm>
            <a:off x="3026569" y="1851423"/>
            <a:ext cx="71438"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14" name="Rectangle 521">
            <a:extLst>
              <a:ext uri="{FF2B5EF4-FFF2-40B4-BE49-F238E27FC236}">
                <a16:creationId xmlns:a16="http://schemas.microsoft.com/office/drawing/2014/main" xmlns="" id="{6A630CB0-842D-4BDC-AF61-6A13E25E5004}"/>
              </a:ext>
            </a:extLst>
          </p:cNvPr>
          <p:cNvSpPr>
            <a:spLocks noChangeArrowheads="1"/>
          </p:cNvSpPr>
          <p:nvPr/>
        </p:nvSpPr>
        <p:spPr bwMode="auto">
          <a:xfrm>
            <a:off x="3128963" y="1847851"/>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15" name="Freeform 522">
            <a:extLst>
              <a:ext uri="{FF2B5EF4-FFF2-40B4-BE49-F238E27FC236}">
                <a16:creationId xmlns:a16="http://schemas.microsoft.com/office/drawing/2014/main" xmlns="" id="{12CA2124-A918-4819-B912-0ABEDAA43301}"/>
              </a:ext>
            </a:extLst>
          </p:cNvPr>
          <p:cNvSpPr>
            <a:spLocks/>
          </p:cNvSpPr>
          <p:nvPr/>
        </p:nvSpPr>
        <p:spPr bwMode="auto">
          <a:xfrm>
            <a:off x="3078956" y="1908573"/>
            <a:ext cx="9525" cy="11906"/>
          </a:xfrm>
          <a:custGeom>
            <a:avLst/>
            <a:gdLst>
              <a:gd name="T0" fmla="*/ 23 w 23"/>
              <a:gd name="T1" fmla="*/ 14 h 30"/>
              <a:gd name="T2" fmla="*/ 23 w 23"/>
              <a:gd name="T3" fmla="*/ 11 h 30"/>
              <a:gd name="T4" fmla="*/ 20 w 23"/>
              <a:gd name="T5" fmla="*/ 9 h 30"/>
              <a:gd name="T6" fmla="*/ 20 w 23"/>
              <a:gd name="T7" fmla="*/ 7 h 30"/>
              <a:gd name="T8" fmla="*/ 18 w 23"/>
              <a:gd name="T9" fmla="*/ 5 h 30"/>
              <a:gd name="T10" fmla="*/ 17 w 23"/>
              <a:gd name="T11" fmla="*/ 3 h 30"/>
              <a:gd name="T12" fmla="*/ 16 w 23"/>
              <a:gd name="T13" fmla="*/ 2 h 30"/>
              <a:gd name="T14" fmla="*/ 14 w 23"/>
              <a:gd name="T15" fmla="*/ 0 h 30"/>
              <a:gd name="T16" fmla="*/ 12 w 23"/>
              <a:gd name="T17" fmla="*/ 0 h 30"/>
              <a:gd name="T18" fmla="*/ 9 w 23"/>
              <a:gd name="T19" fmla="*/ 0 h 30"/>
              <a:gd name="T20" fmla="*/ 8 w 23"/>
              <a:gd name="T21" fmla="*/ 0 h 30"/>
              <a:gd name="T22" fmla="*/ 6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6 w 23"/>
              <a:gd name="T49" fmla="*/ 29 h 30"/>
              <a:gd name="T50" fmla="*/ 8 w 23"/>
              <a:gd name="T51" fmla="*/ 30 h 30"/>
              <a:gd name="T52" fmla="*/ 9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0 w 23"/>
              <a:gd name="T65" fmla="*/ 25 h 30"/>
              <a:gd name="T66" fmla="*/ 20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0" y="9"/>
                </a:lnTo>
                <a:lnTo>
                  <a:pt x="20" y="8"/>
                </a:lnTo>
                <a:lnTo>
                  <a:pt x="20" y="7"/>
                </a:lnTo>
                <a:lnTo>
                  <a:pt x="19" y="6"/>
                </a:lnTo>
                <a:lnTo>
                  <a:pt x="18" y="5"/>
                </a:lnTo>
                <a:lnTo>
                  <a:pt x="18" y="4"/>
                </a:lnTo>
                <a:lnTo>
                  <a:pt x="17" y="3"/>
                </a:lnTo>
                <a:lnTo>
                  <a:pt x="16" y="2"/>
                </a:lnTo>
                <a:lnTo>
                  <a:pt x="15" y="0"/>
                </a:lnTo>
                <a:lnTo>
                  <a:pt x="14" y="0"/>
                </a:lnTo>
                <a:lnTo>
                  <a:pt x="13" y="0"/>
                </a:lnTo>
                <a:lnTo>
                  <a:pt x="12" y="0"/>
                </a:lnTo>
                <a:lnTo>
                  <a:pt x="11" y="0"/>
                </a:lnTo>
                <a:lnTo>
                  <a:pt x="9" y="0"/>
                </a:lnTo>
                <a:lnTo>
                  <a:pt x="8"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8" y="30"/>
                </a:lnTo>
                <a:lnTo>
                  <a:pt x="9" y="30"/>
                </a:lnTo>
                <a:lnTo>
                  <a:pt x="11" y="30"/>
                </a:lnTo>
                <a:lnTo>
                  <a:pt x="12" y="30"/>
                </a:lnTo>
                <a:lnTo>
                  <a:pt x="13" y="30"/>
                </a:lnTo>
                <a:lnTo>
                  <a:pt x="14" y="30"/>
                </a:lnTo>
                <a:lnTo>
                  <a:pt x="15" y="30"/>
                </a:lnTo>
                <a:lnTo>
                  <a:pt x="16" y="29"/>
                </a:lnTo>
                <a:lnTo>
                  <a:pt x="17" y="28"/>
                </a:lnTo>
                <a:lnTo>
                  <a:pt x="18" y="27"/>
                </a:lnTo>
                <a:lnTo>
                  <a:pt x="18" y="26"/>
                </a:lnTo>
                <a:lnTo>
                  <a:pt x="19" y="25"/>
                </a:lnTo>
                <a:lnTo>
                  <a:pt x="20" y="25"/>
                </a:lnTo>
                <a:lnTo>
                  <a:pt x="20" y="24"/>
                </a:lnTo>
                <a:lnTo>
                  <a:pt x="20"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16" name="Line 523">
            <a:extLst>
              <a:ext uri="{FF2B5EF4-FFF2-40B4-BE49-F238E27FC236}">
                <a16:creationId xmlns:a16="http://schemas.microsoft.com/office/drawing/2014/main" xmlns="" id="{140ADCF1-D5A9-4ECB-97DC-613EF90EBF9E}"/>
              </a:ext>
            </a:extLst>
          </p:cNvPr>
          <p:cNvSpPr>
            <a:spLocks noChangeShapeType="1"/>
          </p:cNvSpPr>
          <p:nvPr/>
        </p:nvSpPr>
        <p:spPr bwMode="auto">
          <a:xfrm>
            <a:off x="3151585" y="1849042"/>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17" name="Line 524">
            <a:extLst>
              <a:ext uri="{FF2B5EF4-FFF2-40B4-BE49-F238E27FC236}">
                <a16:creationId xmlns:a16="http://schemas.microsoft.com/office/drawing/2014/main" xmlns="" id="{6A98D841-9E06-463E-A153-5395246F5641}"/>
              </a:ext>
            </a:extLst>
          </p:cNvPr>
          <p:cNvSpPr>
            <a:spLocks noChangeShapeType="1"/>
          </p:cNvSpPr>
          <p:nvPr/>
        </p:nvSpPr>
        <p:spPr bwMode="auto">
          <a:xfrm>
            <a:off x="3128963" y="1876425"/>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18" name="Freeform 525">
            <a:extLst>
              <a:ext uri="{FF2B5EF4-FFF2-40B4-BE49-F238E27FC236}">
                <a16:creationId xmlns:a16="http://schemas.microsoft.com/office/drawing/2014/main" xmlns="" id="{000FF297-5E6C-4796-9A54-85A40F36EAC3}"/>
              </a:ext>
            </a:extLst>
          </p:cNvPr>
          <p:cNvSpPr>
            <a:spLocks/>
          </p:cNvSpPr>
          <p:nvPr/>
        </p:nvSpPr>
        <p:spPr bwMode="auto">
          <a:xfrm>
            <a:off x="2763441" y="2415779"/>
            <a:ext cx="244078" cy="25598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19" name="Rectangle 526">
            <a:extLst>
              <a:ext uri="{FF2B5EF4-FFF2-40B4-BE49-F238E27FC236}">
                <a16:creationId xmlns:a16="http://schemas.microsoft.com/office/drawing/2014/main" xmlns="" id="{3B734584-C283-4329-901C-167C0D8F4C55}"/>
              </a:ext>
            </a:extLst>
          </p:cNvPr>
          <p:cNvSpPr>
            <a:spLocks noChangeArrowheads="1"/>
          </p:cNvSpPr>
          <p:nvPr/>
        </p:nvSpPr>
        <p:spPr bwMode="auto">
          <a:xfrm>
            <a:off x="2786063" y="2493169"/>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20" name="Rectangle 527">
            <a:extLst>
              <a:ext uri="{FF2B5EF4-FFF2-40B4-BE49-F238E27FC236}">
                <a16:creationId xmlns:a16="http://schemas.microsoft.com/office/drawing/2014/main" xmlns="" id="{84475E37-78A1-414D-933A-98C826B9D1E3}"/>
              </a:ext>
            </a:extLst>
          </p:cNvPr>
          <p:cNvSpPr>
            <a:spLocks noChangeArrowheads="1"/>
          </p:cNvSpPr>
          <p:nvPr/>
        </p:nvSpPr>
        <p:spPr bwMode="auto">
          <a:xfrm>
            <a:off x="2819401" y="2533650"/>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21" name="Rectangle 528">
            <a:extLst>
              <a:ext uri="{FF2B5EF4-FFF2-40B4-BE49-F238E27FC236}">
                <a16:creationId xmlns:a16="http://schemas.microsoft.com/office/drawing/2014/main" xmlns="" id="{CD2BA5A5-CE76-4F11-8ECC-89CFB7EFADB1}"/>
              </a:ext>
            </a:extLst>
          </p:cNvPr>
          <p:cNvSpPr>
            <a:spLocks noChangeArrowheads="1"/>
          </p:cNvSpPr>
          <p:nvPr/>
        </p:nvSpPr>
        <p:spPr bwMode="auto">
          <a:xfrm>
            <a:off x="2920604" y="2530078"/>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22" name="Freeform 529">
            <a:extLst>
              <a:ext uri="{FF2B5EF4-FFF2-40B4-BE49-F238E27FC236}">
                <a16:creationId xmlns:a16="http://schemas.microsoft.com/office/drawing/2014/main" xmlns="" id="{F22FC24D-B877-4F0F-94BF-8A5A7788DB66}"/>
              </a:ext>
            </a:extLst>
          </p:cNvPr>
          <p:cNvSpPr>
            <a:spLocks/>
          </p:cNvSpPr>
          <p:nvPr/>
        </p:nvSpPr>
        <p:spPr bwMode="auto">
          <a:xfrm>
            <a:off x="2870597" y="2590801"/>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4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4" y="3"/>
                </a:lnTo>
                <a:lnTo>
                  <a:pt x="4"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23" name="Line 530">
            <a:extLst>
              <a:ext uri="{FF2B5EF4-FFF2-40B4-BE49-F238E27FC236}">
                <a16:creationId xmlns:a16="http://schemas.microsoft.com/office/drawing/2014/main" xmlns="" id="{AF18B3EB-41B8-4B1A-8D1A-FB9467B8723B}"/>
              </a:ext>
            </a:extLst>
          </p:cNvPr>
          <p:cNvSpPr>
            <a:spLocks noChangeShapeType="1"/>
          </p:cNvSpPr>
          <p:nvPr/>
        </p:nvSpPr>
        <p:spPr bwMode="auto">
          <a:xfrm>
            <a:off x="2944417" y="2531269"/>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24" name="Line 531">
            <a:extLst>
              <a:ext uri="{FF2B5EF4-FFF2-40B4-BE49-F238E27FC236}">
                <a16:creationId xmlns:a16="http://schemas.microsoft.com/office/drawing/2014/main" xmlns="" id="{9F845DE1-CA2A-4AB9-8AFB-541178F8D6BE}"/>
              </a:ext>
            </a:extLst>
          </p:cNvPr>
          <p:cNvSpPr>
            <a:spLocks noChangeShapeType="1"/>
          </p:cNvSpPr>
          <p:nvPr/>
        </p:nvSpPr>
        <p:spPr bwMode="auto">
          <a:xfrm>
            <a:off x="2920604" y="2558654"/>
            <a:ext cx="46434"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25" name="Freeform 532">
            <a:extLst>
              <a:ext uri="{FF2B5EF4-FFF2-40B4-BE49-F238E27FC236}">
                <a16:creationId xmlns:a16="http://schemas.microsoft.com/office/drawing/2014/main" xmlns="" id="{9214A115-979A-421F-BA08-D0DEEE44780F}"/>
              </a:ext>
            </a:extLst>
          </p:cNvPr>
          <p:cNvSpPr>
            <a:spLocks/>
          </p:cNvSpPr>
          <p:nvPr/>
        </p:nvSpPr>
        <p:spPr bwMode="auto">
          <a:xfrm>
            <a:off x="1494235" y="1222773"/>
            <a:ext cx="244078" cy="254794"/>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26" name="Rectangle 533">
            <a:extLst>
              <a:ext uri="{FF2B5EF4-FFF2-40B4-BE49-F238E27FC236}">
                <a16:creationId xmlns:a16="http://schemas.microsoft.com/office/drawing/2014/main" xmlns="" id="{AD82F438-1927-4AB5-8B38-65BC4D1DFFB7}"/>
              </a:ext>
            </a:extLst>
          </p:cNvPr>
          <p:cNvSpPr>
            <a:spLocks noChangeArrowheads="1"/>
          </p:cNvSpPr>
          <p:nvPr/>
        </p:nvSpPr>
        <p:spPr bwMode="auto">
          <a:xfrm>
            <a:off x="1516856" y="1300163"/>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27" name="Rectangle 534">
            <a:extLst>
              <a:ext uri="{FF2B5EF4-FFF2-40B4-BE49-F238E27FC236}">
                <a16:creationId xmlns:a16="http://schemas.microsoft.com/office/drawing/2014/main" xmlns="" id="{94DE035C-0A28-4720-9C2C-7B204452D155}"/>
              </a:ext>
            </a:extLst>
          </p:cNvPr>
          <p:cNvSpPr>
            <a:spLocks noChangeArrowheads="1"/>
          </p:cNvSpPr>
          <p:nvPr/>
        </p:nvSpPr>
        <p:spPr bwMode="auto">
          <a:xfrm>
            <a:off x="1549003" y="1339454"/>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28" name="Rectangle 535">
            <a:extLst>
              <a:ext uri="{FF2B5EF4-FFF2-40B4-BE49-F238E27FC236}">
                <a16:creationId xmlns:a16="http://schemas.microsoft.com/office/drawing/2014/main" xmlns="" id="{AF424D85-65AE-4638-8BA6-24C4684B1A12}"/>
              </a:ext>
            </a:extLst>
          </p:cNvPr>
          <p:cNvSpPr>
            <a:spLocks noChangeArrowheads="1"/>
          </p:cNvSpPr>
          <p:nvPr/>
        </p:nvSpPr>
        <p:spPr bwMode="auto">
          <a:xfrm>
            <a:off x="1650206" y="1335882"/>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29" name="Freeform 536">
            <a:extLst>
              <a:ext uri="{FF2B5EF4-FFF2-40B4-BE49-F238E27FC236}">
                <a16:creationId xmlns:a16="http://schemas.microsoft.com/office/drawing/2014/main" xmlns="" id="{0A9D7C78-5DC7-4761-B3AD-9835E93740FA}"/>
              </a:ext>
            </a:extLst>
          </p:cNvPr>
          <p:cNvSpPr>
            <a:spLocks/>
          </p:cNvSpPr>
          <p:nvPr/>
        </p:nvSpPr>
        <p:spPr bwMode="auto">
          <a:xfrm>
            <a:off x="1600200" y="1397794"/>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7 w 23"/>
              <a:gd name="T49" fmla="*/ 28 h 30"/>
              <a:gd name="T50" fmla="*/ 9 w 23"/>
              <a:gd name="T51" fmla="*/ 30 h 30"/>
              <a:gd name="T52" fmla="*/ 10 w 23"/>
              <a:gd name="T53" fmla="*/ 30 h 30"/>
              <a:gd name="T54" fmla="*/ 12 w 23"/>
              <a:gd name="T55" fmla="*/ 30 h 30"/>
              <a:gd name="T56" fmla="*/ 14 w 23"/>
              <a:gd name="T57" fmla="*/ 30 h 30"/>
              <a:gd name="T58" fmla="*/ 17 w 23"/>
              <a:gd name="T59" fmla="*/ 28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6" y="28"/>
                </a:lnTo>
                <a:lnTo>
                  <a:pt x="7" y="28"/>
                </a:lnTo>
                <a:lnTo>
                  <a:pt x="8" y="30"/>
                </a:lnTo>
                <a:lnTo>
                  <a:pt x="9" y="30"/>
                </a:lnTo>
                <a:lnTo>
                  <a:pt x="10" y="30"/>
                </a:lnTo>
                <a:lnTo>
                  <a:pt x="11" y="30"/>
                </a:lnTo>
                <a:lnTo>
                  <a:pt x="12" y="30"/>
                </a:lnTo>
                <a:lnTo>
                  <a:pt x="13" y="30"/>
                </a:lnTo>
                <a:lnTo>
                  <a:pt x="14" y="30"/>
                </a:lnTo>
                <a:lnTo>
                  <a:pt x="15" y="30"/>
                </a:lnTo>
                <a:lnTo>
                  <a:pt x="17" y="28"/>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30" name="Line 537">
            <a:extLst>
              <a:ext uri="{FF2B5EF4-FFF2-40B4-BE49-F238E27FC236}">
                <a16:creationId xmlns:a16="http://schemas.microsoft.com/office/drawing/2014/main" xmlns="" id="{777FDB1E-50AF-4DCE-AFA2-CA0D2C5DD419}"/>
              </a:ext>
            </a:extLst>
          </p:cNvPr>
          <p:cNvSpPr>
            <a:spLocks noChangeShapeType="1"/>
          </p:cNvSpPr>
          <p:nvPr/>
        </p:nvSpPr>
        <p:spPr bwMode="auto">
          <a:xfrm>
            <a:off x="1674019" y="1337073"/>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31" name="Line 538">
            <a:extLst>
              <a:ext uri="{FF2B5EF4-FFF2-40B4-BE49-F238E27FC236}">
                <a16:creationId xmlns:a16="http://schemas.microsoft.com/office/drawing/2014/main" xmlns="" id="{53C3E646-D176-4C6B-86E9-FB439D21535E}"/>
              </a:ext>
            </a:extLst>
          </p:cNvPr>
          <p:cNvSpPr>
            <a:spLocks noChangeShapeType="1"/>
          </p:cNvSpPr>
          <p:nvPr/>
        </p:nvSpPr>
        <p:spPr bwMode="auto">
          <a:xfrm>
            <a:off x="1650206" y="1365648"/>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32" name="Freeform 539">
            <a:extLst>
              <a:ext uri="{FF2B5EF4-FFF2-40B4-BE49-F238E27FC236}">
                <a16:creationId xmlns:a16="http://schemas.microsoft.com/office/drawing/2014/main" xmlns="" id="{1B33DD39-610F-41FC-98AA-E9B9835443A1}"/>
              </a:ext>
            </a:extLst>
          </p:cNvPr>
          <p:cNvSpPr>
            <a:spLocks/>
          </p:cNvSpPr>
          <p:nvPr/>
        </p:nvSpPr>
        <p:spPr bwMode="auto">
          <a:xfrm>
            <a:off x="2062162" y="2472929"/>
            <a:ext cx="244079" cy="25598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33" name="Rectangle 540">
            <a:extLst>
              <a:ext uri="{FF2B5EF4-FFF2-40B4-BE49-F238E27FC236}">
                <a16:creationId xmlns:a16="http://schemas.microsoft.com/office/drawing/2014/main" xmlns="" id="{70F0361C-0971-473D-9EF6-61E38DDD6063}"/>
              </a:ext>
            </a:extLst>
          </p:cNvPr>
          <p:cNvSpPr>
            <a:spLocks noChangeArrowheads="1"/>
          </p:cNvSpPr>
          <p:nvPr/>
        </p:nvSpPr>
        <p:spPr bwMode="auto">
          <a:xfrm>
            <a:off x="2084785" y="2550319"/>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34" name="Rectangle 541">
            <a:extLst>
              <a:ext uri="{FF2B5EF4-FFF2-40B4-BE49-F238E27FC236}">
                <a16:creationId xmlns:a16="http://schemas.microsoft.com/office/drawing/2014/main" xmlns="" id="{1ACE6F27-3FF4-479D-BEB1-47411778C1F0}"/>
              </a:ext>
            </a:extLst>
          </p:cNvPr>
          <p:cNvSpPr>
            <a:spLocks noChangeArrowheads="1"/>
          </p:cNvSpPr>
          <p:nvPr/>
        </p:nvSpPr>
        <p:spPr bwMode="auto">
          <a:xfrm>
            <a:off x="2116931" y="2590800"/>
            <a:ext cx="71438"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35" name="Rectangle 542">
            <a:extLst>
              <a:ext uri="{FF2B5EF4-FFF2-40B4-BE49-F238E27FC236}">
                <a16:creationId xmlns:a16="http://schemas.microsoft.com/office/drawing/2014/main" xmlns="" id="{C024D71F-56FD-49E6-8A30-8CFD8A306A26}"/>
              </a:ext>
            </a:extLst>
          </p:cNvPr>
          <p:cNvSpPr>
            <a:spLocks noChangeArrowheads="1"/>
          </p:cNvSpPr>
          <p:nvPr/>
        </p:nvSpPr>
        <p:spPr bwMode="auto">
          <a:xfrm>
            <a:off x="2219325" y="2587228"/>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36" name="Freeform 543">
            <a:extLst>
              <a:ext uri="{FF2B5EF4-FFF2-40B4-BE49-F238E27FC236}">
                <a16:creationId xmlns:a16="http://schemas.microsoft.com/office/drawing/2014/main" xmlns="" id="{2E10DE1A-8560-4BCA-A6B0-D1EAB47BF244}"/>
              </a:ext>
            </a:extLst>
          </p:cNvPr>
          <p:cNvSpPr>
            <a:spLocks/>
          </p:cNvSpPr>
          <p:nvPr/>
        </p:nvSpPr>
        <p:spPr bwMode="auto">
          <a:xfrm>
            <a:off x="2169319" y="2647951"/>
            <a:ext cx="9525" cy="11906"/>
          </a:xfrm>
          <a:custGeom>
            <a:avLst/>
            <a:gdLst>
              <a:gd name="T0" fmla="*/ 23 w 23"/>
              <a:gd name="T1" fmla="*/ 13 h 29"/>
              <a:gd name="T2" fmla="*/ 23 w 23"/>
              <a:gd name="T3" fmla="*/ 11 h 29"/>
              <a:gd name="T4" fmla="*/ 21 w 23"/>
              <a:gd name="T5" fmla="*/ 9 h 29"/>
              <a:gd name="T6" fmla="*/ 21 w 23"/>
              <a:gd name="T7" fmla="*/ 6 h 29"/>
              <a:gd name="T8" fmla="*/ 18 w 23"/>
              <a:gd name="T9" fmla="*/ 4 h 29"/>
              <a:gd name="T10" fmla="*/ 17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6 w 23"/>
              <a:gd name="T23" fmla="*/ 1 h 29"/>
              <a:gd name="T24" fmla="*/ 4 w 23"/>
              <a:gd name="T25" fmla="*/ 2 h 29"/>
              <a:gd name="T26" fmla="*/ 3 w 23"/>
              <a:gd name="T27" fmla="*/ 4 h 29"/>
              <a:gd name="T28" fmla="*/ 1 w 23"/>
              <a:gd name="T29" fmla="*/ 6 h 29"/>
              <a:gd name="T30" fmla="*/ 1 w 23"/>
              <a:gd name="T31" fmla="*/ 9 h 29"/>
              <a:gd name="T32" fmla="*/ 0 w 23"/>
              <a:gd name="T33" fmla="*/ 11 h 29"/>
              <a:gd name="T34" fmla="*/ 0 w 23"/>
              <a:gd name="T35" fmla="*/ 13 h 29"/>
              <a:gd name="T36" fmla="*/ 0 w 23"/>
              <a:gd name="T37" fmla="*/ 16 h 29"/>
              <a:gd name="T38" fmla="*/ 0 w 23"/>
              <a:gd name="T39" fmla="*/ 19 h 29"/>
              <a:gd name="T40" fmla="*/ 1 w 23"/>
              <a:gd name="T41" fmla="*/ 22 h 29"/>
              <a:gd name="T42" fmla="*/ 1 w 23"/>
              <a:gd name="T43" fmla="*/ 24 h 29"/>
              <a:gd name="T44" fmla="*/ 3 w 23"/>
              <a:gd name="T45" fmla="*/ 25 h 29"/>
              <a:gd name="T46" fmla="*/ 4 w 23"/>
              <a:gd name="T47" fmla="*/ 27 h 29"/>
              <a:gd name="T48" fmla="*/ 6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7 w 23"/>
              <a:gd name="T61" fmla="*/ 27 h 29"/>
              <a:gd name="T62" fmla="*/ 18 w 23"/>
              <a:gd name="T63" fmla="*/ 25 h 29"/>
              <a:gd name="T64" fmla="*/ 21 w 23"/>
              <a:gd name="T65" fmla="*/ 24 h 29"/>
              <a:gd name="T66" fmla="*/ 21 w 23"/>
              <a:gd name="T67" fmla="*/ 22 h 29"/>
              <a:gd name="T68" fmla="*/ 23 w 23"/>
              <a:gd name="T69" fmla="*/ 19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8"/>
                </a:lnTo>
                <a:lnTo>
                  <a:pt x="21" y="6"/>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8"/>
                </a:lnTo>
                <a:lnTo>
                  <a:pt x="1" y="9"/>
                </a:lnTo>
                <a:lnTo>
                  <a:pt x="0" y="10"/>
                </a:lnTo>
                <a:lnTo>
                  <a:pt x="0" y="11"/>
                </a:lnTo>
                <a:lnTo>
                  <a:pt x="0" y="12"/>
                </a:lnTo>
                <a:lnTo>
                  <a:pt x="0" y="13"/>
                </a:lnTo>
                <a:lnTo>
                  <a:pt x="0" y="14"/>
                </a:lnTo>
                <a:lnTo>
                  <a:pt x="0" y="16"/>
                </a:lnTo>
                <a:lnTo>
                  <a:pt x="0" y="17"/>
                </a:lnTo>
                <a:lnTo>
                  <a:pt x="0" y="19"/>
                </a:lnTo>
                <a:lnTo>
                  <a:pt x="0" y="20"/>
                </a:lnTo>
                <a:lnTo>
                  <a:pt x="1" y="22"/>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20" y="24"/>
                </a:lnTo>
                <a:lnTo>
                  <a:pt x="21" y="24"/>
                </a:lnTo>
                <a:lnTo>
                  <a:pt x="21" y="23"/>
                </a:lnTo>
                <a:lnTo>
                  <a:pt x="21" y="22"/>
                </a:lnTo>
                <a:lnTo>
                  <a:pt x="22" y="20"/>
                </a:lnTo>
                <a:lnTo>
                  <a:pt x="23" y="19"/>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37" name="Line 544">
            <a:extLst>
              <a:ext uri="{FF2B5EF4-FFF2-40B4-BE49-F238E27FC236}">
                <a16:creationId xmlns:a16="http://schemas.microsoft.com/office/drawing/2014/main" xmlns="" id="{8AE2F6EE-A23C-42CF-9CF7-58E5C7439C0D}"/>
              </a:ext>
            </a:extLst>
          </p:cNvPr>
          <p:cNvSpPr>
            <a:spLocks noChangeShapeType="1"/>
          </p:cNvSpPr>
          <p:nvPr/>
        </p:nvSpPr>
        <p:spPr bwMode="auto">
          <a:xfrm>
            <a:off x="2241948" y="2587228"/>
            <a:ext cx="1190" cy="60722"/>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38" name="Line 545">
            <a:extLst>
              <a:ext uri="{FF2B5EF4-FFF2-40B4-BE49-F238E27FC236}">
                <a16:creationId xmlns:a16="http://schemas.microsoft.com/office/drawing/2014/main" xmlns="" id="{6513F6AD-F62B-41BA-9A6C-4AA2CE031E3B}"/>
              </a:ext>
            </a:extLst>
          </p:cNvPr>
          <p:cNvSpPr>
            <a:spLocks noChangeShapeType="1"/>
          </p:cNvSpPr>
          <p:nvPr/>
        </p:nvSpPr>
        <p:spPr bwMode="auto">
          <a:xfrm>
            <a:off x="2219325" y="2615804"/>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39" name="Freeform 546">
            <a:extLst>
              <a:ext uri="{FF2B5EF4-FFF2-40B4-BE49-F238E27FC236}">
                <a16:creationId xmlns:a16="http://schemas.microsoft.com/office/drawing/2014/main" xmlns="" id="{0490A9B2-0E43-48DD-A0A9-5EA8EBB20D7A}"/>
              </a:ext>
            </a:extLst>
          </p:cNvPr>
          <p:cNvSpPr>
            <a:spLocks/>
          </p:cNvSpPr>
          <p:nvPr/>
        </p:nvSpPr>
        <p:spPr bwMode="auto">
          <a:xfrm>
            <a:off x="6336506" y="2757488"/>
            <a:ext cx="244079" cy="25479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40" name="Rectangle 547">
            <a:extLst>
              <a:ext uri="{FF2B5EF4-FFF2-40B4-BE49-F238E27FC236}">
                <a16:creationId xmlns:a16="http://schemas.microsoft.com/office/drawing/2014/main" xmlns="" id="{70D16C7E-B48F-4B2E-B207-9B93FEF0D825}"/>
              </a:ext>
            </a:extLst>
          </p:cNvPr>
          <p:cNvSpPr>
            <a:spLocks noChangeArrowheads="1"/>
          </p:cNvSpPr>
          <p:nvPr/>
        </p:nvSpPr>
        <p:spPr bwMode="auto">
          <a:xfrm>
            <a:off x="6359129" y="2834878"/>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41" name="Rectangle 548">
            <a:extLst>
              <a:ext uri="{FF2B5EF4-FFF2-40B4-BE49-F238E27FC236}">
                <a16:creationId xmlns:a16="http://schemas.microsoft.com/office/drawing/2014/main" xmlns="" id="{94509B47-EA42-402B-9EB5-CEF0F624CDE6}"/>
              </a:ext>
            </a:extLst>
          </p:cNvPr>
          <p:cNvSpPr>
            <a:spLocks noChangeArrowheads="1"/>
          </p:cNvSpPr>
          <p:nvPr/>
        </p:nvSpPr>
        <p:spPr bwMode="auto">
          <a:xfrm>
            <a:off x="6391275" y="2875360"/>
            <a:ext cx="71438"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42" name="Rectangle 549">
            <a:extLst>
              <a:ext uri="{FF2B5EF4-FFF2-40B4-BE49-F238E27FC236}">
                <a16:creationId xmlns:a16="http://schemas.microsoft.com/office/drawing/2014/main" xmlns="" id="{D99D6E7C-F9A2-4D07-9F70-00061326F070}"/>
              </a:ext>
            </a:extLst>
          </p:cNvPr>
          <p:cNvSpPr>
            <a:spLocks noChangeArrowheads="1"/>
          </p:cNvSpPr>
          <p:nvPr/>
        </p:nvSpPr>
        <p:spPr bwMode="auto">
          <a:xfrm>
            <a:off x="6493669" y="2871788"/>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43" name="Freeform 550">
            <a:extLst>
              <a:ext uri="{FF2B5EF4-FFF2-40B4-BE49-F238E27FC236}">
                <a16:creationId xmlns:a16="http://schemas.microsoft.com/office/drawing/2014/main" xmlns="" id="{9381DBD5-7DD7-4BC0-B219-9299DB3861AC}"/>
              </a:ext>
            </a:extLst>
          </p:cNvPr>
          <p:cNvSpPr>
            <a:spLocks/>
          </p:cNvSpPr>
          <p:nvPr/>
        </p:nvSpPr>
        <p:spPr bwMode="auto">
          <a:xfrm>
            <a:off x="6443663" y="2932510"/>
            <a:ext cx="9525" cy="11906"/>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2 h 30"/>
              <a:gd name="T14" fmla="*/ 14 w 23"/>
              <a:gd name="T15" fmla="*/ 0 h 30"/>
              <a:gd name="T16" fmla="*/ 12 w 23"/>
              <a:gd name="T17" fmla="*/ 0 h 30"/>
              <a:gd name="T18" fmla="*/ 10 w 23"/>
              <a:gd name="T19" fmla="*/ 0 h 30"/>
              <a:gd name="T20" fmla="*/ 9 w 23"/>
              <a:gd name="T21" fmla="*/ 0 h 30"/>
              <a:gd name="T22" fmla="*/ 6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8" y="5"/>
                </a:lnTo>
                <a:lnTo>
                  <a:pt x="18" y="4"/>
                </a:lnTo>
                <a:lnTo>
                  <a:pt x="17" y="3"/>
                </a:lnTo>
                <a:lnTo>
                  <a:pt x="16" y="2"/>
                </a:lnTo>
                <a:lnTo>
                  <a:pt x="15" y="0"/>
                </a:lnTo>
                <a:lnTo>
                  <a:pt x="14" y="0"/>
                </a:lnTo>
                <a:lnTo>
                  <a:pt x="13" y="0"/>
                </a:lnTo>
                <a:lnTo>
                  <a:pt x="12" y="0"/>
                </a:lnTo>
                <a:lnTo>
                  <a:pt x="11" y="0"/>
                </a:lnTo>
                <a:lnTo>
                  <a:pt x="10" y="0"/>
                </a:lnTo>
                <a:lnTo>
                  <a:pt x="9" y="0"/>
                </a:lnTo>
                <a:lnTo>
                  <a:pt x="7" y="0"/>
                </a:lnTo>
                <a:lnTo>
                  <a:pt x="6" y="2"/>
                </a:lnTo>
                <a:lnTo>
                  <a:pt x="5"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8"/>
                </a:lnTo>
                <a:lnTo>
                  <a:pt x="18" y="27"/>
                </a:lnTo>
                <a:lnTo>
                  <a:pt x="18"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44" name="Line 551">
            <a:extLst>
              <a:ext uri="{FF2B5EF4-FFF2-40B4-BE49-F238E27FC236}">
                <a16:creationId xmlns:a16="http://schemas.microsoft.com/office/drawing/2014/main" xmlns="" id="{B657E25D-BF29-4DC3-84A5-CDF5C8B07FC1}"/>
              </a:ext>
            </a:extLst>
          </p:cNvPr>
          <p:cNvSpPr>
            <a:spLocks noChangeShapeType="1"/>
          </p:cNvSpPr>
          <p:nvPr/>
        </p:nvSpPr>
        <p:spPr bwMode="auto">
          <a:xfrm>
            <a:off x="6516292" y="2871788"/>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45" name="Line 552">
            <a:extLst>
              <a:ext uri="{FF2B5EF4-FFF2-40B4-BE49-F238E27FC236}">
                <a16:creationId xmlns:a16="http://schemas.microsoft.com/office/drawing/2014/main" xmlns="" id="{4269684E-4A83-4C79-89B5-78F6D796A1B0}"/>
              </a:ext>
            </a:extLst>
          </p:cNvPr>
          <p:cNvSpPr>
            <a:spLocks noChangeShapeType="1"/>
          </p:cNvSpPr>
          <p:nvPr/>
        </p:nvSpPr>
        <p:spPr bwMode="auto">
          <a:xfrm>
            <a:off x="6493669" y="2900363"/>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46" name="Freeform 553">
            <a:extLst>
              <a:ext uri="{FF2B5EF4-FFF2-40B4-BE49-F238E27FC236}">
                <a16:creationId xmlns:a16="http://schemas.microsoft.com/office/drawing/2014/main" xmlns="" id="{6ACA1B52-0A9A-49C4-B565-31B882B40223}"/>
              </a:ext>
            </a:extLst>
          </p:cNvPr>
          <p:cNvSpPr>
            <a:spLocks/>
          </p:cNvSpPr>
          <p:nvPr/>
        </p:nvSpPr>
        <p:spPr bwMode="auto">
          <a:xfrm>
            <a:off x="4014787" y="4454129"/>
            <a:ext cx="244079" cy="254794"/>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47" name="Rectangle 554">
            <a:extLst>
              <a:ext uri="{FF2B5EF4-FFF2-40B4-BE49-F238E27FC236}">
                <a16:creationId xmlns:a16="http://schemas.microsoft.com/office/drawing/2014/main" xmlns="" id="{A1BCC1E2-7CE4-41D9-B6A0-F91CF0095E02}"/>
              </a:ext>
            </a:extLst>
          </p:cNvPr>
          <p:cNvSpPr>
            <a:spLocks noChangeArrowheads="1"/>
          </p:cNvSpPr>
          <p:nvPr/>
        </p:nvSpPr>
        <p:spPr bwMode="auto">
          <a:xfrm>
            <a:off x="4037410" y="4531519"/>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48" name="Rectangle 555">
            <a:extLst>
              <a:ext uri="{FF2B5EF4-FFF2-40B4-BE49-F238E27FC236}">
                <a16:creationId xmlns:a16="http://schemas.microsoft.com/office/drawing/2014/main" xmlns="" id="{E82E7EF8-5D4B-4519-9F72-8263B646BA4A}"/>
              </a:ext>
            </a:extLst>
          </p:cNvPr>
          <p:cNvSpPr>
            <a:spLocks noChangeArrowheads="1"/>
          </p:cNvSpPr>
          <p:nvPr/>
        </p:nvSpPr>
        <p:spPr bwMode="auto">
          <a:xfrm>
            <a:off x="4069557" y="4570810"/>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49" name="Rectangle 556">
            <a:extLst>
              <a:ext uri="{FF2B5EF4-FFF2-40B4-BE49-F238E27FC236}">
                <a16:creationId xmlns:a16="http://schemas.microsoft.com/office/drawing/2014/main" xmlns="" id="{71C628B4-0920-4AFD-BE7E-32C50635006A}"/>
              </a:ext>
            </a:extLst>
          </p:cNvPr>
          <p:cNvSpPr>
            <a:spLocks noChangeArrowheads="1"/>
          </p:cNvSpPr>
          <p:nvPr/>
        </p:nvSpPr>
        <p:spPr bwMode="auto">
          <a:xfrm>
            <a:off x="4170760" y="4567238"/>
            <a:ext cx="4881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50" name="Freeform 557">
            <a:extLst>
              <a:ext uri="{FF2B5EF4-FFF2-40B4-BE49-F238E27FC236}">
                <a16:creationId xmlns:a16="http://schemas.microsoft.com/office/drawing/2014/main" xmlns="" id="{9254D756-EBC1-48B5-AA83-41625683CFA9}"/>
              </a:ext>
            </a:extLst>
          </p:cNvPr>
          <p:cNvSpPr>
            <a:spLocks/>
          </p:cNvSpPr>
          <p:nvPr/>
        </p:nvSpPr>
        <p:spPr bwMode="auto">
          <a:xfrm>
            <a:off x="4121944" y="4629151"/>
            <a:ext cx="833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3 w 23"/>
              <a:gd name="T45" fmla="*/ 25 h 30"/>
              <a:gd name="T46" fmla="*/ 4 w 23"/>
              <a:gd name="T47" fmla="*/ 27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3" y="25"/>
                </a:lnTo>
                <a:lnTo>
                  <a:pt x="3" y="26"/>
                </a:lnTo>
                <a:lnTo>
                  <a:pt x="4" y="27"/>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51" name="Line 558">
            <a:extLst>
              <a:ext uri="{FF2B5EF4-FFF2-40B4-BE49-F238E27FC236}">
                <a16:creationId xmlns:a16="http://schemas.microsoft.com/office/drawing/2014/main" xmlns="" id="{63A8BFD6-2129-4190-98EE-FE8027322990}"/>
              </a:ext>
            </a:extLst>
          </p:cNvPr>
          <p:cNvSpPr>
            <a:spLocks noChangeShapeType="1"/>
          </p:cNvSpPr>
          <p:nvPr/>
        </p:nvSpPr>
        <p:spPr bwMode="auto">
          <a:xfrm>
            <a:off x="4194573" y="4568429"/>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52" name="Line 559">
            <a:extLst>
              <a:ext uri="{FF2B5EF4-FFF2-40B4-BE49-F238E27FC236}">
                <a16:creationId xmlns:a16="http://schemas.microsoft.com/office/drawing/2014/main" xmlns="" id="{3EA0023D-284B-49FD-A9BC-98E2CE320617}"/>
              </a:ext>
            </a:extLst>
          </p:cNvPr>
          <p:cNvSpPr>
            <a:spLocks noChangeShapeType="1"/>
          </p:cNvSpPr>
          <p:nvPr/>
        </p:nvSpPr>
        <p:spPr bwMode="auto">
          <a:xfrm>
            <a:off x="4170760" y="4597004"/>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53" name="Freeform 560">
            <a:extLst>
              <a:ext uri="{FF2B5EF4-FFF2-40B4-BE49-F238E27FC236}">
                <a16:creationId xmlns:a16="http://schemas.microsoft.com/office/drawing/2014/main" xmlns="" id="{7E23244D-4251-4669-BDBD-A691DCCFD9AC}"/>
              </a:ext>
            </a:extLst>
          </p:cNvPr>
          <p:cNvSpPr>
            <a:spLocks/>
          </p:cNvSpPr>
          <p:nvPr/>
        </p:nvSpPr>
        <p:spPr bwMode="auto">
          <a:xfrm>
            <a:off x="4479131" y="3449241"/>
            <a:ext cx="244079"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5 h 643"/>
              <a:gd name="T14" fmla="*/ 56 w 614"/>
              <a:gd name="T15" fmla="*/ 615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5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5"/>
                </a:lnTo>
                <a:lnTo>
                  <a:pt x="56" y="615"/>
                </a:lnTo>
                <a:lnTo>
                  <a:pt x="56" y="195"/>
                </a:lnTo>
                <a:lnTo>
                  <a:pt x="558"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54" name="Rectangle 561">
            <a:extLst>
              <a:ext uri="{FF2B5EF4-FFF2-40B4-BE49-F238E27FC236}">
                <a16:creationId xmlns:a16="http://schemas.microsoft.com/office/drawing/2014/main" xmlns="" id="{06DB935B-D399-4AFB-9C29-46DD3113F66D}"/>
              </a:ext>
            </a:extLst>
          </p:cNvPr>
          <p:cNvSpPr>
            <a:spLocks noChangeArrowheads="1"/>
          </p:cNvSpPr>
          <p:nvPr/>
        </p:nvSpPr>
        <p:spPr bwMode="auto">
          <a:xfrm>
            <a:off x="4501754" y="3526632"/>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55" name="Rectangle 562">
            <a:extLst>
              <a:ext uri="{FF2B5EF4-FFF2-40B4-BE49-F238E27FC236}">
                <a16:creationId xmlns:a16="http://schemas.microsoft.com/office/drawing/2014/main" xmlns="" id="{EC470C59-CA3D-4BD7-9F10-2CBC9BA4E537}"/>
              </a:ext>
            </a:extLst>
          </p:cNvPr>
          <p:cNvSpPr>
            <a:spLocks noChangeArrowheads="1"/>
          </p:cNvSpPr>
          <p:nvPr/>
        </p:nvSpPr>
        <p:spPr bwMode="auto">
          <a:xfrm>
            <a:off x="4533900" y="3565923"/>
            <a:ext cx="71438"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56" name="Rectangle 563">
            <a:extLst>
              <a:ext uri="{FF2B5EF4-FFF2-40B4-BE49-F238E27FC236}">
                <a16:creationId xmlns:a16="http://schemas.microsoft.com/office/drawing/2014/main" xmlns="" id="{A377F7BA-FA75-42B5-AD76-9A3B1661C7B9}"/>
              </a:ext>
            </a:extLst>
          </p:cNvPr>
          <p:cNvSpPr>
            <a:spLocks noChangeArrowheads="1"/>
          </p:cNvSpPr>
          <p:nvPr/>
        </p:nvSpPr>
        <p:spPr bwMode="auto">
          <a:xfrm>
            <a:off x="4636294" y="3563542"/>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57" name="Freeform 564">
            <a:extLst>
              <a:ext uri="{FF2B5EF4-FFF2-40B4-BE49-F238E27FC236}">
                <a16:creationId xmlns:a16="http://schemas.microsoft.com/office/drawing/2014/main" xmlns="" id="{7F3ED660-95E8-4822-BFCD-DE7BDD358A8E}"/>
              </a:ext>
            </a:extLst>
          </p:cNvPr>
          <p:cNvSpPr>
            <a:spLocks/>
          </p:cNvSpPr>
          <p:nvPr/>
        </p:nvSpPr>
        <p:spPr bwMode="auto">
          <a:xfrm>
            <a:off x="4586288" y="3624263"/>
            <a:ext cx="9525" cy="11906"/>
          </a:xfrm>
          <a:custGeom>
            <a:avLst/>
            <a:gdLst>
              <a:gd name="T0" fmla="*/ 23 w 23"/>
              <a:gd name="T1" fmla="*/ 13 h 30"/>
              <a:gd name="T2" fmla="*/ 23 w 23"/>
              <a:gd name="T3" fmla="*/ 11 h 30"/>
              <a:gd name="T4" fmla="*/ 21 w 23"/>
              <a:gd name="T5" fmla="*/ 9 h 30"/>
              <a:gd name="T6" fmla="*/ 21 w 23"/>
              <a:gd name="T7" fmla="*/ 7 h 30"/>
              <a:gd name="T8" fmla="*/ 18 w 23"/>
              <a:gd name="T9" fmla="*/ 5 h 30"/>
              <a:gd name="T10" fmla="*/ 17 w 23"/>
              <a:gd name="T11" fmla="*/ 2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19" y="6"/>
                </a:lnTo>
                <a:lnTo>
                  <a:pt x="18" y="5"/>
                </a:lnTo>
                <a:lnTo>
                  <a:pt x="18" y="3"/>
                </a:lnTo>
                <a:lnTo>
                  <a:pt x="17" y="2"/>
                </a:lnTo>
                <a:lnTo>
                  <a:pt x="16" y="1"/>
                </a:lnTo>
                <a:lnTo>
                  <a:pt x="15" y="0"/>
                </a:lnTo>
                <a:lnTo>
                  <a:pt x="14" y="0"/>
                </a:lnTo>
                <a:lnTo>
                  <a:pt x="13" y="0"/>
                </a:lnTo>
                <a:lnTo>
                  <a:pt x="12" y="0"/>
                </a:lnTo>
                <a:lnTo>
                  <a:pt x="11" y="0"/>
                </a:lnTo>
                <a:lnTo>
                  <a:pt x="10" y="0"/>
                </a:lnTo>
                <a:lnTo>
                  <a:pt x="8" y="0"/>
                </a:lnTo>
                <a:lnTo>
                  <a:pt x="7" y="0"/>
                </a:lnTo>
                <a:lnTo>
                  <a:pt x="6" y="1"/>
                </a:lnTo>
                <a:lnTo>
                  <a:pt x="5" y="1"/>
                </a:lnTo>
                <a:lnTo>
                  <a:pt x="4"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6"/>
                </a:lnTo>
                <a:lnTo>
                  <a:pt x="18" y="25"/>
                </a:lnTo>
                <a:lnTo>
                  <a:pt x="19"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58" name="Line 565">
            <a:extLst>
              <a:ext uri="{FF2B5EF4-FFF2-40B4-BE49-F238E27FC236}">
                <a16:creationId xmlns:a16="http://schemas.microsoft.com/office/drawing/2014/main" xmlns="" id="{3E785BA6-2BF9-4E20-9E19-AAA95D334B6D}"/>
              </a:ext>
            </a:extLst>
          </p:cNvPr>
          <p:cNvSpPr>
            <a:spLocks noChangeShapeType="1"/>
          </p:cNvSpPr>
          <p:nvPr/>
        </p:nvSpPr>
        <p:spPr bwMode="auto">
          <a:xfrm>
            <a:off x="4658917" y="3563542"/>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59" name="Line 566">
            <a:extLst>
              <a:ext uri="{FF2B5EF4-FFF2-40B4-BE49-F238E27FC236}">
                <a16:creationId xmlns:a16="http://schemas.microsoft.com/office/drawing/2014/main" xmlns="" id="{8F484297-BD03-49F0-89A7-9A8C22422CA4}"/>
              </a:ext>
            </a:extLst>
          </p:cNvPr>
          <p:cNvSpPr>
            <a:spLocks noChangeShapeType="1"/>
          </p:cNvSpPr>
          <p:nvPr/>
        </p:nvSpPr>
        <p:spPr bwMode="auto">
          <a:xfrm>
            <a:off x="4636294" y="3592117"/>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60" name="Freeform 567">
            <a:extLst>
              <a:ext uri="{FF2B5EF4-FFF2-40B4-BE49-F238E27FC236}">
                <a16:creationId xmlns:a16="http://schemas.microsoft.com/office/drawing/2014/main" xmlns="" id="{4FB61E6D-8888-4DF8-A755-3C238F08918B}"/>
              </a:ext>
            </a:extLst>
          </p:cNvPr>
          <p:cNvSpPr>
            <a:spLocks/>
          </p:cNvSpPr>
          <p:nvPr/>
        </p:nvSpPr>
        <p:spPr bwMode="auto">
          <a:xfrm>
            <a:off x="3892154" y="3164682"/>
            <a:ext cx="244078" cy="25479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61" name="Rectangle 568">
            <a:extLst>
              <a:ext uri="{FF2B5EF4-FFF2-40B4-BE49-F238E27FC236}">
                <a16:creationId xmlns:a16="http://schemas.microsoft.com/office/drawing/2014/main" xmlns="" id="{F717964C-1604-4A3D-B183-8DD919402C97}"/>
              </a:ext>
            </a:extLst>
          </p:cNvPr>
          <p:cNvSpPr>
            <a:spLocks noChangeArrowheads="1"/>
          </p:cNvSpPr>
          <p:nvPr/>
        </p:nvSpPr>
        <p:spPr bwMode="auto">
          <a:xfrm>
            <a:off x="3914775" y="3242072"/>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62" name="Rectangle 569">
            <a:extLst>
              <a:ext uri="{FF2B5EF4-FFF2-40B4-BE49-F238E27FC236}">
                <a16:creationId xmlns:a16="http://schemas.microsoft.com/office/drawing/2014/main" xmlns="" id="{B4B52B4E-2C9F-4347-B862-E787B1C39FDA}"/>
              </a:ext>
            </a:extLst>
          </p:cNvPr>
          <p:cNvSpPr>
            <a:spLocks noChangeArrowheads="1"/>
          </p:cNvSpPr>
          <p:nvPr/>
        </p:nvSpPr>
        <p:spPr bwMode="auto">
          <a:xfrm>
            <a:off x="3946922" y="3281363"/>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63" name="Rectangle 570">
            <a:extLst>
              <a:ext uri="{FF2B5EF4-FFF2-40B4-BE49-F238E27FC236}">
                <a16:creationId xmlns:a16="http://schemas.microsoft.com/office/drawing/2014/main" xmlns="" id="{3ADF02F2-0F0E-4E16-917C-8939F56A325B}"/>
              </a:ext>
            </a:extLst>
          </p:cNvPr>
          <p:cNvSpPr>
            <a:spLocks noChangeArrowheads="1"/>
          </p:cNvSpPr>
          <p:nvPr/>
        </p:nvSpPr>
        <p:spPr bwMode="auto">
          <a:xfrm>
            <a:off x="4048125" y="3278982"/>
            <a:ext cx="48816"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64" name="Freeform 571">
            <a:extLst>
              <a:ext uri="{FF2B5EF4-FFF2-40B4-BE49-F238E27FC236}">
                <a16:creationId xmlns:a16="http://schemas.microsoft.com/office/drawing/2014/main" xmlns="" id="{FBA18D27-67FA-4D35-BCA3-53BB43EC5948}"/>
              </a:ext>
            </a:extLst>
          </p:cNvPr>
          <p:cNvSpPr>
            <a:spLocks/>
          </p:cNvSpPr>
          <p:nvPr/>
        </p:nvSpPr>
        <p:spPr bwMode="auto">
          <a:xfrm>
            <a:off x="3999310" y="3339704"/>
            <a:ext cx="8334" cy="11906"/>
          </a:xfrm>
          <a:custGeom>
            <a:avLst/>
            <a:gdLst>
              <a:gd name="T0" fmla="*/ 23 w 23"/>
              <a:gd name="T1" fmla="*/ 13 h 29"/>
              <a:gd name="T2" fmla="*/ 23 w 23"/>
              <a:gd name="T3" fmla="*/ 10 h 29"/>
              <a:gd name="T4" fmla="*/ 21 w 23"/>
              <a:gd name="T5" fmla="*/ 8 h 29"/>
              <a:gd name="T6" fmla="*/ 21 w 23"/>
              <a:gd name="T7" fmla="*/ 6 h 29"/>
              <a:gd name="T8" fmla="*/ 18 w 23"/>
              <a:gd name="T9" fmla="*/ 4 h 29"/>
              <a:gd name="T10" fmla="*/ 17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6 w 23"/>
              <a:gd name="T23" fmla="*/ 1 h 29"/>
              <a:gd name="T24" fmla="*/ 4 w 23"/>
              <a:gd name="T25" fmla="*/ 2 h 29"/>
              <a:gd name="T26" fmla="*/ 3 w 23"/>
              <a:gd name="T27" fmla="*/ 4 h 29"/>
              <a:gd name="T28" fmla="*/ 1 w 23"/>
              <a:gd name="T29" fmla="*/ 6 h 29"/>
              <a:gd name="T30" fmla="*/ 1 w 23"/>
              <a:gd name="T31" fmla="*/ 8 h 29"/>
              <a:gd name="T32" fmla="*/ 0 w 23"/>
              <a:gd name="T33" fmla="*/ 10 h 29"/>
              <a:gd name="T34" fmla="*/ 0 w 23"/>
              <a:gd name="T35" fmla="*/ 13 h 29"/>
              <a:gd name="T36" fmla="*/ 0 w 23"/>
              <a:gd name="T37" fmla="*/ 16 h 29"/>
              <a:gd name="T38" fmla="*/ 0 w 23"/>
              <a:gd name="T39" fmla="*/ 18 h 29"/>
              <a:gd name="T40" fmla="*/ 1 w 23"/>
              <a:gd name="T41" fmla="*/ 21 h 29"/>
              <a:gd name="T42" fmla="*/ 1 w 23"/>
              <a:gd name="T43" fmla="*/ 24 h 29"/>
              <a:gd name="T44" fmla="*/ 3 w 23"/>
              <a:gd name="T45" fmla="*/ 25 h 29"/>
              <a:gd name="T46" fmla="*/ 4 w 23"/>
              <a:gd name="T47" fmla="*/ 27 h 29"/>
              <a:gd name="T48" fmla="*/ 6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7 w 23"/>
              <a:gd name="T61" fmla="*/ 27 h 29"/>
              <a:gd name="T62" fmla="*/ 18 w 23"/>
              <a:gd name="T63" fmla="*/ 25 h 29"/>
              <a:gd name="T64" fmla="*/ 21 w 23"/>
              <a:gd name="T65" fmla="*/ 24 h 29"/>
              <a:gd name="T66" fmla="*/ 21 w 23"/>
              <a:gd name="T67" fmla="*/ 21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0"/>
                </a:lnTo>
                <a:lnTo>
                  <a:pt x="22" y="9"/>
                </a:lnTo>
                <a:lnTo>
                  <a:pt x="21" y="8"/>
                </a:lnTo>
                <a:lnTo>
                  <a:pt x="21" y="7"/>
                </a:lnTo>
                <a:lnTo>
                  <a:pt x="21" y="6"/>
                </a:lnTo>
                <a:lnTo>
                  <a:pt x="19" y="5"/>
                </a:lnTo>
                <a:lnTo>
                  <a:pt x="18" y="4"/>
                </a:lnTo>
                <a:lnTo>
                  <a:pt x="18" y="3"/>
                </a:lnTo>
                <a:lnTo>
                  <a:pt x="17" y="2"/>
                </a:lnTo>
                <a:lnTo>
                  <a:pt x="16" y="1"/>
                </a:lnTo>
                <a:lnTo>
                  <a:pt x="15" y="0"/>
                </a:lnTo>
                <a:lnTo>
                  <a:pt x="14" y="0"/>
                </a:lnTo>
                <a:lnTo>
                  <a:pt x="13" y="0"/>
                </a:lnTo>
                <a:lnTo>
                  <a:pt x="12" y="0"/>
                </a:lnTo>
                <a:lnTo>
                  <a:pt x="11" y="0"/>
                </a:lnTo>
                <a:lnTo>
                  <a:pt x="10" y="0"/>
                </a:lnTo>
                <a:lnTo>
                  <a:pt x="9" y="0"/>
                </a:lnTo>
                <a:lnTo>
                  <a:pt x="7" y="0"/>
                </a:lnTo>
                <a:lnTo>
                  <a:pt x="6" y="1"/>
                </a:lnTo>
                <a:lnTo>
                  <a:pt x="5" y="1"/>
                </a:lnTo>
                <a:lnTo>
                  <a:pt x="4" y="2"/>
                </a:lnTo>
                <a:lnTo>
                  <a:pt x="3" y="3"/>
                </a:lnTo>
                <a:lnTo>
                  <a:pt x="3" y="4"/>
                </a:lnTo>
                <a:lnTo>
                  <a:pt x="2" y="5"/>
                </a:lnTo>
                <a:lnTo>
                  <a:pt x="1" y="6"/>
                </a:lnTo>
                <a:lnTo>
                  <a:pt x="1" y="7"/>
                </a:lnTo>
                <a:lnTo>
                  <a:pt x="1" y="8"/>
                </a:lnTo>
                <a:lnTo>
                  <a:pt x="0" y="9"/>
                </a:lnTo>
                <a:lnTo>
                  <a:pt x="0" y="10"/>
                </a:lnTo>
                <a:lnTo>
                  <a:pt x="0" y="12"/>
                </a:lnTo>
                <a:lnTo>
                  <a:pt x="0" y="13"/>
                </a:lnTo>
                <a:lnTo>
                  <a:pt x="0" y="14"/>
                </a:lnTo>
                <a:lnTo>
                  <a:pt x="0" y="16"/>
                </a:lnTo>
                <a:lnTo>
                  <a:pt x="0" y="17"/>
                </a:lnTo>
                <a:lnTo>
                  <a:pt x="0" y="18"/>
                </a:lnTo>
                <a:lnTo>
                  <a:pt x="0" y="19"/>
                </a:lnTo>
                <a:lnTo>
                  <a:pt x="1" y="21"/>
                </a:lnTo>
                <a:lnTo>
                  <a:pt x="1" y="23"/>
                </a:lnTo>
                <a:lnTo>
                  <a:pt x="1" y="24"/>
                </a:lnTo>
                <a:lnTo>
                  <a:pt x="2" y="24"/>
                </a:lnTo>
                <a:lnTo>
                  <a:pt x="3" y="25"/>
                </a:lnTo>
                <a:lnTo>
                  <a:pt x="3" y="26"/>
                </a:lnTo>
                <a:lnTo>
                  <a:pt x="4" y="27"/>
                </a:lnTo>
                <a:lnTo>
                  <a:pt x="5" y="28"/>
                </a:lnTo>
                <a:lnTo>
                  <a:pt x="6" y="28"/>
                </a:lnTo>
                <a:lnTo>
                  <a:pt x="7"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19" y="24"/>
                </a:lnTo>
                <a:lnTo>
                  <a:pt x="21" y="24"/>
                </a:lnTo>
                <a:lnTo>
                  <a:pt x="21" y="23"/>
                </a:lnTo>
                <a:lnTo>
                  <a:pt x="21" y="21"/>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65" name="Line 572">
            <a:extLst>
              <a:ext uri="{FF2B5EF4-FFF2-40B4-BE49-F238E27FC236}">
                <a16:creationId xmlns:a16="http://schemas.microsoft.com/office/drawing/2014/main" xmlns="" id="{BC399340-CB73-4D52-A54B-6DF0E104E5A4}"/>
              </a:ext>
            </a:extLst>
          </p:cNvPr>
          <p:cNvSpPr>
            <a:spLocks noChangeShapeType="1"/>
          </p:cNvSpPr>
          <p:nvPr/>
        </p:nvSpPr>
        <p:spPr bwMode="auto">
          <a:xfrm>
            <a:off x="4071938" y="3278982"/>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66" name="Line 573">
            <a:extLst>
              <a:ext uri="{FF2B5EF4-FFF2-40B4-BE49-F238E27FC236}">
                <a16:creationId xmlns:a16="http://schemas.microsoft.com/office/drawing/2014/main" xmlns="" id="{66459051-DACE-4704-9050-4D80BC812F62}"/>
              </a:ext>
            </a:extLst>
          </p:cNvPr>
          <p:cNvSpPr>
            <a:spLocks noChangeShapeType="1"/>
          </p:cNvSpPr>
          <p:nvPr/>
        </p:nvSpPr>
        <p:spPr bwMode="auto">
          <a:xfrm>
            <a:off x="4048125" y="3307556"/>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67" name="Freeform 574">
            <a:extLst>
              <a:ext uri="{FF2B5EF4-FFF2-40B4-BE49-F238E27FC236}">
                <a16:creationId xmlns:a16="http://schemas.microsoft.com/office/drawing/2014/main" xmlns="" id="{50EF4259-5044-4017-BE10-9527557330E2}"/>
              </a:ext>
            </a:extLst>
          </p:cNvPr>
          <p:cNvSpPr>
            <a:spLocks/>
          </p:cNvSpPr>
          <p:nvPr/>
        </p:nvSpPr>
        <p:spPr bwMode="auto">
          <a:xfrm>
            <a:off x="2138362" y="3401616"/>
            <a:ext cx="244079" cy="25479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68" name="Rectangle 575">
            <a:extLst>
              <a:ext uri="{FF2B5EF4-FFF2-40B4-BE49-F238E27FC236}">
                <a16:creationId xmlns:a16="http://schemas.microsoft.com/office/drawing/2014/main" xmlns="" id="{3B54E7BB-9E43-485F-AA22-ECBAC5A112EA}"/>
              </a:ext>
            </a:extLst>
          </p:cNvPr>
          <p:cNvSpPr>
            <a:spLocks noChangeArrowheads="1"/>
          </p:cNvSpPr>
          <p:nvPr/>
        </p:nvSpPr>
        <p:spPr bwMode="auto">
          <a:xfrm>
            <a:off x="2160985" y="3479007"/>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69" name="Rectangle 576">
            <a:extLst>
              <a:ext uri="{FF2B5EF4-FFF2-40B4-BE49-F238E27FC236}">
                <a16:creationId xmlns:a16="http://schemas.microsoft.com/office/drawing/2014/main" xmlns="" id="{A3C6164B-25B8-4946-BDF8-677859782820}"/>
              </a:ext>
            </a:extLst>
          </p:cNvPr>
          <p:cNvSpPr>
            <a:spLocks noChangeArrowheads="1"/>
          </p:cNvSpPr>
          <p:nvPr/>
        </p:nvSpPr>
        <p:spPr bwMode="auto">
          <a:xfrm>
            <a:off x="2193131" y="3518298"/>
            <a:ext cx="71438"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70" name="Rectangle 577">
            <a:extLst>
              <a:ext uri="{FF2B5EF4-FFF2-40B4-BE49-F238E27FC236}">
                <a16:creationId xmlns:a16="http://schemas.microsoft.com/office/drawing/2014/main" xmlns="" id="{B1B8E50B-BC2D-4B60-8B5B-51C6C1E8F818}"/>
              </a:ext>
            </a:extLst>
          </p:cNvPr>
          <p:cNvSpPr>
            <a:spLocks noChangeArrowheads="1"/>
          </p:cNvSpPr>
          <p:nvPr/>
        </p:nvSpPr>
        <p:spPr bwMode="auto">
          <a:xfrm>
            <a:off x="2295525" y="3515917"/>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71" name="Freeform 578">
            <a:extLst>
              <a:ext uri="{FF2B5EF4-FFF2-40B4-BE49-F238E27FC236}">
                <a16:creationId xmlns:a16="http://schemas.microsoft.com/office/drawing/2014/main" xmlns="" id="{1086C800-6C71-4EA0-8270-2020D87157AF}"/>
              </a:ext>
            </a:extLst>
          </p:cNvPr>
          <p:cNvSpPr>
            <a:spLocks/>
          </p:cNvSpPr>
          <p:nvPr/>
        </p:nvSpPr>
        <p:spPr bwMode="auto">
          <a:xfrm>
            <a:off x="2245519" y="3576638"/>
            <a:ext cx="9525" cy="11906"/>
          </a:xfrm>
          <a:custGeom>
            <a:avLst/>
            <a:gdLst>
              <a:gd name="T0" fmla="*/ 23 w 23"/>
              <a:gd name="T1" fmla="*/ 13 h 29"/>
              <a:gd name="T2" fmla="*/ 23 w 23"/>
              <a:gd name="T3" fmla="*/ 11 h 29"/>
              <a:gd name="T4" fmla="*/ 21 w 23"/>
              <a:gd name="T5" fmla="*/ 8 h 29"/>
              <a:gd name="T6" fmla="*/ 21 w 23"/>
              <a:gd name="T7" fmla="*/ 6 h 29"/>
              <a:gd name="T8" fmla="*/ 18 w 23"/>
              <a:gd name="T9" fmla="*/ 4 h 29"/>
              <a:gd name="T10" fmla="*/ 17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6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1 h 29"/>
              <a:gd name="T42" fmla="*/ 1 w 23"/>
              <a:gd name="T43" fmla="*/ 24 h 29"/>
              <a:gd name="T44" fmla="*/ 3 w 23"/>
              <a:gd name="T45" fmla="*/ 25 h 29"/>
              <a:gd name="T46" fmla="*/ 4 w 23"/>
              <a:gd name="T47" fmla="*/ 27 h 29"/>
              <a:gd name="T48" fmla="*/ 6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7 w 23"/>
              <a:gd name="T61" fmla="*/ 27 h 29"/>
              <a:gd name="T62" fmla="*/ 18 w 23"/>
              <a:gd name="T63" fmla="*/ 25 h 29"/>
              <a:gd name="T64" fmla="*/ 21 w 23"/>
              <a:gd name="T65" fmla="*/ 24 h 29"/>
              <a:gd name="T66" fmla="*/ 21 w 23"/>
              <a:gd name="T67" fmla="*/ 21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1"/>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20" y="24"/>
                </a:lnTo>
                <a:lnTo>
                  <a:pt x="21" y="24"/>
                </a:lnTo>
                <a:lnTo>
                  <a:pt x="21" y="23"/>
                </a:lnTo>
                <a:lnTo>
                  <a:pt x="21" y="21"/>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72" name="Line 579">
            <a:extLst>
              <a:ext uri="{FF2B5EF4-FFF2-40B4-BE49-F238E27FC236}">
                <a16:creationId xmlns:a16="http://schemas.microsoft.com/office/drawing/2014/main" xmlns="" id="{C8D72206-DB08-4DA0-A961-EE2B276142B8}"/>
              </a:ext>
            </a:extLst>
          </p:cNvPr>
          <p:cNvSpPr>
            <a:spLocks noChangeShapeType="1"/>
          </p:cNvSpPr>
          <p:nvPr/>
        </p:nvSpPr>
        <p:spPr bwMode="auto">
          <a:xfrm>
            <a:off x="2318148" y="3515917"/>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73" name="Line 580">
            <a:extLst>
              <a:ext uri="{FF2B5EF4-FFF2-40B4-BE49-F238E27FC236}">
                <a16:creationId xmlns:a16="http://schemas.microsoft.com/office/drawing/2014/main" xmlns="" id="{52B66A8B-AEE7-40E3-8FDC-6FFC0C865FA3}"/>
              </a:ext>
            </a:extLst>
          </p:cNvPr>
          <p:cNvSpPr>
            <a:spLocks noChangeShapeType="1"/>
          </p:cNvSpPr>
          <p:nvPr/>
        </p:nvSpPr>
        <p:spPr bwMode="auto">
          <a:xfrm>
            <a:off x="2295525" y="3544492"/>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74" name="Freeform 581">
            <a:extLst>
              <a:ext uri="{FF2B5EF4-FFF2-40B4-BE49-F238E27FC236}">
                <a16:creationId xmlns:a16="http://schemas.microsoft.com/office/drawing/2014/main" xmlns="" id="{9FC6C8FB-B301-435D-9AF7-DBD28663969A}"/>
              </a:ext>
            </a:extLst>
          </p:cNvPr>
          <p:cNvSpPr>
            <a:spLocks/>
          </p:cNvSpPr>
          <p:nvPr/>
        </p:nvSpPr>
        <p:spPr bwMode="auto">
          <a:xfrm>
            <a:off x="2034778" y="2813447"/>
            <a:ext cx="242888" cy="25598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75" name="Rectangle 582">
            <a:extLst>
              <a:ext uri="{FF2B5EF4-FFF2-40B4-BE49-F238E27FC236}">
                <a16:creationId xmlns:a16="http://schemas.microsoft.com/office/drawing/2014/main" xmlns="" id="{F1D682D2-3CDD-4334-AE01-E011C4E22811}"/>
              </a:ext>
            </a:extLst>
          </p:cNvPr>
          <p:cNvSpPr>
            <a:spLocks noChangeArrowheads="1"/>
          </p:cNvSpPr>
          <p:nvPr/>
        </p:nvSpPr>
        <p:spPr bwMode="auto">
          <a:xfrm>
            <a:off x="2057400" y="2890837"/>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76" name="Rectangle 583">
            <a:extLst>
              <a:ext uri="{FF2B5EF4-FFF2-40B4-BE49-F238E27FC236}">
                <a16:creationId xmlns:a16="http://schemas.microsoft.com/office/drawing/2014/main" xmlns="" id="{B01DB179-522A-4EB9-9CDF-3DED0130C31E}"/>
              </a:ext>
            </a:extLst>
          </p:cNvPr>
          <p:cNvSpPr>
            <a:spLocks noChangeArrowheads="1"/>
          </p:cNvSpPr>
          <p:nvPr/>
        </p:nvSpPr>
        <p:spPr bwMode="auto">
          <a:xfrm>
            <a:off x="2089547" y="2931319"/>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77" name="Rectangle 584">
            <a:extLst>
              <a:ext uri="{FF2B5EF4-FFF2-40B4-BE49-F238E27FC236}">
                <a16:creationId xmlns:a16="http://schemas.microsoft.com/office/drawing/2014/main" xmlns="" id="{BF652ECB-92B1-4569-BDD4-3D050E670FFC}"/>
              </a:ext>
            </a:extLst>
          </p:cNvPr>
          <p:cNvSpPr>
            <a:spLocks noChangeArrowheads="1"/>
          </p:cNvSpPr>
          <p:nvPr/>
        </p:nvSpPr>
        <p:spPr bwMode="auto">
          <a:xfrm>
            <a:off x="2190750" y="2927747"/>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78" name="Freeform 585">
            <a:extLst>
              <a:ext uri="{FF2B5EF4-FFF2-40B4-BE49-F238E27FC236}">
                <a16:creationId xmlns:a16="http://schemas.microsoft.com/office/drawing/2014/main" xmlns="" id="{675EC30A-8E86-4E23-A9AF-A14F08219455}"/>
              </a:ext>
            </a:extLst>
          </p:cNvPr>
          <p:cNvSpPr>
            <a:spLocks/>
          </p:cNvSpPr>
          <p:nvPr/>
        </p:nvSpPr>
        <p:spPr bwMode="auto">
          <a:xfrm>
            <a:off x="2140744" y="2988469"/>
            <a:ext cx="9525" cy="11906"/>
          </a:xfrm>
          <a:custGeom>
            <a:avLst/>
            <a:gdLst>
              <a:gd name="T0" fmla="*/ 23 w 23"/>
              <a:gd name="T1" fmla="*/ 13 h 30"/>
              <a:gd name="T2" fmla="*/ 23 w 23"/>
              <a:gd name="T3" fmla="*/ 11 h 30"/>
              <a:gd name="T4" fmla="*/ 20 w 23"/>
              <a:gd name="T5" fmla="*/ 9 h 30"/>
              <a:gd name="T6" fmla="*/ 20 w 23"/>
              <a:gd name="T7" fmla="*/ 7 h 30"/>
              <a:gd name="T8" fmla="*/ 18 w 23"/>
              <a:gd name="T9" fmla="*/ 4 h 30"/>
              <a:gd name="T10" fmla="*/ 17 w 23"/>
              <a:gd name="T11" fmla="*/ 2 h 30"/>
              <a:gd name="T12" fmla="*/ 16 w 23"/>
              <a:gd name="T13" fmla="*/ 1 h 30"/>
              <a:gd name="T14" fmla="*/ 14 w 23"/>
              <a:gd name="T15" fmla="*/ 0 h 30"/>
              <a:gd name="T16" fmla="*/ 12 w 23"/>
              <a:gd name="T17" fmla="*/ 0 h 30"/>
              <a:gd name="T18" fmla="*/ 9 w 23"/>
              <a:gd name="T19" fmla="*/ 0 h 30"/>
              <a:gd name="T20" fmla="*/ 8 w 23"/>
              <a:gd name="T21" fmla="*/ 0 h 30"/>
              <a:gd name="T22" fmla="*/ 6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6 w 23"/>
              <a:gd name="T49" fmla="*/ 29 h 30"/>
              <a:gd name="T50" fmla="*/ 8 w 23"/>
              <a:gd name="T51" fmla="*/ 30 h 30"/>
              <a:gd name="T52" fmla="*/ 9 w 23"/>
              <a:gd name="T53" fmla="*/ 30 h 30"/>
              <a:gd name="T54" fmla="*/ 12 w 23"/>
              <a:gd name="T55" fmla="*/ 30 h 30"/>
              <a:gd name="T56" fmla="*/ 14 w 23"/>
              <a:gd name="T57" fmla="*/ 30 h 30"/>
              <a:gd name="T58" fmla="*/ 16 w 23"/>
              <a:gd name="T59" fmla="*/ 29 h 30"/>
              <a:gd name="T60" fmla="*/ 17 w 23"/>
              <a:gd name="T61" fmla="*/ 28 h 30"/>
              <a:gd name="T62" fmla="*/ 18 w 23"/>
              <a:gd name="T63" fmla="*/ 25 h 30"/>
              <a:gd name="T64" fmla="*/ 20 w 23"/>
              <a:gd name="T65" fmla="*/ 24 h 30"/>
              <a:gd name="T66" fmla="*/ 20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1" y="10"/>
                </a:lnTo>
                <a:lnTo>
                  <a:pt x="20" y="9"/>
                </a:lnTo>
                <a:lnTo>
                  <a:pt x="20" y="8"/>
                </a:lnTo>
                <a:lnTo>
                  <a:pt x="20" y="7"/>
                </a:lnTo>
                <a:lnTo>
                  <a:pt x="19" y="6"/>
                </a:lnTo>
                <a:lnTo>
                  <a:pt x="18" y="4"/>
                </a:lnTo>
                <a:lnTo>
                  <a:pt x="18" y="3"/>
                </a:lnTo>
                <a:lnTo>
                  <a:pt x="17" y="2"/>
                </a:lnTo>
                <a:lnTo>
                  <a:pt x="16" y="1"/>
                </a:lnTo>
                <a:lnTo>
                  <a:pt x="15" y="0"/>
                </a:lnTo>
                <a:lnTo>
                  <a:pt x="14" y="0"/>
                </a:lnTo>
                <a:lnTo>
                  <a:pt x="13" y="0"/>
                </a:lnTo>
                <a:lnTo>
                  <a:pt x="12" y="0"/>
                </a:lnTo>
                <a:lnTo>
                  <a:pt x="10" y="0"/>
                </a:lnTo>
                <a:lnTo>
                  <a:pt x="9" y="0"/>
                </a:lnTo>
                <a:lnTo>
                  <a:pt x="8" y="0"/>
                </a:lnTo>
                <a:lnTo>
                  <a:pt x="7" y="0"/>
                </a:lnTo>
                <a:lnTo>
                  <a:pt x="6"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6" y="29"/>
                </a:lnTo>
                <a:lnTo>
                  <a:pt x="7" y="30"/>
                </a:lnTo>
                <a:lnTo>
                  <a:pt x="8" y="30"/>
                </a:lnTo>
                <a:lnTo>
                  <a:pt x="9" y="30"/>
                </a:lnTo>
                <a:lnTo>
                  <a:pt x="10" y="30"/>
                </a:lnTo>
                <a:lnTo>
                  <a:pt x="12" y="30"/>
                </a:lnTo>
                <a:lnTo>
                  <a:pt x="13" y="30"/>
                </a:lnTo>
                <a:lnTo>
                  <a:pt x="14" y="30"/>
                </a:lnTo>
                <a:lnTo>
                  <a:pt x="15" y="30"/>
                </a:lnTo>
                <a:lnTo>
                  <a:pt x="16" y="29"/>
                </a:lnTo>
                <a:lnTo>
                  <a:pt x="17" y="28"/>
                </a:lnTo>
                <a:lnTo>
                  <a:pt x="18" y="26"/>
                </a:lnTo>
                <a:lnTo>
                  <a:pt x="18" y="25"/>
                </a:lnTo>
                <a:lnTo>
                  <a:pt x="19" y="24"/>
                </a:lnTo>
                <a:lnTo>
                  <a:pt x="20" y="24"/>
                </a:lnTo>
                <a:lnTo>
                  <a:pt x="20" y="23"/>
                </a:lnTo>
                <a:lnTo>
                  <a:pt x="20" y="22"/>
                </a:lnTo>
                <a:lnTo>
                  <a:pt x="21"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79" name="Line 586">
            <a:extLst>
              <a:ext uri="{FF2B5EF4-FFF2-40B4-BE49-F238E27FC236}">
                <a16:creationId xmlns:a16="http://schemas.microsoft.com/office/drawing/2014/main" xmlns="" id="{A8D76692-E31A-4494-9A29-3A2ED8D2478B}"/>
              </a:ext>
            </a:extLst>
          </p:cNvPr>
          <p:cNvSpPr>
            <a:spLocks noChangeShapeType="1"/>
          </p:cNvSpPr>
          <p:nvPr/>
        </p:nvSpPr>
        <p:spPr bwMode="auto">
          <a:xfrm>
            <a:off x="2214563" y="2928938"/>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80" name="Line 587">
            <a:extLst>
              <a:ext uri="{FF2B5EF4-FFF2-40B4-BE49-F238E27FC236}">
                <a16:creationId xmlns:a16="http://schemas.microsoft.com/office/drawing/2014/main" xmlns="" id="{3A33C727-00F0-46E4-A31B-62567811BDA9}"/>
              </a:ext>
            </a:extLst>
          </p:cNvPr>
          <p:cNvSpPr>
            <a:spLocks noChangeShapeType="1"/>
          </p:cNvSpPr>
          <p:nvPr/>
        </p:nvSpPr>
        <p:spPr bwMode="auto">
          <a:xfrm>
            <a:off x="2190750" y="2956323"/>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81" name="Freeform 588">
            <a:extLst>
              <a:ext uri="{FF2B5EF4-FFF2-40B4-BE49-F238E27FC236}">
                <a16:creationId xmlns:a16="http://schemas.microsoft.com/office/drawing/2014/main" xmlns="" id="{D1434D13-3A9F-4B31-A23E-5C1168B9857E}"/>
              </a:ext>
            </a:extLst>
          </p:cNvPr>
          <p:cNvSpPr>
            <a:spLocks/>
          </p:cNvSpPr>
          <p:nvPr/>
        </p:nvSpPr>
        <p:spPr bwMode="auto">
          <a:xfrm>
            <a:off x="3342085" y="2586038"/>
            <a:ext cx="244078" cy="255985"/>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5 h 643"/>
              <a:gd name="T14" fmla="*/ 56 w 615"/>
              <a:gd name="T15" fmla="*/ 615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5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82" name="Rectangle 589">
            <a:extLst>
              <a:ext uri="{FF2B5EF4-FFF2-40B4-BE49-F238E27FC236}">
                <a16:creationId xmlns:a16="http://schemas.microsoft.com/office/drawing/2014/main" xmlns="" id="{380E5665-D9D4-49DA-BC2E-4D4643B31F99}"/>
              </a:ext>
            </a:extLst>
          </p:cNvPr>
          <p:cNvSpPr>
            <a:spLocks noChangeArrowheads="1"/>
          </p:cNvSpPr>
          <p:nvPr/>
        </p:nvSpPr>
        <p:spPr bwMode="auto">
          <a:xfrm>
            <a:off x="3364706" y="2663428"/>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83" name="Rectangle 590">
            <a:extLst>
              <a:ext uri="{FF2B5EF4-FFF2-40B4-BE49-F238E27FC236}">
                <a16:creationId xmlns:a16="http://schemas.microsoft.com/office/drawing/2014/main" xmlns="" id="{BEDD5554-1242-4F03-A583-A29E360F8D66}"/>
              </a:ext>
            </a:extLst>
          </p:cNvPr>
          <p:cNvSpPr>
            <a:spLocks noChangeArrowheads="1"/>
          </p:cNvSpPr>
          <p:nvPr/>
        </p:nvSpPr>
        <p:spPr bwMode="auto">
          <a:xfrm>
            <a:off x="3396853" y="2703910"/>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84" name="Rectangle 591">
            <a:extLst>
              <a:ext uri="{FF2B5EF4-FFF2-40B4-BE49-F238E27FC236}">
                <a16:creationId xmlns:a16="http://schemas.microsoft.com/office/drawing/2014/main" xmlns="" id="{66EEC94C-631F-4862-8AE1-D1E96C4DF029}"/>
              </a:ext>
            </a:extLst>
          </p:cNvPr>
          <p:cNvSpPr>
            <a:spLocks noChangeArrowheads="1"/>
          </p:cNvSpPr>
          <p:nvPr/>
        </p:nvSpPr>
        <p:spPr bwMode="auto">
          <a:xfrm>
            <a:off x="3498056" y="2700338"/>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85" name="Freeform 592">
            <a:extLst>
              <a:ext uri="{FF2B5EF4-FFF2-40B4-BE49-F238E27FC236}">
                <a16:creationId xmlns:a16="http://schemas.microsoft.com/office/drawing/2014/main" xmlns="" id="{E46FE0E0-CECA-45BD-889D-36E51718A6F0}"/>
              </a:ext>
            </a:extLst>
          </p:cNvPr>
          <p:cNvSpPr>
            <a:spLocks/>
          </p:cNvSpPr>
          <p:nvPr/>
        </p:nvSpPr>
        <p:spPr bwMode="auto">
          <a:xfrm>
            <a:off x="3448050" y="2761060"/>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7"/>
                </a:lnTo>
                <a:lnTo>
                  <a:pt x="4" y="28"/>
                </a:lnTo>
                <a:lnTo>
                  <a:pt x="6" y="29"/>
                </a:lnTo>
                <a:lnTo>
                  <a:pt x="7" y="29"/>
                </a:lnTo>
                <a:lnTo>
                  <a:pt x="8" y="30"/>
                </a:lnTo>
                <a:lnTo>
                  <a:pt x="9" y="30"/>
                </a:lnTo>
                <a:lnTo>
                  <a:pt x="10" y="30"/>
                </a:lnTo>
                <a:lnTo>
                  <a:pt x="11" y="30"/>
                </a:lnTo>
                <a:lnTo>
                  <a:pt x="12" y="30"/>
                </a:lnTo>
                <a:lnTo>
                  <a:pt x="13" y="30"/>
                </a:lnTo>
                <a:lnTo>
                  <a:pt x="14" y="30"/>
                </a:lnTo>
                <a:lnTo>
                  <a:pt x="15" y="30"/>
                </a:lnTo>
                <a:lnTo>
                  <a:pt x="16" y="29"/>
                </a:lnTo>
                <a:lnTo>
                  <a:pt x="18" y="28"/>
                </a:lnTo>
                <a:lnTo>
                  <a:pt x="19" y="27"/>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86" name="Line 593">
            <a:extLst>
              <a:ext uri="{FF2B5EF4-FFF2-40B4-BE49-F238E27FC236}">
                <a16:creationId xmlns:a16="http://schemas.microsoft.com/office/drawing/2014/main" xmlns="" id="{BF736CC9-9D3E-4906-858B-663483526250}"/>
              </a:ext>
            </a:extLst>
          </p:cNvPr>
          <p:cNvSpPr>
            <a:spLocks noChangeShapeType="1"/>
          </p:cNvSpPr>
          <p:nvPr/>
        </p:nvSpPr>
        <p:spPr bwMode="auto">
          <a:xfrm>
            <a:off x="3521869" y="2701529"/>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87" name="Line 594">
            <a:extLst>
              <a:ext uri="{FF2B5EF4-FFF2-40B4-BE49-F238E27FC236}">
                <a16:creationId xmlns:a16="http://schemas.microsoft.com/office/drawing/2014/main" xmlns="" id="{3D0BAC55-A779-4948-B2B9-74800EF100A1}"/>
              </a:ext>
            </a:extLst>
          </p:cNvPr>
          <p:cNvSpPr>
            <a:spLocks noChangeShapeType="1"/>
          </p:cNvSpPr>
          <p:nvPr/>
        </p:nvSpPr>
        <p:spPr bwMode="auto">
          <a:xfrm>
            <a:off x="3498056" y="2728913"/>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88" name="Freeform 595">
            <a:extLst>
              <a:ext uri="{FF2B5EF4-FFF2-40B4-BE49-F238E27FC236}">
                <a16:creationId xmlns:a16="http://schemas.microsoft.com/office/drawing/2014/main" xmlns="" id="{3812256C-46FF-4FEC-B578-A97158C1256F}"/>
              </a:ext>
            </a:extLst>
          </p:cNvPr>
          <p:cNvSpPr>
            <a:spLocks/>
          </p:cNvSpPr>
          <p:nvPr/>
        </p:nvSpPr>
        <p:spPr bwMode="auto">
          <a:xfrm>
            <a:off x="2849166" y="2065735"/>
            <a:ext cx="244078" cy="254794"/>
          </a:xfrm>
          <a:custGeom>
            <a:avLst/>
            <a:gdLst>
              <a:gd name="T0" fmla="*/ 56 w 615"/>
              <a:gd name="T1" fmla="*/ 196 h 644"/>
              <a:gd name="T2" fmla="*/ 0 w 615"/>
              <a:gd name="T3" fmla="*/ 196 h 644"/>
              <a:gd name="T4" fmla="*/ 308 w 615"/>
              <a:gd name="T5" fmla="*/ 0 h 644"/>
              <a:gd name="T6" fmla="*/ 615 w 615"/>
              <a:gd name="T7" fmla="*/ 196 h 644"/>
              <a:gd name="T8" fmla="*/ 587 w 615"/>
              <a:gd name="T9" fmla="*/ 196 h 644"/>
              <a:gd name="T10" fmla="*/ 559 w 615"/>
              <a:gd name="T11" fmla="*/ 196 h 644"/>
              <a:gd name="T12" fmla="*/ 559 w 615"/>
              <a:gd name="T13" fmla="*/ 615 h 644"/>
              <a:gd name="T14" fmla="*/ 56 w 615"/>
              <a:gd name="T15" fmla="*/ 615 h 644"/>
              <a:gd name="T16" fmla="*/ 56 w 615"/>
              <a:gd name="T17" fmla="*/ 196 h 644"/>
              <a:gd name="T18" fmla="*/ 559 w 615"/>
              <a:gd name="T19" fmla="*/ 196 h 644"/>
              <a:gd name="T20" fmla="*/ 587 w 615"/>
              <a:gd name="T21" fmla="*/ 196 h 644"/>
              <a:gd name="T22" fmla="*/ 587 w 615"/>
              <a:gd name="T23" fmla="*/ 644 h 644"/>
              <a:gd name="T24" fmla="*/ 56 w 615"/>
              <a:gd name="T25" fmla="*/ 644 h 644"/>
              <a:gd name="T26" fmla="*/ 56 w 615"/>
              <a:gd name="T27" fmla="*/ 615 h 644"/>
              <a:gd name="T28" fmla="*/ 56 w 615"/>
              <a:gd name="T29" fmla="*/ 196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4"/>
              <a:gd name="T47" fmla="*/ 615 w 615"/>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4">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89" name="Rectangle 596">
            <a:extLst>
              <a:ext uri="{FF2B5EF4-FFF2-40B4-BE49-F238E27FC236}">
                <a16:creationId xmlns:a16="http://schemas.microsoft.com/office/drawing/2014/main" xmlns="" id="{D49ED9F7-960F-4DF9-8DD2-44A2EB57CE1A}"/>
              </a:ext>
            </a:extLst>
          </p:cNvPr>
          <p:cNvSpPr>
            <a:spLocks noChangeArrowheads="1"/>
          </p:cNvSpPr>
          <p:nvPr/>
        </p:nvSpPr>
        <p:spPr bwMode="auto">
          <a:xfrm>
            <a:off x="2871788" y="2143126"/>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90" name="Rectangle 597">
            <a:extLst>
              <a:ext uri="{FF2B5EF4-FFF2-40B4-BE49-F238E27FC236}">
                <a16:creationId xmlns:a16="http://schemas.microsoft.com/office/drawing/2014/main" xmlns="" id="{7D201968-5136-44A3-ABC3-178C56941F89}"/>
              </a:ext>
            </a:extLst>
          </p:cNvPr>
          <p:cNvSpPr>
            <a:spLocks noChangeArrowheads="1"/>
          </p:cNvSpPr>
          <p:nvPr/>
        </p:nvSpPr>
        <p:spPr bwMode="auto">
          <a:xfrm>
            <a:off x="2903935" y="2182417"/>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91" name="Rectangle 598">
            <a:extLst>
              <a:ext uri="{FF2B5EF4-FFF2-40B4-BE49-F238E27FC236}">
                <a16:creationId xmlns:a16="http://schemas.microsoft.com/office/drawing/2014/main" xmlns="" id="{8D641368-6261-4D87-936F-8D9EA02F0E32}"/>
              </a:ext>
            </a:extLst>
          </p:cNvPr>
          <p:cNvSpPr>
            <a:spLocks noChangeArrowheads="1"/>
          </p:cNvSpPr>
          <p:nvPr/>
        </p:nvSpPr>
        <p:spPr bwMode="auto">
          <a:xfrm>
            <a:off x="3005138" y="2180035"/>
            <a:ext cx="48816"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92" name="Freeform 599">
            <a:extLst>
              <a:ext uri="{FF2B5EF4-FFF2-40B4-BE49-F238E27FC236}">
                <a16:creationId xmlns:a16="http://schemas.microsoft.com/office/drawing/2014/main" xmlns="" id="{5E878F01-64B8-4809-8364-DD3CABA2A5E4}"/>
              </a:ext>
            </a:extLst>
          </p:cNvPr>
          <p:cNvSpPr>
            <a:spLocks/>
          </p:cNvSpPr>
          <p:nvPr/>
        </p:nvSpPr>
        <p:spPr bwMode="auto">
          <a:xfrm>
            <a:off x="2956322" y="2240757"/>
            <a:ext cx="8334" cy="11906"/>
          </a:xfrm>
          <a:custGeom>
            <a:avLst/>
            <a:gdLst>
              <a:gd name="T0" fmla="*/ 23 w 23"/>
              <a:gd name="T1" fmla="*/ 13 h 29"/>
              <a:gd name="T2" fmla="*/ 23 w 23"/>
              <a:gd name="T3" fmla="*/ 11 h 29"/>
              <a:gd name="T4" fmla="*/ 21 w 23"/>
              <a:gd name="T5" fmla="*/ 8 h 29"/>
              <a:gd name="T6" fmla="*/ 21 w 23"/>
              <a:gd name="T7" fmla="*/ 6 h 29"/>
              <a:gd name="T8" fmla="*/ 19 w 23"/>
              <a:gd name="T9" fmla="*/ 4 h 29"/>
              <a:gd name="T10" fmla="*/ 18 w 23"/>
              <a:gd name="T11" fmla="*/ 2 h 29"/>
              <a:gd name="T12" fmla="*/ 17 w 23"/>
              <a:gd name="T13" fmla="*/ 1 h 29"/>
              <a:gd name="T14" fmla="*/ 15 w 23"/>
              <a:gd name="T15" fmla="*/ 0 h 29"/>
              <a:gd name="T16" fmla="*/ 12 w 23"/>
              <a:gd name="T17" fmla="*/ 0 h 29"/>
              <a:gd name="T18" fmla="*/ 10 w 23"/>
              <a:gd name="T19" fmla="*/ 0 h 29"/>
              <a:gd name="T20" fmla="*/ 9 w 23"/>
              <a:gd name="T21" fmla="*/ 0 h 29"/>
              <a:gd name="T22" fmla="*/ 7 w 23"/>
              <a:gd name="T23" fmla="*/ 1 h 29"/>
              <a:gd name="T24" fmla="*/ 5 w 23"/>
              <a:gd name="T25" fmla="*/ 2 h 29"/>
              <a:gd name="T26" fmla="*/ 4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4 w 23"/>
              <a:gd name="T45" fmla="*/ 25 h 29"/>
              <a:gd name="T46" fmla="*/ 5 w 23"/>
              <a:gd name="T47" fmla="*/ 27 h 29"/>
              <a:gd name="T48" fmla="*/ 7 w 23"/>
              <a:gd name="T49" fmla="*/ 28 h 29"/>
              <a:gd name="T50" fmla="*/ 9 w 23"/>
              <a:gd name="T51" fmla="*/ 29 h 29"/>
              <a:gd name="T52" fmla="*/ 10 w 23"/>
              <a:gd name="T53" fmla="*/ 29 h 29"/>
              <a:gd name="T54" fmla="*/ 12 w 23"/>
              <a:gd name="T55" fmla="*/ 29 h 29"/>
              <a:gd name="T56" fmla="*/ 15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4" y="25"/>
                </a:lnTo>
                <a:lnTo>
                  <a:pt x="4" y="26"/>
                </a:lnTo>
                <a:lnTo>
                  <a:pt x="5" y="27"/>
                </a:lnTo>
                <a:lnTo>
                  <a:pt x="6" y="28"/>
                </a:lnTo>
                <a:lnTo>
                  <a:pt x="7" y="28"/>
                </a:lnTo>
                <a:lnTo>
                  <a:pt x="8" y="29"/>
                </a:lnTo>
                <a:lnTo>
                  <a:pt x="9" y="29"/>
                </a:lnTo>
                <a:lnTo>
                  <a:pt x="10" y="29"/>
                </a:lnTo>
                <a:lnTo>
                  <a:pt x="11" y="29"/>
                </a:lnTo>
                <a:lnTo>
                  <a:pt x="12" y="29"/>
                </a:lnTo>
                <a:lnTo>
                  <a:pt x="13" y="29"/>
                </a:lnTo>
                <a:lnTo>
                  <a:pt x="15" y="29"/>
                </a:lnTo>
                <a:lnTo>
                  <a:pt x="16"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93" name="Line 600">
            <a:extLst>
              <a:ext uri="{FF2B5EF4-FFF2-40B4-BE49-F238E27FC236}">
                <a16:creationId xmlns:a16="http://schemas.microsoft.com/office/drawing/2014/main" xmlns="" id="{CEA61A44-F496-4B4A-A9EC-DC08A76B6A9D}"/>
              </a:ext>
            </a:extLst>
          </p:cNvPr>
          <p:cNvSpPr>
            <a:spLocks noChangeShapeType="1"/>
          </p:cNvSpPr>
          <p:nvPr/>
        </p:nvSpPr>
        <p:spPr bwMode="auto">
          <a:xfrm>
            <a:off x="3028950" y="2180035"/>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94" name="Line 601">
            <a:extLst>
              <a:ext uri="{FF2B5EF4-FFF2-40B4-BE49-F238E27FC236}">
                <a16:creationId xmlns:a16="http://schemas.microsoft.com/office/drawing/2014/main" xmlns="" id="{884B9082-2E9C-4EA9-AAF7-57196979FD17}"/>
              </a:ext>
            </a:extLst>
          </p:cNvPr>
          <p:cNvSpPr>
            <a:spLocks noChangeShapeType="1"/>
          </p:cNvSpPr>
          <p:nvPr/>
        </p:nvSpPr>
        <p:spPr bwMode="auto">
          <a:xfrm>
            <a:off x="3005138" y="2208610"/>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5995" name="Freeform 602">
            <a:extLst>
              <a:ext uri="{FF2B5EF4-FFF2-40B4-BE49-F238E27FC236}">
                <a16:creationId xmlns:a16="http://schemas.microsoft.com/office/drawing/2014/main" xmlns="" id="{6933E140-0125-4754-B0C2-9FD78F596EFA}"/>
              </a:ext>
            </a:extLst>
          </p:cNvPr>
          <p:cNvSpPr>
            <a:spLocks/>
          </p:cNvSpPr>
          <p:nvPr/>
        </p:nvSpPr>
        <p:spPr bwMode="auto">
          <a:xfrm>
            <a:off x="1560910" y="2377679"/>
            <a:ext cx="242888" cy="255984"/>
          </a:xfrm>
          <a:custGeom>
            <a:avLst/>
            <a:gdLst>
              <a:gd name="T0" fmla="*/ 56 w 614"/>
              <a:gd name="T1" fmla="*/ 196 h 644"/>
              <a:gd name="T2" fmla="*/ 0 w 614"/>
              <a:gd name="T3" fmla="*/ 196 h 644"/>
              <a:gd name="T4" fmla="*/ 307 w 614"/>
              <a:gd name="T5" fmla="*/ 0 h 644"/>
              <a:gd name="T6" fmla="*/ 614 w 614"/>
              <a:gd name="T7" fmla="*/ 196 h 644"/>
              <a:gd name="T8" fmla="*/ 587 w 614"/>
              <a:gd name="T9" fmla="*/ 196 h 644"/>
              <a:gd name="T10" fmla="*/ 559 w 614"/>
              <a:gd name="T11" fmla="*/ 196 h 644"/>
              <a:gd name="T12" fmla="*/ 559 w 614"/>
              <a:gd name="T13" fmla="*/ 615 h 644"/>
              <a:gd name="T14" fmla="*/ 56 w 614"/>
              <a:gd name="T15" fmla="*/ 615 h 644"/>
              <a:gd name="T16" fmla="*/ 56 w 614"/>
              <a:gd name="T17" fmla="*/ 196 h 644"/>
              <a:gd name="T18" fmla="*/ 559 w 614"/>
              <a:gd name="T19" fmla="*/ 196 h 644"/>
              <a:gd name="T20" fmla="*/ 587 w 614"/>
              <a:gd name="T21" fmla="*/ 196 h 644"/>
              <a:gd name="T22" fmla="*/ 587 w 614"/>
              <a:gd name="T23" fmla="*/ 644 h 644"/>
              <a:gd name="T24" fmla="*/ 56 w 614"/>
              <a:gd name="T25" fmla="*/ 644 h 644"/>
              <a:gd name="T26" fmla="*/ 56 w 614"/>
              <a:gd name="T27" fmla="*/ 615 h 644"/>
              <a:gd name="T28" fmla="*/ 56 w 614"/>
              <a:gd name="T29" fmla="*/ 196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4"/>
              <a:gd name="T47" fmla="*/ 614 w 614"/>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4">
                <a:moveTo>
                  <a:pt x="56" y="196"/>
                </a:moveTo>
                <a:lnTo>
                  <a:pt x="0" y="196"/>
                </a:lnTo>
                <a:lnTo>
                  <a:pt x="307" y="0"/>
                </a:lnTo>
                <a:lnTo>
                  <a:pt x="614" y="196"/>
                </a:lnTo>
                <a:lnTo>
                  <a:pt x="587" y="196"/>
                </a:lnTo>
                <a:lnTo>
                  <a:pt x="559" y="196"/>
                </a:lnTo>
                <a:lnTo>
                  <a:pt x="559" y="615"/>
                </a:lnTo>
                <a:lnTo>
                  <a:pt x="56" y="615"/>
                </a:lnTo>
                <a:lnTo>
                  <a:pt x="56" y="196"/>
                </a:lnTo>
                <a:lnTo>
                  <a:pt x="559"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96" name="Rectangle 603">
            <a:extLst>
              <a:ext uri="{FF2B5EF4-FFF2-40B4-BE49-F238E27FC236}">
                <a16:creationId xmlns:a16="http://schemas.microsoft.com/office/drawing/2014/main" xmlns="" id="{C644C8BA-9366-40E5-B7A7-4A516BCFB4AD}"/>
              </a:ext>
            </a:extLst>
          </p:cNvPr>
          <p:cNvSpPr>
            <a:spLocks noChangeArrowheads="1"/>
          </p:cNvSpPr>
          <p:nvPr/>
        </p:nvSpPr>
        <p:spPr bwMode="auto">
          <a:xfrm>
            <a:off x="1583531" y="2456260"/>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97" name="Rectangle 604">
            <a:extLst>
              <a:ext uri="{FF2B5EF4-FFF2-40B4-BE49-F238E27FC236}">
                <a16:creationId xmlns:a16="http://schemas.microsoft.com/office/drawing/2014/main" xmlns="" id="{EFB4D058-07E5-4AFA-879A-12F7A67ADD22}"/>
              </a:ext>
            </a:extLst>
          </p:cNvPr>
          <p:cNvSpPr>
            <a:spLocks noChangeArrowheads="1"/>
          </p:cNvSpPr>
          <p:nvPr/>
        </p:nvSpPr>
        <p:spPr bwMode="auto">
          <a:xfrm>
            <a:off x="1615678" y="2495550"/>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98" name="Rectangle 605">
            <a:extLst>
              <a:ext uri="{FF2B5EF4-FFF2-40B4-BE49-F238E27FC236}">
                <a16:creationId xmlns:a16="http://schemas.microsoft.com/office/drawing/2014/main" xmlns="" id="{A7EFA64C-AACB-4718-ACFF-73D517E2CAE4}"/>
              </a:ext>
            </a:extLst>
          </p:cNvPr>
          <p:cNvSpPr>
            <a:spLocks noChangeArrowheads="1"/>
          </p:cNvSpPr>
          <p:nvPr/>
        </p:nvSpPr>
        <p:spPr bwMode="auto">
          <a:xfrm>
            <a:off x="1716881" y="2491978"/>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5999" name="Freeform 606">
            <a:extLst>
              <a:ext uri="{FF2B5EF4-FFF2-40B4-BE49-F238E27FC236}">
                <a16:creationId xmlns:a16="http://schemas.microsoft.com/office/drawing/2014/main" xmlns="" id="{008E1DA5-42BF-4B5B-851F-26889341B2CE}"/>
              </a:ext>
            </a:extLst>
          </p:cNvPr>
          <p:cNvSpPr>
            <a:spLocks/>
          </p:cNvSpPr>
          <p:nvPr/>
        </p:nvSpPr>
        <p:spPr bwMode="auto">
          <a:xfrm>
            <a:off x="1666875" y="2553892"/>
            <a:ext cx="9525" cy="10715"/>
          </a:xfrm>
          <a:custGeom>
            <a:avLst/>
            <a:gdLst>
              <a:gd name="T0" fmla="*/ 23 w 23"/>
              <a:gd name="T1" fmla="*/ 13 h 29"/>
              <a:gd name="T2" fmla="*/ 23 w 23"/>
              <a:gd name="T3" fmla="*/ 11 h 29"/>
              <a:gd name="T4" fmla="*/ 21 w 23"/>
              <a:gd name="T5" fmla="*/ 8 h 29"/>
              <a:gd name="T6" fmla="*/ 21 w 23"/>
              <a:gd name="T7" fmla="*/ 6 h 29"/>
              <a:gd name="T8" fmla="*/ 19 w 23"/>
              <a:gd name="T9" fmla="*/ 4 h 29"/>
              <a:gd name="T10" fmla="*/ 17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6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6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7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9" y="4"/>
                </a:lnTo>
                <a:lnTo>
                  <a:pt x="19"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00" name="Line 607">
            <a:extLst>
              <a:ext uri="{FF2B5EF4-FFF2-40B4-BE49-F238E27FC236}">
                <a16:creationId xmlns:a16="http://schemas.microsoft.com/office/drawing/2014/main" xmlns="" id="{90179351-5024-481E-955F-81DDF979B526}"/>
              </a:ext>
            </a:extLst>
          </p:cNvPr>
          <p:cNvSpPr>
            <a:spLocks noChangeShapeType="1"/>
          </p:cNvSpPr>
          <p:nvPr/>
        </p:nvSpPr>
        <p:spPr bwMode="auto">
          <a:xfrm>
            <a:off x="1740694" y="2493169"/>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01" name="Line 608">
            <a:extLst>
              <a:ext uri="{FF2B5EF4-FFF2-40B4-BE49-F238E27FC236}">
                <a16:creationId xmlns:a16="http://schemas.microsoft.com/office/drawing/2014/main" xmlns="" id="{326DCFF4-4801-42C6-BE61-2B2DDDF2B389}"/>
              </a:ext>
            </a:extLst>
          </p:cNvPr>
          <p:cNvSpPr>
            <a:spLocks noChangeShapeType="1"/>
          </p:cNvSpPr>
          <p:nvPr/>
        </p:nvSpPr>
        <p:spPr bwMode="auto">
          <a:xfrm>
            <a:off x="1716882" y="2520554"/>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02" name="Freeform 609">
            <a:extLst>
              <a:ext uri="{FF2B5EF4-FFF2-40B4-BE49-F238E27FC236}">
                <a16:creationId xmlns:a16="http://schemas.microsoft.com/office/drawing/2014/main" xmlns="" id="{B150B79F-89D2-4DFB-94C8-63F2B5D8D104}"/>
              </a:ext>
            </a:extLst>
          </p:cNvPr>
          <p:cNvSpPr>
            <a:spLocks/>
          </p:cNvSpPr>
          <p:nvPr/>
        </p:nvSpPr>
        <p:spPr bwMode="auto">
          <a:xfrm>
            <a:off x="5113735" y="2301479"/>
            <a:ext cx="244078" cy="255984"/>
          </a:xfrm>
          <a:custGeom>
            <a:avLst/>
            <a:gdLst>
              <a:gd name="T0" fmla="*/ 56 w 615"/>
              <a:gd name="T1" fmla="*/ 196 h 643"/>
              <a:gd name="T2" fmla="*/ 0 w 615"/>
              <a:gd name="T3" fmla="*/ 196 h 643"/>
              <a:gd name="T4" fmla="*/ 308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03" name="Rectangle 610">
            <a:extLst>
              <a:ext uri="{FF2B5EF4-FFF2-40B4-BE49-F238E27FC236}">
                <a16:creationId xmlns:a16="http://schemas.microsoft.com/office/drawing/2014/main" xmlns="" id="{6E1198E6-50A9-45CB-B6D3-54D57E225692}"/>
              </a:ext>
            </a:extLst>
          </p:cNvPr>
          <p:cNvSpPr>
            <a:spLocks noChangeArrowheads="1"/>
          </p:cNvSpPr>
          <p:nvPr/>
        </p:nvSpPr>
        <p:spPr bwMode="auto">
          <a:xfrm>
            <a:off x="5136356" y="2380060"/>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04" name="Rectangle 611">
            <a:extLst>
              <a:ext uri="{FF2B5EF4-FFF2-40B4-BE49-F238E27FC236}">
                <a16:creationId xmlns:a16="http://schemas.microsoft.com/office/drawing/2014/main" xmlns="" id="{3D08D13F-A6A2-495B-A63C-BA2C56EE6E13}"/>
              </a:ext>
            </a:extLst>
          </p:cNvPr>
          <p:cNvSpPr>
            <a:spLocks noChangeArrowheads="1"/>
          </p:cNvSpPr>
          <p:nvPr/>
        </p:nvSpPr>
        <p:spPr bwMode="auto">
          <a:xfrm>
            <a:off x="5168503" y="2419350"/>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05" name="Rectangle 612">
            <a:extLst>
              <a:ext uri="{FF2B5EF4-FFF2-40B4-BE49-F238E27FC236}">
                <a16:creationId xmlns:a16="http://schemas.microsoft.com/office/drawing/2014/main" xmlns="" id="{C6965E05-37D3-42D8-8431-3546FF3E670B}"/>
              </a:ext>
            </a:extLst>
          </p:cNvPr>
          <p:cNvSpPr>
            <a:spLocks noChangeArrowheads="1"/>
          </p:cNvSpPr>
          <p:nvPr/>
        </p:nvSpPr>
        <p:spPr bwMode="auto">
          <a:xfrm>
            <a:off x="5269706" y="2415778"/>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06" name="Freeform 613">
            <a:extLst>
              <a:ext uri="{FF2B5EF4-FFF2-40B4-BE49-F238E27FC236}">
                <a16:creationId xmlns:a16="http://schemas.microsoft.com/office/drawing/2014/main" xmlns="" id="{6CC641D8-9007-4D40-9382-5C213059277D}"/>
              </a:ext>
            </a:extLst>
          </p:cNvPr>
          <p:cNvSpPr>
            <a:spLocks/>
          </p:cNvSpPr>
          <p:nvPr/>
        </p:nvSpPr>
        <p:spPr bwMode="auto">
          <a:xfrm>
            <a:off x="5220891" y="2477692"/>
            <a:ext cx="8334" cy="10715"/>
          </a:xfrm>
          <a:custGeom>
            <a:avLst/>
            <a:gdLst>
              <a:gd name="T0" fmla="*/ 23 w 23"/>
              <a:gd name="T1" fmla="*/ 13 h 29"/>
              <a:gd name="T2" fmla="*/ 23 w 23"/>
              <a:gd name="T3" fmla="*/ 11 h 29"/>
              <a:gd name="T4" fmla="*/ 21 w 23"/>
              <a:gd name="T5" fmla="*/ 8 h 29"/>
              <a:gd name="T6" fmla="*/ 21 w 23"/>
              <a:gd name="T7" fmla="*/ 6 h 29"/>
              <a:gd name="T8" fmla="*/ 19 w 23"/>
              <a:gd name="T9" fmla="*/ 4 h 29"/>
              <a:gd name="T10" fmla="*/ 18 w 23"/>
              <a:gd name="T11" fmla="*/ 2 h 29"/>
              <a:gd name="T12" fmla="*/ 17 w 23"/>
              <a:gd name="T13" fmla="*/ 1 h 29"/>
              <a:gd name="T14" fmla="*/ 14 w 23"/>
              <a:gd name="T15" fmla="*/ 0 h 29"/>
              <a:gd name="T16" fmla="*/ 12 w 23"/>
              <a:gd name="T17" fmla="*/ 0 h 29"/>
              <a:gd name="T18" fmla="*/ 10 w 23"/>
              <a:gd name="T19" fmla="*/ 0 h 29"/>
              <a:gd name="T20" fmla="*/ 9 w 23"/>
              <a:gd name="T21" fmla="*/ 0 h 29"/>
              <a:gd name="T22" fmla="*/ 7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7 w 23"/>
              <a:gd name="T49" fmla="*/ 28 h 29"/>
              <a:gd name="T50" fmla="*/ 9 w 23"/>
              <a:gd name="T51" fmla="*/ 29 h 29"/>
              <a:gd name="T52" fmla="*/ 10 w 23"/>
              <a:gd name="T53" fmla="*/ 29 h 29"/>
              <a:gd name="T54" fmla="*/ 12 w 23"/>
              <a:gd name="T55" fmla="*/ 29 h 29"/>
              <a:gd name="T56" fmla="*/ 14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9" y="4"/>
                </a:lnTo>
                <a:lnTo>
                  <a:pt x="19" y="3"/>
                </a:lnTo>
                <a:lnTo>
                  <a:pt x="18" y="2"/>
                </a:lnTo>
                <a:lnTo>
                  <a:pt x="17"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7"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07" name="Line 614">
            <a:extLst>
              <a:ext uri="{FF2B5EF4-FFF2-40B4-BE49-F238E27FC236}">
                <a16:creationId xmlns:a16="http://schemas.microsoft.com/office/drawing/2014/main" xmlns="" id="{C8D7CB09-01E6-4C8D-94D1-622A2A0CE315}"/>
              </a:ext>
            </a:extLst>
          </p:cNvPr>
          <p:cNvSpPr>
            <a:spLocks noChangeShapeType="1"/>
          </p:cNvSpPr>
          <p:nvPr/>
        </p:nvSpPr>
        <p:spPr bwMode="auto">
          <a:xfrm>
            <a:off x="5293519" y="2416969"/>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08" name="Line 615">
            <a:extLst>
              <a:ext uri="{FF2B5EF4-FFF2-40B4-BE49-F238E27FC236}">
                <a16:creationId xmlns:a16="http://schemas.microsoft.com/office/drawing/2014/main" xmlns="" id="{C1B290FE-78A9-45A2-A867-B58773C28914}"/>
              </a:ext>
            </a:extLst>
          </p:cNvPr>
          <p:cNvSpPr>
            <a:spLocks noChangeShapeType="1"/>
          </p:cNvSpPr>
          <p:nvPr/>
        </p:nvSpPr>
        <p:spPr bwMode="auto">
          <a:xfrm>
            <a:off x="5269706" y="2444354"/>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09" name="Freeform 616">
            <a:extLst>
              <a:ext uri="{FF2B5EF4-FFF2-40B4-BE49-F238E27FC236}">
                <a16:creationId xmlns:a16="http://schemas.microsoft.com/office/drawing/2014/main" xmlns="" id="{33045E5D-8155-4AB7-8F6F-96B4C7B9B7C5}"/>
              </a:ext>
            </a:extLst>
          </p:cNvPr>
          <p:cNvSpPr>
            <a:spLocks/>
          </p:cNvSpPr>
          <p:nvPr/>
        </p:nvSpPr>
        <p:spPr bwMode="auto">
          <a:xfrm>
            <a:off x="4754166" y="3752850"/>
            <a:ext cx="244078" cy="254794"/>
          </a:xfrm>
          <a:custGeom>
            <a:avLst/>
            <a:gdLst>
              <a:gd name="T0" fmla="*/ 56 w 615"/>
              <a:gd name="T1" fmla="*/ 195 h 643"/>
              <a:gd name="T2" fmla="*/ 0 w 615"/>
              <a:gd name="T3" fmla="*/ 195 h 643"/>
              <a:gd name="T4" fmla="*/ 307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7"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10" name="Rectangle 617">
            <a:extLst>
              <a:ext uri="{FF2B5EF4-FFF2-40B4-BE49-F238E27FC236}">
                <a16:creationId xmlns:a16="http://schemas.microsoft.com/office/drawing/2014/main" xmlns="" id="{515B70AE-015F-4E4C-BED4-36D3038F11B6}"/>
              </a:ext>
            </a:extLst>
          </p:cNvPr>
          <p:cNvSpPr>
            <a:spLocks noChangeArrowheads="1"/>
          </p:cNvSpPr>
          <p:nvPr/>
        </p:nvSpPr>
        <p:spPr bwMode="auto">
          <a:xfrm>
            <a:off x="4776788" y="3830241"/>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11" name="Rectangle 618">
            <a:extLst>
              <a:ext uri="{FF2B5EF4-FFF2-40B4-BE49-F238E27FC236}">
                <a16:creationId xmlns:a16="http://schemas.microsoft.com/office/drawing/2014/main" xmlns="" id="{E3B5060A-EDE8-496B-A202-C24314B766EC}"/>
              </a:ext>
            </a:extLst>
          </p:cNvPr>
          <p:cNvSpPr>
            <a:spLocks noChangeArrowheads="1"/>
          </p:cNvSpPr>
          <p:nvPr/>
        </p:nvSpPr>
        <p:spPr bwMode="auto">
          <a:xfrm>
            <a:off x="4808935" y="3869531"/>
            <a:ext cx="70247" cy="12501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12" name="Rectangle 619">
            <a:extLst>
              <a:ext uri="{FF2B5EF4-FFF2-40B4-BE49-F238E27FC236}">
                <a16:creationId xmlns:a16="http://schemas.microsoft.com/office/drawing/2014/main" xmlns="" id="{8CB7F83D-2DCC-404A-889F-1FA085EE8D7B}"/>
              </a:ext>
            </a:extLst>
          </p:cNvPr>
          <p:cNvSpPr>
            <a:spLocks noChangeArrowheads="1"/>
          </p:cNvSpPr>
          <p:nvPr/>
        </p:nvSpPr>
        <p:spPr bwMode="auto">
          <a:xfrm>
            <a:off x="4910138" y="3865960"/>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13" name="Freeform 620">
            <a:extLst>
              <a:ext uri="{FF2B5EF4-FFF2-40B4-BE49-F238E27FC236}">
                <a16:creationId xmlns:a16="http://schemas.microsoft.com/office/drawing/2014/main" xmlns="" id="{76029867-7497-4532-87E0-85270A469C7F}"/>
              </a:ext>
            </a:extLst>
          </p:cNvPr>
          <p:cNvSpPr>
            <a:spLocks/>
          </p:cNvSpPr>
          <p:nvPr/>
        </p:nvSpPr>
        <p:spPr bwMode="auto">
          <a:xfrm>
            <a:off x="4861322" y="3927873"/>
            <a:ext cx="8334"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7 w 23"/>
              <a:gd name="T11" fmla="*/ 2 h 30"/>
              <a:gd name="T12" fmla="*/ 16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4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4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7" y="2"/>
                </a:lnTo>
                <a:lnTo>
                  <a:pt x="16" y="1"/>
                </a:lnTo>
                <a:lnTo>
                  <a:pt x="15" y="0"/>
                </a:lnTo>
                <a:lnTo>
                  <a:pt x="14" y="0"/>
                </a:lnTo>
                <a:lnTo>
                  <a:pt x="13" y="0"/>
                </a:lnTo>
                <a:lnTo>
                  <a:pt x="12" y="0"/>
                </a:lnTo>
                <a:lnTo>
                  <a:pt x="11" y="0"/>
                </a:lnTo>
                <a:lnTo>
                  <a:pt x="10" y="0"/>
                </a:lnTo>
                <a:lnTo>
                  <a:pt x="9" y="0"/>
                </a:lnTo>
                <a:lnTo>
                  <a:pt x="8" y="0"/>
                </a:lnTo>
                <a:lnTo>
                  <a:pt x="7" y="1"/>
                </a:lnTo>
                <a:lnTo>
                  <a:pt x="5" y="1"/>
                </a:lnTo>
                <a:lnTo>
                  <a:pt x="4"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4" y="28"/>
                </a:lnTo>
                <a:lnTo>
                  <a:pt x="5" y="29"/>
                </a:lnTo>
                <a:lnTo>
                  <a:pt x="7" y="29"/>
                </a:lnTo>
                <a:lnTo>
                  <a:pt x="8" y="30"/>
                </a:lnTo>
                <a:lnTo>
                  <a:pt x="9" y="30"/>
                </a:lnTo>
                <a:lnTo>
                  <a:pt x="10" y="30"/>
                </a:lnTo>
                <a:lnTo>
                  <a:pt x="11" y="30"/>
                </a:lnTo>
                <a:lnTo>
                  <a:pt x="12" y="30"/>
                </a:lnTo>
                <a:lnTo>
                  <a:pt x="13" y="30"/>
                </a:lnTo>
                <a:lnTo>
                  <a:pt x="14" y="30"/>
                </a:lnTo>
                <a:lnTo>
                  <a:pt x="15" y="30"/>
                </a:lnTo>
                <a:lnTo>
                  <a:pt x="16" y="29"/>
                </a:lnTo>
                <a:lnTo>
                  <a:pt x="17"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14" name="Line 621">
            <a:extLst>
              <a:ext uri="{FF2B5EF4-FFF2-40B4-BE49-F238E27FC236}">
                <a16:creationId xmlns:a16="http://schemas.microsoft.com/office/drawing/2014/main" xmlns="" id="{7AB8FC9D-7B81-469D-B0FA-BEC87160F979}"/>
              </a:ext>
            </a:extLst>
          </p:cNvPr>
          <p:cNvSpPr>
            <a:spLocks noChangeShapeType="1"/>
          </p:cNvSpPr>
          <p:nvPr/>
        </p:nvSpPr>
        <p:spPr bwMode="auto">
          <a:xfrm>
            <a:off x="4933950" y="3867151"/>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15" name="Line 622">
            <a:extLst>
              <a:ext uri="{FF2B5EF4-FFF2-40B4-BE49-F238E27FC236}">
                <a16:creationId xmlns:a16="http://schemas.microsoft.com/office/drawing/2014/main" xmlns="" id="{D0D15A1C-8088-4C8C-BCCA-C010C3D6BA0F}"/>
              </a:ext>
            </a:extLst>
          </p:cNvPr>
          <p:cNvSpPr>
            <a:spLocks noChangeShapeType="1"/>
          </p:cNvSpPr>
          <p:nvPr/>
        </p:nvSpPr>
        <p:spPr bwMode="auto">
          <a:xfrm>
            <a:off x="4910138" y="3895725"/>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16" name="Freeform 623">
            <a:extLst>
              <a:ext uri="{FF2B5EF4-FFF2-40B4-BE49-F238E27FC236}">
                <a16:creationId xmlns:a16="http://schemas.microsoft.com/office/drawing/2014/main" xmlns="" id="{8C19ABD8-66A9-4E2B-BA37-D7161C3B8298}"/>
              </a:ext>
            </a:extLst>
          </p:cNvPr>
          <p:cNvSpPr>
            <a:spLocks/>
          </p:cNvSpPr>
          <p:nvPr/>
        </p:nvSpPr>
        <p:spPr bwMode="auto">
          <a:xfrm>
            <a:off x="4781550" y="3155157"/>
            <a:ext cx="244079" cy="254794"/>
          </a:xfrm>
          <a:custGeom>
            <a:avLst/>
            <a:gdLst>
              <a:gd name="T0" fmla="*/ 56 w 615"/>
              <a:gd name="T1" fmla="*/ 196 h 643"/>
              <a:gd name="T2" fmla="*/ 0 w 615"/>
              <a:gd name="T3" fmla="*/ 196 h 643"/>
              <a:gd name="T4" fmla="*/ 308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8"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17" name="Rectangle 624">
            <a:extLst>
              <a:ext uri="{FF2B5EF4-FFF2-40B4-BE49-F238E27FC236}">
                <a16:creationId xmlns:a16="http://schemas.microsoft.com/office/drawing/2014/main" xmlns="" id="{DE3FCFB0-25A7-4753-930C-DC2BF01CD62F}"/>
              </a:ext>
            </a:extLst>
          </p:cNvPr>
          <p:cNvSpPr>
            <a:spLocks noChangeArrowheads="1"/>
          </p:cNvSpPr>
          <p:nvPr/>
        </p:nvSpPr>
        <p:spPr bwMode="auto">
          <a:xfrm>
            <a:off x="4804173" y="3232547"/>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18" name="Rectangle 625">
            <a:extLst>
              <a:ext uri="{FF2B5EF4-FFF2-40B4-BE49-F238E27FC236}">
                <a16:creationId xmlns:a16="http://schemas.microsoft.com/office/drawing/2014/main" xmlns="" id="{6BC393F3-1209-4D2D-B820-22ACB9FEA503}"/>
              </a:ext>
            </a:extLst>
          </p:cNvPr>
          <p:cNvSpPr>
            <a:spLocks noChangeArrowheads="1"/>
          </p:cNvSpPr>
          <p:nvPr/>
        </p:nvSpPr>
        <p:spPr bwMode="auto">
          <a:xfrm>
            <a:off x="4837510" y="3273029"/>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19" name="Rectangle 626">
            <a:extLst>
              <a:ext uri="{FF2B5EF4-FFF2-40B4-BE49-F238E27FC236}">
                <a16:creationId xmlns:a16="http://schemas.microsoft.com/office/drawing/2014/main" xmlns="" id="{D13D5469-38A5-4A93-B6D1-4695419BC240}"/>
              </a:ext>
            </a:extLst>
          </p:cNvPr>
          <p:cNvSpPr>
            <a:spLocks noChangeArrowheads="1"/>
          </p:cNvSpPr>
          <p:nvPr/>
        </p:nvSpPr>
        <p:spPr bwMode="auto">
          <a:xfrm>
            <a:off x="4938713" y="3269457"/>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20" name="Freeform 627">
            <a:extLst>
              <a:ext uri="{FF2B5EF4-FFF2-40B4-BE49-F238E27FC236}">
                <a16:creationId xmlns:a16="http://schemas.microsoft.com/office/drawing/2014/main" xmlns="" id="{94F7D858-E147-499B-B6E1-A4B13C3EBAAE}"/>
              </a:ext>
            </a:extLst>
          </p:cNvPr>
          <p:cNvSpPr>
            <a:spLocks/>
          </p:cNvSpPr>
          <p:nvPr/>
        </p:nvSpPr>
        <p:spPr bwMode="auto">
          <a:xfrm>
            <a:off x="4888706" y="3330179"/>
            <a:ext cx="9525" cy="11906"/>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7 w 23"/>
              <a:gd name="T13" fmla="*/ 2 h 30"/>
              <a:gd name="T14" fmla="*/ 14 w 23"/>
              <a:gd name="T15" fmla="*/ 0 h 30"/>
              <a:gd name="T16" fmla="*/ 12 w 23"/>
              <a:gd name="T17" fmla="*/ 0 h 30"/>
              <a:gd name="T18" fmla="*/ 10 w 23"/>
              <a:gd name="T19" fmla="*/ 0 h 30"/>
              <a:gd name="T20" fmla="*/ 9 w 23"/>
              <a:gd name="T21" fmla="*/ 0 h 30"/>
              <a:gd name="T22" fmla="*/ 7 w 23"/>
              <a:gd name="T23" fmla="*/ 2 h 30"/>
              <a:gd name="T24" fmla="*/ 5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8" y="3"/>
                </a:lnTo>
                <a:lnTo>
                  <a:pt x="17" y="2"/>
                </a:lnTo>
                <a:lnTo>
                  <a:pt x="15" y="0"/>
                </a:lnTo>
                <a:lnTo>
                  <a:pt x="14" y="0"/>
                </a:lnTo>
                <a:lnTo>
                  <a:pt x="13" y="0"/>
                </a:lnTo>
                <a:lnTo>
                  <a:pt x="12" y="0"/>
                </a:lnTo>
                <a:lnTo>
                  <a:pt x="11" y="0"/>
                </a:lnTo>
                <a:lnTo>
                  <a:pt x="10" y="0"/>
                </a:lnTo>
                <a:lnTo>
                  <a:pt x="9" y="0"/>
                </a:lnTo>
                <a:lnTo>
                  <a:pt x="8" y="0"/>
                </a:lnTo>
                <a:lnTo>
                  <a:pt x="7" y="2"/>
                </a:lnTo>
                <a:lnTo>
                  <a:pt x="6" y="2"/>
                </a:lnTo>
                <a:lnTo>
                  <a:pt x="5"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5" y="28"/>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8"/>
                </a:lnTo>
                <a:lnTo>
                  <a:pt x="19" y="27"/>
                </a:lnTo>
                <a:lnTo>
                  <a:pt x="19"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21" name="Line 628">
            <a:extLst>
              <a:ext uri="{FF2B5EF4-FFF2-40B4-BE49-F238E27FC236}">
                <a16:creationId xmlns:a16="http://schemas.microsoft.com/office/drawing/2014/main" xmlns="" id="{59ED4B9C-3E20-4BA9-8E28-8CD698F84405}"/>
              </a:ext>
            </a:extLst>
          </p:cNvPr>
          <p:cNvSpPr>
            <a:spLocks noChangeShapeType="1"/>
          </p:cNvSpPr>
          <p:nvPr/>
        </p:nvSpPr>
        <p:spPr bwMode="auto">
          <a:xfrm>
            <a:off x="4961335" y="3269457"/>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22" name="Line 629">
            <a:extLst>
              <a:ext uri="{FF2B5EF4-FFF2-40B4-BE49-F238E27FC236}">
                <a16:creationId xmlns:a16="http://schemas.microsoft.com/office/drawing/2014/main" xmlns="" id="{3D672C24-D90F-48C3-97E4-52989E513D39}"/>
              </a:ext>
            </a:extLst>
          </p:cNvPr>
          <p:cNvSpPr>
            <a:spLocks noChangeShapeType="1"/>
          </p:cNvSpPr>
          <p:nvPr/>
        </p:nvSpPr>
        <p:spPr bwMode="auto">
          <a:xfrm>
            <a:off x="4938713" y="3298031"/>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23" name="Freeform 630">
            <a:extLst>
              <a:ext uri="{FF2B5EF4-FFF2-40B4-BE49-F238E27FC236}">
                <a16:creationId xmlns:a16="http://schemas.microsoft.com/office/drawing/2014/main" xmlns="" id="{FD191DDA-B127-4DA7-AAC2-2C0A94867E19}"/>
              </a:ext>
            </a:extLst>
          </p:cNvPr>
          <p:cNvSpPr>
            <a:spLocks/>
          </p:cNvSpPr>
          <p:nvPr/>
        </p:nvSpPr>
        <p:spPr bwMode="auto">
          <a:xfrm>
            <a:off x="4175523" y="3088482"/>
            <a:ext cx="244078" cy="254794"/>
          </a:xfrm>
          <a:custGeom>
            <a:avLst/>
            <a:gdLst>
              <a:gd name="T0" fmla="*/ 56 w 615"/>
              <a:gd name="T1" fmla="*/ 196 h 643"/>
              <a:gd name="T2" fmla="*/ 0 w 615"/>
              <a:gd name="T3" fmla="*/ 196 h 643"/>
              <a:gd name="T4" fmla="*/ 307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24" name="Rectangle 631">
            <a:extLst>
              <a:ext uri="{FF2B5EF4-FFF2-40B4-BE49-F238E27FC236}">
                <a16:creationId xmlns:a16="http://schemas.microsoft.com/office/drawing/2014/main" xmlns="" id="{EA487037-28B7-4454-AADA-2F868488E34F}"/>
              </a:ext>
            </a:extLst>
          </p:cNvPr>
          <p:cNvSpPr>
            <a:spLocks noChangeArrowheads="1"/>
          </p:cNvSpPr>
          <p:nvPr/>
        </p:nvSpPr>
        <p:spPr bwMode="auto">
          <a:xfrm>
            <a:off x="4198144" y="3165872"/>
            <a:ext cx="20240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25" name="Rectangle 632">
            <a:extLst>
              <a:ext uri="{FF2B5EF4-FFF2-40B4-BE49-F238E27FC236}">
                <a16:creationId xmlns:a16="http://schemas.microsoft.com/office/drawing/2014/main" xmlns="" id="{3F663D43-346B-4B0A-A058-EDF8495A7C75}"/>
              </a:ext>
            </a:extLst>
          </p:cNvPr>
          <p:cNvSpPr>
            <a:spLocks noChangeArrowheads="1"/>
          </p:cNvSpPr>
          <p:nvPr/>
        </p:nvSpPr>
        <p:spPr bwMode="auto">
          <a:xfrm>
            <a:off x="4230291" y="3206354"/>
            <a:ext cx="71438"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26" name="Rectangle 633">
            <a:extLst>
              <a:ext uri="{FF2B5EF4-FFF2-40B4-BE49-F238E27FC236}">
                <a16:creationId xmlns:a16="http://schemas.microsoft.com/office/drawing/2014/main" xmlns="" id="{24EE6876-2F61-4C0C-B1CE-8B02B4050EDF}"/>
              </a:ext>
            </a:extLst>
          </p:cNvPr>
          <p:cNvSpPr>
            <a:spLocks noChangeArrowheads="1"/>
          </p:cNvSpPr>
          <p:nvPr/>
        </p:nvSpPr>
        <p:spPr bwMode="auto">
          <a:xfrm>
            <a:off x="4332685" y="3202782"/>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27" name="Freeform 634">
            <a:extLst>
              <a:ext uri="{FF2B5EF4-FFF2-40B4-BE49-F238E27FC236}">
                <a16:creationId xmlns:a16="http://schemas.microsoft.com/office/drawing/2014/main" xmlns="" id="{C5D7A2BB-2E85-480F-B631-5F7AF78C2908}"/>
              </a:ext>
            </a:extLst>
          </p:cNvPr>
          <p:cNvSpPr>
            <a:spLocks/>
          </p:cNvSpPr>
          <p:nvPr/>
        </p:nvSpPr>
        <p:spPr bwMode="auto">
          <a:xfrm>
            <a:off x="4282679" y="3263504"/>
            <a:ext cx="9525" cy="11906"/>
          </a:xfrm>
          <a:custGeom>
            <a:avLst/>
            <a:gdLst>
              <a:gd name="T0" fmla="*/ 23 w 23"/>
              <a:gd name="T1" fmla="*/ 13 h 29"/>
              <a:gd name="T2" fmla="*/ 23 w 23"/>
              <a:gd name="T3" fmla="*/ 11 h 29"/>
              <a:gd name="T4" fmla="*/ 21 w 23"/>
              <a:gd name="T5" fmla="*/ 8 h 29"/>
              <a:gd name="T6" fmla="*/ 21 w 23"/>
              <a:gd name="T7" fmla="*/ 6 h 29"/>
              <a:gd name="T8" fmla="*/ 19 w 23"/>
              <a:gd name="T9" fmla="*/ 4 h 29"/>
              <a:gd name="T10" fmla="*/ 18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7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7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9"/>
                </a:lnTo>
                <a:lnTo>
                  <a:pt x="21" y="8"/>
                </a:lnTo>
                <a:lnTo>
                  <a:pt x="21" y="7"/>
                </a:lnTo>
                <a:lnTo>
                  <a:pt x="21" y="6"/>
                </a:lnTo>
                <a:lnTo>
                  <a:pt x="20" y="5"/>
                </a:lnTo>
                <a:lnTo>
                  <a:pt x="19" y="4"/>
                </a:lnTo>
                <a:lnTo>
                  <a:pt x="19" y="3"/>
                </a:lnTo>
                <a:lnTo>
                  <a:pt x="18" y="2"/>
                </a:lnTo>
                <a:lnTo>
                  <a:pt x="16" y="1"/>
                </a:lnTo>
                <a:lnTo>
                  <a:pt x="15" y="0"/>
                </a:lnTo>
                <a:lnTo>
                  <a:pt x="14" y="0"/>
                </a:lnTo>
                <a:lnTo>
                  <a:pt x="13" y="0"/>
                </a:lnTo>
                <a:lnTo>
                  <a:pt x="12" y="0"/>
                </a:lnTo>
                <a:lnTo>
                  <a:pt x="11" y="0"/>
                </a:lnTo>
                <a:lnTo>
                  <a:pt x="10" y="0"/>
                </a:lnTo>
                <a:lnTo>
                  <a:pt x="9" y="0"/>
                </a:lnTo>
                <a:lnTo>
                  <a:pt x="8" y="0"/>
                </a:lnTo>
                <a:lnTo>
                  <a:pt x="7" y="1"/>
                </a:lnTo>
                <a:lnTo>
                  <a:pt x="6" y="1"/>
                </a:lnTo>
                <a:lnTo>
                  <a:pt x="4" y="2"/>
                </a:lnTo>
                <a:lnTo>
                  <a:pt x="3" y="3"/>
                </a:lnTo>
                <a:lnTo>
                  <a:pt x="3" y="4"/>
                </a:lnTo>
                <a:lnTo>
                  <a:pt x="2" y="5"/>
                </a:lnTo>
                <a:lnTo>
                  <a:pt x="1" y="6"/>
                </a:lnTo>
                <a:lnTo>
                  <a:pt x="1" y="7"/>
                </a:lnTo>
                <a:lnTo>
                  <a:pt x="1" y="8"/>
                </a:lnTo>
                <a:lnTo>
                  <a:pt x="0" y="9"/>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6" y="28"/>
                </a:lnTo>
                <a:lnTo>
                  <a:pt x="7" y="28"/>
                </a:lnTo>
                <a:lnTo>
                  <a:pt x="8" y="29"/>
                </a:lnTo>
                <a:lnTo>
                  <a:pt x="9" y="29"/>
                </a:lnTo>
                <a:lnTo>
                  <a:pt x="10" y="29"/>
                </a:lnTo>
                <a:lnTo>
                  <a:pt x="11" y="29"/>
                </a:lnTo>
                <a:lnTo>
                  <a:pt x="12" y="29"/>
                </a:lnTo>
                <a:lnTo>
                  <a:pt x="13" y="29"/>
                </a:lnTo>
                <a:lnTo>
                  <a:pt x="14" y="29"/>
                </a:lnTo>
                <a:lnTo>
                  <a:pt x="15" y="29"/>
                </a:lnTo>
                <a:lnTo>
                  <a:pt x="16" y="28"/>
                </a:lnTo>
                <a:lnTo>
                  <a:pt x="18"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28" name="Line 635">
            <a:extLst>
              <a:ext uri="{FF2B5EF4-FFF2-40B4-BE49-F238E27FC236}">
                <a16:creationId xmlns:a16="http://schemas.microsoft.com/office/drawing/2014/main" xmlns="" id="{AAF9F521-8912-44C1-BC07-7DCB2CB912AA}"/>
              </a:ext>
            </a:extLst>
          </p:cNvPr>
          <p:cNvSpPr>
            <a:spLocks noChangeShapeType="1"/>
          </p:cNvSpPr>
          <p:nvPr/>
        </p:nvSpPr>
        <p:spPr bwMode="auto">
          <a:xfrm>
            <a:off x="4355306" y="3202782"/>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29" name="Line 636">
            <a:extLst>
              <a:ext uri="{FF2B5EF4-FFF2-40B4-BE49-F238E27FC236}">
                <a16:creationId xmlns:a16="http://schemas.microsoft.com/office/drawing/2014/main" xmlns="" id="{A4FB8BE6-EC6A-4394-B97A-98226BD8C0AB}"/>
              </a:ext>
            </a:extLst>
          </p:cNvPr>
          <p:cNvSpPr>
            <a:spLocks noChangeShapeType="1"/>
          </p:cNvSpPr>
          <p:nvPr/>
        </p:nvSpPr>
        <p:spPr bwMode="auto">
          <a:xfrm>
            <a:off x="4332685" y="3231356"/>
            <a:ext cx="46434"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30" name="Freeform 637">
            <a:extLst>
              <a:ext uri="{FF2B5EF4-FFF2-40B4-BE49-F238E27FC236}">
                <a16:creationId xmlns:a16="http://schemas.microsoft.com/office/drawing/2014/main" xmlns="" id="{6BD8EED3-471D-42BB-96A3-B96810C92E73}"/>
              </a:ext>
            </a:extLst>
          </p:cNvPr>
          <p:cNvSpPr>
            <a:spLocks/>
          </p:cNvSpPr>
          <p:nvPr/>
        </p:nvSpPr>
        <p:spPr bwMode="auto">
          <a:xfrm>
            <a:off x="3171825" y="4491038"/>
            <a:ext cx="244079" cy="255985"/>
          </a:xfrm>
          <a:custGeom>
            <a:avLst/>
            <a:gdLst>
              <a:gd name="T0" fmla="*/ 56 w 615"/>
              <a:gd name="T1" fmla="*/ 196 h 643"/>
              <a:gd name="T2" fmla="*/ 0 w 615"/>
              <a:gd name="T3" fmla="*/ 196 h 643"/>
              <a:gd name="T4" fmla="*/ 307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31" name="Rectangle 638">
            <a:extLst>
              <a:ext uri="{FF2B5EF4-FFF2-40B4-BE49-F238E27FC236}">
                <a16:creationId xmlns:a16="http://schemas.microsoft.com/office/drawing/2014/main" xmlns="" id="{A8334EE4-F233-4FA4-930E-CB6C79072A2C}"/>
              </a:ext>
            </a:extLst>
          </p:cNvPr>
          <p:cNvSpPr>
            <a:spLocks noChangeArrowheads="1"/>
          </p:cNvSpPr>
          <p:nvPr/>
        </p:nvSpPr>
        <p:spPr bwMode="auto">
          <a:xfrm>
            <a:off x="3194448" y="4569619"/>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32" name="Rectangle 639">
            <a:extLst>
              <a:ext uri="{FF2B5EF4-FFF2-40B4-BE49-F238E27FC236}">
                <a16:creationId xmlns:a16="http://schemas.microsoft.com/office/drawing/2014/main" xmlns="" id="{F04D951D-8D99-421C-8FE2-36261DFE65EA}"/>
              </a:ext>
            </a:extLst>
          </p:cNvPr>
          <p:cNvSpPr>
            <a:spLocks noChangeArrowheads="1"/>
          </p:cNvSpPr>
          <p:nvPr/>
        </p:nvSpPr>
        <p:spPr bwMode="auto">
          <a:xfrm>
            <a:off x="3226594" y="4608910"/>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33" name="Rectangle 640">
            <a:extLst>
              <a:ext uri="{FF2B5EF4-FFF2-40B4-BE49-F238E27FC236}">
                <a16:creationId xmlns:a16="http://schemas.microsoft.com/office/drawing/2014/main" xmlns="" id="{A8C8DC95-51F9-4D94-AD00-1368F7296037}"/>
              </a:ext>
            </a:extLst>
          </p:cNvPr>
          <p:cNvSpPr>
            <a:spLocks noChangeArrowheads="1"/>
          </p:cNvSpPr>
          <p:nvPr/>
        </p:nvSpPr>
        <p:spPr bwMode="auto">
          <a:xfrm>
            <a:off x="3327798" y="4605338"/>
            <a:ext cx="4881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34" name="Freeform 641">
            <a:extLst>
              <a:ext uri="{FF2B5EF4-FFF2-40B4-BE49-F238E27FC236}">
                <a16:creationId xmlns:a16="http://schemas.microsoft.com/office/drawing/2014/main" xmlns="" id="{0F96CC72-016D-46D2-9B31-CAD59E15815A}"/>
              </a:ext>
            </a:extLst>
          </p:cNvPr>
          <p:cNvSpPr>
            <a:spLocks/>
          </p:cNvSpPr>
          <p:nvPr/>
        </p:nvSpPr>
        <p:spPr bwMode="auto">
          <a:xfrm>
            <a:off x="3277791" y="4666060"/>
            <a:ext cx="9525" cy="11906"/>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7 w 23"/>
              <a:gd name="T13" fmla="*/ 2 h 30"/>
              <a:gd name="T14" fmla="*/ 14 w 23"/>
              <a:gd name="T15" fmla="*/ 0 h 30"/>
              <a:gd name="T16" fmla="*/ 12 w 23"/>
              <a:gd name="T17" fmla="*/ 0 h 30"/>
              <a:gd name="T18" fmla="*/ 10 w 23"/>
              <a:gd name="T19" fmla="*/ 0 h 30"/>
              <a:gd name="T20" fmla="*/ 9 w 23"/>
              <a:gd name="T21" fmla="*/ 0 h 30"/>
              <a:gd name="T22" fmla="*/ 7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8" y="3"/>
                </a:lnTo>
                <a:lnTo>
                  <a:pt x="17" y="2"/>
                </a:lnTo>
                <a:lnTo>
                  <a:pt x="15" y="0"/>
                </a:lnTo>
                <a:lnTo>
                  <a:pt x="14" y="0"/>
                </a:lnTo>
                <a:lnTo>
                  <a:pt x="13" y="0"/>
                </a:lnTo>
                <a:lnTo>
                  <a:pt x="12" y="0"/>
                </a:lnTo>
                <a:lnTo>
                  <a:pt x="11" y="0"/>
                </a:lnTo>
                <a:lnTo>
                  <a:pt x="10" y="0"/>
                </a:lnTo>
                <a:lnTo>
                  <a:pt x="9" y="0"/>
                </a:lnTo>
                <a:lnTo>
                  <a:pt x="8" y="0"/>
                </a:lnTo>
                <a:lnTo>
                  <a:pt x="7" y="2"/>
                </a:lnTo>
                <a:lnTo>
                  <a:pt x="6"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4"/>
                </a:lnTo>
                <a:lnTo>
                  <a:pt x="1" y="25"/>
                </a:lnTo>
                <a:lnTo>
                  <a:pt x="2" y="25"/>
                </a:lnTo>
                <a:lnTo>
                  <a:pt x="3" y="26"/>
                </a:lnTo>
                <a:lnTo>
                  <a:pt x="3" y="27"/>
                </a:lnTo>
                <a:lnTo>
                  <a:pt x="4" y="28"/>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8"/>
                </a:lnTo>
                <a:lnTo>
                  <a:pt x="19" y="27"/>
                </a:lnTo>
                <a:lnTo>
                  <a:pt x="19" y="26"/>
                </a:lnTo>
                <a:lnTo>
                  <a:pt x="20" y="25"/>
                </a:lnTo>
                <a:lnTo>
                  <a:pt x="21" y="25"/>
                </a:lnTo>
                <a:lnTo>
                  <a:pt x="21" y="24"/>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35" name="Line 642">
            <a:extLst>
              <a:ext uri="{FF2B5EF4-FFF2-40B4-BE49-F238E27FC236}">
                <a16:creationId xmlns:a16="http://schemas.microsoft.com/office/drawing/2014/main" xmlns="" id="{DE3FC993-AE22-44AA-886E-0729CF756C23}"/>
              </a:ext>
            </a:extLst>
          </p:cNvPr>
          <p:cNvSpPr>
            <a:spLocks noChangeShapeType="1"/>
          </p:cNvSpPr>
          <p:nvPr/>
        </p:nvSpPr>
        <p:spPr bwMode="auto">
          <a:xfrm>
            <a:off x="3351610" y="4606529"/>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36" name="Line 643">
            <a:extLst>
              <a:ext uri="{FF2B5EF4-FFF2-40B4-BE49-F238E27FC236}">
                <a16:creationId xmlns:a16="http://schemas.microsoft.com/office/drawing/2014/main" xmlns="" id="{6D98B9AF-40F0-4518-91C6-92FDF93728D7}"/>
              </a:ext>
            </a:extLst>
          </p:cNvPr>
          <p:cNvSpPr>
            <a:spLocks noChangeShapeType="1"/>
          </p:cNvSpPr>
          <p:nvPr/>
        </p:nvSpPr>
        <p:spPr bwMode="auto">
          <a:xfrm>
            <a:off x="3327797" y="4633913"/>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37" name="Freeform 644">
            <a:extLst>
              <a:ext uri="{FF2B5EF4-FFF2-40B4-BE49-F238E27FC236}">
                <a16:creationId xmlns:a16="http://schemas.microsoft.com/office/drawing/2014/main" xmlns="" id="{68AA3E2E-C784-4ACB-89AB-CED759AF53CF}"/>
              </a:ext>
            </a:extLst>
          </p:cNvPr>
          <p:cNvSpPr>
            <a:spLocks/>
          </p:cNvSpPr>
          <p:nvPr/>
        </p:nvSpPr>
        <p:spPr bwMode="auto">
          <a:xfrm>
            <a:off x="3284935" y="4045744"/>
            <a:ext cx="244078" cy="255985"/>
          </a:xfrm>
          <a:custGeom>
            <a:avLst/>
            <a:gdLst>
              <a:gd name="T0" fmla="*/ 55 w 614"/>
              <a:gd name="T1" fmla="*/ 195 h 643"/>
              <a:gd name="T2" fmla="*/ 0 w 614"/>
              <a:gd name="T3" fmla="*/ 195 h 643"/>
              <a:gd name="T4" fmla="*/ 307 w 614"/>
              <a:gd name="T5" fmla="*/ 0 h 643"/>
              <a:gd name="T6" fmla="*/ 614 w 614"/>
              <a:gd name="T7" fmla="*/ 195 h 643"/>
              <a:gd name="T8" fmla="*/ 586 w 614"/>
              <a:gd name="T9" fmla="*/ 195 h 643"/>
              <a:gd name="T10" fmla="*/ 558 w 614"/>
              <a:gd name="T11" fmla="*/ 195 h 643"/>
              <a:gd name="T12" fmla="*/ 558 w 614"/>
              <a:gd name="T13" fmla="*/ 614 h 643"/>
              <a:gd name="T14" fmla="*/ 55 w 614"/>
              <a:gd name="T15" fmla="*/ 614 h 643"/>
              <a:gd name="T16" fmla="*/ 55 w 614"/>
              <a:gd name="T17" fmla="*/ 195 h 643"/>
              <a:gd name="T18" fmla="*/ 558 w 614"/>
              <a:gd name="T19" fmla="*/ 195 h 643"/>
              <a:gd name="T20" fmla="*/ 586 w 614"/>
              <a:gd name="T21" fmla="*/ 195 h 643"/>
              <a:gd name="T22" fmla="*/ 586 w 614"/>
              <a:gd name="T23" fmla="*/ 643 h 643"/>
              <a:gd name="T24" fmla="*/ 55 w 614"/>
              <a:gd name="T25" fmla="*/ 643 h 643"/>
              <a:gd name="T26" fmla="*/ 55 w 614"/>
              <a:gd name="T27" fmla="*/ 614 h 643"/>
              <a:gd name="T28" fmla="*/ 55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5"/>
                </a:moveTo>
                <a:lnTo>
                  <a:pt x="0" y="195"/>
                </a:lnTo>
                <a:lnTo>
                  <a:pt x="307" y="0"/>
                </a:lnTo>
                <a:lnTo>
                  <a:pt x="614" y="195"/>
                </a:lnTo>
                <a:lnTo>
                  <a:pt x="586" y="195"/>
                </a:lnTo>
                <a:lnTo>
                  <a:pt x="558" y="195"/>
                </a:lnTo>
                <a:lnTo>
                  <a:pt x="558" y="614"/>
                </a:lnTo>
                <a:lnTo>
                  <a:pt x="55" y="614"/>
                </a:lnTo>
                <a:lnTo>
                  <a:pt x="55" y="195"/>
                </a:lnTo>
                <a:lnTo>
                  <a:pt x="558" y="195"/>
                </a:lnTo>
                <a:lnTo>
                  <a:pt x="586" y="195"/>
                </a:lnTo>
                <a:lnTo>
                  <a:pt x="586" y="643"/>
                </a:lnTo>
                <a:lnTo>
                  <a:pt x="55" y="643"/>
                </a:lnTo>
                <a:lnTo>
                  <a:pt x="55" y="614"/>
                </a:lnTo>
                <a:lnTo>
                  <a:pt x="55"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38" name="Rectangle 645">
            <a:extLst>
              <a:ext uri="{FF2B5EF4-FFF2-40B4-BE49-F238E27FC236}">
                <a16:creationId xmlns:a16="http://schemas.microsoft.com/office/drawing/2014/main" xmlns="" id="{6F0E0515-5D76-4871-88E5-BFDE3B3F6B74}"/>
              </a:ext>
            </a:extLst>
          </p:cNvPr>
          <p:cNvSpPr>
            <a:spLocks noChangeArrowheads="1"/>
          </p:cNvSpPr>
          <p:nvPr/>
        </p:nvSpPr>
        <p:spPr bwMode="auto">
          <a:xfrm>
            <a:off x="3307556" y="4123135"/>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39" name="Rectangle 646">
            <a:extLst>
              <a:ext uri="{FF2B5EF4-FFF2-40B4-BE49-F238E27FC236}">
                <a16:creationId xmlns:a16="http://schemas.microsoft.com/office/drawing/2014/main" xmlns="" id="{B6573FF8-CCBE-4CE5-ACEC-E17BD734A862}"/>
              </a:ext>
            </a:extLst>
          </p:cNvPr>
          <p:cNvSpPr>
            <a:spLocks noChangeArrowheads="1"/>
          </p:cNvSpPr>
          <p:nvPr/>
        </p:nvSpPr>
        <p:spPr bwMode="auto">
          <a:xfrm>
            <a:off x="3339703" y="4163617"/>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40" name="Rectangle 647">
            <a:extLst>
              <a:ext uri="{FF2B5EF4-FFF2-40B4-BE49-F238E27FC236}">
                <a16:creationId xmlns:a16="http://schemas.microsoft.com/office/drawing/2014/main" xmlns="" id="{D3A0B62F-C870-4A67-990F-F42CBD969B07}"/>
              </a:ext>
            </a:extLst>
          </p:cNvPr>
          <p:cNvSpPr>
            <a:spLocks noChangeArrowheads="1"/>
          </p:cNvSpPr>
          <p:nvPr/>
        </p:nvSpPr>
        <p:spPr bwMode="auto">
          <a:xfrm>
            <a:off x="3440906" y="4160044"/>
            <a:ext cx="48816"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41" name="Freeform 648">
            <a:extLst>
              <a:ext uri="{FF2B5EF4-FFF2-40B4-BE49-F238E27FC236}">
                <a16:creationId xmlns:a16="http://schemas.microsoft.com/office/drawing/2014/main" xmlns="" id="{C76A8ABC-DA98-419C-8C08-909F43AD8744}"/>
              </a:ext>
            </a:extLst>
          </p:cNvPr>
          <p:cNvSpPr>
            <a:spLocks/>
          </p:cNvSpPr>
          <p:nvPr/>
        </p:nvSpPr>
        <p:spPr bwMode="auto">
          <a:xfrm>
            <a:off x="3390900" y="4220767"/>
            <a:ext cx="9525" cy="11906"/>
          </a:xfrm>
          <a:custGeom>
            <a:avLst/>
            <a:gdLst>
              <a:gd name="T0" fmla="*/ 23 w 23"/>
              <a:gd name="T1" fmla="*/ 13 h 29"/>
              <a:gd name="T2" fmla="*/ 23 w 23"/>
              <a:gd name="T3" fmla="*/ 11 h 29"/>
              <a:gd name="T4" fmla="*/ 21 w 23"/>
              <a:gd name="T5" fmla="*/ 9 h 29"/>
              <a:gd name="T6" fmla="*/ 21 w 23"/>
              <a:gd name="T7" fmla="*/ 6 h 29"/>
              <a:gd name="T8" fmla="*/ 19 w 23"/>
              <a:gd name="T9" fmla="*/ 4 h 29"/>
              <a:gd name="T10" fmla="*/ 18 w 23"/>
              <a:gd name="T11" fmla="*/ 2 h 29"/>
              <a:gd name="T12" fmla="*/ 17 w 23"/>
              <a:gd name="T13" fmla="*/ 1 h 29"/>
              <a:gd name="T14" fmla="*/ 15 w 23"/>
              <a:gd name="T15" fmla="*/ 0 h 29"/>
              <a:gd name="T16" fmla="*/ 12 w 23"/>
              <a:gd name="T17" fmla="*/ 0 h 29"/>
              <a:gd name="T18" fmla="*/ 10 w 23"/>
              <a:gd name="T19" fmla="*/ 0 h 29"/>
              <a:gd name="T20" fmla="*/ 9 w 23"/>
              <a:gd name="T21" fmla="*/ 0 h 29"/>
              <a:gd name="T22" fmla="*/ 7 w 23"/>
              <a:gd name="T23" fmla="*/ 1 h 29"/>
              <a:gd name="T24" fmla="*/ 5 w 23"/>
              <a:gd name="T25" fmla="*/ 2 h 29"/>
              <a:gd name="T26" fmla="*/ 4 w 23"/>
              <a:gd name="T27" fmla="*/ 4 h 29"/>
              <a:gd name="T28" fmla="*/ 1 w 23"/>
              <a:gd name="T29" fmla="*/ 6 h 29"/>
              <a:gd name="T30" fmla="*/ 1 w 23"/>
              <a:gd name="T31" fmla="*/ 9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4 w 23"/>
              <a:gd name="T45" fmla="*/ 25 h 29"/>
              <a:gd name="T46" fmla="*/ 5 w 23"/>
              <a:gd name="T47" fmla="*/ 27 h 29"/>
              <a:gd name="T48" fmla="*/ 7 w 23"/>
              <a:gd name="T49" fmla="*/ 28 h 29"/>
              <a:gd name="T50" fmla="*/ 9 w 23"/>
              <a:gd name="T51" fmla="*/ 29 h 29"/>
              <a:gd name="T52" fmla="*/ 10 w 23"/>
              <a:gd name="T53" fmla="*/ 29 h 29"/>
              <a:gd name="T54" fmla="*/ 12 w 23"/>
              <a:gd name="T55" fmla="*/ 29 h 29"/>
              <a:gd name="T56" fmla="*/ 15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7"/>
                </a:lnTo>
                <a:lnTo>
                  <a:pt x="21" y="6"/>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3" y="5"/>
                </a:lnTo>
                <a:lnTo>
                  <a:pt x="1" y="6"/>
                </a:lnTo>
                <a:lnTo>
                  <a:pt x="1" y="7"/>
                </a:lnTo>
                <a:lnTo>
                  <a:pt x="1" y="9"/>
                </a:lnTo>
                <a:lnTo>
                  <a:pt x="0" y="10"/>
                </a:lnTo>
                <a:lnTo>
                  <a:pt x="0" y="11"/>
                </a:lnTo>
                <a:lnTo>
                  <a:pt x="0" y="12"/>
                </a:lnTo>
                <a:lnTo>
                  <a:pt x="0" y="13"/>
                </a:lnTo>
                <a:lnTo>
                  <a:pt x="0" y="14"/>
                </a:lnTo>
                <a:lnTo>
                  <a:pt x="0" y="16"/>
                </a:lnTo>
                <a:lnTo>
                  <a:pt x="0" y="17"/>
                </a:lnTo>
                <a:lnTo>
                  <a:pt x="0" y="18"/>
                </a:lnTo>
                <a:lnTo>
                  <a:pt x="0" y="20"/>
                </a:lnTo>
                <a:lnTo>
                  <a:pt x="1" y="22"/>
                </a:lnTo>
                <a:lnTo>
                  <a:pt x="1" y="23"/>
                </a:lnTo>
                <a:lnTo>
                  <a:pt x="1" y="24"/>
                </a:lnTo>
                <a:lnTo>
                  <a:pt x="3" y="24"/>
                </a:lnTo>
                <a:lnTo>
                  <a:pt x="4" y="25"/>
                </a:lnTo>
                <a:lnTo>
                  <a:pt x="4" y="26"/>
                </a:lnTo>
                <a:lnTo>
                  <a:pt x="5" y="27"/>
                </a:lnTo>
                <a:lnTo>
                  <a:pt x="6" y="28"/>
                </a:lnTo>
                <a:lnTo>
                  <a:pt x="7" y="28"/>
                </a:lnTo>
                <a:lnTo>
                  <a:pt x="8" y="29"/>
                </a:lnTo>
                <a:lnTo>
                  <a:pt x="9" y="29"/>
                </a:lnTo>
                <a:lnTo>
                  <a:pt x="10" y="29"/>
                </a:lnTo>
                <a:lnTo>
                  <a:pt x="11" y="29"/>
                </a:lnTo>
                <a:lnTo>
                  <a:pt x="12" y="29"/>
                </a:lnTo>
                <a:lnTo>
                  <a:pt x="13" y="29"/>
                </a:lnTo>
                <a:lnTo>
                  <a:pt x="15" y="29"/>
                </a:lnTo>
                <a:lnTo>
                  <a:pt x="16"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42" name="Line 649">
            <a:extLst>
              <a:ext uri="{FF2B5EF4-FFF2-40B4-BE49-F238E27FC236}">
                <a16:creationId xmlns:a16="http://schemas.microsoft.com/office/drawing/2014/main" xmlns="" id="{22BEC42C-C230-4344-8140-BC4FBFB6C427}"/>
              </a:ext>
            </a:extLst>
          </p:cNvPr>
          <p:cNvSpPr>
            <a:spLocks noChangeShapeType="1"/>
          </p:cNvSpPr>
          <p:nvPr/>
        </p:nvSpPr>
        <p:spPr bwMode="auto">
          <a:xfrm>
            <a:off x="3464719" y="4160044"/>
            <a:ext cx="1191" cy="60722"/>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43" name="Line 650">
            <a:extLst>
              <a:ext uri="{FF2B5EF4-FFF2-40B4-BE49-F238E27FC236}">
                <a16:creationId xmlns:a16="http://schemas.microsoft.com/office/drawing/2014/main" xmlns="" id="{A81C8F8D-C0ED-422B-9631-FBE91245755C}"/>
              </a:ext>
            </a:extLst>
          </p:cNvPr>
          <p:cNvSpPr>
            <a:spLocks noChangeShapeType="1"/>
          </p:cNvSpPr>
          <p:nvPr/>
        </p:nvSpPr>
        <p:spPr bwMode="auto">
          <a:xfrm>
            <a:off x="3440906" y="4188619"/>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44" name="Freeform 651">
            <a:extLst>
              <a:ext uri="{FF2B5EF4-FFF2-40B4-BE49-F238E27FC236}">
                <a16:creationId xmlns:a16="http://schemas.microsoft.com/office/drawing/2014/main" xmlns="" id="{C06EF154-0096-495E-AB04-2562F81A4A0B}"/>
              </a:ext>
            </a:extLst>
          </p:cNvPr>
          <p:cNvSpPr>
            <a:spLocks/>
          </p:cNvSpPr>
          <p:nvPr/>
        </p:nvSpPr>
        <p:spPr bwMode="auto">
          <a:xfrm>
            <a:off x="3076575" y="3174207"/>
            <a:ext cx="244079" cy="254794"/>
          </a:xfrm>
          <a:custGeom>
            <a:avLst/>
            <a:gdLst>
              <a:gd name="T0" fmla="*/ 56 w 614"/>
              <a:gd name="T1" fmla="*/ 196 h 644"/>
              <a:gd name="T2" fmla="*/ 0 w 614"/>
              <a:gd name="T3" fmla="*/ 196 h 644"/>
              <a:gd name="T4" fmla="*/ 307 w 614"/>
              <a:gd name="T5" fmla="*/ 0 h 644"/>
              <a:gd name="T6" fmla="*/ 614 w 614"/>
              <a:gd name="T7" fmla="*/ 196 h 644"/>
              <a:gd name="T8" fmla="*/ 587 w 614"/>
              <a:gd name="T9" fmla="*/ 196 h 644"/>
              <a:gd name="T10" fmla="*/ 559 w 614"/>
              <a:gd name="T11" fmla="*/ 196 h 644"/>
              <a:gd name="T12" fmla="*/ 559 w 614"/>
              <a:gd name="T13" fmla="*/ 615 h 644"/>
              <a:gd name="T14" fmla="*/ 56 w 614"/>
              <a:gd name="T15" fmla="*/ 615 h 644"/>
              <a:gd name="T16" fmla="*/ 56 w 614"/>
              <a:gd name="T17" fmla="*/ 196 h 644"/>
              <a:gd name="T18" fmla="*/ 559 w 614"/>
              <a:gd name="T19" fmla="*/ 196 h 644"/>
              <a:gd name="T20" fmla="*/ 587 w 614"/>
              <a:gd name="T21" fmla="*/ 196 h 644"/>
              <a:gd name="T22" fmla="*/ 587 w 614"/>
              <a:gd name="T23" fmla="*/ 644 h 644"/>
              <a:gd name="T24" fmla="*/ 56 w 614"/>
              <a:gd name="T25" fmla="*/ 644 h 644"/>
              <a:gd name="T26" fmla="*/ 56 w 614"/>
              <a:gd name="T27" fmla="*/ 615 h 644"/>
              <a:gd name="T28" fmla="*/ 56 w 614"/>
              <a:gd name="T29" fmla="*/ 196 h 6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4"/>
              <a:gd name="T47" fmla="*/ 614 w 614"/>
              <a:gd name="T48" fmla="*/ 644 h 6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4">
                <a:moveTo>
                  <a:pt x="56" y="196"/>
                </a:moveTo>
                <a:lnTo>
                  <a:pt x="0" y="196"/>
                </a:lnTo>
                <a:lnTo>
                  <a:pt x="307" y="0"/>
                </a:lnTo>
                <a:lnTo>
                  <a:pt x="614" y="196"/>
                </a:lnTo>
                <a:lnTo>
                  <a:pt x="587" y="196"/>
                </a:lnTo>
                <a:lnTo>
                  <a:pt x="559" y="196"/>
                </a:lnTo>
                <a:lnTo>
                  <a:pt x="559" y="615"/>
                </a:lnTo>
                <a:lnTo>
                  <a:pt x="56" y="615"/>
                </a:lnTo>
                <a:lnTo>
                  <a:pt x="56" y="196"/>
                </a:lnTo>
                <a:lnTo>
                  <a:pt x="559" y="196"/>
                </a:lnTo>
                <a:lnTo>
                  <a:pt x="587" y="196"/>
                </a:lnTo>
                <a:lnTo>
                  <a:pt x="587" y="644"/>
                </a:lnTo>
                <a:lnTo>
                  <a:pt x="56" y="644"/>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45" name="Rectangle 652">
            <a:extLst>
              <a:ext uri="{FF2B5EF4-FFF2-40B4-BE49-F238E27FC236}">
                <a16:creationId xmlns:a16="http://schemas.microsoft.com/office/drawing/2014/main" xmlns="" id="{142853DD-DC91-4A2C-836E-21A54446D90E}"/>
              </a:ext>
            </a:extLst>
          </p:cNvPr>
          <p:cNvSpPr>
            <a:spLocks noChangeArrowheads="1"/>
          </p:cNvSpPr>
          <p:nvPr/>
        </p:nvSpPr>
        <p:spPr bwMode="auto">
          <a:xfrm>
            <a:off x="3099198" y="3251597"/>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46" name="Rectangle 653">
            <a:extLst>
              <a:ext uri="{FF2B5EF4-FFF2-40B4-BE49-F238E27FC236}">
                <a16:creationId xmlns:a16="http://schemas.microsoft.com/office/drawing/2014/main" xmlns="" id="{B4E514C8-21B3-4DAE-A454-DA642825C5F4}"/>
              </a:ext>
            </a:extLst>
          </p:cNvPr>
          <p:cNvSpPr>
            <a:spLocks noChangeArrowheads="1"/>
          </p:cNvSpPr>
          <p:nvPr/>
        </p:nvSpPr>
        <p:spPr bwMode="auto">
          <a:xfrm>
            <a:off x="3131344" y="3290888"/>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47" name="Rectangle 654">
            <a:extLst>
              <a:ext uri="{FF2B5EF4-FFF2-40B4-BE49-F238E27FC236}">
                <a16:creationId xmlns:a16="http://schemas.microsoft.com/office/drawing/2014/main" xmlns="" id="{CDE03C8E-69DD-4761-BC1F-115B24296B64}"/>
              </a:ext>
            </a:extLst>
          </p:cNvPr>
          <p:cNvSpPr>
            <a:spLocks noChangeArrowheads="1"/>
          </p:cNvSpPr>
          <p:nvPr/>
        </p:nvSpPr>
        <p:spPr bwMode="auto">
          <a:xfrm>
            <a:off x="3232548" y="3288507"/>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48" name="Freeform 655">
            <a:extLst>
              <a:ext uri="{FF2B5EF4-FFF2-40B4-BE49-F238E27FC236}">
                <a16:creationId xmlns:a16="http://schemas.microsoft.com/office/drawing/2014/main" xmlns="" id="{2EE72E2D-1D59-4146-82D5-277C3A6B1ED9}"/>
              </a:ext>
            </a:extLst>
          </p:cNvPr>
          <p:cNvSpPr>
            <a:spLocks/>
          </p:cNvSpPr>
          <p:nvPr/>
        </p:nvSpPr>
        <p:spPr bwMode="auto">
          <a:xfrm>
            <a:off x="3183732" y="3349229"/>
            <a:ext cx="8335" cy="11906"/>
          </a:xfrm>
          <a:custGeom>
            <a:avLst/>
            <a:gdLst>
              <a:gd name="T0" fmla="*/ 23 w 23"/>
              <a:gd name="T1" fmla="*/ 13 h 29"/>
              <a:gd name="T2" fmla="*/ 23 w 23"/>
              <a:gd name="T3" fmla="*/ 11 h 29"/>
              <a:gd name="T4" fmla="*/ 21 w 23"/>
              <a:gd name="T5" fmla="*/ 8 h 29"/>
              <a:gd name="T6" fmla="*/ 21 w 23"/>
              <a:gd name="T7" fmla="*/ 6 h 29"/>
              <a:gd name="T8" fmla="*/ 19 w 23"/>
              <a:gd name="T9" fmla="*/ 4 h 29"/>
              <a:gd name="T10" fmla="*/ 17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6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6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7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9" y="4"/>
                </a:lnTo>
                <a:lnTo>
                  <a:pt x="19"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9" y="26"/>
                </a:lnTo>
                <a:lnTo>
                  <a:pt x="19"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49" name="Line 656">
            <a:extLst>
              <a:ext uri="{FF2B5EF4-FFF2-40B4-BE49-F238E27FC236}">
                <a16:creationId xmlns:a16="http://schemas.microsoft.com/office/drawing/2014/main" xmlns="" id="{E9E35641-197D-4BB8-A607-3A5295D07880}"/>
              </a:ext>
            </a:extLst>
          </p:cNvPr>
          <p:cNvSpPr>
            <a:spLocks noChangeShapeType="1"/>
          </p:cNvSpPr>
          <p:nvPr/>
        </p:nvSpPr>
        <p:spPr bwMode="auto">
          <a:xfrm>
            <a:off x="3256360" y="3288507"/>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50" name="Line 657">
            <a:extLst>
              <a:ext uri="{FF2B5EF4-FFF2-40B4-BE49-F238E27FC236}">
                <a16:creationId xmlns:a16="http://schemas.microsoft.com/office/drawing/2014/main" xmlns="" id="{5C2E573F-3FE2-4809-93A0-72595FBA41D0}"/>
              </a:ext>
            </a:extLst>
          </p:cNvPr>
          <p:cNvSpPr>
            <a:spLocks noChangeShapeType="1"/>
          </p:cNvSpPr>
          <p:nvPr/>
        </p:nvSpPr>
        <p:spPr bwMode="auto">
          <a:xfrm>
            <a:off x="3232547" y="3317081"/>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51" name="Freeform 658">
            <a:extLst>
              <a:ext uri="{FF2B5EF4-FFF2-40B4-BE49-F238E27FC236}">
                <a16:creationId xmlns:a16="http://schemas.microsoft.com/office/drawing/2014/main" xmlns="" id="{86C28EC2-4840-43EE-8B8A-191D408B2A36}"/>
              </a:ext>
            </a:extLst>
          </p:cNvPr>
          <p:cNvSpPr>
            <a:spLocks/>
          </p:cNvSpPr>
          <p:nvPr/>
        </p:nvSpPr>
        <p:spPr bwMode="auto">
          <a:xfrm>
            <a:off x="2251473" y="4017169"/>
            <a:ext cx="244078" cy="255985"/>
          </a:xfrm>
          <a:custGeom>
            <a:avLst/>
            <a:gdLst>
              <a:gd name="T0" fmla="*/ 56 w 615"/>
              <a:gd name="T1" fmla="*/ 196 h 643"/>
              <a:gd name="T2" fmla="*/ 0 w 615"/>
              <a:gd name="T3" fmla="*/ 196 h 643"/>
              <a:gd name="T4" fmla="*/ 307 w 615"/>
              <a:gd name="T5" fmla="*/ 0 h 643"/>
              <a:gd name="T6" fmla="*/ 615 w 615"/>
              <a:gd name="T7" fmla="*/ 196 h 643"/>
              <a:gd name="T8" fmla="*/ 587 w 615"/>
              <a:gd name="T9" fmla="*/ 196 h 643"/>
              <a:gd name="T10" fmla="*/ 559 w 615"/>
              <a:gd name="T11" fmla="*/ 196 h 643"/>
              <a:gd name="T12" fmla="*/ 559 w 615"/>
              <a:gd name="T13" fmla="*/ 615 h 643"/>
              <a:gd name="T14" fmla="*/ 56 w 615"/>
              <a:gd name="T15" fmla="*/ 615 h 643"/>
              <a:gd name="T16" fmla="*/ 56 w 615"/>
              <a:gd name="T17" fmla="*/ 196 h 643"/>
              <a:gd name="T18" fmla="*/ 559 w 615"/>
              <a:gd name="T19" fmla="*/ 196 h 643"/>
              <a:gd name="T20" fmla="*/ 587 w 615"/>
              <a:gd name="T21" fmla="*/ 196 h 643"/>
              <a:gd name="T22" fmla="*/ 587 w 615"/>
              <a:gd name="T23" fmla="*/ 643 h 643"/>
              <a:gd name="T24" fmla="*/ 56 w 615"/>
              <a:gd name="T25" fmla="*/ 643 h 643"/>
              <a:gd name="T26" fmla="*/ 56 w 615"/>
              <a:gd name="T27" fmla="*/ 615 h 643"/>
              <a:gd name="T28" fmla="*/ 56 w 615"/>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6"/>
                </a:moveTo>
                <a:lnTo>
                  <a:pt x="0" y="196"/>
                </a:lnTo>
                <a:lnTo>
                  <a:pt x="307" y="0"/>
                </a:lnTo>
                <a:lnTo>
                  <a:pt x="615" y="196"/>
                </a:lnTo>
                <a:lnTo>
                  <a:pt x="587" y="196"/>
                </a:lnTo>
                <a:lnTo>
                  <a:pt x="559" y="196"/>
                </a:lnTo>
                <a:lnTo>
                  <a:pt x="559" y="615"/>
                </a:lnTo>
                <a:lnTo>
                  <a:pt x="56" y="615"/>
                </a:lnTo>
                <a:lnTo>
                  <a:pt x="56" y="196"/>
                </a:lnTo>
                <a:lnTo>
                  <a:pt x="559"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52" name="Rectangle 659">
            <a:extLst>
              <a:ext uri="{FF2B5EF4-FFF2-40B4-BE49-F238E27FC236}">
                <a16:creationId xmlns:a16="http://schemas.microsoft.com/office/drawing/2014/main" xmlns="" id="{849A5A7E-02D1-4181-9D22-FEDA470FF8C6}"/>
              </a:ext>
            </a:extLst>
          </p:cNvPr>
          <p:cNvSpPr>
            <a:spLocks noChangeArrowheads="1"/>
          </p:cNvSpPr>
          <p:nvPr/>
        </p:nvSpPr>
        <p:spPr bwMode="auto">
          <a:xfrm>
            <a:off x="2274094" y="4095751"/>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53" name="Rectangle 660">
            <a:extLst>
              <a:ext uri="{FF2B5EF4-FFF2-40B4-BE49-F238E27FC236}">
                <a16:creationId xmlns:a16="http://schemas.microsoft.com/office/drawing/2014/main" xmlns="" id="{EC44A144-1302-4334-B18C-B230284DE5D1}"/>
              </a:ext>
            </a:extLst>
          </p:cNvPr>
          <p:cNvSpPr>
            <a:spLocks noChangeArrowheads="1"/>
          </p:cNvSpPr>
          <p:nvPr/>
        </p:nvSpPr>
        <p:spPr bwMode="auto">
          <a:xfrm>
            <a:off x="2307432" y="4135042"/>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54" name="Rectangle 661">
            <a:extLst>
              <a:ext uri="{FF2B5EF4-FFF2-40B4-BE49-F238E27FC236}">
                <a16:creationId xmlns:a16="http://schemas.microsoft.com/office/drawing/2014/main" xmlns="" id="{971A1231-22F7-4070-B83B-316245041579}"/>
              </a:ext>
            </a:extLst>
          </p:cNvPr>
          <p:cNvSpPr>
            <a:spLocks noChangeArrowheads="1"/>
          </p:cNvSpPr>
          <p:nvPr/>
        </p:nvSpPr>
        <p:spPr bwMode="auto">
          <a:xfrm>
            <a:off x="2408635" y="4131469"/>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55" name="Freeform 662">
            <a:extLst>
              <a:ext uri="{FF2B5EF4-FFF2-40B4-BE49-F238E27FC236}">
                <a16:creationId xmlns:a16="http://schemas.microsoft.com/office/drawing/2014/main" xmlns="" id="{AC54A730-7137-4257-B67B-3880352FEFDD}"/>
              </a:ext>
            </a:extLst>
          </p:cNvPr>
          <p:cNvSpPr>
            <a:spLocks/>
          </p:cNvSpPr>
          <p:nvPr/>
        </p:nvSpPr>
        <p:spPr bwMode="auto">
          <a:xfrm>
            <a:off x="2358629" y="4192192"/>
            <a:ext cx="9525" cy="11906"/>
          </a:xfrm>
          <a:custGeom>
            <a:avLst/>
            <a:gdLst>
              <a:gd name="T0" fmla="*/ 23 w 23"/>
              <a:gd name="T1" fmla="*/ 14 h 30"/>
              <a:gd name="T2" fmla="*/ 23 w 23"/>
              <a:gd name="T3" fmla="*/ 11 h 30"/>
              <a:gd name="T4" fmla="*/ 21 w 23"/>
              <a:gd name="T5" fmla="*/ 9 h 30"/>
              <a:gd name="T6" fmla="*/ 21 w 23"/>
              <a:gd name="T7" fmla="*/ 7 h 30"/>
              <a:gd name="T8" fmla="*/ 19 w 23"/>
              <a:gd name="T9" fmla="*/ 5 h 30"/>
              <a:gd name="T10" fmla="*/ 18 w 23"/>
              <a:gd name="T11" fmla="*/ 3 h 30"/>
              <a:gd name="T12" fmla="*/ 17 w 23"/>
              <a:gd name="T13" fmla="*/ 2 h 30"/>
              <a:gd name="T14" fmla="*/ 14 w 23"/>
              <a:gd name="T15" fmla="*/ 0 h 30"/>
              <a:gd name="T16" fmla="*/ 12 w 23"/>
              <a:gd name="T17" fmla="*/ 0 h 30"/>
              <a:gd name="T18" fmla="*/ 10 w 23"/>
              <a:gd name="T19" fmla="*/ 0 h 30"/>
              <a:gd name="T20" fmla="*/ 9 w 23"/>
              <a:gd name="T21" fmla="*/ 0 h 30"/>
              <a:gd name="T22" fmla="*/ 7 w 23"/>
              <a:gd name="T23" fmla="*/ 2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3"/>
                </a:lnTo>
                <a:lnTo>
                  <a:pt x="23" y="11"/>
                </a:lnTo>
                <a:lnTo>
                  <a:pt x="22" y="10"/>
                </a:lnTo>
                <a:lnTo>
                  <a:pt x="21" y="9"/>
                </a:lnTo>
                <a:lnTo>
                  <a:pt x="21" y="8"/>
                </a:lnTo>
                <a:lnTo>
                  <a:pt x="21" y="7"/>
                </a:lnTo>
                <a:lnTo>
                  <a:pt x="20" y="6"/>
                </a:lnTo>
                <a:lnTo>
                  <a:pt x="19" y="5"/>
                </a:lnTo>
                <a:lnTo>
                  <a:pt x="19" y="4"/>
                </a:lnTo>
                <a:lnTo>
                  <a:pt x="18" y="3"/>
                </a:lnTo>
                <a:lnTo>
                  <a:pt x="17" y="2"/>
                </a:lnTo>
                <a:lnTo>
                  <a:pt x="15" y="0"/>
                </a:lnTo>
                <a:lnTo>
                  <a:pt x="14" y="0"/>
                </a:lnTo>
                <a:lnTo>
                  <a:pt x="13" y="0"/>
                </a:lnTo>
                <a:lnTo>
                  <a:pt x="12" y="0"/>
                </a:lnTo>
                <a:lnTo>
                  <a:pt x="11" y="0"/>
                </a:lnTo>
                <a:lnTo>
                  <a:pt x="10" y="0"/>
                </a:lnTo>
                <a:lnTo>
                  <a:pt x="9" y="0"/>
                </a:lnTo>
                <a:lnTo>
                  <a:pt x="8" y="0"/>
                </a:lnTo>
                <a:lnTo>
                  <a:pt x="7" y="2"/>
                </a:lnTo>
                <a:lnTo>
                  <a:pt x="6" y="2"/>
                </a:lnTo>
                <a:lnTo>
                  <a:pt x="4" y="3"/>
                </a:lnTo>
                <a:lnTo>
                  <a:pt x="3" y="4"/>
                </a:lnTo>
                <a:lnTo>
                  <a:pt x="3" y="5"/>
                </a:lnTo>
                <a:lnTo>
                  <a:pt x="2" y="6"/>
                </a:lnTo>
                <a:lnTo>
                  <a:pt x="1" y="7"/>
                </a:lnTo>
                <a:lnTo>
                  <a:pt x="1" y="8"/>
                </a:lnTo>
                <a:lnTo>
                  <a:pt x="1" y="9"/>
                </a:lnTo>
                <a:lnTo>
                  <a:pt x="0" y="10"/>
                </a:lnTo>
                <a:lnTo>
                  <a:pt x="0" y="11"/>
                </a:lnTo>
                <a:lnTo>
                  <a:pt x="0" y="13"/>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4" y="28"/>
                </a:lnTo>
                <a:lnTo>
                  <a:pt x="6" y="29"/>
                </a:lnTo>
                <a:lnTo>
                  <a:pt x="7" y="29"/>
                </a:lnTo>
                <a:lnTo>
                  <a:pt x="8" y="30"/>
                </a:lnTo>
                <a:lnTo>
                  <a:pt x="9" y="30"/>
                </a:lnTo>
                <a:lnTo>
                  <a:pt x="10" y="30"/>
                </a:lnTo>
                <a:lnTo>
                  <a:pt x="11" y="30"/>
                </a:lnTo>
                <a:lnTo>
                  <a:pt x="12" y="30"/>
                </a:lnTo>
                <a:lnTo>
                  <a:pt x="13" y="30"/>
                </a:lnTo>
                <a:lnTo>
                  <a:pt x="14" y="30"/>
                </a:lnTo>
                <a:lnTo>
                  <a:pt x="15" y="30"/>
                </a:lnTo>
                <a:lnTo>
                  <a:pt x="17" y="29"/>
                </a:lnTo>
                <a:lnTo>
                  <a:pt x="18" y="28"/>
                </a:lnTo>
                <a:lnTo>
                  <a:pt x="19" y="27"/>
                </a:lnTo>
                <a:lnTo>
                  <a:pt x="19"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56" name="Line 663">
            <a:extLst>
              <a:ext uri="{FF2B5EF4-FFF2-40B4-BE49-F238E27FC236}">
                <a16:creationId xmlns:a16="http://schemas.microsoft.com/office/drawing/2014/main" xmlns="" id="{E7F364A9-068F-4371-A006-3F025E524BAA}"/>
              </a:ext>
            </a:extLst>
          </p:cNvPr>
          <p:cNvSpPr>
            <a:spLocks noChangeShapeType="1"/>
          </p:cNvSpPr>
          <p:nvPr/>
        </p:nvSpPr>
        <p:spPr bwMode="auto">
          <a:xfrm>
            <a:off x="2431256" y="4132660"/>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57" name="Line 664">
            <a:extLst>
              <a:ext uri="{FF2B5EF4-FFF2-40B4-BE49-F238E27FC236}">
                <a16:creationId xmlns:a16="http://schemas.microsoft.com/office/drawing/2014/main" xmlns="" id="{5204536B-FEBE-44B9-AC45-B8E4B2F4F54B}"/>
              </a:ext>
            </a:extLst>
          </p:cNvPr>
          <p:cNvSpPr>
            <a:spLocks noChangeShapeType="1"/>
          </p:cNvSpPr>
          <p:nvPr/>
        </p:nvSpPr>
        <p:spPr bwMode="auto">
          <a:xfrm>
            <a:off x="2408635" y="4160044"/>
            <a:ext cx="46434"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58" name="Freeform 665">
            <a:extLst>
              <a:ext uri="{FF2B5EF4-FFF2-40B4-BE49-F238E27FC236}">
                <a16:creationId xmlns:a16="http://schemas.microsoft.com/office/drawing/2014/main" xmlns="" id="{DCFBF071-6EE6-44C9-8D09-8F266CBBC7F2}"/>
              </a:ext>
            </a:extLst>
          </p:cNvPr>
          <p:cNvSpPr>
            <a:spLocks/>
          </p:cNvSpPr>
          <p:nvPr/>
        </p:nvSpPr>
        <p:spPr bwMode="auto">
          <a:xfrm>
            <a:off x="4791075" y="1154907"/>
            <a:ext cx="244079" cy="255985"/>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59" name="Rectangle 666">
            <a:extLst>
              <a:ext uri="{FF2B5EF4-FFF2-40B4-BE49-F238E27FC236}">
                <a16:creationId xmlns:a16="http://schemas.microsoft.com/office/drawing/2014/main" xmlns="" id="{56B0B0B4-25EF-467E-98AD-2FC45BAF8086}"/>
              </a:ext>
            </a:extLst>
          </p:cNvPr>
          <p:cNvSpPr>
            <a:spLocks noChangeArrowheads="1"/>
          </p:cNvSpPr>
          <p:nvPr/>
        </p:nvSpPr>
        <p:spPr bwMode="auto">
          <a:xfrm>
            <a:off x="4814888" y="1232297"/>
            <a:ext cx="201216"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60" name="Rectangle 667">
            <a:extLst>
              <a:ext uri="{FF2B5EF4-FFF2-40B4-BE49-F238E27FC236}">
                <a16:creationId xmlns:a16="http://schemas.microsoft.com/office/drawing/2014/main" xmlns="" id="{9673A0CB-6EDF-421D-8885-23C587079283}"/>
              </a:ext>
            </a:extLst>
          </p:cNvPr>
          <p:cNvSpPr>
            <a:spLocks noChangeArrowheads="1"/>
          </p:cNvSpPr>
          <p:nvPr/>
        </p:nvSpPr>
        <p:spPr bwMode="auto">
          <a:xfrm>
            <a:off x="4847035" y="1272779"/>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61" name="Rectangle 668">
            <a:extLst>
              <a:ext uri="{FF2B5EF4-FFF2-40B4-BE49-F238E27FC236}">
                <a16:creationId xmlns:a16="http://schemas.microsoft.com/office/drawing/2014/main" xmlns="" id="{D9E602B6-B8BA-4AAD-BCA3-AD4BBA90709D}"/>
              </a:ext>
            </a:extLst>
          </p:cNvPr>
          <p:cNvSpPr>
            <a:spLocks noChangeArrowheads="1"/>
          </p:cNvSpPr>
          <p:nvPr/>
        </p:nvSpPr>
        <p:spPr bwMode="auto">
          <a:xfrm>
            <a:off x="4948238" y="1269207"/>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62" name="Freeform 669">
            <a:extLst>
              <a:ext uri="{FF2B5EF4-FFF2-40B4-BE49-F238E27FC236}">
                <a16:creationId xmlns:a16="http://schemas.microsoft.com/office/drawing/2014/main" xmlns="" id="{1D95E593-24FC-4075-9311-2A9034EE5543}"/>
              </a:ext>
            </a:extLst>
          </p:cNvPr>
          <p:cNvSpPr>
            <a:spLocks/>
          </p:cNvSpPr>
          <p:nvPr/>
        </p:nvSpPr>
        <p:spPr bwMode="auto">
          <a:xfrm>
            <a:off x="4898231" y="1329929"/>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5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4 h 30"/>
              <a:gd name="T28" fmla="*/ 1 w 23"/>
              <a:gd name="T29" fmla="*/ 7 h 30"/>
              <a:gd name="T30" fmla="*/ 1 w 23"/>
              <a:gd name="T31" fmla="*/ 9 h 30"/>
              <a:gd name="T32" fmla="*/ 0 w 23"/>
              <a:gd name="T33" fmla="*/ 11 h 30"/>
              <a:gd name="T34" fmla="*/ 0 w 23"/>
              <a:gd name="T35" fmla="*/ 13 h 30"/>
              <a:gd name="T36" fmla="*/ 0 w 23"/>
              <a:gd name="T37" fmla="*/ 16 h 30"/>
              <a:gd name="T38" fmla="*/ 0 w 23"/>
              <a:gd name="T39" fmla="*/ 19 h 30"/>
              <a:gd name="T40" fmla="*/ 1 w 23"/>
              <a:gd name="T41" fmla="*/ 22 h 30"/>
              <a:gd name="T42" fmla="*/ 1 w 23"/>
              <a:gd name="T43" fmla="*/ 24 h 30"/>
              <a:gd name="T44" fmla="*/ 4 w 23"/>
              <a:gd name="T45" fmla="*/ 25 h 30"/>
              <a:gd name="T46" fmla="*/ 5 w 23"/>
              <a:gd name="T47" fmla="*/ 27 h 30"/>
              <a:gd name="T48" fmla="*/ 7 w 23"/>
              <a:gd name="T49" fmla="*/ 28 h 30"/>
              <a:gd name="T50" fmla="*/ 9 w 23"/>
              <a:gd name="T51" fmla="*/ 30 h 30"/>
              <a:gd name="T52" fmla="*/ 10 w 23"/>
              <a:gd name="T53" fmla="*/ 30 h 30"/>
              <a:gd name="T54" fmla="*/ 12 w 23"/>
              <a:gd name="T55" fmla="*/ 30 h 30"/>
              <a:gd name="T56" fmla="*/ 15 w 23"/>
              <a:gd name="T57" fmla="*/ 30 h 30"/>
              <a:gd name="T58" fmla="*/ 17 w 23"/>
              <a:gd name="T59" fmla="*/ 28 h 30"/>
              <a:gd name="T60" fmla="*/ 18 w 23"/>
              <a:gd name="T61" fmla="*/ 27 h 30"/>
              <a:gd name="T62" fmla="*/ 19 w 23"/>
              <a:gd name="T63" fmla="*/ 25 h 30"/>
              <a:gd name="T64" fmla="*/ 21 w 23"/>
              <a:gd name="T65" fmla="*/ 24 h 30"/>
              <a:gd name="T66" fmla="*/ 21 w 23"/>
              <a:gd name="T67" fmla="*/ 22 h 30"/>
              <a:gd name="T68" fmla="*/ 23 w 23"/>
              <a:gd name="T69" fmla="*/ 19 h 30"/>
              <a:gd name="T70" fmla="*/ 23 w 23"/>
              <a:gd name="T71" fmla="*/ 16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5"/>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5"/>
                </a:lnTo>
                <a:lnTo>
                  <a:pt x="1" y="7"/>
                </a:lnTo>
                <a:lnTo>
                  <a:pt x="1" y="8"/>
                </a:lnTo>
                <a:lnTo>
                  <a:pt x="1" y="9"/>
                </a:lnTo>
                <a:lnTo>
                  <a:pt x="0" y="10"/>
                </a:lnTo>
                <a:lnTo>
                  <a:pt x="0" y="11"/>
                </a:lnTo>
                <a:lnTo>
                  <a:pt x="0" y="12"/>
                </a:lnTo>
                <a:lnTo>
                  <a:pt x="0" y="13"/>
                </a:lnTo>
                <a:lnTo>
                  <a:pt x="0" y="14"/>
                </a:lnTo>
                <a:lnTo>
                  <a:pt x="0" y="16"/>
                </a:lnTo>
                <a:lnTo>
                  <a:pt x="0" y="18"/>
                </a:lnTo>
                <a:lnTo>
                  <a:pt x="0" y="19"/>
                </a:lnTo>
                <a:lnTo>
                  <a:pt x="0" y="20"/>
                </a:lnTo>
                <a:lnTo>
                  <a:pt x="1" y="22"/>
                </a:lnTo>
                <a:lnTo>
                  <a:pt x="1" y="23"/>
                </a:lnTo>
                <a:lnTo>
                  <a:pt x="1" y="24"/>
                </a:lnTo>
                <a:lnTo>
                  <a:pt x="2" y="24"/>
                </a:lnTo>
                <a:lnTo>
                  <a:pt x="4" y="25"/>
                </a:lnTo>
                <a:lnTo>
                  <a:pt x="4" y="26"/>
                </a:lnTo>
                <a:lnTo>
                  <a:pt x="5" y="27"/>
                </a:lnTo>
                <a:lnTo>
                  <a:pt x="6" y="28"/>
                </a:lnTo>
                <a:lnTo>
                  <a:pt x="7" y="28"/>
                </a:lnTo>
                <a:lnTo>
                  <a:pt x="8" y="30"/>
                </a:lnTo>
                <a:lnTo>
                  <a:pt x="9" y="30"/>
                </a:lnTo>
                <a:lnTo>
                  <a:pt x="10" y="30"/>
                </a:lnTo>
                <a:lnTo>
                  <a:pt x="11" y="30"/>
                </a:lnTo>
                <a:lnTo>
                  <a:pt x="12" y="30"/>
                </a:lnTo>
                <a:lnTo>
                  <a:pt x="13" y="30"/>
                </a:lnTo>
                <a:lnTo>
                  <a:pt x="15" y="30"/>
                </a:lnTo>
                <a:lnTo>
                  <a:pt x="16" y="30"/>
                </a:lnTo>
                <a:lnTo>
                  <a:pt x="17" y="28"/>
                </a:lnTo>
                <a:lnTo>
                  <a:pt x="18" y="27"/>
                </a:lnTo>
                <a:lnTo>
                  <a:pt x="19" y="26"/>
                </a:lnTo>
                <a:lnTo>
                  <a:pt x="19" y="25"/>
                </a:lnTo>
                <a:lnTo>
                  <a:pt x="20" y="24"/>
                </a:lnTo>
                <a:lnTo>
                  <a:pt x="21" y="24"/>
                </a:lnTo>
                <a:lnTo>
                  <a:pt x="21" y="23"/>
                </a:lnTo>
                <a:lnTo>
                  <a:pt x="21" y="22"/>
                </a:lnTo>
                <a:lnTo>
                  <a:pt x="22" y="20"/>
                </a:lnTo>
                <a:lnTo>
                  <a:pt x="23" y="19"/>
                </a:lnTo>
                <a:lnTo>
                  <a:pt x="23" y="18"/>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63" name="Line 670">
            <a:extLst>
              <a:ext uri="{FF2B5EF4-FFF2-40B4-BE49-F238E27FC236}">
                <a16:creationId xmlns:a16="http://schemas.microsoft.com/office/drawing/2014/main" xmlns="" id="{9DB2A926-4F0A-4BF5-B8FB-26F1B1731532}"/>
              </a:ext>
            </a:extLst>
          </p:cNvPr>
          <p:cNvSpPr>
            <a:spLocks noChangeShapeType="1"/>
          </p:cNvSpPr>
          <p:nvPr/>
        </p:nvSpPr>
        <p:spPr bwMode="auto">
          <a:xfrm>
            <a:off x="4972050" y="1269207"/>
            <a:ext cx="1191" cy="60722"/>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64" name="Line 671">
            <a:extLst>
              <a:ext uri="{FF2B5EF4-FFF2-40B4-BE49-F238E27FC236}">
                <a16:creationId xmlns:a16="http://schemas.microsoft.com/office/drawing/2014/main" xmlns="" id="{847C9818-4FE1-4300-8661-21C43390F55F}"/>
              </a:ext>
            </a:extLst>
          </p:cNvPr>
          <p:cNvSpPr>
            <a:spLocks noChangeShapeType="1"/>
          </p:cNvSpPr>
          <p:nvPr/>
        </p:nvSpPr>
        <p:spPr bwMode="auto">
          <a:xfrm>
            <a:off x="4948238" y="1297781"/>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65" name="Freeform 672">
            <a:extLst>
              <a:ext uri="{FF2B5EF4-FFF2-40B4-BE49-F238E27FC236}">
                <a16:creationId xmlns:a16="http://schemas.microsoft.com/office/drawing/2014/main" xmlns="" id="{F00E38CB-41D0-49A4-87DB-F17E36EC6A71}"/>
              </a:ext>
            </a:extLst>
          </p:cNvPr>
          <p:cNvSpPr>
            <a:spLocks/>
          </p:cNvSpPr>
          <p:nvPr/>
        </p:nvSpPr>
        <p:spPr bwMode="auto">
          <a:xfrm>
            <a:off x="7350919" y="1183482"/>
            <a:ext cx="242888" cy="255985"/>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66" name="Rectangle 673">
            <a:extLst>
              <a:ext uri="{FF2B5EF4-FFF2-40B4-BE49-F238E27FC236}">
                <a16:creationId xmlns:a16="http://schemas.microsoft.com/office/drawing/2014/main" xmlns="" id="{F1D6B9C8-2868-4B8E-9271-704450EDDBC1}"/>
              </a:ext>
            </a:extLst>
          </p:cNvPr>
          <p:cNvSpPr>
            <a:spLocks noChangeArrowheads="1"/>
          </p:cNvSpPr>
          <p:nvPr/>
        </p:nvSpPr>
        <p:spPr bwMode="auto">
          <a:xfrm>
            <a:off x="7373542" y="1262063"/>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67" name="Rectangle 674">
            <a:extLst>
              <a:ext uri="{FF2B5EF4-FFF2-40B4-BE49-F238E27FC236}">
                <a16:creationId xmlns:a16="http://schemas.microsoft.com/office/drawing/2014/main" xmlns="" id="{5DDF98D3-ED25-4A80-A166-99CEC4F3854E}"/>
              </a:ext>
            </a:extLst>
          </p:cNvPr>
          <p:cNvSpPr>
            <a:spLocks noChangeArrowheads="1"/>
          </p:cNvSpPr>
          <p:nvPr/>
        </p:nvSpPr>
        <p:spPr bwMode="auto">
          <a:xfrm>
            <a:off x="7405688" y="1301354"/>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68" name="Rectangle 675">
            <a:extLst>
              <a:ext uri="{FF2B5EF4-FFF2-40B4-BE49-F238E27FC236}">
                <a16:creationId xmlns:a16="http://schemas.microsoft.com/office/drawing/2014/main" xmlns="" id="{A33F12A9-FFD6-4B7A-852E-2A85813C83C9}"/>
              </a:ext>
            </a:extLst>
          </p:cNvPr>
          <p:cNvSpPr>
            <a:spLocks noChangeArrowheads="1"/>
          </p:cNvSpPr>
          <p:nvPr/>
        </p:nvSpPr>
        <p:spPr bwMode="auto">
          <a:xfrm>
            <a:off x="7506892" y="1297782"/>
            <a:ext cx="4881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69" name="Freeform 676">
            <a:extLst>
              <a:ext uri="{FF2B5EF4-FFF2-40B4-BE49-F238E27FC236}">
                <a16:creationId xmlns:a16="http://schemas.microsoft.com/office/drawing/2014/main" xmlns="" id="{4B4A0B41-386E-47ED-A79E-0B2CC2B11C1B}"/>
              </a:ext>
            </a:extLst>
          </p:cNvPr>
          <p:cNvSpPr>
            <a:spLocks/>
          </p:cNvSpPr>
          <p:nvPr/>
        </p:nvSpPr>
        <p:spPr bwMode="auto">
          <a:xfrm>
            <a:off x="7456885" y="1358504"/>
            <a:ext cx="9525" cy="11906"/>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9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5 h 30"/>
              <a:gd name="T44" fmla="*/ 3 w 23"/>
              <a:gd name="T45" fmla="*/ 26 h 30"/>
              <a:gd name="T46" fmla="*/ 4 w 23"/>
              <a:gd name="T47" fmla="*/ 28 h 30"/>
              <a:gd name="T48" fmla="*/ 6 w 23"/>
              <a:gd name="T49" fmla="*/ 29 h 30"/>
              <a:gd name="T50" fmla="*/ 9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5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20" y="6"/>
                </a:lnTo>
                <a:lnTo>
                  <a:pt x="18" y="5"/>
                </a:lnTo>
                <a:lnTo>
                  <a:pt x="18" y="4"/>
                </a:lnTo>
                <a:lnTo>
                  <a:pt x="17" y="3"/>
                </a:lnTo>
                <a:lnTo>
                  <a:pt x="16" y="1"/>
                </a:lnTo>
                <a:lnTo>
                  <a:pt x="15" y="0"/>
                </a:lnTo>
                <a:lnTo>
                  <a:pt x="14" y="0"/>
                </a:lnTo>
                <a:lnTo>
                  <a:pt x="13" y="0"/>
                </a:lnTo>
                <a:lnTo>
                  <a:pt x="12" y="0"/>
                </a:lnTo>
                <a:lnTo>
                  <a:pt x="11" y="0"/>
                </a:lnTo>
                <a:lnTo>
                  <a:pt x="10" y="0"/>
                </a:lnTo>
                <a:lnTo>
                  <a:pt x="9"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5"/>
                </a:lnTo>
                <a:lnTo>
                  <a:pt x="2" y="25"/>
                </a:lnTo>
                <a:lnTo>
                  <a:pt x="3" y="26"/>
                </a:lnTo>
                <a:lnTo>
                  <a:pt x="3" y="27"/>
                </a:lnTo>
                <a:lnTo>
                  <a:pt x="4" y="28"/>
                </a:lnTo>
                <a:lnTo>
                  <a:pt x="5" y="29"/>
                </a:lnTo>
                <a:lnTo>
                  <a:pt x="6" y="29"/>
                </a:lnTo>
                <a:lnTo>
                  <a:pt x="7" y="30"/>
                </a:lnTo>
                <a:lnTo>
                  <a:pt x="9" y="30"/>
                </a:lnTo>
                <a:lnTo>
                  <a:pt x="10" y="30"/>
                </a:lnTo>
                <a:lnTo>
                  <a:pt x="11" y="30"/>
                </a:lnTo>
                <a:lnTo>
                  <a:pt x="12" y="30"/>
                </a:lnTo>
                <a:lnTo>
                  <a:pt x="13" y="30"/>
                </a:lnTo>
                <a:lnTo>
                  <a:pt x="14" y="30"/>
                </a:lnTo>
                <a:lnTo>
                  <a:pt x="15" y="30"/>
                </a:lnTo>
                <a:lnTo>
                  <a:pt x="16" y="29"/>
                </a:lnTo>
                <a:lnTo>
                  <a:pt x="17" y="28"/>
                </a:lnTo>
                <a:lnTo>
                  <a:pt x="18" y="27"/>
                </a:lnTo>
                <a:lnTo>
                  <a:pt x="18" y="26"/>
                </a:lnTo>
                <a:lnTo>
                  <a:pt x="20" y="25"/>
                </a:lnTo>
                <a:lnTo>
                  <a:pt x="21" y="25"/>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70" name="Line 677">
            <a:extLst>
              <a:ext uri="{FF2B5EF4-FFF2-40B4-BE49-F238E27FC236}">
                <a16:creationId xmlns:a16="http://schemas.microsoft.com/office/drawing/2014/main" xmlns="" id="{FAF2311F-3438-4FE9-A745-B7FA1A08763C}"/>
              </a:ext>
            </a:extLst>
          </p:cNvPr>
          <p:cNvSpPr>
            <a:spLocks noChangeShapeType="1"/>
          </p:cNvSpPr>
          <p:nvPr/>
        </p:nvSpPr>
        <p:spPr bwMode="auto">
          <a:xfrm>
            <a:off x="7530704" y="1298973"/>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71" name="Line 678">
            <a:extLst>
              <a:ext uri="{FF2B5EF4-FFF2-40B4-BE49-F238E27FC236}">
                <a16:creationId xmlns:a16="http://schemas.microsoft.com/office/drawing/2014/main" xmlns="" id="{E48ADEEA-A70B-4CA4-8468-97428D9451DF}"/>
              </a:ext>
            </a:extLst>
          </p:cNvPr>
          <p:cNvSpPr>
            <a:spLocks noChangeShapeType="1"/>
          </p:cNvSpPr>
          <p:nvPr/>
        </p:nvSpPr>
        <p:spPr bwMode="auto">
          <a:xfrm>
            <a:off x="7658100" y="1714500"/>
            <a:ext cx="4643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72" name="Freeform 679">
            <a:extLst>
              <a:ext uri="{FF2B5EF4-FFF2-40B4-BE49-F238E27FC236}">
                <a16:creationId xmlns:a16="http://schemas.microsoft.com/office/drawing/2014/main" xmlns="" id="{F93A0237-8450-4D26-98A6-21BC1DF65758}"/>
              </a:ext>
            </a:extLst>
          </p:cNvPr>
          <p:cNvSpPr>
            <a:spLocks/>
          </p:cNvSpPr>
          <p:nvPr/>
        </p:nvSpPr>
        <p:spPr bwMode="auto">
          <a:xfrm>
            <a:off x="7217569" y="2501504"/>
            <a:ext cx="244079" cy="25479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4 h 643"/>
              <a:gd name="T14" fmla="*/ 56 w 615"/>
              <a:gd name="T15" fmla="*/ 614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4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4"/>
                </a:lnTo>
                <a:lnTo>
                  <a:pt x="56" y="614"/>
                </a:lnTo>
                <a:lnTo>
                  <a:pt x="56" y="195"/>
                </a:lnTo>
                <a:lnTo>
                  <a:pt x="559"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73" name="Rectangle 680">
            <a:extLst>
              <a:ext uri="{FF2B5EF4-FFF2-40B4-BE49-F238E27FC236}">
                <a16:creationId xmlns:a16="http://schemas.microsoft.com/office/drawing/2014/main" xmlns="" id="{4E809839-EB1D-4695-816E-5E329D3F9077}"/>
              </a:ext>
            </a:extLst>
          </p:cNvPr>
          <p:cNvSpPr>
            <a:spLocks noChangeArrowheads="1"/>
          </p:cNvSpPr>
          <p:nvPr/>
        </p:nvSpPr>
        <p:spPr bwMode="auto">
          <a:xfrm>
            <a:off x="7240192" y="2578894"/>
            <a:ext cx="201215"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74" name="Rectangle 681">
            <a:extLst>
              <a:ext uri="{FF2B5EF4-FFF2-40B4-BE49-F238E27FC236}">
                <a16:creationId xmlns:a16="http://schemas.microsoft.com/office/drawing/2014/main" xmlns="" id="{475A41F4-9D56-4EFB-8E8B-179E89C00289}"/>
              </a:ext>
            </a:extLst>
          </p:cNvPr>
          <p:cNvSpPr>
            <a:spLocks noChangeArrowheads="1"/>
          </p:cNvSpPr>
          <p:nvPr/>
        </p:nvSpPr>
        <p:spPr bwMode="auto">
          <a:xfrm>
            <a:off x="7272338" y="2618185"/>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75" name="Rectangle 682">
            <a:extLst>
              <a:ext uri="{FF2B5EF4-FFF2-40B4-BE49-F238E27FC236}">
                <a16:creationId xmlns:a16="http://schemas.microsoft.com/office/drawing/2014/main" xmlns="" id="{B2C467DF-4161-4262-A523-07630310C1A8}"/>
              </a:ext>
            </a:extLst>
          </p:cNvPr>
          <p:cNvSpPr>
            <a:spLocks noChangeArrowheads="1"/>
          </p:cNvSpPr>
          <p:nvPr/>
        </p:nvSpPr>
        <p:spPr bwMode="auto">
          <a:xfrm>
            <a:off x="7373542" y="2614613"/>
            <a:ext cx="4881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76" name="Freeform 683">
            <a:extLst>
              <a:ext uri="{FF2B5EF4-FFF2-40B4-BE49-F238E27FC236}">
                <a16:creationId xmlns:a16="http://schemas.microsoft.com/office/drawing/2014/main" xmlns="" id="{9D536063-FA92-405E-AABB-F81CD3C4C394}"/>
              </a:ext>
            </a:extLst>
          </p:cNvPr>
          <p:cNvSpPr>
            <a:spLocks/>
          </p:cNvSpPr>
          <p:nvPr/>
        </p:nvSpPr>
        <p:spPr bwMode="auto">
          <a:xfrm>
            <a:off x="7324725" y="2676526"/>
            <a:ext cx="833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3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6"/>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77" name="Line 684">
            <a:extLst>
              <a:ext uri="{FF2B5EF4-FFF2-40B4-BE49-F238E27FC236}">
                <a16:creationId xmlns:a16="http://schemas.microsoft.com/office/drawing/2014/main" xmlns="" id="{A8A2FA37-5562-45AA-8232-2D2D8E18359A}"/>
              </a:ext>
            </a:extLst>
          </p:cNvPr>
          <p:cNvSpPr>
            <a:spLocks noChangeShapeType="1"/>
          </p:cNvSpPr>
          <p:nvPr/>
        </p:nvSpPr>
        <p:spPr bwMode="auto">
          <a:xfrm>
            <a:off x="7397354" y="2615804"/>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78" name="Line 685">
            <a:extLst>
              <a:ext uri="{FF2B5EF4-FFF2-40B4-BE49-F238E27FC236}">
                <a16:creationId xmlns:a16="http://schemas.microsoft.com/office/drawing/2014/main" xmlns="" id="{20EDBBB5-21F8-4C80-81F4-28BCE5B55F43}"/>
              </a:ext>
            </a:extLst>
          </p:cNvPr>
          <p:cNvSpPr>
            <a:spLocks noChangeShapeType="1"/>
          </p:cNvSpPr>
          <p:nvPr/>
        </p:nvSpPr>
        <p:spPr bwMode="auto">
          <a:xfrm>
            <a:off x="7373541" y="2644379"/>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79" name="Freeform 686">
            <a:extLst>
              <a:ext uri="{FF2B5EF4-FFF2-40B4-BE49-F238E27FC236}">
                <a16:creationId xmlns:a16="http://schemas.microsoft.com/office/drawing/2014/main" xmlns="" id="{7796FC54-0F09-4A5D-8715-ADF4097A0857}"/>
              </a:ext>
            </a:extLst>
          </p:cNvPr>
          <p:cNvSpPr>
            <a:spLocks/>
          </p:cNvSpPr>
          <p:nvPr/>
        </p:nvSpPr>
        <p:spPr bwMode="auto">
          <a:xfrm>
            <a:off x="7150894" y="1477566"/>
            <a:ext cx="244079" cy="254794"/>
          </a:xfrm>
          <a:custGeom>
            <a:avLst/>
            <a:gdLst>
              <a:gd name="T0" fmla="*/ 55 w 614"/>
              <a:gd name="T1" fmla="*/ 195 h 643"/>
              <a:gd name="T2" fmla="*/ 0 w 614"/>
              <a:gd name="T3" fmla="*/ 195 h 643"/>
              <a:gd name="T4" fmla="*/ 307 w 614"/>
              <a:gd name="T5" fmla="*/ 0 h 643"/>
              <a:gd name="T6" fmla="*/ 614 w 614"/>
              <a:gd name="T7" fmla="*/ 195 h 643"/>
              <a:gd name="T8" fmla="*/ 586 w 614"/>
              <a:gd name="T9" fmla="*/ 195 h 643"/>
              <a:gd name="T10" fmla="*/ 558 w 614"/>
              <a:gd name="T11" fmla="*/ 195 h 643"/>
              <a:gd name="T12" fmla="*/ 558 w 614"/>
              <a:gd name="T13" fmla="*/ 614 h 643"/>
              <a:gd name="T14" fmla="*/ 55 w 614"/>
              <a:gd name="T15" fmla="*/ 614 h 643"/>
              <a:gd name="T16" fmla="*/ 55 w 614"/>
              <a:gd name="T17" fmla="*/ 195 h 643"/>
              <a:gd name="T18" fmla="*/ 558 w 614"/>
              <a:gd name="T19" fmla="*/ 195 h 643"/>
              <a:gd name="T20" fmla="*/ 586 w 614"/>
              <a:gd name="T21" fmla="*/ 195 h 643"/>
              <a:gd name="T22" fmla="*/ 586 w 614"/>
              <a:gd name="T23" fmla="*/ 643 h 643"/>
              <a:gd name="T24" fmla="*/ 55 w 614"/>
              <a:gd name="T25" fmla="*/ 643 h 643"/>
              <a:gd name="T26" fmla="*/ 55 w 614"/>
              <a:gd name="T27" fmla="*/ 614 h 643"/>
              <a:gd name="T28" fmla="*/ 55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5" y="195"/>
                </a:moveTo>
                <a:lnTo>
                  <a:pt x="0" y="195"/>
                </a:lnTo>
                <a:lnTo>
                  <a:pt x="307" y="0"/>
                </a:lnTo>
                <a:lnTo>
                  <a:pt x="614" y="195"/>
                </a:lnTo>
                <a:lnTo>
                  <a:pt x="586" y="195"/>
                </a:lnTo>
                <a:lnTo>
                  <a:pt x="558" y="195"/>
                </a:lnTo>
                <a:lnTo>
                  <a:pt x="558" y="614"/>
                </a:lnTo>
                <a:lnTo>
                  <a:pt x="55" y="614"/>
                </a:lnTo>
                <a:lnTo>
                  <a:pt x="55" y="195"/>
                </a:lnTo>
                <a:lnTo>
                  <a:pt x="558" y="195"/>
                </a:lnTo>
                <a:lnTo>
                  <a:pt x="586" y="195"/>
                </a:lnTo>
                <a:lnTo>
                  <a:pt x="586" y="643"/>
                </a:lnTo>
                <a:lnTo>
                  <a:pt x="55" y="643"/>
                </a:lnTo>
                <a:lnTo>
                  <a:pt x="55" y="614"/>
                </a:lnTo>
                <a:lnTo>
                  <a:pt x="55"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80" name="Rectangle 687">
            <a:extLst>
              <a:ext uri="{FF2B5EF4-FFF2-40B4-BE49-F238E27FC236}">
                <a16:creationId xmlns:a16="http://schemas.microsoft.com/office/drawing/2014/main" xmlns="" id="{392C765D-8E23-45CC-970F-27D465780AAD}"/>
              </a:ext>
            </a:extLst>
          </p:cNvPr>
          <p:cNvSpPr>
            <a:spLocks noChangeArrowheads="1"/>
          </p:cNvSpPr>
          <p:nvPr/>
        </p:nvSpPr>
        <p:spPr bwMode="auto">
          <a:xfrm>
            <a:off x="7173517" y="1554957"/>
            <a:ext cx="20240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81" name="Rectangle 688">
            <a:extLst>
              <a:ext uri="{FF2B5EF4-FFF2-40B4-BE49-F238E27FC236}">
                <a16:creationId xmlns:a16="http://schemas.microsoft.com/office/drawing/2014/main" xmlns="" id="{D8417D86-DB3F-4ABA-9FCE-59C275DDDD8E}"/>
              </a:ext>
            </a:extLst>
          </p:cNvPr>
          <p:cNvSpPr>
            <a:spLocks noChangeArrowheads="1"/>
          </p:cNvSpPr>
          <p:nvPr/>
        </p:nvSpPr>
        <p:spPr bwMode="auto">
          <a:xfrm>
            <a:off x="7205663" y="1594248"/>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82" name="Rectangle 689">
            <a:extLst>
              <a:ext uri="{FF2B5EF4-FFF2-40B4-BE49-F238E27FC236}">
                <a16:creationId xmlns:a16="http://schemas.microsoft.com/office/drawing/2014/main" xmlns="" id="{06A4FB95-2320-409B-8968-E71AEA28021C}"/>
              </a:ext>
            </a:extLst>
          </p:cNvPr>
          <p:cNvSpPr>
            <a:spLocks noChangeArrowheads="1"/>
          </p:cNvSpPr>
          <p:nvPr/>
        </p:nvSpPr>
        <p:spPr bwMode="auto">
          <a:xfrm>
            <a:off x="7306867" y="1591867"/>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83" name="Freeform 690">
            <a:extLst>
              <a:ext uri="{FF2B5EF4-FFF2-40B4-BE49-F238E27FC236}">
                <a16:creationId xmlns:a16="http://schemas.microsoft.com/office/drawing/2014/main" xmlns="" id="{B687D8D4-501B-4C85-B4B0-A5B278C1E376}"/>
              </a:ext>
            </a:extLst>
          </p:cNvPr>
          <p:cNvSpPr>
            <a:spLocks/>
          </p:cNvSpPr>
          <p:nvPr/>
        </p:nvSpPr>
        <p:spPr bwMode="auto">
          <a:xfrm>
            <a:off x="7258050" y="1652588"/>
            <a:ext cx="8335" cy="11906"/>
          </a:xfrm>
          <a:custGeom>
            <a:avLst/>
            <a:gdLst>
              <a:gd name="T0" fmla="*/ 23 w 23"/>
              <a:gd name="T1" fmla="*/ 13 h 30"/>
              <a:gd name="T2" fmla="*/ 23 w 23"/>
              <a:gd name="T3" fmla="*/ 11 h 30"/>
              <a:gd name="T4" fmla="*/ 21 w 23"/>
              <a:gd name="T5" fmla="*/ 9 h 30"/>
              <a:gd name="T6" fmla="*/ 21 w 23"/>
              <a:gd name="T7" fmla="*/ 7 h 30"/>
              <a:gd name="T8" fmla="*/ 19 w 23"/>
              <a:gd name="T9" fmla="*/ 4 h 30"/>
              <a:gd name="T10" fmla="*/ 18 w 23"/>
              <a:gd name="T11" fmla="*/ 2 h 30"/>
              <a:gd name="T12" fmla="*/ 17 w 23"/>
              <a:gd name="T13" fmla="*/ 1 h 30"/>
              <a:gd name="T14" fmla="*/ 15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4 w 23"/>
              <a:gd name="T27" fmla="*/ 4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4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5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4"/>
                </a:lnTo>
                <a:lnTo>
                  <a:pt x="19" y="3"/>
                </a:lnTo>
                <a:lnTo>
                  <a:pt x="18" y="2"/>
                </a:lnTo>
                <a:lnTo>
                  <a:pt x="17" y="1"/>
                </a:lnTo>
                <a:lnTo>
                  <a:pt x="16" y="0"/>
                </a:lnTo>
                <a:lnTo>
                  <a:pt x="15" y="0"/>
                </a:lnTo>
                <a:lnTo>
                  <a:pt x="13" y="0"/>
                </a:lnTo>
                <a:lnTo>
                  <a:pt x="12" y="0"/>
                </a:lnTo>
                <a:lnTo>
                  <a:pt x="11" y="0"/>
                </a:lnTo>
                <a:lnTo>
                  <a:pt x="10" y="0"/>
                </a:lnTo>
                <a:lnTo>
                  <a:pt x="9" y="0"/>
                </a:lnTo>
                <a:lnTo>
                  <a:pt x="8" y="0"/>
                </a:lnTo>
                <a:lnTo>
                  <a:pt x="7" y="1"/>
                </a:lnTo>
                <a:lnTo>
                  <a:pt x="6" y="1"/>
                </a:lnTo>
                <a:lnTo>
                  <a:pt x="5" y="2"/>
                </a:lnTo>
                <a:lnTo>
                  <a:pt x="4" y="3"/>
                </a:lnTo>
                <a:lnTo>
                  <a:pt x="4" y="4"/>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4" y="25"/>
                </a:lnTo>
                <a:lnTo>
                  <a:pt x="4" y="26"/>
                </a:lnTo>
                <a:lnTo>
                  <a:pt x="5" y="28"/>
                </a:lnTo>
                <a:lnTo>
                  <a:pt x="6" y="29"/>
                </a:lnTo>
                <a:lnTo>
                  <a:pt x="7" y="29"/>
                </a:lnTo>
                <a:lnTo>
                  <a:pt x="8" y="30"/>
                </a:lnTo>
                <a:lnTo>
                  <a:pt x="9" y="30"/>
                </a:lnTo>
                <a:lnTo>
                  <a:pt x="10" y="30"/>
                </a:lnTo>
                <a:lnTo>
                  <a:pt x="11" y="30"/>
                </a:lnTo>
                <a:lnTo>
                  <a:pt x="12" y="30"/>
                </a:lnTo>
                <a:lnTo>
                  <a:pt x="13" y="30"/>
                </a:lnTo>
                <a:lnTo>
                  <a:pt x="15" y="30"/>
                </a:lnTo>
                <a:lnTo>
                  <a:pt x="16" y="30"/>
                </a:lnTo>
                <a:lnTo>
                  <a:pt x="17" y="29"/>
                </a:lnTo>
                <a:lnTo>
                  <a:pt x="18" y="28"/>
                </a:lnTo>
                <a:lnTo>
                  <a:pt x="19" y="26"/>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84" name="Line 691">
            <a:extLst>
              <a:ext uri="{FF2B5EF4-FFF2-40B4-BE49-F238E27FC236}">
                <a16:creationId xmlns:a16="http://schemas.microsoft.com/office/drawing/2014/main" xmlns="" id="{3DC6E45D-5A87-40E4-B6C2-DC3C481A89F4}"/>
              </a:ext>
            </a:extLst>
          </p:cNvPr>
          <p:cNvSpPr>
            <a:spLocks noChangeShapeType="1"/>
          </p:cNvSpPr>
          <p:nvPr/>
        </p:nvSpPr>
        <p:spPr bwMode="auto">
          <a:xfrm>
            <a:off x="7330679" y="1591867"/>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85" name="Line 692">
            <a:extLst>
              <a:ext uri="{FF2B5EF4-FFF2-40B4-BE49-F238E27FC236}">
                <a16:creationId xmlns:a16="http://schemas.microsoft.com/office/drawing/2014/main" xmlns="" id="{AE82BA1F-A95B-4218-BED4-D2F93EDA2B8C}"/>
              </a:ext>
            </a:extLst>
          </p:cNvPr>
          <p:cNvSpPr>
            <a:spLocks noChangeShapeType="1"/>
          </p:cNvSpPr>
          <p:nvPr/>
        </p:nvSpPr>
        <p:spPr bwMode="auto">
          <a:xfrm>
            <a:off x="7306866" y="1620442"/>
            <a:ext cx="4762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86" name="Freeform 693">
            <a:extLst>
              <a:ext uri="{FF2B5EF4-FFF2-40B4-BE49-F238E27FC236}">
                <a16:creationId xmlns:a16="http://schemas.microsoft.com/office/drawing/2014/main" xmlns="" id="{47934A42-3E15-4E4B-8CCE-AC4269217F96}"/>
              </a:ext>
            </a:extLst>
          </p:cNvPr>
          <p:cNvSpPr>
            <a:spLocks/>
          </p:cNvSpPr>
          <p:nvPr/>
        </p:nvSpPr>
        <p:spPr bwMode="auto">
          <a:xfrm>
            <a:off x="6800850" y="2121694"/>
            <a:ext cx="244079" cy="254794"/>
          </a:xfrm>
          <a:custGeom>
            <a:avLst/>
            <a:gdLst>
              <a:gd name="T0" fmla="*/ 56 w 615"/>
              <a:gd name="T1" fmla="*/ 195 h 643"/>
              <a:gd name="T2" fmla="*/ 0 w 615"/>
              <a:gd name="T3" fmla="*/ 195 h 643"/>
              <a:gd name="T4" fmla="*/ 308 w 615"/>
              <a:gd name="T5" fmla="*/ 0 h 643"/>
              <a:gd name="T6" fmla="*/ 615 w 615"/>
              <a:gd name="T7" fmla="*/ 195 h 643"/>
              <a:gd name="T8" fmla="*/ 587 w 615"/>
              <a:gd name="T9" fmla="*/ 195 h 643"/>
              <a:gd name="T10" fmla="*/ 559 w 615"/>
              <a:gd name="T11" fmla="*/ 195 h 643"/>
              <a:gd name="T12" fmla="*/ 559 w 615"/>
              <a:gd name="T13" fmla="*/ 615 h 643"/>
              <a:gd name="T14" fmla="*/ 56 w 615"/>
              <a:gd name="T15" fmla="*/ 615 h 643"/>
              <a:gd name="T16" fmla="*/ 56 w 615"/>
              <a:gd name="T17" fmla="*/ 195 h 643"/>
              <a:gd name="T18" fmla="*/ 559 w 615"/>
              <a:gd name="T19" fmla="*/ 195 h 643"/>
              <a:gd name="T20" fmla="*/ 587 w 615"/>
              <a:gd name="T21" fmla="*/ 195 h 643"/>
              <a:gd name="T22" fmla="*/ 587 w 615"/>
              <a:gd name="T23" fmla="*/ 643 h 643"/>
              <a:gd name="T24" fmla="*/ 56 w 615"/>
              <a:gd name="T25" fmla="*/ 643 h 643"/>
              <a:gd name="T26" fmla="*/ 56 w 615"/>
              <a:gd name="T27" fmla="*/ 615 h 643"/>
              <a:gd name="T28" fmla="*/ 56 w 615"/>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5"/>
              <a:gd name="T46" fmla="*/ 0 h 643"/>
              <a:gd name="T47" fmla="*/ 615 w 615"/>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5" h="643">
                <a:moveTo>
                  <a:pt x="56" y="195"/>
                </a:moveTo>
                <a:lnTo>
                  <a:pt x="0" y="195"/>
                </a:lnTo>
                <a:lnTo>
                  <a:pt x="308" y="0"/>
                </a:lnTo>
                <a:lnTo>
                  <a:pt x="615" y="195"/>
                </a:lnTo>
                <a:lnTo>
                  <a:pt x="587" y="195"/>
                </a:lnTo>
                <a:lnTo>
                  <a:pt x="559" y="195"/>
                </a:lnTo>
                <a:lnTo>
                  <a:pt x="559" y="615"/>
                </a:lnTo>
                <a:lnTo>
                  <a:pt x="56" y="615"/>
                </a:lnTo>
                <a:lnTo>
                  <a:pt x="56" y="195"/>
                </a:lnTo>
                <a:lnTo>
                  <a:pt x="559" y="195"/>
                </a:lnTo>
                <a:lnTo>
                  <a:pt x="587" y="195"/>
                </a:lnTo>
                <a:lnTo>
                  <a:pt x="587" y="643"/>
                </a:lnTo>
                <a:lnTo>
                  <a:pt x="56" y="643"/>
                </a:lnTo>
                <a:lnTo>
                  <a:pt x="56" y="615"/>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87" name="Rectangle 694">
            <a:extLst>
              <a:ext uri="{FF2B5EF4-FFF2-40B4-BE49-F238E27FC236}">
                <a16:creationId xmlns:a16="http://schemas.microsoft.com/office/drawing/2014/main" xmlns="" id="{5FEEB457-E8FE-45A4-887C-A82A5B1F8658}"/>
              </a:ext>
            </a:extLst>
          </p:cNvPr>
          <p:cNvSpPr>
            <a:spLocks noChangeArrowheads="1"/>
          </p:cNvSpPr>
          <p:nvPr/>
        </p:nvSpPr>
        <p:spPr bwMode="auto">
          <a:xfrm>
            <a:off x="6823473" y="2199085"/>
            <a:ext cx="201215" cy="166688"/>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88" name="Rectangle 695">
            <a:extLst>
              <a:ext uri="{FF2B5EF4-FFF2-40B4-BE49-F238E27FC236}">
                <a16:creationId xmlns:a16="http://schemas.microsoft.com/office/drawing/2014/main" xmlns="" id="{21EA1C31-035E-4E00-B612-12591D8130A9}"/>
              </a:ext>
            </a:extLst>
          </p:cNvPr>
          <p:cNvSpPr>
            <a:spLocks noChangeArrowheads="1"/>
          </p:cNvSpPr>
          <p:nvPr/>
        </p:nvSpPr>
        <p:spPr bwMode="auto">
          <a:xfrm>
            <a:off x="6855619" y="2238376"/>
            <a:ext cx="70247" cy="126206"/>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89" name="Rectangle 696">
            <a:extLst>
              <a:ext uri="{FF2B5EF4-FFF2-40B4-BE49-F238E27FC236}">
                <a16:creationId xmlns:a16="http://schemas.microsoft.com/office/drawing/2014/main" xmlns="" id="{C6A34877-E318-4D53-9DFE-F64EEFC11345}"/>
              </a:ext>
            </a:extLst>
          </p:cNvPr>
          <p:cNvSpPr>
            <a:spLocks noChangeArrowheads="1"/>
          </p:cNvSpPr>
          <p:nvPr/>
        </p:nvSpPr>
        <p:spPr bwMode="auto">
          <a:xfrm>
            <a:off x="6956823" y="2235994"/>
            <a:ext cx="4881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90" name="Freeform 697">
            <a:extLst>
              <a:ext uri="{FF2B5EF4-FFF2-40B4-BE49-F238E27FC236}">
                <a16:creationId xmlns:a16="http://schemas.microsoft.com/office/drawing/2014/main" xmlns="" id="{DFF15EAB-6257-4301-844D-D0B7773AE15D}"/>
              </a:ext>
            </a:extLst>
          </p:cNvPr>
          <p:cNvSpPr>
            <a:spLocks/>
          </p:cNvSpPr>
          <p:nvPr/>
        </p:nvSpPr>
        <p:spPr bwMode="auto">
          <a:xfrm>
            <a:off x="6906816" y="2296717"/>
            <a:ext cx="9525" cy="11906"/>
          </a:xfrm>
          <a:custGeom>
            <a:avLst/>
            <a:gdLst>
              <a:gd name="T0" fmla="*/ 23 w 23"/>
              <a:gd name="T1" fmla="*/ 13 h 30"/>
              <a:gd name="T2" fmla="*/ 23 w 23"/>
              <a:gd name="T3" fmla="*/ 11 h 30"/>
              <a:gd name="T4" fmla="*/ 21 w 23"/>
              <a:gd name="T5" fmla="*/ 9 h 30"/>
              <a:gd name="T6" fmla="*/ 21 w 23"/>
              <a:gd name="T7" fmla="*/ 7 h 30"/>
              <a:gd name="T8" fmla="*/ 19 w 23"/>
              <a:gd name="T9" fmla="*/ 5 h 30"/>
              <a:gd name="T10" fmla="*/ 18 w 23"/>
              <a:gd name="T11" fmla="*/ 2 h 30"/>
              <a:gd name="T12" fmla="*/ 17 w 23"/>
              <a:gd name="T13" fmla="*/ 1 h 30"/>
              <a:gd name="T14" fmla="*/ 14 w 23"/>
              <a:gd name="T15" fmla="*/ 0 h 30"/>
              <a:gd name="T16" fmla="*/ 12 w 23"/>
              <a:gd name="T17" fmla="*/ 0 h 30"/>
              <a:gd name="T18" fmla="*/ 10 w 23"/>
              <a:gd name="T19" fmla="*/ 0 h 30"/>
              <a:gd name="T20" fmla="*/ 9 w 23"/>
              <a:gd name="T21" fmla="*/ 0 h 30"/>
              <a:gd name="T22" fmla="*/ 7 w 23"/>
              <a:gd name="T23" fmla="*/ 1 h 30"/>
              <a:gd name="T24" fmla="*/ 5 w 23"/>
              <a:gd name="T25" fmla="*/ 2 h 30"/>
              <a:gd name="T26" fmla="*/ 3 w 23"/>
              <a:gd name="T27" fmla="*/ 5 h 30"/>
              <a:gd name="T28" fmla="*/ 1 w 23"/>
              <a:gd name="T29" fmla="*/ 7 h 30"/>
              <a:gd name="T30" fmla="*/ 1 w 23"/>
              <a:gd name="T31" fmla="*/ 9 h 30"/>
              <a:gd name="T32" fmla="*/ 0 w 23"/>
              <a:gd name="T33" fmla="*/ 11 h 30"/>
              <a:gd name="T34" fmla="*/ 0 w 23"/>
              <a:gd name="T35" fmla="*/ 13 h 30"/>
              <a:gd name="T36" fmla="*/ 0 w 23"/>
              <a:gd name="T37" fmla="*/ 17 h 30"/>
              <a:gd name="T38" fmla="*/ 0 w 23"/>
              <a:gd name="T39" fmla="*/ 19 h 30"/>
              <a:gd name="T40" fmla="*/ 1 w 23"/>
              <a:gd name="T41" fmla="*/ 22 h 30"/>
              <a:gd name="T42" fmla="*/ 1 w 23"/>
              <a:gd name="T43" fmla="*/ 24 h 30"/>
              <a:gd name="T44" fmla="*/ 3 w 23"/>
              <a:gd name="T45" fmla="*/ 25 h 30"/>
              <a:gd name="T46" fmla="*/ 5 w 23"/>
              <a:gd name="T47" fmla="*/ 28 h 30"/>
              <a:gd name="T48" fmla="*/ 7 w 23"/>
              <a:gd name="T49" fmla="*/ 29 h 30"/>
              <a:gd name="T50" fmla="*/ 9 w 23"/>
              <a:gd name="T51" fmla="*/ 30 h 30"/>
              <a:gd name="T52" fmla="*/ 10 w 23"/>
              <a:gd name="T53" fmla="*/ 30 h 30"/>
              <a:gd name="T54" fmla="*/ 12 w 23"/>
              <a:gd name="T55" fmla="*/ 30 h 30"/>
              <a:gd name="T56" fmla="*/ 14 w 23"/>
              <a:gd name="T57" fmla="*/ 30 h 30"/>
              <a:gd name="T58" fmla="*/ 17 w 23"/>
              <a:gd name="T59" fmla="*/ 29 h 30"/>
              <a:gd name="T60" fmla="*/ 18 w 23"/>
              <a:gd name="T61" fmla="*/ 28 h 30"/>
              <a:gd name="T62" fmla="*/ 19 w 23"/>
              <a:gd name="T63" fmla="*/ 25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4"/>
                </a:moveTo>
                <a:lnTo>
                  <a:pt x="23" y="13"/>
                </a:lnTo>
                <a:lnTo>
                  <a:pt x="23" y="12"/>
                </a:lnTo>
                <a:lnTo>
                  <a:pt x="23" y="11"/>
                </a:lnTo>
                <a:lnTo>
                  <a:pt x="22" y="10"/>
                </a:lnTo>
                <a:lnTo>
                  <a:pt x="21" y="9"/>
                </a:lnTo>
                <a:lnTo>
                  <a:pt x="21" y="8"/>
                </a:lnTo>
                <a:lnTo>
                  <a:pt x="21" y="7"/>
                </a:lnTo>
                <a:lnTo>
                  <a:pt x="20" y="6"/>
                </a:lnTo>
                <a:lnTo>
                  <a:pt x="19" y="5"/>
                </a:lnTo>
                <a:lnTo>
                  <a:pt x="19" y="3"/>
                </a:lnTo>
                <a:lnTo>
                  <a:pt x="18" y="2"/>
                </a:lnTo>
                <a:lnTo>
                  <a:pt x="17" y="1"/>
                </a:lnTo>
                <a:lnTo>
                  <a:pt x="16" y="0"/>
                </a:lnTo>
                <a:lnTo>
                  <a:pt x="14" y="0"/>
                </a:lnTo>
                <a:lnTo>
                  <a:pt x="13" y="0"/>
                </a:lnTo>
                <a:lnTo>
                  <a:pt x="12" y="0"/>
                </a:lnTo>
                <a:lnTo>
                  <a:pt x="11" y="0"/>
                </a:lnTo>
                <a:lnTo>
                  <a:pt x="10" y="0"/>
                </a:lnTo>
                <a:lnTo>
                  <a:pt x="9" y="0"/>
                </a:lnTo>
                <a:lnTo>
                  <a:pt x="8" y="0"/>
                </a:lnTo>
                <a:lnTo>
                  <a:pt x="7" y="1"/>
                </a:lnTo>
                <a:lnTo>
                  <a:pt x="6" y="1"/>
                </a:lnTo>
                <a:lnTo>
                  <a:pt x="5" y="2"/>
                </a:lnTo>
                <a:lnTo>
                  <a:pt x="3" y="3"/>
                </a:lnTo>
                <a:lnTo>
                  <a:pt x="3" y="5"/>
                </a:lnTo>
                <a:lnTo>
                  <a:pt x="2" y="6"/>
                </a:lnTo>
                <a:lnTo>
                  <a:pt x="1" y="7"/>
                </a:lnTo>
                <a:lnTo>
                  <a:pt x="1" y="8"/>
                </a:lnTo>
                <a:lnTo>
                  <a:pt x="1" y="9"/>
                </a:lnTo>
                <a:lnTo>
                  <a:pt x="0" y="10"/>
                </a:lnTo>
                <a:lnTo>
                  <a:pt x="0" y="11"/>
                </a:lnTo>
                <a:lnTo>
                  <a:pt x="0" y="12"/>
                </a:lnTo>
                <a:lnTo>
                  <a:pt x="0" y="13"/>
                </a:lnTo>
                <a:lnTo>
                  <a:pt x="0" y="14"/>
                </a:lnTo>
                <a:lnTo>
                  <a:pt x="0" y="17"/>
                </a:lnTo>
                <a:lnTo>
                  <a:pt x="0" y="18"/>
                </a:lnTo>
                <a:lnTo>
                  <a:pt x="0" y="19"/>
                </a:lnTo>
                <a:lnTo>
                  <a:pt x="0" y="20"/>
                </a:lnTo>
                <a:lnTo>
                  <a:pt x="1" y="22"/>
                </a:lnTo>
                <a:lnTo>
                  <a:pt x="1" y="23"/>
                </a:lnTo>
                <a:lnTo>
                  <a:pt x="1" y="24"/>
                </a:lnTo>
                <a:lnTo>
                  <a:pt x="2" y="24"/>
                </a:lnTo>
                <a:lnTo>
                  <a:pt x="3" y="25"/>
                </a:lnTo>
                <a:lnTo>
                  <a:pt x="3" y="27"/>
                </a:lnTo>
                <a:lnTo>
                  <a:pt x="5" y="28"/>
                </a:lnTo>
                <a:lnTo>
                  <a:pt x="6" y="29"/>
                </a:lnTo>
                <a:lnTo>
                  <a:pt x="7" y="29"/>
                </a:lnTo>
                <a:lnTo>
                  <a:pt x="8" y="30"/>
                </a:lnTo>
                <a:lnTo>
                  <a:pt x="9" y="30"/>
                </a:lnTo>
                <a:lnTo>
                  <a:pt x="10" y="30"/>
                </a:lnTo>
                <a:lnTo>
                  <a:pt x="11" y="30"/>
                </a:lnTo>
                <a:lnTo>
                  <a:pt x="12" y="30"/>
                </a:lnTo>
                <a:lnTo>
                  <a:pt x="13" y="30"/>
                </a:lnTo>
                <a:lnTo>
                  <a:pt x="14" y="30"/>
                </a:lnTo>
                <a:lnTo>
                  <a:pt x="16" y="30"/>
                </a:lnTo>
                <a:lnTo>
                  <a:pt x="17" y="29"/>
                </a:lnTo>
                <a:lnTo>
                  <a:pt x="18" y="28"/>
                </a:lnTo>
                <a:lnTo>
                  <a:pt x="19" y="27"/>
                </a:lnTo>
                <a:lnTo>
                  <a:pt x="19" y="25"/>
                </a:lnTo>
                <a:lnTo>
                  <a:pt x="20" y="24"/>
                </a:lnTo>
                <a:lnTo>
                  <a:pt x="21" y="24"/>
                </a:lnTo>
                <a:lnTo>
                  <a:pt x="21" y="23"/>
                </a:lnTo>
                <a:lnTo>
                  <a:pt x="21" y="22"/>
                </a:lnTo>
                <a:lnTo>
                  <a:pt x="22" y="20"/>
                </a:lnTo>
                <a:lnTo>
                  <a:pt x="23" y="19"/>
                </a:lnTo>
                <a:lnTo>
                  <a:pt x="23" y="18"/>
                </a:lnTo>
                <a:lnTo>
                  <a:pt x="23" y="17"/>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91" name="Line 698">
            <a:extLst>
              <a:ext uri="{FF2B5EF4-FFF2-40B4-BE49-F238E27FC236}">
                <a16:creationId xmlns:a16="http://schemas.microsoft.com/office/drawing/2014/main" xmlns="" id="{1701D55F-2EFC-4A59-9DDB-EF6F00D5A27B}"/>
              </a:ext>
            </a:extLst>
          </p:cNvPr>
          <p:cNvSpPr>
            <a:spLocks noChangeShapeType="1"/>
          </p:cNvSpPr>
          <p:nvPr/>
        </p:nvSpPr>
        <p:spPr bwMode="auto">
          <a:xfrm>
            <a:off x="6980635" y="2235994"/>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92" name="Line 699">
            <a:extLst>
              <a:ext uri="{FF2B5EF4-FFF2-40B4-BE49-F238E27FC236}">
                <a16:creationId xmlns:a16="http://schemas.microsoft.com/office/drawing/2014/main" xmlns="" id="{01964135-BAD7-4E5B-B1C1-6F5627003595}"/>
              </a:ext>
            </a:extLst>
          </p:cNvPr>
          <p:cNvSpPr>
            <a:spLocks noChangeShapeType="1"/>
          </p:cNvSpPr>
          <p:nvPr/>
        </p:nvSpPr>
        <p:spPr bwMode="auto">
          <a:xfrm>
            <a:off x="6956822" y="2264569"/>
            <a:ext cx="47625" cy="119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93" name="Freeform 700">
            <a:extLst>
              <a:ext uri="{FF2B5EF4-FFF2-40B4-BE49-F238E27FC236}">
                <a16:creationId xmlns:a16="http://schemas.microsoft.com/office/drawing/2014/main" xmlns="" id="{3918951C-3B14-4924-9C95-1379B630E5FA}"/>
              </a:ext>
            </a:extLst>
          </p:cNvPr>
          <p:cNvSpPr>
            <a:spLocks/>
          </p:cNvSpPr>
          <p:nvPr/>
        </p:nvSpPr>
        <p:spPr bwMode="auto">
          <a:xfrm>
            <a:off x="5228035" y="1137048"/>
            <a:ext cx="242888" cy="254794"/>
          </a:xfrm>
          <a:custGeom>
            <a:avLst/>
            <a:gdLst>
              <a:gd name="T0" fmla="*/ 56 w 614"/>
              <a:gd name="T1" fmla="*/ 195 h 643"/>
              <a:gd name="T2" fmla="*/ 0 w 614"/>
              <a:gd name="T3" fmla="*/ 195 h 643"/>
              <a:gd name="T4" fmla="*/ 307 w 614"/>
              <a:gd name="T5" fmla="*/ 0 h 643"/>
              <a:gd name="T6" fmla="*/ 614 w 614"/>
              <a:gd name="T7" fmla="*/ 195 h 643"/>
              <a:gd name="T8" fmla="*/ 587 w 614"/>
              <a:gd name="T9" fmla="*/ 195 h 643"/>
              <a:gd name="T10" fmla="*/ 558 w 614"/>
              <a:gd name="T11" fmla="*/ 195 h 643"/>
              <a:gd name="T12" fmla="*/ 558 w 614"/>
              <a:gd name="T13" fmla="*/ 614 h 643"/>
              <a:gd name="T14" fmla="*/ 56 w 614"/>
              <a:gd name="T15" fmla="*/ 614 h 643"/>
              <a:gd name="T16" fmla="*/ 56 w 614"/>
              <a:gd name="T17" fmla="*/ 195 h 643"/>
              <a:gd name="T18" fmla="*/ 558 w 614"/>
              <a:gd name="T19" fmla="*/ 195 h 643"/>
              <a:gd name="T20" fmla="*/ 587 w 614"/>
              <a:gd name="T21" fmla="*/ 195 h 643"/>
              <a:gd name="T22" fmla="*/ 587 w 614"/>
              <a:gd name="T23" fmla="*/ 643 h 643"/>
              <a:gd name="T24" fmla="*/ 56 w 614"/>
              <a:gd name="T25" fmla="*/ 643 h 643"/>
              <a:gd name="T26" fmla="*/ 56 w 614"/>
              <a:gd name="T27" fmla="*/ 614 h 643"/>
              <a:gd name="T28" fmla="*/ 56 w 614"/>
              <a:gd name="T29" fmla="*/ 195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5"/>
                </a:moveTo>
                <a:lnTo>
                  <a:pt x="0" y="195"/>
                </a:lnTo>
                <a:lnTo>
                  <a:pt x="307" y="0"/>
                </a:lnTo>
                <a:lnTo>
                  <a:pt x="614" y="195"/>
                </a:lnTo>
                <a:lnTo>
                  <a:pt x="587" y="195"/>
                </a:lnTo>
                <a:lnTo>
                  <a:pt x="558" y="195"/>
                </a:lnTo>
                <a:lnTo>
                  <a:pt x="558" y="614"/>
                </a:lnTo>
                <a:lnTo>
                  <a:pt x="56" y="614"/>
                </a:lnTo>
                <a:lnTo>
                  <a:pt x="56" y="195"/>
                </a:lnTo>
                <a:lnTo>
                  <a:pt x="558" y="195"/>
                </a:lnTo>
                <a:lnTo>
                  <a:pt x="587" y="195"/>
                </a:lnTo>
                <a:lnTo>
                  <a:pt x="587" y="643"/>
                </a:lnTo>
                <a:lnTo>
                  <a:pt x="56" y="643"/>
                </a:lnTo>
                <a:lnTo>
                  <a:pt x="56" y="614"/>
                </a:lnTo>
                <a:lnTo>
                  <a:pt x="56" y="195"/>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94" name="Rectangle 701">
            <a:extLst>
              <a:ext uri="{FF2B5EF4-FFF2-40B4-BE49-F238E27FC236}">
                <a16:creationId xmlns:a16="http://schemas.microsoft.com/office/drawing/2014/main" xmlns="" id="{C8759951-93BC-4794-A44C-71FDD637F692}"/>
              </a:ext>
            </a:extLst>
          </p:cNvPr>
          <p:cNvSpPr>
            <a:spLocks noChangeArrowheads="1"/>
          </p:cNvSpPr>
          <p:nvPr/>
        </p:nvSpPr>
        <p:spPr bwMode="auto">
          <a:xfrm>
            <a:off x="5250656" y="1214438"/>
            <a:ext cx="201216" cy="165497"/>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95" name="Rectangle 702">
            <a:extLst>
              <a:ext uri="{FF2B5EF4-FFF2-40B4-BE49-F238E27FC236}">
                <a16:creationId xmlns:a16="http://schemas.microsoft.com/office/drawing/2014/main" xmlns="" id="{85D3BA5C-23D4-466E-A914-B623EA493514}"/>
              </a:ext>
            </a:extLst>
          </p:cNvPr>
          <p:cNvSpPr>
            <a:spLocks noChangeArrowheads="1"/>
          </p:cNvSpPr>
          <p:nvPr/>
        </p:nvSpPr>
        <p:spPr bwMode="auto">
          <a:xfrm>
            <a:off x="5282803" y="1253729"/>
            <a:ext cx="70247" cy="12501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96" name="Rectangle 703">
            <a:extLst>
              <a:ext uri="{FF2B5EF4-FFF2-40B4-BE49-F238E27FC236}">
                <a16:creationId xmlns:a16="http://schemas.microsoft.com/office/drawing/2014/main" xmlns="" id="{ED4C9C40-CC96-45E0-83F6-157AAC9EE8FC}"/>
              </a:ext>
            </a:extLst>
          </p:cNvPr>
          <p:cNvSpPr>
            <a:spLocks noChangeArrowheads="1"/>
          </p:cNvSpPr>
          <p:nvPr/>
        </p:nvSpPr>
        <p:spPr bwMode="auto">
          <a:xfrm>
            <a:off x="5384006" y="1250157"/>
            <a:ext cx="47625" cy="60722"/>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97" name="Freeform 704">
            <a:extLst>
              <a:ext uri="{FF2B5EF4-FFF2-40B4-BE49-F238E27FC236}">
                <a16:creationId xmlns:a16="http://schemas.microsoft.com/office/drawing/2014/main" xmlns="" id="{F328A234-E418-4F39-ACAA-FAC45FBAD3E0}"/>
              </a:ext>
            </a:extLst>
          </p:cNvPr>
          <p:cNvSpPr>
            <a:spLocks/>
          </p:cNvSpPr>
          <p:nvPr/>
        </p:nvSpPr>
        <p:spPr bwMode="auto">
          <a:xfrm>
            <a:off x="5334000" y="1312069"/>
            <a:ext cx="9525" cy="10716"/>
          </a:xfrm>
          <a:custGeom>
            <a:avLst/>
            <a:gdLst>
              <a:gd name="T0" fmla="*/ 23 w 23"/>
              <a:gd name="T1" fmla="*/ 13 h 29"/>
              <a:gd name="T2" fmla="*/ 23 w 23"/>
              <a:gd name="T3" fmla="*/ 11 h 29"/>
              <a:gd name="T4" fmla="*/ 21 w 23"/>
              <a:gd name="T5" fmla="*/ 9 h 29"/>
              <a:gd name="T6" fmla="*/ 21 w 23"/>
              <a:gd name="T7" fmla="*/ 6 h 29"/>
              <a:gd name="T8" fmla="*/ 19 w 23"/>
              <a:gd name="T9" fmla="*/ 4 h 29"/>
              <a:gd name="T10" fmla="*/ 18 w 23"/>
              <a:gd name="T11" fmla="*/ 2 h 29"/>
              <a:gd name="T12" fmla="*/ 17 w 23"/>
              <a:gd name="T13" fmla="*/ 1 h 29"/>
              <a:gd name="T14" fmla="*/ 15 w 23"/>
              <a:gd name="T15" fmla="*/ 0 h 29"/>
              <a:gd name="T16" fmla="*/ 13 w 23"/>
              <a:gd name="T17" fmla="*/ 0 h 29"/>
              <a:gd name="T18" fmla="*/ 10 w 23"/>
              <a:gd name="T19" fmla="*/ 0 h 29"/>
              <a:gd name="T20" fmla="*/ 9 w 23"/>
              <a:gd name="T21" fmla="*/ 0 h 29"/>
              <a:gd name="T22" fmla="*/ 7 w 23"/>
              <a:gd name="T23" fmla="*/ 1 h 29"/>
              <a:gd name="T24" fmla="*/ 5 w 23"/>
              <a:gd name="T25" fmla="*/ 2 h 29"/>
              <a:gd name="T26" fmla="*/ 4 w 23"/>
              <a:gd name="T27" fmla="*/ 4 h 29"/>
              <a:gd name="T28" fmla="*/ 2 w 23"/>
              <a:gd name="T29" fmla="*/ 6 h 29"/>
              <a:gd name="T30" fmla="*/ 2 w 23"/>
              <a:gd name="T31" fmla="*/ 9 h 29"/>
              <a:gd name="T32" fmla="*/ 0 w 23"/>
              <a:gd name="T33" fmla="*/ 11 h 29"/>
              <a:gd name="T34" fmla="*/ 0 w 23"/>
              <a:gd name="T35" fmla="*/ 13 h 29"/>
              <a:gd name="T36" fmla="*/ 0 w 23"/>
              <a:gd name="T37" fmla="*/ 16 h 29"/>
              <a:gd name="T38" fmla="*/ 0 w 23"/>
              <a:gd name="T39" fmla="*/ 18 h 29"/>
              <a:gd name="T40" fmla="*/ 2 w 23"/>
              <a:gd name="T41" fmla="*/ 22 h 29"/>
              <a:gd name="T42" fmla="*/ 2 w 23"/>
              <a:gd name="T43" fmla="*/ 24 h 29"/>
              <a:gd name="T44" fmla="*/ 4 w 23"/>
              <a:gd name="T45" fmla="*/ 25 h 29"/>
              <a:gd name="T46" fmla="*/ 5 w 23"/>
              <a:gd name="T47" fmla="*/ 27 h 29"/>
              <a:gd name="T48" fmla="*/ 7 w 23"/>
              <a:gd name="T49" fmla="*/ 28 h 29"/>
              <a:gd name="T50" fmla="*/ 9 w 23"/>
              <a:gd name="T51" fmla="*/ 29 h 29"/>
              <a:gd name="T52" fmla="*/ 10 w 23"/>
              <a:gd name="T53" fmla="*/ 29 h 29"/>
              <a:gd name="T54" fmla="*/ 13 w 23"/>
              <a:gd name="T55" fmla="*/ 29 h 29"/>
              <a:gd name="T56" fmla="*/ 15 w 23"/>
              <a:gd name="T57" fmla="*/ 29 h 29"/>
              <a:gd name="T58" fmla="*/ 17 w 23"/>
              <a:gd name="T59" fmla="*/ 28 h 29"/>
              <a:gd name="T60" fmla="*/ 18 w 23"/>
              <a:gd name="T61" fmla="*/ 27 h 29"/>
              <a:gd name="T62" fmla="*/ 19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9"/>
                </a:lnTo>
                <a:lnTo>
                  <a:pt x="21" y="7"/>
                </a:lnTo>
                <a:lnTo>
                  <a:pt x="21" y="6"/>
                </a:lnTo>
                <a:lnTo>
                  <a:pt x="20" y="5"/>
                </a:lnTo>
                <a:lnTo>
                  <a:pt x="19" y="4"/>
                </a:lnTo>
                <a:lnTo>
                  <a:pt x="19" y="3"/>
                </a:lnTo>
                <a:lnTo>
                  <a:pt x="18" y="2"/>
                </a:lnTo>
                <a:lnTo>
                  <a:pt x="17" y="1"/>
                </a:lnTo>
                <a:lnTo>
                  <a:pt x="16" y="0"/>
                </a:lnTo>
                <a:lnTo>
                  <a:pt x="15" y="0"/>
                </a:lnTo>
                <a:lnTo>
                  <a:pt x="14" y="0"/>
                </a:lnTo>
                <a:lnTo>
                  <a:pt x="13" y="0"/>
                </a:lnTo>
                <a:lnTo>
                  <a:pt x="11" y="0"/>
                </a:lnTo>
                <a:lnTo>
                  <a:pt x="10" y="0"/>
                </a:lnTo>
                <a:lnTo>
                  <a:pt x="9" y="0"/>
                </a:lnTo>
                <a:lnTo>
                  <a:pt x="8" y="0"/>
                </a:lnTo>
                <a:lnTo>
                  <a:pt x="7" y="1"/>
                </a:lnTo>
                <a:lnTo>
                  <a:pt x="6" y="1"/>
                </a:lnTo>
                <a:lnTo>
                  <a:pt x="5" y="2"/>
                </a:lnTo>
                <a:lnTo>
                  <a:pt x="4" y="3"/>
                </a:lnTo>
                <a:lnTo>
                  <a:pt x="4" y="4"/>
                </a:lnTo>
                <a:lnTo>
                  <a:pt x="3" y="5"/>
                </a:lnTo>
                <a:lnTo>
                  <a:pt x="2" y="6"/>
                </a:lnTo>
                <a:lnTo>
                  <a:pt x="2" y="7"/>
                </a:lnTo>
                <a:lnTo>
                  <a:pt x="2" y="9"/>
                </a:lnTo>
                <a:lnTo>
                  <a:pt x="0" y="10"/>
                </a:lnTo>
                <a:lnTo>
                  <a:pt x="0" y="11"/>
                </a:lnTo>
                <a:lnTo>
                  <a:pt x="0" y="12"/>
                </a:lnTo>
                <a:lnTo>
                  <a:pt x="0" y="13"/>
                </a:lnTo>
                <a:lnTo>
                  <a:pt x="0" y="14"/>
                </a:lnTo>
                <a:lnTo>
                  <a:pt x="0" y="16"/>
                </a:lnTo>
                <a:lnTo>
                  <a:pt x="0" y="17"/>
                </a:lnTo>
                <a:lnTo>
                  <a:pt x="0" y="18"/>
                </a:lnTo>
                <a:lnTo>
                  <a:pt x="0" y="20"/>
                </a:lnTo>
                <a:lnTo>
                  <a:pt x="2" y="22"/>
                </a:lnTo>
                <a:lnTo>
                  <a:pt x="2" y="23"/>
                </a:lnTo>
                <a:lnTo>
                  <a:pt x="2" y="24"/>
                </a:lnTo>
                <a:lnTo>
                  <a:pt x="3" y="24"/>
                </a:lnTo>
                <a:lnTo>
                  <a:pt x="4" y="25"/>
                </a:lnTo>
                <a:lnTo>
                  <a:pt x="4" y="26"/>
                </a:lnTo>
                <a:lnTo>
                  <a:pt x="5" y="27"/>
                </a:lnTo>
                <a:lnTo>
                  <a:pt x="6" y="28"/>
                </a:lnTo>
                <a:lnTo>
                  <a:pt x="7" y="28"/>
                </a:lnTo>
                <a:lnTo>
                  <a:pt x="8" y="29"/>
                </a:lnTo>
                <a:lnTo>
                  <a:pt x="9" y="29"/>
                </a:lnTo>
                <a:lnTo>
                  <a:pt x="10" y="29"/>
                </a:lnTo>
                <a:lnTo>
                  <a:pt x="11" y="29"/>
                </a:lnTo>
                <a:lnTo>
                  <a:pt x="13" y="29"/>
                </a:lnTo>
                <a:lnTo>
                  <a:pt x="14" y="29"/>
                </a:lnTo>
                <a:lnTo>
                  <a:pt x="15" y="29"/>
                </a:lnTo>
                <a:lnTo>
                  <a:pt x="16" y="29"/>
                </a:lnTo>
                <a:lnTo>
                  <a:pt x="17" y="28"/>
                </a:lnTo>
                <a:lnTo>
                  <a:pt x="18" y="27"/>
                </a:lnTo>
                <a:lnTo>
                  <a:pt x="19" y="26"/>
                </a:lnTo>
                <a:lnTo>
                  <a:pt x="19" y="25"/>
                </a:lnTo>
                <a:lnTo>
                  <a:pt x="20" y="24"/>
                </a:lnTo>
                <a:lnTo>
                  <a:pt x="21" y="24"/>
                </a:lnTo>
                <a:lnTo>
                  <a:pt x="21" y="23"/>
                </a:lnTo>
                <a:lnTo>
                  <a:pt x="21" y="22"/>
                </a:lnTo>
                <a:lnTo>
                  <a:pt x="22" y="20"/>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098" name="Line 705">
            <a:extLst>
              <a:ext uri="{FF2B5EF4-FFF2-40B4-BE49-F238E27FC236}">
                <a16:creationId xmlns:a16="http://schemas.microsoft.com/office/drawing/2014/main" xmlns="" id="{FF75B8DC-6884-49E1-8633-7955753D148C}"/>
              </a:ext>
            </a:extLst>
          </p:cNvPr>
          <p:cNvSpPr>
            <a:spLocks noChangeShapeType="1"/>
          </p:cNvSpPr>
          <p:nvPr/>
        </p:nvSpPr>
        <p:spPr bwMode="auto">
          <a:xfrm>
            <a:off x="5407819" y="1251348"/>
            <a:ext cx="1191"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099" name="Line 706">
            <a:extLst>
              <a:ext uri="{FF2B5EF4-FFF2-40B4-BE49-F238E27FC236}">
                <a16:creationId xmlns:a16="http://schemas.microsoft.com/office/drawing/2014/main" xmlns="" id="{1021DCCA-6636-493C-8A30-EE532389EDB1}"/>
              </a:ext>
            </a:extLst>
          </p:cNvPr>
          <p:cNvSpPr>
            <a:spLocks noChangeShapeType="1"/>
          </p:cNvSpPr>
          <p:nvPr/>
        </p:nvSpPr>
        <p:spPr bwMode="auto">
          <a:xfrm>
            <a:off x="5384007" y="1279923"/>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00" name="Rectangle 707">
            <a:extLst>
              <a:ext uri="{FF2B5EF4-FFF2-40B4-BE49-F238E27FC236}">
                <a16:creationId xmlns:a16="http://schemas.microsoft.com/office/drawing/2014/main" xmlns="" id="{4ABD0A5C-5094-4155-8037-3F1B4B81ADD5}"/>
              </a:ext>
            </a:extLst>
          </p:cNvPr>
          <p:cNvSpPr>
            <a:spLocks noChangeArrowheads="1"/>
          </p:cNvSpPr>
          <p:nvPr/>
        </p:nvSpPr>
        <p:spPr bwMode="auto">
          <a:xfrm>
            <a:off x="2295525" y="1782367"/>
            <a:ext cx="47625" cy="59531"/>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01" name="Freeform 708">
            <a:extLst>
              <a:ext uri="{FF2B5EF4-FFF2-40B4-BE49-F238E27FC236}">
                <a16:creationId xmlns:a16="http://schemas.microsoft.com/office/drawing/2014/main" xmlns="" id="{A3478CFC-7358-4899-B6F0-0E56297E5B42}"/>
              </a:ext>
            </a:extLst>
          </p:cNvPr>
          <p:cNvSpPr>
            <a:spLocks/>
          </p:cNvSpPr>
          <p:nvPr/>
        </p:nvSpPr>
        <p:spPr bwMode="auto">
          <a:xfrm>
            <a:off x="2245519" y="1843088"/>
            <a:ext cx="9525" cy="11906"/>
          </a:xfrm>
          <a:custGeom>
            <a:avLst/>
            <a:gdLst>
              <a:gd name="T0" fmla="*/ 23 w 23"/>
              <a:gd name="T1" fmla="*/ 13 h 29"/>
              <a:gd name="T2" fmla="*/ 23 w 23"/>
              <a:gd name="T3" fmla="*/ 11 h 29"/>
              <a:gd name="T4" fmla="*/ 21 w 23"/>
              <a:gd name="T5" fmla="*/ 8 h 29"/>
              <a:gd name="T6" fmla="*/ 21 w 23"/>
              <a:gd name="T7" fmla="*/ 6 h 29"/>
              <a:gd name="T8" fmla="*/ 18 w 23"/>
              <a:gd name="T9" fmla="*/ 4 h 29"/>
              <a:gd name="T10" fmla="*/ 17 w 23"/>
              <a:gd name="T11" fmla="*/ 2 h 29"/>
              <a:gd name="T12" fmla="*/ 16 w 23"/>
              <a:gd name="T13" fmla="*/ 1 h 29"/>
              <a:gd name="T14" fmla="*/ 14 w 23"/>
              <a:gd name="T15" fmla="*/ 0 h 29"/>
              <a:gd name="T16" fmla="*/ 12 w 23"/>
              <a:gd name="T17" fmla="*/ 0 h 29"/>
              <a:gd name="T18" fmla="*/ 10 w 23"/>
              <a:gd name="T19" fmla="*/ 0 h 29"/>
              <a:gd name="T20" fmla="*/ 9 w 23"/>
              <a:gd name="T21" fmla="*/ 0 h 29"/>
              <a:gd name="T22" fmla="*/ 6 w 23"/>
              <a:gd name="T23" fmla="*/ 1 h 29"/>
              <a:gd name="T24" fmla="*/ 4 w 23"/>
              <a:gd name="T25" fmla="*/ 2 h 29"/>
              <a:gd name="T26" fmla="*/ 3 w 23"/>
              <a:gd name="T27" fmla="*/ 4 h 29"/>
              <a:gd name="T28" fmla="*/ 1 w 23"/>
              <a:gd name="T29" fmla="*/ 6 h 29"/>
              <a:gd name="T30" fmla="*/ 1 w 23"/>
              <a:gd name="T31" fmla="*/ 8 h 29"/>
              <a:gd name="T32" fmla="*/ 0 w 23"/>
              <a:gd name="T33" fmla="*/ 11 h 29"/>
              <a:gd name="T34" fmla="*/ 0 w 23"/>
              <a:gd name="T35" fmla="*/ 13 h 29"/>
              <a:gd name="T36" fmla="*/ 0 w 23"/>
              <a:gd name="T37" fmla="*/ 16 h 29"/>
              <a:gd name="T38" fmla="*/ 0 w 23"/>
              <a:gd name="T39" fmla="*/ 18 h 29"/>
              <a:gd name="T40" fmla="*/ 1 w 23"/>
              <a:gd name="T41" fmla="*/ 22 h 29"/>
              <a:gd name="T42" fmla="*/ 1 w 23"/>
              <a:gd name="T43" fmla="*/ 24 h 29"/>
              <a:gd name="T44" fmla="*/ 3 w 23"/>
              <a:gd name="T45" fmla="*/ 25 h 29"/>
              <a:gd name="T46" fmla="*/ 4 w 23"/>
              <a:gd name="T47" fmla="*/ 27 h 29"/>
              <a:gd name="T48" fmla="*/ 6 w 23"/>
              <a:gd name="T49" fmla="*/ 28 h 29"/>
              <a:gd name="T50" fmla="*/ 9 w 23"/>
              <a:gd name="T51" fmla="*/ 29 h 29"/>
              <a:gd name="T52" fmla="*/ 10 w 23"/>
              <a:gd name="T53" fmla="*/ 29 h 29"/>
              <a:gd name="T54" fmla="*/ 12 w 23"/>
              <a:gd name="T55" fmla="*/ 29 h 29"/>
              <a:gd name="T56" fmla="*/ 14 w 23"/>
              <a:gd name="T57" fmla="*/ 29 h 29"/>
              <a:gd name="T58" fmla="*/ 16 w 23"/>
              <a:gd name="T59" fmla="*/ 28 h 29"/>
              <a:gd name="T60" fmla="*/ 17 w 23"/>
              <a:gd name="T61" fmla="*/ 27 h 29"/>
              <a:gd name="T62" fmla="*/ 18 w 23"/>
              <a:gd name="T63" fmla="*/ 25 h 29"/>
              <a:gd name="T64" fmla="*/ 21 w 23"/>
              <a:gd name="T65" fmla="*/ 24 h 29"/>
              <a:gd name="T66" fmla="*/ 21 w 23"/>
              <a:gd name="T67" fmla="*/ 22 h 29"/>
              <a:gd name="T68" fmla="*/ 23 w 23"/>
              <a:gd name="T69" fmla="*/ 18 h 29"/>
              <a:gd name="T70" fmla="*/ 23 w 23"/>
              <a:gd name="T71" fmla="*/ 16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29"/>
              <a:gd name="T110" fmla="*/ 23 w 23"/>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29">
                <a:moveTo>
                  <a:pt x="23" y="14"/>
                </a:moveTo>
                <a:lnTo>
                  <a:pt x="23" y="13"/>
                </a:lnTo>
                <a:lnTo>
                  <a:pt x="23" y="12"/>
                </a:lnTo>
                <a:lnTo>
                  <a:pt x="23" y="11"/>
                </a:lnTo>
                <a:lnTo>
                  <a:pt x="22" y="10"/>
                </a:lnTo>
                <a:lnTo>
                  <a:pt x="21" y="8"/>
                </a:lnTo>
                <a:lnTo>
                  <a:pt x="21" y="7"/>
                </a:lnTo>
                <a:lnTo>
                  <a:pt x="21" y="6"/>
                </a:lnTo>
                <a:lnTo>
                  <a:pt x="20" y="5"/>
                </a:lnTo>
                <a:lnTo>
                  <a:pt x="18" y="4"/>
                </a:lnTo>
                <a:lnTo>
                  <a:pt x="18" y="3"/>
                </a:lnTo>
                <a:lnTo>
                  <a:pt x="17" y="2"/>
                </a:lnTo>
                <a:lnTo>
                  <a:pt x="16" y="1"/>
                </a:lnTo>
                <a:lnTo>
                  <a:pt x="15" y="0"/>
                </a:lnTo>
                <a:lnTo>
                  <a:pt x="14" y="0"/>
                </a:lnTo>
                <a:lnTo>
                  <a:pt x="13" y="0"/>
                </a:lnTo>
                <a:lnTo>
                  <a:pt x="12" y="0"/>
                </a:lnTo>
                <a:lnTo>
                  <a:pt x="11" y="0"/>
                </a:lnTo>
                <a:lnTo>
                  <a:pt x="10" y="0"/>
                </a:lnTo>
                <a:lnTo>
                  <a:pt x="9" y="0"/>
                </a:lnTo>
                <a:lnTo>
                  <a:pt x="8" y="0"/>
                </a:lnTo>
                <a:lnTo>
                  <a:pt x="6" y="1"/>
                </a:lnTo>
                <a:lnTo>
                  <a:pt x="5" y="1"/>
                </a:lnTo>
                <a:lnTo>
                  <a:pt x="4" y="2"/>
                </a:lnTo>
                <a:lnTo>
                  <a:pt x="3" y="3"/>
                </a:lnTo>
                <a:lnTo>
                  <a:pt x="3" y="4"/>
                </a:lnTo>
                <a:lnTo>
                  <a:pt x="2" y="5"/>
                </a:lnTo>
                <a:lnTo>
                  <a:pt x="1" y="6"/>
                </a:lnTo>
                <a:lnTo>
                  <a:pt x="1" y="7"/>
                </a:lnTo>
                <a:lnTo>
                  <a:pt x="1" y="8"/>
                </a:lnTo>
                <a:lnTo>
                  <a:pt x="0" y="10"/>
                </a:lnTo>
                <a:lnTo>
                  <a:pt x="0" y="11"/>
                </a:lnTo>
                <a:lnTo>
                  <a:pt x="0" y="12"/>
                </a:lnTo>
                <a:lnTo>
                  <a:pt x="0" y="13"/>
                </a:lnTo>
                <a:lnTo>
                  <a:pt x="0" y="14"/>
                </a:lnTo>
                <a:lnTo>
                  <a:pt x="0" y="16"/>
                </a:lnTo>
                <a:lnTo>
                  <a:pt x="0" y="17"/>
                </a:lnTo>
                <a:lnTo>
                  <a:pt x="0" y="18"/>
                </a:lnTo>
                <a:lnTo>
                  <a:pt x="0" y="19"/>
                </a:lnTo>
                <a:lnTo>
                  <a:pt x="1" y="22"/>
                </a:lnTo>
                <a:lnTo>
                  <a:pt x="1" y="23"/>
                </a:lnTo>
                <a:lnTo>
                  <a:pt x="1" y="24"/>
                </a:lnTo>
                <a:lnTo>
                  <a:pt x="2" y="24"/>
                </a:lnTo>
                <a:lnTo>
                  <a:pt x="3" y="25"/>
                </a:lnTo>
                <a:lnTo>
                  <a:pt x="3" y="26"/>
                </a:lnTo>
                <a:lnTo>
                  <a:pt x="4" y="27"/>
                </a:lnTo>
                <a:lnTo>
                  <a:pt x="5" y="28"/>
                </a:lnTo>
                <a:lnTo>
                  <a:pt x="6" y="28"/>
                </a:lnTo>
                <a:lnTo>
                  <a:pt x="8" y="29"/>
                </a:lnTo>
                <a:lnTo>
                  <a:pt x="9" y="29"/>
                </a:lnTo>
                <a:lnTo>
                  <a:pt x="10" y="29"/>
                </a:lnTo>
                <a:lnTo>
                  <a:pt x="11" y="29"/>
                </a:lnTo>
                <a:lnTo>
                  <a:pt x="12" y="29"/>
                </a:lnTo>
                <a:lnTo>
                  <a:pt x="13" y="29"/>
                </a:lnTo>
                <a:lnTo>
                  <a:pt x="14" y="29"/>
                </a:lnTo>
                <a:lnTo>
                  <a:pt x="15" y="29"/>
                </a:lnTo>
                <a:lnTo>
                  <a:pt x="16" y="28"/>
                </a:lnTo>
                <a:lnTo>
                  <a:pt x="17" y="27"/>
                </a:lnTo>
                <a:lnTo>
                  <a:pt x="18" y="26"/>
                </a:lnTo>
                <a:lnTo>
                  <a:pt x="18" y="25"/>
                </a:lnTo>
                <a:lnTo>
                  <a:pt x="20" y="24"/>
                </a:lnTo>
                <a:lnTo>
                  <a:pt x="21" y="24"/>
                </a:lnTo>
                <a:lnTo>
                  <a:pt x="21" y="23"/>
                </a:lnTo>
                <a:lnTo>
                  <a:pt x="21" y="22"/>
                </a:lnTo>
                <a:lnTo>
                  <a:pt x="22" y="19"/>
                </a:lnTo>
                <a:lnTo>
                  <a:pt x="23" y="18"/>
                </a:lnTo>
                <a:lnTo>
                  <a:pt x="23" y="17"/>
                </a:lnTo>
                <a:lnTo>
                  <a:pt x="23" y="16"/>
                </a:lnTo>
                <a:lnTo>
                  <a:pt x="23" y="14"/>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02" name="Line 709">
            <a:extLst>
              <a:ext uri="{FF2B5EF4-FFF2-40B4-BE49-F238E27FC236}">
                <a16:creationId xmlns:a16="http://schemas.microsoft.com/office/drawing/2014/main" xmlns="" id="{6756DB8B-3BEC-44BB-A1FC-E49A1EBBF02D}"/>
              </a:ext>
            </a:extLst>
          </p:cNvPr>
          <p:cNvSpPr>
            <a:spLocks noChangeShapeType="1"/>
          </p:cNvSpPr>
          <p:nvPr/>
        </p:nvSpPr>
        <p:spPr bwMode="auto">
          <a:xfrm>
            <a:off x="2318148" y="1782367"/>
            <a:ext cx="1190" cy="5953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03" name="Line 710">
            <a:extLst>
              <a:ext uri="{FF2B5EF4-FFF2-40B4-BE49-F238E27FC236}">
                <a16:creationId xmlns:a16="http://schemas.microsoft.com/office/drawing/2014/main" xmlns="" id="{8A612492-9440-4015-8E0A-E44840C94BDC}"/>
              </a:ext>
            </a:extLst>
          </p:cNvPr>
          <p:cNvSpPr>
            <a:spLocks noChangeShapeType="1"/>
          </p:cNvSpPr>
          <p:nvPr/>
        </p:nvSpPr>
        <p:spPr bwMode="auto">
          <a:xfrm>
            <a:off x="2295525" y="1810942"/>
            <a:ext cx="46435" cy="119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04" name="Rectangle 711">
            <a:extLst>
              <a:ext uri="{FF2B5EF4-FFF2-40B4-BE49-F238E27FC236}">
                <a16:creationId xmlns:a16="http://schemas.microsoft.com/office/drawing/2014/main" xmlns="" id="{7FCA2102-BF43-4FCE-9F5A-52AB1473821C}"/>
              </a:ext>
            </a:extLst>
          </p:cNvPr>
          <p:cNvSpPr>
            <a:spLocks noChangeArrowheads="1"/>
          </p:cNvSpPr>
          <p:nvPr/>
        </p:nvSpPr>
        <p:spPr bwMode="auto">
          <a:xfrm>
            <a:off x="1828800" y="1885950"/>
            <a:ext cx="923925" cy="177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05" name="Rectangle 712">
            <a:extLst>
              <a:ext uri="{FF2B5EF4-FFF2-40B4-BE49-F238E27FC236}">
                <a16:creationId xmlns:a16="http://schemas.microsoft.com/office/drawing/2014/main" xmlns="" id="{9658F3DF-136A-4FBA-BA98-3C9B3F126586}"/>
              </a:ext>
            </a:extLst>
          </p:cNvPr>
          <p:cNvSpPr>
            <a:spLocks noChangeArrowheads="1"/>
          </p:cNvSpPr>
          <p:nvPr/>
        </p:nvSpPr>
        <p:spPr bwMode="auto">
          <a:xfrm>
            <a:off x="1143001" y="4343400"/>
            <a:ext cx="947695" cy="2885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GB" altLang="es-CO" sz="1275" b="1" dirty="0" err="1">
                <a:solidFill>
                  <a:schemeClr val="bg2"/>
                </a:solidFill>
              </a:rPr>
              <a:t>Sección</a:t>
            </a:r>
            <a:r>
              <a:rPr lang="en-GB" altLang="es-CO" sz="1275" b="1" dirty="0">
                <a:solidFill>
                  <a:schemeClr val="bg2"/>
                </a:solidFill>
              </a:rPr>
              <a:t> 4</a:t>
            </a:r>
          </a:p>
        </p:txBody>
      </p:sp>
      <p:sp>
        <p:nvSpPr>
          <p:cNvPr id="26106" name="Rectangle 713">
            <a:extLst>
              <a:ext uri="{FF2B5EF4-FFF2-40B4-BE49-F238E27FC236}">
                <a16:creationId xmlns:a16="http://schemas.microsoft.com/office/drawing/2014/main" xmlns="" id="{6A5808BF-97C0-49F1-A183-BEDA5BA21EB7}"/>
              </a:ext>
            </a:extLst>
          </p:cNvPr>
          <p:cNvSpPr>
            <a:spLocks noChangeArrowheads="1"/>
          </p:cNvSpPr>
          <p:nvPr/>
        </p:nvSpPr>
        <p:spPr bwMode="auto">
          <a:xfrm>
            <a:off x="6915151" y="3943350"/>
            <a:ext cx="947695" cy="28854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GB" altLang="es-CO" sz="1275" b="1" dirty="0" err="1">
                <a:solidFill>
                  <a:schemeClr val="bg2"/>
                </a:solidFill>
              </a:rPr>
              <a:t>Sección</a:t>
            </a:r>
            <a:r>
              <a:rPr lang="en-GB" altLang="es-CO" sz="1275" b="1" dirty="0">
                <a:solidFill>
                  <a:schemeClr val="bg2"/>
                </a:solidFill>
              </a:rPr>
              <a:t> 5</a:t>
            </a:r>
          </a:p>
        </p:txBody>
      </p:sp>
      <p:sp>
        <p:nvSpPr>
          <p:cNvPr id="26107" name="Rectangle 714">
            <a:extLst>
              <a:ext uri="{FF2B5EF4-FFF2-40B4-BE49-F238E27FC236}">
                <a16:creationId xmlns:a16="http://schemas.microsoft.com/office/drawing/2014/main" xmlns="" id="{D3418D69-FAA7-4EE8-A05E-23B4D38A2535}"/>
              </a:ext>
            </a:extLst>
          </p:cNvPr>
          <p:cNvSpPr>
            <a:spLocks noChangeArrowheads="1"/>
          </p:cNvSpPr>
          <p:nvPr/>
        </p:nvSpPr>
        <p:spPr bwMode="auto">
          <a:xfrm>
            <a:off x="7134226" y="2800350"/>
            <a:ext cx="947695" cy="2885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GB" altLang="es-CO" sz="1275" b="1" dirty="0" err="1">
                <a:solidFill>
                  <a:schemeClr val="bg2"/>
                </a:solidFill>
              </a:rPr>
              <a:t>Sección</a:t>
            </a:r>
            <a:r>
              <a:rPr lang="en-GB" altLang="es-CO" sz="1275" b="1" dirty="0">
                <a:solidFill>
                  <a:schemeClr val="bg2"/>
                </a:solidFill>
              </a:rPr>
              <a:t> 3</a:t>
            </a:r>
          </a:p>
        </p:txBody>
      </p:sp>
      <p:sp>
        <p:nvSpPr>
          <p:cNvPr id="26108" name="Rectangle 715">
            <a:extLst>
              <a:ext uri="{FF2B5EF4-FFF2-40B4-BE49-F238E27FC236}">
                <a16:creationId xmlns:a16="http://schemas.microsoft.com/office/drawing/2014/main" xmlns="" id="{87403DE7-85B8-4548-8BD4-ABB409ED8B71}"/>
              </a:ext>
            </a:extLst>
          </p:cNvPr>
          <p:cNvSpPr>
            <a:spLocks noChangeArrowheads="1"/>
          </p:cNvSpPr>
          <p:nvPr/>
        </p:nvSpPr>
        <p:spPr bwMode="auto">
          <a:xfrm>
            <a:off x="4343401" y="800100"/>
            <a:ext cx="947695" cy="2885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GB" altLang="es-CO" sz="1275" b="1" dirty="0" err="1">
                <a:solidFill>
                  <a:schemeClr val="bg2"/>
                </a:solidFill>
              </a:rPr>
              <a:t>Sección</a:t>
            </a:r>
            <a:r>
              <a:rPr lang="en-GB" altLang="es-CO" sz="1275" b="1" dirty="0">
                <a:solidFill>
                  <a:schemeClr val="bg2"/>
                </a:solidFill>
              </a:rPr>
              <a:t> 2</a:t>
            </a:r>
          </a:p>
        </p:txBody>
      </p:sp>
      <p:sp>
        <p:nvSpPr>
          <p:cNvPr id="26109" name="Rectangle 716">
            <a:extLst>
              <a:ext uri="{FF2B5EF4-FFF2-40B4-BE49-F238E27FC236}">
                <a16:creationId xmlns:a16="http://schemas.microsoft.com/office/drawing/2014/main" xmlns="" id="{26B77F51-0AD3-4582-A28A-8A184D966C33}"/>
              </a:ext>
            </a:extLst>
          </p:cNvPr>
          <p:cNvSpPr>
            <a:spLocks noChangeArrowheads="1"/>
          </p:cNvSpPr>
          <p:nvPr/>
        </p:nvSpPr>
        <p:spPr bwMode="auto">
          <a:xfrm>
            <a:off x="1600201" y="800100"/>
            <a:ext cx="947695" cy="28854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GB" altLang="es-CO" sz="1275" b="1" dirty="0" err="1">
                <a:solidFill>
                  <a:schemeClr val="bg2"/>
                </a:solidFill>
              </a:rPr>
              <a:t>Sección</a:t>
            </a:r>
            <a:r>
              <a:rPr lang="en-GB" altLang="es-CO" sz="1275" b="1" dirty="0">
                <a:solidFill>
                  <a:schemeClr val="bg2"/>
                </a:solidFill>
              </a:rPr>
              <a:t> 1</a:t>
            </a:r>
          </a:p>
        </p:txBody>
      </p:sp>
      <p:grpSp>
        <p:nvGrpSpPr>
          <p:cNvPr id="26110" name="Group 717">
            <a:extLst>
              <a:ext uri="{FF2B5EF4-FFF2-40B4-BE49-F238E27FC236}">
                <a16:creationId xmlns:a16="http://schemas.microsoft.com/office/drawing/2014/main" xmlns="" id="{0F212C0A-3793-4292-902C-09FF969DF28D}"/>
              </a:ext>
            </a:extLst>
          </p:cNvPr>
          <p:cNvGrpSpPr>
            <a:grpSpLocks/>
          </p:cNvGrpSpPr>
          <p:nvPr/>
        </p:nvGrpSpPr>
        <p:grpSpPr bwMode="auto">
          <a:xfrm>
            <a:off x="1828800" y="1943100"/>
            <a:ext cx="244079" cy="254794"/>
            <a:chOff x="263" y="1719"/>
            <a:chExt cx="205" cy="214"/>
          </a:xfrm>
        </p:grpSpPr>
        <p:sp>
          <p:nvSpPr>
            <p:cNvPr id="26186" name="Freeform 718">
              <a:extLst>
                <a:ext uri="{FF2B5EF4-FFF2-40B4-BE49-F238E27FC236}">
                  <a16:creationId xmlns:a16="http://schemas.microsoft.com/office/drawing/2014/main" xmlns="" id="{A587D85E-4630-4F8D-A13D-C3B1DE1DE60D}"/>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87" name="Rectangle 719">
              <a:extLst>
                <a:ext uri="{FF2B5EF4-FFF2-40B4-BE49-F238E27FC236}">
                  <a16:creationId xmlns:a16="http://schemas.microsoft.com/office/drawing/2014/main" xmlns="" id="{057B80B4-5483-42AC-8A92-EAFF397EB8FD}"/>
                </a:ext>
              </a:extLst>
            </p:cNvPr>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88" name="Rectangle 720">
              <a:extLst>
                <a:ext uri="{FF2B5EF4-FFF2-40B4-BE49-F238E27FC236}">
                  <a16:creationId xmlns:a16="http://schemas.microsoft.com/office/drawing/2014/main" xmlns="" id="{290B0842-0FED-46DB-A95F-9616E791091C}"/>
                </a:ext>
              </a:extLst>
            </p:cNvPr>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89" name="Rectangle 721">
              <a:extLst>
                <a:ext uri="{FF2B5EF4-FFF2-40B4-BE49-F238E27FC236}">
                  <a16:creationId xmlns:a16="http://schemas.microsoft.com/office/drawing/2014/main" xmlns="" id="{67C3567B-4F12-431C-A0DC-3FB593703D49}"/>
                </a:ext>
              </a:extLst>
            </p:cNvPr>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90" name="Freeform 722">
              <a:extLst>
                <a:ext uri="{FF2B5EF4-FFF2-40B4-BE49-F238E27FC236}">
                  <a16:creationId xmlns:a16="http://schemas.microsoft.com/office/drawing/2014/main" xmlns="" id="{B8B2451A-CA2B-4F6C-8A60-B1C2B6844795}"/>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91" name="Line 723">
              <a:extLst>
                <a:ext uri="{FF2B5EF4-FFF2-40B4-BE49-F238E27FC236}">
                  <a16:creationId xmlns:a16="http://schemas.microsoft.com/office/drawing/2014/main" xmlns="" id="{32B5C8FD-572B-4559-B75C-AF6653A713CD}"/>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92" name="Line 724">
              <a:extLst>
                <a:ext uri="{FF2B5EF4-FFF2-40B4-BE49-F238E27FC236}">
                  <a16:creationId xmlns:a16="http://schemas.microsoft.com/office/drawing/2014/main" xmlns="" id="{784BF464-14F0-48FD-832A-CD6FB3D35281}"/>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1" name="Group 725">
            <a:extLst>
              <a:ext uri="{FF2B5EF4-FFF2-40B4-BE49-F238E27FC236}">
                <a16:creationId xmlns:a16="http://schemas.microsoft.com/office/drawing/2014/main" xmlns="" id="{6CB17EDE-AE88-416D-AD76-A2F4A185F174}"/>
              </a:ext>
            </a:extLst>
          </p:cNvPr>
          <p:cNvGrpSpPr>
            <a:grpSpLocks/>
          </p:cNvGrpSpPr>
          <p:nvPr/>
        </p:nvGrpSpPr>
        <p:grpSpPr bwMode="auto">
          <a:xfrm>
            <a:off x="2171700" y="2057400"/>
            <a:ext cx="244079" cy="254794"/>
            <a:chOff x="263" y="1719"/>
            <a:chExt cx="205" cy="214"/>
          </a:xfrm>
        </p:grpSpPr>
        <p:sp>
          <p:nvSpPr>
            <p:cNvPr id="26179" name="Freeform 726">
              <a:extLst>
                <a:ext uri="{FF2B5EF4-FFF2-40B4-BE49-F238E27FC236}">
                  <a16:creationId xmlns:a16="http://schemas.microsoft.com/office/drawing/2014/main" xmlns="" id="{5CA33211-BD11-4F5F-AA09-96B4892CAE8A}"/>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80" name="Rectangle 727">
              <a:extLst>
                <a:ext uri="{FF2B5EF4-FFF2-40B4-BE49-F238E27FC236}">
                  <a16:creationId xmlns:a16="http://schemas.microsoft.com/office/drawing/2014/main" xmlns="" id="{2B7778C7-FEA9-4DDE-88DF-6CECE3F7FF86}"/>
                </a:ext>
              </a:extLst>
            </p:cNvPr>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81" name="Rectangle 728">
              <a:extLst>
                <a:ext uri="{FF2B5EF4-FFF2-40B4-BE49-F238E27FC236}">
                  <a16:creationId xmlns:a16="http://schemas.microsoft.com/office/drawing/2014/main" xmlns="" id="{D602878A-0A86-4515-A00E-4B8206FF087B}"/>
                </a:ext>
              </a:extLst>
            </p:cNvPr>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82" name="Rectangle 729">
              <a:extLst>
                <a:ext uri="{FF2B5EF4-FFF2-40B4-BE49-F238E27FC236}">
                  <a16:creationId xmlns:a16="http://schemas.microsoft.com/office/drawing/2014/main" xmlns="" id="{47141E76-1CDA-4C2C-A43F-291A76C2E602}"/>
                </a:ext>
              </a:extLst>
            </p:cNvPr>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83" name="Freeform 730">
              <a:extLst>
                <a:ext uri="{FF2B5EF4-FFF2-40B4-BE49-F238E27FC236}">
                  <a16:creationId xmlns:a16="http://schemas.microsoft.com/office/drawing/2014/main" xmlns="" id="{1C302567-6058-4F20-B081-1E5DD50DC044}"/>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84" name="Line 731">
              <a:extLst>
                <a:ext uri="{FF2B5EF4-FFF2-40B4-BE49-F238E27FC236}">
                  <a16:creationId xmlns:a16="http://schemas.microsoft.com/office/drawing/2014/main" xmlns="" id="{2394C4FC-8096-4A1B-B89D-01AAFF33D943}"/>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85" name="Line 732">
              <a:extLst>
                <a:ext uri="{FF2B5EF4-FFF2-40B4-BE49-F238E27FC236}">
                  <a16:creationId xmlns:a16="http://schemas.microsoft.com/office/drawing/2014/main" xmlns="" id="{DA27706C-6BFF-467A-90D3-A91F3909243B}"/>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2" name="Group 733">
            <a:extLst>
              <a:ext uri="{FF2B5EF4-FFF2-40B4-BE49-F238E27FC236}">
                <a16:creationId xmlns:a16="http://schemas.microsoft.com/office/drawing/2014/main" xmlns="" id="{A6F8C230-76F8-4204-9C9A-2E84E080D6BE}"/>
              </a:ext>
            </a:extLst>
          </p:cNvPr>
          <p:cNvGrpSpPr>
            <a:grpSpLocks/>
          </p:cNvGrpSpPr>
          <p:nvPr/>
        </p:nvGrpSpPr>
        <p:grpSpPr bwMode="auto">
          <a:xfrm>
            <a:off x="2171700" y="1657350"/>
            <a:ext cx="244079" cy="254794"/>
            <a:chOff x="263" y="1719"/>
            <a:chExt cx="205" cy="214"/>
          </a:xfrm>
        </p:grpSpPr>
        <p:sp>
          <p:nvSpPr>
            <p:cNvPr id="26172" name="Freeform 734">
              <a:extLst>
                <a:ext uri="{FF2B5EF4-FFF2-40B4-BE49-F238E27FC236}">
                  <a16:creationId xmlns:a16="http://schemas.microsoft.com/office/drawing/2014/main" xmlns="" id="{FC34B1F7-0599-4338-ADA6-65F4D5C22670}"/>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73" name="Rectangle 735">
              <a:extLst>
                <a:ext uri="{FF2B5EF4-FFF2-40B4-BE49-F238E27FC236}">
                  <a16:creationId xmlns:a16="http://schemas.microsoft.com/office/drawing/2014/main" xmlns="" id="{C61C12C9-199F-46CC-B285-F489CE51695B}"/>
                </a:ext>
              </a:extLst>
            </p:cNvPr>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74" name="Rectangle 736">
              <a:extLst>
                <a:ext uri="{FF2B5EF4-FFF2-40B4-BE49-F238E27FC236}">
                  <a16:creationId xmlns:a16="http://schemas.microsoft.com/office/drawing/2014/main" xmlns="" id="{622F34C3-BD14-4FA4-991C-2F3166C8A1A8}"/>
                </a:ext>
              </a:extLst>
            </p:cNvPr>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75" name="Rectangle 737">
              <a:extLst>
                <a:ext uri="{FF2B5EF4-FFF2-40B4-BE49-F238E27FC236}">
                  <a16:creationId xmlns:a16="http://schemas.microsoft.com/office/drawing/2014/main" xmlns="" id="{63486CAB-B35D-4916-B3E5-E9CCC01BDE87}"/>
                </a:ext>
              </a:extLst>
            </p:cNvPr>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76" name="Freeform 738">
              <a:extLst>
                <a:ext uri="{FF2B5EF4-FFF2-40B4-BE49-F238E27FC236}">
                  <a16:creationId xmlns:a16="http://schemas.microsoft.com/office/drawing/2014/main" xmlns="" id="{68DC971D-5AB9-4358-AD34-A429CD27535B}"/>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77" name="Line 739">
              <a:extLst>
                <a:ext uri="{FF2B5EF4-FFF2-40B4-BE49-F238E27FC236}">
                  <a16:creationId xmlns:a16="http://schemas.microsoft.com/office/drawing/2014/main" xmlns="" id="{99C099B2-4D2A-4E2D-897D-6282A5F67B70}"/>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78" name="Line 740">
              <a:extLst>
                <a:ext uri="{FF2B5EF4-FFF2-40B4-BE49-F238E27FC236}">
                  <a16:creationId xmlns:a16="http://schemas.microsoft.com/office/drawing/2014/main" xmlns="" id="{F74EEABB-F136-4A1D-89E3-CC01D84E810D}"/>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3" name="Group 741">
            <a:extLst>
              <a:ext uri="{FF2B5EF4-FFF2-40B4-BE49-F238E27FC236}">
                <a16:creationId xmlns:a16="http://schemas.microsoft.com/office/drawing/2014/main" xmlns="" id="{3ADB3BB1-8C79-40F1-A028-206010DDCD6F}"/>
              </a:ext>
            </a:extLst>
          </p:cNvPr>
          <p:cNvGrpSpPr>
            <a:grpSpLocks/>
          </p:cNvGrpSpPr>
          <p:nvPr/>
        </p:nvGrpSpPr>
        <p:grpSpPr bwMode="auto">
          <a:xfrm>
            <a:off x="2514600" y="1943100"/>
            <a:ext cx="244079" cy="254794"/>
            <a:chOff x="263" y="1719"/>
            <a:chExt cx="205" cy="214"/>
          </a:xfrm>
        </p:grpSpPr>
        <p:sp>
          <p:nvSpPr>
            <p:cNvPr id="26165" name="Freeform 742">
              <a:extLst>
                <a:ext uri="{FF2B5EF4-FFF2-40B4-BE49-F238E27FC236}">
                  <a16:creationId xmlns:a16="http://schemas.microsoft.com/office/drawing/2014/main" xmlns="" id="{0DD3F4F5-4B46-4E2C-9CF3-A53C040EE1C3}"/>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66" name="Rectangle 743">
              <a:extLst>
                <a:ext uri="{FF2B5EF4-FFF2-40B4-BE49-F238E27FC236}">
                  <a16:creationId xmlns:a16="http://schemas.microsoft.com/office/drawing/2014/main" xmlns="" id="{EB3B4BD9-8AFF-4A6C-A1E1-19808817C94A}"/>
                </a:ext>
              </a:extLst>
            </p:cNvPr>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67" name="Rectangle 744">
              <a:extLst>
                <a:ext uri="{FF2B5EF4-FFF2-40B4-BE49-F238E27FC236}">
                  <a16:creationId xmlns:a16="http://schemas.microsoft.com/office/drawing/2014/main" xmlns="" id="{C36A0220-B929-4045-B545-04AD5C0DD0BB}"/>
                </a:ext>
              </a:extLst>
            </p:cNvPr>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68" name="Rectangle 745">
              <a:extLst>
                <a:ext uri="{FF2B5EF4-FFF2-40B4-BE49-F238E27FC236}">
                  <a16:creationId xmlns:a16="http://schemas.microsoft.com/office/drawing/2014/main" xmlns="" id="{4B63B685-13E9-4F6D-A116-5322113B1119}"/>
                </a:ext>
              </a:extLst>
            </p:cNvPr>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69" name="Freeform 746">
              <a:extLst>
                <a:ext uri="{FF2B5EF4-FFF2-40B4-BE49-F238E27FC236}">
                  <a16:creationId xmlns:a16="http://schemas.microsoft.com/office/drawing/2014/main" xmlns="" id="{B815EF99-FFE4-46F5-BBAE-722C3F13B29A}"/>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70" name="Line 747">
              <a:extLst>
                <a:ext uri="{FF2B5EF4-FFF2-40B4-BE49-F238E27FC236}">
                  <a16:creationId xmlns:a16="http://schemas.microsoft.com/office/drawing/2014/main" xmlns="" id="{7C204626-444E-4A3E-9663-CC9CD2E0D541}"/>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71" name="Line 748">
              <a:extLst>
                <a:ext uri="{FF2B5EF4-FFF2-40B4-BE49-F238E27FC236}">
                  <a16:creationId xmlns:a16="http://schemas.microsoft.com/office/drawing/2014/main" xmlns="" id="{F9B95A23-E26C-4617-A789-ECC1C115C09E}"/>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4" name="Group 749">
            <a:extLst>
              <a:ext uri="{FF2B5EF4-FFF2-40B4-BE49-F238E27FC236}">
                <a16:creationId xmlns:a16="http://schemas.microsoft.com/office/drawing/2014/main" xmlns="" id="{2BAF2CCF-F9D4-4B30-B4FC-FF62702E578A}"/>
              </a:ext>
            </a:extLst>
          </p:cNvPr>
          <p:cNvGrpSpPr>
            <a:grpSpLocks/>
          </p:cNvGrpSpPr>
          <p:nvPr/>
        </p:nvGrpSpPr>
        <p:grpSpPr bwMode="auto">
          <a:xfrm>
            <a:off x="1828800" y="1428750"/>
            <a:ext cx="244079" cy="254794"/>
            <a:chOff x="263" y="1719"/>
            <a:chExt cx="205" cy="214"/>
          </a:xfrm>
        </p:grpSpPr>
        <p:sp>
          <p:nvSpPr>
            <p:cNvPr id="26158" name="Freeform 750">
              <a:extLst>
                <a:ext uri="{FF2B5EF4-FFF2-40B4-BE49-F238E27FC236}">
                  <a16:creationId xmlns:a16="http://schemas.microsoft.com/office/drawing/2014/main" xmlns="" id="{BF21C15A-2141-4FA9-95D3-5252082BE9DE}"/>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59" name="Rectangle 751">
              <a:extLst>
                <a:ext uri="{FF2B5EF4-FFF2-40B4-BE49-F238E27FC236}">
                  <a16:creationId xmlns:a16="http://schemas.microsoft.com/office/drawing/2014/main" xmlns="" id="{BCECF89F-FBA0-4517-A3F9-0804688C3CA6}"/>
                </a:ext>
              </a:extLst>
            </p:cNvPr>
            <p:cNvSpPr>
              <a:spLocks noChangeArrowheads="1"/>
            </p:cNvSpPr>
            <p:nvPr/>
          </p:nvSpPr>
          <p:spPr bwMode="auto">
            <a:xfrm>
              <a:off x="282" y="1784"/>
              <a:ext cx="170"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60" name="Rectangle 752">
              <a:extLst>
                <a:ext uri="{FF2B5EF4-FFF2-40B4-BE49-F238E27FC236}">
                  <a16:creationId xmlns:a16="http://schemas.microsoft.com/office/drawing/2014/main" xmlns="" id="{DEBAD3E0-63B0-4A8E-B970-107E221042AF}"/>
                </a:ext>
              </a:extLst>
            </p:cNvPr>
            <p:cNvSpPr>
              <a:spLocks noChangeArrowheads="1"/>
            </p:cNvSpPr>
            <p:nvPr/>
          </p:nvSpPr>
          <p:spPr bwMode="auto">
            <a:xfrm>
              <a:off x="309" y="1817"/>
              <a:ext cx="60"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61" name="Rectangle 753">
              <a:extLst>
                <a:ext uri="{FF2B5EF4-FFF2-40B4-BE49-F238E27FC236}">
                  <a16:creationId xmlns:a16="http://schemas.microsoft.com/office/drawing/2014/main" xmlns="" id="{B9457327-6F05-491E-AB19-0A09840A865F}"/>
                </a:ext>
              </a:extLst>
            </p:cNvPr>
            <p:cNvSpPr>
              <a:spLocks noChangeArrowheads="1"/>
            </p:cNvSpPr>
            <p:nvPr/>
          </p:nvSpPr>
          <p:spPr bwMode="auto">
            <a:xfrm>
              <a:off x="395" y="1815"/>
              <a:ext cx="40"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62" name="Freeform 754">
              <a:extLst>
                <a:ext uri="{FF2B5EF4-FFF2-40B4-BE49-F238E27FC236}">
                  <a16:creationId xmlns:a16="http://schemas.microsoft.com/office/drawing/2014/main" xmlns="" id="{1228E38A-7B04-4416-9F02-F957CA92D686}"/>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63" name="Line 755">
              <a:extLst>
                <a:ext uri="{FF2B5EF4-FFF2-40B4-BE49-F238E27FC236}">
                  <a16:creationId xmlns:a16="http://schemas.microsoft.com/office/drawing/2014/main" xmlns="" id="{F13DCEBB-02FE-4926-AC6B-7DFDD53DD48D}"/>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64" name="Line 756">
              <a:extLst>
                <a:ext uri="{FF2B5EF4-FFF2-40B4-BE49-F238E27FC236}">
                  <a16:creationId xmlns:a16="http://schemas.microsoft.com/office/drawing/2014/main" xmlns="" id="{BAFAD520-457B-4D9F-A206-1D4A0F7919E9}"/>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5" name="Group 757">
            <a:extLst>
              <a:ext uri="{FF2B5EF4-FFF2-40B4-BE49-F238E27FC236}">
                <a16:creationId xmlns:a16="http://schemas.microsoft.com/office/drawing/2014/main" xmlns="" id="{F4D30753-3CF5-4675-878B-FAF82649C955}"/>
              </a:ext>
            </a:extLst>
          </p:cNvPr>
          <p:cNvGrpSpPr>
            <a:grpSpLocks/>
          </p:cNvGrpSpPr>
          <p:nvPr/>
        </p:nvGrpSpPr>
        <p:grpSpPr bwMode="auto">
          <a:xfrm>
            <a:off x="5257800" y="3657600"/>
            <a:ext cx="244079" cy="254794"/>
            <a:chOff x="263" y="1719"/>
            <a:chExt cx="205" cy="214"/>
          </a:xfrm>
        </p:grpSpPr>
        <p:sp>
          <p:nvSpPr>
            <p:cNvPr id="26151" name="Freeform 758">
              <a:extLst>
                <a:ext uri="{FF2B5EF4-FFF2-40B4-BE49-F238E27FC236}">
                  <a16:creationId xmlns:a16="http://schemas.microsoft.com/office/drawing/2014/main" xmlns="" id="{190CA04F-2AA8-4EF9-86D5-BD82BC87C54D}"/>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52" name="Rectangle 759">
              <a:extLst>
                <a:ext uri="{FF2B5EF4-FFF2-40B4-BE49-F238E27FC236}">
                  <a16:creationId xmlns:a16="http://schemas.microsoft.com/office/drawing/2014/main" xmlns="" id="{92DE52EA-9BFE-4B18-A14B-E8E425BF19D8}"/>
                </a:ext>
              </a:extLst>
            </p:cNvPr>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53" name="Rectangle 760">
              <a:extLst>
                <a:ext uri="{FF2B5EF4-FFF2-40B4-BE49-F238E27FC236}">
                  <a16:creationId xmlns:a16="http://schemas.microsoft.com/office/drawing/2014/main" xmlns="" id="{CD62DFE8-B6D8-47FE-88AD-6F17F815968F}"/>
                </a:ext>
              </a:extLst>
            </p:cNvPr>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54" name="Rectangle 761">
              <a:extLst>
                <a:ext uri="{FF2B5EF4-FFF2-40B4-BE49-F238E27FC236}">
                  <a16:creationId xmlns:a16="http://schemas.microsoft.com/office/drawing/2014/main" xmlns="" id="{12903AFA-F567-4685-BC8C-1A06B65186FB}"/>
                </a:ext>
              </a:extLst>
            </p:cNvPr>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55" name="Freeform 762">
              <a:extLst>
                <a:ext uri="{FF2B5EF4-FFF2-40B4-BE49-F238E27FC236}">
                  <a16:creationId xmlns:a16="http://schemas.microsoft.com/office/drawing/2014/main" xmlns="" id="{01813BAC-A610-4855-B540-571A7C8E9D1A}"/>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56" name="Line 763">
              <a:extLst>
                <a:ext uri="{FF2B5EF4-FFF2-40B4-BE49-F238E27FC236}">
                  <a16:creationId xmlns:a16="http://schemas.microsoft.com/office/drawing/2014/main" xmlns="" id="{672381B9-BAD1-48D5-B855-8EB09F8647AF}"/>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57" name="Line 764">
              <a:extLst>
                <a:ext uri="{FF2B5EF4-FFF2-40B4-BE49-F238E27FC236}">
                  <a16:creationId xmlns:a16="http://schemas.microsoft.com/office/drawing/2014/main" xmlns="" id="{7A5378F6-2ECB-49AE-9EBE-40EAD50771AD}"/>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6" name="Group 765">
            <a:extLst>
              <a:ext uri="{FF2B5EF4-FFF2-40B4-BE49-F238E27FC236}">
                <a16:creationId xmlns:a16="http://schemas.microsoft.com/office/drawing/2014/main" xmlns="" id="{6608B7A9-F4B4-41DD-B2CE-0BA1B2CBF019}"/>
              </a:ext>
            </a:extLst>
          </p:cNvPr>
          <p:cNvGrpSpPr>
            <a:grpSpLocks/>
          </p:cNvGrpSpPr>
          <p:nvPr/>
        </p:nvGrpSpPr>
        <p:grpSpPr bwMode="auto">
          <a:xfrm>
            <a:off x="5200650" y="3257550"/>
            <a:ext cx="244079" cy="254794"/>
            <a:chOff x="263" y="1719"/>
            <a:chExt cx="205" cy="214"/>
          </a:xfrm>
        </p:grpSpPr>
        <p:sp>
          <p:nvSpPr>
            <p:cNvPr id="26144" name="Freeform 766">
              <a:extLst>
                <a:ext uri="{FF2B5EF4-FFF2-40B4-BE49-F238E27FC236}">
                  <a16:creationId xmlns:a16="http://schemas.microsoft.com/office/drawing/2014/main" xmlns="" id="{60240F92-3CD5-472B-A9E3-28FDB1F1114D}"/>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45" name="Rectangle 767">
              <a:extLst>
                <a:ext uri="{FF2B5EF4-FFF2-40B4-BE49-F238E27FC236}">
                  <a16:creationId xmlns:a16="http://schemas.microsoft.com/office/drawing/2014/main" xmlns="" id="{23ECD0C7-3979-422B-A163-09A74A788A97}"/>
                </a:ext>
              </a:extLst>
            </p:cNvPr>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46" name="Rectangle 768">
              <a:extLst>
                <a:ext uri="{FF2B5EF4-FFF2-40B4-BE49-F238E27FC236}">
                  <a16:creationId xmlns:a16="http://schemas.microsoft.com/office/drawing/2014/main" xmlns="" id="{AF2FE043-07BA-4C0D-A00B-F7333F073741}"/>
                </a:ext>
              </a:extLst>
            </p:cNvPr>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47" name="Rectangle 769">
              <a:extLst>
                <a:ext uri="{FF2B5EF4-FFF2-40B4-BE49-F238E27FC236}">
                  <a16:creationId xmlns:a16="http://schemas.microsoft.com/office/drawing/2014/main" xmlns="" id="{B2076D41-50A9-4484-9C93-3E48246963F8}"/>
                </a:ext>
              </a:extLst>
            </p:cNvPr>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48" name="Freeform 770">
              <a:extLst>
                <a:ext uri="{FF2B5EF4-FFF2-40B4-BE49-F238E27FC236}">
                  <a16:creationId xmlns:a16="http://schemas.microsoft.com/office/drawing/2014/main" xmlns="" id="{0558B9E6-8A62-4053-9F6E-2758E4E47F1C}"/>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49" name="Line 771">
              <a:extLst>
                <a:ext uri="{FF2B5EF4-FFF2-40B4-BE49-F238E27FC236}">
                  <a16:creationId xmlns:a16="http://schemas.microsoft.com/office/drawing/2014/main" xmlns="" id="{8F3EC3AE-2A06-4276-A387-FAFA404626DA}"/>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50" name="Line 772">
              <a:extLst>
                <a:ext uri="{FF2B5EF4-FFF2-40B4-BE49-F238E27FC236}">
                  <a16:creationId xmlns:a16="http://schemas.microsoft.com/office/drawing/2014/main" xmlns="" id="{10DB091F-E85E-4DA2-9763-18FE411BFA2E}"/>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7" name="Group 773">
            <a:extLst>
              <a:ext uri="{FF2B5EF4-FFF2-40B4-BE49-F238E27FC236}">
                <a16:creationId xmlns:a16="http://schemas.microsoft.com/office/drawing/2014/main" xmlns="" id="{F3127AEB-4464-4657-BD2B-566B004DA4B9}"/>
              </a:ext>
            </a:extLst>
          </p:cNvPr>
          <p:cNvGrpSpPr>
            <a:grpSpLocks/>
          </p:cNvGrpSpPr>
          <p:nvPr/>
        </p:nvGrpSpPr>
        <p:grpSpPr bwMode="auto">
          <a:xfrm>
            <a:off x="5715000" y="3543300"/>
            <a:ext cx="244079" cy="254794"/>
            <a:chOff x="263" y="1719"/>
            <a:chExt cx="205" cy="214"/>
          </a:xfrm>
        </p:grpSpPr>
        <p:sp>
          <p:nvSpPr>
            <p:cNvPr id="26137" name="Freeform 774">
              <a:extLst>
                <a:ext uri="{FF2B5EF4-FFF2-40B4-BE49-F238E27FC236}">
                  <a16:creationId xmlns:a16="http://schemas.microsoft.com/office/drawing/2014/main" xmlns="" id="{955AF261-1B06-495F-938F-9678F997399C}"/>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38" name="Rectangle 775">
              <a:extLst>
                <a:ext uri="{FF2B5EF4-FFF2-40B4-BE49-F238E27FC236}">
                  <a16:creationId xmlns:a16="http://schemas.microsoft.com/office/drawing/2014/main" xmlns="" id="{8183A17E-149B-4177-B224-F47B910F12CF}"/>
                </a:ext>
              </a:extLst>
            </p:cNvPr>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39" name="Rectangle 776">
              <a:extLst>
                <a:ext uri="{FF2B5EF4-FFF2-40B4-BE49-F238E27FC236}">
                  <a16:creationId xmlns:a16="http://schemas.microsoft.com/office/drawing/2014/main" xmlns="" id="{D9131E1E-80FF-4DF1-9BA9-B4BFB51739B9}"/>
                </a:ext>
              </a:extLst>
            </p:cNvPr>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40" name="Rectangle 777">
              <a:extLst>
                <a:ext uri="{FF2B5EF4-FFF2-40B4-BE49-F238E27FC236}">
                  <a16:creationId xmlns:a16="http://schemas.microsoft.com/office/drawing/2014/main" xmlns="" id="{B44F83B0-217A-4621-8320-0EA6DAB375C0}"/>
                </a:ext>
              </a:extLst>
            </p:cNvPr>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41" name="Freeform 778">
              <a:extLst>
                <a:ext uri="{FF2B5EF4-FFF2-40B4-BE49-F238E27FC236}">
                  <a16:creationId xmlns:a16="http://schemas.microsoft.com/office/drawing/2014/main" xmlns="" id="{CD78378F-9F42-4031-9845-08982AE3523A}"/>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42" name="Line 779">
              <a:extLst>
                <a:ext uri="{FF2B5EF4-FFF2-40B4-BE49-F238E27FC236}">
                  <a16:creationId xmlns:a16="http://schemas.microsoft.com/office/drawing/2014/main" xmlns="" id="{4F901E0E-CF05-4F5A-BBF1-9875E2278715}"/>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43" name="Line 780">
              <a:extLst>
                <a:ext uri="{FF2B5EF4-FFF2-40B4-BE49-F238E27FC236}">
                  <a16:creationId xmlns:a16="http://schemas.microsoft.com/office/drawing/2014/main" xmlns="" id="{34A15CDA-9C32-4F6B-80D0-DBC9EED471DC}"/>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8" name="Group 781">
            <a:extLst>
              <a:ext uri="{FF2B5EF4-FFF2-40B4-BE49-F238E27FC236}">
                <a16:creationId xmlns:a16="http://schemas.microsoft.com/office/drawing/2014/main" xmlns="" id="{52D8D6B8-A6DB-4952-ACB4-148054D500B3}"/>
              </a:ext>
            </a:extLst>
          </p:cNvPr>
          <p:cNvGrpSpPr>
            <a:grpSpLocks/>
          </p:cNvGrpSpPr>
          <p:nvPr/>
        </p:nvGrpSpPr>
        <p:grpSpPr bwMode="auto">
          <a:xfrm>
            <a:off x="5600700" y="3143250"/>
            <a:ext cx="244079" cy="254794"/>
            <a:chOff x="263" y="1719"/>
            <a:chExt cx="205" cy="214"/>
          </a:xfrm>
        </p:grpSpPr>
        <p:sp>
          <p:nvSpPr>
            <p:cNvPr id="26130" name="Freeform 782">
              <a:extLst>
                <a:ext uri="{FF2B5EF4-FFF2-40B4-BE49-F238E27FC236}">
                  <a16:creationId xmlns:a16="http://schemas.microsoft.com/office/drawing/2014/main" xmlns="" id="{0E1DF513-1C9B-4856-A0EA-D44670EB94EF}"/>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FF000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31" name="Rectangle 783">
              <a:extLst>
                <a:ext uri="{FF2B5EF4-FFF2-40B4-BE49-F238E27FC236}">
                  <a16:creationId xmlns:a16="http://schemas.microsoft.com/office/drawing/2014/main" xmlns="" id="{A03391FD-F940-4B9F-86FE-D657FE8C44CA}"/>
                </a:ext>
              </a:extLst>
            </p:cNvPr>
            <p:cNvSpPr>
              <a:spLocks noChangeArrowheads="1"/>
            </p:cNvSpPr>
            <p:nvPr/>
          </p:nvSpPr>
          <p:spPr bwMode="auto">
            <a:xfrm>
              <a:off x="282" y="1784"/>
              <a:ext cx="170" cy="139"/>
            </a:xfrm>
            <a:prstGeom prst="rect">
              <a:avLst/>
            </a:prstGeom>
            <a:solidFill>
              <a:srgbClr val="FF00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32" name="Rectangle 784">
              <a:extLst>
                <a:ext uri="{FF2B5EF4-FFF2-40B4-BE49-F238E27FC236}">
                  <a16:creationId xmlns:a16="http://schemas.microsoft.com/office/drawing/2014/main" xmlns="" id="{D121D8AF-EA46-458C-8591-E2BF0B13295C}"/>
                </a:ext>
              </a:extLst>
            </p:cNvPr>
            <p:cNvSpPr>
              <a:spLocks noChangeArrowheads="1"/>
            </p:cNvSpPr>
            <p:nvPr/>
          </p:nvSpPr>
          <p:spPr bwMode="auto">
            <a:xfrm>
              <a:off x="309" y="1817"/>
              <a:ext cx="60" cy="105"/>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33" name="Rectangle 785">
              <a:extLst>
                <a:ext uri="{FF2B5EF4-FFF2-40B4-BE49-F238E27FC236}">
                  <a16:creationId xmlns:a16="http://schemas.microsoft.com/office/drawing/2014/main" xmlns="" id="{4159F780-CEC7-46E3-A6E2-19565A09823D}"/>
                </a:ext>
              </a:extLst>
            </p:cNvPr>
            <p:cNvSpPr>
              <a:spLocks noChangeArrowheads="1"/>
            </p:cNvSpPr>
            <p:nvPr/>
          </p:nvSpPr>
          <p:spPr bwMode="auto">
            <a:xfrm>
              <a:off x="395" y="1815"/>
              <a:ext cx="40" cy="50"/>
            </a:xfrm>
            <a:prstGeom prst="rect">
              <a:avLst/>
            </a:prstGeom>
            <a:solidFill>
              <a:srgbClr val="FF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34" name="Freeform 786">
              <a:extLst>
                <a:ext uri="{FF2B5EF4-FFF2-40B4-BE49-F238E27FC236}">
                  <a16:creationId xmlns:a16="http://schemas.microsoft.com/office/drawing/2014/main" xmlns="" id="{237435FF-8987-4059-A0EB-1C7125B2C9BC}"/>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FF000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35" name="Line 787">
              <a:extLst>
                <a:ext uri="{FF2B5EF4-FFF2-40B4-BE49-F238E27FC236}">
                  <a16:creationId xmlns:a16="http://schemas.microsoft.com/office/drawing/2014/main" xmlns="" id="{09B941A0-9AFC-47BA-B034-FACAFDAEADBD}"/>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36" name="Line 788">
              <a:extLst>
                <a:ext uri="{FF2B5EF4-FFF2-40B4-BE49-F238E27FC236}">
                  <a16:creationId xmlns:a16="http://schemas.microsoft.com/office/drawing/2014/main" xmlns="" id="{2AEDC09D-4A10-4010-BBB7-AEF042ABE0F5}"/>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grpSp>
        <p:nvGrpSpPr>
          <p:cNvPr id="26119" name="Group 789">
            <a:extLst>
              <a:ext uri="{FF2B5EF4-FFF2-40B4-BE49-F238E27FC236}">
                <a16:creationId xmlns:a16="http://schemas.microsoft.com/office/drawing/2014/main" xmlns="" id="{219BBFC1-7192-47B3-834E-F46E97EF4986}"/>
              </a:ext>
            </a:extLst>
          </p:cNvPr>
          <p:cNvGrpSpPr>
            <a:grpSpLocks/>
          </p:cNvGrpSpPr>
          <p:nvPr/>
        </p:nvGrpSpPr>
        <p:grpSpPr bwMode="auto">
          <a:xfrm>
            <a:off x="5943600" y="3086100"/>
            <a:ext cx="244079" cy="254794"/>
            <a:chOff x="263" y="1719"/>
            <a:chExt cx="205" cy="214"/>
          </a:xfrm>
        </p:grpSpPr>
        <p:sp>
          <p:nvSpPr>
            <p:cNvPr id="26123" name="Freeform 790">
              <a:extLst>
                <a:ext uri="{FF2B5EF4-FFF2-40B4-BE49-F238E27FC236}">
                  <a16:creationId xmlns:a16="http://schemas.microsoft.com/office/drawing/2014/main" xmlns="" id="{57DB55BE-C1C9-47C6-AC1C-9E75E080AE5F}"/>
                </a:ext>
              </a:extLst>
            </p:cNvPr>
            <p:cNvSpPr>
              <a:spLocks/>
            </p:cNvSpPr>
            <p:nvPr/>
          </p:nvSpPr>
          <p:spPr bwMode="auto">
            <a:xfrm>
              <a:off x="263" y="1719"/>
              <a:ext cx="205" cy="214"/>
            </a:xfrm>
            <a:custGeom>
              <a:avLst/>
              <a:gdLst>
                <a:gd name="T0" fmla="*/ 56 w 614"/>
                <a:gd name="T1" fmla="*/ 196 h 643"/>
                <a:gd name="T2" fmla="*/ 0 w 614"/>
                <a:gd name="T3" fmla="*/ 196 h 643"/>
                <a:gd name="T4" fmla="*/ 307 w 614"/>
                <a:gd name="T5" fmla="*/ 0 h 643"/>
                <a:gd name="T6" fmla="*/ 614 w 614"/>
                <a:gd name="T7" fmla="*/ 196 h 643"/>
                <a:gd name="T8" fmla="*/ 587 w 614"/>
                <a:gd name="T9" fmla="*/ 196 h 643"/>
                <a:gd name="T10" fmla="*/ 558 w 614"/>
                <a:gd name="T11" fmla="*/ 196 h 643"/>
                <a:gd name="T12" fmla="*/ 558 w 614"/>
                <a:gd name="T13" fmla="*/ 615 h 643"/>
                <a:gd name="T14" fmla="*/ 56 w 614"/>
                <a:gd name="T15" fmla="*/ 615 h 643"/>
                <a:gd name="T16" fmla="*/ 56 w 614"/>
                <a:gd name="T17" fmla="*/ 196 h 643"/>
                <a:gd name="T18" fmla="*/ 558 w 614"/>
                <a:gd name="T19" fmla="*/ 196 h 643"/>
                <a:gd name="T20" fmla="*/ 587 w 614"/>
                <a:gd name="T21" fmla="*/ 196 h 643"/>
                <a:gd name="T22" fmla="*/ 587 w 614"/>
                <a:gd name="T23" fmla="*/ 643 h 643"/>
                <a:gd name="T24" fmla="*/ 56 w 614"/>
                <a:gd name="T25" fmla="*/ 643 h 643"/>
                <a:gd name="T26" fmla="*/ 56 w 614"/>
                <a:gd name="T27" fmla="*/ 615 h 643"/>
                <a:gd name="T28" fmla="*/ 56 w 614"/>
                <a:gd name="T29" fmla="*/ 196 h 6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643"/>
                <a:gd name="T47" fmla="*/ 614 w 614"/>
                <a:gd name="T48" fmla="*/ 643 h 6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643">
                  <a:moveTo>
                    <a:pt x="56" y="196"/>
                  </a:moveTo>
                  <a:lnTo>
                    <a:pt x="0" y="196"/>
                  </a:lnTo>
                  <a:lnTo>
                    <a:pt x="307" y="0"/>
                  </a:lnTo>
                  <a:lnTo>
                    <a:pt x="614" y="196"/>
                  </a:lnTo>
                  <a:lnTo>
                    <a:pt x="587" y="196"/>
                  </a:lnTo>
                  <a:lnTo>
                    <a:pt x="558" y="196"/>
                  </a:lnTo>
                  <a:lnTo>
                    <a:pt x="558" y="615"/>
                  </a:lnTo>
                  <a:lnTo>
                    <a:pt x="56" y="615"/>
                  </a:lnTo>
                  <a:lnTo>
                    <a:pt x="56" y="196"/>
                  </a:lnTo>
                  <a:lnTo>
                    <a:pt x="558" y="196"/>
                  </a:lnTo>
                  <a:lnTo>
                    <a:pt x="587" y="196"/>
                  </a:lnTo>
                  <a:lnTo>
                    <a:pt x="587" y="643"/>
                  </a:lnTo>
                  <a:lnTo>
                    <a:pt x="56" y="643"/>
                  </a:lnTo>
                  <a:lnTo>
                    <a:pt x="56" y="615"/>
                  </a:lnTo>
                  <a:lnTo>
                    <a:pt x="56" y="196"/>
                  </a:lnTo>
                  <a:close/>
                </a:path>
              </a:pathLst>
            </a:custGeom>
            <a:solidFill>
              <a:srgbClr val="008080"/>
            </a:solidFill>
            <a:ln w="0">
              <a:solidFill>
                <a:srgbClr val="00008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24" name="Rectangle 791">
              <a:extLst>
                <a:ext uri="{FF2B5EF4-FFF2-40B4-BE49-F238E27FC236}">
                  <a16:creationId xmlns:a16="http://schemas.microsoft.com/office/drawing/2014/main" xmlns="" id="{B18E3B46-D564-4FB0-A494-B380C39D30EE}"/>
                </a:ext>
              </a:extLst>
            </p:cNvPr>
            <p:cNvSpPr>
              <a:spLocks noChangeArrowheads="1"/>
            </p:cNvSpPr>
            <p:nvPr/>
          </p:nvSpPr>
          <p:spPr bwMode="auto">
            <a:xfrm>
              <a:off x="282" y="1784"/>
              <a:ext cx="170" cy="139"/>
            </a:xfrm>
            <a:prstGeom prst="rect">
              <a:avLst/>
            </a:prstGeom>
            <a:solidFill>
              <a:srgbClr val="FFFF00"/>
            </a:solidFill>
            <a:ln w="0">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25" name="Rectangle 792">
              <a:extLst>
                <a:ext uri="{FF2B5EF4-FFF2-40B4-BE49-F238E27FC236}">
                  <a16:creationId xmlns:a16="http://schemas.microsoft.com/office/drawing/2014/main" xmlns="" id="{B1FB4535-FAE7-4CE5-8C04-58F271D42A6D}"/>
                </a:ext>
              </a:extLst>
            </p:cNvPr>
            <p:cNvSpPr>
              <a:spLocks noChangeArrowheads="1"/>
            </p:cNvSpPr>
            <p:nvPr/>
          </p:nvSpPr>
          <p:spPr bwMode="auto">
            <a:xfrm>
              <a:off x="309" y="1817"/>
              <a:ext cx="60" cy="105"/>
            </a:xfrm>
            <a:prstGeom prst="rect">
              <a:avLst/>
            </a:prstGeom>
            <a:solidFill>
              <a:srgbClr val="800000"/>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26" name="Rectangle 793">
              <a:extLst>
                <a:ext uri="{FF2B5EF4-FFF2-40B4-BE49-F238E27FC236}">
                  <a16:creationId xmlns:a16="http://schemas.microsoft.com/office/drawing/2014/main" xmlns="" id="{6064AB46-5B2A-4AEA-8BEA-E23D9FACC540}"/>
                </a:ext>
              </a:extLst>
            </p:cNvPr>
            <p:cNvSpPr>
              <a:spLocks noChangeArrowheads="1"/>
            </p:cNvSpPr>
            <p:nvPr/>
          </p:nvSpPr>
          <p:spPr bwMode="auto">
            <a:xfrm>
              <a:off x="395" y="1815"/>
              <a:ext cx="40" cy="50"/>
            </a:xfrm>
            <a:prstGeom prst="rect">
              <a:avLst/>
            </a:prstGeom>
            <a:solidFill>
              <a:srgbClr val="80FFFF"/>
            </a:solidFill>
            <a:ln w="0">
              <a:solidFill>
                <a:srgbClr val="00004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27" name="Freeform 794">
              <a:extLst>
                <a:ext uri="{FF2B5EF4-FFF2-40B4-BE49-F238E27FC236}">
                  <a16:creationId xmlns:a16="http://schemas.microsoft.com/office/drawing/2014/main" xmlns="" id="{421FA0C1-E4A3-4956-8501-8CACADD98A14}"/>
                </a:ext>
              </a:extLst>
            </p:cNvPr>
            <p:cNvSpPr>
              <a:spLocks/>
            </p:cNvSpPr>
            <p:nvPr/>
          </p:nvSpPr>
          <p:spPr bwMode="auto">
            <a:xfrm>
              <a:off x="353" y="1866"/>
              <a:ext cx="8" cy="10"/>
            </a:xfrm>
            <a:custGeom>
              <a:avLst/>
              <a:gdLst>
                <a:gd name="T0" fmla="*/ 23 w 23"/>
                <a:gd name="T1" fmla="*/ 14 h 30"/>
                <a:gd name="T2" fmla="*/ 23 w 23"/>
                <a:gd name="T3" fmla="*/ 11 h 30"/>
                <a:gd name="T4" fmla="*/ 21 w 23"/>
                <a:gd name="T5" fmla="*/ 9 h 30"/>
                <a:gd name="T6" fmla="*/ 21 w 23"/>
                <a:gd name="T7" fmla="*/ 7 h 30"/>
                <a:gd name="T8" fmla="*/ 18 w 23"/>
                <a:gd name="T9" fmla="*/ 5 h 30"/>
                <a:gd name="T10" fmla="*/ 17 w 23"/>
                <a:gd name="T11" fmla="*/ 3 h 30"/>
                <a:gd name="T12" fmla="*/ 16 w 23"/>
                <a:gd name="T13" fmla="*/ 1 h 30"/>
                <a:gd name="T14" fmla="*/ 14 w 23"/>
                <a:gd name="T15" fmla="*/ 0 h 30"/>
                <a:gd name="T16" fmla="*/ 12 w 23"/>
                <a:gd name="T17" fmla="*/ 0 h 30"/>
                <a:gd name="T18" fmla="*/ 10 w 23"/>
                <a:gd name="T19" fmla="*/ 0 h 30"/>
                <a:gd name="T20" fmla="*/ 8 w 23"/>
                <a:gd name="T21" fmla="*/ 0 h 30"/>
                <a:gd name="T22" fmla="*/ 6 w 23"/>
                <a:gd name="T23" fmla="*/ 1 h 30"/>
                <a:gd name="T24" fmla="*/ 4 w 23"/>
                <a:gd name="T25" fmla="*/ 3 h 30"/>
                <a:gd name="T26" fmla="*/ 3 w 23"/>
                <a:gd name="T27" fmla="*/ 5 h 30"/>
                <a:gd name="T28" fmla="*/ 1 w 23"/>
                <a:gd name="T29" fmla="*/ 7 h 30"/>
                <a:gd name="T30" fmla="*/ 1 w 23"/>
                <a:gd name="T31" fmla="*/ 9 h 30"/>
                <a:gd name="T32" fmla="*/ 0 w 23"/>
                <a:gd name="T33" fmla="*/ 11 h 30"/>
                <a:gd name="T34" fmla="*/ 0 w 23"/>
                <a:gd name="T35" fmla="*/ 14 h 30"/>
                <a:gd name="T36" fmla="*/ 0 w 23"/>
                <a:gd name="T37" fmla="*/ 17 h 30"/>
                <a:gd name="T38" fmla="*/ 0 w 23"/>
                <a:gd name="T39" fmla="*/ 19 h 30"/>
                <a:gd name="T40" fmla="*/ 1 w 23"/>
                <a:gd name="T41" fmla="*/ 22 h 30"/>
                <a:gd name="T42" fmla="*/ 1 w 23"/>
                <a:gd name="T43" fmla="*/ 24 h 30"/>
                <a:gd name="T44" fmla="*/ 3 w 23"/>
                <a:gd name="T45" fmla="*/ 26 h 30"/>
                <a:gd name="T46" fmla="*/ 4 w 23"/>
                <a:gd name="T47" fmla="*/ 28 h 30"/>
                <a:gd name="T48" fmla="*/ 6 w 23"/>
                <a:gd name="T49" fmla="*/ 29 h 30"/>
                <a:gd name="T50" fmla="*/ 8 w 23"/>
                <a:gd name="T51" fmla="*/ 30 h 30"/>
                <a:gd name="T52" fmla="*/ 10 w 23"/>
                <a:gd name="T53" fmla="*/ 30 h 30"/>
                <a:gd name="T54" fmla="*/ 12 w 23"/>
                <a:gd name="T55" fmla="*/ 30 h 30"/>
                <a:gd name="T56" fmla="*/ 14 w 23"/>
                <a:gd name="T57" fmla="*/ 30 h 30"/>
                <a:gd name="T58" fmla="*/ 16 w 23"/>
                <a:gd name="T59" fmla="*/ 29 h 30"/>
                <a:gd name="T60" fmla="*/ 17 w 23"/>
                <a:gd name="T61" fmla="*/ 28 h 30"/>
                <a:gd name="T62" fmla="*/ 18 w 23"/>
                <a:gd name="T63" fmla="*/ 26 h 30"/>
                <a:gd name="T64" fmla="*/ 21 w 23"/>
                <a:gd name="T65" fmla="*/ 24 h 30"/>
                <a:gd name="T66" fmla="*/ 21 w 23"/>
                <a:gd name="T67" fmla="*/ 22 h 30"/>
                <a:gd name="T68" fmla="*/ 23 w 23"/>
                <a:gd name="T69" fmla="*/ 19 h 30"/>
                <a:gd name="T70" fmla="*/ 23 w 23"/>
                <a:gd name="T71" fmla="*/ 1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
                <a:gd name="T109" fmla="*/ 0 h 30"/>
                <a:gd name="T110" fmla="*/ 23 w 2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 h="30">
                  <a:moveTo>
                    <a:pt x="23" y="15"/>
                  </a:moveTo>
                  <a:lnTo>
                    <a:pt x="23" y="14"/>
                  </a:lnTo>
                  <a:lnTo>
                    <a:pt x="23" y="12"/>
                  </a:lnTo>
                  <a:lnTo>
                    <a:pt x="23" y="11"/>
                  </a:lnTo>
                  <a:lnTo>
                    <a:pt x="22" y="10"/>
                  </a:lnTo>
                  <a:lnTo>
                    <a:pt x="21" y="9"/>
                  </a:lnTo>
                  <a:lnTo>
                    <a:pt x="21" y="8"/>
                  </a:lnTo>
                  <a:lnTo>
                    <a:pt x="21" y="7"/>
                  </a:lnTo>
                  <a:lnTo>
                    <a:pt x="19" y="6"/>
                  </a:lnTo>
                  <a:lnTo>
                    <a:pt x="18" y="5"/>
                  </a:lnTo>
                  <a:lnTo>
                    <a:pt x="18" y="4"/>
                  </a:lnTo>
                  <a:lnTo>
                    <a:pt x="17" y="3"/>
                  </a:lnTo>
                  <a:lnTo>
                    <a:pt x="16" y="1"/>
                  </a:lnTo>
                  <a:lnTo>
                    <a:pt x="15" y="0"/>
                  </a:lnTo>
                  <a:lnTo>
                    <a:pt x="14" y="0"/>
                  </a:lnTo>
                  <a:lnTo>
                    <a:pt x="13" y="0"/>
                  </a:lnTo>
                  <a:lnTo>
                    <a:pt x="12" y="0"/>
                  </a:lnTo>
                  <a:lnTo>
                    <a:pt x="11" y="0"/>
                  </a:lnTo>
                  <a:lnTo>
                    <a:pt x="10" y="0"/>
                  </a:lnTo>
                  <a:lnTo>
                    <a:pt x="8" y="0"/>
                  </a:lnTo>
                  <a:lnTo>
                    <a:pt x="7" y="0"/>
                  </a:lnTo>
                  <a:lnTo>
                    <a:pt x="6" y="1"/>
                  </a:lnTo>
                  <a:lnTo>
                    <a:pt x="5" y="1"/>
                  </a:lnTo>
                  <a:lnTo>
                    <a:pt x="4" y="3"/>
                  </a:lnTo>
                  <a:lnTo>
                    <a:pt x="3" y="4"/>
                  </a:lnTo>
                  <a:lnTo>
                    <a:pt x="3" y="5"/>
                  </a:lnTo>
                  <a:lnTo>
                    <a:pt x="2" y="6"/>
                  </a:lnTo>
                  <a:lnTo>
                    <a:pt x="1" y="7"/>
                  </a:lnTo>
                  <a:lnTo>
                    <a:pt x="1" y="8"/>
                  </a:lnTo>
                  <a:lnTo>
                    <a:pt x="1" y="9"/>
                  </a:lnTo>
                  <a:lnTo>
                    <a:pt x="0" y="10"/>
                  </a:lnTo>
                  <a:lnTo>
                    <a:pt x="0" y="11"/>
                  </a:lnTo>
                  <a:lnTo>
                    <a:pt x="0" y="12"/>
                  </a:lnTo>
                  <a:lnTo>
                    <a:pt x="0" y="14"/>
                  </a:lnTo>
                  <a:lnTo>
                    <a:pt x="0" y="15"/>
                  </a:lnTo>
                  <a:lnTo>
                    <a:pt x="0" y="17"/>
                  </a:lnTo>
                  <a:lnTo>
                    <a:pt x="0" y="18"/>
                  </a:lnTo>
                  <a:lnTo>
                    <a:pt x="0" y="19"/>
                  </a:lnTo>
                  <a:lnTo>
                    <a:pt x="0" y="20"/>
                  </a:lnTo>
                  <a:lnTo>
                    <a:pt x="1" y="22"/>
                  </a:lnTo>
                  <a:lnTo>
                    <a:pt x="1" y="23"/>
                  </a:lnTo>
                  <a:lnTo>
                    <a:pt x="1" y="24"/>
                  </a:lnTo>
                  <a:lnTo>
                    <a:pt x="2" y="24"/>
                  </a:lnTo>
                  <a:lnTo>
                    <a:pt x="3" y="26"/>
                  </a:lnTo>
                  <a:lnTo>
                    <a:pt x="3" y="27"/>
                  </a:lnTo>
                  <a:lnTo>
                    <a:pt x="4" y="28"/>
                  </a:lnTo>
                  <a:lnTo>
                    <a:pt x="5" y="29"/>
                  </a:lnTo>
                  <a:lnTo>
                    <a:pt x="6" y="29"/>
                  </a:lnTo>
                  <a:lnTo>
                    <a:pt x="7" y="30"/>
                  </a:lnTo>
                  <a:lnTo>
                    <a:pt x="8" y="30"/>
                  </a:lnTo>
                  <a:lnTo>
                    <a:pt x="10" y="30"/>
                  </a:lnTo>
                  <a:lnTo>
                    <a:pt x="11" y="30"/>
                  </a:lnTo>
                  <a:lnTo>
                    <a:pt x="12" y="30"/>
                  </a:lnTo>
                  <a:lnTo>
                    <a:pt x="13" y="30"/>
                  </a:lnTo>
                  <a:lnTo>
                    <a:pt x="14" y="30"/>
                  </a:lnTo>
                  <a:lnTo>
                    <a:pt x="15" y="30"/>
                  </a:lnTo>
                  <a:lnTo>
                    <a:pt x="16" y="29"/>
                  </a:lnTo>
                  <a:lnTo>
                    <a:pt x="17" y="28"/>
                  </a:lnTo>
                  <a:lnTo>
                    <a:pt x="18" y="27"/>
                  </a:lnTo>
                  <a:lnTo>
                    <a:pt x="18" y="26"/>
                  </a:lnTo>
                  <a:lnTo>
                    <a:pt x="19" y="24"/>
                  </a:lnTo>
                  <a:lnTo>
                    <a:pt x="21" y="24"/>
                  </a:lnTo>
                  <a:lnTo>
                    <a:pt x="21" y="23"/>
                  </a:lnTo>
                  <a:lnTo>
                    <a:pt x="21" y="22"/>
                  </a:lnTo>
                  <a:lnTo>
                    <a:pt x="22" y="20"/>
                  </a:lnTo>
                  <a:lnTo>
                    <a:pt x="23" y="19"/>
                  </a:lnTo>
                  <a:lnTo>
                    <a:pt x="23" y="18"/>
                  </a:lnTo>
                  <a:lnTo>
                    <a:pt x="23" y="17"/>
                  </a:lnTo>
                  <a:lnTo>
                    <a:pt x="23" y="15"/>
                  </a:lnTo>
                  <a:close/>
                </a:path>
              </a:pathLst>
            </a:custGeom>
            <a:solidFill>
              <a:srgbClr val="008080"/>
            </a:solidFill>
            <a:ln w="0">
              <a:solidFill>
                <a:srgbClr val="00004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28" name="Line 795">
              <a:extLst>
                <a:ext uri="{FF2B5EF4-FFF2-40B4-BE49-F238E27FC236}">
                  <a16:creationId xmlns:a16="http://schemas.microsoft.com/office/drawing/2014/main" xmlns="" id="{B660FDDE-E954-4667-BDD0-E826F0D49869}"/>
                </a:ext>
              </a:extLst>
            </p:cNvPr>
            <p:cNvSpPr>
              <a:spLocks noChangeShapeType="1"/>
            </p:cNvSpPr>
            <p:nvPr/>
          </p:nvSpPr>
          <p:spPr bwMode="auto">
            <a:xfrm>
              <a:off x="414" y="1815"/>
              <a:ext cx="1" cy="50"/>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sp>
          <p:nvSpPr>
            <p:cNvPr id="26129" name="Line 796">
              <a:extLst>
                <a:ext uri="{FF2B5EF4-FFF2-40B4-BE49-F238E27FC236}">
                  <a16:creationId xmlns:a16="http://schemas.microsoft.com/office/drawing/2014/main" xmlns="" id="{4D344F30-5276-4D5B-BD07-2CEFD921C31E}"/>
                </a:ext>
              </a:extLst>
            </p:cNvPr>
            <p:cNvSpPr>
              <a:spLocks noChangeShapeType="1"/>
            </p:cNvSpPr>
            <p:nvPr/>
          </p:nvSpPr>
          <p:spPr bwMode="auto">
            <a:xfrm>
              <a:off x="395" y="1839"/>
              <a:ext cx="39" cy="1"/>
            </a:xfrm>
            <a:prstGeom prst="line">
              <a:avLst/>
            </a:prstGeom>
            <a:noFill/>
            <a:ln w="6350">
              <a:solidFill>
                <a:srgbClr val="000040"/>
              </a:solidFill>
              <a:round/>
              <a:headEnd/>
              <a:tailEnd/>
            </a:ln>
            <a:extLst>
              <a:ext uri="{909E8E84-426E-40dd-AFC4-6F175D3DCCD1}">
                <a14:hiddenFill xmlns:a14="http://schemas.microsoft.com/office/drawing/2010/main">
                  <a:noFill/>
                </a14:hiddenFill>
              </a:ext>
            </a:extLst>
          </p:spPr>
          <p:txBody>
            <a:bodyPr/>
            <a:lstStyle/>
            <a:p>
              <a:endParaRPr lang="es-CO" sz="1350"/>
            </a:p>
          </p:txBody>
        </p:sp>
      </p:grpSp>
      <p:sp>
        <p:nvSpPr>
          <p:cNvPr id="26120" name="Oval 797">
            <a:extLst>
              <a:ext uri="{FF2B5EF4-FFF2-40B4-BE49-F238E27FC236}">
                <a16:creationId xmlns:a16="http://schemas.microsoft.com/office/drawing/2014/main" xmlns="" id="{50DBEC8C-8EED-427C-BE96-341A78491C91}"/>
              </a:ext>
            </a:extLst>
          </p:cNvPr>
          <p:cNvSpPr>
            <a:spLocks noChangeArrowheads="1"/>
          </p:cNvSpPr>
          <p:nvPr/>
        </p:nvSpPr>
        <p:spPr bwMode="auto">
          <a:xfrm>
            <a:off x="1771650" y="1485900"/>
            <a:ext cx="1143000" cy="114300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
        <p:nvSpPr>
          <p:cNvPr id="26121" name="Oval 798">
            <a:extLst>
              <a:ext uri="{FF2B5EF4-FFF2-40B4-BE49-F238E27FC236}">
                <a16:creationId xmlns:a16="http://schemas.microsoft.com/office/drawing/2014/main" xmlns="" id="{7CD17BA3-47F2-4815-8A2F-708EDCAA2DEA}"/>
              </a:ext>
            </a:extLst>
          </p:cNvPr>
          <p:cNvSpPr>
            <a:spLocks noChangeArrowheads="1"/>
          </p:cNvSpPr>
          <p:nvPr/>
        </p:nvSpPr>
        <p:spPr bwMode="auto">
          <a:xfrm>
            <a:off x="4972050" y="2971800"/>
            <a:ext cx="1143000" cy="1143000"/>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es-CO" sz="13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EFD77A7D-9EB5-47E4-B868-8E5CF68795F7}"/>
              </a:ext>
            </a:extLst>
          </p:cNvPr>
          <p:cNvSpPr>
            <a:spLocks noGrp="1" noChangeArrowheads="1"/>
          </p:cNvSpPr>
          <p:nvPr>
            <p:ph type="title"/>
          </p:nvPr>
        </p:nvSpPr>
        <p:spPr>
          <a:xfrm>
            <a:off x="457200" y="923129"/>
            <a:ext cx="3530009" cy="549659"/>
          </a:xfrm>
        </p:spPr>
        <p:txBody>
          <a:bodyPr>
            <a:noAutofit/>
          </a:bodyPr>
          <a:lstStyle/>
          <a:p>
            <a:r>
              <a:rPr lang="en-US" altLang="es-CO" sz="2000" dirty="0" err="1"/>
              <a:t>Muestreo</a:t>
            </a:r>
            <a:r>
              <a:rPr lang="en-US" altLang="es-CO" sz="2000" dirty="0"/>
              <a:t> por </a:t>
            </a:r>
            <a:r>
              <a:rPr lang="en-US" altLang="es-CO" sz="2000" dirty="0" err="1"/>
              <a:t>conveniencia</a:t>
            </a:r>
            <a:endParaRPr lang="en-US" altLang="es-CO" sz="2000" dirty="0"/>
          </a:p>
        </p:txBody>
      </p:sp>
      <p:sp>
        <p:nvSpPr>
          <p:cNvPr id="27651" name="Rectangle 3">
            <a:extLst>
              <a:ext uri="{FF2B5EF4-FFF2-40B4-BE49-F238E27FC236}">
                <a16:creationId xmlns:a16="http://schemas.microsoft.com/office/drawing/2014/main" xmlns="" id="{7110A50D-B683-484F-983A-EEA99D5407A6}"/>
              </a:ext>
            </a:extLst>
          </p:cNvPr>
          <p:cNvSpPr>
            <a:spLocks noGrp="1" noChangeArrowheads="1"/>
          </p:cNvSpPr>
          <p:nvPr>
            <p:ph idx="1"/>
          </p:nvPr>
        </p:nvSpPr>
        <p:spPr>
          <a:xfrm>
            <a:off x="457200" y="1655896"/>
            <a:ext cx="3597874" cy="956028"/>
          </a:xfrm>
        </p:spPr>
        <p:txBody>
          <a:bodyPr>
            <a:normAutofit fontScale="92500" lnSpcReduction="20000"/>
          </a:bodyPr>
          <a:lstStyle/>
          <a:p>
            <a:r>
              <a:rPr lang="es-ES" altLang="es-CO" sz="1600" dirty="0"/>
              <a:t>Selección de las personas más fáciles de alcanzar.</a:t>
            </a:r>
          </a:p>
          <a:p>
            <a:r>
              <a:rPr lang="es-ES" altLang="es-CO" sz="1600" dirty="0"/>
              <a:t>Se realiza a la "conveniencia" del investigador</a:t>
            </a:r>
            <a:endParaRPr lang="en-US" altLang="es-CO" sz="1600" dirty="0"/>
          </a:p>
        </p:txBody>
      </p:sp>
      <p:pic>
        <p:nvPicPr>
          <p:cNvPr id="27653" name="Picture 13" descr="http://rchsbowman.files.wordpress.com/2009/08/081609_2352_7.png">
            <a:extLst>
              <a:ext uri="{FF2B5EF4-FFF2-40B4-BE49-F238E27FC236}">
                <a16:creationId xmlns:a16="http://schemas.microsoft.com/office/drawing/2014/main" xmlns="" id="{8E574D8B-759A-41C5-8433-5E39F5DAD6A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9336" y="2795033"/>
            <a:ext cx="3597874" cy="18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ángulo 1">
            <a:extLst>
              <a:ext uri="{FF2B5EF4-FFF2-40B4-BE49-F238E27FC236}">
                <a16:creationId xmlns:a16="http://schemas.microsoft.com/office/drawing/2014/main" xmlns="" id="{C0515B44-BF14-45F1-8A6D-84AAC134AB0D}"/>
              </a:ext>
            </a:extLst>
          </p:cNvPr>
          <p:cNvSpPr/>
          <p:nvPr/>
        </p:nvSpPr>
        <p:spPr>
          <a:xfrm>
            <a:off x="4976036" y="1743555"/>
            <a:ext cx="3710764" cy="966418"/>
          </a:xfrm>
          <a:prstGeom prst="rect">
            <a:avLst/>
          </a:prstGeom>
        </p:spPr>
        <p:txBody>
          <a:bodyPr vert="horz" lIns="91440" tIns="45720" rIns="91440" bIns="45720" rtlCol="0">
            <a:normAutofit/>
          </a:bodyPr>
          <a:lstStyle/>
          <a:p>
            <a:pPr marL="285750" indent="-285750">
              <a:spcBef>
                <a:spcPct val="20000"/>
              </a:spcBef>
              <a:buFont typeface="Arial" panose="020B0604020202020204" pitchFamily="34" charset="0"/>
              <a:buChar char="•"/>
            </a:pPr>
            <a:r>
              <a:rPr lang="es-ES" sz="1600" dirty="0">
                <a:solidFill>
                  <a:schemeClr val="bg1"/>
                </a:solidFill>
                <a:latin typeface="Helvetica"/>
                <a:cs typeface="Helvetica"/>
              </a:rPr>
              <a:t>Muestra deliberada</a:t>
            </a:r>
          </a:p>
          <a:p>
            <a:pPr marL="285750" indent="-285750">
              <a:spcBef>
                <a:spcPct val="20000"/>
              </a:spcBef>
              <a:buFont typeface="Arial" panose="020B0604020202020204" pitchFamily="34" charset="0"/>
              <a:buChar char="•"/>
            </a:pPr>
            <a:r>
              <a:rPr lang="es-ES" sz="1600" dirty="0">
                <a:solidFill>
                  <a:schemeClr val="bg1"/>
                </a:solidFill>
                <a:latin typeface="Helvetica"/>
                <a:cs typeface="Helvetica"/>
              </a:rPr>
              <a:t>Muestreo de cuota</a:t>
            </a:r>
          </a:p>
          <a:p>
            <a:pPr marL="285750" indent="-285750">
              <a:spcBef>
                <a:spcPct val="20000"/>
              </a:spcBef>
              <a:buFont typeface="Arial" panose="020B0604020202020204" pitchFamily="34" charset="0"/>
              <a:buChar char="•"/>
            </a:pPr>
            <a:r>
              <a:rPr lang="es-ES" sz="1600" dirty="0">
                <a:solidFill>
                  <a:schemeClr val="bg1"/>
                </a:solidFill>
                <a:latin typeface="Helvetica"/>
                <a:cs typeface="Helvetica"/>
              </a:rPr>
              <a:t>Muestreo de bolas de nieve</a:t>
            </a:r>
            <a:endParaRPr lang="es-CO" sz="1600" dirty="0">
              <a:solidFill>
                <a:schemeClr val="bg1"/>
              </a:solidFill>
              <a:latin typeface="Helvetica"/>
              <a:cs typeface="Helvetica"/>
            </a:endParaRPr>
          </a:p>
        </p:txBody>
      </p:sp>
      <p:sp>
        <p:nvSpPr>
          <p:cNvPr id="14" name="Rectangle 2">
            <a:extLst>
              <a:ext uri="{FF2B5EF4-FFF2-40B4-BE49-F238E27FC236}">
                <a16:creationId xmlns:a16="http://schemas.microsoft.com/office/drawing/2014/main" xmlns="" id="{DFDCC256-213C-46C9-8AB0-9A13278B2FEE}"/>
              </a:ext>
            </a:extLst>
          </p:cNvPr>
          <p:cNvSpPr txBox="1">
            <a:spLocks noChangeArrowheads="1"/>
          </p:cNvSpPr>
          <p:nvPr/>
        </p:nvSpPr>
        <p:spPr>
          <a:xfrm>
            <a:off x="4572000" y="923129"/>
            <a:ext cx="3530009" cy="54965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200" b="1" i="1" kern="1200">
                <a:solidFill>
                  <a:schemeClr val="bg1"/>
                </a:solidFill>
                <a:latin typeface="Myriad Pro"/>
                <a:ea typeface="+mj-ea"/>
                <a:cs typeface="Myriad Pro"/>
              </a:defRPr>
            </a:lvl1pPr>
          </a:lstStyle>
          <a:p>
            <a:r>
              <a:rPr lang="en-US" altLang="es-CO" sz="2000" dirty="0" err="1"/>
              <a:t>Otros</a:t>
            </a:r>
            <a:r>
              <a:rPr lang="en-US" altLang="es-CO" sz="2000" dirty="0"/>
              <a:t> </a:t>
            </a:r>
            <a:r>
              <a:rPr lang="en-US" altLang="es-CO" sz="2000" dirty="0" err="1"/>
              <a:t>muestreos</a:t>
            </a:r>
            <a:r>
              <a:rPr lang="en-US" altLang="es-CO" sz="2000" dirty="0"/>
              <a:t> no </a:t>
            </a:r>
            <a:r>
              <a:rPr lang="en-US" altLang="es-CO" sz="2000" dirty="0" err="1"/>
              <a:t>probabilísticos</a:t>
            </a:r>
            <a:endParaRPr lang="en-US" altLang="es-CO"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4690" y="255346"/>
            <a:ext cx="3536674" cy="770353"/>
          </a:xfrm>
        </p:spPr>
        <p:txBody>
          <a:bodyPr/>
          <a:lstStyle/>
          <a:p>
            <a:r>
              <a:rPr lang="en-US" sz="1600" dirty="0"/>
              <a:t>GENERALIDADES EPIDEMIOLOGIA E INVESTIGACION CLINICA</a:t>
            </a:r>
          </a:p>
        </p:txBody>
      </p:sp>
      <p:graphicFrame>
        <p:nvGraphicFramePr>
          <p:cNvPr id="2" name="Marcador de contenido 1">
            <a:extLst>
              <a:ext uri="{FF2B5EF4-FFF2-40B4-BE49-F238E27FC236}">
                <a16:creationId xmlns:a16="http://schemas.microsoft.com/office/drawing/2014/main" xmlns="" id="{368B0100-35C8-4A68-8E29-C7D468108984}"/>
              </a:ext>
            </a:extLst>
          </p:cNvPr>
          <p:cNvGraphicFramePr>
            <a:graphicFrameLocks noGrp="1"/>
          </p:cNvGraphicFramePr>
          <p:nvPr>
            <p:ph sz="half" idx="14"/>
            <p:extLst>
              <p:ext uri="{D42A27DB-BD31-4B8C-83A1-F6EECF244321}">
                <p14:modId xmlns:p14="http://schemas.microsoft.com/office/powerpoint/2010/main" val="2645455296"/>
              </p:ext>
            </p:extLst>
          </p:nvPr>
        </p:nvGraphicFramePr>
        <p:xfrm>
          <a:off x="457200" y="1616149"/>
          <a:ext cx="2501900" cy="2756998"/>
        </p:xfrm>
        <a:graphic>
          <a:graphicData uri="http://schemas.openxmlformats.org/drawingml/2006/table">
            <a:tbl>
              <a:tblPr firstRow="1" firstCol="1" bandRow="1">
                <a:tableStyleId>{5C22544A-7EE6-4342-B048-85BDC9FD1C3A}</a:tableStyleId>
              </a:tblPr>
              <a:tblGrid>
                <a:gridCol w="2501900">
                  <a:extLst>
                    <a:ext uri="{9D8B030D-6E8A-4147-A177-3AD203B41FA5}">
                      <a16:colId xmlns:a16="http://schemas.microsoft.com/office/drawing/2014/main" xmlns="" val="249616373"/>
                    </a:ext>
                  </a:extLst>
                </a:gridCol>
              </a:tblGrid>
              <a:tr h="2756998">
                <a:tc>
                  <a:txBody>
                    <a:bodyPr/>
                    <a:lstStyle/>
                    <a:p>
                      <a:pPr marL="342900" lvl="0" indent="-342900">
                        <a:lnSpc>
                          <a:spcPct val="115000"/>
                        </a:lnSpc>
                        <a:spcAft>
                          <a:spcPts val="0"/>
                        </a:spcAft>
                        <a:buFont typeface="+mj-lt"/>
                        <a:buAutoNum type="arabicPeriod"/>
                      </a:pPr>
                      <a:r>
                        <a:rPr lang="es-CO" sz="1100" dirty="0">
                          <a:effectLst/>
                        </a:rPr>
                        <a:t>Introducción a la epidemiología e investigación clínica</a:t>
                      </a:r>
                      <a:endParaRPr lang="es-CO" sz="1200" dirty="0">
                        <a:effectLst/>
                      </a:endParaRPr>
                    </a:p>
                    <a:p>
                      <a:pPr marL="800100" lvl="1" indent="-342900">
                        <a:lnSpc>
                          <a:spcPct val="115000"/>
                        </a:lnSpc>
                        <a:spcAft>
                          <a:spcPts val="0"/>
                        </a:spcAft>
                        <a:buFont typeface="+mj-lt"/>
                        <a:buAutoNum type="alphaLcPeriod"/>
                      </a:pPr>
                      <a:r>
                        <a:rPr lang="es-CO" sz="1100" dirty="0">
                          <a:effectLst/>
                        </a:rPr>
                        <a:t>Como se inicia y funciona la investigación clínica</a:t>
                      </a:r>
                      <a:endParaRPr lang="es-CO" sz="1200" dirty="0">
                        <a:effectLst/>
                      </a:endParaRPr>
                    </a:p>
                    <a:p>
                      <a:pPr marL="800100" lvl="1" indent="-342900">
                        <a:lnSpc>
                          <a:spcPct val="115000"/>
                        </a:lnSpc>
                        <a:spcAft>
                          <a:spcPts val="0"/>
                        </a:spcAft>
                        <a:buFont typeface="+mj-lt"/>
                        <a:buAutoNum type="alphaLcPeriod"/>
                      </a:pPr>
                      <a:r>
                        <a:rPr lang="es-CO" sz="1100" dirty="0">
                          <a:effectLst/>
                        </a:rPr>
                        <a:t>Concepción de la pregunta de investigación</a:t>
                      </a:r>
                      <a:endParaRPr lang="es-CO" sz="1200" dirty="0">
                        <a:effectLst/>
                      </a:endParaRPr>
                    </a:p>
                    <a:p>
                      <a:pPr marL="800100" lvl="1" indent="-342900">
                        <a:lnSpc>
                          <a:spcPct val="115000"/>
                        </a:lnSpc>
                        <a:spcAft>
                          <a:spcPts val="0"/>
                        </a:spcAft>
                        <a:buFont typeface="+mj-lt"/>
                        <a:buAutoNum type="alphaLcPeriod"/>
                      </a:pPr>
                      <a:r>
                        <a:rPr lang="es-CO" sz="1100" dirty="0">
                          <a:effectLst/>
                        </a:rPr>
                        <a:t>Como formular preguntas de investigación</a:t>
                      </a:r>
                      <a:endParaRPr lang="es-CO" sz="1200" dirty="0">
                        <a:effectLst/>
                      </a:endParaRPr>
                    </a:p>
                    <a:p>
                      <a:pPr marL="800100" lvl="1" indent="-342900">
                        <a:lnSpc>
                          <a:spcPct val="115000"/>
                        </a:lnSpc>
                        <a:spcAft>
                          <a:spcPts val="0"/>
                        </a:spcAft>
                        <a:buFont typeface="+mj-lt"/>
                        <a:buAutoNum type="alphaLcPeriod"/>
                      </a:pPr>
                      <a:r>
                        <a:rPr lang="es-CO" sz="1100" dirty="0">
                          <a:effectLst/>
                        </a:rPr>
                        <a:t>Diseño del estudio. Como elegir el diseño apropiado para responder la pregunta de investigación </a:t>
                      </a:r>
                      <a:endParaRPr lang="es-CO" sz="120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29657" marR="29657" marT="0" marB="0"/>
                </a:tc>
                <a:extLst>
                  <a:ext uri="{0D108BD9-81ED-4DB2-BD59-A6C34878D82A}">
                    <a16:rowId xmlns:a16="http://schemas.microsoft.com/office/drawing/2014/main" xmlns="" val="1804207358"/>
                  </a:ext>
                </a:extLst>
              </a:tr>
            </a:tbl>
          </a:graphicData>
        </a:graphic>
      </p:graphicFrame>
      <p:graphicFrame>
        <p:nvGraphicFramePr>
          <p:cNvPr id="8" name="3 Marcador de contenido">
            <a:extLst>
              <a:ext uri="{FF2B5EF4-FFF2-40B4-BE49-F238E27FC236}">
                <a16:creationId xmlns:a16="http://schemas.microsoft.com/office/drawing/2014/main" xmlns="" id="{9D16B93F-B6CD-4395-B752-7227DE272DCF}"/>
              </a:ext>
            </a:extLst>
          </p:cNvPr>
          <p:cNvGraphicFramePr>
            <a:graphicFrameLocks/>
          </p:cNvGraphicFramePr>
          <p:nvPr>
            <p:extLst>
              <p:ext uri="{D42A27DB-BD31-4B8C-83A1-F6EECF244321}">
                <p14:modId xmlns:p14="http://schemas.microsoft.com/office/powerpoint/2010/main" val="3845062401"/>
              </p:ext>
            </p:extLst>
          </p:nvPr>
        </p:nvGraphicFramePr>
        <p:xfrm>
          <a:off x="3304067" y="1616149"/>
          <a:ext cx="5542221" cy="275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644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idx="1"/>
          </p:nvPr>
        </p:nvSpPr>
        <p:spPr>
          <a:xfrm>
            <a:off x="1684735" y="1617465"/>
            <a:ext cx="5209523" cy="1125140"/>
          </a:xfrm>
        </p:spPr>
        <p:txBody>
          <a:bodyPr>
            <a:normAutofit/>
          </a:bodyPr>
          <a:lstStyle/>
          <a:p>
            <a:pPr algn="ctr"/>
            <a:r>
              <a:rPr lang="es-ES_tradnl" sz="2400" b="1" dirty="0">
                <a:solidFill>
                  <a:schemeClr val="bg2"/>
                </a:solidFill>
                <a:ea typeface="Bell MT" charset="0"/>
                <a:cs typeface="Bell MT" charset="0"/>
              </a:rPr>
              <a:t>Reclutamiento en Investigación Clínica</a:t>
            </a:r>
          </a:p>
        </p:txBody>
      </p:sp>
    </p:spTree>
    <p:extLst>
      <p:ext uri="{BB962C8B-B14F-4D97-AF65-F5344CB8AC3E}">
        <p14:creationId xmlns:p14="http://schemas.microsoft.com/office/powerpoint/2010/main" val="228884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40542" y="213953"/>
            <a:ext cx="5408358" cy="857250"/>
          </a:xfrm>
        </p:spPr>
        <p:txBody>
          <a:bodyPr/>
          <a:lstStyle/>
          <a:p>
            <a:r>
              <a:rPr lang="es-CO" sz="2700" dirty="0">
                <a:solidFill>
                  <a:schemeClr val="bg2"/>
                </a:solidFill>
                <a:ea typeface="Bell MT" charset="0"/>
                <a:cs typeface="Bell MT" charset="0"/>
              </a:rPr>
              <a:t>Antecedentes</a:t>
            </a:r>
          </a:p>
        </p:txBody>
      </p:sp>
      <p:sp>
        <p:nvSpPr>
          <p:cNvPr id="3" name="Marcador de contenido 2"/>
          <p:cNvSpPr>
            <a:spLocks noGrp="1"/>
          </p:cNvSpPr>
          <p:nvPr>
            <p:ph idx="1"/>
          </p:nvPr>
        </p:nvSpPr>
        <p:spPr>
          <a:xfrm>
            <a:off x="701749" y="1200152"/>
            <a:ext cx="6772939" cy="2893383"/>
          </a:xfrm>
        </p:spPr>
        <p:txBody>
          <a:bodyPr/>
          <a:lstStyle/>
          <a:p>
            <a:r>
              <a:rPr lang="es-ES" sz="1800" dirty="0">
                <a:latin typeface="Myriad Pro"/>
                <a:ea typeface="Bell MT" charset="0"/>
                <a:cs typeface="Bell MT" charset="0"/>
              </a:rPr>
              <a:t>A pesar de representar el patrón oro en la evaluación de la eficacia y la seguridad de las intervenciones de salud, muchos ensayos controlados aleatorios no cumplen con sus objetivos de reclutamiento.</a:t>
            </a:r>
          </a:p>
          <a:p>
            <a:r>
              <a:rPr lang="es-ES" sz="1800" dirty="0">
                <a:latin typeface="Myriad Pro"/>
                <a:ea typeface="Bell MT" charset="0"/>
                <a:cs typeface="Bell MT" charset="0"/>
              </a:rPr>
              <a:t>El reclutamiento deficiente puede llevar a aumentar la duración del estudio, una mayor utilización de los recursos y hallazgos que no son tan estadísticamente precisos como se pretenden; en el peor de los casos, un ensayo puede ser detenido.</a:t>
            </a:r>
            <a:endParaRPr lang="es-CO" sz="1800" dirty="0">
              <a:latin typeface="Myriad Pro"/>
              <a:ea typeface="Bell MT" charset="0"/>
              <a:cs typeface="Bell MT" charset="0"/>
            </a:endParaRPr>
          </a:p>
        </p:txBody>
      </p:sp>
      <p:sp>
        <p:nvSpPr>
          <p:cNvPr id="4" name="Rectángulo 3"/>
          <p:cNvSpPr/>
          <p:nvPr/>
        </p:nvSpPr>
        <p:spPr>
          <a:xfrm>
            <a:off x="1485900" y="4339132"/>
            <a:ext cx="5238582" cy="415498"/>
          </a:xfrm>
          <a:prstGeom prst="rect">
            <a:avLst/>
          </a:prstGeom>
        </p:spPr>
        <p:txBody>
          <a:bodyPr wrap="square">
            <a:spAutoFit/>
          </a:bodyPr>
          <a:lstStyle/>
          <a:p>
            <a:r>
              <a:rPr lang="es-ES_tradnl" sz="1050" dirty="0" err="1">
                <a:solidFill>
                  <a:schemeClr val="bg2"/>
                </a:solidFill>
                <a:latin typeface="AdvOT30a32c65" charset="0"/>
              </a:rPr>
              <a:t>Treweek</a:t>
            </a:r>
            <a:r>
              <a:rPr lang="es-ES_tradnl" sz="1050" dirty="0">
                <a:solidFill>
                  <a:schemeClr val="bg2"/>
                </a:solidFill>
                <a:latin typeface="AdvOT30a32c65" charset="0"/>
              </a:rPr>
              <a:t> S, </a:t>
            </a:r>
            <a:r>
              <a:rPr lang="es-ES_tradnl" sz="1050" dirty="0" err="1">
                <a:solidFill>
                  <a:schemeClr val="bg2"/>
                </a:solidFill>
                <a:latin typeface="AdvOT30a32c65" charset="0"/>
              </a:rPr>
              <a:t>Lockhart</a:t>
            </a:r>
            <a:r>
              <a:rPr lang="es-ES_tradnl" sz="1050" dirty="0">
                <a:solidFill>
                  <a:schemeClr val="bg2"/>
                </a:solidFill>
                <a:latin typeface="AdvOT30a32c65" charset="0"/>
              </a:rPr>
              <a:t> P, </a:t>
            </a:r>
            <a:r>
              <a:rPr lang="es-ES_tradnl" sz="1050" dirty="0" err="1">
                <a:solidFill>
                  <a:schemeClr val="bg2"/>
                </a:solidFill>
                <a:latin typeface="AdvOT30a32c65" charset="0"/>
              </a:rPr>
              <a:t>Pitkethly</a:t>
            </a:r>
            <a:r>
              <a:rPr lang="es-ES_tradnl" sz="1050" dirty="0">
                <a:solidFill>
                  <a:schemeClr val="bg2"/>
                </a:solidFill>
                <a:latin typeface="AdvOT30a32c65" charset="0"/>
              </a:rPr>
              <a:t> M, </a:t>
            </a:r>
            <a:r>
              <a:rPr lang="es-ES_tradnl" sz="1050" dirty="0">
                <a:solidFill>
                  <a:schemeClr val="bg2"/>
                </a:solidFill>
                <a:latin typeface="AdvOTef4c711a.I" charset="0"/>
              </a:rPr>
              <a:t>et al</a:t>
            </a:r>
            <a:r>
              <a:rPr lang="es-ES_tradnl" sz="1050" dirty="0">
                <a:solidFill>
                  <a:schemeClr val="bg2"/>
                </a:solidFill>
                <a:latin typeface="AdvOT30a32c65" charset="0"/>
              </a:rPr>
              <a:t>. </a:t>
            </a:r>
            <a:r>
              <a:rPr lang="es-ES_tradnl" sz="1050" dirty="0" err="1">
                <a:solidFill>
                  <a:schemeClr val="bg2"/>
                </a:solidFill>
                <a:latin typeface="AdvOT30a32c65" charset="0"/>
              </a:rPr>
              <a:t>Methods</a:t>
            </a:r>
            <a:r>
              <a:rPr lang="es-ES_tradnl" sz="1050" dirty="0">
                <a:solidFill>
                  <a:schemeClr val="bg2"/>
                </a:solidFill>
                <a:latin typeface="AdvOT30a32c65" charset="0"/>
              </a:rPr>
              <a:t> to </a:t>
            </a:r>
            <a:r>
              <a:rPr lang="es-ES_tradnl" sz="1050" dirty="0" err="1">
                <a:solidFill>
                  <a:schemeClr val="bg2"/>
                </a:solidFill>
                <a:latin typeface="AdvOT30a32c65" charset="0"/>
              </a:rPr>
              <a:t>improve</a:t>
            </a:r>
            <a:r>
              <a:rPr lang="es-ES_tradnl" sz="1050" dirty="0">
                <a:solidFill>
                  <a:schemeClr val="bg2"/>
                </a:solidFill>
                <a:latin typeface="AdvOT30a32c65" charset="0"/>
              </a:rPr>
              <a:t> </a:t>
            </a:r>
            <a:r>
              <a:rPr lang="es-ES_tradnl" sz="1050" dirty="0" err="1">
                <a:solidFill>
                  <a:schemeClr val="bg2"/>
                </a:solidFill>
                <a:latin typeface="AdvOT30a32c65" charset="0"/>
              </a:rPr>
              <a:t>recruitment</a:t>
            </a:r>
            <a:r>
              <a:rPr lang="es-ES_tradnl" sz="1050" dirty="0">
                <a:solidFill>
                  <a:schemeClr val="bg2"/>
                </a:solidFill>
                <a:latin typeface="AdvOT30a32c65" charset="0"/>
              </a:rPr>
              <a:t> to </a:t>
            </a:r>
            <a:r>
              <a:rPr lang="es-ES_tradnl" sz="1050" dirty="0" err="1">
                <a:solidFill>
                  <a:schemeClr val="bg2"/>
                </a:solidFill>
                <a:latin typeface="AdvOT30a32c65" charset="0"/>
              </a:rPr>
              <a:t>randomised</a:t>
            </a:r>
            <a:r>
              <a:rPr lang="es-ES_tradnl" sz="1050" dirty="0">
                <a:solidFill>
                  <a:schemeClr val="bg2"/>
                </a:solidFill>
                <a:latin typeface="AdvOT30a32c65" charset="0"/>
              </a:rPr>
              <a:t> </a:t>
            </a:r>
            <a:r>
              <a:rPr lang="es-ES_tradnl" sz="1050" dirty="0" err="1">
                <a:solidFill>
                  <a:schemeClr val="bg2"/>
                </a:solidFill>
                <a:latin typeface="AdvOT30a32c65" charset="0"/>
              </a:rPr>
              <a:t>controlled</a:t>
            </a:r>
            <a:r>
              <a:rPr lang="es-ES_tradnl" sz="1050" dirty="0">
                <a:solidFill>
                  <a:schemeClr val="bg2"/>
                </a:solidFill>
                <a:latin typeface="AdvOT30a32c65" charset="0"/>
              </a:rPr>
              <a:t> </a:t>
            </a:r>
            <a:r>
              <a:rPr lang="es-ES_tradnl" sz="1050" dirty="0" err="1">
                <a:solidFill>
                  <a:schemeClr val="bg2"/>
                </a:solidFill>
                <a:latin typeface="AdvOT30a32c65" charset="0"/>
              </a:rPr>
              <a:t>trials</a:t>
            </a:r>
            <a:r>
              <a:rPr lang="es-ES_tradnl" sz="1050" dirty="0">
                <a:solidFill>
                  <a:schemeClr val="bg2"/>
                </a:solidFill>
                <a:latin typeface="AdvOT30a32c65" charset="0"/>
              </a:rPr>
              <a:t>: Cochrane </a:t>
            </a:r>
            <a:r>
              <a:rPr lang="es-ES_tradnl" sz="1050" dirty="0" err="1">
                <a:solidFill>
                  <a:schemeClr val="bg2"/>
                </a:solidFill>
                <a:latin typeface="AdvOT30a32c65" charset="0"/>
              </a:rPr>
              <a:t>systematic</a:t>
            </a:r>
            <a:r>
              <a:rPr lang="es-ES_tradnl" sz="1050" dirty="0">
                <a:solidFill>
                  <a:schemeClr val="bg2"/>
                </a:solidFill>
                <a:latin typeface="AdvOT30a32c65" charset="0"/>
              </a:rPr>
              <a:t> </a:t>
            </a:r>
            <a:r>
              <a:rPr lang="es-ES_tradnl" sz="1050" dirty="0" err="1">
                <a:solidFill>
                  <a:schemeClr val="bg2"/>
                </a:solidFill>
                <a:latin typeface="AdvOT30a32c65" charset="0"/>
              </a:rPr>
              <a:t>review</a:t>
            </a:r>
            <a:r>
              <a:rPr lang="es-ES_tradnl" sz="1050" dirty="0">
                <a:solidFill>
                  <a:schemeClr val="bg2"/>
                </a:solidFill>
                <a:latin typeface="AdvOT30a32c65" charset="0"/>
              </a:rPr>
              <a:t> and meta- </a:t>
            </a:r>
            <a:r>
              <a:rPr lang="es-ES_tradnl" sz="1050" dirty="0" err="1">
                <a:solidFill>
                  <a:schemeClr val="bg2"/>
                </a:solidFill>
                <a:latin typeface="AdvOT30a32c65" charset="0"/>
              </a:rPr>
              <a:t>analysis</a:t>
            </a:r>
            <a:r>
              <a:rPr lang="es-ES_tradnl" sz="1050" dirty="0">
                <a:solidFill>
                  <a:schemeClr val="bg2"/>
                </a:solidFill>
                <a:latin typeface="AdvOT30a32c65" charset="0"/>
              </a:rPr>
              <a:t>. </a:t>
            </a:r>
            <a:r>
              <a:rPr lang="es-ES_tradnl" sz="1050" dirty="0">
                <a:solidFill>
                  <a:schemeClr val="bg2"/>
                </a:solidFill>
                <a:latin typeface="AdvOTef4c711a.I" charset="0"/>
              </a:rPr>
              <a:t>BMJ Open </a:t>
            </a:r>
            <a:r>
              <a:rPr lang="es-ES_tradnl" sz="1050" dirty="0">
                <a:solidFill>
                  <a:schemeClr val="bg2"/>
                </a:solidFill>
                <a:latin typeface="AdvOT30a32c65" charset="0"/>
              </a:rPr>
              <a:t>2013;</a:t>
            </a:r>
            <a:r>
              <a:rPr lang="es-ES_tradnl" sz="1050" dirty="0">
                <a:solidFill>
                  <a:schemeClr val="bg2"/>
                </a:solidFill>
                <a:latin typeface="AdvOT9bd2e232.B" charset="0"/>
              </a:rPr>
              <a:t>3</a:t>
            </a:r>
            <a:r>
              <a:rPr lang="es-ES_tradnl" sz="1050" dirty="0">
                <a:solidFill>
                  <a:schemeClr val="bg2"/>
                </a:solidFill>
                <a:latin typeface="AdvOT30a32c65" charset="0"/>
              </a:rPr>
              <a:t>: </a:t>
            </a:r>
            <a:endParaRPr lang="es-ES_tradnl" sz="1050" dirty="0">
              <a:solidFill>
                <a:schemeClr val="bg2"/>
              </a:solidFill>
            </a:endParaRPr>
          </a:p>
        </p:txBody>
      </p:sp>
    </p:spTree>
    <p:extLst>
      <p:ext uri="{BB962C8B-B14F-4D97-AF65-F5344CB8AC3E}">
        <p14:creationId xmlns:p14="http://schemas.microsoft.com/office/powerpoint/2010/main" val="164999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818707" y="1113588"/>
            <a:ext cx="7276187" cy="3481036"/>
          </a:xfrm>
        </p:spPr>
        <p:txBody>
          <a:bodyPr>
            <a:normAutofit lnSpcReduction="10000"/>
          </a:bodyPr>
          <a:lstStyle/>
          <a:p>
            <a:r>
              <a:rPr lang="es-ES_tradnl" sz="1800" b="1" dirty="0">
                <a:solidFill>
                  <a:schemeClr val="bg2"/>
                </a:solidFill>
                <a:latin typeface="Myriad Pro"/>
                <a:ea typeface="Bell MT" charset="0"/>
                <a:cs typeface="Bell MT" charset="0"/>
              </a:rPr>
              <a:t>Contacto con el Paciente</a:t>
            </a:r>
          </a:p>
          <a:p>
            <a:pPr lvl="1"/>
            <a:r>
              <a:rPr lang="es-ES" sz="1600" dirty="0">
                <a:solidFill>
                  <a:schemeClr val="bg2"/>
                </a:solidFill>
                <a:latin typeface="Myriad Pro"/>
                <a:ea typeface="Bell MT" charset="0"/>
                <a:cs typeface="Bell MT" charset="0"/>
              </a:rPr>
              <a:t>Información del paciente (diseño y traducción apropiados) </a:t>
            </a:r>
          </a:p>
          <a:p>
            <a:pPr lvl="1"/>
            <a:r>
              <a:rPr lang="es-ES" sz="1600" dirty="0">
                <a:solidFill>
                  <a:schemeClr val="bg2"/>
                </a:solidFill>
                <a:latin typeface="Myriad Pro"/>
                <a:ea typeface="Bell MT" charset="0"/>
                <a:cs typeface="Bell MT" charset="0"/>
              </a:rPr>
              <a:t>Promoción (boletines, anuncios, presentaciones, eventos, comunicado de prensa y sesiones comunitarias)</a:t>
            </a:r>
          </a:p>
          <a:p>
            <a:r>
              <a:rPr lang="es-ES" sz="1800" b="1" dirty="0">
                <a:solidFill>
                  <a:schemeClr val="bg2"/>
                </a:solidFill>
                <a:latin typeface="Myriad Pro"/>
                <a:ea typeface="Bell MT" charset="0"/>
                <a:cs typeface="Bell MT" charset="0"/>
              </a:rPr>
              <a:t>Ayuda a los reclutadores</a:t>
            </a:r>
          </a:p>
          <a:p>
            <a:pPr lvl="1"/>
            <a:r>
              <a:rPr lang="es-ES" sz="1600" dirty="0">
                <a:solidFill>
                  <a:schemeClr val="bg2"/>
                </a:solidFill>
                <a:latin typeface="Myriad Pro"/>
                <a:ea typeface="Bell MT" charset="0"/>
                <a:cs typeface="Bell MT" charset="0"/>
              </a:rPr>
              <a:t>Presentaciones y capacitación sobre reclutamiento al personal de reclutamiento</a:t>
            </a:r>
          </a:p>
          <a:p>
            <a:r>
              <a:rPr lang="es-ES" sz="1800" b="1" dirty="0">
                <a:solidFill>
                  <a:schemeClr val="bg2"/>
                </a:solidFill>
                <a:latin typeface="Myriad Pro"/>
                <a:ea typeface="Bell MT" charset="0"/>
                <a:cs typeface="Bell MT" charset="0"/>
              </a:rPr>
              <a:t>Monitoreo y sistemas</a:t>
            </a:r>
          </a:p>
          <a:p>
            <a:pPr lvl="1"/>
            <a:r>
              <a:rPr lang="es-ES" sz="1600" dirty="0">
                <a:solidFill>
                  <a:schemeClr val="bg2"/>
                </a:solidFill>
                <a:latin typeface="Myriad Pro"/>
                <a:ea typeface="Bell MT" charset="0"/>
                <a:cs typeface="Bell MT" charset="0"/>
              </a:rPr>
              <a:t>Recordatorios al personal de reclutamiento (por computador) </a:t>
            </a:r>
          </a:p>
          <a:p>
            <a:pPr lvl="1"/>
            <a:r>
              <a:rPr lang="es-ES" sz="1600" dirty="0">
                <a:solidFill>
                  <a:schemeClr val="bg2"/>
                </a:solidFill>
                <a:latin typeface="Myriad Pro"/>
                <a:ea typeface="Bell MT" charset="0"/>
                <a:cs typeface="Bell MT" charset="0"/>
              </a:rPr>
              <a:t>Uso de registros existentes (correo y notas de tamización) </a:t>
            </a:r>
          </a:p>
          <a:p>
            <a:pPr lvl="1"/>
            <a:r>
              <a:rPr lang="es-ES" sz="1600" dirty="0">
                <a:solidFill>
                  <a:schemeClr val="bg2"/>
                </a:solidFill>
                <a:latin typeface="Myriad Pro"/>
                <a:ea typeface="Bell MT" charset="0"/>
                <a:cs typeface="Bell MT" charset="0"/>
              </a:rPr>
              <a:t>Reducir la carga (aleatorización en línea en tiempo real, número de teléfono para consultas y formularios sencillos de reporte de casos)</a:t>
            </a:r>
            <a:endParaRPr lang="es-ES_tradnl" sz="1600" dirty="0">
              <a:solidFill>
                <a:schemeClr val="bg2"/>
              </a:solidFill>
              <a:latin typeface="Myriad Pro"/>
              <a:ea typeface="Bell MT" charset="0"/>
              <a:cs typeface="Bell MT" charset="0"/>
            </a:endParaRPr>
          </a:p>
        </p:txBody>
      </p:sp>
      <p:sp>
        <p:nvSpPr>
          <p:cNvPr id="6" name="Título 5"/>
          <p:cNvSpPr>
            <a:spLocks noGrp="1"/>
          </p:cNvSpPr>
          <p:nvPr>
            <p:ph type="title"/>
          </p:nvPr>
        </p:nvSpPr>
        <p:spPr>
          <a:xfrm>
            <a:off x="2740542" y="120251"/>
            <a:ext cx="5354352" cy="857250"/>
          </a:xfrm>
        </p:spPr>
        <p:txBody>
          <a:bodyPr/>
          <a:lstStyle/>
          <a:p>
            <a:r>
              <a:rPr lang="es-ES_tradnl" sz="2100" dirty="0">
                <a:solidFill>
                  <a:schemeClr val="bg2"/>
                </a:solidFill>
                <a:ea typeface="Bell MT" charset="0"/>
                <a:cs typeface="Bell MT" charset="0"/>
              </a:rPr>
              <a:t>Resumen Estrategias de Reclutamiento en ECA</a:t>
            </a:r>
          </a:p>
        </p:txBody>
      </p:sp>
      <p:sp>
        <p:nvSpPr>
          <p:cNvPr id="7" name="Rectángulo 6"/>
          <p:cNvSpPr/>
          <p:nvPr/>
        </p:nvSpPr>
        <p:spPr>
          <a:xfrm>
            <a:off x="4572000" y="4730711"/>
            <a:ext cx="3888432" cy="300082"/>
          </a:xfrm>
          <a:prstGeom prst="rect">
            <a:avLst/>
          </a:prstGeom>
        </p:spPr>
        <p:txBody>
          <a:bodyPr wrap="square">
            <a:spAutoFit/>
          </a:bodyPr>
          <a:lstStyle/>
          <a:p>
            <a:r>
              <a:rPr lang="es-ES_tradnl" sz="675" dirty="0" err="1">
                <a:solidFill>
                  <a:schemeClr val="bg2"/>
                </a:solidFill>
                <a:latin typeface="Myriad Pro"/>
              </a:rPr>
              <a:t>Bower</a:t>
            </a:r>
            <a:r>
              <a:rPr lang="es-ES_tradnl" sz="675" dirty="0">
                <a:solidFill>
                  <a:schemeClr val="bg2"/>
                </a:solidFill>
                <a:latin typeface="Myriad Pro"/>
              </a:rPr>
              <a:t> et al.: </a:t>
            </a:r>
            <a:r>
              <a:rPr lang="es-ES_tradnl" sz="675" dirty="0" err="1">
                <a:solidFill>
                  <a:schemeClr val="bg2"/>
                </a:solidFill>
                <a:latin typeface="Myriad Pro"/>
              </a:rPr>
              <a:t>Interventions</a:t>
            </a:r>
            <a:r>
              <a:rPr lang="es-ES_tradnl" sz="675" dirty="0">
                <a:solidFill>
                  <a:schemeClr val="bg2"/>
                </a:solidFill>
                <a:latin typeface="Myriad Pro"/>
              </a:rPr>
              <a:t> to </a:t>
            </a:r>
            <a:r>
              <a:rPr lang="es-ES_tradnl" sz="675" dirty="0" err="1">
                <a:solidFill>
                  <a:schemeClr val="bg2"/>
                </a:solidFill>
                <a:latin typeface="Myriad Pro"/>
              </a:rPr>
              <a:t>improve</a:t>
            </a:r>
            <a:r>
              <a:rPr lang="es-ES_tradnl" sz="675" dirty="0">
                <a:solidFill>
                  <a:schemeClr val="bg2"/>
                </a:solidFill>
                <a:latin typeface="Myriad Pro"/>
              </a:rPr>
              <a:t> </a:t>
            </a:r>
            <a:r>
              <a:rPr lang="es-ES_tradnl" sz="675" dirty="0" err="1">
                <a:solidFill>
                  <a:schemeClr val="bg2"/>
                </a:solidFill>
                <a:latin typeface="Myriad Pro"/>
              </a:rPr>
              <a:t>recruitment</a:t>
            </a:r>
            <a:r>
              <a:rPr lang="es-ES_tradnl" sz="675" dirty="0">
                <a:solidFill>
                  <a:schemeClr val="bg2"/>
                </a:solidFill>
                <a:latin typeface="Myriad Pro"/>
              </a:rPr>
              <a:t> and </a:t>
            </a:r>
            <a:r>
              <a:rPr lang="es-ES_tradnl" sz="675" dirty="0" err="1">
                <a:solidFill>
                  <a:schemeClr val="bg2"/>
                </a:solidFill>
                <a:latin typeface="Myriad Pro"/>
              </a:rPr>
              <a:t>retention</a:t>
            </a:r>
            <a:r>
              <a:rPr lang="es-ES_tradnl" sz="675" dirty="0">
                <a:solidFill>
                  <a:schemeClr val="bg2"/>
                </a:solidFill>
                <a:latin typeface="Myriad Pro"/>
              </a:rPr>
              <a:t> in </a:t>
            </a:r>
            <a:r>
              <a:rPr lang="es-ES_tradnl" sz="675" dirty="0" err="1">
                <a:solidFill>
                  <a:schemeClr val="bg2"/>
                </a:solidFill>
                <a:latin typeface="Myriad Pro"/>
              </a:rPr>
              <a:t>clinical</a:t>
            </a:r>
            <a:r>
              <a:rPr lang="es-ES_tradnl" sz="675" dirty="0">
                <a:solidFill>
                  <a:schemeClr val="bg2"/>
                </a:solidFill>
                <a:latin typeface="Myriad Pro"/>
              </a:rPr>
              <a:t> </a:t>
            </a:r>
            <a:r>
              <a:rPr lang="es-ES_tradnl" sz="675" dirty="0" err="1">
                <a:solidFill>
                  <a:schemeClr val="bg2"/>
                </a:solidFill>
                <a:latin typeface="Myriad Pro"/>
              </a:rPr>
              <a:t>trials</a:t>
            </a:r>
            <a:r>
              <a:rPr lang="es-ES_tradnl" sz="675" dirty="0">
                <a:solidFill>
                  <a:schemeClr val="bg2"/>
                </a:solidFill>
                <a:latin typeface="Myriad Pro"/>
              </a:rPr>
              <a:t>: a </a:t>
            </a:r>
            <a:r>
              <a:rPr lang="es-ES_tradnl" sz="675" dirty="0" err="1">
                <a:solidFill>
                  <a:schemeClr val="bg2"/>
                </a:solidFill>
                <a:latin typeface="Myriad Pro"/>
              </a:rPr>
              <a:t>survey</a:t>
            </a:r>
            <a:r>
              <a:rPr lang="es-ES_tradnl" sz="675" dirty="0">
                <a:solidFill>
                  <a:schemeClr val="bg2"/>
                </a:solidFill>
                <a:latin typeface="Myriad Pro"/>
              </a:rPr>
              <a:t> and workshop to </a:t>
            </a:r>
            <a:r>
              <a:rPr lang="es-ES_tradnl" sz="675" dirty="0" err="1">
                <a:solidFill>
                  <a:schemeClr val="bg2"/>
                </a:solidFill>
                <a:latin typeface="Myriad Pro"/>
              </a:rPr>
              <a:t>assess</a:t>
            </a:r>
            <a:r>
              <a:rPr lang="es-ES_tradnl" sz="675" dirty="0">
                <a:solidFill>
                  <a:schemeClr val="bg2"/>
                </a:solidFill>
                <a:latin typeface="Myriad Pro"/>
              </a:rPr>
              <a:t> </a:t>
            </a:r>
            <a:r>
              <a:rPr lang="es-ES_tradnl" sz="675" dirty="0" err="1">
                <a:solidFill>
                  <a:schemeClr val="bg2"/>
                </a:solidFill>
                <a:latin typeface="Myriad Pro"/>
              </a:rPr>
              <a:t>current</a:t>
            </a:r>
            <a:r>
              <a:rPr lang="es-ES_tradnl" sz="675" dirty="0">
                <a:solidFill>
                  <a:schemeClr val="bg2"/>
                </a:solidFill>
                <a:latin typeface="Myriad Pro"/>
              </a:rPr>
              <a:t> </a:t>
            </a:r>
            <a:r>
              <a:rPr lang="es-ES_tradnl" sz="675" dirty="0" err="1">
                <a:solidFill>
                  <a:schemeClr val="bg2"/>
                </a:solidFill>
                <a:latin typeface="Myriad Pro"/>
              </a:rPr>
              <a:t>practice</a:t>
            </a:r>
            <a:r>
              <a:rPr lang="es-ES_tradnl" sz="675" dirty="0">
                <a:solidFill>
                  <a:schemeClr val="bg2"/>
                </a:solidFill>
                <a:latin typeface="Myriad Pro"/>
              </a:rPr>
              <a:t> and </a:t>
            </a:r>
            <a:r>
              <a:rPr lang="es-ES_tradnl" sz="675" dirty="0" err="1">
                <a:solidFill>
                  <a:schemeClr val="bg2"/>
                </a:solidFill>
                <a:latin typeface="Myriad Pro"/>
              </a:rPr>
              <a:t>future</a:t>
            </a:r>
            <a:r>
              <a:rPr lang="es-ES_tradnl" sz="675" dirty="0">
                <a:solidFill>
                  <a:schemeClr val="bg2"/>
                </a:solidFill>
                <a:latin typeface="Myriad Pro"/>
              </a:rPr>
              <a:t> </a:t>
            </a:r>
            <a:r>
              <a:rPr lang="es-ES_tradnl" sz="675" dirty="0" err="1">
                <a:solidFill>
                  <a:schemeClr val="bg2"/>
                </a:solidFill>
                <a:latin typeface="Myriad Pro"/>
              </a:rPr>
              <a:t>priorities</a:t>
            </a:r>
            <a:r>
              <a:rPr lang="es-ES_tradnl" sz="675" dirty="0">
                <a:solidFill>
                  <a:schemeClr val="bg2"/>
                </a:solidFill>
                <a:latin typeface="Myriad Pro"/>
              </a:rPr>
              <a:t>. </a:t>
            </a:r>
            <a:r>
              <a:rPr lang="es-ES_tradnl" sz="675" dirty="0" err="1">
                <a:solidFill>
                  <a:schemeClr val="bg2"/>
                </a:solidFill>
                <a:latin typeface="Myriad Pro"/>
              </a:rPr>
              <a:t>Trials</a:t>
            </a:r>
            <a:r>
              <a:rPr lang="es-ES_tradnl" sz="675" dirty="0">
                <a:solidFill>
                  <a:schemeClr val="bg2"/>
                </a:solidFill>
                <a:latin typeface="Myriad Pro"/>
              </a:rPr>
              <a:t> 2014 15:399. </a:t>
            </a:r>
            <a:endParaRPr lang="es-ES_tradnl" sz="1500" dirty="0">
              <a:solidFill>
                <a:schemeClr val="bg2"/>
              </a:solidFill>
              <a:latin typeface="Myriad Pro"/>
            </a:endParaRPr>
          </a:p>
        </p:txBody>
      </p:sp>
    </p:spTree>
    <p:extLst>
      <p:ext uri="{BB962C8B-B14F-4D97-AF65-F5344CB8AC3E}">
        <p14:creationId xmlns:p14="http://schemas.microsoft.com/office/powerpoint/2010/main" val="74261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808074" y="897564"/>
            <a:ext cx="6921796" cy="3834426"/>
          </a:xfrm>
        </p:spPr>
        <p:txBody>
          <a:bodyPr>
            <a:normAutofit lnSpcReduction="10000"/>
          </a:bodyPr>
          <a:lstStyle/>
          <a:p>
            <a:r>
              <a:rPr lang="es-ES_tradnl" sz="1400" b="1" dirty="0">
                <a:solidFill>
                  <a:schemeClr val="bg2"/>
                </a:solidFill>
                <a:latin typeface="Myriad Pro"/>
                <a:ea typeface="Bell MT" charset="0"/>
                <a:cs typeface="Bell MT" charset="0"/>
              </a:rPr>
              <a:t>Incentivos</a:t>
            </a:r>
          </a:p>
          <a:p>
            <a:pPr lvl="1"/>
            <a:r>
              <a:rPr lang="es-ES" sz="1400" dirty="0">
                <a:solidFill>
                  <a:schemeClr val="bg2"/>
                </a:solidFill>
                <a:latin typeface="Myriad Pro"/>
                <a:ea typeface="Bell MT" charset="0"/>
                <a:cs typeface="Bell MT" charset="0"/>
              </a:rPr>
              <a:t>Objetivos (metas de reclutamiento del sitio, retroalimentación y competencia entre los sitios) </a:t>
            </a:r>
          </a:p>
          <a:p>
            <a:pPr lvl="1"/>
            <a:r>
              <a:rPr lang="es-ES" sz="1400" dirty="0">
                <a:solidFill>
                  <a:schemeClr val="bg2"/>
                </a:solidFill>
                <a:latin typeface="Myriad Pro"/>
                <a:ea typeface="Bell MT" charset="0"/>
                <a:cs typeface="Bell MT" charset="0"/>
              </a:rPr>
              <a:t>Incentivos (regalos para sitios, coautoría para buenos reclutadores e incentivos monetarios) </a:t>
            </a:r>
          </a:p>
          <a:p>
            <a:r>
              <a:rPr lang="es-ES" sz="1600" b="1" dirty="0">
                <a:solidFill>
                  <a:schemeClr val="bg2"/>
                </a:solidFill>
                <a:latin typeface="Myriad Pro"/>
                <a:ea typeface="Bell MT" charset="0"/>
                <a:cs typeface="Bell MT" charset="0"/>
              </a:rPr>
              <a:t>Ayuda a los reclutadores</a:t>
            </a:r>
          </a:p>
          <a:p>
            <a:pPr lvl="1"/>
            <a:r>
              <a:rPr lang="es-ES" sz="1400" dirty="0">
                <a:solidFill>
                  <a:schemeClr val="bg2"/>
                </a:solidFill>
                <a:latin typeface="Myriad Pro"/>
                <a:ea typeface="Bell MT" charset="0"/>
                <a:cs typeface="Bell MT" charset="0"/>
              </a:rPr>
              <a:t>Relevancia del diseño del estudio </a:t>
            </a:r>
          </a:p>
          <a:p>
            <a:pPr lvl="1"/>
            <a:r>
              <a:rPr lang="es-ES" sz="1400" dirty="0">
                <a:solidFill>
                  <a:schemeClr val="bg2"/>
                </a:solidFill>
                <a:latin typeface="Myriad Pro"/>
                <a:ea typeface="Bell MT" charset="0"/>
                <a:cs typeface="Bell MT" charset="0"/>
              </a:rPr>
              <a:t>Pilotaje </a:t>
            </a:r>
          </a:p>
          <a:p>
            <a:pPr lvl="1"/>
            <a:r>
              <a:rPr lang="es-ES" sz="1400" dirty="0">
                <a:solidFill>
                  <a:schemeClr val="bg2"/>
                </a:solidFill>
                <a:latin typeface="Myriad Pro"/>
                <a:ea typeface="Bell MT" charset="0"/>
                <a:cs typeface="Bell MT" charset="0"/>
              </a:rPr>
              <a:t>Protocolo cambiante (ampliación de criterios) </a:t>
            </a:r>
          </a:p>
          <a:p>
            <a:pPr lvl="1"/>
            <a:r>
              <a:rPr lang="es-ES" sz="1400" dirty="0">
                <a:solidFill>
                  <a:schemeClr val="bg2"/>
                </a:solidFill>
                <a:latin typeface="Myriad Pro"/>
                <a:ea typeface="Bell MT" charset="0"/>
                <a:cs typeface="Bell MT" charset="0"/>
              </a:rPr>
              <a:t>Participación del paciente y del público </a:t>
            </a:r>
          </a:p>
          <a:p>
            <a:r>
              <a:rPr lang="es-ES" sz="1400" b="1" dirty="0">
                <a:solidFill>
                  <a:schemeClr val="bg2"/>
                </a:solidFill>
                <a:latin typeface="Myriad Pro"/>
                <a:ea typeface="Bell MT" charset="0"/>
                <a:cs typeface="Bell MT" charset="0"/>
              </a:rPr>
              <a:t>Recursos</a:t>
            </a:r>
          </a:p>
          <a:p>
            <a:pPr lvl="1"/>
            <a:r>
              <a:rPr lang="es-ES" sz="1400" dirty="0">
                <a:solidFill>
                  <a:schemeClr val="bg2"/>
                </a:solidFill>
                <a:latin typeface="Myriad Pro"/>
                <a:ea typeface="Bell MT" charset="0"/>
                <a:cs typeface="Bell MT" charset="0"/>
              </a:rPr>
              <a:t>Recursos del sitio</a:t>
            </a:r>
          </a:p>
          <a:p>
            <a:pPr lvl="1"/>
            <a:r>
              <a:rPr lang="es-ES" sz="1400" dirty="0">
                <a:solidFill>
                  <a:schemeClr val="bg2"/>
                </a:solidFill>
                <a:latin typeface="Myriad Pro"/>
                <a:ea typeface="Bell MT" charset="0"/>
                <a:cs typeface="Bell MT" charset="0"/>
              </a:rPr>
              <a:t>Recursos adicionales (tales como redes)</a:t>
            </a:r>
          </a:p>
          <a:p>
            <a:r>
              <a:rPr lang="es-ES" sz="1600" b="1" dirty="0">
                <a:solidFill>
                  <a:schemeClr val="bg2"/>
                </a:solidFill>
                <a:latin typeface="Myriad Pro"/>
                <a:ea typeface="Bell MT" charset="0"/>
                <a:cs typeface="Bell MT" charset="0"/>
              </a:rPr>
              <a:t>Factores humanos</a:t>
            </a:r>
          </a:p>
          <a:p>
            <a:pPr lvl="1"/>
            <a:r>
              <a:rPr lang="es-ES" sz="1400" dirty="0">
                <a:solidFill>
                  <a:schemeClr val="bg2"/>
                </a:solidFill>
                <a:latin typeface="Myriad Pro"/>
                <a:ea typeface="Bell MT" charset="0"/>
                <a:cs typeface="Bell MT" charset="0"/>
              </a:rPr>
              <a:t>Relaciones (visita de iniciación cara a cara, contacto regular con el personal de reclutamiento, campeones del sitio y relaciones continuas entre los sitios)</a:t>
            </a:r>
          </a:p>
        </p:txBody>
      </p:sp>
      <p:sp>
        <p:nvSpPr>
          <p:cNvPr id="6" name="Título 5"/>
          <p:cNvSpPr>
            <a:spLocks noGrp="1"/>
          </p:cNvSpPr>
          <p:nvPr>
            <p:ph type="title"/>
          </p:nvPr>
        </p:nvSpPr>
        <p:spPr>
          <a:xfrm>
            <a:off x="3484821" y="205978"/>
            <a:ext cx="5354352" cy="529568"/>
          </a:xfrm>
        </p:spPr>
        <p:txBody>
          <a:bodyPr>
            <a:normAutofit fontScale="90000"/>
          </a:bodyPr>
          <a:lstStyle/>
          <a:p>
            <a:r>
              <a:rPr lang="es-ES_tradnl" sz="2100" dirty="0">
                <a:solidFill>
                  <a:schemeClr val="bg2"/>
                </a:solidFill>
                <a:ea typeface="Bell MT" charset="0"/>
                <a:cs typeface="Bell MT" charset="0"/>
              </a:rPr>
              <a:t>Resumen Estrategias de Reclutamiento en ECA</a:t>
            </a:r>
          </a:p>
        </p:txBody>
      </p:sp>
      <p:sp>
        <p:nvSpPr>
          <p:cNvPr id="4" name="Rectángulo 3"/>
          <p:cNvSpPr/>
          <p:nvPr/>
        </p:nvSpPr>
        <p:spPr>
          <a:xfrm>
            <a:off x="2789802" y="4731990"/>
            <a:ext cx="3888432" cy="300082"/>
          </a:xfrm>
          <a:prstGeom prst="rect">
            <a:avLst/>
          </a:prstGeom>
        </p:spPr>
        <p:txBody>
          <a:bodyPr wrap="square">
            <a:spAutoFit/>
          </a:bodyPr>
          <a:lstStyle/>
          <a:p>
            <a:r>
              <a:rPr lang="es-ES_tradnl" sz="675" dirty="0" err="1">
                <a:solidFill>
                  <a:schemeClr val="bg2"/>
                </a:solidFill>
                <a:latin typeface="Myriad Pro"/>
              </a:rPr>
              <a:t>Bower</a:t>
            </a:r>
            <a:r>
              <a:rPr lang="es-ES_tradnl" sz="675" dirty="0">
                <a:solidFill>
                  <a:schemeClr val="bg2"/>
                </a:solidFill>
                <a:latin typeface="Myriad Pro"/>
              </a:rPr>
              <a:t> et al.: </a:t>
            </a:r>
            <a:r>
              <a:rPr lang="es-ES_tradnl" sz="675" dirty="0" err="1">
                <a:solidFill>
                  <a:schemeClr val="bg2"/>
                </a:solidFill>
                <a:latin typeface="Myriad Pro"/>
              </a:rPr>
              <a:t>Interventions</a:t>
            </a:r>
            <a:r>
              <a:rPr lang="es-ES_tradnl" sz="675" dirty="0">
                <a:solidFill>
                  <a:schemeClr val="bg2"/>
                </a:solidFill>
                <a:latin typeface="Myriad Pro"/>
              </a:rPr>
              <a:t> to </a:t>
            </a:r>
            <a:r>
              <a:rPr lang="es-ES_tradnl" sz="675" dirty="0" err="1">
                <a:solidFill>
                  <a:schemeClr val="bg2"/>
                </a:solidFill>
                <a:latin typeface="Myriad Pro"/>
              </a:rPr>
              <a:t>improve</a:t>
            </a:r>
            <a:r>
              <a:rPr lang="es-ES_tradnl" sz="675" dirty="0">
                <a:solidFill>
                  <a:schemeClr val="bg2"/>
                </a:solidFill>
                <a:latin typeface="Myriad Pro"/>
              </a:rPr>
              <a:t> </a:t>
            </a:r>
            <a:r>
              <a:rPr lang="es-ES_tradnl" sz="675" dirty="0" err="1">
                <a:solidFill>
                  <a:schemeClr val="bg2"/>
                </a:solidFill>
                <a:latin typeface="Myriad Pro"/>
              </a:rPr>
              <a:t>recruitment</a:t>
            </a:r>
            <a:r>
              <a:rPr lang="es-ES_tradnl" sz="675" dirty="0">
                <a:solidFill>
                  <a:schemeClr val="bg2"/>
                </a:solidFill>
                <a:latin typeface="Myriad Pro"/>
              </a:rPr>
              <a:t> and </a:t>
            </a:r>
            <a:r>
              <a:rPr lang="es-ES_tradnl" sz="675" dirty="0" err="1">
                <a:solidFill>
                  <a:schemeClr val="bg2"/>
                </a:solidFill>
                <a:latin typeface="Myriad Pro"/>
              </a:rPr>
              <a:t>retention</a:t>
            </a:r>
            <a:r>
              <a:rPr lang="es-ES_tradnl" sz="675" dirty="0">
                <a:solidFill>
                  <a:schemeClr val="bg2"/>
                </a:solidFill>
                <a:latin typeface="Myriad Pro"/>
              </a:rPr>
              <a:t> in </a:t>
            </a:r>
            <a:r>
              <a:rPr lang="es-ES_tradnl" sz="675" dirty="0" err="1">
                <a:solidFill>
                  <a:schemeClr val="bg2"/>
                </a:solidFill>
                <a:latin typeface="Myriad Pro"/>
              </a:rPr>
              <a:t>clinical</a:t>
            </a:r>
            <a:r>
              <a:rPr lang="es-ES_tradnl" sz="675" dirty="0">
                <a:solidFill>
                  <a:schemeClr val="bg2"/>
                </a:solidFill>
                <a:latin typeface="Myriad Pro"/>
              </a:rPr>
              <a:t> </a:t>
            </a:r>
            <a:r>
              <a:rPr lang="es-ES_tradnl" sz="675" dirty="0" err="1">
                <a:solidFill>
                  <a:schemeClr val="bg2"/>
                </a:solidFill>
                <a:latin typeface="Myriad Pro"/>
              </a:rPr>
              <a:t>trials</a:t>
            </a:r>
            <a:r>
              <a:rPr lang="es-ES_tradnl" sz="675" dirty="0">
                <a:solidFill>
                  <a:schemeClr val="bg2"/>
                </a:solidFill>
                <a:latin typeface="Myriad Pro"/>
              </a:rPr>
              <a:t>: a </a:t>
            </a:r>
            <a:r>
              <a:rPr lang="es-ES_tradnl" sz="675" dirty="0" err="1">
                <a:solidFill>
                  <a:schemeClr val="bg2"/>
                </a:solidFill>
                <a:latin typeface="Myriad Pro"/>
              </a:rPr>
              <a:t>survey</a:t>
            </a:r>
            <a:r>
              <a:rPr lang="es-ES_tradnl" sz="675" dirty="0">
                <a:solidFill>
                  <a:schemeClr val="bg2"/>
                </a:solidFill>
                <a:latin typeface="Myriad Pro"/>
              </a:rPr>
              <a:t> and workshop to </a:t>
            </a:r>
            <a:r>
              <a:rPr lang="es-ES_tradnl" sz="675" dirty="0" err="1">
                <a:solidFill>
                  <a:schemeClr val="bg2"/>
                </a:solidFill>
                <a:latin typeface="Myriad Pro"/>
              </a:rPr>
              <a:t>assess</a:t>
            </a:r>
            <a:r>
              <a:rPr lang="es-ES_tradnl" sz="675" dirty="0">
                <a:solidFill>
                  <a:schemeClr val="bg2"/>
                </a:solidFill>
                <a:latin typeface="Myriad Pro"/>
              </a:rPr>
              <a:t> </a:t>
            </a:r>
            <a:r>
              <a:rPr lang="es-ES_tradnl" sz="675" dirty="0" err="1">
                <a:solidFill>
                  <a:schemeClr val="bg2"/>
                </a:solidFill>
                <a:latin typeface="Myriad Pro"/>
              </a:rPr>
              <a:t>current</a:t>
            </a:r>
            <a:r>
              <a:rPr lang="es-ES_tradnl" sz="675" dirty="0">
                <a:solidFill>
                  <a:schemeClr val="bg2"/>
                </a:solidFill>
                <a:latin typeface="Myriad Pro"/>
              </a:rPr>
              <a:t> </a:t>
            </a:r>
            <a:r>
              <a:rPr lang="es-ES_tradnl" sz="675" dirty="0" err="1">
                <a:solidFill>
                  <a:schemeClr val="bg2"/>
                </a:solidFill>
                <a:latin typeface="Myriad Pro"/>
              </a:rPr>
              <a:t>practice</a:t>
            </a:r>
            <a:r>
              <a:rPr lang="es-ES_tradnl" sz="675" dirty="0">
                <a:solidFill>
                  <a:schemeClr val="bg2"/>
                </a:solidFill>
                <a:latin typeface="Myriad Pro"/>
              </a:rPr>
              <a:t> and </a:t>
            </a:r>
            <a:r>
              <a:rPr lang="es-ES_tradnl" sz="675" dirty="0" err="1">
                <a:solidFill>
                  <a:schemeClr val="bg2"/>
                </a:solidFill>
                <a:latin typeface="Myriad Pro"/>
              </a:rPr>
              <a:t>future</a:t>
            </a:r>
            <a:r>
              <a:rPr lang="es-ES_tradnl" sz="675" dirty="0">
                <a:solidFill>
                  <a:schemeClr val="bg2"/>
                </a:solidFill>
                <a:latin typeface="Myriad Pro"/>
              </a:rPr>
              <a:t> </a:t>
            </a:r>
            <a:r>
              <a:rPr lang="es-ES_tradnl" sz="675" dirty="0" err="1">
                <a:solidFill>
                  <a:schemeClr val="bg2"/>
                </a:solidFill>
                <a:latin typeface="Myriad Pro"/>
              </a:rPr>
              <a:t>priorities</a:t>
            </a:r>
            <a:r>
              <a:rPr lang="es-ES_tradnl" sz="675" dirty="0">
                <a:solidFill>
                  <a:schemeClr val="bg2"/>
                </a:solidFill>
                <a:latin typeface="Myriad Pro"/>
              </a:rPr>
              <a:t>. </a:t>
            </a:r>
            <a:r>
              <a:rPr lang="es-ES_tradnl" sz="675" dirty="0" err="1">
                <a:solidFill>
                  <a:schemeClr val="bg2"/>
                </a:solidFill>
                <a:latin typeface="Myriad Pro"/>
              </a:rPr>
              <a:t>Trials</a:t>
            </a:r>
            <a:r>
              <a:rPr lang="es-ES_tradnl" sz="675" dirty="0">
                <a:solidFill>
                  <a:schemeClr val="bg2"/>
                </a:solidFill>
                <a:latin typeface="Myriad Pro"/>
              </a:rPr>
              <a:t> 2014 15:399. </a:t>
            </a:r>
            <a:endParaRPr lang="es-ES_tradnl" sz="1500" dirty="0">
              <a:solidFill>
                <a:schemeClr val="bg2"/>
              </a:solidFill>
              <a:latin typeface="Myriad Pro"/>
            </a:endParaRPr>
          </a:p>
        </p:txBody>
      </p:sp>
    </p:spTree>
    <p:extLst>
      <p:ext uri="{BB962C8B-B14F-4D97-AF65-F5344CB8AC3E}">
        <p14:creationId xmlns:p14="http://schemas.microsoft.com/office/powerpoint/2010/main" val="1861189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701749" y="1005577"/>
            <a:ext cx="7134446" cy="3394472"/>
          </a:xfrm>
        </p:spPr>
        <p:txBody>
          <a:bodyPr>
            <a:normAutofit/>
          </a:bodyPr>
          <a:lstStyle/>
          <a:p>
            <a:r>
              <a:rPr lang="es-ES" sz="2000" dirty="0">
                <a:solidFill>
                  <a:schemeClr val="bg2"/>
                </a:solidFill>
                <a:latin typeface="Myriad Pro"/>
                <a:ea typeface="Bell MT" charset="0"/>
                <a:cs typeface="Bell MT" charset="0"/>
              </a:rPr>
              <a:t>Existen estrategias prometedoras para aumentar el reclutamiento a los ensayos, sobre todo:</a:t>
            </a:r>
          </a:p>
          <a:p>
            <a:pPr lvl="1"/>
            <a:r>
              <a:rPr lang="es-ES" sz="1600" dirty="0">
                <a:solidFill>
                  <a:schemeClr val="bg2"/>
                </a:solidFill>
                <a:latin typeface="Myriad Pro"/>
                <a:ea typeface="Bell MT" charset="0"/>
                <a:cs typeface="Bell MT" charset="0"/>
              </a:rPr>
              <a:t>recordatorios telefónicos, </a:t>
            </a:r>
            <a:r>
              <a:rPr lang="hr-HR" sz="1600" dirty="0">
                <a:solidFill>
                  <a:schemeClr val="bg2"/>
                </a:solidFill>
                <a:latin typeface="Myriad Pro"/>
                <a:ea typeface="Bell MT" charset="0"/>
                <a:cs typeface="Bell MT" charset="0"/>
              </a:rPr>
              <a:t>(RR) 1.66, 95% CI 1.03 to 2.46)</a:t>
            </a:r>
            <a:r>
              <a:rPr lang="hr-HR" sz="1600" dirty="0">
                <a:solidFill>
                  <a:schemeClr val="bg2"/>
                </a:solidFill>
                <a:latin typeface="Myriad Pro"/>
              </a:rPr>
              <a:t> </a:t>
            </a:r>
            <a:endParaRPr lang="es-ES" sz="1600" dirty="0">
              <a:solidFill>
                <a:schemeClr val="bg2"/>
              </a:solidFill>
              <a:latin typeface="Myriad Pro"/>
              <a:ea typeface="Bell MT" charset="0"/>
              <a:cs typeface="Bell MT" charset="0"/>
            </a:endParaRPr>
          </a:p>
          <a:p>
            <a:pPr lvl="1"/>
            <a:r>
              <a:rPr lang="es-ES" sz="1600" dirty="0">
                <a:solidFill>
                  <a:schemeClr val="bg2"/>
                </a:solidFill>
                <a:latin typeface="Myriad Pro"/>
                <a:ea typeface="Bell MT" charset="0"/>
                <a:cs typeface="Bell MT" charset="0"/>
              </a:rPr>
              <a:t>diseños abiertos, </a:t>
            </a:r>
            <a:r>
              <a:rPr lang="pl-PL" sz="1600" dirty="0">
                <a:solidFill>
                  <a:schemeClr val="bg2"/>
                </a:solidFill>
                <a:latin typeface="Myriad Pro"/>
                <a:ea typeface="Bell MT" charset="0"/>
                <a:cs typeface="Bell MT" charset="0"/>
              </a:rPr>
              <a:t>RR 1.22, 95% CI 1.09 to 1.36</a:t>
            </a:r>
            <a:endParaRPr lang="es-ES" sz="1600" dirty="0">
              <a:solidFill>
                <a:schemeClr val="bg2"/>
              </a:solidFill>
              <a:latin typeface="Myriad Pro"/>
              <a:ea typeface="Bell MT" charset="0"/>
              <a:cs typeface="Bell MT" charset="0"/>
            </a:endParaRPr>
          </a:p>
          <a:p>
            <a:pPr lvl="1"/>
            <a:r>
              <a:rPr lang="es-ES" sz="1600" dirty="0">
                <a:solidFill>
                  <a:schemeClr val="bg2"/>
                </a:solidFill>
                <a:latin typeface="Myriad Pro"/>
                <a:ea typeface="Bell MT" charset="0"/>
                <a:cs typeface="Bell MT" charset="0"/>
              </a:rPr>
              <a:t>estrategias de exclusión voluntaria e incentivos financieros.</a:t>
            </a:r>
          </a:p>
          <a:p>
            <a:r>
              <a:rPr lang="es-ES" sz="2000" dirty="0">
                <a:solidFill>
                  <a:schemeClr val="bg2"/>
                </a:solidFill>
                <a:latin typeface="Myriad Pro"/>
                <a:ea typeface="Bell MT" charset="0"/>
                <a:cs typeface="Bell MT" charset="0"/>
              </a:rPr>
              <a:t>Existen ensayos de métodos de reclutamiento pero su aplicabilidad y sus resultados en el mundo real se desconocen</a:t>
            </a:r>
          </a:p>
          <a:p>
            <a:r>
              <a:rPr lang="es-ES" sz="2000" dirty="0">
                <a:solidFill>
                  <a:schemeClr val="bg2"/>
                </a:solidFill>
                <a:latin typeface="Myriad Pro"/>
                <a:ea typeface="Bell MT" charset="0"/>
                <a:cs typeface="Bell MT" charset="0"/>
              </a:rPr>
              <a:t>Hay un vacío del conocimiento con relación a las estrategias efectivas que ayuden a aquellos que reclutan en los ensayos</a:t>
            </a:r>
          </a:p>
        </p:txBody>
      </p:sp>
      <p:sp>
        <p:nvSpPr>
          <p:cNvPr id="6" name="Título 5"/>
          <p:cNvSpPr>
            <a:spLocks noGrp="1"/>
          </p:cNvSpPr>
          <p:nvPr>
            <p:ph type="title"/>
          </p:nvPr>
        </p:nvSpPr>
        <p:spPr>
          <a:xfrm>
            <a:off x="3389128" y="137668"/>
            <a:ext cx="5354352" cy="857250"/>
          </a:xfrm>
        </p:spPr>
        <p:txBody>
          <a:bodyPr/>
          <a:lstStyle/>
          <a:p>
            <a:r>
              <a:rPr lang="es-ES" sz="2700" dirty="0">
                <a:solidFill>
                  <a:schemeClr val="bg2"/>
                </a:solidFill>
                <a:ea typeface="Bell MT" charset="0"/>
                <a:cs typeface="Bell MT" charset="0"/>
              </a:rPr>
              <a:t>Mensajes clave</a:t>
            </a:r>
            <a:endParaRPr lang="es-ES_tradnl" sz="2700" dirty="0">
              <a:solidFill>
                <a:schemeClr val="bg2"/>
              </a:solidFill>
              <a:ea typeface="Bell MT" charset="0"/>
              <a:cs typeface="Bell MT" charset="0"/>
            </a:endParaRPr>
          </a:p>
        </p:txBody>
      </p:sp>
      <p:sp>
        <p:nvSpPr>
          <p:cNvPr id="4" name="Rectángulo 3"/>
          <p:cNvSpPr/>
          <p:nvPr/>
        </p:nvSpPr>
        <p:spPr>
          <a:xfrm>
            <a:off x="1464516" y="4610121"/>
            <a:ext cx="6850144" cy="415498"/>
          </a:xfrm>
          <a:prstGeom prst="rect">
            <a:avLst/>
          </a:prstGeom>
        </p:spPr>
        <p:txBody>
          <a:bodyPr wrap="square">
            <a:spAutoFit/>
          </a:bodyPr>
          <a:lstStyle/>
          <a:p>
            <a:r>
              <a:rPr lang="es-ES_tradnl" sz="1050" dirty="0" err="1">
                <a:solidFill>
                  <a:schemeClr val="bg2"/>
                </a:solidFill>
                <a:latin typeface="Myriad Pro"/>
              </a:rPr>
              <a:t>Treweek</a:t>
            </a:r>
            <a:r>
              <a:rPr lang="es-ES_tradnl" sz="1050" dirty="0">
                <a:solidFill>
                  <a:schemeClr val="bg2"/>
                </a:solidFill>
                <a:latin typeface="Myriad Pro"/>
              </a:rPr>
              <a:t> S, </a:t>
            </a:r>
            <a:r>
              <a:rPr lang="es-ES_tradnl" sz="1050" dirty="0" err="1">
                <a:solidFill>
                  <a:schemeClr val="bg2"/>
                </a:solidFill>
                <a:latin typeface="Myriad Pro"/>
              </a:rPr>
              <a:t>Lockhart</a:t>
            </a:r>
            <a:r>
              <a:rPr lang="es-ES_tradnl" sz="1050" dirty="0">
                <a:solidFill>
                  <a:schemeClr val="bg2"/>
                </a:solidFill>
                <a:latin typeface="Myriad Pro"/>
              </a:rPr>
              <a:t> P, </a:t>
            </a:r>
            <a:r>
              <a:rPr lang="es-ES_tradnl" sz="1050" dirty="0" err="1">
                <a:solidFill>
                  <a:schemeClr val="bg2"/>
                </a:solidFill>
                <a:latin typeface="Myriad Pro"/>
              </a:rPr>
              <a:t>Pitkethly</a:t>
            </a:r>
            <a:r>
              <a:rPr lang="es-ES_tradnl" sz="1050" dirty="0">
                <a:solidFill>
                  <a:schemeClr val="bg2"/>
                </a:solidFill>
                <a:latin typeface="Myriad Pro"/>
              </a:rPr>
              <a:t> M, et al. </a:t>
            </a:r>
            <a:r>
              <a:rPr lang="es-ES_tradnl" sz="1050" dirty="0" err="1">
                <a:solidFill>
                  <a:schemeClr val="bg2"/>
                </a:solidFill>
                <a:latin typeface="Myriad Pro"/>
              </a:rPr>
              <a:t>Methods</a:t>
            </a:r>
            <a:r>
              <a:rPr lang="es-ES_tradnl" sz="1050" dirty="0">
                <a:solidFill>
                  <a:schemeClr val="bg2"/>
                </a:solidFill>
                <a:latin typeface="Myriad Pro"/>
              </a:rPr>
              <a:t> to </a:t>
            </a:r>
            <a:r>
              <a:rPr lang="es-ES_tradnl" sz="1050" dirty="0" err="1">
                <a:solidFill>
                  <a:schemeClr val="bg2"/>
                </a:solidFill>
                <a:latin typeface="Myriad Pro"/>
              </a:rPr>
              <a:t>improve</a:t>
            </a:r>
            <a:r>
              <a:rPr lang="es-ES_tradnl" sz="1050" dirty="0">
                <a:solidFill>
                  <a:schemeClr val="bg2"/>
                </a:solidFill>
                <a:latin typeface="Myriad Pro"/>
              </a:rPr>
              <a:t> </a:t>
            </a:r>
            <a:r>
              <a:rPr lang="es-ES_tradnl" sz="1050" dirty="0" err="1">
                <a:solidFill>
                  <a:schemeClr val="bg2"/>
                </a:solidFill>
                <a:latin typeface="Myriad Pro"/>
              </a:rPr>
              <a:t>recruitment</a:t>
            </a:r>
            <a:r>
              <a:rPr lang="es-ES_tradnl" sz="1050" dirty="0">
                <a:solidFill>
                  <a:schemeClr val="bg2"/>
                </a:solidFill>
                <a:latin typeface="Myriad Pro"/>
              </a:rPr>
              <a:t> to </a:t>
            </a:r>
            <a:r>
              <a:rPr lang="es-ES_tradnl" sz="1050" dirty="0" err="1">
                <a:solidFill>
                  <a:schemeClr val="bg2"/>
                </a:solidFill>
                <a:latin typeface="Myriad Pro"/>
              </a:rPr>
              <a:t>randomised</a:t>
            </a:r>
            <a:r>
              <a:rPr lang="es-ES_tradnl" sz="1050" dirty="0">
                <a:solidFill>
                  <a:schemeClr val="bg2"/>
                </a:solidFill>
                <a:latin typeface="Myriad Pro"/>
              </a:rPr>
              <a:t> </a:t>
            </a:r>
            <a:r>
              <a:rPr lang="es-ES_tradnl" sz="1050" dirty="0" err="1">
                <a:solidFill>
                  <a:schemeClr val="bg2"/>
                </a:solidFill>
                <a:latin typeface="Myriad Pro"/>
              </a:rPr>
              <a:t>controlled</a:t>
            </a:r>
            <a:r>
              <a:rPr lang="es-ES_tradnl" sz="1050" dirty="0">
                <a:solidFill>
                  <a:schemeClr val="bg2"/>
                </a:solidFill>
                <a:latin typeface="Myriad Pro"/>
              </a:rPr>
              <a:t> </a:t>
            </a:r>
            <a:r>
              <a:rPr lang="es-ES_tradnl" sz="1050" dirty="0" err="1">
                <a:solidFill>
                  <a:schemeClr val="bg2"/>
                </a:solidFill>
                <a:latin typeface="Myriad Pro"/>
              </a:rPr>
              <a:t>trials</a:t>
            </a:r>
            <a:r>
              <a:rPr lang="es-ES_tradnl" sz="1050" dirty="0">
                <a:solidFill>
                  <a:schemeClr val="bg2"/>
                </a:solidFill>
                <a:latin typeface="Myriad Pro"/>
              </a:rPr>
              <a:t>: Cochrane </a:t>
            </a:r>
            <a:r>
              <a:rPr lang="es-ES_tradnl" sz="1050" dirty="0" err="1">
                <a:solidFill>
                  <a:schemeClr val="bg2"/>
                </a:solidFill>
                <a:latin typeface="Myriad Pro"/>
              </a:rPr>
              <a:t>systematic</a:t>
            </a:r>
            <a:r>
              <a:rPr lang="es-ES_tradnl" sz="1050" dirty="0">
                <a:solidFill>
                  <a:schemeClr val="bg2"/>
                </a:solidFill>
                <a:latin typeface="Myriad Pro"/>
              </a:rPr>
              <a:t> </a:t>
            </a:r>
            <a:r>
              <a:rPr lang="es-ES_tradnl" sz="1050" dirty="0" err="1">
                <a:solidFill>
                  <a:schemeClr val="bg2"/>
                </a:solidFill>
                <a:latin typeface="Myriad Pro"/>
              </a:rPr>
              <a:t>review</a:t>
            </a:r>
            <a:r>
              <a:rPr lang="es-ES_tradnl" sz="1050" dirty="0">
                <a:solidFill>
                  <a:schemeClr val="bg2"/>
                </a:solidFill>
                <a:latin typeface="Myriad Pro"/>
              </a:rPr>
              <a:t> and meta- </a:t>
            </a:r>
            <a:r>
              <a:rPr lang="es-ES_tradnl" sz="1050" dirty="0" err="1">
                <a:solidFill>
                  <a:schemeClr val="bg2"/>
                </a:solidFill>
                <a:latin typeface="Myriad Pro"/>
              </a:rPr>
              <a:t>analysis</a:t>
            </a:r>
            <a:r>
              <a:rPr lang="es-ES_tradnl" sz="1050" dirty="0">
                <a:solidFill>
                  <a:schemeClr val="bg2"/>
                </a:solidFill>
                <a:latin typeface="Myriad Pro"/>
              </a:rPr>
              <a:t>. BMJ Open 2013;3: </a:t>
            </a:r>
          </a:p>
        </p:txBody>
      </p:sp>
    </p:spTree>
    <p:extLst>
      <p:ext uri="{BB962C8B-B14F-4D97-AF65-F5344CB8AC3E}">
        <p14:creationId xmlns:p14="http://schemas.microsoft.com/office/powerpoint/2010/main" val="1121926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xmlns="" id="{CD9F46BE-5EA8-4A35-B9D7-1214C50AB266}"/>
              </a:ext>
            </a:extLst>
          </p:cNvPr>
          <p:cNvSpPr>
            <a:spLocks noGrp="1" noChangeArrowheads="1"/>
          </p:cNvSpPr>
          <p:nvPr>
            <p:ph type="ctrTitle"/>
          </p:nvPr>
        </p:nvSpPr>
        <p:spPr>
          <a:xfrm>
            <a:off x="2392864" y="2003534"/>
            <a:ext cx="3986048" cy="857250"/>
          </a:xfrm>
          <a:solidFill>
            <a:schemeClr val="tx2">
              <a:lumMod val="50000"/>
            </a:schemeClr>
          </a:solidFill>
        </p:spPr>
        <p:txBody>
          <a:bodyPr anchor="ctr"/>
          <a:lstStyle/>
          <a:p>
            <a:r>
              <a:rPr lang="es-CO" altLang="es-CO" dirty="0">
                <a:solidFill>
                  <a:schemeClr val="bg2"/>
                </a:solidFill>
              </a:rPr>
              <a:t>Sesgos</a:t>
            </a:r>
          </a:p>
        </p:txBody>
      </p:sp>
      <p:sp>
        <p:nvSpPr>
          <p:cNvPr id="258053" name="Text Box 5">
            <a:extLst>
              <a:ext uri="{FF2B5EF4-FFF2-40B4-BE49-F238E27FC236}">
                <a16:creationId xmlns:a16="http://schemas.microsoft.com/office/drawing/2014/main" xmlns="" id="{3BB60D6F-981B-4DF1-A5ED-C319CC761BC1}"/>
              </a:ext>
            </a:extLst>
          </p:cNvPr>
          <p:cNvSpPr txBox="1">
            <a:spLocks noChangeArrowheads="1"/>
          </p:cNvSpPr>
          <p:nvPr/>
        </p:nvSpPr>
        <p:spPr bwMode="auto">
          <a:xfrm>
            <a:off x="2594372" y="3167063"/>
            <a:ext cx="3583032" cy="507831"/>
          </a:xfrm>
          <a:prstGeom prst="rect">
            <a:avLst/>
          </a:prstGeom>
          <a:solidFill>
            <a:schemeClr val="tx2">
              <a:lumMod val="50000"/>
            </a:schemeClr>
          </a:solidFill>
          <a:ln>
            <a:noFill/>
          </a:ln>
          <a:effectLst/>
          <a:extLst/>
        </p:spPr>
        <p:txBody>
          <a:bodyPr wrap="none">
            <a:spAutoFit/>
          </a:bodyPr>
          <a:lstStyle/>
          <a:p>
            <a:r>
              <a:rPr lang="es-CO" altLang="es-CO" sz="2700" dirty="0">
                <a:solidFill>
                  <a:schemeClr val="bg2"/>
                </a:solidFill>
                <a:latin typeface="Tahoma" panose="020B0604030504040204" pitchFamily="34" charset="0"/>
              </a:rPr>
              <a:t>Hector J. Posso V., MD</a:t>
            </a:r>
          </a:p>
        </p:txBody>
      </p:sp>
    </p:spTree>
  </p:cSld>
  <p:clrMapOvr>
    <a:masterClrMapping/>
  </p:clrMapOvr>
  <p:transition xmlns:p14="http://schemas.microsoft.com/office/powerpoint/2010/main" advTm="912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xmlns="" id="{5E737E4A-4B76-4AA6-B64A-342DD9393A3C}"/>
              </a:ext>
            </a:extLst>
          </p:cNvPr>
          <p:cNvSpPr>
            <a:spLocks noGrp="1" noChangeArrowheads="1"/>
          </p:cNvSpPr>
          <p:nvPr>
            <p:ph type="body" idx="1"/>
          </p:nvPr>
        </p:nvSpPr>
        <p:spPr>
          <a:xfrm>
            <a:off x="1657350" y="1657350"/>
            <a:ext cx="5829300" cy="1428750"/>
          </a:xfrm>
        </p:spPr>
        <p:txBody>
          <a:bodyPr/>
          <a:lstStyle/>
          <a:p>
            <a:pPr marL="75010" indent="-3572" algn="ctr">
              <a:lnSpc>
                <a:spcPct val="90000"/>
              </a:lnSpc>
            </a:pPr>
            <a:r>
              <a:rPr lang="es-CO" altLang="es-CO" sz="2400" dirty="0">
                <a:solidFill>
                  <a:schemeClr val="bg2"/>
                </a:solidFill>
              </a:rPr>
              <a:t>Todo estudio epidemiológico debe ser visto como un ejercicio de medición</a:t>
            </a:r>
          </a:p>
          <a:p>
            <a:pPr marL="75010" indent="-3572" algn="ctr">
              <a:lnSpc>
                <a:spcPct val="90000"/>
              </a:lnSpc>
            </a:pPr>
            <a:endParaRPr lang="es-CO" altLang="es-CO" sz="1350" i="1" dirty="0">
              <a:solidFill>
                <a:schemeClr val="bg2"/>
              </a:solidFill>
            </a:endParaRPr>
          </a:p>
          <a:p>
            <a:pPr marL="75010" indent="-3572" algn="r">
              <a:lnSpc>
                <a:spcPct val="90000"/>
              </a:lnSpc>
            </a:pPr>
            <a:r>
              <a:rPr lang="es-CO" altLang="es-CO" sz="1350" i="1" dirty="0">
                <a:solidFill>
                  <a:schemeClr val="bg2"/>
                </a:solidFill>
              </a:rPr>
              <a:t>K Rothman</a:t>
            </a:r>
            <a:endParaRPr lang="es-CO" altLang="es-CO" i="1" dirty="0">
              <a:solidFill>
                <a:schemeClr val="bg2"/>
              </a:solidFill>
            </a:endParaRPr>
          </a:p>
          <a:p>
            <a:pPr marL="75010" indent="-3572" algn="r">
              <a:lnSpc>
                <a:spcPct val="90000"/>
              </a:lnSpc>
            </a:pPr>
            <a:r>
              <a:rPr lang="es-CO" altLang="es-CO" sz="1350" dirty="0">
                <a:solidFill>
                  <a:schemeClr val="bg2"/>
                </a:solidFill>
              </a:rPr>
              <a:t> </a:t>
            </a:r>
          </a:p>
        </p:txBody>
      </p:sp>
      <p:sp>
        <p:nvSpPr>
          <p:cNvPr id="260099" name="Rectangle 3">
            <a:extLst>
              <a:ext uri="{FF2B5EF4-FFF2-40B4-BE49-F238E27FC236}">
                <a16:creationId xmlns:a16="http://schemas.microsoft.com/office/drawing/2014/main" xmlns="" id="{5185D69F-AF96-469E-9613-1031890B444F}"/>
              </a:ext>
            </a:extLst>
          </p:cNvPr>
          <p:cNvSpPr>
            <a:spLocks noChangeArrowheads="1"/>
          </p:cNvSpPr>
          <p:nvPr/>
        </p:nvSpPr>
        <p:spPr bwMode="auto">
          <a:xfrm>
            <a:off x="1428750" y="400050"/>
            <a:ext cx="6229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sz="1350"/>
          </a:p>
        </p:txBody>
      </p:sp>
    </p:spTree>
  </p:cSld>
  <p:clrMapOvr>
    <a:masterClrMapping/>
  </p:clrMapOvr>
  <p:transition xmlns:p14="http://schemas.microsoft.com/office/powerpoint/2010/main" advTm="3424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0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0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xmlns="" id="{1C8AFD9D-F629-4746-BC00-082B4348FD0A}"/>
              </a:ext>
            </a:extLst>
          </p:cNvPr>
          <p:cNvSpPr>
            <a:spLocks noGrp="1" noChangeArrowheads="1"/>
          </p:cNvSpPr>
          <p:nvPr>
            <p:ph type="title"/>
          </p:nvPr>
        </p:nvSpPr>
        <p:spPr>
          <a:xfrm>
            <a:off x="2594344" y="57438"/>
            <a:ext cx="6549656" cy="857250"/>
          </a:xfrm>
        </p:spPr>
        <p:txBody>
          <a:bodyPr>
            <a:normAutofit/>
          </a:bodyPr>
          <a:lstStyle/>
          <a:p>
            <a:r>
              <a:rPr lang="es-CO" altLang="es-CO" sz="2400" dirty="0" smtClean="0"/>
              <a:t>¿Debería </a:t>
            </a:r>
            <a:r>
              <a:rPr lang="es-CO" altLang="es-CO" sz="2400" dirty="0"/>
              <a:t>estar seguro de mi medición?</a:t>
            </a:r>
          </a:p>
        </p:txBody>
      </p:sp>
      <p:sp>
        <p:nvSpPr>
          <p:cNvPr id="262147" name="Text Box 3">
            <a:extLst>
              <a:ext uri="{FF2B5EF4-FFF2-40B4-BE49-F238E27FC236}">
                <a16:creationId xmlns:a16="http://schemas.microsoft.com/office/drawing/2014/main" xmlns="" id="{B01E1106-8FA5-49EE-885D-AFDB8F21C28C}"/>
              </a:ext>
            </a:extLst>
          </p:cNvPr>
          <p:cNvSpPr txBox="1">
            <a:spLocks noChangeArrowheads="1"/>
          </p:cNvSpPr>
          <p:nvPr/>
        </p:nvSpPr>
        <p:spPr bwMode="auto">
          <a:xfrm>
            <a:off x="1600200" y="1257300"/>
            <a:ext cx="693774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s-CO" altLang="es-CO" sz="2100" b="1" dirty="0">
                <a:solidFill>
                  <a:schemeClr val="bg2"/>
                </a:solidFill>
                <a:latin typeface="Arial" panose="020B0604020202020204" pitchFamily="34" charset="0"/>
              </a:rPr>
              <a:t>Fumar							  Cáncer de Pulmón</a:t>
            </a:r>
          </a:p>
        </p:txBody>
      </p:sp>
      <p:sp>
        <p:nvSpPr>
          <p:cNvPr id="262148" name="AutoShape 4">
            <a:extLst>
              <a:ext uri="{FF2B5EF4-FFF2-40B4-BE49-F238E27FC236}">
                <a16:creationId xmlns:a16="http://schemas.microsoft.com/office/drawing/2014/main" xmlns="" id="{76D10B15-4927-4494-83D7-C51508D22446}"/>
              </a:ext>
            </a:extLst>
          </p:cNvPr>
          <p:cNvSpPr>
            <a:spLocks noChangeArrowheads="1"/>
          </p:cNvSpPr>
          <p:nvPr/>
        </p:nvSpPr>
        <p:spPr bwMode="auto">
          <a:xfrm>
            <a:off x="2800350" y="1257300"/>
            <a:ext cx="2228850" cy="457200"/>
          </a:xfrm>
          <a:prstGeom prst="rightArrow">
            <a:avLst>
              <a:gd name="adj1" fmla="val 50000"/>
              <a:gd name="adj2" fmla="val 121875"/>
            </a:avLst>
          </a:prstGeom>
          <a:solidFill>
            <a:schemeClr val="bg1"/>
          </a:solidFill>
          <a:ln w="9525">
            <a:solidFill>
              <a:schemeClr val="tx1"/>
            </a:solidFill>
            <a:miter lim="800000"/>
            <a:headEnd/>
            <a:tailEnd/>
          </a:ln>
          <a:effectLst/>
        </p:spPr>
        <p:txBody>
          <a:bodyPr wrap="none" anchor="ctr"/>
          <a:lstStyle/>
          <a:p>
            <a:endParaRPr lang="es-CO" sz="1350">
              <a:solidFill>
                <a:schemeClr val="bg2"/>
              </a:solidFill>
            </a:endParaRPr>
          </a:p>
        </p:txBody>
      </p:sp>
      <p:sp>
        <p:nvSpPr>
          <p:cNvPr id="262149" name="Text Box 5">
            <a:extLst>
              <a:ext uri="{FF2B5EF4-FFF2-40B4-BE49-F238E27FC236}">
                <a16:creationId xmlns:a16="http://schemas.microsoft.com/office/drawing/2014/main" xmlns="" id="{EF115685-8C0C-4778-A0B9-7B2020966879}"/>
              </a:ext>
            </a:extLst>
          </p:cNvPr>
          <p:cNvSpPr txBox="1">
            <a:spLocks noChangeArrowheads="1"/>
          </p:cNvSpPr>
          <p:nvPr/>
        </p:nvSpPr>
        <p:spPr bwMode="auto">
          <a:xfrm>
            <a:off x="3543300" y="1714500"/>
            <a:ext cx="17145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O" altLang="es-CO" sz="1350" b="1">
                <a:solidFill>
                  <a:schemeClr val="bg2"/>
                </a:solidFill>
                <a:latin typeface="Arial" panose="020B0604020202020204" pitchFamily="34" charset="0"/>
              </a:rPr>
              <a:t>OR = 9.1</a:t>
            </a:r>
          </a:p>
        </p:txBody>
      </p:sp>
      <p:grpSp>
        <p:nvGrpSpPr>
          <p:cNvPr id="262150" name="Group 6">
            <a:extLst>
              <a:ext uri="{FF2B5EF4-FFF2-40B4-BE49-F238E27FC236}">
                <a16:creationId xmlns:a16="http://schemas.microsoft.com/office/drawing/2014/main" xmlns="" id="{8DFF963D-2689-4023-9BBB-BD2851C88CF9}"/>
              </a:ext>
            </a:extLst>
          </p:cNvPr>
          <p:cNvGrpSpPr>
            <a:grpSpLocks/>
          </p:cNvGrpSpPr>
          <p:nvPr/>
        </p:nvGrpSpPr>
        <p:grpSpPr bwMode="auto">
          <a:xfrm>
            <a:off x="4800600" y="2228851"/>
            <a:ext cx="2800350" cy="2071688"/>
            <a:chOff x="3072" y="1872"/>
            <a:chExt cx="2352" cy="1740"/>
          </a:xfrm>
        </p:grpSpPr>
        <p:sp>
          <p:nvSpPr>
            <p:cNvPr id="262151" name="Rectangle 7">
              <a:extLst>
                <a:ext uri="{FF2B5EF4-FFF2-40B4-BE49-F238E27FC236}">
                  <a16:creationId xmlns:a16="http://schemas.microsoft.com/office/drawing/2014/main" xmlns="" id="{20E386C0-3938-4633-8A15-63DD1950F8E9}"/>
                </a:ext>
              </a:extLst>
            </p:cNvPr>
            <p:cNvSpPr>
              <a:spLocks noChangeArrowheads="1"/>
            </p:cNvSpPr>
            <p:nvPr/>
          </p:nvSpPr>
          <p:spPr bwMode="auto">
            <a:xfrm>
              <a:off x="3120" y="2542"/>
              <a:ext cx="2304" cy="107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s-CO" altLang="es-CO" sz="2400" b="1">
                  <a:solidFill>
                    <a:schemeClr val="tx2"/>
                  </a:solidFill>
                  <a:latin typeface="Arial" panose="020B0604020202020204" pitchFamily="34" charset="0"/>
                </a:rPr>
                <a:t>Azar?</a:t>
              </a:r>
            </a:p>
            <a:p>
              <a:pPr algn="l"/>
              <a:r>
                <a:rPr lang="es-CO" altLang="es-CO" sz="2400" b="1">
                  <a:solidFill>
                    <a:schemeClr val="tx2"/>
                  </a:solidFill>
                  <a:latin typeface="Arial" panose="020B0604020202020204" pitchFamily="34" charset="0"/>
                </a:rPr>
                <a:t>Confusión?</a:t>
              </a:r>
            </a:p>
            <a:p>
              <a:pPr algn="l"/>
              <a:r>
                <a:rPr lang="es-CO" altLang="es-CO" sz="2400" b="1">
                  <a:solidFill>
                    <a:schemeClr val="tx2"/>
                  </a:solidFill>
                  <a:latin typeface="Arial" panose="020B0604020202020204" pitchFamily="34" charset="0"/>
                </a:rPr>
                <a:t>Sesgo? </a:t>
              </a:r>
              <a:endParaRPr lang="es-CO" altLang="es-CO" sz="1725" b="1">
                <a:solidFill>
                  <a:schemeClr val="tx2"/>
                </a:solidFill>
                <a:latin typeface="Arial" panose="020B0604020202020204" pitchFamily="34" charset="0"/>
              </a:endParaRPr>
            </a:p>
          </p:txBody>
        </p:sp>
        <p:sp>
          <p:nvSpPr>
            <p:cNvPr id="262152" name="Line 8">
              <a:extLst>
                <a:ext uri="{FF2B5EF4-FFF2-40B4-BE49-F238E27FC236}">
                  <a16:creationId xmlns:a16="http://schemas.microsoft.com/office/drawing/2014/main" xmlns="" id="{22AC2670-85EE-4998-8DD6-8642C58A016B}"/>
                </a:ext>
              </a:extLst>
            </p:cNvPr>
            <p:cNvSpPr>
              <a:spLocks noChangeShapeType="1"/>
            </p:cNvSpPr>
            <p:nvPr/>
          </p:nvSpPr>
          <p:spPr bwMode="auto">
            <a:xfrm>
              <a:off x="3072" y="1872"/>
              <a:ext cx="768" cy="624"/>
            </a:xfrm>
            <a:prstGeom prst="line">
              <a:avLst/>
            </a:prstGeom>
            <a:noFill/>
            <a:ln w="57150">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sz="1350"/>
            </a:p>
          </p:txBody>
        </p:sp>
      </p:grpSp>
      <p:grpSp>
        <p:nvGrpSpPr>
          <p:cNvPr id="262154" name="Group 10">
            <a:extLst>
              <a:ext uri="{FF2B5EF4-FFF2-40B4-BE49-F238E27FC236}">
                <a16:creationId xmlns:a16="http://schemas.microsoft.com/office/drawing/2014/main" xmlns="" id="{73EB4DE0-38C9-4A35-82A2-DF3E2FC6E7B6}"/>
              </a:ext>
            </a:extLst>
          </p:cNvPr>
          <p:cNvGrpSpPr>
            <a:grpSpLocks/>
          </p:cNvGrpSpPr>
          <p:nvPr/>
        </p:nvGrpSpPr>
        <p:grpSpPr bwMode="auto">
          <a:xfrm>
            <a:off x="1543050" y="2233613"/>
            <a:ext cx="2914650" cy="2013394"/>
            <a:chOff x="528" y="1728"/>
            <a:chExt cx="2448" cy="1847"/>
          </a:xfrm>
        </p:grpSpPr>
        <p:sp>
          <p:nvSpPr>
            <p:cNvPr id="262155" name="Line 11">
              <a:extLst>
                <a:ext uri="{FF2B5EF4-FFF2-40B4-BE49-F238E27FC236}">
                  <a16:creationId xmlns:a16="http://schemas.microsoft.com/office/drawing/2014/main" xmlns="" id="{C9EFF9D3-1AD2-4177-B331-A34A51CE4132}"/>
                </a:ext>
              </a:extLst>
            </p:cNvPr>
            <p:cNvSpPr>
              <a:spLocks noChangeShapeType="1"/>
            </p:cNvSpPr>
            <p:nvPr/>
          </p:nvSpPr>
          <p:spPr bwMode="auto">
            <a:xfrm flipH="1">
              <a:off x="1824" y="1728"/>
              <a:ext cx="720" cy="62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sz="1350"/>
            </a:p>
          </p:txBody>
        </p:sp>
        <p:sp>
          <p:nvSpPr>
            <p:cNvPr id="262156" name="Rectangle 12">
              <a:extLst>
                <a:ext uri="{FF2B5EF4-FFF2-40B4-BE49-F238E27FC236}">
                  <a16:creationId xmlns:a16="http://schemas.microsoft.com/office/drawing/2014/main" xmlns="" id="{D4610D31-1483-4EA2-B327-CA32B9AFE3D1}"/>
                </a:ext>
              </a:extLst>
            </p:cNvPr>
            <p:cNvSpPr>
              <a:spLocks noChangeArrowheads="1"/>
            </p:cNvSpPr>
            <p:nvPr/>
          </p:nvSpPr>
          <p:spPr bwMode="auto">
            <a:xfrm>
              <a:off x="528" y="2448"/>
              <a:ext cx="2448" cy="1127"/>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s-CO" altLang="es-CO" sz="2400" b="1">
                  <a:solidFill>
                    <a:schemeClr val="tx2"/>
                  </a:solidFill>
                  <a:latin typeface="Arial" panose="020B0604020202020204" pitchFamily="34" charset="0"/>
                </a:rPr>
                <a:t>Asociación real</a:t>
              </a:r>
            </a:p>
            <a:p>
              <a:pPr algn="l"/>
              <a:r>
                <a:rPr lang="es-CO" altLang="es-CO" sz="2400" b="1">
                  <a:solidFill>
                    <a:schemeClr val="tx2"/>
                  </a:solidFill>
                  <a:latin typeface="Arial" panose="020B0604020202020204" pitchFamily="34" charset="0"/>
                </a:rPr>
                <a:t>	</a:t>
              </a:r>
              <a:r>
                <a:rPr lang="es-CO" altLang="es-CO" sz="1350" b="1">
                  <a:solidFill>
                    <a:schemeClr val="tx2"/>
                  </a:solidFill>
                  <a:latin typeface="Arial" panose="020B0604020202020204" pitchFamily="34" charset="0"/>
                </a:rPr>
                <a:t>causal</a:t>
              </a:r>
            </a:p>
            <a:p>
              <a:pPr algn="l"/>
              <a:r>
                <a:rPr lang="es-CO" altLang="es-CO" sz="1350" b="1">
                  <a:solidFill>
                    <a:schemeClr val="tx2"/>
                  </a:solidFill>
                  <a:latin typeface="Arial" panose="020B0604020202020204" pitchFamily="34" charset="0"/>
                </a:rPr>
                <a:t>	no-causal</a:t>
              </a:r>
            </a:p>
            <a:p>
              <a:pPr algn="l"/>
              <a:endParaRPr lang="es-CO" altLang="es-CO" sz="750" b="1">
                <a:solidFill>
                  <a:schemeClr val="tx2"/>
                </a:solidFill>
                <a:latin typeface="Arial" panose="020B0604020202020204" pitchFamily="34" charset="0"/>
              </a:endParaRPr>
            </a:p>
          </p:txBody>
        </p:sp>
      </p:grpSp>
    </p:spTree>
  </p:cSld>
  <p:clrMapOvr>
    <a:masterClrMapping/>
  </p:clrMapOvr>
  <p:transition xmlns:p14="http://schemas.microsoft.com/office/powerpoint/2010/main" advTm="7344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2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2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xmlns="" id="{FE9321DA-DA36-4093-B9AE-E8BB5D690C75}"/>
              </a:ext>
            </a:extLst>
          </p:cNvPr>
          <p:cNvSpPr>
            <a:spLocks noGrp="1" noChangeArrowheads="1"/>
          </p:cNvSpPr>
          <p:nvPr>
            <p:ph type="title"/>
          </p:nvPr>
        </p:nvSpPr>
        <p:spPr/>
        <p:txBody>
          <a:bodyPr>
            <a:normAutofit fontScale="90000"/>
          </a:bodyPr>
          <a:lstStyle/>
          <a:p>
            <a:r>
              <a:rPr lang="es-CO" altLang="es-CO"/>
              <a:t>Definición de Sesgo</a:t>
            </a:r>
          </a:p>
        </p:txBody>
      </p:sp>
      <p:sp>
        <p:nvSpPr>
          <p:cNvPr id="264195" name="Rectangle 3">
            <a:extLst>
              <a:ext uri="{FF2B5EF4-FFF2-40B4-BE49-F238E27FC236}">
                <a16:creationId xmlns:a16="http://schemas.microsoft.com/office/drawing/2014/main" xmlns="" id="{E124B1FF-E2DD-49E3-8FEA-CCC0E3174F14}"/>
              </a:ext>
            </a:extLst>
          </p:cNvPr>
          <p:cNvSpPr>
            <a:spLocks noGrp="1" noChangeArrowheads="1"/>
          </p:cNvSpPr>
          <p:nvPr>
            <p:ph type="body" idx="1"/>
          </p:nvPr>
        </p:nvSpPr>
        <p:spPr>
          <a:xfrm>
            <a:off x="1055282" y="1953732"/>
            <a:ext cx="7482662" cy="2057400"/>
          </a:xfrm>
          <a:noFill/>
          <a:ln/>
        </p:spPr>
        <p:txBody>
          <a:bodyPr anchor="ctr"/>
          <a:lstStyle/>
          <a:p>
            <a:pPr indent="22622"/>
            <a:r>
              <a:rPr lang="es-CO" altLang="es-CO" sz="2250">
                <a:solidFill>
                  <a:schemeClr val="bg2"/>
                </a:solidFill>
              </a:rPr>
              <a:t>Todo </a:t>
            </a:r>
            <a:r>
              <a:rPr lang="es-CO" altLang="es-CO" sz="2250" u="sng">
                <a:solidFill>
                  <a:schemeClr val="bg2"/>
                </a:solidFill>
              </a:rPr>
              <a:t>error sistemático</a:t>
            </a:r>
            <a:r>
              <a:rPr lang="es-CO" altLang="es-CO" sz="2250">
                <a:solidFill>
                  <a:schemeClr val="bg2"/>
                </a:solidFill>
              </a:rPr>
              <a:t> en un estudio epidemiológico que produce un estimado incorrecto de la asociación entre una exposición y el riesgo de enfermar</a:t>
            </a:r>
          </a:p>
        </p:txBody>
      </p:sp>
    </p:spTree>
  </p:cSld>
  <p:clrMapOvr>
    <a:masterClrMapping/>
  </p:clrMapOvr>
  <p:transition xmlns:p14="http://schemas.microsoft.com/office/powerpoint/2010/main" advTm="22448"/>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xmlns="" id="{E359A49E-4EC8-4D46-B58D-F3F2782F1339}"/>
              </a:ext>
            </a:extLst>
          </p:cNvPr>
          <p:cNvSpPr>
            <a:spLocks noGrp="1" noChangeArrowheads="1"/>
          </p:cNvSpPr>
          <p:nvPr>
            <p:ph type="title"/>
          </p:nvPr>
        </p:nvSpPr>
        <p:spPr>
          <a:xfrm>
            <a:off x="2915796" y="368805"/>
            <a:ext cx="5771004" cy="549659"/>
          </a:xfrm>
        </p:spPr>
        <p:txBody>
          <a:bodyPr/>
          <a:lstStyle/>
          <a:p>
            <a:r>
              <a:rPr lang="es-CO" altLang="es-CO" sz="2400" dirty="0"/>
              <a:t>Errores en estudios epidemiológicos</a:t>
            </a:r>
          </a:p>
        </p:txBody>
      </p:sp>
      <p:sp>
        <p:nvSpPr>
          <p:cNvPr id="266244" name="Line 4">
            <a:extLst>
              <a:ext uri="{FF2B5EF4-FFF2-40B4-BE49-F238E27FC236}">
                <a16:creationId xmlns:a16="http://schemas.microsoft.com/office/drawing/2014/main" xmlns="" id="{B87F15D6-9845-4FB5-AD9E-F1DFBA69F208}"/>
              </a:ext>
            </a:extLst>
          </p:cNvPr>
          <p:cNvSpPr>
            <a:spLocks noChangeShapeType="1"/>
          </p:cNvSpPr>
          <p:nvPr/>
        </p:nvSpPr>
        <p:spPr bwMode="auto">
          <a:xfrm>
            <a:off x="2228850" y="1657350"/>
            <a:ext cx="0" cy="2400300"/>
          </a:xfrm>
          <a:prstGeom prst="line">
            <a:avLst/>
          </a:prstGeom>
          <a:noFill/>
          <a:ln w="381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1350">
              <a:solidFill>
                <a:schemeClr val="bg2"/>
              </a:solidFill>
            </a:endParaRPr>
          </a:p>
        </p:txBody>
      </p:sp>
      <p:sp>
        <p:nvSpPr>
          <p:cNvPr id="266245" name="Line 5">
            <a:extLst>
              <a:ext uri="{FF2B5EF4-FFF2-40B4-BE49-F238E27FC236}">
                <a16:creationId xmlns:a16="http://schemas.microsoft.com/office/drawing/2014/main" xmlns="" id="{6B64B96A-EA4E-4A7D-B52C-AEDAFC567A0E}"/>
              </a:ext>
            </a:extLst>
          </p:cNvPr>
          <p:cNvSpPr>
            <a:spLocks noChangeShapeType="1"/>
          </p:cNvSpPr>
          <p:nvPr/>
        </p:nvSpPr>
        <p:spPr bwMode="auto">
          <a:xfrm>
            <a:off x="2228850" y="4057650"/>
            <a:ext cx="49149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1350">
              <a:solidFill>
                <a:schemeClr val="bg2"/>
              </a:solidFill>
            </a:endParaRPr>
          </a:p>
        </p:txBody>
      </p:sp>
      <p:sp>
        <p:nvSpPr>
          <p:cNvPr id="266246" name="Text Box 6">
            <a:extLst>
              <a:ext uri="{FF2B5EF4-FFF2-40B4-BE49-F238E27FC236}">
                <a16:creationId xmlns:a16="http://schemas.microsoft.com/office/drawing/2014/main" xmlns="" id="{E0F1D469-53B5-4F54-A1E5-BAAA7E1FE76A}"/>
              </a:ext>
            </a:extLst>
          </p:cNvPr>
          <p:cNvSpPr txBox="1">
            <a:spLocks noChangeArrowheads="1"/>
          </p:cNvSpPr>
          <p:nvPr/>
        </p:nvSpPr>
        <p:spPr bwMode="auto">
          <a:xfrm rot="21573431">
            <a:off x="2000250" y="1278709"/>
            <a:ext cx="914400" cy="3000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CO" altLang="es-CO" sz="1350" b="1">
                <a:solidFill>
                  <a:schemeClr val="bg2"/>
                </a:solidFill>
                <a:latin typeface="Arial" panose="020B0604020202020204" pitchFamily="34" charset="0"/>
              </a:rPr>
              <a:t>Error</a:t>
            </a:r>
          </a:p>
        </p:txBody>
      </p:sp>
      <p:sp>
        <p:nvSpPr>
          <p:cNvPr id="266247" name="Text Box 7">
            <a:extLst>
              <a:ext uri="{FF2B5EF4-FFF2-40B4-BE49-F238E27FC236}">
                <a16:creationId xmlns:a16="http://schemas.microsoft.com/office/drawing/2014/main" xmlns="" id="{05C730B8-E128-41E4-A36F-8BFBABA523A8}"/>
              </a:ext>
            </a:extLst>
          </p:cNvPr>
          <p:cNvSpPr txBox="1">
            <a:spLocks noChangeArrowheads="1"/>
          </p:cNvSpPr>
          <p:nvPr/>
        </p:nvSpPr>
        <p:spPr bwMode="auto">
          <a:xfrm rot="21573431">
            <a:off x="2286000" y="4193359"/>
            <a:ext cx="4913710" cy="3000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O" altLang="es-CO" sz="1350" b="1">
                <a:solidFill>
                  <a:schemeClr val="bg2"/>
                </a:solidFill>
                <a:latin typeface="Arial" panose="020B0604020202020204" pitchFamily="34" charset="0"/>
              </a:rPr>
              <a:t>Tamaño del estudio</a:t>
            </a:r>
          </a:p>
        </p:txBody>
      </p:sp>
      <p:sp>
        <p:nvSpPr>
          <p:cNvPr id="266248" name="Text Box 8">
            <a:extLst>
              <a:ext uri="{FF2B5EF4-FFF2-40B4-BE49-F238E27FC236}">
                <a16:creationId xmlns:a16="http://schemas.microsoft.com/office/drawing/2014/main" xmlns="" id="{F7898E0A-5FF6-4ABC-BE5C-88A77FEAFD7C}"/>
              </a:ext>
            </a:extLst>
          </p:cNvPr>
          <p:cNvSpPr txBox="1">
            <a:spLocks noChangeArrowheads="1"/>
          </p:cNvSpPr>
          <p:nvPr/>
        </p:nvSpPr>
        <p:spPr bwMode="auto">
          <a:xfrm rot="21573431">
            <a:off x="1314450" y="4673643"/>
            <a:ext cx="1999060" cy="2539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CO" altLang="es-CO" sz="1050">
                <a:solidFill>
                  <a:schemeClr val="bg2"/>
                </a:solidFill>
                <a:latin typeface="Arial" panose="020B0604020202020204" pitchFamily="34" charset="0"/>
              </a:rPr>
              <a:t>Fuente: Rothman, 2002</a:t>
            </a:r>
          </a:p>
        </p:txBody>
      </p:sp>
      <p:sp>
        <p:nvSpPr>
          <p:cNvPr id="266249" name="Line 9">
            <a:extLst>
              <a:ext uri="{FF2B5EF4-FFF2-40B4-BE49-F238E27FC236}">
                <a16:creationId xmlns:a16="http://schemas.microsoft.com/office/drawing/2014/main" xmlns="" id="{AD540D70-829C-456D-80B1-9665AA6B92DE}"/>
              </a:ext>
            </a:extLst>
          </p:cNvPr>
          <p:cNvSpPr>
            <a:spLocks noChangeShapeType="1"/>
          </p:cNvSpPr>
          <p:nvPr/>
        </p:nvSpPr>
        <p:spPr bwMode="auto">
          <a:xfrm>
            <a:off x="2228850" y="3086100"/>
            <a:ext cx="502920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1350">
              <a:solidFill>
                <a:schemeClr val="bg2"/>
              </a:solidFill>
            </a:endParaRPr>
          </a:p>
        </p:txBody>
      </p:sp>
      <p:sp>
        <p:nvSpPr>
          <p:cNvPr id="266250" name="Text Box 10">
            <a:extLst>
              <a:ext uri="{FF2B5EF4-FFF2-40B4-BE49-F238E27FC236}">
                <a16:creationId xmlns:a16="http://schemas.microsoft.com/office/drawing/2014/main" xmlns="" id="{1D7DD349-1645-4E10-9580-79CD4BE830FA}"/>
              </a:ext>
            </a:extLst>
          </p:cNvPr>
          <p:cNvSpPr txBox="1">
            <a:spLocks noChangeArrowheads="1"/>
          </p:cNvSpPr>
          <p:nvPr/>
        </p:nvSpPr>
        <p:spPr bwMode="auto">
          <a:xfrm rot="21573431">
            <a:off x="4913710" y="2730447"/>
            <a:ext cx="2514600" cy="3231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s-CO" altLang="es-CO" sz="1500" b="1">
                <a:solidFill>
                  <a:schemeClr val="bg2"/>
                </a:solidFill>
                <a:latin typeface="Arial" panose="020B0604020202020204" pitchFamily="34" charset="0"/>
              </a:rPr>
              <a:t>Error Sistemático (sesgo)</a:t>
            </a:r>
          </a:p>
        </p:txBody>
      </p:sp>
      <p:sp>
        <p:nvSpPr>
          <p:cNvPr id="266251" name="Freeform 11">
            <a:extLst>
              <a:ext uri="{FF2B5EF4-FFF2-40B4-BE49-F238E27FC236}">
                <a16:creationId xmlns:a16="http://schemas.microsoft.com/office/drawing/2014/main" xmlns="" id="{1896B641-27DF-4898-87AD-09E52B66B251}"/>
              </a:ext>
            </a:extLst>
          </p:cNvPr>
          <p:cNvSpPr>
            <a:spLocks/>
          </p:cNvSpPr>
          <p:nvPr/>
        </p:nvSpPr>
        <p:spPr bwMode="auto">
          <a:xfrm>
            <a:off x="2228850" y="2571750"/>
            <a:ext cx="4114800" cy="1485900"/>
          </a:xfrm>
          <a:custGeom>
            <a:avLst/>
            <a:gdLst>
              <a:gd name="T0" fmla="*/ 0 w 4032"/>
              <a:gd name="T1" fmla="*/ 0 h 1248"/>
              <a:gd name="T2" fmla="*/ 1488 w 4032"/>
              <a:gd name="T3" fmla="*/ 96 h 1248"/>
              <a:gd name="T4" fmla="*/ 2640 w 4032"/>
              <a:gd name="T5" fmla="*/ 384 h 1248"/>
              <a:gd name="T6" fmla="*/ 3264 w 4032"/>
              <a:gd name="T7" fmla="*/ 720 h 1248"/>
              <a:gd name="T8" fmla="*/ 4032 w 4032"/>
              <a:gd name="T9" fmla="*/ 1248 h 1248"/>
            </a:gdLst>
            <a:ahLst/>
            <a:cxnLst>
              <a:cxn ang="0">
                <a:pos x="T0" y="T1"/>
              </a:cxn>
              <a:cxn ang="0">
                <a:pos x="T2" y="T3"/>
              </a:cxn>
              <a:cxn ang="0">
                <a:pos x="T4" y="T5"/>
              </a:cxn>
              <a:cxn ang="0">
                <a:pos x="T6" y="T7"/>
              </a:cxn>
              <a:cxn ang="0">
                <a:pos x="T8" y="T9"/>
              </a:cxn>
            </a:cxnLst>
            <a:rect l="0" t="0" r="r" b="b"/>
            <a:pathLst>
              <a:path w="4032" h="1248">
                <a:moveTo>
                  <a:pt x="0" y="0"/>
                </a:moveTo>
                <a:cubicBezTo>
                  <a:pt x="524" y="16"/>
                  <a:pt x="1048" y="32"/>
                  <a:pt x="1488" y="96"/>
                </a:cubicBezTo>
                <a:cubicBezTo>
                  <a:pt x="1928" y="160"/>
                  <a:pt x="2344" y="280"/>
                  <a:pt x="2640" y="384"/>
                </a:cubicBezTo>
                <a:cubicBezTo>
                  <a:pt x="2936" y="488"/>
                  <a:pt x="3032" y="576"/>
                  <a:pt x="3264" y="720"/>
                </a:cubicBezTo>
                <a:cubicBezTo>
                  <a:pt x="3496" y="864"/>
                  <a:pt x="3764" y="1056"/>
                  <a:pt x="4032" y="1248"/>
                </a:cubicBezTo>
              </a:path>
            </a:pathLst>
          </a:custGeom>
          <a:noFill/>
          <a:ln w="3810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1350">
              <a:solidFill>
                <a:schemeClr val="bg2"/>
              </a:solidFill>
            </a:endParaRPr>
          </a:p>
        </p:txBody>
      </p:sp>
      <p:sp>
        <p:nvSpPr>
          <p:cNvPr id="266252" name="Text Box 12">
            <a:extLst>
              <a:ext uri="{FF2B5EF4-FFF2-40B4-BE49-F238E27FC236}">
                <a16:creationId xmlns:a16="http://schemas.microsoft.com/office/drawing/2014/main" xmlns="" id="{B05B2368-0759-44D1-BD0C-301783BD0BF6}"/>
              </a:ext>
            </a:extLst>
          </p:cNvPr>
          <p:cNvSpPr txBox="1">
            <a:spLocks noChangeArrowheads="1"/>
          </p:cNvSpPr>
          <p:nvPr/>
        </p:nvSpPr>
        <p:spPr bwMode="auto">
          <a:xfrm rot="21573431">
            <a:off x="2512219" y="2212525"/>
            <a:ext cx="2287191" cy="3231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CO" altLang="es-CO" sz="1500" b="1">
                <a:solidFill>
                  <a:schemeClr val="bg2"/>
                </a:solidFill>
                <a:latin typeface="Arial" panose="020B0604020202020204" pitchFamily="34" charset="0"/>
              </a:rPr>
              <a:t>Error aleatorio (azar)</a:t>
            </a:r>
          </a:p>
        </p:txBody>
      </p:sp>
    </p:spTree>
  </p:cSld>
  <p:clrMapOvr>
    <a:masterClrMapping/>
  </p:clrMapOvr>
  <p:transition xmlns:p14="http://schemas.microsoft.com/office/powerpoint/2010/main" advTm="2244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797080" y="816016"/>
            <a:ext cx="1423332" cy="4106041"/>
          </a:xfrm>
          <a:prstGeom prst="round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ES" sz="1350" dirty="0">
                <a:solidFill>
                  <a:schemeClr val="tx1"/>
                </a:solidFill>
              </a:rPr>
              <a:t>REALIDAD EN EL UNIVERSO</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Pregunta de investigación</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Población</a:t>
            </a:r>
          </a:p>
          <a:p>
            <a:pPr algn="ctr"/>
            <a:r>
              <a:rPr lang="es-ES" sz="1350" dirty="0">
                <a:solidFill>
                  <a:schemeClr val="tx1"/>
                </a:solidFill>
              </a:rPr>
              <a:t> objetivo</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Fenómenos de interés</a:t>
            </a:r>
          </a:p>
        </p:txBody>
      </p:sp>
      <p:sp>
        <p:nvSpPr>
          <p:cNvPr id="5" name="Rectángulo redondeado 4"/>
          <p:cNvSpPr/>
          <p:nvPr/>
        </p:nvSpPr>
        <p:spPr>
          <a:xfrm>
            <a:off x="1829925" y="3200777"/>
            <a:ext cx="1390487" cy="602219"/>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350"/>
          </a:p>
        </p:txBody>
      </p:sp>
      <p:sp>
        <p:nvSpPr>
          <p:cNvPr id="6" name="Rectángulo redondeado 5"/>
          <p:cNvSpPr/>
          <p:nvPr/>
        </p:nvSpPr>
        <p:spPr>
          <a:xfrm>
            <a:off x="4073090" y="837283"/>
            <a:ext cx="1304221" cy="4073193"/>
          </a:xfrm>
          <a:prstGeom prst="round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ES" sz="1350" dirty="0">
                <a:solidFill>
                  <a:schemeClr val="tx1"/>
                </a:solidFill>
              </a:rPr>
              <a:t>REALIDAD EN EL ESTUDIO</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Plan del estudio</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Muestra prevista</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Variables previstas</a:t>
            </a:r>
          </a:p>
        </p:txBody>
      </p:sp>
      <p:sp>
        <p:nvSpPr>
          <p:cNvPr id="7" name="Rectángulo redondeado 6"/>
          <p:cNvSpPr/>
          <p:nvPr/>
        </p:nvSpPr>
        <p:spPr>
          <a:xfrm>
            <a:off x="6448954" y="847916"/>
            <a:ext cx="1423332" cy="4106040"/>
          </a:xfrm>
          <a:prstGeom prst="round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ES" sz="1350" dirty="0">
                <a:solidFill>
                  <a:schemeClr val="tx1"/>
                </a:solidFill>
              </a:rPr>
              <a:t>HALLAZGOS DEL ESTUDIO</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Estudio real</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Participantes reales</a:t>
            </a: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endParaRPr lang="es-ES" sz="1350" dirty="0">
              <a:solidFill>
                <a:schemeClr val="tx1"/>
              </a:solidFill>
            </a:endParaRPr>
          </a:p>
          <a:p>
            <a:pPr algn="ctr"/>
            <a:r>
              <a:rPr lang="es-ES" sz="1350" dirty="0">
                <a:solidFill>
                  <a:schemeClr val="tx1"/>
                </a:solidFill>
              </a:rPr>
              <a:t>Fenómenos reales</a:t>
            </a:r>
          </a:p>
        </p:txBody>
      </p:sp>
      <p:sp>
        <p:nvSpPr>
          <p:cNvPr id="8" name="Rectángulo redondeado 7"/>
          <p:cNvSpPr/>
          <p:nvPr/>
        </p:nvSpPr>
        <p:spPr>
          <a:xfrm>
            <a:off x="4073090" y="3183683"/>
            <a:ext cx="1304221" cy="619313"/>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350"/>
          </a:p>
        </p:txBody>
      </p:sp>
      <p:sp>
        <p:nvSpPr>
          <p:cNvPr id="9" name="Rectángulo redondeado 8"/>
          <p:cNvSpPr/>
          <p:nvPr/>
        </p:nvSpPr>
        <p:spPr>
          <a:xfrm>
            <a:off x="6481799" y="3183683"/>
            <a:ext cx="1390487" cy="619313"/>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350"/>
          </a:p>
        </p:txBody>
      </p:sp>
      <p:sp>
        <p:nvSpPr>
          <p:cNvPr id="10" name="Rectángulo redondeado 9"/>
          <p:cNvSpPr/>
          <p:nvPr/>
        </p:nvSpPr>
        <p:spPr>
          <a:xfrm>
            <a:off x="1829925" y="4284008"/>
            <a:ext cx="1390487" cy="602219"/>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350"/>
          </a:p>
        </p:txBody>
      </p:sp>
      <p:sp>
        <p:nvSpPr>
          <p:cNvPr id="11" name="Rectángulo redondeado 10"/>
          <p:cNvSpPr/>
          <p:nvPr/>
        </p:nvSpPr>
        <p:spPr>
          <a:xfrm>
            <a:off x="4105935" y="4284008"/>
            <a:ext cx="1271376" cy="602219"/>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350"/>
          </a:p>
        </p:txBody>
      </p:sp>
      <p:sp>
        <p:nvSpPr>
          <p:cNvPr id="12" name="Rectángulo redondeado 11"/>
          <p:cNvSpPr/>
          <p:nvPr/>
        </p:nvSpPr>
        <p:spPr>
          <a:xfrm>
            <a:off x="6497562" y="4284008"/>
            <a:ext cx="1390487" cy="602219"/>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350"/>
          </a:p>
        </p:txBody>
      </p:sp>
      <p:sp>
        <p:nvSpPr>
          <p:cNvPr id="14" name="CuadroTexto 13"/>
          <p:cNvSpPr txBox="1"/>
          <p:nvPr/>
        </p:nvSpPr>
        <p:spPr>
          <a:xfrm>
            <a:off x="3297057" y="1021851"/>
            <a:ext cx="804644" cy="276999"/>
          </a:xfrm>
          <a:prstGeom prst="rect">
            <a:avLst/>
          </a:prstGeom>
          <a:noFill/>
        </p:spPr>
        <p:txBody>
          <a:bodyPr wrap="none" rtlCol="0">
            <a:spAutoFit/>
          </a:bodyPr>
          <a:lstStyle/>
          <a:p>
            <a:r>
              <a:rPr lang="es-ES" sz="1200" dirty="0"/>
              <a:t>Inferencia</a:t>
            </a:r>
          </a:p>
        </p:txBody>
      </p:sp>
      <p:sp>
        <p:nvSpPr>
          <p:cNvPr id="15" name="CuadroTexto 14"/>
          <p:cNvSpPr txBox="1"/>
          <p:nvPr/>
        </p:nvSpPr>
        <p:spPr>
          <a:xfrm>
            <a:off x="5649702" y="1009193"/>
            <a:ext cx="804644" cy="276999"/>
          </a:xfrm>
          <a:prstGeom prst="rect">
            <a:avLst/>
          </a:prstGeom>
          <a:noFill/>
        </p:spPr>
        <p:txBody>
          <a:bodyPr wrap="none" rtlCol="0">
            <a:spAutoFit/>
          </a:bodyPr>
          <a:lstStyle/>
          <a:p>
            <a:r>
              <a:rPr lang="es-ES" sz="1200" dirty="0"/>
              <a:t>Inferencia</a:t>
            </a:r>
          </a:p>
        </p:txBody>
      </p:sp>
      <p:cxnSp>
        <p:nvCxnSpPr>
          <p:cNvPr id="17" name="Conector recto de flecha 16"/>
          <p:cNvCxnSpPr/>
          <p:nvPr/>
        </p:nvCxnSpPr>
        <p:spPr>
          <a:xfrm flipH="1" flipV="1">
            <a:off x="3231360" y="1394132"/>
            <a:ext cx="766410" cy="10949"/>
          </a:xfrm>
          <a:prstGeom prst="straightConnector1">
            <a:avLst/>
          </a:prstGeom>
          <a:ln w="28575" cmpd="sng">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18" name="Conector recto de flecha 17"/>
          <p:cNvCxnSpPr/>
          <p:nvPr/>
        </p:nvCxnSpPr>
        <p:spPr>
          <a:xfrm flipH="1" flipV="1">
            <a:off x="5377311" y="1366089"/>
            <a:ext cx="1039217" cy="2"/>
          </a:xfrm>
          <a:prstGeom prst="straightConnector1">
            <a:avLst/>
          </a:prstGeom>
          <a:ln w="28575" cmpd="sng">
            <a:solidFill>
              <a:schemeClr val="bg2"/>
            </a:solidFill>
            <a:tailEnd type="arrow"/>
          </a:ln>
        </p:spPr>
        <p:style>
          <a:lnRef idx="2">
            <a:schemeClr val="accent1"/>
          </a:lnRef>
          <a:fillRef idx="0">
            <a:schemeClr val="accent1"/>
          </a:fillRef>
          <a:effectRef idx="1">
            <a:schemeClr val="accent1"/>
          </a:effectRef>
          <a:fontRef idx="minor">
            <a:schemeClr val="tx1"/>
          </a:fontRef>
        </p:style>
      </p:cxnSp>
      <p:sp>
        <p:nvSpPr>
          <p:cNvPr id="20" name="Rectángulo redondeado 19"/>
          <p:cNvSpPr/>
          <p:nvPr/>
        </p:nvSpPr>
        <p:spPr>
          <a:xfrm>
            <a:off x="3329900" y="2018250"/>
            <a:ext cx="657344" cy="218989"/>
          </a:xfrm>
          <a:prstGeom prst="round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350" dirty="0">
                <a:solidFill>
                  <a:srgbClr val="000000"/>
                </a:solidFill>
              </a:rPr>
              <a:t>Error</a:t>
            </a:r>
          </a:p>
        </p:txBody>
      </p:sp>
      <p:sp>
        <p:nvSpPr>
          <p:cNvPr id="21" name="Rectángulo redondeado 20"/>
          <p:cNvSpPr/>
          <p:nvPr/>
        </p:nvSpPr>
        <p:spPr>
          <a:xfrm>
            <a:off x="5616854" y="2023055"/>
            <a:ext cx="657344" cy="218989"/>
          </a:xfrm>
          <a:prstGeom prst="round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350" dirty="0">
                <a:solidFill>
                  <a:srgbClr val="000000"/>
                </a:solidFill>
              </a:rPr>
              <a:t>Error</a:t>
            </a:r>
          </a:p>
        </p:txBody>
      </p:sp>
      <p:sp>
        <p:nvSpPr>
          <p:cNvPr id="22" name="CuadroTexto 21"/>
          <p:cNvSpPr txBox="1"/>
          <p:nvPr/>
        </p:nvSpPr>
        <p:spPr>
          <a:xfrm>
            <a:off x="3297058" y="2690972"/>
            <a:ext cx="614271" cy="276999"/>
          </a:xfrm>
          <a:prstGeom prst="rect">
            <a:avLst/>
          </a:prstGeom>
          <a:noFill/>
        </p:spPr>
        <p:txBody>
          <a:bodyPr wrap="none" rtlCol="0">
            <a:spAutoFit/>
          </a:bodyPr>
          <a:lstStyle/>
          <a:p>
            <a:r>
              <a:rPr lang="es-ES" sz="1200" dirty="0"/>
              <a:t>Diseño</a:t>
            </a:r>
          </a:p>
        </p:txBody>
      </p:sp>
      <p:sp>
        <p:nvSpPr>
          <p:cNvPr id="23" name="CuadroTexto 22"/>
          <p:cNvSpPr txBox="1"/>
          <p:nvPr/>
        </p:nvSpPr>
        <p:spPr>
          <a:xfrm>
            <a:off x="5344462" y="2717678"/>
            <a:ext cx="1196894" cy="276999"/>
          </a:xfrm>
          <a:prstGeom prst="rect">
            <a:avLst/>
          </a:prstGeom>
          <a:noFill/>
        </p:spPr>
        <p:txBody>
          <a:bodyPr wrap="square" rtlCol="0">
            <a:spAutoFit/>
          </a:bodyPr>
          <a:lstStyle/>
          <a:p>
            <a:r>
              <a:rPr lang="es-ES" sz="1200" dirty="0"/>
              <a:t>Implementación</a:t>
            </a:r>
          </a:p>
        </p:txBody>
      </p:sp>
      <p:cxnSp>
        <p:nvCxnSpPr>
          <p:cNvPr id="27" name="Conector recto de flecha 26"/>
          <p:cNvCxnSpPr/>
          <p:nvPr/>
        </p:nvCxnSpPr>
        <p:spPr>
          <a:xfrm>
            <a:off x="3231361" y="2609509"/>
            <a:ext cx="832523" cy="0"/>
          </a:xfrm>
          <a:prstGeom prst="straightConnector1">
            <a:avLst/>
          </a:prstGeom>
          <a:ln w="28575" cmpd="sng">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28" name="Conector recto de flecha 27"/>
          <p:cNvCxnSpPr/>
          <p:nvPr/>
        </p:nvCxnSpPr>
        <p:spPr>
          <a:xfrm>
            <a:off x="5441674" y="2609509"/>
            <a:ext cx="974854" cy="0"/>
          </a:xfrm>
          <a:prstGeom prst="straightConnector1">
            <a:avLst/>
          </a:prstGeom>
          <a:ln w="28575" cmpd="sng">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31" name="Conector curvado 30"/>
          <p:cNvCxnSpPr/>
          <p:nvPr/>
        </p:nvCxnSpPr>
        <p:spPr>
          <a:xfrm rot="5400000" flipH="1" flipV="1">
            <a:off x="3447256" y="2277968"/>
            <a:ext cx="367466" cy="295616"/>
          </a:xfrm>
          <a:prstGeom prst="curvedConnector3">
            <a:avLst>
              <a:gd name="adj1" fmla="val 2325"/>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33" name="Conector curvado 32"/>
          <p:cNvCxnSpPr/>
          <p:nvPr/>
        </p:nvCxnSpPr>
        <p:spPr>
          <a:xfrm rot="5400000" flipH="1" flipV="1">
            <a:off x="5622649" y="2273163"/>
            <a:ext cx="367466" cy="295616"/>
          </a:xfrm>
          <a:prstGeom prst="curvedConnector3">
            <a:avLst>
              <a:gd name="adj1" fmla="val 2325"/>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flipH="1" flipV="1">
            <a:off x="3658361" y="1547415"/>
            <a:ext cx="212" cy="416089"/>
          </a:xfrm>
          <a:prstGeom prst="straightConnector1">
            <a:avLst/>
          </a:prstGeom>
          <a:ln w="38100" cmpd="sng">
            <a:solidFill>
              <a:schemeClr val="bg2"/>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flipH="1" flipV="1">
            <a:off x="5929559" y="1547415"/>
            <a:ext cx="212" cy="416089"/>
          </a:xfrm>
          <a:prstGeom prst="straightConnector1">
            <a:avLst/>
          </a:prstGeom>
          <a:ln w="38100" cmpd="sng">
            <a:solidFill>
              <a:schemeClr val="bg2"/>
            </a:solidFill>
            <a:tailEnd type="arrow"/>
          </a:ln>
        </p:spPr>
        <p:style>
          <a:lnRef idx="2">
            <a:schemeClr val="accent1"/>
          </a:lnRef>
          <a:fillRef idx="0">
            <a:schemeClr val="accent1"/>
          </a:fillRef>
          <a:effectRef idx="1">
            <a:schemeClr val="accent1"/>
          </a:effectRef>
          <a:fontRef idx="minor">
            <a:schemeClr val="tx1"/>
          </a:fontRef>
        </p:style>
      </p:cxnSp>
      <p:sp>
        <p:nvSpPr>
          <p:cNvPr id="37" name="CuadroTexto 36"/>
          <p:cNvSpPr txBox="1"/>
          <p:nvPr/>
        </p:nvSpPr>
        <p:spPr>
          <a:xfrm>
            <a:off x="3297057" y="4363138"/>
            <a:ext cx="897794" cy="507831"/>
          </a:xfrm>
          <a:prstGeom prst="rect">
            <a:avLst/>
          </a:prstGeom>
          <a:noFill/>
        </p:spPr>
        <p:txBody>
          <a:bodyPr wrap="square" rtlCol="0">
            <a:spAutoFit/>
          </a:bodyPr>
          <a:lstStyle/>
          <a:p>
            <a:r>
              <a:rPr lang="es-ES" sz="1350" dirty="0">
                <a:solidFill>
                  <a:schemeClr val="bg1"/>
                </a:solidFill>
              </a:rPr>
              <a:t>VALIDEZ INTERNA</a:t>
            </a:r>
          </a:p>
        </p:txBody>
      </p:sp>
      <p:sp>
        <p:nvSpPr>
          <p:cNvPr id="38" name="CuadroTexto 37"/>
          <p:cNvSpPr txBox="1"/>
          <p:nvPr/>
        </p:nvSpPr>
        <p:spPr>
          <a:xfrm>
            <a:off x="5480663" y="4363138"/>
            <a:ext cx="897794" cy="507831"/>
          </a:xfrm>
          <a:prstGeom prst="rect">
            <a:avLst/>
          </a:prstGeom>
          <a:noFill/>
        </p:spPr>
        <p:txBody>
          <a:bodyPr wrap="square" rtlCol="0">
            <a:spAutoFit/>
          </a:bodyPr>
          <a:lstStyle/>
          <a:p>
            <a:r>
              <a:rPr lang="es-ES" sz="1350" dirty="0">
                <a:solidFill>
                  <a:schemeClr val="bg1"/>
                </a:solidFill>
              </a:rPr>
              <a:t>VALIDEZ EXTERNA</a:t>
            </a:r>
          </a:p>
        </p:txBody>
      </p:sp>
      <p:sp>
        <p:nvSpPr>
          <p:cNvPr id="39" name="CuadroTexto 38"/>
          <p:cNvSpPr txBox="1"/>
          <p:nvPr/>
        </p:nvSpPr>
        <p:spPr>
          <a:xfrm>
            <a:off x="119029" y="4679575"/>
            <a:ext cx="1049711" cy="300082"/>
          </a:xfrm>
          <a:prstGeom prst="rect">
            <a:avLst/>
          </a:prstGeom>
          <a:noFill/>
        </p:spPr>
        <p:txBody>
          <a:bodyPr wrap="none" rtlCol="0">
            <a:spAutoFit/>
          </a:bodyPr>
          <a:lstStyle/>
          <a:p>
            <a:r>
              <a:rPr lang="es-ES" sz="1350" dirty="0" err="1">
                <a:solidFill>
                  <a:schemeClr val="bg1"/>
                </a:solidFill>
              </a:rPr>
              <a:t>Hulley</a:t>
            </a:r>
            <a:r>
              <a:rPr lang="es-ES" sz="1350" dirty="0">
                <a:solidFill>
                  <a:schemeClr val="bg1"/>
                </a:solidFill>
              </a:rPr>
              <a:t>, 2014</a:t>
            </a:r>
          </a:p>
        </p:txBody>
      </p:sp>
      <p:cxnSp>
        <p:nvCxnSpPr>
          <p:cNvPr id="41" name="Conector recto 40"/>
          <p:cNvCxnSpPr>
            <a:endCxn id="20" idx="1"/>
          </p:cNvCxnSpPr>
          <p:nvPr/>
        </p:nvCxnSpPr>
        <p:spPr>
          <a:xfrm flipV="1">
            <a:off x="1698541" y="2127745"/>
            <a:ext cx="1631360" cy="10936"/>
          </a:xfrm>
          <a:prstGeom prst="line">
            <a:avLst/>
          </a:prstGeom>
          <a:ln w="28575" cmpd="sng">
            <a:solidFill>
              <a:srgbClr val="86C760"/>
            </a:solidFill>
            <a:prstDash val="dash"/>
          </a:ln>
        </p:spPr>
        <p:style>
          <a:lnRef idx="2">
            <a:schemeClr val="accent1"/>
          </a:lnRef>
          <a:fillRef idx="0">
            <a:schemeClr val="accent1"/>
          </a:fillRef>
          <a:effectRef idx="1">
            <a:schemeClr val="accent1"/>
          </a:effectRef>
          <a:fontRef idx="minor">
            <a:schemeClr val="tx1"/>
          </a:fontRef>
        </p:style>
      </p:cxnSp>
      <p:cxnSp>
        <p:nvCxnSpPr>
          <p:cNvPr id="42" name="Conector recto 41"/>
          <p:cNvCxnSpPr/>
          <p:nvPr/>
        </p:nvCxnSpPr>
        <p:spPr>
          <a:xfrm flipV="1">
            <a:off x="3985494" y="2138680"/>
            <a:ext cx="1631360" cy="10936"/>
          </a:xfrm>
          <a:prstGeom prst="line">
            <a:avLst/>
          </a:prstGeom>
          <a:ln w="28575" cmpd="sng">
            <a:solidFill>
              <a:srgbClr val="86C760"/>
            </a:solidFill>
            <a:prstDash val="dash"/>
          </a:ln>
        </p:spPr>
        <p:style>
          <a:lnRef idx="2">
            <a:schemeClr val="accent1"/>
          </a:lnRef>
          <a:fillRef idx="0">
            <a:schemeClr val="accent1"/>
          </a:fillRef>
          <a:effectRef idx="1">
            <a:schemeClr val="accent1"/>
          </a:effectRef>
          <a:fontRef idx="minor">
            <a:schemeClr val="tx1"/>
          </a:fontRef>
        </p:style>
      </p:cxnSp>
      <p:cxnSp>
        <p:nvCxnSpPr>
          <p:cNvPr id="43" name="Conector recto 42"/>
          <p:cNvCxnSpPr/>
          <p:nvPr/>
        </p:nvCxnSpPr>
        <p:spPr>
          <a:xfrm flipV="1">
            <a:off x="6273773" y="2127745"/>
            <a:ext cx="1731227" cy="15728"/>
          </a:xfrm>
          <a:prstGeom prst="line">
            <a:avLst/>
          </a:prstGeom>
          <a:ln w="28575" cmpd="sng">
            <a:solidFill>
              <a:srgbClr val="86C76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298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87749" y="253278"/>
            <a:ext cx="5784112" cy="549659"/>
          </a:xfrm>
        </p:spPr>
        <p:txBody>
          <a:bodyPr>
            <a:noAutofit/>
          </a:bodyPr>
          <a:lstStyle/>
          <a:p>
            <a:r>
              <a:rPr lang="es-CO" sz="2400" dirty="0"/>
              <a:t>Principales diferencias entre el error aleatorio y el error sistemático</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652114750"/>
              </p:ext>
            </p:extLst>
          </p:nvPr>
        </p:nvGraphicFramePr>
        <p:xfrm>
          <a:off x="935665" y="1158949"/>
          <a:ext cx="7559748" cy="3603218"/>
        </p:xfrm>
        <a:graphic>
          <a:graphicData uri="http://schemas.openxmlformats.org/drawingml/2006/table">
            <a:tbl>
              <a:tblPr firstRow="1" bandRow="1">
                <a:tableStyleId>{5C22544A-7EE6-4342-B048-85BDC9FD1C3A}</a:tableStyleId>
              </a:tblPr>
              <a:tblGrid>
                <a:gridCol w="1846353">
                  <a:extLst>
                    <a:ext uri="{9D8B030D-6E8A-4147-A177-3AD203B41FA5}">
                      <a16:colId xmlns:a16="http://schemas.microsoft.com/office/drawing/2014/main" xmlns="" val="20000"/>
                    </a:ext>
                  </a:extLst>
                </a:gridCol>
                <a:gridCol w="2694250">
                  <a:extLst>
                    <a:ext uri="{9D8B030D-6E8A-4147-A177-3AD203B41FA5}">
                      <a16:colId xmlns:a16="http://schemas.microsoft.com/office/drawing/2014/main" xmlns="" val="20001"/>
                    </a:ext>
                  </a:extLst>
                </a:gridCol>
                <a:gridCol w="3019145">
                  <a:extLst>
                    <a:ext uri="{9D8B030D-6E8A-4147-A177-3AD203B41FA5}">
                      <a16:colId xmlns:a16="http://schemas.microsoft.com/office/drawing/2014/main" xmlns="" val="20002"/>
                    </a:ext>
                  </a:extLst>
                </a:gridCol>
              </a:tblGrid>
              <a:tr h="404037">
                <a:tc>
                  <a:txBody>
                    <a:bodyPr/>
                    <a:lstStyle/>
                    <a:p>
                      <a:endParaRPr lang="es-CO" sz="1400" dirty="0"/>
                    </a:p>
                  </a:txBody>
                  <a:tcPr marL="68580" marR="68580" marT="34290" marB="34290"/>
                </a:tc>
                <a:tc gridSpan="2">
                  <a:txBody>
                    <a:bodyPr/>
                    <a:lstStyle/>
                    <a:p>
                      <a:pPr algn="ctr"/>
                      <a:r>
                        <a:rPr lang="es-CO" sz="1400" dirty="0"/>
                        <a:t>Tipos de Error</a:t>
                      </a:r>
                    </a:p>
                  </a:txBody>
                  <a:tcPr marL="68580" marR="68580" marT="34290" marB="34290" anchor="ctr"/>
                </a:tc>
                <a:tc hMerge="1">
                  <a:txBody>
                    <a:bodyPr/>
                    <a:lstStyle/>
                    <a:p>
                      <a:endParaRPr lang="es-CO" sz="1400" dirty="0"/>
                    </a:p>
                  </a:txBody>
                  <a:tcPr marL="68580" marR="68580" marT="34290" marB="34290"/>
                </a:tc>
                <a:extLst>
                  <a:ext uri="{0D108BD9-81ED-4DB2-BD59-A6C34878D82A}">
                    <a16:rowId xmlns:a16="http://schemas.microsoft.com/office/drawing/2014/main" xmlns="" val="10000"/>
                  </a:ext>
                </a:extLst>
              </a:tr>
              <a:tr h="506469">
                <a:tc>
                  <a:txBody>
                    <a:bodyPr/>
                    <a:lstStyle/>
                    <a:p>
                      <a:endParaRPr lang="es-CO" sz="1400" dirty="0"/>
                    </a:p>
                  </a:txBody>
                  <a:tcPr marL="68580" marR="68580" marT="34290" marB="34290" anchor="ctr"/>
                </a:tc>
                <a:tc>
                  <a:txBody>
                    <a:bodyPr/>
                    <a:lstStyle/>
                    <a:p>
                      <a:r>
                        <a:rPr lang="es-CO" sz="1400" dirty="0"/>
                        <a:t>ALEATORIO </a:t>
                      </a:r>
                    </a:p>
                  </a:txBody>
                  <a:tcPr marL="68580" marR="68580" marT="34290" marB="34290" anchor="ctr"/>
                </a:tc>
                <a:tc>
                  <a:txBody>
                    <a:bodyPr/>
                    <a:lstStyle/>
                    <a:p>
                      <a:r>
                        <a:rPr lang="es-CO" sz="1400" dirty="0"/>
                        <a:t>SISTEMÁTICO</a:t>
                      </a:r>
                    </a:p>
                    <a:p>
                      <a:r>
                        <a:rPr lang="es-CO" sz="1400" dirty="0"/>
                        <a:t>(SESGO) </a:t>
                      </a:r>
                    </a:p>
                  </a:txBody>
                  <a:tcPr marL="68580" marR="68580" marT="34290" marB="34290" anchor="ctr"/>
                </a:tc>
                <a:extLst>
                  <a:ext uri="{0D108BD9-81ED-4DB2-BD59-A6C34878D82A}">
                    <a16:rowId xmlns:a16="http://schemas.microsoft.com/office/drawing/2014/main" xmlns="" val="10001"/>
                  </a:ext>
                </a:extLst>
              </a:tr>
              <a:tr h="1203204">
                <a:tc>
                  <a:txBody>
                    <a:bodyPr/>
                    <a:lstStyle/>
                    <a:p>
                      <a:r>
                        <a:rPr lang="es-CO" sz="1400" dirty="0"/>
                        <a:t>Causa </a:t>
                      </a:r>
                    </a:p>
                  </a:txBody>
                  <a:tcPr marL="68580" marR="68580" marT="34290" marB="34290" anchor="ctr"/>
                </a:tc>
                <a:tc>
                  <a:txBody>
                    <a:bodyPr/>
                    <a:lstStyle/>
                    <a:p>
                      <a:r>
                        <a:rPr lang="es-CO" sz="1400" dirty="0"/>
                        <a:t>Muestreo</a:t>
                      </a:r>
                    </a:p>
                    <a:p>
                      <a:r>
                        <a:rPr lang="es-CO" sz="1400" dirty="0"/>
                        <a:t>Variabilidad del parámetro </a:t>
                      </a:r>
                    </a:p>
                  </a:txBody>
                  <a:tcPr marL="68580" marR="68580" marT="34290" marB="34290" anchor="ctr"/>
                </a:tc>
                <a:tc>
                  <a:txBody>
                    <a:bodyPr/>
                    <a:lstStyle/>
                    <a:p>
                      <a:pPr marL="285750" indent="-285750">
                        <a:buFontTx/>
                        <a:buChar char="-"/>
                      </a:pPr>
                      <a:r>
                        <a:rPr lang="es-CO" sz="1400" dirty="0"/>
                        <a:t>Diseño, ejecución y análisis: </a:t>
                      </a:r>
                    </a:p>
                    <a:p>
                      <a:pPr marL="285750" indent="-285750">
                        <a:buFontTx/>
                        <a:buChar char="-"/>
                      </a:pPr>
                      <a:r>
                        <a:rPr lang="es-CO" sz="1400" dirty="0"/>
                        <a:t>Selección de los sujetos del estudio </a:t>
                      </a:r>
                    </a:p>
                    <a:p>
                      <a:pPr marL="285750" indent="-285750">
                        <a:buFontTx/>
                        <a:buChar char="-"/>
                      </a:pPr>
                      <a:r>
                        <a:rPr lang="es-CO" sz="1400" dirty="0"/>
                        <a:t>Obtención de la información </a:t>
                      </a:r>
                    </a:p>
                    <a:p>
                      <a:pPr marL="285750" indent="-285750">
                        <a:buFontTx/>
                        <a:buChar char="-"/>
                      </a:pPr>
                      <a:r>
                        <a:rPr lang="es-CO" sz="1400" dirty="0"/>
                        <a:t>Presencia de variables externas distorsionadoras </a:t>
                      </a:r>
                    </a:p>
                  </a:txBody>
                  <a:tcPr marL="68580" marR="68580" marT="34290" marB="34290" anchor="ctr"/>
                </a:tc>
                <a:extLst>
                  <a:ext uri="{0D108BD9-81ED-4DB2-BD59-A6C34878D82A}">
                    <a16:rowId xmlns:a16="http://schemas.microsoft.com/office/drawing/2014/main" xmlns="" val="10002"/>
                  </a:ext>
                </a:extLst>
              </a:tr>
              <a:tr h="587105">
                <a:tc>
                  <a:txBody>
                    <a:bodyPr/>
                    <a:lstStyle/>
                    <a:p>
                      <a:r>
                        <a:rPr lang="es-CO" sz="1400" dirty="0"/>
                        <a:t>Disminuye al aumentar el tamaño del estudio</a:t>
                      </a:r>
                    </a:p>
                  </a:txBody>
                  <a:tcPr marL="68580" marR="68580" marT="34290" marB="34290" anchor="ctr"/>
                </a:tc>
                <a:tc>
                  <a:txBody>
                    <a:bodyPr/>
                    <a:lstStyle/>
                    <a:p>
                      <a:r>
                        <a:rPr lang="es-CO" sz="1400" dirty="0"/>
                        <a:t>Si</a:t>
                      </a:r>
                    </a:p>
                  </a:txBody>
                  <a:tcPr marL="68580" marR="68580" marT="34290" marB="34290" anchor="ctr"/>
                </a:tc>
                <a:tc>
                  <a:txBody>
                    <a:bodyPr/>
                    <a:lstStyle/>
                    <a:p>
                      <a:r>
                        <a:rPr lang="es-CO" sz="1400" dirty="0"/>
                        <a:t>No</a:t>
                      </a:r>
                    </a:p>
                  </a:txBody>
                  <a:tcPr marL="68580" marR="68580" marT="34290" marB="34290" anchor="ctr"/>
                </a:tc>
                <a:extLst>
                  <a:ext uri="{0D108BD9-81ED-4DB2-BD59-A6C34878D82A}">
                    <a16:rowId xmlns:a16="http://schemas.microsoft.com/office/drawing/2014/main" xmlns="" val="10003"/>
                  </a:ext>
                </a:extLst>
              </a:tr>
              <a:tr h="288298">
                <a:tc>
                  <a:txBody>
                    <a:bodyPr/>
                    <a:lstStyle/>
                    <a:p>
                      <a:r>
                        <a:rPr lang="es-CO" sz="1400" dirty="0"/>
                        <a:t>Afecta a </a:t>
                      </a:r>
                    </a:p>
                  </a:txBody>
                  <a:tcPr marL="68580" marR="68580" marT="34290" marB="34290" anchor="ctr"/>
                </a:tc>
                <a:tc>
                  <a:txBody>
                    <a:bodyPr/>
                    <a:lstStyle/>
                    <a:p>
                      <a:r>
                        <a:rPr lang="es-CO" sz="1400" dirty="0"/>
                        <a:t>Precisión</a:t>
                      </a:r>
                    </a:p>
                  </a:txBody>
                  <a:tcPr marL="68580" marR="68580" marT="34290" marB="34290" anchor="ctr"/>
                </a:tc>
                <a:tc>
                  <a:txBody>
                    <a:bodyPr/>
                    <a:lstStyle/>
                    <a:p>
                      <a:r>
                        <a:rPr lang="es-CO" sz="1400" dirty="0"/>
                        <a:t>Validez</a:t>
                      </a:r>
                    </a:p>
                  </a:txBody>
                  <a:tcPr marL="68580" marR="68580" marT="34290" marB="34290" anchor="ctr"/>
                </a:tc>
                <a:extLst>
                  <a:ext uri="{0D108BD9-81ED-4DB2-BD59-A6C34878D82A}">
                    <a16:rowId xmlns:a16="http://schemas.microsoft.com/office/drawing/2014/main" xmlns="" val="10004"/>
                  </a:ext>
                </a:extLst>
              </a:tr>
              <a:tr h="614105">
                <a:tc>
                  <a:txBody>
                    <a:bodyPr/>
                    <a:lstStyle/>
                    <a:p>
                      <a:r>
                        <a:rPr lang="es-CO" sz="1400" dirty="0"/>
                        <a:t>Valoración </a:t>
                      </a:r>
                    </a:p>
                  </a:txBody>
                  <a:tcPr marL="68580" marR="68580" marT="34290" marB="34290" anchor="ctr"/>
                </a:tc>
                <a:tc>
                  <a:txBody>
                    <a:bodyPr/>
                    <a:lstStyle/>
                    <a:p>
                      <a:r>
                        <a:rPr lang="es-CO" sz="1400" dirty="0"/>
                        <a:t>Concepto estadístico unido a elementos de juicio informado </a:t>
                      </a:r>
                    </a:p>
                  </a:txBody>
                  <a:tcPr marL="68580" marR="68580" marT="34290" marB="34290" anchor="ctr"/>
                </a:tc>
                <a:tc>
                  <a:txBody>
                    <a:bodyPr/>
                    <a:lstStyle/>
                    <a:p>
                      <a:r>
                        <a:rPr lang="es-CO" sz="1400" dirty="0"/>
                        <a:t>Intervienen fundamentalmente elementos de juicio informado </a:t>
                      </a:r>
                    </a:p>
                  </a:txBody>
                  <a:tcPr marL="68580" marR="68580" marT="34290" marB="3429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051323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xmlns="" id="{6A40F9AC-E123-4CA1-BBC0-A20657C7DB0B}"/>
              </a:ext>
            </a:extLst>
          </p:cNvPr>
          <p:cNvSpPr>
            <a:spLocks noGrp="1" noChangeArrowheads="1"/>
          </p:cNvSpPr>
          <p:nvPr>
            <p:ph type="title"/>
          </p:nvPr>
        </p:nvSpPr>
        <p:spPr/>
        <p:txBody>
          <a:bodyPr>
            <a:normAutofit fontScale="90000"/>
          </a:bodyPr>
          <a:lstStyle/>
          <a:p>
            <a:r>
              <a:rPr lang="es-CO" altLang="es-CO"/>
              <a:t>Dos tipos de sesgos</a:t>
            </a:r>
          </a:p>
        </p:txBody>
      </p:sp>
      <p:sp>
        <p:nvSpPr>
          <p:cNvPr id="268291" name="Rectangle 3">
            <a:extLst>
              <a:ext uri="{FF2B5EF4-FFF2-40B4-BE49-F238E27FC236}">
                <a16:creationId xmlns:a16="http://schemas.microsoft.com/office/drawing/2014/main" xmlns="" id="{051532A3-5AFA-49DC-9D56-502E432210CB}"/>
              </a:ext>
            </a:extLst>
          </p:cNvPr>
          <p:cNvSpPr>
            <a:spLocks noGrp="1" noChangeArrowheads="1"/>
          </p:cNvSpPr>
          <p:nvPr>
            <p:ph type="body" idx="1"/>
          </p:nvPr>
        </p:nvSpPr>
        <p:spPr>
          <a:xfrm>
            <a:off x="2114550" y="1881962"/>
            <a:ext cx="5829300" cy="2690037"/>
          </a:xfrm>
        </p:spPr>
        <p:txBody>
          <a:bodyPr>
            <a:normAutofit/>
          </a:bodyPr>
          <a:lstStyle/>
          <a:p>
            <a:pPr marL="285750" indent="-285750">
              <a:buFont typeface="Arial" panose="020B0604020202020204" pitchFamily="34" charset="0"/>
              <a:buChar char="•"/>
            </a:pPr>
            <a:r>
              <a:rPr lang="es-CO" altLang="es-CO" sz="1800" dirty="0"/>
              <a:t>Sesgo de selección</a:t>
            </a:r>
          </a:p>
          <a:p>
            <a:pPr marL="285750" indent="-285750">
              <a:buFont typeface="Arial" panose="020B0604020202020204" pitchFamily="34" charset="0"/>
              <a:buChar char="•"/>
            </a:pPr>
            <a:r>
              <a:rPr lang="es-CO" altLang="es-CO" sz="1800" dirty="0"/>
              <a:t>Sesgo de información</a:t>
            </a:r>
          </a:p>
          <a:p>
            <a:pPr marL="285750" indent="-285750">
              <a:buFont typeface="Arial" panose="020B0604020202020204" pitchFamily="34" charset="0"/>
              <a:buChar char="•"/>
            </a:pPr>
            <a:endParaRPr lang="es-CO" altLang="es-CO" sz="1800" dirty="0"/>
          </a:p>
          <a:p>
            <a:pPr marL="285750" indent="-285750">
              <a:buFont typeface="Arial" panose="020B0604020202020204" pitchFamily="34" charset="0"/>
              <a:buChar char="•"/>
            </a:pPr>
            <a:r>
              <a:rPr lang="es-CO" altLang="es-CO" sz="1800" dirty="0"/>
              <a:t>[Confusión]</a:t>
            </a:r>
          </a:p>
        </p:txBody>
      </p:sp>
    </p:spTree>
  </p:cSld>
  <p:clrMapOvr>
    <a:masterClrMapping/>
  </p:clrMapOvr>
  <p:transition xmlns:p14="http://schemas.microsoft.com/office/powerpoint/2010/main" advTm="6064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xmlns="" id="{77DE9CA7-4A64-4156-8138-DAC40EC4C15B}"/>
              </a:ext>
            </a:extLst>
          </p:cNvPr>
          <p:cNvSpPr>
            <a:spLocks noGrp="1" noChangeArrowheads="1"/>
          </p:cNvSpPr>
          <p:nvPr>
            <p:ph type="title"/>
          </p:nvPr>
        </p:nvSpPr>
        <p:spPr/>
        <p:txBody>
          <a:bodyPr>
            <a:normAutofit fontScale="90000"/>
          </a:bodyPr>
          <a:lstStyle/>
          <a:p>
            <a:r>
              <a:rPr lang="es-CO" altLang="es-CO" dirty="0"/>
              <a:t>Sesgo de selección</a:t>
            </a:r>
          </a:p>
        </p:txBody>
      </p:sp>
      <p:sp>
        <p:nvSpPr>
          <p:cNvPr id="270339" name="Rectangle 3">
            <a:extLst>
              <a:ext uri="{FF2B5EF4-FFF2-40B4-BE49-F238E27FC236}">
                <a16:creationId xmlns:a16="http://schemas.microsoft.com/office/drawing/2014/main" xmlns="" id="{33C2436B-B590-4CE8-AE7A-7C3A0BEE25FE}"/>
              </a:ext>
            </a:extLst>
          </p:cNvPr>
          <p:cNvSpPr>
            <a:spLocks noGrp="1" noChangeArrowheads="1"/>
          </p:cNvSpPr>
          <p:nvPr>
            <p:ph type="body" idx="1"/>
          </p:nvPr>
        </p:nvSpPr>
        <p:spPr>
          <a:xfrm>
            <a:off x="1318437" y="1850066"/>
            <a:ext cx="6225363" cy="2321884"/>
          </a:xfrm>
        </p:spPr>
        <p:txBody>
          <a:bodyPr>
            <a:normAutofit/>
          </a:bodyPr>
          <a:lstStyle/>
          <a:p>
            <a:r>
              <a:rPr lang="es-CO" altLang="es-CO" sz="1600" dirty="0">
                <a:solidFill>
                  <a:schemeClr val="bg2"/>
                </a:solidFill>
              </a:rPr>
              <a:t>Errores en el proceso de identificar la población del estudio </a:t>
            </a:r>
          </a:p>
          <a:p>
            <a:endParaRPr lang="es-CO" altLang="es-CO" sz="1600" dirty="0">
              <a:solidFill>
                <a:schemeClr val="bg2"/>
              </a:solidFill>
            </a:endParaRPr>
          </a:p>
          <a:p>
            <a:r>
              <a:rPr lang="es-CO" altLang="es-CO" sz="1600" dirty="0">
                <a:solidFill>
                  <a:schemeClr val="bg2"/>
                </a:solidFill>
              </a:rPr>
              <a:t>Selección preferencial de los sujetos de acuerdo a: </a:t>
            </a:r>
          </a:p>
          <a:p>
            <a:pPr lvl="1"/>
            <a:r>
              <a:rPr lang="es-CO" altLang="es-CO" sz="1600" dirty="0">
                <a:solidFill>
                  <a:schemeClr val="bg2"/>
                </a:solidFill>
              </a:rPr>
              <a:t>Estado de caso/control</a:t>
            </a:r>
          </a:p>
          <a:p>
            <a:pPr lvl="1"/>
            <a:r>
              <a:rPr lang="es-CO" altLang="es-CO" sz="1600" dirty="0">
                <a:solidFill>
                  <a:schemeClr val="bg2"/>
                </a:solidFill>
              </a:rPr>
              <a:t>Estado de exposición</a:t>
            </a:r>
          </a:p>
        </p:txBody>
      </p:sp>
    </p:spTree>
  </p:cSld>
  <p:clrMapOvr>
    <a:masterClrMapping/>
  </p:clrMapOvr>
  <p:transition xmlns:p14="http://schemas.microsoft.com/office/powerpoint/2010/main" advTm="65936"/>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0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03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0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xmlns="" id="{762D6614-D7CB-4754-8B39-C7DBA1E6FDCE}"/>
              </a:ext>
            </a:extLst>
          </p:cNvPr>
          <p:cNvSpPr>
            <a:spLocks noGrp="1" noChangeArrowheads="1"/>
          </p:cNvSpPr>
          <p:nvPr>
            <p:ph type="title"/>
          </p:nvPr>
        </p:nvSpPr>
        <p:spPr>
          <a:xfrm>
            <a:off x="2997052" y="57150"/>
            <a:ext cx="5829300" cy="857250"/>
          </a:xfrm>
        </p:spPr>
        <p:txBody>
          <a:bodyPr/>
          <a:lstStyle/>
          <a:p>
            <a:r>
              <a:rPr lang="es-CO" altLang="es-CO" dirty="0"/>
              <a:t>Sesgo de </a:t>
            </a:r>
            <a:r>
              <a:rPr lang="es-CO" altLang="es-CO" dirty="0" smtClean="0"/>
              <a:t>selección</a:t>
            </a:r>
            <a:endParaRPr lang="es-CO" altLang="es-CO" dirty="0"/>
          </a:p>
        </p:txBody>
      </p:sp>
      <p:sp>
        <p:nvSpPr>
          <p:cNvPr id="272387" name="Rectangle 3">
            <a:extLst>
              <a:ext uri="{FF2B5EF4-FFF2-40B4-BE49-F238E27FC236}">
                <a16:creationId xmlns:a16="http://schemas.microsoft.com/office/drawing/2014/main" xmlns="" id="{473FF74D-7445-41E0-AEB1-745B83EFBFB9}"/>
              </a:ext>
            </a:extLst>
          </p:cNvPr>
          <p:cNvSpPr>
            <a:spLocks noGrp="1" noChangeArrowheads="1"/>
          </p:cNvSpPr>
          <p:nvPr>
            <p:ph type="body" idx="1"/>
          </p:nvPr>
        </p:nvSpPr>
        <p:spPr>
          <a:xfrm>
            <a:off x="1244009" y="1371600"/>
            <a:ext cx="6699841" cy="2857500"/>
          </a:xfrm>
        </p:spPr>
        <p:txBody>
          <a:bodyPr>
            <a:normAutofit/>
          </a:bodyPr>
          <a:lstStyle/>
          <a:p>
            <a:pPr>
              <a:lnSpc>
                <a:spcPct val="90000"/>
              </a:lnSpc>
            </a:pPr>
            <a:r>
              <a:rPr lang="es-CO" altLang="es-CO" sz="1600" dirty="0">
                <a:solidFill>
                  <a:schemeClr val="bg2"/>
                </a:solidFill>
              </a:rPr>
              <a:t>Sesgo de muestreo</a:t>
            </a:r>
          </a:p>
          <a:p>
            <a:pPr>
              <a:lnSpc>
                <a:spcPct val="90000"/>
              </a:lnSpc>
            </a:pPr>
            <a:r>
              <a:rPr lang="es-CO" altLang="es-CO" sz="1600" dirty="0">
                <a:solidFill>
                  <a:schemeClr val="bg2"/>
                </a:solidFill>
              </a:rPr>
              <a:t>Sesgo de búsqueda </a:t>
            </a:r>
          </a:p>
          <a:p>
            <a:pPr lvl="1">
              <a:lnSpc>
                <a:spcPct val="90000"/>
              </a:lnSpc>
            </a:pPr>
            <a:r>
              <a:rPr lang="es-CO" altLang="es-CO" sz="1600" dirty="0">
                <a:solidFill>
                  <a:schemeClr val="bg2"/>
                </a:solidFill>
              </a:rPr>
              <a:t>Vigilancia</a:t>
            </a:r>
          </a:p>
          <a:p>
            <a:pPr lvl="1">
              <a:lnSpc>
                <a:spcPct val="90000"/>
              </a:lnSpc>
            </a:pPr>
            <a:r>
              <a:rPr lang="es-CO" altLang="es-CO" sz="1600" dirty="0">
                <a:solidFill>
                  <a:schemeClr val="bg2"/>
                </a:solidFill>
              </a:rPr>
              <a:t>Referencia, admisión</a:t>
            </a:r>
          </a:p>
          <a:p>
            <a:pPr lvl="1">
              <a:lnSpc>
                <a:spcPct val="90000"/>
              </a:lnSpc>
            </a:pPr>
            <a:r>
              <a:rPr lang="es-CO" altLang="es-CO" sz="1600" dirty="0">
                <a:solidFill>
                  <a:schemeClr val="bg2"/>
                </a:solidFill>
              </a:rPr>
              <a:t>Diagnostico</a:t>
            </a:r>
          </a:p>
          <a:p>
            <a:pPr>
              <a:lnSpc>
                <a:spcPct val="90000"/>
              </a:lnSpc>
            </a:pPr>
            <a:r>
              <a:rPr lang="es-CO" altLang="es-CO" sz="1600" dirty="0">
                <a:solidFill>
                  <a:schemeClr val="bg2"/>
                </a:solidFill>
              </a:rPr>
              <a:t>Sesgo de Participación</a:t>
            </a:r>
          </a:p>
          <a:p>
            <a:pPr lvl="1">
              <a:lnSpc>
                <a:spcPct val="90000"/>
              </a:lnSpc>
            </a:pPr>
            <a:r>
              <a:rPr lang="es-CO" altLang="es-CO" sz="1600" dirty="0" err="1">
                <a:solidFill>
                  <a:schemeClr val="bg2"/>
                </a:solidFill>
              </a:rPr>
              <a:t>Auto-selección</a:t>
            </a:r>
            <a:r>
              <a:rPr lang="es-CO" altLang="es-CO" sz="1600" dirty="0">
                <a:solidFill>
                  <a:schemeClr val="bg2"/>
                </a:solidFill>
              </a:rPr>
              <a:t> (voluntarios)</a:t>
            </a:r>
          </a:p>
          <a:p>
            <a:pPr lvl="1">
              <a:lnSpc>
                <a:spcPct val="90000"/>
              </a:lnSpc>
            </a:pPr>
            <a:r>
              <a:rPr lang="es-CO" altLang="es-CO" sz="1600" dirty="0">
                <a:solidFill>
                  <a:schemeClr val="bg2"/>
                </a:solidFill>
              </a:rPr>
              <a:t>No-respuesta, rechazo</a:t>
            </a:r>
          </a:p>
          <a:p>
            <a:pPr lvl="1">
              <a:lnSpc>
                <a:spcPct val="90000"/>
              </a:lnSpc>
            </a:pPr>
            <a:r>
              <a:rPr lang="es-CO" altLang="es-CO" sz="1600" dirty="0">
                <a:solidFill>
                  <a:schemeClr val="bg2"/>
                </a:solidFill>
              </a:rPr>
              <a:t>Efecto de trabajador sano, supervivencia</a:t>
            </a:r>
          </a:p>
        </p:txBody>
      </p:sp>
    </p:spTree>
  </p:cSld>
  <p:clrMapOvr>
    <a:masterClrMapping/>
  </p:clrMapOvr>
  <p:transition xmlns:p14="http://schemas.microsoft.com/office/powerpoint/2010/main" advTm="126272"/>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2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238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238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23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23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2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434" name="Group 2">
            <a:extLst>
              <a:ext uri="{FF2B5EF4-FFF2-40B4-BE49-F238E27FC236}">
                <a16:creationId xmlns:a16="http://schemas.microsoft.com/office/drawing/2014/main" xmlns="" id="{55172DED-CB05-4123-9B90-E4EB85898C82}"/>
              </a:ext>
            </a:extLst>
          </p:cNvPr>
          <p:cNvGraphicFramePr>
            <a:graphicFrameLocks noGrp="1"/>
          </p:cNvGraphicFramePr>
          <p:nvPr>
            <p:ph sz="half" idx="1"/>
            <p:extLst>
              <p:ext uri="{D42A27DB-BD31-4B8C-83A1-F6EECF244321}">
                <p14:modId xmlns:p14="http://schemas.microsoft.com/office/powerpoint/2010/main" val="1767421619"/>
              </p:ext>
            </p:extLst>
          </p:nvPr>
        </p:nvGraphicFramePr>
        <p:xfrm>
          <a:off x="1657350" y="1485900"/>
          <a:ext cx="2286000" cy="1085850"/>
        </p:xfrm>
        <a:graphic>
          <a:graphicData uri="http://schemas.openxmlformats.org/drawingml/2006/table">
            <a:tbl>
              <a:tblPr/>
              <a:tblGrid>
                <a:gridCol w="1143000">
                  <a:extLst>
                    <a:ext uri="{9D8B030D-6E8A-4147-A177-3AD203B41FA5}">
                      <a16:colId xmlns:a16="http://schemas.microsoft.com/office/drawing/2014/main" xmlns="" val="1970564731"/>
                    </a:ext>
                  </a:extLst>
                </a:gridCol>
                <a:gridCol w="1143000">
                  <a:extLst>
                    <a:ext uri="{9D8B030D-6E8A-4147-A177-3AD203B41FA5}">
                      <a16:colId xmlns:a16="http://schemas.microsoft.com/office/drawing/2014/main" xmlns="" val="2292313416"/>
                    </a:ext>
                  </a:extLst>
                </a:gridCol>
              </a:tblGrid>
              <a:tr h="478631">
                <a:tc>
                  <a:txBody>
                    <a:bodyPr/>
                    <a:lstStyle>
                      <a:lvl1pPr algn="l">
                        <a:spcBef>
                          <a:spcPct val="40000"/>
                        </a:spcBef>
                        <a:buClr>
                          <a:srgbClr val="FF0000"/>
                        </a:buClr>
                        <a:buFont typeface="SPC MarkersBullets" pitchFamily="2" charset="2"/>
                        <a:defRPr sz="2400" b="1">
                          <a:solidFill>
                            <a:schemeClr val="tx2"/>
                          </a:solidFill>
                          <a:latin typeface="Arial" panose="020B0604020202020204" pitchFamily="34" charset="0"/>
                        </a:defRPr>
                      </a:lvl1pPr>
                      <a:lvl2pPr algn="l">
                        <a:spcBef>
                          <a:spcPct val="20000"/>
                        </a:spcBef>
                        <a:buClr>
                          <a:srgbClr val="FF0000"/>
                        </a:buClr>
                        <a:buFont typeface="SPC MarkersBullets" pitchFamily="2" charset="2"/>
                        <a:defRPr sz="2000" b="1">
                          <a:solidFill>
                            <a:schemeClr val="tx2"/>
                          </a:solidFill>
                          <a:latin typeface="Arial" panose="020B0604020202020204" pitchFamily="34" charset="0"/>
                        </a:defRPr>
                      </a:lvl2pPr>
                      <a:lvl3pPr algn="l">
                        <a:buClr>
                          <a:srgbClr val="FF0000"/>
                        </a:buClr>
                        <a:defRPr sz="2000" b="1">
                          <a:solidFill>
                            <a:schemeClr val="tx2"/>
                          </a:solidFill>
                          <a:latin typeface="Arial" panose="020B0604020202020204" pitchFamily="34" charset="0"/>
                        </a:defRPr>
                      </a:lvl3pPr>
                      <a:lvl4pPr algn="l">
                        <a:buClr>
                          <a:srgbClr val="FF0000"/>
                        </a:buClr>
                        <a:defRPr b="1">
                          <a:solidFill>
                            <a:schemeClr val="tx2"/>
                          </a:solidFill>
                          <a:latin typeface="Arial" panose="020B0604020202020204" pitchFamily="34" charset="0"/>
                        </a:defRPr>
                      </a:lvl4pPr>
                      <a:lvl5pPr algn="l">
                        <a:spcBef>
                          <a:spcPct val="20000"/>
                        </a:spcBef>
                        <a:buClr>
                          <a:srgbClr val="FF0000"/>
                        </a:buClr>
                        <a:defRPr b="1">
                          <a:solidFill>
                            <a:schemeClr val="tx2"/>
                          </a:solidFill>
                          <a:latin typeface="Arial" panose="020B0604020202020204" pitchFamily="34" charset="0"/>
                        </a:defRPr>
                      </a:lvl5pPr>
                      <a:lvl6pPr eaLnBrk="0" fontAlgn="base" hangingPunct="0">
                        <a:spcBef>
                          <a:spcPct val="20000"/>
                        </a:spcBef>
                        <a:spcAft>
                          <a:spcPct val="0"/>
                        </a:spcAft>
                        <a:buClr>
                          <a:srgbClr val="FF0000"/>
                        </a:buClr>
                        <a:defRPr b="1">
                          <a:solidFill>
                            <a:schemeClr val="tx2"/>
                          </a:solidFill>
                          <a:latin typeface="Arial" panose="020B0604020202020204" pitchFamily="34" charset="0"/>
                        </a:defRPr>
                      </a:lvl6pPr>
                      <a:lvl7pPr eaLnBrk="0" fontAlgn="base" hangingPunct="0">
                        <a:spcBef>
                          <a:spcPct val="20000"/>
                        </a:spcBef>
                        <a:spcAft>
                          <a:spcPct val="0"/>
                        </a:spcAft>
                        <a:buClr>
                          <a:srgbClr val="FF0000"/>
                        </a:buClr>
                        <a:defRPr b="1">
                          <a:solidFill>
                            <a:schemeClr val="tx2"/>
                          </a:solidFill>
                          <a:latin typeface="Arial" panose="020B0604020202020204" pitchFamily="34" charset="0"/>
                        </a:defRPr>
                      </a:lvl7pPr>
                      <a:lvl8pPr eaLnBrk="0" fontAlgn="base" hangingPunct="0">
                        <a:spcBef>
                          <a:spcPct val="20000"/>
                        </a:spcBef>
                        <a:spcAft>
                          <a:spcPct val="0"/>
                        </a:spcAft>
                        <a:buClr>
                          <a:srgbClr val="FF0000"/>
                        </a:buClr>
                        <a:defRPr b="1">
                          <a:solidFill>
                            <a:schemeClr val="tx2"/>
                          </a:solidFill>
                          <a:latin typeface="Arial" panose="020B0604020202020204" pitchFamily="34" charset="0"/>
                        </a:defRPr>
                      </a:lvl8pPr>
                      <a:lvl9pPr eaLnBrk="0" fontAlgn="base" hangingPunct="0">
                        <a:spcBef>
                          <a:spcPct val="20000"/>
                        </a:spcBef>
                        <a:spcAft>
                          <a:spcPct val="0"/>
                        </a:spcAft>
                        <a:buClr>
                          <a:srgbClr val="FF0000"/>
                        </a:buClr>
                        <a:defRPr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40000"/>
                        </a:spcBef>
                        <a:spcAft>
                          <a:spcPct val="0"/>
                        </a:spcAft>
                        <a:buClr>
                          <a:srgbClr val="FF0000"/>
                        </a:buClr>
                        <a:buSzTx/>
                        <a:buFont typeface="SPC MarkersBullets" pitchFamily="2" charset="2"/>
                        <a:buNone/>
                        <a:tabLst/>
                      </a:pPr>
                      <a:r>
                        <a:rPr kumimoji="0" lang="es-CO" altLang="es-CO" sz="1200" b="1" i="0" u="none" strike="noStrike" cap="none" normalizeH="0" baseline="0" dirty="0">
                          <a:ln>
                            <a:noFill/>
                          </a:ln>
                          <a:solidFill>
                            <a:schemeClr val="bg2"/>
                          </a:solidFill>
                          <a:effectLst/>
                          <a:latin typeface="Arial" panose="020B0604020202020204" pitchFamily="34" charset="0"/>
                        </a:rPr>
                        <a:t>Enfermos expuestos</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40000"/>
                        </a:spcBef>
                        <a:buClr>
                          <a:srgbClr val="FF0000"/>
                        </a:buClr>
                        <a:buFont typeface="SPC MarkersBullets" pitchFamily="2" charset="2"/>
                        <a:defRPr sz="2400" b="1">
                          <a:solidFill>
                            <a:schemeClr val="tx2"/>
                          </a:solidFill>
                          <a:latin typeface="Arial" panose="020B0604020202020204" pitchFamily="34" charset="0"/>
                        </a:defRPr>
                      </a:lvl1pPr>
                      <a:lvl2pPr algn="l">
                        <a:spcBef>
                          <a:spcPct val="20000"/>
                        </a:spcBef>
                        <a:buClr>
                          <a:srgbClr val="FF0000"/>
                        </a:buClr>
                        <a:buFont typeface="SPC MarkersBullets" pitchFamily="2" charset="2"/>
                        <a:defRPr sz="2000" b="1">
                          <a:solidFill>
                            <a:schemeClr val="tx2"/>
                          </a:solidFill>
                          <a:latin typeface="Arial" panose="020B0604020202020204" pitchFamily="34" charset="0"/>
                        </a:defRPr>
                      </a:lvl2pPr>
                      <a:lvl3pPr algn="l">
                        <a:buClr>
                          <a:srgbClr val="FF0000"/>
                        </a:buClr>
                        <a:defRPr sz="2000" b="1">
                          <a:solidFill>
                            <a:schemeClr val="tx2"/>
                          </a:solidFill>
                          <a:latin typeface="Arial" panose="020B0604020202020204" pitchFamily="34" charset="0"/>
                        </a:defRPr>
                      </a:lvl3pPr>
                      <a:lvl4pPr algn="l">
                        <a:buClr>
                          <a:srgbClr val="FF0000"/>
                        </a:buClr>
                        <a:defRPr b="1">
                          <a:solidFill>
                            <a:schemeClr val="tx2"/>
                          </a:solidFill>
                          <a:latin typeface="Arial" panose="020B0604020202020204" pitchFamily="34" charset="0"/>
                        </a:defRPr>
                      </a:lvl4pPr>
                      <a:lvl5pPr algn="l">
                        <a:spcBef>
                          <a:spcPct val="20000"/>
                        </a:spcBef>
                        <a:buClr>
                          <a:srgbClr val="FF0000"/>
                        </a:buClr>
                        <a:defRPr b="1">
                          <a:solidFill>
                            <a:schemeClr val="tx2"/>
                          </a:solidFill>
                          <a:latin typeface="Arial" panose="020B0604020202020204" pitchFamily="34" charset="0"/>
                        </a:defRPr>
                      </a:lvl5pPr>
                      <a:lvl6pPr eaLnBrk="0" fontAlgn="base" hangingPunct="0">
                        <a:spcBef>
                          <a:spcPct val="20000"/>
                        </a:spcBef>
                        <a:spcAft>
                          <a:spcPct val="0"/>
                        </a:spcAft>
                        <a:buClr>
                          <a:srgbClr val="FF0000"/>
                        </a:buClr>
                        <a:defRPr b="1">
                          <a:solidFill>
                            <a:schemeClr val="tx2"/>
                          </a:solidFill>
                          <a:latin typeface="Arial" panose="020B0604020202020204" pitchFamily="34" charset="0"/>
                        </a:defRPr>
                      </a:lvl6pPr>
                      <a:lvl7pPr eaLnBrk="0" fontAlgn="base" hangingPunct="0">
                        <a:spcBef>
                          <a:spcPct val="20000"/>
                        </a:spcBef>
                        <a:spcAft>
                          <a:spcPct val="0"/>
                        </a:spcAft>
                        <a:buClr>
                          <a:srgbClr val="FF0000"/>
                        </a:buClr>
                        <a:defRPr b="1">
                          <a:solidFill>
                            <a:schemeClr val="tx2"/>
                          </a:solidFill>
                          <a:latin typeface="Arial" panose="020B0604020202020204" pitchFamily="34" charset="0"/>
                        </a:defRPr>
                      </a:lvl7pPr>
                      <a:lvl8pPr eaLnBrk="0" fontAlgn="base" hangingPunct="0">
                        <a:spcBef>
                          <a:spcPct val="20000"/>
                        </a:spcBef>
                        <a:spcAft>
                          <a:spcPct val="0"/>
                        </a:spcAft>
                        <a:buClr>
                          <a:srgbClr val="FF0000"/>
                        </a:buClr>
                        <a:defRPr b="1">
                          <a:solidFill>
                            <a:schemeClr val="tx2"/>
                          </a:solidFill>
                          <a:latin typeface="Arial" panose="020B0604020202020204" pitchFamily="34" charset="0"/>
                        </a:defRPr>
                      </a:lvl8pPr>
                      <a:lvl9pPr eaLnBrk="0" fontAlgn="base" hangingPunct="0">
                        <a:spcBef>
                          <a:spcPct val="20000"/>
                        </a:spcBef>
                        <a:spcAft>
                          <a:spcPct val="0"/>
                        </a:spcAft>
                        <a:buClr>
                          <a:srgbClr val="FF0000"/>
                        </a:buClr>
                        <a:defRPr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40000"/>
                        </a:spcBef>
                        <a:spcAft>
                          <a:spcPct val="0"/>
                        </a:spcAft>
                        <a:buClr>
                          <a:srgbClr val="FF0000"/>
                        </a:buClr>
                        <a:buSzTx/>
                        <a:buFont typeface="SPC MarkersBullets" pitchFamily="2" charset="2"/>
                        <a:buNone/>
                        <a:tabLst/>
                      </a:pPr>
                      <a:r>
                        <a:rPr kumimoji="0" lang="es-CO" altLang="es-CO" sz="1200" b="1" i="0" u="none" strike="noStrike" cap="none" normalizeH="0" baseline="0" dirty="0">
                          <a:ln>
                            <a:noFill/>
                          </a:ln>
                          <a:solidFill>
                            <a:schemeClr val="bg2"/>
                          </a:solidFill>
                          <a:effectLst/>
                          <a:latin typeface="Arial" panose="020B0604020202020204" pitchFamily="34" charset="0"/>
                        </a:rPr>
                        <a:t>Sanos expuestos</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66171273"/>
                  </a:ext>
                </a:extLst>
              </a:tr>
              <a:tr h="607219">
                <a:tc>
                  <a:txBody>
                    <a:bodyPr/>
                    <a:lstStyle>
                      <a:lvl1pPr algn="l">
                        <a:spcBef>
                          <a:spcPct val="40000"/>
                        </a:spcBef>
                        <a:buClr>
                          <a:srgbClr val="FF0000"/>
                        </a:buClr>
                        <a:buFont typeface="SPC MarkersBullets" pitchFamily="2" charset="2"/>
                        <a:defRPr sz="2400" b="1">
                          <a:solidFill>
                            <a:schemeClr val="tx2"/>
                          </a:solidFill>
                          <a:latin typeface="Arial" panose="020B0604020202020204" pitchFamily="34" charset="0"/>
                        </a:defRPr>
                      </a:lvl1pPr>
                      <a:lvl2pPr algn="l">
                        <a:spcBef>
                          <a:spcPct val="20000"/>
                        </a:spcBef>
                        <a:buClr>
                          <a:srgbClr val="FF0000"/>
                        </a:buClr>
                        <a:buFont typeface="SPC MarkersBullets" pitchFamily="2" charset="2"/>
                        <a:defRPr sz="2000" b="1">
                          <a:solidFill>
                            <a:schemeClr val="tx2"/>
                          </a:solidFill>
                          <a:latin typeface="Arial" panose="020B0604020202020204" pitchFamily="34" charset="0"/>
                        </a:defRPr>
                      </a:lvl2pPr>
                      <a:lvl3pPr algn="l">
                        <a:buClr>
                          <a:srgbClr val="FF0000"/>
                        </a:buClr>
                        <a:defRPr sz="2000" b="1">
                          <a:solidFill>
                            <a:schemeClr val="tx2"/>
                          </a:solidFill>
                          <a:latin typeface="Arial" panose="020B0604020202020204" pitchFamily="34" charset="0"/>
                        </a:defRPr>
                      </a:lvl3pPr>
                      <a:lvl4pPr algn="l">
                        <a:buClr>
                          <a:srgbClr val="FF0000"/>
                        </a:buClr>
                        <a:defRPr b="1">
                          <a:solidFill>
                            <a:schemeClr val="tx2"/>
                          </a:solidFill>
                          <a:latin typeface="Arial" panose="020B0604020202020204" pitchFamily="34" charset="0"/>
                        </a:defRPr>
                      </a:lvl4pPr>
                      <a:lvl5pPr algn="l">
                        <a:spcBef>
                          <a:spcPct val="20000"/>
                        </a:spcBef>
                        <a:buClr>
                          <a:srgbClr val="FF0000"/>
                        </a:buClr>
                        <a:defRPr b="1">
                          <a:solidFill>
                            <a:schemeClr val="tx2"/>
                          </a:solidFill>
                          <a:latin typeface="Arial" panose="020B0604020202020204" pitchFamily="34" charset="0"/>
                        </a:defRPr>
                      </a:lvl5pPr>
                      <a:lvl6pPr eaLnBrk="0" fontAlgn="base" hangingPunct="0">
                        <a:spcBef>
                          <a:spcPct val="20000"/>
                        </a:spcBef>
                        <a:spcAft>
                          <a:spcPct val="0"/>
                        </a:spcAft>
                        <a:buClr>
                          <a:srgbClr val="FF0000"/>
                        </a:buClr>
                        <a:defRPr b="1">
                          <a:solidFill>
                            <a:schemeClr val="tx2"/>
                          </a:solidFill>
                          <a:latin typeface="Arial" panose="020B0604020202020204" pitchFamily="34" charset="0"/>
                        </a:defRPr>
                      </a:lvl6pPr>
                      <a:lvl7pPr eaLnBrk="0" fontAlgn="base" hangingPunct="0">
                        <a:spcBef>
                          <a:spcPct val="20000"/>
                        </a:spcBef>
                        <a:spcAft>
                          <a:spcPct val="0"/>
                        </a:spcAft>
                        <a:buClr>
                          <a:srgbClr val="FF0000"/>
                        </a:buClr>
                        <a:defRPr b="1">
                          <a:solidFill>
                            <a:schemeClr val="tx2"/>
                          </a:solidFill>
                          <a:latin typeface="Arial" panose="020B0604020202020204" pitchFamily="34" charset="0"/>
                        </a:defRPr>
                      </a:lvl7pPr>
                      <a:lvl8pPr eaLnBrk="0" fontAlgn="base" hangingPunct="0">
                        <a:spcBef>
                          <a:spcPct val="20000"/>
                        </a:spcBef>
                        <a:spcAft>
                          <a:spcPct val="0"/>
                        </a:spcAft>
                        <a:buClr>
                          <a:srgbClr val="FF0000"/>
                        </a:buClr>
                        <a:defRPr b="1">
                          <a:solidFill>
                            <a:schemeClr val="tx2"/>
                          </a:solidFill>
                          <a:latin typeface="Arial" panose="020B0604020202020204" pitchFamily="34" charset="0"/>
                        </a:defRPr>
                      </a:lvl8pPr>
                      <a:lvl9pPr eaLnBrk="0" fontAlgn="base" hangingPunct="0">
                        <a:spcBef>
                          <a:spcPct val="20000"/>
                        </a:spcBef>
                        <a:spcAft>
                          <a:spcPct val="0"/>
                        </a:spcAft>
                        <a:buClr>
                          <a:srgbClr val="FF0000"/>
                        </a:buClr>
                        <a:defRPr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40000"/>
                        </a:spcBef>
                        <a:spcAft>
                          <a:spcPct val="0"/>
                        </a:spcAft>
                        <a:buClr>
                          <a:srgbClr val="FF0000"/>
                        </a:buClr>
                        <a:buSzTx/>
                        <a:buFont typeface="SPC MarkersBullets" pitchFamily="2" charset="2"/>
                        <a:buNone/>
                        <a:tabLst/>
                      </a:pPr>
                      <a:r>
                        <a:rPr kumimoji="0" lang="es-CO" altLang="es-CO" sz="1200" b="1" i="0" u="none" strike="noStrike" cap="none" normalizeH="0" baseline="0" dirty="0">
                          <a:ln>
                            <a:noFill/>
                          </a:ln>
                          <a:solidFill>
                            <a:schemeClr val="bg2"/>
                          </a:solidFill>
                          <a:effectLst/>
                          <a:latin typeface="Arial" panose="020B0604020202020204" pitchFamily="34" charset="0"/>
                        </a:rPr>
                        <a:t>Enfermos no expuestos</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40000"/>
                        </a:spcBef>
                        <a:buClr>
                          <a:srgbClr val="FF0000"/>
                        </a:buClr>
                        <a:buFont typeface="SPC MarkersBullets" pitchFamily="2" charset="2"/>
                        <a:defRPr sz="2400" b="1">
                          <a:solidFill>
                            <a:schemeClr val="tx2"/>
                          </a:solidFill>
                          <a:latin typeface="Arial" panose="020B0604020202020204" pitchFamily="34" charset="0"/>
                        </a:defRPr>
                      </a:lvl1pPr>
                      <a:lvl2pPr algn="l">
                        <a:spcBef>
                          <a:spcPct val="20000"/>
                        </a:spcBef>
                        <a:buClr>
                          <a:srgbClr val="FF0000"/>
                        </a:buClr>
                        <a:buFont typeface="SPC MarkersBullets" pitchFamily="2" charset="2"/>
                        <a:defRPr sz="2000" b="1">
                          <a:solidFill>
                            <a:schemeClr val="tx2"/>
                          </a:solidFill>
                          <a:latin typeface="Arial" panose="020B0604020202020204" pitchFamily="34" charset="0"/>
                        </a:defRPr>
                      </a:lvl2pPr>
                      <a:lvl3pPr algn="l">
                        <a:buClr>
                          <a:srgbClr val="FF0000"/>
                        </a:buClr>
                        <a:defRPr sz="2000" b="1">
                          <a:solidFill>
                            <a:schemeClr val="tx2"/>
                          </a:solidFill>
                          <a:latin typeface="Arial" panose="020B0604020202020204" pitchFamily="34" charset="0"/>
                        </a:defRPr>
                      </a:lvl3pPr>
                      <a:lvl4pPr algn="l">
                        <a:buClr>
                          <a:srgbClr val="FF0000"/>
                        </a:buClr>
                        <a:defRPr b="1">
                          <a:solidFill>
                            <a:schemeClr val="tx2"/>
                          </a:solidFill>
                          <a:latin typeface="Arial" panose="020B0604020202020204" pitchFamily="34" charset="0"/>
                        </a:defRPr>
                      </a:lvl4pPr>
                      <a:lvl5pPr algn="l">
                        <a:spcBef>
                          <a:spcPct val="20000"/>
                        </a:spcBef>
                        <a:buClr>
                          <a:srgbClr val="FF0000"/>
                        </a:buClr>
                        <a:defRPr b="1">
                          <a:solidFill>
                            <a:schemeClr val="tx2"/>
                          </a:solidFill>
                          <a:latin typeface="Arial" panose="020B0604020202020204" pitchFamily="34" charset="0"/>
                        </a:defRPr>
                      </a:lvl5pPr>
                      <a:lvl6pPr eaLnBrk="0" fontAlgn="base" hangingPunct="0">
                        <a:spcBef>
                          <a:spcPct val="20000"/>
                        </a:spcBef>
                        <a:spcAft>
                          <a:spcPct val="0"/>
                        </a:spcAft>
                        <a:buClr>
                          <a:srgbClr val="FF0000"/>
                        </a:buClr>
                        <a:defRPr b="1">
                          <a:solidFill>
                            <a:schemeClr val="tx2"/>
                          </a:solidFill>
                          <a:latin typeface="Arial" panose="020B0604020202020204" pitchFamily="34" charset="0"/>
                        </a:defRPr>
                      </a:lvl6pPr>
                      <a:lvl7pPr eaLnBrk="0" fontAlgn="base" hangingPunct="0">
                        <a:spcBef>
                          <a:spcPct val="20000"/>
                        </a:spcBef>
                        <a:spcAft>
                          <a:spcPct val="0"/>
                        </a:spcAft>
                        <a:buClr>
                          <a:srgbClr val="FF0000"/>
                        </a:buClr>
                        <a:defRPr b="1">
                          <a:solidFill>
                            <a:schemeClr val="tx2"/>
                          </a:solidFill>
                          <a:latin typeface="Arial" panose="020B0604020202020204" pitchFamily="34" charset="0"/>
                        </a:defRPr>
                      </a:lvl7pPr>
                      <a:lvl8pPr eaLnBrk="0" fontAlgn="base" hangingPunct="0">
                        <a:spcBef>
                          <a:spcPct val="20000"/>
                        </a:spcBef>
                        <a:spcAft>
                          <a:spcPct val="0"/>
                        </a:spcAft>
                        <a:buClr>
                          <a:srgbClr val="FF0000"/>
                        </a:buClr>
                        <a:defRPr b="1">
                          <a:solidFill>
                            <a:schemeClr val="tx2"/>
                          </a:solidFill>
                          <a:latin typeface="Arial" panose="020B0604020202020204" pitchFamily="34" charset="0"/>
                        </a:defRPr>
                      </a:lvl8pPr>
                      <a:lvl9pPr eaLnBrk="0" fontAlgn="base" hangingPunct="0">
                        <a:spcBef>
                          <a:spcPct val="20000"/>
                        </a:spcBef>
                        <a:spcAft>
                          <a:spcPct val="0"/>
                        </a:spcAft>
                        <a:buClr>
                          <a:srgbClr val="FF0000"/>
                        </a:buClr>
                        <a:defRPr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40000"/>
                        </a:spcBef>
                        <a:spcAft>
                          <a:spcPct val="0"/>
                        </a:spcAft>
                        <a:buClr>
                          <a:srgbClr val="FF0000"/>
                        </a:buClr>
                        <a:buSzTx/>
                        <a:buFont typeface="SPC MarkersBullets" pitchFamily="2" charset="2"/>
                        <a:buNone/>
                        <a:tabLst/>
                      </a:pPr>
                      <a:r>
                        <a:rPr kumimoji="0" lang="es-CO" altLang="es-CO" sz="1200" b="1" i="0" u="none" strike="noStrike" cap="none" normalizeH="0" baseline="0" dirty="0">
                          <a:ln>
                            <a:noFill/>
                          </a:ln>
                          <a:solidFill>
                            <a:schemeClr val="bg2"/>
                          </a:solidFill>
                          <a:effectLst/>
                          <a:latin typeface="Arial" panose="020B0604020202020204" pitchFamily="34" charset="0"/>
                        </a:rPr>
                        <a:t>Sanos no expuestos</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33973986"/>
                  </a:ext>
                </a:extLst>
              </a:tr>
            </a:tbl>
          </a:graphicData>
        </a:graphic>
      </p:graphicFrame>
      <p:graphicFrame>
        <p:nvGraphicFramePr>
          <p:cNvPr id="274445" name="Group 13">
            <a:extLst>
              <a:ext uri="{FF2B5EF4-FFF2-40B4-BE49-F238E27FC236}">
                <a16:creationId xmlns:a16="http://schemas.microsoft.com/office/drawing/2014/main" xmlns="" id="{58156DB6-04EF-43FC-9911-09C914649FA8}"/>
              </a:ext>
            </a:extLst>
          </p:cNvPr>
          <p:cNvGraphicFramePr>
            <a:graphicFrameLocks noGrp="1"/>
          </p:cNvGraphicFramePr>
          <p:nvPr>
            <p:ph sz="half" idx="2"/>
            <p:extLst>
              <p:ext uri="{D42A27DB-BD31-4B8C-83A1-F6EECF244321}">
                <p14:modId xmlns:p14="http://schemas.microsoft.com/office/powerpoint/2010/main" val="1424851847"/>
              </p:ext>
            </p:extLst>
          </p:nvPr>
        </p:nvGraphicFramePr>
        <p:xfrm>
          <a:off x="5314950" y="3257551"/>
          <a:ext cx="1828800" cy="1051322"/>
        </p:xfrm>
        <a:graphic>
          <a:graphicData uri="http://schemas.openxmlformats.org/drawingml/2006/table">
            <a:tbl>
              <a:tblPr/>
              <a:tblGrid>
                <a:gridCol w="914400">
                  <a:extLst>
                    <a:ext uri="{9D8B030D-6E8A-4147-A177-3AD203B41FA5}">
                      <a16:colId xmlns:a16="http://schemas.microsoft.com/office/drawing/2014/main" xmlns="" val="1331033368"/>
                    </a:ext>
                  </a:extLst>
                </a:gridCol>
                <a:gridCol w="914400">
                  <a:extLst>
                    <a:ext uri="{9D8B030D-6E8A-4147-A177-3AD203B41FA5}">
                      <a16:colId xmlns:a16="http://schemas.microsoft.com/office/drawing/2014/main" xmlns="" val="1062274037"/>
                    </a:ext>
                  </a:extLst>
                </a:gridCol>
              </a:tblGrid>
              <a:tr h="508397">
                <a:tc>
                  <a:txBody>
                    <a:bodyPr/>
                    <a:lstStyle>
                      <a:lvl1pPr algn="l">
                        <a:spcBef>
                          <a:spcPct val="40000"/>
                        </a:spcBef>
                        <a:buClr>
                          <a:srgbClr val="FF0000"/>
                        </a:buClr>
                        <a:buFont typeface="SPC MarkersBullets" pitchFamily="2" charset="2"/>
                        <a:defRPr sz="2400" b="1">
                          <a:solidFill>
                            <a:schemeClr val="tx2"/>
                          </a:solidFill>
                          <a:latin typeface="Arial" panose="020B0604020202020204" pitchFamily="34" charset="0"/>
                        </a:defRPr>
                      </a:lvl1pPr>
                      <a:lvl2pPr algn="l">
                        <a:spcBef>
                          <a:spcPct val="20000"/>
                        </a:spcBef>
                        <a:buClr>
                          <a:srgbClr val="FF0000"/>
                        </a:buClr>
                        <a:buFont typeface="SPC MarkersBullets" pitchFamily="2" charset="2"/>
                        <a:defRPr sz="2000" b="1">
                          <a:solidFill>
                            <a:schemeClr val="tx2"/>
                          </a:solidFill>
                          <a:latin typeface="Arial" panose="020B0604020202020204" pitchFamily="34" charset="0"/>
                        </a:defRPr>
                      </a:lvl2pPr>
                      <a:lvl3pPr algn="l">
                        <a:buClr>
                          <a:srgbClr val="FF0000"/>
                        </a:buClr>
                        <a:defRPr sz="2000" b="1">
                          <a:solidFill>
                            <a:schemeClr val="tx2"/>
                          </a:solidFill>
                          <a:latin typeface="Arial" panose="020B0604020202020204" pitchFamily="34" charset="0"/>
                        </a:defRPr>
                      </a:lvl3pPr>
                      <a:lvl4pPr algn="l">
                        <a:buClr>
                          <a:srgbClr val="FF0000"/>
                        </a:buClr>
                        <a:defRPr b="1">
                          <a:solidFill>
                            <a:schemeClr val="tx2"/>
                          </a:solidFill>
                          <a:latin typeface="Arial" panose="020B0604020202020204" pitchFamily="34" charset="0"/>
                        </a:defRPr>
                      </a:lvl4pPr>
                      <a:lvl5pPr algn="l">
                        <a:spcBef>
                          <a:spcPct val="20000"/>
                        </a:spcBef>
                        <a:buClr>
                          <a:srgbClr val="FF0000"/>
                        </a:buClr>
                        <a:defRPr b="1">
                          <a:solidFill>
                            <a:schemeClr val="tx2"/>
                          </a:solidFill>
                          <a:latin typeface="Arial" panose="020B0604020202020204" pitchFamily="34" charset="0"/>
                        </a:defRPr>
                      </a:lvl5pPr>
                      <a:lvl6pPr eaLnBrk="0" fontAlgn="base" hangingPunct="0">
                        <a:spcBef>
                          <a:spcPct val="20000"/>
                        </a:spcBef>
                        <a:spcAft>
                          <a:spcPct val="0"/>
                        </a:spcAft>
                        <a:buClr>
                          <a:srgbClr val="FF0000"/>
                        </a:buClr>
                        <a:defRPr b="1">
                          <a:solidFill>
                            <a:schemeClr val="tx2"/>
                          </a:solidFill>
                          <a:latin typeface="Arial" panose="020B0604020202020204" pitchFamily="34" charset="0"/>
                        </a:defRPr>
                      </a:lvl6pPr>
                      <a:lvl7pPr eaLnBrk="0" fontAlgn="base" hangingPunct="0">
                        <a:spcBef>
                          <a:spcPct val="20000"/>
                        </a:spcBef>
                        <a:spcAft>
                          <a:spcPct val="0"/>
                        </a:spcAft>
                        <a:buClr>
                          <a:srgbClr val="FF0000"/>
                        </a:buClr>
                        <a:defRPr b="1">
                          <a:solidFill>
                            <a:schemeClr val="tx2"/>
                          </a:solidFill>
                          <a:latin typeface="Arial" panose="020B0604020202020204" pitchFamily="34" charset="0"/>
                        </a:defRPr>
                      </a:lvl7pPr>
                      <a:lvl8pPr eaLnBrk="0" fontAlgn="base" hangingPunct="0">
                        <a:spcBef>
                          <a:spcPct val="20000"/>
                        </a:spcBef>
                        <a:spcAft>
                          <a:spcPct val="0"/>
                        </a:spcAft>
                        <a:buClr>
                          <a:srgbClr val="FF0000"/>
                        </a:buClr>
                        <a:defRPr b="1">
                          <a:solidFill>
                            <a:schemeClr val="tx2"/>
                          </a:solidFill>
                          <a:latin typeface="Arial" panose="020B0604020202020204" pitchFamily="34" charset="0"/>
                        </a:defRPr>
                      </a:lvl8pPr>
                      <a:lvl9pPr eaLnBrk="0" fontAlgn="base" hangingPunct="0">
                        <a:spcBef>
                          <a:spcPct val="20000"/>
                        </a:spcBef>
                        <a:spcAft>
                          <a:spcPct val="0"/>
                        </a:spcAft>
                        <a:buClr>
                          <a:srgbClr val="FF0000"/>
                        </a:buClr>
                        <a:defRPr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40000"/>
                        </a:spcBef>
                        <a:spcAft>
                          <a:spcPct val="0"/>
                        </a:spcAft>
                        <a:buClr>
                          <a:srgbClr val="FF0000"/>
                        </a:buClr>
                        <a:buSzTx/>
                        <a:buFont typeface="SPC MarkersBullets" pitchFamily="2" charset="2"/>
                        <a:buNone/>
                        <a:tabLst/>
                      </a:pPr>
                      <a:endParaRPr kumimoji="0" lang="es-CO" altLang="es-CO" sz="1200" b="1" i="0" u="none" strike="noStrike" cap="none" normalizeH="0" baseline="0" dirty="0">
                        <a:ln>
                          <a:noFill/>
                        </a:ln>
                        <a:solidFill>
                          <a:schemeClr val="bg2"/>
                        </a:solidFill>
                        <a:effectLst/>
                        <a:latin typeface="Arial" panose="020B0604020202020204" pitchFamily="34"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40000"/>
                        </a:spcBef>
                        <a:buClr>
                          <a:srgbClr val="FF0000"/>
                        </a:buClr>
                        <a:buFont typeface="SPC MarkersBullets" pitchFamily="2" charset="2"/>
                        <a:defRPr sz="2400" b="1">
                          <a:solidFill>
                            <a:schemeClr val="tx2"/>
                          </a:solidFill>
                          <a:latin typeface="Arial" panose="020B0604020202020204" pitchFamily="34" charset="0"/>
                        </a:defRPr>
                      </a:lvl1pPr>
                      <a:lvl2pPr algn="l">
                        <a:spcBef>
                          <a:spcPct val="20000"/>
                        </a:spcBef>
                        <a:buClr>
                          <a:srgbClr val="FF0000"/>
                        </a:buClr>
                        <a:buFont typeface="SPC MarkersBullets" pitchFamily="2" charset="2"/>
                        <a:defRPr sz="2000" b="1">
                          <a:solidFill>
                            <a:schemeClr val="tx2"/>
                          </a:solidFill>
                          <a:latin typeface="Arial" panose="020B0604020202020204" pitchFamily="34" charset="0"/>
                        </a:defRPr>
                      </a:lvl2pPr>
                      <a:lvl3pPr algn="l">
                        <a:buClr>
                          <a:srgbClr val="FF0000"/>
                        </a:buClr>
                        <a:defRPr sz="2000" b="1">
                          <a:solidFill>
                            <a:schemeClr val="tx2"/>
                          </a:solidFill>
                          <a:latin typeface="Arial" panose="020B0604020202020204" pitchFamily="34" charset="0"/>
                        </a:defRPr>
                      </a:lvl3pPr>
                      <a:lvl4pPr algn="l">
                        <a:buClr>
                          <a:srgbClr val="FF0000"/>
                        </a:buClr>
                        <a:defRPr b="1">
                          <a:solidFill>
                            <a:schemeClr val="tx2"/>
                          </a:solidFill>
                          <a:latin typeface="Arial" panose="020B0604020202020204" pitchFamily="34" charset="0"/>
                        </a:defRPr>
                      </a:lvl4pPr>
                      <a:lvl5pPr algn="l">
                        <a:spcBef>
                          <a:spcPct val="20000"/>
                        </a:spcBef>
                        <a:buClr>
                          <a:srgbClr val="FF0000"/>
                        </a:buClr>
                        <a:defRPr b="1">
                          <a:solidFill>
                            <a:schemeClr val="tx2"/>
                          </a:solidFill>
                          <a:latin typeface="Arial" panose="020B0604020202020204" pitchFamily="34" charset="0"/>
                        </a:defRPr>
                      </a:lvl5pPr>
                      <a:lvl6pPr eaLnBrk="0" fontAlgn="base" hangingPunct="0">
                        <a:spcBef>
                          <a:spcPct val="20000"/>
                        </a:spcBef>
                        <a:spcAft>
                          <a:spcPct val="0"/>
                        </a:spcAft>
                        <a:buClr>
                          <a:srgbClr val="FF0000"/>
                        </a:buClr>
                        <a:defRPr b="1">
                          <a:solidFill>
                            <a:schemeClr val="tx2"/>
                          </a:solidFill>
                          <a:latin typeface="Arial" panose="020B0604020202020204" pitchFamily="34" charset="0"/>
                        </a:defRPr>
                      </a:lvl6pPr>
                      <a:lvl7pPr eaLnBrk="0" fontAlgn="base" hangingPunct="0">
                        <a:spcBef>
                          <a:spcPct val="20000"/>
                        </a:spcBef>
                        <a:spcAft>
                          <a:spcPct val="0"/>
                        </a:spcAft>
                        <a:buClr>
                          <a:srgbClr val="FF0000"/>
                        </a:buClr>
                        <a:defRPr b="1">
                          <a:solidFill>
                            <a:schemeClr val="tx2"/>
                          </a:solidFill>
                          <a:latin typeface="Arial" panose="020B0604020202020204" pitchFamily="34" charset="0"/>
                        </a:defRPr>
                      </a:lvl7pPr>
                      <a:lvl8pPr eaLnBrk="0" fontAlgn="base" hangingPunct="0">
                        <a:spcBef>
                          <a:spcPct val="20000"/>
                        </a:spcBef>
                        <a:spcAft>
                          <a:spcPct val="0"/>
                        </a:spcAft>
                        <a:buClr>
                          <a:srgbClr val="FF0000"/>
                        </a:buClr>
                        <a:defRPr b="1">
                          <a:solidFill>
                            <a:schemeClr val="tx2"/>
                          </a:solidFill>
                          <a:latin typeface="Arial" panose="020B0604020202020204" pitchFamily="34" charset="0"/>
                        </a:defRPr>
                      </a:lvl8pPr>
                      <a:lvl9pPr eaLnBrk="0" fontAlgn="base" hangingPunct="0">
                        <a:spcBef>
                          <a:spcPct val="20000"/>
                        </a:spcBef>
                        <a:spcAft>
                          <a:spcPct val="0"/>
                        </a:spcAft>
                        <a:buClr>
                          <a:srgbClr val="FF0000"/>
                        </a:buClr>
                        <a:defRPr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40000"/>
                        </a:spcBef>
                        <a:spcAft>
                          <a:spcPct val="0"/>
                        </a:spcAft>
                        <a:buClr>
                          <a:srgbClr val="FF0000"/>
                        </a:buClr>
                        <a:buSzTx/>
                        <a:buFont typeface="SPC MarkersBullets" pitchFamily="2" charset="2"/>
                        <a:buNone/>
                        <a:tabLst/>
                      </a:pPr>
                      <a:endParaRPr kumimoji="0" lang="es-CO" altLang="es-CO" sz="1200" b="1" i="0" u="none" strike="noStrike" cap="none" normalizeH="0" baseline="0">
                        <a:ln>
                          <a:noFill/>
                        </a:ln>
                        <a:solidFill>
                          <a:schemeClr val="bg2"/>
                        </a:solidFill>
                        <a:effectLst/>
                        <a:latin typeface="Arial" panose="020B0604020202020204" pitchFamily="34"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66152393"/>
                  </a:ext>
                </a:extLst>
              </a:tr>
              <a:tr h="542925">
                <a:tc>
                  <a:txBody>
                    <a:bodyPr/>
                    <a:lstStyle>
                      <a:lvl1pPr algn="l">
                        <a:spcBef>
                          <a:spcPct val="40000"/>
                        </a:spcBef>
                        <a:buClr>
                          <a:srgbClr val="FF0000"/>
                        </a:buClr>
                        <a:buFont typeface="SPC MarkersBullets" pitchFamily="2" charset="2"/>
                        <a:defRPr sz="2400" b="1">
                          <a:solidFill>
                            <a:schemeClr val="tx2"/>
                          </a:solidFill>
                          <a:latin typeface="Arial" panose="020B0604020202020204" pitchFamily="34" charset="0"/>
                        </a:defRPr>
                      </a:lvl1pPr>
                      <a:lvl2pPr algn="l">
                        <a:spcBef>
                          <a:spcPct val="20000"/>
                        </a:spcBef>
                        <a:buClr>
                          <a:srgbClr val="FF0000"/>
                        </a:buClr>
                        <a:buFont typeface="SPC MarkersBullets" pitchFamily="2" charset="2"/>
                        <a:defRPr sz="2000" b="1">
                          <a:solidFill>
                            <a:schemeClr val="tx2"/>
                          </a:solidFill>
                          <a:latin typeface="Arial" panose="020B0604020202020204" pitchFamily="34" charset="0"/>
                        </a:defRPr>
                      </a:lvl2pPr>
                      <a:lvl3pPr algn="l">
                        <a:buClr>
                          <a:srgbClr val="FF0000"/>
                        </a:buClr>
                        <a:defRPr sz="2000" b="1">
                          <a:solidFill>
                            <a:schemeClr val="tx2"/>
                          </a:solidFill>
                          <a:latin typeface="Arial" panose="020B0604020202020204" pitchFamily="34" charset="0"/>
                        </a:defRPr>
                      </a:lvl3pPr>
                      <a:lvl4pPr algn="l">
                        <a:buClr>
                          <a:srgbClr val="FF0000"/>
                        </a:buClr>
                        <a:defRPr b="1">
                          <a:solidFill>
                            <a:schemeClr val="tx2"/>
                          </a:solidFill>
                          <a:latin typeface="Arial" panose="020B0604020202020204" pitchFamily="34" charset="0"/>
                        </a:defRPr>
                      </a:lvl4pPr>
                      <a:lvl5pPr algn="l">
                        <a:spcBef>
                          <a:spcPct val="20000"/>
                        </a:spcBef>
                        <a:buClr>
                          <a:srgbClr val="FF0000"/>
                        </a:buClr>
                        <a:defRPr b="1">
                          <a:solidFill>
                            <a:schemeClr val="tx2"/>
                          </a:solidFill>
                          <a:latin typeface="Arial" panose="020B0604020202020204" pitchFamily="34" charset="0"/>
                        </a:defRPr>
                      </a:lvl5pPr>
                      <a:lvl6pPr eaLnBrk="0" fontAlgn="base" hangingPunct="0">
                        <a:spcBef>
                          <a:spcPct val="20000"/>
                        </a:spcBef>
                        <a:spcAft>
                          <a:spcPct val="0"/>
                        </a:spcAft>
                        <a:buClr>
                          <a:srgbClr val="FF0000"/>
                        </a:buClr>
                        <a:defRPr b="1">
                          <a:solidFill>
                            <a:schemeClr val="tx2"/>
                          </a:solidFill>
                          <a:latin typeface="Arial" panose="020B0604020202020204" pitchFamily="34" charset="0"/>
                        </a:defRPr>
                      </a:lvl6pPr>
                      <a:lvl7pPr eaLnBrk="0" fontAlgn="base" hangingPunct="0">
                        <a:spcBef>
                          <a:spcPct val="20000"/>
                        </a:spcBef>
                        <a:spcAft>
                          <a:spcPct val="0"/>
                        </a:spcAft>
                        <a:buClr>
                          <a:srgbClr val="FF0000"/>
                        </a:buClr>
                        <a:defRPr b="1">
                          <a:solidFill>
                            <a:schemeClr val="tx2"/>
                          </a:solidFill>
                          <a:latin typeface="Arial" panose="020B0604020202020204" pitchFamily="34" charset="0"/>
                        </a:defRPr>
                      </a:lvl7pPr>
                      <a:lvl8pPr eaLnBrk="0" fontAlgn="base" hangingPunct="0">
                        <a:spcBef>
                          <a:spcPct val="20000"/>
                        </a:spcBef>
                        <a:spcAft>
                          <a:spcPct val="0"/>
                        </a:spcAft>
                        <a:buClr>
                          <a:srgbClr val="FF0000"/>
                        </a:buClr>
                        <a:defRPr b="1">
                          <a:solidFill>
                            <a:schemeClr val="tx2"/>
                          </a:solidFill>
                          <a:latin typeface="Arial" panose="020B0604020202020204" pitchFamily="34" charset="0"/>
                        </a:defRPr>
                      </a:lvl8pPr>
                      <a:lvl9pPr eaLnBrk="0" fontAlgn="base" hangingPunct="0">
                        <a:spcBef>
                          <a:spcPct val="20000"/>
                        </a:spcBef>
                        <a:spcAft>
                          <a:spcPct val="0"/>
                        </a:spcAft>
                        <a:buClr>
                          <a:srgbClr val="FF0000"/>
                        </a:buClr>
                        <a:defRPr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40000"/>
                        </a:spcBef>
                        <a:spcAft>
                          <a:spcPct val="0"/>
                        </a:spcAft>
                        <a:buClr>
                          <a:srgbClr val="FF0000"/>
                        </a:buClr>
                        <a:buSzTx/>
                        <a:buFont typeface="SPC MarkersBullets" pitchFamily="2" charset="2"/>
                        <a:buNone/>
                        <a:tabLst/>
                      </a:pPr>
                      <a:endParaRPr kumimoji="0" lang="es-CO" altLang="es-CO" sz="1200" b="1" i="0" u="none" strike="noStrike" cap="none" normalizeH="0" baseline="0">
                        <a:ln>
                          <a:noFill/>
                        </a:ln>
                        <a:solidFill>
                          <a:schemeClr val="bg2"/>
                        </a:solidFill>
                        <a:effectLst/>
                        <a:latin typeface="Arial" panose="020B0604020202020204" pitchFamily="34"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lgn="l">
                        <a:spcBef>
                          <a:spcPct val="40000"/>
                        </a:spcBef>
                        <a:buClr>
                          <a:srgbClr val="FF0000"/>
                        </a:buClr>
                        <a:buFont typeface="SPC MarkersBullets" pitchFamily="2" charset="2"/>
                        <a:defRPr sz="2400" b="1">
                          <a:solidFill>
                            <a:schemeClr val="tx2"/>
                          </a:solidFill>
                          <a:latin typeface="Arial" panose="020B0604020202020204" pitchFamily="34" charset="0"/>
                        </a:defRPr>
                      </a:lvl1pPr>
                      <a:lvl2pPr algn="l">
                        <a:spcBef>
                          <a:spcPct val="20000"/>
                        </a:spcBef>
                        <a:buClr>
                          <a:srgbClr val="FF0000"/>
                        </a:buClr>
                        <a:buFont typeface="SPC MarkersBullets" pitchFamily="2" charset="2"/>
                        <a:defRPr sz="2000" b="1">
                          <a:solidFill>
                            <a:schemeClr val="tx2"/>
                          </a:solidFill>
                          <a:latin typeface="Arial" panose="020B0604020202020204" pitchFamily="34" charset="0"/>
                        </a:defRPr>
                      </a:lvl2pPr>
                      <a:lvl3pPr algn="l">
                        <a:buClr>
                          <a:srgbClr val="FF0000"/>
                        </a:buClr>
                        <a:defRPr sz="2000" b="1">
                          <a:solidFill>
                            <a:schemeClr val="tx2"/>
                          </a:solidFill>
                          <a:latin typeface="Arial" panose="020B0604020202020204" pitchFamily="34" charset="0"/>
                        </a:defRPr>
                      </a:lvl3pPr>
                      <a:lvl4pPr algn="l">
                        <a:buClr>
                          <a:srgbClr val="FF0000"/>
                        </a:buClr>
                        <a:defRPr b="1">
                          <a:solidFill>
                            <a:schemeClr val="tx2"/>
                          </a:solidFill>
                          <a:latin typeface="Arial" panose="020B0604020202020204" pitchFamily="34" charset="0"/>
                        </a:defRPr>
                      </a:lvl4pPr>
                      <a:lvl5pPr algn="l">
                        <a:spcBef>
                          <a:spcPct val="20000"/>
                        </a:spcBef>
                        <a:buClr>
                          <a:srgbClr val="FF0000"/>
                        </a:buClr>
                        <a:defRPr b="1">
                          <a:solidFill>
                            <a:schemeClr val="tx2"/>
                          </a:solidFill>
                          <a:latin typeface="Arial" panose="020B0604020202020204" pitchFamily="34" charset="0"/>
                        </a:defRPr>
                      </a:lvl5pPr>
                      <a:lvl6pPr eaLnBrk="0" fontAlgn="base" hangingPunct="0">
                        <a:spcBef>
                          <a:spcPct val="20000"/>
                        </a:spcBef>
                        <a:spcAft>
                          <a:spcPct val="0"/>
                        </a:spcAft>
                        <a:buClr>
                          <a:srgbClr val="FF0000"/>
                        </a:buClr>
                        <a:defRPr b="1">
                          <a:solidFill>
                            <a:schemeClr val="tx2"/>
                          </a:solidFill>
                          <a:latin typeface="Arial" panose="020B0604020202020204" pitchFamily="34" charset="0"/>
                        </a:defRPr>
                      </a:lvl6pPr>
                      <a:lvl7pPr eaLnBrk="0" fontAlgn="base" hangingPunct="0">
                        <a:spcBef>
                          <a:spcPct val="20000"/>
                        </a:spcBef>
                        <a:spcAft>
                          <a:spcPct val="0"/>
                        </a:spcAft>
                        <a:buClr>
                          <a:srgbClr val="FF0000"/>
                        </a:buClr>
                        <a:defRPr b="1">
                          <a:solidFill>
                            <a:schemeClr val="tx2"/>
                          </a:solidFill>
                          <a:latin typeface="Arial" panose="020B0604020202020204" pitchFamily="34" charset="0"/>
                        </a:defRPr>
                      </a:lvl7pPr>
                      <a:lvl8pPr eaLnBrk="0" fontAlgn="base" hangingPunct="0">
                        <a:spcBef>
                          <a:spcPct val="20000"/>
                        </a:spcBef>
                        <a:spcAft>
                          <a:spcPct val="0"/>
                        </a:spcAft>
                        <a:buClr>
                          <a:srgbClr val="FF0000"/>
                        </a:buClr>
                        <a:defRPr b="1">
                          <a:solidFill>
                            <a:schemeClr val="tx2"/>
                          </a:solidFill>
                          <a:latin typeface="Arial" panose="020B0604020202020204" pitchFamily="34" charset="0"/>
                        </a:defRPr>
                      </a:lvl8pPr>
                      <a:lvl9pPr eaLnBrk="0" fontAlgn="base" hangingPunct="0">
                        <a:spcBef>
                          <a:spcPct val="20000"/>
                        </a:spcBef>
                        <a:spcAft>
                          <a:spcPct val="0"/>
                        </a:spcAft>
                        <a:buClr>
                          <a:srgbClr val="FF0000"/>
                        </a:buClr>
                        <a:defRPr b="1">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40000"/>
                        </a:spcBef>
                        <a:spcAft>
                          <a:spcPct val="0"/>
                        </a:spcAft>
                        <a:buClr>
                          <a:srgbClr val="FF0000"/>
                        </a:buClr>
                        <a:buSzTx/>
                        <a:buFont typeface="SPC MarkersBullets" pitchFamily="2" charset="2"/>
                        <a:buNone/>
                        <a:tabLst/>
                      </a:pPr>
                      <a:endParaRPr kumimoji="0" lang="es-CO" altLang="es-CO" sz="1200" b="1" i="0" u="none" strike="noStrike" cap="none" normalizeH="0" baseline="0" dirty="0">
                        <a:ln>
                          <a:noFill/>
                        </a:ln>
                        <a:solidFill>
                          <a:schemeClr val="bg2"/>
                        </a:solidFill>
                        <a:effectLst/>
                        <a:latin typeface="Arial" panose="020B0604020202020204" pitchFamily="34"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28284319"/>
                  </a:ext>
                </a:extLst>
              </a:tr>
            </a:tbl>
          </a:graphicData>
        </a:graphic>
      </p:graphicFrame>
      <p:sp>
        <p:nvSpPr>
          <p:cNvPr id="274456" name="Text Box 24">
            <a:extLst>
              <a:ext uri="{FF2B5EF4-FFF2-40B4-BE49-F238E27FC236}">
                <a16:creationId xmlns:a16="http://schemas.microsoft.com/office/drawing/2014/main" xmlns="" id="{783361DC-F5E0-4523-8F9B-A1833826E019}"/>
              </a:ext>
            </a:extLst>
          </p:cNvPr>
          <p:cNvSpPr txBox="1">
            <a:spLocks noChangeArrowheads="1"/>
          </p:cNvSpPr>
          <p:nvPr/>
        </p:nvSpPr>
        <p:spPr bwMode="auto">
          <a:xfrm>
            <a:off x="1657350" y="914400"/>
            <a:ext cx="1841081" cy="30008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altLang="es-CO" sz="1350">
                <a:solidFill>
                  <a:schemeClr val="bg2"/>
                </a:solidFill>
              </a:rPr>
              <a:t>Población de referencia</a:t>
            </a:r>
          </a:p>
        </p:txBody>
      </p:sp>
      <p:sp>
        <p:nvSpPr>
          <p:cNvPr id="274457" name="Freeform 25">
            <a:extLst>
              <a:ext uri="{FF2B5EF4-FFF2-40B4-BE49-F238E27FC236}">
                <a16:creationId xmlns:a16="http://schemas.microsoft.com/office/drawing/2014/main" xmlns="" id="{136E6D28-24C1-4FBE-9097-E5DBC38505BB}"/>
              </a:ext>
            </a:extLst>
          </p:cNvPr>
          <p:cNvSpPr>
            <a:spLocks/>
          </p:cNvSpPr>
          <p:nvPr/>
        </p:nvSpPr>
        <p:spPr bwMode="auto">
          <a:xfrm>
            <a:off x="3600450" y="1657350"/>
            <a:ext cx="3257550" cy="1771650"/>
          </a:xfrm>
          <a:custGeom>
            <a:avLst/>
            <a:gdLst>
              <a:gd name="T0" fmla="*/ 0 w 2352"/>
              <a:gd name="T1" fmla="*/ 8 h 1496"/>
              <a:gd name="T2" fmla="*/ 1008 w 2352"/>
              <a:gd name="T3" fmla="*/ 248 h 1496"/>
              <a:gd name="T4" fmla="*/ 2352 w 2352"/>
              <a:gd name="T5" fmla="*/ 1496 h 1496"/>
            </a:gdLst>
            <a:ahLst/>
            <a:cxnLst>
              <a:cxn ang="0">
                <a:pos x="T0" y="T1"/>
              </a:cxn>
              <a:cxn ang="0">
                <a:pos x="T2" y="T3"/>
              </a:cxn>
              <a:cxn ang="0">
                <a:pos x="T4" y="T5"/>
              </a:cxn>
            </a:cxnLst>
            <a:rect l="0" t="0" r="r" b="b"/>
            <a:pathLst>
              <a:path w="2352" h="1496">
                <a:moveTo>
                  <a:pt x="0" y="8"/>
                </a:moveTo>
                <a:cubicBezTo>
                  <a:pt x="308" y="4"/>
                  <a:pt x="616" y="0"/>
                  <a:pt x="1008" y="248"/>
                </a:cubicBezTo>
                <a:cubicBezTo>
                  <a:pt x="1400" y="496"/>
                  <a:pt x="1876" y="996"/>
                  <a:pt x="2352" y="1496"/>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1350">
              <a:solidFill>
                <a:schemeClr val="bg2"/>
              </a:solidFill>
            </a:endParaRPr>
          </a:p>
        </p:txBody>
      </p:sp>
      <p:sp>
        <p:nvSpPr>
          <p:cNvPr id="274458" name="Freeform 26">
            <a:extLst>
              <a:ext uri="{FF2B5EF4-FFF2-40B4-BE49-F238E27FC236}">
                <a16:creationId xmlns:a16="http://schemas.microsoft.com/office/drawing/2014/main" xmlns="" id="{E8A5B60D-6594-4088-8384-8AF92886CF6E}"/>
              </a:ext>
            </a:extLst>
          </p:cNvPr>
          <p:cNvSpPr>
            <a:spLocks/>
          </p:cNvSpPr>
          <p:nvPr/>
        </p:nvSpPr>
        <p:spPr bwMode="auto">
          <a:xfrm>
            <a:off x="3714750" y="2276475"/>
            <a:ext cx="2800350" cy="1781175"/>
          </a:xfrm>
          <a:custGeom>
            <a:avLst/>
            <a:gdLst>
              <a:gd name="T0" fmla="*/ 0 w 2352"/>
              <a:gd name="T1" fmla="*/ 8 h 1496"/>
              <a:gd name="T2" fmla="*/ 1008 w 2352"/>
              <a:gd name="T3" fmla="*/ 248 h 1496"/>
              <a:gd name="T4" fmla="*/ 2352 w 2352"/>
              <a:gd name="T5" fmla="*/ 1496 h 1496"/>
            </a:gdLst>
            <a:ahLst/>
            <a:cxnLst>
              <a:cxn ang="0">
                <a:pos x="T0" y="T1"/>
              </a:cxn>
              <a:cxn ang="0">
                <a:pos x="T2" y="T3"/>
              </a:cxn>
              <a:cxn ang="0">
                <a:pos x="T4" y="T5"/>
              </a:cxn>
            </a:cxnLst>
            <a:rect l="0" t="0" r="r" b="b"/>
            <a:pathLst>
              <a:path w="2352" h="1496">
                <a:moveTo>
                  <a:pt x="0" y="8"/>
                </a:moveTo>
                <a:cubicBezTo>
                  <a:pt x="308" y="4"/>
                  <a:pt x="616" y="0"/>
                  <a:pt x="1008" y="248"/>
                </a:cubicBezTo>
                <a:cubicBezTo>
                  <a:pt x="1400" y="496"/>
                  <a:pt x="1876" y="996"/>
                  <a:pt x="2352" y="1496"/>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1350">
              <a:solidFill>
                <a:schemeClr val="bg2"/>
              </a:solidFill>
            </a:endParaRPr>
          </a:p>
        </p:txBody>
      </p:sp>
      <p:sp>
        <p:nvSpPr>
          <p:cNvPr id="274459" name="Freeform 27">
            <a:extLst>
              <a:ext uri="{FF2B5EF4-FFF2-40B4-BE49-F238E27FC236}">
                <a16:creationId xmlns:a16="http://schemas.microsoft.com/office/drawing/2014/main" xmlns="" id="{ABACD56F-2C8B-42C2-892E-28CABE89D99D}"/>
              </a:ext>
            </a:extLst>
          </p:cNvPr>
          <p:cNvSpPr>
            <a:spLocks/>
          </p:cNvSpPr>
          <p:nvPr/>
        </p:nvSpPr>
        <p:spPr bwMode="auto">
          <a:xfrm>
            <a:off x="2000250" y="2400300"/>
            <a:ext cx="3714750" cy="1714500"/>
          </a:xfrm>
          <a:custGeom>
            <a:avLst/>
            <a:gdLst>
              <a:gd name="T0" fmla="*/ 256 w 2944"/>
              <a:gd name="T1" fmla="*/ 0 h 1536"/>
              <a:gd name="T2" fmla="*/ 448 w 2944"/>
              <a:gd name="T3" fmla="*/ 912 h 1536"/>
              <a:gd name="T4" fmla="*/ 2944 w 2944"/>
              <a:gd name="T5" fmla="*/ 1536 h 1536"/>
            </a:gdLst>
            <a:ahLst/>
            <a:cxnLst>
              <a:cxn ang="0">
                <a:pos x="T0" y="T1"/>
              </a:cxn>
              <a:cxn ang="0">
                <a:pos x="T2" y="T3"/>
              </a:cxn>
              <a:cxn ang="0">
                <a:pos x="T4" y="T5"/>
              </a:cxn>
            </a:cxnLst>
            <a:rect l="0" t="0" r="r" b="b"/>
            <a:pathLst>
              <a:path w="2944" h="1536">
                <a:moveTo>
                  <a:pt x="256" y="0"/>
                </a:moveTo>
                <a:cubicBezTo>
                  <a:pt x="128" y="328"/>
                  <a:pt x="0" y="656"/>
                  <a:pt x="448" y="912"/>
                </a:cubicBezTo>
                <a:cubicBezTo>
                  <a:pt x="896" y="1168"/>
                  <a:pt x="1920" y="1352"/>
                  <a:pt x="2944" y="1536"/>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1350">
              <a:solidFill>
                <a:schemeClr val="bg2"/>
              </a:solidFill>
            </a:endParaRPr>
          </a:p>
        </p:txBody>
      </p:sp>
      <p:sp>
        <p:nvSpPr>
          <p:cNvPr id="274460" name="Freeform 28">
            <a:extLst>
              <a:ext uri="{FF2B5EF4-FFF2-40B4-BE49-F238E27FC236}">
                <a16:creationId xmlns:a16="http://schemas.microsoft.com/office/drawing/2014/main" xmlns="" id="{0B588B82-BE26-4C8D-9C78-287F63661212}"/>
              </a:ext>
            </a:extLst>
          </p:cNvPr>
          <p:cNvSpPr>
            <a:spLocks/>
          </p:cNvSpPr>
          <p:nvPr/>
        </p:nvSpPr>
        <p:spPr bwMode="auto">
          <a:xfrm>
            <a:off x="2514600" y="1714500"/>
            <a:ext cx="3086100" cy="2000250"/>
          </a:xfrm>
          <a:custGeom>
            <a:avLst/>
            <a:gdLst>
              <a:gd name="T0" fmla="*/ 0 w 2400"/>
              <a:gd name="T1" fmla="*/ 0 h 1584"/>
              <a:gd name="T2" fmla="*/ 1872 w 2400"/>
              <a:gd name="T3" fmla="*/ 1104 h 1584"/>
              <a:gd name="T4" fmla="*/ 2400 w 2400"/>
              <a:gd name="T5" fmla="*/ 1584 h 1584"/>
            </a:gdLst>
            <a:ahLst/>
            <a:cxnLst>
              <a:cxn ang="0">
                <a:pos x="T0" y="T1"/>
              </a:cxn>
              <a:cxn ang="0">
                <a:pos x="T2" y="T3"/>
              </a:cxn>
              <a:cxn ang="0">
                <a:pos x="T4" y="T5"/>
              </a:cxn>
            </a:cxnLst>
            <a:rect l="0" t="0" r="r" b="b"/>
            <a:pathLst>
              <a:path w="2400" h="1584">
                <a:moveTo>
                  <a:pt x="0" y="0"/>
                </a:moveTo>
                <a:cubicBezTo>
                  <a:pt x="736" y="420"/>
                  <a:pt x="1472" y="840"/>
                  <a:pt x="1872" y="1104"/>
                </a:cubicBezTo>
                <a:cubicBezTo>
                  <a:pt x="2272" y="1368"/>
                  <a:pt x="2336" y="1476"/>
                  <a:pt x="2400" y="1584"/>
                </a:cubicBezTo>
              </a:path>
            </a:pathLst>
          </a:custGeom>
          <a:noFill/>
          <a:ln w="7620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1350">
              <a:solidFill>
                <a:schemeClr val="bg2"/>
              </a:solidFill>
            </a:endParaRPr>
          </a:p>
        </p:txBody>
      </p:sp>
      <p:sp>
        <p:nvSpPr>
          <p:cNvPr id="274461" name="Text Box 29">
            <a:extLst>
              <a:ext uri="{FF2B5EF4-FFF2-40B4-BE49-F238E27FC236}">
                <a16:creationId xmlns:a16="http://schemas.microsoft.com/office/drawing/2014/main" xmlns="" id="{68998D84-C98A-45AE-92A4-632958858032}"/>
              </a:ext>
            </a:extLst>
          </p:cNvPr>
          <p:cNvSpPr txBox="1">
            <a:spLocks noChangeArrowheads="1"/>
          </p:cNvSpPr>
          <p:nvPr/>
        </p:nvSpPr>
        <p:spPr bwMode="auto">
          <a:xfrm>
            <a:off x="5375672" y="4457700"/>
            <a:ext cx="1592744" cy="30008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altLang="es-CO" sz="1350">
                <a:solidFill>
                  <a:schemeClr val="bg2"/>
                </a:solidFill>
              </a:rPr>
              <a:t>Muestra del estudio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xmlns="" id="{908416BC-09AB-4BB5-AD81-E48B1E293E4C}"/>
              </a:ext>
            </a:extLst>
          </p:cNvPr>
          <p:cNvSpPr>
            <a:spLocks noGrp="1" noChangeArrowheads="1"/>
          </p:cNvSpPr>
          <p:nvPr>
            <p:ph type="title"/>
          </p:nvPr>
        </p:nvSpPr>
        <p:spPr/>
        <p:txBody>
          <a:bodyPr/>
          <a:lstStyle/>
          <a:p>
            <a:r>
              <a:rPr lang="es-CO" altLang="es-CO" sz="2400"/>
              <a:t>Disminución del sesgo de selección</a:t>
            </a:r>
          </a:p>
        </p:txBody>
      </p:sp>
      <p:sp>
        <p:nvSpPr>
          <p:cNvPr id="304131" name="Rectangle 3">
            <a:extLst>
              <a:ext uri="{FF2B5EF4-FFF2-40B4-BE49-F238E27FC236}">
                <a16:creationId xmlns:a16="http://schemas.microsoft.com/office/drawing/2014/main" xmlns="" id="{B5AB8DD5-38B6-425B-B96B-400CE4928ECC}"/>
              </a:ext>
            </a:extLst>
          </p:cNvPr>
          <p:cNvSpPr>
            <a:spLocks noGrp="1" noChangeArrowheads="1"/>
          </p:cNvSpPr>
          <p:nvPr>
            <p:ph type="body" idx="1"/>
          </p:nvPr>
        </p:nvSpPr>
        <p:spPr>
          <a:xfrm>
            <a:off x="1137684" y="1711842"/>
            <a:ext cx="6463266" cy="2745858"/>
          </a:xfrm>
        </p:spPr>
        <p:txBody>
          <a:bodyPr>
            <a:normAutofit/>
          </a:bodyPr>
          <a:lstStyle/>
          <a:p>
            <a:pPr marL="171450" indent="-171450">
              <a:lnSpc>
                <a:spcPct val="150000"/>
              </a:lnSpc>
              <a:buFont typeface="Arial" panose="020B0604020202020204" pitchFamily="34" charset="0"/>
              <a:buChar char="•"/>
            </a:pPr>
            <a:r>
              <a:rPr lang="es-CO" altLang="es-CO" sz="1800" dirty="0">
                <a:solidFill>
                  <a:schemeClr val="bg2"/>
                </a:solidFill>
                <a:latin typeface="Myriad Pro"/>
              </a:rPr>
              <a:t>Definición clara de la población de estudio</a:t>
            </a:r>
          </a:p>
          <a:p>
            <a:pPr marL="171450" indent="-171450">
              <a:lnSpc>
                <a:spcPct val="150000"/>
              </a:lnSpc>
              <a:buFont typeface="Arial" panose="020B0604020202020204" pitchFamily="34" charset="0"/>
              <a:buChar char="•"/>
            </a:pPr>
            <a:r>
              <a:rPr lang="es-CO" altLang="es-CO" sz="1800" dirty="0">
                <a:solidFill>
                  <a:schemeClr val="bg2"/>
                </a:solidFill>
                <a:latin typeface="Myriad Pro"/>
              </a:rPr>
              <a:t>Definiciones explicitas de caso y control</a:t>
            </a:r>
          </a:p>
          <a:p>
            <a:pPr marL="171450" indent="-171450">
              <a:lnSpc>
                <a:spcPct val="150000"/>
              </a:lnSpc>
              <a:buFont typeface="Arial" panose="020B0604020202020204" pitchFamily="34" charset="0"/>
              <a:buChar char="•"/>
            </a:pPr>
            <a:r>
              <a:rPr lang="es-CO" altLang="es-CO" sz="1800" dirty="0">
                <a:solidFill>
                  <a:schemeClr val="bg2"/>
                </a:solidFill>
                <a:latin typeface="Myriad Pro"/>
              </a:rPr>
              <a:t>Casos y controles de la misma población</a:t>
            </a:r>
          </a:p>
          <a:p>
            <a:pPr marL="171450" indent="-171450">
              <a:lnSpc>
                <a:spcPct val="150000"/>
              </a:lnSpc>
              <a:buFont typeface="Arial" panose="020B0604020202020204" pitchFamily="34" charset="0"/>
              <a:buChar char="•"/>
            </a:pPr>
            <a:r>
              <a:rPr lang="es-CO" altLang="es-CO" sz="1800" dirty="0">
                <a:solidFill>
                  <a:schemeClr val="bg2"/>
                </a:solidFill>
                <a:latin typeface="Myriad Pro"/>
              </a:rPr>
              <a:t>Selección de expuestos y no expuestos sin conocimiento del estado de exposición (cohorte retrospectiva)</a:t>
            </a:r>
          </a:p>
          <a:p>
            <a:pPr marL="171450" indent="-171450">
              <a:lnSpc>
                <a:spcPct val="150000"/>
              </a:lnSpc>
              <a:buFont typeface="Arial" panose="020B0604020202020204" pitchFamily="34" charset="0"/>
              <a:buChar char="•"/>
            </a:pPr>
            <a:endParaRPr lang="es-CO" altLang="es-CO" sz="1800" dirty="0">
              <a:solidFill>
                <a:schemeClr val="bg2"/>
              </a:solidFill>
              <a:latin typeface="Myriad Pro"/>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4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a:extLst>
              <a:ext uri="{FF2B5EF4-FFF2-40B4-BE49-F238E27FC236}">
                <a16:creationId xmlns:a16="http://schemas.microsoft.com/office/drawing/2014/main" xmlns="" id="{815A1F53-0FC4-482D-823C-D697563EA4B0}"/>
              </a:ext>
            </a:extLst>
          </p:cNvPr>
          <p:cNvSpPr>
            <a:spLocks noGrp="1" noChangeArrowheads="1"/>
          </p:cNvSpPr>
          <p:nvPr>
            <p:ph type="title"/>
          </p:nvPr>
        </p:nvSpPr>
        <p:spPr>
          <a:xfrm>
            <a:off x="2401677" y="511842"/>
            <a:ext cx="6444868" cy="549659"/>
          </a:xfrm>
        </p:spPr>
        <p:txBody>
          <a:bodyPr>
            <a:normAutofit fontScale="90000"/>
          </a:bodyPr>
          <a:lstStyle/>
          <a:p>
            <a:r>
              <a:rPr lang="fr-FR" altLang="es-CO" dirty="0" err="1"/>
              <a:t>Sesgo</a:t>
            </a:r>
            <a:r>
              <a:rPr lang="fr-FR" altLang="es-CO" dirty="0"/>
              <a:t> de </a:t>
            </a:r>
            <a:r>
              <a:rPr lang="fr-FR" altLang="es-CO" dirty="0" err="1"/>
              <a:t>información</a:t>
            </a:r>
            <a:endParaRPr lang="en-GB" altLang="es-CO" dirty="0"/>
          </a:p>
        </p:txBody>
      </p:sp>
      <p:sp>
        <p:nvSpPr>
          <p:cNvPr id="58375" name="Rectangle 7">
            <a:extLst>
              <a:ext uri="{FF2B5EF4-FFF2-40B4-BE49-F238E27FC236}">
                <a16:creationId xmlns:a16="http://schemas.microsoft.com/office/drawing/2014/main" xmlns="" id="{5798C419-0659-4119-86A5-88637E93AEA9}"/>
              </a:ext>
            </a:extLst>
          </p:cNvPr>
          <p:cNvSpPr>
            <a:spLocks noGrp="1" noChangeArrowheads="1"/>
          </p:cNvSpPr>
          <p:nvPr>
            <p:ph type="body" idx="1"/>
          </p:nvPr>
        </p:nvSpPr>
        <p:spPr/>
        <p:txBody>
          <a:bodyPr>
            <a:normAutofit/>
          </a:bodyPr>
          <a:lstStyle/>
          <a:p>
            <a:pPr>
              <a:lnSpc>
                <a:spcPct val="150000"/>
              </a:lnSpc>
            </a:pPr>
            <a:r>
              <a:rPr lang="es-CO" altLang="es-CO" sz="1600" dirty="0">
                <a:solidFill>
                  <a:schemeClr val="bg2"/>
                </a:solidFill>
              </a:rPr>
              <a:t>Error sistemático en la medición de la información sobre exposición o el resultado (</a:t>
            </a:r>
            <a:r>
              <a:rPr lang="es-CO" altLang="es-CO" sz="1600" dirty="0" err="1">
                <a:solidFill>
                  <a:schemeClr val="bg2"/>
                </a:solidFill>
              </a:rPr>
              <a:t>outcome</a:t>
            </a:r>
            <a:r>
              <a:rPr lang="es-CO" altLang="es-CO" sz="1600" dirty="0">
                <a:solidFill>
                  <a:schemeClr val="bg2"/>
                </a:solidFill>
              </a:rPr>
              <a:t>)</a:t>
            </a:r>
          </a:p>
          <a:p>
            <a:pPr>
              <a:lnSpc>
                <a:spcPct val="150000"/>
              </a:lnSpc>
            </a:pPr>
            <a:r>
              <a:rPr lang="es-CO" altLang="es-CO" sz="1600" dirty="0">
                <a:solidFill>
                  <a:schemeClr val="bg2"/>
                </a:solidFill>
              </a:rPr>
              <a:t>Diferencias</a:t>
            </a:r>
          </a:p>
          <a:p>
            <a:pPr lvl="1">
              <a:lnSpc>
                <a:spcPct val="150000"/>
              </a:lnSpc>
            </a:pPr>
            <a:r>
              <a:rPr lang="es-CO" altLang="es-CO" sz="1600" dirty="0">
                <a:solidFill>
                  <a:schemeClr val="bg2"/>
                </a:solidFill>
              </a:rPr>
              <a:t>Datos de exposición entre casos y controles</a:t>
            </a:r>
          </a:p>
          <a:p>
            <a:pPr lvl="1">
              <a:lnSpc>
                <a:spcPct val="150000"/>
              </a:lnSpc>
            </a:pPr>
            <a:r>
              <a:rPr lang="es-CO" altLang="es-CO" sz="1600" dirty="0">
                <a:solidFill>
                  <a:schemeClr val="bg2"/>
                </a:solidFill>
              </a:rPr>
              <a:t>Datos del resultado o enfermedad entre diferentes grupos de exposición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5">
            <a:extLst>
              <a:ext uri="{FF2B5EF4-FFF2-40B4-BE49-F238E27FC236}">
                <a16:creationId xmlns:a16="http://schemas.microsoft.com/office/drawing/2014/main" xmlns="" id="{366196A0-EC10-4A61-890F-25A7F140FB37}"/>
              </a:ext>
            </a:extLst>
          </p:cNvPr>
          <p:cNvSpPr>
            <a:spLocks noGrp="1" noChangeArrowheads="1"/>
          </p:cNvSpPr>
          <p:nvPr>
            <p:ph type="title"/>
          </p:nvPr>
        </p:nvSpPr>
        <p:spPr>
          <a:xfrm>
            <a:off x="2908453" y="151948"/>
            <a:ext cx="5728772" cy="549659"/>
          </a:xfrm>
        </p:spPr>
        <p:txBody>
          <a:bodyPr>
            <a:normAutofit/>
          </a:bodyPr>
          <a:lstStyle/>
          <a:p>
            <a:r>
              <a:rPr lang="es-CO" altLang="es-CO" sz="2400" dirty="0"/>
              <a:t>Clasificación errónea</a:t>
            </a:r>
          </a:p>
        </p:txBody>
      </p:sp>
      <p:sp>
        <p:nvSpPr>
          <p:cNvPr id="97286" name="Rectangle 6">
            <a:extLst>
              <a:ext uri="{FF2B5EF4-FFF2-40B4-BE49-F238E27FC236}">
                <a16:creationId xmlns:a16="http://schemas.microsoft.com/office/drawing/2014/main" xmlns="" id="{1E52A9D0-554E-4336-AC79-2ACB5D30B094}"/>
              </a:ext>
            </a:extLst>
          </p:cNvPr>
          <p:cNvSpPr>
            <a:spLocks noGrp="1" noChangeArrowheads="1"/>
          </p:cNvSpPr>
          <p:nvPr>
            <p:ph type="body" sz="half" idx="4294967295"/>
          </p:nvPr>
        </p:nvSpPr>
        <p:spPr>
          <a:xfrm>
            <a:off x="892365" y="1317205"/>
            <a:ext cx="7744859" cy="800100"/>
          </a:xfrm>
          <a:noFill/>
        </p:spPr>
        <p:txBody>
          <a:bodyPr/>
          <a:lstStyle/>
          <a:p>
            <a:pPr algn="ctr">
              <a:lnSpc>
                <a:spcPct val="80000"/>
              </a:lnSpc>
              <a:buFont typeface="SPC MarkersBullets" pitchFamily="2" charset="2"/>
              <a:buNone/>
            </a:pPr>
            <a:r>
              <a:rPr lang="es-CO" altLang="es-CO" sz="1800" dirty="0">
                <a:solidFill>
                  <a:schemeClr val="bg2"/>
                </a:solidFill>
                <a:latin typeface="Myriad Pro"/>
              </a:rPr>
              <a:t>Error en la medición que lleva a asignar erróneamente la categoría de exposición o de resultado</a:t>
            </a:r>
          </a:p>
        </p:txBody>
      </p:sp>
      <p:sp>
        <p:nvSpPr>
          <p:cNvPr id="97290" name="Rectangle 10">
            <a:extLst>
              <a:ext uri="{FF2B5EF4-FFF2-40B4-BE49-F238E27FC236}">
                <a16:creationId xmlns:a16="http://schemas.microsoft.com/office/drawing/2014/main" xmlns="" id="{0E2F8305-CA1C-414C-899E-4620B20F693E}"/>
              </a:ext>
            </a:extLst>
          </p:cNvPr>
          <p:cNvSpPr>
            <a:spLocks noChangeArrowheads="1"/>
          </p:cNvSpPr>
          <p:nvPr/>
        </p:nvSpPr>
        <p:spPr bwMode="auto">
          <a:xfrm>
            <a:off x="1106506" y="2228850"/>
            <a:ext cx="3294045" cy="19159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rgbClr val="FF0000"/>
              </a:buClr>
              <a:buFont typeface="SPC MarkersBullets" pitchFamily="2" charset="2"/>
              <a:buNone/>
            </a:pPr>
            <a:r>
              <a:rPr lang="es-CO" altLang="es-CO" sz="1350" b="1" u="sng" dirty="0">
                <a:solidFill>
                  <a:schemeClr val="bg2"/>
                </a:solidFill>
                <a:latin typeface="Myriad Pro"/>
              </a:rPr>
              <a:t>No-diferencial</a:t>
            </a:r>
          </a:p>
          <a:p>
            <a:pPr marL="285750" indent="-285750" algn="l">
              <a:spcBef>
                <a:spcPct val="50000"/>
              </a:spcBef>
              <a:buClr>
                <a:srgbClr val="FF0000"/>
              </a:buClr>
              <a:buFont typeface="Arial" panose="020B0604020202020204" pitchFamily="34" charset="0"/>
              <a:buChar char="•"/>
            </a:pPr>
            <a:r>
              <a:rPr lang="es-CO" altLang="es-CO" sz="1500" dirty="0">
                <a:solidFill>
                  <a:schemeClr val="bg2"/>
                </a:solidFill>
                <a:latin typeface="Myriad Pro"/>
              </a:rPr>
              <a:t> Por error aleatorio</a:t>
            </a:r>
          </a:p>
          <a:p>
            <a:pPr marL="285750" indent="-285750" algn="l">
              <a:spcBef>
                <a:spcPct val="50000"/>
              </a:spcBef>
              <a:buClr>
                <a:srgbClr val="FF0000"/>
              </a:buClr>
              <a:buFont typeface="Arial" panose="020B0604020202020204" pitchFamily="34" charset="0"/>
              <a:buChar char="•"/>
            </a:pPr>
            <a:r>
              <a:rPr lang="es-CO" altLang="es-CO" sz="1500" dirty="0">
                <a:solidFill>
                  <a:schemeClr val="bg2"/>
                </a:solidFill>
                <a:latin typeface="Myriad Pro"/>
              </a:rPr>
              <a:t> No relacionada con el estado de exposición o resultado</a:t>
            </a:r>
          </a:p>
          <a:p>
            <a:pPr marL="285750" indent="-285750" algn="l">
              <a:spcBef>
                <a:spcPct val="50000"/>
              </a:spcBef>
              <a:buClr>
                <a:srgbClr val="FF0000"/>
              </a:buClr>
              <a:buFont typeface="Arial" panose="020B0604020202020204" pitchFamily="34" charset="0"/>
              <a:buChar char="•"/>
            </a:pPr>
            <a:r>
              <a:rPr lang="es-CO" altLang="es-CO" sz="1500" dirty="0">
                <a:solidFill>
                  <a:schemeClr val="bg2"/>
                </a:solidFill>
                <a:latin typeface="Myriad Pro"/>
              </a:rPr>
              <a:t> No es por sesgo</a:t>
            </a:r>
          </a:p>
          <a:p>
            <a:pPr marL="285750" indent="-285750" algn="l">
              <a:spcBef>
                <a:spcPct val="50000"/>
              </a:spcBef>
              <a:buClr>
                <a:srgbClr val="FF0000"/>
              </a:buClr>
              <a:buFont typeface="Arial" panose="020B0604020202020204" pitchFamily="34" charset="0"/>
              <a:buChar char="•"/>
            </a:pPr>
            <a:r>
              <a:rPr lang="es-CO" altLang="es-CO" sz="1500" dirty="0">
                <a:solidFill>
                  <a:schemeClr val="bg2"/>
                </a:solidFill>
                <a:latin typeface="Myriad Pro"/>
              </a:rPr>
              <a:t> Débil medida de asociación</a:t>
            </a:r>
          </a:p>
        </p:txBody>
      </p:sp>
      <p:sp>
        <p:nvSpPr>
          <p:cNvPr id="97293" name="Rectangle 13">
            <a:extLst>
              <a:ext uri="{FF2B5EF4-FFF2-40B4-BE49-F238E27FC236}">
                <a16:creationId xmlns:a16="http://schemas.microsoft.com/office/drawing/2014/main" xmlns="" id="{CB54E99F-3D4B-435E-92FF-113198FF74E1}"/>
              </a:ext>
            </a:extLst>
          </p:cNvPr>
          <p:cNvSpPr>
            <a:spLocks noChangeArrowheads="1"/>
          </p:cNvSpPr>
          <p:nvPr/>
        </p:nvSpPr>
        <p:spPr bwMode="auto">
          <a:xfrm>
            <a:off x="4743449" y="2228850"/>
            <a:ext cx="3552251" cy="21467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spcBef>
                <a:spcPct val="50000"/>
              </a:spcBef>
              <a:buClr>
                <a:srgbClr val="FF0000"/>
              </a:buClr>
              <a:buFont typeface="Arial" panose="020B0604020202020204" pitchFamily="34" charset="0"/>
              <a:buChar char="•"/>
            </a:pPr>
            <a:r>
              <a:rPr lang="es-CO" altLang="es-CO" sz="1350" b="1" u="sng" dirty="0">
                <a:solidFill>
                  <a:schemeClr val="bg2"/>
                </a:solidFill>
                <a:latin typeface="Myriad Pro"/>
              </a:rPr>
              <a:t>Diferencial</a:t>
            </a:r>
          </a:p>
          <a:p>
            <a:pPr marL="285750" indent="-285750" algn="l">
              <a:spcBef>
                <a:spcPct val="50000"/>
              </a:spcBef>
              <a:buClr>
                <a:srgbClr val="FF0000"/>
              </a:buClr>
              <a:buFont typeface="Arial" panose="020B0604020202020204" pitchFamily="34" charset="0"/>
              <a:buChar char="•"/>
            </a:pPr>
            <a:r>
              <a:rPr lang="es-CO" altLang="es-CO" sz="1500" dirty="0">
                <a:solidFill>
                  <a:schemeClr val="bg2"/>
                </a:solidFill>
                <a:latin typeface="Myriad Pro"/>
              </a:rPr>
              <a:t> Debido a error sistemático</a:t>
            </a:r>
          </a:p>
          <a:p>
            <a:pPr marL="285750" indent="-285750" algn="l">
              <a:spcBef>
                <a:spcPct val="50000"/>
              </a:spcBef>
              <a:buClr>
                <a:srgbClr val="FF0000"/>
              </a:buClr>
              <a:buFont typeface="Arial" panose="020B0604020202020204" pitchFamily="34" charset="0"/>
              <a:buChar char="•"/>
            </a:pPr>
            <a:r>
              <a:rPr lang="es-CO" altLang="es-CO" sz="1500" dirty="0">
                <a:solidFill>
                  <a:schemeClr val="bg2"/>
                </a:solidFill>
                <a:latin typeface="Myriad Pro"/>
              </a:rPr>
              <a:t>Relacionada con el estado de exposición o resultado</a:t>
            </a:r>
          </a:p>
          <a:p>
            <a:pPr marL="285750" indent="-285750" algn="l">
              <a:spcBef>
                <a:spcPct val="50000"/>
              </a:spcBef>
              <a:buClr>
                <a:srgbClr val="FF0000"/>
              </a:buClr>
              <a:buFont typeface="Arial" panose="020B0604020202020204" pitchFamily="34" charset="0"/>
              <a:buChar char="•"/>
            </a:pPr>
            <a:r>
              <a:rPr lang="es-CO" altLang="es-CO" sz="1500" dirty="0">
                <a:solidFill>
                  <a:schemeClr val="bg2"/>
                </a:solidFill>
                <a:latin typeface="Myriad Pro"/>
              </a:rPr>
              <a:t> Sesgo</a:t>
            </a:r>
          </a:p>
          <a:p>
            <a:pPr marL="285750" indent="-285750" algn="l">
              <a:spcBef>
                <a:spcPct val="50000"/>
              </a:spcBef>
              <a:buClr>
                <a:srgbClr val="FF0000"/>
              </a:buClr>
              <a:buFont typeface="Arial" panose="020B0604020202020204" pitchFamily="34" charset="0"/>
              <a:buChar char="•"/>
            </a:pPr>
            <a:r>
              <a:rPr lang="es-CO" altLang="es-CO" sz="1500" dirty="0">
                <a:solidFill>
                  <a:schemeClr val="bg2"/>
                </a:solidFill>
                <a:latin typeface="Myriad Pro"/>
              </a:rPr>
              <a:t> Medida de asociación distorsionada en cualquier dirección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0" grpId="0" animBg="1" autoUpdateAnimBg="0"/>
      <p:bldP spid="9729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xmlns="" id="{73B6529A-F166-481A-B91A-C7F09167FBE1}"/>
              </a:ext>
            </a:extLst>
          </p:cNvPr>
          <p:cNvSpPr>
            <a:spLocks noGrp="1" noChangeArrowheads="1"/>
          </p:cNvSpPr>
          <p:nvPr>
            <p:ph type="title"/>
          </p:nvPr>
        </p:nvSpPr>
        <p:spPr>
          <a:xfrm>
            <a:off x="2001627" y="380771"/>
            <a:ext cx="6343650" cy="857250"/>
          </a:xfrm>
        </p:spPr>
        <p:txBody>
          <a:bodyPr>
            <a:normAutofit/>
          </a:bodyPr>
          <a:lstStyle/>
          <a:p>
            <a:r>
              <a:rPr lang="es-CO" altLang="es-CO" sz="2000" dirty="0"/>
              <a:t>Tipos de sesgos de información</a:t>
            </a:r>
          </a:p>
        </p:txBody>
      </p:sp>
      <p:sp>
        <p:nvSpPr>
          <p:cNvPr id="245767" name="Rectangle 7">
            <a:extLst>
              <a:ext uri="{FF2B5EF4-FFF2-40B4-BE49-F238E27FC236}">
                <a16:creationId xmlns:a16="http://schemas.microsoft.com/office/drawing/2014/main" xmlns="" id="{3A8796D2-5C14-4F77-96ED-5495ACC04D7F}"/>
              </a:ext>
            </a:extLst>
          </p:cNvPr>
          <p:cNvSpPr>
            <a:spLocks noGrp="1" noChangeArrowheads="1"/>
          </p:cNvSpPr>
          <p:nvPr>
            <p:ph type="body" idx="1"/>
          </p:nvPr>
        </p:nvSpPr>
        <p:spPr>
          <a:xfrm>
            <a:off x="1277957" y="1428750"/>
            <a:ext cx="6047959" cy="3086100"/>
          </a:xfrm>
        </p:spPr>
        <p:txBody>
          <a:bodyPr>
            <a:normAutofit/>
          </a:bodyPr>
          <a:lstStyle/>
          <a:p>
            <a:pPr>
              <a:lnSpc>
                <a:spcPct val="150000"/>
              </a:lnSpc>
            </a:pPr>
            <a:r>
              <a:rPr lang="es-CO" altLang="es-CO" sz="1800" dirty="0">
                <a:solidFill>
                  <a:schemeClr val="bg2"/>
                </a:solidFill>
                <a:latin typeface="Myriad Pro"/>
              </a:rPr>
              <a:t>Sesgo de reporte</a:t>
            </a:r>
          </a:p>
          <a:p>
            <a:pPr lvl="1">
              <a:lnSpc>
                <a:spcPct val="150000"/>
              </a:lnSpc>
            </a:pPr>
            <a:r>
              <a:rPr lang="es-CO" altLang="es-CO" sz="1800" dirty="0">
                <a:solidFill>
                  <a:schemeClr val="bg2"/>
                </a:solidFill>
                <a:latin typeface="Myriad Pro"/>
              </a:rPr>
              <a:t>Sesgo de recuerdo</a:t>
            </a:r>
          </a:p>
          <a:p>
            <a:pPr lvl="1">
              <a:lnSpc>
                <a:spcPct val="150000"/>
              </a:lnSpc>
            </a:pPr>
            <a:endParaRPr lang="es-CO" altLang="es-CO" sz="1800" dirty="0">
              <a:solidFill>
                <a:schemeClr val="bg2"/>
              </a:solidFill>
              <a:latin typeface="Myriad Pro"/>
            </a:endParaRPr>
          </a:p>
          <a:p>
            <a:pPr>
              <a:lnSpc>
                <a:spcPct val="150000"/>
              </a:lnSpc>
            </a:pPr>
            <a:r>
              <a:rPr lang="es-CO" altLang="es-CO" sz="1800" dirty="0">
                <a:solidFill>
                  <a:schemeClr val="bg2"/>
                </a:solidFill>
                <a:latin typeface="Myriad Pro"/>
              </a:rPr>
              <a:t>Sesgo del </a:t>
            </a:r>
            <a:r>
              <a:rPr lang="es-CO" altLang="es-CO" sz="1800" dirty="0" smtClean="0">
                <a:solidFill>
                  <a:schemeClr val="bg2"/>
                </a:solidFill>
                <a:latin typeface="Myriad Pro"/>
              </a:rPr>
              <a:t>observador</a:t>
            </a:r>
            <a:endParaRPr lang="es-CO" altLang="es-CO" sz="1800" dirty="0">
              <a:solidFill>
                <a:schemeClr val="bg2"/>
              </a:solidFill>
              <a:latin typeface="Myriad Pro"/>
            </a:endParaRPr>
          </a:p>
          <a:p>
            <a:pPr lvl="1">
              <a:lnSpc>
                <a:spcPct val="150000"/>
              </a:lnSpc>
            </a:pPr>
            <a:r>
              <a:rPr lang="es-CO" altLang="es-CO" sz="1800" dirty="0">
                <a:solidFill>
                  <a:schemeClr val="bg2"/>
                </a:solidFill>
                <a:latin typeface="Myriad Pro"/>
              </a:rPr>
              <a:t>Sesgo del entrevistador</a:t>
            </a:r>
          </a:p>
          <a:p>
            <a:pPr lvl="1">
              <a:lnSpc>
                <a:spcPct val="150000"/>
              </a:lnSpc>
            </a:pPr>
            <a:r>
              <a:rPr lang="es-CO" altLang="es-CO" sz="1800" dirty="0">
                <a:solidFill>
                  <a:schemeClr val="bg2"/>
                </a:solidFill>
                <a:latin typeface="Myriad Pro"/>
              </a:rPr>
              <a:t>Seguimiento sesgado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08AFF26B-B07D-488A-9872-33C1317AF289}"/>
              </a:ext>
            </a:extLst>
          </p:cNvPr>
          <p:cNvSpPr>
            <a:spLocks noGrp="1" noChangeArrowheads="1"/>
          </p:cNvSpPr>
          <p:nvPr>
            <p:ph type="title"/>
          </p:nvPr>
        </p:nvSpPr>
        <p:spPr>
          <a:xfrm>
            <a:off x="2773768" y="114300"/>
            <a:ext cx="5992416" cy="857250"/>
          </a:xfrm>
        </p:spPr>
        <p:txBody>
          <a:bodyPr/>
          <a:lstStyle/>
          <a:p>
            <a:r>
              <a:rPr lang="es-CO" altLang="es-CO" sz="2400" dirty="0"/>
              <a:t>Disminución del sesgo de información</a:t>
            </a:r>
          </a:p>
        </p:txBody>
      </p:sp>
      <p:sp>
        <p:nvSpPr>
          <p:cNvPr id="69635" name="Rectangle 3">
            <a:extLst>
              <a:ext uri="{FF2B5EF4-FFF2-40B4-BE49-F238E27FC236}">
                <a16:creationId xmlns:a16="http://schemas.microsoft.com/office/drawing/2014/main" xmlns="" id="{64E394EA-98AA-411D-A516-7E573D7ED3F9}"/>
              </a:ext>
            </a:extLst>
          </p:cNvPr>
          <p:cNvSpPr>
            <a:spLocks noGrp="1" noChangeArrowheads="1"/>
          </p:cNvSpPr>
          <p:nvPr>
            <p:ph type="body" idx="1"/>
          </p:nvPr>
        </p:nvSpPr>
        <p:spPr>
          <a:xfrm>
            <a:off x="1041991" y="1287868"/>
            <a:ext cx="6826101" cy="3432988"/>
          </a:xfrm>
        </p:spPr>
        <p:txBody>
          <a:bodyPr>
            <a:normAutofit fontScale="92500" lnSpcReduction="20000"/>
          </a:bodyPr>
          <a:lstStyle/>
          <a:p>
            <a:pPr>
              <a:lnSpc>
                <a:spcPct val="150000"/>
              </a:lnSpc>
            </a:pPr>
            <a:r>
              <a:rPr lang="es-CO" altLang="es-CO" sz="1800" dirty="0">
                <a:solidFill>
                  <a:schemeClr val="bg2"/>
                </a:solidFill>
                <a:latin typeface="Myriad Pro"/>
              </a:rPr>
              <a:t>Estandarice instrumentos de medición </a:t>
            </a:r>
          </a:p>
          <a:p>
            <a:pPr>
              <a:lnSpc>
                <a:spcPct val="150000"/>
              </a:lnSpc>
            </a:pPr>
            <a:r>
              <a:rPr lang="es-CO" altLang="es-CO" sz="1800" dirty="0">
                <a:solidFill>
                  <a:schemeClr val="bg2"/>
                </a:solidFill>
                <a:latin typeface="Myriad Pro"/>
              </a:rPr>
              <a:t>Administración de instrumentos de forma igual a casos y controles (expuestos/no expuestos) </a:t>
            </a:r>
          </a:p>
          <a:p>
            <a:pPr>
              <a:lnSpc>
                <a:spcPct val="150000"/>
              </a:lnSpc>
            </a:pPr>
            <a:r>
              <a:rPr lang="es-CO" altLang="es-CO" sz="1800" dirty="0">
                <a:solidFill>
                  <a:schemeClr val="bg2"/>
                </a:solidFill>
                <a:latin typeface="Myriad Pro"/>
              </a:rPr>
              <a:t>Use múltiples fuentes de información</a:t>
            </a:r>
          </a:p>
          <a:p>
            <a:pPr lvl="1">
              <a:lnSpc>
                <a:spcPct val="150000"/>
              </a:lnSpc>
              <a:spcBef>
                <a:spcPct val="0"/>
              </a:spcBef>
            </a:pPr>
            <a:r>
              <a:rPr lang="es-CO" altLang="es-CO" sz="1500" dirty="0">
                <a:solidFill>
                  <a:schemeClr val="bg2"/>
                </a:solidFill>
                <a:latin typeface="Myriad Pro"/>
              </a:rPr>
              <a:t>Cuestionarios</a:t>
            </a:r>
          </a:p>
          <a:p>
            <a:pPr lvl="1">
              <a:lnSpc>
                <a:spcPct val="150000"/>
              </a:lnSpc>
              <a:spcBef>
                <a:spcPct val="0"/>
              </a:spcBef>
            </a:pPr>
            <a:r>
              <a:rPr lang="es-CO" altLang="es-CO" sz="1500" dirty="0">
                <a:solidFill>
                  <a:schemeClr val="bg2"/>
                </a:solidFill>
                <a:latin typeface="Myriad Pro"/>
              </a:rPr>
              <a:t>Mediciones directas</a:t>
            </a:r>
          </a:p>
          <a:p>
            <a:pPr lvl="1">
              <a:lnSpc>
                <a:spcPct val="150000"/>
              </a:lnSpc>
              <a:spcBef>
                <a:spcPct val="0"/>
              </a:spcBef>
            </a:pPr>
            <a:r>
              <a:rPr lang="es-CO" altLang="es-CO" sz="1500" dirty="0">
                <a:solidFill>
                  <a:schemeClr val="bg2"/>
                </a:solidFill>
                <a:latin typeface="Myriad Pro"/>
              </a:rPr>
              <a:t>Registros</a:t>
            </a:r>
          </a:p>
          <a:p>
            <a:pPr lvl="1">
              <a:lnSpc>
                <a:spcPct val="150000"/>
              </a:lnSpc>
              <a:spcBef>
                <a:spcPct val="0"/>
              </a:spcBef>
            </a:pPr>
            <a:r>
              <a:rPr lang="es-CO" altLang="es-CO" sz="1500" dirty="0">
                <a:solidFill>
                  <a:schemeClr val="bg2"/>
                </a:solidFill>
                <a:latin typeface="Myriad Pro"/>
              </a:rPr>
              <a:t>Historias clínicas</a:t>
            </a:r>
          </a:p>
          <a:p>
            <a:pPr>
              <a:lnSpc>
                <a:spcPct val="150000"/>
              </a:lnSpc>
              <a:spcBef>
                <a:spcPct val="10000"/>
              </a:spcBef>
            </a:pPr>
            <a:r>
              <a:rPr lang="es-CO" altLang="es-CO" sz="1800" dirty="0">
                <a:solidFill>
                  <a:schemeClr val="bg2"/>
                </a:solidFill>
                <a:latin typeface="Myriad Pro"/>
              </a:rPr>
              <a:t>Use múltiples controles</a:t>
            </a:r>
          </a:p>
          <a:p>
            <a:pPr>
              <a:lnSpc>
                <a:spcPct val="150000"/>
              </a:lnSpc>
              <a:spcBef>
                <a:spcPct val="10000"/>
              </a:spcBef>
            </a:pPr>
            <a:r>
              <a:rPr lang="es-CO" altLang="es-CO" sz="1800" dirty="0">
                <a:solidFill>
                  <a:schemeClr val="bg2"/>
                </a:solidFill>
                <a:latin typeface="Myriad Pro"/>
              </a:rPr>
              <a:t>Use sujetos reclasificados para evaluar sesgo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635693" y="273739"/>
            <a:ext cx="1905077" cy="4434524"/>
          </a:xfrm>
          <a:prstGeom prst="round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ES" sz="1350" dirty="0">
                <a:solidFill>
                  <a:schemeClr val="tx1"/>
                </a:solidFill>
              </a:rPr>
              <a:t>VERDAD EN EL UNIVERSO</a:t>
            </a:r>
          </a:p>
        </p:txBody>
      </p:sp>
      <p:sp>
        <p:nvSpPr>
          <p:cNvPr id="6" name="Rectángulo redondeado 5"/>
          <p:cNvSpPr/>
          <p:nvPr/>
        </p:nvSpPr>
        <p:spPr>
          <a:xfrm>
            <a:off x="3889807" y="1456275"/>
            <a:ext cx="1720270" cy="3251988"/>
          </a:xfrm>
          <a:prstGeom prst="round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ES" sz="1350" b="1" dirty="0">
                <a:solidFill>
                  <a:schemeClr val="tx1"/>
                </a:solidFill>
              </a:rPr>
              <a:t>PASO # 2</a:t>
            </a:r>
          </a:p>
          <a:p>
            <a:pPr algn="ctr"/>
            <a:endParaRPr lang="es-ES" sz="1350" dirty="0">
              <a:solidFill>
                <a:schemeClr val="tx1"/>
              </a:solidFill>
            </a:endParaRPr>
          </a:p>
          <a:p>
            <a:pPr algn="ctr"/>
            <a:r>
              <a:rPr lang="es-ES" sz="1350" b="1" dirty="0">
                <a:solidFill>
                  <a:schemeClr val="tx1"/>
                </a:solidFill>
              </a:rPr>
              <a:t>Población accesible</a:t>
            </a:r>
          </a:p>
          <a:p>
            <a:pPr algn="ctr"/>
            <a:r>
              <a:rPr lang="es-ES" sz="1350" dirty="0">
                <a:solidFill>
                  <a:schemeClr val="tx1"/>
                </a:solidFill>
              </a:rPr>
              <a:t>Especificar características temporales y geográficas</a:t>
            </a:r>
          </a:p>
          <a:p>
            <a:pPr algn="ctr"/>
            <a:endParaRPr lang="es-ES" sz="1350" dirty="0">
              <a:solidFill>
                <a:schemeClr val="tx1"/>
              </a:solidFill>
            </a:endParaRPr>
          </a:p>
          <a:p>
            <a:pPr algn="ctr"/>
            <a:r>
              <a:rPr lang="es-ES" sz="1350" b="1" dirty="0">
                <a:solidFill>
                  <a:schemeClr val="tx1"/>
                </a:solidFill>
              </a:rPr>
              <a:t>CRITERIOS</a:t>
            </a:r>
          </a:p>
          <a:p>
            <a:pPr algn="ctr"/>
            <a:r>
              <a:rPr lang="es-ES" sz="1350" dirty="0">
                <a:solidFill>
                  <a:schemeClr val="tx1"/>
                </a:solidFill>
              </a:rPr>
              <a:t>Representativos de poblaciones diana y disponibles</a:t>
            </a:r>
          </a:p>
        </p:txBody>
      </p:sp>
      <p:sp>
        <p:nvSpPr>
          <p:cNvPr id="7" name="Rectángulo redondeado 6"/>
          <p:cNvSpPr/>
          <p:nvPr/>
        </p:nvSpPr>
        <p:spPr>
          <a:xfrm>
            <a:off x="5894742" y="273739"/>
            <a:ext cx="1881850" cy="4434524"/>
          </a:xfrm>
          <a:prstGeom prst="round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ES" sz="1350" dirty="0">
                <a:solidFill>
                  <a:schemeClr val="tx1"/>
                </a:solidFill>
              </a:rPr>
              <a:t>VERDAD EN EL ESTUDIO</a:t>
            </a:r>
          </a:p>
        </p:txBody>
      </p:sp>
      <p:cxnSp>
        <p:nvCxnSpPr>
          <p:cNvPr id="27" name="Conector recto de flecha 26"/>
          <p:cNvCxnSpPr/>
          <p:nvPr/>
        </p:nvCxnSpPr>
        <p:spPr>
          <a:xfrm>
            <a:off x="3540770" y="1992801"/>
            <a:ext cx="349037" cy="0"/>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onector recto de flecha 27"/>
          <p:cNvCxnSpPr/>
          <p:nvPr/>
        </p:nvCxnSpPr>
        <p:spPr>
          <a:xfrm>
            <a:off x="5610077" y="1992801"/>
            <a:ext cx="284665" cy="0"/>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CuadroTexto 38"/>
          <p:cNvSpPr txBox="1"/>
          <p:nvPr/>
        </p:nvSpPr>
        <p:spPr>
          <a:xfrm>
            <a:off x="6628304" y="4708263"/>
            <a:ext cx="1049711" cy="300082"/>
          </a:xfrm>
          <a:prstGeom prst="rect">
            <a:avLst/>
          </a:prstGeom>
          <a:noFill/>
        </p:spPr>
        <p:txBody>
          <a:bodyPr wrap="none" rtlCol="0">
            <a:spAutoFit/>
          </a:bodyPr>
          <a:lstStyle/>
          <a:p>
            <a:r>
              <a:rPr lang="es-ES" sz="1350" dirty="0" err="1"/>
              <a:t>Hulley</a:t>
            </a:r>
            <a:r>
              <a:rPr lang="es-ES" sz="1350" dirty="0"/>
              <a:t>, 2008</a:t>
            </a:r>
          </a:p>
        </p:txBody>
      </p:sp>
      <p:cxnSp>
        <p:nvCxnSpPr>
          <p:cNvPr id="41" name="Conector recto 40"/>
          <p:cNvCxnSpPr/>
          <p:nvPr/>
        </p:nvCxnSpPr>
        <p:spPr>
          <a:xfrm flipV="1">
            <a:off x="1602846" y="1182546"/>
            <a:ext cx="6295510" cy="1"/>
          </a:xfrm>
          <a:prstGeom prst="line">
            <a:avLst/>
          </a:prstGeom>
          <a:ln w="28575"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40" name="Rectángulo redondeado 39"/>
          <p:cNvSpPr/>
          <p:nvPr/>
        </p:nvSpPr>
        <p:spPr>
          <a:xfrm>
            <a:off x="5981003" y="1456275"/>
            <a:ext cx="1720270" cy="2890657"/>
          </a:xfrm>
          <a:prstGeom prst="round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ES" sz="1350" b="1" dirty="0">
                <a:solidFill>
                  <a:schemeClr val="tx1"/>
                </a:solidFill>
              </a:rPr>
              <a:t>PASO # 3</a:t>
            </a:r>
          </a:p>
          <a:p>
            <a:pPr algn="ctr"/>
            <a:endParaRPr lang="es-ES" sz="1350" dirty="0">
              <a:solidFill>
                <a:schemeClr val="tx1"/>
              </a:solidFill>
            </a:endParaRPr>
          </a:p>
          <a:p>
            <a:pPr algn="ctr"/>
            <a:r>
              <a:rPr lang="es-ES" sz="1350" b="1" dirty="0">
                <a:solidFill>
                  <a:schemeClr val="tx1"/>
                </a:solidFill>
              </a:rPr>
              <a:t>Muestra propuesta</a:t>
            </a:r>
          </a:p>
          <a:p>
            <a:pPr algn="ctr"/>
            <a:r>
              <a:rPr lang="es-ES" sz="1350" dirty="0">
                <a:solidFill>
                  <a:schemeClr val="tx1"/>
                </a:solidFill>
              </a:rPr>
              <a:t>Diseñar un enfoque para seleccionar la muestra</a:t>
            </a:r>
          </a:p>
          <a:p>
            <a:pPr algn="ctr"/>
            <a:endParaRPr lang="es-ES" sz="1350" dirty="0">
              <a:solidFill>
                <a:schemeClr val="tx1"/>
              </a:solidFill>
            </a:endParaRPr>
          </a:p>
          <a:p>
            <a:pPr algn="ctr"/>
            <a:r>
              <a:rPr lang="es-ES" sz="1350" b="1" dirty="0">
                <a:solidFill>
                  <a:schemeClr val="tx1"/>
                </a:solidFill>
              </a:rPr>
              <a:t>CRITERIOS</a:t>
            </a:r>
          </a:p>
          <a:p>
            <a:pPr algn="ctr"/>
            <a:r>
              <a:rPr lang="es-ES" sz="1350" dirty="0">
                <a:solidFill>
                  <a:schemeClr val="tx1"/>
                </a:solidFill>
              </a:rPr>
              <a:t>Representativos de una población accesible y de fácil estudio</a:t>
            </a:r>
          </a:p>
        </p:txBody>
      </p:sp>
      <p:sp>
        <p:nvSpPr>
          <p:cNvPr id="34" name="Rectángulo redondeado 33"/>
          <p:cNvSpPr/>
          <p:nvPr/>
        </p:nvSpPr>
        <p:spPr>
          <a:xfrm>
            <a:off x="1723281" y="1456275"/>
            <a:ext cx="1720270" cy="2890657"/>
          </a:xfrm>
          <a:prstGeom prst="round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s-ES" sz="1350" b="1" dirty="0">
                <a:solidFill>
                  <a:schemeClr val="tx1"/>
                </a:solidFill>
              </a:rPr>
              <a:t>PASO # 1</a:t>
            </a:r>
          </a:p>
          <a:p>
            <a:pPr algn="ctr"/>
            <a:endParaRPr lang="es-ES" sz="1350" dirty="0">
              <a:solidFill>
                <a:schemeClr val="tx1"/>
              </a:solidFill>
            </a:endParaRPr>
          </a:p>
          <a:p>
            <a:pPr algn="ctr"/>
            <a:r>
              <a:rPr lang="es-ES" sz="1350" b="1" dirty="0">
                <a:solidFill>
                  <a:schemeClr val="tx1"/>
                </a:solidFill>
              </a:rPr>
              <a:t>Poblaciones diana</a:t>
            </a:r>
          </a:p>
          <a:p>
            <a:pPr algn="ctr"/>
            <a:r>
              <a:rPr lang="es-ES" sz="1350" dirty="0">
                <a:solidFill>
                  <a:schemeClr val="tx1"/>
                </a:solidFill>
              </a:rPr>
              <a:t>Especificar características clínicas y demográficas</a:t>
            </a:r>
          </a:p>
          <a:p>
            <a:pPr algn="ctr"/>
            <a:endParaRPr lang="es-ES" sz="1350" dirty="0">
              <a:solidFill>
                <a:schemeClr val="tx1"/>
              </a:solidFill>
            </a:endParaRPr>
          </a:p>
          <a:p>
            <a:pPr algn="ctr"/>
            <a:r>
              <a:rPr lang="es-ES" sz="1350" b="1" dirty="0">
                <a:solidFill>
                  <a:schemeClr val="tx1"/>
                </a:solidFill>
              </a:rPr>
              <a:t>CRITERIOS</a:t>
            </a:r>
          </a:p>
          <a:p>
            <a:pPr algn="ctr"/>
            <a:r>
              <a:rPr lang="es-ES" sz="1350" dirty="0">
                <a:solidFill>
                  <a:schemeClr val="tx1"/>
                </a:solidFill>
              </a:rPr>
              <a:t>Adecuados a la pregunta de investigación</a:t>
            </a:r>
          </a:p>
        </p:txBody>
      </p:sp>
    </p:spTree>
    <p:extLst>
      <p:ext uri="{BB962C8B-B14F-4D97-AF65-F5344CB8AC3E}">
        <p14:creationId xmlns:p14="http://schemas.microsoft.com/office/powerpoint/2010/main" val="4094711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0" name="Rectangle 8">
            <a:extLst>
              <a:ext uri="{FF2B5EF4-FFF2-40B4-BE49-F238E27FC236}">
                <a16:creationId xmlns:a16="http://schemas.microsoft.com/office/drawing/2014/main" xmlns="" id="{98CD7A08-38C9-4DB6-AB0D-1AEE7DB3FD41}"/>
              </a:ext>
            </a:extLst>
          </p:cNvPr>
          <p:cNvSpPr>
            <a:spLocks noGrp="1" noChangeArrowheads="1"/>
          </p:cNvSpPr>
          <p:nvPr>
            <p:ph type="title"/>
          </p:nvPr>
        </p:nvSpPr>
        <p:spPr>
          <a:xfrm>
            <a:off x="3437262" y="431085"/>
            <a:ext cx="5332165" cy="549659"/>
          </a:xfrm>
        </p:spPr>
        <p:txBody>
          <a:bodyPr>
            <a:normAutofit fontScale="90000"/>
          </a:bodyPr>
          <a:lstStyle/>
          <a:p>
            <a:r>
              <a:rPr lang="es-CO" altLang="es-CO" dirty="0"/>
              <a:t>Cuestionario</a:t>
            </a:r>
          </a:p>
        </p:txBody>
      </p:sp>
      <p:sp>
        <p:nvSpPr>
          <p:cNvPr id="161801" name="Rectangle 9">
            <a:extLst>
              <a:ext uri="{FF2B5EF4-FFF2-40B4-BE49-F238E27FC236}">
                <a16:creationId xmlns:a16="http://schemas.microsoft.com/office/drawing/2014/main" xmlns="" id="{9393A5D7-5864-4993-A74D-4D8344EDE250}"/>
              </a:ext>
            </a:extLst>
          </p:cNvPr>
          <p:cNvSpPr>
            <a:spLocks noGrp="1" noChangeArrowheads="1"/>
          </p:cNvSpPr>
          <p:nvPr>
            <p:ph type="body" idx="1"/>
          </p:nvPr>
        </p:nvSpPr>
        <p:spPr>
          <a:xfrm>
            <a:off x="583893" y="1314450"/>
            <a:ext cx="7381301" cy="3086100"/>
          </a:xfrm>
        </p:spPr>
        <p:txBody>
          <a:bodyPr>
            <a:normAutofit lnSpcReduction="10000"/>
          </a:bodyPr>
          <a:lstStyle/>
          <a:p>
            <a:pPr marL="285750" indent="-285750">
              <a:lnSpc>
                <a:spcPct val="150000"/>
              </a:lnSpc>
              <a:buFont typeface="Arial" panose="020B0604020202020204" pitchFamily="34" charset="0"/>
              <a:buChar char="•"/>
            </a:pPr>
            <a:r>
              <a:rPr lang="es-CO" altLang="es-CO" sz="1800" dirty="0">
                <a:latin typeface="Myriad Pro"/>
              </a:rPr>
              <a:t>Preguntas cerradas y precisas, minimice las preguntas abiertas</a:t>
            </a:r>
          </a:p>
          <a:p>
            <a:pPr marL="285750" indent="-285750">
              <a:lnSpc>
                <a:spcPct val="150000"/>
              </a:lnSpc>
              <a:buFont typeface="Arial" panose="020B0604020202020204" pitchFamily="34" charset="0"/>
              <a:buChar char="•"/>
            </a:pPr>
            <a:r>
              <a:rPr lang="es-CO" altLang="es-CO" sz="1800" dirty="0">
                <a:latin typeface="Myriad Pro"/>
              </a:rPr>
              <a:t>Buscar información de las </a:t>
            </a:r>
            <a:r>
              <a:rPr lang="es-CO" altLang="es-CO" sz="1800" dirty="0" err="1">
                <a:latin typeface="Myriad Pro"/>
              </a:rPr>
              <a:t>hipótesis</a:t>
            </a:r>
            <a:r>
              <a:rPr lang="es-CO" altLang="es-CO" sz="1800" dirty="0">
                <a:latin typeface="Myriad Pro"/>
              </a:rPr>
              <a:t> por medio de diferentes preguntas</a:t>
            </a:r>
          </a:p>
          <a:p>
            <a:pPr marL="285750" indent="-285750">
              <a:lnSpc>
                <a:spcPct val="150000"/>
              </a:lnSpc>
              <a:buFont typeface="Arial" panose="020B0604020202020204" pitchFamily="34" charset="0"/>
              <a:buChar char="•"/>
            </a:pPr>
            <a:r>
              <a:rPr lang="es-CO" altLang="es-CO" sz="1800" dirty="0">
                <a:latin typeface="Myriad Pro"/>
              </a:rPr>
              <a:t>Mezcle preguntas de sobre las </a:t>
            </a:r>
            <a:r>
              <a:rPr lang="es-CO" altLang="es-CO" sz="1800" dirty="0" err="1">
                <a:latin typeface="Myriad Pro"/>
              </a:rPr>
              <a:t>hipótesis</a:t>
            </a:r>
            <a:r>
              <a:rPr lang="es-CO" altLang="es-CO" sz="1800" dirty="0">
                <a:latin typeface="Myriad Pro"/>
              </a:rPr>
              <a:t> con preguntas no relacionadas</a:t>
            </a:r>
          </a:p>
          <a:p>
            <a:pPr marL="285750" indent="-285750">
              <a:lnSpc>
                <a:spcPct val="150000"/>
              </a:lnSpc>
              <a:buFont typeface="Arial" panose="020B0604020202020204" pitchFamily="34" charset="0"/>
              <a:buChar char="•"/>
            </a:pPr>
            <a:r>
              <a:rPr lang="es-CO" altLang="es-CO" sz="1800" dirty="0">
                <a:latin typeface="Myriad Pro"/>
              </a:rPr>
              <a:t>Ensaye en campo y refine</a:t>
            </a:r>
          </a:p>
          <a:p>
            <a:pPr marL="285750" indent="-285750">
              <a:lnSpc>
                <a:spcPct val="150000"/>
              </a:lnSpc>
              <a:buFont typeface="Arial" panose="020B0604020202020204" pitchFamily="34" charset="0"/>
              <a:buChar char="•"/>
            </a:pPr>
            <a:r>
              <a:rPr lang="es-CO" altLang="es-CO" sz="1800" dirty="0">
                <a:latin typeface="Myriad Pro"/>
              </a:rPr>
              <a:t>Estandarice la técnica de los entrevistadores entrenándolos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xmlns="" id="{CD9F46BE-5EA8-4A35-B9D7-1214C50AB266}"/>
              </a:ext>
            </a:extLst>
          </p:cNvPr>
          <p:cNvSpPr>
            <a:spLocks noGrp="1" noChangeArrowheads="1"/>
          </p:cNvSpPr>
          <p:nvPr>
            <p:ph type="ctrTitle"/>
          </p:nvPr>
        </p:nvSpPr>
        <p:spPr>
          <a:xfrm>
            <a:off x="890752" y="1884635"/>
            <a:ext cx="7352414" cy="1026729"/>
          </a:xfrm>
          <a:solidFill>
            <a:schemeClr val="tx2">
              <a:lumMod val="50000"/>
            </a:schemeClr>
          </a:solidFill>
        </p:spPr>
        <p:txBody>
          <a:bodyPr anchor="ctr">
            <a:normAutofit fontScale="90000"/>
          </a:bodyPr>
          <a:lstStyle/>
          <a:p>
            <a:r>
              <a:rPr lang="es-CO" altLang="es-CO" dirty="0">
                <a:solidFill>
                  <a:schemeClr val="bg2"/>
                </a:solidFill>
              </a:rPr>
              <a:t>Causalidad: Enfoques y Criterios</a:t>
            </a:r>
          </a:p>
        </p:txBody>
      </p:sp>
      <p:sp>
        <p:nvSpPr>
          <p:cNvPr id="258053" name="Text Box 5">
            <a:extLst>
              <a:ext uri="{FF2B5EF4-FFF2-40B4-BE49-F238E27FC236}">
                <a16:creationId xmlns:a16="http://schemas.microsoft.com/office/drawing/2014/main" xmlns="" id="{3BB60D6F-981B-4DF1-A5ED-C319CC761BC1}"/>
              </a:ext>
            </a:extLst>
          </p:cNvPr>
          <p:cNvSpPr txBox="1">
            <a:spLocks noChangeArrowheads="1"/>
          </p:cNvSpPr>
          <p:nvPr/>
        </p:nvSpPr>
        <p:spPr bwMode="auto">
          <a:xfrm>
            <a:off x="2594372" y="3167063"/>
            <a:ext cx="3583032" cy="507831"/>
          </a:xfrm>
          <a:prstGeom prst="rect">
            <a:avLst/>
          </a:prstGeom>
          <a:solidFill>
            <a:schemeClr val="tx2">
              <a:lumMod val="50000"/>
            </a:schemeClr>
          </a:solidFill>
          <a:ln>
            <a:noFill/>
          </a:ln>
          <a:effectLst/>
          <a:extLst/>
        </p:spPr>
        <p:txBody>
          <a:bodyPr wrap="none">
            <a:spAutoFit/>
          </a:bodyPr>
          <a:lstStyle/>
          <a:p>
            <a:r>
              <a:rPr lang="es-CO" altLang="es-CO" sz="2700" dirty="0">
                <a:solidFill>
                  <a:schemeClr val="bg2"/>
                </a:solidFill>
                <a:latin typeface="Tahoma" panose="020B0604030504040204" pitchFamily="34" charset="0"/>
              </a:rPr>
              <a:t>Hector J. Posso V., MD</a:t>
            </a:r>
          </a:p>
        </p:txBody>
      </p:sp>
    </p:spTree>
    <p:extLst>
      <p:ext uri="{BB962C8B-B14F-4D97-AF65-F5344CB8AC3E}">
        <p14:creationId xmlns:p14="http://schemas.microsoft.com/office/powerpoint/2010/main" val="3325866359"/>
      </p:ext>
    </p:extLst>
  </p:cSld>
  <p:clrMapOvr>
    <a:masterClrMapping/>
  </p:clrMapOvr>
  <p:transition xmlns:p14="http://schemas.microsoft.com/office/powerpoint/2010/main" advTm="91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54170" y="230087"/>
            <a:ext cx="5584751" cy="637580"/>
          </a:xfrm>
        </p:spPr>
        <p:txBody>
          <a:bodyPr>
            <a:normAutofit fontScale="90000"/>
          </a:bodyPr>
          <a:lstStyle/>
          <a:p>
            <a:pPr>
              <a:lnSpc>
                <a:spcPct val="150000"/>
              </a:lnSpc>
            </a:pPr>
            <a:r>
              <a:rPr lang="es-ES_tradnl" sz="2400" dirty="0">
                <a:ea typeface="Bell MT" charset="0"/>
                <a:cs typeface="Bell MT" charset="0"/>
              </a:rPr>
              <a:t>El modelo determinista modificado </a:t>
            </a:r>
          </a:p>
        </p:txBody>
      </p:sp>
      <p:sp>
        <p:nvSpPr>
          <p:cNvPr id="3" name="Marcador de contenido 2"/>
          <p:cNvSpPr>
            <a:spLocks noGrp="1"/>
          </p:cNvSpPr>
          <p:nvPr>
            <p:ph idx="1"/>
          </p:nvPr>
        </p:nvSpPr>
        <p:spPr>
          <a:xfrm>
            <a:off x="659219" y="1005577"/>
            <a:ext cx="7634176" cy="3589046"/>
          </a:xfrm>
        </p:spPr>
        <p:txBody>
          <a:bodyPr>
            <a:normAutofit lnSpcReduction="10000"/>
          </a:bodyPr>
          <a:lstStyle/>
          <a:p>
            <a:pPr>
              <a:lnSpc>
                <a:spcPct val="150000"/>
              </a:lnSpc>
            </a:pPr>
            <a:r>
              <a:rPr lang="es-ES_tradnl" sz="1500" dirty="0">
                <a:latin typeface="Myriad Pro"/>
                <a:ea typeface="Bell MT" charset="0"/>
                <a:cs typeface="Bell MT" charset="0"/>
              </a:rPr>
              <a:t>En este modelo, causa se define como el suceso, condición o característica, que inicia o permite, sola o en conjunto con otras causas, una secuencia de sucesos que resulta en un efecto. </a:t>
            </a:r>
          </a:p>
          <a:p>
            <a:pPr>
              <a:lnSpc>
                <a:spcPct val="150000"/>
              </a:lnSpc>
            </a:pPr>
            <a:r>
              <a:rPr lang="es-ES_tradnl" sz="1500" dirty="0">
                <a:latin typeface="Myriad Pro"/>
                <a:ea typeface="Bell MT" charset="0"/>
                <a:cs typeface="Bell MT" charset="0"/>
              </a:rPr>
              <a:t>Se trata de un modelo determinista modificado. </a:t>
            </a:r>
          </a:p>
          <a:p>
            <a:pPr>
              <a:lnSpc>
                <a:spcPct val="150000"/>
              </a:lnSpc>
            </a:pPr>
            <a:r>
              <a:rPr lang="es-ES_tradnl" sz="1500" dirty="0">
                <a:latin typeface="Myriad Pro"/>
                <a:ea typeface="Bell MT" charset="0"/>
                <a:cs typeface="Bell MT" charset="0"/>
              </a:rPr>
              <a:t>Es determinista porque supone que una enfermedad puede tener una o </a:t>
            </a:r>
            <a:r>
              <a:rPr lang="es-ES_tradnl" sz="1500" dirty="0" err="1">
                <a:latin typeface="Myriad Pro"/>
                <a:ea typeface="Bell MT" charset="0"/>
                <a:cs typeface="Bell MT" charset="0"/>
              </a:rPr>
              <a:t>más</a:t>
            </a:r>
            <a:r>
              <a:rPr lang="es-ES_tradnl" sz="1500" dirty="0">
                <a:latin typeface="Myriad Pro"/>
                <a:ea typeface="Bell MT" charset="0"/>
                <a:cs typeface="Bell MT" charset="0"/>
              </a:rPr>
              <a:t> causas suficientes (CS), cada una de las cuales, por sí mismas, determina inexorablemente la enfermedad en un individuo. </a:t>
            </a:r>
          </a:p>
          <a:p>
            <a:pPr>
              <a:lnSpc>
                <a:spcPct val="150000"/>
              </a:lnSpc>
            </a:pPr>
            <a:r>
              <a:rPr lang="es-ES_tradnl" sz="1500" dirty="0">
                <a:latin typeface="Myriad Pro"/>
                <a:ea typeface="Bell MT" charset="0"/>
                <a:cs typeface="Bell MT" charset="0"/>
              </a:rPr>
              <a:t>Cada CS (o mecanismo causal teórico) está compuesta de una </a:t>
            </a:r>
            <a:r>
              <a:rPr lang="es-ES_tradnl" sz="1500" b="1" dirty="0">
                <a:latin typeface="Myriad Pro"/>
                <a:ea typeface="Bell MT" charset="0"/>
                <a:cs typeface="Bell MT" charset="0"/>
              </a:rPr>
              <a:t>constelación mínima de causas componentes </a:t>
            </a:r>
            <a:r>
              <a:rPr lang="es-ES_tradnl" sz="1500" dirty="0">
                <a:latin typeface="Myriad Pro"/>
                <a:ea typeface="Bell MT" charset="0"/>
                <a:cs typeface="Bell MT" charset="0"/>
              </a:rPr>
              <a:t>(CC) que interactúan para producir un efecto </a:t>
            </a:r>
          </a:p>
          <a:p>
            <a:pPr>
              <a:lnSpc>
                <a:spcPct val="150000"/>
              </a:lnSpc>
            </a:pPr>
            <a:r>
              <a:rPr lang="es-ES_tradnl" sz="1500" b="1" dirty="0">
                <a:latin typeface="Myriad Pro"/>
                <a:ea typeface="Bell MT" charset="0"/>
                <a:cs typeface="Bell MT" charset="0"/>
              </a:rPr>
              <a:t>Mínima</a:t>
            </a:r>
            <a:r>
              <a:rPr lang="es-ES_tradnl" sz="1500" dirty="0">
                <a:latin typeface="Myriad Pro"/>
                <a:ea typeface="Bell MT" charset="0"/>
                <a:cs typeface="Bell MT" charset="0"/>
              </a:rPr>
              <a:t> significa que cada una de las CC es necesaria para producir la enfermedad. </a:t>
            </a:r>
          </a:p>
          <a:p>
            <a:pPr>
              <a:lnSpc>
                <a:spcPct val="150000"/>
              </a:lnSpc>
            </a:pPr>
            <a:endParaRPr lang="es-ES_tradnl" sz="1500" dirty="0">
              <a:latin typeface="Myriad Pro"/>
              <a:ea typeface="Bell MT" charset="0"/>
              <a:cs typeface="Bell MT" charset="0"/>
            </a:endParaRPr>
          </a:p>
        </p:txBody>
      </p:sp>
    </p:spTree>
    <p:extLst>
      <p:ext uri="{BB962C8B-B14F-4D97-AF65-F5344CB8AC3E}">
        <p14:creationId xmlns:p14="http://schemas.microsoft.com/office/powerpoint/2010/main" val="553195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02815" y="235241"/>
            <a:ext cx="3891199" cy="2250617"/>
          </a:xfrm>
          <a:prstGeom prst="rect">
            <a:avLst/>
          </a:prstGeom>
        </p:spPr>
      </p:pic>
      <p:sp>
        <p:nvSpPr>
          <p:cNvPr id="3" name="Rectángulo 2"/>
          <p:cNvSpPr/>
          <p:nvPr/>
        </p:nvSpPr>
        <p:spPr>
          <a:xfrm>
            <a:off x="771181" y="2634367"/>
            <a:ext cx="7689773" cy="2273892"/>
          </a:xfrm>
          <a:prstGeom prst="rect">
            <a:avLst/>
          </a:prstGeom>
        </p:spPr>
        <p:txBody>
          <a:bodyPr wrap="square">
            <a:spAutoFit/>
          </a:bodyPr>
          <a:lstStyle/>
          <a:p>
            <a:pPr marL="214313" indent="-214313">
              <a:lnSpc>
                <a:spcPct val="150000"/>
              </a:lnSpc>
              <a:buFont typeface="Arial" charset="0"/>
              <a:buChar char="•"/>
            </a:pPr>
            <a:r>
              <a:rPr lang="es-ES_tradnl" sz="1200" dirty="0">
                <a:solidFill>
                  <a:schemeClr val="bg2"/>
                </a:solidFill>
                <a:latin typeface="Myriad Pro"/>
                <a:ea typeface="Bell MT" charset="0"/>
                <a:cs typeface="Bell MT" charset="0"/>
              </a:rPr>
              <a:t>Con el estado actual del conocimiento, para la mayoría, de las enfermedades conocemos solo algunos de sus componentes. </a:t>
            </a:r>
          </a:p>
          <a:p>
            <a:pPr marL="214313" indent="-214313">
              <a:lnSpc>
                <a:spcPct val="150000"/>
              </a:lnSpc>
              <a:buFont typeface="Arial" charset="0"/>
              <a:buChar char="•"/>
            </a:pPr>
            <a:r>
              <a:rPr lang="es-ES_tradnl" sz="1200" dirty="0">
                <a:solidFill>
                  <a:schemeClr val="bg2"/>
                </a:solidFill>
                <a:latin typeface="Myriad Pro"/>
                <a:ea typeface="Bell MT" charset="0"/>
                <a:cs typeface="Bell MT" charset="0"/>
              </a:rPr>
              <a:t>No conocemos una CS ni siquiera del cáncer de pulmón. </a:t>
            </a:r>
          </a:p>
          <a:p>
            <a:pPr marL="557213" lvl="1" indent="-214313">
              <a:lnSpc>
                <a:spcPct val="150000"/>
              </a:lnSpc>
              <a:buFont typeface="Arial" charset="0"/>
              <a:buChar char="•"/>
            </a:pPr>
            <a:r>
              <a:rPr lang="es-ES_tradnl" sz="1200" dirty="0">
                <a:solidFill>
                  <a:schemeClr val="bg2"/>
                </a:solidFill>
                <a:latin typeface="Myriad Pro"/>
                <a:ea typeface="Bell MT" charset="0"/>
                <a:cs typeface="Bell MT" charset="0"/>
              </a:rPr>
              <a:t>Así, que un individuo fumador, o expuesto a radón o asbestos, desarrolle o no cáncer de pulmón, podría deberse a que actúen o no otros factores causales todavía desconocidos, necesarios para completar una CS. </a:t>
            </a:r>
          </a:p>
          <a:p>
            <a:pPr marL="214313" indent="-214313">
              <a:lnSpc>
                <a:spcPct val="150000"/>
              </a:lnSpc>
              <a:buFont typeface="Arial" charset="0"/>
              <a:buChar char="•"/>
            </a:pPr>
            <a:r>
              <a:rPr lang="es-ES_tradnl" sz="1200" dirty="0">
                <a:solidFill>
                  <a:schemeClr val="bg2"/>
                </a:solidFill>
                <a:latin typeface="Myriad Pro"/>
                <a:ea typeface="Bell MT" charset="0"/>
                <a:cs typeface="Bell MT" charset="0"/>
              </a:rPr>
              <a:t>Se denomina causa necesaria a aquella CC que está presente en todas las CS de una enfermedad , y sin la cual, por tanto, no se produce ningún caso de enfermedad. </a:t>
            </a:r>
          </a:p>
        </p:txBody>
      </p:sp>
    </p:spTree>
    <p:extLst>
      <p:ext uri="{BB962C8B-B14F-4D97-AF65-F5344CB8AC3E}">
        <p14:creationId xmlns:p14="http://schemas.microsoft.com/office/powerpoint/2010/main" val="1105254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424868" y="205979"/>
            <a:ext cx="5354352" cy="857250"/>
          </a:xfrm>
        </p:spPr>
        <p:txBody>
          <a:bodyPr>
            <a:normAutofit fontScale="90000"/>
          </a:bodyPr>
          <a:lstStyle/>
          <a:p>
            <a:r>
              <a:rPr lang="es-ES" b="1" dirty="0">
                <a:ea typeface="Bell MT" charset="0"/>
                <a:cs typeface="Bell MT" charset="0"/>
              </a:rPr>
              <a:t>El modelo determinista modificado</a:t>
            </a:r>
            <a:endParaRPr lang="es-ES" dirty="0">
              <a:ea typeface="Bell MT" charset="0"/>
              <a:cs typeface="Bell MT" charset="0"/>
            </a:endParaRPr>
          </a:p>
        </p:txBody>
      </p:sp>
      <p:sp>
        <p:nvSpPr>
          <p:cNvPr id="5" name="4 Marcador de contenido"/>
          <p:cNvSpPr>
            <a:spLocks noGrp="1"/>
          </p:cNvSpPr>
          <p:nvPr>
            <p:ph idx="1"/>
          </p:nvPr>
        </p:nvSpPr>
        <p:spPr>
          <a:xfrm>
            <a:off x="782197" y="1399141"/>
            <a:ext cx="7590621" cy="3195481"/>
          </a:xfrm>
        </p:spPr>
        <p:txBody>
          <a:bodyPr>
            <a:normAutofit/>
          </a:bodyPr>
          <a:lstStyle/>
          <a:p>
            <a:pPr>
              <a:lnSpc>
                <a:spcPct val="150000"/>
              </a:lnSpc>
            </a:pPr>
            <a:r>
              <a:rPr lang="es-ES" sz="1400" dirty="0">
                <a:latin typeface="Myriad Pro"/>
                <a:ea typeface="Bell MT" charset="0"/>
                <a:cs typeface="Bell MT" charset="0"/>
              </a:rPr>
              <a:t>Según este modelo, un factor es una causa de un evento si su alteración conlleva una variación de la frecuencia de la enfermedad, la epidemiología persigue descubrir relaciones que ofrezcan posibilidades para la prevención</a:t>
            </a:r>
          </a:p>
          <a:p>
            <a:pPr>
              <a:lnSpc>
                <a:spcPct val="150000"/>
              </a:lnSpc>
            </a:pPr>
            <a:r>
              <a:rPr lang="es-ES" sz="1400" dirty="0">
                <a:latin typeface="Myriad Pro"/>
                <a:ea typeface="Bell MT" charset="0"/>
                <a:cs typeface="Bell MT" charset="0"/>
              </a:rPr>
              <a:t>La causación necesaria y suficiente son simplemente extremos de esta definición. </a:t>
            </a:r>
          </a:p>
          <a:p>
            <a:pPr>
              <a:lnSpc>
                <a:spcPct val="150000"/>
              </a:lnSpc>
            </a:pPr>
            <a:r>
              <a:rPr lang="es-ES" sz="1400" dirty="0">
                <a:latin typeface="Myriad Pro"/>
                <a:ea typeface="Bell MT" charset="0"/>
                <a:cs typeface="Bell MT" charset="0"/>
              </a:rPr>
              <a:t>Hoy día, la mayor parte de los factores causales conocidos no son necesarios ni suficientes para producir la enfermedad: la actuación del factor causal incrementa la frecuencia del resultado; pero el resultado no siempre ocurre, y puede ocurrir sin la actuación del factor. </a:t>
            </a:r>
          </a:p>
          <a:p>
            <a:pPr>
              <a:lnSpc>
                <a:spcPct val="150000"/>
              </a:lnSpc>
            </a:pPr>
            <a:r>
              <a:rPr lang="es-ES" sz="1400" dirty="0">
                <a:latin typeface="Myriad Pro"/>
                <a:ea typeface="Bell MT" charset="0"/>
                <a:cs typeface="Bell MT" charset="0"/>
              </a:rPr>
              <a:t>Por eso muchos se inclinan a hablar solo de factores de riesgo (causales).</a:t>
            </a:r>
          </a:p>
        </p:txBody>
      </p:sp>
    </p:spTree>
    <p:extLst>
      <p:ext uri="{BB962C8B-B14F-4D97-AF65-F5344CB8AC3E}">
        <p14:creationId xmlns:p14="http://schemas.microsoft.com/office/powerpoint/2010/main" val="2092500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094507" y="178538"/>
            <a:ext cx="5300346" cy="857250"/>
          </a:xfrm>
        </p:spPr>
        <p:txBody>
          <a:bodyPr>
            <a:normAutofit/>
          </a:bodyPr>
          <a:lstStyle/>
          <a:p>
            <a:r>
              <a:rPr lang="es-ES" sz="2100" dirty="0">
                <a:ea typeface="Bell MT" charset="0"/>
                <a:cs typeface="Bell MT" charset="0"/>
              </a:rPr>
              <a:t>El modelo determinista modificado</a:t>
            </a:r>
            <a:br>
              <a:rPr lang="es-ES" sz="2100" dirty="0">
                <a:ea typeface="Bell MT" charset="0"/>
                <a:cs typeface="Bell MT" charset="0"/>
              </a:rPr>
            </a:br>
            <a:r>
              <a:rPr lang="es-ES" sz="2100" dirty="0">
                <a:ea typeface="Bell MT" charset="0"/>
                <a:cs typeface="Bell MT" charset="0"/>
              </a:rPr>
              <a:t>Principios</a:t>
            </a:r>
          </a:p>
        </p:txBody>
      </p:sp>
      <p:sp>
        <p:nvSpPr>
          <p:cNvPr id="5" name="4 Marcador de contenido"/>
          <p:cNvSpPr>
            <a:spLocks noGrp="1"/>
          </p:cNvSpPr>
          <p:nvPr>
            <p:ph idx="1"/>
          </p:nvPr>
        </p:nvSpPr>
        <p:spPr>
          <a:xfrm>
            <a:off x="583894" y="1321336"/>
            <a:ext cx="7810959" cy="3394472"/>
          </a:xfrm>
        </p:spPr>
        <p:txBody>
          <a:bodyPr>
            <a:normAutofit fontScale="92500"/>
          </a:bodyPr>
          <a:lstStyle/>
          <a:p>
            <a:pPr marL="385763" indent="-385763">
              <a:lnSpc>
                <a:spcPct val="150000"/>
              </a:lnSpc>
              <a:buFont typeface="+mj-lt"/>
              <a:buAutoNum type="arabicPeriod"/>
            </a:pPr>
            <a:r>
              <a:rPr lang="es-ES" sz="1600" b="1" dirty="0">
                <a:solidFill>
                  <a:schemeClr val="bg2"/>
                </a:solidFill>
                <a:latin typeface="Myriad Pro"/>
                <a:ea typeface="Bell MT" charset="0"/>
                <a:cs typeface="Bell MT" charset="0"/>
              </a:rPr>
              <a:t>No es necesario conocer todas las CC para prevenir la enfermedad</a:t>
            </a:r>
            <a:r>
              <a:rPr lang="es-ES" sz="1600" dirty="0">
                <a:solidFill>
                  <a:schemeClr val="bg2"/>
                </a:solidFill>
                <a:latin typeface="Myriad Pro"/>
                <a:ea typeface="Bell MT" charset="0"/>
                <a:cs typeface="Bell MT" charset="0"/>
              </a:rPr>
              <a:t>.</a:t>
            </a:r>
          </a:p>
          <a:p>
            <a:pPr marL="385763" indent="-385763">
              <a:lnSpc>
                <a:spcPct val="150000"/>
              </a:lnSpc>
              <a:buFont typeface="+mj-lt"/>
              <a:buAutoNum type="arabicPeriod"/>
            </a:pPr>
            <a:r>
              <a:rPr lang="es-ES" sz="1600" b="1" dirty="0">
                <a:solidFill>
                  <a:schemeClr val="bg2"/>
                </a:solidFill>
                <a:latin typeface="Myriad Pro"/>
                <a:ea typeface="Bell MT" charset="0"/>
                <a:cs typeface="Bell MT" charset="0"/>
              </a:rPr>
              <a:t>La suma de las FE de todas las CS de una enfermedad es siempre el 100%. </a:t>
            </a:r>
          </a:p>
          <a:p>
            <a:pPr marL="385763" indent="-385763">
              <a:lnSpc>
                <a:spcPct val="150000"/>
              </a:lnSpc>
              <a:buFont typeface="+mj-lt"/>
              <a:buAutoNum type="arabicPeriod"/>
            </a:pPr>
            <a:r>
              <a:rPr lang="es-ES" sz="1600" dirty="0">
                <a:solidFill>
                  <a:schemeClr val="bg2"/>
                </a:solidFill>
                <a:latin typeface="Myriad Pro"/>
                <a:ea typeface="Bell MT" charset="0"/>
                <a:cs typeface="Bell MT" charset="0"/>
              </a:rPr>
              <a:t>La medida en que una CC afecta a la frecuencia de la enfermedad depende de la frecuencia relativa de las restantes CC pertenecientes a la misma CS en la población.</a:t>
            </a:r>
          </a:p>
          <a:p>
            <a:pPr marL="385763" indent="-385763">
              <a:lnSpc>
                <a:spcPct val="150000"/>
              </a:lnSpc>
              <a:buFont typeface="+mj-lt"/>
              <a:buAutoNum type="arabicPeriod"/>
            </a:pPr>
            <a:r>
              <a:rPr lang="es-ES" sz="1600" dirty="0">
                <a:solidFill>
                  <a:schemeClr val="bg2"/>
                </a:solidFill>
                <a:latin typeface="Myriad Pro"/>
                <a:ea typeface="Bell MT" charset="0"/>
                <a:cs typeface="Bell MT" charset="0"/>
              </a:rPr>
              <a:t>Existe interacción entre las CC de una CS, que depende de la prevalencia relativa de dichas CC en la población. </a:t>
            </a:r>
          </a:p>
          <a:p>
            <a:pPr marL="385763" indent="-385763">
              <a:lnSpc>
                <a:spcPct val="150000"/>
              </a:lnSpc>
              <a:buFont typeface="+mj-lt"/>
              <a:buAutoNum type="arabicPeriod"/>
            </a:pPr>
            <a:r>
              <a:rPr lang="es-ES" sz="1600" dirty="0">
                <a:solidFill>
                  <a:schemeClr val="bg2"/>
                </a:solidFill>
                <a:latin typeface="Myriad Pro"/>
                <a:ea typeface="Bell MT" charset="0"/>
                <a:cs typeface="Bell MT" charset="0"/>
              </a:rPr>
              <a:t>Los periodos de inducción no son constantes para las enfermedades, sino específicos de cada CC.</a:t>
            </a:r>
          </a:p>
          <a:p>
            <a:pPr marL="385763" indent="-385763">
              <a:lnSpc>
                <a:spcPct val="150000"/>
              </a:lnSpc>
              <a:buFont typeface="+mj-lt"/>
              <a:buAutoNum type="arabicPeriod"/>
            </a:pPr>
            <a:endParaRPr lang="es-ES" sz="1600" dirty="0">
              <a:solidFill>
                <a:schemeClr val="bg2"/>
              </a:solidFill>
              <a:latin typeface="Myriad Pro"/>
              <a:ea typeface="Bell MT" charset="0"/>
              <a:cs typeface="Bell MT" charset="0"/>
            </a:endParaRPr>
          </a:p>
        </p:txBody>
      </p:sp>
    </p:spTree>
    <p:extLst>
      <p:ext uri="{BB962C8B-B14F-4D97-AF65-F5344CB8AC3E}">
        <p14:creationId xmlns:p14="http://schemas.microsoft.com/office/powerpoint/2010/main" val="1456557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Rectángulo redondeado">
            <a:extLst>
              <a:ext uri="{FF2B5EF4-FFF2-40B4-BE49-F238E27FC236}">
                <a16:creationId xmlns:a16="http://schemas.microsoft.com/office/drawing/2014/main" xmlns="" id="{E2638621-8741-4F3F-819E-C43586627DFC}"/>
              </a:ext>
            </a:extLst>
          </p:cNvPr>
          <p:cNvSpPr/>
          <p:nvPr/>
        </p:nvSpPr>
        <p:spPr>
          <a:xfrm>
            <a:off x="1842944" y="1184123"/>
            <a:ext cx="1856732" cy="1728192"/>
          </a:xfrm>
          <a:prstGeom prst="roundRect">
            <a:avLst/>
          </a:prstGeom>
          <a:solidFill>
            <a:srgbClr val="2D2D8A">
              <a:lumMod val="40000"/>
              <a:lumOff val="60000"/>
            </a:srgbClr>
          </a:solidFill>
          <a:ln w="25400" cap="flat" cmpd="sng" algn="ctr">
            <a:solidFill>
              <a:schemeClr val="bg2"/>
            </a:solidFill>
            <a:prstDash val="solid"/>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sz="1000" b="1" i="0" u="none" strike="noStrike" kern="0" cap="none" spc="0" normalizeH="0" baseline="0" noProof="0" dirty="0">
                <a:ln>
                  <a:noFill/>
                </a:ln>
                <a:solidFill>
                  <a:srgbClr val="000000"/>
                </a:solidFill>
                <a:effectLst/>
                <a:uLnTx/>
                <a:uFillTx/>
                <a:latin typeface="Myriad Pro"/>
                <a:ea typeface="Bell MT" charset="0"/>
                <a:cs typeface="Bell MT" charset="0"/>
              </a:rPr>
              <a:t>Factores de riesgo o modificadores de efecto</a:t>
            </a:r>
          </a:p>
          <a:p>
            <a:pPr marL="0" marR="0" lvl="0" indent="0" defTabSz="91440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rPr>
              <a:t>Indicadores NSE</a:t>
            </a:r>
          </a:p>
          <a:p>
            <a:pPr marL="0" marR="0" lvl="0" indent="0" defTabSz="91440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rPr>
              <a:t>Edad</a:t>
            </a:r>
          </a:p>
          <a:p>
            <a:pPr marL="0" marR="0" lvl="0" indent="0" defTabSz="91440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rPr>
              <a:t>Sexo</a:t>
            </a:r>
          </a:p>
          <a:p>
            <a:pPr marL="0" marR="0" lvl="0" indent="0" defTabSz="91440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rPr>
              <a:t>Raza</a:t>
            </a:r>
          </a:p>
          <a:p>
            <a:pPr marL="0" marR="0" lvl="0" indent="0" defTabSz="91440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rPr>
              <a:t>Período calendario</a:t>
            </a:r>
          </a:p>
          <a:p>
            <a:pPr marL="0" marR="0" lvl="0" indent="0" defTabSz="91440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rPr>
              <a:t>Otros</a:t>
            </a:r>
          </a:p>
        </p:txBody>
      </p:sp>
      <p:sp>
        <p:nvSpPr>
          <p:cNvPr id="5" name="5 Rectángulo redondeado">
            <a:extLst>
              <a:ext uri="{FF2B5EF4-FFF2-40B4-BE49-F238E27FC236}">
                <a16:creationId xmlns:a16="http://schemas.microsoft.com/office/drawing/2014/main" xmlns="" id="{E71DA254-C9CD-410E-A409-6436074DF18C}"/>
              </a:ext>
            </a:extLst>
          </p:cNvPr>
          <p:cNvSpPr/>
          <p:nvPr/>
        </p:nvSpPr>
        <p:spPr>
          <a:xfrm>
            <a:off x="3414882" y="464043"/>
            <a:ext cx="2016224" cy="360040"/>
          </a:xfrm>
          <a:prstGeom prst="roundRect">
            <a:avLst/>
          </a:prstGeom>
          <a:solidFill>
            <a:srgbClr val="2D2D8A">
              <a:lumMod val="40000"/>
              <a:lumOff val="60000"/>
            </a:srgbClr>
          </a:solidFill>
          <a:ln w="25400" cap="flat" cmpd="sng" algn="ctr">
            <a:solidFill>
              <a:schemeClr val="bg2"/>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CO" sz="1000" b="1" i="0" u="none" strike="noStrike" kern="0" cap="none" spc="0" normalizeH="0" baseline="0" noProof="0" dirty="0">
                <a:ln>
                  <a:noFill/>
                </a:ln>
                <a:solidFill>
                  <a:srgbClr val="000000"/>
                </a:solidFill>
                <a:effectLst/>
                <a:uLnTx/>
                <a:uFillTx/>
                <a:latin typeface="Myriad Pro"/>
                <a:ea typeface="Bell MT" charset="0"/>
                <a:cs typeface="Bell MT" charset="0"/>
              </a:rPr>
              <a:t>NSE/Clase Social</a:t>
            </a:r>
            <a:endParaRPr kumimoji="0" lang="es-ES" sz="1000" b="1" i="0" u="none" strike="noStrike" kern="0" cap="none" spc="0" normalizeH="0" baseline="0" noProof="0" dirty="0">
              <a:ln>
                <a:noFill/>
              </a:ln>
              <a:solidFill>
                <a:srgbClr val="000000"/>
              </a:solidFill>
              <a:effectLst/>
              <a:uLnTx/>
              <a:uFillTx/>
              <a:latin typeface="Myriad Pro"/>
              <a:ea typeface="Bell MT" charset="0"/>
              <a:cs typeface="Bell MT" charset="0"/>
            </a:endParaRPr>
          </a:p>
        </p:txBody>
      </p:sp>
      <p:sp>
        <p:nvSpPr>
          <p:cNvPr id="6" name="6 Rectángulo redondeado">
            <a:extLst>
              <a:ext uri="{FF2B5EF4-FFF2-40B4-BE49-F238E27FC236}">
                <a16:creationId xmlns:a16="http://schemas.microsoft.com/office/drawing/2014/main" xmlns="" id="{7975999E-B96F-4938-9978-781C29BCD62A}"/>
              </a:ext>
            </a:extLst>
          </p:cNvPr>
          <p:cNvSpPr/>
          <p:nvPr/>
        </p:nvSpPr>
        <p:spPr>
          <a:xfrm>
            <a:off x="6223803" y="176011"/>
            <a:ext cx="1728192" cy="1152128"/>
          </a:xfrm>
          <a:prstGeom prst="roundRect">
            <a:avLst/>
          </a:prstGeom>
          <a:solidFill>
            <a:srgbClr val="2D2D8A">
              <a:lumMod val="40000"/>
              <a:lumOff val="60000"/>
            </a:srgbClr>
          </a:solidFill>
          <a:ln w="25400" cap="flat" cmpd="sng" algn="ctr">
            <a:solidFill>
              <a:schemeClr val="bg2"/>
            </a:solidFill>
            <a:prstDash val="solid"/>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rPr>
              <a:t>Educación</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Ingreso</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Ocupación</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Otros factores o combinación de los anteriores</a:t>
            </a:r>
            <a:endPar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endParaRPr>
          </a:p>
        </p:txBody>
      </p:sp>
      <p:sp>
        <p:nvSpPr>
          <p:cNvPr id="7" name="7 Rectángulo redondeado">
            <a:extLst>
              <a:ext uri="{FF2B5EF4-FFF2-40B4-BE49-F238E27FC236}">
                <a16:creationId xmlns:a16="http://schemas.microsoft.com/office/drawing/2014/main" xmlns="" id="{F15DEF87-4E72-4B24-BA36-CD7B062E5BD8}"/>
              </a:ext>
            </a:extLst>
          </p:cNvPr>
          <p:cNvSpPr/>
          <p:nvPr/>
        </p:nvSpPr>
        <p:spPr>
          <a:xfrm>
            <a:off x="6221774" y="1616171"/>
            <a:ext cx="2161659" cy="1646602"/>
          </a:xfrm>
          <a:prstGeom prst="roundRect">
            <a:avLst/>
          </a:prstGeom>
          <a:solidFill>
            <a:srgbClr val="2D2D8A">
              <a:lumMod val="40000"/>
              <a:lumOff val="60000"/>
            </a:srgbClr>
          </a:solidFill>
          <a:ln w="25400" cap="flat" cmpd="sng" algn="ctr">
            <a:solidFill>
              <a:schemeClr val="bg2"/>
            </a:solidFill>
            <a:prstDash val="solid"/>
          </a:ln>
          <a:effectLst/>
        </p:spPr>
        <p:txBody>
          <a:bodyPr rtlCol="0"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s-CO" sz="1000" b="1" i="0" u="none" strike="noStrike" kern="0" cap="none" spc="0" normalizeH="0" baseline="0" noProof="0" dirty="0">
                <a:ln>
                  <a:noFill/>
                </a:ln>
                <a:solidFill>
                  <a:srgbClr val="000000"/>
                </a:solidFill>
                <a:effectLst/>
                <a:uLnTx/>
                <a:uFillTx/>
                <a:latin typeface="Myriad Pro"/>
                <a:ea typeface="Bell MT" charset="0"/>
                <a:cs typeface="Bell MT" charset="0"/>
              </a:rPr>
              <a:t>Hábitos de vida</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Tabaco</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Dieta</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Sedentarismo</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1" i="0" u="none" strike="noStrike" kern="0" cap="none" spc="0" normalizeH="0" baseline="0" noProof="0" dirty="0">
                <a:ln>
                  <a:noFill/>
                </a:ln>
                <a:solidFill>
                  <a:srgbClr val="000000"/>
                </a:solidFill>
                <a:effectLst/>
                <a:uLnTx/>
                <a:uFillTx/>
                <a:latin typeface="Myriad Pro"/>
                <a:ea typeface="Bell MT" charset="0"/>
                <a:cs typeface="Bell MT" charset="0"/>
              </a:rPr>
              <a:t>Factores biológicos</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err="1">
                <a:ln>
                  <a:noFill/>
                </a:ln>
                <a:solidFill>
                  <a:srgbClr val="000000"/>
                </a:solidFill>
                <a:effectLst/>
                <a:uLnTx/>
                <a:uFillTx/>
                <a:latin typeface="Myriad Pro"/>
                <a:ea typeface="Bell MT" charset="0"/>
                <a:cs typeface="Bell MT" charset="0"/>
              </a:rPr>
              <a:t>Colesterolemia</a:t>
            </a:r>
            <a:endPar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Tensión arterial</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Obesidad</a:t>
            </a:r>
          </a:p>
          <a:p>
            <a:pPr marL="0" marR="0" lvl="0" indent="0" defTabSz="914400" eaLnBrk="0" fontAlgn="base" latinLnBrk="0" hangingPunct="0">
              <a:lnSpc>
                <a:spcPct val="100000"/>
              </a:lnSpc>
              <a:spcBef>
                <a:spcPct val="0"/>
              </a:spcBef>
              <a:spcAft>
                <a:spcPct val="0"/>
              </a:spcAft>
              <a:buClrTx/>
              <a:buSzTx/>
              <a:buFontTx/>
              <a:buNone/>
              <a:tabLst/>
              <a:defRPr/>
            </a:pPr>
            <a:r>
              <a:rPr kumimoji="0" lang="es-CO" sz="1000" b="0" i="0" u="none" strike="noStrike" kern="0" cap="none" spc="0" normalizeH="0" baseline="0" noProof="0" dirty="0">
                <a:ln>
                  <a:noFill/>
                </a:ln>
                <a:solidFill>
                  <a:srgbClr val="000000"/>
                </a:solidFill>
                <a:effectLst/>
                <a:uLnTx/>
                <a:uFillTx/>
                <a:latin typeface="Myriad Pro"/>
                <a:ea typeface="Bell MT" charset="0"/>
                <a:cs typeface="Bell MT" charset="0"/>
              </a:rPr>
              <a:t>Intolerancia a la glucosa</a:t>
            </a:r>
            <a:endParaRPr kumimoji="0" lang="es-ES" sz="1000" b="0" i="0" u="none" strike="noStrike" kern="0" cap="none" spc="0" normalizeH="0" baseline="0" noProof="0" dirty="0">
              <a:ln>
                <a:noFill/>
              </a:ln>
              <a:solidFill>
                <a:srgbClr val="000000"/>
              </a:solidFill>
              <a:effectLst/>
              <a:uLnTx/>
              <a:uFillTx/>
              <a:latin typeface="Myriad Pro"/>
              <a:ea typeface="Bell MT" charset="0"/>
              <a:cs typeface="Bell MT" charset="0"/>
            </a:endParaRPr>
          </a:p>
        </p:txBody>
      </p:sp>
      <p:sp>
        <p:nvSpPr>
          <p:cNvPr id="8" name="8 Rectángulo redondeado">
            <a:extLst>
              <a:ext uri="{FF2B5EF4-FFF2-40B4-BE49-F238E27FC236}">
                <a16:creationId xmlns:a16="http://schemas.microsoft.com/office/drawing/2014/main" xmlns="" id="{9E970A51-87AE-4396-8F64-7E4060C34070}"/>
              </a:ext>
            </a:extLst>
          </p:cNvPr>
          <p:cNvSpPr/>
          <p:nvPr/>
        </p:nvSpPr>
        <p:spPr>
          <a:xfrm>
            <a:off x="3549635" y="3344363"/>
            <a:ext cx="2016224" cy="360040"/>
          </a:xfrm>
          <a:prstGeom prst="roundRect">
            <a:avLst/>
          </a:prstGeom>
          <a:solidFill>
            <a:srgbClr val="2D2D8A">
              <a:lumMod val="40000"/>
              <a:lumOff val="60000"/>
            </a:srgbClr>
          </a:solidFill>
          <a:ln w="25400" cap="flat" cmpd="sng" algn="ctr">
            <a:solidFill>
              <a:schemeClr val="bg2"/>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CO" sz="1000" b="1" i="0" u="none" strike="noStrike" kern="0" cap="none" spc="0" normalizeH="0" baseline="0" noProof="0" dirty="0">
                <a:ln>
                  <a:noFill/>
                </a:ln>
                <a:solidFill>
                  <a:srgbClr val="000000"/>
                </a:solidFill>
                <a:effectLst/>
                <a:uLnTx/>
                <a:uFillTx/>
                <a:latin typeface="Myriad Pro"/>
                <a:ea typeface="Bell MT" charset="0"/>
                <a:cs typeface="Bell MT" charset="0"/>
              </a:rPr>
              <a:t>Cardiopatía Isquémica</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s-CO" sz="1000" b="1" i="0" u="none" strike="noStrike" kern="0" cap="none" spc="0" normalizeH="0" baseline="0" noProof="0" dirty="0">
                <a:ln>
                  <a:noFill/>
                </a:ln>
                <a:solidFill>
                  <a:srgbClr val="000000"/>
                </a:solidFill>
                <a:effectLst/>
                <a:uLnTx/>
                <a:uFillTx/>
                <a:latin typeface="Myriad Pro"/>
                <a:ea typeface="Bell MT" charset="0"/>
                <a:cs typeface="Bell MT" charset="0"/>
              </a:rPr>
              <a:t>Morbilidad</a:t>
            </a:r>
            <a:endParaRPr kumimoji="0" lang="es-ES" sz="1000" b="1" i="0" u="none" strike="noStrike" kern="0" cap="none" spc="0" normalizeH="0" baseline="0" noProof="0" dirty="0">
              <a:ln>
                <a:noFill/>
              </a:ln>
              <a:solidFill>
                <a:srgbClr val="000000"/>
              </a:solidFill>
              <a:effectLst/>
              <a:uLnTx/>
              <a:uFillTx/>
              <a:latin typeface="Myriad Pro"/>
              <a:ea typeface="Bell MT" charset="0"/>
              <a:cs typeface="Bell MT" charset="0"/>
            </a:endParaRPr>
          </a:p>
        </p:txBody>
      </p:sp>
      <p:sp>
        <p:nvSpPr>
          <p:cNvPr id="9" name="9 Rectángulo redondeado">
            <a:extLst>
              <a:ext uri="{FF2B5EF4-FFF2-40B4-BE49-F238E27FC236}">
                <a16:creationId xmlns:a16="http://schemas.microsoft.com/office/drawing/2014/main" xmlns="" id="{CBCAE490-EE32-4C44-90B5-5CBDBB0FF5D2}"/>
              </a:ext>
            </a:extLst>
          </p:cNvPr>
          <p:cNvSpPr/>
          <p:nvPr/>
        </p:nvSpPr>
        <p:spPr>
          <a:xfrm>
            <a:off x="3574446" y="4589802"/>
            <a:ext cx="2016224" cy="360040"/>
          </a:xfrm>
          <a:prstGeom prst="roundRect">
            <a:avLst/>
          </a:prstGeom>
          <a:solidFill>
            <a:srgbClr val="2D2D8A">
              <a:lumMod val="40000"/>
              <a:lumOff val="60000"/>
            </a:srgbClr>
          </a:solidFill>
          <a:ln w="25400" cap="flat" cmpd="sng" algn="ctr">
            <a:solidFill>
              <a:schemeClr val="bg2"/>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CO" sz="1000" b="1" i="0" u="none" strike="noStrike" kern="0" cap="none" spc="0" normalizeH="0" baseline="0" noProof="0" dirty="0">
                <a:ln>
                  <a:noFill/>
                </a:ln>
                <a:solidFill>
                  <a:srgbClr val="000000"/>
                </a:solidFill>
                <a:effectLst/>
                <a:uLnTx/>
                <a:uFillTx/>
                <a:latin typeface="Myriad Pro"/>
                <a:ea typeface="Bell MT" charset="0"/>
                <a:cs typeface="Bell MT" charset="0"/>
              </a:rPr>
              <a:t>Cardiopatía Isquémica</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s-CO" sz="1000" b="1" i="0" u="none" strike="noStrike" kern="0" cap="none" spc="0" normalizeH="0" baseline="0" noProof="0" dirty="0">
                <a:ln>
                  <a:noFill/>
                </a:ln>
                <a:solidFill>
                  <a:srgbClr val="000000"/>
                </a:solidFill>
                <a:effectLst/>
                <a:uLnTx/>
                <a:uFillTx/>
                <a:latin typeface="Myriad Pro"/>
                <a:ea typeface="Bell MT" charset="0"/>
                <a:cs typeface="Bell MT" charset="0"/>
              </a:rPr>
              <a:t>Mortalidad</a:t>
            </a:r>
            <a:endParaRPr kumimoji="0" lang="es-ES" sz="1000" b="1" i="0" u="none" strike="noStrike" kern="0" cap="none" spc="0" normalizeH="0" baseline="0" noProof="0" dirty="0">
              <a:ln>
                <a:noFill/>
              </a:ln>
              <a:solidFill>
                <a:srgbClr val="000000"/>
              </a:solidFill>
              <a:effectLst/>
              <a:uLnTx/>
              <a:uFillTx/>
              <a:latin typeface="Myriad Pro"/>
              <a:ea typeface="Bell MT" charset="0"/>
              <a:cs typeface="Bell MT" charset="0"/>
            </a:endParaRPr>
          </a:p>
        </p:txBody>
      </p:sp>
      <p:sp>
        <p:nvSpPr>
          <p:cNvPr id="10" name="10 Rectángulo redondeado">
            <a:extLst>
              <a:ext uri="{FF2B5EF4-FFF2-40B4-BE49-F238E27FC236}">
                <a16:creationId xmlns:a16="http://schemas.microsoft.com/office/drawing/2014/main" xmlns="" id="{4098753E-DBFD-4A59-A913-4295F5BE24ED}"/>
              </a:ext>
            </a:extLst>
          </p:cNvPr>
          <p:cNvSpPr/>
          <p:nvPr/>
        </p:nvSpPr>
        <p:spPr>
          <a:xfrm>
            <a:off x="5718259" y="4083286"/>
            <a:ext cx="2016224" cy="360040"/>
          </a:xfrm>
          <a:prstGeom prst="roundRect">
            <a:avLst/>
          </a:prstGeom>
          <a:solidFill>
            <a:srgbClr val="2D2D8A">
              <a:lumMod val="40000"/>
              <a:lumOff val="60000"/>
            </a:srgbClr>
          </a:solidFill>
          <a:ln w="25400" cap="flat" cmpd="sng" algn="ctr">
            <a:solidFill>
              <a:schemeClr val="bg2"/>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s-CO" sz="1000" b="1" i="0" u="none" strike="noStrike" kern="0" cap="none" spc="0" normalizeH="0" baseline="0" noProof="0" dirty="0">
                <a:ln>
                  <a:noFill/>
                </a:ln>
                <a:solidFill>
                  <a:srgbClr val="000000"/>
                </a:solidFill>
                <a:effectLst/>
                <a:uLnTx/>
                <a:uFillTx/>
                <a:latin typeface="Myriad Pro"/>
                <a:ea typeface="Bell MT" charset="0"/>
                <a:cs typeface="Bell MT" charset="0"/>
              </a:rPr>
              <a:t>Servicios de Salud</a:t>
            </a:r>
            <a:endParaRPr kumimoji="0" lang="es-ES" sz="1000" b="1" i="0" u="none" strike="noStrike" kern="0" cap="none" spc="0" normalizeH="0" baseline="0" noProof="0" dirty="0">
              <a:ln>
                <a:noFill/>
              </a:ln>
              <a:solidFill>
                <a:srgbClr val="000000"/>
              </a:solidFill>
              <a:effectLst/>
              <a:uLnTx/>
              <a:uFillTx/>
              <a:latin typeface="Myriad Pro"/>
              <a:ea typeface="Bell MT" charset="0"/>
              <a:cs typeface="Bell MT" charset="0"/>
            </a:endParaRPr>
          </a:p>
        </p:txBody>
      </p:sp>
      <p:sp>
        <p:nvSpPr>
          <p:cNvPr id="11" name="11 CuadroTexto">
            <a:extLst>
              <a:ext uri="{FF2B5EF4-FFF2-40B4-BE49-F238E27FC236}">
                <a16:creationId xmlns:a16="http://schemas.microsoft.com/office/drawing/2014/main" xmlns="" id="{8FA5CCEE-F41D-4E47-AE7A-300C2C5E7414}"/>
              </a:ext>
            </a:extLst>
          </p:cNvPr>
          <p:cNvSpPr txBox="1"/>
          <p:nvPr/>
        </p:nvSpPr>
        <p:spPr>
          <a:xfrm>
            <a:off x="1942037" y="3283388"/>
            <a:ext cx="1189749" cy="253916"/>
          </a:xfrm>
          <a:prstGeom prst="rect">
            <a:avLst/>
          </a:prstGeom>
          <a:noFill/>
          <a:ln>
            <a:noFill/>
          </a:ln>
        </p:spPr>
        <p:txBody>
          <a:bodyPr wrap="none" rtlCol="0">
            <a:spAutoFit/>
          </a:bodyPr>
          <a:lstStyle/>
          <a:p>
            <a:pPr defTabSz="914400" eaLnBrk="0" fontAlgn="base" hangingPunct="0">
              <a:spcBef>
                <a:spcPct val="0"/>
              </a:spcBef>
              <a:spcAft>
                <a:spcPct val="0"/>
              </a:spcAft>
            </a:pPr>
            <a:r>
              <a:rPr lang="es-CO" sz="1050" b="1" dirty="0">
                <a:solidFill>
                  <a:schemeClr val="bg2"/>
                </a:solidFill>
                <a:latin typeface="Myriad Pro"/>
                <a:ea typeface="Bell MT" charset="0"/>
                <a:cs typeface="Bell MT" charset="0"/>
              </a:rPr>
              <a:t>Factores nuevos</a:t>
            </a:r>
            <a:endParaRPr lang="es-ES" sz="1050" b="1" dirty="0">
              <a:solidFill>
                <a:schemeClr val="bg2"/>
              </a:solidFill>
              <a:latin typeface="Myriad Pro"/>
              <a:ea typeface="Bell MT" charset="0"/>
              <a:cs typeface="Bell MT" charset="0"/>
            </a:endParaRPr>
          </a:p>
        </p:txBody>
      </p:sp>
      <p:sp>
        <p:nvSpPr>
          <p:cNvPr id="12" name="12 CuadroTexto">
            <a:extLst>
              <a:ext uri="{FF2B5EF4-FFF2-40B4-BE49-F238E27FC236}">
                <a16:creationId xmlns:a16="http://schemas.microsoft.com/office/drawing/2014/main" xmlns="" id="{A073B58A-19CC-485D-8812-47ACF735C1AD}"/>
              </a:ext>
            </a:extLst>
          </p:cNvPr>
          <p:cNvSpPr txBox="1"/>
          <p:nvPr/>
        </p:nvSpPr>
        <p:spPr>
          <a:xfrm>
            <a:off x="6223803" y="3355396"/>
            <a:ext cx="1208985" cy="253916"/>
          </a:xfrm>
          <a:prstGeom prst="rect">
            <a:avLst/>
          </a:prstGeom>
          <a:noFill/>
          <a:ln>
            <a:noFill/>
          </a:ln>
        </p:spPr>
        <p:txBody>
          <a:bodyPr wrap="none" rtlCol="0">
            <a:spAutoFit/>
          </a:bodyPr>
          <a:lstStyle/>
          <a:p>
            <a:pPr defTabSz="914400" eaLnBrk="0" fontAlgn="base" hangingPunct="0">
              <a:spcBef>
                <a:spcPct val="0"/>
              </a:spcBef>
              <a:spcAft>
                <a:spcPct val="0"/>
              </a:spcAft>
            </a:pPr>
            <a:r>
              <a:rPr lang="es-CO" sz="1050" b="1" dirty="0">
                <a:solidFill>
                  <a:schemeClr val="bg2"/>
                </a:solidFill>
                <a:latin typeface="Myriad Pro"/>
                <a:ea typeface="Bell MT" charset="0"/>
                <a:cs typeface="Bell MT" charset="0"/>
              </a:rPr>
              <a:t>Factores agudos</a:t>
            </a:r>
            <a:endParaRPr lang="es-ES" sz="1050" b="1" dirty="0">
              <a:solidFill>
                <a:schemeClr val="bg2"/>
              </a:solidFill>
              <a:latin typeface="Myriad Pro"/>
              <a:ea typeface="Bell MT" charset="0"/>
              <a:cs typeface="Bell MT" charset="0"/>
            </a:endParaRPr>
          </a:p>
        </p:txBody>
      </p:sp>
      <p:cxnSp>
        <p:nvCxnSpPr>
          <p:cNvPr id="13" name="14 Conector angular">
            <a:extLst>
              <a:ext uri="{FF2B5EF4-FFF2-40B4-BE49-F238E27FC236}">
                <a16:creationId xmlns:a16="http://schemas.microsoft.com/office/drawing/2014/main" xmlns="" id="{2E7F3F17-AF9C-4DA5-803A-7540944C58D8}"/>
              </a:ext>
            </a:extLst>
          </p:cNvPr>
          <p:cNvCxnSpPr>
            <a:stCxn id="5" idx="1"/>
            <a:endCxn id="9" idx="1"/>
          </p:cNvCxnSpPr>
          <p:nvPr/>
        </p:nvCxnSpPr>
        <p:spPr>
          <a:xfrm rot="10800000" flipH="1" flipV="1">
            <a:off x="3414882" y="644062"/>
            <a:ext cx="159564" cy="4125759"/>
          </a:xfrm>
          <a:prstGeom prst="bentConnector3">
            <a:avLst>
              <a:gd name="adj1" fmla="val -143265"/>
            </a:avLst>
          </a:prstGeom>
          <a:noFill/>
          <a:ln w="19050" cap="flat" cmpd="sng" algn="ctr">
            <a:solidFill>
              <a:schemeClr val="bg2"/>
            </a:solidFill>
            <a:prstDash val="solid"/>
            <a:tailEnd type="arrow"/>
          </a:ln>
          <a:effectLst/>
        </p:spPr>
      </p:cxnSp>
      <p:cxnSp>
        <p:nvCxnSpPr>
          <p:cNvPr id="14" name="17 Conector recto de flecha">
            <a:extLst>
              <a:ext uri="{FF2B5EF4-FFF2-40B4-BE49-F238E27FC236}">
                <a16:creationId xmlns:a16="http://schemas.microsoft.com/office/drawing/2014/main" xmlns="" id="{E7EB8CDB-62BC-423D-A705-4B698B626C45}"/>
              </a:ext>
            </a:extLst>
          </p:cNvPr>
          <p:cNvCxnSpPr>
            <a:stCxn id="5" idx="3"/>
          </p:cNvCxnSpPr>
          <p:nvPr/>
        </p:nvCxnSpPr>
        <p:spPr>
          <a:xfrm>
            <a:off x="5431106" y="644063"/>
            <a:ext cx="792697" cy="0"/>
          </a:xfrm>
          <a:prstGeom prst="straightConnector1">
            <a:avLst/>
          </a:prstGeom>
          <a:noFill/>
          <a:ln w="9525" cap="flat" cmpd="sng" algn="ctr">
            <a:solidFill>
              <a:schemeClr val="bg2"/>
            </a:solidFill>
            <a:prstDash val="solid"/>
            <a:headEnd type="arrow"/>
            <a:tailEnd type="arrow"/>
          </a:ln>
          <a:effectLst/>
        </p:spPr>
      </p:cxnSp>
      <p:cxnSp>
        <p:nvCxnSpPr>
          <p:cNvPr id="15" name="19 Conector recto de flecha">
            <a:extLst>
              <a:ext uri="{FF2B5EF4-FFF2-40B4-BE49-F238E27FC236}">
                <a16:creationId xmlns:a16="http://schemas.microsoft.com/office/drawing/2014/main" xmlns="" id="{0BAA969C-BE5A-4DBC-B651-A1A94E6D16EF}"/>
              </a:ext>
            </a:extLst>
          </p:cNvPr>
          <p:cNvCxnSpPr>
            <a:stCxn id="5" idx="2"/>
          </p:cNvCxnSpPr>
          <p:nvPr/>
        </p:nvCxnSpPr>
        <p:spPr>
          <a:xfrm>
            <a:off x="4422994" y="824083"/>
            <a:ext cx="0" cy="2438690"/>
          </a:xfrm>
          <a:prstGeom prst="straightConnector1">
            <a:avLst/>
          </a:prstGeom>
          <a:noFill/>
          <a:ln w="9525" cap="flat" cmpd="sng" algn="ctr">
            <a:solidFill>
              <a:schemeClr val="bg2"/>
            </a:solidFill>
            <a:prstDash val="solid"/>
            <a:tailEnd type="arrow"/>
          </a:ln>
          <a:effectLst/>
        </p:spPr>
      </p:cxnSp>
      <p:cxnSp>
        <p:nvCxnSpPr>
          <p:cNvPr id="16" name="20 Conector recto de flecha">
            <a:extLst>
              <a:ext uri="{FF2B5EF4-FFF2-40B4-BE49-F238E27FC236}">
                <a16:creationId xmlns:a16="http://schemas.microsoft.com/office/drawing/2014/main" xmlns="" id="{0A173144-A702-4E12-80BF-7A7DC64B556B}"/>
              </a:ext>
            </a:extLst>
          </p:cNvPr>
          <p:cNvCxnSpPr>
            <a:cxnSpLocks/>
          </p:cNvCxnSpPr>
          <p:nvPr/>
        </p:nvCxnSpPr>
        <p:spPr>
          <a:xfrm>
            <a:off x="4495002" y="3704403"/>
            <a:ext cx="0" cy="885399"/>
          </a:xfrm>
          <a:prstGeom prst="straightConnector1">
            <a:avLst/>
          </a:prstGeom>
          <a:noFill/>
          <a:ln w="9525" cap="flat" cmpd="sng" algn="ctr">
            <a:solidFill>
              <a:schemeClr val="bg2"/>
            </a:solidFill>
            <a:prstDash val="solid"/>
            <a:tailEnd type="arrow"/>
          </a:ln>
          <a:effectLst/>
        </p:spPr>
      </p:cxnSp>
      <p:cxnSp>
        <p:nvCxnSpPr>
          <p:cNvPr id="17" name="24 Conector recto de flecha">
            <a:extLst>
              <a:ext uri="{FF2B5EF4-FFF2-40B4-BE49-F238E27FC236}">
                <a16:creationId xmlns:a16="http://schemas.microsoft.com/office/drawing/2014/main" xmlns="" id="{EF005095-30C4-4D06-9DC9-4239C0337B1B}"/>
              </a:ext>
            </a:extLst>
          </p:cNvPr>
          <p:cNvCxnSpPr>
            <a:cxnSpLocks/>
          </p:cNvCxnSpPr>
          <p:nvPr/>
        </p:nvCxnSpPr>
        <p:spPr>
          <a:xfrm flipH="1">
            <a:off x="4495002" y="4231407"/>
            <a:ext cx="1223257" cy="0"/>
          </a:xfrm>
          <a:prstGeom prst="straightConnector1">
            <a:avLst/>
          </a:prstGeom>
          <a:noFill/>
          <a:ln w="9525" cap="flat" cmpd="sng" algn="ctr">
            <a:solidFill>
              <a:schemeClr val="bg2"/>
            </a:solidFill>
            <a:prstDash val="solid"/>
            <a:tailEnd type="arrow"/>
          </a:ln>
          <a:effectLst/>
        </p:spPr>
      </p:cxnSp>
      <p:cxnSp>
        <p:nvCxnSpPr>
          <p:cNvPr id="18" name="26 Conector recto de flecha">
            <a:extLst>
              <a:ext uri="{FF2B5EF4-FFF2-40B4-BE49-F238E27FC236}">
                <a16:creationId xmlns:a16="http://schemas.microsoft.com/office/drawing/2014/main" xmlns="" id="{D63A8953-42C4-4C45-AD1B-AE7C9E2971E1}"/>
              </a:ext>
            </a:extLst>
          </p:cNvPr>
          <p:cNvCxnSpPr>
            <a:endCxn id="8" idx="3"/>
          </p:cNvCxnSpPr>
          <p:nvPr/>
        </p:nvCxnSpPr>
        <p:spPr>
          <a:xfrm flipH="1">
            <a:off x="5565859" y="3465876"/>
            <a:ext cx="513319" cy="58507"/>
          </a:xfrm>
          <a:prstGeom prst="straightConnector1">
            <a:avLst/>
          </a:prstGeom>
          <a:noFill/>
          <a:ln w="9525" cap="flat" cmpd="sng" algn="ctr">
            <a:solidFill>
              <a:schemeClr val="bg2"/>
            </a:solidFill>
            <a:prstDash val="solid"/>
            <a:tailEnd type="arrow"/>
          </a:ln>
          <a:effectLst/>
        </p:spPr>
      </p:cxnSp>
      <p:cxnSp>
        <p:nvCxnSpPr>
          <p:cNvPr id="19" name="28 Conector recto de flecha">
            <a:extLst>
              <a:ext uri="{FF2B5EF4-FFF2-40B4-BE49-F238E27FC236}">
                <a16:creationId xmlns:a16="http://schemas.microsoft.com/office/drawing/2014/main" xmlns="" id="{8B4A51C1-D06C-4129-8FE4-836DBF567E60}"/>
              </a:ext>
            </a:extLst>
          </p:cNvPr>
          <p:cNvCxnSpPr>
            <a:stCxn id="11" idx="3"/>
            <a:endCxn id="8" idx="1"/>
          </p:cNvCxnSpPr>
          <p:nvPr/>
        </p:nvCxnSpPr>
        <p:spPr>
          <a:xfrm>
            <a:off x="3131786" y="3410346"/>
            <a:ext cx="417849" cy="114037"/>
          </a:xfrm>
          <a:prstGeom prst="straightConnector1">
            <a:avLst/>
          </a:prstGeom>
          <a:noFill/>
          <a:ln w="9525" cap="flat" cmpd="sng" algn="ctr">
            <a:solidFill>
              <a:schemeClr val="bg2"/>
            </a:solidFill>
            <a:prstDash val="solid"/>
            <a:tailEnd type="arrow"/>
          </a:ln>
          <a:effectLst/>
        </p:spPr>
      </p:cxnSp>
      <p:cxnSp>
        <p:nvCxnSpPr>
          <p:cNvPr id="20" name="30 Conector recto de flecha">
            <a:extLst>
              <a:ext uri="{FF2B5EF4-FFF2-40B4-BE49-F238E27FC236}">
                <a16:creationId xmlns:a16="http://schemas.microsoft.com/office/drawing/2014/main" xmlns="" id="{6593A6C2-9414-4409-A196-27DD524109E0}"/>
              </a:ext>
            </a:extLst>
          </p:cNvPr>
          <p:cNvCxnSpPr/>
          <p:nvPr/>
        </p:nvCxnSpPr>
        <p:spPr>
          <a:xfrm>
            <a:off x="5106630" y="824083"/>
            <a:ext cx="1115144" cy="1284747"/>
          </a:xfrm>
          <a:prstGeom prst="straightConnector1">
            <a:avLst/>
          </a:prstGeom>
          <a:noFill/>
          <a:ln w="9525" cap="flat" cmpd="sng" algn="ctr">
            <a:solidFill>
              <a:schemeClr val="bg2"/>
            </a:solidFill>
            <a:prstDash val="solid"/>
            <a:tailEnd type="arrow"/>
          </a:ln>
          <a:effectLst/>
        </p:spPr>
      </p:cxnSp>
      <p:cxnSp>
        <p:nvCxnSpPr>
          <p:cNvPr id="21" name="32 Conector recto de flecha">
            <a:extLst>
              <a:ext uri="{FF2B5EF4-FFF2-40B4-BE49-F238E27FC236}">
                <a16:creationId xmlns:a16="http://schemas.microsoft.com/office/drawing/2014/main" xmlns="" id="{D0EFF8DA-AC72-4EC1-9EC9-124087C4BEC9}"/>
              </a:ext>
            </a:extLst>
          </p:cNvPr>
          <p:cNvCxnSpPr>
            <a:stCxn id="7" idx="1"/>
          </p:cNvCxnSpPr>
          <p:nvPr/>
        </p:nvCxnSpPr>
        <p:spPr>
          <a:xfrm flipH="1">
            <a:off x="4927050" y="2439472"/>
            <a:ext cx="1294724" cy="823301"/>
          </a:xfrm>
          <a:prstGeom prst="straightConnector1">
            <a:avLst/>
          </a:prstGeom>
          <a:noFill/>
          <a:ln w="9525" cap="flat" cmpd="sng" algn="ctr">
            <a:solidFill>
              <a:schemeClr val="bg2"/>
            </a:solidFill>
            <a:prstDash val="solid"/>
            <a:tailEnd type="arrow"/>
          </a:ln>
          <a:effectLst/>
        </p:spPr>
      </p:cxnSp>
      <p:sp>
        <p:nvSpPr>
          <p:cNvPr id="22" name="33 CuadroTexto">
            <a:extLst>
              <a:ext uri="{FF2B5EF4-FFF2-40B4-BE49-F238E27FC236}">
                <a16:creationId xmlns:a16="http://schemas.microsoft.com/office/drawing/2014/main" xmlns="" id="{694B87A7-CE20-45B4-8C06-3426B8C216BA}"/>
              </a:ext>
            </a:extLst>
          </p:cNvPr>
          <p:cNvSpPr txBox="1"/>
          <p:nvPr/>
        </p:nvSpPr>
        <p:spPr>
          <a:xfrm rot="19540695">
            <a:off x="5233742" y="2787868"/>
            <a:ext cx="965329" cy="253916"/>
          </a:xfrm>
          <a:prstGeom prst="rect">
            <a:avLst/>
          </a:prstGeom>
          <a:noFill/>
          <a:ln>
            <a:noFill/>
          </a:ln>
        </p:spPr>
        <p:txBody>
          <a:bodyPr wrap="none" rtlCol="0">
            <a:spAutoFit/>
          </a:bodyPr>
          <a:lstStyle/>
          <a:p>
            <a:pPr defTabSz="914400" eaLnBrk="0" fontAlgn="base" hangingPunct="0">
              <a:spcBef>
                <a:spcPct val="0"/>
              </a:spcBef>
              <a:spcAft>
                <a:spcPct val="0"/>
              </a:spcAft>
            </a:pPr>
            <a:r>
              <a:rPr lang="es-CO" sz="1050" b="1" dirty="0">
                <a:solidFill>
                  <a:schemeClr val="bg2"/>
                </a:solidFill>
                <a:latin typeface="Myriad Pro"/>
                <a:ea typeface="Bell MT" charset="0"/>
                <a:cs typeface="Bell MT" charset="0"/>
              </a:rPr>
              <a:t>Mecanismos</a:t>
            </a:r>
            <a:endParaRPr lang="es-ES" sz="1050" b="1" dirty="0">
              <a:solidFill>
                <a:schemeClr val="bg2"/>
              </a:solidFill>
              <a:latin typeface="Myriad Pro"/>
              <a:ea typeface="Bell MT" charset="0"/>
              <a:cs typeface="Bell MT" charset="0"/>
            </a:endParaRPr>
          </a:p>
        </p:txBody>
      </p:sp>
      <p:sp>
        <p:nvSpPr>
          <p:cNvPr id="23" name="34 CuadroTexto">
            <a:extLst>
              <a:ext uri="{FF2B5EF4-FFF2-40B4-BE49-F238E27FC236}">
                <a16:creationId xmlns:a16="http://schemas.microsoft.com/office/drawing/2014/main" xmlns="" id="{0FB38BAF-F85C-4632-9818-172806E7091E}"/>
              </a:ext>
            </a:extLst>
          </p:cNvPr>
          <p:cNvSpPr txBox="1"/>
          <p:nvPr/>
        </p:nvSpPr>
        <p:spPr>
          <a:xfrm>
            <a:off x="3699676" y="3928831"/>
            <a:ext cx="293670" cy="276999"/>
          </a:xfrm>
          <a:prstGeom prst="rect">
            <a:avLst/>
          </a:prstGeom>
          <a:noFill/>
          <a:ln>
            <a:noFill/>
          </a:ln>
        </p:spPr>
        <p:txBody>
          <a:bodyPr wrap="none" rtlCol="0">
            <a:spAutoFit/>
          </a:bodyPr>
          <a:lstStyle/>
          <a:p>
            <a:pPr defTabSz="914400" eaLnBrk="0" fontAlgn="base" hangingPunct="0">
              <a:spcBef>
                <a:spcPct val="0"/>
              </a:spcBef>
              <a:spcAft>
                <a:spcPct val="0"/>
              </a:spcAft>
            </a:pPr>
            <a:r>
              <a:rPr lang="es-CO" sz="1200" b="1" dirty="0">
                <a:solidFill>
                  <a:schemeClr val="bg2"/>
                </a:solidFill>
                <a:latin typeface="Myriad Pro"/>
                <a:ea typeface="Bell MT" charset="0"/>
                <a:cs typeface="Bell MT" charset="0"/>
              </a:rPr>
              <a:t>+</a:t>
            </a:r>
            <a:endParaRPr lang="es-ES" sz="1200" b="1" dirty="0">
              <a:solidFill>
                <a:schemeClr val="bg2"/>
              </a:solidFill>
              <a:latin typeface="Myriad Pro"/>
              <a:ea typeface="Bell MT" charset="0"/>
              <a:cs typeface="Bell MT" charset="0"/>
            </a:endParaRPr>
          </a:p>
        </p:txBody>
      </p:sp>
      <p:sp>
        <p:nvSpPr>
          <p:cNvPr id="24" name="35 CuadroTexto">
            <a:extLst>
              <a:ext uri="{FF2B5EF4-FFF2-40B4-BE49-F238E27FC236}">
                <a16:creationId xmlns:a16="http://schemas.microsoft.com/office/drawing/2014/main" xmlns="" id="{611A095B-F40B-47DF-9067-173C374D4FC7}"/>
              </a:ext>
            </a:extLst>
          </p:cNvPr>
          <p:cNvSpPr txBox="1"/>
          <p:nvPr/>
        </p:nvSpPr>
        <p:spPr>
          <a:xfrm>
            <a:off x="4777009" y="3941730"/>
            <a:ext cx="247184" cy="276999"/>
          </a:xfrm>
          <a:prstGeom prst="rect">
            <a:avLst/>
          </a:prstGeom>
          <a:noFill/>
          <a:ln>
            <a:noFill/>
          </a:ln>
        </p:spPr>
        <p:txBody>
          <a:bodyPr wrap="none" rtlCol="0">
            <a:spAutoFit/>
          </a:bodyPr>
          <a:lstStyle/>
          <a:p>
            <a:pPr defTabSz="914400" eaLnBrk="0" fontAlgn="base" hangingPunct="0">
              <a:spcBef>
                <a:spcPct val="0"/>
              </a:spcBef>
              <a:spcAft>
                <a:spcPct val="0"/>
              </a:spcAft>
            </a:pPr>
            <a:r>
              <a:rPr lang="es-CO" sz="1200" b="1" dirty="0">
                <a:solidFill>
                  <a:schemeClr val="bg2"/>
                </a:solidFill>
                <a:latin typeface="Myriad Pro"/>
                <a:ea typeface="Bell MT" charset="0"/>
                <a:cs typeface="Bell MT" charset="0"/>
              </a:rPr>
              <a:t>-</a:t>
            </a:r>
            <a:endParaRPr lang="es-ES" sz="1200" b="1" dirty="0">
              <a:solidFill>
                <a:schemeClr val="bg2"/>
              </a:solidFill>
              <a:latin typeface="Myriad Pro"/>
              <a:ea typeface="Bell MT" charset="0"/>
              <a:cs typeface="Bell MT" charset="0"/>
            </a:endParaRPr>
          </a:p>
        </p:txBody>
      </p:sp>
      <p:sp>
        <p:nvSpPr>
          <p:cNvPr id="25" name="36 CuadroTexto">
            <a:extLst>
              <a:ext uri="{FF2B5EF4-FFF2-40B4-BE49-F238E27FC236}">
                <a16:creationId xmlns:a16="http://schemas.microsoft.com/office/drawing/2014/main" xmlns="" id="{13A822FD-9D14-42FB-AA23-0F8F95BF897E}"/>
              </a:ext>
            </a:extLst>
          </p:cNvPr>
          <p:cNvSpPr txBox="1"/>
          <p:nvPr/>
        </p:nvSpPr>
        <p:spPr>
          <a:xfrm>
            <a:off x="5281065" y="2403396"/>
            <a:ext cx="279244" cy="253916"/>
          </a:xfrm>
          <a:prstGeom prst="rect">
            <a:avLst/>
          </a:prstGeom>
          <a:noFill/>
          <a:ln>
            <a:noFill/>
          </a:ln>
        </p:spPr>
        <p:txBody>
          <a:bodyPr wrap="none" rtlCol="0">
            <a:spAutoFit/>
          </a:bodyPr>
          <a:lstStyle/>
          <a:p>
            <a:pPr defTabSz="914400" eaLnBrk="0" fontAlgn="base" hangingPunct="0">
              <a:spcBef>
                <a:spcPct val="0"/>
              </a:spcBef>
              <a:spcAft>
                <a:spcPct val="0"/>
              </a:spcAft>
            </a:pPr>
            <a:r>
              <a:rPr lang="es-CO" sz="1050" b="1" dirty="0">
                <a:solidFill>
                  <a:schemeClr val="bg2"/>
                </a:solidFill>
                <a:latin typeface="Myriad Pro"/>
                <a:ea typeface="Bell MT" charset="0"/>
                <a:cs typeface="Bell MT" charset="0"/>
              </a:rPr>
              <a:t>+</a:t>
            </a:r>
            <a:endParaRPr lang="es-ES" sz="1050" b="1" dirty="0">
              <a:solidFill>
                <a:schemeClr val="bg2"/>
              </a:solidFill>
              <a:latin typeface="Myriad Pro"/>
              <a:ea typeface="Bell MT" charset="0"/>
              <a:cs typeface="Bell MT" charset="0"/>
            </a:endParaRPr>
          </a:p>
        </p:txBody>
      </p:sp>
      <p:sp>
        <p:nvSpPr>
          <p:cNvPr id="26" name="3 Título">
            <a:extLst>
              <a:ext uri="{FF2B5EF4-FFF2-40B4-BE49-F238E27FC236}">
                <a16:creationId xmlns:a16="http://schemas.microsoft.com/office/drawing/2014/main" xmlns="" id="{C98E9B44-37ED-4879-A8E8-9638F87E7079}"/>
              </a:ext>
            </a:extLst>
          </p:cNvPr>
          <p:cNvSpPr>
            <a:spLocks noGrp="1"/>
          </p:cNvSpPr>
          <p:nvPr>
            <p:ph type="title"/>
          </p:nvPr>
        </p:nvSpPr>
        <p:spPr>
          <a:xfrm>
            <a:off x="83765" y="3879660"/>
            <a:ext cx="3315570" cy="529568"/>
          </a:xfrm>
        </p:spPr>
        <p:txBody>
          <a:bodyPr>
            <a:noAutofit/>
          </a:bodyPr>
          <a:lstStyle/>
          <a:p>
            <a:r>
              <a:rPr lang="es-ES" sz="1200" dirty="0">
                <a:solidFill>
                  <a:schemeClr val="bg2"/>
                </a:solidFill>
                <a:ea typeface="Bell MT" charset="0"/>
                <a:cs typeface="Bell MT" charset="0"/>
              </a:rPr>
              <a:t>Modelo de “maraña” o red</a:t>
            </a:r>
            <a:br>
              <a:rPr lang="es-ES" sz="1200" dirty="0">
                <a:solidFill>
                  <a:schemeClr val="bg2"/>
                </a:solidFill>
                <a:ea typeface="Bell MT" charset="0"/>
                <a:cs typeface="Bell MT" charset="0"/>
              </a:rPr>
            </a:br>
            <a:r>
              <a:rPr lang="es-ES" sz="1050" dirty="0">
                <a:solidFill>
                  <a:schemeClr val="bg2"/>
                </a:solidFill>
                <a:ea typeface="Bell MT" charset="0"/>
                <a:cs typeface="Bell MT" charset="0"/>
              </a:rPr>
              <a:t>Secuencia de producción de la cardiopatía isquémica</a:t>
            </a:r>
            <a:endParaRPr lang="es-ES" sz="1200" dirty="0">
              <a:solidFill>
                <a:schemeClr val="bg2"/>
              </a:solidFill>
              <a:ea typeface="Bell MT" charset="0"/>
              <a:cs typeface="Bell MT" charset="0"/>
            </a:endParaRPr>
          </a:p>
        </p:txBody>
      </p:sp>
    </p:spTree>
    <p:extLst>
      <p:ext uri="{BB962C8B-B14F-4D97-AF65-F5344CB8AC3E}">
        <p14:creationId xmlns:p14="http://schemas.microsoft.com/office/powerpoint/2010/main" val="1836142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3442290" y="120252"/>
            <a:ext cx="5246340" cy="857250"/>
          </a:xfrm>
        </p:spPr>
        <p:txBody>
          <a:bodyPr>
            <a:normAutofit/>
          </a:bodyPr>
          <a:lstStyle/>
          <a:p>
            <a:r>
              <a:rPr lang="es-ES" sz="2100" dirty="0">
                <a:ea typeface="Bell MT" charset="0"/>
                <a:cs typeface="Bell MT" charset="0"/>
              </a:rPr>
              <a:t>Modelo de “maraña” o red</a:t>
            </a:r>
          </a:p>
        </p:txBody>
      </p:sp>
      <p:sp>
        <p:nvSpPr>
          <p:cNvPr id="2" name="1 Marcador de contenido"/>
          <p:cNvSpPr>
            <a:spLocks noGrp="1"/>
          </p:cNvSpPr>
          <p:nvPr>
            <p:ph idx="1"/>
          </p:nvPr>
        </p:nvSpPr>
        <p:spPr>
          <a:xfrm>
            <a:off x="754912" y="1200151"/>
            <a:ext cx="7400260" cy="3394472"/>
          </a:xfrm>
        </p:spPr>
        <p:txBody>
          <a:bodyPr>
            <a:normAutofit lnSpcReduction="10000"/>
          </a:bodyPr>
          <a:lstStyle/>
          <a:p>
            <a:pPr>
              <a:lnSpc>
                <a:spcPct val="150000"/>
              </a:lnSpc>
            </a:pPr>
            <a:r>
              <a:rPr lang="es-ES" sz="1400" dirty="0">
                <a:latin typeface="Myriad Pro"/>
                <a:ea typeface="Bell MT" charset="0"/>
                <a:cs typeface="Bell MT" charset="0"/>
              </a:rPr>
              <a:t>En epidemiología, muchos de los factores causales que se estudian no son mecanismos bioquímicos o moleculares de las enfermedades, aunque éstos brinden plausibilidad a las relaciones epidemiológicas. </a:t>
            </a:r>
          </a:p>
          <a:p>
            <a:pPr>
              <a:lnSpc>
                <a:spcPct val="150000"/>
              </a:lnSpc>
            </a:pPr>
            <a:r>
              <a:rPr lang="es-ES" sz="1400" dirty="0">
                <a:latin typeface="Myriad Pro"/>
                <a:ea typeface="Bell MT" charset="0"/>
                <a:cs typeface="Bell MT" charset="0"/>
              </a:rPr>
              <a:t>Sin embargo, dichos mecanismos son también causas. </a:t>
            </a:r>
          </a:p>
          <a:p>
            <a:pPr>
              <a:lnSpc>
                <a:spcPct val="150000"/>
              </a:lnSpc>
            </a:pPr>
            <a:r>
              <a:rPr lang="es-ES" sz="1400" dirty="0">
                <a:latin typeface="Myriad Pro"/>
                <a:ea typeface="Bell MT" charset="0"/>
                <a:cs typeface="Bell MT" charset="0"/>
              </a:rPr>
              <a:t>El modelo multicausal de la “maraña” o red acomoda de forma secuencial las causas distales y proximales de la enfermedad en un solo esquema.</a:t>
            </a:r>
          </a:p>
          <a:p>
            <a:pPr>
              <a:lnSpc>
                <a:spcPct val="150000"/>
              </a:lnSpc>
            </a:pPr>
            <a:r>
              <a:rPr lang="es-ES" sz="1400" dirty="0">
                <a:latin typeface="Myriad Pro"/>
                <a:ea typeface="Bell MT" charset="0"/>
                <a:cs typeface="Bell MT" charset="0"/>
              </a:rPr>
              <a:t>Por lo general una enfermedad tiene varias causas que, conjunta o independientemente, dan lugar a la aparición de la misma. </a:t>
            </a:r>
          </a:p>
          <a:p>
            <a:pPr>
              <a:lnSpc>
                <a:spcPct val="150000"/>
              </a:lnSpc>
            </a:pPr>
            <a:r>
              <a:rPr lang="es-ES" sz="1400" dirty="0">
                <a:latin typeface="Myriad Pro"/>
                <a:ea typeface="Bell MT" charset="0"/>
                <a:cs typeface="Bell MT" charset="0"/>
              </a:rPr>
              <a:t>De igual manera una sola causa puede contribuir a la aparición de varias enfermedades diferentes</a:t>
            </a:r>
          </a:p>
        </p:txBody>
      </p:sp>
    </p:spTree>
    <p:extLst>
      <p:ext uri="{BB962C8B-B14F-4D97-AF65-F5344CB8AC3E}">
        <p14:creationId xmlns:p14="http://schemas.microsoft.com/office/powerpoint/2010/main" val="2065473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844223" y="1446610"/>
            <a:ext cx="5155517" cy="1125140"/>
          </a:xfrm>
        </p:spPr>
        <p:txBody>
          <a:bodyPr>
            <a:normAutofit/>
          </a:bodyPr>
          <a:lstStyle/>
          <a:p>
            <a:r>
              <a:rPr lang="es-ES_tradnl" sz="2800" b="1" dirty="0">
                <a:solidFill>
                  <a:schemeClr val="bg2"/>
                </a:solidFill>
                <a:ea typeface="Bell MT" charset="0"/>
                <a:cs typeface="Bell MT" charset="0"/>
              </a:rPr>
              <a:t>Criterios de Causalidad</a:t>
            </a:r>
          </a:p>
        </p:txBody>
      </p:sp>
    </p:spTree>
    <p:extLst>
      <p:ext uri="{BB962C8B-B14F-4D97-AF65-F5344CB8AC3E}">
        <p14:creationId xmlns:p14="http://schemas.microsoft.com/office/powerpoint/2010/main" val="270431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40272" y="184687"/>
            <a:ext cx="5246340" cy="857250"/>
          </a:xfrm>
        </p:spPr>
        <p:txBody>
          <a:bodyPr/>
          <a:lstStyle/>
          <a:p>
            <a:r>
              <a:rPr lang="es-ES_tradnl" sz="2400" dirty="0">
                <a:latin typeface="Bell MT" charset="0"/>
                <a:ea typeface="Bell MT" charset="0"/>
                <a:cs typeface="Bell MT" charset="0"/>
              </a:rPr>
              <a:t>Criterios de causalidad según diversos autores </a:t>
            </a:r>
          </a:p>
        </p:txBody>
      </p:sp>
      <p:sp>
        <p:nvSpPr>
          <p:cNvPr id="3" name="Marcador de contenido 2"/>
          <p:cNvSpPr>
            <a:spLocks noGrp="1"/>
          </p:cNvSpPr>
          <p:nvPr>
            <p:ph idx="1"/>
          </p:nvPr>
        </p:nvSpPr>
        <p:spPr>
          <a:xfrm>
            <a:off x="1052623" y="1200151"/>
            <a:ext cx="6687879" cy="3758662"/>
          </a:xfrm>
        </p:spPr>
        <p:txBody>
          <a:bodyPr>
            <a:normAutofit fontScale="92500" lnSpcReduction="20000"/>
          </a:bodyPr>
          <a:lstStyle/>
          <a:p>
            <a:pPr>
              <a:lnSpc>
                <a:spcPct val="150000"/>
              </a:lnSpc>
            </a:pPr>
            <a:r>
              <a:rPr lang="es-ES_tradnl" sz="1350" b="1" dirty="0" err="1">
                <a:solidFill>
                  <a:schemeClr val="bg2"/>
                </a:solidFill>
                <a:latin typeface="Myriad Pro"/>
                <a:ea typeface="Bell MT" charset="0"/>
                <a:cs typeface="Bell MT" charset="0"/>
              </a:rPr>
              <a:t>Hume</a:t>
            </a:r>
            <a:r>
              <a:rPr lang="es-ES_tradnl" sz="1350" b="1" dirty="0">
                <a:solidFill>
                  <a:schemeClr val="bg2"/>
                </a:solidFill>
                <a:latin typeface="Myriad Pro"/>
                <a:ea typeface="Bell MT" charset="0"/>
                <a:cs typeface="Bell MT" charset="0"/>
              </a:rPr>
              <a:t>, 1739 </a:t>
            </a:r>
            <a:endParaRPr lang="es-ES_tradnl" sz="1350" dirty="0">
              <a:solidFill>
                <a:schemeClr val="bg2"/>
              </a:solidFill>
              <a:latin typeface="Myriad Pro"/>
              <a:ea typeface="Bell MT" charset="0"/>
              <a:cs typeface="Bell MT" charset="0"/>
            </a:endParaRP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Contigüidad en tiempo y lugar </a:t>
            </a: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Prioridad en el tiempo</a:t>
            </a: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Conjunción constante </a:t>
            </a:r>
          </a:p>
          <a:p>
            <a:pPr>
              <a:lnSpc>
                <a:spcPct val="150000"/>
              </a:lnSpc>
            </a:pPr>
            <a:r>
              <a:rPr lang="es-ES_tradnl" sz="1350" b="1" dirty="0">
                <a:solidFill>
                  <a:schemeClr val="bg2"/>
                </a:solidFill>
                <a:latin typeface="Myriad Pro"/>
                <a:ea typeface="Bell MT" charset="0"/>
                <a:cs typeface="Bell MT" charset="0"/>
              </a:rPr>
              <a:t>Henle-Koch, 1882 </a:t>
            </a:r>
            <a:endParaRPr lang="es-ES_tradnl" sz="1350" dirty="0">
              <a:solidFill>
                <a:schemeClr val="bg2"/>
              </a:solidFill>
              <a:latin typeface="Myriad Pro"/>
              <a:ea typeface="Bell MT" charset="0"/>
              <a:cs typeface="Bell MT" charset="0"/>
            </a:endParaRP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Agente aislado en cultivo puro en cada caso de enfermedad</a:t>
            </a: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Ausencia del agente en otras enfermedades</a:t>
            </a: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Reproducción experimental animal de la enfermedad</a:t>
            </a: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Agente recuperado del caso experimental producido </a:t>
            </a:r>
          </a:p>
          <a:p>
            <a:pPr>
              <a:lnSpc>
                <a:spcPct val="150000"/>
              </a:lnSpc>
            </a:pPr>
            <a:r>
              <a:rPr lang="es-ES_tradnl" sz="1350" b="1" dirty="0" err="1">
                <a:solidFill>
                  <a:schemeClr val="bg2"/>
                </a:solidFill>
                <a:latin typeface="Myriad Pro"/>
                <a:ea typeface="Bell MT" charset="0"/>
                <a:cs typeface="Bell MT" charset="0"/>
              </a:rPr>
              <a:t>MacMahon</a:t>
            </a:r>
            <a:r>
              <a:rPr lang="es-ES_tradnl" sz="1350" b="1" dirty="0">
                <a:solidFill>
                  <a:schemeClr val="bg2"/>
                </a:solidFill>
                <a:latin typeface="Myriad Pro"/>
                <a:ea typeface="Bell MT" charset="0"/>
                <a:cs typeface="Bell MT" charset="0"/>
              </a:rPr>
              <a:t>, 1960 </a:t>
            </a:r>
            <a:endParaRPr lang="es-ES_tradnl" sz="1350" dirty="0">
              <a:solidFill>
                <a:schemeClr val="bg2"/>
              </a:solidFill>
              <a:latin typeface="Myriad Pro"/>
              <a:ea typeface="Bell MT" charset="0"/>
              <a:cs typeface="Bell MT" charset="0"/>
            </a:endParaRP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Secuencia temporal</a:t>
            </a: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Fuerza de la asociación</a:t>
            </a:r>
          </a:p>
          <a:p>
            <a:pPr marL="342900" indent="-342900">
              <a:lnSpc>
                <a:spcPct val="150000"/>
              </a:lnSpc>
              <a:buFont typeface="+mj-lt"/>
              <a:buAutoNum type="arabicPeriod"/>
            </a:pPr>
            <a:r>
              <a:rPr lang="es-ES_tradnl" sz="1350" dirty="0">
                <a:solidFill>
                  <a:schemeClr val="bg2"/>
                </a:solidFill>
                <a:latin typeface="Myriad Pro"/>
                <a:ea typeface="Bell MT" charset="0"/>
                <a:cs typeface="Bell MT" charset="0"/>
              </a:rPr>
              <a:t>Consistencia con conocimiento previo </a:t>
            </a:r>
          </a:p>
        </p:txBody>
      </p:sp>
    </p:spTree>
    <p:extLst>
      <p:ext uri="{BB962C8B-B14F-4D97-AF65-F5344CB8AC3E}">
        <p14:creationId xmlns:p14="http://schemas.microsoft.com/office/powerpoint/2010/main" val="106598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2700" dirty="0"/>
              <a:t>Orígenes de las preguntas de investigación</a:t>
            </a:r>
          </a:p>
        </p:txBody>
      </p:sp>
      <p:sp>
        <p:nvSpPr>
          <p:cNvPr id="3" name="2 Marcador de contenido"/>
          <p:cNvSpPr>
            <a:spLocks noGrp="1"/>
          </p:cNvSpPr>
          <p:nvPr>
            <p:ph idx="1"/>
          </p:nvPr>
        </p:nvSpPr>
        <p:spPr/>
        <p:txBody>
          <a:bodyPr>
            <a:normAutofit/>
          </a:bodyPr>
          <a:lstStyle/>
          <a:p>
            <a:pPr lvl="0"/>
            <a:r>
              <a:rPr lang="es-ES_tradnl" sz="1600" dirty="0"/>
              <a:t>Experiencia: preguntas derivadas de estudios anteriores o de la misma práctica clínica</a:t>
            </a:r>
            <a:endParaRPr lang="es-CO" sz="1600" dirty="0"/>
          </a:p>
          <a:p>
            <a:pPr lvl="0"/>
            <a:r>
              <a:rPr lang="es-ES_tradnl" sz="1600" dirty="0"/>
              <a:t>Conocer a fondo la bibliografía. El leer estudios relacionados con el tema ayuda a </a:t>
            </a:r>
            <a:r>
              <a:rPr lang="es-ES_tradnl" sz="1600" dirty="0" smtClean="0"/>
              <a:t>plantear </a:t>
            </a:r>
            <a:r>
              <a:rPr lang="es-ES_tradnl" sz="1600" dirty="0"/>
              <a:t>nuevas preguntas. Pero además estas pueden surgir en: </a:t>
            </a:r>
            <a:endParaRPr lang="es-CO" sz="1600" dirty="0"/>
          </a:p>
          <a:p>
            <a:pPr lvl="1"/>
            <a:r>
              <a:rPr lang="es-ES_tradnl" sz="1600" dirty="0">
                <a:solidFill>
                  <a:schemeClr val="bg1"/>
                </a:solidFill>
              </a:rPr>
              <a:t>Congresos, reuniones, discusiones clínicas con colegas</a:t>
            </a:r>
            <a:endParaRPr lang="es-CO" sz="1600" dirty="0">
              <a:solidFill>
                <a:schemeClr val="bg1"/>
              </a:solidFill>
            </a:endParaRPr>
          </a:p>
          <a:p>
            <a:pPr lvl="1"/>
            <a:r>
              <a:rPr lang="es-ES_tradnl" sz="1600" dirty="0">
                <a:solidFill>
                  <a:schemeClr val="bg1"/>
                </a:solidFill>
              </a:rPr>
              <a:t>Contacto con expertos en el tema.</a:t>
            </a:r>
            <a:endParaRPr lang="es-CO" sz="1600" dirty="0">
              <a:solidFill>
                <a:schemeClr val="bg1"/>
              </a:solidFill>
            </a:endParaRPr>
          </a:p>
          <a:p>
            <a:pPr lvl="0"/>
            <a:r>
              <a:rPr lang="es-ES_tradnl" sz="1600" dirty="0"/>
              <a:t>Es importante estar alerta a ideas y técnicas nuevas</a:t>
            </a:r>
            <a:endParaRPr lang="es-CO" sz="1600" dirty="0"/>
          </a:p>
          <a:p>
            <a:pPr lvl="1"/>
            <a:r>
              <a:rPr lang="es-ES_tradnl" sz="1600" dirty="0">
                <a:solidFill>
                  <a:schemeClr val="bg1"/>
                </a:solidFill>
              </a:rPr>
              <a:t>Pero debe mantener una buena dosis de escepticismo a prácticas aceptadas sin base científica</a:t>
            </a:r>
            <a:endParaRPr lang="es-CO" sz="1600" dirty="0">
              <a:solidFill>
                <a:schemeClr val="bg1"/>
              </a:solidFill>
            </a:endParaRPr>
          </a:p>
          <a:p>
            <a:pPr lvl="1"/>
            <a:r>
              <a:rPr lang="es-ES_tradnl" sz="1600" dirty="0">
                <a:solidFill>
                  <a:schemeClr val="bg1"/>
                </a:solidFill>
              </a:rPr>
              <a:t>Ser abierto a la aplicación de conceptos y tecnologías a campos diferentes al de siempre.</a:t>
            </a:r>
            <a:endParaRPr lang="es-CO" sz="1600" dirty="0">
              <a:solidFill>
                <a:schemeClr val="bg1"/>
              </a:solidFill>
            </a:endParaRPr>
          </a:p>
        </p:txBody>
      </p:sp>
    </p:spTree>
    <p:extLst>
      <p:ext uri="{BB962C8B-B14F-4D97-AF65-F5344CB8AC3E}">
        <p14:creationId xmlns:p14="http://schemas.microsoft.com/office/powerpoint/2010/main" val="3481380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97660" y="197245"/>
            <a:ext cx="5246340" cy="529568"/>
          </a:xfrm>
        </p:spPr>
        <p:txBody>
          <a:bodyPr>
            <a:normAutofit fontScale="90000"/>
          </a:bodyPr>
          <a:lstStyle/>
          <a:p>
            <a:r>
              <a:rPr lang="es-ES_tradnl" sz="1800" dirty="0">
                <a:solidFill>
                  <a:schemeClr val="bg2"/>
                </a:solidFill>
                <a:ea typeface="Bell MT" charset="0"/>
                <a:cs typeface="Bell MT" charset="0"/>
              </a:rPr>
              <a:t>Criterios de causalidad según diversos autores </a:t>
            </a:r>
          </a:p>
        </p:txBody>
      </p:sp>
      <p:sp>
        <p:nvSpPr>
          <p:cNvPr id="3" name="Marcador de contenido 2"/>
          <p:cNvSpPr>
            <a:spLocks noGrp="1"/>
          </p:cNvSpPr>
          <p:nvPr>
            <p:ph idx="1"/>
          </p:nvPr>
        </p:nvSpPr>
        <p:spPr>
          <a:xfrm>
            <a:off x="1212112" y="843558"/>
            <a:ext cx="5934798" cy="3942438"/>
          </a:xfrm>
        </p:spPr>
        <p:txBody>
          <a:bodyPr/>
          <a:lstStyle/>
          <a:p>
            <a:r>
              <a:rPr lang="es-ES_tradnl" sz="1350" b="1" dirty="0" err="1">
                <a:solidFill>
                  <a:schemeClr val="bg2"/>
                </a:solidFill>
                <a:latin typeface="Myriad Pro"/>
                <a:ea typeface="Bell MT" charset="0"/>
                <a:cs typeface="Bell MT" charset="0"/>
              </a:rPr>
              <a:t>Surgeon</a:t>
            </a:r>
            <a:r>
              <a:rPr lang="es-ES_tradnl" sz="1350" b="1" dirty="0">
                <a:solidFill>
                  <a:schemeClr val="bg2"/>
                </a:solidFill>
                <a:latin typeface="Myriad Pro"/>
                <a:ea typeface="Bell MT" charset="0"/>
                <a:cs typeface="Bell MT" charset="0"/>
              </a:rPr>
              <a:t> General de EE.UU., 1964 </a:t>
            </a:r>
            <a:endParaRPr lang="es-ES_tradnl" sz="1350" dirty="0">
              <a:solidFill>
                <a:schemeClr val="bg2"/>
              </a:solidFill>
              <a:latin typeface="Myriad Pro"/>
              <a:ea typeface="Bell MT" charset="0"/>
              <a:cs typeface="Bell MT" charset="0"/>
            </a:endParaRPr>
          </a:p>
          <a:p>
            <a:pPr lvl="1">
              <a:buFont typeface="+mj-lt"/>
              <a:buAutoNum type="arabicPeriod"/>
            </a:pPr>
            <a:r>
              <a:rPr lang="es-ES_tradnl" sz="1050" dirty="0">
                <a:solidFill>
                  <a:schemeClr val="bg2"/>
                </a:solidFill>
                <a:latin typeface="Myriad Pro"/>
                <a:ea typeface="Bell MT" charset="0"/>
                <a:cs typeface="Bell MT" charset="0"/>
              </a:rPr>
              <a:t>Consistencia</a:t>
            </a:r>
          </a:p>
          <a:p>
            <a:pPr lvl="1">
              <a:buFont typeface="+mj-lt"/>
              <a:buAutoNum type="arabicPeriod"/>
            </a:pPr>
            <a:r>
              <a:rPr lang="es-ES_tradnl" sz="1050" dirty="0">
                <a:solidFill>
                  <a:schemeClr val="bg2"/>
                </a:solidFill>
                <a:latin typeface="Myriad Pro"/>
                <a:ea typeface="Bell MT" charset="0"/>
                <a:cs typeface="Bell MT" charset="0"/>
              </a:rPr>
              <a:t>Fuerza</a:t>
            </a:r>
          </a:p>
          <a:p>
            <a:pPr lvl="1">
              <a:buFont typeface="+mj-lt"/>
              <a:buAutoNum type="arabicPeriod"/>
            </a:pPr>
            <a:r>
              <a:rPr lang="es-ES_tradnl" sz="1050" dirty="0">
                <a:solidFill>
                  <a:schemeClr val="bg2"/>
                </a:solidFill>
                <a:latin typeface="Myriad Pro"/>
                <a:ea typeface="Bell MT" charset="0"/>
                <a:cs typeface="Bell MT" charset="0"/>
              </a:rPr>
              <a:t>Especificidad</a:t>
            </a:r>
          </a:p>
          <a:p>
            <a:pPr lvl="1">
              <a:buFont typeface="+mj-lt"/>
              <a:buAutoNum type="arabicPeriod"/>
            </a:pPr>
            <a:r>
              <a:rPr lang="es-ES_tradnl" sz="1050" dirty="0">
                <a:solidFill>
                  <a:schemeClr val="bg2"/>
                </a:solidFill>
                <a:latin typeface="Myriad Pro"/>
                <a:ea typeface="Bell MT" charset="0"/>
                <a:cs typeface="Bell MT" charset="0"/>
              </a:rPr>
              <a:t>Relación temporal</a:t>
            </a:r>
          </a:p>
          <a:p>
            <a:pPr lvl="1">
              <a:buFont typeface="+mj-lt"/>
              <a:buAutoNum type="arabicPeriod"/>
            </a:pPr>
            <a:r>
              <a:rPr lang="es-ES_tradnl" sz="1050" dirty="0">
                <a:solidFill>
                  <a:schemeClr val="bg2"/>
                </a:solidFill>
                <a:latin typeface="Myriad Pro"/>
                <a:ea typeface="Bell MT" charset="0"/>
                <a:cs typeface="Bell MT" charset="0"/>
              </a:rPr>
              <a:t>Coherencia </a:t>
            </a:r>
          </a:p>
          <a:p>
            <a:r>
              <a:rPr lang="es-ES_tradnl" sz="1350" b="1" dirty="0" err="1">
                <a:solidFill>
                  <a:schemeClr val="bg2"/>
                </a:solidFill>
                <a:latin typeface="Myriad Pro"/>
                <a:ea typeface="Bell MT" charset="0"/>
                <a:cs typeface="Bell MT" charset="0"/>
              </a:rPr>
              <a:t>Pooling</a:t>
            </a:r>
            <a:r>
              <a:rPr lang="es-ES_tradnl" sz="1350" b="1" dirty="0">
                <a:solidFill>
                  <a:schemeClr val="bg2"/>
                </a:solidFill>
                <a:latin typeface="Myriad Pro"/>
                <a:ea typeface="Bell MT" charset="0"/>
                <a:cs typeface="Bell MT" charset="0"/>
              </a:rPr>
              <a:t> Project, 1978 </a:t>
            </a:r>
            <a:endParaRPr lang="es-ES_tradnl" sz="1350" dirty="0">
              <a:solidFill>
                <a:schemeClr val="bg2"/>
              </a:solidFill>
              <a:latin typeface="Myriad Pro"/>
              <a:ea typeface="Bell MT" charset="0"/>
              <a:cs typeface="Bell MT" charset="0"/>
            </a:endParaRPr>
          </a:p>
          <a:p>
            <a:pPr lvl="1">
              <a:buFont typeface="+mj-lt"/>
              <a:buAutoNum type="arabicPeriod"/>
            </a:pPr>
            <a:r>
              <a:rPr lang="es-ES_tradnl" sz="1050" dirty="0">
                <a:solidFill>
                  <a:schemeClr val="bg2"/>
                </a:solidFill>
                <a:latin typeface="Myriad Pro"/>
                <a:ea typeface="Bell MT" charset="0"/>
                <a:cs typeface="Bell MT" charset="0"/>
              </a:rPr>
              <a:t>Consistencia</a:t>
            </a:r>
          </a:p>
          <a:p>
            <a:pPr lvl="1">
              <a:buFont typeface="+mj-lt"/>
              <a:buAutoNum type="arabicPeriod"/>
            </a:pPr>
            <a:r>
              <a:rPr lang="es-ES_tradnl" sz="1050" dirty="0">
                <a:solidFill>
                  <a:schemeClr val="bg2"/>
                </a:solidFill>
                <a:latin typeface="Myriad Pro"/>
                <a:ea typeface="Bell MT" charset="0"/>
                <a:cs typeface="Bell MT" charset="0"/>
              </a:rPr>
              <a:t>Fuerza</a:t>
            </a:r>
          </a:p>
          <a:p>
            <a:pPr lvl="1">
              <a:buFont typeface="+mj-lt"/>
              <a:buAutoNum type="arabicPeriod"/>
            </a:pPr>
            <a:r>
              <a:rPr lang="es-ES_tradnl" sz="1050" dirty="0">
                <a:solidFill>
                  <a:schemeClr val="bg2"/>
                </a:solidFill>
                <a:latin typeface="Myriad Pro"/>
                <a:ea typeface="Bell MT" charset="0"/>
                <a:cs typeface="Bell MT" charset="0"/>
              </a:rPr>
              <a:t>Gradualidad</a:t>
            </a:r>
          </a:p>
          <a:p>
            <a:pPr lvl="1">
              <a:buFont typeface="+mj-lt"/>
              <a:buAutoNum type="arabicPeriod"/>
            </a:pPr>
            <a:r>
              <a:rPr lang="es-ES_tradnl" sz="1050" dirty="0">
                <a:solidFill>
                  <a:schemeClr val="bg2"/>
                </a:solidFill>
                <a:latin typeface="Myriad Pro"/>
                <a:ea typeface="Bell MT" charset="0"/>
                <a:cs typeface="Bell MT" charset="0"/>
              </a:rPr>
              <a:t>Independencia</a:t>
            </a:r>
          </a:p>
          <a:p>
            <a:pPr lvl="1">
              <a:buFont typeface="+mj-lt"/>
              <a:buAutoNum type="arabicPeriod"/>
            </a:pPr>
            <a:r>
              <a:rPr lang="es-ES_tradnl" sz="1050" dirty="0">
                <a:solidFill>
                  <a:schemeClr val="bg2"/>
                </a:solidFill>
                <a:latin typeface="Myriad Pro"/>
                <a:ea typeface="Bell MT" charset="0"/>
                <a:cs typeface="Bell MT" charset="0"/>
              </a:rPr>
              <a:t>Relación temporal</a:t>
            </a:r>
          </a:p>
          <a:p>
            <a:pPr lvl="1">
              <a:buFont typeface="+mj-lt"/>
              <a:buAutoNum type="arabicPeriod"/>
            </a:pPr>
            <a:r>
              <a:rPr lang="es-ES_tradnl" sz="1050" dirty="0" err="1">
                <a:solidFill>
                  <a:schemeClr val="bg2"/>
                </a:solidFill>
                <a:latin typeface="Myriad Pro"/>
                <a:ea typeface="Bell MT" charset="0"/>
                <a:cs typeface="Bell MT" charset="0"/>
              </a:rPr>
              <a:t>Generalizabilidad</a:t>
            </a:r>
            <a:r>
              <a:rPr lang="es-ES_tradnl" sz="1050" dirty="0">
                <a:solidFill>
                  <a:schemeClr val="bg2"/>
                </a:solidFill>
                <a:latin typeface="Myriad Pro"/>
                <a:ea typeface="Bell MT" charset="0"/>
                <a:cs typeface="Bell MT" charset="0"/>
              </a:rPr>
              <a:t> predictiva</a:t>
            </a:r>
          </a:p>
          <a:p>
            <a:pPr lvl="1">
              <a:buFont typeface="+mj-lt"/>
              <a:buAutoNum type="arabicPeriod"/>
            </a:pPr>
            <a:r>
              <a:rPr lang="es-ES_tradnl" sz="1050" dirty="0">
                <a:solidFill>
                  <a:schemeClr val="bg2"/>
                </a:solidFill>
                <a:latin typeface="Myriad Pro"/>
                <a:ea typeface="Bell MT" charset="0"/>
                <a:cs typeface="Bell MT" charset="0"/>
              </a:rPr>
              <a:t>Coherencia </a:t>
            </a:r>
          </a:p>
          <a:p>
            <a:r>
              <a:rPr lang="es-ES_tradnl" sz="1350" b="1" dirty="0" err="1">
                <a:solidFill>
                  <a:schemeClr val="bg2"/>
                </a:solidFill>
                <a:latin typeface="Myriad Pro"/>
                <a:ea typeface="Bell MT" charset="0"/>
                <a:cs typeface="Bell MT" charset="0"/>
              </a:rPr>
              <a:t>Kleinbaum</a:t>
            </a:r>
            <a:r>
              <a:rPr lang="es-ES_tradnl" sz="1350" b="1" dirty="0">
                <a:solidFill>
                  <a:schemeClr val="bg2"/>
                </a:solidFill>
                <a:latin typeface="Myriad Pro"/>
                <a:ea typeface="Bell MT" charset="0"/>
                <a:cs typeface="Bell MT" charset="0"/>
              </a:rPr>
              <a:t> et al, 1982 (factor de riesgo causal) </a:t>
            </a:r>
            <a:endParaRPr lang="es-ES_tradnl" sz="1350" dirty="0">
              <a:solidFill>
                <a:schemeClr val="bg2"/>
              </a:solidFill>
              <a:latin typeface="Myriad Pro"/>
              <a:ea typeface="Bell MT" charset="0"/>
              <a:cs typeface="Bell MT" charset="0"/>
            </a:endParaRPr>
          </a:p>
          <a:p>
            <a:pPr lvl="1">
              <a:buFont typeface="+mj-lt"/>
              <a:buAutoNum type="arabicPeriod"/>
            </a:pPr>
            <a:r>
              <a:rPr lang="es-ES_tradnl" sz="1050" dirty="0">
                <a:solidFill>
                  <a:schemeClr val="bg2"/>
                </a:solidFill>
                <a:latin typeface="Myriad Pro"/>
                <a:ea typeface="Bell MT" charset="0"/>
                <a:cs typeface="Bell MT" charset="0"/>
              </a:rPr>
              <a:t>Debe </a:t>
            </a:r>
            <a:r>
              <a:rPr lang="es-ES_tradnl" sz="1050" dirty="0" err="1">
                <a:solidFill>
                  <a:schemeClr val="bg2"/>
                </a:solidFill>
                <a:latin typeface="Myriad Pro"/>
                <a:ea typeface="Bell MT" charset="0"/>
                <a:cs typeface="Bell MT" charset="0"/>
              </a:rPr>
              <a:t>covariar</a:t>
            </a:r>
            <a:r>
              <a:rPr lang="es-ES_tradnl" sz="1050" dirty="0">
                <a:solidFill>
                  <a:schemeClr val="bg2"/>
                </a:solidFill>
                <a:latin typeface="Myriad Pro"/>
                <a:ea typeface="Bell MT" charset="0"/>
                <a:cs typeface="Bell MT" charset="0"/>
              </a:rPr>
              <a:t> con la enfermedad (asociación estadísticamente significativa)</a:t>
            </a:r>
          </a:p>
          <a:p>
            <a:pPr lvl="1">
              <a:buFont typeface="+mj-lt"/>
              <a:buAutoNum type="arabicPeriod"/>
            </a:pPr>
            <a:r>
              <a:rPr lang="es-ES_tradnl" sz="1050" dirty="0">
                <a:solidFill>
                  <a:schemeClr val="bg2"/>
                </a:solidFill>
                <a:latin typeface="Myriad Pro"/>
                <a:ea typeface="Bell MT" charset="0"/>
                <a:cs typeface="Bell MT" charset="0"/>
              </a:rPr>
              <a:t>Debe preceder en el tiempo a la enfermedad</a:t>
            </a:r>
          </a:p>
          <a:p>
            <a:pPr lvl="1">
              <a:buFont typeface="+mj-lt"/>
              <a:buAutoNum type="arabicPeriod"/>
            </a:pPr>
            <a:r>
              <a:rPr lang="es-ES_tradnl" sz="1050" dirty="0">
                <a:solidFill>
                  <a:schemeClr val="bg2"/>
                </a:solidFill>
                <a:latin typeface="Myriad Pro"/>
                <a:ea typeface="Bell MT" charset="0"/>
                <a:cs typeface="Bell MT" charset="0"/>
              </a:rPr>
              <a:t>Asociación no debida enteramente a una fuente de error (sesgos o </a:t>
            </a:r>
            <a:r>
              <a:rPr lang="es-ES_tradnl" sz="1050" dirty="0" err="1">
                <a:solidFill>
                  <a:schemeClr val="bg2"/>
                </a:solidFill>
                <a:latin typeface="Myriad Pro"/>
                <a:ea typeface="Bell MT" charset="0"/>
                <a:cs typeface="Bell MT" charset="0"/>
              </a:rPr>
              <a:t>confusores</a:t>
            </a:r>
            <a:r>
              <a:rPr lang="es-ES_tradnl" sz="1050" dirty="0">
                <a:solidFill>
                  <a:schemeClr val="bg2"/>
                </a:solidFill>
                <a:latin typeface="Myriad Pro"/>
                <a:ea typeface="Bell MT" charset="0"/>
                <a:cs typeface="Bell MT" charset="0"/>
              </a:rPr>
              <a:t>) </a:t>
            </a:r>
          </a:p>
        </p:txBody>
      </p:sp>
    </p:spTree>
    <p:extLst>
      <p:ext uri="{BB962C8B-B14F-4D97-AF65-F5344CB8AC3E}">
        <p14:creationId xmlns:p14="http://schemas.microsoft.com/office/powerpoint/2010/main" val="1554513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pie de página 4"/>
          <p:cNvSpPr>
            <a:spLocks noGrp="1"/>
          </p:cNvSpPr>
          <p:nvPr>
            <p:ph type="ftr" sz="quarter" idx="11"/>
          </p:nvPr>
        </p:nvSpPr>
        <p:spPr>
          <a:xfrm>
            <a:off x="5052678" y="4686301"/>
            <a:ext cx="2073485" cy="355997"/>
          </a:xfrm>
        </p:spPr>
        <p:txBody>
          <a:bodyPr/>
          <a:lstStyle/>
          <a:p>
            <a:r>
              <a:rPr lang="es-CO" altLang="es-ES_tradnl">
                <a:solidFill>
                  <a:schemeClr val="bg2"/>
                </a:solidFill>
                <a:ea typeface="Bell MT" charset="0"/>
                <a:cs typeface="Bell MT" charset="0"/>
              </a:rPr>
              <a:t>Hector J. Posso V.</a:t>
            </a:r>
          </a:p>
        </p:txBody>
      </p:sp>
      <p:sp>
        <p:nvSpPr>
          <p:cNvPr id="82946" name="AutoShape 2"/>
          <p:cNvSpPr>
            <a:spLocks noGrp="1" noChangeArrowheads="1"/>
          </p:cNvSpPr>
          <p:nvPr>
            <p:ph type="title"/>
          </p:nvPr>
        </p:nvSpPr>
        <p:spPr>
          <a:xfrm>
            <a:off x="3253575" y="2206"/>
            <a:ext cx="5671690" cy="857250"/>
          </a:xfrm>
        </p:spPr>
        <p:txBody>
          <a:bodyPr/>
          <a:lstStyle/>
          <a:p>
            <a:r>
              <a:rPr lang="es-MX" altLang="es-ES_tradnl" sz="2700" dirty="0">
                <a:solidFill>
                  <a:schemeClr val="bg2"/>
                </a:solidFill>
                <a:ea typeface="Bell MT" charset="0"/>
                <a:cs typeface="Bell MT" charset="0"/>
              </a:rPr>
              <a:t>Criterios de Causalidad</a:t>
            </a:r>
            <a:endParaRPr lang="es-ES" altLang="es-ES_tradnl" sz="2700" dirty="0">
              <a:solidFill>
                <a:schemeClr val="bg2"/>
              </a:solidFill>
              <a:ea typeface="Bell MT" charset="0"/>
              <a:cs typeface="Bell MT" charset="0"/>
            </a:endParaRPr>
          </a:p>
        </p:txBody>
      </p:sp>
      <p:graphicFrame>
        <p:nvGraphicFramePr>
          <p:cNvPr id="82947" name="Group 3"/>
          <p:cNvGraphicFramePr>
            <a:graphicFrameLocks noGrp="1"/>
          </p:cNvGraphicFramePr>
          <p:nvPr>
            <p:ph type="tbl" idx="1"/>
            <p:extLst>
              <p:ext uri="{D42A27DB-BD31-4B8C-83A1-F6EECF244321}">
                <p14:modId xmlns:p14="http://schemas.microsoft.com/office/powerpoint/2010/main" val="1916653794"/>
              </p:ext>
            </p:extLst>
          </p:nvPr>
        </p:nvGraphicFramePr>
        <p:xfrm>
          <a:off x="1223628" y="1485899"/>
          <a:ext cx="6708261" cy="3200401"/>
        </p:xfrm>
        <a:graphic>
          <a:graphicData uri="http://schemas.openxmlformats.org/drawingml/2006/table">
            <a:tbl>
              <a:tblPr/>
              <a:tblGrid>
                <a:gridCol w="2236087">
                  <a:extLst>
                    <a:ext uri="{9D8B030D-6E8A-4147-A177-3AD203B41FA5}">
                      <a16:colId xmlns:a16="http://schemas.microsoft.com/office/drawing/2014/main" xmlns="" val="20000"/>
                    </a:ext>
                  </a:extLst>
                </a:gridCol>
                <a:gridCol w="1973018">
                  <a:extLst>
                    <a:ext uri="{9D8B030D-6E8A-4147-A177-3AD203B41FA5}">
                      <a16:colId xmlns:a16="http://schemas.microsoft.com/office/drawing/2014/main" xmlns="" val="20001"/>
                    </a:ext>
                  </a:extLst>
                </a:gridCol>
                <a:gridCol w="2499156">
                  <a:extLst>
                    <a:ext uri="{9D8B030D-6E8A-4147-A177-3AD203B41FA5}">
                      <a16:colId xmlns:a16="http://schemas.microsoft.com/office/drawing/2014/main" xmlns="" val="20002"/>
                    </a:ext>
                  </a:extLst>
                </a:gridCol>
              </a:tblGrid>
              <a:tr h="652846">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MX" altLang="es-ES_tradnl" sz="1600" b="0" i="0" u="none" strike="noStrike" cap="none" normalizeH="0" baseline="0" dirty="0">
                          <a:ln>
                            <a:noFill/>
                          </a:ln>
                          <a:solidFill>
                            <a:schemeClr val="bg2"/>
                          </a:solidFill>
                          <a:effectLst/>
                          <a:latin typeface="Bell MT" charset="0"/>
                          <a:ea typeface="Bell MT" charset="0"/>
                          <a:cs typeface="Bell MT" charset="0"/>
                        </a:rPr>
                        <a:t>Lilienfeld (1959)</a:t>
                      </a:r>
                      <a:endParaRPr kumimoji="0" lang="es-ES" altLang="es-ES_tradnl" sz="1600" b="0" i="0" u="none" strike="noStrike" cap="none" normalizeH="0" baseline="0" dirty="0">
                        <a:ln>
                          <a:noFill/>
                        </a:ln>
                        <a:solidFill>
                          <a:schemeClr val="bg2"/>
                        </a:solidFill>
                        <a:effectLst/>
                        <a:latin typeface="Bell MT" charset="0"/>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MX" altLang="es-ES_tradnl" sz="1600" b="0" i="0" u="none" strike="noStrike" cap="none" normalizeH="0" baseline="0" dirty="0">
                          <a:ln>
                            <a:noFill/>
                          </a:ln>
                          <a:solidFill>
                            <a:schemeClr val="bg2"/>
                          </a:solidFill>
                          <a:effectLst/>
                          <a:latin typeface="Bell MT" charset="0"/>
                          <a:ea typeface="Bell MT" charset="0"/>
                          <a:cs typeface="Bell MT" charset="0"/>
                        </a:rPr>
                        <a:t>Sartwell (1960)</a:t>
                      </a:r>
                      <a:endParaRPr kumimoji="0" lang="es-ES" altLang="es-ES_tradnl" sz="1600" b="0" i="0" u="none" strike="noStrike" cap="none" normalizeH="0" baseline="0" dirty="0">
                        <a:ln>
                          <a:noFill/>
                        </a:ln>
                        <a:solidFill>
                          <a:schemeClr val="bg2"/>
                        </a:solidFill>
                        <a:effectLst/>
                        <a:latin typeface="Bell MT" charset="0"/>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MX" altLang="es-ES_tradnl" sz="1600" b="0" i="0" u="none" strike="noStrike" cap="none" normalizeH="0" baseline="0" dirty="0">
                          <a:ln>
                            <a:noFill/>
                          </a:ln>
                          <a:solidFill>
                            <a:schemeClr val="bg2"/>
                          </a:solidFill>
                          <a:effectLst/>
                          <a:latin typeface="Bell MT" charset="0"/>
                          <a:ea typeface="Bell MT" charset="0"/>
                          <a:cs typeface="Bell MT" charset="0"/>
                        </a:rPr>
                        <a:t>Hill (1965)</a:t>
                      </a:r>
                      <a:endParaRPr kumimoji="0" lang="es-ES" altLang="es-ES_tradnl" sz="1600" b="0" i="0" u="none" strike="noStrike" cap="none" normalizeH="0" baseline="0" dirty="0">
                        <a:ln>
                          <a:noFill/>
                        </a:ln>
                        <a:solidFill>
                          <a:schemeClr val="bg2"/>
                        </a:solidFill>
                        <a:effectLst/>
                        <a:latin typeface="Bell MT" charset="0"/>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47555">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Magnitud del efecto</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Consistencia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Dosis respuesta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Mecanismo biológico</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Experimentación</a:t>
                      </a:r>
                      <a:endParaRPr kumimoji="0" lang="es-ES" altLang="es-ES_tradnl" sz="1400" b="0" i="0" u="none" strike="noStrike" cap="none" normalizeH="0" baseline="0" dirty="0">
                        <a:ln>
                          <a:noFill/>
                        </a:ln>
                        <a:solidFill>
                          <a:schemeClr val="bg2"/>
                        </a:solidFill>
                        <a:effectLst/>
                        <a:latin typeface="Bell MT" charset="0"/>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Fuerza de asociación</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Replicación</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Temporalidad</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Dosis-respuesta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Racionalidad biológica</a:t>
                      </a:r>
                      <a:endParaRPr kumimoji="0" lang="es-ES" altLang="es-ES_tradnl" sz="1400" b="0" i="0" u="none" strike="noStrike" cap="none" normalizeH="0" baseline="0" dirty="0">
                        <a:ln>
                          <a:noFill/>
                        </a:ln>
                        <a:solidFill>
                          <a:schemeClr val="bg2"/>
                        </a:solidFill>
                        <a:effectLst/>
                        <a:latin typeface="Bell MT" charset="0"/>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Fuerza de asociación</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Consistencia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Especificidad</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Temporalidad</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Gradiente biológico</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Plausibilidad biológica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Coherencia biológica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Evidencia experimental</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400" b="0" i="0" u="none" strike="noStrike" cap="none" normalizeH="0" baseline="0" dirty="0">
                          <a:ln>
                            <a:noFill/>
                          </a:ln>
                          <a:solidFill>
                            <a:schemeClr val="bg2"/>
                          </a:solidFill>
                          <a:effectLst/>
                          <a:latin typeface="Bell MT" charset="0"/>
                          <a:ea typeface="Bell MT" charset="0"/>
                          <a:cs typeface="Bell MT" charset="0"/>
                        </a:rPr>
                        <a:t>Analogía</a:t>
                      </a:r>
                      <a:endParaRPr kumimoji="0" lang="es-ES" altLang="es-ES_tradnl" sz="1400" b="0" i="0" u="none" strike="noStrike" cap="none" normalizeH="0" baseline="0" dirty="0">
                        <a:ln>
                          <a:noFill/>
                        </a:ln>
                        <a:solidFill>
                          <a:schemeClr val="bg2"/>
                        </a:solidFill>
                        <a:effectLst/>
                        <a:latin typeface="Bell MT" charset="0"/>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33959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pie de página 4"/>
          <p:cNvSpPr>
            <a:spLocks noGrp="1"/>
          </p:cNvSpPr>
          <p:nvPr>
            <p:ph type="ftr" sz="quarter" idx="11"/>
          </p:nvPr>
        </p:nvSpPr>
        <p:spPr>
          <a:xfrm>
            <a:off x="4680012" y="4461961"/>
            <a:ext cx="2172891" cy="355997"/>
          </a:xfrm>
        </p:spPr>
        <p:txBody>
          <a:bodyPr/>
          <a:lstStyle/>
          <a:p>
            <a:r>
              <a:rPr lang="es-CO" altLang="es-ES_tradnl">
                <a:ea typeface="Bell MT" charset="0"/>
                <a:cs typeface="Bell MT" charset="0"/>
              </a:rPr>
              <a:t>Hector J. </a:t>
            </a:r>
            <a:r>
              <a:rPr lang="es-CO" altLang="es-ES_tradnl" dirty="0">
                <a:ea typeface="Bell MT" charset="0"/>
                <a:cs typeface="Bell MT" charset="0"/>
              </a:rPr>
              <a:t>Posso V.</a:t>
            </a:r>
          </a:p>
        </p:txBody>
      </p:sp>
      <p:sp>
        <p:nvSpPr>
          <p:cNvPr id="84994" name="AutoShape 2"/>
          <p:cNvSpPr>
            <a:spLocks noGrp="1" noChangeArrowheads="1"/>
          </p:cNvSpPr>
          <p:nvPr>
            <p:ph type="title"/>
          </p:nvPr>
        </p:nvSpPr>
        <p:spPr>
          <a:xfrm>
            <a:off x="1385646" y="285750"/>
            <a:ext cx="5829300" cy="628650"/>
          </a:xfrm>
        </p:spPr>
        <p:txBody>
          <a:bodyPr/>
          <a:lstStyle/>
          <a:p>
            <a:r>
              <a:rPr lang="es-MX" altLang="es-ES_tradnl" sz="2100">
                <a:ea typeface="Bell MT" charset="0"/>
                <a:cs typeface="Bell MT" charset="0"/>
              </a:rPr>
              <a:t>Criterios de Causalidad</a:t>
            </a:r>
            <a:endParaRPr lang="es-ES" altLang="es-ES_tradnl" sz="2100" dirty="0">
              <a:ea typeface="Bell MT" charset="0"/>
              <a:cs typeface="Bell MT" charset="0"/>
            </a:endParaRPr>
          </a:p>
        </p:txBody>
      </p:sp>
      <p:graphicFrame>
        <p:nvGraphicFramePr>
          <p:cNvPr id="84995" name="Group 3"/>
          <p:cNvGraphicFramePr>
            <a:graphicFrameLocks noGrp="1"/>
          </p:cNvGraphicFramePr>
          <p:nvPr>
            <p:ph type="tbl" idx="1"/>
            <p:extLst>
              <p:ext uri="{D42A27DB-BD31-4B8C-83A1-F6EECF244321}">
                <p14:modId xmlns:p14="http://schemas.microsoft.com/office/powerpoint/2010/main" val="593599718"/>
              </p:ext>
            </p:extLst>
          </p:nvPr>
        </p:nvGraphicFramePr>
        <p:xfrm>
          <a:off x="1180214" y="1073274"/>
          <a:ext cx="6379534" cy="3456196"/>
        </p:xfrm>
        <a:graphic>
          <a:graphicData uri="http://schemas.openxmlformats.org/drawingml/2006/table">
            <a:tbl>
              <a:tblPr/>
              <a:tblGrid>
                <a:gridCol w="1938878">
                  <a:extLst>
                    <a:ext uri="{9D8B030D-6E8A-4147-A177-3AD203B41FA5}">
                      <a16:colId xmlns:a16="http://schemas.microsoft.com/office/drawing/2014/main" xmlns="" val="20000"/>
                    </a:ext>
                  </a:extLst>
                </a:gridCol>
                <a:gridCol w="2314145">
                  <a:extLst>
                    <a:ext uri="{9D8B030D-6E8A-4147-A177-3AD203B41FA5}">
                      <a16:colId xmlns:a16="http://schemas.microsoft.com/office/drawing/2014/main" xmlns="" val="20001"/>
                    </a:ext>
                  </a:extLst>
                </a:gridCol>
                <a:gridCol w="2126511">
                  <a:extLst>
                    <a:ext uri="{9D8B030D-6E8A-4147-A177-3AD203B41FA5}">
                      <a16:colId xmlns:a16="http://schemas.microsoft.com/office/drawing/2014/main" xmlns="" val="20002"/>
                    </a:ext>
                  </a:extLst>
                </a:gridCol>
              </a:tblGrid>
              <a:tr h="635945">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MX" altLang="es-ES_tradnl" sz="1200" b="0" i="0" u="none" strike="noStrike" cap="none" normalizeH="0" baseline="0" dirty="0">
                          <a:ln>
                            <a:noFill/>
                          </a:ln>
                          <a:solidFill>
                            <a:schemeClr val="bg2"/>
                          </a:solidFill>
                          <a:effectLst/>
                          <a:latin typeface="Myriad Pro"/>
                          <a:ea typeface="Bell MT" charset="0"/>
                          <a:cs typeface="Bell MT" charset="0"/>
                        </a:rPr>
                        <a:t>Cirujano General (1964) y Susser (1973)</a:t>
                      </a:r>
                      <a:endParaRPr kumimoji="0" lang="es-ES" altLang="es-ES_tradnl" sz="1200" b="0" i="0" u="none" strike="noStrike" cap="none" normalizeH="0" baseline="0" dirty="0">
                        <a:ln>
                          <a:noFill/>
                        </a:ln>
                        <a:solidFill>
                          <a:schemeClr val="bg2"/>
                        </a:solidFill>
                        <a:effectLst/>
                        <a:latin typeface="Myriad Pro"/>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MX" altLang="es-ES_tradnl" sz="1200" b="0" i="0" u="none" strike="noStrike" cap="none" normalizeH="0" baseline="0" dirty="0">
                          <a:ln>
                            <a:noFill/>
                          </a:ln>
                          <a:solidFill>
                            <a:schemeClr val="bg2"/>
                          </a:solidFill>
                          <a:effectLst/>
                          <a:latin typeface="Myriad Pro"/>
                          <a:ea typeface="Bell MT" charset="0"/>
                          <a:cs typeface="Bell MT" charset="0"/>
                        </a:rPr>
                        <a:t>MacMahon &amp; Pugh (1970)</a:t>
                      </a:r>
                      <a:endParaRPr kumimoji="0" lang="es-ES" altLang="es-ES_tradnl" sz="1200" b="0" i="0" u="none" strike="noStrike" cap="none" normalizeH="0" baseline="0" dirty="0">
                        <a:ln>
                          <a:noFill/>
                        </a:ln>
                        <a:solidFill>
                          <a:schemeClr val="bg2"/>
                        </a:solidFill>
                        <a:effectLst/>
                        <a:latin typeface="Myriad Pro"/>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MX" altLang="es-ES_tradnl" sz="1200" b="0" i="0" u="none" strike="noStrike" cap="none" normalizeH="0" baseline="0" dirty="0">
                          <a:ln>
                            <a:noFill/>
                          </a:ln>
                          <a:solidFill>
                            <a:schemeClr val="bg2"/>
                          </a:solidFill>
                          <a:effectLst/>
                          <a:latin typeface="Myriad Pro"/>
                          <a:ea typeface="Bell MT" charset="0"/>
                          <a:cs typeface="Bell MT" charset="0"/>
                        </a:rPr>
                        <a:t>IARC (1995)</a:t>
                      </a:r>
                      <a:endParaRPr kumimoji="0" lang="es-ES" altLang="es-ES_tradnl" sz="1200" b="0" i="0" u="none" strike="noStrike" cap="none" normalizeH="0" baseline="0" dirty="0">
                        <a:ln>
                          <a:noFill/>
                        </a:ln>
                        <a:solidFill>
                          <a:schemeClr val="bg2"/>
                        </a:solidFill>
                        <a:effectLst/>
                        <a:latin typeface="Myriad Pro"/>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20251">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Char char="l"/>
                        <a:tabLst/>
                      </a:pPr>
                      <a:endParaRPr kumimoji="0" lang="es-MX" altLang="es-ES_tradnl" sz="1100" b="0" i="0" u="none" strike="noStrike" cap="none" normalizeH="0" baseline="0" dirty="0">
                        <a:ln>
                          <a:noFill/>
                        </a:ln>
                        <a:solidFill>
                          <a:schemeClr val="bg2"/>
                        </a:solidFill>
                        <a:effectLst/>
                        <a:latin typeface="Myriad Pro"/>
                        <a:ea typeface="Bell MT" charset="0"/>
                        <a:cs typeface="Bell MT"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Fuerza/magnitud de asociación</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Consistencia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Especificidad</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Temporalidad</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Dosis respuesta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Coherencia biológica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Char char="l"/>
                        <a:tabLst/>
                      </a:pPr>
                      <a:endParaRPr kumimoji="0" lang="es-MX" altLang="es-ES_tradnl" sz="1100" b="0" i="0" u="none" strike="noStrike" cap="none" normalizeH="0" baseline="0" dirty="0">
                        <a:ln>
                          <a:noFill/>
                        </a:ln>
                        <a:solidFill>
                          <a:schemeClr val="bg2"/>
                        </a:solidFill>
                        <a:effectLst/>
                        <a:latin typeface="Myriad Pro"/>
                        <a:ea typeface="Bell MT" charset="0"/>
                        <a:cs typeface="Bell MT"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Fuerza/magnitud de asociación</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Consistencia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Temporalidad</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Dosis repuesta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Mecanismos biológicos</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Consonancia con conocimiento existente</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Evidencia experimental (intervención)</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Exclusión de explicaciones alternativas</a:t>
                      </a:r>
                      <a:endParaRPr kumimoji="0" lang="es-ES" altLang="es-ES_tradnl" sz="1100" b="0" i="0" u="none" strike="noStrike" cap="none" normalizeH="0" baseline="0" dirty="0">
                        <a:ln>
                          <a:noFill/>
                        </a:ln>
                        <a:solidFill>
                          <a:schemeClr val="bg2"/>
                        </a:solidFill>
                        <a:effectLst/>
                        <a:latin typeface="Myriad Pro"/>
                        <a:ea typeface="Bell MT" charset="0"/>
                        <a:cs typeface="Bell MT" charset="0"/>
                      </a:endParaRP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Char char="l"/>
                        <a:tabLst/>
                      </a:pPr>
                      <a:endParaRPr kumimoji="0" lang="es-MX" altLang="es-ES_tradnl" sz="1100" b="0" i="0" u="none" strike="noStrike" cap="none" normalizeH="0" baseline="0" dirty="0">
                        <a:ln>
                          <a:noFill/>
                        </a:ln>
                        <a:solidFill>
                          <a:schemeClr val="bg2"/>
                        </a:solidFill>
                        <a:effectLst/>
                        <a:latin typeface="Myriad Pro"/>
                        <a:ea typeface="Bell MT" charset="0"/>
                        <a:cs typeface="Bell MT"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Fuerza de asociación</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Consistencia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Especificidad</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Temporalidad</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Dosis repuesta</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Mecanismos biológicos</a:t>
                      </a: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mj-lt"/>
                        <a:buAutoNum type="arabicPeriod"/>
                        <a:tabLst/>
                      </a:pPr>
                      <a:r>
                        <a:rPr kumimoji="0" lang="es-MX" altLang="es-ES_tradnl" sz="1100" b="0" i="0" u="none" strike="noStrike" cap="none" normalizeH="0" baseline="0" dirty="0">
                          <a:ln>
                            <a:noFill/>
                          </a:ln>
                          <a:solidFill>
                            <a:schemeClr val="bg2"/>
                          </a:solidFill>
                          <a:effectLst/>
                          <a:latin typeface="Myriad Pro"/>
                          <a:ea typeface="Bell MT" charset="0"/>
                          <a:cs typeface="Bell MT" charset="0"/>
                        </a:rPr>
                        <a:t>Evidencia experimental (intervención)</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7781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78395" y="494649"/>
            <a:ext cx="5743819" cy="4154201"/>
          </a:xfrm>
          <a:prstGeom prst="rect">
            <a:avLst/>
          </a:prstGeom>
        </p:spPr>
      </p:pic>
    </p:spTree>
    <p:extLst>
      <p:ext uri="{BB962C8B-B14F-4D97-AF65-F5344CB8AC3E}">
        <p14:creationId xmlns:p14="http://schemas.microsoft.com/office/powerpoint/2010/main" val="1951890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AutoShape 4"/>
          <p:cNvSpPr>
            <a:spLocks noGrp="1" noChangeArrowheads="1"/>
          </p:cNvSpPr>
          <p:nvPr>
            <p:ph type="title"/>
          </p:nvPr>
        </p:nvSpPr>
        <p:spPr>
          <a:xfrm>
            <a:off x="3008629" y="114976"/>
            <a:ext cx="5560070" cy="889214"/>
          </a:xfrm>
        </p:spPr>
        <p:txBody>
          <a:bodyPr/>
          <a:lstStyle/>
          <a:p>
            <a:r>
              <a:rPr lang="es-CO" altLang="es-ES_tradnl" sz="2400" dirty="0">
                <a:solidFill>
                  <a:schemeClr val="bg2"/>
                </a:solidFill>
                <a:ea typeface="Bell MT" charset="0"/>
                <a:cs typeface="Bell MT" charset="0"/>
              </a:rPr>
              <a:t>Criterios de Causalidad de A.B. Hill</a:t>
            </a:r>
          </a:p>
        </p:txBody>
      </p:sp>
      <p:graphicFrame>
        <p:nvGraphicFramePr>
          <p:cNvPr id="17460" name="Group 52"/>
          <p:cNvGraphicFramePr>
            <a:graphicFrameLocks noGrp="1"/>
          </p:cNvGraphicFramePr>
          <p:nvPr>
            <p:ph type="tbl" idx="1"/>
            <p:extLst>
              <p:ext uri="{D42A27DB-BD31-4B8C-83A1-F6EECF244321}">
                <p14:modId xmlns:p14="http://schemas.microsoft.com/office/powerpoint/2010/main" val="2073354562"/>
              </p:ext>
            </p:extLst>
          </p:nvPr>
        </p:nvGraphicFramePr>
        <p:xfrm>
          <a:off x="1343304" y="1113589"/>
          <a:ext cx="6503523" cy="3666088"/>
        </p:xfrm>
        <a:graphic>
          <a:graphicData uri="http://schemas.openxmlformats.org/drawingml/2006/table">
            <a:tbl>
              <a:tblPr/>
              <a:tblGrid>
                <a:gridCol w="1932537">
                  <a:extLst>
                    <a:ext uri="{9D8B030D-6E8A-4147-A177-3AD203B41FA5}">
                      <a16:colId xmlns:a16="http://schemas.microsoft.com/office/drawing/2014/main" xmlns="" val="20000"/>
                    </a:ext>
                  </a:extLst>
                </a:gridCol>
                <a:gridCol w="4570986">
                  <a:extLst>
                    <a:ext uri="{9D8B030D-6E8A-4147-A177-3AD203B41FA5}">
                      <a16:colId xmlns:a16="http://schemas.microsoft.com/office/drawing/2014/main" xmlns="" val="20001"/>
                    </a:ext>
                  </a:extLst>
                </a:gridCol>
              </a:tblGrid>
              <a:tr h="250709">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1" i="0" u="none" strike="noStrike" cap="none" normalizeH="0" baseline="0" dirty="0">
                          <a:ln>
                            <a:noFill/>
                          </a:ln>
                          <a:solidFill>
                            <a:schemeClr val="bg2"/>
                          </a:solidFill>
                          <a:effectLst/>
                          <a:latin typeface="Myriad Pro"/>
                          <a:ea typeface="Bell MT" charset="0"/>
                          <a:cs typeface="Bell MT" charset="0"/>
                        </a:rPr>
                        <a:t>Criterio</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1" i="0" u="none" strike="noStrike" cap="none" normalizeH="0" baseline="0" dirty="0">
                          <a:ln>
                            <a:noFill/>
                          </a:ln>
                          <a:solidFill>
                            <a:schemeClr val="bg2"/>
                          </a:solidFill>
                          <a:effectLst/>
                          <a:latin typeface="Myriad Pro"/>
                          <a:ea typeface="Bell MT" charset="0"/>
                          <a:cs typeface="Bell MT" charset="0"/>
                        </a:rPr>
                        <a:t>Problemas</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8399">
                <a:tc>
                  <a:txBody>
                    <a:bodyPr/>
                    <a:lstStyle>
                      <a:lvl1pPr marL="457200" indent="-457200">
                        <a:spcBef>
                          <a:spcPct val="20000"/>
                        </a:spcBef>
                        <a:buClr>
                          <a:schemeClr val="tx1"/>
                        </a:buClr>
                        <a:buSzPct val="75000"/>
                        <a:buFont typeface="Wingdings" charset="2"/>
                        <a:defRPr sz="2400">
                          <a:solidFill>
                            <a:schemeClr val="tx1"/>
                          </a:solidFill>
                          <a:latin typeface="Arial" charset="0"/>
                        </a:defRPr>
                      </a:lvl1pPr>
                      <a:lvl2pPr marL="838200" indent="-381000">
                        <a:spcBef>
                          <a:spcPct val="20000"/>
                        </a:spcBef>
                        <a:buClr>
                          <a:schemeClr val="tx1"/>
                        </a:buClr>
                        <a:buSzPct val="75000"/>
                        <a:defRPr sz="2000">
                          <a:solidFill>
                            <a:schemeClr val="tx1"/>
                          </a:solidFill>
                          <a:latin typeface="Arial" charset="0"/>
                        </a:defRPr>
                      </a:lvl2pPr>
                      <a:lvl3pPr marL="1257300" indent="-342900">
                        <a:spcBef>
                          <a:spcPct val="20000"/>
                        </a:spcBef>
                        <a:buClr>
                          <a:schemeClr val="tx1"/>
                        </a:buClr>
                        <a:buSzPct val="75000"/>
                        <a:buFont typeface="Wingdings" charset="2"/>
                        <a:defRPr>
                          <a:solidFill>
                            <a:schemeClr val="tx1"/>
                          </a:solidFill>
                          <a:latin typeface="Arial" charset="0"/>
                        </a:defRPr>
                      </a:lvl3pPr>
                      <a:lvl4pPr marL="1676400" indent="-304800">
                        <a:spcBef>
                          <a:spcPct val="20000"/>
                        </a:spcBef>
                        <a:buClr>
                          <a:schemeClr val="tx1"/>
                        </a:buClr>
                        <a:buSzPct val="80000"/>
                        <a:defRPr sz="1600">
                          <a:solidFill>
                            <a:schemeClr val="tx1"/>
                          </a:solidFill>
                          <a:latin typeface="Arial" charset="0"/>
                        </a:defRPr>
                      </a:lvl4pPr>
                      <a:lvl5pPr marL="2133600" indent="-304800">
                        <a:spcBef>
                          <a:spcPct val="20000"/>
                        </a:spcBef>
                        <a:buClr>
                          <a:schemeClr val="tx1"/>
                        </a:buClr>
                        <a:buSzPct val="65000"/>
                        <a:buFont typeface="Wingdings" charset="2"/>
                        <a:defRPr sz="1600">
                          <a:solidFill>
                            <a:schemeClr val="tx1"/>
                          </a:solidFill>
                          <a:latin typeface="Arial" charset="0"/>
                        </a:defRPr>
                      </a:lvl5pPr>
                      <a:lvl6pPr marL="2590800" indent="-304800" fontAlgn="base">
                        <a:spcBef>
                          <a:spcPct val="20000"/>
                        </a:spcBef>
                        <a:spcAft>
                          <a:spcPct val="0"/>
                        </a:spcAft>
                        <a:buClr>
                          <a:schemeClr val="tx1"/>
                        </a:buClr>
                        <a:buSzPct val="65000"/>
                        <a:buFont typeface="Wingdings" charset="2"/>
                        <a:defRPr sz="1600">
                          <a:solidFill>
                            <a:schemeClr val="tx1"/>
                          </a:solidFill>
                          <a:latin typeface="Arial" charset="0"/>
                        </a:defRPr>
                      </a:lvl6pPr>
                      <a:lvl7pPr marL="3048000" indent="-304800" fontAlgn="base">
                        <a:spcBef>
                          <a:spcPct val="20000"/>
                        </a:spcBef>
                        <a:spcAft>
                          <a:spcPct val="0"/>
                        </a:spcAft>
                        <a:buClr>
                          <a:schemeClr val="tx1"/>
                        </a:buClr>
                        <a:buSzPct val="65000"/>
                        <a:buFont typeface="Wingdings" charset="2"/>
                        <a:defRPr sz="1600">
                          <a:solidFill>
                            <a:schemeClr val="tx1"/>
                          </a:solidFill>
                          <a:latin typeface="Arial" charset="0"/>
                        </a:defRPr>
                      </a:lvl7pPr>
                      <a:lvl8pPr marL="3505200" indent="-304800" fontAlgn="base">
                        <a:spcBef>
                          <a:spcPct val="20000"/>
                        </a:spcBef>
                        <a:spcAft>
                          <a:spcPct val="0"/>
                        </a:spcAft>
                        <a:buClr>
                          <a:schemeClr val="tx1"/>
                        </a:buClr>
                        <a:buSzPct val="65000"/>
                        <a:buFont typeface="Wingdings" charset="2"/>
                        <a:defRPr sz="1600">
                          <a:solidFill>
                            <a:schemeClr val="tx1"/>
                          </a:solidFill>
                          <a:latin typeface="Arial" charset="0"/>
                        </a:defRPr>
                      </a:lvl8pPr>
                      <a:lvl9pPr marL="3962400" indent="-304800"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457200" marR="0" lvl="0" indent="-45720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1. Fuerza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r>
                        <a:rPr kumimoji="0" lang="es-ES_tradnl" sz="1100" b="0" i="0" u="none" strike="noStrike" kern="1200" cap="none" normalizeH="0" baseline="0" dirty="0">
                          <a:ln>
                            <a:noFill/>
                          </a:ln>
                          <a:solidFill>
                            <a:schemeClr val="bg2"/>
                          </a:solidFill>
                          <a:effectLst/>
                          <a:latin typeface="Myriad Pro"/>
                          <a:ea typeface="Bell MT" charset="0"/>
                          <a:cs typeface="Bell MT" charset="0"/>
                        </a:rPr>
                        <a:t>Riesgo relativo grande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8620">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2. Consistencia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r>
                        <a:rPr kumimoji="0" lang="es-ES_tradnl" sz="1100" b="0" i="0" u="none" strike="noStrike" kern="1200" cap="none" normalizeH="0" baseline="0" dirty="0">
                          <a:ln>
                            <a:noFill/>
                          </a:ln>
                          <a:solidFill>
                            <a:schemeClr val="bg2"/>
                          </a:solidFill>
                          <a:effectLst/>
                          <a:latin typeface="Myriad Pro"/>
                          <a:ea typeface="Bell MT" charset="0"/>
                          <a:cs typeface="Bell MT" charset="0"/>
                        </a:rPr>
                        <a:t>Asociación observada repetidamente por varias personas, en sitios, circunstancias y épocas diferentes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0709">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3. Especificidad</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r>
                        <a:rPr kumimoji="0" lang="es-ES_tradnl" sz="1100" b="0" i="0" u="none" strike="noStrike" kern="1200" cap="none" normalizeH="0" baseline="0" dirty="0">
                          <a:ln>
                            <a:noFill/>
                          </a:ln>
                          <a:solidFill>
                            <a:schemeClr val="bg2"/>
                          </a:solidFill>
                          <a:effectLst/>
                          <a:latin typeface="Myriad Pro"/>
                          <a:ea typeface="Bell MT" charset="0"/>
                          <a:cs typeface="Bell MT" charset="0"/>
                        </a:rPr>
                        <a:t>Una causa lleva a un solo efecto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3111">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4. Temporalidad</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r>
                        <a:rPr kumimoji="0" lang="es-ES_tradnl" sz="1100" b="0" i="0" u="none" strike="noStrike" kern="1200" cap="none" normalizeH="0" baseline="0" dirty="0">
                          <a:ln>
                            <a:noFill/>
                          </a:ln>
                          <a:solidFill>
                            <a:schemeClr val="bg2"/>
                          </a:solidFill>
                          <a:effectLst/>
                          <a:latin typeface="Myriad Pro"/>
                          <a:ea typeface="Bell MT" charset="0"/>
                          <a:cs typeface="Bell MT" charset="0"/>
                        </a:rPr>
                        <a:t>La causa precede al efecto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3111">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5. Gradiente biológico</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ES_tradnl" sz="1100" b="0" i="0" u="none" strike="noStrike" kern="1200" cap="none" normalizeH="0" baseline="0" dirty="0">
                          <a:ln>
                            <a:noFill/>
                          </a:ln>
                          <a:solidFill>
                            <a:schemeClr val="bg2"/>
                          </a:solidFill>
                          <a:effectLst/>
                          <a:latin typeface="Myriad Pro"/>
                          <a:ea typeface="Bell MT" charset="0"/>
                          <a:cs typeface="Bell MT" charset="0"/>
                        </a:rPr>
                        <a:t>La magnitud de la enfermedad aumenta con la magnitud de la exposición a la causa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8620">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6. Plausibilidad</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r>
                        <a:rPr kumimoji="0" lang="es-ES_tradnl" sz="1100" b="0" i="0" u="none" strike="noStrike" kern="1200" cap="none" normalizeH="0" baseline="0" dirty="0">
                          <a:ln>
                            <a:noFill/>
                          </a:ln>
                          <a:solidFill>
                            <a:schemeClr val="bg2"/>
                          </a:solidFill>
                          <a:effectLst/>
                          <a:latin typeface="Myriad Pro"/>
                          <a:ea typeface="Bell MT" charset="0"/>
                          <a:cs typeface="Bell MT" charset="0"/>
                        </a:rPr>
                        <a:t>La asociación tiene sentido de acuerdo al conocimiento biológico del momento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8620">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7. Coherencia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r>
                        <a:rPr kumimoji="0" lang="es-ES_tradnl" sz="1100" b="0" i="0" u="none" strike="noStrike" kern="1200" cap="none" normalizeH="0" baseline="0" dirty="0">
                          <a:ln>
                            <a:noFill/>
                          </a:ln>
                          <a:solidFill>
                            <a:schemeClr val="bg2"/>
                          </a:solidFill>
                          <a:effectLst/>
                          <a:latin typeface="Myriad Pro"/>
                          <a:ea typeface="Bell MT" charset="0"/>
                          <a:cs typeface="Bell MT" charset="0"/>
                        </a:rPr>
                        <a:t>Ausencia de conflicto con la historia natural y </a:t>
                      </a:r>
                      <a:r>
                        <a:rPr kumimoji="0" lang="es-ES_tradnl" sz="1100" b="0" i="0" u="none" strike="noStrike" kern="1200" cap="none" normalizeH="0" baseline="0" dirty="0" err="1">
                          <a:ln>
                            <a:noFill/>
                          </a:ln>
                          <a:solidFill>
                            <a:schemeClr val="bg2"/>
                          </a:solidFill>
                          <a:effectLst/>
                          <a:latin typeface="Myriad Pro"/>
                          <a:ea typeface="Bell MT" charset="0"/>
                          <a:cs typeface="Bell MT" charset="0"/>
                        </a:rPr>
                        <a:t>biológica</a:t>
                      </a:r>
                      <a:r>
                        <a:rPr kumimoji="0" lang="es-ES_tradnl" sz="1100" b="0" i="0" u="none" strike="noStrike" kern="1200" cap="none" normalizeH="0" baseline="0" dirty="0">
                          <a:ln>
                            <a:noFill/>
                          </a:ln>
                          <a:solidFill>
                            <a:schemeClr val="bg2"/>
                          </a:solidFill>
                          <a:effectLst/>
                          <a:latin typeface="Myriad Pro"/>
                          <a:ea typeface="Bell MT" charset="0"/>
                          <a:cs typeface="Bell MT" charset="0"/>
                        </a:rPr>
                        <a:t> de la enfermedad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3111">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8. Evidencia experimental</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r>
                        <a:rPr kumimoji="0" lang="es-ES_tradnl" sz="1100" b="0" i="0" u="none" strike="noStrike" kern="1200" cap="none" normalizeH="0" baseline="0" dirty="0">
                          <a:ln>
                            <a:noFill/>
                          </a:ln>
                          <a:solidFill>
                            <a:schemeClr val="bg2"/>
                          </a:solidFill>
                          <a:effectLst/>
                          <a:latin typeface="Myriad Pro"/>
                          <a:ea typeface="Bell MT" charset="0"/>
                          <a:cs typeface="Bell MT" charset="0"/>
                        </a:rPr>
                        <a:t>La </a:t>
                      </a:r>
                      <a:r>
                        <a:rPr kumimoji="0" lang="es-ES_tradnl" sz="1100" b="0" i="0" u="none" strike="noStrike" kern="1200" cap="none" normalizeH="0" baseline="0" dirty="0" err="1">
                          <a:ln>
                            <a:noFill/>
                          </a:ln>
                          <a:solidFill>
                            <a:schemeClr val="bg2"/>
                          </a:solidFill>
                          <a:effectLst/>
                          <a:latin typeface="Myriad Pro"/>
                          <a:ea typeface="Bell MT" charset="0"/>
                          <a:cs typeface="Bell MT" charset="0"/>
                        </a:rPr>
                        <a:t>reducción</a:t>
                      </a:r>
                      <a:r>
                        <a:rPr kumimoji="0" lang="es-ES_tradnl" sz="1100" b="0" i="0" u="none" strike="noStrike" kern="1200" cap="none" normalizeH="0" baseline="0" dirty="0">
                          <a:ln>
                            <a:noFill/>
                          </a:ln>
                          <a:solidFill>
                            <a:schemeClr val="bg2"/>
                          </a:solidFill>
                          <a:effectLst/>
                          <a:latin typeface="Myriad Pro"/>
                          <a:ea typeface="Bell MT" charset="0"/>
                          <a:cs typeface="Bell MT" charset="0"/>
                        </a:rPr>
                        <a:t> de la </a:t>
                      </a:r>
                      <a:r>
                        <a:rPr kumimoji="0" lang="es-ES_tradnl" sz="1100" b="0" i="0" u="none" strike="noStrike" kern="1200" cap="none" normalizeH="0" baseline="0" dirty="0" err="1">
                          <a:ln>
                            <a:noFill/>
                          </a:ln>
                          <a:solidFill>
                            <a:schemeClr val="bg2"/>
                          </a:solidFill>
                          <a:effectLst/>
                          <a:latin typeface="Myriad Pro"/>
                          <a:ea typeface="Bell MT" charset="0"/>
                          <a:cs typeface="Bell MT" charset="0"/>
                        </a:rPr>
                        <a:t>exposición</a:t>
                      </a:r>
                      <a:r>
                        <a:rPr kumimoji="0" lang="es-ES_tradnl" sz="1100" b="0" i="0" u="none" strike="noStrike" kern="1200" cap="none" normalizeH="0" baseline="0" dirty="0">
                          <a:ln>
                            <a:noFill/>
                          </a:ln>
                          <a:solidFill>
                            <a:schemeClr val="bg2"/>
                          </a:solidFill>
                          <a:effectLst/>
                          <a:latin typeface="Myriad Pro"/>
                          <a:ea typeface="Bell MT" charset="0"/>
                          <a:cs typeface="Bell MT" charset="0"/>
                        </a:rPr>
                        <a:t> a la causa se asocia a una </a:t>
                      </a:r>
                      <a:r>
                        <a:rPr kumimoji="0" lang="es-ES_tradnl" sz="1100" b="0" i="0" u="none" strike="noStrike" kern="1200" cap="none" normalizeH="0" baseline="0" dirty="0" err="1">
                          <a:ln>
                            <a:noFill/>
                          </a:ln>
                          <a:solidFill>
                            <a:schemeClr val="bg2"/>
                          </a:solidFill>
                          <a:effectLst/>
                          <a:latin typeface="Myriad Pro"/>
                          <a:ea typeface="Bell MT" charset="0"/>
                          <a:cs typeface="Bell MT" charset="0"/>
                        </a:rPr>
                        <a:t>disminución</a:t>
                      </a:r>
                      <a:r>
                        <a:rPr kumimoji="0" lang="es-ES_tradnl" sz="1100" b="0" i="0" u="none" strike="noStrike" kern="1200" cap="none" normalizeH="0" baseline="0" dirty="0">
                          <a:ln>
                            <a:noFill/>
                          </a:ln>
                          <a:solidFill>
                            <a:schemeClr val="bg2"/>
                          </a:solidFill>
                          <a:effectLst/>
                          <a:latin typeface="Myriad Pro"/>
                          <a:ea typeface="Bell MT" charset="0"/>
                          <a:cs typeface="Bell MT" charset="0"/>
                        </a:rPr>
                        <a:t> de la enfermedad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88620">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100" b="0" i="0" u="none" strike="noStrike" cap="none" normalizeH="0" baseline="0">
                          <a:ln>
                            <a:noFill/>
                          </a:ln>
                          <a:solidFill>
                            <a:schemeClr val="bg2"/>
                          </a:solidFill>
                          <a:effectLst/>
                          <a:latin typeface="Myriad Pro"/>
                          <a:ea typeface="Bell MT" charset="0"/>
                          <a:cs typeface="Bell MT" charset="0"/>
                        </a:rPr>
                        <a:t>9. Analogía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r>
                        <a:rPr kumimoji="0" lang="es-ES_tradnl" sz="1100" b="0" i="0" u="none" strike="noStrike" kern="1200" cap="none" normalizeH="0" baseline="0" dirty="0" err="1">
                          <a:ln>
                            <a:noFill/>
                          </a:ln>
                          <a:solidFill>
                            <a:schemeClr val="bg2"/>
                          </a:solidFill>
                          <a:effectLst/>
                          <a:latin typeface="Myriad Pro"/>
                          <a:ea typeface="Bell MT" charset="0"/>
                          <a:cs typeface="Bell MT" charset="0"/>
                        </a:rPr>
                        <a:t>Relación</a:t>
                      </a:r>
                      <a:r>
                        <a:rPr kumimoji="0" lang="es-ES_tradnl" sz="1100" b="0" i="0" u="none" strike="noStrike" kern="1200" cap="none" normalizeH="0" baseline="0" dirty="0">
                          <a:ln>
                            <a:noFill/>
                          </a:ln>
                          <a:solidFill>
                            <a:schemeClr val="bg2"/>
                          </a:solidFill>
                          <a:effectLst/>
                          <a:latin typeface="Myriad Pro"/>
                          <a:ea typeface="Bell MT" charset="0"/>
                          <a:cs typeface="Bell MT" charset="0"/>
                        </a:rPr>
                        <a:t> causa-efecto ya establecida para un agente-enfermedad similares </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490084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AutoShape 4"/>
          <p:cNvSpPr>
            <a:spLocks noGrp="1" noChangeArrowheads="1"/>
          </p:cNvSpPr>
          <p:nvPr>
            <p:ph type="title"/>
          </p:nvPr>
        </p:nvSpPr>
        <p:spPr>
          <a:xfrm>
            <a:off x="3274443" y="247295"/>
            <a:ext cx="5560070" cy="889214"/>
          </a:xfrm>
        </p:spPr>
        <p:txBody>
          <a:bodyPr/>
          <a:lstStyle/>
          <a:p>
            <a:r>
              <a:rPr lang="es-CO" altLang="es-ES_tradnl" sz="2400" dirty="0">
                <a:solidFill>
                  <a:schemeClr val="bg2"/>
                </a:solidFill>
                <a:ea typeface="Bell MT" charset="0"/>
                <a:cs typeface="Bell MT" charset="0"/>
              </a:rPr>
              <a:t>Criterios de Causalidad de A.B. Hill</a:t>
            </a:r>
          </a:p>
        </p:txBody>
      </p:sp>
      <p:graphicFrame>
        <p:nvGraphicFramePr>
          <p:cNvPr id="17460" name="Group 52"/>
          <p:cNvGraphicFramePr>
            <a:graphicFrameLocks noGrp="1"/>
          </p:cNvGraphicFramePr>
          <p:nvPr>
            <p:ph type="tbl" idx="1"/>
            <p:extLst>
              <p:ext uri="{D42A27DB-BD31-4B8C-83A1-F6EECF244321}">
                <p14:modId xmlns:p14="http://schemas.microsoft.com/office/powerpoint/2010/main" val="4243542563"/>
              </p:ext>
            </p:extLst>
          </p:nvPr>
        </p:nvGraphicFramePr>
        <p:xfrm>
          <a:off x="1020726" y="1388576"/>
          <a:ext cx="7134445" cy="3350132"/>
        </p:xfrm>
        <a:graphic>
          <a:graphicData uri="http://schemas.openxmlformats.org/drawingml/2006/table">
            <a:tbl>
              <a:tblPr/>
              <a:tblGrid>
                <a:gridCol w="2120018">
                  <a:extLst>
                    <a:ext uri="{9D8B030D-6E8A-4147-A177-3AD203B41FA5}">
                      <a16:colId xmlns:a16="http://schemas.microsoft.com/office/drawing/2014/main" xmlns="" val="20000"/>
                    </a:ext>
                  </a:extLst>
                </a:gridCol>
                <a:gridCol w="5014427">
                  <a:extLst>
                    <a:ext uri="{9D8B030D-6E8A-4147-A177-3AD203B41FA5}">
                      <a16:colId xmlns:a16="http://schemas.microsoft.com/office/drawing/2014/main" xmlns="" val="20001"/>
                    </a:ext>
                  </a:extLst>
                </a:gridCol>
              </a:tblGrid>
              <a:tr h="250709">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1" i="0" u="none" strike="noStrike" cap="none" normalizeH="0" baseline="0" dirty="0">
                          <a:ln>
                            <a:noFill/>
                          </a:ln>
                          <a:solidFill>
                            <a:schemeClr val="bg2"/>
                          </a:solidFill>
                          <a:effectLst/>
                          <a:latin typeface="Myriad Pro"/>
                          <a:ea typeface="Bell MT" charset="0"/>
                          <a:cs typeface="Bell MT" charset="0"/>
                        </a:rPr>
                        <a:t>Criterio</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1" i="0" u="none" strike="noStrike" cap="none" normalizeH="0" baseline="0" dirty="0">
                          <a:ln>
                            <a:noFill/>
                          </a:ln>
                          <a:solidFill>
                            <a:schemeClr val="bg2"/>
                          </a:solidFill>
                          <a:effectLst/>
                          <a:latin typeface="Myriad Pro"/>
                          <a:ea typeface="Bell MT" charset="0"/>
                          <a:cs typeface="Bell MT" charset="0"/>
                        </a:rPr>
                        <a:t>Problemas</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69097">
                <a:tc>
                  <a:txBody>
                    <a:bodyPr/>
                    <a:lstStyle>
                      <a:lvl1pPr marL="457200" indent="-457200">
                        <a:spcBef>
                          <a:spcPct val="20000"/>
                        </a:spcBef>
                        <a:buClr>
                          <a:schemeClr val="tx1"/>
                        </a:buClr>
                        <a:buSzPct val="75000"/>
                        <a:buFont typeface="Wingdings" charset="2"/>
                        <a:defRPr sz="2400">
                          <a:solidFill>
                            <a:schemeClr val="tx1"/>
                          </a:solidFill>
                          <a:latin typeface="Arial" charset="0"/>
                        </a:defRPr>
                      </a:lvl1pPr>
                      <a:lvl2pPr marL="838200" indent="-381000">
                        <a:spcBef>
                          <a:spcPct val="20000"/>
                        </a:spcBef>
                        <a:buClr>
                          <a:schemeClr val="tx1"/>
                        </a:buClr>
                        <a:buSzPct val="75000"/>
                        <a:defRPr sz="2000">
                          <a:solidFill>
                            <a:schemeClr val="tx1"/>
                          </a:solidFill>
                          <a:latin typeface="Arial" charset="0"/>
                        </a:defRPr>
                      </a:lvl2pPr>
                      <a:lvl3pPr marL="1257300" indent="-342900">
                        <a:spcBef>
                          <a:spcPct val="20000"/>
                        </a:spcBef>
                        <a:buClr>
                          <a:schemeClr val="tx1"/>
                        </a:buClr>
                        <a:buSzPct val="75000"/>
                        <a:buFont typeface="Wingdings" charset="2"/>
                        <a:defRPr>
                          <a:solidFill>
                            <a:schemeClr val="tx1"/>
                          </a:solidFill>
                          <a:latin typeface="Arial" charset="0"/>
                        </a:defRPr>
                      </a:lvl3pPr>
                      <a:lvl4pPr marL="1676400" indent="-304800">
                        <a:spcBef>
                          <a:spcPct val="20000"/>
                        </a:spcBef>
                        <a:buClr>
                          <a:schemeClr val="tx1"/>
                        </a:buClr>
                        <a:buSzPct val="80000"/>
                        <a:defRPr sz="1600">
                          <a:solidFill>
                            <a:schemeClr val="tx1"/>
                          </a:solidFill>
                          <a:latin typeface="Arial" charset="0"/>
                        </a:defRPr>
                      </a:lvl4pPr>
                      <a:lvl5pPr marL="2133600" indent="-304800">
                        <a:spcBef>
                          <a:spcPct val="20000"/>
                        </a:spcBef>
                        <a:buClr>
                          <a:schemeClr val="tx1"/>
                        </a:buClr>
                        <a:buSzPct val="65000"/>
                        <a:buFont typeface="Wingdings" charset="2"/>
                        <a:defRPr sz="1600">
                          <a:solidFill>
                            <a:schemeClr val="tx1"/>
                          </a:solidFill>
                          <a:latin typeface="Arial" charset="0"/>
                        </a:defRPr>
                      </a:lvl5pPr>
                      <a:lvl6pPr marL="2590800" indent="-304800" fontAlgn="base">
                        <a:spcBef>
                          <a:spcPct val="20000"/>
                        </a:spcBef>
                        <a:spcAft>
                          <a:spcPct val="0"/>
                        </a:spcAft>
                        <a:buClr>
                          <a:schemeClr val="tx1"/>
                        </a:buClr>
                        <a:buSzPct val="65000"/>
                        <a:buFont typeface="Wingdings" charset="2"/>
                        <a:defRPr sz="1600">
                          <a:solidFill>
                            <a:schemeClr val="tx1"/>
                          </a:solidFill>
                          <a:latin typeface="Arial" charset="0"/>
                        </a:defRPr>
                      </a:lvl6pPr>
                      <a:lvl7pPr marL="3048000" indent="-304800" fontAlgn="base">
                        <a:spcBef>
                          <a:spcPct val="20000"/>
                        </a:spcBef>
                        <a:spcAft>
                          <a:spcPct val="0"/>
                        </a:spcAft>
                        <a:buClr>
                          <a:schemeClr val="tx1"/>
                        </a:buClr>
                        <a:buSzPct val="65000"/>
                        <a:buFont typeface="Wingdings" charset="2"/>
                        <a:defRPr sz="1600">
                          <a:solidFill>
                            <a:schemeClr val="tx1"/>
                          </a:solidFill>
                          <a:latin typeface="Arial" charset="0"/>
                        </a:defRPr>
                      </a:lvl7pPr>
                      <a:lvl8pPr marL="3505200" indent="-304800" fontAlgn="base">
                        <a:spcBef>
                          <a:spcPct val="20000"/>
                        </a:spcBef>
                        <a:spcAft>
                          <a:spcPct val="0"/>
                        </a:spcAft>
                        <a:buClr>
                          <a:schemeClr val="tx1"/>
                        </a:buClr>
                        <a:buSzPct val="65000"/>
                        <a:buFont typeface="Wingdings" charset="2"/>
                        <a:defRPr sz="1600">
                          <a:solidFill>
                            <a:schemeClr val="tx1"/>
                          </a:solidFill>
                          <a:latin typeface="Arial" charset="0"/>
                        </a:defRPr>
                      </a:lvl8pPr>
                      <a:lvl9pPr marL="3962400" indent="-304800"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457200" marR="0" lvl="0" indent="-45720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1. Fuerza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La fuerza depende de la prevalencia de otras causas y por tanto no es una característica biológica; puede ser objeto de confusión</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0709">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2. Consistencia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Se evalúa mejor a posteriori</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0709">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3. Especificidad</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Una causa puede tener muchos efectos</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3111">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4. Temporalidad</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Puede ser difícil establecer una secuencia en el tiempo entre una causa y un efecto</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3111">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5. Gradiente biológico</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Puede ser objeto de confusión. Fenómenos muy tempranos pueden no mostrar una relación progresiva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9474">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6. Plausibilidad</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Muy subjetivo</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51944">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7. Coherencia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Podría diferenciarla de consistencia o plausibilidad?</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03111">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8. Evidencia experimental</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No esta siempre disponible</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50709">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a:ln>
                            <a:noFill/>
                          </a:ln>
                          <a:solidFill>
                            <a:schemeClr val="bg2"/>
                          </a:solidFill>
                          <a:effectLst/>
                          <a:latin typeface="Myriad Pro"/>
                          <a:ea typeface="Bell MT" charset="0"/>
                          <a:cs typeface="Bell MT" charset="0"/>
                        </a:rPr>
                        <a:t>9. Analogía</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charset="2"/>
                        <a:defRPr sz="2400">
                          <a:solidFill>
                            <a:schemeClr val="tx1"/>
                          </a:solidFill>
                          <a:latin typeface="Arial" charset="0"/>
                        </a:defRPr>
                      </a:lvl1pPr>
                      <a:lvl2pPr>
                        <a:spcBef>
                          <a:spcPct val="20000"/>
                        </a:spcBef>
                        <a:buClr>
                          <a:schemeClr val="tx1"/>
                        </a:buClr>
                        <a:buSzPct val="75000"/>
                        <a:defRPr sz="2000">
                          <a:solidFill>
                            <a:schemeClr val="tx1"/>
                          </a:solidFill>
                          <a:latin typeface="Arial" charset="0"/>
                        </a:defRPr>
                      </a:lvl2pPr>
                      <a:lvl3pPr>
                        <a:spcBef>
                          <a:spcPct val="20000"/>
                        </a:spcBef>
                        <a:buClr>
                          <a:schemeClr val="tx1"/>
                        </a:buClr>
                        <a:buSzPct val="75000"/>
                        <a:buFont typeface="Wingdings" charset="2"/>
                        <a:defRPr>
                          <a:solidFill>
                            <a:schemeClr val="tx1"/>
                          </a:solidFill>
                          <a:latin typeface="Arial" charset="0"/>
                        </a:defRPr>
                      </a:lvl3pPr>
                      <a:lvl4pPr>
                        <a:spcBef>
                          <a:spcPct val="20000"/>
                        </a:spcBef>
                        <a:buClr>
                          <a:schemeClr val="tx1"/>
                        </a:buClr>
                        <a:buSzPct val="80000"/>
                        <a:defRPr sz="1600">
                          <a:solidFill>
                            <a:schemeClr val="tx1"/>
                          </a:solidFill>
                          <a:latin typeface="Arial" charset="0"/>
                        </a:defRPr>
                      </a:lvl4pPr>
                      <a:lvl5pPr>
                        <a:spcBef>
                          <a:spcPct val="20000"/>
                        </a:spcBef>
                        <a:buClr>
                          <a:schemeClr val="tx1"/>
                        </a:buClr>
                        <a:buSzPct val="65000"/>
                        <a:buFont typeface="Wingdings" charset="2"/>
                        <a:defRPr sz="1600">
                          <a:solidFill>
                            <a:schemeClr val="tx1"/>
                          </a:solidFill>
                          <a:latin typeface="Arial" charset="0"/>
                        </a:defRPr>
                      </a:lvl5pPr>
                      <a:lvl6pPr fontAlgn="base">
                        <a:spcBef>
                          <a:spcPct val="20000"/>
                        </a:spcBef>
                        <a:spcAft>
                          <a:spcPct val="0"/>
                        </a:spcAft>
                        <a:buClr>
                          <a:schemeClr val="tx1"/>
                        </a:buClr>
                        <a:buSzPct val="65000"/>
                        <a:buFont typeface="Wingdings" charset="2"/>
                        <a:defRPr sz="1600">
                          <a:solidFill>
                            <a:schemeClr val="tx1"/>
                          </a:solidFill>
                          <a:latin typeface="Arial" charset="0"/>
                        </a:defRPr>
                      </a:lvl6pPr>
                      <a:lvl7pPr fontAlgn="base">
                        <a:spcBef>
                          <a:spcPct val="20000"/>
                        </a:spcBef>
                        <a:spcAft>
                          <a:spcPct val="0"/>
                        </a:spcAft>
                        <a:buClr>
                          <a:schemeClr val="tx1"/>
                        </a:buClr>
                        <a:buSzPct val="65000"/>
                        <a:buFont typeface="Wingdings" charset="2"/>
                        <a:defRPr sz="1600">
                          <a:solidFill>
                            <a:schemeClr val="tx1"/>
                          </a:solidFill>
                          <a:latin typeface="Arial" charset="0"/>
                        </a:defRPr>
                      </a:lvl7pPr>
                      <a:lvl8pPr fontAlgn="base">
                        <a:spcBef>
                          <a:spcPct val="20000"/>
                        </a:spcBef>
                        <a:spcAft>
                          <a:spcPct val="0"/>
                        </a:spcAft>
                        <a:buClr>
                          <a:schemeClr val="tx1"/>
                        </a:buClr>
                        <a:buSzPct val="65000"/>
                        <a:buFont typeface="Wingdings" charset="2"/>
                        <a:defRPr sz="1600">
                          <a:solidFill>
                            <a:schemeClr val="tx1"/>
                          </a:solidFill>
                          <a:latin typeface="Arial" charset="0"/>
                        </a:defRPr>
                      </a:lvl8pPr>
                      <a:lvl9pPr fontAlgn="base">
                        <a:spcBef>
                          <a:spcPct val="20000"/>
                        </a:spcBef>
                        <a:spcAft>
                          <a:spcPct val="0"/>
                        </a:spcAft>
                        <a:buClr>
                          <a:schemeClr val="tx1"/>
                        </a:buClr>
                        <a:buSzPct val="65000"/>
                        <a:buFont typeface="Wingdings" charset="2"/>
                        <a:defRPr sz="16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charset="2"/>
                        <a:buNone/>
                        <a:tabLst/>
                      </a:pPr>
                      <a:r>
                        <a:rPr kumimoji="0" lang="es-CO" altLang="es-ES_tradnl" sz="1200" b="0" i="0" u="none" strike="noStrike" cap="none" normalizeH="0" baseline="0" dirty="0">
                          <a:ln>
                            <a:noFill/>
                          </a:ln>
                          <a:solidFill>
                            <a:schemeClr val="bg2"/>
                          </a:solidFill>
                          <a:effectLst/>
                          <a:latin typeface="Myriad Pro"/>
                          <a:ea typeface="Bell MT" charset="0"/>
                          <a:cs typeface="Bell MT" charset="0"/>
                        </a:rPr>
                        <a:t>Las analogías abundan</a:t>
                      </a:r>
                    </a:p>
                  </a:txBody>
                  <a:tcPr marL="68580" marR="68580" marT="34290" marB="34290"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9651783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882A40-9DD9-43D0-93D9-8EFFB06CC9EA}"/>
              </a:ext>
            </a:extLst>
          </p:cNvPr>
          <p:cNvSpPr>
            <a:spLocks noGrp="1"/>
          </p:cNvSpPr>
          <p:nvPr>
            <p:ph type="title"/>
          </p:nvPr>
        </p:nvSpPr>
        <p:spPr>
          <a:xfrm>
            <a:off x="2796362" y="369481"/>
            <a:ext cx="6049926" cy="857250"/>
          </a:xfrm>
        </p:spPr>
        <p:txBody>
          <a:bodyPr>
            <a:noAutofit/>
          </a:bodyPr>
          <a:lstStyle/>
          <a:p>
            <a:r>
              <a:rPr lang="es-ES" sz="2400" dirty="0"/>
              <a:t>Elementos básicos de una propuesta de investigación clínica.</a:t>
            </a:r>
            <a:endParaRPr lang="es-CO" sz="2400" dirty="0"/>
          </a:p>
        </p:txBody>
      </p:sp>
      <p:sp>
        <p:nvSpPr>
          <p:cNvPr id="6" name="Rectángulo 5">
            <a:extLst>
              <a:ext uri="{FF2B5EF4-FFF2-40B4-BE49-F238E27FC236}">
                <a16:creationId xmlns:a16="http://schemas.microsoft.com/office/drawing/2014/main" xmlns="" id="{78B49F27-9DAD-422C-8C88-E85C0D352D37}"/>
              </a:ext>
            </a:extLst>
          </p:cNvPr>
          <p:cNvSpPr/>
          <p:nvPr/>
        </p:nvSpPr>
        <p:spPr>
          <a:xfrm>
            <a:off x="762001" y="1534822"/>
            <a:ext cx="3732881" cy="3139321"/>
          </a:xfrm>
          <a:prstGeom prst="rect">
            <a:avLst/>
          </a:prstGeom>
        </p:spPr>
        <p:txBody>
          <a:bodyPr wrap="square">
            <a:spAutoFit/>
          </a:bodyPr>
          <a:lstStyle/>
          <a:p>
            <a:pPr marL="285750" indent="-285750">
              <a:buFont typeface="Arial" panose="020B0604020202020204" pitchFamily="34" charset="0"/>
              <a:buChar char="•"/>
            </a:pPr>
            <a:r>
              <a:rPr lang="es-ES" dirty="0">
                <a:solidFill>
                  <a:schemeClr val="bg2"/>
                </a:solidFill>
              </a:rPr>
              <a:t>Título</a:t>
            </a:r>
          </a:p>
          <a:p>
            <a:pPr marL="285750" indent="-285750">
              <a:buFont typeface="Arial" panose="020B0604020202020204" pitchFamily="34" charset="0"/>
              <a:buChar char="•"/>
            </a:pPr>
            <a:r>
              <a:rPr lang="es-ES" dirty="0" err="1">
                <a:solidFill>
                  <a:schemeClr val="bg2"/>
                </a:solidFill>
              </a:rPr>
              <a:t>Hipótesis</a:t>
            </a:r>
            <a:r>
              <a:rPr lang="es-ES" dirty="0">
                <a:solidFill>
                  <a:schemeClr val="bg2"/>
                </a:solidFill>
              </a:rPr>
              <a:t> de trabajo </a:t>
            </a:r>
          </a:p>
          <a:p>
            <a:pPr marL="285750" indent="-285750">
              <a:buFont typeface="Arial" panose="020B0604020202020204" pitchFamily="34" charset="0"/>
              <a:buChar char="•"/>
            </a:pPr>
            <a:r>
              <a:rPr lang="es-ES" dirty="0">
                <a:solidFill>
                  <a:schemeClr val="bg2"/>
                </a:solidFill>
              </a:rPr>
              <a:t>Objetivos </a:t>
            </a:r>
          </a:p>
          <a:p>
            <a:pPr marL="285750" indent="-285750">
              <a:buFont typeface="Arial" panose="020B0604020202020204" pitchFamily="34" charset="0"/>
              <a:buChar char="•"/>
            </a:pPr>
            <a:r>
              <a:rPr lang="es-ES" dirty="0">
                <a:solidFill>
                  <a:schemeClr val="bg2"/>
                </a:solidFill>
              </a:rPr>
              <a:t>Marco Teórico</a:t>
            </a:r>
          </a:p>
          <a:p>
            <a:pPr marL="285750" indent="-285750">
              <a:buFont typeface="Arial" panose="020B0604020202020204" pitchFamily="34" charset="0"/>
              <a:buChar char="•"/>
            </a:pPr>
            <a:r>
              <a:rPr lang="es-ES" dirty="0">
                <a:solidFill>
                  <a:schemeClr val="bg2"/>
                </a:solidFill>
              </a:rPr>
              <a:t>Diseño de estudio </a:t>
            </a:r>
          </a:p>
          <a:p>
            <a:pPr marL="285750" indent="-285750">
              <a:buFont typeface="Arial" panose="020B0604020202020204" pitchFamily="34" charset="0"/>
              <a:buChar char="•"/>
            </a:pPr>
            <a:r>
              <a:rPr lang="es-ES" dirty="0">
                <a:solidFill>
                  <a:schemeClr val="bg2"/>
                </a:solidFill>
              </a:rPr>
              <a:t>Selección de variables </a:t>
            </a:r>
          </a:p>
          <a:p>
            <a:pPr marL="285750" indent="-285750">
              <a:buFont typeface="Arial" panose="020B0604020202020204" pitchFamily="34" charset="0"/>
              <a:buChar char="•"/>
            </a:pPr>
            <a:r>
              <a:rPr lang="es-ES" dirty="0">
                <a:solidFill>
                  <a:schemeClr val="bg2"/>
                </a:solidFill>
              </a:rPr>
              <a:t>Definición de variables </a:t>
            </a:r>
          </a:p>
          <a:p>
            <a:pPr marL="285750" indent="-285750">
              <a:buFont typeface="Arial" panose="020B0604020202020204" pitchFamily="34" charset="0"/>
              <a:buChar char="•"/>
            </a:pPr>
            <a:r>
              <a:rPr lang="es-ES" dirty="0">
                <a:solidFill>
                  <a:schemeClr val="bg2"/>
                </a:solidFill>
              </a:rPr>
              <a:t>Escala de medida </a:t>
            </a:r>
          </a:p>
          <a:p>
            <a:pPr marL="285750" indent="-285750">
              <a:buFont typeface="Arial" panose="020B0604020202020204" pitchFamily="34" charset="0"/>
              <a:buChar char="•"/>
            </a:pPr>
            <a:r>
              <a:rPr lang="es-ES" dirty="0">
                <a:solidFill>
                  <a:schemeClr val="bg2"/>
                </a:solidFill>
              </a:rPr>
              <a:t>Protocolo de recogida de datos </a:t>
            </a:r>
          </a:p>
          <a:p>
            <a:pPr marL="285750" indent="-285750">
              <a:buFont typeface="Arial" panose="020B0604020202020204" pitchFamily="34" charset="0"/>
              <a:buChar char="•"/>
            </a:pPr>
            <a:r>
              <a:rPr lang="es-ES" dirty="0">
                <a:solidFill>
                  <a:schemeClr val="bg2"/>
                </a:solidFill>
              </a:rPr>
              <a:t>Selección de la muestra ¿Cuántos?  ¿Quiénes? </a:t>
            </a:r>
          </a:p>
        </p:txBody>
      </p:sp>
      <p:sp>
        <p:nvSpPr>
          <p:cNvPr id="7" name="Rectángulo 6">
            <a:extLst>
              <a:ext uri="{FF2B5EF4-FFF2-40B4-BE49-F238E27FC236}">
                <a16:creationId xmlns:a16="http://schemas.microsoft.com/office/drawing/2014/main" xmlns="" id="{15F95A93-74DA-4C83-B813-24B554E94163}"/>
              </a:ext>
            </a:extLst>
          </p:cNvPr>
          <p:cNvSpPr/>
          <p:nvPr/>
        </p:nvSpPr>
        <p:spPr>
          <a:xfrm>
            <a:off x="5026381" y="1534822"/>
            <a:ext cx="3819907" cy="1754326"/>
          </a:xfrm>
          <a:prstGeom prst="rect">
            <a:avLst/>
          </a:prstGeom>
        </p:spPr>
        <p:txBody>
          <a:bodyPr wrap="square">
            <a:spAutoFit/>
          </a:bodyPr>
          <a:lstStyle/>
          <a:p>
            <a:pPr marL="285750" indent="-285750">
              <a:buFont typeface="Arial" panose="020B0604020202020204" pitchFamily="34" charset="0"/>
              <a:buChar char="•"/>
            </a:pPr>
            <a:r>
              <a:rPr lang="es-ES" dirty="0">
                <a:solidFill>
                  <a:schemeClr val="bg2"/>
                </a:solidFill>
              </a:rPr>
              <a:t>Recogida de datos </a:t>
            </a:r>
          </a:p>
          <a:p>
            <a:pPr marL="285750" indent="-285750">
              <a:buFont typeface="Arial" panose="020B0604020202020204" pitchFamily="34" charset="0"/>
              <a:buChar char="•"/>
            </a:pPr>
            <a:r>
              <a:rPr lang="es-ES" dirty="0">
                <a:solidFill>
                  <a:schemeClr val="bg2"/>
                </a:solidFill>
              </a:rPr>
              <a:t>Sistematización de los datos </a:t>
            </a:r>
          </a:p>
          <a:p>
            <a:pPr marL="285750" indent="-285750">
              <a:buFont typeface="Arial" panose="020B0604020202020204" pitchFamily="34" charset="0"/>
              <a:buChar char="•"/>
            </a:pPr>
            <a:r>
              <a:rPr lang="es-ES" dirty="0">
                <a:solidFill>
                  <a:schemeClr val="bg2"/>
                </a:solidFill>
              </a:rPr>
              <a:t>Depuración de los datos </a:t>
            </a:r>
          </a:p>
          <a:p>
            <a:pPr marL="285750" indent="-285750">
              <a:buFont typeface="Arial" panose="020B0604020202020204" pitchFamily="34" charset="0"/>
              <a:buChar char="•"/>
            </a:pPr>
            <a:r>
              <a:rPr lang="es-ES" dirty="0">
                <a:solidFill>
                  <a:schemeClr val="bg2"/>
                </a:solidFill>
              </a:rPr>
              <a:t>Análisis </a:t>
            </a:r>
          </a:p>
          <a:p>
            <a:pPr marL="285750" indent="-285750">
              <a:buFont typeface="Arial" panose="020B0604020202020204" pitchFamily="34" charset="0"/>
              <a:buChar char="•"/>
            </a:pPr>
            <a:r>
              <a:rPr lang="es-ES" dirty="0">
                <a:solidFill>
                  <a:schemeClr val="bg2"/>
                </a:solidFill>
              </a:rPr>
              <a:t>Resultados </a:t>
            </a:r>
          </a:p>
          <a:p>
            <a:pPr marL="285750" indent="-285750">
              <a:buFont typeface="Arial" panose="020B0604020202020204" pitchFamily="34" charset="0"/>
              <a:buChar char="•"/>
            </a:pPr>
            <a:r>
              <a:rPr lang="es-ES" dirty="0">
                <a:solidFill>
                  <a:schemeClr val="bg2"/>
                </a:solidFill>
              </a:rPr>
              <a:t>Conclusiones </a:t>
            </a:r>
            <a:endParaRPr lang="es-CO" dirty="0">
              <a:solidFill>
                <a:schemeClr val="bg2"/>
              </a:solidFill>
            </a:endParaRPr>
          </a:p>
        </p:txBody>
      </p:sp>
    </p:spTree>
    <p:extLst>
      <p:ext uri="{BB962C8B-B14F-4D97-AF65-F5344CB8AC3E}">
        <p14:creationId xmlns:p14="http://schemas.microsoft.com/office/powerpoint/2010/main" val="2419018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7AC06ACA-F74F-40A7-A07D-8442138B4D01}"/>
              </a:ext>
            </a:extLst>
          </p:cNvPr>
          <p:cNvSpPr>
            <a:spLocks noGrp="1"/>
          </p:cNvSpPr>
          <p:nvPr>
            <p:ph type="title"/>
          </p:nvPr>
        </p:nvSpPr>
        <p:spPr/>
        <p:txBody>
          <a:bodyPr>
            <a:normAutofit fontScale="90000"/>
          </a:bodyPr>
          <a:lstStyle/>
          <a:p>
            <a:endParaRPr lang="es-CO"/>
          </a:p>
        </p:txBody>
      </p:sp>
      <p:sp>
        <p:nvSpPr>
          <p:cNvPr id="5" name="Marcador de texto 4">
            <a:extLst>
              <a:ext uri="{FF2B5EF4-FFF2-40B4-BE49-F238E27FC236}">
                <a16:creationId xmlns:a16="http://schemas.microsoft.com/office/drawing/2014/main" xmlns="" id="{85A26369-7B03-4A70-9605-2C5BAC4851AA}"/>
              </a:ext>
            </a:extLst>
          </p:cNvPr>
          <p:cNvSpPr>
            <a:spLocks noGrp="1"/>
          </p:cNvSpPr>
          <p:nvPr>
            <p:ph type="body" sz="quarter" idx="19"/>
          </p:nvPr>
        </p:nvSpPr>
        <p:spPr/>
        <p:txBody>
          <a:bodyPr/>
          <a:lstStyle/>
          <a:p>
            <a:endParaRPr lang="es-CO"/>
          </a:p>
        </p:txBody>
      </p:sp>
    </p:spTree>
    <p:extLst>
      <p:ext uri="{BB962C8B-B14F-4D97-AF65-F5344CB8AC3E}">
        <p14:creationId xmlns:p14="http://schemas.microsoft.com/office/powerpoint/2010/main" val="9623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2700" dirty="0">
                <a:solidFill>
                  <a:schemeClr val="bg2"/>
                </a:solidFill>
              </a:rPr>
              <a:t>Orígenes de las preguntas de investigación</a:t>
            </a:r>
          </a:p>
        </p:txBody>
      </p:sp>
      <p:sp>
        <p:nvSpPr>
          <p:cNvPr id="3" name="2 Marcador de contenido"/>
          <p:cNvSpPr>
            <a:spLocks noGrp="1"/>
          </p:cNvSpPr>
          <p:nvPr>
            <p:ph idx="1"/>
          </p:nvPr>
        </p:nvSpPr>
        <p:spPr/>
        <p:txBody>
          <a:bodyPr vert="horz" lIns="91440" tIns="45720" rIns="91440" bIns="45720" rtlCol="0">
            <a:normAutofit/>
          </a:bodyPr>
          <a:lstStyle/>
          <a:p>
            <a:r>
              <a:rPr lang="es-ES_tradnl" sz="1600" dirty="0"/>
              <a:t>Mantener viva la imaginación:</a:t>
            </a:r>
            <a:endParaRPr lang="es-CO" sz="1600" dirty="0"/>
          </a:p>
          <a:p>
            <a:pPr lvl="1"/>
            <a:r>
              <a:rPr lang="es-ES_tradnl" sz="1600" dirty="0">
                <a:solidFill>
                  <a:schemeClr val="bg1"/>
                </a:solidFill>
              </a:rPr>
              <a:t>Observar meticulosamente la práctica diaria</a:t>
            </a:r>
            <a:endParaRPr lang="es-CO" sz="1600" dirty="0">
              <a:solidFill>
                <a:schemeClr val="bg1"/>
              </a:solidFill>
            </a:endParaRPr>
          </a:p>
          <a:p>
            <a:pPr lvl="1"/>
            <a:r>
              <a:rPr lang="es-ES_tradnl" sz="1600" dirty="0">
                <a:solidFill>
                  <a:schemeClr val="bg1"/>
                </a:solidFill>
              </a:rPr>
              <a:t>La enseñanza como fuente de ideas</a:t>
            </a:r>
            <a:endParaRPr lang="es-CO" sz="1600" dirty="0">
              <a:solidFill>
                <a:schemeClr val="bg1"/>
              </a:solidFill>
            </a:endParaRPr>
          </a:p>
          <a:p>
            <a:pPr lvl="1"/>
            <a:r>
              <a:rPr lang="es-ES_tradnl" sz="1600" dirty="0">
                <a:solidFill>
                  <a:schemeClr val="bg1"/>
                </a:solidFill>
              </a:rPr>
              <a:t>Escritura de las ideas que surjan</a:t>
            </a:r>
            <a:endParaRPr lang="es-CO" sz="1600" dirty="0">
              <a:solidFill>
                <a:schemeClr val="bg1"/>
              </a:solidFill>
            </a:endParaRPr>
          </a:p>
          <a:p>
            <a:pPr lvl="1"/>
            <a:r>
              <a:rPr lang="es-ES_tradnl" sz="1600" dirty="0">
                <a:solidFill>
                  <a:schemeClr val="bg1"/>
                </a:solidFill>
              </a:rPr>
              <a:t>Creatividad: nuevos métodos para preguntas antiguas.</a:t>
            </a:r>
            <a:endParaRPr lang="es-CO" sz="1600" dirty="0">
              <a:solidFill>
                <a:schemeClr val="bg1"/>
              </a:solidFill>
            </a:endParaRPr>
          </a:p>
          <a:p>
            <a:pPr lvl="1"/>
            <a:r>
              <a:rPr lang="es-ES_tradnl" sz="1600" dirty="0">
                <a:solidFill>
                  <a:schemeClr val="bg1"/>
                </a:solidFill>
              </a:rPr>
              <a:t>Tenacidad, persistencia en el propósito de encontrar soluciones a los problemas clínicos.</a:t>
            </a:r>
            <a:endParaRPr lang="es-CO" sz="1600" dirty="0">
              <a:solidFill>
                <a:schemeClr val="bg1"/>
              </a:solidFill>
            </a:endParaRPr>
          </a:p>
        </p:txBody>
      </p:sp>
    </p:spTree>
    <p:extLst>
      <p:ext uri="{BB962C8B-B14F-4D97-AF65-F5344CB8AC3E}">
        <p14:creationId xmlns:p14="http://schemas.microsoft.com/office/powerpoint/2010/main" val="408504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Elección del Tutor</a:t>
            </a:r>
          </a:p>
        </p:txBody>
      </p:sp>
      <p:sp>
        <p:nvSpPr>
          <p:cNvPr id="3" name="2 Marcador de contenido"/>
          <p:cNvSpPr>
            <a:spLocks noGrp="1"/>
          </p:cNvSpPr>
          <p:nvPr>
            <p:ph idx="1"/>
          </p:nvPr>
        </p:nvSpPr>
        <p:spPr>
          <a:xfrm>
            <a:off x="850605" y="1615722"/>
            <a:ext cx="7464056" cy="2978901"/>
          </a:xfrm>
        </p:spPr>
        <p:txBody>
          <a:bodyPr>
            <a:normAutofit/>
          </a:bodyPr>
          <a:lstStyle/>
          <a:p>
            <a:pPr marL="171450" indent="-171450">
              <a:buFont typeface="Arial" panose="020B0604020202020204" pitchFamily="34" charset="0"/>
              <a:buChar char="•"/>
            </a:pPr>
            <a:r>
              <a:rPr lang="es-ES_tradnl" sz="2000" dirty="0"/>
              <a:t>Tenga tiempo para reuniones</a:t>
            </a:r>
            <a:endParaRPr lang="es-CO" sz="2000" dirty="0"/>
          </a:p>
          <a:p>
            <a:pPr marL="171450" indent="-171450">
              <a:buFont typeface="Arial" panose="020B0604020202020204" pitchFamily="34" charset="0"/>
              <a:buChar char="•"/>
            </a:pPr>
            <a:r>
              <a:rPr lang="es-ES_tradnl" sz="2000" dirty="0"/>
              <a:t>Promueva nuevas ideas</a:t>
            </a:r>
            <a:endParaRPr lang="es-CO" sz="2000" dirty="0"/>
          </a:p>
          <a:p>
            <a:pPr marL="171450" indent="-171450">
              <a:buFont typeface="Arial" panose="020B0604020202020204" pitchFamily="34" charset="0"/>
              <a:buChar char="•"/>
            </a:pPr>
            <a:r>
              <a:rPr lang="es-ES_tradnl" sz="2000" dirty="0"/>
              <a:t>De conocimientos desde su experiencia</a:t>
            </a:r>
            <a:endParaRPr lang="es-CO" sz="2000" dirty="0"/>
          </a:p>
          <a:p>
            <a:pPr marL="171450" indent="-171450">
              <a:buFont typeface="Arial" panose="020B0604020202020204" pitchFamily="34" charset="0"/>
              <a:buChar char="•"/>
            </a:pPr>
            <a:r>
              <a:rPr lang="es-ES_tradnl" sz="2000" dirty="0"/>
              <a:t>Tenga tiempo para la investigación.</a:t>
            </a:r>
            <a:endParaRPr lang="es-CO" sz="2000" dirty="0"/>
          </a:p>
          <a:p>
            <a:pPr marL="171450" indent="-171450">
              <a:buFont typeface="Arial" panose="020B0604020202020204" pitchFamily="34" charset="0"/>
              <a:buChar char="•"/>
            </a:pPr>
            <a:r>
              <a:rPr lang="es-ES_tradnl" sz="2000" dirty="0"/>
              <a:t>Abra puertas para contactos técnicos y de $.</a:t>
            </a:r>
            <a:endParaRPr lang="es-CO" sz="2000" dirty="0"/>
          </a:p>
          <a:p>
            <a:pPr marL="171450" indent="-171450">
              <a:buFont typeface="Arial" panose="020B0604020202020204" pitchFamily="34" charset="0"/>
              <a:buChar char="•"/>
            </a:pPr>
            <a:r>
              <a:rPr lang="es-ES_tradnl" sz="2000" dirty="0"/>
              <a:t>Anime la autonomía.</a:t>
            </a:r>
            <a:endParaRPr lang="es-CO" sz="2000" dirty="0"/>
          </a:p>
          <a:p>
            <a:pPr marL="171450" indent="-171450">
              <a:buFont typeface="Arial" panose="020B0604020202020204" pitchFamily="34" charset="0"/>
              <a:buChar char="•"/>
            </a:pPr>
            <a:r>
              <a:rPr lang="es-ES_tradnl" sz="2000" dirty="0"/>
              <a:t>Reconozca las autorías</a:t>
            </a:r>
            <a:endParaRPr lang="es-CO" sz="2000" dirty="0"/>
          </a:p>
        </p:txBody>
      </p:sp>
    </p:spTree>
    <p:extLst>
      <p:ext uri="{BB962C8B-B14F-4D97-AF65-F5344CB8AC3E}">
        <p14:creationId xmlns:p14="http://schemas.microsoft.com/office/powerpoint/2010/main" val="43358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81423" y="77558"/>
            <a:ext cx="5624623" cy="857250"/>
          </a:xfrm>
        </p:spPr>
        <p:txBody>
          <a:bodyPr>
            <a:noAutofit/>
          </a:bodyPr>
          <a:lstStyle/>
          <a:p>
            <a:r>
              <a:rPr lang="es-ES_tradnl" sz="2700" dirty="0" smtClean="0"/>
              <a:t>¿Qué </a:t>
            </a:r>
            <a:r>
              <a:rPr lang="es-ES_tradnl" sz="2700" dirty="0"/>
              <a:t>características tiene una buena </a:t>
            </a:r>
            <a:r>
              <a:rPr lang="es-ES_tradnl" sz="2400" dirty="0"/>
              <a:t>pregunta</a:t>
            </a:r>
            <a:r>
              <a:rPr lang="es-ES_tradnl" sz="2700" dirty="0"/>
              <a:t> de </a:t>
            </a:r>
            <a:r>
              <a:rPr lang="es-ES_tradnl" sz="2700" dirty="0" smtClean="0"/>
              <a:t>investigación?</a:t>
            </a:r>
            <a:endParaRPr lang="es-ES_tradnl" sz="2700" dirty="0"/>
          </a:p>
        </p:txBody>
      </p:sp>
      <p:sp>
        <p:nvSpPr>
          <p:cNvPr id="3" name="Marcador de contenido 2"/>
          <p:cNvSpPr>
            <a:spLocks noGrp="1"/>
          </p:cNvSpPr>
          <p:nvPr>
            <p:ph idx="1"/>
          </p:nvPr>
        </p:nvSpPr>
        <p:spPr>
          <a:xfrm>
            <a:off x="369481" y="1114537"/>
            <a:ext cx="1735766" cy="3394472"/>
          </a:xfrm>
        </p:spPr>
        <p:txBody>
          <a:bodyPr>
            <a:normAutofit fontScale="92500" lnSpcReduction="10000"/>
          </a:bodyPr>
          <a:lstStyle/>
          <a:p>
            <a:pPr>
              <a:buFont typeface="Wingdings" charset="2"/>
              <a:buChar char="ü"/>
            </a:pPr>
            <a:r>
              <a:rPr lang="es-ES_tradnl" sz="4379" dirty="0">
                <a:solidFill>
                  <a:schemeClr val="bg2"/>
                </a:solidFill>
              </a:rPr>
              <a:t>F</a:t>
            </a:r>
            <a:r>
              <a:rPr lang="es-ES_tradnl" dirty="0">
                <a:solidFill>
                  <a:schemeClr val="bg2"/>
                </a:solidFill>
              </a:rPr>
              <a:t>actible</a:t>
            </a:r>
          </a:p>
          <a:p>
            <a:pPr>
              <a:buFont typeface="Wingdings" charset="2"/>
              <a:buChar char="ü"/>
            </a:pPr>
            <a:endParaRPr lang="es-ES_tradnl" sz="750" dirty="0">
              <a:solidFill>
                <a:schemeClr val="bg2"/>
              </a:solidFill>
            </a:endParaRPr>
          </a:p>
          <a:p>
            <a:pPr>
              <a:buFont typeface="Wingdings" charset="2"/>
              <a:buChar char="ü"/>
            </a:pPr>
            <a:r>
              <a:rPr lang="es-ES_tradnl" sz="4050" dirty="0">
                <a:solidFill>
                  <a:schemeClr val="bg2"/>
                </a:solidFill>
              </a:rPr>
              <a:t>I</a:t>
            </a:r>
            <a:r>
              <a:rPr lang="es-ES_tradnl" dirty="0">
                <a:solidFill>
                  <a:schemeClr val="bg2"/>
                </a:solidFill>
              </a:rPr>
              <a:t>nteresante.</a:t>
            </a:r>
          </a:p>
          <a:p>
            <a:pPr lvl="2">
              <a:buFont typeface="Wingdings" charset="2"/>
              <a:buChar char="ü"/>
            </a:pPr>
            <a:endParaRPr lang="es-ES_tradnl" sz="900" dirty="0">
              <a:solidFill>
                <a:schemeClr val="bg2"/>
              </a:solidFill>
            </a:endParaRPr>
          </a:p>
          <a:p>
            <a:pPr marL="0" lvl="2" indent="267891">
              <a:buFont typeface="Wingdings" charset="2"/>
              <a:buChar char="ü"/>
            </a:pPr>
            <a:r>
              <a:rPr lang="es-ES_tradnl" sz="3975" dirty="0">
                <a:solidFill>
                  <a:schemeClr val="bg2"/>
                </a:solidFill>
              </a:rPr>
              <a:t>N</a:t>
            </a:r>
            <a:r>
              <a:rPr lang="es-ES_tradnl" dirty="0">
                <a:solidFill>
                  <a:schemeClr val="bg2"/>
                </a:solidFill>
              </a:rPr>
              <a:t>ovedosa</a:t>
            </a:r>
          </a:p>
          <a:p>
            <a:pPr marL="0" lvl="2" indent="267891">
              <a:buFont typeface="Wingdings" charset="2"/>
              <a:buChar char="ü"/>
            </a:pPr>
            <a:r>
              <a:rPr lang="es-ES_tradnl" sz="3975" dirty="0">
                <a:solidFill>
                  <a:schemeClr val="bg2"/>
                </a:solidFill>
              </a:rPr>
              <a:t>É</a:t>
            </a:r>
            <a:r>
              <a:rPr lang="es-ES_tradnl" dirty="0">
                <a:solidFill>
                  <a:schemeClr val="bg2"/>
                </a:solidFill>
              </a:rPr>
              <a:t>tica</a:t>
            </a:r>
          </a:p>
          <a:p>
            <a:pPr marL="0" lvl="2" indent="267891">
              <a:buFont typeface="Wingdings" charset="2"/>
              <a:buChar char="ü"/>
            </a:pPr>
            <a:r>
              <a:rPr lang="es-ES_tradnl" sz="3975" dirty="0">
                <a:solidFill>
                  <a:schemeClr val="bg2"/>
                </a:solidFill>
              </a:rPr>
              <a:t>R</a:t>
            </a:r>
            <a:r>
              <a:rPr lang="es-ES_tradnl" dirty="0">
                <a:solidFill>
                  <a:schemeClr val="bg2"/>
                </a:solidFill>
              </a:rPr>
              <a:t>elevante</a:t>
            </a:r>
          </a:p>
          <a:p>
            <a:pPr marL="342900" lvl="3" indent="267891">
              <a:buFont typeface="Wingdings" charset="2"/>
              <a:buChar char="ü"/>
            </a:pPr>
            <a:endParaRPr lang="es-ES_tradnl" sz="2100" dirty="0">
              <a:solidFill>
                <a:schemeClr val="bg2"/>
              </a:solidFill>
            </a:endParaRPr>
          </a:p>
          <a:p>
            <a:pPr marL="342900" lvl="3" indent="267891">
              <a:buFont typeface="Wingdings" charset="2"/>
              <a:buChar char="ü"/>
            </a:pPr>
            <a:endParaRPr lang="es-ES_tradnl" sz="2100" dirty="0">
              <a:solidFill>
                <a:schemeClr val="bg2"/>
              </a:solidFill>
            </a:endParaRPr>
          </a:p>
          <a:p>
            <a:pPr marL="342900" lvl="3" indent="267891">
              <a:buFont typeface="Wingdings" charset="2"/>
              <a:buChar char="ü"/>
            </a:pPr>
            <a:endParaRPr lang="es-ES_tradnl" sz="2100" dirty="0">
              <a:solidFill>
                <a:schemeClr val="bg2"/>
              </a:solidFill>
            </a:endParaRPr>
          </a:p>
        </p:txBody>
      </p:sp>
      <p:sp>
        <p:nvSpPr>
          <p:cNvPr id="7" name="Rectángulo 6">
            <a:extLst>
              <a:ext uri="{FF2B5EF4-FFF2-40B4-BE49-F238E27FC236}">
                <a16:creationId xmlns:a16="http://schemas.microsoft.com/office/drawing/2014/main" xmlns="" id="{62DF32F0-9960-485E-9C15-FEB39A08FB28}"/>
              </a:ext>
            </a:extLst>
          </p:cNvPr>
          <p:cNvSpPr/>
          <p:nvPr/>
        </p:nvSpPr>
        <p:spPr>
          <a:xfrm>
            <a:off x="2291315" y="1114537"/>
            <a:ext cx="6804837" cy="3539430"/>
          </a:xfrm>
          <a:prstGeom prst="rect">
            <a:avLst/>
          </a:prstGeom>
        </p:spPr>
        <p:txBody>
          <a:bodyPr wrap="square">
            <a:spAutoFit/>
          </a:bodyPr>
          <a:lstStyle/>
          <a:p>
            <a:r>
              <a:rPr lang="es-ES_tradnl" sz="1600" b="1" dirty="0">
                <a:solidFill>
                  <a:schemeClr val="bg2"/>
                </a:solidFill>
              </a:rPr>
              <a:t>Factibilidad:</a:t>
            </a:r>
          </a:p>
          <a:p>
            <a:pPr lvl="2"/>
            <a:r>
              <a:rPr lang="es-ES_tradnl" sz="1600" dirty="0">
                <a:solidFill>
                  <a:schemeClr val="bg2"/>
                </a:solidFill>
              </a:rPr>
              <a:t>Número de participantes</a:t>
            </a:r>
          </a:p>
          <a:p>
            <a:pPr lvl="2"/>
            <a:r>
              <a:rPr lang="es-ES_tradnl" sz="1600" dirty="0">
                <a:solidFill>
                  <a:schemeClr val="bg2"/>
                </a:solidFill>
              </a:rPr>
              <a:t>Experiencia previa</a:t>
            </a:r>
          </a:p>
          <a:p>
            <a:pPr lvl="2"/>
            <a:r>
              <a:rPr lang="es-ES_tradnl" sz="1600" dirty="0">
                <a:solidFill>
                  <a:schemeClr val="bg2"/>
                </a:solidFill>
              </a:rPr>
              <a:t>Costos</a:t>
            </a:r>
          </a:p>
          <a:p>
            <a:pPr lvl="2"/>
            <a:r>
              <a:rPr lang="es-ES_tradnl" sz="1600" dirty="0">
                <a:solidFill>
                  <a:schemeClr val="bg2"/>
                </a:solidFill>
              </a:rPr>
              <a:t>Ámbito o alcance</a:t>
            </a:r>
          </a:p>
          <a:p>
            <a:endParaRPr lang="es-ES_tradnl" sz="1600" b="1" dirty="0">
              <a:solidFill>
                <a:schemeClr val="bg2"/>
              </a:solidFill>
            </a:endParaRPr>
          </a:p>
          <a:p>
            <a:r>
              <a:rPr lang="es-ES_tradnl" sz="1600" b="1" dirty="0">
                <a:solidFill>
                  <a:schemeClr val="bg2"/>
                </a:solidFill>
              </a:rPr>
              <a:t>Interesante:</a:t>
            </a:r>
            <a:r>
              <a:rPr lang="es-ES_tradnl" sz="1600" dirty="0">
                <a:solidFill>
                  <a:schemeClr val="bg2"/>
                </a:solidFill>
              </a:rPr>
              <a:t> para el investigador, los colegas y los financiadores.</a:t>
            </a:r>
          </a:p>
          <a:p>
            <a:endParaRPr lang="es-ES_tradnl" sz="1600" dirty="0">
              <a:solidFill>
                <a:schemeClr val="bg2"/>
              </a:solidFill>
            </a:endParaRPr>
          </a:p>
          <a:p>
            <a:r>
              <a:rPr lang="es-ES_tradnl" sz="1600" b="1" dirty="0">
                <a:solidFill>
                  <a:schemeClr val="bg2"/>
                </a:solidFill>
              </a:rPr>
              <a:t>Novedosa</a:t>
            </a:r>
            <a:r>
              <a:rPr lang="es-ES_tradnl" sz="1600" dirty="0">
                <a:solidFill>
                  <a:schemeClr val="bg2"/>
                </a:solidFill>
              </a:rPr>
              <a:t>: aporte de nuevo conocimiento. Confirma o refuta hallazgos previos.</a:t>
            </a:r>
          </a:p>
          <a:p>
            <a:endParaRPr lang="es-ES_tradnl" sz="1600" dirty="0">
              <a:solidFill>
                <a:schemeClr val="bg2"/>
              </a:solidFill>
            </a:endParaRPr>
          </a:p>
          <a:p>
            <a:r>
              <a:rPr lang="es-ES_tradnl" sz="1600" b="1" dirty="0">
                <a:solidFill>
                  <a:schemeClr val="bg2"/>
                </a:solidFill>
              </a:rPr>
              <a:t>Ética:</a:t>
            </a:r>
            <a:r>
              <a:rPr lang="es-ES_tradnl" sz="1600" dirty="0">
                <a:solidFill>
                  <a:schemeClr val="bg2"/>
                </a:solidFill>
              </a:rPr>
              <a:t> riesgos vs beneficios para participantes.</a:t>
            </a:r>
          </a:p>
          <a:p>
            <a:endParaRPr lang="es-ES_tradnl" sz="1600" dirty="0">
              <a:solidFill>
                <a:schemeClr val="bg2"/>
              </a:solidFill>
            </a:endParaRPr>
          </a:p>
          <a:p>
            <a:r>
              <a:rPr lang="es-ES_tradnl" sz="1600" b="1" dirty="0">
                <a:solidFill>
                  <a:schemeClr val="bg2"/>
                </a:solidFill>
              </a:rPr>
              <a:t>Relevante</a:t>
            </a:r>
            <a:r>
              <a:rPr lang="es-ES_tradnl" sz="1600" dirty="0">
                <a:solidFill>
                  <a:schemeClr val="bg2"/>
                </a:solidFill>
              </a:rPr>
              <a:t>: contribución potencial al conocimiento científico, las políticas públicas, la práctica clínica, nuevos estudios</a:t>
            </a:r>
          </a:p>
        </p:txBody>
      </p:sp>
    </p:spTree>
    <p:extLst>
      <p:ext uri="{BB962C8B-B14F-4D97-AF65-F5344CB8AC3E}">
        <p14:creationId xmlns:p14="http://schemas.microsoft.com/office/powerpoint/2010/main" val="87233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43470" y="763145"/>
            <a:ext cx="6103088" cy="842371"/>
          </a:xfrm>
        </p:spPr>
        <p:txBody>
          <a:bodyPr>
            <a:normAutofit fontScale="90000"/>
          </a:bodyPr>
          <a:lstStyle/>
          <a:p>
            <a:r>
              <a:rPr lang="es-ES_tradnl" dirty="0"/>
              <a:t>Desarrollo de la pregunta y del plan del estudio</a:t>
            </a:r>
          </a:p>
        </p:txBody>
      </p:sp>
      <p:sp>
        <p:nvSpPr>
          <p:cNvPr id="3" name="Marcador de contenido 2"/>
          <p:cNvSpPr>
            <a:spLocks noGrp="1"/>
          </p:cNvSpPr>
          <p:nvPr>
            <p:ph idx="1"/>
          </p:nvPr>
        </p:nvSpPr>
        <p:spPr>
          <a:xfrm>
            <a:off x="1031358" y="2030819"/>
            <a:ext cx="6841203" cy="2563804"/>
          </a:xfrm>
        </p:spPr>
        <p:txBody>
          <a:bodyPr>
            <a:normAutofit/>
          </a:bodyPr>
          <a:lstStyle/>
          <a:p>
            <a:pPr marL="171450" indent="-171450">
              <a:buFont typeface="Arial" panose="020B0604020202020204" pitchFamily="34" charset="0"/>
              <a:buChar char="•"/>
            </a:pPr>
            <a:r>
              <a:rPr lang="es-ES_tradnl" sz="1800" dirty="0"/>
              <a:t>Escribir aclara y muestra situaciones a resolver.</a:t>
            </a:r>
          </a:p>
          <a:p>
            <a:pPr marL="171450" indent="-171450">
              <a:buFont typeface="Arial" panose="020B0604020202020204" pitchFamily="34" charset="0"/>
              <a:buChar char="•"/>
            </a:pPr>
            <a:endParaRPr lang="es-ES_tradnl" sz="1800" dirty="0"/>
          </a:p>
          <a:p>
            <a:pPr marL="171450" indent="-171450">
              <a:buFont typeface="Arial" panose="020B0604020202020204" pitchFamily="34" charset="0"/>
              <a:buChar char="•"/>
            </a:pPr>
            <a:r>
              <a:rPr lang="es-ES_tradnl" sz="1800" dirty="0"/>
              <a:t>Asesorarse: escribir a autores, consultar investigadores.</a:t>
            </a:r>
          </a:p>
          <a:p>
            <a:pPr marL="171450" indent="-171450">
              <a:buFont typeface="Arial" panose="020B0604020202020204" pitchFamily="34" charset="0"/>
              <a:buChar char="•"/>
            </a:pPr>
            <a:endParaRPr lang="es-ES_tradnl" sz="1800" dirty="0"/>
          </a:p>
          <a:p>
            <a:pPr marL="171450" indent="-171450">
              <a:buFont typeface="Arial" panose="020B0604020202020204" pitchFamily="34" charset="0"/>
              <a:buChar char="•"/>
            </a:pPr>
            <a:r>
              <a:rPr lang="es-ES_tradnl" sz="1800" dirty="0"/>
              <a:t>Centrarse en una pregunta principal y si es </a:t>
            </a:r>
            <a:r>
              <a:rPr lang="es-ES_tradnl" sz="1800" i="1" dirty="0"/>
              <a:t>necesario</a:t>
            </a:r>
            <a:r>
              <a:rPr lang="es-ES_tradnl" sz="1800" dirty="0"/>
              <a:t> preguntas secundarias que puedan ser respondidas válidamente.</a:t>
            </a:r>
          </a:p>
          <a:p>
            <a:pPr marL="171450" indent="-171450">
              <a:buFont typeface="Arial" panose="020B0604020202020204" pitchFamily="34" charset="0"/>
              <a:buChar char="•"/>
            </a:pPr>
            <a:endParaRPr lang="es-ES_tradnl" sz="1800" dirty="0"/>
          </a:p>
        </p:txBody>
      </p:sp>
    </p:spTree>
    <p:extLst>
      <p:ext uri="{BB962C8B-B14F-4D97-AF65-F5344CB8AC3E}">
        <p14:creationId xmlns:p14="http://schemas.microsoft.com/office/powerpoint/2010/main" val="4218848498"/>
      </p:ext>
    </p:extLst>
  </p:cSld>
  <p:clrMapOvr>
    <a:masterClrMapping/>
  </p:clrMapOvr>
</p:sld>
</file>

<file path=ppt/theme/theme1.xml><?xml version="1.0" encoding="utf-8"?>
<a:theme xmlns:a="http://schemas.openxmlformats.org/drawingml/2006/main" name="Tema de Office">
  <a:themeElements>
    <a:clrScheme name="Plantilla Amgen">
      <a:dk1>
        <a:srgbClr val="5B5B5E"/>
      </a:dk1>
      <a:lt1>
        <a:srgbClr val="FFFFFF"/>
      </a:lt1>
      <a:dk2>
        <a:srgbClr val="104FB3"/>
      </a:dk2>
      <a:lt2>
        <a:srgbClr val="FFFFFF"/>
      </a:lt2>
      <a:accent1>
        <a:srgbClr val="104FB3"/>
      </a:accent1>
      <a:accent2>
        <a:srgbClr val="F3C200"/>
      </a:accent2>
      <a:accent3>
        <a:srgbClr val="86C760"/>
      </a:accent3>
      <a:accent4>
        <a:srgbClr val="D44D24"/>
      </a:accent4>
      <a:accent5>
        <a:srgbClr val="EE9900"/>
      </a:accent5>
      <a:accent6>
        <a:srgbClr val="00BCE5"/>
      </a:accent6>
      <a:hlink>
        <a:srgbClr val="86C760"/>
      </a:hlink>
      <a:folHlink>
        <a:srgbClr val="86C7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1" spcCol="360000" rtlCol="0">
        <a:spAutoFit/>
      </a:bodyPr>
      <a:lstStyle>
        <a:defPPr algn="ctr">
          <a:spcAft>
            <a:spcPts val="600"/>
          </a:spcAft>
          <a:defRPr sz="1050" b="0" i="0" baseline="0" dirty="0" err="1" smtClean="0">
            <a:solidFill>
              <a:srgbClr val="7D8287"/>
            </a:solidFill>
            <a:latin typeface="Helvetica"/>
            <a:cs typeface="Helvetic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1813</TotalTime>
  <Words>3282</Words>
  <Application>Microsoft Macintosh PowerPoint</Application>
  <PresentationFormat>On-screen Show (16:9)</PresentationFormat>
  <Paragraphs>602</Paragraphs>
  <Slides>57</Slides>
  <Notes>18</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Tema de Office</vt:lpstr>
      <vt:lpstr>GENERALIDADES EPIDEMIOLOGIA E INVESTIGACION CLINICA  </vt:lpstr>
      <vt:lpstr>GENERALIDADES EPIDEMIOLOGIA E INVESTIGACION CLINICA</vt:lpstr>
      <vt:lpstr>PowerPoint Presentation</vt:lpstr>
      <vt:lpstr>PowerPoint Presentation</vt:lpstr>
      <vt:lpstr>Orígenes de las preguntas de investigación</vt:lpstr>
      <vt:lpstr>Orígenes de las preguntas de investigación</vt:lpstr>
      <vt:lpstr>Elección del Tutor</vt:lpstr>
      <vt:lpstr>¿Qué características tiene una buena pregunta de investigación?</vt:lpstr>
      <vt:lpstr>Desarrollo de la pregunta y del plan del estudio</vt:lpstr>
      <vt:lpstr>Uso de investigación traslacional</vt:lpstr>
      <vt:lpstr>Uso de investigación traslacional</vt:lpstr>
      <vt:lpstr>Los diez mandamientos para la elección de un proyecto de investigación</vt:lpstr>
      <vt:lpstr>PowerPoint Presentation</vt:lpstr>
      <vt:lpstr>PowerPoint Presentation</vt:lpstr>
      <vt:lpstr>Tipos de muestreo</vt:lpstr>
      <vt:lpstr>Muestreo aleatorio simple</vt:lpstr>
      <vt:lpstr>Muestreo por conglomerados</vt:lpstr>
      <vt:lpstr>Muestreo por conglomerados</vt:lpstr>
      <vt:lpstr>Muestreo por conveniencia</vt:lpstr>
      <vt:lpstr>PowerPoint Presentation</vt:lpstr>
      <vt:lpstr>Antecedentes</vt:lpstr>
      <vt:lpstr>Resumen Estrategias de Reclutamiento en ECA</vt:lpstr>
      <vt:lpstr>Resumen Estrategias de Reclutamiento en ECA</vt:lpstr>
      <vt:lpstr>Mensajes clave</vt:lpstr>
      <vt:lpstr>Sesgos</vt:lpstr>
      <vt:lpstr>PowerPoint Presentation</vt:lpstr>
      <vt:lpstr>¿Debería estar seguro de mi medición?</vt:lpstr>
      <vt:lpstr>Definición de Sesgo</vt:lpstr>
      <vt:lpstr>Errores en estudios epidemiológicos</vt:lpstr>
      <vt:lpstr>Principales diferencias entre el error aleatorio y el error sistemático</vt:lpstr>
      <vt:lpstr>Dos tipos de sesgos</vt:lpstr>
      <vt:lpstr>Sesgo de selección</vt:lpstr>
      <vt:lpstr>Sesgo de selección</vt:lpstr>
      <vt:lpstr>PowerPoint Presentation</vt:lpstr>
      <vt:lpstr>Disminución del sesgo de selección</vt:lpstr>
      <vt:lpstr>Sesgo de información</vt:lpstr>
      <vt:lpstr>Clasificación errónea</vt:lpstr>
      <vt:lpstr>Tipos de sesgos de información</vt:lpstr>
      <vt:lpstr>Disminución del sesgo de información</vt:lpstr>
      <vt:lpstr>Cuestionario</vt:lpstr>
      <vt:lpstr>Causalidad: Enfoques y Criterios</vt:lpstr>
      <vt:lpstr>El modelo determinista modificado </vt:lpstr>
      <vt:lpstr>PowerPoint Presentation</vt:lpstr>
      <vt:lpstr>El modelo determinista modificado</vt:lpstr>
      <vt:lpstr>El modelo determinista modificado Principios</vt:lpstr>
      <vt:lpstr>Modelo de “maraña” o red Secuencia de producción de la cardiopatía isquémica</vt:lpstr>
      <vt:lpstr>Modelo de “maraña” o red</vt:lpstr>
      <vt:lpstr>PowerPoint Presentation</vt:lpstr>
      <vt:lpstr>Criterios de causalidad según diversos autores </vt:lpstr>
      <vt:lpstr>Criterios de causalidad según diversos autores </vt:lpstr>
      <vt:lpstr>Criterios de Causalidad</vt:lpstr>
      <vt:lpstr>Criterios de Causalidad</vt:lpstr>
      <vt:lpstr>PowerPoint Presentation</vt:lpstr>
      <vt:lpstr>Criterios de Causalidad de A.B. Hill</vt:lpstr>
      <vt:lpstr>Criterios de Causalidad de A.B. Hill</vt:lpstr>
      <vt:lpstr>Elementos básicos de una propuesta de investigación clínica.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Uelbosque Universidad</dc:creator>
  <cp:lastModifiedBy>Uelbosque Universidad</cp:lastModifiedBy>
  <cp:revision>198</cp:revision>
  <dcterms:created xsi:type="dcterms:W3CDTF">2016-05-13T19:30:59Z</dcterms:created>
  <dcterms:modified xsi:type="dcterms:W3CDTF">2020-02-10T16:44:14Z</dcterms:modified>
</cp:coreProperties>
</file>