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8" r:id="rId2"/>
    <p:sldId id="694" r:id="rId3"/>
    <p:sldId id="695" r:id="rId4"/>
    <p:sldId id="262" r:id="rId5"/>
    <p:sldId id="263" r:id="rId6"/>
    <p:sldId id="274" r:id="rId7"/>
    <p:sldId id="275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661" r:id="rId16"/>
    <p:sldId id="651" r:id="rId17"/>
    <p:sldId id="697" r:id="rId18"/>
    <p:sldId id="296" r:id="rId19"/>
    <p:sldId id="297" r:id="rId20"/>
    <p:sldId id="696" r:id="rId21"/>
    <p:sldId id="673" r:id="rId22"/>
    <p:sldId id="674" r:id="rId23"/>
    <p:sldId id="675" r:id="rId24"/>
    <p:sldId id="676" r:id="rId25"/>
    <p:sldId id="677" r:id="rId26"/>
    <p:sldId id="678" r:id="rId27"/>
    <p:sldId id="679" r:id="rId28"/>
    <p:sldId id="680" r:id="rId29"/>
    <p:sldId id="683" r:id="rId30"/>
    <p:sldId id="681" r:id="rId31"/>
    <p:sldId id="684" r:id="rId32"/>
    <p:sldId id="685" r:id="rId33"/>
    <p:sldId id="686" r:id="rId34"/>
    <p:sldId id="687" r:id="rId35"/>
    <p:sldId id="688" r:id="rId36"/>
    <p:sldId id="689" r:id="rId37"/>
    <p:sldId id="690" r:id="rId38"/>
    <p:sldId id="691" r:id="rId39"/>
    <p:sldId id="692" r:id="rId40"/>
    <p:sldId id="309" r:id="rId41"/>
    <p:sldId id="328" r:id="rId42"/>
    <p:sldId id="329" r:id="rId43"/>
    <p:sldId id="339" r:id="rId44"/>
    <p:sldId id="340" r:id="rId45"/>
    <p:sldId id="389" r:id="rId46"/>
    <p:sldId id="390" r:id="rId47"/>
    <p:sldId id="435" r:id="rId48"/>
    <p:sldId id="488" r:id="rId49"/>
    <p:sldId id="496" r:id="rId50"/>
    <p:sldId id="519" r:id="rId51"/>
    <p:sldId id="520" r:id="rId52"/>
    <p:sldId id="523" r:id="rId53"/>
    <p:sldId id="693" r:id="rId5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FF6"/>
    <a:srgbClr val="104FB3"/>
    <a:srgbClr val="B8C0C8"/>
    <a:srgbClr val="EE9900"/>
    <a:srgbClr val="00BCE5"/>
    <a:srgbClr val="D44D24"/>
    <a:srgbClr val="F3C200"/>
    <a:srgbClr val="7D8287"/>
    <a:srgbClr val="86C760"/>
    <a:srgbClr val="006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Estilo claro 2 - Énfasis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4635" autoAdjust="0"/>
  </p:normalViewPr>
  <p:slideViewPr>
    <p:cSldViewPr snapToGrid="0" snapToObjects="1">
      <p:cViewPr varScale="1">
        <p:scale>
          <a:sx n="91" d="100"/>
          <a:sy n="91" d="100"/>
        </p:scale>
        <p:origin x="768" y="84"/>
      </p:cViewPr>
      <p:guideLst>
        <p:guide orient="horz" pos="1620"/>
        <p:guide pos="2876"/>
      </p:guideLst>
    </p:cSldViewPr>
  </p:slideViewPr>
  <p:outlineViewPr>
    <p:cViewPr>
      <p:scale>
        <a:sx n="33" d="100"/>
        <a:sy n="33" d="100"/>
      </p:scale>
      <p:origin x="0" y="-41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FD0EC-8E87-1643-87C4-5C0C4924812F}" type="datetime1">
              <a:rPr lang="es-CO" smtClean="0"/>
              <a:t>4/02/2020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D9121-B47E-B647-8779-723343624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760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C64DD-1CDA-B243-8BF1-98F0DD3EAED6}" type="datetime1">
              <a:rPr lang="es-CO" smtClean="0"/>
              <a:t>4/02/2020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9C2A5-4096-954A-8F2A-717C41F0A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392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>
            <a:extLst>
              <a:ext uri="{FF2B5EF4-FFF2-40B4-BE49-F238E27FC236}">
                <a16:creationId xmlns:a16="http://schemas.microsoft.com/office/drawing/2014/main" id="{6D626C32-BBF9-490F-89BA-CEFA6F2A7B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>
            <a:extLst>
              <a:ext uri="{FF2B5EF4-FFF2-40B4-BE49-F238E27FC236}">
                <a16:creationId xmlns:a16="http://schemas.microsoft.com/office/drawing/2014/main" id="{7395EDFB-5340-496E-B56D-99999854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79876" name="3 Marcador de número de diapositiva">
            <a:extLst>
              <a:ext uri="{FF2B5EF4-FFF2-40B4-BE49-F238E27FC236}">
                <a16:creationId xmlns:a16="http://schemas.microsoft.com/office/drawing/2014/main" id="{184FF3E5-8DD8-4708-A9A3-1CED1AD68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3646B9-35C7-4F28-99F3-55F10E63A1CC}" type="slidenum">
              <a:rPr lang="en-US" altLang="es-CO" sz="1000"/>
              <a:pPr/>
              <a:t>3</a:t>
            </a:fld>
            <a:endParaRPr lang="en-US" altLang="es-CO" sz="1000"/>
          </a:p>
        </p:txBody>
      </p:sp>
    </p:spTree>
    <p:extLst>
      <p:ext uri="{BB962C8B-B14F-4D97-AF65-F5344CB8AC3E}">
        <p14:creationId xmlns:p14="http://schemas.microsoft.com/office/powerpoint/2010/main" val="3674086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>
            <a:extLst>
              <a:ext uri="{FF2B5EF4-FFF2-40B4-BE49-F238E27FC236}">
                <a16:creationId xmlns:a16="http://schemas.microsoft.com/office/drawing/2014/main" id="{6D626C32-BBF9-490F-89BA-CEFA6F2A7B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>
            <a:extLst>
              <a:ext uri="{FF2B5EF4-FFF2-40B4-BE49-F238E27FC236}">
                <a16:creationId xmlns:a16="http://schemas.microsoft.com/office/drawing/2014/main" id="{7395EDFB-5340-496E-B56D-99999854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79876" name="3 Marcador de número de diapositiva">
            <a:extLst>
              <a:ext uri="{FF2B5EF4-FFF2-40B4-BE49-F238E27FC236}">
                <a16:creationId xmlns:a16="http://schemas.microsoft.com/office/drawing/2014/main" id="{184FF3E5-8DD8-4708-A9A3-1CED1AD68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3646B9-35C7-4F28-99F3-55F10E63A1CC}" type="slidenum">
              <a:rPr lang="en-US" altLang="es-CO" sz="1000"/>
              <a:pPr/>
              <a:t>15</a:t>
            </a:fld>
            <a:endParaRPr lang="en-US" altLang="es-CO" sz="1000"/>
          </a:p>
        </p:txBody>
      </p:sp>
    </p:spTree>
    <p:extLst>
      <p:ext uri="{BB962C8B-B14F-4D97-AF65-F5344CB8AC3E}">
        <p14:creationId xmlns:p14="http://schemas.microsoft.com/office/powerpoint/2010/main" val="1134380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F6AA119-1E07-4596-A8CF-BE0826B265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F8BAED-B624-423B-9719-580A5569BCC3}" type="slidenum">
              <a:rPr lang="en-US" altLang="es-CO"/>
              <a:pPr/>
              <a:t>17</a:t>
            </a:fld>
            <a:endParaRPr lang="en-US" altLang="es-CO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2E799E1D-38E7-4138-9E74-A0DF4E08CA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0F2A4C1-EF25-41AA-A9C1-392B91F0B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</p:spPr>
        <p:txBody>
          <a:bodyPr/>
          <a:lstStyle/>
          <a:p>
            <a:endParaRPr lang="en-US" altLang="es-C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DF3E8D0-7275-4D7B-B587-CAEDCF8C2D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06949A-BB11-44EA-931C-8D50398ED279}" type="slidenum">
              <a:rPr lang="en-US" altLang="es-CO"/>
              <a:pPr/>
              <a:t>18</a:t>
            </a:fld>
            <a:endParaRPr lang="en-US" altLang="es-CO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ABBDB02B-8452-4C54-A9FC-9BFA592B34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FAD6015-BF73-4B4C-9771-F1A9B07EE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989638"/>
            <a:ext cx="5029200" cy="822325"/>
          </a:xfrm>
        </p:spPr>
        <p:txBody>
          <a:bodyPr/>
          <a:lstStyle/>
          <a:p>
            <a:pPr algn="ctr"/>
            <a:r>
              <a:rPr lang="es-ES" altLang="es-CO" sz="400">
                <a:solidFill>
                  <a:srgbClr val="000000"/>
                </a:solidFill>
                <a:latin typeface="Arial Unicode MS" pitchFamily="34" charset="-128"/>
                <a:cs typeface="Times New Roman" panose="02020603050405020304" pitchFamily="18" charset="0"/>
              </a:rPr>
              <a:t>(a) Si se censuran los datos. </a:t>
            </a:r>
          </a:p>
          <a:p>
            <a:pPr algn="ctr"/>
            <a:r>
              <a:rPr lang="es-ES" altLang="es-CO" sz="400">
                <a:solidFill>
                  <a:srgbClr val="000000"/>
                </a:solidFill>
                <a:latin typeface="Arial Unicode MS" pitchFamily="34" charset="-128"/>
                <a:cs typeface="Times New Roman" panose="02020603050405020304" pitchFamily="18" charset="0"/>
              </a:rPr>
              <a:t>(b) La prueba de Kruskal-Wallis se usa para comparar variables ordinales o no normales para más de dos grupos, y es una generalización de la prueba de U de Mann-Whitney. </a:t>
            </a:r>
          </a:p>
          <a:p>
            <a:pPr algn="ctr"/>
            <a:r>
              <a:rPr lang="es-ES" altLang="es-CO" sz="400">
                <a:solidFill>
                  <a:srgbClr val="000000"/>
                </a:solidFill>
                <a:latin typeface="Arial Unicode MS" pitchFamily="34" charset="-128"/>
                <a:cs typeface="Times New Roman" panose="02020603050405020304" pitchFamily="18" charset="0"/>
              </a:rPr>
              <a:t>(c) El análisis de la varianza (ANOVA) es una técnica general, y una versión (ANOVA de una vía) se usa para comparar las variables distribuidas normalmente para más de dos grupos, y es el equivalente paramétrico de la prueba de Kruskal-Wallis. </a:t>
            </a:r>
          </a:p>
          <a:p>
            <a:pPr algn="ctr"/>
            <a:r>
              <a:rPr lang="es-ES" altLang="es-CO" sz="400">
                <a:solidFill>
                  <a:srgbClr val="000000"/>
                </a:solidFill>
                <a:latin typeface="Arial Unicode MS" pitchFamily="34" charset="-128"/>
                <a:cs typeface="Times New Roman" panose="02020603050405020304" pitchFamily="18" charset="0"/>
              </a:rPr>
              <a:t>(d) Si la variable resultado es la dependiente, entonces los residuos serán verosímilmente normal, entonces la distribución de la variable independiente no es importante. </a:t>
            </a:r>
          </a:p>
          <a:p>
            <a:pPr algn="ctr"/>
            <a:r>
              <a:rPr lang="es-ES" altLang="es-CO" sz="400">
                <a:solidFill>
                  <a:srgbClr val="000000"/>
                </a:solidFill>
                <a:latin typeface="Arial Unicode MS" pitchFamily="34" charset="-128"/>
                <a:cs typeface="Times New Roman" panose="02020603050405020304" pitchFamily="18" charset="0"/>
              </a:rPr>
              <a:t>(e) Hay varias técnicas más avanzadas, como la regresión de Poisson, por tratar con estas situaciones, pero requieren ciertas asunciones y es a menudo más fácil o dicotomizar la variable resultado o tratarla como continua.</a:t>
            </a:r>
          </a:p>
          <a:p>
            <a:endParaRPr lang="en-US" alt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>
            <a:extLst>
              <a:ext uri="{FF2B5EF4-FFF2-40B4-BE49-F238E27FC236}">
                <a16:creationId xmlns:a16="http://schemas.microsoft.com/office/drawing/2014/main" id="{6D626C32-BBF9-490F-89BA-CEFA6F2A7B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>
            <a:extLst>
              <a:ext uri="{FF2B5EF4-FFF2-40B4-BE49-F238E27FC236}">
                <a16:creationId xmlns:a16="http://schemas.microsoft.com/office/drawing/2014/main" id="{7395EDFB-5340-496E-B56D-99999854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79876" name="3 Marcador de número de diapositiva">
            <a:extLst>
              <a:ext uri="{FF2B5EF4-FFF2-40B4-BE49-F238E27FC236}">
                <a16:creationId xmlns:a16="http://schemas.microsoft.com/office/drawing/2014/main" id="{184FF3E5-8DD8-4708-A9A3-1CED1AD68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3646B9-35C7-4F28-99F3-55F10E63A1CC}" type="slidenum">
              <a:rPr lang="en-US" altLang="es-CO" sz="1000"/>
              <a:pPr/>
              <a:t>20</a:t>
            </a:fld>
            <a:endParaRPr lang="en-US" altLang="es-CO" sz="1000"/>
          </a:p>
        </p:txBody>
      </p:sp>
    </p:spTree>
    <p:extLst>
      <p:ext uri="{BB962C8B-B14F-4D97-AF65-F5344CB8AC3E}">
        <p14:creationId xmlns:p14="http://schemas.microsoft.com/office/powerpoint/2010/main" val="2294465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9C2A5-4096-954A-8F2A-717C41F0AEDC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874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>
              <a:latin typeface="Calibri" charset="0"/>
            </a:endParaRPr>
          </a:p>
        </p:txBody>
      </p:sp>
      <p:sp>
        <p:nvSpPr>
          <p:cNvPr id="2867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9pPr>
          </a:lstStyle>
          <a:p>
            <a:fld id="{F872E4D5-A490-7246-B093-2F5AA01F2AFC}" type="slidenum">
              <a:rPr lang="id-ID">
                <a:latin typeface="Calibri" charset="0"/>
              </a:rPr>
              <a:pPr/>
              <a:t>53</a:t>
            </a:fld>
            <a:endParaRPr lang="id-ID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6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ofessional-distinguished-science-specialist-at-work-young-asian-scientist-with-test-tube-making_t20_09NV2V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000" b="1" i="1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011311" y="4441021"/>
            <a:ext cx="2133600" cy="273844"/>
          </a:xfrm>
        </p:spPr>
        <p:txBody>
          <a:bodyPr/>
          <a:lstStyle>
            <a:lvl1pPr>
              <a:defRPr sz="800" b="0" i="0" kern="12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04/02/2020</a:t>
            </a:fld>
            <a:r>
              <a:rPr lang="es-ES"/>
              <a:t> 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731664" y="4753383"/>
            <a:ext cx="1726535" cy="273844"/>
          </a:xfrm>
        </p:spPr>
        <p:txBody>
          <a:bodyPr/>
          <a:lstStyle>
            <a:lvl1pPr>
              <a:defRPr sz="800" b="0" i="0" kern="12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3011311" y="4753383"/>
            <a:ext cx="2133600" cy="273844"/>
          </a:xfrm>
        </p:spPr>
        <p:txBody>
          <a:bodyPr/>
          <a:lstStyle>
            <a:lvl1pPr algn="l">
              <a:defRPr sz="800" b="0" i="0" kern="12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1371600" y="2796870"/>
            <a:ext cx="6400800" cy="0"/>
          </a:xfrm>
          <a:prstGeom prst="line">
            <a:avLst/>
          </a:prstGeom>
          <a:ln w="12700" cmpd="sng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144" y="4532056"/>
            <a:ext cx="2104546" cy="44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res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04/02/2020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658454" y="1469474"/>
            <a:ext cx="2145210" cy="170910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24" name="Marcador de contenido 2"/>
          <p:cNvSpPr>
            <a:spLocks noGrp="1"/>
          </p:cNvSpPr>
          <p:nvPr>
            <p:ph sz="half" idx="13" hasCustomPrompt="1"/>
          </p:nvPr>
        </p:nvSpPr>
        <p:spPr>
          <a:xfrm>
            <a:off x="3455177" y="1469474"/>
            <a:ext cx="2145210" cy="170910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26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6258846" y="1469474"/>
            <a:ext cx="2145210" cy="170910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cxnSp>
        <p:nvCxnSpPr>
          <p:cNvPr id="28" name="Conector recto 27"/>
          <p:cNvCxnSpPr/>
          <p:nvPr userDrawn="1"/>
        </p:nvCxnSpPr>
        <p:spPr>
          <a:xfrm>
            <a:off x="541301" y="3308606"/>
            <a:ext cx="23317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 userDrawn="1"/>
        </p:nvCxnSpPr>
        <p:spPr>
          <a:xfrm>
            <a:off x="3358842" y="3308606"/>
            <a:ext cx="23317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 userDrawn="1"/>
        </p:nvCxnSpPr>
        <p:spPr>
          <a:xfrm>
            <a:off x="6162506" y="3308606"/>
            <a:ext cx="23317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658453" y="3415248"/>
            <a:ext cx="2145209" cy="10044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3455178" y="3415248"/>
            <a:ext cx="2145209" cy="10044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quarter" idx="20"/>
          </p:nvPr>
        </p:nvSpPr>
        <p:spPr>
          <a:xfrm>
            <a:off x="6258846" y="3415248"/>
            <a:ext cx="2145209" cy="10044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8056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res imágen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04/02/2020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658454" y="1623913"/>
            <a:ext cx="2145210" cy="1290941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8F8F8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24" name="Marcador de contenido 2"/>
          <p:cNvSpPr>
            <a:spLocks noGrp="1"/>
          </p:cNvSpPr>
          <p:nvPr>
            <p:ph sz="half" idx="13" hasCustomPrompt="1"/>
          </p:nvPr>
        </p:nvSpPr>
        <p:spPr>
          <a:xfrm>
            <a:off x="3455177" y="1623913"/>
            <a:ext cx="2145210" cy="1290941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8F8F8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26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6258846" y="1623913"/>
            <a:ext cx="2145210" cy="1290941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8F8F8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cxnSp>
        <p:nvCxnSpPr>
          <p:cNvPr id="28" name="Conector recto 27"/>
          <p:cNvCxnSpPr/>
          <p:nvPr userDrawn="1"/>
        </p:nvCxnSpPr>
        <p:spPr>
          <a:xfrm>
            <a:off x="541301" y="3121223"/>
            <a:ext cx="2331759" cy="0"/>
          </a:xfrm>
          <a:prstGeom prst="line">
            <a:avLst/>
          </a:prstGeom>
          <a:ln w="12700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 userDrawn="1"/>
        </p:nvCxnSpPr>
        <p:spPr>
          <a:xfrm>
            <a:off x="3358842" y="3121223"/>
            <a:ext cx="2331759" cy="0"/>
          </a:xfrm>
          <a:prstGeom prst="line">
            <a:avLst/>
          </a:prstGeom>
          <a:ln w="12700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 userDrawn="1"/>
        </p:nvCxnSpPr>
        <p:spPr>
          <a:xfrm>
            <a:off x="6162506" y="3121223"/>
            <a:ext cx="2331759" cy="0"/>
          </a:xfrm>
          <a:prstGeom prst="line">
            <a:avLst/>
          </a:prstGeom>
          <a:ln w="12700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ítulo 1"/>
          <p:cNvSpPr txBox="1">
            <a:spLocks/>
          </p:cNvSpPr>
          <p:nvPr userDrawn="1"/>
        </p:nvSpPr>
        <p:spPr>
          <a:xfrm>
            <a:off x="1349602" y="1087685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>
                <a:solidFill>
                  <a:srgbClr val="FFFFFF"/>
                </a:solidFill>
                <a:latin typeface="Myriad Pro"/>
                <a:cs typeface="Myriad Pro"/>
              </a:rPr>
              <a:t>Título</a:t>
            </a:r>
            <a:endParaRPr lang="es-ES" sz="1300" b="1" i="1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36" name="Título 1"/>
          <p:cNvSpPr txBox="1">
            <a:spLocks/>
          </p:cNvSpPr>
          <p:nvPr userDrawn="1"/>
        </p:nvSpPr>
        <p:spPr>
          <a:xfrm>
            <a:off x="4215522" y="1087685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>
                <a:solidFill>
                  <a:srgbClr val="FFFFFF"/>
                </a:solidFill>
                <a:latin typeface="Myriad Pro"/>
                <a:cs typeface="Myriad Pro"/>
              </a:rPr>
              <a:t>Título</a:t>
            </a:r>
            <a:endParaRPr lang="es-ES" sz="1300" b="1" i="1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37" name="Título 1"/>
          <p:cNvSpPr txBox="1">
            <a:spLocks/>
          </p:cNvSpPr>
          <p:nvPr userDrawn="1"/>
        </p:nvSpPr>
        <p:spPr>
          <a:xfrm>
            <a:off x="7022955" y="1087685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>
                <a:solidFill>
                  <a:srgbClr val="FFFFFF"/>
                </a:solidFill>
                <a:latin typeface="Myriad Pro"/>
                <a:cs typeface="Myriad Pro"/>
              </a:rPr>
              <a:t>Título</a:t>
            </a:r>
            <a:endParaRPr lang="es-ES" sz="1300" b="1" i="1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19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658453" y="3321975"/>
            <a:ext cx="2145209" cy="109775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3455178" y="3321975"/>
            <a:ext cx="2145209" cy="109775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quarter" idx="20"/>
          </p:nvPr>
        </p:nvSpPr>
        <p:spPr>
          <a:xfrm>
            <a:off x="6258847" y="3321975"/>
            <a:ext cx="2145209" cy="109775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795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96925" y="1702947"/>
            <a:ext cx="2396618" cy="777294"/>
          </a:xfrm>
          <a:noFill/>
        </p:spPr>
        <p:txBody>
          <a:bodyPr>
            <a:normAutofit/>
          </a:bodyPr>
          <a:lstStyle>
            <a:lvl1pPr>
              <a:defRPr sz="3600" b="1" i="1" baseline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Objetivos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04/02/2020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Rectángulo 3"/>
          <p:cNvSpPr/>
          <p:nvPr userDrawn="1"/>
        </p:nvSpPr>
        <p:spPr>
          <a:xfrm>
            <a:off x="4691277" y="335859"/>
            <a:ext cx="3995523" cy="67368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 userDrawn="1"/>
        </p:nvSpPr>
        <p:spPr>
          <a:xfrm>
            <a:off x="4783516" y="467720"/>
            <a:ext cx="426222" cy="416900"/>
          </a:xfrm>
          <a:prstGeom prst="rect">
            <a:avLst/>
          </a:prstGeom>
          <a:solidFill>
            <a:srgbClr val="F3C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 userDrawn="1"/>
        </p:nvSpPr>
        <p:spPr>
          <a:xfrm>
            <a:off x="4691277" y="1178332"/>
            <a:ext cx="3995523" cy="67368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 userDrawn="1"/>
        </p:nvSpPr>
        <p:spPr>
          <a:xfrm>
            <a:off x="4783516" y="1310193"/>
            <a:ext cx="426222" cy="416900"/>
          </a:xfrm>
          <a:prstGeom prst="rect">
            <a:avLst/>
          </a:prstGeom>
          <a:solidFill>
            <a:srgbClr val="86C7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 userDrawn="1"/>
        </p:nvSpPr>
        <p:spPr>
          <a:xfrm>
            <a:off x="4691277" y="2031967"/>
            <a:ext cx="3995523" cy="67368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 userDrawn="1"/>
        </p:nvSpPr>
        <p:spPr>
          <a:xfrm>
            <a:off x="4783516" y="2163828"/>
            <a:ext cx="426222" cy="416900"/>
          </a:xfrm>
          <a:prstGeom prst="rect">
            <a:avLst/>
          </a:prstGeom>
          <a:solidFill>
            <a:srgbClr val="104F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 userDrawn="1"/>
        </p:nvSpPr>
        <p:spPr>
          <a:xfrm>
            <a:off x="4691277" y="2852390"/>
            <a:ext cx="3995523" cy="67368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 userDrawn="1"/>
        </p:nvSpPr>
        <p:spPr>
          <a:xfrm>
            <a:off x="4783516" y="2984251"/>
            <a:ext cx="426222" cy="416900"/>
          </a:xfrm>
          <a:prstGeom prst="rect">
            <a:avLst/>
          </a:prstGeom>
          <a:solidFill>
            <a:srgbClr val="D44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 userDrawn="1"/>
        </p:nvSpPr>
        <p:spPr>
          <a:xfrm>
            <a:off x="4691277" y="3699085"/>
            <a:ext cx="3995523" cy="67368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 userDrawn="1"/>
        </p:nvSpPr>
        <p:spPr>
          <a:xfrm>
            <a:off x="4783516" y="3830946"/>
            <a:ext cx="426222" cy="416900"/>
          </a:xfrm>
          <a:prstGeom prst="rect">
            <a:avLst/>
          </a:prstGeom>
          <a:solidFill>
            <a:srgbClr val="00BC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984792" y="2675059"/>
            <a:ext cx="2408751" cy="715434"/>
          </a:xfrm>
          <a:noFill/>
        </p:spPr>
        <p:txBody>
          <a:bodyPr anchor="t" anchorCtr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simply</a:t>
            </a:r>
            <a:r>
              <a:rPr lang="es-ES_tradnl" dirty="0"/>
              <a:t> </a:t>
            </a:r>
            <a:r>
              <a:rPr lang="es-ES_tradnl" dirty="0" err="1"/>
              <a:t>dummy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of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printing</a:t>
            </a:r>
            <a:r>
              <a:rPr lang="es-ES_tradnl" dirty="0"/>
              <a:t> and </a:t>
            </a:r>
            <a:r>
              <a:rPr lang="es-ES_tradnl" dirty="0" err="1"/>
              <a:t>typesetting</a:t>
            </a:r>
            <a:r>
              <a:rPr lang="es-ES_tradnl" dirty="0"/>
              <a:t> </a:t>
            </a:r>
            <a:r>
              <a:rPr lang="es-ES_tradnl" dirty="0" err="1"/>
              <a:t>industry</a:t>
            </a:r>
            <a:endParaRPr lang="es-ES_tradnl"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5425880" y="478663"/>
            <a:ext cx="2978168" cy="40595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1" name="Marcador de texto 3"/>
          <p:cNvSpPr>
            <a:spLocks noGrp="1"/>
          </p:cNvSpPr>
          <p:nvPr>
            <p:ph type="body" sz="quarter" idx="20"/>
          </p:nvPr>
        </p:nvSpPr>
        <p:spPr>
          <a:xfrm>
            <a:off x="5425880" y="1310193"/>
            <a:ext cx="2978168" cy="40595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3" name="Marcador de texto 3"/>
          <p:cNvSpPr>
            <a:spLocks noGrp="1"/>
          </p:cNvSpPr>
          <p:nvPr>
            <p:ph type="body" sz="quarter" idx="21"/>
          </p:nvPr>
        </p:nvSpPr>
        <p:spPr>
          <a:xfrm>
            <a:off x="5425880" y="2163828"/>
            <a:ext cx="2978168" cy="40595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4" name="Marcador de texto 3"/>
          <p:cNvSpPr>
            <a:spLocks noGrp="1"/>
          </p:cNvSpPr>
          <p:nvPr>
            <p:ph type="body" sz="quarter" idx="22"/>
          </p:nvPr>
        </p:nvSpPr>
        <p:spPr>
          <a:xfrm>
            <a:off x="5425880" y="2995193"/>
            <a:ext cx="2978168" cy="40595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5" name="Marcador de texto 3"/>
          <p:cNvSpPr>
            <a:spLocks noGrp="1"/>
          </p:cNvSpPr>
          <p:nvPr>
            <p:ph type="body" sz="quarter" idx="23"/>
          </p:nvPr>
        </p:nvSpPr>
        <p:spPr>
          <a:xfrm>
            <a:off x="5425880" y="3830946"/>
            <a:ext cx="2978168" cy="40595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927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endar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13" name="Título 1"/>
          <p:cNvSpPr txBox="1">
            <a:spLocks/>
          </p:cNvSpPr>
          <p:nvPr userDrawn="1"/>
        </p:nvSpPr>
        <p:spPr>
          <a:xfrm>
            <a:off x="926346" y="1221458"/>
            <a:ext cx="1041615" cy="2298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wrap="none" lIns="0" tIns="0" rIns="0" bIns="0" rtlCol="0" anchor="ctr" anchorCtr="1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r"/>
            <a:r>
              <a:rPr lang="es-ES_tradnl" sz="1000" dirty="0">
                <a:solidFill>
                  <a:srgbClr val="104FB3"/>
                </a:solidFill>
                <a:latin typeface="Calibri"/>
                <a:cs typeface="Calibri"/>
              </a:rPr>
              <a:t>Domingo</a:t>
            </a:r>
            <a:endParaRPr lang="es-ES" sz="1000" dirty="0">
              <a:solidFill>
                <a:srgbClr val="104FB3"/>
              </a:solidFill>
              <a:latin typeface="Calibri"/>
              <a:cs typeface="Calibri"/>
            </a:endParaRPr>
          </a:p>
        </p:txBody>
      </p:sp>
      <p:sp>
        <p:nvSpPr>
          <p:cNvPr id="14" name="Rectángulo 13"/>
          <p:cNvSpPr/>
          <p:nvPr userDrawn="1"/>
        </p:nvSpPr>
        <p:spPr>
          <a:xfrm>
            <a:off x="926347" y="1451354"/>
            <a:ext cx="1041615" cy="625825"/>
          </a:xfrm>
          <a:prstGeom prst="rect">
            <a:avLst/>
          </a:prstGeom>
          <a:solidFill>
            <a:srgbClr val="E6EFF6">
              <a:alpha val="1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23" name="Rectángulo 22"/>
          <p:cNvSpPr/>
          <p:nvPr userDrawn="1"/>
        </p:nvSpPr>
        <p:spPr>
          <a:xfrm>
            <a:off x="1967962" y="1451354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24" name="Rectángulo 23"/>
          <p:cNvSpPr/>
          <p:nvPr userDrawn="1"/>
        </p:nvSpPr>
        <p:spPr>
          <a:xfrm>
            <a:off x="3009578" y="1451354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25" name="Rectángulo 24"/>
          <p:cNvSpPr/>
          <p:nvPr userDrawn="1"/>
        </p:nvSpPr>
        <p:spPr>
          <a:xfrm>
            <a:off x="4051193" y="1451354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26" name="Rectángulo 25"/>
          <p:cNvSpPr/>
          <p:nvPr userDrawn="1"/>
        </p:nvSpPr>
        <p:spPr>
          <a:xfrm>
            <a:off x="5092809" y="1451354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27" name="Rectángulo 26"/>
          <p:cNvSpPr/>
          <p:nvPr userDrawn="1"/>
        </p:nvSpPr>
        <p:spPr>
          <a:xfrm>
            <a:off x="6134424" y="1451354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28" name="Rectángulo 27"/>
          <p:cNvSpPr/>
          <p:nvPr userDrawn="1"/>
        </p:nvSpPr>
        <p:spPr>
          <a:xfrm>
            <a:off x="7176040" y="1451354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29" name="Título 1"/>
          <p:cNvSpPr txBox="1">
            <a:spLocks/>
          </p:cNvSpPr>
          <p:nvPr userDrawn="1"/>
        </p:nvSpPr>
        <p:spPr>
          <a:xfrm>
            <a:off x="1967962" y="1221458"/>
            <a:ext cx="1041615" cy="2298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wrap="none" lIns="0" tIns="0" rIns="0" bIns="0" rtlCol="0" anchor="ctr" anchorCtr="1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r"/>
            <a:r>
              <a:rPr lang="es-ES_tradnl" sz="1000" dirty="0">
                <a:solidFill>
                  <a:srgbClr val="104FB3"/>
                </a:solidFill>
                <a:latin typeface="Calibri"/>
                <a:cs typeface="Calibri"/>
              </a:rPr>
              <a:t>Lunes</a:t>
            </a:r>
            <a:endParaRPr lang="es-ES" sz="1000" dirty="0">
              <a:solidFill>
                <a:srgbClr val="104FB3"/>
              </a:solidFill>
              <a:latin typeface="Calibri"/>
              <a:cs typeface="Calibri"/>
            </a:endParaRPr>
          </a:p>
        </p:txBody>
      </p:sp>
      <p:sp>
        <p:nvSpPr>
          <p:cNvPr id="30" name="Título 1"/>
          <p:cNvSpPr txBox="1">
            <a:spLocks/>
          </p:cNvSpPr>
          <p:nvPr userDrawn="1"/>
        </p:nvSpPr>
        <p:spPr>
          <a:xfrm>
            <a:off x="3009578" y="1221458"/>
            <a:ext cx="1041615" cy="2298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wrap="none" lIns="0" tIns="0" rIns="0" bIns="0" rtlCol="0" anchor="ctr" anchorCtr="1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r"/>
            <a:r>
              <a:rPr lang="es-ES_tradnl" sz="1000" dirty="0">
                <a:solidFill>
                  <a:srgbClr val="104FB3"/>
                </a:solidFill>
                <a:latin typeface="Calibri"/>
                <a:cs typeface="Calibri"/>
              </a:rPr>
              <a:t>Martes</a:t>
            </a:r>
            <a:endParaRPr lang="es-ES" sz="1000" dirty="0">
              <a:solidFill>
                <a:srgbClr val="104FB3"/>
              </a:solidFill>
              <a:latin typeface="Calibri"/>
              <a:cs typeface="Calibri"/>
            </a:endParaRPr>
          </a:p>
        </p:txBody>
      </p:sp>
      <p:sp>
        <p:nvSpPr>
          <p:cNvPr id="31" name="Título 1"/>
          <p:cNvSpPr txBox="1">
            <a:spLocks/>
          </p:cNvSpPr>
          <p:nvPr userDrawn="1"/>
        </p:nvSpPr>
        <p:spPr>
          <a:xfrm>
            <a:off x="4051193" y="1221458"/>
            <a:ext cx="1041615" cy="2298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wrap="none" lIns="0" tIns="0" rIns="0" bIns="0" rtlCol="0" anchor="ctr" anchorCtr="1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r"/>
            <a:r>
              <a:rPr lang="es-ES_tradnl" sz="1000" dirty="0">
                <a:solidFill>
                  <a:srgbClr val="104FB3"/>
                </a:solidFill>
                <a:latin typeface="Calibri"/>
                <a:cs typeface="Calibri"/>
              </a:rPr>
              <a:t>Miércoles</a:t>
            </a:r>
            <a:endParaRPr lang="es-ES" sz="1000" dirty="0">
              <a:solidFill>
                <a:srgbClr val="104FB3"/>
              </a:solidFill>
              <a:latin typeface="Calibri"/>
              <a:cs typeface="Calibri"/>
            </a:endParaRPr>
          </a:p>
        </p:txBody>
      </p:sp>
      <p:sp>
        <p:nvSpPr>
          <p:cNvPr id="32" name="Título 1"/>
          <p:cNvSpPr txBox="1">
            <a:spLocks/>
          </p:cNvSpPr>
          <p:nvPr userDrawn="1"/>
        </p:nvSpPr>
        <p:spPr>
          <a:xfrm>
            <a:off x="5092809" y="1221458"/>
            <a:ext cx="1041615" cy="2298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wrap="none" lIns="0" tIns="0" rIns="0" bIns="0" rtlCol="0" anchor="ctr" anchorCtr="1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r"/>
            <a:r>
              <a:rPr lang="es-ES_tradnl" sz="1000" dirty="0">
                <a:solidFill>
                  <a:srgbClr val="104FB3"/>
                </a:solidFill>
                <a:latin typeface="Calibri"/>
                <a:cs typeface="Calibri"/>
              </a:rPr>
              <a:t>Jueves</a:t>
            </a:r>
            <a:endParaRPr lang="es-ES" sz="1000" dirty="0">
              <a:solidFill>
                <a:srgbClr val="104FB3"/>
              </a:solidFill>
              <a:latin typeface="Calibri"/>
              <a:cs typeface="Calibri"/>
            </a:endParaRPr>
          </a:p>
        </p:txBody>
      </p:sp>
      <p:sp>
        <p:nvSpPr>
          <p:cNvPr id="33" name="Título 1"/>
          <p:cNvSpPr txBox="1">
            <a:spLocks/>
          </p:cNvSpPr>
          <p:nvPr userDrawn="1"/>
        </p:nvSpPr>
        <p:spPr>
          <a:xfrm>
            <a:off x="6134424" y="1221458"/>
            <a:ext cx="1041615" cy="2298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wrap="none" lIns="0" tIns="0" rIns="0" bIns="0" rtlCol="0" anchor="ctr" anchorCtr="1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r"/>
            <a:r>
              <a:rPr lang="es-ES_tradnl" sz="1000" dirty="0">
                <a:solidFill>
                  <a:srgbClr val="104FB3"/>
                </a:solidFill>
                <a:latin typeface="Calibri"/>
                <a:cs typeface="Calibri"/>
              </a:rPr>
              <a:t>Viernes</a:t>
            </a:r>
            <a:endParaRPr lang="es-ES" sz="1000" dirty="0">
              <a:solidFill>
                <a:srgbClr val="104FB3"/>
              </a:solidFill>
              <a:latin typeface="Calibri"/>
              <a:cs typeface="Calibri"/>
            </a:endParaRPr>
          </a:p>
        </p:txBody>
      </p:sp>
      <p:sp>
        <p:nvSpPr>
          <p:cNvPr id="34" name="Título 1"/>
          <p:cNvSpPr txBox="1">
            <a:spLocks/>
          </p:cNvSpPr>
          <p:nvPr userDrawn="1"/>
        </p:nvSpPr>
        <p:spPr>
          <a:xfrm>
            <a:off x="7176040" y="1221458"/>
            <a:ext cx="1041615" cy="2298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wrap="none" lIns="0" tIns="0" rIns="0" bIns="0" rtlCol="0" anchor="ctr" anchorCtr="1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r"/>
            <a:r>
              <a:rPr lang="es-ES_tradnl" sz="1000" dirty="0">
                <a:solidFill>
                  <a:srgbClr val="104FB3"/>
                </a:solidFill>
                <a:latin typeface="Calibri"/>
                <a:cs typeface="Calibri"/>
              </a:rPr>
              <a:t>Sábado</a:t>
            </a:r>
            <a:endParaRPr lang="es-ES" sz="1000" dirty="0">
              <a:solidFill>
                <a:srgbClr val="104FB3"/>
              </a:solidFill>
              <a:latin typeface="Calibri"/>
              <a:cs typeface="Calibri"/>
            </a:endParaRPr>
          </a:p>
        </p:txBody>
      </p:sp>
      <p:sp>
        <p:nvSpPr>
          <p:cNvPr id="37" name="Rectángulo 36"/>
          <p:cNvSpPr/>
          <p:nvPr userDrawn="1"/>
        </p:nvSpPr>
        <p:spPr>
          <a:xfrm>
            <a:off x="926347" y="2077178"/>
            <a:ext cx="1041615" cy="625825"/>
          </a:xfrm>
          <a:prstGeom prst="rect">
            <a:avLst/>
          </a:prstGeom>
          <a:solidFill>
            <a:srgbClr val="E6EFF6">
              <a:alpha val="1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38" name="Rectángulo 37"/>
          <p:cNvSpPr/>
          <p:nvPr userDrawn="1"/>
        </p:nvSpPr>
        <p:spPr>
          <a:xfrm>
            <a:off x="1967962" y="2077178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39" name="Rectángulo 38"/>
          <p:cNvSpPr/>
          <p:nvPr userDrawn="1"/>
        </p:nvSpPr>
        <p:spPr>
          <a:xfrm>
            <a:off x="3009578" y="2077178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0" name="Rectángulo 39"/>
          <p:cNvSpPr/>
          <p:nvPr userDrawn="1"/>
        </p:nvSpPr>
        <p:spPr>
          <a:xfrm>
            <a:off x="4051193" y="2077178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1" name="Rectángulo 40"/>
          <p:cNvSpPr/>
          <p:nvPr userDrawn="1"/>
        </p:nvSpPr>
        <p:spPr>
          <a:xfrm>
            <a:off x="5092809" y="2077178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2" name="Rectángulo 41"/>
          <p:cNvSpPr/>
          <p:nvPr userDrawn="1"/>
        </p:nvSpPr>
        <p:spPr>
          <a:xfrm>
            <a:off x="6134424" y="2077178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3" name="Rectángulo 42"/>
          <p:cNvSpPr/>
          <p:nvPr userDrawn="1"/>
        </p:nvSpPr>
        <p:spPr>
          <a:xfrm>
            <a:off x="7176040" y="2077178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4" name="Rectángulo 43"/>
          <p:cNvSpPr/>
          <p:nvPr userDrawn="1"/>
        </p:nvSpPr>
        <p:spPr>
          <a:xfrm>
            <a:off x="926347" y="2703005"/>
            <a:ext cx="1041615" cy="625825"/>
          </a:xfrm>
          <a:prstGeom prst="rect">
            <a:avLst/>
          </a:prstGeom>
          <a:solidFill>
            <a:srgbClr val="E6EFF6">
              <a:alpha val="1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5" name="Rectángulo 44"/>
          <p:cNvSpPr/>
          <p:nvPr userDrawn="1"/>
        </p:nvSpPr>
        <p:spPr>
          <a:xfrm>
            <a:off x="1967962" y="2703005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6" name="Rectángulo 45"/>
          <p:cNvSpPr/>
          <p:nvPr userDrawn="1"/>
        </p:nvSpPr>
        <p:spPr>
          <a:xfrm>
            <a:off x="3009578" y="2703005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7" name="Rectángulo 46"/>
          <p:cNvSpPr/>
          <p:nvPr userDrawn="1"/>
        </p:nvSpPr>
        <p:spPr>
          <a:xfrm>
            <a:off x="4051193" y="2703005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8" name="Rectángulo 47"/>
          <p:cNvSpPr/>
          <p:nvPr userDrawn="1"/>
        </p:nvSpPr>
        <p:spPr>
          <a:xfrm>
            <a:off x="5092809" y="2703005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49" name="Rectángulo 48"/>
          <p:cNvSpPr/>
          <p:nvPr userDrawn="1"/>
        </p:nvSpPr>
        <p:spPr>
          <a:xfrm>
            <a:off x="6134424" y="2703005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0" name="Rectángulo 49"/>
          <p:cNvSpPr/>
          <p:nvPr userDrawn="1"/>
        </p:nvSpPr>
        <p:spPr>
          <a:xfrm>
            <a:off x="7176040" y="2703005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1" name="Rectángulo 50"/>
          <p:cNvSpPr/>
          <p:nvPr userDrawn="1"/>
        </p:nvSpPr>
        <p:spPr>
          <a:xfrm>
            <a:off x="926347" y="3328832"/>
            <a:ext cx="1041615" cy="625825"/>
          </a:xfrm>
          <a:prstGeom prst="rect">
            <a:avLst/>
          </a:prstGeom>
          <a:solidFill>
            <a:srgbClr val="E6EFF6">
              <a:alpha val="1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2" name="Rectángulo 51"/>
          <p:cNvSpPr/>
          <p:nvPr userDrawn="1"/>
        </p:nvSpPr>
        <p:spPr>
          <a:xfrm>
            <a:off x="1967962" y="3328832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3" name="Rectángulo 52"/>
          <p:cNvSpPr/>
          <p:nvPr userDrawn="1"/>
        </p:nvSpPr>
        <p:spPr>
          <a:xfrm>
            <a:off x="3009578" y="3328832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4" name="Rectángulo 53"/>
          <p:cNvSpPr/>
          <p:nvPr userDrawn="1"/>
        </p:nvSpPr>
        <p:spPr>
          <a:xfrm>
            <a:off x="4051193" y="3328832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5" name="Rectángulo 54"/>
          <p:cNvSpPr/>
          <p:nvPr userDrawn="1"/>
        </p:nvSpPr>
        <p:spPr>
          <a:xfrm>
            <a:off x="5092809" y="3328832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6" name="Rectángulo 55"/>
          <p:cNvSpPr/>
          <p:nvPr userDrawn="1"/>
        </p:nvSpPr>
        <p:spPr>
          <a:xfrm>
            <a:off x="6134424" y="3328832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7" name="Rectángulo 56"/>
          <p:cNvSpPr/>
          <p:nvPr userDrawn="1"/>
        </p:nvSpPr>
        <p:spPr>
          <a:xfrm>
            <a:off x="7176040" y="3328832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8" name="Rectángulo 57"/>
          <p:cNvSpPr/>
          <p:nvPr userDrawn="1"/>
        </p:nvSpPr>
        <p:spPr>
          <a:xfrm>
            <a:off x="926347" y="3954657"/>
            <a:ext cx="1041615" cy="625825"/>
          </a:xfrm>
          <a:prstGeom prst="rect">
            <a:avLst/>
          </a:prstGeom>
          <a:solidFill>
            <a:srgbClr val="E6EFF6">
              <a:alpha val="1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59" name="Rectángulo 58"/>
          <p:cNvSpPr/>
          <p:nvPr userDrawn="1"/>
        </p:nvSpPr>
        <p:spPr>
          <a:xfrm>
            <a:off x="1967962" y="3954657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60" name="Rectángulo 59"/>
          <p:cNvSpPr/>
          <p:nvPr userDrawn="1"/>
        </p:nvSpPr>
        <p:spPr>
          <a:xfrm>
            <a:off x="3009578" y="3954657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61" name="Rectángulo 60"/>
          <p:cNvSpPr/>
          <p:nvPr userDrawn="1"/>
        </p:nvSpPr>
        <p:spPr>
          <a:xfrm>
            <a:off x="4051193" y="3954657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62" name="Rectángulo 61"/>
          <p:cNvSpPr/>
          <p:nvPr userDrawn="1"/>
        </p:nvSpPr>
        <p:spPr>
          <a:xfrm>
            <a:off x="5092809" y="3954657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63" name="Rectángulo 62"/>
          <p:cNvSpPr/>
          <p:nvPr userDrawn="1"/>
        </p:nvSpPr>
        <p:spPr>
          <a:xfrm>
            <a:off x="6134424" y="3954657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64" name="Rectángulo 63"/>
          <p:cNvSpPr/>
          <p:nvPr userDrawn="1"/>
        </p:nvSpPr>
        <p:spPr>
          <a:xfrm>
            <a:off x="7176040" y="3954657"/>
            <a:ext cx="1041615" cy="6258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C059"/>
              </a:solidFill>
            </a:endParaRPr>
          </a:p>
        </p:txBody>
      </p:sp>
      <p:sp>
        <p:nvSpPr>
          <p:cNvPr id="134" name="Marcador de fecha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l" defTabSz="457200" rtl="0" eaLnBrk="1" latinLnBrk="0" hangingPunct="1">
              <a:defRPr sz="800" b="0" i="0" kern="1200">
                <a:solidFill>
                  <a:srgbClr val="104FB3"/>
                </a:solidFill>
                <a:latin typeface="Myriad Pro"/>
                <a:ea typeface="+mn-ea"/>
                <a:cs typeface="Myriad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A736C3-0857-B64D-A6DE-8D30659CE39B}" type="datetimeFigureOut">
              <a:rPr lang="es-ES" b="0" i="0" smtClean="0">
                <a:solidFill>
                  <a:srgbClr val="FFFFFF"/>
                </a:solidFill>
                <a:latin typeface="Myriad Pro"/>
                <a:cs typeface="Myriad Pro"/>
              </a:rPr>
              <a:pPr/>
              <a:t>04/02/2020</a:t>
            </a:fld>
            <a:endParaRPr lang="es-ES" b="0" i="0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135" name="Marcador de número de diapositiva 5"/>
          <p:cNvSpPr txBox="1">
            <a:spLocks/>
          </p:cNvSpPr>
          <p:nvPr userDrawn="1"/>
        </p:nvSpPr>
        <p:spPr>
          <a:xfrm>
            <a:off x="6553200" y="4767263"/>
            <a:ext cx="2133600" cy="273844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457200" rtl="0" eaLnBrk="1" latinLnBrk="0" hangingPunct="1">
              <a:defRPr sz="800" b="0" i="0" kern="1200">
                <a:solidFill>
                  <a:srgbClr val="104FB3"/>
                </a:solidFill>
                <a:latin typeface="Myriad Pro"/>
                <a:ea typeface="+mn-ea"/>
                <a:cs typeface="Myriad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AA2B2B-0D4B-A947-9CD7-A5D60418FEC0}" type="slidenum">
              <a:rPr lang="es-ES" b="0" i="0" smtClean="0">
                <a:solidFill>
                  <a:srgbClr val="FFFFFF"/>
                </a:solidFill>
                <a:latin typeface="Myriad Pro"/>
                <a:cs typeface="Myriad Pro"/>
              </a:rPr>
              <a:pPr/>
              <a:t>‹Nº›</a:t>
            </a:fld>
            <a:endParaRPr lang="es-ES" b="0" i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136" name="Título 1"/>
          <p:cNvSpPr>
            <a:spLocks noGrp="1"/>
          </p:cNvSpPr>
          <p:nvPr>
            <p:ph type="title" hasCustomPrompt="1"/>
          </p:nvPr>
        </p:nvSpPr>
        <p:spPr>
          <a:xfrm>
            <a:off x="2803663" y="0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ctr">
              <a:spcBef>
                <a:spcPts val="0"/>
              </a:spcBef>
              <a:defRPr sz="2800" b="1" i="1" kern="1200" spc="0" baseline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Calendario</a:t>
            </a:r>
            <a:endParaRPr lang="es-ES" dirty="0"/>
          </a:p>
        </p:txBody>
      </p:sp>
      <p:cxnSp>
        <p:nvCxnSpPr>
          <p:cNvPr id="137" name="Conector recto 136"/>
          <p:cNvCxnSpPr/>
          <p:nvPr userDrawn="1"/>
        </p:nvCxnSpPr>
        <p:spPr>
          <a:xfrm>
            <a:off x="545321" y="770353"/>
            <a:ext cx="8141479" cy="0"/>
          </a:xfrm>
          <a:prstGeom prst="line">
            <a:avLst/>
          </a:prstGeom>
          <a:ln w="12700">
            <a:solidFill>
              <a:srgbClr val="104FB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Marcador de texto 3"/>
          <p:cNvSpPr>
            <a:spLocks noGrp="1"/>
          </p:cNvSpPr>
          <p:nvPr>
            <p:ph type="body" sz="quarter" idx="20" hasCustomPrompt="1"/>
          </p:nvPr>
        </p:nvSpPr>
        <p:spPr>
          <a:xfrm>
            <a:off x="1779800" y="1920299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05" name="Marcador de texto 3"/>
          <p:cNvSpPr>
            <a:spLocks noGrp="1"/>
          </p:cNvSpPr>
          <p:nvPr>
            <p:ph type="body" sz="quarter" idx="21" hasCustomPrompt="1"/>
          </p:nvPr>
        </p:nvSpPr>
        <p:spPr>
          <a:xfrm>
            <a:off x="1779800" y="2546123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06" name="Marcador de texto 3"/>
          <p:cNvSpPr>
            <a:spLocks noGrp="1"/>
          </p:cNvSpPr>
          <p:nvPr>
            <p:ph type="body" sz="quarter" idx="22" hasCustomPrompt="1"/>
          </p:nvPr>
        </p:nvSpPr>
        <p:spPr>
          <a:xfrm>
            <a:off x="1779800" y="3797778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07" name="Marcador de texto 3"/>
          <p:cNvSpPr>
            <a:spLocks noGrp="1"/>
          </p:cNvSpPr>
          <p:nvPr>
            <p:ph type="body" sz="quarter" idx="23" hasCustomPrompt="1"/>
          </p:nvPr>
        </p:nvSpPr>
        <p:spPr>
          <a:xfrm>
            <a:off x="1779800" y="4423602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09" name="Marcador de texto 3"/>
          <p:cNvSpPr>
            <a:spLocks noGrp="1"/>
          </p:cNvSpPr>
          <p:nvPr>
            <p:ph type="body" sz="quarter" idx="24" hasCustomPrompt="1"/>
          </p:nvPr>
        </p:nvSpPr>
        <p:spPr>
          <a:xfrm>
            <a:off x="1779800" y="3171950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0" name="Marcador de texto 3"/>
          <p:cNvSpPr>
            <a:spLocks noGrp="1"/>
          </p:cNvSpPr>
          <p:nvPr>
            <p:ph type="body" sz="quarter" idx="25" hasCustomPrompt="1"/>
          </p:nvPr>
        </p:nvSpPr>
        <p:spPr>
          <a:xfrm>
            <a:off x="2821746" y="1920299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1" name="Marcador de texto 3"/>
          <p:cNvSpPr>
            <a:spLocks noGrp="1"/>
          </p:cNvSpPr>
          <p:nvPr>
            <p:ph type="body" sz="quarter" idx="26" hasCustomPrompt="1"/>
          </p:nvPr>
        </p:nvSpPr>
        <p:spPr>
          <a:xfrm>
            <a:off x="2821746" y="2546123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2" name="Marcador de texto 3"/>
          <p:cNvSpPr>
            <a:spLocks noGrp="1"/>
          </p:cNvSpPr>
          <p:nvPr>
            <p:ph type="body" sz="quarter" idx="27" hasCustomPrompt="1"/>
          </p:nvPr>
        </p:nvSpPr>
        <p:spPr>
          <a:xfrm>
            <a:off x="2821746" y="3797778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3" name="Marcador de texto 3"/>
          <p:cNvSpPr>
            <a:spLocks noGrp="1"/>
          </p:cNvSpPr>
          <p:nvPr>
            <p:ph type="body" sz="quarter" idx="28" hasCustomPrompt="1"/>
          </p:nvPr>
        </p:nvSpPr>
        <p:spPr>
          <a:xfrm>
            <a:off x="2821746" y="4423602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4" name="Marcador de texto 3"/>
          <p:cNvSpPr>
            <a:spLocks noGrp="1"/>
          </p:cNvSpPr>
          <p:nvPr>
            <p:ph type="body" sz="quarter" idx="29" hasCustomPrompt="1"/>
          </p:nvPr>
        </p:nvSpPr>
        <p:spPr>
          <a:xfrm>
            <a:off x="2821746" y="3171950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5" name="Marcador de texto 3"/>
          <p:cNvSpPr>
            <a:spLocks noGrp="1"/>
          </p:cNvSpPr>
          <p:nvPr>
            <p:ph type="body" sz="quarter" idx="30" hasCustomPrompt="1"/>
          </p:nvPr>
        </p:nvSpPr>
        <p:spPr>
          <a:xfrm>
            <a:off x="3863031" y="1920299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6" name="Marcador de texto 3"/>
          <p:cNvSpPr>
            <a:spLocks noGrp="1"/>
          </p:cNvSpPr>
          <p:nvPr>
            <p:ph type="body" sz="quarter" idx="31" hasCustomPrompt="1"/>
          </p:nvPr>
        </p:nvSpPr>
        <p:spPr>
          <a:xfrm>
            <a:off x="3863031" y="2546123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7" name="Marcador de texto 3"/>
          <p:cNvSpPr>
            <a:spLocks noGrp="1"/>
          </p:cNvSpPr>
          <p:nvPr>
            <p:ph type="body" sz="quarter" idx="32" hasCustomPrompt="1"/>
          </p:nvPr>
        </p:nvSpPr>
        <p:spPr>
          <a:xfrm>
            <a:off x="3863031" y="3797778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8" name="Marcador de texto 3"/>
          <p:cNvSpPr>
            <a:spLocks noGrp="1"/>
          </p:cNvSpPr>
          <p:nvPr>
            <p:ph type="body" sz="quarter" idx="33" hasCustomPrompt="1"/>
          </p:nvPr>
        </p:nvSpPr>
        <p:spPr>
          <a:xfrm>
            <a:off x="3863031" y="4423602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19" name="Marcador de texto 3"/>
          <p:cNvSpPr>
            <a:spLocks noGrp="1"/>
          </p:cNvSpPr>
          <p:nvPr>
            <p:ph type="body" sz="quarter" idx="34" hasCustomPrompt="1"/>
          </p:nvPr>
        </p:nvSpPr>
        <p:spPr>
          <a:xfrm>
            <a:off x="3863031" y="3171950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0" name="Marcador de texto 3"/>
          <p:cNvSpPr>
            <a:spLocks noGrp="1"/>
          </p:cNvSpPr>
          <p:nvPr>
            <p:ph type="body" sz="quarter" idx="35" hasCustomPrompt="1"/>
          </p:nvPr>
        </p:nvSpPr>
        <p:spPr>
          <a:xfrm>
            <a:off x="4907376" y="1920299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1" name="Marcador de texto 3"/>
          <p:cNvSpPr>
            <a:spLocks noGrp="1"/>
          </p:cNvSpPr>
          <p:nvPr>
            <p:ph type="body" sz="quarter" idx="36" hasCustomPrompt="1"/>
          </p:nvPr>
        </p:nvSpPr>
        <p:spPr>
          <a:xfrm>
            <a:off x="4907376" y="2546123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2" name="Marcador de texto 3"/>
          <p:cNvSpPr>
            <a:spLocks noGrp="1"/>
          </p:cNvSpPr>
          <p:nvPr>
            <p:ph type="body" sz="quarter" idx="37" hasCustomPrompt="1"/>
          </p:nvPr>
        </p:nvSpPr>
        <p:spPr>
          <a:xfrm>
            <a:off x="4907376" y="3797778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3" name="Marcador de texto 3"/>
          <p:cNvSpPr>
            <a:spLocks noGrp="1"/>
          </p:cNvSpPr>
          <p:nvPr>
            <p:ph type="body" sz="quarter" idx="38" hasCustomPrompt="1"/>
          </p:nvPr>
        </p:nvSpPr>
        <p:spPr>
          <a:xfrm>
            <a:off x="4907376" y="4423602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4" name="Marcador de texto 3"/>
          <p:cNvSpPr>
            <a:spLocks noGrp="1"/>
          </p:cNvSpPr>
          <p:nvPr>
            <p:ph type="body" sz="quarter" idx="39" hasCustomPrompt="1"/>
          </p:nvPr>
        </p:nvSpPr>
        <p:spPr>
          <a:xfrm>
            <a:off x="4907376" y="3171950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5" name="Marcador de texto 3"/>
          <p:cNvSpPr>
            <a:spLocks noGrp="1"/>
          </p:cNvSpPr>
          <p:nvPr>
            <p:ph type="body" sz="quarter" idx="40" hasCustomPrompt="1"/>
          </p:nvPr>
        </p:nvSpPr>
        <p:spPr>
          <a:xfrm>
            <a:off x="5946262" y="1920299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6" name="Marcador de texto 3"/>
          <p:cNvSpPr>
            <a:spLocks noGrp="1"/>
          </p:cNvSpPr>
          <p:nvPr>
            <p:ph type="body" sz="quarter" idx="41" hasCustomPrompt="1"/>
          </p:nvPr>
        </p:nvSpPr>
        <p:spPr>
          <a:xfrm>
            <a:off x="5946262" y="2546123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7" name="Marcador de texto 3"/>
          <p:cNvSpPr>
            <a:spLocks noGrp="1"/>
          </p:cNvSpPr>
          <p:nvPr>
            <p:ph type="body" sz="quarter" idx="42" hasCustomPrompt="1"/>
          </p:nvPr>
        </p:nvSpPr>
        <p:spPr>
          <a:xfrm>
            <a:off x="5946262" y="3797778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8" name="Marcador de texto 3"/>
          <p:cNvSpPr>
            <a:spLocks noGrp="1"/>
          </p:cNvSpPr>
          <p:nvPr>
            <p:ph type="body" sz="quarter" idx="43" hasCustomPrompt="1"/>
          </p:nvPr>
        </p:nvSpPr>
        <p:spPr>
          <a:xfrm>
            <a:off x="5946262" y="4423602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29" name="Marcador de texto 3"/>
          <p:cNvSpPr>
            <a:spLocks noGrp="1"/>
          </p:cNvSpPr>
          <p:nvPr>
            <p:ph type="body" sz="quarter" idx="44" hasCustomPrompt="1"/>
          </p:nvPr>
        </p:nvSpPr>
        <p:spPr>
          <a:xfrm>
            <a:off x="5946262" y="3171950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30" name="Marcador de texto 3"/>
          <p:cNvSpPr>
            <a:spLocks noGrp="1"/>
          </p:cNvSpPr>
          <p:nvPr>
            <p:ph type="body" sz="quarter" idx="45" hasCustomPrompt="1"/>
          </p:nvPr>
        </p:nvSpPr>
        <p:spPr>
          <a:xfrm>
            <a:off x="6978655" y="1920299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31" name="Marcador de texto 3"/>
          <p:cNvSpPr>
            <a:spLocks noGrp="1"/>
          </p:cNvSpPr>
          <p:nvPr>
            <p:ph type="body" sz="quarter" idx="46" hasCustomPrompt="1"/>
          </p:nvPr>
        </p:nvSpPr>
        <p:spPr>
          <a:xfrm>
            <a:off x="6978655" y="2546123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32" name="Marcador de texto 3"/>
          <p:cNvSpPr>
            <a:spLocks noGrp="1"/>
          </p:cNvSpPr>
          <p:nvPr>
            <p:ph type="body" sz="quarter" idx="47" hasCustomPrompt="1"/>
          </p:nvPr>
        </p:nvSpPr>
        <p:spPr>
          <a:xfrm>
            <a:off x="6978655" y="3797778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33" name="Marcador de texto 3"/>
          <p:cNvSpPr>
            <a:spLocks noGrp="1"/>
          </p:cNvSpPr>
          <p:nvPr>
            <p:ph type="body" sz="quarter" idx="48" hasCustomPrompt="1"/>
          </p:nvPr>
        </p:nvSpPr>
        <p:spPr>
          <a:xfrm>
            <a:off x="6978655" y="4423602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42" name="Marcador de texto 3"/>
          <p:cNvSpPr>
            <a:spLocks noGrp="1"/>
          </p:cNvSpPr>
          <p:nvPr>
            <p:ph type="body" sz="quarter" idx="49" hasCustomPrompt="1"/>
          </p:nvPr>
        </p:nvSpPr>
        <p:spPr>
          <a:xfrm>
            <a:off x="6978655" y="3171950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43" name="Marcador de texto 3"/>
          <p:cNvSpPr>
            <a:spLocks noGrp="1"/>
          </p:cNvSpPr>
          <p:nvPr>
            <p:ph type="body" sz="quarter" idx="50" hasCustomPrompt="1"/>
          </p:nvPr>
        </p:nvSpPr>
        <p:spPr>
          <a:xfrm>
            <a:off x="8029493" y="1920299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44" name="Marcador de texto 3"/>
          <p:cNvSpPr>
            <a:spLocks noGrp="1"/>
          </p:cNvSpPr>
          <p:nvPr>
            <p:ph type="body" sz="quarter" idx="51" hasCustomPrompt="1"/>
          </p:nvPr>
        </p:nvSpPr>
        <p:spPr>
          <a:xfrm>
            <a:off x="8029493" y="2546123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45" name="Marcador de texto 3"/>
          <p:cNvSpPr>
            <a:spLocks noGrp="1"/>
          </p:cNvSpPr>
          <p:nvPr>
            <p:ph type="body" sz="quarter" idx="52" hasCustomPrompt="1"/>
          </p:nvPr>
        </p:nvSpPr>
        <p:spPr>
          <a:xfrm>
            <a:off x="8029493" y="3797778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46" name="Marcador de texto 3"/>
          <p:cNvSpPr>
            <a:spLocks noGrp="1"/>
          </p:cNvSpPr>
          <p:nvPr>
            <p:ph type="body" sz="quarter" idx="53" hasCustomPrompt="1"/>
          </p:nvPr>
        </p:nvSpPr>
        <p:spPr>
          <a:xfrm>
            <a:off x="8029493" y="4423602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47" name="Marcador de texto 3"/>
          <p:cNvSpPr>
            <a:spLocks noGrp="1"/>
          </p:cNvSpPr>
          <p:nvPr>
            <p:ph type="body" sz="quarter" idx="54" hasCustomPrompt="1"/>
          </p:nvPr>
        </p:nvSpPr>
        <p:spPr>
          <a:xfrm>
            <a:off x="8029493" y="3171950"/>
            <a:ext cx="188162" cy="156880"/>
          </a:xfrm>
          <a:solidFill>
            <a:srgbClr val="104FB3"/>
          </a:solidFill>
          <a:ln>
            <a:solidFill>
              <a:srgbClr val="FFFFFF"/>
            </a:solidFill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148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3287128" y="872053"/>
            <a:ext cx="2553035" cy="259117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MES</a:t>
            </a:r>
          </a:p>
        </p:txBody>
      </p:sp>
    </p:spTree>
    <p:extLst>
      <p:ext uri="{BB962C8B-B14F-4D97-AF65-F5344CB8AC3E}">
        <p14:creationId xmlns:p14="http://schemas.microsoft.com/office/powerpoint/2010/main" val="103981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985801" y="1698496"/>
            <a:ext cx="3602559" cy="249844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7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04/02/2020</a:t>
            </a:fld>
            <a:endParaRPr lang="es-ES" dirty="0"/>
          </a:p>
        </p:txBody>
      </p:sp>
      <p:sp>
        <p:nvSpPr>
          <p:cNvPr id="1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2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53722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Conclusiones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4732" y="1799829"/>
            <a:ext cx="526068" cy="495688"/>
          </a:xfrm>
          <a:prstGeom prst="rect">
            <a:avLst/>
          </a:prstGeom>
        </p:spPr>
      </p:pic>
      <p:sp>
        <p:nvSpPr>
          <p:cNvPr id="11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57200" y="2554262"/>
            <a:ext cx="4235433" cy="164268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25332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3383108" y="2872770"/>
            <a:ext cx="2396618" cy="420840"/>
          </a:xfrm>
          <a:noFill/>
        </p:spPr>
        <p:txBody>
          <a:bodyPr>
            <a:normAutofit/>
          </a:bodyPr>
          <a:lstStyle>
            <a:lvl1pPr algn="ctr">
              <a:defRPr sz="2800" b="1" i="1" baseline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Gracias</a:t>
            </a:r>
            <a:endParaRPr lang="es-ES" dirty="0"/>
          </a:p>
        </p:txBody>
      </p:sp>
      <p:sp>
        <p:nvSpPr>
          <p:cNvPr id="13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14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1380163" y="4357589"/>
            <a:ext cx="6386888" cy="27218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8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Créditos</a:t>
            </a:r>
          </a:p>
        </p:txBody>
      </p:sp>
    </p:spTree>
    <p:extLst>
      <p:ext uri="{BB962C8B-B14F-4D97-AF65-F5344CB8AC3E}">
        <p14:creationId xmlns:p14="http://schemas.microsoft.com/office/powerpoint/2010/main" val="1527475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418-29F6-C942-AA47-00F6AE4E86EC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61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418-29F6-C942-AA47-00F6AE4E86EC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976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2493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60" b="0" i="0">
                <a:solidFill>
                  <a:srgbClr val="1D55A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66064" y="1296545"/>
            <a:ext cx="3148263" cy="1794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66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67739" y="1296544"/>
            <a:ext cx="2886777" cy="1794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66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52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803378"/>
          </a:xfrm>
        </p:spPr>
        <p:txBody>
          <a:bodyPr anchor="t"/>
          <a:lstStyle>
            <a:lvl1pPr algn="l">
              <a:defRPr sz="4000" b="1" i="1" cap="none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636409"/>
            <a:ext cx="7772400" cy="445844"/>
          </a:xfrm>
          <a:noFill/>
        </p:spPr>
        <p:txBody>
          <a:bodyPr anchor="b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Myriad Pro"/>
                <a:cs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4492816"/>
            <a:ext cx="2133600" cy="273844"/>
          </a:xfrm>
        </p:spPr>
        <p:txBody>
          <a:bodyPr/>
          <a:lstStyle>
            <a:lvl1pPr algn="l"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04/02/2020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640175" y="4767263"/>
            <a:ext cx="1854537" cy="273844"/>
          </a:xfrm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 algn="l"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722313" y="3199397"/>
            <a:ext cx="7772400" cy="0"/>
          </a:xfrm>
          <a:prstGeom prst="line">
            <a:avLst/>
          </a:prstGeom>
          <a:ln w="12700" cmpd="sng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9931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1" y="426788"/>
            <a:ext cx="7883922" cy="44924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68532" y="1139693"/>
            <a:ext cx="3944041" cy="3242894"/>
          </a:xfr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32380" y="1139694"/>
            <a:ext cx="3942809" cy="324289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 b="0" i="0" baseline="0">
                <a:solidFill>
                  <a:srgbClr val="8C8C8C"/>
                </a:solidFill>
                <a:latin typeface="Myriad Pro"/>
                <a:cs typeface="Myriad Pro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43477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893D80-931F-4548-8A17-229E6268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42FF3E-4ABB-42AE-812D-6C4B9262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08BE59-9640-4966-A122-C4E28675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A8BFC-96D5-4E4F-ADC2-40D86DFC9D48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04053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517170"/>
            <a:ext cx="5486400" cy="425054"/>
          </a:xfrm>
        </p:spPr>
        <p:txBody>
          <a:bodyPr anchor="b"/>
          <a:lstStyle>
            <a:lvl1pPr algn="l">
              <a:defRPr sz="2000" b="1" i="1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 hasCustomPrompt="1"/>
          </p:nvPr>
        </p:nvSpPr>
        <p:spPr>
          <a:xfrm>
            <a:off x="1792288" y="459580"/>
            <a:ext cx="5486400" cy="2746757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rgbClr val="F8F8F8"/>
                </a:solidFill>
                <a:latin typeface="Myriad Pro"/>
                <a:cs typeface="Myriad Pro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rgbClr val="F8F8F8"/>
                </a:solidFill>
                <a:latin typeface="Myriad Pro"/>
                <a:cs typeface="Myriad Pro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1672482" y="3365962"/>
            <a:ext cx="5746120" cy="0"/>
          </a:xfrm>
          <a:prstGeom prst="line">
            <a:avLst/>
          </a:prstGeom>
          <a:ln w="12700" cmpd="sng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00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una columna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04/02/2020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59078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Texto una columna</a:t>
            </a:r>
            <a:endParaRPr lang="es-ES" dirty="0"/>
          </a:p>
        </p:txBody>
      </p:sp>
      <p:sp>
        <p:nvSpPr>
          <p:cNvPr id="12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6184784" y="1521078"/>
            <a:ext cx="2502016" cy="289865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57200" y="1521078"/>
            <a:ext cx="5498284" cy="2898656"/>
          </a:xfrm>
        </p:spPr>
        <p:txBody>
          <a:bodyPr numCol="1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02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una column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04/02/2020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70353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Texto una columna</a:t>
            </a:r>
            <a:endParaRPr lang="es-ES" dirty="0"/>
          </a:p>
        </p:txBody>
      </p:sp>
      <p:sp>
        <p:nvSpPr>
          <p:cNvPr id="12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457200" y="1521078"/>
            <a:ext cx="2502016" cy="289865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3124200" y="1521078"/>
            <a:ext cx="5562600" cy="2898656"/>
          </a:xfrm>
        </p:spPr>
        <p:txBody>
          <a:bodyPr numCol="1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7677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dos columnas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04/02/2020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70353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Texto dos columnas</a:t>
            </a:r>
            <a:endParaRPr lang="es-ES" dirty="0"/>
          </a:p>
        </p:txBody>
      </p:sp>
      <p:sp>
        <p:nvSpPr>
          <p:cNvPr id="15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6184784" y="1596230"/>
            <a:ext cx="2502016" cy="2823503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1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57200" y="1521078"/>
            <a:ext cx="5505459" cy="2898656"/>
          </a:xfrm>
        </p:spPr>
        <p:txBody>
          <a:bodyPr numCol="2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3885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dos columnas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04/02/2020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70353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Texto dos columnas</a:t>
            </a:r>
            <a:endParaRPr lang="es-ES" dirty="0"/>
          </a:p>
        </p:txBody>
      </p:sp>
      <p:sp>
        <p:nvSpPr>
          <p:cNvPr id="15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458948" y="1596230"/>
            <a:ext cx="2502016" cy="2823503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1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3124200" y="1521078"/>
            <a:ext cx="5562600" cy="2898656"/>
          </a:xfrm>
        </p:spPr>
        <p:txBody>
          <a:bodyPr numCol="2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4201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A736C3-0857-B64D-A6DE-8D30659CE39B}" type="datetimeFigureOut">
              <a:rPr lang="es-ES" smtClean="0"/>
              <a:pPr/>
              <a:t>04/02/2020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3" name="Título 1"/>
          <p:cNvSpPr>
            <a:spLocks noGrp="1"/>
          </p:cNvSpPr>
          <p:nvPr>
            <p:ph type="title" hasCustomPrompt="1"/>
          </p:nvPr>
        </p:nvSpPr>
        <p:spPr>
          <a:xfrm>
            <a:off x="457199" y="750725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Texto tres columnas</a:t>
            </a:r>
            <a:endParaRPr lang="es-ES" dirty="0"/>
          </a:p>
        </p:txBody>
      </p:sp>
      <p:sp>
        <p:nvSpPr>
          <p:cNvPr id="10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57199" y="1521078"/>
            <a:ext cx="8229601" cy="2898656"/>
          </a:xfrm>
        </p:spPr>
        <p:txBody>
          <a:bodyPr numCol="3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4215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04/02/2020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57201" y="1560041"/>
            <a:ext cx="3685836" cy="2710132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F8F8F8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cxnSp>
        <p:nvCxnSpPr>
          <p:cNvPr id="13" name="Conector recto 12"/>
          <p:cNvCxnSpPr/>
          <p:nvPr userDrawn="1"/>
        </p:nvCxnSpPr>
        <p:spPr>
          <a:xfrm flipV="1">
            <a:off x="4454024" y="1404065"/>
            <a:ext cx="0" cy="2866109"/>
          </a:xfrm>
          <a:prstGeom prst="line">
            <a:avLst/>
          </a:prstGeom>
          <a:ln w="12700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ítulo 1"/>
          <p:cNvSpPr txBox="1">
            <a:spLocks/>
          </p:cNvSpPr>
          <p:nvPr userDrawn="1"/>
        </p:nvSpPr>
        <p:spPr>
          <a:xfrm>
            <a:off x="4855221" y="1558744"/>
            <a:ext cx="3609949" cy="418164"/>
          </a:xfrm>
          <a:prstGeom prst="rect">
            <a:avLst/>
          </a:prstGeom>
          <a:noFill/>
          <a:effectLst/>
        </p:spPr>
        <p:txBody>
          <a:bodyPr vert="horz" wrap="square" lIns="108000" tIns="108000" rIns="108000" bIns="108000" rtlCol="0" anchor="t" anchorCtr="0">
            <a:sp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l"/>
            <a:r>
              <a:rPr lang="es-ES_tradnl" sz="1300" b="1" i="1" dirty="0">
                <a:solidFill>
                  <a:srgbClr val="FFFFFF"/>
                </a:solidFill>
                <a:latin typeface="Myriad Pro"/>
                <a:cs typeface="Myriad Pro"/>
              </a:rPr>
              <a:t>Título</a:t>
            </a:r>
            <a:endParaRPr lang="es-ES" sz="1300" b="1" i="1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89688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s-ES_tradnl" dirty="0"/>
              <a:t>Texto con imagen</a:t>
            </a:r>
            <a:endParaRPr lang="es-ES" dirty="0"/>
          </a:p>
        </p:txBody>
      </p:sp>
      <p:sp>
        <p:nvSpPr>
          <p:cNvPr id="16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855221" y="2037670"/>
            <a:ext cx="3831579" cy="223250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FFFFFF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0518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4F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923129"/>
            <a:ext cx="8229600" cy="54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15722"/>
            <a:ext cx="8229600" cy="2978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04/02/2020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55509"/>
            <a:ext cx="2104546" cy="44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0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651" r:id="rId2"/>
    <p:sldLayoutId id="2147483657" r:id="rId3"/>
    <p:sldLayoutId id="2147483678" r:id="rId4"/>
    <p:sldLayoutId id="2147483718" r:id="rId5"/>
    <p:sldLayoutId id="2147483679" r:id="rId6"/>
    <p:sldLayoutId id="2147483719" r:id="rId7"/>
    <p:sldLayoutId id="2147483680" r:id="rId8"/>
    <p:sldLayoutId id="2147483671" r:id="rId9"/>
    <p:sldLayoutId id="2147483662" r:id="rId10"/>
    <p:sldLayoutId id="2147483673" r:id="rId11"/>
    <p:sldLayoutId id="2147483661" r:id="rId12"/>
    <p:sldLayoutId id="2147483726" r:id="rId13"/>
    <p:sldLayoutId id="2147483716" r:id="rId14"/>
    <p:sldLayoutId id="2147483676" r:id="rId15"/>
    <p:sldLayoutId id="2147483728" r:id="rId16"/>
    <p:sldLayoutId id="2147483729" r:id="rId17"/>
    <p:sldLayoutId id="2147483733" r:id="rId18"/>
    <p:sldLayoutId id="2147483734" r:id="rId19"/>
    <p:sldLayoutId id="2147483735" r:id="rId20"/>
    <p:sldLayoutId id="2147483736" r:id="rId2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i="1" kern="1200">
          <a:solidFill>
            <a:schemeClr val="bg1"/>
          </a:solidFill>
          <a:latin typeface="Myriad Pro"/>
          <a:ea typeface="+mj-ea"/>
          <a:cs typeface="Myriad Pro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chemeClr val="bg1"/>
          </a:solidFill>
          <a:latin typeface="Helvetica"/>
          <a:ea typeface="+mn-ea"/>
          <a:cs typeface="Helvetica"/>
        </a:defRPr>
      </a:lvl1pPr>
      <a:lvl2pPr marL="45720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2pPr>
      <a:lvl3pPr marL="91440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3pPr>
      <a:lvl4pPr marL="137160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4pPr>
      <a:lvl5pPr marL="182880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Lectura</a:t>
            </a:r>
            <a:r>
              <a:rPr lang="en-US" dirty="0"/>
              <a:t> </a:t>
            </a:r>
            <a:r>
              <a:rPr lang="en-US" dirty="0" err="1"/>
              <a:t>crítica</a:t>
            </a:r>
            <a:r>
              <a:rPr lang="en-US" dirty="0"/>
              <a:t> de </a:t>
            </a:r>
            <a:r>
              <a:rPr lang="en-US" dirty="0" err="1"/>
              <a:t>literatura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800" b="1" dirty="0">
                <a:solidFill>
                  <a:srgbClr val="FFFF00"/>
                </a:solidFill>
              </a:rPr>
              <a:t>Dra. </a:t>
            </a:r>
            <a:r>
              <a:rPr lang="es-ES" sz="2800" b="1" dirty="0">
                <a:solidFill>
                  <a:srgbClr val="FFFF00"/>
                </a:solidFill>
              </a:rPr>
              <a:t>Alexandra Porras Ramírez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6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76A1B0D-EF85-4BD7-AC71-59A801BA9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dist="107763" dir="189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r>
              <a:rPr lang="es-ES_tradnl" altLang="es-CO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  <a:endParaRPr lang="es-ES_tradnl" altLang="es-CO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72ACAC98-2F4B-49CE-BA44-47804EC71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1" y="1921910"/>
            <a:ext cx="4759636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CO" sz="2400"/>
              <a:t>- Breve panorámica del tema tratado</a:t>
            </a:r>
          </a:p>
          <a:p>
            <a:r>
              <a:rPr lang="es-ES_tradnl" altLang="es-CO" sz="2400"/>
              <a:t>- Justificación del trabajo</a:t>
            </a:r>
          </a:p>
          <a:p>
            <a:r>
              <a:rPr lang="es-ES_tradnl" altLang="es-CO" sz="2400"/>
              <a:t>- Objetivos claros</a:t>
            </a:r>
          </a:p>
          <a:p>
            <a:r>
              <a:rPr lang="es-ES_tradnl" altLang="es-CO" sz="2400"/>
              <a:t>- Bibliografía muy bien seleccionada</a:t>
            </a:r>
            <a:endParaRPr lang="es-ES_tradnl" altLang="es-CO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3DDB9A3-354B-4C3D-B258-30C67E92D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dist="107763" dir="189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r>
              <a:rPr lang="es-ES_tradnl" altLang="es-CO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MATERIAL Y MÉTODOS</a:t>
            </a:r>
            <a:endParaRPr lang="es-ES_tradnl" altLang="es-CO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252903A6-E8CF-43C8-BAB0-8319084C2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06153"/>
            <a:ext cx="4230645" cy="22415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altLang="es-CO" sz="1350" dirty="0"/>
              <a:t>- Exposición rigurosa de las características de </a:t>
            </a:r>
          </a:p>
          <a:p>
            <a:pPr>
              <a:lnSpc>
                <a:spcPct val="150000"/>
              </a:lnSpc>
            </a:pPr>
            <a:r>
              <a:rPr lang="es-ES_tradnl" altLang="es-CO" sz="1350" dirty="0"/>
              <a:t>  los sujetos de la investigación. Ética.</a:t>
            </a:r>
          </a:p>
          <a:p>
            <a:pPr>
              <a:lnSpc>
                <a:spcPct val="150000"/>
              </a:lnSpc>
            </a:pPr>
            <a:r>
              <a:rPr lang="es-ES_tradnl" altLang="es-CO" sz="1350" dirty="0"/>
              <a:t>- Descripción del método de investigación (muestra,</a:t>
            </a:r>
          </a:p>
          <a:p>
            <a:pPr>
              <a:lnSpc>
                <a:spcPct val="150000"/>
              </a:lnSpc>
            </a:pPr>
            <a:r>
              <a:rPr lang="es-ES_tradnl" altLang="es-CO" sz="1350" dirty="0"/>
              <a:t>  aleatorización, enmascaramiento...), técnicas y fármacos</a:t>
            </a:r>
          </a:p>
          <a:p>
            <a:pPr>
              <a:lnSpc>
                <a:spcPct val="150000"/>
              </a:lnSpc>
            </a:pPr>
            <a:r>
              <a:rPr lang="es-ES_tradnl" altLang="es-CO" sz="1350" dirty="0"/>
              <a:t>- Información de las variables estudiadas y de los</a:t>
            </a:r>
          </a:p>
          <a:p>
            <a:pPr>
              <a:lnSpc>
                <a:spcPct val="150000"/>
              </a:lnSpc>
            </a:pPr>
            <a:r>
              <a:rPr lang="es-ES_tradnl" altLang="es-CO" sz="1350" dirty="0"/>
              <a:t>  métodos de medición</a:t>
            </a:r>
          </a:p>
          <a:p>
            <a:pPr>
              <a:lnSpc>
                <a:spcPct val="150000"/>
              </a:lnSpc>
            </a:pPr>
            <a:r>
              <a:rPr lang="es-ES_tradnl" altLang="es-CO" sz="1350" dirty="0"/>
              <a:t>- Metodología estadística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94611829-BDA3-4199-BC62-4BB3F25FD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198" y="4222792"/>
            <a:ext cx="3530647" cy="30008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altLang="es-CO" sz="1350" dirty="0">
                <a:solidFill>
                  <a:schemeClr val="tx1">
                    <a:lumMod val="50000"/>
                  </a:schemeClr>
                </a:solidFill>
              </a:rPr>
              <a:t>El lector podría repetir el estudio tras su lectura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1DE35B0-47D9-4BC6-A547-3BAA61BEB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dist="107763" dir="189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r>
              <a:rPr lang="es-ES_tradnl" altLang="es-CO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RESULTADOS</a:t>
            </a:r>
            <a:endParaRPr lang="es-ES_tradnl" altLang="es-CO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6F2ADE33-149C-4193-8019-7F151A246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13" y="1782567"/>
            <a:ext cx="5221366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CO" sz="2100" dirty="0"/>
              <a:t>- Exponer los resultados relevantes</a:t>
            </a:r>
          </a:p>
          <a:p>
            <a:r>
              <a:rPr lang="es-ES_tradnl" altLang="es-CO" sz="2100" dirty="0"/>
              <a:t>- Descripción ordenada</a:t>
            </a:r>
          </a:p>
          <a:p>
            <a:r>
              <a:rPr lang="es-ES_tradnl" altLang="es-CO" sz="2100" dirty="0"/>
              <a:t>- Formato matemático</a:t>
            </a:r>
          </a:p>
          <a:p>
            <a:r>
              <a:rPr lang="es-ES_tradnl" altLang="es-CO" sz="2100" dirty="0"/>
              <a:t>- Apoyarse en tablas y figuras, sin repeticiones</a:t>
            </a:r>
            <a:endParaRPr lang="es-ES_tradnl" altLang="es-CO" sz="13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9D67BA5-A135-4C96-A316-B631BDCB8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dist="107763" dir="189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r>
              <a:rPr lang="es-ES_tradnl" altLang="es-CO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DISCUSIÓN</a:t>
            </a:r>
            <a:endParaRPr lang="es-ES_tradnl" altLang="es-CO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1841AEEB-3A73-43DB-8266-085EC9663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47" y="1837335"/>
            <a:ext cx="5211555" cy="170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CO" sz="2100" dirty="0"/>
              <a:t>- Destacar los resultados más importantes</a:t>
            </a:r>
          </a:p>
          <a:p>
            <a:r>
              <a:rPr lang="es-ES_tradnl" altLang="es-CO" sz="2100" dirty="0"/>
              <a:t>- Comparar con otros estudios similares</a:t>
            </a:r>
          </a:p>
          <a:p>
            <a:r>
              <a:rPr lang="es-ES_tradnl" altLang="es-CO" sz="2100" dirty="0"/>
              <a:t>- Exponer las limitaciones del estudio</a:t>
            </a:r>
          </a:p>
          <a:p>
            <a:r>
              <a:rPr lang="es-ES_tradnl" altLang="es-CO" sz="2100" dirty="0"/>
              <a:t>- Resaltar las aportaciones teóricas o prácticas</a:t>
            </a:r>
          </a:p>
          <a:p>
            <a:r>
              <a:rPr lang="es-ES_tradnl" altLang="es-CO" sz="2100" dirty="0"/>
              <a:t>- Conclusiones derivadas de los datos</a:t>
            </a:r>
            <a:endParaRPr lang="es-ES_tradnl" altLang="es-CO" sz="13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C23B42B-F178-450C-BBEB-7884C9EB2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dist="107763" dir="189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r>
              <a:rPr lang="es-ES_tradnl" altLang="es-CO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BIBLIOGRAFÍA</a:t>
            </a:r>
            <a:endParaRPr lang="es-ES_tradnl" altLang="es-CO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F9CE8141-93FC-4427-BA68-DF1940377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93303"/>
            <a:ext cx="5624873" cy="17774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CO" sz="2400" dirty="0"/>
              <a:t>- selección según su calidad</a:t>
            </a:r>
          </a:p>
          <a:p>
            <a:r>
              <a:rPr lang="es-ES_tradnl" altLang="es-CO" sz="2400" dirty="0"/>
              <a:t>- citas adecuadas al tipo de artículo</a:t>
            </a:r>
          </a:p>
          <a:p>
            <a:r>
              <a:rPr lang="es-ES_tradnl" altLang="es-CO" sz="2400" dirty="0"/>
              <a:t>- numeración según su aparición en el texto</a:t>
            </a:r>
          </a:p>
          <a:p>
            <a:r>
              <a:rPr lang="es-ES_tradnl" altLang="es-CO" sz="2400" dirty="0"/>
              <a:t>- redacción ajustada a las normas</a:t>
            </a:r>
            <a:endParaRPr lang="es-ES_tradnl" altLang="es-CO" sz="1350" dirty="0"/>
          </a:p>
          <a:p>
            <a:pPr>
              <a:lnSpc>
                <a:spcPct val="100000"/>
              </a:lnSpc>
            </a:pPr>
            <a:endParaRPr lang="es-ES_tradnl" altLang="es-CO" sz="13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B0DBFAF0-B11F-4D1B-99F7-06E47718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69" y="2514601"/>
            <a:ext cx="8821325" cy="6237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none" lIns="69056" tIns="34529" rIns="69056" bIns="345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CO" sz="3600" b="1" dirty="0">
                <a:solidFill>
                  <a:schemeClr val="bg1"/>
                </a:solidFill>
              </a:rPr>
              <a:t>Metodología ajustada al objetivo del estudio</a:t>
            </a:r>
            <a:endParaRPr lang="es-MX" altLang="es-CO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846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3F6DFA-985C-4134-A495-893F9F65C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457200"/>
            <a:ext cx="5829300" cy="571500"/>
          </a:xfrm>
        </p:spPr>
        <p:txBody>
          <a:bodyPr/>
          <a:lstStyle/>
          <a:p>
            <a:pPr eaLnBrk="1" hangingPunct="1"/>
            <a:r>
              <a:rPr lang="es-ES_tradnl" altLang="es-CO" sz="2100" dirty="0"/>
              <a:t>TIPO DE ESTUDIO</a:t>
            </a:r>
          </a:p>
        </p:txBody>
      </p:sp>
      <p:sp>
        <p:nvSpPr>
          <p:cNvPr id="6147" name="AutoShape 3">
            <a:extLst>
              <a:ext uri="{FF2B5EF4-FFF2-40B4-BE49-F238E27FC236}">
                <a16:creationId xmlns:a16="http://schemas.microsoft.com/office/drawing/2014/main" id="{07907CBC-547C-4E77-B043-139DCEC3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1257300"/>
            <a:ext cx="5657850" cy="34290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l"/>
          </a:scene3d>
          <a:sp3d extrusionH="18018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s-CO" altLang="es-CO" sz="1800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EF17ABA-2249-455A-B948-F071693A9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4171950"/>
            <a:ext cx="3943350" cy="28575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PerspectiveTopRight"/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s-CO" altLang="es-CO" sz="1800" i="1">
              <a:latin typeface="Allegro BT" pitchFamily="82" charset="0"/>
            </a:endParaRPr>
          </a:p>
        </p:txBody>
      </p:sp>
      <p:sp>
        <p:nvSpPr>
          <p:cNvPr id="6149" name="Line 5">
            <a:extLst>
              <a:ext uri="{FF2B5EF4-FFF2-40B4-BE49-F238E27FC236}">
                <a16:creationId xmlns:a16="http://schemas.microsoft.com/office/drawing/2014/main" id="{DD12F9CE-8072-48D9-96D8-58DF90868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3150" y="4000500"/>
            <a:ext cx="45148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legacyPerspectiveTop"/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es-CO" sz="1350"/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ACD94B0E-2974-4A24-BD04-DB255BCB1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3028950"/>
            <a:ext cx="596638" cy="25391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s-ES_tradnl" sz="105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Efecto</a:t>
            </a: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18B86953-5BA3-44D5-9FB9-A4D78077D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1723" y="3429000"/>
            <a:ext cx="827471" cy="4154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s-ES_tradnl" sz="105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Factor de </a:t>
            </a:r>
          </a:p>
          <a:p>
            <a:pPr algn="ctr" eaLnBrk="0" hangingPunct="0">
              <a:defRPr/>
            </a:pPr>
            <a:r>
              <a:rPr lang="es-ES_tradnl" sz="105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riesgo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49E9B503-DBC5-42A4-8B79-4FD6C91F6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3429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Left"/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 sz="180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82412141-6F37-41B6-AADF-CD5151E2E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314325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Left"/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 sz="180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30C0C4F4-CC2E-464B-ACA4-7F512F1CF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3371850"/>
            <a:ext cx="342900" cy="3429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 sz="1800"/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FA5F44FF-846F-422D-8B82-239930A8B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2971800"/>
            <a:ext cx="342900" cy="3429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 sz="1800"/>
          </a:p>
        </p:txBody>
      </p:sp>
      <p:sp>
        <p:nvSpPr>
          <p:cNvPr id="6156" name="AutoShape 12">
            <a:extLst>
              <a:ext uri="{FF2B5EF4-FFF2-40B4-BE49-F238E27FC236}">
                <a16:creationId xmlns:a16="http://schemas.microsoft.com/office/drawing/2014/main" id="{0067AC14-386A-4FE0-B1FE-2335E14721B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743450" y="3257550"/>
            <a:ext cx="457200" cy="114300"/>
          </a:xfrm>
          <a:prstGeom prst="curvedUpArrow">
            <a:avLst>
              <a:gd name="adj1" fmla="val 80000"/>
              <a:gd name="adj2" fmla="val 160000"/>
              <a:gd name="adj3" fmla="val 33333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 sz="1800"/>
          </a:p>
        </p:txBody>
      </p:sp>
      <p:sp>
        <p:nvSpPr>
          <p:cNvPr id="6157" name="AutoShape 13">
            <a:extLst>
              <a:ext uri="{FF2B5EF4-FFF2-40B4-BE49-F238E27FC236}">
                <a16:creationId xmlns:a16="http://schemas.microsoft.com/office/drawing/2014/main" id="{2CC2F689-818C-46AE-90DE-DF4035275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86100"/>
            <a:ext cx="114300" cy="514350"/>
          </a:xfrm>
          <a:prstGeom prst="curvedRightArrow">
            <a:avLst>
              <a:gd name="adj1" fmla="val 90000"/>
              <a:gd name="adj2" fmla="val 180000"/>
              <a:gd name="adj3" fmla="val 33333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 sz="1800"/>
          </a:p>
        </p:txBody>
      </p:sp>
      <p:sp>
        <p:nvSpPr>
          <p:cNvPr id="6158" name="Text Box 14">
            <a:extLst>
              <a:ext uri="{FF2B5EF4-FFF2-40B4-BE49-F238E27FC236}">
                <a16:creationId xmlns:a16="http://schemas.microsoft.com/office/drawing/2014/main" id="{14A4BB6A-34D3-4705-ABA3-C12A3AC78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3600450"/>
            <a:ext cx="70083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1050" b="1" i="1">
                <a:solidFill>
                  <a:schemeClr val="bg1"/>
                </a:solidFill>
                <a:latin typeface="Arial" panose="020B0604020202020204" pitchFamily="34" charset="0"/>
              </a:rPr>
              <a:t>Cohorte</a:t>
            </a:r>
            <a:endParaRPr lang="es-ES_tradnl" altLang="es-CO" sz="1200" i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59" name="Text Box 15">
            <a:extLst>
              <a:ext uri="{FF2B5EF4-FFF2-40B4-BE49-F238E27FC236}">
                <a16:creationId xmlns:a16="http://schemas.microsoft.com/office/drawing/2014/main" id="{5AD92715-9CCC-4824-8DAF-97D3EB605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529" y="3486150"/>
            <a:ext cx="79060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sz="1050" b="1" i="1">
                <a:solidFill>
                  <a:schemeClr val="bg1"/>
                </a:solidFill>
                <a:latin typeface="Arial" panose="020B0604020202020204" pitchFamily="34" charset="0"/>
              </a:rPr>
              <a:t>Casos y</a:t>
            </a:r>
          </a:p>
          <a:p>
            <a:pPr algn="ctr"/>
            <a:r>
              <a:rPr lang="es-ES_tradnl" altLang="es-CO" sz="1050" b="1" i="1">
                <a:solidFill>
                  <a:schemeClr val="bg1"/>
                </a:solidFill>
                <a:latin typeface="Arial" panose="020B0604020202020204" pitchFamily="34" charset="0"/>
              </a:rPr>
              <a:t>controles</a:t>
            </a:r>
            <a:endParaRPr lang="es-ES_tradnl" altLang="es-CO" sz="1050" i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60" name="Line 16">
            <a:extLst>
              <a:ext uri="{FF2B5EF4-FFF2-40B4-BE49-F238E27FC236}">
                <a16:creationId xmlns:a16="http://schemas.microsoft.com/office/drawing/2014/main" id="{33A0F2DC-3F3D-4875-AC68-6E2F0D3B12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1850" y="2743200"/>
            <a:ext cx="24574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legacyPerspectiveTop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es-CO" sz="1350"/>
          </a:p>
        </p:txBody>
      </p:sp>
      <p:sp>
        <p:nvSpPr>
          <p:cNvPr id="6161" name="Rectangle 17">
            <a:extLst>
              <a:ext uri="{FF2B5EF4-FFF2-40B4-BE49-F238E27FC236}">
                <a16:creationId xmlns:a16="http://schemas.microsoft.com/office/drawing/2014/main" id="{EA500A32-189F-443D-AC2C-C966F53D8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2457450"/>
            <a:ext cx="1257300" cy="17145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PerspectiveTopRight"/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 sz="1800"/>
          </a:p>
        </p:txBody>
      </p:sp>
      <p:sp>
        <p:nvSpPr>
          <p:cNvPr id="6162" name="Rectangle 18">
            <a:extLst>
              <a:ext uri="{FF2B5EF4-FFF2-40B4-BE49-F238E27FC236}">
                <a16:creationId xmlns:a16="http://schemas.microsoft.com/office/drawing/2014/main" id="{548E1BB1-849E-4D89-A8A2-9A9DC53A8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1943100"/>
            <a:ext cx="171450" cy="2286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 sz="1800"/>
          </a:p>
        </p:txBody>
      </p:sp>
      <p:sp>
        <p:nvSpPr>
          <p:cNvPr id="6163" name="Rectangle 19">
            <a:extLst>
              <a:ext uri="{FF2B5EF4-FFF2-40B4-BE49-F238E27FC236}">
                <a16:creationId xmlns:a16="http://schemas.microsoft.com/office/drawing/2014/main" id="{94FF1C8C-E949-415A-838F-2AD737E38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943100"/>
            <a:ext cx="171450" cy="2286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Left"/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 sz="1800"/>
          </a:p>
        </p:txBody>
      </p:sp>
      <p:grpSp>
        <p:nvGrpSpPr>
          <p:cNvPr id="6164" name="Group 20">
            <a:extLst>
              <a:ext uri="{FF2B5EF4-FFF2-40B4-BE49-F238E27FC236}">
                <a16:creationId xmlns:a16="http://schemas.microsoft.com/office/drawing/2014/main" id="{855EE632-B03B-44B5-BB4E-874BB809F3F3}"/>
              </a:ext>
            </a:extLst>
          </p:cNvPr>
          <p:cNvGrpSpPr>
            <a:grpSpLocks/>
          </p:cNvGrpSpPr>
          <p:nvPr/>
        </p:nvGrpSpPr>
        <p:grpSpPr bwMode="auto">
          <a:xfrm rot="1162657">
            <a:off x="4743450" y="2171700"/>
            <a:ext cx="171450" cy="285750"/>
            <a:chOff x="1142" y="2230"/>
            <a:chExt cx="1647" cy="915"/>
          </a:xfrm>
        </p:grpSpPr>
        <p:sp>
          <p:nvSpPr>
            <p:cNvPr id="6187" name="Freeform 21">
              <a:extLst>
                <a:ext uri="{FF2B5EF4-FFF2-40B4-BE49-F238E27FC236}">
                  <a16:creationId xmlns:a16="http://schemas.microsoft.com/office/drawing/2014/main" id="{F4574D51-0825-4703-9916-1CDFDEBF5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" y="2405"/>
              <a:ext cx="356" cy="138"/>
            </a:xfrm>
            <a:custGeom>
              <a:avLst/>
              <a:gdLst>
                <a:gd name="T0" fmla="*/ 0 w 356"/>
                <a:gd name="T1" fmla="*/ 81 h 138"/>
                <a:gd name="T2" fmla="*/ 0 w 356"/>
                <a:gd name="T3" fmla="*/ 0 h 138"/>
                <a:gd name="T4" fmla="*/ 356 w 356"/>
                <a:gd name="T5" fmla="*/ 63 h 138"/>
                <a:gd name="T6" fmla="*/ 350 w 356"/>
                <a:gd name="T7" fmla="*/ 100 h 138"/>
                <a:gd name="T8" fmla="*/ 326 w 356"/>
                <a:gd name="T9" fmla="*/ 138 h 138"/>
                <a:gd name="T10" fmla="*/ 0 w 356"/>
                <a:gd name="T11" fmla="*/ 81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6"/>
                <a:gd name="T19" fmla="*/ 0 h 138"/>
                <a:gd name="T20" fmla="*/ 356 w 356"/>
                <a:gd name="T21" fmla="*/ 138 h 1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6" h="138">
                  <a:moveTo>
                    <a:pt x="0" y="81"/>
                  </a:moveTo>
                  <a:lnTo>
                    <a:pt x="0" y="0"/>
                  </a:lnTo>
                  <a:lnTo>
                    <a:pt x="356" y="63"/>
                  </a:lnTo>
                  <a:lnTo>
                    <a:pt x="350" y="100"/>
                  </a:lnTo>
                  <a:lnTo>
                    <a:pt x="326" y="138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 sz="1800"/>
            </a:p>
          </p:txBody>
        </p:sp>
        <p:sp>
          <p:nvSpPr>
            <p:cNvPr id="6188" name="Freeform 22">
              <a:extLst>
                <a:ext uri="{FF2B5EF4-FFF2-40B4-BE49-F238E27FC236}">
                  <a16:creationId xmlns:a16="http://schemas.microsoft.com/office/drawing/2014/main" id="{369B36C2-2513-4E34-B459-EEE74913A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" y="2516"/>
              <a:ext cx="343" cy="133"/>
            </a:xfrm>
            <a:custGeom>
              <a:avLst/>
              <a:gdLst>
                <a:gd name="T0" fmla="*/ 343 w 343"/>
                <a:gd name="T1" fmla="*/ 133 h 133"/>
                <a:gd name="T2" fmla="*/ 342 w 343"/>
                <a:gd name="T3" fmla="*/ 58 h 133"/>
                <a:gd name="T4" fmla="*/ 0 w 343"/>
                <a:gd name="T5" fmla="*/ 0 h 133"/>
                <a:gd name="T6" fmla="*/ 0 w 343"/>
                <a:gd name="T7" fmla="*/ 95 h 133"/>
                <a:gd name="T8" fmla="*/ 343 w 343"/>
                <a:gd name="T9" fmla="*/ 133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3"/>
                <a:gd name="T16" fmla="*/ 0 h 133"/>
                <a:gd name="T17" fmla="*/ 343 w 343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3" h="133">
                  <a:moveTo>
                    <a:pt x="343" y="133"/>
                  </a:moveTo>
                  <a:lnTo>
                    <a:pt x="342" y="58"/>
                  </a:lnTo>
                  <a:lnTo>
                    <a:pt x="0" y="0"/>
                  </a:lnTo>
                  <a:lnTo>
                    <a:pt x="0" y="95"/>
                  </a:lnTo>
                  <a:lnTo>
                    <a:pt x="343" y="1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 sz="1800"/>
            </a:p>
          </p:txBody>
        </p:sp>
        <p:grpSp>
          <p:nvGrpSpPr>
            <p:cNvPr id="6189" name="Group 23">
              <a:extLst>
                <a:ext uri="{FF2B5EF4-FFF2-40B4-BE49-F238E27FC236}">
                  <a16:creationId xmlns:a16="http://schemas.microsoft.com/office/drawing/2014/main" id="{70AA00C2-BF1F-4FEC-8A8A-0173A02A2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2" y="2230"/>
              <a:ext cx="1647" cy="915"/>
              <a:chOff x="1142" y="2230"/>
              <a:chExt cx="1647" cy="915"/>
            </a:xfrm>
          </p:grpSpPr>
          <p:sp>
            <p:nvSpPr>
              <p:cNvPr id="6190" name="Freeform 24">
                <a:extLst>
                  <a:ext uri="{FF2B5EF4-FFF2-40B4-BE49-F238E27FC236}">
                    <a16:creationId xmlns:a16="http://schemas.microsoft.com/office/drawing/2014/main" id="{7842362D-8BDD-45BF-B75F-35ED85030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2316"/>
                <a:ext cx="1646" cy="829"/>
              </a:xfrm>
              <a:custGeom>
                <a:avLst/>
                <a:gdLst>
                  <a:gd name="T0" fmla="*/ 93 w 1646"/>
                  <a:gd name="T1" fmla="*/ 829 h 829"/>
                  <a:gd name="T2" fmla="*/ 192 w 1646"/>
                  <a:gd name="T3" fmla="*/ 829 h 829"/>
                  <a:gd name="T4" fmla="*/ 293 w 1646"/>
                  <a:gd name="T5" fmla="*/ 824 h 829"/>
                  <a:gd name="T6" fmla="*/ 389 w 1646"/>
                  <a:gd name="T7" fmla="*/ 810 h 829"/>
                  <a:gd name="T8" fmla="*/ 499 w 1646"/>
                  <a:gd name="T9" fmla="*/ 786 h 829"/>
                  <a:gd name="T10" fmla="*/ 604 w 1646"/>
                  <a:gd name="T11" fmla="*/ 752 h 829"/>
                  <a:gd name="T12" fmla="*/ 715 w 1646"/>
                  <a:gd name="T13" fmla="*/ 706 h 829"/>
                  <a:gd name="T14" fmla="*/ 814 w 1646"/>
                  <a:gd name="T15" fmla="*/ 658 h 829"/>
                  <a:gd name="T16" fmla="*/ 908 w 1646"/>
                  <a:gd name="T17" fmla="*/ 611 h 829"/>
                  <a:gd name="T18" fmla="*/ 1004 w 1646"/>
                  <a:gd name="T19" fmla="*/ 556 h 829"/>
                  <a:gd name="T20" fmla="*/ 1094 w 1646"/>
                  <a:gd name="T21" fmla="*/ 495 h 829"/>
                  <a:gd name="T22" fmla="*/ 1181 w 1646"/>
                  <a:gd name="T23" fmla="*/ 425 h 829"/>
                  <a:gd name="T24" fmla="*/ 1252 w 1646"/>
                  <a:gd name="T25" fmla="*/ 355 h 829"/>
                  <a:gd name="T26" fmla="*/ 1300 w 1646"/>
                  <a:gd name="T27" fmla="*/ 290 h 829"/>
                  <a:gd name="T28" fmla="*/ 1593 w 1646"/>
                  <a:gd name="T29" fmla="*/ 311 h 829"/>
                  <a:gd name="T30" fmla="*/ 1500 w 1646"/>
                  <a:gd name="T31" fmla="*/ 269 h 829"/>
                  <a:gd name="T32" fmla="*/ 1429 w 1646"/>
                  <a:gd name="T33" fmla="*/ 227 h 829"/>
                  <a:gd name="T34" fmla="*/ 1370 w 1646"/>
                  <a:gd name="T35" fmla="*/ 189 h 829"/>
                  <a:gd name="T36" fmla="*/ 1310 w 1646"/>
                  <a:gd name="T37" fmla="*/ 145 h 829"/>
                  <a:gd name="T38" fmla="*/ 1240 w 1646"/>
                  <a:gd name="T39" fmla="*/ 87 h 829"/>
                  <a:gd name="T40" fmla="*/ 1179 w 1646"/>
                  <a:gd name="T41" fmla="*/ 26 h 829"/>
                  <a:gd name="T42" fmla="*/ 1127 w 1646"/>
                  <a:gd name="T43" fmla="*/ 9 h 829"/>
                  <a:gd name="T44" fmla="*/ 1071 w 1646"/>
                  <a:gd name="T45" fmla="*/ 36 h 829"/>
                  <a:gd name="T46" fmla="*/ 1002 w 1646"/>
                  <a:gd name="T47" fmla="*/ 66 h 829"/>
                  <a:gd name="T48" fmla="*/ 939 w 1646"/>
                  <a:gd name="T49" fmla="*/ 85 h 829"/>
                  <a:gd name="T50" fmla="*/ 868 w 1646"/>
                  <a:gd name="T51" fmla="*/ 105 h 829"/>
                  <a:gd name="T52" fmla="*/ 794 w 1646"/>
                  <a:gd name="T53" fmla="*/ 125 h 829"/>
                  <a:gd name="T54" fmla="*/ 723 w 1646"/>
                  <a:gd name="T55" fmla="*/ 140 h 829"/>
                  <a:gd name="T56" fmla="*/ 655 w 1646"/>
                  <a:gd name="T57" fmla="*/ 155 h 829"/>
                  <a:gd name="T58" fmla="*/ 563 w 1646"/>
                  <a:gd name="T59" fmla="*/ 170 h 829"/>
                  <a:gd name="T60" fmla="*/ 899 w 1646"/>
                  <a:gd name="T61" fmla="*/ 281 h 829"/>
                  <a:gd name="T62" fmla="*/ 820 w 1646"/>
                  <a:gd name="T63" fmla="*/ 385 h 829"/>
                  <a:gd name="T64" fmla="*/ 760 w 1646"/>
                  <a:gd name="T65" fmla="*/ 447 h 829"/>
                  <a:gd name="T66" fmla="*/ 673 w 1646"/>
                  <a:gd name="T67" fmla="*/ 527 h 829"/>
                  <a:gd name="T68" fmla="*/ 568 w 1646"/>
                  <a:gd name="T69" fmla="*/ 599 h 829"/>
                  <a:gd name="T70" fmla="*/ 469 w 1646"/>
                  <a:gd name="T71" fmla="*/ 652 h 829"/>
                  <a:gd name="T72" fmla="*/ 398 w 1646"/>
                  <a:gd name="T73" fmla="*/ 687 h 829"/>
                  <a:gd name="T74" fmla="*/ 296 w 1646"/>
                  <a:gd name="T75" fmla="*/ 717 h 829"/>
                  <a:gd name="T76" fmla="*/ 168 w 1646"/>
                  <a:gd name="T77" fmla="*/ 747 h 829"/>
                  <a:gd name="T78" fmla="*/ 0 w 1646"/>
                  <a:gd name="T79" fmla="*/ 759 h 82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646"/>
                  <a:gd name="T121" fmla="*/ 0 h 829"/>
                  <a:gd name="T122" fmla="*/ 1646 w 1646"/>
                  <a:gd name="T123" fmla="*/ 829 h 82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646" h="829">
                    <a:moveTo>
                      <a:pt x="1" y="824"/>
                    </a:moveTo>
                    <a:lnTo>
                      <a:pt x="93" y="829"/>
                    </a:lnTo>
                    <a:lnTo>
                      <a:pt x="138" y="829"/>
                    </a:lnTo>
                    <a:lnTo>
                      <a:pt x="192" y="829"/>
                    </a:lnTo>
                    <a:lnTo>
                      <a:pt x="243" y="827"/>
                    </a:lnTo>
                    <a:lnTo>
                      <a:pt x="293" y="824"/>
                    </a:lnTo>
                    <a:lnTo>
                      <a:pt x="344" y="819"/>
                    </a:lnTo>
                    <a:lnTo>
                      <a:pt x="389" y="810"/>
                    </a:lnTo>
                    <a:lnTo>
                      <a:pt x="439" y="800"/>
                    </a:lnTo>
                    <a:lnTo>
                      <a:pt x="499" y="786"/>
                    </a:lnTo>
                    <a:lnTo>
                      <a:pt x="553" y="767"/>
                    </a:lnTo>
                    <a:lnTo>
                      <a:pt x="604" y="752"/>
                    </a:lnTo>
                    <a:lnTo>
                      <a:pt x="661" y="730"/>
                    </a:lnTo>
                    <a:lnTo>
                      <a:pt x="715" y="706"/>
                    </a:lnTo>
                    <a:lnTo>
                      <a:pt x="769" y="682"/>
                    </a:lnTo>
                    <a:lnTo>
                      <a:pt x="814" y="658"/>
                    </a:lnTo>
                    <a:lnTo>
                      <a:pt x="866" y="634"/>
                    </a:lnTo>
                    <a:lnTo>
                      <a:pt x="908" y="611"/>
                    </a:lnTo>
                    <a:lnTo>
                      <a:pt x="956" y="584"/>
                    </a:lnTo>
                    <a:lnTo>
                      <a:pt x="1004" y="556"/>
                    </a:lnTo>
                    <a:lnTo>
                      <a:pt x="1052" y="522"/>
                    </a:lnTo>
                    <a:lnTo>
                      <a:pt x="1094" y="495"/>
                    </a:lnTo>
                    <a:lnTo>
                      <a:pt x="1139" y="458"/>
                    </a:lnTo>
                    <a:lnTo>
                      <a:pt x="1181" y="425"/>
                    </a:lnTo>
                    <a:lnTo>
                      <a:pt x="1220" y="392"/>
                    </a:lnTo>
                    <a:lnTo>
                      <a:pt x="1252" y="355"/>
                    </a:lnTo>
                    <a:lnTo>
                      <a:pt x="1279" y="324"/>
                    </a:lnTo>
                    <a:lnTo>
                      <a:pt x="1300" y="290"/>
                    </a:lnTo>
                    <a:lnTo>
                      <a:pt x="1646" y="335"/>
                    </a:lnTo>
                    <a:lnTo>
                      <a:pt x="1593" y="311"/>
                    </a:lnTo>
                    <a:lnTo>
                      <a:pt x="1551" y="290"/>
                    </a:lnTo>
                    <a:lnTo>
                      <a:pt x="1500" y="269"/>
                    </a:lnTo>
                    <a:lnTo>
                      <a:pt x="1462" y="247"/>
                    </a:lnTo>
                    <a:lnTo>
                      <a:pt x="1429" y="227"/>
                    </a:lnTo>
                    <a:lnTo>
                      <a:pt x="1399" y="211"/>
                    </a:lnTo>
                    <a:lnTo>
                      <a:pt x="1370" y="189"/>
                    </a:lnTo>
                    <a:lnTo>
                      <a:pt x="1341" y="169"/>
                    </a:lnTo>
                    <a:lnTo>
                      <a:pt x="1310" y="145"/>
                    </a:lnTo>
                    <a:lnTo>
                      <a:pt x="1276" y="116"/>
                    </a:lnTo>
                    <a:lnTo>
                      <a:pt x="1240" y="87"/>
                    </a:lnTo>
                    <a:lnTo>
                      <a:pt x="1211" y="58"/>
                    </a:lnTo>
                    <a:lnTo>
                      <a:pt x="1179" y="26"/>
                    </a:lnTo>
                    <a:lnTo>
                      <a:pt x="1154" y="0"/>
                    </a:lnTo>
                    <a:lnTo>
                      <a:pt x="1127" y="9"/>
                    </a:lnTo>
                    <a:lnTo>
                      <a:pt x="1100" y="24"/>
                    </a:lnTo>
                    <a:lnTo>
                      <a:pt x="1071" y="36"/>
                    </a:lnTo>
                    <a:lnTo>
                      <a:pt x="1037" y="51"/>
                    </a:lnTo>
                    <a:lnTo>
                      <a:pt x="1002" y="66"/>
                    </a:lnTo>
                    <a:lnTo>
                      <a:pt x="970" y="76"/>
                    </a:lnTo>
                    <a:lnTo>
                      <a:pt x="939" y="85"/>
                    </a:lnTo>
                    <a:lnTo>
                      <a:pt x="904" y="97"/>
                    </a:lnTo>
                    <a:lnTo>
                      <a:pt x="868" y="105"/>
                    </a:lnTo>
                    <a:lnTo>
                      <a:pt x="829" y="116"/>
                    </a:lnTo>
                    <a:lnTo>
                      <a:pt x="794" y="125"/>
                    </a:lnTo>
                    <a:lnTo>
                      <a:pt x="760" y="134"/>
                    </a:lnTo>
                    <a:lnTo>
                      <a:pt x="723" y="140"/>
                    </a:lnTo>
                    <a:lnTo>
                      <a:pt x="688" y="148"/>
                    </a:lnTo>
                    <a:lnTo>
                      <a:pt x="655" y="155"/>
                    </a:lnTo>
                    <a:lnTo>
                      <a:pt x="616" y="164"/>
                    </a:lnTo>
                    <a:lnTo>
                      <a:pt x="563" y="170"/>
                    </a:lnTo>
                    <a:lnTo>
                      <a:pt x="923" y="233"/>
                    </a:lnTo>
                    <a:lnTo>
                      <a:pt x="899" y="281"/>
                    </a:lnTo>
                    <a:lnTo>
                      <a:pt x="872" y="317"/>
                    </a:lnTo>
                    <a:lnTo>
                      <a:pt x="820" y="385"/>
                    </a:lnTo>
                    <a:lnTo>
                      <a:pt x="790" y="416"/>
                    </a:lnTo>
                    <a:lnTo>
                      <a:pt x="760" y="447"/>
                    </a:lnTo>
                    <a:lnTo>
                      <a:pt x="718" y="485"/>
                    </a:lnTo>
                    <a:lnTo>
                      <a:pt x="673" y="527"/>
                    </a:lnTo>
                    <a:lnTo>
                      <a:pt x="628" y="557"/>
                    </a:lnTo>
                    <a:lnTo>
                      <a:pt x="568" y="599"/>
                    </a:lnTo>
                    <a:lnTo>
                      <a:pt x="517" y="625"/>
                    </a:lnTo>
                    <a:lnTo>
                      <a:pt x="469" y="652"/>
                    </a:lnTo>
                    <a:lnTo>
                      <a:pt x="427" y="673"/>
                    </a:lnTo>
                    <a:lnTo>
                      <a:pt x="398" y="687"/>
                    </a:lnTo>
                    <a:lnTo>
                      <a:pt x="344" y="702"/>
                    </a:lnTo>
                    <a:lnTo>
                      <a:pt x="296" y="717"/>
                    </a:lnTo>
                    <a:lnTo>
                      <a:pt x="243" y="735"/>
                    </a:lnTo>
                    <a:lnTo>
                      <a:pt x="168" y="747"/>
                    </a:lnTo>
                    <a:lnTo>
                      <a:pt x="111" y="756"/>
                    </a:lnTo>
                    <a:lnTo>
                      <a:pt x="0" y="759"/>
                    </a:lnTo>
                    <a:lnTo>
                      <a:pt x="1" y="82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s-CO" altLang="es-CO" sz="1800"/>
              </a:p>
            </p:txBody>
          </p:sp>
          <p:sp>
            <p:nvSpPr>
              <p:cNvPr id="6191" name="Freeform 25">
                <a:extLst>
                  <a:ext uri="{FF2B5EF4-FFF2-40B4-BE49-F238E27FC236}">
                    <a16:creationId xmlns:a16="http://schemas.microsoft.com/office/drawing/2014/main" id="{EA6C25F7-8D8F-4387-88D8-CB3C7AB44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" y="2230"/>
                <a:ext cx="1646" cy="855"/>
              </a:xfrm>
              <a:custGeom>
                <a:avLst/>
                <a:gdLst>
                  <a:gd name="T0" fmla="*/ 91 w 1646"/>
                  <a:gd name="T1" fmla="*/ 855 h 855"/>
                  <a:gd name="T2" fmla="*/ 190 w 1646"/>
                  <a:gd name="T3" fmla="*/ 855 h 855"/>
                  <a:gd name="T4" fmla="*/ 291 w 1646"/>
                  <a:gd name="T5" fmla="*/ 849 h 855"/>
                  <a:gd name="T6" fmla="*/ 387 w 1646"/>
                  <a:gd name="T7" fmla="*/ 834 h 855"/>
                  <a:gd name="T8" fmla="*/ 497 w 1646"/>
                  <a:gd name="T9" fmla="*/ 809 h 855"/>
                  <a:gd name="T10" fmla="*/ 602 w 1646"/>
                  <a:gd name="T11" fmla="*/ 774 h 855"/>
                  <a:gd name="T12" fmla="*/ 713 w 1646"/>
                  <a:gd name="T13" fmla="*/ 728 h 855"/>
                  <a:gd name="T14" fmla="*/ 812 w 1646"/>
                  <a:gd name="T15" fmla="*/ 678 h 855"/>
                  <a:gd name="T16" fmla="*/ 906 w 1646"/>
                  <a:gd name="T17" fmla="*/ 629 h 855"/>
                  <a:gd name="T18" fmla="*/ 1002 w 1646"/>
                  <a:gd name="T19" fmla="*/ 573 h 855"/>
                  <a:gd name="T20" fmla="*/ 1092 w 1646"/>
                  <a:gd name="T21" fmla="*/ 510 h 855"/>
                  <a:gd name="T22" fmla="*/ 1179 w 1646"/>
                  <a:gd name="T23" fmla="*/ 438 h 855"/>
                  <a:gd name="T24" fmla="*/ 1250 w 1646"/>
                  <a:gd name="T25" fmla="*/ 365 h 855"/>
                  <a:gd name="T26" fmla="*/ 1298 w 1646"/>
                  <a:gd name="T27" fmla="*/ 299 h 855"/>
                  <a:gd name="T28" fmla="*/ 1591 w 1646"/>
                  <a:gd name="T29" fmla="*/ 321 h 855"/>
                  <a:gd name="T30" fmla="*/ 1498 w 1646"/>
                  <a:gd name="T31" fmla="*/ 277 h 855"/>
                  <a:gd name="T32" fmla="*/ 1427 w 1646"/>
                  <a:gd name="T33" fmla="*/ 234 h 855"/>
                  <a:gd name="T34" fmla="*/ 1368 w 1646"/>
                  <a:gd name="T35" fmla="*/ 195 h 855"/>
                  <a:gd name="T36" fmla="*/ 1308 w 1646"/>
                  <a:gd name="T37" fmla="*/ 150 h 855"/>
                  <a:gd name="T38" fmla="*/ 1238 w 1646"/>
                  <a:gd name="T39" fmla="*/ 91 h 855"/>
                  <a:gd name="T40" fmla="*/ 1177 w 1646"/>
                  <a:gd name="T41" fmla="*/ 28 h 855"/>
                  <a:gd name="T42" fmla="*/ 1125 w 1646"/>
                  <a:gd name="T43" fmla="*/ 10 h 855"/>
                  <a:gd name="T44" fmla="*/ 1069 w 1646"/>
                  <a:gd name="T45" fmla="*/ 39 h 855"/>
                  <a:gd name="T46" fmla="*/ 1000 w 1646"/>
                  <a:gd name="T47" fmla="*/ 69 h 855"/>
                  <a:gd name="T48" fmla="*/ 937 w 1646"/>
                  <a:gd name="T49" fmla="*/ 89 h 855"/>
                  <a:gd name="T50" fmla="*/ 866 w 1646"/>
                  <a:gd name="T51" fmla="*/ 109 h 855"/>
                  <a:gd name="T52" fmla="*/ 792 w 1646"/>
                  <a:gd name="T53" fmla="*/ 129 h 855"/>
                  <a:gd name="T54" fmla="*/ 721 w 1646"/>
                  <a:gd name="T55" fmla="*/ 145 h 855"/>
                  <a:gd name="T56" fmla="*/ 653 w 1646"/>
                  <a:gd name="T57" fmla="*/ 160 h 855"/>
                  <a:gd name="T58" fmla="*/ 563 w 1646"/>
                  <a:gd name="T59" fmla="*/ 175 h 855"/>
                  <a:gd name="T60" fmla="*/ 897 w 1646"/>
                  <a:gd name="T61" fmla="*/ 290 h 855"/>
                  <a:gd name="T62" fmla="*/ 818 w 1646"/>
                  <a:gd name="T63" fmla="*/ 396 h 855"/>
                  <a:gd name="T64" fmla="*/ 758 w 1646"/>
                  <a:gd name="T65" fmla="*/ 460 h 855"/>
                  <a:gd name="T66" fmla="*/ 671 w 1646"/>
                  <a:gd name="T67" fmla="*/ 544 h 855"/>
                  <a:gd name="T68" fmla="*/ 596 w 1646"/>
                  <a:gd name="T69" fmla="*/ 610 h 855"/>
                  <a:gd name="T70" fmla="*/ 536 w 1646"/>
                  <a:gd name="T71" fmla="*/ 659 h 855"/>
                  <a:gd name="T72" fmla="*/ 461 w 1646"/>
                  <a:gd name="T73" fmla="*/ 709 h 855"/>
                  <a:gd name="T74" fmla="*/ 384 w 1646"/>
                  <a:gd name="T75" fmla="*/ 750 h 855"/>
                  <a:gd name="T76" fmla="*/ 291 w 1646"/>
                  <a:gd name="T77" fmla="*/ 783 h 855"/>
                  <a:gd name="T78" fmla="*/ 193 w 1646"/>
                  <a:gd name="T79" fmla="*/ 809 h 855"/>
                  <a:gd name="T80" fmla="*/ 86 w 1646"/>
                  <a:gd name="T81" fmla="*/ 832 h 85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646"/>
                  <a:gd name="T124" fmla="*/ 0 h 855"/>
                  <a:gd name="T125" fmla="*/ 1646 w 1646"/>
                  <a:gd name="T126" fmla="*/ 855 h 85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646" h="855">
                    <a:moveTo>
                      <a:pt x="0" y="849"/>
                    </a:moveTo>
                    <a:lnTo>
                      <a:pt x="91" y="855"/>
                    </a:lnTo>
                    <a:lnTo>
                      <a:pt x="136" y="855"/>
                    </a:lnTo>
                    <a:lnTo>
                      <a:pt x="190" y="855"/>
                    </a:lnTo>
                    <a:lnTo>
                      <a:pt x="241" y="852"/>
                    </a:lnTo>
                    <a:lnTo>
                      <a:pt x="291" y="849"/>
                    </a:lnTo>
                    <a:lnTo>
                      <a:pt x="342" y="843"/>
                    </a:lnTo>
                    <a:lnTo>
                      <a:pt x="387" y="834"/>
                    </a:lnTo>
                    <a:lnTo>
                      <a:pt x="437" y="824"/>
                    </a:lnTo>
                    <a:lnTo>
                      <a:pt x="497" y="809"/>
                    </a:lnTo>
                    <a:lnTo>
                      <a:pt x="551" y="790"/>
                    </a:lnTo>
                    <a:lnTo>
                      <a:pt x="602" y="774"/>
                    </a:lnTo>
                    <a:lnTo>
                      <a:pt x="659" y="753"/>
                    </a:lnTo>
                    <a:lnTo>
                      <a:pt x="713" y="728"/>
                    </a:lnTo>
                    <a:lnTo>
                      <a:pt x="767" y="703"/>
                    </a:lnTo>
                    <a:lnTo>
                      <a:pt x="812" y="678"/>
                    </a:lnTo>
                    <a:lnTo>
                      <a:pt x="864" y="653"/>
                    </a:lnTo>
                    <a:lnTo>
                      <a:pt x="906" y="629"/>
                    </a:lnTo>
                    <a:lnTo>
                      <a:pt x="954" y="601"/>
                    </a:lnTo>
                    <a:lnTo>
                      <a:pt x="1002" y="573"/>
                    </a:lnTo>
                    <a:lnTo>
                      <a:pt x="1050" y="538"/>
                    </a:lnTo>
                    <a:lnTo>
                      <a:pt x="1092" y="510"/>
                    </a:lnTo>
                    <a:lnTo>
                      <a:pt x="1137" y="472"/>
                    </a:lnTo>
                    <a:lnTo>
                      <a:pt x="1179" y="438"/>
                    </a:lnTo>
                    <a:lnTo>
                      <a:pt x="1218" y="403"/>
                    </a:lnTo>
                    <a:lnTo>
                      <a:pt x="1250" y="365"/>
                    </a:lnTo>
                    <a:lnTo>
                      <a:pt x="1277" y="334"/>
                    </a:lnTo>
                    <a:lnTo>
                      <a:pt x="1298" y="299"/>
                    </a:lnTo>
                    <a:lnTo>
                      <a:pt x="1646" y="345"/>
                    </a:lnTo>
                    <a:lnTo>
                      <a:pt x="1591" y="321"/>
                    </a:lnTo>
                    <a:lnTo>
                      <a:pt x="1549" y="299"/>
                    </a:lnTo>
                    <a:lnTo>
                      <a:pt x="1498" y="277"/>
                    </a:lnTo>
                    <a:lnTo>
                      <a:pt x="1460" y="255"/>
                    </a:lnTo>
                    <a:lnTo>
                      <a:pt x="1427" y="234"/>
                    </a:lnTo>
                    <a:lnTo>
                      <a:pt x="1397" y="218"/>
                    </a:lnTo>
                    <a:lnTo>
                      <a:pt x="1368" y="195"/>
                    </a:lnTo>
                    <a:lnTo>
                      <a:pt x="1339" y="174"/>
                    </a:lnTo>
                    <a:lnTo>
                      <a:pt x="1308" y="150"/>
                    </a:lnTo>
                    <a:lnTo>
                      <a:pt x="1274" y="120"/>
                    </a:lnTo>
                    <a:lnTo>
                      <a:pt x="1238" y="91"/>
                    </a:lnTo>
                    <a:lnTo>
                      <a:pt x="1209" y="61"/>
                    </a:lnTo>
                    <a:lnTo>
                      <a:pt x="1177" y="28"/>
                    </a:lnTo>
                    <a:lnTo>
                      <a:pt x="1152" y="0"/>
                    </a:lnTo>
                    <a:lnTo>
                      <a:pt x="1125" y="10"/>
                    </a:lnTo>
                    <a:lnTo>
                      <a:pt x="1098" y="26"/>
                    </a:lnTo>
                    <a:lnTo>
                      <a:pt x="1069" y="39"/>
                    </a:lnTo>
                    <a:lnTo>
                      <a:pt x="1035" y="54"/>
                    </a:lnTo>
                    <a:lnTo>
                      <a:pt x="1000" y="69"/>
                    </a:lnTo>
                    <a:lnTo>
                      <a:pt x="968" y="80"/>
                    </a:lnTo>
                    <a:lnTo>
                      <a:pt x="937" y="89"/>
                    </a:lnTo>
                    <a:lnTo>
                      <a:pt x="902" y="100"/>
                    </a:lnTo>
                    <a:lnTo>
                      <a:pt x="866" y="109"/>
                    </a:lnTo>
                    <a:lnTo>
                      <a:pt x="827" y="120"/>
                    </a:lnTo>
                    <a:lnTo>
                      <a:pt x="792" y="129"/>
                    </a:lnTo>
                    <a:lnTo>
                      <a:pt x="758" y="138"/>
                    </a:lnTo>
                    <a:lnTo>
                      <a:pt x="721" y="145"/>
                    </a:lnTo>
                    <a:lnTo>
                      <a:pt x="686" y="153"/>
                    </a:lnTo>
                    <a:lnTo>
                      <a:pt x="653" y="160"/>
                    </a:lnTo>
                    <a:lnTo>
                      <a:pt x="614" y="169"/>
                    </a:lnTo>
                    <a:lnTo>
                      <a:pt x="563" y="175"/>
                    </a:lnTo>
                    <a:lnTo>
                      <a:pt x="921" y="240"/>
                    </a:lnTo>
                    <a:lnTo>
                      <a:pt x="897" y="290"/>
                    </a:lnTo>
                    <a:lnTo>
                      <a:pt x="870" y="327"/>
                    </a:lnTo>
                    <a:lnTo>
                      <a:pt x="818" y="396"/>
                    </a:lnTo>
                    <a:lnTo>
                      <a:pt x="788" y="429"/>
                    </a:lnTo>
                    <a:lnTo>
                      <a:pt x="758" y="460"/>
                    </a:lnTo>
                    <a:lnTo>
                      <a:pt x="704" y="513"/>
                    </a:lnTo>
                    <a:lnTo>
                      <a:pt x="671" y="544"/>
                    </a:lnTo>
                    <a:lnTo>
                      <a:pt x="632" y="582"/>
                    </a:lnTo>
                    <a:lnTo>
                      <a:pt x="596" y="610"/>
                    </a:lnTo>
                    <a:lnTo>
                      <a:pt x="566" y="635"/>
                    </a:lnTo>
                    <a:lnTo>
                      <a:pt x="536" y="659"/>
                    </a:lnTo>
                    <a:lnTo>
                      <a:pt x="500" y="684"/>
                    </a:lnTo>
                    <a:lnTo>
                      <a:pt x="461" y="709"/>
                    </a:lnTo>
                    <a:lnTo>
                      <a:pt x="422" y="728"/>
                    </a:lnTo>
                    <a:lnTo>
                      <a:pt x="384" y="750"/>
                    </a:lnTo>
                    <a:lnTo>
                      <a:pt x="336" y="768"/>
                    </a:lnTo>
                    <a:lnTo>
                      <a:pt x="291" y="783"/>
                    </a:lnTo>
                    <a:lnTo>
                      <a:pt x="241" y="796"/>
                    </a:lnTo>
                    <a:lnTo>
                      <a:pt x="193" y="809"/>
                    </a:lnTo>
                    <a:lnTo>
                      <a:pt x="142" y="821"/>
                    </a:lnTo>
                    <a:lnTo>
                      <a:pt x="86" y="832"/>
                    </a:lnTo>
                    <a:lnTo>
                      <a:pt x="0" y="84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s-CO" altLang="es-CO" sz="1800"/>
              </a:p>
            </p:txBody>
          </p:sp>
        </p:grpSp>
      </p:grpSp>
      <p:grpSp>
        <p:nvGrpSpPr>
          <p:cNvPr id="6165" name="Group 26">
            <a:extLst>
              <a:ext uri="{FF2B5EF4-FFF2-40B4-BE49-F238E27FC236}">
                <a16:creationId xmlns:a16="http://schemas.microsoft.com/office/drawing/2014/main" id="{C22D110A-95BA-40C3-BDAC-22FE58ACE5DF}"/>
              </a:ext>
            </a:extLst>
          </p:cNvPr>
          <p:cNvGrpSpPr>
            <a:grpSpLocks/>
          </p:cNvGrpSpPr>
          <p:nvPr/>
        </p:nvGrpSpPr>
        <p:grpSpPr bwMode="auto">
          <a:xfrm rot="3639478">
            <a:off x="4493420" y="1964533"/>
            <a:ext cx="151210" cy="565547"/>
            <a:chOff x="3000" y="2230"/>
            <a:chExt cx="1645" cy="924"/>
          </a:xfrm>
        </p:grpSpPr>
        <p:sp>
          <p:nvSpPr>
            <p:cNvPr id="6183" name="Freeform 27">
              <a:extLst>
                <a:ext uri="{FF2B5EF4-FFF2-40B4-BE49-F238E27FC236}">
                  <a16:creationId xmlns:a16="http://schemas.microsoft.com/office/drawing/2014/main" id="{13C12B15-EEC0-4CED-9161-EA997C245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2544"/>
              <a:ext cx="951" cy="606"/>
            </a:xfrm>
            <a:custGeom>
              <a:avLst/>
              <a:gdLst>
                <a:gd name="T0" fmla="*/ 951 w 951"/>
                <a:gd name="T1" fmla="*/ 606 h 606"/>
                <a:gd name="T2" fmla="*/ 951 w 951"/>
                <a:gd name="T3" fmla="*/ 562 h 606"/>
                <a:gd name="T4" fmla="*/ 882 w 951"/>
                <a:gd name="T5" fmla="*/ 550 h 606"/>
                <a:gd name="T6" fmla="*/ 820 w 951"/>
                <a:gd name="T7" fmla="*/ 535 h 606"/>
                <a:gd name="T8" fmla="*/ 763 w 951"/>
                <a:gd name="T9" fmla="*/ 517 h 606"/>
                <a:gd name="T10" fmla="*/ 704 w 951"/>
                <a:gd name="T11" fmla="*/ 499 h 606"/>
                <a:gd name="T12" fmla="*/ 654 w 951"/>
                <a:gd name="T13" fmla="*/ 481 h 606"/>
                <a:gd name="T14" fmla="*/ 612 w 951"/>
                <a:gd name="T15" fmla="*/ 463 h 606"/>
                <a:gd name="T16" fmla="*/ 573 w 951"/>
                <a:gd name="T17" fmla="*/ 446 h 606"/>
                <a:gd name="T18" fmla="*/ 528 w 951"/>
                <a:gd name="T19" fmla="*/ 426 h 606"/>
                <a:gd name="T20" fmla="*/ 489 w 951"/>
                <a:gd name="T21" fmla="*/ 402 h 606"/>
                <a:gd name="T22" fmla="*/ 444 w 951"/>
                <a:gd name="T23" fmla="*/ 372 h 606"/>
                <a:gd name="T24" fmla="*/ 408 w 951"/>
                <a:gd name="T25" fmla="*/ 345 h 606"/>
                <a:gd name="T26" fmla="*/ 372 w 951"/>
                <a:gd name="T27" fmla="*/ 318 h 606"/>
                <a:gd name="T28" fmla="*/ 339 w 951"/>
                <a:gd name="T29" fmla="*/ 288 h 606"/>
                <a:gd name="T30" fmla="*/ 297 w 951"/>
                <a:gd name="T31" fmla="*/ 252 h 606"/>
                <a:gd name="T32" fmla="*/ 252 w 951"/>
                <a:gd name="T33" fmla="*/ 210 h 606"/>
                <a:gd name="T34" fmla="*/ 226 w 951"/>
                <a:gd name="T35" fmla="*/ 180 h 606"/>
                <a:gd name="T36" fmla="*/ 199 w 951"/>
                <a:gd name="T37" fmla="*/ 148 h 606"/>
                <a:gd name="T38" fmla="*/ 172 w 951"/>
                <a:gd name="T39" fmla="*/ 118 h 606"/>
                <a:gd name="T40" fmla="*/ 148 w 951"/>
                <a:gd name="T41" fmla="*/ 87 h 606"/>
                <a:gd name="T42" fmla="*/ 118 w 951"/>
                <a:gd name="T43" fmla="*/ 39 h 606"/>
                <a:gd name="T44" fmla="*/ 100 w 951"/>
                <a:gd name="T45" fmla="*/ 0 h 606"/>
                <a:gd name="T46" fmla="*/ 0 w 951"/>
                <a:gd name="T47" fmla="*/ 12 h 606"/>
                <a:gd name="T48" fmla="*/ 33 w 951"/>
                <a:gd name="T49" fmla="*/ 78 h 606"/>
                <a:gd name="T50" fmla="*/ 82 w 951"/>
                <a:gd name="T51" fmla="*/ 148 h 606"/>
                <a:gd name="T52" fmla="*/ 133 w 951"/>
                <a:gd name="T53" fmla="*/ 207 h 606"/>
                <a:gd name="T54" fmla="*/ 199 w 951"/>
                <a:gd name="T55" fmla="*/ 270 h 606"/>
                <a:gd name="T56" fmla="*/ 288 w 951"/>
                <a:gd name="T57" fmla="*/ 360 h 606"/>
                <a:gd name="T58" fmla="*/ 387 w 951"/>
                <a:gd name="T59" fmla="*/ 435 h 606"/>
                <a:gd name="T60" fmla="*/ 492 w 951"/>
                <a:gd name="T61" fmla="*/ 499 h 606"/>
                <a:gd name="T62" fmla="*/ 585 w 951"/>
                <a:gd name="T63" fmla="*/ 538 h 606"/>
                <a:gd name="T64" fmla="*/ 701 w 951"/>
                <a:gd name="T65" fmla="*/ 577 h 606"/>
                <a:gd name="T66" fmla="*/ 796 w 951"/>
                <a:gd name="T67" fmla="*/ 592 h 606"/>
                <a:gd name="T68" fmla="*/ 951 w 951"/>
                <a:gd name="T69" fmla="*/ 606 h 6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51"/>
                <a:gd name="T106" fmla="*/ 0 h 606"/>
                <a:gd name="T107" fmla="*/ 951 w 951"/>
                <a:gd name="T108" fmla="*/ 606 h 6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51" h="606">
                  <a:moveTo>
                    <a:pt x="951" y="606"/>
                  </a:moveTo>
                  <a:lnTo>
                    <a:pt x="951" y="562"/>
                  </a:lnTo>
                  <a:lnTo>
                    <a:pt x="882" y="550"/>
                  </a:lnTo>
                  <a:lnTo>
                    <a:pt x="820" y="535"/>
                  </a:lnTo>
                  <a:lnTo>
                    <a:pt x="763" y="517"/>
                  </a:lnTo>
                  <a:lnTo>
                    <a:pt x="704" y="499"/>
                  </a:lnTo>
                  <a:lnTo>
                    <a:pt x="654" y="481"/>
                  </a:lnTo>
                  <a:lnTo>
                    <a:pt x="612" y="463"/>
                  </a:lnTo>
                  <a:lnTo>
                    <a:pt x="573" y="446"/>
                  </a:lnTo>
                  <a:lnTo>
                    <a:pt x="528" y="426"/>
                  </a:lnTo>
                  <a:lnTo>
                    <a:pt x="489" y="402"/>
                  </a:lnTo>
                  <a:lnTo>
                    <a:pt x="444" y="372"/>
                  </a:lnTo>
                  <a:lnTo>
                    <a:pt x="408" y="345"/>
                  </a:lnTo>
                  <a:lnTo>
                    <a:pt x="372" y="318"/>
                  </a:lnTo>
                  <a:lnTo>
                    <a:pt x="339" y="288"/>
                  </a:lnTo>
                  <a:lnTo>
                    <a:pt x="297" y="252"/>
                  </a:lnTo>
                  <a:lnTo>
                    <a:pt x="252" y="210"/>
                  </a:lnTo>
                  <a:lnTo>
                    <a:pt x="226" y="180"/>
                  </a:lnTo>
                  <a:lnTo>
                    <a:pt x="199" y="148"/>
                  </a:lnTo>
                  <a:lnTo>
                    <a:pt x="172" y="118"/>
                  </a:lnTo>
                  <a:lnTo>
                    <a:pt x="148" y="87"/>
                  </a:lnTo>
                  <a:lnTo>
                    <a:pt x="118" y="39"/>
                  </a:lnTo>
                  <a:lnTo>
                    <a:pt x="100" y="0"/>
                  </a:lnTo>
                  <a:lnTo>
                    <a:pt x="0" y="12"/>
                  </a:lnTo>
                  <a:lnTo>
                    <a:pt x="33" y="78"/>
                  </a:lnTo>
                  <a:lnTo>
                    <a:pt x="82" y="148"/>
                  </a:lnTo>
                  <a:lnTo>
                    <a:pt x="133" y="207"/>
                  </a:lnTo>
                  <a:lnTo>
                    <a:pt x="199" y="270"/>
                  </a:lnTo>
                  <a:lnTo>
                    <a:pt x="288" y="360"/>
                  </a:lnTo>
                  <a:lnTo>
                    <a:pt x="387" y="435"/>
                  </a:lnTo>
                  <a:lnTo>
                    <a:pt x="492" y="499"/>
                  </a:lnTo>
                  <a:lnTo>
                    <a:pt x="585" y="538"/>
                  </a:lnTo>
                  <a:lnTo>
                    <a:pt x="701" y="577"/>
                  </a:lnTo>
                  <a:lnTo>
                    <a:pt x="796" y="592"/>
                  </a:lnTo>
                  <a:lnTo>
                    <a:pt x="951" y="6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 sz="1800"/>
            </a:p>
          </p:txBody>
        </p:sp>
        <p:sp>
          <p:nvSpPr>
            <p:cNvPr id="6184" name="Freeform 28">
              <a:extLst>
                <a:ext uri="{FF2B5EF4-FFF2-40B4-BE49-F238E27FC236}">
                  <a16:creationId xmlns:a16="http://schemas.microsoft.com/office/drawing/2014/main" id="{001EF6CF-A18D-49E4-B5A2-1A2216A2E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2230"/>
              <a:ext cx="493" cy="435"/>
            </a:xfrm>
            <a:custGeom>
              <a:avLst/>
              <a:gdLst>
                <a:gd name="T0" fmla="*/ 493 w 493"/>
                <a:gd name="T1" fmla="*/ 98 h 435"/>
                <a:gd name="T2" fmla="*/ 493 w 493"/>
                <a:gd name="T3" fmla="*/ 0 h 435"/>
                <a:gd name="T4" fmla="*/ 473 w 493"/>
                <a:gd name="T5" fmla="*/ 25 h 435"/>
                <a:gd name="T6" fmla="*/ 451 w 493"/>
                <a:gd name="T7" fmla="*/ 51 h 435"/>
                <a:gd name="T8" fmla="*/ 422 w 493"/>
                <a:gd name="T9" fmla="*/ 78 h 435"/>
                <a:gd name="T10" fmla="*/ 386 w 493"/>
                <a:gd name="T11" fmla="*/ 109 h 435"/>
                <a:gd name="T12" fmla="*/ 351 w 493"/>
                <a:gd name="T13" fmla="*/ 143 h 435"/>
                <a:gd name="T14" fmla="*/ 315 w 493"/>
                <a:gd name="T15" fmla="*/ 175 h 435"/>
                <a:gd name="T16" fmla="*/ 282 w 493"/>
                <a:gd name="T17" fmla="*/ 202 h 435"/>
                <a:gd name="T18" fmla="*/ 252 w 493"/>
                <a:gd name="T19" fmla="*/ 226 h 435"/>
                <a:gd name="T20" fmla="*/ 219 w 493"/>
                <a:gd name="T21" fmla="*/ 248 h 435"/>
                <a:gd name="T22" fmla="*/ 185 w 493"/>
                <a:gd name="T23" fmla="*/ 270 h 435"/>
                <a:gd name="T24" fmla="*/ 145 w 493"/>
                <a:gd name="T25" fmla="*/ 293 h 435"/>
                <a:gd name="T26" fmla="*/ 108 w 493"/>
                <a:gd name="T27" fmla="*/ 311 h 435"/>
                <a:gd name="T28" fmla="*/ 70 w 493"/>
                <a:gd name="T29" fmla="*/ 327 h 435"/>
                <a:gd name="T30" fmla="*/ 30 w 493"/>
                <a:gd name="T31" fmla="*/ 344 h 435"/>
                <a:gd name="T32" fmla="*/ 0 w 493"/>
                <a:gd name="T33" fmla="*/ 358 h 435"/>
                <a:gd name="T34" fmla="*/ 0 w 493"/>
                <a:gd name="T35" fmla="*/ 435 h 435"/>
                <a:gd name="T36" fmla="*/ 54 w 493"/>
                <a:gd name="T37" fmla="*/ 419 h 435"/>
                <a:gd name="T38" fmla="*/ 133 w 493"/>
                <a:gd name="T39" fmla="*/ 385 h 435"/>
                <a:gd name="T40" fmla="*/ 234 w 493"/>
                <a:gd name="T41" fmla="*/ 342 h 435"/>
                <a:gd name="T42" fmla="*/ 308 w 493"/>
                <a:gd name="T43" fmla="*/ 296 h 435"/>
                <a:gd name="T44" fmla="*/ 376 w 493"/>
                <a:gd name="T45" fmla="*/ 230 h 435"/>
                <a:gd name="T46" fmla="*/ 443 w 493"/>
                <a:gd name="T47" fmla="*/ 175 h 435"/>
                <a:gd name="T48" fmla="*/ 493 w 493"/>
                <a:gd name="T49" fmla="*/ 122 h 435"/>
                <a:gd name="T50" fmla="*/ 493 w 493"/>
                <a:gd name="T51" fmla="*/ 1 h 435"/>
                <a:gd name="T52" fmla="*/ 493 w 493"/>
                <a:gd name="T53" fmla="*/ 3 h 435"/>
                <a:gd name="T54" fmla="*/ 493 w 493"/>
                <a:gd name="T55" fmla="*/ 98 h 4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93"/>
                <a:gd name="T85" fmla="*/ 0 h 435"/>
                <a:gd name="T86" fmla="*/ 493 w 493"/>
                <a:gd name="T87" fmla="*/ 435 h 43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93" h="435">
                  <a:moveTo>
                    <a:pt x="493" y="98"/>
                  </a:moveTo>
                  <a:lnTo>
                    <a:pt x="493" y="0"/>
                  </a:lnTo>
                  <a:lnTo>
                    <a:pt x="473" y="25"/>
                  </a:lnTo>
                  <a:lnTo>
                    <a:pt x="451" y="51"/>
                  </a:lnTo>
                  <a:lnTo>
                    <a:pt x="422" y="78"/>
                  </a:lnTo>
                  <a:lnTo>
                    <a:pt x="386" y="109"/>
                  </a:lnTo>
                  <a:lnTo>
                    <a:pt x="351" y="143"/>
                  </a:lnTo>
                  <a:lnTo>
                    <a:pt x="315" y="175"/>
                  </a:lnTo>
                  <a:lnTo>
                    <a:pt x="282" y="202"/>
                  </a:lnTo>
                  <a:lnTo>
                    <a:pt x="252" y="226"/>
                  </a:lnTo>
                  <a:lnTo>
                    <a:pt x="219" y="248"/>
                  </a:lnTo>
                  <a:lnTo>
                    <a:pt x="185" y="270"/>
                  </a:lnTo>
                  <a:lnTo>
                    <a:pt x="145" y="293"/>
                  </a:lnTo>
                  <a:lnTo>
                    <a:pt x="108" y="311"/>
                  </a:lnTo>
                  <a:lnTo>
                    <a:pt x="70" y="327"/>
                  </a:lnTo>
                  <a:lnTo>
                    <a:pt x="30" y="344"/>
                  </a:lnTo>
                  <a:lnTo>
                    <a:pt x="0" y="358"/>
                  </a:lnTo>
                  <a:lnTo>
                    <a:pt x="0" y="435"/>
                  </a:lnTo>
                  <a:lnTo>
                    <a:pt x="54" y="419"/>
                  </a:lnTo>
                  <a:lnTo>
                    <a:pt x="133" y="385"/>
                  </a:lnTo>
                  <a:lnTo>
                    <a:pt x="234" y="342"/>
                  </a:lnTo>
                  <a:lnTo>
                    <a:pt x="308" y="296"/>
                  </a:lnTo>
                  <a:lnTo>
                    <a:pt x="376" y="230"/>
                  </a:lnTo>
                  <a:lnTo>
                    <a:pt x="443" y="175"/>
                  </a:lnTo>
                  <a:lnTo>
                    <a:pt x="493" y="122"/>
                  </a:lnTo>
                  <a:lnTo>
                    <a:pt x="493" y="1"/>
                  </a:lnTo>
                  <a:lnTo>
                    <a:pt x="493" y="3"/>
                  </a:lnTo>
                  <a:lnTo>
                    <a:pt x="493" y="9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 sz="1800"/>
            </a:p>
          </p:txBody>
        </p:sp>
        <p:sp>
          <p:nvSpPr>
            <p:cNvPr id="6185" name="Freeform 29">
              <a:extLst>
                <a:ext uri="{FF2B5EF4-FFF2-40B4-BE49-F238E27FC236}">
                  <a16:creationId xmlns:a16="http://schemas.microsoft.com/office/drawing/2014/main" id="{AE2F9CAA-15A3-4A81-B3C6-093FD8D1F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2231"/>
              <a:ext cx="589" cy="270"/>
            </a:xfrm>
            <a:custGeom>
              <a:avLst/>
              <a:gdLst>
                <a:gd name="T0" fmla="*/ 589 w 589"/>
                <a:gd name="T1" fmla="*/ 270 h 270"/>
                <a:gd name="T2" fmla="*/ 589 w 589"/>
                <a:gd name="T3" fmla="*/ 187 h 270"/>
                <a:gd name="T4" fmla="*/ 551 w 589"/>
                <a:gd name="T5" fmla="*/ 180 h 270"/>
                <a:gd name="T6" fmla="*/ 512 w 589"/>
                <a:gd name="T7" fmla="*/ 173 h 270"/>
                <a:gd name="T8" fmla="*/ 475 w 589"/>
                <a:gd name="T9" fmla="*/ 164 h 270"/>
                <a:gd name="T10" fmla="*/ 437 w 589"/>
                <a:gd name="T11" fmla="*/ 155 h 270"/>
                <a:gd name="T12" fmla="*/ 393 w 589"/>
                <a:gd name="T13" fmla="*/ 144 h 270"/>
                <a:gd name="T14" fmla="*/ 345 w 589"/>
                <a:gd name="T15" fmla="*/ 132 h 270"/>
                <a:gd name="T16" fmla="*/ 285 w 589"/>
                <a:gd name="T17" fmla="*/ 114 h 270"/>
                <a:gd name="T18" fmla="*/ 227 w 589"/>
                <a:gd name="T19" fmla="*/ 97 h 270"/>
                <a:gd name="T20" fmla="*/ 189 w 589"/>
                <a:gd name="T21" fmla="*/ 85 h 270"/>
                <a:gd name="T22" fmla="*/ 144 w 589"/>
                <a:gd name="T23" fmla="*/ 68 h 270"/>
                <a:gd name="T24" fmla="*/ 95 w 589"/>
                <a:gd name="T25" fmla="*/ 47 h 270"/>
                <a:gd name="T26" fmla="*/ 51 w 589"/>
                <a:gd name="T27" fmla="*/ 27 h 270"/>
                <a:gd name="T28" fmla="*/ 19 w 589"/>
                <a:gd name="T29" fmla="*/ 11 h 270"/>
                <a:gd name="T30" fmla="*/ 0 w 589"/>
                <a:gd name="T31" fmla="*/ 0 h 270"/>
                <a:gd name="T32" fmla="*/ 0 w 589"/>
                <a:gd name="T33" fmla="*/ 103 h 270"/>
                <a:gd name="T34" fmla="*/ 37 w 589"/>
                <a:gd name="T35" fmla="*/ 129 h 270"/>
                <a:gd name="T36" fmla="*/ 111 w 589"/>
                <a:gd name="T37" fmla="*/ 165 h 270"/>
                <a:gd name="T38" fmla="*/ 197 w 589"/>
                <a:gd name="T39" fmla="*/ 201 h 270"/>
                <a:gd name="T40" fmla="*/ 274 w 589"/>
                <a:gd name="T41" fmla="*/ 221 h 270"/>
                <a:gd name="T42" fmla="*/ 363 w 589"/>
                <a:gd name="T43" fmla="*/ 246 h 270"/>
                <a:gd name="T44" fmla="*/ 452 w 589"/>
                <a:gd name="T45" fmla="*/ 263 h 270"/>
                <a:gd name="T46" fmla="*/ 515 w 589"/>
                <a:gd name="T47" fmla="*/ 269 h 270"/>
                <a:gd name="T48" fmla="*/ 589 w 589"/>
                <a:gd name="T49" fmla="*/ 270 h 27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89"/>
                <a:gd name="T76" fmla="*/ 0 h 270"/>
                <a:gd name="T77" fmla="*/ 589 w 589"/>
                <a:gd name="T78" fmla="*/ 270 h 27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89" h="270">
                  <a:moveTo>
                    <a:pt x="589" y="270"/>
                  </a:moveTo>
                  <a:lnTo>
                    <a:pt x="589" y="187"/>
                  </a:lnTo>
                  <a:lnTo>
                    <a:pt x="551" y="180"/>
                  </a:lnTo>
                  <a:lnTo>
                    <a:pt x="512" y="173"/>
                  </a:lnTo>
                  <a:lnTo>
                    <a:pt x="475" y="164"/>
                  </a:lnTo>
                  <a:lnTo>
                    <a:pt x="437" y="155"/>
                  </a:lnTo>
                  <a:lnTo>
                    <a:pt x="393" y="144"/>
                  </a:lnTo>
                  <a:lnTo>
                    <a:pt x="345" y="132"/>
                  </a:lnTo>
                  <a:lnTo>
                    <a:pt x="285" y="114"/>
                  </a:lnTo>
                  <a:lnTo>
                    <a:pt x="227" y="97"/>
                  </a:lnTo>
                  <a:lnTo>
                    <a:pt x="189" y="85"/>
                  </a:lnTo>
                  <a:lnTo>
                    <a:pt x="144" y="68"/>
                  </a:lnTo>
                  <a:lnTo>
                    <a:pt x="95" y="47"/>
                  </a:lnTo>
                  <a:lnTo>
                    <a:pt x="51" y="27"/>
                  </a:lnTo>
                  <a:lnTo>
                    <a:pt x="19" y="11"/>
                  </a:lnTo>
                  <a:lnTo>
                    <a:pt x="0" y="0"/>
                  </a:lnTo>
                  <a:lnTo>
                    <a:pt x="0" y="103"/>
                  </a:lnTo>
                  <a:lnTo>
                    <a:pt x="37" y="129"/>
                  </a:lnTo>
                  <a:lnTo>
                    <a:pt x="111" y="165"/>
                  </a:lnTo>
                  <a:lnTo>
                    <a:pt x="197" y="201"/>
                  </a:lnTo>
                  <a:lnTo>
                    <a:pt x="274" y="221"/>
                  </a:lnTo>
                  <a:lnTo>
                    <a:pt x="363" y="246"/>
                  </a:lnTo>
                  <a:lnTo>
                    <a:pt x="452" y="263"/>
                  </a:lnTo>
                  <a:lnTo>
                    <a:pt x="515" y="269"/>
                  </a:lnTo>
                  <a:lnTo>
                    <a:pt x="589" y="27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 sz="1800"/>
            </a:p>
          </p:txBody>
        </p:sp>
        <p:sp>
          <p:nvSpPr>
            <p:cNvPr id="6186" name="Freeform 30">
              <a:extLst>
                <a:ext uri="{FF2B5EF4-FFF2-40B4-BE49-F238E27FC236}">
                  <a16:creationId xmlns:a16="http://schemas.microsoft.com/office/drawing/2014/main" id="{560663F9-F6FC-4348-829A-94C5ABB38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2330"/>
              <a:ext cx="1645" cy="824"/>
            </a:xfrm>
            <a:custGeom>
              <a:avLst/>
              <a:gdLst>
                <a:gd name="T0" fmla="*/ 1554 w 1645"/>
                <a:gd name="T1" fmla="*/ 824 h 824"/>
                <a:gd name="T2" fmla="*/ 1456 w 1645"/>
                <a:gd name="T3" fmla="*/ 824 h 824"/>
                <a:gd name="T4" fmla="*/ 1354 w 1645"/>
                <a:gd name="T5" fmla="*/ 817 h 824"/>
                <a:gd name="T6" fmla="*/ 1259 w 1645"/>
                <a:gd name="T7" fmla="*/ 803 h 824"/>
                <a:gd name="T8" fmla="*/ 1149 w 1645"/>
                <a:gd name="T9" fmla="*/ 779 h 824"/>
                <a:gd name="T10" fmla="*/ 1044 w 1645"/>
                <a:gd name="T11" fmla="*/ 746 h 824"/>
                <a:gd name="T12" fmla="*/ 933 w 1645"/>
                <a:gd name="T13" fmla="*/ 701 h 824"/>
                <a:gd name="T14" fmla="*/ 834 w 1645"/>
                <a:gd name="T15" fmla="*/ 654 h 824"/>
                <a:gd name="T16" fmla="*/ 740 w 1645"/>
                <a:gd name="T17" fmla="*/ 607 h 824"/>
                <a:gd name="T18" fmla="*/ 644 w 1645"/>
                <a:gd name="T19" fmla="*/ 553 h 824"/>
                <a:gd name="T20" fmla="*/ 554 w 1645"/>
                <a:gd name="T21" fmla="*/ 493 h 824"/>
                <a:gd name="T22" fmla="*/ 467 w 1645"/>
                <a:gd name="T23" fmla="*/ 424 h 824"/>
                <a:gd name="T24" fmla="*/ 396 w 1645"/>
                <a:gd name="T25" fmla="*/ 355 h 824"/>
                <a:gd name="T26" fmla="*/ 348 w 1645"/>
                <a:gd name="T27" fmla="*/ 291 h 824"/>
                <a:gd name="T28" fmla="*/ 49 w 1645"/>
                <a:gd name="T29" fmla="*/ 312 h 824"/>
                <a:gd name="T30" fmla="*/ 151 w 1645"/>
                <a:gd name="T31" fmla="*/ 267 h 824"/>
                <a:gd name="T32" fmla="*/ 222 w 1645"/>
                <a:gd name="T33" fmla="*/ 231 h 824"/>
                <a:gd name="T34" fmla="*/ 281 w 1645"/>
                <a:gd name="T35" fmla="*/ 194 h 824"/>
                <a:gd name="T36" fmla="*/ 338 w 1645"/>
                <a:gd name="T37" fmla="*/ 148 h 824"/>
                <a:gd name="T38" fmla="*/ 405 w 1645"/>
                <a:gd name="T39" fmla="*/ 88 h 824"/>
                <a:gd name="T40" fmla="*/ 469 w 1645"/>
                <a:gd name="T41" fmla="*/ 30 h 824"/>
                <a:gd name="T42" fmla="*/ 521 w 1645"/>
                <a:gd name="T43" fmla="*/ 13 h 824"/>
                <a:gd name="T44" fmla="*/ 577 w 1645"/>
                <a:gd name="T45" fmla="*/ 41 h 824"/>
                <a:gd name="T46" fmla="*/ 646 w 1645"/>
                <a:gd name="T47" fmla="*/ 69 h 824"/>
                <a:gd name="T48" fmla="*/ 709 w 1645"/>
                <a:gd name="T49" fmla="*/ 89 h 824"/>
                <a:gd name="T50" fmla="*/ 781 w 1645"/>
                <a:gd name="T51" fmla="*/ 109 h 824"/>
                <a:gd name="T52" fmla="*/ 854 w 1645"/>
                <a:gd name="T53" fmla="*/ 128 h 824"/>
                <a:gd name="T54" fmla="*/ 925 w 1645"/>
                <a:gd name="T55" fmla="*/ 143 h 824"/>
                <a:gd name="T56" fmla="*/ 993 w 1645"/>
                <a:gd name="T57" fmla="*/ 158 h 824"/>
                <a:gd name="T58" fmla="*/ 1085 w 1645"/>
                <a:gd name="T59" fmla="*/ 172 h 824"/>
                <a:gd name="T60" fmla="*/ 749 w 1645"/>
                <a:gd name="T61" fmla="*/ 282 h 824"/>
                <a:gd name="T62" fmla="*/ 828 w 1645"/>
                <a:gd name="T63" fmla="*/ 385 h 824"/>
                <a:gd name="T64" fmla="*/ 888 w 1645"/>
                <a:gd name="T65" fmla="*/ 445 h 824"/>
                <a:gd name="T66" fmla="*/ 975 w 1645"/>
                <a:gd name="T67" fmla="*/ 526 h 824"/>
                <a:gd name="T68" fmla="*/ 1050 w 1645"/>
                <a:gd name="T69" fmla="*/ 589 h 824"/>
                <a:gd name="T70" fmla="*/ 1110 w 1645"/>
                <a:gd name="T71" fmla="*/ 636 h 824"/>
                <a:gd name="T72" fmla="*/ 1185 w 1645"/>
                <a:gd name="T73" fmla="*/ 683 h 824"/>
                <a:gd name="T74" fmla="*/ 1262 w 1645"/>
                <a:gd name="T75" fmla="*/ 722 h 824"/>
                <a:gd name="T76" fmla="*/ 1354 w 1645"/>
                <a:gd name="T77" fmla="*/ 755 h 824"/>
                <a:gd name="T78" fmla="*/ 1453 w 1645"/>
                <a:gd name="T79" fmla="*/ 779 h 824"/>
                <a:gd name="T80" fmla="*/ 1557 w 1645"/>
                <a:gd name="T81" fmla="*/ 800 h 8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645"/>
                <a:gd name="T124" fmla="*/ 0 h 824"/>
                <a:gd name="T125" fmla="*/ 1645 w 1645"/>
                <a:gd name="T126" fmla="*/ 824 h 82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645" h="824">
                  <a:moveTo>
                    <a:pt x="1645" y="817"/>
                  </a:moveTo>
                  <a:lnTo>
                    <a:pt x="1554" y="824"/>
                  </a:lnTo>
                  <a:lnTo>
                    <a:pt x="1510" y="824"/>
                  </a:lnTo>
                  <a:lnTo>
                    <a:pt x="1456" y="824"/>
                  </a:lnTo>
                  <a:lnTo>
                    <a:pt x="1405" y="820"/>
                  </a:lnTo>
                  <a:lnTo>
                    <a:pt x="1354" y="817"/>
                  </a:lnTo>
                  <a:lnTo>
                    <a:pt x="1304" y="811"/>
                  </a:lnTo>
                  <a:lnTo>
                    <a:pt x="1259" y="803"/>
                  </a:lnTo>
                  <a:lnTo>
                    <a:pt x="1209" y="794"/>
                  </a:lnTo>
                  <a:lnTo>
                    <a:pt x="1149" y="779"/>
                  </a:lnTo>
                  <a:lnTo>
                    <a:pt x="1095" y="761"/>
                  </a:lnTo>
                  <a:lnTo>
                    <a:pt x="1044" y="746"/>
                  </a:lnTo>
                  <a:lnTo>
                    <a:pt x="987" y="725"/>
                  </a:lnTo>
                  <a:lnTo>
                    <a:pt x="933" y="701"/>
                  </a:lnTo>
                  <a:lnTo>
                    <a:pt x="879" y="677"/>
                  </a:lnTo>
                  <a:lnTo>
                    <a:pt x="834" y="654"/>
                  </a:lnTo>
                  <a:lnTo>
                    <a:pt x="783" y="630"/>
                  </a:lnTo>
                  <a:lnTo>
                    <a:pt x="740" y="607"/>
                  </a:lnTo>
                  <a:lnTo>
                    <a:pt x="692" y="580"/>
                  </a:lnTo>
                  <a:lnTo>
                    <a:pt x="644" y="553"/>
                  </a:lnTo>
                  <a:lnTo>
                    <a:pt x="596" y="520"/>
                  </a:lnTo>
                  <a:lnTo>
                    <a:pt x="554" y="493"/>
                  </a:lnTo>
                  <a:lnTo>
                    <a:pt x="509" y="457"/>
                  </a:lnTo>
                  <a:lnTo>
                    <a:pt x="467" y="424"/>
                  </a:lnTo>
                  <a:lnTo>
                    <a:pt x="428" y="391"/>
                  </a:lnTo>
                  <a:lnTo>
                    <a:pt x="396" y="355"/>
                  </a:lnTo>
                  <a:lnTo>
                    <a:pt x="369" y="324"/>
                  </a:lnTo>
                  <a:lnTo>
                    <a:pt x="348" y="291"/>
                  </a:lnTo>
                  <a:lnTo>
                    <a:pt x="0" y="336"/>
                  </a:lnTo>
                  <a:lnTo>
                    <a:pt x="49" y="312"/>
                  </a:lnTo>
                  <a:lnTo>
                    <a:pt x="106" y="288"/>
                  </a:lnTo>
                  <a:lnTo>
                    <a:pt x="151" y="267"/>
                  </a:lnTo>
                  <a:lnTo>
                    <a:pt x="185" y="251"/>
                  </a:lnTo>
                  <a:lnTo>
                    <a:pt x="222" y="231"/>
                  </a:lnTo>
                  <a:lnTo>
                    <a:pt x="252" y="213"/>
                  </a:lnTo>
                  <a:lnTo>
                    <a:pt x="281" y="194"/>
                  </a:lnTo>
                  <a:lnTo>
                    <a:pt x="307" y="171"/>
                  </a:lnTo>
                  <a:lnTo>
                    <a:pt x="338" y="148"/>
                  </a:lnTo>
                  <a:lnTo>
                    <a:pt x="372" y="119"/>
                  </a:lnTo>
                  <a:lnTo>
                    <a:pt x="405" y="88"/>
                  </a:lnTo>
                  <a:lnTo>
                    <a:pt x="434" y="62"/>
                  </a:lnTo>
                  <a:lnTo>
                    <a:pt x="469" y="30"/>
                  </a:lnTo>
                  <a:lnTo>
                    <a:pt x="494" y="0"/>
                  </a:lnTo>
                  <a:lnTo>
                    <a:pt x="521" y="13"/>
                  </a:lnTo>
                  <a:lnTo>
                    <a:pt x="548" y="28"/>
                  </a:lnTo>
                  <a:lnTo>
                    <a:pt x="577" y="41"/>
                  </a:lnTo>
                  <a:lnTo>
                    <a:pt x="611" y="55"/>
                  </a:lnTo>
                  <a:lnTo>
                    <a:pt x="646" y="69"/>
                  </a:lnTo>
                  <a:lnTo>
                    <a:pt x="678" y="80"/>
                  </a:lnTo>
                  <a:lnTo>
                    <a:pt x="709" y="89"/>
                  </a:lnTo>
                  <a:lnTo>
                    <a:pt x="744" y="100"/>
                  </a:lnTo>
                  <a:lnTo>
                    <a:pt x="781" y="109"/>
                  </a:lnTo>
                  <a:lnTo>
                    <a:pt x="819" y="119"/>
                  </a:lnTo>
                  <a:lnTo>
                    <a:pt x="854" y="128"/>
                  </a:lnTo>
                  <a:lnTo>
                    <a:pt x="888" y="137"/>
                  </a:lnTo>
                  <a:lnTo>
                    <a:pt x="925" y="143"/>
                  </a:lnTo>
                  <a:lnTo>
                    <a:pt x="960" y="151"/>
                  </a:lnTo>
                  <a:lnTo>
                    <a:pt x="993" y="158"/>
                  </a:lnTo>
                  <a:lnTo>
                    <a:pt x="1032" y="166"/>
                  </a:lnTo>
                  <a:lnTo>
                    <a:pt x="1085" y="172"/>
                  </a:lnTo>
                  <a:lnTo>
                    <a:pt x="725" y="234"/>
                  </a:lnTo>
                  <a:lnTo>
                    <a:pt x="749" y="282"/>
                  </a:lnTo>
                  <a:lnTo>
                    <a:pt x="777" y="318"/>
                  </a:lnTo>
                  <a:lnTo>
                    <a:pt x="828" y="385"/>
                  </a:lnTo>
                  <a:lnTo>
                    <a:pt x="858" y="415"/>
                  </a:lnTo>
                  <a:lnTo>
                    <a:pt x="888" y="445"/>
                  </a:lnTo>
                  <a:lnTo>
                    <a:pt x="942" y="496"/>
                  </a:lnTo>
                  <a:lnTo>
                    <a:pt x="975" y="526"/>
                  </a:lnTo>
                  <a:lnTo>
                    <a:pt x="1014" y="562"/>
                  </a:lnTo>
                  <a:lnTo>
                    <a:pt x="1050" y="589"/>
                  </a:lnTo>
                  <a:lnTo>
                    <a:pt x="1080" y="613"/>
                  </a:lnTo>
                  <a:lnTo>
                    <a:pt x="1110" y="636"/>
                  </a:lnTo>
                  <a:lnTo>
                    <a:pt x="1146" y="659"/>
                  </a:lnTo>
                  <a:lnTo>
                    <a:pt x="1185" y="683"/>
                  </a:lnTo>
                  <a:lnTo>
                    <a:pt x="1224" y="701"/>
                  </a:lnTo>
                  <a:lnTo>
                    <a:pt x="1262" y="722"/>
                  </a:lnTo>
                  <a:lnTo>
                    <a:pt x="1310" y="740"/>
                  </a:lnTo>
                  <a:lnTo>
                    <a:pt x="1354" y="755"/>
                  </a:lnTo>
                  <a:lnTo>
                    <a:pt x="1405" y="767"/>
                  </a:lnTo>
                  <a:lnTo>
                    <a:pt x="1453" y="779"/>
                  </a:lnTo>
                  <a:lnTo>
                    <a:pt x="1504" y="791"/>
                  </a:lnTo>
                  <a:lnTo>
                    <a:pt x="1557" y="800"/>
                  </a:lnTo>
                  <a:lnTo>
                    <a:pt x="1645" y="81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 sz="1800"/>
            </a:p>
          </p:txBody>
        </p:sp>
      </p:grpSp>
      <p:grpSp>
        <p:nvGrpSpPr>
          <p:cNvPr id="6166" name="Group 31">
            <a:extLst>
              <a:ext uri="{FF2B5EF4-FFF2-40B4-BE49-F238E27FC236}">
                <a16:creationId xmlns:a16="http://schemas.microsoft.com/office/drawing/2014/main" id="{668F79C4-71B0-4482-BBF6-7310635A16D0}"/>
              </a:ext>
            </a:extLst>
          </p:cNvPr>
          <p:cNvGrpSpPr>
            <a:grpSpLocks/>
          </p:cNvGrpSpPr>
          <p:nvPr/>
        </p:nvGrpSpPr>
        <p:grpSpPr bwMode="auto">
          <a:xfrm rot="15742956">
            <a:off x="3885605" y="2169914"/>
            <a:ext cx="398859" cy="171450"/>
            <a:chOff x="3985" y="1563"/>
            <a:chExt cx="1035" cy="456"/>
          </a:xfrm>
        </p:grpSpPr>
        <p:sp>
          <p:nvSpPr>
            <p:cNvPr id="6179" name="Freeform 32">
              <a:extLst>
                <a:ext uri="{FF2B5EF4-FFF2-40B4-BE49-F238E27FC236}">
                  <a16:creationId xmlns:a16="http://schemas.microsoft.com/office/drawing/2014/main" id="{AF4F7230-2D09-46BD-8DFC-A496631B9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5" y="1563"/>
              <a:ext cx="953" cy="382"/>
            </a:xfrm>
            <a:custGeom>
              <a:avLst/>
              <a:gdLst>
                <a:gd name="T0" fmla="*/ 0 w 3813"/>
                <a:gd name="T1" fmla="*/ 0 h 1530"/>
                <a:gd name="T2" fmla="*/ 159 w 3813"/>
                <a:gd name="T3" fmla="*/ 0 h 1530"/>
                <a:gd name="T4" fmla="*/ 295 w 3813"/>
                <a:gd name="T5" fmla="*/ 4 h 1530"/>
                <a:gd name="T6" fmla="*/ 445 w 3813"/>
                <a:gd name="T7" fmla="*/ 10 h 1530"/>
                <a:gd name="T8" fmla="*/ 596 w 3813"/>
                <a:gd name="T9" fmla="*/ 15 h 1530"/>
                <a:gd name="T10" fmla="*/ 761 w 3813"/>
                <a:gd name="T11" fmla="*/ 26 h 1530"/>
                <a:gd name="T12" fmla="*/ 921 w 3813"/>
                <a:gd name="T13" fmla="*/ 40 h 1530"/>
                <a:gd name="T14" fmla="*/ 1062 w 3813"/>
                <a:gd name="T15" fmla="*/ 52 h 1530"/>
                <a:gd name="T16" fmla="*/ 1221 w 3813"/>
                <a:gd name="T17" fmla="*/ 68 h 1530"/>
                <a:gd name="T18" fmla="*/ 1363 w 3813"/>
                <a:gd name="T19" fmla="*/ 86 h 1530"/>
                <a:gd name="T20" fmla="*/ 1494 w 3813"/>
                <a:gd name="T21" fmla="*/ 102 h 1530"/>
                <a:gd name="T22" fmla="*/ 1647 w 3813"/>
                <a:gd name="T23" fmla="*/ 125 h 1530"/>
                <a:gd name="T24" fmla="*/ 1829 w 3813"/>
                <a:gd name="T25" fmla="*/ 159 h 1530"/>
                <a:gd name="T26" fmla="*/ 1988 w 3813"/>
                <a:gd name="T27" fmla="*/ 188 h 1530"/>
                <a:gd name="T28" fmla="*/ 2165 w 3813"/>
                <a:gd name="T29" fmla="*/ 227 h 1530"/>
                <a:gd name="T30" fmla="*/ 2347 w 3813"/>
                <a:gd name="T31" fmla="*/ 272 h 1530"/>
                <a:gd name="T32" fmla="*/ 2517 w 3813"/>
                <a:gd name="T33" fmla="*/ 317 h 1530"/>
                <a:gd name="T34" fmla="*/ 2653 w 3813"/>
                <a:gd name="T35" fmla="*/ 363 h 1530"/>
                <a:gd name="T36" fmla="*/ 2825 w 3813"/>
                <a:gd name="T37" fmla="*/ 419 h 1530"/>
                <a:gd name="T38" fmla="*/ 2966 w 3813"/>
                <a:gd name="T39" fmla="*/ 476 h 1530"/>
                <a:gd name="T40" fmla="*/ 3091 w 3813"/>
                <a:gd name="T41" fmla="*/ 526 h 1530"/>
                <a:gd name="T42" fmla="*/ 3193 w 3813"/>
                <a:gd name="T43" fmla="*/ 583 h 1530"/>
                <a:gd name="T44" fmla="*/ 3295 w 3813"/>
                <a:gd name="T45" fmla="*/ 635 h 1530"/>
                <a:gd name="T46" fmla="*/ 3375 w 3813"/>
                <a:gd name="T47" fmla="*/ 685 h 1530"/>
                <a:gd name="T48" fmla="*/ 3443 w 3813"/>
                <a:gd name="T49" fmla="*/ 730 h 1530"/>
                <a:gd name="T50" fmla="*/ 3518 w 3813"/>
                <a:gd name="T51" fmla="*/ 788 h 1530"/>
                <a:gd name="T52" fmla="*/ 3591 w 3813"/>
                <a:gd name="T53" fmla="*/ 845 h 1530"/>
                <a:gd name="T54" fmla="*/ 3647 w 3813"/>
                <a:gd name="T55" fmla="*/ 902 h 1530"/>
                <a:gd name="T56" fmla="*/ 3728 w 3813"/>
                <a:gd name="T57" fmla="*/ 1009 h 1530"/>
                <a:gd name="T58" fmla="*/ 3778 w 3813"/>
                <a:gd name="T59" fmla="*/ 1101 h 1530"/>
                <a:gd name="T60" fmla="*/ 3790 w 3813"/>
                <a:gd name="T61" fmla="*/ 1140 h 1530"/>
                <a:gd name="T62" fmla="*/ 3813 w 3813"/>
                <a:gd name="T63" fmla="*/ 1218 h 1530"/>
                <a:gd name="T64" fmla="*/ 3813 w 3813"/>
                <a:gd name="T65" fmla="*/ 1281 h 1530"/>
                <a:gd name="T66" fmla="*/ 3813 w 3813"/>
                <a:gd name="T67" fmla="*/ 1530 h 1530"/>
                <a:gd name="T68" fmla="*/ 3654 w 3813"/>
                <a:gd name="T69" fmla="*/ 1411 h 1530"/>
                <a:gd name="T70" fmla="*/ 2892 w 3813"/>
                <a:gd name="T71" fmla="*/ 861 h 1530"/>
                <a:gd name="T72" fmla="*/ 1789 w 3813"/>
                <a:gd name="T73" fmla="*/ 572 h 1530"/>
                <a:gd name="T74" fmla="*/ 650 w 3813"/>
                <a:gd name="T75" fmla="*/ 419 h 1530"/>
                <a:gd name="T76" fmla="*/ 0 w 3813"/>
                <a:gd name="T77" fmla="*/ 385 h 1530"/>
                <a:gd name="T78" fmla="*/ 0 w 3813"/>
                <a:gd name="T79" fmla="*/ 0 h 15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813"/>
                <a:gd name="T121" fmla="*/ 0 h 1530"/>
                <a:gd name="T122" fmla="*/ 3813 w 3813"/>
                <a:gd name="T123" fmla="*/ 1530 h 15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813" h="1530">
                  <a:moveTo>
                    <a:pt x="0" y="0"/>
                  </a:moveTo>
                  <a:lnTo>
                    <a:pt x="159" y="0"/>
                  </a:lnTo>
                  <a:lnTo>
                    <a:pt x="295" y="4"/>
                  </a:lnTo>
                  <a:lnTo>
                    <a:pt x="445" y="10"/>
                  </a:lnTo>
                  <a:lnTo>
                    <a:pt x="596" y="15"/>
                  </a:lnTo>
                  <a:lnTo>
                    <a:pt x="761" y="26"/>
                  </a:lnTo>
                  <a:lnTo>
                    <a:pt x="921" y="40"/>
                  </a:lnTo>
                  <a:lnTo>
                    <a:pt x="1062" y="52"/>
                  </a:lnTo>
                  <a:lnTo>
                    <a:pt x="1221" y="68"/>
                  </a:lnTo>
                  <a:lnTo>
                    <a:pt x="1363" y="86"/>
                  </a:lnTo>
                  <a:lnTo>
                    <a:pt x="1494" y="102"/>
                  </a:lnTo>
                  <a:lnTo>
                    <a:pt x="1647" y="125"/>
                  </a:lnTo>
                  <a:lnTo>
                    <a:pt x="1829" y="159"/>
                  </a:lnTo>
                  <a:lnTo>
                    <a:pt x="1988" y="188"/>
                  </a:lnTo>
                  <a:lnTo>
                    <a:pt x="2165" y="227"/>
                  </a:lnTo>
                  <a:lnTo>
                    <a:pt x="2347" y="272"/>
                  </a:lnTo>
                  <a:lnTo>
                    <a:pt x="2517" y="317"/>
                  </a:lnTo>
                  <a:lnTo>
                    <a:pt x="2653" y="363"/>
                  </a:lnTo>
                  <a:lnTo>
                    <a:pt x="2825" y="419"/>
                  </a:lnTo>
                  <a:lnTo>
                    <a:pt x="2966" y="476"/>
                  </a:lnTo>
                  <a:lnTo>
                    <a:pt x="3091" y="526"/>
                  </a:lnTo>
                  <a:lnTo>
                    <a:pt x="3193" y="583"/>
                  </a:lnTo>
                  <a:lnTo>
                    <a:pt x="3295" y="635"/>
                  </a:lnTo>
                  <a:lnTo>
                    <a:pt x="3375" y="685"/>
                  </a:lnTo>
                  <a:lnTo>
                    <a:pt x="3443" y="730"/>
                  </a:lnTo>
                  <a:lnTo>
                    <a:pt x="3518" y="788"/>
                  </a:lnTo>
                  <a:lnTo>
                    <a:pt x="3591" y="845"/>
                  </a:lnTo>
                  <a:lnTo>
                    <a:pt x="3647" y="902"/>
                  </a:lnTo>
                  <a:lnTo>
                    <a:pt x="3728" y="1009"/>
                  </a:lnTo>
                  <a:lnTo>
                    <a:pt x="3778" y="1101"/>
                  </a:lnTo>
                  <a:lnTo>
                    <a:pt x="3790" y="1140"/>
                  </a:lnTo>
                  <a:lnTo>
                    <a:pt x="3813" y="1218"/>
                  </a:lnTo>
                  <a:lnTo>
                    <a:pt x="3813" y="1281"/>
                  </a:lnTo>
                  <a:lnTo>
                    <a:pt x="3813" y="1530"/>
                  </a:lnTo>
                  <a:lnTo>
                    <a:pt x="3654" y="1411"/>
                  </a:lnTo>
                  <a:lnTo>
                    <a:pt x="2892" y="861"/>
                  </a:lnTo>
                  <a:lnTo>
                    <a:pt x="1789" y="572"/>
                  </a:lnTo>
                  <a:lnTo>
                    <a:pt x="650" y="419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 sz="1800"/>
            </a:p>
          </p:txBody>
        </p:sp>
        <p:sp>
          <p:nvSpPr>
            <p:cNvPr id="6180" name="Rectangle 33">
              <a:extLst>
                <a:ext uri="{FF2B5EF4-FFF2-40B4-BE49-F238E27FC236}">
                  <a16:creationId xmlns:a16="http://schemas.microsoft.com/office/drawing/2014/main" id="{0B97F226-174E-4252-AA31-3B1E22C31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1865"/>
              <a:ext cx="324" cy="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 sz="1800"/>
            </a:p>
          </p:txBody>
        </p:sp>
        <p:sp>
          <p:nvSpPr>
            <p:cNvPr id="6181" name="Freeform 34">
              <a:extLst>
                <a:ext uri="{FF2B5EF4-FFF2-40B4-BE49-F238E27FC236}">
                  <a16:creationId xmlns:a16="http://schemas.microsoft.com/office/drawing/2014/main" id="{97DDA7C0-A921-42D8-8770-CF00747C0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1944"/>
              <a:ext cx="324" cy="75"/>
            </a:xfrm>
            <a:custGeom>
              <a:avLst/>
              <a:gdLst>
                <a:gd name="T0" fmla="*/ 0 w 1295"/>
                <a:gd name="T1" fmla="*/ 0 h 299"/>
                <a:gd name="T2" fmla="*/ 1295 w 1295"/>
                <a:gd name="T3" fmla="*/ 0 h 299"/>
                <a:gd name="T4" fmla="*/ 647 w 1295"/>
                <a:gd name="T5" fmla="*/ 299 h 299"/>
                <a:gd name="T6" fmla="*/ 0 w 1295"/>
                <a:gd name="T7" fmla="*/ 0 h 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5"/>
                <a:gd name="T13" fmla="*/ 0 h 299"/>
                <a:gd name="T14" fmla="*/ 1295 w 1295"/>
                <a:gd name="T15" fmla="*/ 299 h 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5" h="299">
                  <a:moveTo>
                    <a:pt x="0" y="0"/>
                  </a:moveTo>
                  <a:lnTo>
                    <a:pt x="1295" y="0"/>
                  </a:lnTo>
                  <a:lnTo>
                    <a:pt x="647" y="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 sz="1800"/>
            </a:p>
          </p:txBody>
        </p:sp>
        <p:sp>
          <p:nvSpPr>
            <p:cNvPr id="6182" name="Freeform 35">
              <a:extLst>
                <a:ext uri="{FF2B5EF4-FFF2-40B4-BE49-F238E27FC236}">
                  <a16:creationId xmlns:a16="http://schemas.microsoft.com/office/drawing/2014/main" id="{C6EF6CF9-355D-444B-8B8A-4B57AC7FF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5" y="1650"/>
              <a:ext cx="952" cy="294"/>
            </a:xfrm>
            <a:custGeom>
              <a:avLst/>
              <a:gdLst>
                <a:gd name="T0" fmla="*/ 100 w 3809"/>
                <a:gd name="T1" fmla="*/ 186 h 1177"/>
                <a:gd name="T2" fmla="*/ 328 w 3809"/>
                <a:gd name="T3" fmla="*/ 190 h 1177"/>
                <a:gd name="T4" fmla="*/ 543 w 3809"/>
                <a:gd name="T5" fmla="*/ 199 h 1177"/>
                <a:gd name="T6" fmla="*/ 764 w 3809"/>
                <a:gd name="T7" fmla="*/ 212 h 1177"/>
                <a:gd name="T8" fmla="*/ 978 w 3809"/>
                <a:gd name="T9" fmla="*/ 231 h 1177"/>
                <a:gd name="T10" fmla="*/ 1218 w 3809"/>
                <a:gd name="T11" fmla="*/ 258 h 1177"/>
                <a:gd name="T12" fmla="*/ 1420 w 3809"/>
                <a:gd name="T13" fmla="*/ 285 h 1177"/>
                <a:gd name="T14" fmla="*/ 1690 w 3809"/>
                <a:gd name="T15" fmla="*/ 330 h 1177"/>
                <a:gd name="T16" fmla="*/ 2010 w 3809"/>
                <a:gd name="T17" fmla="*/ 400 h 1177"/>
                <a:gd name="T18" fmla="*/ 2197 w 3809"/>
                <a:gd name="T19" fmla="*/ 452 h 1177"/>
                <a:gd name="T20" fmla="*/ 2473 w 3809"/>
                <a:gd name="T21" fmla="*/ 542 h 1177"/>
                <a:gd name="T22" fmla="*/ 2648 w 3809"/>
                <a:gd name="T23" fmla="*/ 612 h 1177"/>
                <a:gd name="T24" fmla="*/ 2802 w 3809"/>
                <a:gd name="T25" fmla="*/ 690 h 1177"/>
                <a:gd name="T26" fmla="*/ 2928 w 3809"/>
                <a:gd name="T27" fmla="*/ 768 h 1177"/>
                <a:gd name="T28" fmla="*/ 3035 w 3809"/>
                <a:gd name="T29" fmla="*/ 851 h 1177"/>
                <a:gd name="T30" fmla="*/ 3113 w 3809"/>
                <a:gd name="T31" fmla="*/ 927 h 1177"/>
                <a:gd name="T32" fmla="*/ 3162 w 3809"/>
                <a:gd name="T33" fmla="*/ 998 h 1177"/>
                <a:gd name="T34" fmla="*/ 3193 w 3809"/>
                <a:gd name="T35" fmla="*/ 1063 h 1177"/>
                <a:gd name="T36" fmla="*/ 3212 w 3809"/>
                <a:gd name="T37" fmla="*/ 1139 h 1177"/>
                <a:gd name="T38" fmla="*/ 3809 w 3809"/>
                <a:gd name="T39" fmla="*/ 1177 h 1177"/>
                <a:gd name="T40" fmla="*/ 3792 w 3809"/>
                <a:gd name="T41" fmla="*/ 1065 h 1177"/>
                <a:gd name="T42" fmla="*/ 3758 w 3809"/>
                <a:gd name="T43" fmla="*/ 986 h 1177"/>
                <a:gd name="T44" fmla="*/ 3707 w 3809"/>
                <a:gd name="T45" fmla="*/ 906 h 1177"/>
                <a:gd name="T46" fmla="*/ 3636 w 3809"/>
                <a:gd name="T47" fmla="*/ 828 h 1177"/>
                <a:gd name="T48" fmla="*/ 3548 w 3809"/>
                <a:gd name="T49" fmla="*/ 749 h 1177"/>
                <a:gd name="T50" fmla="*/ 3447 w 3809"/>
                <a:gd name="T51" fmla="*/ 676 h 1177"/>
                <a:gd name="T52" fmla="*/ 3293 w 3809"/>
                <a:gd name="T53" fmla="*/ 585 h 1177"/>
                <a:gd name="T54" fmla="*/ 3068 w 3809"/>
                <a:gd name="T55" fmla="*/ 482 h 1177"/>
                <a:gd name="T56" fmla="*/ 2852 w 3809"/>
                <a:gd name="T57" fmla="*/ 399 h 1177"/>
                <a:gd name="T58" fmla="*/ 2544 w 3809"/>
                <a:gd name="T59" fmla="*/ 302 h 1177"/>
                <a:gd name="T60" fmla="*/ 2229 w 3809"/>
                <a:gd name="T61" fmla="*/ 228 h 1177"/>
                <a:gd name="T62" fmla="*/ 2000 w 3809"/>
                <a:gd name="T63" fmla="*/ 178 h 1177"/>
                <a:gd name="T64" fmla="*/ 1803 w 3809"/>
                <a:gd name="T65" fmla="*/ 144 h 1177"/>
                <a:gd name="T66" fmla="*/ 1594 w 3809"/>
                <a:gd name="T67" fmla="*/ 112 h 1177"/>
                <a:gd name="T68" fmla="*/ 1338 w 3809"/>
                <a:gd name="T69" fmla="*/ 80 h 1177"/>
                <a:gd name="T70" fmla="*/ 1056 w 3809"/>
                <a:gd name="T71" fmla="*/ 50 h 1177"/>
                <a:gd name="T72" fmla="*/ 779 w 3809"/>
                <a:gd name="T73" fmla="*/ 29 h 1177"/>
                <a:gd name="T74" fmla="*/ 486 w 3809"/>
                <a:gd name="T75" fmla="*/ 13 h 1177"/>
                <a:gd name="T76" fmla="*/ 100 w 3809"/>
                <a:gd name="T77" fmla="*/ 3 h 1177"/>
                <a:gd name="T78" fmla="*/ 0 w 3809"/>
                <a:gd name="T79" fmla="*/ 186 h 117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809"/>
                <a:gd name="T121" fmla="*/ 0 h 1177"/>
                <a:gd name="T122" fmla="*/ 3809 w 3809"/>
                <a:gd name="T123" fmla="*/ 1177 h 117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809" h="1177">
                  <a:moveTo>
                    <a:pt x="0" y="186"/>
                  </a:moveTo>
                  <a:lnTo>
                    <a:pt x="100" y="186"/>
                  </a:lnTo>
                  <a:lnTo>
                    <a:pt x="226" y="187"/>
                  </a:lnTo>
                  <a:lnTo>
                    <a:pt x="328" y="190"/>
                  </a:lnTo>
                  <a:lnTo>
                    <a:pt x="430" y="194"/>
                  </a:lnTo>
                  <a:lnTo>
                    <a:pt x="543" y="199"/>
                  </a:lnTo>
                  <a:lnTo>
                    <a:pt x="646" y="205"/>
                  </a:lnTo>
                  <a:lnTo>
                    <a:pt x="764" y="212"/>
                  </a:lnTo>
                  <a:lnTo>
                    <a:pt x="858" y="220"/>
                  </a:lnTo>
                  <a:lnTo>
                    <a:pt x="978" y="231"/>
                  </a:lnTo>
                  <a:lnTo>
                    <a:pt x="1094" y="244"/>
                  </a:lnTo>
                  <a:lnTo>
                    <a:pt x="1218" y="258"/>
                  </a:lnTo>
                  <a:lnTo>
                    <a:pt x="1323" y="273"/>
                  </a:lnTo>
                  <a:lnTo>
                    <a:pt x="1420" y="285"/>
                  </a:lnTo>
                  <a:lnTo>
                    <a:pt x="1530" y="302"/>
                  </a:lnTo>
                  <a:lnTo>
                    <a:pt x="1690" y="330"/>
                  </a:lnTo>
                  <a:lnTo>
                    <a:pt x="1834" y="360"/>
                  </a:lnTo>
                  <a:lnTo>
                    <a:pt x="2010" y="400"/>
                  </a:lnTo>
                  <a:lnTo>
                    <a:pt x="2123" y="430"/>
                  </a:lnTo>
                  <a:lnTo>
                    <a:pt x="2197" y="452"/>
                  </a:lnTo>
                  <a:lnTo>
                    <a:pt x="2340" y="495"/>
                  </a:lnTo>
                  <a:lnTo>
                    <a:pt x="2473" y="542"/>
                  </a:lnTo>
                  <a:lnTo>
                    <a:pt x="2573" y="580"/>
                  </a:lnTo>
                  <a:lnTo>
                    <a:pt x="2648" y="612"/>
                  </a:lnTo>
                  <a:lnTo>
                    <a:pt x="2732" y="652"/>
                  </a:lnTo>
                  <a:lnTo>
                    <a:pt x="2802" y="690"/>
                  </a:lnTo>
                  <a:lnTo>
                    <a:pt x="2861" y="724"/>
                  </a:lnTo>
                  <a:lnTo>
                    <a:pt x="2928" y="768"/>
                  </a:lnTo>
                  <a:lnTo>
                    <a:pt x="2986" y="809"/>
                  </a:lnTo>
                  <a:lnTo>
                    <a:pt x="3035" y="851"/>
                  </a:lnTo>
                  <a:lnTo>
                    <a:pt x="3079" y="889"/>
                  </a:lnTo>
                  <a:lnTo>
                    <a:pt x="3113" y="927"/>
                  </a:lnTo>
                  <a:lnTo>
                    <a:pt x="3140" y="961"/>
                  </a:lnTo>
                  <a:lnTo>
                    <a:pt x="3162" y="998"/>
                  </a:lnTo>
                  <a:lnTo>
                    <a:pt x="3181" y="1032"/>
                  </a:lnTo>
                  <a:lnTo>
                    <a:pt x="3193" y="1063"/>
                  </a:lnTo>
                  <a:lnTo>
                    <a:pt x="3206" y="1103"/>
                  </a:lnTo>
                  <a:lnTo>
                    <a:pt x="3212" y="1139"/>
                  </a:lnTo>
                  <a:lnTo>
                    <a:pt x="3214" y="1177"/>
                  </a:lnTo>
                  <a:lnTo>
                    <a:pt x="3809" y="1177"/>
                  </a:lnTo>
                  <a:lnTo>
                    <a:pt x="3804" y="1117"/>
                  </a:lnTo>
                  <a:lnTo>
                    <a:pt x="3792" y="1065"/>
                  </a:lnTo>
                  <a:lnTo>
                    <a:pt x="3777" y="1021"/>
                  </a:lnTo>
                  <a:lnTo>
                    <a:pt x="3758" y="986"/>
                  </a:lnTo>
                  <a:lnTo>
                    <a:pt x="3737" y="948"/>
                  </a:lnTo>
                  <a:lnTo>
                    <a:pt x="3707" y="906"/>
                  </a:lnTo>
                  <a:lnTo>
                    <a:pt x="3680" y="874"/>
                  </a:lnTo>
                  <a:lnTo>
                    <a:pt x="3636" y="828"/>
                  </a:lnTo>
                  <a:lnTo>
                    <a:pt x="3593" y="788"/>
                  </a:lnTo>
                  <a:lnTo>
                    <a:pt x="3548" y="749"/>
                  </a:lnTo>
                  <a:lnTo>
                    <a:pt x="3494" y="709"/>
                  </a:lnTo>
                  <a:lnTo>
                    <a:pt x="3447" y="676"/>
                  </a:lnTo>
                  <a:lnTo>
                    <a:pt x="3369" y="629"/>
                  </a:lnTo>
                  <a:lnTo>
                    <a:pt x="3293" y="585"/>
                  </a:lnTo>
                  <a:lnTo>
                    <a:pt x="3180" y="531"/>
                  </a:lnTo>
                  <a:lnTo>
                    <a:pt x="3068" y="482"/>
                  </a:lnTo>
                  <a:lnTo>
                    <a:pt x="2955" y="437"/>
                  </a:lnTo>
                  <a:lnTo>
                    <a:pt x="2852" y="399"/>
                  </a:lnTo>
                  <a:lnTo>
                    <a:pt x="2709" y="351"/>
                  </a:lnTo>
                  <a:lnTo>
                    <a:pt x="2544" y="302"/>
                  </a:lnTo>
                  <a:lnTo>
                    <a:pt x="2379" y="262"/>
                  </a:lnTo>
                  <a:lnTo>
                    <a:pt x="2229" y="228"/>
                  </a:lnTo>
                  <a:lnTo>
                    <a:pt x="2127" y="205"/>
                  </a:lnTo>
                  <a:lnTo>
                    <a:pt x="2000" y="178"/>
                  </a:lnTo>
                  <a:lnTo>
                    <a:pt x="1908" y="161"/>
                  </a:lnTo>
                  <a:lnTo>
                    <a:pt x="1803" y="144"/>
                  </a:lnTo>
                  <a:lnTo>
                    <a:pt x="1697" y="127"/>
                  </a:lnTo>
                  <a:lnTo>
                    <a:pt x="1594" y="112"/>
                  </a:lnTo>
                  <a:lnTo>
                    <a:pt x="1458" y="93"/>
                  </a:lnTo>
                  <a:lnTo>
                    <a:pt x="1338" y="80"/>
                  </a:lnTo>
                  <a:lnTo>
                    <a:pt x="1210" y="65"/>
                  </a:lnTo>
                  <a:lnTo>
                    <a:pt x="1056" y="50"/>
                  </a:lnTo>
                  <a:lnTo>
                    <a:pt x="902" y="36"/>
                  </a:lnTo>
                  <a:lnTo>
                    <a:pt x="779" y="29"/>
                  </a:lnTo>
                  <a:lnTo>
                    <a:pt x="636" y="18"/>
                  </a:lnTo>
                  <a:lnTo>
                    <a:pt x="486" y="13"/>
                  </a:lnTo>
                  <a:lnTo>
                    <a:pt x="284" y="6"/>
                  </a:lnTo>
                  <a:lnTo>
                    <a:pt x="100" y="3"/>
                  </a:lnTo>
                  <a:lnTo>
                    <a:pt x="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 sz="1800"/>
            </a:p>
          </p:txBody>
        </p:sp>
      </p:grpSp>
      <p:sp>
        <p:nvSpPr>
          <p:cNvPr id="6167" name="AutoShape 36">
            <a:extLst>
              <a:ext uri="{FF2B5EF4-FFF2-40B4-BE49-F238E27FC236}">
                <a16:creationId xmlns:a16="http://schemas.microsoft.com/office/drawing/2014/main" id="{1C46D2A2-846E-4711-9B91-20C5843AB5B2}"/>
              </a:ext>
            </a:extLst>
          </p:cNvPr>
          <p:cNvSpPr>
            <a:spLocks/>
          </p:cNvSpPr>
          <p:nvPr/>
        </p:nvSpPr>
        <p:spPr bwMode="auto">
          <a:xfrm rot="2212194">
            <a:off x="2171700" y="3657600"/>
            <a:ext cx="114300" cy="514350"/>
          </a:xfrm>
          <a:prstGeom prst="leftBrace">
            <a:avLst>
              <a:gd name="adj1" fmla="val 37500"/>
              <a:gd name="adj2" fmla="val 50000"/>
            </a:avLst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 sz="1800"/>
          </a:p>
        </p:txBody>
      </p:sp>
      <p:sp>
        <p:nvSpPr>
          <p:cNvPr id="6168" name="Text Box 37">
            <a:extLst>
              <a:ext uri="{FF2B5EF4-FFF2-40B4-BE49-F238E27FC236}">
                <a16:creationId xmlns:a16="http://schemas.microsoft.com/office/drawing/2014/main" id="{074D4DD0-132B-4D0D-BC2B-56A9A0BA4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254" y="3371851"/>
            <a:ext cx="819455" cy="50783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sz="1350" b="1" i="1" dirty="0">
                <a:solidFill>
                  <a:schemeClr val="bg1"/>
                </a:solidFill>
              </a:rPr>
              <a:t>Cross</a:t>
            </a:r>
          </a:p>
          <a:p>
            <a:pPr algn="ctr"/>
            <a:r>
              <a:rPr lang="es-ES_tradnl" altLang="es-CO" sz="1350" b="1" i="1" dirty="0" err="1">
                <a:solidFill>
                  <a:schemeClr val="bg1"/>
                </a:solidFill>
              </a:rPr>
              <a:t>sectional</a:t>
            </a:r>
            <a:endParaRPr lang="es-ES_tradnl" altLang="es-CO" sz="1350" b="1" i="1" dirty="0">
              <a:solidFill>
                <a:schemeClr val="bg1"/>
              </a:solidFill>
            </a:endParaRPr>
          </a:p>
        </p:txBody>
      </p:sp>
      <p:sp>
        <p:nvSpPr>
          <p:cNvPr id="6169" name="Arc 38">
            <a:extLst>
              <a:ext uri="{FF2B5EF4-FFF2-40B4-BE49-F238E27FC236}">
                <a16:creationId xmlns:a16="http://schemas.microsoft.com/office/drawing/2014/main" id="{E0DF6438-1424-4C76-B9D1-E892010EFC2B}"/>
              </a:ext>
            </a:extLst>
          </p:cNvPr>
          <p:cNvSpPr>
            <a:spLocks/>
          </p:cNvSpPr>
          <p:nvPr/>
        </p:nvSpPr>
        <p:spPr bwMode="auto">
          <a:xfrm flipH="1" flipV="1">
            <a:off x="1657350" y="3886200"/>
            <a:ext cx="1428750" cy="457200"/>
          </a:xfrm>
          <a:custGeom>
            <a:avLst/>
            <a:gdLst>
              <a:gd name="T0" fmla="*/ 0 w 21600"/>
              <a:gd name="T1" fmla="*/ 0 h 21600"/>
              <a:gd name="T2" fmla="*/ 1905000 w 21600"/>
              <a:gd name="T3" fmla="*/ 609600 h 21600"/>
              <a:gd name="T4" fmla="*/ 0 w 21600"/>
              <a:gd name="T5" fmla="*/ 6096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 sz="1800"/>
          </a:p>
        </p:txBody>
      </p:sp>
      <p:sp>
        <p:nvSpPr>
          <p:cNvPr id="6170" name="Arc 39">
            <a:extLst>
              <a:ext uri="{FF2B5EF4-FFF2-40B4-BE49-F238E27FC236}">
                <a16:creationId xmlns:a16="http://schemas.microsoft.com/office/drawing/2014/main" id="{DA13C497-A2C1-4BD7-92B6-A753D76F7C6B}"/>
              </a:ext>
            </a:extLst>
          </p:cNvPr>
          <p:cNvSpPr>
            <a:spLocks/>
          </p:cNvSpPr>
          <p:nvPr/>
        </p:nvSpPr>
        <p:spPr bwMode="auto">
          <a:xfrm flipH="1">
            <a:off x="1943100" y="3086100"/>
            <a:ext cx="1428750" cy="228600"/>
          </a:xfrm>
          <a:custGeom>
            <a:avLst/>
            <a:gdLst>
              <a:gd name="T0" fmla="*/ 0 w 21600"/>
              <a:gd name="T1" fmla="*/ 0 h 21600"/>
              <a:gd name="T2" fmla="*/ 1905000 w 21600"/>
              <a:gd name="T3" fmla="*/ 304800 h 21600"/>
              <a:gd name="T4" fmla="*/ 0 w 21600"/>
              <a:gd name="T5" fmla="*/ 3048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 sz="1800"/>
          </a:p>
        </p:txBody>
      </p:sp>
      <p:sp>
        <p:nvSpPr>
          <p:cNvPr id="6171" name="Text Box 40">
            <a:extLst>
              <a:ext uri="{FF2B5EF4-FFF2-40B4-BE49-F238E27FC236}">
                <a16:creationId xmlns:a16="http://schemas.microsoft.com/office/drawing/2014/main" id="{A2FD21B1-73ED-4379-A8AA-67AED340E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457701"/>
            <a:ext cx="10214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1200" b="1" i="1">
                <a:solidFill>
                  <a:schemeClr val="bg1"/>
                </a:solidFill>
                <a:latin typeface="Arial" panose="020B0604020202020204" pitchFamily="34" charset="0"/>
              </a:rPr>
              <a:t>Descriptivo</a:t>
            </a:r>
          </a:p>
        </p:txBody>
      </p:sp>
      <p:sp>
        <p:nvSpPr>
          <p:cNvPr id="6172" name="Text Box 41">
            <a:extLst>
              <a:ext uri="{FF2B5EF4-FFF2-40B4-BE49-F238E27FC236}">
                <a16:creationId xmlns:a16="http://schemas.microsoft.com/office/drawing/2014/main" id="{9060ACD6-2738-44FF-BC73-55D98253B2F2}"/>
              </a:ext>
            </a:extLst>
          </p:cNvPr>
          <p:cNvSpPr txBox="1">
            <a:spLocks noChangeArrowheads="1"/>
          </p:cNvSpPr>
          <p:nvPr/>
        </p:nvSpPr>
        <p:spPr bwMode="auto">
          <a:xfrm rot="3123901">
            <a:off x="4602083" y="1816738"/>
            <a:ext cx="96853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1050" b="1">
                <a:solidFill>
                  <a:schemeClr val="bg1"/>
                </a:solidFill>
              </a:rPr>
              <a:t>Experimental</a:t>
            </a:r>
          </a:p>
        </p:txBody>
      </p:sp>
      <p:grpSp>
        <p:nvGrpSpPr>
          <p:cNvPr id="6173" name="Group 42">
            <a:extLst>
              <a:ext uri="{FF2B5EF4-FFF2-40B4-BE49-F238E27FC236}">
                <a16:creationId xmlns:a16="http://schemas.microsoft.com/office/drawing/2014/main" id="{A9993B8A-791D-43B3-BCB3-532E5649514A}"/>
              </a:ext>
            </a:extLst>
          </p:cNvPr>
          <p:cNvGrpSpPr>
            <a:grpSpLocks/>
          </p:cNvGrpSpPr>
          <p:nvPr/>
        </p:nvGrpSpPr>
        <p:grpSpPr bwMode="auto">
          <a:xfrm rot="13604701">
            <a:off x="4343400" y="2114550"/>
            <a:ext cx="457200" cy="114300"/>
            <a:chOff x="3986" y="1439"/>
            <a:chExt cx="1341" cy="340"/>
          </a:xfrm>
        </p:grpSpPr>
        <p:sp>
          <p:nvSpPr>
            <p:cNvPr id="6177" name="Freeform 43">
              <a:extLst>
                <a:ext uri="{FF2B5EF4-FFF2-40B4-BE49-F238E27FC236}">
                  <a16:creationId xmlns:a16="http://schemas.microsoft.com/office/drawing/2014/main" id="{ED3EB3C5-2A6D-4B5E-85F6-45798B502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6" y="1439"/>
              <a:ext cx="45" cy="340"/>
            </a:xfrm>
            <a:custGeom>
              <a:avLst/>
              <a:gdLst>
                <a:gd name="T0" fmla="*/ 180 w 180"/>
                <a:gd name="T1" fmla="*/ 0 h 1361"/>
                <a:gd name="T2" fmla="*/ 180 w 180"/>
                <a:gd name="T3" fmla="*/ 1361 h 1361"/>
                <a:gd name="T4" fmla="*/ 0 w 180"/>
                <a:gd name="T5" fmla="*/ 998 h 1361"/>
                <a:gd name="T6" fmla="*/ 0 w 180"/>
                <a:gd name="T7" fmla="*/ 362 h 1361"/>
                <a:gd name="T8" fmla="*/ 180 w 180"/>
                <a:gd name="T9" fmla="*/ 0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"/>
                <a:gd name="T16" fmla="*/ 0 h 1361"/>
                <a:gd name="T17" fmla="*/ 180 w 180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" h="1361">
                  <a:moveTo>
                    <a:pt x="180" y="0"/>
                  </a:moveTo>
                  <a:lnTo>
                    <a:pt x="180" y="1361"/>
                  </a:lnTo>
                  <a:lnTo>
                    <a:pt x="0" y="998"/>
                  </a:lnTo>
                  <a:lnTo>
                    <a:pt x="0" y="362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 sz="1800"/>
            </a:p>
          </p:txBody>
        </p:sp>
        <p:sp>
          <p:nvSpPr>
            <p:cNvPr id="6178" name="Freeform 44">
              <a:extLst>
                <a:ext uri="{FF2B5EF4-FFF2-40B4-BE49-F238E27FC236}">
                  <a16:creationId xmlns:a16="http://schemas.microsoft.com/office/drawing/2014/main" id="{D111E54A-C166-4378-9A3D-68BEF2175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" y="1439"/>
              <a:ext cx="1341" cy="340"/>
            </a:xfrm>
            <a:custGeom>
              <a:avLst/>
              <a:gdLst>
                <a:gd name="T0" fmla="*/ 4821 w 5366"/>
                <a:gd name="T1" fmla="*/ 452 h 1361"/>
                <a:gd name="T2" fmla="*/ 4821 w 5366"/>
                <a:gd name="T3" fmla="*/ 0 h 1361"/>
                <a:gd name="T4" fmla="*/ 5366 w 5366"/>
                <a:gd name="T5" fmla="*/ 726 h 1361"/>
                <a:gd name="T6" fmla="*/ 4821 w 5366"/>
                <a:gd name="T7" fmla="*/ 1361 h 1361"/>
                <a:gd name="T8" fmla="*/ 4821 w 5366"/>
                <a:gd name="T9" fmla="*/ 907 h 1361"/>
                <a:gd name="T10" fmla="*/ 0 w 5366"/>
                <a:gd name="T11" fmla="*/ 907 h 1361"/>
                <a:gd name="T12" fmla="*/ 0 w 5366"/>
                <a:gd name="T13" fmla="*/ 452 h 1361"/>
                <a:gd name="T14" fmla="*/ 4821 w 5366"/>
                <a:gd name="T15" fmla="*/ 452 h 13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6"/>
                <a:gd name="T25" fmla="*/ 0 h 1361"/>
                <a:gd name="T26" fmla="*/ 5366 w 5366"/>
                <a:gd name="T27" fmla="*/ 1361 h 13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6" h="1361">
                  <a:moveTo>
                    <a:pt x="4821" y="452"/>
                  </a:moveTo>
                  <a:lnTo>
                    <a:pt x="4821" y="0"/>
                  </a:lnTo>
                  <a:lnTo>
                    <a:pt x="5366" y="726"/>
                  </a:lnTo>
                  <a:lnTo>
                    <a:pt x="4821" y="1361"/>
                  </a:lnTo>
                  <a:lnTo>
                    <a:pt x="4821" y="907"/>
                  </a:lnTo>
                  <a:lnTo>
                    <a:pt x="0" y="907"/>
                  </a:lnTo>
                  <a:lnTo>
                    <a:pt x="0" y="452"/>
                  </a:lnTo>
                  <a:lnTo>
                    <a:pt x="4821" y="45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 sz="1800"/>
            </a:p>
          </p:txBody>
        </p:sp>
      </p:grpSp>
      <p:sp>
        <p:nvSpPr>
          <p:cNvPr id="6174" name="Text Box 45">
            <a:extLst>
              <a:ext uri="{FF2B5EF4-FFF2-40B4-BE49-F238E27FC236}">
                <a16:creationId xmlns:a16="http://schemas.microsoft.com/office/drawing/2014/main" id="{E5639CAA-0744-4EE1-9763-1C04209CC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8994" y="2743201"/>
            <a:ext cx="1069525" cy="50783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sz="1350" b="1" i="1">
                <a:solidFill>
                  <a:schemeClr val="bg1"/>
                </a:solidFill>
              </a:rPr>
              <a:t>Pruebas</a:t>
            </a:r>
          </a:p>
          <a:p>
            <a:pPr algn="ctr"/>
            <a:r>
              <a:rPr lang="es-ES_tradnl" altLang="es-CO" sz="1350" b="1" i="1">
                <a:solidFill>
                  <a:schemeClr val="bg1"/>
                </a:solidFill>
              </a:rPr>
              <a:t>diagnósticas</a:t>
            </a:r>
            <a:endParaRPr lang="es-ES_tradnl" altLang="es-CO" sz="1800" i="1">
              <a:solidFill>
                <a:schemeClr val="bg1"/>
              </a:solidFill>
            </a:endParaRPr>
          </a:p>
        </p:txBody>
      </p:sp>
      <p:sp>
        <p:nvSpPr>
          <p:cNvPr id="6175" name="Arc 46">
            <a:extLst>
              <a:ext uri="{FF2B5EF4-FFF2-40B4-BE49-F238E27FC236}">
                <a16:creationId xmlns:a16="http://schemas.microsoft.com/office/drawing/2014/main" id="{B5F1261E-EE10-4FC6-8BE0-7D3F9C39FB7F}"/>
              </a:ext>
            </a:extLst>
          </p:cNvPr>
          <p:cNvSpPr>
            <a:spLocks/>
          </p:cNvSpPr>
          <p:nvPr/>
        </p:nvSpPr>
        <p:spPr bwMode="auto">
          <a:xfrm flipV="1">
            <a:off x="6686550" y="3257550"/>
            <a:ext cx="628650" cy="971550"/>
          </a:xfrm>
          <a:custGeom>
            <a:avLst/>
            <a:gdLst>
              <a:gd name="T0" fmla="*/ 0 w 21600"/>
              <a:gd name="T1" fmla="*/ 0 h 21600"/>
              <a:gd name="T2" fmla="*/ 838200 w 21600"/>
              <a:gd name="T3" fmla="*/ 1295400 h 21600"/>
              <a:gd name="T4" fmla="*/ 0 w 21600"/>
              <a:gd name="T5" fmla="*/ 1295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 sz="1800"/>
          </a:p>
        </p:txBody>
      </p:sp>
      <p:sp>
        <p:nvSpPr>
          <p:cNvPr id="6176" name="Text Box 47">
            <a:extLst>
              <a:ext uri="{FF2B5EF4-FFF2-40B4-BE49-F238E27FC236}">
                <a16:creationId xmlns:a16="http://schemas.microsoft.com/office/drawing/2014/main" id="{021BA795-E4FB-4C3D-9B49-A88C8341D78E}"/>
              </a:ext>
            </a:extLst>
          </p:cNvPr>
          <p:cNvSpPr txBox="1">
            <a:spLocks noChangeArrowheads="1"/>
          </p:cNvSpPr>
          <p:nvPr/>
        </p:nvSpPr>
        <p:spPr bwMode="auto">
          <a:xfrm rot="3123901">
            <a:off x="5564288" y="3093088"/>
            <a:ext cx="101341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1050" b="1">
                <a:solidFill>
                  <a:schemeClr val="bg1"/>
                </a:solidFill>
              </a:rPr>
              <a:t>Observacional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>
            <a:extLst>
              <a:ext uri="{FF2B5EF4-FFF2-40B4-BE49-F238E27FC236}">
                <a16:creationId xmlns:a16="http://schemas.microsoft.com/office/drawing/2014/main" id="{4A3D0590-E1B5-411C-8A66-79195EB40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9834" y="712177"/>
            <a:ext cx="56007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s-MX" altLang="es-CO" sz="3000" dirty="0">
                <a:solidFill>
                  <a:schemeClr val="bg1">
                    <a:lumMod val="95000"/>
                  </a:schemeClr>
                </a:solidFill>
              </a:rPr>
              <a:t>Procesamiento y análisis</a:t>
            </a:r>
            <a:endParaRPr lang="es-ES" altLang="es-CO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927E516F-FA26-43DF-A3F4-AC884D375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770" y="1692176"/>
            <a:ext cx="6462380" cy="258532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s-MX" altLang="es-CO" sz="2400" dirty="0">
                <a:solidFill>
                  <a:schemeClr val="bg1">
                    <a:lumMod val="95000"/>
                  </a:schemeClr>
                </a:solidFill>
              </a:rPr>
              <a:t>Tipos de análisis estadístico</a:t>
            </a:r>
          </a:p>
          <a:p>
            <a:r>
              <a:rPr lang="es-MX" altLang="es-CO" sz="1500" dirty="0">
                <a:solidFill>
                  <a:schemeClr val="bg1">
                    <a:lumMod val="95000"/>
                  </a:schemeClr>
                </a:solidFill>
              </a:rPr>
              <a:t>(según el número y tipo de variables)</a:t>
            </a:r>
          </a:p>
          <a:p>
            <a:endParaRPr lang="es-MX" altLang="es-CO" sz="15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s-MX" altLang="es-CO" dirty="0">
                <a:solidFill>
                  <a:schemeClr val="bg1">
                    <a:lumMod val="95000"/>
                  </a:schemeClr>
                </a:solidFill>
              </a:rPr>
              <a:t>			</a:t>
            </a:r>
            <a:r>
              <a:rPr lang="es-MX" altLang="es-CO" u="sng" dirty="0">
                <a:solidFill>
                  <a:schemeClr val="bg1">
                    <a:lumMod val="95000"/>
                  </a:schemeClr>
                </a:solidFill>
              </a:rPr>
              <a:t>Dependiente</a:t>
            </a:r>
            <a:r>
              <a:rPr lang="es-MX" altLang="es-CO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s-MX" altLang="es-CO" u="sng" dirty="0">
                <a:solidFill>
                  <a:schemeClr val="bg1">
                    <a:lumMod val="95000"/>
                  </a:schemeClr>
                </a:solidFill>
              </a:rPr>
              <a:t>Independiente</a:t>
            </a:r>
          </a:p>
          <a:p>
            <a:pPr algn="l"/>
            <a:r>
              <a:rPr lang="es-MX" altLang="es-CO" i="1" dirty="0" err="1">
                <a:solidFill>
                  <a:schemeClr val="bg1">
                    <a:lumMod val="95000"/>
                  </a:schemeClr>
                </a:solidFill>
              </a:rPr>
              <a:t>Univariado</a:t>
            </a:r>
            <a:r>
              <a:rPr lang="es-MX" altLang="es-CO" dirty="0">
                <a:solidFill>
                  <a:schemeClr val="bg1">
                    <a:lumMod val="95000"/>
                  </a:schemeClr>
                </a:solidFill>
              </a:rPr>
              <a:t>:		1				0</a:t>
            </a:r>
          </a:p>
          <a:p>
            <a:pPr algn="l"/>
            <a:endParaRPr lang="es-MX" altLang="es-CO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s-MX" altLang="es-CO" i="1" dirty="0">
                <a:solidFill>
                  <a:schemeClr val="bg1">
                    <a:lumMod val="95000"/>
                  </a:schemeClr>
                </a:solidFill>
              </a:rPr>
              <a:t>Bivariado</a:t>
            </a:r>
            <a:r>
              <a:rPr lang="es-MX" altLang="es-CO" dirty="0">
                <a:solidFill>
                  <a:schemeClr val="bg1">
                    <a:lumMod val="95000"/>
                  </a:schemeClr>
                </a:solidFill>
              </a:rPr>
              <a:t>:		1				1</a:t>
            </a:r>
          </a:p>
          <a:p>
            <a:pPr algn="l"/>
            <a:endParaRPr lang="es-MX" altLang="es-CO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s-MX" altLang="es-CO" i="1" dirty="0">
                <a:solidFill>
                  <a:schemeClr val="bg1">
                    <a:lumMod val="95000"/>
                  </a:schemeClr>
                </a:solidFill>
              </a:rPr>
              <a:t>Multivariado</a:t>
            </a:r>
            <a:r>
              <a:rPr lang="es-MX" altLang="es-CO" dirty="0">
                <a:solidFill>
                  <a:schemeClr val="bg1">
                    <a:lumMod val="95000"/>
                  </a:schemeClr>
                </a:solidFill>
              </a:rPr>
              <a:t>:		1			      2 o más</a:t>
            </a:r>
            <a:endParaRPr lang="es-ES" altLang="es-CO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>
            <a:extLst>
              <a:ext uri="{FF2B5EF4-FFF2-40B4-BE49-F238E27FC236}">
                <a16:creationId xmlns:a16="http://schemas.microsoft.com/office/drawing/2014/main" id="{9C9E2204-391E-45DD-B6E4-166AB7E5F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95150"/>
            <a:ext cx="6343650" cy="63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s-MX" altLang="es-CO" sz="2100" dirty="0">
                <a:solidFill>
                  <a:schemeClr val="bg1">
                    <a:lumMod val="95000"/>
                  </a:schemeClr>
                </a:solidFill>
              </a:rPr>
              <a:t>Procesamiento y análisis </a:t>
            </a:r>
          </a:p>
          <a:p>
            <a:pPr algn="r"/>
            <a:r>
              <a:rPr lang="es-MX" altLang="es-CO" sz="1425" i="1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Selección </a:t>
            </a:r>
            <a:r>
              <a:rPr lang="es-ES" altLang="es-CO" sz="1425" i="1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de </a:t>
            </a:r>
            <a:r>
              <a:rPr lang="es-MX" altLang="es-CO" sz="1425" i="1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la </a:t>
            </a:r>
            <a:r>
              <a:rPr lang="es-ES" altLang="es-CO" sz="1425" i="1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prueba estadística para observaciones independientes</a:t>
            </a:r>
            <a:endParaRPr lang="es-ES" altLang="es-CO" sz="1500" i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1BFBA8F-1D56-4592-9062-C17421EEF161}"/>
              </a:ext>
            </a:extLst>
          </p:cNvPr>
          <p:cNvGrpSpPr/>
          <p:nvPr/>
        </p:nvGrpSpPr>
        <p:grpSpPr>
          <a:xfrm>
            <a:off x="640936" y="1193742"/>
            <a:ext cx="7275530" cy="3486150"/>
            <a:chOff x="954930" y="1193742"/>
            <a:chExt cx="6961536" cy="3486150"/>
          </a:xfrm>
        </p:grpSpPr>
        <p:grpSp>
          <p:nvGrpSpPr>
            <p:cNvPr id="43020" name="Group 12">
              <a:extLst>
                <a:ext uri="{FF2B5EF4-FFF2-40B4-BE49-F238E27FC236}">
                  <a16:creationId xmlns:a16="http://schemas.microsoft.com/office/drawing/2014/main" id="{FA23DA7C-849E-4964-BDE4-CC21B51D2D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3722" y="1196123"/>
              <a:ext cx="1418034" cy="653654"/>
              <a:chOff x="0" y="0"/>
              <a:chExt cx="1054" cy="867"/>
            </a:xfrm>
          </p:grpSpPr>
          <p:sp>
            <p:nvSpPr>
              <p:cNvPr id="43021" name="Rectangle 13">
                <a:extLst>
                  <a:ext uri="{FF2B5EF4-FFF2-40B4-BE49-F238E27FC236}">
                    <a16:creationId xmlns:a16="http://schemas.microsoft.com/office/drawing/2014/main" id="{822446D2-3742-4EFD-A920-8F96CB0D3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" y="12"/>
                <a:ext cx="1030" cy="8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 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022" name="Rectangle 14">
                <a:extLst>
                  <a:ext uri="{FF2B5EF4-FFF2-40B4-BE49-F238E27FC236}">
                    <a16:creationId xmlns:a16="http://schemas.microsoft.com/office/drawing/2014/main" id="{E493D35F-DA18-4E3A-8670-C9FE443B7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054" cy="86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43023" name="Group 15">
              <a:extLst>
                <a:ext uri="{FF2B5EF4-FFF2-40B4-BE49-F238E27FC236}">
                  <a16:creationId xmlns:a16="http://schemas.microsoft.com/office/drawing/2014/main" id="{C195170C-29CC-447C-A61A-17AAAFC091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1757" y="1196124"/>
              <a:ext cx="5261372" cy="241697"/>
              <a:chOff x="1054" y="0"/>
              <a:chExt cx="3909" cy="321"/>
            </a:xfrm>
          </p:grpSpPr>
          <p:sp>
            <p:nvSpPr>
              <p:cNvPr id="43024" name="Rectangle 16">
                <a:extLst>
                  <a:ext uri="{FF2B5EF4-FFF2-40B4-BE49-F238E27FC236}">
                    <a16:creationId xmlns:a16="http://schemas.microsoft.com/office/drawing/2014/main" id="{33341433-65B9-42A4-AEF3-32B357BA8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12"/>
                <a:ext cx="3885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algn="ctr"/>
                <a:r>
                  <a:rPr lang="es-ES" altLang="es-CO" sz="900" dirty="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Variable de resultado  o independiente</a:t>
                </a:r>
                <a:endParaRPr lang="es-ES" altLang="es-CO" sz="9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025" name="Rectangle 17">
                <a:extLst>
                  <a:ext uri="{FF2B5EF4-FFF2-40B4-BE49-F238E27FC236}">
                    <a16:creationId xmlns:a16="http://schemas.microsoft.com/office/drawing/2014/main" id="{94EA8EA5-E0AE-4133-BB56-33486B3C8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0"/>
                <a:ext cx="3909" cy="32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43027" name="Rectangle 19">
              <a:extLst>
                <a:ext uri="{FF2B5EF4-FFF2-40B4-BE49-F238E27FC236}">
                  <a16:creationId xmlns:a16="http://schemas.microsoft.com/office/drawing/2014/main" id="{054E6330-A0BA-4C5E-8BA8-5E45C7F30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757" y="1455680"/>
              <a:ext cx="636985" cy="429816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029" name="Rectangle 21">
              <a:extLst>
                <a:ext uri="{FF2B5EF4-FFF2-40B4-BE49-F238E27FC236}">
                  <a16:creationId xmlns:a16="http://schemas.microsoft.com/office/drawing/2014/main" id="{7E392409-62E7-4EF3-949E-54F1F60DB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750" y="1422342"/>
              <a:ext cx="790575" cy="457200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s-ES" altLang="es-CO" sz="900" dirty="0">
                  <a:solidFill>
                    <a:schemeClr val="tx1">
                      <a:lumMod val="75000"/>
                    </a:schemeClr>
                  </a:solidFill>
                  <a:cs typeface="Arial" panose="020B0604020202020204" pitchFamily="34" charset="0"/>
                </a:rPr>
                <a:t>Nominal </a:t>
              </a:r>
              <a:endParaRPr lang="es-ES" altLang="es-CO" sz="900" dirty="0">
                <a:solidFill>
                  <a:schemeClr val="tx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  <a:p>
              <a:pPr eaLnBrk="0" hangingPunct="0"/>
              <a:endParaRPr lang="es-ES" altLang="es-CO" sz="9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43030" name="Rectangle 22">
              <a:extLst>
                <a:ext uri="{FF2B5EF4-FFF2-40B4-BE49-F238E27FC236}">
                  <a16:creationId xmlns:a16="http://schemas.microsoft.com/office/drawing/2014/main" id="{1EE048F2-43D4-4189-BD32-2B63B9CB1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757" y="1455680"/>
              <a:ext cx="636985" cy="39409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43032" name="Rectangle 24">
              <a:extLst>
                <a:ext uri="{FF2B5EF4-FFF2-40B4-BE49-F238E27FC236}">
                  <a16:creationId xmlns:a16="http://schemas.microsoft.com/office/drawing/2014/main" id="{7728DF80-2E6A-4195-8421-32536FE09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8741" y="1455680"/>
              <a:ext cx="700088" cy="429816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034" name="Rectangle 26">
              <a:extLst>
                <a:ext uri="{FF2B5EF4-FFF2-40B4-BE49-F238E27FC236}">
                  <a16:creationId xmlns:a16="http://schemas.microsoft.com/office/drawing/2014/main" id="{7DE206F2-7BFA-4E81-AABE-ECAC65846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550" y="1422342"/>
              <a:ext cx="782241" cy="417910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s-ES" altLang="es-CO" sz="800">
                  <a:solidFill>
                    <a:schemeClr val="tx1">
                      <a:lumMod val="75000"/>
                    </a:schemeClr>
                  </a:solidFill>
                  <a:cs typeface="Arial" panose="020B0604020202020204" pitchFamily="34" charset="0"/>
                </a:rPr>
                <a:t>Categórica (&gt;2  categorías</a:t>
              </a:r>
              <a:r>
                <a:rPr lang="es-MX" altLang="es-CO" sz="800">
                  <a:solidFill>
                    <a:schemeClr val="tx1">
                      <a:lumMod val="75000"/>
                    </a:schemeClr>
                  </a:solidFill>
                  <a:cs typeface="Arial" panose="020B0604020202020204" pitchFamily="34" charset="0"/>
                </a:rPr>
                <a:t>)</a:t>
              </a:r>
              <a:endParaRPr lang="es-ES" altLang="es-CO" sz="8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43035" name="Rectangle 27">
              <a:extLst>
                <a:ext uri="{FF2B5EF4-FFF2-40B4-BE49-F238E27FC236}">
                  <a16:creationId xmlns:a16="http://schemas.microsoft.com/office/drawing/2014/main" id="{58B29EB6-2115-4170-A5AC-507769AC2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8741" y="1455680"/>
              <a:ext cx="700088" cy="39409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43036" name="Group 28">
              <a:extLst>
                <a:ext uri="{FF2B5EF4-FFF2-40B4-BE49-F238E27FC236}">
                  <a16:creationId xmlns:a16="http://schemas.microsoft.com/office/drawing/2014/main" id="{DBCDA38E-7E5B-489D-BCE4-3178A5BBB2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8828" y="1455680"/>
              <a:ext cx="756047" cy="429816"/>
              <a:chOff x="2047" y="345"/>
              <a:chExt cx="562" cy="570"/>
            </a:xfrm>
          </p:grpSpPr>
          <p:sp>
            <p:nvSpPr>
              <p:cNvPr id="43037" name="Rectangle 29">
                <a:extLst>
                  <a:ext uri="{FF2B5EF4-FFF2-40B4-BE49-F238E27FC236}">
                    <a16:creationId xmlns:a16="http://schemas.microsoft.com/office/drawing/2014/main" id="{66406C3F-0C13-4885-A5B6-5B077B0BE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7" y="345"/>
                <a:ext cx="562" cy="570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grpSp>
            <p:nvGrpSpPr>
              <p:cNvPr id="43038" name="Group 30">
                <a:extLst>
                  <a:ext uri="{FF2B5EF4-FFF2-40B4-BE49-F238E27FC236}">
                    <a16:creationId xmlns:a16="http://schemas.microsoft.com/office/drawing/2014/main" id="{10D4E0B1-AA4F-446B-8A6D-76DF2C41AE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47" y="345"/>
                <a:ext cx="562" cy="522"/>
                <a:chOff x="2047" y="345"/>
                <a:chExt cx="562" cy="522"/>
              </a:xfrm>
            </p:grpSpPr>
            <p:sp>
              <p:nvSpPr>
                <p:cNvPr id="43039" name="Rectangle 31">
                  <a:extLst>
                    <a:ext uri="{FF2B5EF4-FFF2-40B4-BE49-F238E27FC236}">
                      <a16:creationId xmlns:a16="http://schemas.microsoft.com/office/drawing/2014/main" id="{6BA9DE52-9B50-4237-A7B6-1491D38D4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9" y="357"/>
                  <a:ext cx="538" cy="498"/>
                </a:xfrm>
                <a:prstGeom prst="rect">
                  <a:avLst/>
                </a:prstGeom>
                <a:solidFill>
                  <a:srgbClr val="E0E0E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s-ES" altLang="es-CO" sz="900">
                      <a:solidFill>
                        <a:schemeClr val="tx1">
                          <a:lumMod val="75000"/>
                        </a:schemeClr>
                      </a:solidFill>
                      <a:cs typeface="Arial" panose="020B0604020202020204" pitchFamily="34" charset="0"/>
                    </a:rPr>
                    <a:t>Ordinal </a:t>
                  </a:r>
                  <a:endParaRPr lang="es-ES" altLang="es-CO" sz="900">
                    <a:solidFill>
                      <a:schemeClr val="tx1">
                        <a:lumMod val="75000"/>
                      </a:schemeClr>
                    </a:solidFill>
                    <a:cs typeface="Times New Roman" panose="02020603050405020304" pitchFamily="18" charset="0"/>
                  </a:endParaRPr>
                </a:p>
                <a:p>
                  <a:pPr eaLnBrk="0" hangingPunct="0"/>
                  <a:endParaRPr lang="es-ES" altLang="es-CO" sz="900">
                    <a:solidFill>
                      <a:schemeClr val="tx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3040" name="Rectangle 32">
                  <a:extLst>
                    <a:ext uri="{FF2B5EF4-FFF2-40B4-BE49-F238E27FC236}">
                      <a16:creationId xmlns:a16="http://schemas.microsoft.com/office/drawing/2014/main" id="{59C03E58-45D1-4845-8360-52E8B8D925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7" y="345"/>
                  <a:ext cx="562" cy="5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O" sz="9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3042" name="Rectangle 34">
              <a:extLst>
                <a:ext uri="{FF2B5EF4-FFF2-40B4-BE49-F238E27FC236}">
                  <a16:creationId xmlns:a16="http://schemas.microsoft.com/office/drawing/2014/main" id="{47E657AC-3F03-4CB8-AB35-D1C86B00E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875" y="1455680"/>
              <a:ext cx="776288" cy="429816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044" name="Rectangle 36">
              <a:extLst>
                <a:ext uri="{FF2B5EF4-FFF2-40B4-BE49-F238E27FC236}">
                  <a16:creationId xmlns:a16="http://schemas.microsoft.com/office/drawing/2014/main" id="{981518CB-A3A1-4394-AF82-348DDB8A9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544" y="1479492"/>
              <a:ext cx="812006" cy="360760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s-ES" altLang="es-CO" sz="900">
                  <a:solidFill>
                    <a:schemeClr val="tx1">
                      <a:lumMod val="75000"/>
                    </a:schemeClr>
                  </a:solidFill>
                  <a:cs typeface="Arial" panose="020B0604020202020204" pitchFamily="34" charset="0"/>
                </a:rPr>
                <a:t>Cuantitativa </a:t>
              </a:r>
              <a:r>
                <a:rPr lang="es-MX" altLang="es-CO" sz="900">
                  <a:solidFill>
                    <a:schemeClr val="tx1">
                      <a:lumMod val="75000"/>
                    </a:schemeClr>
                  </a:solidFill>
                  <a:cs typeface="Arial" panose="020B0604020202020204" pitchFamily="34" charset="0"/>
                </a:rPr>
                <a:t>d</a:t>
              </a:r>
              <a:r>
                <a:rPr lang="es-ES" altLang="es-CO" sz="900">
                  <a:solidFill>
                    <a:schemeClr val="tx1">
                      <a:lumMod val="75000"/>
                    </a:schemeClr>
                  </a:solidFill>
                  <a:cs typeface="Arial" panose="020B0604020202020204" pitchFamily="34" charset="0"/>
                </a:rPr>
                <a:t>iscret</a:t>
              </a:r>
              <a:r>
                <a:rPr lang="es-MX" altLang="es-CO" sz="900">
                  <a:solidFill>
                    <a:schemeClr val="tx1">
                      <a:lumMod val="75000"/>
                    </a:schemeClr>
                  </a:solidFill>
                  <a:cs typeface="Arial" panose="020B0604020202020204" pitchFamily="34" charset="0"/>
                </a:rPr>
                <a:t>a</a:t>
              </a:r>
              <a:r>
                <a:rPr lang="es-ES" altLang="es-CO" sz="900">
                  <a:solidFill>
                    <a:schemeClr val="tx1">
                      <a:lumMod val="75000"/>
                    </a:schemeClr>
                  </a:solidFill>
                  <a:cs typeface="Arial" panose="020B0604020202020204" pitchFamily="34" charset="0"/>
                </a:rPr>
                <a:t> </a:t>
              </a:r>
              <a:endParaRPr lang="es-ES" altLang="es-CO" sz="900">
                <a:solidFill>
                  <a:schemeClr val="tx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  <a:p>
              <a:pPr eaLnBrk="0" hangingPunct="0"/>
              <a:endParaRPr lang="es-ES" altLang="es-CO" sz="9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43045" name="Rectangle 37">
              <a:extLst>
                <a:ext uri="{FF2B5EF4-FFF2-40B4-BE49-F238E27FC236}">
                  <a16:creationId xmlns:a16="http://schemas.microsoft.com/office/drawing/2014/main" id="{C4B1EE38-DA4B-487D-9E3A-0A772AC6E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875" y="1455680"/>
              <a:ext cx="776288" cy="39409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047" name="Rectangle 39">
              <a:extLst>
                <a:ext uri="{FF2B5EF4-FFF2-40B4-BE49-F238E27FC236}">
                  <a16:creationId xmlns:a16="http://schemas.microsoft.com/office/drawing/2014/main" id="{9F8E8B3F-3214-4859-8310-037BC34B4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1162" y="1455680"/>
              <a:ext cx="863204" cy="429816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049" name="Rectangle 41">
              <a:extLst>
                <a:ext uri="{FF2B5EF4-FFF2-40B4-BE49-F238E27FC236}">
                  <a16:creationId xmlns:a16="http://schemas.microsoft.com/office/drawing/2014/main" id="{CDA01148-D3D5-4967-9900-51373DB4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7832" y="1461633"/>
              <a:ext cx="892969" cy="41790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s-ES" altLang="es-CO" sz="900">
                  <a:solidFill>
                    <a:schemeClr val="tx1">
                      <a:lumMod val="75000"/>
                    </a:schemeClr>
                  </a:solidFill>
                  <a:cs typeface="Arial" panose="020B0604020202020204" pitchFamily="34" charset="0"/>
                </a:rPr>
                <a:t>Cuantitativa No-normal </a:t>
              </a:r>
              <a:endParaRPr lang="es-ES" altLang="es-CO" sz="900">
                <a:solidFill>
                  <a:schemeClr val="tx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  <a:p>
              <a:pPr eaLnBrk="0" hangingPunct="0"/>
              <a:endParaRPr lang="es-ES" altLang="es-CO" sz="9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43050" name="Rectangle 42">
              <a:extLst>
                <a:ext uri="{FF2B5EF4-FFF2-40B4-BE49-F238E27FC236}">
                  <a16:creationId xmlns:a16="http://schemas.microsoft.com/office/drawing/2014/main" id="{9523D62F-F5B8-4BC9-9A88-F69773CFC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1162" y="1455680"/>
              <a:ext cx="863204" cy="39409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43051" name="Group 43">
              <a:extLst>
                <a:ext uri="{FF2B5EF4-FFF2-40B4-BE49-F238E27FC236}">
                  <a16:creationId xmlns:a16="http://schemas.microsoft.com/office/drawing/2014/main" id="{10BD1FD4-C331-4D5A-8B3F-966866888C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4366" y="1455680"/>
              <a:ext cx="1528763" cy="429816"/>
              <a:chOff x="3827" y="345"/>
              <a:chExt cx="1136" cy="570"/>
            </a:xfrm>
          </p:grpSpPr>
          <p:sp>
            <p:nvSpPr>
              <p:cNvPr id="43052" name="Rectangle 44">
                <a:extLst>
                  <a:ext uri="{FF2B5EF4-FFF2-40B4-BE49-F238E27FC236}">
                    <a16:creationId xmlns:a16="http://schemas.microsoft.com/office/drawing/2014/main" id="{C400307B-D2BA-4C34-9885-62A87F0A2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345"/>
                <a:ext cx="1136" cy="570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grpSp>
            <p:nvGrpSpPr>
              <p:cNvPr id="43053" name="Group 45">
                <a:extLst>
                  <a:ext uri="{FF2B5EF4-FFF2-40B4-BE49-F238E27FC236}">
                    <a16:creationId xmlns:a16="http://schemas.microsoft.com/office/drawing/2014/main" id="{21CC737E-DA9B-477C-9B66-2C48872B50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27" y="345"/>
                <a:ext cx="1136" cy="522"/>
                <a:chOff x="3827" y="345"/>
                <a:chExt cx="1136" cy="522"/>
              </a:xfrm>
            </p:grpSpPr>
            <p:sp>
              <p:nvSpPr>
                <p:cNvPr id="43054" name="Rectangle 46">
                  <a:extLst>
                    <a:ext uri="{FF2B5EF4-FFF2-40B4-BE49-F238E27FC236}">
                      <a16:creationId xmlns:a16="http://schemas.microsoft.com/office/drawing/2014/main" id="{FAE6E37E-7B2C-4CCC-A072-3FE5A1322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9" y="357"/>
                  <a:ext cx="1112" cy="498"/>
                </a:xfrm>
                <a:prstGeom prst="rect">
                  <a:avLst/>
                </a:prstGeom>
                <a:solidFill>
                  <a:srgbClr val="E0E0E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s-ES" altLang="es-CO" sz="900" dirty="0">
                      <a:solidFill>
                        <a:schemeClr val="tx1">
                          <a:lumMod val="75000"/>
                        </a:schemeClr>
                      </a:solidFill>
                      <a:cs typeface="Arial" panose="020B0604020202020204" pitchFamily="34" charset="0"/>
                    </a:rPr>
                    <a:t>Cuantitativa normal </a:t>
                  </a:r>
                  <a:endParaRPr lang="es-ES" altLang="es-CO" sz="900" dirty="0">
                    <a:solidFill>
                      <a:schemeClr val="tx1">
                        <a:lumMod val="75000"/>
                      </a:schemeClr>
                    </a:solidFill>
                    <a:cs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s-ES" altLang="es-CO" sz="900" dirty="0">
                      <a:solidFill>
                        <a:schemeClr val="tx1">
                          <a:lumMod val="75000"/>
                        </a:schemeClr>
                      </a:solidFill>
                      <a:cs typeface="Arial" panose="020B0604020202020204" pitchFamily="34" charset="0"/>
                    </a:rPr>
                    <a:t> </a:t>
                  </a:r>
                  <a:endParaRPr lang="es-ES" altLang="es-CO" sz="900" dirty="0">
                    <a:solidFill>
                      <a:schemeClr val="tx1">
                        <a:lumMod val="75000"/>
                      </a:schemeClr>
                    </a:solidFill>
                    <a:cs typeface="Times New Roman" panose="02020603050405020304" pitchFamily="18" charset="0"/>
                  </a:endParaRPr>
                </a:p>
                <a:p>
                  <a:pPr eaLnBrk="0" hangingPunct="0"/>
                  <a:endParaRPr lang="es-ES" altLang="es-CO" sz="900" dirty="0">
                    <a:solidFill>
                      <a:schemeClr val="tx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3055" name="Rectangle 47">
                  <a:extLst>
                    <a:ext uri="{FF2B5EF4-FFF2-40B4-BE49-F238E27FC236}">
                      <a16:creationId xmlns:a16="http://schemas.microsoft.com/office/drawing/2014/main" id="{FFB02C23-9B3B-4550-B19B-84A20498F3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7" y="345"/>
                  <a:ext cx="1136" cy="5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O" sz="9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3057" name="Rectangle 49">
              <a:extLst>
                <a:ext uri="{FF2B5EF4-FFF2-40B4-BE49-F238E27FC236}">
                  <a16:creationId xmlns:a16="http://schemas.microsoft.com/office/drawing/2014/main" id="{46673372-BBEE-42E6-8388-F63B24B22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89" y="1822392"/>
              <a:ext cx="809626" cy="279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s-ES" altLang="es-CO" sz="900" dirty="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Variable de entrada o dependiente</a:t>
              </a:r>
              <a:endParaRPr lang="es-ES" altLang="es-CO" sz="9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endParaRPr>
            </a:p>
            <a:p>
              <a:pPr eaLnBrk="0" hangingPunct="0"/>
              <a:endParaRPr lang="es-ES" altLang="es-CO" sz="9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058" name="Rectangle 50">
              <a:extLst>
                <a:ext uri="{FF2B5EF4-FFF2-40B4-BE49-F238E27FC236}">
                  <a16:creationId xmlns:a16="http://schemas.microsoft.com/office/drawing/2014/main" id="{B5AD75C7-45FD-4B5E-8A8C-207EBB4F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463" y="1848586"/>
              <a:ext cx="770338" cy="277415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43059" name="Group 51">
              <a:extLst>
                <a:ext uri="{FF2B5EF4-FFF2-40B4-BE49-F238E27FC236}">
                  <a16:creationId xmlns:a16="http://schemas.microsoft.com/office/drawing/2014/main" id="{07FBD1AE-CC1A-4CE7-9B1B-2303AE0AE8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0706" y="1867636"/>
              <a:ext cx="781050" cy="428625"/>
              <a:chOff x="473" y="891"/>
              <a:chExt cx="581" cy="570"/>
            </a:xfrm>
          </p:grpSpPr>
          <p:sp>
            <p:nvSpPr>
              <p:cNvPr id="43060" name="Rectangle 52">
                <a:extLst>
                  <a:ext uri="{FF2B5EF4-FFF2-40B4-BE49-F238E27FC236}">
                    <a16:creationId xmlns:a16="http://schemas.microsoft.com/office/drawing/2014/main" id="{C950DF7F-1CD8-41A4-8C6B-499B8D9E2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" y="891"/>
                <a:ext cx="581" cy="570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grpSp>
            <p:nvGrpSpPr>
              <p:cNvPr id="43061" name="Group 53">
                <a:extLst>
                  <a:ext uri="{FF2B5EF4-FFF2-40B4-BE49-F238E27FC236}">
                    <a16:creationId xmlns:a16="http://schemas.microsoft.com/office/drawing/2014/main" id="{69413BE1-4AEF-4118-A768-9EED71F88A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" y="891"/>
                <a:ext cx="581" cy="522"/>
                <a:chOff x="473" y="891"/>
                <a:chExt cx="581" cy="522"/>
              </a:xfrm>
            </p:grpSpPr>
            <p:sp>
              <p:nvSpPr>
                <p:cNvPr id="43062" name="Rectangle 54">
                  <a:extLst>
                    <a:ext uri="{FF2B5EF4-FFF2-40B4-BE49-F238E27FC236}">
                      <a16:creationId xmlns:a16="http://schemas.microsoft.com/office/drawing/2014/main" id="{A8FAAF70-8F6D-41E0-89F6-467443E7FA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" y="903"/>
                  <a:ext cx="557" cy="498"/>
                </a:xfrm>
                <a:prstGeom prst="rect">
                  <a:avLst/>
                </a:prstGeom>
                <a:solidFill>
                  <a:srgbClr val="E0E0E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r>
                    <a:rPr lang="es-ES" altLang="es-CO" sz="900" i="1">
                      <a:solidFill>
                        <a:schemeClr val="tx1">
                          <a:lumMod val="75000"/>
                        </a:schemeClr>
                      </a:solidFill>
                      <a:cs typeface="Arial" panose="020B0604020202020204" pitchFamily="34" charset="0"/>
                    </a:rPr>
                    <a:t>Nominal</a:t>
                  </a:r>
                  <a:r>
                    <a:rPr lang="es-ES" altLang="es-CO" sz="900">
                      <a:solidFill>
                        <a:schemeClr val="tx1">
                          <a:lumMod val="75000"/>
                        </a:schemeClr>
                      </a:solidFill>
                      <a:cs typeface="Arial" panose="020B0604020202020204" pitchFamily="34" charset="0"/>
                    </a:rPr>
                    <a:t> </a:t>
                  </a:r>
                  <a:endParaRPr lang="es-ES" altLang="es-CO" sz="900" i="1">
                    <a:solidFill>
                      <a:schemeClr val="tx1">
                        <a:lumMod val="75000"/>
                      </a:schemeClr>
                    </a:solidFill>
                    <a:cs typeface="Times New Roman" panose="02020603050405020304" pitchFamily="18" charset="0"/>
                  </a:endParaRPr>
                </a:p>
                <a:p>
                  <a:pPr eaLnBrk="0" hangingPunct="0"/>
                  <a:endParaRPr lang="es-ES" altLang="es-CO" sz="900">
                    <a:solidFill>
                      <a:schemeClr val="tx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3063" name="Rectangle 55">
                  <a:extLst>
                    <a:ext uri="{FF2B5EF4-FFF2-40B4-BE49-F238E27FC236}">
                      <a16:creationId xmlns:a16="http://schemas.microsoft.com/office/drawing/2014/main" id="{40F2F1BD-F433-4CA2-B270-47570D6B83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" y="891"/>
                  <a:ext cx="581" cy="5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CO" sz="9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3065" name="Rectangle 57">
              <a:extLst>
                <a:ext uri="{FF2B5EF4-FFF2-40B4-BE49-F238E27FC236}">
                  <a16:creationId xmlns:a16="http://schemas.microsoft.com/office/drawing/2014/main" id="{6EDE19CA-D9AB-4790-ACDD-3EBEC943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425" y="1879542"/>
              <a:ext cx="67627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s-MX" altLang="es-CO" sz="900" dirty="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X</a:t>
              </a:r>
              <a:r>
                <a:rPr lang="es-MX" altLang="es-CO" sz="900" baseline="30000" dirty="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2</a:t>
              </a:r>
              <a:r>
                <a:rPr lang="es-MX" altLang="es-CO" sz="900" dirty="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  </a:t>
              </a:r>
              <a:r>
                <a:rPr lang="es-ES" altLang="es-CO" sz="900" dirty="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o  de Fisher</a:t>
              </a:r>
              <a:endParaRPr lang="es-ES" altLang="es-CO" sz="9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endParaRPr>
            </a:p>
            <a:p>
              <a:pPr eaLnBrk="0" hangingPunct="0"/>
              <a:endParaRPr lang="es-ES" altLang="es-CO" sz="9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066" name="Rectangle 58">
              <a:extLst>
                <a:ext uri="{FF2B5EF4-FFF2-40B4-BE49-F238E27FC236}">
                  <a16:creationId xmlns:a16="http://schemas.microsoft.com/office/drawing/2014/main" id="{6759846A-281E-4754-A197-2FF769156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757" y="1867636"/>
              <a:ext cx="636985" cy="39290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43067" name="Group 59">
              <a:extLst>
                <a:ext uri="{FF2B5EF4-FFF2-40B4-BE49-F238E27FC236}">
                  <a16:creationId xmlns:a16="http://schemas.microsoft.com/office/drawing/2014/main" id="{9E71CD54-59BB-46FB-B9D6-5C1784FFE3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8741" y="1867636"/>
              <a:ext cx="700088" cy="392906"/>
              <a:chOff x="1527" y="891"/>
              <a:chExt cx="520" cy="522"/>
            </a:xfrm>
          </p:grpSpPr>
          <p:sp>
            <p:nvSpPr>
              <p:cNvPr id="43068" name="Rectangle 60">
                <a:extLst>
                  <a:ext uri="{FF2B5EF4-FFF2-40B4-BE49-F238E27FC236}">
                    <a16:creationId xmlns:a16="http://schemas.microsoft.com/office/drawing/2014/main" id="{420C2E7E-B7CC-40B7-9D4E-8F4AF9D96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9" y="903"/>
                <a:ext cx="496" cy="4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 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069" name="Rectangle 61">
                <a:extLst>
                  <a:ext uri="{FF2B5EF4-FFF2-40B4-BE49-F238E27FC236}">
                    <a16:creationId xmlns:a16="http://schemas.microsoft.com/office/drawing/2014/main" id="{20BC0050-FF3C-4625-9B16-E8346DD00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7" y="891"/>
                <a:ext cx="520" cy="52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43071" name="Rectangle 63">
              <a:extLst>
                <a:ext uri="{FF2B5EF4-FFF2-40B4-BE49-F238E27FC236}">
                  <a16:creationId xmlns:a16="http://schemas.microsoft.com/office/drawing/2014/main" id="{9DC2AE05-017B-4445-93A6-764B6EF7C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498" y="1822392"/>
              <a:ext cx="882253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s-MX" altLang="es-CO" sz="90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X</a:t>
              </a:r>
              <a:r>
                <a:rPr lang="es-MX" altLang="es-CO" sz="900" baseline="3000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2</a:t>
              </a:r>
              <a:r>
                <a:rPr lang="es-MX" altLang="es-CO" sz="90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  </a:t>
              </a:r>
              <a:r>
                <a:rPr lang="es-ES" altLang="es-CO" sz="90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tendencia o Mann-Whitney</a:t>
              </a:r>
              <a:endParaRPr lang="es-ES" alt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072" name="Rectangle 64">
              <a:extLst>
                <a:ext uri="{FF2B5EF4-FFF2-40B4-BE49-F238E27FC236}">
                  <a16:creationId xmlns:a16="http://schemas.microsoft.com/office/drawing/2014/main" id="{1169B136-C0D2-4891-A618-D5D8DABAA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828" y="1867636"/>
              <a:ext cx="756047" cy="39290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43073" name="Group 65">
              <a:extLst>
                <a:ext uri="{FF2B5EF4-FFF2-40B4-BE49-F238E27FC236}">
                  <a16:creationId xmlns:a16="http://schemas.microsoft.com/office/drawing/2014/main" id="{5E4F9B84-97EF-465B-BFE4-2E57A8A865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4875" y="1867636"/>
              <a:ext cx="776288" cy="392906"/>
              <a:chOff x="2609" y="891"/>
              <a:chExt cx="577" cy="522"/>
            </a:xfrm>
          </p:grpSpPr>
          <p:sp>
            <p:nvSpPr>
              <p:cNvPr id="43074" name="Rectangle 66">
                <a:extLst>
                  <a:ext uri="{FF2B5EF4-FFF2-40B4-BE49-F238E27FC236}">
                    <a16:creationId xmlns:a16="http://schemas.microsoft.com/office/drawing/2014/main" id="{EC3C0369-9D3C-4AA3-AD1D-7BFE93A1F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1" y="903"/>
                <a:ext cx="553" cy="4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Mann-Whitney 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075" name="Rectangle 67">
                <a:extLst>
                  <a:ext uri="{FF2B5EF4-FFF2-40B4-BE49-F238E27FC236}">
                    <a16:creationId xmlns:a16="http://schemas.microsoft.com/office/drawing/2014/main" id="{4DA5796E-52D9-491D-84CA-7D41E5885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9" y="891"/>
                <a:ext cx="577" cy="52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43077" name="Rectangle 69">
              <a:extLst>
                <a:ext uri="{FF2B5EF4-FFF2-40B4-BE49-F238E27FC236}">
                  <a16:creationId xmlns:a16="http://schemas.microsoft.com/office/drawing/2014/main" id="{93642387-D565-4C1B-95D9-2FDE6FFD8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0682" y="1879542"/>
              <a:ext cx="950119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es-CO" sz="90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Mann-Whitney o log-rank (a) </a:t>
              </a:r>
              <a:endParaRPr lang="es-ES" altLang="es-CO" sz="90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endParaRPr>
            </a:p>
            <a:p>
              <a:pPr eaLnBrk="0" hangingPunct="0"/>
              <a:endParaRPr lang="es-ES" alt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078" name="Rectangle 70">
              <a:extLst>
                <a:ext uri="{FF2B5EF4-FFF2-40B4-BE49-F238E27FC236}">
                  <a16:creationId xmlns:a16="http://schemas.microsoft.com/office/drawing/2014/main" id="{D4662412-D69E-474C-BBCA-4C0C277AF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1162" y="1867636"/>
              <a:ext cx="863204" cy="39290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43079" name="Group 71">
              <a:extLst>
                <a:ext uri="{FF2B5EF4-FFF2-40B4-BE49-F238E27FC236}">
                  <a16:creationId xmlns:a16="http://schemas.microsoft.com/office/drawing/2014/main" id="{E2004BBC-7422-4E16-83A7-2FDFF29F36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4366" y="1867636"/>
              <a:ext cx="1528763" cy="392906"/>
              <a:chOff x="3827" y="891"/>
              <a:chExt cx="1136" cy="522"/>
            </a:xfrm>
          </p:grpSpPr>
          <p:sp>
            <p:nvSpPr>
              <p:cNvPr id="43080" name="Rectangle 72">
                <a:extLst>
                  <a:ext uri="{FF2B5EF4-FFF2-40B4-BE49-F238E27FC236}">
                    <a16:creationId xmlns:a16="http://schemas.microsoft.com/office/drawing/2014/main" id="{9C69B735-1EA1-472D-AA67-6B8378E3F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903"/>
                <a:ext cx="1112" cy="4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Prueba t de student 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081" name="Rectangle 73">
                <a:extLst>
                  <a:ext uri="{FF2B5EF4-FFF2-40B4-BE49-F238E27FC236}">
                    <a16:creationId xmlns:a16="http://schemas.microsoft.com/office/drawing/2014/main" id="{3B9F119D-78A2-4B93-9863-98A9D734A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891"/>
                <a:ext cx="1136" cy="52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43083" name="Rectangle 75">
              <a:extLst>
                <a:ext uri="{FF2B5EF4-FFF2-40B4-BE49-F238E27FC236}">
                  <a16:creationId xmlns:a16="http://schemas.microsoft.com/office/drawing/2014/main" id="{BC83EAC4-38E5-46C0-AD68-63B908EEE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706" y="2278402"/>
              <a:ext cx="781050" cy="49410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085" name="Rectangle 77">
              <a:extLst>
                <a:ext uri="{FF2B5EF4-FFF2-40B4-BE49-F238E27FC236}">
                  <a16:creationId xmlns:a16="http://schemas.microsoft.com/office/drawing/2014/main" id="{3301956E-C3EC-4A53-A16B-7D77FA596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5" y="2231967"/>
              <a:ext cx="828675" cy="447675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es-CO" sz="900" i="1">
                  <a:solidFill>
                    <a:schemeClr val="tx1">
                      <a:lumMod val="75000"/>
                    </a:schemeClr>
                  </a:solidFill>
                  <a:cs typeface="Arial" panose="020B0604020202020204" pitchFamily="34" charset="0"/>
                </a:rPr>
                <a:t>Categórica (&gt;2 categorías)</a:t>
              </a:r>
              <a:endParaRPr lang="es-ES" altLang="es-CO" sz="900" i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43086" name="Rectangle 78">
              <a:extLst>
                <a:ext uri="{FF2B5EF4-FFF2-40B4-BE49-F238E27FC236}">
                  <a16:creationId xmlns:a16="http://schemas.microsoft.com/office/drawing/2014/main" id="{D59F3F3A-C254-423A-A203-67D31F600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706" y="2278402"/>
              <a:ext cx="781050" cy="45839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43087" name="Group 79">
              <a:extLst>
                <a:ext uri="{FF2B5EF4-FFF2-40B4-BE49-F238E27FC236}">
                  <a16:creationId xmlns:a16="http://schemas.microsoft.com/office/drawing/2014/main" id="{5D76BF19-E571-4788-9E27-A7305A9F6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1757" y="2278402"/>
              <a:ext cx="636985" cy="458390"/>
              <a:chOff x="1054" y="1437"/>
              <a:chExt cx="473" cy="608"/>
            </a:xfrm>
          </p:grpSpPr>
          <p:sp>
            <p:nvSpPr>
              <p:cNvPr id="43088" name="Rectangle 80">
                <a:extLst>
                  <a:ext uri="{FF2B5EF4-FFF2-40B4-BE49-F238E27FC236}">
                    <a16:creationId xmlns:a16="http://schemas.microsoft.com/office/drawing/2014/main" id="{FD0FFD26-3F30-4D8E-99A4-AFC85FD16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1449"/>
                <a:ext cx="449" cy="5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 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089" name="Rectangle 81">
                <a:extLst>
                  <a:ext uri="{FF2B5EF4-FFF2-40B4-BE49-F238E27FC236}">
                    <a16:creationId xmlns:a16="http://schemas.microsoft.com/office/drawing/2014/main" id="{5E32A5B4-E5D9-4258-B5E7-940108AF0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1437"/>
                <a:ext cx="473" cy="6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43090" name="Group 82">
              <a:extLst>
                <a:ext uri="{FF2B5EF4-FFF2-40B4-BE49-F238E27FC236}">
                  <a16:creationId xmlns:a16="http://schemas.microsoft.com/office/drawing/2014/main" id="{654D6209-5A6E-40B2-9AAB-CDFABC0B1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8741" y="2278402"/>
              <a:ext cx="700088" cy="458390"/>
              <a:chOff x="1527" y="1437"/>
              <a:chExt cx="520" cy="608"/>
            </a:xfrm>
          </p:grpSpPr>
          <p:sp>
            <p:nvSpPr>
              <p:cNvPr id="43091" name="Rectangle 83">
                <a:extLst>
                  <a:ext uri="{FF2B5EF4-FFF2-40B4-BE49-F238E27FC236}">
                    <a16:creationId xmlns:a16="http://schemas.microsoft.com/office/drawing/2014/main" id="{3548B36C-96F4-41F8-B35E-8BA8F4CEA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9" y="1449"/>
                <a:ext cx="496" cy="5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 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092" name="Rectangle 84">
                <a:extLst>
                  <a:ext uri="{FF2B5EF4-FFF2-40B4-BE49-F238E27FC236}">
                    <a16:creationId xmlns:a16="http://schemas.microsoft.com/office/drawing/2014/main" id="{EF10CDD9-51BD-42A5-BF8E-A74C923A2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7" y="1437"/>
                <a:ext cx="520" cy="6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43093" name="Group 85">
              <a:extLst>
                <a:ext uri="{FF2B5EF4-FFF2-40B4-BE49-F238E27FC236}">
                  <a16:creationId xmlns:a16="http://schemas.microsoft.com/office/drawing/2014/main" id="{36DD123B-3197-4E4F-96F1-0E698BDE6A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8828" y="2278402"/>
              <a:ext cx="756047" cy="458390"/>
              <a:chOff x="2047" y="1437"/>
              <a:chExt cx="562" cy="608"/>
            </a:xfrm>
          </p:grpSpPr>
          <p:sp>
            <p:nvSpPr>
              <p:cNvPr id="43094" name="Rectangle 86">
                <a:extLst>
                  <a:ext uri="{FF2B5EF4-FFF2-40B4-BE49-F238E27FC236}">
                    <a16:creationId xmlns:a16="http://schemas.microsoft.com/office/drawing/2014/main" id="{AD11DAB7-6150-41B2-B636-6A525426C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9" y="1449"/>
                <a:ext cx="538" cy="5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Kruskal-Wallis (b) 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095" name="Rectangle 87">
                <a:extLst>
                  <a:ext uri="{FF2B5EF4-FFF2-40B4-BE49-F238E27FC236}">
                    <a16:creationId xmlns:a16="http://schemas.microsoft.com/office/drawing/2014/main" id="{40AE6E21-1BE6-4130-ADB6-B3FA00B8D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7" y="1437"/>
                <a:ext cx="562" cy="6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43096" name="Group 88">
              <a:extLst>
                <a:ext uri="{FF2B5EF4-FFF2-40B4-BE49-F238E27FC236}">
                  <a16:creationId xmlns:a16="http://schemas.microsoft.com/office/drawing/2014/main" id="{A1DAB103-781D-44E9-8E70-CD58EEB52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4875" y="2278402"/>
              <a:ext cx="776288" cy="458390"/>
              <a:chOff x="2609" y="1437"/>
              <a:chExt cx="577" cy="608"/>
            </a:xfrm>
          </p:grpSpPr>
          <p:sp>
            <p:nvSpPr>
              <p:cNvPr id="43097" name="Rectangle 89">
                <a:extLst>
                  <a:ext uri="{FF2B5EF4-FFF2-40B4-BE49-F238E27FC236}">
                    <a16:creationId xmlns:a16="http://schemas.microsoft.com/office/drawing/2014/main" id="{8EE381F0-E1D8-4BD2-97DF-40226AFB8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1" y="1449"/>
                <a:ext cx="553" cy="5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Kruskal-Wallis (b) 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098" name="Rectangle 90">
                <a:extLst>
                  <a:ext uri="{FF2B5EF4-FFF2-40B4-BE49-F238E27FC236}">
                    <a16:creationId xmlns:a16="http://schemas.microsoft.com/office/drawing/2014/main" id="{9DC52C11-1E2A-41C3-AFB5-4423E1795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9" y="1437"/>
                <a:ext cx="577" cy="6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43099" name="Group 91">
              <a:extLst>
                <a:ext uri="{FF2B5EF4-FFF2-40B4-BE49-F238E27FC236}">
                  <a16:creationId xmlns:a16="http://schemas.microsoft.com/office/drawing/2014/main" id="{CC6E525A-F556-483C-A686-83041CA74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2" y="2278402"/>
              <a:ext cx="863204" cy="458390"/>
              <a:chOff x="3186" y="1437"/>
              <a:chExt cx="641" cy="608"/>
            </a:xfrm>
          </p:grpSpPr>
          <p:sp>
            <p:nvSpPr>
              <p:cNvPr id="43100" name="Rectangle 92">
                <a:extLst>
                  <a:ext uri="{FF2B5EF4-FFF2-40B4-BE49-F238E27FC236}">
                    <a16:creationId xmlns:a16="http://schemas.microsoft.com/office/drawing/2014/main" id="{9A0535A7-77FB-4709-8DE5-71DC98875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1449"/>
                <a:ext cx="617" cy="5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Kruskal-Wallis (b) 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101" name="Rectangle 93">
                <a:extLst>
                  <a:ext uri="{FF2B5EF4-FFF2-40B4-BE49-F238E27FC236}">
                    <a16:creationId xmlns:a16="http://schemas.microsoft.com/office/drawing/2014/main" id="{0325C077-6A38-4877-95C8-4A6F611C6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1437"/>
                <a:ext cx="641" cy="6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43102" name="Group 94">
              <a:extLst>
                <a:ext uri="{FF2B5EF4-FFF2-40B4-BE49-F238E27FC236}">
                  <a16:creationId xmlns:a16="http://schemas.microsoft.com/office/drawing/2014/main" id="{DF1625EE-85AF-4B06-8C7B-878F035966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4366" y="2278402"/>
              <a:ext cx="1528763" cy="458390"/>
              <a:chOff x="3827" y="1437"/>
              <a:chExt cx="1136" cy="608"/>
            </a:xfrm>
          </p:grpSpPr>
          <p:sp>
            <p:nvSpPr>
              <p:cNvPr id="43103" name="Rectangle 95">
                <a:extLst>
                  <a:ext uri="{FF2B5EF4-FFF2-40B4-BE49-F238E27FC236}">
                    <a16:creationId xmlns:a16="http://schemas.microsoft.com/office/drawing/2014/main" id="{61433CBC-0C94-48F3-956F-5DF7694A8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1449"/>
                <a:ext cx="1112" cy="5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Análisis de la varianza (ANOVA) (c) 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104" name="Rectangle 96">
                <a:extLst>
                  <a:ext uri="{FF2B5EF4-FFF2-40B4-BE49-F238E27FC236}">
                    <a16:creationId xmlns:a16="http://schemas.microsoft.com/office/drawing/2014/main" id="{2689EE60-996D-4FDE-9354-3430FBF3B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1437"/>
                <a:ext cx="1136" cy="6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43106" name="Rectangle 98">
              <a:extLst>
                <a:ext uri="{FF2B5EF4-FFF2-40B4-BE49-F238E27FC236}">
                  <a16:creationId xmlns:a16="http://schemas.microsoft.com/office/drawing/2014/main" id="{64CA9C60-1BE5-4C3E-AE96-D1D0DE403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706" y="2754652"/>
              <a:ext cx="781050" cy="559594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108" name="Rectangle 100">
              <a:extLst>
                <a:ext uri="{FF2B5EF4-FFF2-40B4-BE49-F238E27FC236}">
                  <a16:creationId xmlns:a16="http://schemas.microsoft.com/office/drawing/2014/main" id="{D803F478-BE96-4A55-9E72-347154752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375" y="2736792"/>
              <a:ext cx="771525" cy="475060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s-ES" altLang="es-CO" sz="900" i="1">
                  <a:solidFill>
                    <a:schemeClr val="tx1">
                      <a:lumMod val="75000"/>
                    </a:schemeClr>
                  </a:solidFill>
                  <a:cs typeface="Arial" panose="020B0604020202020204" pitchFamily="34" charset="0"/>
                </a:rPr>
                <a:t>Ordinal (categorías ordenadas)</a:t>
              </a:r>
              <a:endParaRPr lang="es-ES" altLang="es-CO" sz="900" i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43109" name="Rectangle 101">
              <a:extLst>
                <a:ext uri="{FF2B5EF4-FFF2-40B4-BE49-F238E27FC236}">
                  <a16:creationId xmlns:a16="http://schemas.microsoft.com/office/drawing/2014/main" id="{F2DABC7E-44C1-4B7A-97E8-2B27701D8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706" y="2754652"/>
              <a:ext cx="781050" cy="523875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111" name="Rectangle 103">
              <a:extLst>
                <a:ext uri="{FF2B5EF4-FFF2-40B4-BE49-F238E27FC236}">
                  <a16:creationId xmlns:a16="http://schemas.microsoft.com/office/drawing/2014/main" id="{EE9DA995-A246-40D4-966E-9F75B8EFA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275" y="2720124"/>
              <a:ext cx="790575" cy="473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s-MX" altLang="es-CO" sz="90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X</a:t>
              </a:r>
              <a:r>
                <a:rPr lang="es-MX" altLang="es-CO" sz="900" baseline="3000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2</a:t>
              </a:r>
              <a:r>
                <a:rPr lang="es-MX" altLang="es-CO" sz="90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 de </a:t>
              </a:r>
              <a:r>
                <a:rPr lang="es-ES" altLang="es-CO" sz="90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tendencia o Mann – Whitney</a:t>
              </a:r>
              <a:endParaRPr lang="es-ES" alt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112" name="Rectangle 104">
              <a:extLst>
                <a:ext uri="{FF2B5EF4-FFF2-40B4-BE49-F238E27FC236}">
                  <a16:creationId xmlns:a16="http://schemas.microsoft.com/office/drawing/2014/main" id="{546DD4C5-E591-4C62-A226-163B0272E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757" y="2754652"/>
              <a:ext cx="636985" cy="5226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43113" name="Group 105">
              <a:extLst>
                <a:ext uri="{FF2B5EF4-FFF2-40B4-BE49-F238E27FC236}">
                  <a16:creationId xmlns:a16="http://schemas.microsoft.com/office/drawing/2014/main" id="{341B951D-39FD-43AE-B4F8-506EA17829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8741" y="2754652"/>
              <a:ext cx="700088" cy="522684"/>
              <a:chOff x="1527" y="2069"/>
              <a:chExt cx="520" cy="694"/>
            </a:xfrm>
          </p:grpSpPr>
          <p:sp>
            <p:nvSpPr>
              <p:cNvPr id="43114" name="Rectangle 106">
                <a:extLst>
                  <a:ext uri="{FF2B5EF4-FFF2-40B4-BE49-F238E27FC236}">
                    <a16:creationId xmlns:a16="http://schemas.microsoft.com/office/drawing/2014/main" id="{A8E6BF31-A050-4E69-A4CA-F7001ACCF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9" y="2081"/>
                <a:ext cx="496" cy="6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(e) 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115" name="Rectangle 107">
                <a:extLst>
                  <a:ext uri="{FF2B5EF4-FFF2-40B4-BE49-F238E27FC236}">
                    <a16:creationId xmlns:a16="http://schemas.microsoft.com/office/drawing/2014/main" id="{C57FE4D9-D4FB-48F1-B5DE-C605A5AF1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7" y="2069"/>
                <a:ext cx="520" cy="69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43116" name="Group 108">
              <a:extLst>
                <a:ext uri="{FF2B5EF4-FFF2-40B4-BE49-F238E27FC236}">
                  <a16:creationId xmlns:a16="http://schemas.microsoft.com/office/drawing/2014/main" id="{D5163C82-22EA-443F-96E5-B8E7C690B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8828" y="2754652"/>
              <a:ext cx="756047" cy="522684"/>
              <a:chOff x="2047" y="2069"/>
              <a:chExt cx="562" cy="694"/>
            </a:xfrm>
          </p:grpSpPr>
          <p:sp>
            <p:nvSpPr>
              <p:cNvPr id="43117" name="Rectangle 109">
                <a:extLst>
                  <a:ext uri="{FF2B5EF4-FFF2-40B4-BE49-F238E27FC236}">
                    <a16:creationId xmlns:a16="http://schemas.microsoft.com/office/drawing/2014/main" id="{FC272F53-8139-415A-A956-5C6321C2D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9" y="2081"/>
                <a:ext cx="538" cy="6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Rangos de Spearman 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118" name="Rectangle 110">
                <a:extLst>
                  <a:ext uri="{FF2B5EF4-FFF2-40B4-BE49-F238E27FC236}">
                    <a16:creationId xmlns:a16="http://schemas.microsoft.com/office/drawing/2014/main" id="{6C44D4C6-F41C-4A02-A02B-222332F5B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7" y="2069"/>
                <a:ext cx="562" cy="69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43119" name="Group 111">
              <a:extLst>
                <a:ext uri="{FF2B5EF4-FFF2-40B4-BE49-F238E27FC236}">
                  <a16:creationId xmlns:a16="http://schemas.microsoft.com/office/drawing/2014/main" id="{39EDC81C-20CC-4440-849A-A238077B77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4875" y="2754652"/>
              <a:ext cx="776288" cy="522684"/>
              <a:chOff x="2609" y="2069"/>
              <a:chExt cx="577" cy="694"/>
            </a:xfrm>
          </p:grpSpPr>
          <p:sp>
            <p:nvSpPr>
              <p:cNvPr id="43120" name="Rectangle 112">
                <a:extLst>
                  <a:ext uri="{FF2B5EF4-FFF2-40B4-BE49-F238E27FC236}">
                    <a16:creationId xmlns:a16="http://schemas.microsoft.com/office/drawing/2014/main" id="{7330F308-1244-4D5F-BE9C-22494B2AA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1" y="2081"/>
                <a:ext cx="553" cy="6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Rangos de Spearman 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121" name="Rectangle 113">
                <a:extLst>
                  <a:ext uri="{FF2B5EF4-FFF2-40B4-BE49-F238E27FC236}">
                    <a16:creationId xmlns:a16="http://schemas.microsoft.com/office/drawing/2014/main" id="{E0ABE58B-FCFF-4829-81C6-5B5CC00F2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9" y="2069"/>
                <a:ext cx="577" cy="69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43122" name="Group 114">
              <a:extLst>
                <a:ext uri="{FF2B5EF4-FFF2-40B4-BE49-F238E27FC236}">
                  <a16:creationId xmlns:a16="http://schemas.microsoft.com/office/drawing/2014/main" id="{808815BD-2549-4DF7-9FF4-55D306CFA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2" y="2754652"/>
              <a:ext cx="863204" cy="522684"/>
              <a:chOff x="3186" y="2069"/>
              <a:chExt cx="641" cy="694"/>
            </a:xfrm>
          </p:grpSpPr>
          <p:sp>
            <p:nvSpPr>
              <p:cNvPr id="43123" name="Rectangle 115">
                <a:extLst>
                  <a:ext uri="{FF2B5EF4-FFF2-40B4-BE49-F238E27FC236}">
                    <a16:creationId xmlns:a16="http://schemas.microsoft.com/office/drawing/2014/main" id="{5C9749A9-B239-4924-83C9-CB666CED1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2081"/>
                <a:ext cx="617" cy="6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Rangos de Spearman 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124" name="Rectangle 116">
                <a:extLst>
                  <a:ext uri="{FF2B5EF4-FFF2-40B4-BE49-F238E27FC236}">
                    <a16:creationId xmlns:a16="http://schemas.microsoft.com/office/drawing/2014/main" id="{E29C27C4-EFB4-498E-96CC-EF923BB89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2069"/>
                <a:ext cx="641" cy="69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43126" name="Rectangle 118">
              <a:extLst>
                <a:ext uri="{FF2B5EF4-FFF2-40B4-BE49-F238E27FC236}">
                  <a16:creationId xmlns:a16="http://schemas.microsoft.com/office/drawing/2014/main" id="{FCA92169-C761-4A94-81B5-A74E37A2D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1035" y="2736792"/>
              <a:ext cx="1495425" cy="503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s-ES" altLang="es-CO" sz="90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Rangos de Spearman o regresión lineal (d) </a:t>
              </a:r>
              <a:endParaRPr lang="es-ES" altLang="es-CO" sz="90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endParaRPr>
            </a:p>
            <a:p>
              <a:pPr eaLnBrk="0" hangingPunct="0"/>
              <a:endParaRPr lang="es-ES" alt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127" name="Rectangle 119">
              <a:extLst>
                <a:ext uri="{FF2B5EF4-FFF2-40B4-BE49-F238E27FC236}">
                  <a16:creationId xmlns:a16="http://schemas.microsoft.com/office/drawing/2014/main" id="{AA5406C4-CE80-47D5-8CFB-FF29EB8F8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66" y="2754652"/>
              <a:ext cx="1528763" cy="5226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129" name="Rectangle 121">
              <a:extLst>
                <a:ext uri="{FF2B5EF4-FFF2-40B4-BE49-F238E27FC236}">
                  <a16:creationId xmlns:a16="http://schemas.microsoft.com/office/drawing/2014/main" id="{497E59DC-7112-4D0D-82AC-5753C68B9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706" y="3296386"/>
              <a:ext cx="781050" cy="494110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131" name="Rectangle 123">
              <a:extLst>
                <a:ext uri="{FF2B5EF4-FFF2-40B4-BE49-F238E27FC236}">
                  <a16:creationId xmlns:a16="http://schemas.microsoft.com/office/drawing/2014/main" id="{554CBEF7-3A7F-40A5-A308-E7C3572FC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3328533"/>
              <a:ext cx="828675" cy="55125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s-ES" altLang="es-CO" sz="900" i="1">
                  <a:solidFill>
                    <a:schemeClr val="tx1">
                      <a:lumMod val="75000"/>
                    </a:schemeClr>
                  </a:solidFill>
                  <a:cs typeface="Arial" panose="020B0604020202020204" pitchFamily="34" charset="0"/>
                </a:rPr>
                <a:t>Cuantitativa Discreto </a:t>
              </a:r>
              <a:endParaRPr lang="es-ES" altLang="es-CO" sz="900" i="1">
                <a:solidFill>
                  <a:schemeClr val="tx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  <a:p>
              <a:pPr eaLnBrk="0" hangingPunct="0"/>
              <a:endParaRPr lang="es-ES" altLang="es-CO" sz="900" i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43132" name="Rectangle 124">
              <a:extLst>
                <a:ext uri="{FF2B5EF4-FFF2-40B4-BE49-F238E27FC236}">
                  <a16:creationId xmlns:a16="http://schemas.microsoft.com/office/drawing/2014/main" id="{9A8B7A94-FACC-4880-B942-5D7E586FA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706" y="3296386"/>
              <a:ext cx="781050" cy="458391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134" name="Rectangle 126">
              <a:extLst>
                <a:ext uri="{FF2B5EF4-FFF2-40B4-BE49-F238E27FC236}">
                  <a16:creationId xmlns:a16="http://schemas.microsoft.com/office/drawing/2014/main" id="{0FA6BDA3-B8BC-4A45-BDA4-CCD0FE027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750" y="3329724"/>
              <a:ext cx="733425" cy="435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s-ES" altLang="es-CO" sz="90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Regresión Logística</a:t>
              </a:r>
              <a:endParaRPr lang="es-ES" alt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135" name="Rectangle 127">
              <a:extLst>
                <a:ext uri="{FF2B5EF4-FFF2-40B4-BE49-F238E27FC236}">
                  <a16:creationId xmlns:a16="http://schemas.microsoft.com/office/drawing/2014/main" id="{BC6A412F-D4CF-4453-B4B6-604CCF713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757" y="3296386"/>
              <a:ext cx="636985" cy="45720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43136" name="Group 128">
              <a:extLst>
                <a:ext uri="{FF2B5EF4-FFF2-40B4-BE49-F238E27FC236}">
                  <a16:creationId xmlns:a16="http://schemas.microsoft.com/office/drawing/2014/main" id="{6BF0019A-EF69-4316-B888-2B91A49425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8741" y="3296386"/>
              <a:ext cx="700088" cy="457200"/>
              <a:chOff x="1527" y="2787"/>
              <a:chExt cx="520" cy="608"/>
            </a:xfrm>
          </p:grpSpPr>
          <p:sp>
            <p:nvSpPr>
              <p:cNvPr id="43137" name="Rectangle 129">
                <a:extLst>
                  <a:ext uri="{FF2B5EF4-FFF2-40B4-BE49-F238E27FC236}">
                    <a16:creationId xmlns:a16="http://schemas.microsoft.com/office/drawing/2014/main" id="{5348C848-C579-4B91-82BE-86C768BBC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9" y="2799"/>
                <a:ext cx="496" cy="5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(e) 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138" name="Rectangle 130">
                <a:extLst>
                  <a:ext uri="{FF2B5EF4-FFF2-40B4-BE49-F238E27FC236}">
                    <a16:creationId xmlns:a16="http://schemas.microsoft.com/office/drawing/2014/main" id="{E329288E-690E-4281-8AD5-18845A71D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7" y="2787"/>
                <a:ext cx="520" cy="6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43139" name="Group 131">
              <a:extLst>
                <a:ext uri="{FF2B5EF4-FFF2-40B4-BE49-F238E27FC236}">
                  <a16:creationId xmlns:a16="http://schemas.microsoft.com/office/drawing/2014/main" id="{37DDEDAE-14E0-4743-A504-0BC209033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8828" y="3296386"/>
              <a:ext cx="756047" cy="457200"/>
              <a:chOff x="2047" y="2787"/>
              <a:chExt cx="562" cy="608"/>
            </a:xfrm>
          </p:grpSpPr>
          <p:sp>
            <p:nvSpPr>
              <p:cNvPr id="43140" name="Rectangle 132">
                <a:extLst>
                  <a:ext uri="{FF2B5EF4-FFF2-40B4-BE49-F238E27FC236}">
                    <a16:creationId xmlns:a16="http://schemas.microsoft.com/office/drawing/2014/main" id="{851E57EA-6949-40F2-A80C-622D9D3DF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9" y="2799"/>
                <a:ext cx="538" cy="5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(e) 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141" name="Rectangle 133">
                <a:extLst>
                  <a:ext uri="{FF2B5EF4-FFF2-40B4-BE49-F238E27FC236}">
                    <a16:creationId xmlns:a16="http://schemas.microsoft.com/office/drawing/2014/main" id="{A31016AB-9B8F-4D82-B124-3D140673E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7" y="2787"/>
                <a:ext cx="562" cy="6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43142" name="Group 134">
              <a:extLst>
                <a:ext uri="{FF2B5EF4-FFF2-40B4-BE49-F238E27FC236}">
                  <a16:creationId xmlns:a16="http://schemas.microsoft.com/office/drawing/2014/main" id="{A0E749DC-FA66-43DF-BFC0-3A859064AE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4875" y="3296386"/>
              <a:ext cx="776288" cy="457200"/>
              <a:chOff x="2609" y="2787"/>
              <a:chExt cx="577" cy="608"/>
            </a:xfrm>
          </p:grpSpPr>
          <p:sp>
            <p:nvSpPr>
              <p:cNvPr id="43143" name="Rectangle 135">
                <a:extLst>
                  <a:ext uri="{FF2B5EF4-FFF2-40B4-BE49-F238E27FC236}">
                    <a16:creationId xmlns:a16="http://schemas.microsoft.com/office/drawing/2014/main" id="{53C26924-8257-406A-992D-0838270AF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1" y="2799"/>
                <a:ext cx="553" cy="5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Rangos de Spearman 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144" name="Rectangle 136">
                <a:extLst>
                  <a:ext uri="{FF2B5EF4-FFF2-40B4-BE49-F238E27FC236}">
                    <a16:creationId xmlns:a16="http://schemas.microsoft.com/office/drawing/2014/main" id="{E05DC3DF-E821-4829-8278-D1D10A413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9" y="2787"/>
                <a:ext cx="577" cy="6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43145" name="Group 137">
              <a:extLst>
                <a:ext uri="{FF2B5EF4-FFF2-40B4-BE49-F238E27FC236}">
                  <a16:creationId xmlns:a16="http://schemas.microsoft.com/office/drawing/2014/main" id="{E1B608FB-A371-4F8C-8890-3B5EE01D6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2" y="3296386"/>
              <a:ext cx="863204" cy="457200"/>
              <a:chOff x="3186" y="2787"/>
              <a:chExt cx="641" cy="608"/>
            </a:xfrm>
          </p:grpSpPr>
          <p:sp>
            <p:nvSpPr>
              <p:cNvPr id="43146" name="Rectangle 138">
                <a:extLst>
                  <a:ext uri="{FF2B5EF4-FFF2-40B4-BE49-F238E27FC236}">
                    <a16:creationId xmlns:a16="http://schemas.microsoft.com/office/drawing/2014/main" id="{C560F50D-980C-4901-A38D-3AB481C5E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2799"/>
                <a:ext cx="617" cy="5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Rangos de Spearman 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147" name="Rectangle 139">
                <a:extLst>
                  <a:ext uri="{FF2B5EF4-FFF2-40B4-BE49-F238E27FC236}">
                    <a16:creationId xmlns:a16="http://schemas.microsoft.com/office/drawing/2014/main" id="{B660DAB8-BD09-438E-8819-474043A96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2787"/>
                <a:ext cx="641" cy="6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43148" name="Group 140">
              <a:extLst>
                <a:ext uri="{FF2B5EF4-FFF2-40B4-BE49-F238E27FC236}">
                  <a16:creationId xmlns:a16="http://schemas.microsoft.com/office/drawing/2014/main" id="{E7817017-814B-4E60-8239-917720D9FC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4366" y="3296386"/>
              <a:ext cx="1528763" cy="457200"/>
              <a:chOff x="3827" y="2787"/>
              <a:chExt cx="1136" cy="608"/>
            </a:xfrm>
          </p:grpSpPr>
          <p:sp>
            <p:nvSpPr>
              <p:cNvPr id="43149" name="Rectangle 141">
                <a:extLst>
                  <a:ext uri="{FF2B5EF4-FFF2-40B4-BE49-F238E27FC236}">
                    <a16:creationId xmlns:a16="http://schemas.microsoft.com/office/drawing/2014/main" id="{CEB6F092-7DF9-44E3-BEB5-CBA198A45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2799"/>
                <a:ext cx="1112" cy="5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Rangos de Spearman o regresión lineal (d) 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150" name="Rectangle 142">
                <a:extLst>
                  <a:ext uri="{FF2B5EF4-FFF2-40B4-BE49-F238E27FC236}">
                    <a16:creationId xmlns:a16="http://schemas.microsoft.com/office/drawing/2014/main" id="{1E6D0D73-303D-4BBE-9ED5-5EF06949A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2787"/>
                <a:ext cx="1136" cy="6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43152" name="Rectangle 144">
              <a:extLst>
                <a:ext uri="{FF2B5EF4-FFF2-40B4-BE49-F238E27FC236}">
                  <a16:creationId xmlns:a16="http://schemas.microsoft.com/office/drawing/2014/main" id="{A3F4D9B3-1CC0-43E4-9DA7-88742A8E1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706" y="3771446"/>
              <a:ext cx="781050" cy="559594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154" name="Rectangle 146">
              <a:extLst>
                <a:ext uri="{FF2B5EF4-FFF2-40B4-BE49-F238E27FC236}">
                  <a16:creationId xmlns:a16="http://schemas.microsoft.com/office/drawing/2014/main" id="{9FF863A6-86EF-4494-A053-6735F1E29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5" y="3822642"/>
              <a:ext cx="828675" cy="463154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s-ES" altLang="es-CO" sz="900" i="1">
                  <a:solidFill>
                    <a:schemeClr val="tx1">
                      <a:lumMod val="75000"/>
                    </a:schemeClr>
                  </a:solidFill>
                  <a:cs typeface="Arial" panose="020B0604020202020204" pitchFamily="34" charset="0"/>
                </a:rPr>
                <a:t>Cuantitativa no-normal </a:t>
              </a:r>
              <a:endParaRPr lang="es-ES" altLang="es-CO" sz="900" i="1">
                <a:solidFill>
                  <a:schemeClr val="tx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  <a:p>
              <a:pPr eaLnBrk="0" hangingPunct="0"/>
              <a:endParaRPr lang="es-ES" altLang="es-CO" sz="900" i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43155" name="Rectangle 147">
              <a:extLst>
                <a:ext uri="{FF2B5EF4-FFF2-40B4-BE49-F238E27FC236}">
                  <a16:creationId xmlns:a16="http://schemas.microsoft.com/office/drawing/2014/main" id="{724F938D-6E36-49DA-996A-0B6DB5002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706" y="3771446"/>
              <a:ext cx="781050" cy="523875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157" name="Rectangle 149">
              <a:extLst>
                <a:ext uri="{FF2B5EF4-FFF2-40B4-BE49-F238E27FC236}">
                  <a16:creationId xmlns:a16="http://schemas.microsoft.com/office/drawing/2014/main" id="{AE363970-63D3-46E2-AC88-FB9D81FA2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750" y="3873840"/>
              <a:ext cx="733425" cy="52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s-ES" altLang="es-CO" sz="90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Regresión Logística</a:t>
              </a:r>
              <a:endParaRPr lang="es-ES" alt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158" name="Rectangle 150">
              <a:extLst>
                <a:ext uri="{FF2B5EF4-FFF2-40B4-BE49-F238E27FC236}">
                  <a16:creationId xmlns:a16="http://schemas.microsoft.com/office/drawing/2014/main" id="{C017B860-FEC3-4342-BA1E-B09495595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757" y="3771446"/>
              <a:ext cx="636985" cy="523875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43159" name="Group 151">
              <a:extLst>
                <a:ext uri="{FF2B5EF4-FFF2-40B4-BE49-F238E27FC236}">
                  <a16:creationId xmlns:a16="http://schemas.microsoft.com/office/drawing/2014/main" id="{EF5C9A9F-0C67-4223-96D0-7523CE8FCD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8741" y="3771446"/>
              <a:ext cx="700088" cy="523875"/>
              <a:chOff x="1527" y="3419"/>
              <a:chExt cx="520" cy="694"/>
            </a:xfrm>
          </p:grpSpPr>
          <p:sp>
            <p:nvSpPr>
              <p:cNvPr id="43160" name="Rectangle 152">
                <a:extLst>
                  <a:ext uri="{FF2B5EF4-FFF2-40B4-BE49-F238E27FC236}">
                    <a16:creationId xmlns:a16="http://schemas.microsoft.com/office/drawing/2014/main" id="{C53026C4-5DEB-498A-B7DD-5518E3B5D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9" y="3431"/>
                <a:ext cx="496" cy="6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(e) 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 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161" name="Rectangle 153">
                <a:extLst>
                  <a:ext uri="{FF2B5EF4-FFF2-40B4-BE49-F238E27FC236}">
                    <a16:creationId xmlns:a16="http://schemas.microsoft.com/office/drawing/2014/main" id="{D84C9D1F-DBA3-4556-841D-DE1F40572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7" y="3419"/>
                <a:ext cx="520" cy="69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43162" name="Group 154">
              <a:extLst>
                <a:ext uri="{FF2B5EF4-FFF2-40B4-BE49-F238E27FC236}">
                  <a16:creationId xmlns:a16="http://schemas.microsoft.com/office/drawing/2014/main" id="{E415AE46-4CDE-4FB6-B2EB-F08A73645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8828" y="3771446"/>
              <a:ext cx="756047" cy="523875"/>
              <a:chOff x="2047" y="3419"/>
              <a:chExt cx="562" cy="694"/>
            </a:xfrm>
          </p:grpSpPr>
          <p:sp>
            <p:nvSpPr>
              <p:cNvPr id="43163" name="Rectangle 155">
                <a:extLst>
                  <a:ext uri="{FF2B5EF4-FFF2-40B4-BE49-F238E27FC236}">
                    <a16:creationId xmlns:a16="http://schemas.microsoft.com/office/drawing/2014/main" id="{AF16DE2E-A499-47A6-96F9-44E0FBC48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9" y="3431"/>
                <a:ext cx="538" cy="6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(e) 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 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164" name="Rectangle 156">
                <a:extLst>
                  <a:ext uri="{FF2B5EF4-FFF2-40B4-BE49-F238E27FC236}">
                    <a16:creationId xmlns:a16="http://schemas.microsoft.com/office/drawing/2014/main" id="{408DF9D7-9381-4C84-B8E6-BF5756AC1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7" y="3419"/>
                <a:ext cx="562" cy="69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43165" name="Group 157">
              <a:extLst>
                <a:ext uri="{FF2B5EF4-FFF2-40B4-BE49-F238E27FC236}">
                  <a16:creationId xmlns:a16="http://schemas.microsoft.com/office/drawing/2014/main" id="{D01BD343-B416-4870-8115-76C983C21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4875" y="3771446"/>
              <a:ext cx="776288" cy="523875"/>
              <a:chOff x="2609" y="3419"/>
              <a:chExt cx="577" cy="694"/>
            </a:xfrm>
          </p:grpSpPr>
          <p:sp>
            <p:nvSpPr>
              <p:cNvPr id="43166" name="Rectangle 158">
                <a:extLst>
                  <a:ext uri="{FF2B5EF4-FFF2-40B4-BE49-F238E27FC236}">
                    <a16:creationId xmlns:a16="http://schemas.microsoft.com/office/drawing/2014/main" id="{D4AFDC7C-D0C2-4FF5-886F-FD5818699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1" y="3431"/>
                <a:ext cx="553" cy="6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(e) 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 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167" name="Rectangle 159">
                <a:extLst>
                  <a:ext uri="{FF2B5EF4-FFF2-40B4-BE49-F238E27FC236}">
                    <a16:creationId xmlns:a16="http://schemas.microsoft.com/office/drawing/2014/main" id="{EEF1640D-B153-4EEA-AE93-21864EC13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9" y="3419"/>
                <a:ext cx="577" cy="69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43169" name="Rectangle 161">
              <a:extLst>
                <a:ext uri="{FF2B5EF4-FFF2-40B4-BE49-F238E27FC236}">
                  <a16:creationId xmlns:a16="http://schemas.microsoft.com/office/drawing/2014/main" id="{30C4AF7C-76A6-4990-8F93-1703B0FC3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0" y="3708342"/>
              <a:ext cx="950119" cy="463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s-ES" altLang="es-CO" sz="90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Ploteo de datos, Pearson o rangos de Spearman </a:t>
              </a:r>
              <a:endParaRPr lang="es-ES" alt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170" name="Rectangle 162">
              <a:extLst>
                <a:ext uri="{FF2B5EF4-FFF2-40B4-BE49-F238E27FC236}">
                  <a16:creationId xmlns:a16="http://schemas.microsoft.com/office/drawing/2014/main" id="{A7EA1815-0987-4F91-B2A5-845040D46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1162" y="3771446"/>
              <a:ext cx="863204" cy="523875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172" name="Rectangle 164">
              <a:extLst>
                <a:ext uri="{FF2B5EF4-FFF2-40B4-BE49-F238E27FC236}">
                  <a16:creationId xmlns:a16="http://schemas.microsoft.com/office/drawing/2014/main" id="{C89164FA-8AB6-40C4-B2DF-EA26D8A78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00" y="3759540"/>
              <a:ext cx="1629966" cy="52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s-ES" altLang="es-CO" sz="90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Ploteo de datos, Pearson o Rangos de Spearman y regresión lineal </a:t>
              </a:r>
              <a:endParaRPr lang="es-ES" altLang="es-CO" sz="90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endParaRPr>
            </a:p>
            <a:p>
              <a:pPr eaLnBrk="0" hangingPunct="0"/>
              <a:endParaRPr lang="es-ES" alt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173" name="Rectangle 165">
              <a:extLst>
                <a:ext uri="{FF2B5EF4-FFF2-40B4-BE49-F238E27FC236}">
                  <a16:creationId xmlns:a16="http://schemas.microsoft.com/office/drawing/2014/main" id="{5662DC9F-2FA6-4C9F-BCEF-44E9FBB80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66" y="3771446"/>
              <a:ext cx="1528763" cy="523875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175" name="Rectangle 167">
              <a:extLst>
                <a:ext uri="{FF2B5EF4-FFF2-40B4-BE49-F238E27FC236}">
                  <a16:creationId xmlns:a16="http://schemas.microsoft.com/office/drawing/2014/main" id="{4CF9A542-AD40-49D9-98AA-520B868D6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706" y="4313180"/>
              <a:ext cx="781050" cy="364331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177" name="Rectangle 169">
              <a:extLst>
                <a:ext uri="{FF2B5EF4-FFF2-40B4-BE49-F238E27FC236}">
                  <a16:creationId xmlns:a16="http://schemas.microsoft.com/office/drawing/2014/main" id="{3DC9FE68-3D89-4727-A34B-009821DAF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4279842"/>
              <a:ext cx="828675" cy="295275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s-ES" altLang="es-CO" sz="900" i="1">
                  <a:solidFill>
                    <a:schemeClr val="tx1">
                      <a:lumMod val="75000"/>
                    </a:schemeClr>
                  </a:solidFill>
                  <a:cs typeface="Arial" panose="020B0604020202020204" pitchFamily="34" charset="0"/>
                </a:rPr>
                <a:t>Cuantitativa normal </a:t>
              </a:r>
              <a:endParaRPr lang="es-ES" altLang="es-CO" sz="900" i="1">
                <a:solidFill>
                  <a:schemeClr val="tx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  <a:p>
              <a:pPr eaLnBrk="0" hangingPunct="0"/>
              <a:endParaRPr lang="es-ES" altLang="es-CO" sz="900" i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43178" name="Rectangle 170">
              <a:extLst>
                <a:ext uri="{FF2B5EF4-FFF2-40B4-BE49-F238E27FC236}">
                  <a16:creationId xmlns:a16="http://schemas.microsoft.com/office/drawing/2014/main" id="{B9BD2329-E0A6-4AF9-B132-C8972E5A8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706" y="4313179"/>
              <a:ext cx="781050" cy="32861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180" name="Rectangle 172">
              <a:extLst>
                <a:ext uri="{FF2B5EF4-FFF2-40B4-BE49-F238E27FC236}">
                  <a16:creationId xmlns:a16="http://schemas.microsoft.com/office/drawing/2014/main" id="{E00BF234-1D4E-47AE-A77D-43A83126F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327467"/>
              <a:ext cx="847725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s-ES" altLang="es-CO" sz="90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Regresión Logística</a:t>
              </a:r>
              <a:endParaRPr lang="es-ES" alt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181" name="Rectangle 173">
              <a:extLst>
                <a:ext uri="{FF2B5EF4-FFF2-40B4-BE49-F238E27FC236}">
                  <a16:creationId xmlns:a16="http://schemas.microsoft.com/office/drawing/2014/main" id="{449DBA62-299D-436C-8D4A-607D9D7BE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757" y="4313179"/>
              <a:ext cx="636985" cy="32861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43182" name="Group 174">
              <a:extLst>
                <a:ext uri="{FF2B5EF4-FFF2-40B4-BE49-F238E27FC236}">
                  <a16:creationId xmlns:a16="http://schemas.microsoft.com/office/drawing/2014/main" id="{93AD3B15-8305-4AB8-BF3E-B5B4634EF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8741" y="4313179"/>
              <a:ext cx="700088" cy="328613"/>
              <a:chOff x="1527" y="4137"/>
              <a:chExt cx="520" cy="436"/>
            </a:xfrm>
          </p:grpSpPr>
          <p:sp>
            <p:nvSpPr>
              <p:cNvPr id="43183" name="Rectangle 175">
                <a:extLst>
                  <a:ext uri="{FF2B5EF4-FFF2-40B4-BE49-F238E27FC236}">
                    <a16:creationId xmlns:a16="http://schemas.microsoft.com/office/drawing/2014/main" id="{8441E921-B060-4632-B934-5AB6B1B34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9" y="4149"/>
                <a:ext cx="496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(e) 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 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184" name="Rectangle 176">
                <a:extLst>
                  <a:ext uri="{FF2B5EF4-FFF2-40B4-BE49-F238E27FC236}">
                    <a16:creationId xmlns:a16="http://schemas.microsoft.com/office/drawing/2014/main" id="{41815668-9713-4248-8A05-3D83581DF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7" y="4137"/>
                <a:ext cx="520" cy="43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43185" name="Group 177">
              <a:extLst>
                <a:ext uri="{FF2B5EF4-FFF2-40B4-BE49-F238E27FC236}">
                  <a16:creationId xmlns:a16="http://schemas.microsoft.com/office/drawing/2014/main" id="{5FDE4920-D18C-4696-8325-DAA43D5D73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8828" y="4313179"/>
              <a:ext cx="756047" cy="328613"/>
              <a:chOff x="2047" y="4137"/>
              <a:chExt cx="562" cy="436"/>
            </a:xfrm>
          </p:grpSpPr>
          <p:sp>
            <p:nvSpPr>
              <p:cNvPr id="43186" name="Rectangle 178">
                <a:extLst>
                  <a:ext uri="{FF2B5EF4-FFF2-40B4-BE49-F238E27FC236}">
                    <a16:creationId xmlns:a16="http://schemas.microsoft.com/office/drawing/2014/main" id="{0A4A3D14-3D87-4558-B641-0237A86D6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9" y="4149"/>
                <a:ext cx="538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(e) 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 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187" name="Rectangle 179">
                <a:extLst>
                  <a:ext uri="{FF2B5EF4-FFF2-40B4-BE49-F238E27FC236}">
                    <a16:creationId xmlns:a16="http://schemas.microsoft.com/office/drawing/2014/main" id="{A7EF6F5E-3F59-4FA0-BE15-21EF7FD89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7" y="4137"/>
                <a:ext cx="562" cy="43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43188" name="Group 180">
              <a:extLst>
                <a:ext uri="{FF2B5EF4-FFF2-40B4-BE49-F238E27FC236}">
                  <a16:creationId xmlns:a16="http://schemas.microsoft.com/office/drawing/2014/main" id="{7A847F6A-3356-40FC-A153-FB6FACE2E3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4875" y="4313179"/>
              <a:ext cx="776288" cy="328613"/>
              <a:chOff x="2609" y="4137"/>
              <a:chExt cx="577" cy="436"/>
            </a:xfrm>
          </p:grpSpPr>
          <p:sp>
            <p:nvSpPr>
              <p:cNvPr id="43189" name="Rectangle 181">
                <a:extLst>
                  <a:ext uri="{FF2B5EF4-FFF2-40B4-BE49-F238E27FC236}">
                    <a16:creationId xmlns:a16="http://schemas.microsoft.com/office/drawing/2014/main" id="{FB68F26B-5F11-4D4F-84BD-7FEA37E1D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1" y="4149"/>
                <a:ext cx="553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(e) 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 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190" name="Rectangle 182">
                <a:extLst>
                  <a:ext uri="{FF2B5EF4-FFF2-40B4-BE49-F238E27FC236}">
                    <a16:creationId xmlns:a16="http://schemas.microsoft.com/office/drawing/2014/main" id="{A8D12A9C-F6AD-40BE-9A08-B7B56D2F8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9" y="4137"/>
                <a:ext cx="577" cy="43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43191" name="Group 183">
              <a:extLst>
                <a:ext uri="{FF2B5EF4-FFF2-40B4-BE49-F238E27FC236}">
                  <a16:creationId xmlns:a16="http://schemas.microsoft.com/office/drawing/2014/main" id="{E4BD6DFE-DDA9-4040-B8F3-3F5D3AE247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2" y="4313179"/>
              <a:ext cx="863204" cy="328613"/>
              <a:chOff x="3186" y="4137"/>
              <a:chExt cx="641" cy="436"/>
            </a:xfrm>
          </p:grpSpPr>
          <p:sp>
            <p:nvSpPr>
              <p:cNvPr id="43192" name="Rectangle 184">
                <a:extLst>
                  <a:ext uri="{FF2B5EF4-FFF2-40B4-BE49-F238E27FC236}">
                    <a16:creationId xmlns:a16="http://schemas.microsoft.com/office/drawing/2014/main" id="{21424140-915F-4FBE-BE3C-AE8A697FD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4149"/>
                <a:ext cx="617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Regresión lineal (d)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193" name="Rectangle 185">
                <a:extLst>
                  <a:ext uri="{FF2B5EF4-FFF2-40B4-BE49-F238E27FC236}">
                    <a16:creationId xmlns:a16="http://schemas.microsoft.com/office/drawing/2014/main" id="{B9DABDE4-1CFC-4640-AB3C-9047547DC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4137"/>
                <a:ext cx="641" cy="43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43194" name="Group 186">
              <a:extLst>
                <a:ext uri="{FF2B5EF4-FFF2-40B4-BE49-F238E27FC236}">
                  <a16:creationId xmlns:a16="http://schemas.microsoft.com/office/drawing/2014/main" id="{A2ED1987-6710-4656-A47B-87CDD0DA65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4366" y="4313179"/>
              <a:ext cx="1528763" cy="328613"/>
              <a:chOff x="3827" y="4137"/>
              <a:chExt cx="1136" cy="436"/>
            </a:xfrm>
          </p:grpSpPr>
          <p:sp>
            <p:nvSpPr>
              <p:cNvPr id="43195" name="Rectangle 187">
                <a:extLst>
                  <a:ext uri="{FF2B5EF4-FFF2-40B4-BE49-F238E27FC236}">
                    <a16:creationId xmlns:a16="http://schemas.microsoft.com/office/drawing/2014/main" id="{1442EF0C-7CDD-41BF-BA87-6E8C0763E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4149"/>
                <a:ext cx="1112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S" altLang="es-CO" sz="90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Pearson y regresión lineal </a:t>
                </a:r>
                <a:endParaRPr lang="es-ES" altLang="es-CO" sz="900">
                  <a:solidFill>
                    <a:schemeClr val="bg1">
                      <a:lumMod val="9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eaLnBrk="0" hangingPunct="0"/>
                <a:endParaRPr lang="es-ES" alt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3196" name="Rectangle 188">
                <a:extLst>
                  <a:ext uri="{FF2B5EF4-FFF2-40B4-BE49-F238E27FC236}">
                    <a16:creationId xmlns:a16="http://schemas.microsoft.com/office/drawing/2014/main" id="{79C253B3-4CD3-43D8-8AC9-3553D17D3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4137"/>
                <a:ext cx="1136" cy="43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O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43197" name="Rectangle 189">
              <a:extLst>
                <a:ext uri="{FF2B5EF4-FFF2-40B4-BE49-F238E27FC236}">
                  <a16:creationId xmlns:a16="http://schemas.microsoft.com/office/drawing/2014/main" id="{A9C6D383-AEEB-4C6D-9AAD-6901A8573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930" y="1193742"/>
              <a:ext cx="6931770" cy="348615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203" name="Rectangle 195">
              <a:extLst>
                <a:ext uri="{FF2B5EF4-FFF2-40B4-BE49-F238E27FC236}">
                  <a16:creationId xmlns:a16="http://schemas.microsoft.com/office/drawing/2014/main" id="{5BB9ACBE-C971-4CB6-B3C4-20DD3559E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485" y="2376033"/>
              <a:ext cx="282450" cy="230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altLang="es-CO" sz="90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X</a:t>
              </a:r>
              <a:r>
                <a:rPr lang="es-MX" altLang="es-CO" sz="900" baseline="3000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2</a:t>
              </a:r>
              <a:endParaRPr lang="es-ES" altLang="es-CO" sz="900" baseline="3000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204" name="Rectangle 196">
              <a:extLst>
                <a:ext uri="{FF2B5EF4-FFF2-40B4-BE49-F238E27FC236}">
                  <a16:creationId xmlns:a16="http://schemas.microsoft.com/office/drawing/2014/main" id="{F87659FD-7DCA-4CAB-9AB2-7CAB60487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285" y="1918833"/>
              <a:ext cx="282450" cy="230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altLang="es-CO" sz="90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X</a:t>
              </a:r>
              <a:r>
                <a:rPr lang="es-MX" altLang="es-CO" sz="900" baseline="3000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2</a:t>
              </a:r>
              <a:endParaRPr lang="es-ES" altLang="es-CO" sz="900" baseline="3000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205" name="Rectangle 197">
              <a:extLst>
                <a:ext uri="{FF2B5EF4-FFF2-40B4-BE49-F238E27FC236}">
                  <a16:creationId xmlns:a16="http://schemas.microsoft.com/office/drawing/2014/main" id="{919398B9-7249-48C4-A58B-7BC843570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285" y="2376033"/>
              <a:ext cx="282450" cy="230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altLang="es-CO" sz="90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X</a:t>
              </a:r>
              <a:r>
                <a:rPr lang="es-MX" altLang="es-CO" sz="900" baseline="3000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2</a:t>
              </a:r>
              <a:endParaRPr lang="es-ES" altLang="es-CO" sz="900" baseline="3000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>
            <a:extLst>
              <a:ext uri="{FF2B5EF4-FFF2-40B4-BE49-F238E27FC236}">
                <a16:creationId xmlns:a16="http://schemas.microsoft.com/office/drawing/2014/main" id="{D82DCBA8-E17A-4D91-8AA2-3607332D0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505" y="465735"/>
            <a:ext cx="6343650" cy="99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s-MX" altLang="es-CO" sz="2100" dirty="0">
                <a:solidFill>
                  <a:schemeClr val="bg1"/>
                </a:solidFill>
              </a:rPr>
              <a:t>Procesamiento y análisis </a:t>
            </a:r>
          </a:p>
          <a:p>
            <a:pPr algn="r"/>
            <a:r>
              <a:rPr lang="es-MX" altLang="es-CO" sz="1875" i="1" dirty="0">
                <a:solidFill>
                  <a:schemeClr val="bg1"/>
                </a:solidFill>
                <a:cs typeface="Times New Roman" panose="02020603050405020304" pitchFamily="18" charset="0"/>
              </a:rPr>
              <a:t>Selección </a:t>
            </a:r>
            <a:r>
              <a:rPr lang="es-ES" altLang="es-CO" sz="1875" i="1" dirty="0">
                <a:solidFill>
                  <a:schemeClr val="bg1"/>
                </a:solidFill>
                <a:cs typeface="Times New Roman" panose="02020603050405020304" pitchFamily="18" charset="0"/>
              </a:rPr>
              <a:t>de </a:t>
            </a:r>
            <a:r>
              <a:rPr lang="es-MX" altLang="es-CO" sz="1875" i="1" dirty="0">
                <a:solidFill>
                  <a:schemeClr val="bg1"/>
                </a:solidFill>
                <a:cs typeface="Times New Roman" panose="02020603050405020304" pitchFamily="18" charset="0"/>
              </a:rPr>
              <a:t>la </a:t>
            </a:r>
            <a:r>
              <a:rPr lang="es-ES" altLang="es-CO" sz="1875" i="1" dirty="0">
                <a:solidFill>
                  <a:schemeClr val="bg1"/>
                </a:solidFill>
                <a:cs typeface="Times New Roman" panose="02020603050405020304" pitchFamily="18" charset="0"/>
              </a:rPr>
              <a:t>prueba estadística para observaciones </a:t>
            </a:r>
            <a:r>
              <a:rPr lang="es-MX" altLang="es-CO" sz="1875" i="1" dirty="0">
                <a:solidFill>
                  <a:schemeClr val="bg1"/>
                </a:solidFill>
                <a:cs typeface="Times New Roman" panose="02020603050405020304" pitchFamily="18" charset="0"/>
              </a:rPr>
              <a:t>pareadas o relacionadas</a:t>
            </a:r>
            <a:endParaRPr lang="es-ES" altLang="es-CO" sz="2100" i="1" dirty="0">
              <a:solidFill>
                <a:schemeClr val="bg1"/>
              </a:solidFill>
            </a:endParaRPr>
          </a:p>
        </p:txBody>
      </p:sp>
      <p:grpSp>
        <p:nvGrpSpPr>
          <p:cNvPr id="44225" name="Group 193">
            <a:extLst>
              <a:ext uri="{FF2B5EF4-FFF2-40B4-BE49-F238E27FC236}">
                <a16:creationId xmlns:a16="http://schemas.microsoft.com/office/drawing/2014/main" id="{A80C4A4E-01E4-4C00-B2D5-2BD61F465FD8}"/>
              </a:ext>
            </a:extLst>
          </p:cNvPr>
          <p:cNvGrpSpPr>
            <a:grpSpLocks/>
          </p:cNvGrpSpPr>
          <p:nvPr/>
        </p:nvGrpSpPr>
        <p:grpSpPr bwMode="auto">
          <a:xfrm>
            <a:off x="1491854" y="1603773"/>
            <a:ext cx="6503194" cy="458390"/>
            <a:chOff x="0" y="0"/>
            <a:chExt cx="3387" cy="403"/>
          </a:xfrm>
        </p:grpSpPr>
        <p:sp>
          <p:nvSpPr>
            <p:cNvPr id="44226" name="Rectangle 194">
              <a:extLst>
                <a:ext uri="{FF2B5EF4-FFF2-40B4-BE49-F238E27FC236}">
                  <a16:creationId xmlns:a16="http://schemas.microsoft.com/office/drawing/2014/main" id="{3E8FB719-9F81-4963-95A0-E1A5539C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" y="12"/>
              <a:ext cx="3363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 eaLnBrk="0" hangingPunct="0"/>
              <a:endParaRPr lang="en-US" altLang="es-CO" sz="3000"/>
            </a:p>
          </p:txBody>
        </p:sp>
        <p:sp>
          <p:nvSpPr>
            <p:cNvPr id="44227" name="Rectangle 195">
              <a:extLst>
                <a:ext uri="{FF2B5EF4-FFF2-40B4-BE49-F238E27FC236}">
                  <a16:creationId xmlns:a16="http://schemas.microsoft.com/office/drawing/2014/main" id="{AC75ADB2-1EAA-4391-BEB4-C16AEBE42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387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1350"/>
            </a:p>
          </p:txBody>
        </p:sp>
      </p:grpSp>
      <p:grpSp>
        <p:nvGrpSpPr>
          <p:cNvPr id="44228" name="Group 196">
            <a:extLst>
              <a:ext uri="{FF2B5EF4-FFF2-40B4-BE49-F238E27FC236}">
                <a16:creationId xmlns:a16="http://schemas.microsoft.com/office/drawing/2014/main" id="{40AB68CC-7C83-4B6D-A275-620280F6997E}"/>
              </a:ext>
            </a:extLst>
          </p:cNvPr>
          <p:cNvGrpSpPr>
            <a:grpSpLocks/>
          </p:cNvGrpSpPr>
          <p:nvPr/>
        </p:nvGrpSpPr>
        <p:grpSpPr bwMode="auto">
          <a:xfrm>
            <a:off x="1491854" y="2088356"/>
            <a:ext cx="4026694" cy="447675"/>
            <a:chOff x="0" y="427"/>
            <a:chExt cx="2097" cy="394"/>
          </a:xfrm>
        </p:grpSpPr>
        <p:sp>
          <p:nvSpPr>
            <p:cNvPr id="44229" name="Rectangle 197">
              <a:extLst>
                <a:ext uri="{FF2B5EF4-FFF2-40B4-BE49-F238E27FC236}">
                  <a16:creationId xmlns:a16="http://schemas.microsoft.com/office/drawing/2014/main" id="{5B6B3A85-9077-4638-AB7D-98A1B25F1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" y="439"/>
              <a:ext cx="2073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r>
                <a:rPr lang="es-ES" altLang="es-CO" sz="2175">
                  <a:solidFill>
                    <a:schemeClr val="bg1"/>
                  </a:solidFill>
                  <a:cs typeface="Times New Roman" panose="02020603050405020304" pitchFamily="18" charset="0"/>
                </a:rPr>
                <a:t>Variable</a:t>
              </a:r>
              <a:endParaRPr lang="es-ES" altLang="es-CO" sz="4050">
                <a:solidFill>
                  <a:schemeClr val="bg1"/>
                </a:solidFill>
              </a:endParaRPr>
            </a:p>
          </p:txBody>
        </p:sp>
        <p:sp>
          <p:nvSpPr>
            <p:cNvPr id="44230" name="Rectangle 198">
              <a:extLst>
                <a:ext uri="{FF2B5EF4-FFF2-40B4-BE49-F238E27FC236}">
                  <a16:creationId xmlns:a16="http://schemas.microsoft.com/office/drawing/2014/main" id="{8FC211CC-FBD7-420B-B94C-BE60C3E50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27"/>
              <a:ext cx="2097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44231" name="Group 199">
            <a:extLst>
              <a:ext uri="{FF2B5EF4-FFF2-40B4-BE49-F238E27FC236}">
                <a16:creationId xmlns:a16="http://schemas.microsoft.com/office/drawing/2014/main" id="{3CF3B4F0-AFDB-4DD2-A2DC-C6B2989D6F33}"/>
              </a:ext>
            </a:extLst>
          </p:cNvPr>
          <p:cNvGrpSpPr>
            <a:grpSpLocks/>
          </p:cNvGrpSpPr>
          <p:nvPr/>
        </p:nvGrpSpPr>
        <p:grpSpPr bwMode="auto">
          <a:xfrm>
            <a:off x="5518547" y="2088356"/>
            <a:ext cx="2476500" cy="447675"/>
            <a:chOff x="2097" y="427"/>
            <a:chExt cx="1290" cy="394"/>
          </a:xfrm>
        </p:grpSpPr>
        <p:sp>
          <p:nvSpPr>
            <p:cNvPr id="44232" name="Rectangle 200">
              <a:extLst>
                <a:ext uri="{FF2B5EF4-FFF2-40B4-BE49-F238E27FC236}">
                  <a16:creationId xmlns:a16="http://schemas.microsoft.com/office/drawing/2014/main" id="{8CBBA08D-8D72-4D68-B077-0F8DF7A9C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439"/>
              <a:ext cx="1266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r>
                <a:rPr lang="es-ES" altLang="es-CO" sz="2175">
                  <a:solidFill>
                    <a:schemeClr val="bg1"/>
                  </a:solidFill>
                  <a:cs typeface="Times New Roman" panose="02020603050405020304" pitchFamily="18" charset="0"/>
                </a:rPr>
                <a:t>Prueba</a:t>
              </a:r>
              <a:endParaRPr lang="es-ES" altLang="es-CO" sz="4050">
                <a:solidFill>
                  <a:schemeClr val="bg1"/>
                </a:solidFill>
              </a:endParaRPr>
            </a:p>
          </p:txBody>
        </p:sp>
        <p:sp>
          <p:nvSpPr>
            <p:cNvPr id="44233" name="Rectangle 201">
              <a:extLst>
                <a:ext uri="{FF2B5EF4-FFF2-40B4-BE49-F238E27FC236}">
                  <a16:creationId xmlns:a16="http://schemas.microsoft.com/office/drawing/2014/main" id="{98C4413E-37D1-4F13-9758-D482DE200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427"/>
              <a:ext cx="1290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44234" name="Group 202">
            <a:extLst>
              <a:ext uri="{FF2B5EF4-FFF2-40B4-BE49-F238E27FC236}">
                <a16:creationId xmlns:a16="http://schemas.microsoft.com/office/drawing/2014/main" id="{429117FD-343E-40A2-9F32-E5110547EDF9}"/>
              </a:ext>
            </a:extLst>
          </p:cNvPr>
          <p:cNvGrpSpPr>
            <a:grpSpLocks/>
          </p:cNvGrpSpPr>
          <p:nvPr/>
        </p:nvGrpSpPr>
        <p:grpSpPr bwMode="auto">
          <a:xfrm>
            <a:off x="1491854" y="2563416"/>
            <a:ext cx="4026694" cy="447675"/>
            <a:chOff x="0" y="845"/>
            <a:chExt cx="2097" cy="394"/>
          </a:xfrm>
        </p:grpSpPr>
        <p:sp>
          <p:nvSpPr>
            <p:cNvPr id="44235" name="Rectangle 203">
              <a:extLst>
                <a:ext uri="{FF2B5EF4-FFF2-40B4-BE49-F238E27FC236}">
                  <a16:creationId xmlns:a16="http://schemas.microsoft.com/office/drawing/2014/main" id="{3708964D-EE7E-4877-AD71-F4E00931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" y="857"/>
              <a:ext cx="2073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r>
                <a:rPr lang="es-ES" altLang="es-CO" sz="2175">
                  <a:solidFill>
                    <a:schemeClr val="bg1"/>
                  </a:solidFill>
                  <a:cs typeface="Times New Roman" panose="02020603050405020304" pitchFamily="18" charset="0"/>
                </a:rPr>
                <a:t>Nominal</a:t>
              </a:r>
              <a:endParaRPr lang="es-ES" altLang="es-CO" sz="4050">
                <a:solidFill>
                  <a:schemeClr val="bg1"/>
                </a:solidFill>
              </a:endParaRPr>
            </a:p>
          </p:txBody>
        </p:sp>
        <p:sp>
          <p:nvSpPr>
            <p:cNvPr id="44236" name="Rectangle 204">
              <a:extLst>
                <a:ext uri="{FF2B5EF4-FFF2-40B4-BE49-F238E27FC236}">
                  <a16:creationId xmlns:a16="http://schemas.microsoft.com/office/drawing/2014/main" id="{B657A9B4-6141-4D47-B2D3-A21310E66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45"/>
              <a:ext cx="2097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44237" name="Group 205">
            <a:extLst>
              <a:ext uri="{FF2B5EF4-FFF2-40B4-BE49-F238E27FC236}">
                <a16:creationId xmlns:a16="http://schemas.microsoft.com/office/drawing/2014/main" id="{8BF6B903-1625-4533-96EC-6EA567646357}"/>
              </a:ext>
            </a:extLst>
          </p:cNvPr>
          <p:cNvGrpSpPr>
            <a:grpSpLocks/>
          </p:cNvGrpSpPr>
          <p:nvPr/>
        </p:nvGrpSpPr>
        <p:grpSpPr bwMode="auto">
          <a:xfrm>
            <a:off x="5518547" y="2563416"/>
            <a:ext cx="2476500" cy="447675"/>
            <a:chOff x="2097" y="845"/>
            <a:chExt cx="1290" cy="394"/>
          </a:xfrm>
        </p:grpSpPr>
        <p:sp>
          <p:nvSpPr>
            <p:cNvPr id="44238" name="Rectangle 206">
              <a:extLst>
                <a:ext uri="{FF2B5EF4-FFF2-40B4-BE49-F238E27FC236}">
                  <a16:creationId xmlns:a16="http://schemas.microsoft.com/office/drawing/2014/main" id="{D0E9D90D-984E-43DD-97E0-41438B76E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857"/>
              <a:ext cx="1266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r>
                <a:rPr lang="es-ES" altLang="es-CO" sz="1875">
                  <a:solidFill>
                    <a:schemeClr val="bg1"/>
                  </a:solidFill>
                  <a:cs typeface="Times New Roman" panose="02020603050405020304" pitchFamily="18" charset="0"/>
                </a:rPr>
                <a:t>Prueba de M</a:t>
              </a:r>
              <a:r>
                <a:rPr lang="es-MX" altLang="es-CO" sz="1875">
                  <a:solidFill>
                    <a:schemeClr val="bg1"/>
                  </a:solidFill>
                  <a:cs typeface="Times New Roman" panose="02020603050405020304" pitchFamily="18" charset="0"/>
                </a:rPr>
                <a:t>c</a:t>
              </a:r>
              <a:r>
                <a:rPr lang="es-ES" altLang="es-CO" sz="1875">
                  <a:solidFill>
                    <a:schemeClr val="bg1"/>
                  </a:solidFill>
                  <a:cs typeface="Times New Roman" panose="02020603050405020304" pitchFamily="18" charset="0"/>
                </a:rPr>
                <a:t>Nemar</a:t>
              </a:r>
              <a:endParaRPr lang="es-ES" altLang="es-CO" sz="3600">
                <a:solidFill>
                  <a:schemeClr val="bg1"/>
                </a:solidFill>
              </a:endParaRPr>
            </a:p>
          </p:txBody>
        </p:sp>
        <p:sp>
          <p:nvSpPr>
            <p:cNvPr id="44239" name="Rectangle 207">
              <a:extLst>
                <a:ext uri="{FF2B5EF4-FFF2-40B4-BE49-F238E27FC236}">
                  <a16:creationId xmlns:a16="http://schemas.microsoft.com/office/drawing/2014/main" id="{466B8E6A-0D43-4EE9-87E4-1B9E6A4AC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845"/>
              <a:ext cx="1290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44240" name="Group 208">
            <a:extLst>
              <a:ext uri="{FF2B5EF4-FFF2-40B4-BE49-F238E27FC236}">
                <a16:creationId xmlns:a16="http://schemas.microsoft.com/office/drawing/2014/main" id="{68BC82A1-1AFA-4B51-86C4-6BD5207CD700}"/>
              </a:ext>
            </a:extLst>
          </p:cNvPr>
          <p:cNvGrpSpPr>
            <a:grpSpLocks/>
          </p:cNvGrpSpPr>
          <p:nvPr/>
        </p:nvGrpSpPr>
        <p:grpSpPr bwMode="auto">
          <a:xfrm>
            <a:off x="1491854" y="3038475"/>
            <a:ext cx="4026694" cy="447675"/>
            <a:chOff x="0" y="1263"/>
            <a:chExt cx="2097" cy="394"/>
          </a:xfrm>
        </p:grpSpPr>
        <p:sp>
          <p:nvSpPr>
            <p:cNvPr id="44241" name="Rectangle 209">
              <a:extLst>
                <a:ext uri="{FF2B5EF4-FFF2-40B4-BE49-F238E27FC236}">
                  <a16:creationId xmlns:a16="http://schemas.microsoft.com/office/drawing/2014/main" id="{0D438C83-0AD2-4FB7-A306-7E6C14EA1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" y="1275"/>
              <a:ext cx="2073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r>
                <a:rPr lang="es-ES" altLang="es-CO" sz="1875">
                  <a:solidFill>
                    <a:schemeClr val="bg1"/>
                  </a:solidFill>
                  <a:cs typeface="Times New Roman" panose="02020603050405020304" pitchFamily="18" charset="0"/>
                </a:rPr>
                <a:t>Ordinal (categorías ordenadas)</a:t>
              </a:r>
              <a:endParaRPr lang="es-ES" altLang="es-CO" sz="3600">
                <a:solidFill>
                  <a:schemeClr val="bg1"/>
                </a:solidFill>
              </a:endParaRPr>
            </a:p>
          </p:txBody>
        </p:sp>
        <p:sp>
          <p:nvSpPr>
            <p:cNvPr id="44242" name="Rectangle 210">
              <a:extLst>
                <a:ext uri="{FF2B5EF4-FFF2-40B4-BE49-F238E27FC236}">
                  <a16:creationId xmlns:a16="http://schemas.microsoft.com/office/drawing/2014/main" id="{1E1EB91C-BD0A-4ECD-B455-AF07A01EC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63"/>
              <a:ext cx="2097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44243" name="Group 211">
            <a:extLst>
              <a:ext uri="{FF2B5EF4-FFF2-40B4-BE49-F238E27FC236}">
                <a16:creationId xmlns:a16="http://schemas.microsoft.com/office/drawing/2014/main" id="{2A256818-39D5-4CD0-8B30-3643C30FD2D2}"/>
              </a:ext>
            </a:extLst>
          </p:cNvPr>
          <p:cNvGrpSpPr>
            <a:grpSpLocks/>
          </p:cNvGrpSpPr>
          <p:nvPr/>
        </p:nvGrpSpPr>
        <p:grpSpPr bwMode="auto">
          <a:xfrm>
            <a:off x="5518547" y="3038475"/>
            <a:ext cx="2476500" cy="447675"/>
            <a:chOff x="2097" y="1263"/>
            <a:chExt cx="1290" cy="394"/>
          </a:xfrm>
        </p:grpSpPr>
        <p:sp>
          <p:nvSpPr>
            <p:cNvPr id="44244" name="Rectangle 212">
              <a:extLst>
                <a:ext uri="{FF2B5EF4-FFF2-40B4-BE49-F238E27FC236}">
                  <a16:creationId xmlns:a16="http://schemas.microsoft.com/office/drawing/2014/main" id="{BB85EDB1-19F8-4C1F-824D-85D04748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1275"/>
              <a:ext cx="1266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r>
                <a:rPr lang="es-ES" altLang="es-CO" sz="1875">
                  <a:solidFill>
                    <a:schemeClr val="bg1"/>
                  </a:solidFill>
                  <a:cs typeface="Times New Roman" panose="02020603050405020304" pitchFamily="18" charset="0"/>
                </a:rPr>
                <a:t>Wilcoxon</a:t>
              </a:r>
              <a:endParaRPr lang="es-ES" altLang="es-CO" sz="3600">
                <a:solidFill>
                  <a:schemeClr val="bg1"/>
                </a:solidFill>
              </a:endParaRPr>
            </a:p>
          </p:txBody>
        </p:sp>
        <p:sp>
          <p:nvSpPr>
            <p:cNvPr id="44245" name="Rectangle 213">
              <a:extLst>
                <a:ext uri="{FF2B5EF4-FFF2-40B4-BE49-F238E27FC236}">
                  <a16:creationId xmlns:a16="http://schemas.microsoft.com/office/drawing/2014/main" id="{18ADC682-C4D7-415C-9F77-E3EC1287D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1263"/>
              <a:ext cx="1290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44246" name="Group 214">
            <a:extLst>
              <a:ext uri="{FF2B5EF4-FFF2-40B4-BE49-F238E27FC236}">
                <a16:creationId xmlns:a16="http://schemas.microsoft.com/office/drawing/2014/main" id="{CE16291F-85FB-450A-BEA7-0F40D11942EF}"/>
              </a:ext>
            </a:extLst>
          </p:cNvPr>
          <p:cNvGrpSpPr>
            <a:grpSpLocks/>
          </p:cNvGrpSpPr>
          <p:nvPr/>
        </p:nvGrpSpPr>
        <p:grpSpPr bwMode="auto">
          <a:xfrm>
            <a:off x="1491854" y="3513535"/>
            <a:ext cx="4026694" cy="447675"/>
            <a:chOff x="0" y="1681"/>
            <a:chExt cx="2097" cy="394"/>
          </a:xfrm>
        </p:grpSpPr>
        <p:sp>
          <p:nvSpPr>
            <p:cNvPr id="44247" name="Rectangle 215">
              <a:extLst>
                <a:ext uri="{FF2B5EF4-FFF2-40B4-BE49-F238E27FC236}">
                  <a16:creationId xmlns:a16="http://schemas.microsoft.com/office/drawing/2014/main" id="{2671FC98-7335-4A8C-8356-7FA884385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" y="1693"/>
              <a:ext cx="2073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r>
                <a:rPr lang="es-ES" altLang="es-CO" sz="1875">
                  <a:solidFill>
                    <a:schemeClr val="bg1"/>
                  </a:solidFill>
                  <a:cs typeface="Times New Roman" panose="02020603050405020304" pitchFamily="18" charset="0"/>
                </a:rPr>
                <a:t>Cuantitativo (Discreto o </a:t>
              </a:r>
              <a:r>
                <a:rPr lang="es-MX" altLang="es-CO" sz="1875">
                  <a:solidFill>
                    <a:schemeClr val="bg1"/>
                  </a:solidFill>
                  <a:cs typeface="Times New Roman" panose="02020603050405020304" pitchFamily="18" charset="0"/>
                </a:rPr>
                <a:t>n</a:t>
              </a:r>
              <a:r>
                <a:rPr lang="es-ES" altLang="es-CO" sz="1875">
                  <a:solidFill>
                    <a:schemeClr val="bg1"/>
                  </a:solidFill>
                  <a:cs typeface="Times New Roman" panose="02020603050405020304" pitchFamily="18" charset="0"/>
                </a:rPr>
                <a:t>o-normal)</a:t>
              </a:r>
              <a:endParaRPr lang="es-ES" altLang="es-CO" sz="3600">
                <a:solidFill>
                  <a:schemeClr val="bg1"/>
                </a:solidFill>
              </a:endParaRPr>
            </a:p>
          </p:txBody>
        </p:sp>
        <p:sp>
          <p:nvSpPr>
            <p:cNvPr id="44248" name="Rectangle 216">
              <a:extLst>
                <a:ext uri="{FF2B5EF4-FFF2-40B4-BE49-F238E27FC236}">
                  <a16:creationId xmlns:a16="http://schemas.microsoft.com/office/drawing/2014/main" id="{062400E4-D01F-459C-9CDC-38168C63F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81"/>
              <a:ext cx="2097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44249" name="Group 217">
            <a:extLst>
              <a:ext uri="{FF2B5EF4-FFF2-40B4-BE49-F238E27FC236}">
                <a16:creationId xmlns:a16="http://schemas.microsoft.com/office/drawing/2014/main" id="{72557B3F-0FEE-4EED-B2DF-489F4DD0DA39}"/>
              </a:ext>
            </a:extLst>
          </p:cNvPr>
          <p:cNvGrpSpPr>
            <a:grpSpLocks/>
          </p:cNvGrpSpPr>
          <p:nvPr/>
        </p:nvGrpSpPr>
        <p:grpSpPr bwMode="auto">
          <a:xfrm>
            <a:off x="5518547" y="3513535"/>
            <a:ext cx="2476500" cy="447675"/>
            <a:chOff x="2097" y="1681"/>
            <a:chExt cx="1290" cy="394"/>
          </a:xfrm>
        </p:grpSpPr>
        <p:sp>
          <p:nvSpPr>
            <p:cNvPr id="44250" name="Rectangle 218">
              <a:extLst>
                <a:ext uri="{FF2B5EF4-FFF2-40B4-BE49-F238E27FC236}">
                  <a16:creationId xmlns:a16="http://schemas.microsoft.com/office/drawing/2014/main" id="{1EE1542F-0796-48C8-8B03-EF1D8B86B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1693"/>
              <a:ext cx="1266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r>
                <a:rPr lang="es-ES" altLang="es-CO" sz="1875">
                  <a:solidFill>
                    <a:schemeClr val="bg1"/>
                  </a:solidFill>
                  <a:cs typeface="Times New Roman" panose="02020603050405020304" pitchFamily="18" charset="0"/>
                </a:rPr>
                <a:t>Wilcoxon</a:t>
              </a:r>
              <a:endParaRPr lang="es-ES" altLang="es-CO" sz="3600">
                <a:solidFill>
                  <a:schemeClr val="bg1"/>
                </a:solidFill>
              </a:endParaRPr>
            </a:p>
          </p:txBody>
        </p:sp>
        <p:sp>
          <p:nvSpPr>
            <p:cNvPr id="44251" name="Rectangle 219">
              <a:extLst>
                <a:ext uri="{FF2B5EF4-FFF2-40B4-BE49-F238E27FC236}">
                  <a16:creationId xmlns:a16="http://schemas.microsoft.com/office/drawing/2014/main" id="{D0F5A829-C4ED-4D78-92A8-A5A571A86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1681"/>
              <a:ext cx="1290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44252" name="Group 220">
            <a:extLst>
              <a:ext uri="{FF2B5EF4-FFF2-40B4-BE49-F238E27FC236}">
                <a16:creationId xmlns:a16="http://schemas.microsoft.com/office/drawing/2014/main" id="{9E08FB69-3EE6-4FCF-A67D-1DE206A39133}"/>
              </a:ext>
            </a:extLst>
          </p:cNvPr>
          <p:cNvGrpSpPr>
            <a:grpSpLocks/>
          </p:cNvGrpSpPr>
          <p:nvPr/>
        </p:nvGrpSpPr>
        <p:grpSpPr bwMode="auto">
          <a:xfrm>
            <a:off x="1491854" y="3988594"/>
            <a:ext cx="4026694" cy="447675"/>
            <a:chOff x="0" y="2099"/>
            <a:chExt cx="2097" cy="394"/>
          </a:xfrm>
        </p:grpSpPr>
        <p:sp>
          <p:nvSpPr>
            <p:cNvPr id="44253" name="Rectangle 221">
              <a:extLst>
                <a:ext uri="{FF2B5EF4-FFF2-40B4-BE49-F238E27FC236}">
                  <a16:creationId xmlns:a16="http://schemas.microsoft.com/office/drawing/2014/main" id="{1081783B-0CA1-46D2-85A2-8A87DF082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" y="2111"/>
              <a:ext cx="2073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r>
                <a:rPr lang="es-ES" altLang="es-CO" sz="1875">
                  <a:solidFill>
                    <a:schemeClr val="bg1"/>
                  </a:solidFill>
                  <a:cs typeface="Times New Roman" panose="02020603050405020304" pitchFamily="18" charset="0"/>
                </a:rPr>
                <a:t>Cuantitativo (Normal *)</a:t>
              </a:r>
              <a:endParaRPr lang="es-ES" altLang="es-CO" sz="3600">
                <a:solidFill>
                  <a:schemeClr val="bg1"/>
                </a:solidFill>
              </a:endParaRPr>
            </a:p>
          </p:txBody>
        </p:sp>
        <p:sp>
          <p:nvSpPr>
            <p:cNvPr id="44254" name="Rectangle 222">
              <a:extLst>
                <a:ext uri="{FF2B5EF4-FFF2-40B4-BE49-F238E27FC236}">
                  <a16:creationId xmlns:a16="http://schemas.microsoft.com/office/drawing/2014/main" id="{7D59D56F-DAC4-44C8-809D-54FAD9219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99"/>
              <a:ext cx="2097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44255" name="Group 223">
            <a:extLst>
              <a:ext uri="{FF2B5EF4-FFF2-40B4-BE49-F238E27FC236}">
                <a16:creationId xmlns:a16="http://schemas.microsoft.com/office/drawing/2014/main" id="{724065E2-E87A-418A-9BF7-F45A06D509F4}"/>
              </a:ext>
            </a:extLst>
          </p:cNvPr>
          <p:cNvGrpSpPr>
            <a:grpSpLocks/>
          </p:cNvGrpSpPr>
          <p:nvPr/>
        </p:nvGrpSpPr>
        <p:grpSpPr bwMode="auto">
          <a:xfrm>
            <a:off x="5518547" y="3988594"/>
            <a:ext cx="2476500" cy="447675"/>
            <a:chOff x="2097" y="2099"/>
            <a:chExt cx="1290" cy="394"/>
          </a:xfrm>
        </p:grpSpPr>
        <p:sp>
          <p:nvSpPr>
            <p:cNvPr id="44256" name="Rectangle 224">
              <a:extLst>
                <a:ext uri="{FF2B5EF4-FFF2-40B4-BE49-F238E27FC236}">
                  <a16:creationId xmlns:a16="http://schemas.microsoft.com/office/drawing/2014/main" id="{A157029D-E903-482E-8F4C-05BA97793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111"/>
              <a:ext cx="1266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r>
                <a:rPr lang="es-ES" altLang="es-CO" sz="1875">
                  <a:solidFill>
                    <a:schemeClr val="bg1"/>
                  </a:solidFill>
                  <a:cs typeface="Times New Roman" panose="02020603050405020304" pitchFamily="18" charset="0"/>
                </a:rPr>
                <a:t>Prueba t pareado</a:t>
              </a:r>
              <a:endParaRPr lang="es-ES" altLang="es-CO" sz="3600">
                <a:solidFill>
                  <a:schemeClr val="bg1"/>
                </a:solidFill>
              </a:endParaRPr>
            </a:p>
          </p:txBody>
        </p:sp>
        <p:sp>
          <p:nvSpPr>
            <p:cNvPr id="44257" name="Rectangle 225">
              <a:extLst>
                <a:ext uri="{FF2B5EF4-FFF2-40B4-BE49-F238E27FC236}">
                  <a16:creationId xmlns:a16="http://schemas.microsoft.com/office/drawing/2014/main" id="{B76B2E4C-0834-45BB-9DB1-367625BDC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2099"/>
              <a:ext cx="1290" cy="39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 sz="1350">
                <a:solidFill>
                  <a:schemeClr val="bg1"/>
                </a:solidFill>
              </a:endParaRPr>
            </a:p>
          </p:txBody>
        </p:sp>
      </p:grpSp>
      <p:sp>
        <p:nvSpPr>
          <p:cNvPr id="44259" name="Rectangle 227">
            <a:extLst>
              <a:ext uri="{FF2B5EF4-FFF2-40B4-BE49-F238E27FC236}">
                <a16:creationId xmlns:a16="http://schemas.microsoft.com/office/drawing/2014/main" id="{43B673A2-0E0F-400B-B10E-DC588328D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475" y="4476751"/>
            <a:ext cx="6457950" cy="42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/>
            <a:r>
              <a:rPr lang="es-ES" altLang="es-CO" sz="1400" dirty="0">
                <a:solidFill>
                  <a:schemeClr val="bg1"/>
                </a:solidFill>
                <a:cs typeface="Times New Roman" panose="02020603050405020304" pitchFamily="18" charset="0"/>
              </a:rPr>
              <a:t>* </a:t>
            </a:r>
            <a:r>
              <a:rPr lang="es-ES" altLang="es-CO" sz="1200" dirty="0">
                <a:solidFill>
                  <a:schemeClr val="bg1"/>
                </a:solidFill>
                <a:cs typeface="Times New Roman" panose="02020603050405020304" pitchFamily="18" charset="0"/>
              </a:rPr>
              <a:t>Es la diferencia entre las observaciones apareadas que deben ser verosímilmente normales.</a:t>
            </a:r>
            <a:endParaRPr lang="es-ES" altLang="es-CO" sz="1400" dirty="0">
              <a:solidFill>
                <a:schemeClr val="bg1"/>
              </a:solidFill>
            </a:endParaRPr>
          </a:p>
        </p:txBody>
      </p:sp>
      <p:sp>
        <p:nvSpPr>
          <p:cNvPr id="44260" name="Rectangle 228">
            <a:extLst>
              <a:ext uri="{FF2B5EF4-FFF2-40B4-BE49-F238E27FC236}">
                <a16:creationId xmlns:a16="http://schemas.microsoft.com/office/drawing/2014/main" id="{EB7DFCFA-ECF2-4B2F-BFEF-351510514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854" y="5553075"/>
            <a:ext cx="6503194" cy="447675"/>
          </a:xfrm>
          <a:prstGeom prst="rect">
            <a:avLst/>
          </a:prstGeom>
          <a:noFill/>
          <a:ln w="7">
            <a:solidFill>
              <a:srgbClr val="A0A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350"/>
          </a:p>
        </p:txBody>
      </p:sp>
      <p:sp>
        <p:nvSpPr>
          <p:cNvPr id="44261" name="Rectangle 229">
            <a:extLst>
              <a:ext uri="{FF2B5EF4-FFF2-40B4-BE49-F238E27FC236}">
                <a16:creationId xmlns:a16="http://schemas.microsoft.com/office/drawing/2014/main" id="{EE722B89-5A6F-4A0A-A9E1-B75187CE4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1600200"/>
            <a:ext cx="6515100" cy="3314700"/>
          </a:xfrm>
          <a:prstGeom prst="rect">
            <a:avLst/>
          </a:prstGeom>
          <a:noFill/>
          <a:ln w="11112">
            <a:solidFill>
              <a:srgbClr val="A0A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35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84411" y="730317"/>
            <a:ext cx="2129557" cy="311448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lang="es-CO" sz="1943" spc="-102" dirty="0"/>
              <a:t>Objetivos</a:t>
            </a:r>
            <a:endParaRPr sz="1943" dirty="0"/>
          </a:p>
        </p:txBody>
      </p:sp>
      <p:sp>
        <p:nvSpPr>
          <p:cNvPr id="6" name="object 6"/>
          <p:cNvSpPr txBox="1"/>
          <p:nvPr/>
        </p:nvSpPr>
        <p:spPr>
          <a:xfrm>
            <a:off x="658026" y="1547028"/>
            <a:ext cx="8015955" cy="2248373"/>
          </a:xfrm>
          <a:prstGeom prst="rect">
            <a:avLst/>
          </a:prstGeom>
        </p:spPr>
        <p:txBody>
          <a:bodyPr vert="horz" wrap="square" lIns="0" tIns="32069" rIns="0" bIns="0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 </a:t>
            </a:r>
            <a:endParaRPr lang="es-CO" dirty="0">
              <a:solidFill>
                <a:schemeClr val="bg1"/>
              </a:solidFill>
            </a:endParaRPr>
          </a:p>
          <a:p>
            <a:pPr algn="just"/>
            <a:r>
              <a:rPr lang="es-CO" dirty="0">
                <a:solidFill>
                  <a:schemeClr val="bg1"/>
                </a:solidFill>
              </a:rPr>
              <a:t>Al finalizar el módulo el participante estará en capacidad de: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s-CO" dirty="0">
              <a:solidFill>
                <a:schemeClr val="bg1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</a:rPr>
              <a:t>Analizar la adecuación de los métodos al objetivo del artículo.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</a:rPr>
              <a:t>Identificar la estructura y los elementos que dotan a un artículo científico de coherencia y rigor metodológico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</a:rPr>
              <a:t>Proporcionar una guía para la valoración personal sistemática y ordenada de un artículo científico (Etiología, Diagnóstico, Pronóstico, Tratamiento, Práctica clínica) </a:t>
            </a:r>
          </a:p>
        </p:txBody>
      </p:sp>
    </p:spTree>
    <p:extLst>
      <p:ext uri="{BB962C8B-B14F-4D97-AF65-F5344CB8AC3E}">
        <p14:creationId xmlns:p14="http://schemas.microsoft.com/office/powerpoint/2010/main" val="32231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B0DBFAF0-B11F-4D1B-99F7-06E47718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793" y="2514601"/>
            <a:ext cx="4320092" cy="6237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none" lIns="69056" tIns="34529" rIns="69056" bIns="345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CO" sz="3600" b="1" dirty="0">
                <a:solidFill>
                  <a:schemeClr val="bg1"/>
                </a:solidFill>
              </a:rPr>
              <a:t>Lectura crítica: Guía</a:t>
            </a:r>
            <a:endParaRPr lang="es-MX" altLang="es-CO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85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84411" y="580821"/>
            <a:ext cx="2129557" cy="610440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102" dirty="0"/>
              <a:t>Preguntas</a:t>
            </a:r>
            <a:r>
              <a:rPr sz="1943" spc="-83" dirty="0"/>
              <a:t> </a:t>
            </a:r>
            <a:r>
              <a:rPr sz="1943" spc="-92" dirty="0"/>
              <a:t>directrices</a:t>
            </a:r>
            <a:endParaRPr sz="1943" dirty="0"/>
          </a:p>
        </p:txBody>
      </p:sp>
      <p:sp>
        <p:nvSpPr>
          <p:cNvPr id="6" name="object 6"/>
          <p:cNvSpPr txBox="1"/>
          <p:nvPr/>
        </p:nvSpPr>
        <p:spPr>
          <a:xfrm>
            <a:off x="1053779" y="1497585"/>
            <a:ext cx="7196842" cy="222785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0" tIns="32069" rIns="0" bIns="0" rtlCol="0">
            <a:spAutoFit/>
          </a:bodyPr>
          <a:lstStyle/>
          <a:p>
            <a:pPr marL="12335">
              <a:spcBef>
                <a:spcPts val="251"/>
              </a:spcBef>
            </a:pP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Las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siguientes preguntas te pueden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ayudar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leer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activamente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para </a:t>
            </a:r>
            <a:r>
              <a:rPr spc="-10" dirty="0" err="1">
                <a:solidFill>
                  <a:schemeClr val="bg1"/>
                </a:solidFill>
                <a:latin typeface="Arial"/>
                <a:cs typeface="Arial"/>
              </a:rPr>
              <a:t>luego</a:t>
            </a:r>
            <a:r>
              <a:rPr spc="24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 err="1">
                <a:solidFill>
                  <a:schemeClr val="bg1"/>
                </a:solidFill>
                <a:latin typeface="Arial"/>
                <a:cs typeface="Arial"/>
              </a:rPr>
              <a:t>poder</a:t>
            </a:r>
            <a:r>
              <a:rPr lang="es-CO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5" dirty="0" err="1">
                <a:solidFill>
                  <a:schemeClr val="bg1"/>
                </a:solidFill>
                <a:latin typeface="Arial"/>
                <a:cs typeface="Arial"/>
              </a:rPr>
              <a:t>comentar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los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compañeros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del curso tu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artículo</a:t>
            </a:r>
            <a:r>
              <a:rPr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original: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28"/>
              </a:spcBef>
              <a:buChar char="•"/>
              <a:tabLst>
                <a:tab pos="233746" algn="l"/>
                <a:tab pos="234363" algn="l"/>
              </a:tabLst>
            </a:pPr>
            <a:r>
              <a:rPr spc="-29" dirty="0">
                <a:solidFill>
                  <a:schemeClr val="bg1"/>
                </a:solidFill>
                <a:latin typeface="Arial"/>
                <a:cs typeface="Arial"/>
              </a:rPr>
              <a:t>¿Cuál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es la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hipótesis que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se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intenta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comprobar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con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este</a:t>
            </a:r>
            <a:r>
              <a:rPr spc="4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chemeClr val="bg1"/>
                </a:solidFill>
                <a:latin typeface="Arial"/>
                <a:cs typeface="Arial"/>
              </a:rPr>
              <a:t>estudio?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pc="-24" dirty="0">
                <a:solidFill>
                  <a:schemeClr val="bg1"/>
                </a:solidFill>
                <a:latin typeface="Arial"/>
                <a:cs typeface="Arial"/>
              </a:rPr>
              <a:t>¿Cuáles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son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las principales preguntas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spc="4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investigación?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pc="-24" dirty="0">
                <a:solidFill>
                  <a:schemeClr val="bg1"/>
                </a:solidFill>
                <a:latin typeface="Arial"/>
                <a:cs typeface="Arial"/>
              </a:rPr>
              <a:t>¿Cuáles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son los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objetivos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del</a:t>
            </a:r>
            <a:r>
              <a:rPr spc="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artículo?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28"/>
              </a:spcBef>
              <a:buChar char="•"/>
              <a:tabLst>
                <a:tab pos="233746" algn="l"/>
                <a:tab pos="234363" algn="l"/>
              </a:tabLst>
            </a:pPr>
            <a:r>
              <a:rPr spc="-34" dirty="0">
                <a:solidFill>
                  <a:schemeClr val="bg1"/>
                </a:solidFill>
                <a:latin typeface="Arial"/>
                <a:cs typeface="Arial"/>
              </a:rPr>
              <a:t>¿Qué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investigaciones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se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habían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hecho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antes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sobre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el</a:t>
            </a:r>
            <a:r>
              <a:rPr spc="7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chemeClr val="bg1"/>
                </a:solidFill>
                <a:latin typeface="Arial"/>
                <a:cs typeface="Arial"/>
              </a:rPr>
              <a:t>tema?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pc="-24" dirty="0">
                <a:solidFill>
                  <a:schemeClr val="bg1"/>
                </a:solidFill>
                <a:latin typeface="Arial"/>
                <a:cs typeface="Arial"/>
              </a:rPr>
              <a:t>¿Cómo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contribuye este estudio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la</a:t>
            </a:r>
            <a:r>
              <a:rPr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disciplina?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404DDAA-33ED-406E-9964-3059AF7EB777}"/>
              </a:ext>
            </a:extLst>
          </p:cNvPr>
          <p:cNvSpPr/>
          <p:nvPr/>
        </p:nvSpPr>
        <p:spPr>
          <a:xfrm>
            <a:off x="334929" y="4347235"/>
            <a:ext cx="847414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Sackett</a:t>
            </a:r>
            <a:r>
              <a:rPr lang="es-CO" sz="500" dirty="0">
                <a:solidFill>
                  <a:schemeClr val="bg1"/>
                </a:solidFill>
              </a:rPr>
              <a:t> DL, </a:t>
            </a:r>
            <a:r>
              <a:rPr lang="es-CO" sz="500" dirty="0" err="1">
                <a:solidFill>
                  <a:schemeClr val="bg1"/>
                </a:solidFill>
              </a:rPr>
              <a:t>Straus</a:t>
            </a:r>
            <a:r>
              <a:rPr lang="es-CO" sz="500" dirty="0">
                <a:solidFill>
                  <a:schemeClr val="bg1"/>
                </a:solidFill>
              </a:rPr>
              <a:t> SE, Richardson WS, Rosenberg W, </a:t>
            </a:r>
            <a:r>
              <a:rPr lang="es-CO" sz="500" dirty="0" err="1">
                <a:solidFill>
                  <a:schemeClr val="bg1"/>
                </a:solidFill>
              </a:rPr>
              <a:t>Haynes</a:t>
            </a:r>
            <a:r>
              <a:rPr lang="es-CO" sz="500" dirty="0">
                <a:solidFill>
                  <a:schemeClr val="bg1"/>
                </a:solidFill>
              </a:rPr>
              <a:t> RB. </a:t>
            </a:r>
            <a:r>
              <a:rPr lang="es-CO" sz="500" dirty="0" err="1">
                <a:solidFill>
                  <a:schemeClr val="bg1"/>
                </a:solidFill>
              </a:rPr>
              <a:t>Evidence-Based</a:t>
            </a:r>
            <a:r>
              <a:rPr lang="es-CO" sz="500" dirty="0">
                <a:solidFill>
                  <a:schemeClr val="bg1"/>
                </a:solidFill>
              </a:rPr>
              <a:t> Medicine. </a:t>
            </a:r>
            <a:r>
              <a:rPr lang="es-CO" sz="500" dirty="0" err="1">
                <a:solidFill>
                  <a:schemeClr val="bg1"/>
                </a:solidFill>
              </a:rPr>
              <a:t>How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to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Practice</a:t>
            </a:r>
            <a:r>
              <a:rPr lang="es-CO" sz="500" dirty="0">
                <a:solidFill>
                  <a:schemeClr val="bg1"/>
                </a:solidFill>
              </a:rPr>
              <a:t> and </a:t>
            </a:r>
            <a:r>
              <a:rPr lang="es-CO" sz="500" dirty="0" err="1">
                <a:solidFill>
                  <a:schemeClr val="bg1"/>
                </a:solidFill>
              </a:rPr>
              <a:t>Teach</a:t>
            </a:r>
            <a:r>
              <a:rPr lang="es-CO" sz="500" dirty="0">
                <a:solidFill>
                  <a:schemeClr val="bg1"/>
                </a:solidFill>
              </a:rPr>
              <a:t> EBM. London: Churchill Livingstone; 2000. </a:t>
            </a:r>
          </a:p>
          <a:p>
            <a:pPr marL="228600" indent="-228600">
              <a:buAutoNum type="arabicPeriod"/>
            </a:pPr>
            <a:r>
              <a:rPr lang="es-CO" sz="500" dirty="0">
                <a:solidFill>
                  <a:schemeClr val="bg1"/>
                </a:solidFill>
              </a:rPr>
              <a:t>5. </a:t>
            </a:r>
            <a:r>
              <a:rPr lang="es-CO" sz="500" dirty="0" err="1">
                <a:solidFill>
                  <a:schemeClr val="bg1"/>
                </a:solidFill>
              </a:rPr>
              <a:t>Riegelman</a:t>
            </a:r>
            <a:r>
              <a:rPr lang="es-CO" sz="500" dirty="0">
                <a:solidFill>
                  <a:schemeClr val="bg1"/>
                </a:solidFill>
              </a:rPr>
              <a:t> RK, Hirsch RP. Cómo estudiar un estudio y probar una prueba: lectura crítica de la literatura médica. 2 ed. Washington: OPS, 1992. 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Jadad</a:t>
            </a:r>
            <a:r>
              <a:rPr lang="es-CO" sz="500" dirty="0">
                <a:solidFill>
                  <a:schemeClr val="bg1"/>
                </a:solidFill>
              </a:rPr>
              <a:t> AR, Moore RA, Carroll D, </a:t>
            </a:r>
            <a:r>
              <a:rPr lang="es-CO" sz="500" dirty="0" err="1">
                <a:solidFill>
                  <a:schemeClr val="bg1"/>
                </a:solidFill>
              </a:rPr>
              <a:t>Jenkinson</a:t>
            </a:r>
            <a:r>
              <a:rPr lang="es-CO" sz="500" dirty="0">
                <a:solidFill>
                  <a:schemeClr val="bg1"/>
                </a:solidFill>
              </a:rPr>
              <a:t> C, Reynolds DJ, </a:t>
            </a:r>
            <a:r>
              <a:rPr lang="es-CO" sz="500" dirty="0" err="1">
                <a:solidFill>
                  <a:schemeClr val="bg1"/>
                </a:solidFill>
              </a:rPr>
              <a:t>Gavaghan</a:t>
            </a:r>
            <a:r>
              <a:rPr lang="es-CO" sz="500" dirty="0">
                <a:solidFill>
                  <a:schemeClr val="bg1"/>
                </a:solidFill>
              </a:rPr>
              <a:t> DJ et al. </a:t>
            </a:r>
            <a:r>
              <a:rPr lang="es-CO" sz="500" dirty="0" err="1">
                <a:solidFill>
                  <a:schemeClr val="bg1"/>
                </a:solidFill>
              </a:rPr>
              <a:t>Assessing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quality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randomized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clinical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trials</a:t>
            </a:r>
            <a:r>
              <a:rPr lang="es-CO" sz="500" dirty="0">
                <a:solidFill>
                  <a:schemeClr val="bg1"/>
                </a:solidFill>
              </a:rPr>
              <a:t>: </a:t>
            </a:r>
            <a:r>
              <a:rPr lang="es-CO" sz="500" dirty="0" err="1">
                <a:solidFill>
                  <a:schemeClr val="bg1"/>
                </a:solidFill>
              </a:rPr>
              <a:t>is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blinding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necessary</a:t>
            </a:r>
            <a:r>
              <a:rPr lang="es-CO" sz="500" dirty="0">
                <a:solidFill>
                  <a:schemeClr val="bg1"/>
                </a:solidFill>
              </a:rPr>
              <a:t>? Control Clin </a:t>
            </a:r>
            <a:r>
              <a:rPr lang="es-CO" sz="500" dirty="0" err="1">
                <a:solidFill>
                  <a:schemeClr val="bg1"/>
                </a:solidFill>
              </a:rPr>
              <a:t>Trials</a:t>
            </a:r>
            <a:r>
              <a:rPr lang="es-CO" sz="500" dirty="0">
                <a:solidFill>
                  <a:schemeClr val="bg1"/>
                </a:solidFill>
              </a:rPr>
              <a:t>. 1996; 17:1-12.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Moher</a:t>
            </a:r>
            <a:r>
              <a:rPr lang="es-CO" sz="500" dirty="0">
                <a:solidFill>
                  <a:schemeClr val="bg1"/>
                </a:solidFill>
              </a:rPr>
              <a:t> D, Schulz KF, Altman DG.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CONSORT </a:t>
            </a:r>
            <a:r>
              <a:rPr lang="es-CO" sz="500" dirty="0" err="1">
                <a:solidFill>
                  <a:schemeClr val="bg1"/>
                </a:solidFill>
              </a:rPr>
              <a:t>statement</a:t>
            </a:r>
            <a:r>
              <a:rPr lang="es-CO" sz="500" dirty="0">
                <a:solidFill>
                  <a:schemeClr val="bg1"/>
                </a:solidFill>
              </a:rPr>
              <a:t>: </a:t>
            </a:r>
            <a:r>
              <a:rPr lang="es-CO" sz="500" dirty="0" err="1">
                <a:solidFill>
                  <a:schemeClr val="bg1"/>
                </a:solidFill>
              </a:rPr>
              <a:t>revised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recommendations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for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improving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quality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parallel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group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randomized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trials</a:t>
            </a:r>
            <a:r>
              <a:rPr lang="es-CO" sz="500" dirty="0">
                <a:solidFill>
                  <a:schemeClr val="bg1"/>
                </a:solidFill>
              </a:rPr>
              <a:t>. BMC </a:t>
            </a:r>
            <a:r>
              <a:rPr lang="es-CO" sz="500" dirty="0" err="1">
                <a:solidFill>
                  <a:schemeClr val="bg1"/>
                </a:solidFill>
              </a:rPr>
              <a:t>Med</a:t>
            </a:r>
            <a:r>
              <a:rPr lang="es-CO" sz="500" dirty="0">
                <a:solidFill>
                  <a:schemeClr val="bg1"/>
                </a:solidFill>
              </a:rPr>
              <a:t> Res </a:t>
            </a:r>
            <a:r>
              <a:rPr lang="es-CO" sz="500" dirty="0" err="1">
                <a:solidFill>
                  <a:schemeClr val="bg1"/>
                </a:solidFill>
              </a:rPr>
              <a:t>Methodol</a:t>
            </a:r>
            <a:r>
              <a:rPr lang="es-CO" sz="500" dirty="0">
                <a:solidFill>
                  <a:schemeClr val="bg1"/>
                </a:solidFill>
              </a:rPr>
              <a:t>. 2001; 1: 2. 12.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Von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Elm</a:t>
            </a:r>
            <a:r>
              <a:rPr lang="es-CO" sz="500" dirty="0">
                <a:solidFill>
                  <a:schemeClr val="bg1"/>
                </a:solidFill>
              </a:rPr>
              <a:t> E, Altman DG, </a:t>
            </a:r>
            <a:r>
              <a:rPr lang="es-CO" sz="500" dirty="0" err="1">
                <a:solidFill>
                  <a:schemeClr val="bg1"/>
                </a:solidFill>
              </a:rPr>
              <a:t>Egger</a:t>
            </a:r>
            <a:r>
              <a:rPr lang="es-CO" sz="500" dirty="0">
                <a:solidFill>
                  <a:schemeClr val="bg1"/>
                </a:solidFill>
              </a:rPr>
              <a:t> M, </a:t>
            </a:r>
            <a:r>
              <a:rPr lang="es-CO" sz="500" dirty="0" err="1">
                <a:solidFill>
                  <a:schemeClr val="bg1"/>
                </a:solidFill>
              </a:rPr>
              <a:t>Pocock</a:t>
            </a:r>
            <a:r>
              <a:rPr lang="es-CO" sz="500" dirty="0">
                <a:solidFill>
                  <a:schemeClr val="bg1"/>
                </a:solidFill>
              </a:rPr>
              <a:t> SJ, </a:t>
            </a:r>
            <a:r>
              <a:rPr lang="es-CO" sz="500" dirty="0" err="1">
                <a:solidFill>
                  <a:schemeClr val="bg1"/>
                </a:solidFill>
              </a:rPr>
              <a:t>Gøtzsche</a:t>
            </a:r>
            <a:r>
              <a:rPr lang="es-CO" sz="500" dirty="0">
                <a:solidFill>
                  <a:schemeClr val="bg1"/>
                </a:solidFill>
              </a:rPr>
              <a:t> PC, </a:t>
            </a:r>
            <a:r>
              <a:rPr lang="es-CO" sz="500" dirty="0" err="1">
                <a:solidFill>
                  <a:schemeClr val="bg1"/>
                </a:solidFill>
              </a:rPr>
              <a:t>Vandenbroucke</a:t>
            </a:r>
            <a:r>
              <a:rPr lang="es-CO" sz="500" dirty="0">
                <a:solidFill>
                  <a:schemeClr val="bg1"/>
                </a:solidFill>
              </a:rPr>
              <a:t> JP. </a:t>
            </a:r>
            <a:r>
              <a:rPr lang="es-CO" sz="500" dirty="0" err="1">
                <a:solidFill>
                  <a:schemeClr val="bg1"/>
                </a:solidFill>
              </a:rPr>
              <a:t>Strengthening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observational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studies</a:t>
            </a:r>
            <a:r>
              <a:rPr lang="es-CO" sz="500" dirty="0">
                <a:solidFill>
                  <a:schemeClr val="bg1"/>
                </a:solidFill>
              </a:rPr>
              <a:t> in </a:t>
            </a:r>
            <a:r>
              <a:rPr lang="es-CO" sz="500" dirty="0" err="1">
                <a:solidFill>
                  <a:schemeClr val="bg1"/>
                </a:solidFill>
              </a:rPr>
              <a:t>epidemiology</a:t>
            </a:r>
            <a:r>
              <a:rPr lang="es-CO" sz="500" dirty="0">
                <a:solidFill>
                  <a:schemeClr val="bg1"/>
                </a:solidFill>
              </a:rPr>
              <a:t> (STROBE) </a:t>
            </a:r>
            <a:r>
              <a:rPr lang="es-CO" sz="500" dirty="0" err="1">
                <a:solidFill>
                  <a:schemeClr val="bg1"/>
                </a:solidFill>
              </a:rPr>
              <a:t>statement</a:t>
            </a:r>
            <a:r>
              <a:rPr lang="es-CO" sz="500" dirty="0">
                <a:solidFill>
                  <a:schemeClr val="bg1"/>
                </a:solidFill>
              </a:rPr>
              <a:t>: </a:t>
            </a:r>
            <a:r>
              <a:rPr lang="es-CO" sz="500" dirty="0" err="1">
                <a:solidFill>
                  <a:schemeClr val="bg1"/>
                </a:solidFill>
              </a:rPr>
              <a:t>guidelines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for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observational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studies</a:t>
            </a:r>
            <a:r>
              <a:rPr lang="es-CO" sz="500" dirty="0">
                <a:solidFill>
                  <a:schemeClr val="bg1"/>
                </a:solidFill>
              </a:rPr>
              <a:t>. BMJ. 2007; 335: 806–8. 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Stroup</a:t>
            </a:r>
            <a:r>
              <a:rPr lang="es-CO" sz="500" dirty="0">
                <a:solidFill>
                  <a:schemeClr val="bg1"/>
                </a:solidFill>
              </a:rPr>
              <a:t> DF, </a:t>
            </a:r>
            <a:r>
              <a:rPr lang="es-CO" sz="500" dirty="0" err="1">
                <a:solidFill>
                  <a:schemeClr val="bg1"/>
                </a:solidFill>
              </a:rPr>
              <a:t>Berlin</a:t>
            </a:r>
            <a:r>
              <a:rPr lang="es-CO" sz="500" dirty="0">
                <a:solidFill>
                  <a:schemeClr val="bg1"/>
                </a:solidFill>
              </a:rPr>
              <a:t> JA, Morton SC, </a:t>
            </a:r>
            <a:r>
              <a:rPr lang="es-CO" sz="500" dirty="0" err="1">
                <a:solidFill>
                  <a:schemeClr val="bg1"/>
                </a:solidFill>
              </a:rPr>
              <a:t>Olkin</a:t>
            </a:r>
            <a:r>
              <a:rPr lang="es-CO" sz="500" dirty="0">
                <a:solidFill>
                  <a:schemeClr val="bg1"/>
                </a:solidFill>
              </a:rPr>
              <a:t> I, Williamson GD, Rennie D et al. Meta-</a:t>
            </a:r>
            <a:r>
              <a:rPr lang="es-CO" sz="500" dirty="0" err="1">
                <a:solidFill>
                  <a:schemeClr val="bg1"/>
                </a:solidFill>
              </a:rPr>
              <a:t>analysis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observational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studies</a:t>
            </a:r>
            <a:r>
              <a:rPr lang="es-CO" sz="500" dirty="0">
                <a:solidFill>
                  <a:schemeClr val="bg1"/>
                </a:solidFill>
              </a:rPr>
              <a:t> in </a:t>
            </a:r>
            <a:r>
              <a:rPr lang="es-CO" sz="500" dirty="0" err="1">
                <a:solidFill>
                  <a:schemeClr val="bg1"/>
                </a:solidFill>
              </a:rPr>
              <a:t>epidemiology</a:t>
            </a:r>
            <a:r>
              <a:rPr lang="es-CO" sz="500" dirty="0">
                <a:solidFill>
                  <a:schemeClr val="bg1"/>
                </a:solidFill>
              </a:rPr>
              <a:t>: a </a:t>
            </a:r>
            <a:r>
              <a:rPr lang="es-CO" sz="500" dirty="0" err="1">
                <a:solidFill>
                  <a:schemeClr val="bg1"/>
                </a:solidFill>
              </a:rPr>
              <a:t>proposal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for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reporting</a:t>
            </a:r>
            <a:r>
              <a:rPr lang="es-CO" sz="500" dirty="0">
                <a:solidFill>
                  <a:schemeClr val="bg1"/>
                </a:solidFill>
              </a:rPr>
              <a:t>. Meta-</a:t>
            </a:r>
            <a:r>
              <a:rPr lang="es-CO" sz="500" dirty="0" err="1">
                <a:solidFill>
                  <a:schemeClr val="bg1"/>
                </a:solidFill>
              </a:rPr>
              <a:t>analysis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Observational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Studies</a:t>
            </a:r>
            <a:r>
              <a:rPr lang="es-CO" sz="500" dirty="0">
                <a:solidFill>
                  <a:schemeClr val="bg1"/>
                </a:solidFill>
              </a:rPr>
              <a:t> in </a:t>
            </a:r>
            <a:r>
              <a:rPr lang="es-CO" sz="500" dirty="0" err="1">
                <a:solidFill>
                  <a:schemeClr val="bg1"/>
                </a:solidFill>
              </a:rPr>
              <a:t>Epidemiology</a:t>
            </a:r>
            <a:r>
              <a:rPr lang="es-CO" sz="500" dirty="0">
                <a:solidFill>
                  <a:schemeClr val="bg1"/>
                </a:solidFill>
              </a:rPr>
              <a:t> (MOOSE) </a:t>
            </a:r>
            <a:r>
              <a:rPr lang="es-CO" sz="500" dirty="0" err="1">
                <a:solidFill>
                  <a:schemeClr val="bg1"/>
                </a:solidFill>
              </a:rPr>
              <a:t>group</a:t>
            </a:r>
            <a:r>
              <a:rPr lang="es-CO" sz="500" dirty="0">
                <a:solidFill>
                  <a:schemeClr val="bg1"/>
                </a:solidFill>
              </a:rPr>
              <a:t>. JAMA. 2000; 283: 2008–12. 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Moher</a:t>
            </a:r>
            <a:r>
              <a:rPr lang="es-CO" sz="500" dirty="0">
                <a:solidFill>
                  <a:schemeClr val="bg1"/>
                </a:solidFill>
              </a:rPr>
              <a:t> D, Cook DJ, Eastwood S, </a:t>
            </a:r>
            <a:r>
              <a:rPr lang="es-CO" sz="500" dirty="0" err="1">
                <a:solidFill>
                  <a:schemeClr val="bg1"/>
                </a:solidFill>
              </a:rPr>
              <a:t>Olkin</a:t>
            </a:r>
            <a:r>
              <a:rPr lang="es-CO" sz="500" dirty="0">
                <a:solidFill>
                  <a:schemeClr val="bg1"/>
                </a:solidFill>
              </a:rPr>
              <a:t> I, Rennie D, </a:t>
            </a:r>
            <a:r>
              <a:rPr lang="es-CO" sz="500" dirty="0" err="1">
                <a:solidFill>
                  <a:schemeClr val="bg1"/>
                </a:solidFill>
              </a:rPr>
              <a:t>Stroup</a:t>
            </a:r>
            <a:r>
              <a:rPr lang="es-CO" sz="500" dirty="0">
                <a:solidFill>
                  <a:schemeClr val="bg1"/>
                </a:solidFill>
              </a:rPr>
              <a:t> DF. </a:t>
            </a:r>
            <a:r>
              <a:rPr lang="es-CO" sz="500" dirty="0" err="1">
                <a:solidFill>
                  <a:schemeClr val="bg1"/>
                </a:solidFill>
              </a:rPr>
              <a:t>Improving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quality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meta-</a:t>
            </a:r>
            <a:r>
              <a:rPr lang="es-CO" sz="500" dirty="0" err="1">
                <a:solidFill>
                  <a:schemeClr val="bg1"/>
                </a:solidFill>
              </a:rPr>
              <a:t>analyses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randomised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controlled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trials</a:t>
            </a:r>
            <a:r>
              <a:rPr lang="es-CO" sz="500" dirty="0">
                <a:solidFill>
                  <a:schemeClr val="bg1"/>
                </a:solidFill>
              </a:rPr>
              <a:t>: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QUORUM </a:t>
            </a:r>
            <a:r>
              <a:rPr lang="es-CO" sz="500" dirty="0" err="1">
                <a:solidFill>
                  <a:schemeClr val="bg1"/>
                </a:solidFill>
              </a:rPr>
              <a:t>statement</a:t>
            </a:r>
            <a:r>
              <a:rPr lang="es-CO" sz="500" dirty="0">
                <a:solidFill>
                  <a:schemeClr val="bg1"/>
                </a:solidFill>
              </a:rPr>
              <a:t>. Br J </a:t>
            </a:r>
            <a:r>
              <a:rPr lang="es-CO" sz="500" dirty="0" err="1">
                <a:solidFill>
                  <a:schemeClr val="bg1"/>
                </a:solidFill>
              </a:rPr>
              <a:t>Surg</a:t>
            </a:r>
            <a:r>
              <a:rPr lang="es-CO" sz="500" dirty="0">
                <a:solidFill>
                  <a:schemeClr val="bg1"/>
                </a:solidFill>
              </a:rPr>
              <a:t>. 2000; 87: 1448–54.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64628" y="648895"/>
            <a:ext cx="2129557" cy="610440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102" dirty="0"/>
              <a:t>Preguntas</a:t>
            </a:r>
            <a:r>
              <a:rPr sz="1943" spc="-83" dirty="0"/>
              <a:t> </a:t>
            </a:r>
            <a:r>
              <a:rPr sz="1943" spc="-92" dirty="0"/>
              <a:t>directrices</a:t>
            </a:r>
            <a:endParaRPr sz="1943" dirty="0"/>
          </a:p>
        </p:txBody>
      </p:sp>
      <p:sp>
        <p:nvSpPr>
          <p:cNvPr id="6" name="object 6"/>
          <p:cNvSpPr txBox="1"/>
          <p:nvPr/>
        </p:nvSpPr>
        <p:spPr>
          <a:xfrm>
            <a:off x="1603060" y="1742746"/>
            <a:ext cx="5925091" cy="216013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wrap="square" lIns="0" tIns="66607" rIns="0" bIns="0" rtlCol="0">
            <a:spAutoFit/>
          </a:bodyPr>
          <a:lstStyle/>
          <a:p>
            <a:pPr marL="234363" indent="-222028">
              <a:spcBef>
                <a:spcPts val="524"/>
              </a:spcBef>
              <a:buChar char="•"/>
              <a:tabLst>
                <a:tab pos="233746" algn="l"/>
                <a:tab pos="234363" algn="l"/>
              </a:tabLst>
            </a:pPr>
            <a:r>
              <a:rPr spc="-24" dirty="0">
                <a:solidFill>
                  <a:schemeClr val="bg1"/>
                </a:solidFill>
                <a:latin typeface="Arial"/>
                <a:cs typeface="Arial"/>
              </a:rPr>
              <a:t>¿Cuáles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son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las fuentes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información utilizadas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en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este</a:t>
            </a:r>
            <a:r>
              <a:rPr spc="5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artículo?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pc="-24" dirty="0">
                <a:solidFill>
                  <a:schemeClr val="bg1"/>
                </a:solidFill>
                <a:latin typeface="Arial"/>
                <a:cs typeface="Arial"/>
              </a:rPr>
              <a:t>¿Cuáles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fueron los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métodos utilizados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en la</a:t>
            </a:r>
            <a:r>
              <a:rPr spc="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investigación?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pc="-24" dirty="0">
                <a:solidFill>
                  <a:schemeClr val="bg1"/>
                </a:solidFill>
                <a:latin typeface="Arial"/>
                <a:cs typeface="Arial"/>
              </a:rPr>
              <a:t>¿Cuáles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son los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datos presentados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como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evidencia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en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este</a:t>
            </a:r>
            <a:r>
              <a:rPr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artículo?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28"/>
              </a:spcBef>
              <a:buChar char="•"/>
              <a:tabLst>
                <a:tab pos="233746" algn="l"/>
                <a:tab pos="234363" algn="l"/>
              </a:tabLst>
            </a:pPr>
            <a:r>
              <a:rPr spc="-24" dirty="0">
                <a:solidFill>
                  <a:schemeClr val="bg1"/>
                </a:solidFill>
                <a:latin typeface="Arial"/>
                <a:cs typeface="Arial"/>
              </a:rPr>
              <a:t>¿Cuáles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son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las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conclusiones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principales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del</a:t>
            </a:r>
            <a:r>
              <a:rPr spc="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artículo?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F02258B-2AB8-48B8-BD77-DB48FB42BC00}"/>
              </a:ext>
            </a:extLst>
          </p:cNvPr>
          <p:cNvSpPr/>
          <p:nvPr/>
        </p:nvSpPr>
        <p:spPr>
          <a:xfrm>
            <a:off x="334929" y="4347235"/>
            <a:ext cx="847414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Sackett</a:t>
            </a:r>
            <a:r>
              <a:rPr lang="es-CO" sz="500" dirty="0">
                <a:solidFill>
                  <a:schemeClr val="bg1"/>
                </a:solidFill>
              </a:rPr>
              <a:t> DL, </a:t>
            </a:r>
            <a:r>
              <a:rPr lang="es-CO" sz="500" dirty="0" err="1">
                <a:solidFill>
                  <a:schemeClr val="bg1"/>
                </a:solidFill>
              </a:rPr>
              <a:t>Straus</a:t>
            </a:r>
            <a:r>
              <a:rPr lang="es-CO" sz="500" dirty="0">
                <a:solidFill>
                  <a:schemeClr val="bg1"/>
                </a:solidFill>
              </a:rPr>
              <a:t> SE, Richardson WS, Rosenberg W, </a:t>
            </a:r>
            <a:r>
              <a:rPr lang="es-CO" sz="500" dirty="0" err="1">
                <a:solidFill>
                  <a:schemeClr val="bg1"/>
                </a:solidFill>
              </a:rPr>
              <a:t>Haynes</a:t>
            </a:r>
            <a:r>
              <a:rPr lang="es-CO" sz="500" dirty="0">
                <a:solidFill>
                  <a:schemeClr val="bg1"/>
                </a:solidFill>
              </a:rPr>
              <a:t> RB. </a:t>
            </a:r>
            <a:r>
              <a:rPr lang="es-CO" sz="500" dirty="0" err="1">
                <a:solidFill>
                  <a:schemeClr val="bg1"/>
                </a:solidFill>
              </a:rPr>
              <a:t>Evidence-Based</a:t>
            </a:r>
            <a:r>
              <a:rPr lang="es-CO" sz="500" dirty="0">
                <a:solidFill>
                  <a:schemeClr val="bg1"/>
                </a:solidFill>
              </a:rPr>
              <a:t> Medicine. </a:t>
            </a:r>
            <a:r>
              <a:rPr lang="es-CO" sz="500" dirty="0" err="1">
                <a:solidFill>
                  <a:schemeClr val="bg1"/>
                </a:solidFill>
              </a:rPr>
              <a:t>How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to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Practice</a:t>
            </a:r>
            <a:r>
              <a:rPr lang="es-CO" sz="500" dirty="0">
                <a:solidFill>
                  <a:schemeClr val="bg1"/>
                </a:solidFill>
              </a:rPr>
              <a:t> and </a:t>
            </a:r>
            <a:r>
              <a:rPr lang="es-CO" sz="500" dirty="0" err="1">
                <a:solidFill>
                  <a:schemeClr val="bg1"/>
                </a:solidFill>
              </a:rPr>
              <a:t>Teach</a:t>
            </a:r>
            <a:r>
              <a:rPr lang="es-CO" sz="500" dirty="0">
                <a:solidFill>
                  <a:schemeClr val="bg1"/>
                </a:solidFill>
              </a:rPr>
              <a:t> EBM. London: Churchill Livingstone; 2000. </a:t>
            </a:r>
          </a:p>
          <a:p>
            <a:pPr marL="228600" indent="-228600">
              <a:buAutoNum type="arabicPeriod"/>
            </a:pP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Riegelman</a:t>
            </a:r>
            <a:r>
              <a:rPr lang="es-CO" sz="500" dirty="0">
                <a:solidFill>
                  <a:schemeClr val="bg1"/>
                </a:solidFill>
              </a:rPr>
              <a:t> RK, Hirsch RP. Cómo estudiar un estudio y probar una prueba: lectura crítica de la literatura médica. 2 ed. Washington: OPS, 1992. 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Jadad</a:t>
            </a:r>
            <a:r>
              <a:rPr lang="es-CO" sz="500" dirty="0">
                <a:solidFill>
                  <a:schemeClr val="bg1"/>
                </a:solidFill>
              </a:rPr>
              <a:t> AR, Moore RA, Carroll D, </a:t>
            </a:r>
            <a:r>
              <a:rPr lang="es-CO" sz="500" dirty="0" err="1">
                <a:solidFill>
                  <a:schemeClr val="bg1"/>
                </a:solidFill>
              </a:rPr>
              <a:t>Jenkinson</a:t>
            </a:r>
            <a:r>
              <a:rPr lang="es-CO" sz="500" dirty="0">
                <a:solidFill>
                  <a:schemeClr val="bg1"/>
                </a:solidFill>
              </a:rPr>
              <a:t> C, Reynolds DJ, </a:t>
            </a:r>
            <a:r>
              <a:rPr lang="es-CO" sz="500" dirty="0" err="1">
                <a:solidFill>
                  <a:schemeClr val="bg1"/>
                </a:solidFill>
              </a:rPr>
              <a:t>Gavaghan</a:t>
            </a:r>
            <a:r>
              <a:rPr lang="es-CO" sz="500" dirty="0">
                <a:solidFill>
                  <a:schemeClr val="bg1"/>
                </a:solidFill>
              </a:rPr>
              <a:t> DJ et al. </a:t>
            </a:r>
            <a:r>
              <a:rPr lang="es-CO" sz="500" dirty="0" err="1">
                <a:solidFill>
                  <a:schemeClr val="bg1"/>
                </a:solidFill>
              </a:rPr>
              <a:t>Assessing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quality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randomized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clinical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trials</a:t>
            </a:r>
            <a:r>
              <a:rPr lang="es-CO" sz="500" dirty="0">
                <a:solidFill>
                  <a:schemeClr val="bg1"/>
                </a:solidFill>
              </a:rPr>
              <a:t>: </a:t>
            </a:r>
            <a:r>
              <a:rPr lang="es-CO" sz="500" dirty="0" err="1">
                <a:solidFill>
                  <a:schemeClr val="bg1"/>
                </a:solidFill>
              </a:rPr>
              <a:t>is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blinding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necessary</a:t>
            </a:r>
            <a:r>
              <a:rPr lang="es-CO" sz="500" dirty="0">
                <a:solidFill>
                  <a:schemeClr val="bg1"/>
                </a:solidFill>
              </a:rPr>
              <a:t>? Control Clin </a:t>
            </a:r>
            <a:r>
              <a:rPr lang="es-CO" sz="500" dirty="0" err="1">
                <a:solidFill>
                  <a:schemeClr val="bg1"/>
                </a:solidFill>
              </a:rPr>
              <a:t>Trials</a:t>
            </a:r>
            <a:r>
              <a:rPr lang="es-CO" sz="500" dirty="0">
                <a:solidFill>
                  <a:schemeClr val="bg1"/>
                </a:solidFill>
              </a:rPr>
              <a:t>. 1996; 17:1-12.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Moher</a:t>
            </a:r>
            <a:r>
              <a:rPr lang="es-CO" sz="500" dirty="0">
                <a:solidFill>
                  <a:schemeClr val="bg1"/>
                </a:solidFill>
              </a:rPr>
              <a:t> D, Schulz KF, Altman DG.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CONSORT </a:t>
            </a:r>
            <a:r>
              <a:rPr lang="es-CO" sz="500" dirty="0" err="1">
                <a:solidFill>
                  <a:schemeClr val="bg1"/>
                </a:solidFill>
              </a:rPr>
              <a:t>statement</a:t>
            </a:r>
            <a:r>
              <a:rPr lang="es-CO" sz="500" dirty="0">
                <a:solidFill>
                  <a:schemeClr val="bg1"/>
                </a:solidFill>
              </a:rPr>
              <a:t>: </a:t>
            </a:r>
            <a:r>
              <a:rPr lang="es-CO" sz="500" dirty="0" err="1">
                <a:solidFill>
                  <a:schemeClr val="bg1"/>
                </a:solidFill>
              </a:rPr>
              <a:t>revised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recommendations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for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improving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quality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parallel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group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randomized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trials</a:t>
            </a:r>
            <a:r>
              <a:rPr lang="es-CO" sz="500" dirty="0">
                <a:solidFill>
                  <a:schemeClr val="bg1"/>
                </a:solidFill>
              </a:rPr>
              <a:t>. BMC </a:t>
            </a:r>
            <a:r>
              <a:rPr lang="es-CO" sz="500" dirty="0" err="1">
                <a:solidFill>
                  <a:schemeClr val="bg1"/>
                </a:solidFill>
              </a:rPr>
              <a:t>Med</a:t>
            </a:r>
            <a:r>
              <a:rPr lang="es-CO" sz="500" dirty="0">
                <a:solidFill>
                  <a:schemeClr val="bg1"/>
                </a:solidFill>
              </a:rPr>
              <a:t> Res </a:t>
            </a:r>
            <a:r>
              <a:rPr lang="es-CO" sz="500" dirty="0" err="1">
                <a:solidFill>
                  <a:schemeClr val="bg1"/>
                </a:solidFill>
              </a:rPr>
              <a:t>Methodol</a:t>
            </a:r>
            <a:r>
              <a:rPr lang="es-CO" sz="500" dirty="0">
                <a:solidFill>
                  <a:schemeClr val="bg1"/>
                </a:solidFill>
              </a:rPr>
              <a:t>. 2001; 1: 2. 12.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Von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Elm</a:t>
            </a:r>
            <a:r>
              <a:rPr lang="es-CO" sz="500" dirty="0">
                <a:solidFill>
                  <a:schemeClr val="bg1"/>
                </a:solidFill>
              </a:rPr>
              <a:t> E, Altman DG, </a:t>
            </a:r>
            <a:r>
              <a:rPr lang="es-CO" sz="500" dirty="0" err="1">
                <a:solidFill>
                  <a:schemeClr val="bg1"/>
                </a:solidFill>
              </a:rPr>
              <a:t>Egger</a:t>
            </a:r>
            <a:r>
              <a:rPr lang="es-CO" sz="500" dirty="0">
                <a:solidFill>
                  <a:schemeClr val="bg1"/>
                </a:solidFill>
              </a:rPr>
              <a:t> M, </a:t>
            </a:r>
            <a:r>
              <a:rPr lang="es-CO" sz="500" dirty="0" err="1">
                <a:solidFill>
                  <a:schemeClr val="bg1"/>
                </a:solidFill>
              </a:rPr>
              <a:t>Pocock</a:t>
            </a:r>
            <a:r>
              <a:rPr lang="es-CO" sz="500" dirty="0">
                <a:solidFill>
                  <a:schemeClr val="bg1"/>
                </a:solidFill>
              </a:rPr>
              <a:t> SJ, </a:t>
            </a:r>
            <a:r>
              <a:rPr lang="es-CO" sz="500" dirty="0" err="1">
                <a:solidFill>
                  <a:schemeClr val="bg1"/>
                </a:solidFill>
              </a:rPr>
              <a:t>Gøtzsche</a:t>
            </a:r>
            <a:r>
              <a:rPr lang="es-CO" sz="500" dirty="0">
                <a:solidFill>
                  <a:schemeClr val="bg1"/>
                </a:solidFill>
              </a:rPr>
              <a:t> PC, </a:t>
            </a:r>
            <a:r>
              <a:rPr lang="es-CO" sz="500" dirty="0" err="1">
                <a:solidFill>
                  <a:schemeClr val="bg1"/>
                </a:solidFill>
              </a:rPr>
              <a:t>Vandenbroucke</a:t>
            </a:r>
            <a:r>
              <a:rPr lang="es-CO" sz="500" dirty="0">
                <a:solidFill>
                  <a:schemeClr val="bg1"/>
                </a:solidFill>
              </a:rPr>
              <a:t> JP. </a:t>
            </a:r>
            <a:r>
              <a:rPr lang="es-CO" sz="500" dirty="0" err="1">
                <a:solidFill>
                  <a:schemeClr val="bg1"/>
                </a:solidFill>
              </a:rPr>
              <a:t>Strengthening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observational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studies</a:t>
            </a:r>
            <a:r>
              <a:rPr lang="es-CO" sz="500" dirty="0">
                <a:solidFill>
                  <a:schemeClr val="bg1"/>
                </a:solidFill>
              </a:rPr>
              <a:t> in </a:t>
            </a:r>
            <a:r>
              <a:rPr lang="es-CO" sz="500" dirty="0" err="1">
                <a:solidFill>
                  <a:schemeClr val="bg1"/>
                </a:solidFill>
              </a:rPr>
              <a:t>epidemiology</a:t>
            </a:r>
            <a:r>
              <a:rPr lang="es-CO" sz="500" dirty="0">
                <a:solidFill>
                  <a:schemeClr val="bg1"/>
                </a:solidFill>
              </a:rPr>
              <a:t> (STROBE) </a:t>
            </a:r>
            <a:r>
              <a:rPr lang="es-CO" sz="500" dirty="0" err="1">
                <a:solidFill>
                  <a:schemeClr val="bg1"/>
                </a:solidFill>
              </a:rPr>
              <a:t>statement</a:t>
            </a:r>
            <a:r>
              <a:rPr lang="es-CO" sz="500" dirty="0">
                <a:solidFill>
                  <a:schemeClr val="bg1"/>
                </a:solidFill>
              </a:rPr>
              <a:t>: </a:t>
            </a:r>
            <a:r>
              <a:rPr lang="es-CO" sz="500" dirty="0" err="1">
                <a:solidFill>
                  <a:schemeClr val="bg1"/>
                </a:solidFill>
              </a:rPr>
              <a:t>guidelines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for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observational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studies</a:t>
            </a:r>
            <a:r>
              <a:rPr lang="es-CO" sz="500" dirty="0">
                <a:solidFill>
                  <a:schemeClr val="bg1"/>
                </a:solidFill>
              </a:rPr>
              <a:t>. BMJ. 2007; 335: 806–8. 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Stroup</a:t>
            </a:r>
            <a:r>
              <a:rPr lang="es-CO" sz="500" dirty="0">
                <a:solidFill>
                  <a:schemeClr val="bg1"/>
                </a:solidFill>
              </a:rPr>
              <a:t> DF, </a:t>
            </a:r>
            <a:r>
              <a:rPr lang="es-CO" sz="500" dirty="0" err="1">
                <a:solidFill>
                  <a:schemeClr val="bg1"/>
                </a:solidFill>
              </a:rPr>
              <a:t>Berlin</a:t>
            </a:r>
            <a:r>
              <a:rPr lang="es-CO" sz="500" dirty="0">
                <a:solidFill>
                  <a:schemeClr val="bg1"/>
                </a:solidFill>
              </a:rPr>
              <a:t> JA, Morton SC, </a:t>
            </a:r>
            <a:r>
              <a:rPr lang="es-CO" sz="500" dirty="0" err="1">
                <a:solidFill>
                  <a:schemeClr val="bg1"/>
                </a:solidFill>
              </a:rPr>
              <a:t>Olkin</a:t>
            </a:r>
            <a:r>
              <a:rPr lang="es-CO" sz="500" dirty="0">
                <a:solidFill>
                  <a:schemeClr val="bg1"/>
                </a:solidFill>
              </a:rPr>
              <a:t> I, Williamson GD, Rennie D et al. Meta-</a:t>
            </a:r>
            <a:r>
              <a:rPr lang="es-CO" sz="500" dirty="0" err="1">
                <a:solidFill>
                  <a:schemeClr val="bg1"/>
                </a:solidFill>
              </a:rPr>
              <a:t>analysis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observational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studies</a:t>
            </a:r>
            <a:r>
              <a:rPr lang="es-CO" sz="500" dirty="0">
                <a:solidFill>
                  <a:schemeClr val="bg1"/>
                </a:solidFill>
              </a:rPr>
              <a:t> in </a:t>
            </a:r>
            <a:r>
              <a:rPr lang="es-CO" sz="500" dirty="0" err="1">
                <a:solidFill>
                  <a:schemeClr val="bg1"/>
                </a:solidFill>
              </a:rPr>
              <a:t>epidemiology</a:t>
            </a:r>
            <a:r>
              <a:rPr lang="es-CO" sz="500" dirty="0">
                <a:solidFill>
                  <a:schemeClr val="bg1"/>
                </a:solidFill>
              </a:rPr>
              <a:t>: a </a:t>
            </a:r>
            <a:r>
              <a:rPr lang="es-CO" sz="500" dirty="0" err="1">
                <a:solidFill>
                  <a:schemeClr val="bg1"/>
                </a:solidFill>
              </a:rPr>
              <a:t>proposal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for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reporting</a:t>
            </a:r>
            <a:r>
              <a:rPr lang="es-CO" sz="500" dirty="0">
                <a:solidFill>
                  <a:schemeClr val="bg1"/>
                </a:solidFill>
              </a:rPr>
              <a:t>. Meta-</a:t>
            </a:r>
            <a:r>
              <a:rPr lang="es-CO" sz="500" dirty="0" err="1">
                <a:solidFill>
                  <a:schemeClr val="bg1"/>
                </a:solidFill>
              </a:rPr>
              <a:t>analysis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Observational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Studies</a:t>
            </a:r>
            <a:r>
              <a:rPr lang="es-CO" sz="500" dirty="0">
                <a:solidFill>
                  <a:schemeClr val="bg1"/>
                </a:solidFill>
              </a:rPr>
              <a:t> in </a:t>
            </a:r>
            <a:r>
              <a:rPr lang="es-CO" sz="500" dirty="0" err="1">
                <a:solidFill>
                  <a:schemeClr val="bg1"/>
                </a:solidFill>
              </a:rPr>
              <a:t>Epidemiology</a:t>
            </a:r>
            <a:r>
              <a:rPr lang="es-CO" sz="500" dirty="0">
                <a:solidFill>
                  <a:schemeClr val="bg1"/>
                </a:solidFill>
              </a:rPr>
              <a:t> (MOOSE) </a:t>
            </a:r>
            <a:r>
              <a:rPr lang="es-CO" sz="500" dirty="0" err="1">
                <a:solidFill>
                  <a:schemeClr val="bg1"/>
                </a:solidFill>
              </a:rPr>
              <a:t>group</a:t>
            </a:r>
            <a:r>
              <a:rPr lang="es-CO" sz="500" dirty="0">
                <a:solidFill>
                  <a:schemeClr val="bg1"/>
                </a:solidFill>
              </a:rPr>
              <a:t>. JAMA. 2000; 283: 2008–12. 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Moher</a:t>
            </a:r>
            <a:r>
              <a:rPr lang="es-CO" sz="500" dirty="0">
                <a:solidFill>
                  <a:schemeClr val="bg1"/>
                </a:solidFill>
              </a:rPr>
              <a:t> D, Cook DJ, Eastwood S, </a:t>
            </a:r>
            <a:r>
              <a:rPr lang="es-CO" sz="500" dirty="0" err="1">
                <a:solidFill>
                  <a:schemeClr val="bg1"/>
                </a:solidFill>
              </a:rPr>
              <a:t>Olkin</a:t>
            </a:r>
            <a:r>
              <a:rPr lang="es-CO" sz="500" dirty="0">
                <a:solidFill>
                  <a:schemeClr val="bg1"/>
                </a:solidFill>
              </a:rPr>
              <a:t> I, Rennie D, </a:t>
            </a:r>
            <a:r>
              <a:rPr lang="es-CO" sz="500" dirty="0" err="1">
                <a:solidFill>
                  <a:schemeClr val="bg1"/>
                </a:solidFill>
              </a:rPr>
              <a:t>Stroup</a:t>
            </a:r>
            <a:r>
              <a:rPr lang="es-CO" sz="500" dirty="0">
                <a:solidFill>
                  <a:schemeClr val="bg1"/>
                </a:solidFill>
              </a:rPr>
              <a:t> DF. </a:t>
            </a:r>
            <a:r>
              <a:rPr lang="es-CO" sz="500" dirty="0" err="1">
                <a:solidFill>
                  <a:schemeClr val="bg1"/>
                </a:solidFill>
              </a:rPr>
              <a:t>Improving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quality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meta-</a:t>
            </a:r>
            <a:r>
              <a:rPr lang="es-CO" sz="500" dirty="0" err="1">
                <a:solidFill>
                  <a:schemeClr val="bg1"/>
                </a:solidFill>
              </a:rPr>
              <a:t>analyses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randomised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controlled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trials</a:t>
            </a:r>
            <a:r>
              <a:rPr lang="es-CO" sz="500" dirty="0">
                <a:solidFill>
                  <a:schemeClr val="bg1"/>
                </a:solidFill>
              </a:rPr>
              <a:t>: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QUORUM </a:t>
            </a:r>
            <a:r>
              <a:rPr lang="es-CO" sz="500" dirty="0" err="1">
                <a:solidFill>
                  <a:schemeClr val="bg1"/>
                </a:solidFill>
              </a:rPr>
              <a:t>statement</a:t>
            </a:r>
            <a:r>
              <a:rPr lang="es-CO" sz="500" dirty="0">
                <a:solidFill>
                  <a:schemeClr val="bg1"/>
                </a:solidFill>
              </a:rPr>
              <a:t>. Br J </a:t>
            </a:r>
            <a:r>
              <a:rPr lang="es-CO" sz="500" dirty="0" err="1">
                <a:solidFill>
                  <a:schemeClr val="bg1"/>
                </a:solidFill>
              </a:rPr>
              <a:t>Surg</a:t>
            </a:r>
            <a:r>
              <a:rPr lang="es-CO" sz="500" dirty="0">
                <a:solidFill>
                  <a:schemeClr val="bg1"/>
                </a:solidFill>
              </a:rPr>
              <a:t>. 2000; 87: 1448–54.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18451" y="247541"/>
            <a:ext cx="1779873" cy="610440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102" dirty="0"/>
              <a:t>Preguntas</a:t>
            </a:r>
            <a:r>
              <a:rPr sz="1943" spc="-92" dirty="0"/>
              <a:t> </a:t>
            </a:r>
            <a:r>
              <a:rPr sz="1943" spc="-102" dirty="0"/>
              <a:t>críticas</a:t>
            </a:r>
            <a:endParaRPr sz="1943" dirty="0"/>
          </a:p>
        </p:txBody>
      </p:sp>
      <p:sp>
        <p:nvSpPr>
          <p:cNvPr id="6" name="object 6"/>
          <p:cNvSpPr txBox="1"/>
          <p:nvPr/>
        </p:nvSpPr>
        <p:spPr>
          <a:xfrm>
            <a:off x="334929" y="938324"/>
            <a:ext cx="8544910" cy="326685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wrap="square" lIns="0" tIns="66607" rIns="0" bIns="0" rtlCol="0">
            <a:spAutoFit/>
          </a:bodyPr>
          <a:lstStyle/>
          <a:p>
            <a:pPr marL="12335">
              <a:spcBef>
                <a:spcPts val="524"/>
              </a:spcBef>
            </a:pP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Las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siguientes preguntas te pueden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ayudar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ser crítico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con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la</a:t>
            </a:r>
            <a:r>
              <a:rPr spc="4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lectura: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pc="-29" dirty="0">
                <a:solidFill>
                  <a:schemeClr val="bg1"/>
                </a:solidFill>
                <a:latin typeface="Arial"/>
                <a:cs typeface="Arial"/>
              </a:rPr>
              <a:t>¿Cuál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es la importancia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o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relevancia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 la</a:t>
            </a:r>
            <a:r>
              <a:rPr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investigación?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¿Estás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acuerdo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con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la forma en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que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el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autor abordó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la</a:t>
            </a:r>
            <a:r>
              <a:rPr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investigación?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marR="4934" indent="-222028">
              <a:lnSpc>
                <a:spcPct val="111100"/>
              </a:lnSpc>
              <a:spcBef>
                <a:spcPts val="276"/>
              </a:spcBef>
              <a:buChar char="•"/>
              <a:tabLst>
                <a:tab pos="233746" algn="l"/>
                <a:tab pos="234363" algn="l"/>
              </a:tabLst>
            </a:pPr>
            <a:r>
              <a:rPr spc="-29" dirty="0">
                <a:solidFill>
                  <a:schemeClr val="bg1"/>
                </a:solidFill>
                <a:latin typeface="Arial"/>
                <a:cs typeface="Arial"/>
              </a:rPr>
              <a:t>¿Cuán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apropiados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son los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procedimientos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y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técnicas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investigación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utilizados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por  el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autor?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28"/>
              </a:spcBef>
              <a:buChar char="•"/>
              <a:tabLst>
                <a:tab pos="233746" algn="l"/>
                <a:tab pos="234363" algn="l"/>
              </a:tabLst>
            </a:pP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¿Hasta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qué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punto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la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evidencia presentada fundamenta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los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argumentos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del</a:t>
            </a:r>
            <a:r>
              <a:rPr spc="5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autor?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pc="-29" dirty="0">
                <a:solidFill>
                  <a:schemeClr val="bg1"/>
                </a:solidFill>
                <a:latin typeface="Arial"/>
                <a:cs typeface="Arial"/>
              </a:rPr>
              <a:t>¿Se</a:t>
            </a:r>
            <a:r>
              <a:rPr spc="13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presentó</a:t>
            </a:r>
            <a:r>
              <a:rPr spc="11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la</a:t>
            </a:r>
            <a:r>
              <a:rPr spc="11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suficiente</a:t>
            </a:r>
            <a:r>
              <a:rPr spc="11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evidencia</a:t>
            </a:r>
            <a:r>
              <a:rPr spc="11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como</a:t>
            </a:r>
            <a:r>
              <a:rPr spc="1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para</a:t>
            </a:r>
            <a:r>
              <a:rPr spc="11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juzgar</a:t>
            </a:r>
            <a:r>
              <a:rPr spc="12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los</a:t>
            </a:r>
            <a:r>
              <a:rPr spc="11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resultados</a:t>
            </a:r>
            <a:r>
              <a:rPr spc="11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spc="11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la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>
              <a:spcBef>
                <a:spcPts val="155"/>
              </a:spcBef>
            </a:pP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investigación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por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uno</a:t>
            </a:r>
            <a:r>
              <a:rPr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chemeClr val="bg1"/>
                </a:solidFill>
                <a:latin typeface="Arial"/>
                <a:cs typeface="Arial"/>
              </a:rPr>
              <a:t>mismo?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marR="4934" indent="-222028">
              <a:lnSpc>
                <a:spcPct val="111100"/>
              </a:lnSpc>
              <a:spcBef>
                <a:spcPts val="277"/>
              </a:spcBef>
              <a:buChar char="•"/>
              <a:tabLst>
                <a:tab pos="233746" algn="l"/>
                <a:tab pos="234363" algn="l"/>
              </a:tabLst>
            </a:pP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Los hallazgos presentados, </a:t>
            </a:r>
            <a:r>
              <a:rPr spc="-24" dirty="0">
                <a:solidFill>
                  <a:schemeClr val="bg1"/>
                </a:solidFill>
                <a:latin typeface="Arial"/>
                <a:cs typeface="Arial"/>
              </a:rPr>
              <a:t>¿se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pueden aplicar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otras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observaciones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(propias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o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 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otros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chemeClr val="bg1"/>
                </a:solidFill>
                <a:latin typeface="Arial"/>
                <a:cs typeface="Arial"/>
              </a:rPr>
              <a:t>autores)?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4681B50-ED3C-416A-B72A-F53C06283760}"/>
              </a:ext>
            </a:extLst>
          </p:cNvPr>
          <p:cNvSpPr/>
          <p:nvPr/>
        </p:nvSpPr>
        <p:spPr>
          <a:xfrm>
            <a:off x="334929" y="4347235"/>
            <a:ext cx="847414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Sackett</a:t>
            </a:r>
            <a:r>
              <a:rPr lang="es-CO" sz="500" dirty="0">
                <a:solidFill>
                  <a:schemeClr val="bg1"/>
                </a:solidFill>
              </a:rPr>
              <a:t> DL, </a:t>
            </a:r>
            <a:r>
              <a:rPr lang="es-CO" sz="500" dirty="0" err="1">
                <a:solidFill>
                  <a:schemeClr val="bg1"/>
                </a:solidFill>
              </a:rPr>
              <a:t>Straus</a:t>
            </a:r>
            <a:r>
              <a:rPr lang="es-CO" sz="500" dirty="0">
                <a:solidFill>
                  <a:schemeClr val="bg1"/>
                </a:solidFill>
              </a:rPr>
              <a:t> SE, Richardson WS, Rosenberg W, </a:t>
            </a:r>
            <a:r>
              <a:rPr lang="es-CO" sz="500" dirty="0" err="1">
                <a:solidFill>
                  <a:schemeClr val="bg1"/>
                </a:solidFill>
              </a:rPr>
              <a:t>Haynes</a:t>
            </a:r>
            <a:r>
              <a:rPr lang="es-CO" sz="500" dirty="0">
                <a:solidFill>
                  <a:schemeClr val="bg1"/>
                </a:solidFill>
              </a:rPr>
              <a:t> RB. </a:t>
            </a:r>
            <a:r>
              <a:rPr lang="es-CO" sz="500" dirty="0" err="1">
                <a:solidFill>
                  <a:schemeClr val="bg1"/>
                </a:solidFill>
              </a:rPr>
              <a:t>Evidence-Based</a:t>
            </a:r>
            <a:r>
              <a:rPr lang="es-CO" sz="500" dirty="0">
                <a:solidFill>
                  <a:schemeClr val="bg1"/>
                </a:solidFill>
              </a:rPr>
              <a:t> Medicine. </a:t>
            </a:r>
            <a:r>
              <a:rPr lang="es-CO" sz="500" dirty="0" err="1">
                <a:solidFill>
                  <a:schemeClr val="bg1"/>
                </a:solidFill>
              </a:rPr>
              <a:t>How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to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Practice</a:t>
            </a:r>
            <a:r>
              <a:rPr lang="es-CO" sz="500" dirty="0">
                <a:solidFill>
                  <a:schemeClr val="bg1"/>
                </a:solidFill>
              </a:rPr>
              <a:t> and </a:t>
            </a:r>
            <a:r>
              <a:rPr lang="es-CO" sz="500" dirty="0" err="1">
                <a:solidFill>
                  <a:schemeClr val="bg1"/>
                </a:solidFill>
              </a:rPr>
              <a:t>Teach</a:t>
            </a:r>
            <a:r>
              <a:rPr lang="es-CO" sz="500" dirty="0">
                <a:solidFill>
                  <a:schemeClr val="bg1"/>
                </a:solidFill>
              </a:rPr>
              <a:t> EBM. London: Churchill Livingstone; 2000. 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Riegelman</a:t>
            </a:r>
            <a:r>
              <a:rPr lang="es-CO" sz="500" dirty="0">
                <a:solidFill>
                  <a:schemeClr val="bg1"/>
                </a:solidFill>
              </a:rPr>
              <a:t> RK, Hirsch RP. Cómo estudiar un estudio y probar una prueba: lectura crítica de la literatura médica. 2 ed. Washington: OPS, 1992. 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Jadad</a:t>
            </a:r>
            <a:r>
              <a:rPr lang="es-CO" sz="500" dirty="0">
                <a:solidFill>
                  <a:schemeClr val="bg1"/>
                </a:solidFill>
              </a:rPr>
              <a:t> AR, Moore RA, Carroll D, </a:t>
            </a:r>
            <a:r>
              <a:rPr lang="es-CO" sz="500" dirty="0" err="1">
                <a:solidFill>
                  <a:schemeClr val="bg1"/>
                </a:solidFill>
              </a:rPr>
              <a:t>Jenkinson</a:t>
            </a:r>
            <a:r>
              <a:rPr lang="es-CO" sz="500" dirty="0">
                <a:solidFill>
                  <a:schemeClr val="bg1"/>
                </a:solidFill>
              </a:rPr>
              <a:t> C, Reynolds DJ, </a:t>
            </a:r>
            <a:r>
              <a:rPr lang="es-CO" sz="500" dirty="0" err="1">
                <a:solidFill>
                  <a:schemeClr val="bg1"/>
                </a:solidFill>
              </a:rPr>
              <a:t>Gavaghan</a:t>
            </a:r>
            <a:r>
              <a:rPr lang="es-CO" sz="500" dirty="0">
                <a:solidFill>
                  <a:schemeClr val="bg1"/>
                </a:solidFill>
              </a:rPr>
              <a:t> DJ et al. </a:t>
            </a:r>
            <a:r>
              <a:rPr lang="es-CO" sz="500" dirty="0" err="1">
                <a:solidFill>
                  <a:schemeClr val="bg1"/>
                </a:solidFill>
              </a:rPr>
              <a:t>Assessing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quality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randomized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clinical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trials</a:t>
            </a:r>
            <a:r>
              <a:rPr lang="es-CO" sz="500" dirty="0">
                <a:solidFill>
                  <a:schemeClr val="bg1"/>
                </a:solidFill>
              </a:rPr>
              <a:t>: </a:t>
            </a:r>
            <a:r>
              <a:rPr lang="es-CO" sz="500" dirty="0" err="1">
                <a:solidFill>
                  <a:schemeClr val="bg1"/>
                </a:solidFill>
              </a:rPr>
              <a:t>is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blinding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necessary</a:t>
            </a:r>
            <a:r>
              <a:rPr lang="es-CO" sz="500" dirty="0">
                <a:solidFill>
                  <a:schemeClr val="bg1"/>
                </a:solidFill>
              </a:rPr>
              <a:t>? Control Clin </a:t>
            </a:r>
            <a:r>
              <a:rPr lang="es-CO" sz="500" dirty="0" err="1">
                <a:solidFill>
                  <a:schemeClr val="bg1"/>
                </a:solidFill>
              </a:rPr>
              <a:t>Trials</a:t>
            </a:r>
            <a:r>
              <a:rPr lang="es-CO" sz="500" dirty="0">
                <a:solidFill>
                  <a:schemeClr val="bg1"/>
                </a:solidFill>
              </a:rPr>
              <a:t>. 1996; 17:1-12.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Moher</a:t>
            </a:r>
            <a:r>
              <a:rPr lang="es-CO" sz="500" dirty="0">
                <a:solidFill>
                  <a:schemeClr val="bg1"/>
                </a:solidFill>
              </a:rPr>
              <a:t> D, Schulz KF, Altman DG.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CONSORT </a:t>
            </a:r>
            <a:r>
              <a:rPr lang="es-CO" sz="500" dirty="0" err="1">
                <a:solidFill>
                  <a:schemeClr val="bg1"/>
                </a:solidFill>
              </a:rPr>
              <a:t>statement</a:t>
            </a:r>
            <a:r>
              <a:rPr lang="es-CO" sz="500" dirty="0">
                <a:solidFill>
                  <a:schemeClr val="bg1"/>
                </a:solidFill>
              </a:rPr>
              <a:t>: </a:t>
            </a:r>
            <a:r>
              <a:rPr lang="es-CO" sz="500" dirty="0" err="1">
                <a:solidFill>
                  <a:schemeClr val="bg1"/>
                </a:solidFill>
              </a:rPr>
              <a:t>revised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recommendations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for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improving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quality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parallel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group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randomized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trials</a:t>
            </a:r>
            <a:r>
              <a:rPr lang="es-CO" sz="500" dirty="0">
                <a:solidFill>
                  <a:schemeClr val="bg1"/>
                </a:solidFill>
              </a:rPr>
              <a:t>. BMC </a:t>
            </a:r>
            <a:r>
              <a:rPr lang="es-CO" sz="500" dirty="0" err="1">
                <a:solidFill>
                  <a:schemeClr val="bg1"/>
                </a:solidFill>
              </a:rPr>
              <a:t>Med</a:t>
            </a:r>
            <a:r>
              <a:rPr lang="es-CO" sz="500" dirty="0">
                <a:solidFill>
                  <a:schemeClr val="bg1"/>
                </a:solidFill>
              </a:rPr>
              <a:t> Res </a:t>
            </a:r>
            <a:r>
              <a:rPr lang="es-CO" sz="500" dirty="0" err="1">
                <a:solidFill>
                  <a:schemeClr val="bg1"/>
                </a:solidFill>
              </a:rPr>
              <a:t>Methodol</a:t>
            </a:r>
            <a:r>
              <a:rPr lang="es-CO" sz="500" dirty="0">
                <a:solidFill>
                  <a:schemeClr val="bg1"/>
                </a:solidFill>
              </a:rPr>
              <a:t>. 2001; 1: 2. 12.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Von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Elm</a:t>
            </a:r>
            <a:r>
              <a:rPr lang="es-CO" sz="500" dirty="0">
                <a:solidFill>
                  <a:schemeClr val="bg1"/>
                </a:solidFill>
              </a:rPr>
              <a:t> E, Altman DG, </a:t>
            </a:r>
            <a:r>
              <a:rPr lang="es-CO" sz="500" dirty="0" err="1">
                <a:solidFill>
                  <a:schemeClr val="bg1"/>
                </a:solidFill>
              </a:rPr>
              <a:t>Egger</a:t>
            </a:r>
            <a:r>
              <a:rPr lang="es-CO" sz="500" dirty="0">
                <a:solidFill>
                  <a:schemeClr val="bg1"/>
                </a:solidFill>
              </a:rPr>
              <a:t> M, </a:t>
            </a:r>
            <a:r>
              <a:rPr lang="es-CO" sz="500" dirty="0" err="1">
                <a:solidFill>
                  <a:schemeClr val="bg1"/>
                </a:solidFill>
              </a:rPr>
              <a:t>Pocock</a:t>
            </a:r>
            <a:r>
              <a:rPr lang="es-CO" sz="500" dirty="0">
                <a:solidFill>
                  <a:schemeClr val="bg1"/>
                </a:solidFill>
              </a:rPr>
              <a:t> SJ, </a:t>
            </a:r>
            <a:r>
              <a:rPr lang="es-CO" sz="500" dirty="0" err="1">
                <a:solidFill>
                  <a:schemeClr val="bg1"/>
                </a:solidFill>
              </a:rPr>
              <a:t>Gøtzsche</a:t>
            </a:r>
            <a:r>
              <a:rPr lang="es-CO" sz="500" dirty="0">
                <a:solidFill>
                  <a:schemeClr val="bg1"/>
                </a:solidFill>
              </a:rPr>
              <a:t> PC, </a:t>
            </a:r>
            <a:r>
              <a:rPr lang="es-CO" sz="500" dirty="0" err="1">
                <a:solidFill>
                  <a:schemeClr val="bg1"/>
                </a:solidFill>
              </a:rPr>
              <a:t>Vandenbroucke</a:t>
            </a:r>
            <a:r>
              <a:rPr lang="es-CO" sz="500" dirty="0">
                <a:solidFill>
                  <a:schemeClr val="bg1"/>
                </a:solidFill>
              </a:rPr>
              <a:t> JP. </a:t>
            </a:r>
            <a:r>
              <a:rPr lang="es-CO" sz="500" dirty="0" err="1">
                <a:solidFill>
                  <a:schemeClr val="bg1"/>
                </a:solidFill>
              </a:rPr>
              <a:t>Strengthening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observational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studies</a:t>
            </a:r>
            <a:r>
              <a:rPr lang="es-CO" sz="500" dirty="0">
                <a:solidFill>
                  <a:schemeClr val="bg1"/>
                </a:solidFill>
              </a:rPr>
              <a:t> in </a:t>
            </a:r>
            <a:r>
              <a:rPr lang="es-CO" sz="500" dirty="0" err="1">
                <a:solidFill>
                  <a:schemeClr val="bg1"/>
                </a:solidFill>
              </a:rPr>
              <a:t>epidemiology</a:t>
            </a:r>
            <a:r>
              <a:rPr lang="es-CO" sz="500" dirty="0">
                <a:solidFill>
                  <a:schemeClr val="bg1"/>
                </a:solidFill>
              </a:rPr>
              <a:t> (STROBE) </a:t>
            </a:r>
            <a:r>
              <a:rPr lang="es-CO" sz="500" dirty="0" err="1">
                <a:solidFill>
                  <a:schemeClr val="bg1"/>
                </a:solidFill>
              </a:rPr>
              <a:t>statement</a:t>
            </a:r>
            <a:r>
              <a:rPr lang="es-CO" sz="500" dirty="0">
                <a:solidFill>
                  <a:schemeClr val="bg1"/>
                </a:solidFill>
              </a:rPr>
              <a:t>: </a:t>
            </a:r>
            <a:r>
              <a:rPr lang="es-CO" sz="500" dirty="0" err="1">
                <a:solidFill>
                  <a:schemeClr val="bg1"/>
                </a:solidFill>
              </a:rPr>
              <a:t>guidelines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for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observational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studies</a:t>
            </a:r>
            <a:r>
              <a:rPr lang="es-CO" sz="500" dirty="0">
                <a:solidFill>
                  <a:schemeClr val="bg1"/>
                </a:solidFill>
              </a:rPr>
              <a:t>. BMJ. 2007; 335: 806–8. 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Stroup</a:t>
            </a:r>
            <a:r>
              <a:rPr lang="es-CO" sz="500" dirty="0">
                <a:solidFill>
                  <a:schemeClr val="bg1"/>
                </a:solidFill>
              </a:rPr>
              <a:t> DF, </a:t>
            </a:r>
            <a:r>
              <a:rPr lang="es-CO" sz="500" dirty="0" err="1">
                <a:solidFill>
                  <a:schemeClr val="bg1"/>
                </a:solidFill>
              </a:rPr>
              <a:t>Berlin</a:t>
            </a:r>
            <a:r>
              <a:rPr lang="es-CO" sz="500" dirty="0">
                <a:solidFill>
                  <a:schemeClr val="bg1"/>
                </a:solidFill>
              </a:rPr>
              <a:t> JA, Morton SC, </a:t>
            </a:r>
            <a:r>
              <a:rPr lang="es-CO" sz="500" dirty="0" err="1">
                <a:solidFill>
                  <a:schemeClr val="bg1"/>
                </a:solidFill>
              </a:rPr>
              <a:t>Olkin</a:t>
            </a:r>
            <a:r>
              <a:rPr lang="es-CO" sz="500" dirty="0">
                <a:solidFill>
                  <a:schemeClr val="bg1"/>
                </a:solidFill>
              </a:rPr>
              <a:t> I, Williamson GD, Rennie D et al. Meta-</a:t>
            </a:r>
            <a:r>
              <a:rPr lang="es-CO" sz="500" dirty="0" err="1">
                <a:solidFill>
                  <a:schemeClr val="bg1"/>
                </a:solidFill>
              </a:rPr>
              <a:t>analysis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observational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studies</a:t>
            </a:r>
            <a:r>
              <a:rPr lang="es-CO" sz="500" dirty="0">
                <a:solidFill>
                  <a:schemeClr val="bg1"/>
                </a:solidFill>
              </a:rPr>
              <a:t> in </a:t>
            </a:r>
            <a:r>
              <a:rPr lang="es-CO" sz="500" dirty="0" err="1">
                <a:solidFill>
                  <a:schemeClr val="bg1"/>
                </a:solidFill>
              </a:rPr>
              <a:t>epidemiology</a:t>
            </a:r>
            <a:r>
              <a:rPr lang="es-CO" sz="500" dirty="0">
                <a:solidFill>
                  <a:schemeClr val="bg1"/>
                </a:solidFill>
              </a:rPr>
              <a:t>: a </a:t>
            </a:r>
            <a:r>
              <a:rPr lang="es-CO" sz="500" dirty="0" err="1">
                <a:solidFill>
                  <a:schemeClr val="bg1"/>
                </a:solidFill>
              </a:rPr>
              <a:t>proposal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for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reporting</a:t>
            </a:r>
            <a:r>
              <a:rPr lang="es-CO" sz="500" dirty="0">
                <a:solidFill>
                  <a:schemeClr val="bg1"/>
                </a:solidFill>
              </a:rPr>
              <a:t>. Meta-</a:t>
            </a:r>
            <a:r>
              <a:rPr lang="es-CO" sz="500" dirty="0" err="1">
                <a:solidFill>
                  <a:schemeClr val="bg1"/>
                </a:solidFill>
              </a:rPr>
              <a:t>analysis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Observational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Studies</a:t>
            </a:r>
            <a:r>
              <a:rPr lang="es-CO" sz="500" dirty="0">
                <a:solidFill>
                  <a:schemeClr val="bg1"/>
                </a:solidFill>
              </a:rPr>
              <a:t> in </a:t>
            </a:r>
            <a:r>
              <a:rPr lang="es-CO" sz="500" dirty="0" err="1">
                <a:solidFill>
                  <a:schemeClr val="bg1"/>
                </a:solidFill>
              </a:rPr>
              <a:t>Epidemiology</a:t>
            </a:r>
            <a:r>
              <a:rPr lang="es-CO" sz="500" dirty="0">
                <a:solidFill>
                  <a:schemeClr val="bg1"/>
                </a:solidFill>
              </a:rPr>
              <a:t> (MOOSE) </a:t>
            </a:r>
            <a:r>
              <a:rPr lang="es-CO" sz="500" dirty="0" err="1">
                <a:solidFill>
                  <a:schemeClr val="bg1"/>
                </a:solidFill>
              </a:rPr>
              <a:t>group</a:t>
            </a:r>
            <a:r>
              <a:rPr lang="es-CO" sz="500" dirty="0">
                <a:solidFill>
                  <a:schemeClr val="bg1"/>
                </a:solidFill>
              </a:rPr>
              <a:t>. JAMA. 2000; 283: 2008–12. 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Moher</a:t>
            </a:r>
            <a:r>
              <a:rPr lang="es-CO" sz="500" dirty="0">
                <a:solidFill>
                  <a:schemeClr val="bg1"/>
                </a:solidFill>
              </a:rPr>
              <a:t> D, Cook DJ, Eastwood S, </a:t>
            </a:r>
            <a:r>
              <a:rPr lang="es-CO" sz="500" dirty="0" err="1">
                <a:solidFill>
                  <a:schemeClr val="bg1"/>
                </a:solidFill>
              </a:rPr>
              <a:t>Olkin</a:t>
            </a:r>
            <a:r>
              <a:rPr lang="es-CO" sz="500" dirty="0">
                <a:solidFill>
                  <a:schemeClr val="bg1"/>
                </a:solidFill>
              </a:rPr>
              <a:t> I, Rennie D, </a:t>
            </a:r>
            <a:r>
              <a:rPr lang="es-CO" sz="500" dirty="0" err="1">
                <a:solidFill>
                  <a:schemeClr val="bg1"/>
                </a:solidFill>
              </a:rPr>
              <a:t>Stroup</a:t>
            </a:r>
            <a:r>
              <a:rPr lang="es-CO" sz="500" dirty="0">
                <a:solidFill>
                  <a:schemeClr val="bg1"/>
                </a:solidFill>
              </a:rPr>
              <a:t> DF. </a:t>
            </a:r>
            <a:r>
              <a:rPr lang="es-CO" sz="500" dirty="0" err="1">
                <a:solidFill>
                  <a:schemeClr val="bg1"/>
                </a:solidFill>
              </a:rPr>
              <a:t>Improving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quality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meta-</a:t>
            </a:r>
            <a:r>
              <a:rPr lang="es-CO" sz="500" dirty="0" err="1">
                <a:solidFill>
                  <a:schemeClr val="bg1"/>
                </a:solidFill>
              </a:rPr>
              <a:t>analyses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randomised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controlled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trials</a:t>
            </a:r>
            <a:r>
              <a:rPr lang="es-CO" sz="500" dirty="0">
                <a:solidFill>
                  <a:schemeClr val="bg1"/>
                </a:solidFill>
              </a:rPr>
              <a:t>: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QUORUM </a:t>
            </a:r>
            <a:r>
              <a:rPr lang="es-CO" sz="500" dirty="0" err="1">
                <a:solidFill>
                  <a:schemeClr val="bg1"/>
                </a:solidFill>
              </a:rPr>
              <a:t>statement</a:t>
            </a:r>
            <a:r>
              <a:rPr lang="es-CO" sz="500" dirty="0">
                <a:solidFill>
                  <a:schemeClr val="bg1"/>
                </a:solidFill>
              </a:rPr>
              <a:t>. Br J </a:t>
            </a:r>
            <a:r>
              <a:rPr lang="es-CO" sz="500" dirty="0" err="1">
                <a:solidFill>
                  <a:schemeClr val="bg1"/>
                </a:solidFill>
              </a:rPr>
              <a:t>Surg</a:t>
            </a:r>
            <a:r>
              <a:rPr lang="es-CO" sz="500" dirty="0">
                <a:solidFill>
                  <a:schemeClr val="bg1"/>
                </a:solidFill>
              </a:rPr>
              <a:t>. 2000; 87: 1448–54.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27894" y="337337"/>
            <a:ext cx="1779873" cy="610440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102" dirty="0"/>
              <a:t>Preguntas</a:t>
            </a:r>
            <a:r>
              <a:rPr sz="1943" spc="-92" dirty="0"/>
              <a:t> </a:t>
            </a:r>
            <a:r>
              <a:rPr sz="1943" spc="-102" dirty="0"/>
              <a:t>críticas</a:t>
            </a:r>
            <a:endParaRPr sz="1943" dirty="0"/>
          </a:p>
        </p:txBody>
      </p:sp>
      <p:sp>
        <p:nvSpPr>
          <p:cNvPr id="6" name="object 6"/>
          <p:cNvSpPr txBox="1"/>
          <p:nvPr/>
        </p:nvSpPr>
        <p:spPr>
          <a:xfrm>
            <a:off x="546537" y="1148532"/>
            <a:ext cx="8050924" cy="279719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wrap="square" lIns="0" tIns="12335" rIns="0" bIns="0" rtlCol="0">
            <a:spAutoFit/>
          </a:bodyPr>
          <a:lstStyle/>
          <a:p>
            <a:pPr marL="234363" marR="4934" indent="-222028">
              <a:lnSpc>
                <a:spcPct val="111100"/>
              </a:lnSpc>
              <a:spcBef>
                <a:spcPts val="98"/>
              </a:spcBef>
              <a:buChar char="•"/>
              <a:tabLst>
                <a:tab pos="233746" algn="l"/>
                <a:tab pos="234363" algn="l"/>
              </a:tabLst>
            </a:pPr>
            <a:r>
              <a:rPr spc="-20" dirty="0">
                <a:solidFill>
                  <a:schemeClr val="bg1"/>
                </a:solidFill>
                <a:latin typeface="Arial"/>
                <a:cs typeface="Arial"/>
              </a:rPr>
              <a:t>¿Pudiste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detectar algunos patrones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o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contradicciones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en los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datos que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el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autor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no 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mencionó?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28"/>
              </a:spcBef>
              <a:buChar char="•"/>
              <a:tabLst>
                <a:tab pos="233746" algn="l"/>
                <a:tab pos="234363" algn="l"/>
              </a:tabLst>
            </a:pP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¿Las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conclusiones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representan adecuadamente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la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población bajo</a:t>
            </a:r>
            <a:r>
              <a:rPr spc="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chemeClr val="bg1"/>
                </a:solidFill>
                <a:latin typeface="Arial"/>
                <a:cs typeface="Arial"/>
              </a:rPr>
              <a:t>estudio?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¿Estás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acuerdo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con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las</a:t>
            </a:r>
            <a:r>
              <a:rPr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conclusiones?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¿Las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conclusiones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generalizan demasiado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o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son lo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suficientemente</a:t>
            </a:r>
            <a:r>
              <a:rPr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cuidadosas?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Las</a:t>
            </a:r>
            <a:r>
              <a:rPr spc="14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interpretaciones</a:t>
            </a:r>
            <a:r>
              <a:rPr spc="15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pc="15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reflexiones</a:t>
            </a:r>
            <a:r>
              <a:rPr spc="15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utilizados</a:t>
            </a:r>
            <a:r>
              <a:rPr spc="15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en</a:t>
            </a:r>
            <a:r>
              <a:rPr spc="14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el</a:t>
            </a:r>
            <a:r>
              <a:rPr spc="15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artículo,</a:t>
            </a:r>
            <a:r>
              <a:rPr spc="15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¿parecen</a:t>
            </a:r>
            <a:r>
              <a:rPr spc="15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responder</a:t>
            </a:r>
            <a:r>
              <a:rPr spc="15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</a:p>
          <a:p>
            <a:pPr marL="234363">
              <a:spcBef>
                <a:spcPts val="151"/>
              </a:spcBef>
            </a:pP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algún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interés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particular de los</a:t>
            </a:r>
            <a:r>
              <a:rPr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autores?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B62CB19-2EF7-41EC-B4E1-06DFCFBECBF8}"/>
              </a:ext>
            </a:extLst>
          </p:cNvPr>
          <p:cNvSpPr/>
          <p:nvPr/>
        </p:nvSpPr>
        <p:spPr>
          <a:xfrm>
            <a:off x="334929" y="4347235"/>
            <a:ext cx="847414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Sackett</a:t>
            </a:r>
            <a:r>
              <a:rPr lang="es-CO" sz="500" dirty="0">
                <a:solidFill>
                  <a:schemeClr val="bg1"/>
                </a:solidFill>
              </a:rPr>
              <a:t> DL, </a:t>
            </a:r>
            <a:r>
              <a:rPr lang="es-CO" sz="500" dirty="0" err="1">
                <a:solidFill>
                  <a:schemeClr val="bg1"/>
                </a:solidFill>
              </a:rPr>
              <a:t>Straus</a:t>
            </a:r>
            <a:r>
              <a:rPr lang="es-CO" sz="500" dirty="0">
                <a:solidFill>
                  <a:schemeClr val="bg1"/>
                </a:solidFill>
              </a:rPr>
              <a:t> SE, Richardson WS, Rosenberg W, </a:t>
            </a:r>
            <a:r>
              <a:rPr lang="es-CO" sz="500" dirty="0" err="1">
                <a:solidFill>
                  <a:schemeClr val="bg1"/>
                </a:solidFill>
              </a:rPr>
              <a:t>Haynes</a:t>
            </a:r>
            <a:r>
              <a:rPr lang="es-CO" sz="500" dirty="0">
                <a:solidFill>
                  <a:schemeClr val="bg1"/>
                </a:solidFill>
              </a:rPr>
              <a:t> RB. </a:t>
            </a:r>
            <a:r>
              <a:rPr lang="es-CO" sz="500" dirty="0" err="1">
                <a:solidFill>
                  <a:schemeClr val="bg1"/>
                </a:solidFill>
              </a:rPr>
              <a:t>Evidence-Based</a:t>
            </a:r>
            <a:r>
              <a:rPr lang="es-CO" sz="500" dirty="0">
                <a:solidFill>
                  <a:schemeClr val="bg1"/>
                </a:solidFill>
              </a:rPr>
              <a:t> Medicine. </a:t>
            </a:r>
            <a:r>
              <a:rPr lang="es-CO" sz="500" dirty="0" err="1">
                <a:solidFill>
                  <a:schemeClr val="bg1"/>
                </a:solidFill>
              </a:rPr>
              <a:t>How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to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Practice</a:t>
            </a:r>
            <a:r>
              <a:rPr lang="es-CO" sz="500" dirty="0">
                <a:solidFill>
                  <a:schemeClr val="bg1"/>
                </a:solidFill>
              </a:rPr>
              <a:t> and </a:t>
            </a:r>
            <a:r>
              <a:rPr lang="es-CO" sz="500" dirty="0" err="1">
                <a:solidFill>
                  <a:schemeClr val="bg1"/>
                </a:solidFill>
              </a:rPr>
              <a:t>Teach</a:t>
            </a:r>
            <a:r>
              <a:rPr lang="es-CO" sz="500" dirty="0">
                <a:solidFill>
                  <a:schemeClr val="bg1"/>
                </a:solidFill>
              </a:rPr>
              <a:t> EBM. London: Churchill Livingstone; 2000. 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Riegelman</a:t>
            </a:r>
            <a:r>
              <a:rPr lang="es-CO" sz="500" dirty="0">
                <a:solidFill>
                  <a:schemeClr val="bg1"/>
                </a:solidFill>
              </a:rPr>
              <a:t> RK, Hirsch RP. Cómo estudiar un estudio y probar una prueba: lectura crítica de la literatura médica. 2 ed. Washington: OPS, 1992. 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Jadad</a:t>
            </a:r>
            <a:r>
              <a:rPr lang="es-CO" sz="500" dirty="0">
                <a:solidFill>
                  <a:schemeClr val="bg1"/>
                </a:solidFill>
              </a:rPr>
              <a:t> AR, Moore RA, Carroll D, </a:t>
            </a:r>
            <a:r>
              <a:rPr lang="es-CO" sz="500" dirty="0" err="1">
                <a:solidFill>
                  <a:schemeClr val="bg1"/>
                </a:solidFill>
              </a:rPr>
              <a:t>Jenkinson</a:t>
            </a:r>
            <a:r>
              <a:rPr lang="es-CO" sz="500" dirty="0">
                <a:solidFill>
                  <a:schemeClr val="bg1"/>
                </a:solidFill>
              </a:rPr>
              <a:t> C, Reynolds DJ, </a:t>
            </a:r>
            <a:r>
              <a:rPr lang="es-CO" sz="500" dirty="0" err="1">
                <a:solidFill>
                  <a:schemeClr val="bg1"/>
                </a:solidFill>
              </a:rPr>
              <a:t>Gavaghan</a:t>
            </a:r>
            <a:r>
              <a:rPr lang="es-CO" sz="500" dirty="0">
                <a:solidFill>
                  <a:schemeClr val="bg1"/>
                </a:solidFill>
              </a:rPr>
              <a:t> DJ et al. </a:t>
            </a:r>
            <a:r>
              <a:rPr lang="es-CO" sz="500" dirty="0" err="1">
                <a:solidFill>
                  <a:schemeClr val="bg1"/>
                </a:solidFill>
              </a:rPr>
              <a:t>Assessing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quality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randomized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clinical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trials</a:t>
            </a:r>
            <a:r>
              <a:rPr lang="es-CO" sz="500" dirty="0">
                <a:solidFill>
                  <a:schemeClr val="bg1"/>
                </a:solidFill>
              </a:rPr>
              <a:t>: </a:t>
            </a:r>
            <a:r>
              <a:rPr lang="es-CO" sz="500" dirty="0" err="1">
                <a:solidFill>
                  <a:schemeClr val="bg1"/>
                </a:solidFill>
              </a:rPr>
              <a:t>is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blinding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necessary</a:t>
            </a:r>
            <a:r>
              <a:rPr lang="es-CO" sz="500" dirty="0">
                <a:solidFill>
                  <a:schemeClr val="bg1"/>
                </a:solidFill>
              </a:rPr>
              <a:t>? Control Clin </a:t>
            </a:r>
            <a:r>
              <a:rPr lang="es-CO" sz="500" dirty="0" err="1">
                <a:solidFill>
                  <a:schemeClr val="bg1"/>
                </a:solidFill>
              </a:rPr>
              <a:t>Trials</a:t>
            </a:r>
            <a:r>
              <a:rPr lang="es-CO" sz="500" dirty="0">
                <a:solidFill>
                  <a:schemeClr val="bg1"/>
                </a:solidFill>
              </a:rPr>
              <a:t>. 1996; 17:1-12.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Moher</a:t>
            </a:r>
            <a:r>
              <a:rPr lang="es-CO" sz="500" dirty="0">
                <a:solidFill>
                  <a:schemeClr val="bg1"/>
                </a:solidFill>
              </a:rPr>
              <a:t> D, Schulz KF, Altman DG.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CONSORT </a:t>
            </a:r>
            <a:r>
              <a:rPr lang="es-CO" sz="500" dirty="0" err="1">
                <a:solidFill>
                  <a:schemeClr val="bg1"/>
                </a:solidFill>
              </a:rPr>
              <a:t>statement</a:t>
            </a:r>
            <a:r>
              <a:rPr lang="es-CO" sz="500" dirty="0">
                <a:solidFill>
                  <a:schemeClr val="bg1"/>
                </a:solidFill>
              </a:rPr>
              <a:t>: </a:t>
            </a:r>
            <a:r>
              <a:rPr lang="es-CO" sz="500" dirty="0" err="1">
                <a:solidFill>
                  <a:schemeClr val="bg1"/>
                </a:solidFill>
              </a:rPr>
              <a:t>revised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recommendations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for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improving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quality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parallel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group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randomized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trials</a:t>
            </a:r>
            <a:r>
              <a:rPr lang="es-CO" sz="500" dirty="0">
                <a:solidFill>
                  <a:schemeClr val="bg1"/>
                </a:solidFill>
              </a:rPr>
              <a:t>. BMC </a:t>
            </a:r>
            <a:r>
              <a:rPr lang="es-CO" sz="500" dirty="0" err="1">
                <a:solidFill>
                  <a:schemeClr val="bg1"/>
                </a:solidFill>
              </a:rPr>
              <a:t>Med</a:t>
            </a:r>
            <a:r>
              <a:rPr lang="es-CO" sz="500" dirty="0">
                <a:solidFill>
                  <a:schemeClr val="bg1"/>
                </a:solidFill>
              </a:rPr>
              <a:t> Res </a:t>
            </a:r>
            <a:r>
              <a:rPr lang="es-CO" sz="500" dirty="0" err="1">
                <a:solidFill>
                  <a:schemeClr val="bg1"/>
                </a:solidFill>
              </a:rPr>
              <a:t>Methodol</a:t>
            </a:r>
            <a:r>
              <a:rPr lang="es-CO" sz="500" dirty="0">
                <a:solidFill>
                  <a:schemeClr val="bg1"/>
                </a:solidFill>
              </a:rPr>
              <a:t>. 2001; 1: 2. 12.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Von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Elm</a:t>
            </a:r>
            <a:r>
              <a:rPr lang="es-CO" sz="500" dirty="0">
                <a:solidFill>
                  <a:schemeClr val="bg1"/>
                </a:solidFill>
              </a:rPr>
              <a:t> E, Altman DG, </a:t>
            </a:r>
            <a:r>
              <a:rPr lang="es-CO" sz="500" dirty="0" err="1">
                <a:solidFill>
                  <a:schemeClr val="bg1"/>
                </a:solidFill>
              </a:rPr>
              <a:t>Egger</a:t>
            </a:r>
            <a:r>
              <a:rPr lang="es-CO" sz="500" dirty="0">
                <a:solidFill>
                  <a:schemeClr val="bg1"/>
                </a:solidFill>
              </a:rPr>
              <a:t> M, </a:t>
            </a:r>
            <a:r>
              <a:rPr lang="es-CO" sz="500" dirty="0" err="1">
                <a:solidFill>
                  <a:schemeClr val="bg1"/>
                </a:solidFill>
              </a:rPr>
              <a:t>Pocock</a:t>
            </a:r>
            <a:r>
              <a:rPr lang="es-CO" sz="500" dirty="0">
                <a:solidFill>
                  <a:schemeClr val="bg1"/>
                </a:solidFill>
              </a:rPr>
              <a:t> SJ, </a:t>
            </a:r>
            <a:r>
              <a:rPr lang="es-CO" sz="500" dirty="0" err="1">
                <a:solidFill>
                  <a:schemeClr val="bg1"/>
                </a:solidFill>
              </a:rPr>
              <a:t>Gøtzsche</a:t>
            </a:r>
            <a:r>
              <a:rPr lang="es-CO" sz="500" dirty="0">
                <a:solidFill>
                  <a:schemeClr val="bg1"/>
                </a:solidFill>
              </a:rPr>
              <a:t> PC, </a:t>
            </a:r>
            <a:r>
              <a:rPr lang="es-CO" sz="500" dirty="0" err="1">
                <a:solidFill>
                  <a:schemeClr val="bg1"/>
                </a:solidFill>
              </a:rPr>
              <a:t>Vandenbroucke</a:t>
            </a:r>
            <a:r>
              <a:rPr lang="es-CO" sz="500" dirty="0">
                <a:solidFill>
                  <a:schemeClr val="bg1"/>
                </a:solidFill>
              </a:rPr>
              <a:t> JP. </a:t>
            </a:r>
            <a:r>
              <a:rPr lang="es-CO" sz="500" dirty="0" err="1">
                <a:solidFill>
                  <a:schemeClr val="bg1"/>
                </a:solidFill>
              </a:rPr>
              <a:t>Strengthening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observational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studies</a:t>
            </a:r>
            <a:r>
              <a:rPr lang="es-CO" sz="500" dirty="0">
                <a:solidFill>
                  <a:schemeClr val="bg1"/>
                </a:solidFill>
              </a:rPr>
              <a:t> in </a:t>
            </a:r>
            <a:r>
              <a:rPr lang="es-CO" sz="500" dirty="0" err="1">
                <a:solidFill>
                  <a:schemeClr val="bg1"/>
                </a:solidFill>
              </a:rPr>
              <a:t>epidemiology</a:t>
            </a:r>
            <a:r>
              <a:rPr lang="es-CO" sz="500" dirty="0">
                <a:solidFill>
                  <a:schemeClr val="bg1"/>
                </a:solidFill>
              </a:rPr>
              <a:t> (STROBE) </a:t>
            </a:r>
            <a:r>
              <a:rPr lang="es-CO" sz="500" dirty="0" err="1">
                <a:solidFill>
                  <a:schemeClr val="bg1"/>
                </a:solidFill>
              </a:rPr>
              <a:t>statement</a:t>
            </a:r>
            <a:r>
              <a:rPr lang="es-CO" sz="500" dirty="0">
                <a:solidFill>
                  <a:schemeClr val="bg1"/>
                </a:solidFill>
              </a:rPr>
              <a:t>: </a:t>
            </a:r>
            <a:r>
              <a:rPr lang="es-CO" sz="500" dirty="0" err="1">
                <a:solidFill>
                  <a:schemeClr val="bg1"/>
                </a:solidFill>
              </a:rPr>
              <a:t>guidelines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for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observational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studies</a:t>
            </a:r>
            <a:r>
              <a:rPr lang="es-CO" sz="500" dirty="0">
                <a:solidFill>
                  <a:schemeClr val="bg1"/>
                </a:solidFill>
              </a:rPr>
              <a:t>. BMJ. 2007; 335: 806–8. 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Stroup</a:t>
            </a:r>
            <a:r>
              <a:rPr lang="es-CO" sz="500" dirty="0">
                <a:solidFill>
                  <a:schemeClr val="bg1"/>
                </a:solidFill>
              </a:rPr>
              <a:t> DF, </a:t>
            </a:r>
            <a:r>
              <a:rPr lang="es-CO" sz="500" dirty="0" err="1">
                <a:solidFill>
                  <a:schemeClr val="bg1"/>
                </a:solidFill>
              </a:rPr>
              <a:t>Berlin</a:t>
            </a:r>
            <a:r>
              <a:rPr lang="es-CO" sz="500" dirty="0">
                <a:solidFill>
                  <a:schemeClr val="bg1"/>
                </a:solidFill>
              </a:rPr>
              <a:t> JA, Morton SC, </a:t>
            </a:r>
            <a:r>
              <a:rPr lang="es-CO" sz="500" dirty="0" err="1">
                <a:solidFill>
                  <a:schemeClr val="bg1"/>
                </a:solidFill>
              </a:rPr>
              <a:t>Olkin</a:t>
            </a:r>
            <a:r>
              <a:rPr lang="es-CO" sz="500" dirty="0">
                <a:solidFill>
                  <a:schemeClr val="bg1"/>
                </a:solidFill>
              </a:rPr>
              <a:t> I, Williamson GD, Rennie D et al. Meta-</a:t>
            </a:r>
            <a:r>
              <a:rPr lang="es-CO" sz="500" dirty="0" err="1">
                <a:solidFill>
                  <a:schemeClr val="bg1"/>
                </a:solidFill>
              </a:rPr>
              <a:t>analysis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observational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studies</a:t>
            </a:r>
            <a:r>
              <a:rPr lang="es-CO" sz="500" dirty="0">
                <a:solidFill>
                  <a:schemeClr val="bg1"/>
                </a:solidFill>
              </a:rPr>
              <a:t> in </a:t>
            </a:r>
            <a:r>
              <a:rPr lang="es-CO" sz="500" dirty="0" err="1">
                <a:solidFill>
                  <a:schemeClr val="bg1"/>
                </a:solidFill>
              </a:rPr>
              <a:t>epidemiology</a:t>
            </a:r>
            <a:r>
              <a:rPr lang="es-CO" sz="500" dirty="0">
                <a:solidFill>
                  <a:schemeClr val="bg1"/>
                </a:solidFill>
              </a:rPr>
              <a:t>: a </a:t>
            </a:r>
            <a:r>
              <a:rPr lang="es-CO" sz="500" dirty="0" err="1">
                <a:solidFill>
                  <a:schemeClr val="bg1"/>
                </a:solidFill>
              </a:rPr>
              <a:t>proposal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for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reporting</a:t>
            </a:r>
            <a:r>
              <a:rPr lang="es-CO" sz="500" dirty="0">
                <a:solidFill>
                  <a:schemeClr val="bg1"/>
                </a:solidFill>
              </a:rPr>
              <a:t>. Meta-</a:t>
            </a:r>
            <a:r>
              <a:rPr lang="es-CO" sz="500" dirty="0" err="1">
                <a:solidFill>
                  <a:schemeClr val="bg1"/>
                </a:solidFill>
              </a:rPr>
              <a:t>analysis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Observational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Studies</a:t>
            </a:r>
            <a:r>
              <a:rPr lang="es-CO" sz="500" dirty="0">
                <a:solidFill>
                  <a:schemeClr val="bg1"/>
                </a:solidFill>
              </a:rPr>
              <a:t> in </a:t>
            </a:r>
            <a:r>
              <a:rPr lang="es-CO" sz="500" dirty="0" err="1">
                <a:solidFill>
                  <a:schemeClr val="bg1"/>
                </a:solidFill>
              </a:rPr>
              <a:t>Epidemiology</a:t>
            </a:r>
            <a:r>
              <a:rPr lang="es-CO" sz="500" dirty="0">
                <a:solidFill>
                  <a:schemeClr val="bg1"/>
                </a:solidFill>
              </a:rPr>
              <a:t> (MOOSE) </a:t>
            </a:r>
            <a:r>
              <a:rPr lang="es-CO" sz="500" dirty="0" err="1">
                <a:solidFill>
                  <a:schemeClr val="bg1"/>
                </a:solidFill>
              </a:rPr>
              <a:t>group</a:t>
            </a:r>
            <a:r>
              <a:rPr lang="es-CO" sz="500" dirty="0">
                <a:solidFill>
                  <a:schemeClr val="bg1"/>
                </a:solidFill>
              </a:rPr>
              <a:t>. JAMA. 2000; 283: 2008–12. 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Moher</a:t>
            </a:r>
            <a:r>
              <a:rPr lang="es-CO" sz="500" dirty="0">
                <a:solidFill>
                  <a:schemeClr val="bg1"/>
                </a:solidFill>
              </a:rPr>
              <a:t> D, Cook DJ, Eastwood S, </a:t>
            </a:r>
            <a:r>
              <a:rPr lang="es-CO" sz="500" dirty="0" err="1">
                <a:solidFill>
                  <a:schemeClr val="bg1"/>
                </a:solidFill>
              </a:rPr>
              <a:t>Olkin</a:t>
            </a:r>
            <a:r>
              <a:rPr lang="es-CO" sz="500" dirty="0">
                <a:solidFill>
                  <a:schemeClr val="bg1"/>
                </a:solidFill>
              </a:rPr>
              <a:t> I, Rennie D, </a:t>
            </a:r>
            <a:r>
              <a:rPr lang="es-CO" sz="500" dirty="0" err="1">
                <a:solidFill>
                  <a:schemeClr val="bg1"/>
                </a:solidFill>
              </a:rPr>
              <a:t>Stroup</a:t>
            </a:r>
            <a:r>
              <a:rPr lang="es-CO" sz="500" dirty="0">
                <a:solidFill>
                  <a:schemeClr val="bg1"/>
                </a:solidFill>
              </a:rPr>
              <a:t> DF. </a:t>
            </a:r>
            <a:r>
              <a:rPr lang="es-CO" sz="500" dirty="0" err="1">
                <a:solidFill>
                  <a:schemeClr val="bg1"/>
                </a:solidFill>
              </a:rPr>
              <a:t>Improving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quality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meta-</a:t>
            </a:r>
            <a:r>
              <a:rPr lang="es-CO" sz="500" dirty="0" err="1">
                <a:solidFill>
                  <a:schemeClr val="bg1"/>
                </a:solidFill>
              </a:rPr>
              <a:t>analyses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randomised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controlled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trials</a:t>
            </a:r>
            <a:r>
              <a:rPr lang="es-CO" sz="500" dirty="0">
                <a:solidFill>
                  <a:schemeClr val="bg1"/>
                </a:solidFill>
              </a:rPr>
              <a:t>: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QUORUM </a:t>
            </a:r>
            <a:r>
              <a:rPr lang="es-CO" sz="500" dirty="0" err="1">
                <a:solidFill>
                  <a:schemeClr val="bg1"/>
                </a:solidFill>
              </a:rPr>
              <a:t>statement</a:t>
            </a:r>
            <a:r>
              <a:rPr lang="es-CO" sz="500" dirty="0">
                <a:solidFill>
                  <a:schemeClr val="bg1"/>
                </a:solidFill>
              </a:rPr>
              <a:t>. Br J </a:t>
            </a:r>
            <a:r>
              <a:rPr lang="es-CO" sz="500" dirty="0" err="1">
                <a:solidFill>
                  <a:schemeClr val="bg1"/>
                </a:solidFill>
              </a:rPr>
              <a:t>Surg</a:t>
            </a:r>
            <a:r>
              <a:rPr lang="es-CO" sz="500" dirty="0">
                <a:solidFill>
                  <a:schemeClr val="bg1"/>
                </a:solidFill>
              </a:rPr>
              <a:t>. 2000; 87: 1448–54.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00602" y="563729"/>
            <a:ext cx="1779873" cy="610440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102" dirty="0"/>
              <a:t>Preguntas</a:t>
            </a:r>
            <a:r>
              <a:rPr sz="1943" spc="-92" dirty="0"/>
              <a:t> </a:t>
            </a:r>
            <a:r>
              <a:rPr sz="1943" spc="-102" dirty="0"/>
              <a:t>críticas</a:t>
            </a:r>
            <a:endParaRPr sz="1943" dirty="0"/>
          </a:p>
        </p:txBody>
      </p:sp>
      <p:sp>
        <p:nvSpPr>
          <p:cNvPr id="6" name="object 6"/>
          <p:cNvSpPr txBox="1"/>
          <p:nvPr/>
        </p:nvSpPr>
        <p:spPr>
          <a:xfrm>
            <a:off x="493986" y="1742746"/>
            <a:ext cx="8086489" cy="225952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wrap="square" lIns="0" tIns="66607" rIns="0" bIns="0" rtlCol="0">
            <a:spAutoFit/>
          </a:bodyPr>
          <a:lstStyle/>
          <a:p>
            <a:pPr marL="234363" indent="-222028">
              <a:spcBef>
                <a:spcPts val="524"/>
              </a:spcBef>
              <a:buChar char="•"/>
              <a:tabLst>
                <a:tab pos="233746" algn="l"/>
                <a:tab pos="234363" algn="l"/>
              </a:tabLst>
            </a:pP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pc="-9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tu</a:t>
            </a:r>
            <a:r>
              <a:rPr spc="-9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mejor</a:t>
            </a:r>
            <a:r>
              <a:rPr spc="-9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chemeClr val="bg1"/>
                </a:solidFill>
                <a:latin typeface="Arial"/>
                <a:cs typeface="Arial"/>
              </a:rPr>
              <a:t>entender,</a:t>
            </a:r>
            <a:r>
              <a:rPr spc="-9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¿los</a:t>
            </a:r>
            <a:r>
              <a:rPr spc="-9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datos</a:t>
            </a:r>
            <a:r>
              <a:rPr spc="-9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presentados</a:t>
            </a:r>
            <a:r>
              <a:rPr spc="-9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son</a:t>
            </a:r>
            <a:r>
              <a:rPr spc="-9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sólidos</a:t>
            </a:r>
            <a:r>
              <a:rPr spc="-9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pc="-9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reconocidos</a:t>
            </a:r>
            <a:r>
              <a:rPr spc="-9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por</a:t>
            </a:r>
            <a:r>
              <a:rPr spc="-9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los</a:t>
            </a:r>
            <a:r>
              <a:rPr spc="-9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pares?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¿Logra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el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artículo cumplir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con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los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objetivos que planteó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en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un</a:t>
            </a:r>
            <a:r>
              <a:rPr spc="4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principio?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marR="6167" indent="-222028">
              <a:lnSpc>
                <a:spcPct val="111100"/>
              </a:lnSpc>
              <a:spcBef>
                <a:spcPts val="277"/>
              </a:spcBef>
              <a:buChar char="•"/>
              <a:tabLst>
                <a:tab pos="233746" algn="l"/>
                <a:tab pos="234363" algn="l"/>
              </a:tabLst>
            </a:pP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Revisa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alguna bibliografía sobre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el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tema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del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artículo. </a:t>
            </a:r>
            <a:r>
              <a:rPr spc="-20" dirty="0">
                <a:solidFill>
                  <a:schemeClr val="bg1"/>
                </a:solidFill>
                <a:latin typeface="Arial"/>
                <a:cs typeface="Arial"/>
              </a:rPr>
              <a:t>¿Consideras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que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el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autor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ha  citado los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trabajos más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importantes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sobre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el</a:t>
            </a:r>
            <a:r>
              <a:rPr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chemeClr val="bg1"/>
                </a:solidFill>
                <a:latin typeface="Arial"/>
                <a:cs typeface="Arial"/>
              </a:rPr>
              <a:t>tema?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pc="-24" dirty="0">
                <a:solidFill>
                  <a:schemeClr val="bg1"/>
                </a:solidFill>
                <a:latin typeface="Arial"/>
                <a:cs typeface="Arial"/>
              </a:rPr>
              <a:t>¿Cómo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afecta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este artículo las impresiones que </a:t>
            </a:r>
            <a:r>
              <a:rPr spc="-20" dirty="0">
                <a:solidFill>
                  <a:schemeClr val="bg1"/>
                </a:solidFill>
                <a:latin typeface="Arial"/>
                <a:cs typeface="Arial"/>
              </a:rPr>
              <a:t>tenías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antes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sobre el</a:t>
            </a:r>
            <a:r>
              <a:rPr spc="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chemeClr val="bg1"/>
                </a:solidFill>
                <a:latin typeface="Arial"/>
                <a:cs typeface="Arial"/>
              </a:rPr>
              <a:t>tema?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28"/>
              </a:spcBef>
              <a:buChar char="•"/>
              <a:tabLst>
                <a:tab pos="233746" algn="l"/>
                <a:tab pos="234363" algn="l"/>
              </a:tabLst>
            </a:pPr>
            <a:r>
              <a:rPr spc="-20" dirty="0">
                <a:solidFill>
                  <a:schemeClr val="bg1"/>
                </a:solidFill>
                <a:latin typeface="Arial"/>
                <a:cs typeface="Arial"/>
              </a:rPr>
              <a:t>¿Consideras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que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el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artículo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está claro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y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bien</a:t>
            </a:r>
            <a:r>
              <a:rPr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escrito?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7C4BAF-94A0-4A24-A343-8BA9E48DD51B}"/>
              </a:ext>
            </a:extLst>
          </p:cNvPr>
          <p:cNvSpPr/>
          <p:nvPr/>
        </p:nvSpPr>
        <p:spPr>
          <a:xfrm>
            <a:off x="334929" y="4347235"/>
            <a:ext cx="847414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Sackett</a:t>
            </a:r>
            <a:r>
              <a:rPr lang="es-CO" sz="500" dirty="0">
                <a:solidFill>
                  <a:schemeClr val="bg1"/>
                </a:solidFill>
              </a:rPr>
              <a:t> DL, </a:t>
            </a:r>
            <a:r>
              <a:rPr lang="es-CO" sz="500" dirty="0" err="1">
                <a:solidFill>
                  <a:schemeClr val="bg1"/>
                </a:solidFill>
              </a:rPr>
              <a:t>Straus</a:t>
            </a:r>
            <a:r>
              <a:rPr lang="es-CO" sz="500" dirty="0">
                <a:solidFill>
                  <a:schemeClr val="bg1"/>
                </a:solidFill>
              </a:rPr>
              <a:t> SE, Richardson WS, Rosenberg W, </a:t>
            </a:r>
            <a:r>
              <a:rPr lang="es-CO" sz="500" dirty="0" err="1">
                <a:solidFill>
                  <a:schemeClr val="bg1"/>
                </a:solidFill>
              </a:rPr>
              <a:t>Haynes</a:t>
            </a:r>
            <a:r>
              <a:rPr lang="es-CO" sz="500" dirty="0">
                <a:solidFill>
                  <a:schemeClr val="bg1"/>
                </a:solidFill>
              </a:rPr>
              <a:t> RB. </a:t>
            </a:r>
            <a:r>
              <a:rPr lang="es-CO" sz="500" dirty="0" err="1">
                <a:solidFill>
                  <a:schemeClr val="bg1"/>
                </a:solidFill>
              </a:rPr>
              <a:t>Evidence-Based</a:t>
            </a:r>
            <a:r>
              <a:rPr lang="es-CO" sz="500" dirty="0">
                <a:solidFill>
                  <a:schemeClr val="bg1"/>
                </a:solidFill>
              </a:rPr>
              <a:t> Medicine. </a:t>
            </a:r>
            <a:r>
              <a:rPr lang="es-CO" sz="500" dirty="0" err="1">
                <a:solidFill>
                  <a:schemeClr val="bg1"/>
                </a:solidFill>
              </a:rPr>
              <a:t>How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to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Practice</a:t>
            </a:r>
            <a:r>
              <a:rPr lang="es-CO" sz="500" dirty="0">
                <a:solidFill>
                  <a:schemeClr val="bg1"/>
                </a:solidFill>
              </a:rPr>
              <a:t> and </a:t>
            </a:r>
            <a:r>
              <a:rPr lang="es-CO" sz="500" dirty="0" err="1">
                <a:solidFill>
                  <a:schemeClr val="bg1"/>
                </a:solidFill>
              </a:rPr>
              <a:t>Teach</a:t>
            </a:r>
            <a:r>
              <a:rPr lang="es-CO" sz="500" dirty="0">
                <a:solidFill>
                  <a:schemeClr val="bg1"/>
                </a:solidFill>
              </a:rPr>
              <a:t> EBM. London: Churchill Livingstone; 2000. 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Riegelman</a:t>
            </a:r>
            <a:r>
              <a:rPr lang="es-CO" sz="500" dirty="0">
                <a:solidFill>
                  <a:schemeClr val="bg1"/>
                </a:solidFill>
              </a:rPr>
              <a:t> RK, Hirsch RP. Cómo estudiar un estudio y probar una prueba: lectura crítica de la literatura médica. 2 ed. Washington: OPS, 1992. 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Jadad</a:t>
            </a:r>
            <a:r>
              <a:rPr lang="es-CO" sz="500" dirty="0">
                <a:solidFill>
                  <a:schemeClr val="bg1"/>
                </a:solidFill>
              </a:rPr>
              <a:t> AR, Moore RA, Carroll D, </a:t>
            </a:r>
            <a:r>
              <a:rPr lang="es-CO" sz="500" dirty="0" err="1">
                <a:solidFill>
                  <a:schemeClr val="bg1"/>
                </a:solidFill>
              </a:rPr>
              <a:t>Jenkinson</a:t>
            </a:r>
            <a:r>
              <a:rPr lang="es-CO" sz="500" dirty="0">
                <a:solidFill>
                  <a:schemeClr val="bg1"/>
                </a:solidFill>
              </a:rPr>
              <a:t> C, Reynolds DJ, </a:t>
            </a:r>
            <a:r>
              <a:rPr lang="es-CO" sz="500" dirty="0" err="1">
                <a:solidFill>
                  <a:schemeClr val="bg1"/>
                </a:solidFill>
              </a:rPr>
              <a:t>Gavaghan</a:t>
            </a:r>
            <a:r>
              <a:rPr lang="es-CO" sz="500" dirty="0">
                <a:solidFill>
                  <a:schemeClr val="bg1"/>
                </a:solidFill>
              </a:rPr>
              <a:t> DJ et al. </a:t>
            </a:r>
            <a:r>
              <a:rPr lang="es-CO" sz="500" dirty="0" err="1">
                <a:solidFill>
                  <a:schemeClr val="bg1"/>
                </a:solidFill>
              </a:rPr>
              <a:t>Assessing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quality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randomized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clinical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trials</a:t>
            </a:r>
            <a:r>
              <a:rPr lang="es-CO" sz="500" dirty="0">
                <a:solidFill>
                  <a:schemeClr val="bg1"/>
                </a:solidFill>
              </a:rPr>
              <a:t>: </a:t>
            </a:r>
            <a:r>
              <a:rPr lang="es-CO" sz="500" dirty="0" err="1">
                <a:solidFill>
                  <a:schemeClr val="bg1"/>
                </a:solidFill>
              </a:rPr>
              <a:t>is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blinding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necessary</a:t>
            </a:r>
            <a:r>
              <a:rPr lang="es-CO" sz="500" dirty="0">
                <a:solidFill>
                  <a:schemeClr val="bg1"/>
                </a:solidFill>
              </a:rPr>
              <a:t>? Control Clin </a:t>
            </a:r>
            <a:r>
              <a:rPr lang="es-CO" sz="500" dirty="0" err="1">
                <a:solidFill>
                  <a:schemeClr val="bg1"/>
                </a:solidFill>
              </a:rPr>
              <a:t>Trials</a:t>
            </a:r>
            <a:r>
              <a:rPr lang="es-CO" sz="500" dirty="0">
                <a:solidFill>
                  <a:schemeClr val="bg1"/>
                </a:solidFill>
              </a:rPr>
              <a:t>. 1996; 17:1-12.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Moher</a:t>
            </a:r>
            <a:r>
              <a:rPr lang="es-CO" sz="500" dirty="0">
                <a:solidFill>
                  <a:schemeClr val="bg1"/>
                </a:solidFill>
              </a:rPr>
              <a:t> D, Schulz KF, Altman DG.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CONSORT </a:t>
            </a:r>
            <a:r>
              <a:rPr lang="es-CO" sz="500" dirty="0" err="1">
                <a:solidFill>
                  <a:schemeClr val="bg1"/>
                </a:solidFill>
              </a:rPr>
              <a:t>statement</a:t>
            </a:r>
            <a:r>
              <a:rPr lang="es-CO" sz="500" dirty="0">
                <a:solidFill>
                  <a:schemeClr val="bg1"/>
                </a:solidFill>
              </a:rPr>
              <a:t>: </a:t>
            </a:r>
            <a:r>
              <a:rPr lang="es-CO" sz="500" dirty="0" err="1">
                <a:solidFill>
                  <a:schemeClr val="bg1"/>
                </a:solidFill>
              </a:rPr>
              <a:t>revised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recommendations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for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improving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quality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parallel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group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randomized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trials</a:t>
            </a:r>
            <a:r>
              <a:rPr lang="es-CO" sz="500" dirty="0">
                <a:solidFill>
                  <a:schemeClr val="bg1"/>
                </a:solidFill>
              </a:rPr>
              <a:t>. BMC </a:t>
            </a:r>
            <a:r>
              <a:rPr lang="es-CO" sz="500" dirty="0" err="1">
                <a:solidFill>
                  <a:schemeClr val="bg1"/>
                </a:solidFill>
              </a:rPr>
              <a:t>Med</a:t>
            </a:r>
            <a:r>
              <a:rPr lang="es-CO" sz="500" dirty="0">
                <a:solidFill>
                  <a:schemeClr val="bg1"/>
                </a:solidFill>
              </a:rPr>
              <a:t> Res </a:t>
            </a:r>
            <a:r>
              <a:rPr lang="es-CO" sz="500" dirty="0" err="1">
                <a:solidFill>
                  <a:schemeClr val="bg1"/>
                </a:solidFill>
              </a:rPr>
              <a:t>Methodol</a:t>
            </a:r>
            <a:r>
              <a:rPr lang="es-CO" sz="500" dirty="0">
                <a:solidFill>
                  <a:schemeClr val="bg1"/>
                </a:solidFill>
              </a:rPr>
              <a:t>. 2001; 1: 2. 12.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Von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Elm</a:t>
            </a:r>
            <a:r>
              <a:rPr lang="es-CO" sz="500" dirty="0">
                <a:solidFill>
                  <a:schemeClr val="bg1"/>
                </a:solidFill>
              </a:rPr>
              <a:t> E, Altman DG, </a:t>
            </a:r>
            <a:r>
              <a:rPr lang="es-CO" sz="500" dirty="0" err="1">
                <a:solidFill>
                  <a:schemeClr val="bg1"/>
                </a:solidFill>
              </a:rPr>
              <a:t>Egger</a:t>
            </a:r>
            <a:r>
              <a:rPr lang="es-CO" sz="500" dirty="0">
                <a:solidFill>
                  <a:schemeClr val="bg1"/>
                </a:solidFill>
              </a:rPr>
              <a:t> M, </a:t>
            </a:r>
            <a:r>
              <a:rPr lang="es-CO" sz="500" dirty="0" err="1">
                <a:solidFill>
                  <a:schemeClr val="bg1"/>
                </a:solidFill>
              </a:rPr>
              <a:t>Pocock</a:t>
            </a:r>
            <a:r>
              <a:rPr lang="es-CO" sz="500" dirty="0">
                <a:solidFill>
                  <a:schemeClr val="bg1"/>
                </a:solidFill>
              </a:rPr>
              <a:t> SJ, </a:t>
            </a:r>
            <a:r>
              <a:rPr lang="es-CO" sz="500" dirty="0" err="1">
                <a:solidFill>
                  <a:schemeClr val="bg1"/>
                </a:solidFill>
              </a:rPr>
              <a:t>Gøtzsche</a:t>
            </a:r>
            <a:r>
              <a:rPr lang="es-CO" sz="500" dirty="0">
                <a:solidFill>
                  <a:schemeClr val="bg1"/>
                </a:solidFill>
              </a:rPr>
              <a:t> PC, </a:t>
            </a:r>
            <a:r>
              <a:rPr lang="es-CO" sz="500" dirty="0" err="1">
                <a:solidFill>
                  <a:schemeClr val="bg1"/>
                </a:solidFill>
              </a:rPr>
              <a:t>Vandenbroucke</a:t>
            </a:r>
            <a:r>
              <a:rPr lang="es-CO" sz="500" dirty="0">
                <a:solidFill>
                  <a:schemeClr val="bg1"/>
                </a:solidFill>
              </a:rPr>
              <a:t> JP. </a:t>
            </a:r>
            <a:r>
              <a:rPr lang="es-CO" sz="500" dirty="0" err="1">
                <a:solidFill>
                  <a:schemeClr val="bg1"/>
                </a:solidFill>
              </a:rPr>
              <a:t>Strengthening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observational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studies</a:t>
            </a:r>
            <a:r>
              <a:rPr lang="es-CO" sz="500" dirty="0">
                <a:solidFill>
                  <a:schemeClr val="bg1"/>
                </a:solidFill>
              </a:rPr>
              <a:t> in </a:t>
            </a:r>
            <a:r>
              <a:rPr lang="es-CO" sz="500" dirty="0" err="1">
                <a:solidFill>
                  <a:schemeClr val="bg1"/>
                </a:solidFill>
              </a:rPr>
              <a:t>epidemiology</a:t>
            </a:r>
            <a:r>
              <a:rPr lang="es-CO" sz="500" dirty="0">
                <a:solidFill>
                  <a:schemeClr val="bg1"/>
                </a:solidFill>
              </a:rPr>
              <a:t> (STROBE) </a:t>
            </a:r>
            <a:r>
              <a:rPr lang="es-CO" sz="500" dirty="0" err="1">
                <a:solidFill>
                  <a:schemeClr val="bg1"/>
                </a:solidFill>
              </a:rPr>
              <a:t>statement</a:t>
            </a:r>
            <a:r>
              <a:rPr lang="es-CO" sz="500" dirty="0">
                <a:solidFill>
                  <a:schemeClr val="bg1"/>
                </a:solidFill>
              </a:rPr>
              <a:t>: </a:t>
            </a:r>
            <a:r>
              <a:rPr lang="es-CO" sz="500" dirty="0" err="1">
                <a:solidFill>
                  <a:schemeClr val="bg1"/>
                </a:solidFill>
              </a:rPr>
              <a:t>guidelines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for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observational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studies</a:t>
            </a:r>
            <a:r>
              <a:rPr lang="es-CO" sz="500" dirty="0">
                <a:solidFill>
                  <a:schemeClr val="bg1"/>
                </a:solidFill>
              </a:rPr>
              <a:t>. BMJ. 2007; 335: 806–8. 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Stroup</a:t>
            </a:r>
            <a:r>
              <a:rPr lang="es-CO" sz="500" dirty="0">
                <a:solidFill>
                  <a:schemeClr val="bg1"/>
                </a:solidFill>
              </a:rPr>
              <a:t> DF, </a:t>
            </a:r>
            <a:r>
              <a:rPr lang="es-CO" sz="500" dirty="0" err="1">
                <a:solidFill>
                  <a:schemeClr val="bg1"/>
                </a:solidFill>
              </a:rPr>
              <a:t>Berlin</a:t>
            </a:r>
            <a:r>
              <a:rPr lang="es-CO" sz="500" dirty="0">
                <a:solidFill>
                  <a:schemeClr val="bg1"/>
                </a:solidFill>
              </a:rPr>
              <a:t> JA, Morton SC, </a:t>
            </a:r>
            <a:r>
              <a:rPr lang="es-CO" sz="500" dirty="0" err="1">
                <a:solidFill>
                  <a:schemeClr val="bg1"/>
                </a:solidFill>
              </a:rPr>
              <a:t>Olkin</a:t>
            </a:r>
            <a:r>
              <a:rPr lang="es-CO" sz="500" dirty="0">
                <a:solidFill>
                  <a:schemeClr val="bg1"/>
                </a:solidFill>
              </a:rPr>
              <a:t> I, Williamson GD, Rennie D et al. Meta-</a:t>
            </a:r>
            <a:r>
              <a:rPr lang="es-CO" sz="500" dirty="0" err="1">
                <a:solidFill>
                  <a:schemeClr val="bg1"/>
                </a:solidFill>
              </a:rPr>
              <a:t>analysis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observational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studies</a:t>
            </a:r>
            <a:r>
              <a:rPr lang="es-CO" sz="500" dirty="0">
                <a:solidFill>
                  <a:schemeClr val="bg1"/>
                </a:solidFill>
              </a:rPr>
              <a:t> in </a:t>
            </a:r>
            <a:r>
              <a:rPr lang="es-CO" sz="500" dirty="0" err="1">
                <a:solidFill>
                  <a:schemeClr val="bg1"/>
                </a:solidFill>
              </a:rPr>
              <a:t>epidemiology</a:t>
            </a:r>
            <a:r>
              <a:rPr lang="es-CO" sz="500" dirty="0">
                <a:solidFill>
                  <a:schemeClr val="bg1"/>
                </a:solidFill>
              </a:rPr>
              <a:t>: a </a:t>
            </a:r>
            <a:r>
              <a:rPr lang="es-CO" sz="500" dirty="0" err="1">
                <a:solidFill>
                  <a:schemeClr val="bg1"/>
                </a:solidFill>
              </a:rPr>
              <a:t>proposal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for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reporting</a:t>
            </a:r>
            <a:r>
              <a:rPr lang="es-CO" sz="500" dirty="0">
                <a:solidFill>
                  <a:schemeClr val="bg1"/>
                </a:solidFill>
              </a:rPr>
              <a:t>. Meta-</a:t>
            </a:r>
            <a:r>
              <a:rPr lang="es-CO" sz="500" dirty="0" err="1">
                <a:solidFill>
                  <a:schemeClr val="bg1"/>
                </a:solidFill>
              </a:rPr>
              <a:t>analysis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Observational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Studies</a:t>
            </a:r>
            <a:r>
              <a:rPr lang="es-CO" sz="500" dirty="0">
                <a:solidFill>
                  <a:schemeClr val="bg1"/>
                </a:solidFill>
              </a:rPr>
              <a:t> in </a:t>
            </a:r>
            <a:r>
              <a:rPr lang="es-CO" sz="500" dirty="0" err="1">
                <a:solidFill>
                  <a:schemeClr val="bg1"/>
                </a:solidFill>
              </a:rPr>
              <a:t>Epidemiology</a:t>
            </a:r>
            <a:r>
              <a:rPr lang="es-CO" sz="500" dirty="0">
                <a:solidFill>
                  <a:schemeClr val="bg1"/>
                </a:solidFill>
              </a:rPr>
              <a:t> (MOOSE) </a:t>
            </a:r>
            <a:r>
              <a:rPr lang="es-CO" sz="500" dirty="0" err="1">
                <a:solidFill>
                  <a:schemeClr val="bg1"/>
                </a:solidFill>
              </a:rPr>
              <a:t>group</a:t>
            </a:r>
            <a:r>
              <a:rPr lang="es-CO" sz="500" dirty="0">
                <a:solidFill>
                  <a:schemeClr val="bg1"/>
                </a:solidFill>
              </a:rPr>
              <a:t>. JAMA. 2000; 283: 2008–12. </a:t>
            </a:r>
          </a:p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Moher</a:t>
            </a:r>
            <a:r>
              <a:rPr lang="es-CO" sz="500" dirty="0">
                <a:solidFill>
                  <a:schemeClr val="bg1"/>
                </a:solidFill>
              </a:rPr>
              <a:t> D, Cook DJ, Eastwood S, </a:t>
            </a:r>
            <a:r>
              <a:rPr lang="es-CO" sz="500" dirty="0" err="1">
                <a:solidFill>
                  <a:schemeClr val="bg1"/>
                </a:solidFill>
              </a:rPr>
              <a:t>Olkin</a:t>
            </a:r>
            <a:r>
              <a:rPr lang="es-CO" sz="500" dirty="0">
                <a:solidFill>
                  <a:schemeClr val="bg1"/>
                </a:solidFill>
              </a:rPr>
              <a:t> I, Rennie D, </a:t>
            </a:r>
            <a:r>
              <a:rPr lang="es-CO" sz="500" dirty="0" err="1">
                <a:solidFill>
                  <a:schemeClr val="bg1"/>
                </a:solidFill>
              </a:rPr>
              <a:t>Stroup</a:t>
            </a:r>
            <a:r>
              <a:rPr lang="es-CO" sz="500" dirty="0">
                <a:solidFill>
                  <a:schemeClr val="bg1"/>
                </a:solidFill>
              </a:rPr>
              <a:t> DF. </a:t>
            </a:r>
            <a:r>
              <a:rPr lang="es-CO" sz="500" dirty="0" err="1">
                <a:solidFill>
                  <a:schemeClr val="bg1"/>
                </a:solidFill>
              </a:rPr>
              <a:t>Improving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quality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reports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meta-</a:t>
            </a:r>
            <a:r>
              <a:rPr lang="es-CO" sz="500" dirty="0" err="1">
                <a:solidFill>
                  <a:schemeClr val="bg1"/>
                </a:solidFill>
              </a:rPr>
              <a:t>analyses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of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randomised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controlled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trials</a:t>
            </a:r>
            <a:r>
              <a:rPr lang="es-CO" sz="500" dirty="0">
                <a:solidFill>
                  <a:schemeClr val="bg1"/>
                </a:solidFill>
              </a:rPr>
              <a:t>: </a:t>
            </a:r>
            <a:r>
              <a:rPr lang="es-CO" sz="500" dirty="0" err="1">
                <a:solidFill>
                  <a:schemeClr val="bg1"/>
                </a:solidFill>
              </a:rPr>
              <a:t>the</a:t>
            </a:r>
            <a:r>
              <a:rPr lang="es-CO" sz="500" dirty="0">
                <a:solidFill>
                  <a:schemeClr val="bg1"/>
                </a:solidFill>
              </a:rPr>
              <a:t> QUORUM </a:t>
            </a:r>
            <a:r>
              <a:rPr lang="es-CO" sz="500" dirty="0" err="1">
                <a:solidFill>
                  <a:schemeClr val="bg1"/>
                </a:solidFill>
              </a:rPr>
              <a:t>statement</a:t>
            </a:r>
            <a:r>
              <a:rPr lang="es-CO" sz="500" dirty="0">
                <a:solidFill>
                  <a:schemeClr val="bg1"/>
                </a:solidFill>
              </a:rPr>
              <a:t>. Br J </a:t>
            </a:r>
            <a:r>
              <a:rPr lang="es-CO" sz="500" dirty="0" err="1">
                <a:solidFill>
                  <a:schemeClr val="bg1"/>
                </a:solidFill>
              </a:rPr>
              <a:t>Surg</a:t>
            </a:r>
            <a:r>
              <a:rPr lang="es-CO" sz="500" dirty="0">
                <a:solidFill>
                  <a:schemeClr val="bg1"/>
                </a:solidFill>
              </a:rPr>
              <a:t>. 2000; 87: 1448–54.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627011" y="1587553"/>
            <a:ext cx="161211" cy="23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ln>
                <a:solidFill>
                  <a:schemeClr val="accent2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882" y="2587441"/>
            <a:ext cx="161211" cy="23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199697" y="3026007"/>
            <a:ext cx="161211" cy="23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044689" y="3492634"/>
            <a:ext cx="161211" cy="23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982164" y="3922984"/>
            <a:ext cx="161211" cy="23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902013" y="2116569"/>
            <a:ext cx="161211" cy="23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463684" y="994549"/>
            <a:ext cx="4766680" cy="3543095"/>
          </a:xfrm>
          <a:custGeom>
            <a:avLst/>
            <a:gdLst/>
            <a:ahLst/>
            <a:cxnLst/>
            <a:rect l="l" t="t" r="r" b="b"/>
            <a:pathLst>
              <a:path w="4907915" h="3648075">
                <a:moveTo>
                  <a:pt x="4907851" y="3647630"/>
                </a:moveTo>
                <a:lnTo>
                  <a:pt x="0" y="3647630"/>
                </a:lnTo>
                <a:lnTo>
                  <a:pt x="0" y="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432193" y="927186"/>
            <a:ext cx="63523" cy="86959"/>
          </a:xfrm>
          <a:custGeom>
            <a:avLst/>
            <a:gdLst/>
            <a:ahLst/>
            <a:cxnLst/>
            <a:rect l="l" t="t" r="r" b="b"/>
            <a:pathLst>
              <a:path w="65405" h="89534">
                <a:moveTo>
                  <a:pt x="32410" y="0"/>
                </a:moveTo>
                <a:lnTo>
                  <a:pt x="0" y="89052"/>
                </a:lnTo>
                <a:lnTo>
                  <a:pt x="64820" y="89052"/>
                </a:lnTo>
                <a:lnTo>
                  <a:pt x="3241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2460366" y="1652246"/>
            <a:ext cx="107927" cy="0"/>
          </a:xfrm>
          <a:custGeom>
            <a:avLst/>
            <a:gdLst/>
            <a:ahLst/>
            <a:cxnLst/>
            <a:rect l="l" t="t" r="r" b="b"/>
            <a:pathLst>
              <a:path w="111125">
                <a:moveTo>
                  <a:pt x="0" y="0"/>
                </a:moveTo>
                <a:lnTo>
                  <a:pt x="111061" y="0"/>
                </a:lnTo>
              </a:path>
            </a:pathLst>
          </a:custGeom>
          <a:ln w="9525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2460366" y="2824027"/>
            <a:ext cx="107927" cy="0"/>
          </a:xfrm>
          <a:custGeom>
            <a:avLst/>
            <a:gdLst/>
            <a:ahLst/>
            <a:cxnLst/>
            <a:rect l="l" t="t" r="r" b="b"/>
            <a:pathLst>
              <a:path w="111125">
                <a:moveTo>
                  <a:pt x="0" y="0"/>
                </a:moveTo>
                <a:lnTo>
                  <a:pt x="111061" y="0"/>
                </a:lnTo>
              </a:path>
            </a:pathLst>
          </a:custGeom>
          <a:ln w="9525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2460366" y="3983471"/>
            <a:ext cx="107927" cy="0"/>
          </a:xfrm>
          <a:custGeom>
            <a:avLst/>
            <a:gdLst/>
            <a:ahLst/>
            <a:cxnLst/>
            <a:rect l="l" t="t" r="r" b="b"/>
            <a:pathLst>
              <a:path w="111125">
                <a:moveTo>
                  <a:pt x="0" y="0"/>
                </a:moveTo>
                <a:lnTo>
                  <a:pt x="111061" y="0"/>
                </a:lnTo>
              </a:path>
            </a:pathLst>
          </a:custGeom>
          <a:ln w="9525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797083" y="4429233"/>
            <a:ext cx="0" cy="107927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1061"/>
                </a:lnTo>
              </a:path>
            </a:pathLst>
          </a:custGeom>
          <a:ln w="9525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660500" y="4429233"/>
            <a:ext cx="0" cy="107927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1061"/>
                </a:lnTo>
              </a:path>
            </a:pathLst>
          </a:custGeom>
          <a:ln w="9525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5523917" y="4429233"/>
            <a:ext cx="0" cy="107927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1061"/>
                </a:lnTo>
              </a:path>
            </a:pathLst>
          </a:custGeom>
          <a:ln w="9525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6387335" y="4429233"/>
            <a:ext cx="0" cy="107927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1061"/>
                </a:lnTo>
              </a:path>
            </a:pathLst>
          </a:custGeom>
          <a:ln w="9525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2680424" y="948209"/>
            <a:ext cx="4187574" cy="3438868"/>
          </a:xfrm>
          <a:custGeom>
            <a:avLst/>
            <a:gdLst/>
            <a:ahLst/>
            <a:cxnLst/>
            <a:rect l="l" t="t" r="r" b="b"/>
            <a:pathLst>
              <a:path w="4311650" h="3540760">
                <a:moveTo>
                  <a:pt x="4311332" y="221724"/>
                </a:moveTo>
                <a:lnTo>
                  <a:pt x="1818843" y="0"/>
                </a:lnTo>
                <a:lnTo>
                  <a:pt x="538916" y="271775"/>
                </a:lnTo>
                <a:lnTo>
                  <a:pt x="67364" y="1348165"/>
                </a:lnTo>
                <a:lnTo>
                  <a:pt x="0" y="3540285"/>
                </a:lnTo>
              </a:path>
            </a:pathLst>
          </a:custGeom>
          <a:ln w="254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2001523" y="3805890"/>
            <a:ext cx="384221" cy="311255"/>
          </a:xfrm>
          <a:prstGeom prst="rect">
            <a:avLst/>
          </a:prstGeom>
        </p:spPr>
        <p:txBody>
          <a:bodyPr vert="horz" wrap="square" lIns="0" tIns="12335" rIns="0" bIns="0" rtlCol="0">
            <a:spAutoFit/>
          </a:bodyPr>
          <a:lstStyle/>
          <a:p>
            <a:pPr marL="12335" marR="4934" indent="85111">
              <a:spcBef>
                <a:spcPts val="98"/>
              </a:spcBef>
            </a:pPr>
            <a:r>
              <a:rPr sz="971" spc="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971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971" spc="-14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sz="971" dirty="0">
                <a:solidFill>
                  <a:schemeClr val="bg1"/>
                </a:solidFill>
                <a:latin typeface="Arial"/>
                <a:cs typeface="Arial"/>
              </a:rPr>
              <a:t>el  </a:t>
            </a:r>
            <a:r>
              <a:rPr sz="971" spc="-5" dirty="0">
                <a:solidFill>
                  <a:schemeClr val="bg1"/>
                </a:solidFill>
                <a:latin typeface="Arial"/>
                <a:cs typeface="Arial"/>
              </a:rPr>
              <a:t>bá</a:t>
            </a:r>
            <a:r>
              <a:rPr sz="971" dirty="0">
                <a:solidFill>
                  <a:schemeClr val="bg1"/>
                </a:solidFill>
                <a:latin typeface="Arial"/>
                <a:cs typeface="Arial"/>
              </a:rPr>
              <a:t>si</a:t>
            </a:r>
            <a:r>
              <a:rPr sz="971" spc="14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971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97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23354" y="2640523"/>
            <a:ext cx="362636" cy="311255"/>
          </a:xfrm>
          <a:prstGeom prst="rect">
            <a:avLst/>
          </a:prstGeom>
        </p:spPr>
        <p:txBody>
          <a:bodyPr vert="horz" wrap="square" lIns="0" tIns="12335" rIns="0" bIns="0" rtlCol="0">
            <a:spAutoFit/>
          </a:bodyPr>
          <a:lstStyle/>
          <a:p>
            <a:pPr marL="12335" marR="4934" indent="62907">
              <a:spcBef>
                <a:spcPts val="98"/>
              </a:spcBef>
            </a:pPr>
            <a:r>
              <a:rPr sz="971" spc="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971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971" spc="-14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sz="971" dirty="0">
                <a:solidFill>
                  <a:schemeClr val="bg1"/>
                </a:solidFill>
                <a:latin typeface="Arial"/>
                <a:cs typeface="Arial"/>
              </a:rPr>
              <a:t>el  me</a:t>
            </a:r>
            <a:r>
              <a:rPr sz="971" spc="-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971" spc="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971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97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27235" y="1473060"/>
            <a:ext cx="558755" cy="311255"/>
          </a:xfrm>
          <a:prstGeom prst="rect">
            <a:avLst/>
          </a:prstGeom>
        </p:spPr>
        <p:txBody>
          <a:bodyPr vert="horz" wrap="square" lIns="0" tIns="12335" rIns="0" bIns="0" rtlCol="0">
            <a:spAutoFit/>
          </a:bodyPr>
          <a:lstStyle/>
          <a:p>
            <a:pPr marL="12335" marR="4934" indent="259033">
              <a:spcBef>
                <a:spcPts val="98"/>
              </a:spcBef>
            </a:pPr>
            <a:r>
              <a:rPr sz="971" spc="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971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971" spc="-14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sz="971" dirty="0">
                <a:solidFill>
                  <a:schemeClr val="bg1"/>
                </a:solidFill>
                <a:latin typeface="Arial"/>
                <a:cs typeface="Arial"/>
              </a:rPr>
              <a:t>el  </a:t>
            </a:r>
            <a:r>
              <a:rPr sz="971" spc="-14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971" spc="-10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sz="97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971" spc="-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971" spc="10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971" spc="-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971" dirty="0">
                <a:solidFill>
                  <a:schemeClr val="bg1"/>
                </a:solidFill>
                <a:latin typeface="Arial"/>
                <a:cs typeface="Arial"/>
              </a:rPr>
              <a:t>do</a:t>
            </a:r>
            <a:endParaRPr sz="97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54341" y="3938733"/>
            <a:ext cx="1910619" cy="1618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12335" rIns="0" bIns="0" rtlCol="0">
            <a:spAutoFit/>
          </a:bodyPr>
          <a:lstStyle/>
          <a:p>
            <a:pPr marL="12335">
              <a:spcBef>
                <a:spcPts val="98"/>
              </a:spcBef>
            </a:pPr>
            <a:r>
              <a:rPr sz="971" dirty="0">
                <a:solidFill>
                  <a:schemeClr val="bg1"/>
                </a:solidFill>
                <a:latin typeface="Arial"/>
                <a:cs typeface="Arial"/>
              </a:rPr>
              <a:t>Formulación de </a:t>
            </a:r>
            <a:r>
              <a:rPr sz="971" spc="-5" dirty="0">
                <a:solidFill>
                  <a:schemeClr val="bg1"/>
                </a:solidFill>
                <a:latin typeface="Arial"/>
                <a:cs typeface="Arial"/>
              </a:rPr>
              <a:t>preguntas</a:t>
            </a:r>
            <a:r>
              <a:rPr sz="971" spc="-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971" spc="-5" dirty="0">
                <a:solidFill>
                  <a:schemeClr val="bg1"/>
                </a:solidFill>
                <a:latin typeface="Arial"/>
                <a:cs typeface="Arial"/>
              </a:rPr>
              <a:t>clínicas</a:t>
            </a:r>
            <a:endParaRPr sz="97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16878" y="2980093"/>
            <a:ext cx="3381511" cy="7894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0" tIns="12335" rIns="0" bIns="0" rtlCol="0">
            <a:spAutoFit/>
          </a:bodyPr>
          <a:lstStyle/>
          <a:p>
            <a:pPr marL="167138" marR="812251">
              <a:spcBef>
                <a:spcPts val="98"/>
              </a:spcBef>
            </a:pPr>
            <a:r>
              <a:rPr sz="971" dirty="0">
                <a:solidFill>
                  <a:schemeClr val="bg1"/>
                </a:solidFill>
                <a:latin typeface="Arial"/>
                <a:cs typeface="Arial"/>
              </a:rPr>
              <a:t>Interpretación y aplicación de </a:t>
            </a:r>
            <a:r>
              <a:rPr sz="971" spc="-5" dirty="0">
                <a:solidFill>
                  <a:schemeClr val="bg1"/>
                </a:solidFill>
                <a:latin typeface="Arial"/>
                <a:cs typeface="Arial"/>
              </a:rPr>
              <a:t>resultados </a:t>
            </a:r>
            <a:r>
              <a:rPr sz="971" dirty="0">
                <a:solidFill>
                  <a:schemeClr val="bg1"/>
                </a:solidFill>
                <a:latin typeface="Arial"/>
                <a:cs typeface="Arial"/>
              </a:rPr>
              <a:t>de  fuentes</a:t>
            </a:r>
            <a:r>
              <a:rPr sz="97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971" dirty="0">
                <a:solidFill>
                  <a:schemeClr val="bg1"/>
                </a:solidFill>
                <a:latin typeface="Arial"/>
                <a:cs typeface="Arial"/>
              </a:rPr>
              <a:t>secundarias</a:t>
            </a:r>
          </a:p>
          <a:p>
            <a:pPr>
              <a:lnSpc>
                <a:spcPct val="100000"/>
              </a:lnSpc>
            </a:pPr>
            <a:endParaRPr sz="1166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335" marR="4934"/>
            <a:r>
              <a:rPr sz="971" spc="-5" dirty="0">
                <a:solidFill>
                  <a:schemeClr val="bg1"/>
                </a:solidFill>
                <a:latin typeface="Arial"/>
                <a:cs typeface="Arial"/>
              </a:rPr>
              <a:t>Búsqueda </a:t>
            </a:r>
            <a:r>
              <a:rPr sz="971" dirty="0">
                <a:solidFill>
                  <a:schemeClr val="bg1"/>
                </a:solidFill>
                <a:latin typeface="Arial"/>
                <a:cs typeface="Arial"/>
              </a:rPr>
              <a:t>de información en fuentes secundarias y terciarias  </a:t>
            </a:r>
            <a:r>
              <a:rPr sz="971" spc="-5" dirty="0">
                <a:solidFill>
                  <a:schemeClr val="bg1"/>
                </a:solidFill>
                <a:latin typeface="Arial"/>
                <a:cs typeface="Arial"/>
              </a:rPr>
              <a:t>(revisiones sistemáticas, </a:t>
            </a:r>
            <a:r>
              <a:rPr sz="971" spc="-10" dirty="0">
                <a:solidFill>
                  <a:schemeClr val="bg1"/>
                </a:solidFill>
                <a:latin typeface="Arial"/>
                <a:cs typeface="Arial"/>
              </a:rPr>
              <a:t>Guías </a:t>
            </a:r>
            <a:r>
              <a:rPr sz="971" dirty="0">
                <a:solidFill>
                  <a:schemeClr val="bg1"/>
                </a:solidFill>
                <a:latin typeface="Arial"/>
                <a:cs typeface="Arial"/>
              </a:rPr>
              <a:t>de Práctica</a:t>
            </a:r>
            <a:r>
              <a:rPr sz="971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971" spc="-14" dirty="0">
                <a:solidFill>
                  <a:schemeClr val="bg1"/>
                </a:solidFill>
                <a:latin typeface="Arial"/>
                <a:cs typeface="Arial"/>
              </a:rPr>
              <a:t>clínica…)</a:t>
            </a:r>
            <a:endParaRPr sz="97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17133" y="2523098"/>
            <a:ext cx="2675360" cy="31125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wrap="square" lIns="0" tIns="12335" rIns="0" bIns="0" rtlCol="0">
            <a:spAutoFit/>
          </a:bodyPr>
          <a:lstStyle/>
          <a:p>
            <a:pPr marL="12335" marR="4934">
              <a:spcBef>
                <a:spcPts val="98"/>
              </a:spcBef>
            </a:pPr>
            <a:r>
              <a:rPr sz="971" spc="-5" dirty="0">
                <a:solidFill>
                  <a:schemeClr val="bg1"/>
                </a:solidFill>
                <a:latin typeface="Arial"/>
                <a:cs typeface="Arial"/>
              </a:rPr>
              <a:t>Búsqueda </a:t>
            </a:r>
            <a:r>
              <a:rPr sz="971" dirty="0">
                <a:solidFill>
                  <a:schemeClr val="bg1"/>
                </a:solidFill>
                <a:latin typeface="Arial"/>
                <a:cs typeface="Arial"/>
              </a:rPr>
              <a:t>de información en artículos originales  (Pub-Med;</a:t>
            </a:r>
            <a:r>
              <a:rPr sz="97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971" spc="-14" dirty="0">
                <a:solidFill>
                  <a:schemeClr val="bg1"/>
                </a:solidFill>
                <a:latin typeface="Arial"/>
                <a:cs typeface="Arial"/>
              </a:rPr>
              <a:t>Medline…)</a:t>
            </a:r>
            <a:endParaRPr sz="97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86558" y="2028981"/>
            <a:ext cx="2496509" cy="245303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94976" rIns="0" bIns="0" rtlCol="0">
            <a:spAutoFit/>
          </a:bodyPr>
          <a:lstStyle/>
          <a:p>
            <a:pPr marL="146168">
              <a:spcBef>
                <a:spcPts val="748"/>
              </a:spcBef>
            </a:pP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LECTURA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 CRÍTICA</a:t>
            </a:r>
            <a:endParaRPr sz="971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98557" y="1552423"/>
            <a:ext cx="2013613" cy="31125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0" tIns="12335" rIns="0" bIns="0" rtlCol="0">
            <a:spAutoFit/>
          </a:bodyPr>
          <a:lstStyle/>
          <a:p>
            <a:pPr marL="12335" marR="4934">
              <a:spcBef>
                <a:spcPts val="98"/>
              </a:spcBef>
            </a:pPr>
            <a:r>
              <a:rPr sz="971" spc="-5" dirty="0">
                <a:solidFill>
                  <a:schemeClr val="bg1"/>
                </a:solidFill>
                <a:latin typeface="Arial"/>
                <a:cs typeface="Arial"/>
              </a:rPr>
              <a:t>Síntesis, </a:t>
            </a:r>
            <a:r>
              <a:rPr sz="971" dirty="0">
                <a:solidFill>
                  <a:schemeClr val="bg1"/>
                </a:solidFill>
                <a:latin typeface="Arial"/>
                <a:cs typeface="Arial"/>
              </a:rPr>
              <a:t>interpretación y aplicación  de </a:t>
            </a:r>
            <a:r>
              <a:rPr sz="971" spc="-5" dirty="0">
                <a:solidFill>
                  <a:schemeClr val="bg1"/>
                </a:solidFill>
                <a:latin typeface="Arial"/>
                <a:cs typeface="Arial"/>
              </a:rPr>
              <a:t>resultados </a:t>
            </a:r>
            <a:r>
              <a:rPr sz="971" dirty="0">
                <a:solidFill>
                  <a:schemeClr val="bg1"/>
                </a:solidFill>
                <a:latin typeface="Arial"/>
                <a:cs typeface="Arial"/>
              </a:rPr>
              <a:t>de artículos</a:t>
            </a:r>
            <a:r>
              <a:rPr sz="971" spc="-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971" dirty="0">
                <a:solidFill>
                  <a:schemeClr val="bg1"/>
                </a:solidFill>
                <a:latin typeface="Arial"/>
                <a:cs typeface="Arial"/>
              </a:rPr>
              <a:t>originales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D4ED29F-2C2D-4801-A55A-B5CA7BF7E88E}"/>
              </a:ext>
            </a:extLst>
          </p:cNvPr>
          <p:cNvSpPr/>
          <p:nvPr/>
        </p:nvSpPr>
        <p:spPr>
          <a:xfrm>
            <a:off x="334929" y="4759326"/>
            <a:ext cx="8474141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Sackett</a:t>
            </a:r>
            <a:r>
              <a:rPr lang="es-CO" sz="500" dirty="0">
                <a:solidFill>
                  <a:schemeClr val="bg1"/>
                </a:solidFill>
              </a:rPr>
              <a:t> DL, </a:t>
            </a:r>
            <a:r>
              <a:rPr lang="es-CO" sz="500" dirty="0" err="1">
                <a:solidFill>
                  <a:schemeClr val="bg1"/>
                </a:solidFill>
              </a:rPr>
              <a:t>Straus</a:t>
            </a:r>
            <a:r>
              <a:rPr lang="es-CO" sz="500" dirty="0">
                <a:solidFill>
                  <a:schemeClr val="bg1"/>
                </a:solidFill>
              </a:rPr>
              <a:t> SE, Richardson WS, Rosenberg W, </a:t>
            </a:r>
            <a:r>
              <a:rPr lang="es-CO" sz="500" dirty="0" err="1">
                <a:solidFill>
                  <a:schemeClr val="bg1"/>
                </a:solidFill>
              </a:rPr>
              <a:t>Haynes</a:t>
            </a:r>
            <a:r>
              <a:rPr lang="es-CO" sz="500" dirty="0">
                <a:solidFill>
                  <a:schemeClr val="bg1"/>
                </a:solidFill>
              </a:rPr>
              <a:t> RB. </a:t>
            </a:r>
            <a:r>
              <a:rPr lang="es-CO" sz="500" dirty="0" err="1">
                <a:solidFill>
                  <a:schemeClr val="bg1"/>
                </a:solidFill>
              </a:rPr>
              <a:t>Evidence-Based</a:t>
            </a:r>
            <a:r>
              <a:rPr lang="es-CO" sz="500" dirty="0">
                <a:solidFill>
                  <a:schemeClr val="bg1"/>
                </a:solidFill>
              </a:rPr>
              <a:t> Medicine. </a:t>
            </a:r>
            <a:r>
              <a:rPr lang="es-CO" sz="500" dirty="0" err="1">
                <a:solidFill>
                  <a:schemeClr val="bg1"/>
                </a:solidFill>
              </a:rPr>
              <a:t>How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to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Practice</a:t>
            </a:r>
            <a:r>
              <a:rPr lang="es-CO" sz="500" dirty="0">
                <a:solidFill>
                  <a:schemeClr val="bg1"/>
                </a:solidFill>
              </a:rPr>
              <a:t> and </a:t>
            </a:r>
            <a:r>
              <a:rPr lang="es-CO" sz="500" dirty="0" err="1">
                <a:solidFill>
                  <a:schemeClr val="bg1"/>
                </a:solidFill>
              </a:rPr>
              <a:t>Teach</a:t>
            </a:r>
            <a:r>
              <a:rPr lang="es-CO" sz="500" dirty="0">
                <a:solidFill>
                  <a:schemeClr val="bg1"/>
                </a:solidFill>
              </a:rPr>
              <a:t> EBM. London: Churchill Livingstone; 2000.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75723" y="478538"/>
            <a:ext cx="3198344" cy="610440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102" dirty="0"/>
              <a:t>Fases </a:t>
            </a:r>
            <a:r>
              <a:rPr sz="1943" spc="-116" dirty="0"/>
              <a:t>de </a:t>
            </a:r>
            <a:r>
              <a:rPr sz="1943" spc="-165" dirty="0"/>
              <a:t>la </a:t>
            </a:r>
            <a:r>
              <a:rPr sz="1943" spc="-107" dirty="0"/>
              <a:t>lectura </a:t>
            </a:r>
            <a:r>
              <a:rPr sz="1943" spc="-136" dirty="0"/>
              <a:t>crítica:</a:t>
            </a:r>
            <a:r>
              <a:rPr sz="1943" spc="204" dirty="0"/>
              <a:t> </a:t>
            </a:r>
            <a:r>
              <a:rPr sz="1943" spc="-88" dirty="0"/>
              <a:t>Inicio</a:t>
            </a:r>
            <a:endParaRPr sz="1943" dirty="0"/>
          </a:p>
        </p:txBody>
      </p:sp>
      <p:sp>
        <p:nvSpPr>
          <p:cNvPr id="6" name="object 6"/>
          <p:cNvSpPr/>
          <p:nvPr/>
        </p:nvSpPr>
        <p:spPr>
          <a:xfrm>
            <a:off x="2816377" y="3216218"/>
            <a:ext cx="644480" cy="634612"/>
          </a:xfrm>
          <a:custGeom>
            <a:avLst/>
            <a:gdLst/>
            <a:ahLst/>
            <a:cxnLst/>
            <a:rect l="l" t="t" r="r" b="b"/>
            <a:pathLst>
              <a:path w="663575" h="653414">
                <a:moveTo>
                  <a:pt x="0" y="0"/>
                </a:moveTo>
                <a:lnTo>
                  <a:pt x="0" y="653351"/>
                </a:lnTo>
                <a:lnTo>
                  <a:pt x="663130" y="653351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441306" y="3819290"/>
            <a:ext cx="86959" cy="63523"/>
          </a:xfrm>
          <a:custGeom>
            <a:avLst/>
            <a:gdLst/>
            <a:ahLst/>
            <a:cxnLst/>
            <a:rect l="l" t="t" r="r" b="b"/>
            <a:pathLst>
              <a:path w="89535" h="65404">
                <a:moveTo>
                  <a:pt x="0" y="0"/>
                </a:moveTo>
                <a:lnTo>
                  <a:pt x="0" y="64820"/>
                </a:lnTo>
                <a:lnTo>
                  <a:pt x="89052" y="3241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779372" y="1840916"/>
            <a:ext cx="958394" cy="567389"/>
          </a:xfrm>
          <a:custGeom>
            <a:avLst/>
            <a:gdLst/>
            <a:ahLst/>
            <a:cxnLst/>
            <a:rect l="l" t="t" r="r" b="b"/>
            <a:pathLst>
              <a:path w="986789" h="584200">
                <a:moveTo>
                  <a:pt x="0" y="583984"/>
                </a:moveTo>
                <a:lnTo>
                  <a:pt x="0" y="0"/>
                </a:lnTo>
                <a:lnTo>
                  <a:pt x="986497" y="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747895" y="2388977"/>
            <a:ext cx="63523" cy="86959"/>
          </a:xfrm>
          <a:custGeom>
            <a:avLst/>
            <a:gdLst/>
            <a:ahLst/>
            <a:cxnLst/>
            <a:rect l="l" t="t" r="r" b="b"/>
            <a:pathLst>
              <a:path w="65405" h="89535">
                <a:moveTo>
                  <a:pt x="64820" y="0"/>
                </a:moveTo>
                <a:lnTo>
                  <a:pt x="0" y="0"/>
                </a:lnTo>
                <a:lnTo>
                  <a:pt x="32410" y="89052"/>
                </a:lnTo>
                <a:lnTo>
                  <a:pt x="64820" y="0"/>
                </a:lnTo>
                <a:close/>
              </a:path>
            </a:pathLst>
          </a:custGeom>
          <a:solidFill>
            <a:srgbClr val="231F2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498508" y="1840916"/>
            <a:ext cx="958394" cy="690734"/>
          </a:xfrm>
          <a:custGeom>
            <a:avLst/>
            <a:gdLst/>
            <a:ahLst/>
            <a:cxnLst/>
            <a:rect l="l" t="t" r="r" b="b"/>
            <a:pathLst>
              <a:path w="986789" h="711200">
                <a:moveTo>
                  <a:pt x="986497" y="710984"/>
                </a:moveTo>
                <a:lnTo>
                  <a:pt x="986497" y="0"/>
                </a:lnTo>
                <a:lnTo>
                  <a:pt x="0" y="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6425140" y="2512323"/>
            <a:ext cx="63523" cy="86959"/>
          </a:xfrm>
          <a:custGeom>
            <a:avLst/>
            <a:gdLst/>
            <a:ahLst/>
            <a:cxnLst/>
            <a:rect l="l" t="t" r="r" b="b"/>
            <a:pathLst>
              <a:path w="65404" h="89535">
                <a:moveTo>
                  <a:pt x="64820" y="0"/>
                </a:moveTo>
                <a:lnTo>
                  <a:pt x="0" y="0"/>
                </a:lnTo>
                <a:lnTo>
                  <a:pt x="32410" y="89052"/>
                </a:lnTo>
                <a:lnTo>
                  <a:pt x="64820" y="0"/>
                </a:lnTo>
                <a:close/>
              </a:path>
            </a:pathLst>
          </a:custGeom>
          <a:solidFill>
            <a:srgbClr val="231F2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5498508" y="3283588"/>
            <a:ext cx="958394" cy="567389"/>
          </a:xfrm>
          <a:custGeom>
            <a:avLst/>
            <a:gdLst/>
            <a:ahLst/>
            <a:cxnLst/>
            <a:rect l="l" t="t" r="r" b="b"/>
            <a:pathLst>
              <a:path w="986789" h="584200">
                <a:moveTo>
                  <a:pt x="986497" y="0"/>
                </a:moveTo>
                <a:lnTo>
                  <a:pt x="986497" y="583984"/>
                </a:lnTo>
                <a:lnTo>
                  <a:pt x="0" y="583984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6425140" y="3216217"/>
            <a:ext cx="63523" cy="86959"/>
          </a:xfrm>
          <a:custGeom>
            <a:avLst/>
            <a:gdLst/>
            <a:ahLst/>
            <a:cxnLst/>
            <a:rect l="l" t="t" r="r" b="b"/>
            <a:pathLst>
              <a:path w="65404" h="89535">
                <a:moveTo>
                  <a:pt x="32410" y="0"/>
                </a:moveTo>
                <a:lnTo>
                  <a:pt x="0" y="89052"/>
                </a:lnTo>
                <a:lnTo>
                  <a:pt x="64820" y="89052"/>
                </a:lnTo>
                <a:lnTo>
                  <a:pt x="32410" y="0"/>
                </a:lnTo>
                <a:close/>
              </a:path>
            </a:pathLst>
          </a:custGeom>
          <a:solidFill>
            <a:srgbClr val="231F2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4859086" y="2880298"/>
            <a:ext cx="560605" cy="0"/>
          </a:xfrm>
          <a:custGeom>
            <a:avLst/>
            <a:gdLst/>
            <a:ahLst/>
            <a:cxnLst/>
            <a:rect l="l" t="t" r="r" b="b"/>
            <a:pathLst>
              <a:path w="577214">
                <a:moveTo>
                  <a:pt x="0" y="0"/>
                </a:moveTo>
                <a:lnTo>
                  <a:pt x="576935" y="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800944" y="2880298"/>
            <a:ext cx="603776" cy="0"/>
          </a:xfrm>
          <a:custGeom>
            <a:avLst/>
            <a:gdLst/>
            <a:ahLst/>
            <a:cxnLst/>
            <a:rect l="l" t="t" r="r" b="b"/>
            <a:pathLst>
              <a:path w="621664">
                <a:moveTo>
                  <a:pt x="0" y="0"/>
                </a:moveTo>
                <a:lnTo>
                  <a:pt x="621436" y="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5400301" y="2848821"/>
            <a:ext cx="86959" cy="63523"/>
          </a:xfrm>
          <a:custGeom>
            <a:avLst/>
            <a:gdLst/>
            <a:ahLst/>
            <a:cxnLst/>
            <a:rect l="l" t="t" r="r" b="b"/>
            <a:pathLst>
              <a:path w="89535" h="65405">
                <a:moveTo>
                  <a:pt x="0" y="0"/>
                </a:moveTo>
                <a:lnTo>
                  <a:pt x="0" y="64820"/>
                </a:lnTo>
                <a:lnTo>
                  <a:pt x="89052" y="3241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3702663" y="1669553"/>
            <a:ext cx="1796525" cy="354618"/>
          </a:xfrm>
          <a:custGeom>
            <a:avLst/>
            <a:gdLst/>
            <a:ahLst/>
            <a:cxnLst/>
            <a:rect l="l" t="t" r="r" b="b"/>
            <a:pathLst>
              <a:path w="1849754" h="365125">
                <a:moveTo>
                  <a:pt x="0" y="364997"/>
                </a:moveTo>
                <a:lnTo>
                  <a:pt x="1849272" y="364997"/>
                </a:lnTo>
                <a:lnTo>
                  <a:pt x="1849272" y="0"/>
                </a:lnTo>
                <a:lnTo>
                  <a:pt x="0" y="0"/>
                </a:lnTo>
                <a:lnTo>
                  <a:pt x="0" y="364997"/>
                </a:lnTo>
                <a:close/>
              </a:path>
            </a:pathLst>
          </a:custGeom>
          <a:solidFill>
            <a:srgbClr val="E6E7E8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3702663" y="1748371"/>
            <a:ext cx="1796525" cy="1618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335" rIns="0" bIns="0" rtlCol="0">
            <a:spAutoFit/>
          </a:bodyPr>
          <a:lstStyle/>
          <a:p>
            <a:pPr marL="220178">
              <a:spcBef>
                <a:spcPts val="98"/>
              </a:spcBef>
            </a:pPr>
            <a:r>
              <a:rPr sz="971" spc="-10" dirty="0">
                <a:solidFill>
                  <a:srgbClr val="231F20"/>
                </a:solidFill>
                <a:latin typeface="Arial"/>
                <a:cs typeface="Arial"/>
              </a:rPr>
              <a:t>¿Es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interesante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spc="-14" dirty="0">
                <a:solidFill>
                  <a:srgbClr val="231F20"/>
                </a:solidFill>
                <a:latin typeface="Arial"/>
                <a:cs typeface="Arial"/>
              </a:rPr>
              <a:t>título?</a:t>
            </a:r>
            <a:endParaRPr sz="97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77334" y="1670614"/>
            <a:ext cx="455144" cy="241567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91276" rIns="0" bIns="0" rtlCol="0">
            <a:spAutoFit/>
          </a:bodyPr>
          <a:lstStyle/>
          <a:p>
            <a:pPr marL="17885" algn="ctr">
              <a:spcBef>
                <a:spcPts val="719"/>
              </a:spcBef>
            </a:pP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SÍ</a:t>
            </a:r>
            <a:endParaRPr sz="971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31661" y="1670614"/>
            <a:ext cx="455144" cy="241567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91276" rIns="0" bIns="0" rtlCol="0">
            <a:spAutoFit/>
          </a:bodyPr>
          <a:lstStyle/>
          <a:p>
            <a:pPr marL="143084">
              <a:spcBef>
                <a:spcPts val="719"/>
              </a:spcBef>
            </a:pP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NO</a:t>
            </a:r>
            <a:endParaRPr sz="971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06606" y="2571319"/>
            <a:ext cx="1796525" cy="503001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54271" rIns="0" bIns="0" rtlCol="0">
            <a:spAutoFit/>
          </a:bodyPr>
          <a:lstStyle/>
          <a:p>
            <a:pPr marL="532250" marR="310222" indent="-214626">
              <a:spcBef>
                <a:spcPts val="427"/>
              </a:spcBef>
            </a:pPr>
            <a:r>
              <a:rPr sz="971" spc="-10" dirty="0">
                <a:solidFill>
                  <a:srgbClr val="231F20"/>
                </a:solidFill>
                <a:latin typeface="Arial"/>
                <a:cs typeface="Arial"/>
              </a:rPr>
              <a:t>¿Los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autores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poseen  experiencia</a:t>
            </a:r>
            <a:r>
              <a:rPr sz="97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endParaRPr sz="971">
              <a:latin typeface="Arial"/>
              <a:cs typeface="Arial"/>
            </a:endParaRPr>
          </a:p>
          <a:p>
            <a:pPr marL="328724"/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son</a:t>
            </a:r>
            <a:r>
              <a:rPr sz="971" spc="-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independientes?</a:t>
            </a:r>
            <a:endParaRPr sz="971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04498" y="2685389"/>
            <a:ext cx="455144" cy="241567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91276" rIns="0" bIns="0" rtlCol="0">
            <a:spAutoFit/>
          </a:bodyPr>
          <a:lstStyle/>
          <a:p>
            <a:pPr marL="143084">
              <a:spcBef>
                <a:spcPts val="719"/>
              </a:spcBef>
            </a:pP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NO</a:t>
            </a:r>
            <a:endParaRPr sz="971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75723" y="2694676"/>
            <a:ext cx="1673180" cy="352978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53654" rIns="0" bIns="0" rtlCol="0">
            <a:spAutoFit/>
          </a:bodyPr>
          <a:lstStyle/>
          <a:p>
            <a:pPr marL="524232" marR="321323" indent="-195508">
              <a:spcBef>
                <a:spcPts val="422"/>
              </a:spcBef>
            </a:pP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IR </a:t>
            </a:r>
            <a:r>
              <a:rPr sz="971" spc="5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971" spc="-8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SIGUIENTE 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ARTÍCULO</a:t>
            </a:r>
            <a:endParaRPr sz="971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06606" y="3648283"/>
            <a:ext cx="1213718" cy="315614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16652" rIns="0" bIns="0" rtlCol="0">
            <a:spAutoFit/>
          </a:bodyPr>
          <a:lstStyle/>
          <a:p>
            <a:pPr marL="354628" marR="347227" indent="56740">
              <a:spcBef>
                <a:spcPts val="131"/>
              </a:spcBef>
            </a:pPr>
            <a:r>
              <a:rPr sz="971" spc="-10" dirty="0">
                <a:solidFill>
                  <a:srgbClr val="231F20"/>
                </a:solidFill>
                <a:latin typeface="Arial"/>
                <a:cs typeface="Arial"/>
              </a:rPr>
              <a:t>Sí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o no  </a:t>
            </a:r>
            <a:r>
              <a:rPr sz="971" spc="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abe</a:t>
            </a:r>
            <a:r>
              <a:rPr sz="971" spc="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os</a:t>
            </a:r>
            <a:endParaRPr sz="971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02663" y="3648283"/>
            <a:ext cx="1796525" cy="240944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90659" rIns="0" bIns="0" rtlCol="0">
            <a:spAutoFit/>
          </a:bodyPr>
          <a:lstStyle/>
          <a:p>
            <a:pPr marL="255949">
              <a:spcBef>
                <a:spcPts val="714"/>
              </a:spcBef>
            </a:pPr>
            <a:r>
              <a:rPr sz="971" spc="-10" dirty="0">
                <a:solidFill>
                  <a:srgbClr val="231F20"/>
                </a:solidFill>
                <a:latin typeface="Arial"/>
                <a:cs typeface="Arial"/>
              </a:rPr>
              <a:t>¿Es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válido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spc="-10" dirty="0">
                <a:solidFill>
                  <a:srgbClr val="231F20"/>
                </a:solidFill>
                <a:latin typeface="Arial"/>
                <a:cs typeface="Arial"/>
              </a:rPr>
              <a:t>resumen?</a:t>
            </a:r>
            <a:endParaRPr sz="971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36817" y="3644880"/>
            <a:ext cx="455144" cy="241567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91276" rIns="0" bIns="0" rtlCol="0">
            <a:spAutoFit/>
          </a:bodyPr>
          <a:lstStyle/>
          <a:p>
            <a:pPr marL="143084">
              <a:spcBef>
                <a:spcPts val="719"/>
              </a:spcBef>
            </a:pP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NO</a:t>
            </a:r>
            <a:endParaRPr sz="971">
              <a:latin typeface="Arial"/>
              <a:cs typeface="Arial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1AE85EC-C034-4AB3-BBE2-94CD7530DAFF}"/>
              </a:ext>
            </a:extLst>
          </p:cNvPr>
          <p:cNvSpPr/>
          <p:nvPr/>
        </p:nvSpPr>
        <p:spPr>
          <a:xfrm>
            <a:off x="334929" y="4759326"/>
            <a:ext cx="8474141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Sackett</a:t>
            </a:r>
            <a:r>
              <a:rPr lang="es-CO" sz="500" dirty="0">
                <a:solidFill>
                  <a:schemeClr val="bg1"/>
                </a:solidFill>
              </a:rPr>
              <a:t> DL, </a:t>
            </a:r>
            <a:r>
              <a:rPr lang="es-CO" sz="500" dirty="0" err="1">
                <a:solidFill>
                  <a:schemeClr val="bg1"/>
                </a:solidFill>
              </a:rPr>
              <a:t>Straus</a:t>
            </a:r>
            <a:r>
              <a:rPr lang="es-CO" sz="500" dirty="0">
                <a:solidFill>
                  <a:schemeClr val="bg1"/>
                </a:solidFill>
              </a:rPr>
              <a:t> SE, Richardson WS, Rosenberg W, </a:t>
            </a:r>
            <a:r>
              <a:rPr lang="es-CO" sz="500" dirty="0" err="1">
                <a:solidFill>
                  <a:schemeClr val="bg1"/>
                </a:solidFill>
              </a:rPr>
              <a:t>Haynes</a:t>
            </a:r>
            <a:r>
              <a:rPr lang="es-CO" sz="500" dirty="0">
                <a:solidFill>
                  <a:schemeClr val="bg1"/>
                </a:solidFill>
              </a:rPr>
              <a:t> RB. </a:t>
            </a:r>
            <a:r>
              <a:rPr lang="es-CO" sz="500" dirty="0" err="1">
                <a:solidFill>
                  <a:schemeClr val="bg1"/>
                </a:solidFill>
              </a:rPr>
              <a:t>Evidence-Based</a:t>
            </a:r>
            <a:r>
              <a:rPr lang="es-CO" sz="500" dirty="0">
                <a:solidFill>
                  <a:schemeClr val="bg1"/>
                </a:solidFill>
              </a:rPr>
              <a:t> Medicine. </a:t>
            </a:r>
            <a:r>
              <a:rPr lang="es-CO" sz="500" dirty="0" err="1">
                <a:solidFill>
                  <a:schemeClr val="bg1"/>
                </a:solidFill>
              </a:rPr>
              <a:t>How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to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Practice</a:t>
            </a:r>
            <a:r>
              <a:rPr lang="es-CO" sz="500" dirty="0">
                <a:solidFill>
                  <a:schemeClr val="bg1"/>
                </a:solidFill>
              </a:rPr>
              <a:t> and </a:t>
            </a:r>
            <a:r>
              <a:rPr lang="es-CO" sz="500" dirty="0" err="1">
                <a:solidFill>
                  <a:schemeClr val="bg1"/>
                </a:solidFill>
              </a:rPr>
              <a:t>Teach</a:t>
            </a:r>
            <a:r>
              <a:rPr lang="es-CO" sz="500" dirty="0">
                <a:solidFill>
                  <a:schemeClr val="bg1"/>
                </a:solidFill>
              </a:rPr>
              <a:t> EBM. London: Churchill Livingstone; 2000.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49731" y="534009"/>
            <a:ext cx="3198344" cy="610440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102" dirty="0"/>
              <a:t>Fases </a:t>
            </a:r>
            <a:r>
              <a:rPr sz="1943" spc="-116" dirty="0"/>
              <a:t>de </a:t>
            </a:r>
            <a:r>
              <a:rPr sz="1943" spc="-165" dirty="0"/>
              <a:t>la </a:t>
            </a:r>
            <a:r>
              <a:rPr sz="1943" spc="-107" dirty="0"/>
              <a:t>lectura </a:t>
            </a:r>
            <a:r>
              <a:rPr sz="1943" spc="-136" dirty="0"/>
              <a:t>crítica:</a:t>
            </a:r>
            <a:r>
              <a:rPr sz="1943" spc="204" dirty="0"/>
              <a:t> </a:t>
            </a:r>
            <a:r>
              <a:rPr sz="1943" spc="-88" dirty="0"/>
              <a:t>Inicio</a:t>
            </a:r>
            <a:endParaRPr sz="1943" dirty="0"/>
          </a:p>
        </p:txBody>
      </p:sp>
      <p:sp>
        <p:nvSpPr>
          <p:cNvPr id="6" name="object 6"/>
          <p:cNvSpPr/>
          <p:nvPr/>
        </p:nvSpPr>
        <p:spPr>
          <a:xfrm>
            <a:off x="2816377" y="3216218"/>
            <a:ext cx="644480" cy="634612"/>
          </a:xfrm>
          <a:custGeom>
            <a:avLst/>
            <a:gdLst/>
            <a:ahLst/>
            <a:cxnLst/>
            <a:rect l="l" t="t" r="r" b="b"/>
            <a:pathLst>
              <a:path w="663575" h="653414">
                <a:moveTo>
                  <a:pt x="0" y="0"/>
                </a:moveTo>
                <a:lnTo>
                  <a:pt x="0" y="653351"/>
                </a:lnTo>
                <a:lnTo>
                  <a:pt x="663130" y="653351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441306" y="3819290"/>
            <a:ext cx="86959" cy="63523"/>
          </a:xfrm>
          <a:custGeom>
            <a:avLst/>
            <a:gdLst/>
            <a:ahLst/>
            <a:cxnLst/>
            <a:rect l="l" t="t" r="r" b="b"/>
            <a:pathLst>
              <a:path w="89535" h="65404">
                <a:moveTo>
                  <a:pt x="0" y="0"/>
                </a:moveTo>
                <a:lnTo>
                  <a:pt x="0" y="64820"/>
                </a:lnTo>
                <a:lnTo>
                  <a:pt x="89052" y="3241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779372" y="1840916"/>
            <a:ext cx="958394" cy="567389"/>
          </a:xfrm>
          <a:custGeom>
            <a:avLst/>
            <a:gdLst/>
            <a:ahLst/>
            <a:cxnLst/>
            <a:rect l="l" t="t" r="r" b="b"/>
            <a:pathLst>
              <a:path w="986789" h="584200">
                <a:moveTo>
                  <a:pt x="0" y="583984"/>
                </a:moveTo>
                <a:lnTo>
                  <a:pt x="0" y="0"/>
                </a:lnTo>
                <a:lnTo>
                  <a:pt x="986497" y="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747895" y="2388977"/>
            <a:ext cx="63523" cy="86959"/>
          </a:xfrm>
          <a:custGeom>
            <a:avLst/>
            <a:gdLst/>
            <a:ahLst/>
            <a:cxnLst/>
            <a:rect l="l" t="t" r="r" b="b"/>
            <a:pathLst>
              <a:path w="65405" h="89535">
                <a:moveTo>
                  <a:pt x="64820" y="0"/>
                </a:moveTo>
                <a:lnTo>
                  <a:pt x="0" y="0"/>
                </a:lnTo>
                <a:lnTo>
                  <a:pt x="32410" y="89052"/>
                </a:lnTo>
                <a:lnTo>
                  <a:pt x="64820" y="0"/>
                </a:lnTo>
                <a:close/>
              </a:path>
            </a:pathLst>
          </a:custGeom>
          <a:solidFill>
            <a:srgbClr val="231F2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498508" y="1840916"/>
            <a:ext cx="958394" cy="690734"/>
          </a:xfrm>
          <a:custGeom>
            <a:avLst/>
            <a:gdLst/>
            <a:ahLst/>
            <a:cxnLst/>
            <a:rect l="l" t="t" r="r" b="b"/>
            <a:pathLst>
              <a:path w="986789" h="711200">
                <a:moveTo>
                  <a:pt x="986497" y="710984"/>
                </a:moveTo>
                <a:lnTo>
                  <a:pt x="986497" y="0"/>
                </a:lnTo>
                <a:lnTo>
                  <a:pt x="0" y="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6425140" y="2512323"/>
            <a:ext cx="63523" cy="86959"/>
          </a:xfrm>
          <a:custGeom>
            <a:avLst/>
            <a:gdLst/>
            <a:ahLst/>
            <a:cxnLst/>
            <a:rect l="l" t="t" r="r" b="b"/>
            <a:pathLst>
              <a:path w="65404" h="89535">
                <a:moveTo>
                  <a:pt x="64820" y="0"/>
                </a:moveTo>
                <a:lnTo>
                  <a:pt x="0" y="0"/>
                </a:lnTo>
                <a:lnTo>
                  <a:pt x="32410" y="89052"/>
                </a:lnTo>
                <a:lnTo>
                  <a:pt x="64820" y="0"/>
                </a:lnTo>
                <a:close/>
              </a:path>
            </a:pathLst>
          </a:custGeom>
          <a:solidFill>
            <a:srgbClr val="231F2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5498508" y="3283588"/>
            <a:ext cx="958394" cy="567389"/>
          </a:xfrm>
          <a:custGeom>
            <a:avLst/>
            <a:gdLst/>
            <a:ahLst/>
            <a:cxnLst/>
            <a:rect l="l" t="t" r="r" b="b"/>
            <a:pathLst>
              <a:path w="986789" h="584200">
                <a:moveTo>
                  <a:pt x="986497" y="0"/>
                </a:moveTo>
                <a:lnTo>
                  <a:pt x="986497" y="583984"/>
                </a:lnTo>
                <a:lnTo>
                  <a:pt x="0" y="583984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6425140" y="3216217"/>
            <a:ext cx="63523" cy="86959"/>
          </a:xfrm>
          <a:custGeom>
            <a:avLst/>
            <a:gdLst/>
            <a:ahLst/>
            <a:cxnLst/>
            <a:rect l="l" t="t" r="r" b="b"/>
            <a:pathLst>
              <a:path w="65404" h="89535">
                <a:moveTo>
                  <a:pt x="32410" y="0"/>
                </a:moveTo>
                <a:lnTo>
                  <a:pt x="0" y="89052"/>
                </a:lnTo>
                <a:lnTo>
                  <a:pt x="64820" y="89052"/>
                </a:lnTo>
                <a:lnTo>
                  <a:pt x="32410" y="0"/>
                </a:lnTo>
                <a:close/>
              </a:path>
            </a:pathLst>
          </a:custGeom>
          <a:solidFill>
            <a:srgbClr val="231F2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4859086" y="2880298"/>
            <a:ext cx="560605" cy="0"/>
          </a:xfrm>
          <a:custGeom>
            <a:avLst/>
            <a:gdLst/>
            <a:ahLst/>
            <a:cxnLst/>
            <a:rect l="l" t="t" r="r" b="b"/>
            <a:pathLst>
              <a:path w="577214">
                <a:moveTo>
                  <a:pt x="0" y="0"/>
                </a:moveTo>
                <a:lnTo>
                  <a:pt x="576935" y="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800944" y="2880298"/>
            <a:ext cx="603776" cy="0"/>
          </a:xfrm>
          <a:custGeom>
            <a:avLst/>
            <a:gdLst/>
            <a:ahLst/>
            <a:cxnLst/>
            <a:rect l="l" t="t" r="r" b="b"/>
            <a:pathLst>
              <a:path w="621664">
                <a:moveTo>
                  <a:pt x="0" y="0"/>
                </a:moveTo>
                <a:lnTo>
                  <a:pt x="621436" y="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5400301" y="2848821"/>
            <a:ext cx="86959" cy="63523"/>
          </a:xfrm>
          <a:custGeom>
            <a:avLst/>
            <a:gdLst/>
            <a:ahLst/>
            <a:cxnLst/>
            <a:rect l="l" t="t" r="r" b="b"/>
            <a:pathLst>
              <a:path w="89535" h="65405">
                <a:moveTo>
                  <a:pt x="0" y="0"/>
                </a:moveTo>
                <a:lnTo>
                  <a:pt x="0" y="64820"/>
                </a:lnTo>
                <a:lnTo>
                  <a:pt x="89052" y="3241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3702663" y="1669553"/>
            <a:ext cx="1796525" cy="354618"/>
          </a:xfrm>
          <a:custGeom>
            <a:avLst/>
            <a:gdLst/>
            <a:ahLst/>
            <a:cxnLst/>
            <a:rect l="l" t="t" r="r" b="b"/>
            <a:pathLst>
              <a:path w="1849754" h="365125">
                <a:moveTo>
                  <a:pt x="0" y="364997"/>
                </a:moveTo>
                <a:lnTo>
                  <a:pt x="1849272" y="364997"/>
                </a:lnTo>
                <a:lnTo>
                  <a:pt x="1849272" y="0"/>
                </a:lnTo>
                <a:lnTo>
                  <a:pt x="0" y="0"/>
                </a:lnTo>
                <a:lnTo>
                  <a:pt x="0" y="364997"/>
                </a:lnTo>
                <a:close/>
              </a:path>
            </a:pathLst>
          </a:custGeom>
          <a:solidFill>
            <a:srgbClr val="E6E7E8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3702663" y="1748371"/>
            <a:ext cx="1796525" cy="1618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335" rIns="0" bIns="0" rtlCol="0">
            <a:spAutoFit/>
          </a:bodyPr>
          <a:lstStyle/>
          <a:p>
            <a:pPr marL="220178">
              <a:spcBef>
                <a:spcPts val="98"/>
              </a:spcBef>
            </a:pPr>
            <a:r>
              <a:rPr sz="971" spc="-10" dirty="0">
                <a:solidFill>
                  <a:srgbClr val="231F20"/>
                </a:solidFill>
                <a:latin typeface="Arial"/>
                <a:cs typeface="Arial"/>
              </a:rPr>
              <a:t>¿Es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interesante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spc="-14" dirty="0">
                <a:solidFill>
                  <a:srgbClr val="231F20"/>
                </a:solidFill>
                <a:latin typeface="Arial"/>
                <a:cs typeface="Arial"/>
              </a:rPr>
              <a:t>título?</a:t>
            </a:r>
            <a:endParaRPr sz="97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77334" y="1670614"/>
            <a:ext cx="455144" cy="241567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91276" rIns="0" bIns="0" rtlCol="0">
            <a:spAutoFit/>
          </a:bodyPr>
          <a:lstStyle/>
          <a:p>
            <a:pPr marL="17885" algn="ctr">
              <a:spcBef>
                <a:spcPts val="719"/>
              </a:spcBef>
            </a:pP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SÍ</a:t>
            </a:r>
            <a:endParaRPr sz="971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31661" y="1670614"/>
            <a:ext cx="455144" cy="241567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91276" rIns="0" bIns="0" rtlCol="0">
            <a:spAutoFit/>
          </a:bodyPr>
          <a:lstStyle/>
          <a:p>
            <a:pPr marL="143084">
              <a:spcBef>
                <a:spcPts val="719"/>
              </a:spcBef>
            </a:pP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NO</a:t>
            </a:r>
            <a:endParaRPr sz="971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06606" y="2571319"/>
            <a:ext cx="1796525" cy="503001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54271" rIns="0" bIns="0" rtlCol="0">
            <a:spAutoFit/>
          </a:bodyPr>
          <a:lstStyle/>
          <a:p>
            <a:pPr marL="532250" marR="310222" indent="-214626">
              <a:spcBef>
                <a:spcPts val="427"/>
              </a:spcBef>
            </a:pPr>
            <a:r>
              <a:rPr sz="971" spc="-10" dirty="0">
                <a:solidFill>
                  <a:srgbClr val="231F20"/>
                </a:solidFill>
                <a:latin typeface="Arial"/>
                <a:cs typeface="Arial"/>
              </a:rPr>
              <a:t>¿Los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autores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poseen  experiencia</a:t>
            </a:r>
            <a:r>
              <a:rPr sz="97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endParaRPr sz="971">
              <a:latin typeface="Arial"/>
              <a:cs typeface="Arial"/>
            </a:endParaRPr>
          </a:p>
          <a:p>
            <a:pPr marL="328724"/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son</a:t>
            </a:r>
            <a:r>
              <a:rPr sz="971" spc="-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independientes?</a:t>
            </a:r>
            <a:endParaRPr sz="971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04498" y="2685389"/>
            <a:ext cx="455144" cy="241567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91276" rIns="0" bIns="0" rtlCol="0">
            <a:spAutoFit/>
          </a:bodyPr>
          <a:lstStyle/>
          <a:p>
            <a:pPr marL="143084">
              <a:spcBef>
                <a:spcPts val="719"/>
              </a:spcBef>
            </a:pP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NO</a:t>
            </a:r>
            <a:endParaRPr sz="971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75723" y="2694676"/>
            <a:ext cx="1673180" cy="352978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53654" rIns="0" bIns="0" rtlCol="0">
            <a:spAutoFit/>
          </a:bodyPr>
          <a:lstStyle/>
          <a:p>
            <a:pPr marL="524232" marR="321323" indent="-195508">
              <a:spcBef>
                <a:spcPts val="422"/>
              </a:spcBef>
            </a:pP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IR </a:t>
            </a:r>
            <a:r>
              <a:rPr sz="971" spc="5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971" spc="-8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SIGUIENTE 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ARTÍCULO</a:t>
            </a:r>
            <a:endParaRPr sz="971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06606" y="3648283"/>
            <a:ext cx="1213718" cy="315614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16652" rIns="0" bIns="0" rtlCol="0">
            <a:spAutoFit/>
          </a:bodyPr>
          <a:lstStyle/>
          <a:p>
            <a:pPr marL="354628" marR="347227" indent="56740">
              <a:spcBef>
                <a:spcPts val="131"/>
              </a:spcBef>
            </a:pPr>
            <a:r>
              <a:rPr sz="971" spc="-10" dirty="0">
                <a:solidFill>
                  <a:srgbClr val="231F20"/>
                </a:solidFill>
                <a:latin typeface="Arial"/>
                <a:cs typeface="Arial"/>
              </a:rPr>
              <a:t>Sí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o no  </a:t>
            </a:r>
            <a:r>
              <a:rPr sz="971" spc="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abe</a:t>
            </a:r>
            <a:r>
              <a:rPr sz="971" spc="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os</a:t>
            </a:r>
            <a:endParaRPr sz="971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02663" y="3648283"/>
            <a:ext cx="1796525" cy="240944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90659" rIns="0" bIns="0" rtlCol="0">
            <a:spAutoFit/>
          </a:bodyPr>
          <a:lstStyle/>
          <a:p>
            <a:pPr marL="255949">
              <a:spcBef>
                <a:spcPts val="714"/>
              </a:spcBef>
            </a:pPr>
            <a:r>
              <a:rPr sz="971" spc="-10" dirty="0">
                <a:solidFill>
                  <a:srgbClr val="231F20"/>
                </a:solidFill>
                <a:latin typeface="Arial"/>
                <a:cs typeface="Arial"/>
              </a:rPr>
              <a:t>¿Es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válido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spc="-10" dirty="0">
                <a:solidFill>
                  <a:srgbClr val="231F20"/>
                </a:solidFill>
                <a:latin typeface="Arial"/>
                <a:cs typeface="Arial"/>
              </a:rPr>
              <a:t>resumen?</a:t>
            </a:r>
            <a:endParaRPr sz="971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36817" y="3644880"/>
            <a:ext cx="455144" cy="241567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91276" rIns="0" bIns="0" rtlCol="0">
            <a:spAutoFit/>
          </a:bodyPr>
          <a:lstStyle/>
          <a:p>
            <a:pPr marL="143084">
              <a:spcBef>
                <a:spcPts val="719"/>
              </a:spcBef>
            </a:pP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NO</a:t>
            </a:r>
            <a:endParaRPr sz="971">
              <a:latin typeface="Arial"/>
              <a:cs typeface="Arial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37A1E38-AB1C-40E2-B99C-3577D64E94DF}"/>
              </a:ext>
            </a:extLst>
          </p:cNvPr>
          <p:cNvSpPr/>
          <p:nvPr/>
        </p:nvSpPr>
        <p:spPr>
          <a:xfrm>
            <a:off x="334929" y="4759326"/>
            <a:ext cx="8474141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Sackett</a:t>
            </a:r>
            <a:r>
              <a:rPr lang="es-CO" sz="500" dirty="0">
                <a:solidFill>
                  <a:schemeClr val="bg1"/>
                </a:solidFill>
              </a:rPr>
              <a:t> DL, </a:t>
            </a:r>
            <a:r>
              <a:rPr lang="es-CO" sz="500" dirty="0" err="1">
                <a:solidFill>
                  <a:schemeClr val="bg1"/>
                </a:solidFill>
              </a:rPr>
              <a:t>Straus</a:t>
            </a:r>
            <a:r>
              <a:rPr lang="es-CO" sz="500" dirty="0">
                <a:solidFill>
                  <a:schemeClr val="bg1"/>
                </a:solidFill>
              </a:rPr>
              <a:t> SE, Richardson WS, Rosenberg W, </a:t>
            </a:r>
            <a:r>
              <a:rPr lang="es-CO" sz="500" dirty="0" err="1">
                <a:solidFill>
                  <a:schemeClr val="bg1"/>
                </a:solidFill>
              </a:rPr>
              <a:t>Haynes</a:t>
            </a:r>
            <a:r>
              <a:rPr lang="es-CO" sz="500" dirty="0">
                <a:solidFill>
                  <a:schemeClr val="bg1"/>
                </a:solidFill>
              </a:rPr>
              <a:t> RB. </a:t>
            </a:r>
            <a:r>
              <a:rPr lang="es-CO" sz="500" dirty="0" err="1">
                <a:solidFill>
                  <a:schemeClr val="bg1"/>
                </a:solidFill>
              </a:rPr>
              <a:t>Evidence-Based</a:t>
            </a:r>
            <a:r>
              <a:rPr lang="es-CO" sz="500" dirty="0">
                <a:solidFill>
                  <a:schemeClr val="bg1"/>
                </a:solidFill>
              </a:rPr>
              <a:t> Medicine. </a:t>
            </a:r>
            <a:r>
              <a:rPr lang="es-CO" sz="500" dirty="0" err="1">
                <a:solidFill>
                  <a:schemeClr val="bg1"/>
                </a:solidFill>
              </a:rPr>
              <a:t>How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to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Practice</a:t>
            </a:r>
            <a:r>
              <a:rPr lang="es-CO" sz="500" dirty="0">
                <a:solidFill>
                  <a:schemeClr val="bg1"/>
                </a:solidFill>
              </a:rPr>
              <a:t> and </a:t>
            </a:r>
            <a:r>
              <a:rPr lang="es-CO" sz="500" dirty="0" err="1">
                <a:solidFill>
                  <a:schemeClr val="bg1"/>
                </a:solidFill>
              </a:rPr>
              <a:t>Teach</a:t>
            </a:r>
            <a:r>
              <a:rPr lang="es-CO" sz="500" dirty="0">
                <a:solidFill>
                  <a:schemeClr val="bg1"/>
                </a:solidFill>
              </a:rPr>
              <a:t> EBM. London: Churchill Livingstone; 2000.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20165" y="562246"/>
            <a:ext cx="2657475" cy="610440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98" dirty="0"/>
              <a:t>2ª </a:t>
            </a:r>
            <a:r>
              <a:rPr sz="1943" spc="-146" dirty="0"/>
              <a:t>fase </a:t>
            </a:r>
            <a:r>
              <a:rPr sz="1943" spc="-116" dirty="0"/>
              <a:t>de </a:t>
            </a:r>
            <a:r>
              <a:rPr sz="1943" spc="-165" dirty="0"/>
              <a:t>la </a:t>
            </a:r>
            <a:r>
              <a:rPr sz="1943" spc="-107" dirty="0"/>
              <a:t>lectura</a:t>
            </a:r>
            <a:r>
              <a:rPr sz="1943" spc="214" dirty="0"/>
              <a:t> </a:t>
            </a:r>
            <a:r>
              <a:rPr sz="1943" spc="-111" dirty="0"/>
              <a:t>crítica</a:t>
            </a:r>
            <a:endParaRPr sz="1943" dirty="0"/>
          </a:p>
        </p:txBody>
      </p:sp>
      <p:sp>
        <p:nvSpPr>
          <p:cNvPr id="6" name="object 6"/>
          <p:cNvSpPr/>
          <p:nvPr/>
        </p:nvSpPr>
        <p:spPr>
          <a:xfrm>
            <a:off x="2816377" y="3216218"/>
            <a:ext cx="644480" cy="634612"/>
          </a:xfrm>
          <a:custGeom>
            <a:avLst/>
            <a:gdLst/>
            <a:ahLst/>
            <a:cxnLst/>
            <a:rect l="l" t="t" r="r" b="b"/>
            <a:pathLst>
              <a:path w="663575" h="653414">
                <a:moveTo>
                  <a:pt x="0" y="0"/>
                </a:moveTo>
                <a:lnTo>
                  <a:pt x="0" y="653351"/>
                </a:lnTo>
                <a:lnTo>
                  <a:pt x="663130" y="653351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441306" y="3819290"/>
            <a:ext cx="86959" cy="63523"/>
          </a:xfrm>
          <a:custGeom>
            <a:avLst/>
            <a:gdLst/>
            <a:ahLst/>
            <a:cxnLst/>
            <a:rect l="l" t="t" r="r" b="b"/>
            <a:pathLst>
              <a:path w="89535" h="65404">
                <a:moveTo>
                  <a:pt x="0" y="0"/>
                </a:moveTo>
                <a:lnTo>
                  <a:pt x="0" y="64820"/>
                </a:lnTo>
                <a:lnTo>
                  <a:pt x="89052" y="3241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779372" y="1840916"/>
            <a:ext cx="958394" cy="567389"/>
          </a:xfrm>
          <a:custGeom>
            <a:avLst/>
            <a:gdLst/>
            <a:ahLst/>
            <a:cxnLst/>
            <a:rect l="l" t="t" r="r" b="b"/>
            <a:pathLst>
              <a:path w="986789" h="584200">
                <a:moveTo>
                  <a:pt x="0" y="583984"/>
                </a:moveTo>
                <a:lnTo>
                  <a:pt x="0" y="0"/>
                </a:lnTo>
                <a:lnTo>
                  <a:pt x="986497" y="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747895" y="2388977"/>
            <a:ext cx="63523" cy="86959"/>
          </a:xfrm>
          <a:custGeom>
            <a:avLst/>
            <a:gdLst/>
            <a:ahLst/>
            <a:cxnLst/>
            <a:rect l="l" t="t" r="r" b="b"/>
            <a:pathLst>
              <a:path w="65405" h="89535">
                <a:moveTo>
                  <a:pt x="64820" y="0"/>
                </a:moveTo>
                <a:lnTo>
                  <a:pt x="0" y="0"/>
                </a:lnTo>
                <a:lnTo>
                  <a:pt x="32410" y="89052"/>
                </a:lnTo>
                <a:lnTo>
                  <a:pt x="64820" y="0"/>
                </a:lnTo>
                <a:close/>
              </a:path>
            </a:pathLst>
          </a:custGeom>
          <a:solidFill>
            <a:srgbClr val="231F2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498508" y="1840916"/>
            <a:ext cx="958394" cy="690734"/>
          </a:xfrm>
          <a:custGeom>
            <a:avLst/>
            <a:gdLst/>
            <a:ahLst/>
            <a:cxnLst/>
            <a:rect l="l" t="t" r="r" b="b"/>
            <a:pathLst>
              <a:path w="986789" h="711200">
                <a:moveTo>
                  <a:pt x="986497" y="710984"/>
                </a:moveTo>
                <a:lnTo>
                  <a:pt x="986497" y="0"/>
                </a:lnTo>
                <a:lnTo>
                  <a:pt x="0" y="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6425140" y="2512323"/>
            <a:ext cx="63523" cy="86959"/>
          </a:xfrm>
          <a:custGeom>
            <a:avLst/>
            <a:gdLst/>
            <a:ahLst/>
            <a:cxnLst/>
            <a:rect l="l" t="t" r="r" b="b"/>
            <a:pathLst>
              <a:path w="65404" h="89535">
                <a:moveTo>
                  <a:pt x="64820" y="0"/>
                </a:moveTo>
                <a:lnTo>
                  <a:pt x="0" y="0"/>
                </a:lnTo>
                <a:lnTo>
                  <a:pt x="32410" y="89052"/>
                </a:lnTo>
                <a:lnTo>
                  <a:pt x="64820" y="0"/>
                </a:lnTo>
                <a:close/>
              </a:path>
            </a:pathLst>
          </a:custGeom>
          <a:solidFill>
            <a:srgbClr val="231F2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859086" y="2880298"/>
            <a:ext cx="560605" cy="0"/>
          </a:xfrm>
          <a:custGeom>
            <a:avLst/>
            <a:gdLst/>
            <a:ahLst/>
            <a:cxnLst/>
            <a:rect l="l" t="t" r="r" b="b"/>
            <a:pathLst>
              <a:path w="577214">
                <a:moveTo>
                  <a:pt x="0" y="0"/>
                </a:moveTo>
                <a:lnTo>
                  <a:pt x="576935" y="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800944" y="2880298"/>
            <a:ext cx="603776" cy="0"/>
          </a:xfrm>
          <a:custGeom>
            <a:avLst/>
            <a:gdLst/>
            <a:ahLst/>
            <a:cxnLst/>
            <a:rect l="l" t="t" r="r" b="b"/>
            <a:pathLst>
              <a:path w="621664">
                <a:moveTo>
                  <a:pt x="0" y="0"/>
                </a:moveTo>
                <a:lnTo>
                  <a:pt x="621436" y="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5400301" y="2848821"/>
            <a:ext cx="86959" cy="63523"/>
          </a:xfrm>
          <a:custGeom>
            <a:avLst/>
            <a:gdLst/>
            <a:ahLst/>
            <a:cxnLst/>
            <a:rect l="l" t="t" r="r" b="b"/>
            <a:pathLst>
              <a:path w="89535" h="65405">
                <a:moveTo>
                  <a:pt x="0" y="0"/>
                </a:moveTo>
                <a:lnTo>
                  <a:pt x="0" y="64820"/>
                </a:lnTo>
                <a:lnTo>
                  <a:pt x="89052" y="3241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591982" y="4120190"/>
            <a:ext cx="231272" cy="161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3702663" y="1669554"/>
            <a:ext cx="1796525" cy="241567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91276" rIns="0" bIns="0" rtlCol="0">
            <a:spAutoFit/>
          </a:bodyPr>
          <a:lstStyle/>
          <a:p>
            <a:pPr marL="159120">
              <a:spcBef>
                <a:spcPts val="719"/>
              </a:spcBef>
            </a:pPr>
            <a:r>
              <a:rPr sz="971" spc="-14" dirty="0">
                <a:solidFill>
                  <a:srgbClr val="231F20"/>
                </a:solidFill>
                <a:latin typeface="Arial"/>
                <a:cs typeface="Arial"/>
              </a:rPr>
              <a:t>¿Son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útiles los</a:t>
            </a:r>
            <a:r>
              <a:rPr sz="97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resultados?</a:t>
            </a:r>
            <a:endParaRPr sz="971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77334" y="1670614"/>
            <a:ext cx="455144" cy="241567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91276" rIns="0" bIns="0" rtlCol="0">
            <a:spAutoFit/>
          </a:bodyPr>
          <a:lstStyle/>
          <a:p>
            <a:pPr marL="17885" algn="ctr">
              <a:spcBef>
                <a:spcPts val="719"/>
              </a:spcBef>
            </a:pP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SÍ</a:t>
            </a:r>
            <a:endParaRPr sz="971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1661" y="1670614"/>
            <a:ext cx="455144" cy="241567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91276" rIns="0" bIns="0" rtlCol="0">
            <a:spAutoFit/>
          </a:bodyPr>
          <a:lstStyle/>
          <a:p>
            <a:pPr marL="143084">
              <a:spcBef>
                <a:spcPts val="719"/>
              </a:spcBef>
            </a:pP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NO</a:t>
            </a:r>
            <a:endParaRPr sz="971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06606" y="2571319"/>
            <a:ext cx="1796525" cy="503001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54271" rIns="0" bIns="0" rtlCol="0">
            <a:spAutoFit/>
          </a:bodyPr>
          <a:lstStyle/>
          <a:p>
            <a:pPr marL="255332" marR="247931" indent="-617" algn="ctr">
              <a:spcBef>
                <a:spcPts val="427"/>
              </a:spcBef>
            </a:pPr>
            <a:r>
              <a:rPr sz="971" spc="-10" dirty="0">
                <a:solidFill>
                  <a:srgbClr val="231F20"/>
                </a:solidFill>
                <a:latin typeface="Arial"/>
                <a:cs typeface="Arial"/>
              </a:rPr>
              <a:t>¿Podrías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aplicar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estos  resultados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a tu práctica 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asistencial?</a:t>
            </a:r>
            <a:endParaRPr sz="97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04498" y="2685389"/>
            <a:ext cx="455144" cy="241567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91276" rIns="0" bIns="0" rtlCol="0">
            <a:spAutoFit/>
          </a:bodyPr>
          <a:lstStyle/>
          <a:p>
            <a:pPr marL="143084">
              <a:spcBef>
                <a:spcPts val="719"/>
              </a:spcBef>
            </a:pP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NO</a:t>
            </a:r>
            <a:endParaRPr sz="971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75723" y="2694676"/>
            <a:ext cx="1673180" cy="352978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53654" rIns="0" bIns="0" rtlCol="0">
            <a:spAutoFit/>
          </a:bodyPr>
          <a:lstStyle/>
          <a:p>
            <a:pPr marL="524232" marR="321323" indent="-195508">
              <a:spcBef>
                <a:spcPts val="422"/>
              </a:spcBef>
            </a:pP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IR </a:t>
            </a:r>
            <a:r>
              <a:rPr sz="971" spc="5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971" spc="-8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SIGUIENTE 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ARTÍCULO</a:t>
            </a:r>
            <a:endParaRPr sz="971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77334" y="3647877"/>
            <a:ext cx="455144" cy="241567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91276" rIns="0" bIns="0" rtlCol="0">
            <a:spAutoFit/>
          </a:bodyPr>
          <a:lstStyle/>
          <a:p>
            <a:pPr marL="17885" algn="ctr">
              <a:spcBef>
                <a:spcPts val="719"/>
              </a:spcBef>
            </a:pP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SÍ</a:t>
            </a:r>
            <a:endParaRPr sz="971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02663" y="3648283"/>
            <a:ext cx="1796525" cy="240944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90659" rIns="0" bIns="0" rtlCol="0">
            <a:spAutoFit/>
          </a:bodyPr>
          <a:lstStyle/>
          <a:p>
            <a:pPr marL="289870">
              <a:spcBef>
                <a:spcPts val="714"/>
              </a:spcBef>
            </a:pPr>
            <a:r>
              <a:rPr sz="971" spc="-20" dirty="0">
                <a:solidFill>
                  <a:srgbClr val="231F20"/>
                </a:solidFill>
                <a:latin typeface="Arial"/>
                <a:cs typeface="Arial"/>
              </a:rPr>
              <a:t>¿Cuál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es tu</a:t>
            </a:r>
            <a:r>
              <a:rPr sz="97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intención?</a:t>
            </a:r>
            <a:endParaRPr sz="971">
              <a:latin typeface="Arial"/>
              <a:cs typeface="Arial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310A02D-0A4F-45B1-9BAC-7F03AC38026B}"/>
              </a:ext>
            </a:extLst>
          </p:cNvPr>
          <p:cNvSpPr/>
          <p:nvPr/>
        </p:nvSpPr>
        <p:spPr>
          <a:xfrm>
            <a:off x="334929" y="4759326"/>
            <a:ext cx="8474141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Sackett</a:t>
            </a:r>
            <a:r>
              <a:rPr lang="es-CO" sz="500" dirty="0">
                <a:solidFill>
                  <a:schemeClr val="bg1"/>
                </a:solidFill>
              </a:rPr>
              <a:t> DL, </a:t>
            </a:r>
            <a:r>
              <a:rPr lang="es-CO" sz="500" dirty="0" err="1">
                <a:solidFill>
                  <a:schemeClr val="bg1"/>
                </a:solidFill>
              </a:rPr>
              <a:t>Straus</a:t>
            </a:r>
            <a:r>
              <a:rPr lang="es-CO" sz="500" dirty="0">
                <a:solidFill>
                  <a:schemeClr val="bg1"/>
                </a:solidFill>
              </a:rPr>
              <a:t> SE, Richardson WS, Rosenberg W, </a:t>
            </a:r>
            <a:r>
              <a:rPr lang="es-CO" sz="500" dirty="0" err="1">
                <a:solidFill>
                  <a:schemeClr val="bg1"/>
                </a:solidFill>
              </a:rPr>
              <a:t>Haynes</a:t>
            </a:r>
            <a:r>
              <a:rPr lang="es-CO" sz="500" dirty="0">
                <a:solidFill>
                  <a:schemeClr val="bg1"/>
                </a:solidFill>
              </a:rPr>
              <a:t> RB. </a:t>
            </a:r>
            <a:r>
              <a:rPr lang="es-CO" sz="500" dirty="0" err="1">
                <a:solidFill>
                  <a:schemeClr val="bg1"/>
                </a:solidFill>
              </a:rPr>
              <a:t>Evidence-Based</a:t>
            </a:r>
            <a:r>
              <a:rPr lang="es-CO" sz="500" dirty="0">
                <a:solidFill>
                  <a:schemeClr val="bg1"/>
                </a:solidFill>
              </a:rPr>
              <a:t> Medicine. </a:t>
            </a:r>
            <a:r>
              <a:rPr lang="es-CO" sz="500" dirty="0" err="1">
                <a:solidFill>
                  <a:schemeClr val="bg1"/>
                </a:solidFill>
              </a:rPr>
              <a:t>How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to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Practice</a:t>
            </a:r>
            <a:r>
              <a:rPr lang="es-CO" sz="500" dirty="0">
                <a:solidFill>
                  <a:schemeClr val="bg1"/>
                </a:solidFill>
              </a:rPr>
              <a:t> and </a:t>
            </a:r>
            <a:r>
              <a:rPr lang="es-CO" sz="500" dirty="0" err="1">
                <a:solidFill>
                  <a:schemeClr val="bg1"/>
                </a:solidFill>
              </a:rPr>
              <a:t>Teach</a:t>
            </a:r>
            <a:r>
              <a:rPr lang="es-CO" sz="500" dirty="0">
                <a:solidFill>
                  <a:schemeClr val="bg1"/>
                </a:solidFill>
              </a:rPr>
              <a:t> EBM. London: Churchill Livingstone; 2000.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B0DBFAF0-B11F-4D1B-99F7-06E47718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28" y="2259885"/>
            <a:ext cx="7746716" cy="6237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lIns="69056" tIns="34529" rIns="69056" bIns="345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CO" sz="3600" b="1" dirty="0">
                <a:solidFill>
                  <a:schemeClr val="bg1"/>
                </a:solidFill>
              </a:rPr>
              <a:t>Estructura y elementos de un artículo </a:t>
            </a:r>
            <a:endParaRPr lang="es-MX" altLang="es-CO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80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98245" y="335434"/>
            <a:ext cx="2657475" cy="610440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92" dirty="0"/>
              <a:t>3ª </a:t>
            </a:r>
            <a:r>
              <a:rPr sz="1943" spc="-146" dirty="0"/>
              <a:t>fase </a:t>
            </a:r>
            <a:r>
              <a:rPr sz="1943" spc="-116" dirty="0"/>
              <a:t>de </a:t>
            </a:r>
            <a:r>
              <a:rPr sz="1943" spc="-165" dirty="0"/>
              <a:t>la </a:t>
            </a:r>
            <a:r>
              <a:rPr sz="1943" spc="-107" dirty="0"/>
              <a:t>lectura</a:t>
            </a:r>
            <a:r>
              <a:rPr sz="1943" spc="198" dirty="0"/>
              <a:t> </a:t>
            </a:r>
            <a:r>
              <a:rPr sz="1943" spc="-111" dirty="0"/>
              <a:t>crítica</a:t>
            </a:r>
            <a:endParaRPr sz="1943" dirty="0"/>
          </a:p>
        </p:txBody>
      </p:sp>
      <p:sp>
        <p:nvSpPr>
          <p:cNvPr id="6" name="object 6"/>
          <p:cNvSpPr/>
          <p:nvPr/>
        </p:nvSpPr>
        <p:spPr>
          <a:xfrm>
            <a:off x="2359999" y="2399794"/>
            <a:ext cx="4338055" cy="1670711"/>
          </a:xfrm>
          <a:custGeom>
            <a:avLst/>
            <a:gdLst/>
            <a:ahLst/>
            <a:cxnLst/>
            <a:rect l="l" t="t" r="r" b="b"/>
            <a:pathLst>
              <a:path w="4466590" h="1720214">
                <a:moveTo>
                  <a:pt x="0" y="0"/>
                </a:moveTo>
                <a:lnTo>
                  <a:pt x="0" y="1720151"/>
                </a:lnTo>
                <a:lnTo>
                  <a:pt x="4466297" y="1720151"/>
                </a:lnTo>
                <a:lnTo>
                  <a:pt x="4466297" y="214909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5642538" y="2572638"/>
            <a:ext cx="0" cy="120262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355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642538" y="3278482"/>
            <a:ext cx="0" cy="792494"/>
          </a:xfrm>
          <a:custGeom>
            <a:avLst/>
            <a:gdLst/>
            <a:ahLst/>
            <a:cxnLst/>
            <a:rect l="l" t="t" r="r" b="b"/>
            <a:pathLst>
              <a:path h="815975">
                <a:moveTo>
                  <a:pt x="0" y="0"/>
                </a:moveTo>
                <a:lnTo>
                  <a:pt x="0" y="815428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4428907" y="2572638"/>
            <a:ext cx="0" cy="120262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355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428907" y="3278481"/>
            <a:ext cx="0" cy="793727"/>
          </a:xfrm>
          <a:custGeom>
            <a:avLst/>
            <a:gdLst/>
            <a:ahLst/>
            <a:cxnLst/>
            <a:rect l="l" t="t" r="r" b="b"/>
            <a:pathLst>
              <a:path h="817245">
                <a:moveTo>
                  <a:pt x="0" y="0"/>
                </a:moveTo>
                <a:lnTo>
                  <a:pt x="0" y="817194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14469" y="2572638"/>
            <a:ext cx="0" cy="120262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355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314469" y="3278481"/>
            <a:ext cx="0" cy="786944"/>
          </a:xfrm>
          <a:custGeom>
            <a:avLst/>
            <a:gdLst/>
            <a:ahLst/>
            <a:cxnLst/>
            <a:rect l="l" t="t" r="r" b="b"/>
            <a:pathLst>
              <a:path h="810260">
                <a:moveTo>
                  <a:pt x="0" y="0"/>
                </a:moveTo>
                <a:lnTo>
                  <a:pt x="0" y="809713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5642538" y="1765023"/>
            <a:ext cx="0" cy="137530"/>
          </a:xfrm>
          <a:custGeom>
            <a:avLst/>
            <a:gdLst/>
            <a:ahLst/>
            <a:cxnLst/>
            <a:rect l="l" t="t" r="r" b="b"/>
            <a:pathLst>
              <a:path h="141605">
                <a:moveTo>
                  <a:pt x="0" y="0"/>
                </a:moveTo>
                <a:lnTo>
                  <a:pt x="0" y="141427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5611061" y="1883262"/>
            <a:ext cx="63523" cy="86959"/>
          </a:xfrm>
          <a:custGeom>
            <a:avLst/>
            <a:gdLst/>
            <a:ahLst/>
            <a:cxnLst/>
            <a:rect l="l" t="t" r="r" b="b"/>
            <a:pathLst>
              <a:path w="65404" h="89535">
                <a:moveTo>
                  <a:pt x="64820" y="0"/>
                </a:moveTo>
                <a:lnTo>
                  <a:pt x="0" y="0"/>
                </a:lnTo>
                <a:lnTo>
                  <a:pt x="32410" y="89052"/>
                </a:lnTo>
                <a:lnTo>
                  <a:pt x="64820" y="0"/>
                </a:lnTo>
                <a:close/>
              </a:path>
            </a:pathLst>
          </a:custGeom>
          <a:solidFill>
            <a:srgbClr val="231F2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428907" y="1765022"/>
            <a:ext cx="0" cy="123345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6961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397430" y="1869213"/>
            <a:ext cx="63523" cy="86959"/>
          </a:xfrm>
          <a:custGeom>
            <a:avLst/>
            <a:gdLst/>
            <a:ahLst/>
            <a:cxnLst/>
            <a:rect l="l" t="t" r="r" b="b"/>
            <a:pathLst>
              <a:path w="65404" h="89535">
                <a:moveTo>
                  <a:pt x="64820" y="0"/>
                </a:moveTo>
                <a:lnTo>
                  <a:pt x="0" y="0"/>
                </a:lnTo>
                <a:lnTo>
                  <a:pt x="32410" y="89052"/>
                </a:lnTo>
                <a:lnTo>
                  <a:pt x="64820" y="0"/>
                </a:lnTo>
                <a:close/>
              </a:path>
            </a:pathLst>
          </a:custGeom>
          <a:solidFill>
            <a:srgbClr val="231F2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3314469" y="1765022"/>
            <a:ext cx="0" cy="155415"/>
          </a:xfrm>
          <a:custGeom>
            <a:avLst/>
            <a:gdLst/>
            <a:ahLst/>
            <a:cxnLst/>
            <a:rect l="l" t="t" r="r" b="b"/>
            <a:pathLst>
              <a:path h="160019">
                <a:moveTo>
                  <a:pt x="0" y="0"/>
                </a:moveTo>
                <a:lnTo>
                  <a:pt x="0" y="159829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3282993" y="1901134"/>
            <a:ext cx="63523" cy="86959"/>
          </a:xfrm>
          <a:custGeom>
            <a:avLst/>
            <a:gdLst/>
            <a:ahLst/>
            <a:cxnLst/>
            <a:rect l="l" t="t" r="r" b="b"/>
            <a:pathLst>
              <a:path w="65405" h="89535">
                <a:moveTo>
                  <a:pt x="64820" y="0"/>
                </a:moveTo>
                <a:lnTo>
                  <a:pt x="0" y="0"/>
                </a:lnTo>
                <a:lnTo>
                  <a:pt x="32410" y="89052"/>
                </a:lnTo>
                <a:lnTo>
                  <a:pt x="64820" y="0"/>
                </a:lnTo>
                <a:close/>
              </a:path>
            </a:pathLst>
          </a:custGeom>
          <a:solidFill>
            <a:srgbClr val="231F2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3372923" y="4586466"/>
            <a:ext cx="320698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984" y="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3305552" y="4554990"/>
            <a:ext cx="86959" cy="63523"/>
          </a:xfrm>
          <a:custGeom>
            <a:avLst/>
            <a:gdLst/>
            <a:ahLst/>
            <a:cxnLst/>
            <a:rect l="l" t="t" r="r" b="b"/>
            <a:pathLst>
              <a:path w="89535" h="65404">
                <a:moveTo>
                  <a:pt x="89052" y="0"/>
                </a:moveTo>
                <a:lnTo>
                  <a:pt x="0" y="32410"/>
                </a:lnTo>
                <a:lnTo>
                  <a:pt x="89052" y="64820"/>
                </a:lnTo>
                <a:lnTo>
                  <a:pt x="89052" y="0"/>
                </a:lnTo>
                <a:close/>
              </a:path>
            </a:pathLst>
          </a:custGeom>
          <a:solidFill>
            <a:srgbClr val="231F2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5157212" y="4569590"/>
            <a:ext cx="320698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329984" y="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5458581" y="4538112"/>
            <a:ext cx="86959" cy="63523"/>
          </a:xfrm>
          <a:custGeom>
            <a:avLst/>
            <a:gdLst/>
            <a:ahLst/>
            <a:cxnLst/>
            <a:rect l="l" t="t" r="r" b="b"/>
            <a:pathLst>
              <a:path w="89535" h="65404">
                <a:moveTo>
                  <a:pt x="0" y="0"/>
                </a:moveTo>
                <a:lnTo>
                  <a:pt x="0" y="64820"/>
                </a:lnTo>
                <a:lnTo>
                  <a:pt x="89052" y="3241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5387497" y="1581891"/>
            <a:ext cx="1279091" cy="320698"/>
          </a:xfrm>
          <a:custGeom>
            <a:avLst/>
            <a:gdLst/>
            <a:ahLst/>
            <a:cxnLst/>
            <a:rect l="l" t="t" r="r" b="b"/>
            <a:pathLst>
              <a:path w="1316989" h="330200">
                <a:moveTo>
                  <a:pt x="1316697" y="329984"/>
                </a:moveTo>
                <a:lnTo>
                  <a:pt x="1316697" y="0"/>
                </a:lnTo>
                <a:lnTo>
                  <a:pt x="0" y="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6634827" y="1883262"/>
            <a:ext cx="63523" cy="86959"/>
          </a:xfrm>
          <a:custGeom>
            <a:avLst/>
            <a:gdLst/>
            <a:ahLst/>
            <a:cxnLst/>
            <a:rect l="l" t="t" r="r" b="b"/>
            <a:pathLst>
              <a:path w="65404" h="89535">
                <a:moveTo>
                  <a:pt x="64820" y="0"/>
                </a:moveTo>
                <a:lnTo>
                  <a:pt x="0" y="0"/>
                </a:lnTo>
                <a:lnTo>
                  <a:pt x="32410" y="89052"/>
                </a:lnTo>
                <a:lnTo>
                  <a:pt x="64820" y="0"/>
                </a:lnTo>
                <a:close/>
              </a:path>
            </a:pathLst>
          </a:custGeom>
          <a:solidFill>
            <a:srgbClr val="231F2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2359999" y="1581891"/>
            <a:ext cx="1279091" cy="320698"/>
          </a:xfrm>
          <a:custGeom>
            <a:avLst/>
            <a:gdLst/>
            <a:ahLst/>
            <a:cxnLst/>
            <a:rect l="l" t="t" r="r" b="b"/>
            <a:pathLst>
              <a:path w="1316989" h="330200">
                <a:moveTo>
                  <a:pt x="0" y="329984"/>
                </a:moveTo>
                <a:lnTo>
                  <a:pt x="0" y="0"/>
                </a:lnTo>
                <a:lnTo>
                  <a:pt x="1316697" y="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2328522" y="1883262"/>
            <a:ext cx="63523" cy="86959"/>
          </a:xfrm>
          <a:custGeom>
            <a:avLst/>
            <a:gdLst/>
            <a:ahLst/>
            <a:cxnLst/>
            <a:rect l="l" t="t" r="r" b="b"/>
            <a:pathLst>
              <a:path w="65405" h="89535">
                <a:moveTo>
                  <a:pt x="64820" y="0"/>
                </a:moveTo>
                <a:lnTo>
                  <a:pt x="0" y="0"/>
                </a:lnTo>
                <a:lnTo>
                  <a:pt x="32410" y="89052"/>
                </a:lnTo>
                <a:lnTo>
                  <a:pt x="64820" y="0"/>
                </a:lnTo>
                <a:close/>
              </a:path>
            </a:pathLst>
          </a:custGeom>
          <a:solidFill>
            <a:srgbClr val="231F2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4799375" y="4198461"/>
            <a:ext cx="231272" cy="161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815265" y="4198461"/>
            <a:ext cx="231272" cy="161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211316" y="1410528"/>
            <a:ext cx="2636507" cy="354618"/>
          </a:xfrm>
          <a:custGeom>
            <a:avLst/>
            <a:gdLst/>
            <a:ahLst/>
            <a:cxnLst/>
            <a:rect l="l" t="t" r="r" b="b"/>
            <a:pathLst>
              <a:path w="2714625" h="365125">
                <a:moveTo>
                  <a:pt x="0" y="364998"/>
                </a:moveTo>
                <a:lnTo>
                  <a:pt x="2714396" y="364998"/>
                </a:lnTo>
                <a:lnTo>
                  <a:pt x="2714396" y="0"/>
                </a:lnTo>
                <a:lnTo>
                  <a:pt x="0" y="0"/>
                </a:lnTo>
                <a:lnTo>
                  <a:pt x="0" y="364998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 txBox="1"/>
          <p:nvPr/>
        </p:nvSpPr>
        <p:spPr>
          <a:xfrm>
            <a:off x="3211316" y="1489345"/>
            <a:ext cx="2636507" cy="161855"/>
          </a:xfrm>
          <a:prstGeom prst="rect">
            <a:avLst/>
          </a:prstGeom>
        </p:spPr>
        <p:txBody>
          <a:bodyPr vert="horz" wrap="square" lIns="0" tIns="12335" rIns="0" bIns="0" rtlCol="0">
            <a:spAutoFit/>
          </a:bodyPr>
          <a:lstStyle/>
          <a:p>
            <a:pPr marL="682736">
              <a:spcBef>
                <a:spcPts val="98"/>
              </a:spcBef>
            </a:pPr>
            <a:r>
              <a:rPr sz="971" spc="-20" dirty="0">
                <a:solidFill>
                  <a:srgbClr val="231F20"/>
                </a:solidFill>
                <a:latin typeface="Arial"/>
                <a:cs typeface="Arial"/>
              </a:rPr>
              <a:t>¿Cuál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es tu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intención?</a:t>
            </a:r>
            <a:endParaRPr sz="971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85909" y="1986600"/>
            <a:ext cx="1041651" cy="586507"/>
          </a:xfrm>
          <a:custGeom>
            <a:avLst/>
            <a:gdLst/>
            <a:ahLst/>
            <a:cxnLst/>
            <a:rect l="l" t="t" r="r" b="b"/>
            <a:pathLst>
              <a:path w="1072515" h="603885">
                <a:moveTo>
                  <a:pt x="0" y="603402"/>
                </a:moveTo>
                <a:lnTo>
                  <a:pt x="1072032" y="603402"/>
                </a:lnTo>
                <a:lnTo>
                  <a:pt x="1072032" y="0"/>
                </a:lnTo>
                <a:lnTo>
                  <a:pt x="0" y="0"/>
                </a:lnTo>
                <a:lnTo>
                  <a:pt x="0" y="603402"/>
                </a:lnTo>
                <a:close/>
              </a:path>
            </a:pathLst>
          </a:custGeom>
          <a:solidFill>
            <a:srgbClr val="E6E7E8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 txBox="1"/>
          <p:nvPr/>
        </p:nvSpPr>
        <p:spPr>
          <a:xfrm>
            <a:off x="1709536" y="2028709"/>
            <a:ext cx="786944" cy="4606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335" rIns="0" bIns="0" rtlCol="0">
            <a:spAutoFit/>
          </a:bodyPr>
          <a:lstStyle/>
          <a:p>
            <a:pPr marL="12335" marR="4934" algn="ctr">
              <a:spcBef>
                <a:spcPts val="98"/>
              </a:spcBef>
            </a:pP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Utilizar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una  </a:t>
            </a:r>
            <a:r>
              <a:rPr sz="971" spc="-10" dirty="0">
                <a:solidFill>
                  <a:srgbClr val="231F20"/>
                </a:solidFill>
                <a:latin typeface="Arial"/>
                <a:cs typeface="Arial"/>
              </a:rPr>
              <a:t>nueva</a:t>
            </a:r>
            <a:r>
              <a:rPr sz="971" spc="-6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técnica  diagnóstica</a:t>
            </a:r>
            <a:endParaRPr sz="971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62389" y="1986600"/>
            <a:ext cx="1041651" cy="586507"/>
          </a:xfrm>
          <a:custGeom>
            <a:avLst/>
            <a:gdLst/>
            <a:ahLst/>
            <a:cxnLst/>
            <a:rect l="l" t="t" r="r" b="b"/>
            <a:pathLst>
              <a:path w="1072514" h="603885">
                <a:moveTo>
                  <a:pt x="0" y="603402"/>
                </a:moveTo>
                <a:lnTo>
                  <a:pt x="1072032" y="603402"/>
                </a:lnTo>
                <a:lnTo>
                  <a:pt x="1072032" y="0"/>
                </a:lnTo>
                <a:lnTo>
                  <a:pt x="0" y="0"/>
                </a:lnTo>
                <a:lnTo>
                  <a:pt x="0" y="603402"/>
                </a:lnTo>
                <a:close/>
              </a:path>
            </a:pathLst>
          </a:custGeom>
          <a:solidFill>
            <a:srgbClr val="E6E7E8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 txBox="1"/>
          <p:nvPr/>
        </p:nvSpPr>
        <p:spPr>
          <a:xfrm>
            <a:off x="2965685" y="2102716"/>
            <a:ext cx="627828" cy="3112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335" rIns="0" bIns="0" rtlCol="0">
            <a:spAutoFit/>
          </a:bodyPr>
          <a:lstStyle/>
          <a:p>
            <a:pPr marL="25904" marR="4934" indent="-14184">
              <a:spcBef>
                <a:spcPts val="98"/>
              </a:spcBef>
            </a:pP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Conocer</a:t>
            </a:r>
            <a:r>
              <a:rPr sz="971" spc="-6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el  pronóstico</a:t>
            </a:r>
            <a:endParaRPr sz="971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38943" y="1986600"/>
            <a:ext cx="1041651" cy="586507"/>
          </a:xfrm>
          <a:custGeom>
            <a:avLst/>
            <a:gdLst/>
            <a:ahLst/>
            <a:cxnLst/>
            <a:rect l="l" t="t" r="r" b="b"/>
            <a:pathLst>
              <a:path w="1072514" h="603885">
                <a:moveTo>
                  <a:pt x="0" y="603402"/>
                </a:moveTo>
                <a:lnTo>
                  <a:pt x="1072032" y="603402"/>
                </a:lnTo>
                <a:lnTo>
                  <a:pt x="1072032" y="0"/>
                </a:lnTo>
                <a:lnTo>
                  <a:pt x="0" y="0"/>
                </a:lnTo>
                <a:lnTo>
                  <a:pt x="0" y="603402"/>
                </a:lnTo>
                <a:close/>
              </a:path>
            </a:pathLst>
          </a:custGeom>
          <a:solidFill>
            <a:srgbClr val="E6E7E8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 txBox="1"/>
          <p:nvPr/>
        </p:nvSpPr>
        <p:spPr>
          <a:xfrm>
            <a:off x="4072329" y="2102716"/>
            <a:ext cx="767825" cy="3112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335" rIns="0" bIns="0" rtlCol="0">
            <a:spAutoFit/>
          </a:bodyPr>
          <a:lstStyle/>
          <a:p>
            <a:pPr marL="150485" marR="4934" indent="-138767">
              <a:spcBef>
                <a:spcPts val="98"/>
              </a:spcBef>
            </a:pP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Determinar</a:t>
            </a:r>
            <a:r>
              <a:rPr sz="971" spc="-8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la 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etiología</a:t>
            </a:r>
            <a:endParaRPr sz="971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088891" y="1986600"/>
            <a:ext cx="1041651" cy="586507"/>
          </a:xfrm>
          <a:custGeom>
            <a:avLst/>
            <a:gdLst/>
            <a:ahLst/>
            <a:cxnLst/>
            <a:rect l="l" t="t" r="r" b="b"/>
            <a:pathLst>
              <a:path w="1072514" h="603885">
                <a:moveTo>
                  <a:pt x="0" y="603402"/>
                </a:moveTo>
                <a:lnTo>
                  <a:pt x="1072032" y="603402"/>
                </a:lnTo>
                <a:lnTo>
                  <a:pt x="1072032" y="0"/>
                </a:lnTo>
                <a:lnTo>
                  <a:pt x="0" y="0"/>
                </a:lnTo>
                <a:lnTo>
                  <a:pt x="0" y="603402"/>
                </a:lnTo>
                <a:close/>
              </a:path>
            </a:pathLst>
          </a:custGeom>
          <a:solidFill>
            <a:srgbClr val="E6E7E8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 txBox="1"/>
          <p:nvPr/>
        </p:nvSpPr>
        <p:spPr>
          <a:xfrm>
            <a:off x="5177341" y="2028709"/>
            <a:ext cx="857867" cy="4606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335" rIns="0" bIns="0" rtlCol="0">
            <a:spAutoFit/>
          </a:bodyPr>
          <a:lstStyle/>
          <a:p>
            <a:pPr marL="12335" marR="4934" algn="ctr">
              <a:spcBef>
                <a:spcPts val="98"/>
              </a:spcBef>
            </a:pP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Distinguir</a:t>
            </a:r>
            <a:r>
              <a:rPr sz="971" spc="-7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entre  terapias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útiles  e</a:t>
            </a:r>
            <a:r>
              <a:rPr sz="971" spc="-2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inútiles</a:t>
            </a:r>
            <a:endParaRPr sz="971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54678" y="1986599"/>
            <a:ext cx="1041651" cy="503002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54272" rIns="0" bIns="0" rtlCol="0">
            <a:spAutoFit/>
          </a:bodyPr>
          <a:lstStyle/>
          <a:p>
            <a:pPr marL="241147" marR="194891" indent="-46256">
              <a:spcBef>
                <a:spcPts val="428"/>
              </a:spcBef>
            </a:pP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Conocer</a:t>
            </a:r>
            <a:r>
              <a:rPr sz="971" spc="-5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un  fenómeno 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cualitativo</a:t>
            </a:r>
            <a:endParaRPr sz="971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85909" y="2692444"/>
            <a:ext cx="1041651" cy="718487"/>
          </a:xfrm>
          <a:custGeom>
            <a:avLst/>
            <a:gdLst/>
            <a:ahLst/>
            <a:cxnLst/>
            <a:rect l="l" t="t" r="r" b="b"/>
            <a:pathLst>
              <a:path w="1072515" h="739775">
                <a:moveTo>
                  <a:pt x="0" y="739394"/>
                </a:moveTo>
                <a:lnTo>
                  <a:pt x="1072032" y="739394"/>
                </a:lnTo>
                <a:lnTo>
                  <a:pt x="1072032" y="0"/>
                </a:lnTo>
                <a:lnTo>
                  <a:pt x="0" y="0"/>
                </a:lnTo>
                <a:lnTo>
                  <a:pt x="0" y="739394"/>
                </a:lnTo>
                <a:close/>
              </a:path>
            </a:pathLst>
          </a:custGeom>
          <a:solidFill>
            <a:srgbClr val="E6E7E8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 txBox="1"/>
          <p:nvPr/>
        </p:nvSpPr>
        <p:spPr>
          <a:xfrm>
            <a:off x="1884993" y="2734553"/>
            <a:ext cx="436643" cy="1618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335" rIns="0" bIns="0" rtlCol="0">
            <a:spAutoFit/>
          </a:bodyPr>
          <a:lstStyle/>
          <a:p>
            <a:pPr marL="12335">
              <a:spcBef>
                <a:spcPts val="98"/>
              </a:spcBef>
            </a:pP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¿Existe</a:t>
            </a:r>
            <a:endParaRPr sz="971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11200" y="2882567"/>
            <a:ext cx="783860" cy="3112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335" rIns="0" bIns="0" rtlCol="0">
            <a:spAutoFit/>
          </a:bodyPr>
          <a:lstStyle/>
          <a:p>
            <a:pPr marL="12335" marR="4934" indent="22820">
              <a:spcBef>
                <a:spcPts val="98"/>
              </a:spcBef>
            </a:pP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comparación  </a:t>
            </a:r>
            <a:r>
              <a:rPr sz="971" spc="5" dirty="0">
                <a:solidFill>
                  <a:srgbClr val="231F20"/>
                </a:solidFill>
                <a:latin typeface="Arial"/>
                <a:cs typeface="Arial"/>
              </a:rPr>
              <a:t>con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patrón</a:t>
            </a:r>
            <a:r>
              <a:rPr sz="971" spc="-10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endParaRPr sz="971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69485" y="3178596"/>
            <a:ext cx="267659" cy="1618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335" rIns="0" bIns="0" rtlCol="0">
            <a:spAutoFit/>
          </a:bodyPr>
          <a:lstStyle/>
          <a:p>
            <a:pPr marL="12335">
              <a:spcBef>
                <a:spcPts val="98"/>
              </a:spcBef>
            </a:pPr>
            <a:r>
              <a:rPr sz="971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71" spc="-49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?</a:t>
            </a:r>
            <a:endParaRPr sz="971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762389" y="2692444"/>
            <a:ext cx="1041651" cy="586507"/>
          </a:xfrm>
          <a:custGeom>
            <a:avLst/>
            <a:gdLst/>
            <a:ahLst/>
            <a:cxnLst/>
            <a:rect l="l" t="t" r="r" b="b"/>
            <a:pathLst>
              <a:path w="1072514" h="603885">
                <a:moveTo>
                  <a:pt x="0" y="603402"/>
                </a:moveTo>
                <a:lnTo>
                  <a:pt x="1072032" y="603402"/>
                </a:lnTo>
                <a:lnTo>
                  <a:pt x="1072032" y="0"/>
                </a:lnTo>
                <a:lnTo>
                  <a:pt x="0" y="0"/>
                </a:lnTo>
                <a:lnTo>
                  <a:pt x="0" y="603402"/>
                </a:lnTo>
                <a:close/>
              </a:path>
            </a:pathLst>
          </a:custGeom>
          <a:solidFill>
            <a:srgbClr val="E6E7E8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 txBox="1"/>
          <p:nvPr/>
        </p:nvSpPr>
        <p:spPr>
          <a:xfrm>
            <a:off x="2929855" y="2734553"/>
            <a:ext cx="699368" cy="4606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335" rIns="0" bIns="0" rtlCol="0">
            <a:spAutoFit/>
          </a:bodyPr>
          <a:lstStyle/>
          <a:p>
            <a:pPr marL="12335" marR="4934" algn="ctr">
              <a:spcBef>
                <a:spcPts val="98"/>
              </a:spcBef>
            </a:pPr>
            <a:r>
              <a:rPr sz="971" spc="-20" dirty="0">
                <a:solidFill>
                  <a:srgbClr val="231F20"/>
                </a:solidFill>
                <a:latin typeface="Arial"/>
                <a:cs typeface="Arial"/>
              </a:rPr>
              <a:t>¿Se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trata</a:t>
            </a:r>
            <a:r>
              <a:rPr sz="971" spc="-7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de 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una</a:t>
            </a:r>
            <a:r>
              <a:rPr sz="971" spc="-5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spc="5" dirty="0">
                <a:solidFill>
                  <a:srgbClr val="231F20"/>
                </a:solidFill>
                <a:latin typeface="Arial"/>
                <a:cs typeface="Arial"/>
              </a:rPr>
              <a:t>cohorte 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clásica?</a:t>
            </a:r>
            <a:endParaRPr sz="971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938943" y="2692444"/>
            <a:ext cx="1041651" cy="586507"/>
          </a:xfrm>
          <a:custGeom>
            <a:avLst/>
            <a:gdLst/>
            <a:ahLst/>
            <a:cxnLst/>
            <a:rect l="l" t="t" r="r" b="b"/>
            <a:pathLst>
              <a:path w="1072514" h="603885">
                <a:moveTo>
                  <a:pt x="0" y="603402"/>
                </a:moveTo>
                <a:lnTo>
                  <a:pt x="1072032" y="603402"/>
                </a:lnTo>
                <a:lnTo>
                  <a:pt x="1072032" y="0"/>
                </a:lnTo>
                <a:lnTo>
                  <a:pt x="0" y="0"/>
                </a:lnTo>
                <a:lnTo>
                  <a:pt x="0" y="603402"/>
                </a:lnTo>
                <a:close/>
              </a:path>
            </a:pathLst>
          </a:custGeom>
          <a:solidFill>
            <a:srgbClr val="E6E7E8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 txBox="1"/>
          <p:nvPr/>
        </p:nvSpPr>
        <p:spPr>
          <a:xfrm>
            <a:off x="4051742" y="2734553"/>
            <a:ext cx="809144" cy="4606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335" rIns="0" bIns="0" rtlCol="0">
            <a:spAutoFit/>
          </a:bodyPr>
          <a:lstStyle/>
          <a:p>
            <a:pPr marL="12335" marR="4934" algn="just">
              <a:spcBef>
                <a:spcPts val="98"/>
              </a:spcBef>
            </a:pPr>
            <a:r>
              <a:rPr sz="971" spc="-20" dirty="0">
                <a:solidFill>
                  <a:srgbClr val="231F20"/>
                </a:solidFill>
                <a:latin typeface="Arial"/>
                <a:cs typeface="Arial"/>
              </a:rPr>
              <a:t>¿Se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estudió</a:t>
            </a:r>
            <a:r>
              <a:rPr sz="971" spc="-8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la  </a:t>
            </a:r>
            <a:r>
              <a:rPr sz="971" spc="5" dirty="0">
                <a:solidFill>
                  <a:srgbClr val="231F20"/>
                </a:solidFill>
                <a:latin typeface="Arial"/>
                <a:cs typeface="Arial"/>
              </a:rPr>
              <a:t>fortaleza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971" spc="-9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la 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causalidad?</a:t>
            </a:r>
            <a:endParaRPr sz="971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88891" y="2692444"/>
            <a:ext cx="1041651" cy="586507"/>
          </a:xfrm>
          <a:custGeom>
            <a:avLst/>
            <a:gdLst/>
            <a:ahLst/>
            <a:cxnLst/>
            <a:rect l="l" t="t" r="r" b="b"/>
            <a:pathLst>
              <a:path w="1072514" h="603885">
                <a:moveTo>
                  <a:pt x="0" y="603402"/>
                </a:moveTo>
                <a:lnTo>
                  <a:pt x="1072032" y="603402"/>
                </a:lnTo>
                <a:lnTo>
                  <a:pt x="1072032" y="0"/>
                </a:lnTo>
                <a:lnTo>
                  <a:pt x="0" y="0"/>
                </a:lnTo>
                <a:lnTo>
                  <a:pt x="0" y="603402"/>
                </a:lnTo>
                <a:close/>
              </a:path>
            </a:pathLst>
          </a:custGeom>
          <a:solidFill>
            <a:srgbClr val="E6E7E8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 txBox="1"/>
          <p:nvPr/>
        </p:nvSpPr>
        <p:spPr>
          <a:xfrm>
            <a:off x="5177947" y="2808560"/>
            <a:ext cx="856634" cy="3112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335" rIns="0" bIns="0" rtlCol="0">
            <a:spAutoFit/>
          </a:bodyPr>
          <a:lstStyle/>
          <a:p>
            <a:pPr marL="12335" marR="4934" indent="270134">
              <a:spcBef>
                <a:spcPts val="98"/>
              </a:spcBef>
            </a:pPr>
            <a:r>
              <a:rPr sz="971" spc="-10" dirty="0">
                <a:solidFill>
                  <a:srgbClr val="231F20"/>
                </a:solidFill>
                <a:latin typeface="Arial"/>
                <a:cs typeface="Arial"/>
              </a:rPr>
              <a:t>¿Hay 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ale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971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971" spc="14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971" spc="10" dirty="0">
                <a:solidFill>
                  <a:srgbClr val="231F20"/>
                </a:solidFill>
                <a:latin typeface="Arial"/>
                <a:cs typeface="Arial"/>
              </a:rPr>
              <a:t>z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71" spc="1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71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ó</a:t>
            </a:r>
            <a:r>
              <a:rPr sz="971" spc="-39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?</a:t>
            </a:r>
            <a:endParaRPr sz="971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254678" y="2692431"/>
            <a:ext cx="1041651" cy="1310544"/>
          </a:xfrm>
          <a:custGeom>
            <a:avLst/>
            <a:gdLst/>
            <a:ahLst/>
            <a:cxnLst/>
            <a:rect l="l" t="t" r="r" b="b"/>
            <a:pathLst>
              <a:path w="1072514" h="1349375">
                <a:moveTo>
                  <a:pt x="0" y="1349108"/>
                </a:moveTo>
                <a:lnTo>
                  <a:pt x="1072032" y="1349108"/>
                </a:lnTo>
                <a:lnTo>
                  <a:pt x="1072032" y="0"/>
                </a:lnTo>
                <a:lnTo>
                  <a:pt x="0" y="0"/>
                </a:lnTo>
                <a:lnTo>
                  <a:pt x="0" y="1349108"/>
                </a:lnTo>
                <a:close/>
              </a:path>
            </a:pathLst>
          </a:custGeom>
          <a:solidFill>
            <a:srgbClr val="E6E7E8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 txBox="1"/>
          <p:nvPr/>
        </p:nvSpPr>
        <p:spPr>
          <a:xfrm>
            <a:off x="6341684" y="2734553"/>
            <a:ext cx="860334" cy="1207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335" rIns="0" bIns="0" rtlCol="0">
            <a:spAutoFit/>
          </a:bodyPr>
          <a:lstStyle/>
          <a:p>
            <a:pPr marL="126433" marR="119032" indent="73393" algn="just">
              <a:spcBef>
                <a:spcPts val="98"/>
              </a:spcBef>
            </a:pPr>
            <a:r>
              <a:rPr sz="971" spc="-20" dirty="0">
                <a:solidFill>
                  <a:srgbClr val="231F20"/>
                </a:solidFill>
                <a:latin typeface="Arial"/>
                <a:cs typeface="Arial"/>
              </a:rPr>
              <a:t>¿Se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han 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realizado 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los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pasos  a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971" spc="1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dos</a:t>
            </a:r>
            <a:endParaRPr sz="971">
              <a:latin typeface="Arial"/>
              <a:cs typeface="Arial"/>
            </a:endParaRPr>
          </a:p>
          <a:p>
            <a:pPr marL="12335" marR="4934" algn="ctr"/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para</a:t>
            </a:r>
            <a:r>
              <a:rPr sz="971" spc="-7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contrastar  la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credibilidad 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de los 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resultados?</a:t>
            </a:r>
            <a:endParaRPr sz="971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581123" y="4376169"/>
            <a:ext cx="1673180" cy="346751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47488" rIns="0" bIns="0" rtlCol="0">
            <a:spAutoFit/>
          </a:bodyPr>
          <a:lstStyle/>
          <a:p>
            <a:pPr marL="553836" marR="292337" indent="-195508">
              <a:spcBef>
                <a:spcPts val="374"/>
              </a:spcBef>
            </a:pP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IR </a:t>
            </a:r>
            <a:r>
              <a:rPr sz="971" spc="5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971" spc="-8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SIGUIENTE  </a:t>
            </a: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ARTÍCULO</a:t>
            </a:r>
            <a:endParaRPr sz="971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92252" y="4432180"/>
            <a:ext cx="455144" cy="250908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100526" rIns="0" bIns="0" rtlCol="0">
            <a:spAutoFit/>
          </a:bodyPr>
          <a:lstStyle/>
          <a:p>
            <a:pPr marL="143084">
              <a:spcBef>
                <a:spcPts val="791"/>
              </a:spcBef>
            </a:pPr>
            <a:r>
              <a:rPr sz="971" dirty="0">
                <a:solidFill>
                  <a:srgbClr val="231F20"/>
                </a:solidFill>
                <a:latin typeface="Arial"/>
                <a:cs typeface="Arial"/>
              </a:rPr>
              <a:t>NO</a:t>
            </a:r>
            <a:endParaRPr sz="971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668222" y="4432180"/>
            <a:ext cx="455144" cy="250908"/>
          </a:xfrm>
          <a:prstGeom prst="rect">
            <a:avLst/>
          </a:prstGeom>
          <a:solidFill>
            <a:srgbClr val="E6E7E8"/>
          </a:solidFill>
          <a:ln>
            <a:solidFill>
              <a:schemeClr val="bg1"/>
            </a:solidFill>
          </a:ln>
        </p:spPr>
        <p:txBody>
          <a:bodyPr vert="horz" wrap="square" lIns="0" tIns="100526" rIns="0" bIns="0" rtlCol="0">
            <a:spAutoFit/>
          </a:bodyPr>
          <a:lstStyle/>
          <a:p>
            <a:pPr marL="17885" algn="ctr">
              <a:spcBef>
                <a:spcPts val="791"/>
              </a:spcBef>
            </a:pPr>
            <a:r>
              <a:rPr sz="971" spc="-5" dirty="0">
                <a:solidFill>
                  <a:srgbClr val="231F20"/>
                </a:solidFill>
                <a:latin typeface="Arial"/>
                <a:cs typeface="Arial"/>
              </a:rPr>
              <a:t>SÍ</a:t>
            </a:r>
            <a:endParaRPr sz="971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629661" y="4194168"/>
            <a:ext cx="1597322" cy="59421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335" rIns="0" bIns="0" rtlCol="0">
            <a:spAutoFit/>
          </a:bodyPr>
          <a:lstStyle/>
          <a:p>
            <a:pPr marL="12335" marR="4934">
              <a:lnSpc>
                <a:spcPct val="111100"/>
              </a:lnSpc>
              <a:spcBef>
                <a:spcPts val="98"/>
              </a:spcBef>
            </a:pPr>
            <a:r>
              <a:rPr sz="1166" spc="-10" dirty="0">
                <a:solidFill>
                  <a:schemeClr val="bg1"/>
                </a:solidFill>
                <a:latin typeface="Arial"/>
                <a:cs typeface="Arial"/>
              </a:rPr>
              <a:t>Leer material </a:t>
            </a:r>
            <a:r>
              <a:rPr sz="1166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66" spc="-6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66" spc="-10" dirty="0">
                <a:solidFill>
                  <a:schemeClr val="bg1"/>
                </a:solidFill>
                <a:latin typeface="Arial"/>
                <a:cs typeface="Arial"/>
              </a:rPr>
              <a:t>métodos  </a:t>
            </a:r>
            <a:r>
              <a:rPr sz="1166" dirty="0">
                <a:solidFill>
                  <a:schemeClr val="bg1"/>
                </a:solidFill>
                <a:latin typeface="Arial"/>
                <a:cs typeface="Arial"/>
              </a:rPr>
              <a:t>y </a:t>
            </a:r>
            <a:r>
              <a:rPr sz="1166" spc="-10" dirty="0">
                <a:solidFill>
                  <a:schemeClr val="bg1"/>
                </a:solidFill>
                <a:latin typeface="Arial"/>
                <a:cs typeface="Arial"/>
              </a:rPr>
              <a:t>realizar una lectura  crítica </a:t>
            </a:r>
            <a:r>
              <a:rPr sz="1166" spc="-5" dirty="0">
                <a:solidFill>
                  <a:schemeClr val="bg1"/>
                </a:solidFill>
                <a:latin typeface="Arial"/>
                <a:cs typeface="Arial"/>
              </a:rPr>
              <a:t>en</a:t>
            </a:r>
            <a:r>
              <a:rPr sz="1166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66" spc="-10" dirty="0">
                <a:solidFill>
                  <a:schemeClr val="bg1"/>
                </a:solidFill>
                <a:latin typeface="Arial"/>
                <a:cs typeface="Arial"/>
              </a:rPr>
              <a:t>profundidad</a:t>
            </a:r>
            <a:endParaRPr sz="1166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0D457EE0-186A-48A4-B5D8-4F28C2CD4AC9}"/>
              </a:ext>
            </a:extLst>
          </p:cNvPr>
          <p:cNvSpPr/>
          <p:nvPr/>
        </p:nvSpPr>
        <p:spPr>
          <a:xfrm>
            <a:off x="291955" y="4974223"/>
            <a:ext cx="8474141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s-CO" sz="500" dirty="0" err="1">
                <a:solidFill>
                  <a:schemeClr val="bg1"/>
                </a:solidFill>
              </a:rPr>
              <a:t>Sackett</a:t>
            </a:r>
            <a:r>
              <a:rPr lang="es-CO" sz="500" dirty="0">
                <a:solidFill>
                  <a:schemeClr val="bg1"/>
                </a:solidFill>
              </a:rPr>
              <a:t> DL, </a:t>
            </a:r>
            <a:r>
              <a:rPr lang="es-CO" sz="500" dirty="0" err="1">
                <a:solidFill>
                  <a:schemeClr val="bg1"/>
                </a:solidFill>
              </a:rPr>
              <a:t>Straus</a:t>
            </a:r>
            <a:r>
              <a:rPr lang="es-CO" sz="500" dirty="0">
                <a:solidFill>
                  <a:schemeClr val="bg1"/>
                </a:solidFill>
              </a:rPr>
              <a:t> SE, Richardson WS, Rosenberg W, </a:t>
            </a:r>
            <a:r>
              <a:rPr lang="es-CO" sz="500" dirty="0" err="1">
                <a:solidFill>
                  <a:schemeClr val="bg1"/>
                </a:solidFill>
              </a:rPr>
              <a:t>Haynes</a:t>
            </a:r>
            <a:r>
              <a:rPr lang="es-CO" sz="500" dirty="0">
                <a:solidFill>
                  <a:schemeClr val="bg1"/>
                </a:solidFill>
              </a:rPr>
              <a:t> RB. </a:t>
            </a:r>
            <a:r>
              <a:rPr lang="es-CO" sz="500" dirty="0" err="1">
                <a:solidFill>
                  <a:schemeClr val="bg1"/>
                </a:solidFill>
              </a:rPr>
              <a:t>Evidence-Based</a:t>
            </a:r>
            <a:r>
              <a:rPr lang="es-CO" sz="500" dirty="0">
                <a:solidFill>
                  <a:schemeClr val="bg1"/>
                </a:solidFill>
              </a:rPr>
              <a:t> Medicine. </a:t>
            </a:r>
            <a:r>
              <a:rPr lang="es-CO" sz="500" dirty="0" err="1">
                <a:solidFill>
                  <a:schemeClr val="bg1"/>
                </a:solidFill>
              </a:rPr>
              <a:t>How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to</a:t>
            </a:r>
            <a:r>
              <a:rPr lang="es-CO" sz="500" dirty="0">
                <a:solidFill>
                  <a:schemeClr val="bg1"/>
                </a:solidFill>
              </a:rPr>
              <a:t> </a:t>
            </a:r>
            <a:r>
              <a:rPr lang="es-CO" sz="500" dirty="0" err="1">
                <a:solidFill>
                  <a:schemeClr val="bg1"/>
                </a:solidFill>
              </a:rPr>
              <a:t>Practice</a:t>
            </a:r>
            <a:r>
              <a:rPr lang="es-CO" sz="500" dirty="0">
                <a:solidFill>
                  <a:schemeClr val="bg1"/>
                </a:solidFill>
              </a:rPr>
              <a:t> and </a:t>
            </a:r>
            <a:r>
              <a:rPr lang="es-CO" sz="500" dirty="0" err="1">
                <a:solidFill>
                  <a:schemeClr val="bg1"/>
                </a:solidFill>
              </a:rPr>
              <a:t>Teach</a:t>
            </a:r>
            <a:r>
              <a:rPr lang="es-CO" sz="500" dirty="0">
                <a:solidFill>
                  <a:schemeClr val="bg1"/>
                </a:solidFill>
              </a:rPr>
              <a:t> EBM. London: Churchill Livingstone; 2000.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74967" y="490709"/>
            <a:ext cx="2486642" cy="610440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83" dirty="0"/>
              <a:t>Características </a:t>
            </a:r>
            <a:r>
              <a:rPr sz="1943" spc="-122" dirty="0"/>
              <a:t>del</a:t>
            </a:r>
            <a:r>
              <a:rPr sz="1943" spc="-59" dirty="0"/>
              <a:t> </a:t>
            </a:r>
            <a:r>
              <a:rPr sz="1943" spc="-102" dirty="0"/>
              <a:t>título</a:t>
            </a:r>
            <a:endParaRPr sz="1943" dirty="0"/>
          </a:p>
        </p:txBody>
      </p:sp>
      <p:sp>
        <p:nvSpPr>
          <p:cNvPr id="6" name="object 6"/>
          <p:cNvSpPr txBox="1"/>
          <p:nvPr/>
        </p:nvSpPr>
        <p:spPr>
          <a:xfrm>
            <a:off x="557047" y="1298271"/>
            <a:ext cx="7756635" cy="29420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0" tIns="66607" rIns="0" bIns="0" rtlCol="0">
            <a:spAutoFit/>
          </a:bodyPr>
          <a:lstStyle/>
          <a:p>
            <a:pPr marL="234363" indent="-222028">
              <a:spcBef>
                <a:spcPts val="524"/>
              </a:spcBef>
              <a:buChar char="•"/>
              <a:tabLst>
                <a:tab pos="233746" algn="l"/>
                <a:tab pos="234363" algn="l"/>
              </a:tabLst>
            </a:pP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Encabezamiento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del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artículo.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Identificar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con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precisión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el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tema principal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del</a:t>
            </a:r>
            <a:r>
              <a:rPr sz="14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artículo.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Estructura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sencilla: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721" lvl="1" indent="-222028">
              <a:spcBef>
                <a:spcPts val="428"/>
              </a:spcBef>
              <a:buChar char="•"/>
              <a:tabLst>
                <a:tab pos="431721" algn="l"/>
                <a:tab pos="432337" algn="l"/>
              </a:tabLst>
            </a:pP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Atractivo,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indicativo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del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problema</a:t>
            </a:r>
            <a:r>
              <a:rPr sz="14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investigado.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721" lvl="1" indent="-222028">
              <a:spcBef>
                <a:spcPts val="432"/>
              </a:spcBef>
              <a:buChar char="•"/>
              <a:tabLst>
                <a:tab pos="431721" algn="l"/>
                <a:tab pos="432337" algn="l"/>
              </a:tabLst>
            </a:pPr>
            <a:r>
              <a:rPr sz="1400" spc="-29" dirty="0">
                <a:solidFill>
                  <a:schemeClr val="bg1"/>
                </a:solidFill>
                <a:latin typeface="Arial"/>
                <a:cs typeface="Arial"/>
              </a:rPr>
              <a:t>15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palabras redactadas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en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tono</a:t>
            </a:r>
            <a:r>
              <a:rPr sz="1400" spc="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afirmativo.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721" lvl="1" indent="-222028">
              <a:spcBef>
                <a:spcPts val="432"/>
              </a:spcBef>
              <a:buChar char="•"/>
              <a:tabLst>
                <a:tab pos="431721" algn="l"/>
                <a:tab pos="432337" algn="l"/>
              </a:tabLst>
            </a:pP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Descriptores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del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contenido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del</a:t>
            </a:r>
            <a:r>
              <a:rPr sz="14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artículo.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721" lvl="1" indent="-222028">
              <a:spcBef>
                <a:spcPts val="432"/>
              </a:spcBef>
              <a:buChar char="•"/>
              <a:tabLst>
                <a:tab pos="431721" algn="l"/>
                <a:tab pos="432337" algn="l"/>
              </a:tabLst>
            </a:pP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Información </a:t>
            </a:r>
            <a:r>
              <a:rPr sz="1400" spc="-20" dirty="0">
                <a:solidFill>
                  <a:schemeClr val="bg1"/>
                </a:solidFill>
                <a:latin typeface="Arial"/>
                <a:cs typeface="Arial"/>
              </a:rPr>
              <a:t>sobre...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641414" lvl="2" indent="-222028">
              <a:spcBef>
                <a:spcPts val="428"/>
              </a:spcBef>
              <a:buChar char="•"/>
              <a:tabLst>
                <a:tab pos="641414" algn="l"/>
                <a:tab pos="642030" algn="l"/>
              </a:tabLst>
            </a:pP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Sujetos </a:t>
            </a:r>
            <a:r>
              <a:rPr sz="1400" spc="-20" dirty="0">
                <a:solidFill>
                  <a:schemeClr val="bg1"/>
                </a:solidFill>
                <a:latin typeface="Arial"/>
                <a:cs typeface="Arial"/>
              </a:rPr>
              <a:t>(grupos)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que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se</a:t>
            </a:r>
            <a:r>
              <a:rPr sz="14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estudian.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641414" lvl="2" indent="-222028">
              <a:spcBef>
                <a:spcPts val="432"/>
              </a:spcBef>
              <a:buChar char="•"/>
              <a:tabLst>
                <a:tab pos="641414" algn="l"/>
                <a:tab pos="642030" algn="l"/>
              </a:tabLst>
            </a:pP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Características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 los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sujetos bajo</a:t>
            </a:r>
            <a:r>
              <a:rPr sz="14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estudio.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641414" lvl="2" indent="-222028">
              <a:spcBef>
                <a:spcPts val="432"/>
              </a:spcBef>
              <a:buChar char="•"/>
              <a:tabLst>
                <a:tab pos="641414" algn="l"/>
                <a:tab pos="642030" algn="l"/>
              </a:tabLst>
            </a:pP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Ámbito donde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se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realizó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la</a:t>
            </a:r>
            <a:r>
              <a:rPr sz="14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investigación.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721" marR="4934" lvl="1" indent="-222028">
              <a:lnSpc>
                <a:spcPct val="111100"/>
              </a:lnSpc>
              <a:spcBef>
                <a:spcPts val="272"/>
              </a:spcBef>
              <a:buChar char="•"/>
              <a:tabLst>
                <a:tab pos="431721" algn="l"/>
                <a:tab pos="432337" algn="l"/>
              </a:tabLst>
            </a:pP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Único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párrafo sin puntuaciones, claro,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conciso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y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preciso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sobre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los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contenidos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del 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artículo.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D4587B4-9217-4907-9699-08E0A1CCD9BB}"/>
              </a:ext>
            </a:extLst>
          </p:cNvPr>
          <p:cNvSpPr/>
          <p:nvPr/>
        </p:nvSpPr>
        <p:spPr>
          <a:xfrm>
            <a:off x="841760" y="4437476"/>
            <a:ext cx="764421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bg1"/>
                </a:solidFill>
              </a:rPr>
              <a:t>Fletcher, R. H. &amp; Wagner, E. H. Diagnosis. In: Fletcher, R. H.; Fletcher, S. W. &amp; Wagner, E. H. </a:t>
            </a:r>
            <a:r>
              <a:rPr lang="es-CO" sz="700" dirty="0" err="1">
                <a:solidFill>
                  <a:schemeClr val="bg1"/>
                </a:solidFill>
              </a:rPr>
              <a:t>Clinical</a:t>
            </a:r>
            <a:r>
              <a:rPr lang="es-CO" sz="700" dirty="0">
                <a:solidFill>
                  <a:schemeClr val="bg1"/>
                </a:solidFill>
              </a:rPr>
              <a:t> </a:t>
            </a:r>
            <a:r>
              <a:rPr lang="es-CO" sz="700" dirty="0" err="1">
                <a:solidFill>
                  <a:schemeClr val="bg1"/>
                </a:solidFill>
              </a:rPr>
              <a:t>epidemiology</a:t>
            </a:r>
            <a:r>
              <a:rPr lang="es-CO" sz="700" dirty="0">
                <a:solidFill>
                  <a:schemeClr val="bg1"/>
                </a:solidFill>
              </a:rPr>
              <a:t>. 4th ed. Baltimore, Ed. Lippincott Williams &amp; Wilkins, 2005.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2272" y="640654"/>
            <a:ext cx="3480188" cy="610440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59" dirty="0"/>
              <a:t>Defectos </a:t>
            </a:r>
            <a:r>
              <a:rPr sz="1943" spc="-107" dirty="0"/>
              <a:t>en </a:t>
            </a:r>
            <a:r>
              <a:rPr sz="1943" spc="-165" dirty="0"/>
              <a:t>la </a:t>
            </a:r>
            <a:r>
              <a:rPr sz="1943" spc="-98" dirty="0"/>
              <a:t>redacción </a:t>
            </a:r>
            <a:r>
              <a:rPr sz="1943" spc="-122" dirty="0"/>
              <a:t>del</a:t>
            </a:r>
            <a:r>
              <a:rPr sz="1943" spc="131" dirty="0"/>
              <a:t> </a:t>
            </a:r>
            <a:r>
              <a:rPr sz="1943" spc="-102" dirty="0"/>
              <a:t>título</a:t>
            </a:r>
            <a:endParaRPr sz="1943" dirty="0"/>
          </a:p>
        </p:txBody>
      </p:sp>
      <p:sp>
        <p:nvSpPr>
          <p:cNvPr id="6" name="object 6"/>
          <p:cNvSpPr txBox="1"/>
          <p:nvPr/>
        </p:nvSpPr>
        <p:spPr>
          <a:xfrm>
            <a:off x="1324303" y="1518989"/>
            <a:ext cx="6569911" cy="28680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0" tIns="66607" rIns="0" bIns="0" rtlCol="0">
            <a:spAutoFit/>
          </a:bodyPr>
          <a:lstStyle/>
          <a:p>
            <a:pPr marL="234363" indent="-222028">
              <a:spcBef>
                <a:spcPts val="524"/>
              </a:spcBef>
              <a:buChar char="•"/>
              <a:tabLst>
                <a:tab pos="233746" algn="l"/>
                <a:tab pos="234363" algn="l"/>
              </a:tabLst>
            </a:pP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Incompletos, crípticos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enigmáticos.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Largos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con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información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redundante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confusa.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Partidos </a:t>
            </a:r>
            <a:r>
              <a:rPr spc="-24" dirty="0">
                <a:solidFill>
                  <a:schemeClr val="bg1"/>
                </a:solidFill>
                <a:latin typeface="Arial"/>
                <a:cs typeface="Arial"/>
              </a:rPr>
              <a:t>(título/subtítulo).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28"/>
              </a:spcBef>
              <a:buChar char="•"/>
              <a:tabLst>
                <a:tab pos="233746" algn="l"/>
                <a:tab pos="234363" algn="l"/>
              </a:tabLst>
            </a:pP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Empleo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siglas,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abreviaturas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o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nombre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comerciales de fármacos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pc="5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tecnología.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Efectistas,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con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conclusiones.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Empleo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del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lenguaje popular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no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científico</a:t>
            </a:r>
            <a:r>
              <a:rPr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(jerga).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pc="-20" dirty="0">
                <a:solidFill>
                  <a:schemeClr val="bg1"/>
                </a:solidFill>
                <a:latin typeface="Arial"/>
                <a:cs typeface="Arial"/>
              </a:rPr>
              <a:t>Terminología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insólita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o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que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solo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tienen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uso en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un área</a:t>
            </a:r>
            <a:r>
              <a:rPr spc="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restringida.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2FF32A9-BCEB-4E55-BECA-71A4A1183D0F}"/>
              </a:ext>
            </a:extLst>
          </p:cNvPr>
          <p:cNvSpPr/>
          <p:nvPr/>
        </p:nvSpPr>
        <p:spPr>
          <a:xfrm>
            <a:off x="841760" y="4437476"/>
            <a:ext cx="764421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bg1"/>
                </a:solidFill>
              </a:rPr>
              <a:t>Fletcher, R. H. &amp; Wagner, E. H. Diagnosis. In: Fletcher, R. H.; Fletcher, S. W. &amp; Wagner, E. H. </a:t>
            </a:r>
            <a:r>
              <a:rPr lang="es-CO" sz="700" dirty="0" err="1">
                <a:solidFill>
                  <a:schemeClr val="bg1"/>
                </a:solidFill>
              </a:rPr>
              <a:t>Clinical</a:t>
            </a:r>
            <a:r>
              <a:rPr lang="es-CO" sz="700" dirty="0">
                <a:solidFill>
                  <a:schemeClr val="bg1"/>
                </a:solidFill>
              </a:rPr>
              <a:t> </a:t>
            </a:r>
            <a:r>
              <a:rPr lang="es-CO" sz="700" dirty="0" err="1">
                <a:solidFill>
                  <a:schemeClr val="bg1"/>
                </a:solidFill>
              </a:rPr>
              <a:t>epidemiology</a:t>
            </a:r>
            <a:r>
              <a:rPr lang="es-CO" sz="700" dirty="0">
                <a:solidFill>
                  <a:schemeClr val="bg1"/>
                </a:solidFill>
              </a:rPr>
              <a:t>. 4th ed. Baltimore, Ed. Lippincott Williams &amp; Wilkins, 2005.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71805" y="680110"/>
            <a:ext cx="4602014" cy="311448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111" dirty="0">
                <a:solidFill>
                  <a:schemeClr val="bg1"/>
                </a:solidFill>
              </a:rPr>
              <a:t>Ejemplos </a:t>
            </a:r>
            <a:r>
              <a:rPr sz="1943" spc="-116" dirty="0">
                <a:solidFill>
                  <a:schemeClr val="bg1"/>
                </a:solidFill>
              </a:rPr>
              <a:t>de </a:t>
            </a:r>
            <a:r>
              <a:rPr sz="1943" spc="-44" dirty="0">
                <a:solidFill>
                  <a:schemeClr val="bg1"/>
                </a:solidFill>
              </a:rPr>
              <a:t>errores </a:t>
            </a:r>
            <a:r>
              <a:rPr sz="1943" spc="-107" dirty="0">
                <a:solidFill>
                  <a:schemeClr val="bg1"/>
                </a:solidFill>
              </a:rPr>
              <a:t>en </a:t>
            </a:r>
            <a:r>
              <a:rPr sz="1943" spc="-165" dirty="0">
                <a:solidFill>
                  <a:schemeClr val="bg1"/>
                </a:solidFill>
              </a:rPr>
              <a:t>la </a:t>
            </a:r>
            <a:r>
              <a:rPr sz="1943" spc="-98" dirty="0">
                <a:solidFill>
                  <a:schemeClr val="bg1"/>
                </a:solidFill>
              </a:rPr>
              <a:t>redacción </a:t>
            </a:r>
            <a:r>
              <a:rPr sz="1943" spc="-122" dirty="0">
                <a:solidFill>
                  <a:schemeClr val="bg1"/>
                </a:solidFill>
              </a:rPr>
              <a:t>del</a:t>
            </a:r>
            <a:r>
              <a:rPr sz="1943" spc="272" dirty="0">
                <a:solidFill>
                  <a:schemeClr val="bg1"/>
                </a:solidFill>
              </a:rPr>
              <a:t> </a:t>
            </a:r>
            <a:r>
              <a:rPr sz="1943" spc="-102" dirty="0">
                <a:solidFill>
                  <a:schemeClr val="bg1"/>
                </a:solidFill>
              </a:rPr>
              <a:t>título</a:t>
            </a:r>
            <a:endParaRPr sz="1943" dirty="0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xfrm>
            <a:off x="441434" y="1198995"/>
            <a:ext cx="3447395" cy="3586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66607" rIns="0" bIns="0" rtlCol="0">
            <a:spAutoFit/>
          </a:bodyPr>
          <a:lstStyle/>
          <a:p>
            <a:pPr marL="234363" indent="-222028">
              <a:spcBef>
                <a:spcPts val="524"/>
              </a:spcBef>
              <a:tabLst>
                <a:tab pos="233746" algn="l"/>
                <a:tab pos="234363" algn="l"/>
              </a:tabLst>
            </a:pPr>
            <a:r>
              <a:rPr sz="1600" spc="-10" dirty="0">
                <a:solidFill>
                  <a:schemeClr val="tx1"/>
                </a:solidFill>
              </a:rPr>
              <a:t>Estudio </a:t>
            </a:r>
            <a:r>
              <a:rPr sz="1600" spc="-24" dirty="0">
                <a:solidFill>
                  <a:schemeClr val="tx1"/>
                </a:solidFill>
              </a:rPr>
              <a:t>sobre.....</a:t>
            </a:r>
          </a:p>
          <a:p>
            <a:pPr marL="234363" indent="-222028">
              <a:spcBef>
                <a:spcPts val="432"/>
              </a:spcBef>
              <a:tabLst>
                <a:tab pos="233746" algn="l"/>
                <a:tab pos="234363" algn="l"/>
              </a:tabLst>
            </a:pPr>
            <a:r>
              <a:rPr sz="1600" spc="-10" dirty="0">
                <a:solidFill>
                  <a:schemeClr val="tx1"/>
                </a:solidFill>
              </a:rPr>
              <a:t>Estudio preliminar</a:t>
            </a:r>
            <a:r>
              <a:rPr sz="1600" spc="-5" dirty="0">
                <a:solidFill>
                  <a:schemeClr val="tx1"/>
                </a:solidFill>
              </a:rPr>
              <a:t> </a:t>
            </a:r>
            <a:r>
              <a:rPr sz="1600" spc="-24" dirty="0">
                <a:solidFill>
                  <a:schemeClr val="tx1"/>
                </a:solidFill>
              </a:rPr>
              <a:t>de...</a:t>
            </a:r>
          </a:p>
          <a:p>
            <a:pPr marL="234363" indent="-222028">
              <a:spcBef>
                <a:spcPts val="432"/>
              </a:spcBef>
              <a:tabLst>
                <a:tab pos="233746" algn="l"/>
                <a:tab pos="234363" algn="l"/>
              </a:tabLst>
            </a:pPr>
            <a:r>
              <a:rPr sz="1600" spc="-14" dirty="0">
                <a:solidFill>
                  <a:schemeClr val="tx1"/>
                </a:solidFill>
              </a:rPr>
              <a:t>Nuevo </a:t>
            </a:r>
            <a:r>
              <a:rPr sz="1600" spc="-10" dirty="0">
                <a:solidFill>
                  <a:schemeClr val="tx1"/>
                </a:solidFill>
              </a:rPr>
              <a:t>estudio</a:t>
            </a:r>
            <a:r>
              <a:rPr sz="1600" spc="-5" dirty="0">
                <a:solidFill>
                  <a:schemeClr val="tx1"/>
                </a:solidFill>
              </a:rPr>
              <a:t> </a:t>
            </a:r>
            <a:r>
              <a:rPr sz="1600" spc="-20" dirty="0">
                <a:solidFill>
                  <a:schemeClr val="tx1"/>
                </a:solidFill>
              </a:rPr>
              <a:t>sobre...</a:t>
            </a:r>
          </a:p>
          <a:p>
            <a:pPr marL="234363" indent="-222028">
              <a:spcBef>
                <a:spcPts val="428"/>
              </a:spcBef>
              <a:tabLst>
                <a:tab pos="233746" algn="l"/>
                <a:tab pos="234363" algn="l"/>
              </a:tabLst>
            </a:pPr>
            <a:r>
              <a:rPr sz="1600" spc="-14" dirty="0">
                <a:solidFill>
                  <a:schemeClr val="tx1"/>
                </a:solidFill>
              </a:rPr>
              <a:t>Investigación </a:t>
            </a:r>
            <a:r>
              <a:rPr sz="1600" spc="-5" dirty="0">
                <a:solidFill>
                  <a:schemeClr val="tx1"/>
                </a:solidFill>
              </a:rPr>
              <a:t>acerca</a:t>
            </a:r>
            <a:r>
              <a:rPr sz="1600" dirty="0">
                <a:solidFill>
                  <a:schemeClr val="tx1"/>
                </a:solidFill>
              </a:rPr>
              <a:t> </a:t>
            </a:r>
            <a:r>
              <a:rPr sz="1600" spc="-24" dirty="0">
                <a:solidFill>
                  <a:schemeClr val="tx1"/>
                </a:solidFill>
              </a:rPr>
              <a:t>de...</a:t>
            </a:r>
          </a:p>
          <a:p>
            <a:pPr marL="234363" indent="-222028">
              <a:spcBef>
                <a:spcPts val="432"/>
              </a:spcBef>
              <a:tabLst>
                <a:tab pos="233746" algn="l"/>
                <a:tab pos="234363" algn="l"/>
              </a:tabLst>
            </a:pPr>
            <a:r>
              <a:rPr sz="1600" spc="-5" dirty="0">
                <a:solidFill>
                  <a:schemeClr val="tx1"/>
                </a:solidFill>
              </a:rPr>
              <a:t>Informe</a:t>
            </a:r>
            <a:r>
              <a:rPr sz="1600" spc="-10" dirty="0">
                <a:solidFill>
                  <a:schemeClr val="tx1"/>
                </a:solidFill>
              </a:rPr>
              <a:t> </a:t>
            </a:r>
            <a:r>
              <a:rPr sz="1600" spc="-24" dirty="0">
                <a:solidFill>
                  <a:schemeClr val="tx1"/>
                </a:solidFill>
              </a:rPr>
              <a:t>de...</a:t>
            </a:r>
          </a:p>
          <a:p>
            <a:pPr marL="234363" indent="-222028">
              <a:spcBef>
                <a:spcPts val="432"/>
              </a:spcBef>
              <a:tabLst>
                <a:tab pos="233746" algn="l"/>
                <a:tab pos="234363" algn="l"/>
              </a:tabLst>
            </a:pPr>
            <a:r>
              <a:rPr sz="1600" spc="-10" dirty="0">
                <a:solidFill>
                  <a:schemeClr val="tx1"/>
                </a:solidFill>
              </a:rPr>
              <a:t>Situación </a:t>
            </a:r>
            <a:r>
              <a:rPr sz="1600" spc="-24" dirty="0">
                <a:solidFill>
                  <a:schemeClr val="tx1"/>
                </a:solidFill>
              </a:rPr>
              <a:t>de...</a:t>
            </a:r>
          </a:p>
          <a:p>
            <a:pPr marL="234363" indent="-222028">
              <a:spcBef>
                <a:spcPts val="432"/>
              </a:spcBef>
              <a:tabLst>
                <a:tab pos="233746" algn="l"/>
                <a:tab pos="234363" algn="l"/>
              </a:tabLst>
            </a:pPr>
            <a:r>
              <a:rPr sz="1600" spc="-5" dirty="0">
                <a:solidFill>
                  <a:schemeClr val="tx1"/>
                </a:solidFill>
              </a:rPr>
              <a:t>Observación acerca</a:t>
            </a:r>
            <a:r>
              <a:rPr sz="1600" spc="-14" dirty="0">
                <a:solidFill>
                  <a:schemeClr val="tx1"/>
                </a:solidFill>
              </a:rPr>
              <a:t> </a:t>
            </a:r>
            <a:r>
              <a:rPr sz="1600" spc="-24" dirty="0">
                <a:solidFill>
                  <a:schemeClr val="tx1"/>
                </a:solidFill>
              </a:rPr>
              <a:t>de...</a:t>
            </a:r>
          </a:p>
          <a:p>
            <a:pPr marL="234363" indent="-222028">
              <a:spcBef>
                <a:spcPts val="428"/>
              </a:spcBef>
              <a:tabLst>
                <a:tab pos="233746" algn="l"/>
                <a:tab pos="234363" algn="l"/>
              </a:tabLst>
            </a:pPr>
            <a:r>
              <a:rPr sz="1600" spc="-10" dirty="0">
                <a:solidFill>
                  <a:schemeClr val="tx1"/>
                </a:solidFill>
              </a:rPr>
              <a:t>Conceptualización </a:t>
            </a:r>
            <a:r>
              <a:rPr sz="1600" spc="-24" dirty="0">
                <a:solidFill>
                  <a:schemeClr val="tx1"/>
                </a:solidFill>
              </a:rPr>
              <a:t>de...</a:t>
            </a:r>
          </a:p>
          <a:p>
            <a:pPr marL="234363" indent="-222028">
              <a:spcBef>
                <a:spcPts val="432"/>
              </a:spcBef>
              <a:tabLst>
                <a:tab pos="233746" algn="l"/>
                <a:tab pos="234363" algn="l"/>
              </a:tabLst>
            </a:pPr>
            <a:r>
              <a:rPr sz="1600" spc="-10" dirty="0">
                <a:solidFill>
                  <a:schemeClr val="tx1"/>
                </a:solidFill>
              </a:rPr>
              <a:t>Nuestra experiencia</a:t>
            </a:r>
            <a:r>
              <a:rPr sz="1600" spc="-5" dirty="0">
                <a:solidFill>
                  <a:schemeClr val="tx1"/>
                </a:solidFill>
              </a:rPr>
              <a:t> </a:t>
            </a:r>
            <a:r>
              <a:rPr sz="1600" spc="-24" dirty="0">
                <a:solidFill>
                  <a:schemeClr val="tx1"/>
                </a:solidFill>
              </a:rPr>
              <a:t>de...</a:t>
            </a:r>
          </a:p>
          <a:p>
            <a:pPr marL="234363" indent="-222028">
              <a:spcBef>
                <a:spcPts val="432"/>
              </a:spcBef>
              <a:tabLst>
                <a:tab pos="233746" algn="l"/>
                <a:tab pos="234363" algn="l"/>
              </a:tabLst>
            </a:pPr>
            <a:r>
              <a:rPr sz="1600" spc="-10" dirty="0">
                <a:solidFill>
                  <a:schemeClr val="tx1"/>
                </a:solidFill>
              </a:rPr>
              <a:t>Resultados </a:t>
            </a:r>
            <a:r>
              <a:rPr sz="1600" spc="-5" dirty="0">
                <a:solidFill>
                  <a:schemeClr val="tx1"/>
                </a:solidFill>
              </a:rPr>
              <a:t>de </a:t>
            </a:r>
            <a:r>
              <a:rPr sz="1600" spc="-10" dirty="0">
                <a:solidFill>
                  <a:schemeClr val="tx1"/>
                </a:solidFill>
              </a:rPr>
              <a:t>un estudio</a:t>
            </a:r>
            <a:r>
              <a:rPr sz="1600" spc="-34" dirty="0">
                <a:solidFill>
                  <a:schemeClr val="tx1"/>
                </a:solidFill>
              </a:rPr>
              <a:t> </a:t>
            </a:r>
            <a:r>
              <a:rPr sz="1600" spc="-20" dirty="0">
                <a:solidFill>
                  <a:schemeClr val="tx1"/>
                </a:solidFill>
              </a:rPr>
              <a:t>sobre...</a:t>
            </a:r>
          </a:p>
          <a:p>
            <a:pPr marL="234363" indent="-222028">
              <a:spcBef>
                <a:spcPts val="428"/>
              </a:spcBef>
              <a:tabLst>
                <a:tab pos="233746" algn="l"/>
                <a:tab pos="234363" algn="l"/>
              </a:tabLst>
            </a:pPr>
            <a:r>
              <a:rPr sz="1600" dirty="0">
                <a:solidFill>
                  <a:schemeClr val="tx1"/>
                </a:solidFill>
              </a:rPr>
              <a:t>Aportación</a:t>
            </a:r>
            <a:r>
              <a:rPr sz="1600" spc="-10" dirty="0">
                <a:solidFill>
                  <a:schemeClr val="tx1"/>
                </a:solidFill>
              </a:rPr>
              <a:t> </a:t>
            </a:r>
            <a:r>
              <a:rPr sz="1600" spc="-20" dirty="0">
                <a:solidFill>
                  <a:schemeClr val="tx1"/>
                </a:solidFill>
              </a:rPr>
              <a:t>sobre...</a:t>
            </a:r>
          </a:p>
          <a:p>
            <a:pPr marL="234363" indent="-222028">
              <a:spcBef>
                <a:spcPts val="432"/>
              </a:spcBef>
              <a:tabLst>
                <a:tab pos="233746" algn="l"/>
                <a:tab pos="234363" algn="l"/>
              </a:tabLst>
            </a:pPr>
            <a:r>
              <a:rPr sz="1600" spc="-10" dirty="0">
                <a:solidFill>
                  <a:schemeClr val="tx1"/>
                </a:solidFill>
              </a:rPr>
              <a:t>Contribución </a:t>
            </a:r>
            <a:r>
              <a:rPr sz="1600" spc="-5" dirty="0">
                <a:solidFill>
                  <a:schemeClr val="tx1"/>
                </a:solidFill>
              </a:rPr>
              <a:t>al </a:t>
            </a:r>
            <a:r>
              <a:rPr sz="1600" spc="-10" dirty="0">
                <a:solidFill>
                  <a:schemeClr val="tx1"/>
                </a:solidFill>
              </a:rPr>
              <a:t>estudio </a:t>
            </a:r>
            <a:r>
              <a:rPr sz="1600" spc="-24" dirty="0">
                <a:solidFill>
                  <a:schemeClr val="tx1"/>
                </a:solidFill>
              </a:rPr>
              <a:t>de...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sz="half" idx="3"/>
          </p:nvPr>
        </p:nvSpPr>
        <p:spPr>
          <a:xfrm>
            <a:off x="4913351" y="1347753"/>
            <a:ext cx="3738272" cy="32886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wrap="square" lIns="0" tIns="66607" rIns="0" bIns="0" rtlCol="0">
            <a:spAutoFit/>
          </a:bodyPr>
          <a:lstStyle/>
          <a:p>
            <a:pPr marL="234363" indent="-222028">
              <a:spcBef>
                <a:spcPts val="524"/>
              </a:spcBef>
              <a:tabLst>
                <a:tab pos="233746" algn="l"/>
                <a:tab pos="234363" algn="l"/>
              </a:tabLst>
            </a:pPr>
            <a:r>
              <a:rPr sz="1600" spc="-10" dirty="0">
                <a:solidFill>
                  <a:schemeClr val="tx1"/>
                </a:solidFill>
              </a:rPr>
              <a:t>Análisis </a:t>
            </a:r>
            <a:r>
              <a:rPr sz="1600" spc="-5" dirty="0">
                <a:solidFill>
                  <a:schemeClr val="tx1"/>
                </a:solidFill>
              </a:rPr>
              <a:t>de los </a:t>
            </a:r>
            <a:r>
              <a:rPr sz="1600" spc="-10" dirty="0">
                <a:solidFill>
                  <a:schemeClr val="tx1"/>
                </a:solidFill>
              </a:rPr>
              <a:t>resultados</a:t>
            </a:r>
            <a:r>
              <a:rPr sz="1600" spc="-24" dirty="0">
                <a:solidFill>
                  <a:schemeClr val="tx1"/>
                </a:solidFill>
              </a:rPr>
              <a:t> de...</a:t>
            </a:r>
          </a:p>
          <a:p>
            <a:pPr marL="234363" indent="-222028">
              <a:spcBef>
                <a:spcPts val="432"/>
              </a:spcBef>
              <a:tabLst>
                <a:tab pos="233746" algn="l"/>
                <a:tab pos="234363" algn="l"/>
              </a:tabLst>
            </a:pPr>
            <a:r>
              <a:rPr sz="1600" spc="-10" dirty="0">
                <a:solidFill>
                  <a:schemeClr val="tx1"/>
                </a:solidFill>
              </a:rPr>
              <a:t>Análisis </a:t>
            </a:r>
            <a:r>
              <a:rPr sz="1600" spc="-5" dirty="0">
                <a:solidFill>
                  <a:schemeClr val="tx1"/>
                </a:solidFill>
              </a:rPr>
              <a:t>de la </a:t>
            </a:r>
            <a:r>
              <a:rPr sz="1600" spc="-10" dirty="0">
                <a:solidFill>
                  <a:schemeClr val="tx1"/>
                </a:solidFill>
              </a:rPr>
              <a:t>situación</a:t>
            </a:r>
            <a:r>
              <a:rPr sz="1600" spc="-34" dirty="0">
                <a:solidFill>
                  <a:schemeClr val="tx1"/>
                </a:solidFill>
              </a:rPr>
              <a:t> </a:t>
            </a:r>
            <a:r>
              <a:rPr sz="1600" spc="-24" dirty="0">
                <a:solidFill>
                  <a:schemeClr val="tx1"/>
                </a:solidFill>
              </a:rPr>
              <a:t>de...</a:t>
            </a:r>
          </a:p>
          <a:p>
            <a:pPr marL="234363" indent="-222028">
              <a:spcBef>
                <a:spcPts val="432"/>
              </a:spcBef>
              <a:tabLst>
                <a:tab pos="233746" algn="l"/>
                <a:tab pos="234363" algn="l"/>
              </a:tabLst>
            </a:pPr>
            <a:r>
              <a:rPr sz="1600" spc="-5" dirty="0">
                <a:solidFill>
                  <a:schemeClr val="tx1"/>
                </a:solidFill>
              </a:rPr>
              <a:t>Comportamiento</a:t>
            </a:r>
            <a:r>
              <a:rPr sz="1600" spc="-10" dirty="0">
                <a:solidFill>
                  <a:schemeClr val="tx1"/>
                </a:solidFill>
              </a:rPr>
              <a:t> </a:t>
            </a:r>
            <a:r>
              <a:rPr sz="1600" spc="-24" dirty="0">
                <a:solidFill>
                  <a:schemeClr val="tx1"/>
                </a:solidFill>
              </a:rPr>
              <a:t>de...</a:t>
            </a:r>
          </a:p>
          <a:p>
            <a:pPr marL="234363" indent="-222028">
              <a:spcBef>
                <a:spcPts val="428"/>
              </a:spcBef>
              <a:tabLst>
                <a:tab pos="233746" algn="l"/>
                <a:tab pos="234363" algn="l"/>
              </a:tabLst>
            </a:pPr>
            <a:r>
              <a:rPr sz="1600" spc="-10" dirty="0">
                <a:solidFill>
                  <a:schemeClr val="tx1"/>
                </a:solidFill>
              </a:rPr>
              <a:t>Controversia </a:t>
            </a:r>
            <a:r>
              <a:rPr sz="1600" spc="-24" dirty="0">
                <a:solidFill>
                  <a:schemeClr val="tx1"/>
                </a:solidFill>
              </a:rPr>
              <a:t>ante...</a:t>
            </a:r>
          </a:p>
          <a:p>
            <a:pPr marL="234363" indent="-222028">
              <a:spcBef>
                <a:spcPts val="432"/>
              </a:spcBef>
              <a:tabLst>
                <a:tab pos="233746" algn="l"/>
                <a:tab pos="234363" algn="l"/>
              </a:tabLst>
            </a:pPr>
            <a:r>
              <a:rPr sz="1600" spc="-10" dirty="0">
                <a:solidFill>
                  <a:schemeClr val="tx1"/>
                </a:solidFill>
              </a:rPr>
              <a:t>Notas</a:t>
            </a:r>
            <a:r>
              <a:rPr sz="1600" spc="-5" dirty="0">
                <a:solidFill>
                  <a:schemeClr val="tx1"/>
                </a:solidFill>
              </a:rPr>
              <a:t> </a:t>
            </a:r>
            <a:r>
              <a:rPr sz="1600" spc="-20" dirty="0">
                <a:solidFill>
                  <a:schemeClr val="tx1"/>
                </a:solidFill>
              </a:rPr>
              <a:t>sobre...</a:t>
            </a:r>
          </a:p>
          <a:p>
            <a:pPr marL="234363" indent="-222028">
              <a:spcBef>
                <a:spcPts val="432"/>
              </a:spcBef>
              <a:tabLst>
                <a:tab pos="233746" algn="l"/>
                <a:tab pos="234363" algn="l"/>
              </a:tabLst>
            </a:pPr>
            <a:r>
              <a:rPr sz="1600" spc="-10" dirty="0">
                <a:solidFill>
                  <a:schemeClr val="tx1"/>
                </a:solidFill>
              </a:rPr>
              <a:t>Consideraciones </a:t>
            </a:r>
            <a:r>
              <a:rPr sz="1600" spc="-5" dirty="0">
                <a:solidFill>
                  <a:schemeClr val="tx1"/>
                </a:solidFill>
              </a:rPr>
              <a:t>acerca </a:t>
            </a:r>
            <a:r>
              <a:rPr sz="1600" spc="-24" dirty="0">
                <a:solidFill>
                  <a:schemeClr val="tx1"/>
                </a:solidFill>
              </a:rPr>
              <a:t>de...</a:t>
            </a:r>
          </a:p>
          <a:p>
            <a:pPr marL="234363" indent="-222028">
              <a:spcBef>
                <a:spcPts val="432"/>
              </a:spcBef>
              <a:tabLst>
                <a:tab pos="233746" algn="l"/>
                <a:tab pos="234363" algn="l"/>
              </a:tabLst>
            </a:pPr>
            <a:r>
              <a:rPr sz="1600" dirty="0">
                <a:solidFill>
                  <a:schemeClr val="tx1"/>
                </a:solidFill>
              </a:rPr>
              <a:t>A </a:t>
            </a:r>
            <a:r>
              <a:rPr sz="1600" spc="-10" dirty="0">
                <a:solidFill>
                  <a:schemeClr val="tx1"/>
                </a:solidFill>
              </a:rPr>
              <a:t>propósito </a:t>
            </a:r>
            <a:r>
              <a:rPr sz="1600" spc="-24" dirty="0">
                <a:solidFill>
                  <a:schemeClr val="tx1"/>
                </a:solidFill>
              </a:rPr>
              <a:t>de...</a:t>
            </a:r>
          </a:p>
          <a:p>
            <a:pPr marL="234363" indent="-222028">
              <a:spcBef>
                <a:spcPts val="428"/>
              </a:spcBef>
              <a:tabLst>
                <a:tab pos="233746" algn="l"/>
                <a:tab pos="234363" algn="l"/>
              </a:tabLst>
            </a:pPr>
            <a:r>
              <a:rPr sz="1600" spc="-10" dirty="0">
                <a:solidFill>
                  <a:schemeClr val="tx1"/>
                </a:solidFill>
              </a:rPr>
              <a:t>Una aproximación </a:t>
            </a:r>
            <a:r>
              <a:rPr sz="1600" spc="-24" dirty="0">
                <a:solidFill>
                  <a:schemeClr val="tx1"/>
                </a:solidFill>
              </a:rPr>
              <a:t>a...</a:t>
            </a:r>
          </a:p>
          <a:p>
            <a:pPr marL="234363" indent="-222028">
              <a:spcBef>
                <a:spcPts val="432"/>
              </a:spcBef>
              <a:tabLst>
                <a:tab pos="233746" algn="l"/>
                <a:tab pos="234363" algn="l"/>
              </a:tabLst>
            </a:pPr>
            <a:r>
              <a:rPr sz="1600" spc="-10" dirty="0">
                <a:solidFill>
                  <a:schemeClr val="tx1"/>
                </a:solidFill>
              </a:rPr>
              <a:t>Reflexión </a:t>
            </a:r>
            <a:r>
              <a:rPr sz="1600" spc="-20" dirty="0">
                <a:solidFill>
                  <a:schemeClr val="tx1"/>
                </a:solidFill>
              </a:rPr>
              <a:t>sobre...</a:t>
            </a:r>
          </a:p>
          <a:p>
            <a:pPr marL="234363" indent="-222028">
              <a:spcBef>
                <a:spcPts val="432"/>
              </a:spcBef>
              <a:tabLst>
                <a:tab pos="233746" algn="l"/>
                <a:tab pos="234363" algn="l"/>
              </a:tabLst>
            </a:pPr>
            <a:r>
              <a:rPr sz="1600" spc="-14" dirty="0">
                <a:solidFill>
                  <a:schemeClr val="tx1"/>
                </a:solidFill>
              </a:rPr>
              <a:t>Valoración</a:t>
            </a:r>
            <a:r>
              <a:rPr sz="1600" spc="-10" dirty="0">
                <a:solidFill>
                  <a:schemeClr val="tx1"/>
                </a:solidFill>
              </a:rPr>
              <a:t> </a:t>
            </a:r>
            <a:r>
              <a:rPr sz="1600" spc="-20" dirty="0">
                <a:solidFill>
                  <a:schemeClr val="tx1"/>
                </a:solidFill>
              </a:rPr>
              <a:t>del...</a:t>
            </a:r>
          </a:p>
          <a:p>
            <a:pPr marL="234363" indent="-222028">
              <a:spcBef>
                <a:spcPts val="428"/>
              </a:spcBef>
              <a:tabLst>
                <a:tab pos="233746" algn="l"/>
                <a:tab pos="234363" algn="l"/>
              </a:tabLst>
            </a:pPr>
            <a:r>
              <a:rPr sz="1600" spc="-5" dirty="0">
                <a:solidFill>
                  <a:schemeClr val="tx1"/>
                </a:solidFill>
              </a:rPr>
              <a:t>Un </a:t>
            </a:r>
            <a:r>
              <a:rPr sz="1600" spc="-10" dirty="0">
                <a:solidFill>
                  <a:schemeClr val="tx1"/>
                </a:solidFill>
              </a:rPr>
              <a:t>tratamiento </a:t>
            </a:r>
            <a:r>
              <a:rPr sz="1600" spc="-20" dirty="0">
                <a:solidFill>
                  <a:schemeClr val="tx1"/>
                </a:solidFill>
              </a:rPr>
              <a:t>nuevo</a:t>
            </a:r>
            <a:r>
              <a:rPr sz="1600" spc="-24" dirty="0">
                <a:solidFill>
                  <a:schemeClr val="tx1"/>
                </a:solidFill>
              </a:rPr>
              <a:t> </a:t>
            </a:r>
            <a:r>
              <a:rPr sz="1600" spc="-14" dirty="0">
                <a:solidFill>
                  <a:schemeClr val="tx1"/>
                </a:solidFill>
              </a:rPr>
              <a:t>para…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5117755-F18B-421D-BF26-4DD0D52C17E6}"/>
              </a:ext>
            </a:extLst>
          </p:cNvPr>
          <p:cNvSpPr/>
          <p:nvPr/>
        </p:nvSpPr>
        <p:spPr>
          <a:xfrm>
            <a:off x="749893" y="4792545"/>
            <a:ext cx="764421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bg1"/>
                </a:solidFill>
              </a:rPr>
              <a:t>Fletcher, R. H. &amp; Wagner, E. H. Diagnosis. In: Fletcher, R. H.; Fletcher, S. W. &amp; Wagner, E. H. </a:t>
            </a:r>
            <a:r>
              <a:rPr lang="es-CO" sz="700" dirty="0" err="1">
                <a:solidFill>
                  <a:schemeClr val="bg1"/>
                </a:solidFill>
              </a:rPr>
              <a:t>Clinical</a:t>
            </a:r>
            <a:r>
              <a:rPr lang="es-CO" sz="700" dirty="0">
                <a:solidFill>
                  <a:schemeClr val="bg1"/>
                </a:solidFill>
              </a:rPr>
              <a:t> </a:t>
            </a:r>
            <a:r>
              <a:rPr lang="es-CO" sz="700" dirty="0" err="1">
                <a:solidFill>
                  <a:schemeClr val="bg1"/>
                </a:solidFill>
              </a:rPr>
              <a:t>epidemiology</a:t>
            </a:r>
            <a:r>
              <a:rPr lang="es-CO" sz="700" dirty="0">
                <a:solidFill>
                  <a:schemeClr val="bg1"/>
                </a:solidFill>
              </a:rPr>
              <a:t>. 4th ed. Baltimore, Ed. Lippincott Williams &amp; Wilkins, 2005.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13210" y="634426"/>
            <a:ext cx="824038" cy="311448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5" dirty="0"/>
              <a:t>T</a:t>
            </a:r>
            <a:r>
              <a:rPr sz="1943" spc="-131" dirty="0"/>
              <a:t>í</a:t>
            </a:r>
            <a:r>
              <a:rPr sz="1943" spc="-126" dirty="0"/>
              <a:t>t</a:t>
            </a:r>
            <a:r>
              <a:rPr sz="1943" spc="-102" dirty="0"/>
              <a:t>u</a:t>
            </a:r>
            <a:r>
              <a:rPr sz="1943" spc="-161" dirty="0"/>
              <a:t>l</a:t>
            </a:r>
            <a:r>
              <a:rPr sz="1943" spc="29" dirty="0"/>
              <a:t>o</a:t>
            </a:r>
            <a:endParaRPr sz="1943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81123" y="1809883"/>
          <a:ext cx="5646748" cy="1518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98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Pautas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para </a:t>
                      </a: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evaluar </a:t>
                      </a: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200" spc="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título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784" marB="0">
                    <a:solidFill>
                      <a:srgbClr val="E6E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aspecto </a:t>
                      </a: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logra: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34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3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SÍ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63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DUDOSO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63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63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44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Puntuación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490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1.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Es claramente indicativo </a:t>
                      </a: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del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contenido </a:t>
                      </a: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del</a:t>
                      </a:r>
                      <a:r>
                        <a:rPr sz="1200" spc="2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estudio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(problema </a:t>
                      </a: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investigación, 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y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variables</a:t>
                      </a:r>
                      <a:r>
                        <a:rPr sz="1200" spc="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principales).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34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6AFC6C79-9A87-4AB5-A50F-70F8E0A3514C}"/>
              </a:ext>
            </a:extLst>
          </p:cNvPr>
          <p:cNvSpPr/>
          <p:nvPr/>
        </p:nvSpPr>
        <p:spPr>
          <a:xfrm>
            <a:off x="841760" y="4437476"/>
            <a:ext cx="76442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bg1"/>
                </a:solidFill>
              </a:rPr>
              <a:t>Fletcher, R. H. &amp; Wagner, E. H. Diagnosis. In: Fletcher, R. H.; Fletcher, S. W. &amp; Wagner, E. H. </a:t>
            </a:r>
            <a:r>
              <a:rPr lang="es-CO" sz="700" dirty="0" err="1">
                <a:solidFill>
                  <a:schemeClr val="bg1"/>
                </a:solidFill>
              </a:rPr>
              <a:t>Clinical</a:t>
            </a:r>
            <a:r>
              <a:rPr lang="es-CO" sz="700" dirty="0">
                <a:solidFill>
                  <a:schemeClr val="bg1"/>
                </a:solidFill>
              </a:rPr>
              <a:t> </a:t>
            </a:r>
            <a:r>
              <a:rPr lang="es-CO" sz="700" dirty="0" err="1">
                <a:solidFill>
                  <a:schemeClr val="bg1"/>
                </a:solidFill>
              </a:rPr>
              <a:t>epidemiology</a:t>
            </a:r>
            <a:r>
              <a:rPr lang="es-CO" sz="700" dirty="0">
                <a:solidFill>
                  <a:schemeClr val="bg1"/>
                </a:solidFill>
              </a:rPr>
              <a:t>. 4th ed. Baltimore, Ed. Lippincott Williams &amp; Wilkins, 2005.</a:t>
            </a:r>
          </a:p>
          <a:p>
            <a:r>
              <a:rPr lang="es-CO" sz="700" dirty="0">
                <a:solidFill>
                  <a:schemeClr val="bg1"/>
                </a:solidFill>
              </a:rPr>
              <a:t>http://simbon.madpage.com/Fog/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33748" y="634426"/>
            <a:ext cx="994954" cy="311448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5" dirty="0"/>
              <a:t>T</a:t>
            </a:r>
            <a:r>
              <a:rPr sz="1943" spc="-131" dirty="0"/>
              <a:t>í</a:t>
            </a:r>
            <a:r>
              <a:rPr sz="1943" spc="-126" dirty="0"/>
              <a:t>t</a:t>
            </a:r>
            <a:r>
              <a:rPr sz="1943" spc="-102" dirty="0"/>
              <a:t>u</a:t>
            </a:r>
            <a:r>
              <a:rPr sz="1943" spc="-161" dirty="0"/>
              <a:t>l</a:t>
            </a:r>
            <a:r>
              <a:rPr sz="1943" spc="29" dirty="0"/>
              <a:t>o</a:t>
            </a:r>
            <a:endParaRPr sz="1943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81123" y="1809883"/>
          <a:ext cx="5646748" cy="1518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98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Pautas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para </a:t>
                      </a: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evaluar </a:t>
                      </a: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200" spc="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título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784" marB="0">
                    <a:solidFill>
                      <a:srgbClr val="E6E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aspecto </a:t>
                      </a: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logra: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34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3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SÍ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63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DUDOSO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63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63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44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Puntuación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490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2.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Es claro, fácil </a:t>
                      </a: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20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entender.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34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4E0DFC1A-2670-4439-9C28-E63EC14621B2}"/>
              </a:ext>
            </a:extLst>
          </p:cNvPr>
          <p:cNvSpPr/>
          <p:nvPr/>
        </p:nvSpPr>
        <p:spPr>
          <a:xfrm>
            <a:off x="841760" y="4437476"/>
            <a:ext cx="76442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bg1"/>
                </a:solidFill>
              </a:rPr>
              <a:t>Fletcher, R. H. &amp; Wagner, E. H. Diagnosis. In: Fletcher, R. H.; Fletcher, S. W. &amp; Wagner, E. H. </a:t>
            </a:r>
            <a:r>
              <a:rPr lang="es-CO" sz="700" dirty="0" err="1">
                <a:solidFill>
                  <a:schemeClr val="bg1"/>
                </a:solidFill>
              </a:rPr>
              <a:t>Clinical</a:t>
            </a:r>
            <a:r>
              <a:rPr lang="es-CO" sz="700" dirty="0">
                <a:solidFill>
                  <a:schemeClr val="bg1"/>
                </a:solidFill>
              </a:rPr>
              <a:t> </a:t>
            </a:r>
            <a:r>
              <a:rPr lang="es-CO" sz="700" dirty="0" err="1">
                <a:solidFill>
                  <a:schemeClr val="bg1"/>
                </a:solidFill>
              </a:rPr>
              <a:t>epidemiology</a:t>
            </a:r>
            <a:r>
              <a:rPr lang="es-CO" sz="700" dirty="0">
                <a:solidFill>
                  <a:schemeClr val="bg1"/>
                </a:solidFill>
              </a:rPr>
              <a:t>. 4th ed. Baltimore, Ed. Lippincott Williams &amp; Wilkins, 2005.</a:t>
            </a:r>
          </a:p>
          <a:p>
            <a:r>
              <a:rPr lang="es-CO" sz="700" dirty="0">
                <a:solidFill>
                  <a:schemeClr val="bg1"/>
                </a:solidFill>
              </a:rPr>
              <a:t>http://simbon.madpage.com/Fog/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99566" y="790150"/>
            <a:ext cx="849676" cy="311448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5" dirty="0"/>
              <a:t>T</a:t>
            </a:r>
            <a:r>
              <a:rPr sz="1943" spc="-131" dirty="0"/>
              <a:t>í</a:t>
            </a:r>
            <a:r>
              <a:rPr sz="1943" spc="-126" dirty="0"/>
              <a:t>t</a:t>
            </a:r>
            <a:r>
              <a:rPr sz="1943" spc="-102" dirty="0"/>
              <a:t>u</a:t>
            </a:r>
            <a:r>
              <a:rPr sz="1943" spc="-161" dirty="0"/>
              <a:t>l</a:t>
            </a:r>
            <a:r>
              <a:rPr sz="1943" spc="29" dirty="0"/>
              <a:t>o</a:t>
            </a:r>
            <a:endParaRPr sz="1943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81123" y="1809883"/>
          <a:ext cx="5646748" cy="1518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98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Pautas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para </a:t>
                      </a: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evaluar </a:t>
                      </a: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200" spc="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título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784" marB="0">
                    <a:solidFill>
                      <a:srgbClr val="E6E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aspecto </a:t>
                      </a: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logra: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34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3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SÍ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63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DUDOSO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63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63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44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Puntuación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490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3. Conciso </a:t>
                      </a:r>
                      <a:r>
                        <a:rPr sz="12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(≤ </a:t>
                      </a:r>
                      <a:r>
                        <a:rPr sz="1200" spc="-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15</a:t>
                      </a:r>
                      <a:r>
                        <a:rPr sz="12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palabras).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(Índice </a:t>
                      </a: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25408F"/>
                          </a:solidFill>
                          <a:latin typeface="Arial"/>
                          <a:cs typeface="Arial"/>
                        </a:rPr>
                        <a:t>Gunning</a:t>
                      </a:r>
                      <a:r>
                        <a:rPr sz="12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).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34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A7B294FC-8691-41E1-BA23-7D206AAE06F1}"/>
              </a:ext>
            </a:extLst>
          </p:cNvPr>
          <p:cNvSpPr/>
          <p:nvPr/>
        </p:nvSpPr>
        <p:spPr>
          <a:xfrm>
            <a:off x="841760" y="4437476"/>
            <a:ext cx="76442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bg1"/>
                </a:solidFill>
              </a:rPr>
              <a:t>Fletcher, R. H. &amp; Wagner, E. H. Diagnosis. In: Fletcher, R. H.; Fletcher, S. W. &amp; Wagner, E. H. </a:t>
            </a:r>
            <a:r>
              <a:rPr lang="es-CO" sz="700" dirty="0" err="1">
                <a:solidFill>
                  <a:schemeClr val="bg1"/>
                </a:solidFill>
              </a:rPr>
              <a:t>Clinical</a:t>
            </a:r>
            <a:r>
              <a:rPr lang="es-CO" sz="700" dirty="0">
                <a:solidFill>
                  <a:schemeClr val="bg1"/>
                </a:solidFill>
              </a:rPr>
              <a:t> </a:t>
            </a:r>
            <a:r>
              <a:rPr lang="es-CO" sz="700" dirty="0" err="1">
                <a:solidFill>
                  <a:schemeClr val="bg1"/>
                </a:solidFill>
              </a:rPr>
              <a:t>epidemiology</a:t>
            </a:r>
            <a:r>
              <a:rPr lang="es-CO" sz="700" dirty="0">
                <a:solidFill>
                  <a:schemeClr val="bg1"/>
                </a:solidFill>
              </a:rPr>
              <a:t>. 4th ed. Baltimore, Ed. Lippincott Williams &amp; Wilkins, 2005.</a:t>
            </a:r>
          </a:p>
          <a:p>
            <a:r>
              <a:rPr lang="es-CO" sz="700" dirty="0">
                <a:solidFill>
                  <a:schemeClr val="bg1"/>
                </a:solidFill>
              </a:rPr>
              <a:t>http://simbon.madpage.com/Fog/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62832" y="790150"/>
            <a:ext cx="909496" cy="311448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5" dirty="0"/>
              <a:t>T</a:t>
            </a:r>
            <a:r>
              <a:rPr sz="1943" spc="-131" dirty="0"/>
              <a:t>í</a:t>
            </a:r>
            <a:r>
              <a:rPr sz="1943" spc="-126" dirty="0"/>
              <a:t>t</a:t>
            </a:r>
            <a:r>
              <a:rPr sz="1943" spc="-102" dirty="0"/>
              <a:t>u</a:t>
            </a:r>
            <a:r>
              <a:rPr sz="1943" spc="-161" dirty="0"/>
              <a:t>l</a:t>
            </a:r>
            <a:r>
              <a:rPr sz="1943" spc="29" dirty="0"/>
              <a:t>o</a:t>
            </a:r>
            <a:endParaRPr sz="1943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81123" y="1809883"/>
          <a:ext cx="5646748" cy="1518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98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Pautas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para </a:t>
                      </a: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evaluar </a:t>
                      </a: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200" spc="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título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784" marB="0">
                    <a:solidFill>
                      <a:srgbClr val="E6E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aspecto </a:t>
                      </a: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logra: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34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3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SÍ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63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DUDOSO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63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63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44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Puntuación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490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4. </a:t>
                      </a: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Identifica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las palabras </a:t>
                      </a: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clave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(descriptores)  </a:t>
                      </a: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del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estudio.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34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0F9D58BF-52F7-4E0A-AE63-F8DFDA0E03F1}"/>
              </a:ext>
            </a:extLst>
          </p:cNvPr>
          <p:cNvSpPr/>
          <p:nvPr/>
        </p:nvSpPr>
        <p:spPr>
          <a:xfrm>
            <a:off x="841760" y="4437476"/>
            <a:ext cx="76442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bg1"/>
                </a:solidFill>
              </a:rPr>
              <a:t>Fletcher, R. H. &amp; Wagner, E. H. Diagnosis. In: Fletcher, R. H.; Fletcher, S. W. &amp; Wagner, E. H. </a:t>
            </a:r>
            <a:r>
              <a:rPr lang="es-CO" sz="700" dirty="0" err="1">
                <a:solidFill>
                  <a:schemeClr val="bg1"/>
                </a:solidFill>
              </a:rPr>
              <a:t>Clinical</a:t>
            </a:r>
            <a:r>
              <a:rPr lang="es-CO" sz="700" dirty="0">
                <a:solidFill>
                  <a:schemeClr val="bg1"/>
                </a:solidFill>
              </a:rPr>
              <a:t> </a:t>
            </a:r>
            <a:r>
              <a:rPr lang="es-CO" sz="700" dirty="0" err="1">
                <a:solidFill>
                  <a:schemeClr val="bg1"/>
                </a:solidFill>
              </a:rPr>
              <a:t>epidemiology</a:t>
            </a:r>
            <a:r>
              <a:rPr lang="es-CO" sz="700" dirty="0">
                <a:solidFill>
                  <a:schemeClr val="bg1"/>
                </a:solidFill>
              </a:rPr>
              <a:t>. 4th ed. Baltimore, Ed. Lippincott Williams &amp; Wilkins, 2005.</a:t>
            </a:r>
          </a:p>
          <a:p>
            <a:r>
              <a:rPr lang="es-CO" sz="700" dirty="0">
                <a:solidFill>
                  <a:schemeClr val="bg1"/>
                </a:solidFill>
              </a:rPr>
              <a:t>http://simbon.madpage.com/Fog/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90122" y="790150"/>
            <a:ext cx="849676" cy="311448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5" dirty="0"/>
              <a:t>T</a:t>
            </a:r>
            <a:r>
              <a:rPr sz="1943" spc="-131" dirty="0"/>
              <a:t>í</a:t>
            </a:r>
            <a:r>
              <a:rPr sz="1943" spc="-126" dirty="0"/>
              <a:t>t</a:t>
            </a:r>
            <a:r>
              <a:rPr sz="1943" spc="-102" dirty="0"/>
              <a:t>u</a:t>
            </a:r>
            <a:r>
              <a:rPr sz="1943" spc="-161" dirty="0"/>
              <a:t>l</a:t>
            </a:r>
            <a:r>
              <a:rPr sz="1943" spc="29" dirty="0"/>
              <a:t>o</a:t>
            </a:r>
            <a:endParaRPr sz="1943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81123" y="1809883"/>
          <a:ext cx="5646748" cy="1518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98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Pautas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para </a:t>
                      </a: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evaluar </a:t>
                      </a: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200" spc="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título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784" marB="0">
                    <a:solidFill>
                      <a:srgbClr val="E6E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aspecto </a:t>
                      </a: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logra: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34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3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SÍ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63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DUDOSO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63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63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44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Puntuación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490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5.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Utiliza palabras completas </a:t>
                      </a:r>
                      <a:r>
                        <a:rPr sz="12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(no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utiliza</a:t>
                      </a:r>
                      <a:r>
                        <a:rPr sz="1200" spc="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abreviaturas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ni </a:t>
                      </a:r>
                      <a:r>
                        <a:rPr sz="12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siglas).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34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DF25CC3B-36D1-4403-9064-3A65969A8F67}"/>
              </a:ext>
            </a:extLst>
          </p:cNvPr>
          <p:cNvSpPr/>
          <p:nvPr/>
        </p:nvSpPr>
        <p:spPr>
          <a:xfrm>
            <a:off x="841760" y="4437476"/>
            <a:ext cx="76442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bg1"/>
                </a:solidFill>
              </a:rPr>
              <a:t>Fletcher, R. H. &amp; Wagner, E. H. Diagnosis. In: Fletcher, R. H.; Fletcher, S. W. &amp; Wagner, E. H. </a:t>
            </a:r>
            <a:r>
              <a:rPr lang="es-CO" sz="700" dirty="0" err="1">
                <a:solidFill>
                  <a:schemeClr val="bg1"/>
                </a:solidFill>
              </a:rPr>
              <a:t>Clinical</a:t>
            </a:r>
            <a:r>
              <a:rPr lang="es-CO" sz="700" dirty="0">
                <a:solidFill>
                  <a:schemeClr val="bg1"/>
                </a:solidFill>
              </a:rPr>
              <a:t> </a:t>
            </a:r>
            <a:r>
              <a:rPr lang="es-CO" sz="700" dirty="0" err="1">
                <a:solidFill>
                  <a:schemeClr val="bg1"/>
                </a:solidFill>
              </a:rPr>
              <a:t>epidemiology</a:t>
            </a:r>
            <a:r>
              <a:rPr lang="es-CO" sz="700" dirty="0">
                <a:solidFill>
                  <a:schemeClr val="bg1"/>
                </a:solidFill>
              </a:rPr>
              <a:t>. 4th ed. Baltimore, Ed. Lippincott Williams &amp; Wilkins, 2005.</a:t>
            </a:r>
          </a:p>
          <a:p>
            <a:r>
              <a:rPr lang="es-CO" sz="700" dirty="0">
                <a:solidFill>
                  <a:schemeClr val="bg1"/>
                </a:solidFill>
              </a:rPr>
              <a:t>http://simbon.madpage.com/Fog/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20104" y="746612"/>
            <a:ext cx="952225" cy="311448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5" dirty="0"/>
              <a:t>T</a:t>
            </a:r>
            <a:r>
              <a:rPr sz="1943" spc="-131" dirty="0"/>
              <a:t>í</a:t>
            </a:r>
            <a:r>
              <a:rPr sz="1943" spc="-126" dirty="0"/>
              <a:t>t</a:t>
            </a:r>
            <a:r>
              <a:rPr sz="1943" spc="-102" dirty="0"/>
              <a:t>u</a:t>
            </a:r>
            <a:r>
              <a:rPr sz="1943" spc="-161" dirty="0"/>
              <a:t>l</a:t>
            </a:r>
            <a:r>
              <a:rPr sz="1943" spc="29" dirty="0"/>
              <a:t>o</a:t>
            </a:r>
            <a:endParaRPr sz="1943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81123" y="1809883"/>
          <a:ext cx="5646748" cy="1518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98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Pautas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para </a:t>
                      </a: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evaluar </a:t>
                      </a: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200" spc="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título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784" marB="0">
                    <a:solidFill>
                      <a:srgbClr val="E6E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aspecto </a:t>
                      </a: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logra: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34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3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SÍ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63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DUDOSO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63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63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44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Puntuación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490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6.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Usa tono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afirmativo.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34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6F18A255-ECA4-47D2-A274-0CAD94C5F85B}"/>
              </a:ext>
            </a:extLst>
          </p:cNvPr>
          <p:cNvSpPr/>
          <p:nvPr/>
        </p:nvSpPr>
        <p:spPr>
          <a:xfrm>
            <a:off x="841760" y="4437476"/>
            <a:ext cx="76442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bg1"/>
                </a:solidFill>
              </a:rPr>
              <a:t>Fletcher, R. H. &amp; Wagner, E. H. Diagnosis. In: Fletcher, R. H.; Fletcher, S. W. &amp; Wagner, E. H. </a:t>
            </a:r>
            <a:r>
              <a:rPr lang="es-CO" sz="700" dirty="0" err="1">
                <a:solidFill>
                  <a:schemeClr val="bg1"/>
                </a:solidFill>
              </a:rPr>
              <a:t>Clinical</a:t>
            </a:r>
            <a:r>
              <a:rPr lang="es-CO" sz="700" dirty="0">
                <a:solidFill>
                  <a:schemeClr val="bg1"/>
                </a:solidFill>
              </a:rPr>
              <a:t> </a:t>
            </a:r>
            <a:r>
              <a:rPr lang="es-CO" sz="700" dirty="0" err="1">
                <a:solidFill>
                  <a:schemeClr val="bg1"/>
                </a:solidFill>
              </a:rPr>
              <a:t>epidemiology</a:t>
            </a:r>
            <a:r>
              <a:rPr lang="es-CO" sz="700" dirty="0">
                <a:solidFill>
                  <a:schemeClr val="bg1"/>
                </a:solidFill>
              </a:rPr>
              <a:t>. 4th ed. Baltimore, Ed. Lippincott Williams &amp; Wilkins, 2005.</a:t>
            </a:r>
          </a:p>
          <a:p>
            <a:r>
              <a:rPr lang="es-CO" sz="700" dirty="0">
                <a:solidFill>
                  <a:schemeClr val="bg1"/>
                </a:solidFill>
              </a:rPr>
              <a:t>http://simbon.madpage.com/Fog/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8F195BC-4769-48DC-ABFC-9A1ABECBE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dist="107763" dir="189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r>
              <a:rPr lang="es-ES_tradnl" altLang="es-CO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ARTÍCULOS</a:t>
            </a:r>
            <a:endParaRPr lang="es-ES_tradnl" altLang="es-CO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F81DF9E9-1D73-4236-B329-B82163F50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5" y="2098164"/>
            <a:ext cx="3295650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altLang="es-CO" sz="1350"/>
              <a:t>- Cartas al director</a:t>
            </a:r>
          </a:p>
          <a:p>
            <a:r>
              <a:rPr lang="es-ES_tradnl" altLang="es-CO" sz="1350"/>
              <a:t>- Notas clínicas</a:t>
            </a:r>
          </a:p>
          <a:p>
            <a:r>
              <a:rPr lang="es-ES_tradnl" altLang="es-CO" sz="1350"/>
              <a:t>- Artículos especiales</a:t>
            </a:r>
          </a:p>
          <a:p>
            <a:r>
              <a:rPr lang="es-ES_tradnl" altLang="es-CO" sz="1350"/>
              <a:t>- Revisiones</a:t>
            </a:r>
          </a:p>
          <a:p>
            <a:r>
              <a:rPr lang="es-ES_tradnl" altLang="es-CO" sz="1350"/>
              <a:t>- Originales</a:t>
            </a:r>
          </a:p>
          <a:p>
            <a:r>
              <a:rPr lang="es-ES_tradnl" altLang="es-CO" sz="1350"/>
              <a:t>- Editoriales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80831" y="763703"/>
            <a:ext cx="832433" cy="311448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5" dirty="0"/>
              <a:t>T</a:t>
            </a:r>
            <a:r>
              <a:rPr sz="1943" spc="-131" dirty="0"/>
              <a:t>í</a:t>
            </a:r>
            <a:r>
              <a:rPr sz="1943" spc="-126" dirty="0"/>
              <a:t>t</a:t>
            </a:r>
            <a:r>
              <a:rPr sz="1943" spc="-102" dirty="0"/>
              <a:t>u</a:t>
            </a:r>
            <a:r>
              <a:rPr sz="1943" spc="-161" dirty="0"/>
              <a:t>l</a:t>
            </a:r>
            <a:r>
              <a:rPr sz="1943" spc="29" dirty="0"/>
              <a:t>o</a:t>
            </a:r>
            <a:endParaRPr sz="1943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81123" y="1809883"/>
          <a:ext cx="5646748" cy="1518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98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Pautas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para </a:t>
                      </a: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evaluar </a:t>
                      </a: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200" spc="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título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784" marB="0">
                    <a:solidFill>
                      <a:srgbClr val="E6E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aspecto </a:t>
                      </a: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logra: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34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3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SÍ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63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DUDOSO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63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63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44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Puntuación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21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490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lang="es-CO"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0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Usa</a:t>
                      </a:r>
                      <a:r>
                        <a:rPr sz="120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términos</a:t>
                      </a:r>
                      <a:r>
                        <a:rPr sz="120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claros</a:t>
                      </a:r>
                      <a:r>
                        <a:rPr sz="120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0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directos,</a:t>
                      </a:r>
                      <a:r>
                        <a:rPr sz="120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sin</a:t>
                      </a:r>
                      <a:r>
                        <a:rPr sz="120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usar</a:t>
                      </a:r>
                      <a:r>
                        <a:rPr sz="120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términos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efectistas.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8634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4A40B226-77C1-4233-9AB2-817AC43B02E8}"/>
              </a:ext>
            </a:extLst>
          </p:cNvPr>
          <p:cNvSpPr/>
          <p:nvPr/>
        </p:nvSpPr>
        <p:spPr>
          <a:xfrm>
            <a:off x="841760" y="4437476"/>
            <a:ext cx="76442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bg1"/>
                </a:solidFill>
              </a:rPr>
              <a:t>Fletcher, R. H. &amp; Wagner, E. H. Diagnosis. In: Fletcher, R. H.; Fletcher, S. W. &amp; Wagner, E. H. </a:t>
            </a:r>
            <a:r>
              <a:rPr lang="es-CO" sz="700" dirty="0" err="1">
                <a:solidFill>
                  <a:schemeClr val="bg1"/>
                </a:solidFill>
              </a:rPr>
              <a:t>Clinical</a:t>
            </a:r>
            <a:r>
              <a:rPr lang="es-CO" sz="700" dirty="0">
                <a:solidFill>
                  <a:schemeClr val="bg1"/>
                </a:solidFill>
              </a:rPr>
              <a:t> </a:t>
            </a:r>
            <a:r>
              <a:rPr lang="es-CO" sz="700" dirty="0" err="1">
                <a:solidFill>
                  <a:schemeClr val="bg1"/>
                </a:solidFill>
              </a:rPr>
              <a:t>epidemiology</a:t>
            </a:r>
            <a:r>
              <a:rPr lang="es-CO" sz="700" dirty="0">
                <a:solidFill>
                  <a:schemeClr val="bg1"/>
                </a:solidFill>
              </a:rPr>
              <a:t>. 4th ed. Baltimore, Ed. Lippincott Williams &amp; Wilkins, 2005.</a:t>
            </a:r>
          </a:p>
          <a:p>
            <a:r>
              <a:rPr lang="es-CO" sz="700" dirty="0">
                <a:solidFill>
                  <a:schemeClr val="bg1"/>
                </a:solidFill>
              </a:rPr>
              <a:t>http://simbon.madpage.com/Fog/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35686" y="546626"/>
            <a:ext cx="2816591" cy="610440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83" dirty="0"/>
              <a:t>Características </a:t>
            </a:r>
            <a:r>
              <a:rPr sz="1943" spc="-122" dirty="0"/>
              <a:t>del</a:t>
            </a:r>
            <a:r>
              <a:rPr sz="1943" spc="-83" dirty="0"/>
              <a:t> </a:t>
            </a:r>
            <a:r>
              <a:rPr sz="1943" spc="-88" dirty="0"/>
              <a:t>resumen</a:t>
            </a:r>
            <a:endParaRPr sz="1943" dirty="0"/>
          </a:p>
        </p:txBody>
      </p:sp>
      <p:sp>
        <p:nvSpPr>
          <p:cNvPr id="6" name="object 6"/>
          <p:cNvSpPr txBox="1"/>
          <p:nvPr/>
        </p:nvSpPr>
        <p:spPr>
          <a:xfrm>
            <a:off x="903891" y="1528040"/>
            <a:ext cx="7062950" cy="287931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0" tIns="32069" rIns="0" bIns="0" rtlCol="0">
            <a:spAutoFit/>
          </a:bodyPr>
          <a:lstStyle/>
          <a:p>
            <a:pPr marL="234363" indent="-222028">
              <a:spcBef>
                <a:spcPts val="251"/>
              </a:spcBef>
              <a:buChar char="•"/>
              <a:tabLst>
                <a:tab pos="233746" algn="l"/>
                <a:tab pos="234363" algn="l"/>
              </a:tabLst>
            </a:pP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Definición: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Expresión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abreviada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reducida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términos sucintos,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precisos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600" spc="-6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esenciales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>
              <a:spcBef>
                <a:spcPts val="155"/>
              </a:spcBef>
            </a:pP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las ideas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y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conceptos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más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importantes del</a:t>
            </a:r>
            <a:r>
              <a:rPr sz="16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artículo.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28"/>
              </a:spcBef>
              <a:buChar char="•"/>
              <a:tabLst>
                <a:tab pos="233746" algn="l"/>
                <a:tab pos="234363" algn="l"/>
              </a:tabLst>
            </a:pPr>
            <a:r>
              <a:rPr sz="1600" spc="-20" dirty="0">
                <a:solidFill>
                  <a:schemeClr val="bg1"/>
                </a:solidFill>
                <a:latin typeface="Arial"/>
                <a:cs typeface="Arial"/>
              </a:rPr>
              <a:t>Tarjeta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presentación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del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artículo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al</a:t>
            </a:r>
            <a:r>
              <a:rPr sz="16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chemeClr val="bg1"/>
                </a:solidFill>
                <a:latin typeface="Arial"/>
                <a:cs typeface="Arial"/>
              </a:rPr>
              <a:t>lector.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721" lvl="1" indent="-222028">
              <a:spcBef>
                <a:spcPts val="432"/>
              </a:spcBef>
              <a:buChar char="•"/>
              <a:tabLst>
                <a:tab pos="431721" algn="l"/>
                <a:tab pos="432337" algn="l"/>
              </a:tabLst>
            </a:pP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Independiente.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721" lvl="1" indent="-222028">
              <a:spcBef>
                <a:spcPts val="432"/>
              </a:spcBef>
              <a:buChar char="•"/>
              <a:tabLst>
                <a:tab pos="431721" algn="l"/>
                <a:tab pos="432337" algn="l"/>
              </a:tabLst>
            </a:pP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Autoexplicativo.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721" lvl="1" indent="-222028">
              <a:spcBef>
                <a:spcPts val="428"/>
              </a:spcBef>
              <a:buChar char="•"/>
              <a:tabLst>
                <a:tab pos="431721" algn="l"/>
                <a:tab pos="432337" algn="l"/>
              </a:tabLst>
            </a:pP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Autónomo.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Finalidad: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Identificar el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contenido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del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documento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 forma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rápida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600" spc="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exacta.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Extensión: 150-250 palabras</a:t>
            </a:r>
            <a:r>
              <a:rPr sz="16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chemeClr val="bg1"/>
                </a:solidFill>
                <a:latin typeface="Arial"/>
                <a:cs typeface="Arial"/>
              </a:rPr>
              <a:t>(Medline).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28"/>
              </a:spcBef>
              <a:buChar char="•"/>
              <a:tabLst>
                <a:tab pos="233746" algn="l"/>
                <a:tab pos="234363" algn="l"/>
              </a:tabLst>
            </a:pP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Estilo: Claro,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preciso, conciso, sencillo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1600" spc="4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impersonal.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048C1B4-46F6-483C-B691-2AC81ACE7419}"/>
              </a:ext>
            </a:extLst>
          </p:cNvPr>
          <p:cNvSpPr/>
          <p:nvPr/>
        </p:nvSpPr>
        <p:spPr>
          <a:xfrm>
            <a:off x="749893" y="4741310"/>
            <a:ext cx="764421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bg1"/>
                </a:solidFill>
              </a:rPr>
              <a:t>Fletcher, R. H. &amp; Wagner, E. H. Diagnosis. In: Fletcher, R. H.; Fletcher, S. W. &amp; Wagner, E. H. </a:t>
            </a:r>
            <a:r>
              <a:rPr lang="es-CO" sz="700" dirty="0" err="1">
                <a:solidFill>
                  <a:schemeClr val="bg1"/>
                </a:solidFill>
              </a:rPr>
              <a:t>Clinical</a:t>
            </a:r>
            <a:r>
              <a:rPr lang="es-CO" sz="700" dirty="0">
                <a:solidFill>
                  <a:schemeClr val="bg1"/>
                </a:solidFill>
              </a:rPr>
              <a:t> </a:t>
            </a:r>
            <a:r>
              <a:rPr lang="es-CO" sz="700" dirty="0" err="1">
                <a:solidFill>
                  <a:schemeClr val="bg1"/>
                </a:solidFill>
              </a:rPr>
              <a:t>epidemiology</a:t>
            </a:r>
            <a:r>
              <a:rPr lang="es-CO" sz="700" dirty="0">
                <a:solidFill>
                  <a:schemeClr val="bg1"/>
                </a:solidFill>
              </a:rPr>
              <a:t>. 4th ed. Baltimore, Ed. Lippincott Williams &amp; Wilkins, 2005.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54430" y="640630"/>
            <a:ext cx="2373164" cy="610440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78" dirty="0"/>
              <a:t>Estructura </a:t>
            </a:r>
            <a:r>
              <a:rPr sz="1943" spc="-122" dirty="0"/>
              <a:t>del</a:t>
            </a:r>
            <a:r>
              <a:rPr sz="1943" spc="-73" dirty="0"/>
              <a:t> </a:t>
            </a:r>
            <a:r>
              <a:rPr sz="1943" spc="-88" dirty="0"/>
              <a:t>resumen</a:t>
            </a:r>
            <a:endParaRPr sz="1943" dirty="0"/>
          </a:p>
        </p:txBody>
      </p:sp>
      <p:sp>
        <p:nvSpPr>
          <p:cNvPr id="6" name="object 6"/>
          <p:cNvSpPr txBox="1"/>
          <p:nvPr/>
        </p:nvSpPr>
        <p:spPr>
          <a:xfrm>
            <a:off x="1030015" y="1514618"/>
            <a:ext cx="7020910" cy="29811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0" tIns="66607" rIns="0" bIns="0" rtlCol="0">
            <a:spAutoFit/>
          </a:bodyPr>
          <a:lstStyle/>
          <a:p>
            <a:pPr marL="234363" indent="-222028">
              <a:spcBef>
                <a:spcPts val="524"/>
              </a:spcBef>
              <a:buAutoNum type="arabicPeriod"/>
              <a:tabLst>
                <a:tab pos="234363" algn="l"/>
              </a:tabLst>
            </a:pP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Fundamentos/objetivos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principales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del</a:t>
            </a:r>
            <a:r>
              <a:rPr sz="16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estudio.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AutoNum type="arabicPeriod"/>
              <a:tabLst>
                <a:tab pos="234363" algn="l"/>
              </a:tabLst>
            </a:pP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Metodología.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721" lvl="1" indent="-222028">
              <a:spcBef>
                <a:spcPts val="432"/>
              </a:spcBef>
              <a:buChar char="•"/>
              <a:tabLst>
                <a:tab pos="431721" algn="l"/>
                <a:tab pos="432337" algn="l"/>
              </a:tabLst>
            </a:pP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Diseño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o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tipo de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estudio.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721" lvl="1" indent="-222028">
              <a:spcBef>
                <a:spcPts val="428"/>
              </a:spcBef>
              <a:buChar char="•"/>
              <a:tabLst>
                <a:tab pos="431721" algn="l"/>
                <a:tab pos="432337" algn="l"/>
              </a:tabLst>
            </a:pP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Contexto: </a:t>
            </a:r>
            <a:r>
              <a:rPr sz="1600" spc="-24" dirty="0">
                <a:solidFill>
                  <a:schemeClr val="bg1"/>
                </a:solidFill>
                <a:latin typeface="Arial"/>
                <a:cs typeface="Arial"/>
              </a:rPr>
              <a:t>lugar,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tiempo,</a:t>
            </a:r>
            <a:r>
              <a:rPr sz="1600" spc="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ámbito.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721" lvl="1" indent="-222028">
              <a:spcBef>
                <a:spcPts val="432"/>
              </a:spcBef>
              <a:buChar char="•"/>
              <a:tabLst>
                <a:tab pos="431721" algn="l"/>
                <a:tab pos="432337" algn="l"/>
              </a:tabLst>
            </a:pP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Sujetos participantes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6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pacientes.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721" marR="4934" lvl="1" indent="-222028">
              <a:lnSpc>
                <a:spcPct val="111100"/>
              </a:lnSpc>
              <a:spcBef>
                <a:spcPts val="277"/>
              </a:spcBef>
              <a:buChar char="•"/>
              <a:tabLst>
                <a:tab pos="431721" algn="l"/>
                <a:tab pos="432337" algn="l"/>
              </a:tabLst>
            </a:pP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Intervenciones</a:t>
            </a:r>
            <a:r>
              <a:rPr sz="1600" spc="-1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(variable</a:t>
            </a:r>
            <a:r>
              <a:rPr sz="1600" spc="-1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predictora</a:t>
            </a:r>
            <a:r>
              <a:rPr sz="1600" spc="-1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600" spc="-11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independiente</a:t>
            </a:r>
            <a:r>
              <a:rPr sz="1600" spc="-1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introducida</a:t>
            </a:r>
            <a:r>
              <a:rPr sz="1600" spc="-1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por</a:t>
            </a:r>
            <a:r>
              <a:rPr sz="1600" spc="-1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el</a:t>
            </a:r>
            <a:r>
              <a:rPr sz="1600" spc="-1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chemeClr val="bg1"/>
                </a:solidFill>
                <a:latin typeface="Arial"/>
                <a:cs typeface="Arial"/>
              </a:rPr>
              <a:t>investigador, 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y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la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variable resultado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o </a:t>
            </a:r>
            <a:r>
              <a:rPr sz="1600" spc="-20" dirty="0">
                <a:solidFill>
                  <a:schemeClr val="bg1"/>
                </a:solidFill>
                <a:latin typeface="Arial"/>
                <a:cs typeface="Arial"/>
              </a:rPr>
              <a:t>dependiente).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721" lvl="1" indent="-222028">
              <a:spcBef>
                <a:spcPts val="432"/>
              </a:spcBef>
              <a:buChar char="•"/>
              <a:tabLst>
                <a:tab pos="431721" algn="l"/>
                <a:tab pos="432337" algn="l"/>
              </a:tabLst>
            </a:pP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Tipo de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análisis estadístico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previsto.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28"/>
              </a:spcBef>
              <a:buAutoNum type="arabicPeriod"/>
              <a:tabLst>
                <a:tab pos="234363" algn="l"/>
              </a:tabLst>
            </a:pP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Resultados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o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hallazgos principales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con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valores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numéricos</a:t>
            </a:r>
            <a:r>
              <a:rPr sz="1600" spc="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precisos.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AutoNum type="arabicPeriod"/>
              <a:tabLst>
                <a:tab pos="234363" algn="l"/>
              </a:tabLst>
            </a:pP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Conclusiones principales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del</a:t>
            </a:r>
            <a:r>
              <a:rPr sz="16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estudio.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E7EEAFF-D620-4B69-9C3F-734450F38A24}"/>
              </a:ext>
            </a:extLst>
          </p:cNvPr>
          <p:cNvSpPr/>
          <p:nvPr/>
        </p:nvSpPr>
        <p:spPr>
          <a:xfrm>
            <a:off x="749893" y="4741310"/>
            <a:ext cx="764421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bg1"/>
                </a:solidFill>
              </a:rPr>
              <a:t>Fletcher, R. H. &amp; Wagner, E. H. Diagnosis. In: Fletcher, R. H.; Fletcher, S. W. &amp; Wagner, E. H. </a:t>
            </a:r>
            <a:r>
              <a:rPr lang="es-CO" sz="700" dirty="0" err="1">
                <a:solidFill>
                  <a:schemeClr val="bg1"/>
                </a:solidFill>
              </a:rPr>
              <a:t>Clinical</a:t>
            </a:r>
            <a:r>
              <a:rPr lang="es-CO" sz="700" dirty="0">
                <a:solidFill>
                  <a:schemeClr val="bg1"/>
                </a:solidFill>
              </a:rPr>
              <a:t> </a:t>
            </a:r>
            <a:r>
              <a:rPr lang="es-CO" sz="700" dirty="0" err="1">
                <a:solidFill>
                  <a:schemeClr val="bg1"/>
                </a:solidFill>
              </a:rPr>
              <a:t>epidemiology</a:t>
            </a:r>
            <a:r>
              <a:rPr lang="es-CO" sz="700" dirty="0">
                <a:solidFill>
                  <a:schemeClr val="bg1"/>
                </a:solidFill>
              </a:rPr>
              <a:t>. 4th ed. Baltimore, Ed. Lippincott Williams &amp; Wilkins, 2005.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40643" y="491086"/>
            <a:ext cx="1447880" cy="311448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78" dirty="0"/>
              <a:t>Introducción</a:t>
            </a:r>
            <a:endParaRPr sz="1943" dirty="0"/>
          </a:p>
        </p:txBody>
      </p:sp>
      <p:sp>
        <p:nvSpPr>
          <p:cNvPr id="6" name="object 6"/>
          <p:cNvSpPr txBox="1"/>
          <p:nvPr/>
        </p:nvSpPr>
        <p:spPr>
          <a:xfrm>
            <a:off x="346841" y="1140604"/>
            <a:ext cx="8408276" cy="3159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0" tIns="66607" rIns="0" bIns="0" rtlCol="0">
            <a:spAutoFit/>
          </a:bodyPr>
          <a:lstStyle/>
          <a:p>
            <a:pPr marL="234363" indent="-222028">
              <a:spcBef>
                <a:spcPts val="524"/>
              </a:spcBef>
              <a:buChar char="•"/>
              <a:tabLst>
                <a:tab pos="233746" algn="l"/>
                <a:tab pos="234363" algn="l"/>
              </a:tabLst>
            </a:pP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Describe los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elementos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 la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fase conceptual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 la</a:t>
            </a:r>
            <a:r>
              <a:rPr sz="14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investigación.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marR="5551" indent="-222028">
              <a:lnSpc>
                <a:spcPct val="111100"/>
              </a:lnSpc>
              <a:spcBef>
                <a:spcPts val="277"/>
              </a:spcBef>
              <a:buChar char="•"/>
              <a:tabLst>
                <a:tab pos="233746" algn="l"/>
                <a:tab pos="234363" algn="l"/>
              </a:tabLst>
            </a:pP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Describe los conceptos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básicos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necesarios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para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la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comprensión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del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artículo</a:t>
            </a:r>
            <a:r>
              <a:rPr sz="1400" spc="-19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original 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(marco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teórico).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721" marR="4934" lvl="1" indent="-222028">
              <a:lnSpc>
                <a:spcPct val="111100"/>
              </a:lnSpc>
              <a:spcBef>
                <a:spcPts val="277"/>
              </a:spcBef>
              <a:buChar char="•"/>
              <a:tabLst>
                <a:tab pos="431721" algn="l"/>
                <a:tab pos="432337" algn="l"/>
              </a:tabLst>
            </a:pP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Sistema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ideas procedentes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experiencias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y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conocimientos anteriores, que 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proveen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los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fundamentos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del</a:t>
            </a:r>
            <a:r>
              <a:rPr sz="14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estudio.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721" lvl="1" indent="-222028">
              <a:spcBef>
                <a:spcPts val="432"/>
              </a:spcBef>
              <a:buChar char="•"/>
              <a:tabLst>
                <a:tab pos="431721" algn="l"/>
                <a:tab pos="432337" algn="l"/>
              </a:tabLst>
            </a:pP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Es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el soporte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conceptual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 la</a:t>
            </a:r>
            <a:r>
              <a:rPr sz="14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investigación.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28"/>
              </a:spcBef>
              <a:buChar char="•"/>
              <a:tabLst>
                <a:tab pos="233746" algn="l"/>
                <a:tab pos="234363" algn="l"/>
              </a:tabLst>
            </a:pP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Sirve</a:t>
            </a:r>
            <a:r>
              <a:rPr sz="1400" spc="-4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sz="1400" spc="-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transición</a:t>
            </a:r>
            <a:r>
              <a:rPr sz="1400" spc="-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entre</a:t>
            </a:r>
            <a:r>
              <a:rPr sz="1400" spc="-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el</a:t>
            </a:r>
            <a:r>
              <a:rPr sz="1400" spc="-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mundo</a:t>
            </a:r>
            <a:r>
              <a:rPr sz="1400" spc="-4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del</a:t>
            </a:r>
            <a:r>
              <a:rPr sz="1400" spc="-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lector</a:t>
            </a:r>
            <a:r>
              <a:rPr sz="1400" spc="-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al</a:t>
            </a:r>
            <a:r>
              <a:rPr sz="1400" spc="-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mundo</a:t>
            </a:r>
            <a:r>
              <a:rPr sz="1400" spc="-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del</a:t>
            </a:r>
            <a:r>
              <a:rPr sz="1400" spc="-4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24" dirty="0">
                <a:solidFill>
                  <a:schemeClr val="bg1"/>
                </a:solidFill>
                <a:latin typeface="Arial"/>
                <a:cs typeface="Arial"/>
              </a:rPr>
              <a:t>autor,</a:t>
            </a:r>
            <a:r>
              <a:rPr sz="1400" spc="-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preparando</a:t>
            </a:r>
            <a:r>
              <a:rPr sz="1400" spc="-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al</a:t>
            </a:r>
            <a:r>
              <a:rPr sz="1400" spc="-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lector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>
              <a:spcBef>
                <a:spcPts val="155"/>
              </a:spcBef>
            </a:pP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para que lea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con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atención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4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reflexión.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Responde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al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qué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y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al por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qué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 la</a:t>
            </a:r>
            <a:r>
              <a:rPr sz="14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investigación.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Justificación de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las medidas que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se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van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realizar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lo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largo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 la</a:t>
            </a:r>
            <a:r>
              <a:rPr sz="1400" spc="5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investigación.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28"/>
              </a:spcBef>
              <a:buChar char="•"/>
              <a:tabLst>
                <a:tab pos="233746" algn="l"/>
                <a:tab pos="234363" algn="l"/>
              </a:tabLst>
            </a:pP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Conocer el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estado actual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del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problema, sus antecedentes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y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los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conocimientos</a:t>
            </a:r>
            <a:r>
              <a:rPr sz="1400" spc="5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más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>
              <a:spcBef>
                <a:spcPts val="155"/>
              </a:spcBef>
            </a:pP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recientes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existentes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sobre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el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mismo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(revisión</a:t>
            </a:r>
            <a:r>
              <a:rPr sz="1400" spc="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bibliográfica).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Despertar el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interés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del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lector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en conocer el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resto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del</a:t>
            </a:r>
            <a:r>
              <a:rPr sz="1400" spc="4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artículo.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1DEFA91-8832-4492-B7C0-7473678C7F40}"/>
              </a:ext>
            </a:extLst>
          </p:cNvPr>
          <p:cNvSpPr/>
          <p:nvPr/>
        </p:nvSpPr>
        <p:spPr>
          <a:xfrm>
            <a:off x="749893" y="4741310"/>
            <a:ext cx="764421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bg1"/>
                </a:solidFill>
              </a:rPr>
              <a:t>Fletcher, R. H. &amp; Wagner, E. H. Diagnosis. In: Fletcher, R. H.; Fletcher, S. W. &amp; Wagner, E. H. </a:t>
            </a:r>
            <a:r>
              <a:rPr lang="es-CO" sz="700" dirty="0" err="1">
                <a:solidFill>
                  <a:schemeClr val="bg1"/>
                </a:solidFill>
              </a:rPr>
              <a:t>Clinical</a:t>
            </a:r>
            <a:r>
              <a:rPr lang="es-CO" sz="700" dirty="0">
                <a:solidFill>
                  <a:schemeClr val="bg1"/>
                </a:solidFill>
              </a:rPr>
              <a:t> </a:t>
            </a:r>
            <a:r>
              <a:rPr lang="es-CO" sz="700" dirty="0" err="1">
                <a:solidFill>
                  <a:schemeClr val="bg1"/>
                </a:solidFill>
              </a:rPr>
              <a:t>epidemiology</a:t>
            </a:r>
            <a:r>
              <a:rPr lang="es-CO" sz="700" dirty="0">
                <a:solidFill>
                  <a:schemeClr val="bg1"/>
                </a:solidFill>
              </a:rPr>
              <a:t>. 4th ed. Baltimore, Ed. Lippincott Williams &amp; Wilkins, 2005.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12739" y="435555"/>
            <a:ext cx="4021058" cy="610440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78" dirty="0"/>
              <a:t>Estructura </a:t>
            </a:r>
            <a:r>
              <a:rPr sz="1943" spc="-122" dirty="0"/>
              <a:t>secuencial </a:t>
            </a:r>
            <a:r>
              <a:rPr sz="1943" spc="-111" dirty="0"/>
              <a:t>de </a:t>
            </a:r>
            <a:r>
              <a:rPr sz="1943" spc="-165" dirty="0"/>
              <a:t>la</a:t>
            </a:r>
            <a:r>
              <a:rPr sz="1943" spc="78" dirty="0"/>
              <a:t> </a:t>
            </a:r>
            <a:r>
              <a:rPr sz="1943" spc="-83" dirty="0"/>
              <a:t>introducción</a:t>
            </a:r>
            <a:endParaRPr sz="1943" dirty="0"/>
          </a:p>
        </p:txBody>
      </p:sp>
      <p:sp>
        <p:nvSpPr>
          <p:cNvPr id="6" name="object 6"/>
          <p:cNvSpPr txBox="1"/>
          <p:nvPr/>
        </p:nvSpPr>
        <p:spPr>
          <a:xfrm>
            <a:off x="956441" y="1508465"/>
            <a:ext cx="6800193" cy="291611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0" tIns="66607" rIns="0" bIns="0" rtlCol="0">
            <a:spAutoFit/>
          </a:bodyPr>
          <a:lstStyle/>
          <a:p>
            <a:pPr marL="234363" indent="-222028">
              <a:spcBef>
                <a:spcPts val="524"/>
              </a:spcBef>
              <a:buAutoNum type="arabicPeriod"/>
              <a:tabLst>
                <a:tab pos="234363" algn="l"/>
              </a:tabLst>
            </a:pP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Enumeración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 los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temas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generales que abarcan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el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problema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(marco</a:t>
            </a:r>
            <a:r>
              <a:rPr spc="6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teórico).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AutoNum type="arabicPeriod"/>
              <a:tabLst>
                <a:tab pos="234363" algn="l"/>
              </a:tabLst>
            </a:pP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Revisión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 los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antecedentes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del</a:t>
            </a:r>
            <a:r>
              <a:rPr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problema.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AutoNum type="arabicPeriod"/>
              <a:tabLst>
                <a:tab pos="234363" algn="l"/>
              </a:tabLst>
            </a:pP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Definición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del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problema </a:t>
            </a:r>
            <a:r>
              <a:rPr spc="-20" dirty="0">
                <a:solidFill>
                  <a:schemeClr val="bg1"/>
                </a:solidFill>
                <a:latin typeface="Arial"/>
                <a:cs typeface="Arial"/>
              </a:rPr>
              <a:t>(pregunta)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spc="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investigación.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marR="4934" indent="-222028">
              <a:lnSpc>
                <a:spcPct val="111100"/>
              </a:lnSpc>
              <a:spcBef>
                <a:spcPts val="276"/>
              </a:spcBef>
              <a:buAutoNum type="arabicPeriod"/>
              <a:tabLst>
                <a:tab pos="234363" algn="l"/>
              </a:tabLst>
            </a:pP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Enunciación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y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ubicación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las variables (predictora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y </a:t>
            </a:r>
            <a:r>
              <a:rPr spc="-20" dirty="0">
                <a:solidFill>
                  <a:schemeClr val="bg1"/>
                </a:solidFill>
                <a:latin typeface="Arial"/>
                <a:cs typeface="Arial"/>
              </a:rPr>
              <a:t>resultado)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considerar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en 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relación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al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problema.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28"/>
              </a:spcBef>
              <a:buAutoNum type="arabicPeriod"/>
              <a:tabLst>
                <a:tab pos="234363" algn="l"/>
              </a:tabLst>
            </a:pP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Formulación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 los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objetivos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del</a:t>
            </a:r>
            <a:r>
              <a:rPr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estudio.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AutoNum type="arabicPeriod"/>
              <a:tabLst>
                <a:tab pos="234363" algn="l"/>
              </a:tabLst>
            </a:pP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Importancia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y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alcance del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estudio.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AutoNum type="arabicPeriod"/>
              <a:tabLst>
                <a:tab pos="234363" algn="l"/>
              </a:tabLst>
            </a:pP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Limitaciones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del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estudio.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09BF3E-316E-4D06-BC71-4BC38C943BC4}"/>
              </a:ext>
            </a:extLst>
          </p:cNvPr>
          <p:cNvSpPr/>
          <p:nvPr/>
        </p:nvSpPr>
        <p:spPr>
          <a:xfrm>
            <a:off x="749893" y="4741310"/>
            <a:ext cx="764421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bg1"/>
                </a:solidFill>
              </a:rPr>
              <a:t>Fletcher, R. H. &amp; Wagner, E. H. Diagnosis. In: Fletcher, R. H.; Fletcher, S. W. &amp; Wagner, E. H. </a:t>
            </a:r>
            <a:r>
              <a:rPr lang="es-CO" sz="700" dirty="0" err="1">
                <a:solidFill>
                  <a:schemeClr val="bg1"/>
                </a:solidFill>
              </a:rPr>
              <a:t>Clinical</a:t>
            </a:r>
            <a:r>
              <a:rPr lang="es-CO" sz="700" dirty="0">
                <a:solidFill>
                  <a:schemeClr val="bg1"/>
                </a:solidFill>
              </a:rPr>
              <a:t> </a:t>
            </a:r>
            <a:r>
              <a:rPr lang="es-CO" sz="700" dirty="0" err="1">
                <a:solidFill>
                  <a:schemeClr val="bg1"/>
                </a:solidFill>
              </a:rPr>
              <a:t>epidemiology</a:t>
            </a:r>
            <a:r>
              <a:rPr lang="es-CO" sz="700" dirty="0">
                <a:solidFill>
                  <a:schemeClr val="bg1"/>
                </a:solidFill>
              </a:rPr>
              <a:t>. 4th ed. Baltimore, Ed. Lippincott Williams &amp; Wilkins, 2005.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2344" y="640654"/>
            <a:ext cx="4879541" cy="610440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92" dirty="0"/>
              <a:t>Materiales </a:t>
            </a:r>
            <a:r>
              <a:rPr sz="1943" spc="-111" dirty="0"/>
              <a:t>y </a:t>
            </a:r>
            <a:r>
              <a:rPr sz="1943" spc="-98" dirty="0"/>
              <a:t>métodos: </a:t>
            </a:r>
            <a:r>
              <a:rPr sz="1943" spc="-83" dirty="0"/>
              <a:t>Características </a:t>
            </a:r>
            <a:r>
              <a:rPr sz="1943" spc="-122" dirty="0"/>
              <a:t>del</a:t>
            </a:r>
            <a:r>
              <a:rPr sz="1943" spc="116" dirty="0"/>
              <a:t> </a:t>
            </a:r>
            <a:r>
              <a:rPr sz="1943" spc="-83" dirty="0"/>
              <a:t>diseño</a:t>
            </a:r>
            <a:endParaRPr sz="1943" dirty="0"/>
          </a:p>
        </p:txBody>
      </p:sp>
      <p:sp>
        <p:nvSpPr>
          <p:cNvPr id="6" name="object 6"/>
          <p:cNvSpPr txBox="1"/>
          <p:nvPr/>
        </p:nvSpPr>
        <p:spPr>
          <a:xfrm>
            <a:off x="399393" y="1589405"/>
            <a:ext cx="8313683" cy="231319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0" tIns="66607" rIns="0" bIns="0" rtlCol="0">
            <a:spAutoFit/>
          </a:bodyPr>
          <a:lstStyle/>
          <a:p>
            <a:pPr marL="234363" indent="-222028">
              <a:spcBef>
                <a:spcPts val="524"/>
              </a:spcBef>
              <a:buChar char="•"/>
              <a:tabLst>
                <a:tab pos="233746" algn="l"/>
                <a:tab pos="234363" algn="l"/>
              </a:tabLst>
            </a:pP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Adecuación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la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pregunta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investigación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concretada en los</a:t>
            </a:r>
            <a:r>
              <a:rPr sz="16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objetivos.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Precisión,</a:t>
            </a:r>
            <a:r>
              <a:rPr sz="1600" spc="-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que</a:t>
            </a:r>
            <a:r>
              <a:rPr sz="1600" spc="-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aumenta</a:t>
            </a:r>
            <a:r>
              <a:rPr sz="1600" spc="-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al</a:t>
            </a:r>
            <a:r>
              <a:rPr sz="1600" spc="-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disminuir</a:t>
            </a:r>
            <a:r>
              <a:rPr sz="1600" spc="-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la</a:t>
            </a:r>
            <a:r>
              <a:rPr sz="1600" spc="-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variabilidad</a:t>
            </a:r>
            <a:r>
              <a:rPr sz="1600" spc="-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inducida</a:t>
            </a:r>
            <a:r>
              <a:rPr sz="1600" spc="-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por</a:t>
            </a:r>
            <a:r>
              <a:rPr sz="1600" spc="-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covariables</a:t>
            </a:r>
            <a:r>
              <a:rPr sz="1600" spc="-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extrañas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>
              <a:spcBef>
                <a:spcPts val="155"/>
              </a:spcBef>
            </a:pP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(factores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sz="16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confusión).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Poder</a:t>
            </a:r>
            <a:r>
              <a:rPr sz="1600" spc="5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(capacidad</a:t>
            </a:r>
            <a:r>
              <a:rPr sz="1600" spc="5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sz="1600" spc="5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un</a:t>
            </a:r>
            <a:r>
              <a:rPr sz="1600" spc="5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diseño</a:t>
            </a:r>
            <a:r>
              <a:rPr sz="1600" spc="5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sz="1600" spc="5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investigación</a:t>
            </a:r>
            <a:r>
              <a:rPr sz="1600" spc="5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para</a:t>
            </a:r>
            <a:r>
              <a:rPr sz="1600" spc="5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describir</a:t>
            </a:r>
            <a:r>
              <a:rPr sz="1600" spc="5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las</a:t>
            </a:r>
            <a:r>
              <a:rPr sz="1600" spc="5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relaciones</a:t>
            </a:r>
            <a:r>
              <a:rPr sz="1600" spc="5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entre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>
              <a:spcBef>
                <a:spcPts val="155"/>
              </a:spcBef>
            </a:pPr>
            <a:r>
              <a:rPr sz="1600" spc="-20" dirty="0">
                <a:solidFill>
                  <a:schemeClr val="bg1"/>
                </a:solidFill>
                <a:latin typeface="Arial"/>
                <a:cs typeface="Arial"/>
              </a:rPr>
              <a:t>variables).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28"/>
              </a:spcBef>
              <a:buChar char="•"/>
              <a:tabLst>
                <a:tab pos="233746" algn="l"/>
                <a:tab pos="234363" algn="l"/>
              </a:tabLst>
            </a:pP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Ausencia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 sesgos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que produzcan distorsiones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en los</a:t>
            </a:r>
            <a:r>
              <a:rPr sz="16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resultados.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marR="4934" indent="-222028">
              <a:lnSpc>
                <a:spcPct val="111100"/>
              </a:lnSpc>
              <a:spcBef>
                <a:spcPts val="277"/>
              </a:spcBef>
              <a:buChar char="•"/>
              <a:tabLst>
                <a:tab pos="233746" algn="l"/>
                <a:tab pos="234363" algn="l"/>
              </a:tabLst>
            </a:pP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Consideración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las limitaciones </a:t>
            </a:r>
            <a:r>
              <a:rPr sz="1600" spc="-20" dirty="0">
                <a:solidFill>
                  <a:schemeClr val="bg1"/>
                </a:solidFill>
                <a:latin typeface="Arial"/>
                <a:cs typeface="Arial"/>
              </a:rPr>
              <a:t>(diseños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observacionales)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y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los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aspectos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éticos  del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plan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investigación </a:t>
            </a:r>
            <a:r>
              <a:rPr sz="1600" spc="-20" dirty="0">
                <a:solidFill>
                  <a:schemeClr val="bg1"/>
                </a:solidFill>
                <a:latin typeface="Arial"/>
                <a:cs typeface="Arial"/>
              </a:rPr>
              <a:t>(diseños</a:t>
            </a:r>
            <a:r>
              <a:rPr sz="16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experimentales).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B80601-9457-40F0-A2A9-776EF79965DF}"/>
              </a:ext>
            </a:extLst>
          </p:cNvPr>
          <p:cNvSpPr/>
          <p:nvPr/>
        </p:nvSpPr>
        <p:spPr>
          <a:xfrm>
            <a:off x="749893" y="4741310"/>
            <a:ext cx="764421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bg1"/>
                </a:solidFill>
              </a:rPr>
              <a:t>Fletcher, R. H. &amp; Wagner, E. H. Diagnosis. In: Fletcher, R. H.; Fletcher, S. W. &amp; Wagner, E. H. </a:t>
            </a:r>
            <a:r>
              <a:rPr lang="es-CO" sz="700" dirty="0" err="1">
                <a:solidFill>
                  <a:schemeClr val="bg1"/>
                </a:solidFill>
              </a:rPr>
              <a:t>Clinical</a:t>
            </a:r>
            <a:r>
              <a:rPr lang="es-CO" sz="700" dirty="0">
                <a:solidFill>
                  <a:schemeClr val="bg1"/>
                </a:solidFill>
              </a:rPr>
              <a:t> </a:t>
            </a:r>
            <a:r>
              <a:rPr lang="es-CO" sz="700" dirty="0" err="1">
                <a:solidFill>
                  <a:schemeClr val="bg1"/>
                </a:solidFill>
              </a:rPr>
              <a:t>epidemiology</a:t>
            </a:r>
            <a:r>
              <a:rPr lang="es-CO" sz="700" dirty="0">
                <a:solidFill>
                  <a:schemeClr val="bg1"/>
                </a:solidFill>
              </a:rPr>
              <a:t>. 4th ed. Baltimore, Ed. Lippincott Williams &amp; Wilkins, 2005.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70107" y="550806"/>
            <a:ext cx="3348826" cy="610440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92" dirty="0"/>
              <a:t>Materiales </a:t>
            </a:r>
            <a:r>
              <a:rPr sz="1943" spc="-111" dirty="0"/>
              <a:t>y </a:t>
            </a:r>
            <a:r>
              <a:rPr sz="1943" spc="-98" dirty="0"/>
              <a:t>métodos:</a:t>
            </a:r>
            <a:r>
              <a:rPr sz="1943" spc="29" dirty="0"/>
              <a:t> </a:t>
            </a:r>
            <a:r>
              <a:rPr sz="1943" spc="-78" dirty="0"/>
              <a:t>Estructura</a:t>
            </a:r>
            <a:endParaRPr sz="1943" dirty="0"/>
          </a:p>
        </p:txBody>
      </p:sp>
      <p:sp>
        <p:nvSpPr>
          <p:cNvPr id="6" name="object 6"/>
          <p:cNvSpPr txBox="1"/>
          <p:nvPr/>
        </p:nvSpPr>
        <p:spPr>
          <a:xfrm>
            <a:off x="536029" y="1340301"/>
            <a:ext cx="8082454" cy="30170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0" tIns="66607" rIns="0" bIns="0" rtlCol="0">
            <a:spAutoFit/>
          </a:bodyPr>
          <a:lstStyle/>
          <a:p>
            <a:pPr marL="233746" indent="-221411">
              <a:spcBef>
                <a:spcPts val="524"/>
              </a:spcBef>
              <a:buAutoNum type="arabicPeriod"/>
              <a:tabLst>
                <a:tab pos="234363" algn="l"/>
              </a:tabLst>
            </a:pP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Tipo de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diseño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24" dirty="0">
                <a:solidFill>
                  <a:schemeClr val="bg1"/>
                </a:solidFill>
                <a:latin typeface="Arial"/>
                <a:cs typeface="Arial"/>
              </a:rPr>
              <a:t>(estudio).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3746" indent="-221411">
              <a:spcBef>
                <a:spcPts val="432"/>
              </a:spcBef>
              <a:buAutoNum type="arabicPeriod"/>
              <a:tabLst>
                <a:tab pos="234363" algn="l"/>
              </a:tabLst>
            </a:pP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Sujetos incluidos (criterios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 selección de la</a:t>
            </a:r>
            <a:r>
              <a:rPr sz="16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chemeClr val="bg1"/>
                </a:solidFill>
                <a:latin typeface="Arial"/>
                <a:cs typeface="Arial"/>
              </a:rPr>
              <a:t>muestra).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3746" indent="-221411">
              <a:spcBef>
                <a:spcPts val="432"/>
              </a:spcBef>
              <a:buAutoNum type="arabicPeriod"/>
              <a:tabLst>
                <a:tab pos="234363" algn="l"/>
              </a:tabLst>
            </a:pPr>
            <a:r>
              <a:rPr sz="1600" spc="-20" dirty="0">
                <a:solidFill>
                  <a:schemeClr val="bg1"/>
                </a:solidFill>
                <a:latin typeface="Arial"/>
                <a:cs typeface="Arial"/>
              </a:rPr>
              <a:t>Fuentes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sz="16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información.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3746" indent="-221411">
              <a:spcBef>
                <a:spcPts val="428"/>
              </a:spcBef>
              <a:buAutoNum type="arabicPeriod"/>
              <a:tabLst>
                <a:tab pos="234363" algn="l"/>
              </a:tabLst>
            </a:pP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Descripción</a:t>
            </a:r>
            <a:r>
              <a:rPr sz="1600" spc="-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sz="1600" spc="-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la</a:t>
            </a:r>
            <a:r>
              <a:rPr sz="1600" spc="-8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intervención</a:t>
            </a:r>
            <a:r>
              <a:rPr sz="1600" spc="-8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600" spc="-8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definición</a:t>
            </a:r>
            <a:r>
              <a:rPr sz="1600" spc="-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del</a:t>
            </a:r>
            <a:r>
              <a:rPr sz="1600" spc="-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punto</a:t>
            </a:r>
            <a:r>
              <a:rPr sz="1600" spc="-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final</a:t>
            </a:r>
            <a:r>
              <a:rPr sz="1600" spc="-8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sz="1600" spc="-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la</a:t>
            </a:r>
            <a:r>
              <a:rPr sz="1600" spc="-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investigación</a:t>
            </a:r>
            <a:r>
              <a:rPr sz="1600" spc="-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(estudios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>
              <a:spcBef>
                <a:spcPts val="155"/>
              </a:spcBef>
            </a:pP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experimentales).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3746" indent="-221411">
              <a:spcBef>
                <a:spcPts val="432"/>
              </a:spcBef>
              <a:buAutoNum type="arabicPeriod" startAt="5"/>
              <a:tabLst>
                <a:tab pos="234363" algn="l"/>
              </a:tabLst>
            </a:pP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Instrumentos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y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procedimientos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medida</a:t>
            </a:r>
            <a:r>
              <a:rPr sz="16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(cuestionarios).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3746" marR="4934" indent="-221411">
              <a:lnSpc>
                <a:spcPct val="111100"/>
              </a:lnSpc>
              <a:spcBef>
                <a:spcPts val="277"/>
              </a:spcBef>
              <a:buAutoNum type="arabicPeriod" startAt="5"/>
              <a:tabLst>
                <a:tab pos="234363" algn="l"/>
              </a:tabLst>
            </a:pP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Definición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las variables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y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covariables incluidas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en el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estudio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(factor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estudio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y 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criterio de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chemeClr val="bg1"/>
                </a:solidFill>
                <a:latin typeface="Arial"/>
                <a:cs typeface="Arial"/>
              </a:rPr>
              <a:t>evaluación).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3746" indent="-221411">
              <a:spcBef>
                <a:spcPts val="432"/>
              </a:spcBef>
              <a:buAutoNum type="arabicPeriod" startAt="5"/>
              <a:tabLst>
                <a:tab pos="234363" algn="l"/>
              </a:tabLst>
            </a:pP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Limitaciones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y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consideraciones éticas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 la</a:t>
            </a:r>
            <a:r>
              <a:rPr sz="1600" spc="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investigación.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3746" indent="-221411">
              <a:spcBef>
                <a:spcPts val="428"/>
              </a:spcBef>
              <a:buAutoNum type="arabicPeriod" startAt="5"/>
              <a:tabLst>
                <a:tab pos="234363" algn="l"/>
              </a:tabLst>
            </a:pP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Pruebas estadísticas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utilizar (programa</a:t>
            </a:r>
            <a:r>
              <a:rPr sz="16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chemeClr val="bg1"/>
                </a:solidFill>
                <a:latin typeface="Arial"/>
                <a:cs typeface="Arial"/>
              </a:rPr>
              <a:t>estadístico).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3D727E7-990F-438D-960D-4C025800AB50}"/>
              </a:ext>
            </a:extLst>
          </p:cNvPr>
          <p:cNvSpPr/>
          <p:nvPr/>
        </p:nvSpPr>
        <p:spPr>
          <a:xfrm>
            <a:off x="749893" y="4741310"/>
            <a:ext cx="764421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bg1"/>
                </a:solidFill>
              </a:rPr>
              <a:t>Fletcher, R. H. &amp; Wagner, E. H. Diagnosis. In: Fletcher, R. H.; Fletcher, S. W. &amp; Wagner, E. H. </a:t>
            </a:r>
            <a:r>
              <a:rPr lang="es-CO" sz="700" dirty="0" err="1">
                <a:solidFill>
                  <a:schemeClr val="bg1"/>
                </a:solidFill>
              </a:rPr>
              <a:t>Clinical</a:t>
            </a:r>
            <a:r>
              <a:rPr lang="es-CO" sz="700" dirty="0">
                <a:solidFill>
                  <a:schemeClr val="bg1"/>
                </a:solidFill>
              </a:rPr>
              <a:t> </a:t>
            </a:r>
            <a:r>
              <a:rPr lang="es-CO" sz="700" dirty="0" err="1">
                <a:solidFill>
                  <a:schemeClr val="bg1"/>
                </a:solidFill>
              </a:rPr>
              <a:t>epidemiology</a:t>
            </a:r>
            <a:r>
              <a:rPr lang="es-CO" sz="700" dirty="0">
                <a:solidFill>
                  <a:schemeClr val="bg1"/>
                </a:solidFill>
              </a:rPr>
              <a:t>. 4th ed. Baltimore, Ed. Lippincott Williams &amp; Wilkins, 2005.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5136" y="478702"/>
            <a:ext cx="1345332" cy="311448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88" dirty="0"/>
              <a:t>Resultados</a:t>
            </a:r>
            <a:endParaRPr sz="1943" dirty="0"/>
          </a:p>
        </p:txBody>
      </p:sp>
      <p:sp>
        <p:nvSpPr>
          <p:cNvPr id="6" name="object 6"/>
          <p:cNvSpPr txBox="1"/>
          <p:nvPr/>
        </p:nvSpPr>
        <p:spPr>
          <a:xfrm>
            <a:off x="178676" y="961927"/>
            <a:ext cx="8849710" cy="343228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0" tIns="66607" rIns="0" bIns="0" rtlCol="0">
            <a:spAutoFit/>
          </a:bodyPr>
          <a:lstStyle/>
          <a:p>
            <a:pPr marL="234363" indent="-222028">
              <a:spcBef>
                <a:spcPts val="524"/>
              </a:spcBef>
              <a:buChar char="•"/>
              <a:tabLst>
                <a:tab pos="233746" algn="l"/>
                <a:tab pos="234363" algn="l"/>
              </a:tabLst>
            </a:pPr>
            <a:r>
              <a:rPr sz="1400" spc="-34" dirty="0">
                <a:solidFill>
                  <a:schemeClr val="bg1"/>
                </a:solidFill>
                <a:latin typeface="Arial"/>
                <a:cs typeface="Arial"/>
              </a:rPr>
              <a:t>¿Qué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se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encontró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en la</a:t>
            </a:r>
            <a:r>
              <a:rPr sz="14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investigación?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z="1400" spc="-24" dirty="0">
                <a:solidFill>
                  <a:schemeClr val="bg1"/>
                </a:solidFill>
                <a:latin typeface="Arial"/>
                <a:cs typeface="Arial"/>
              </a:rPr>
              <a:t>¿Cuáles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son los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hallazgos principales, producto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 la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metodología</a:t>
            </a:r>
            <a:r>
              <a:rPr sz="1400" spc="6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utilizada?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z="1400" spc="-29" dirty="0">
                <a:solidFill>
                  <a:schemeClr val="bg1"/>
                </a:solidFill>
                <a:latin typeface="Arial"/>
                <a:cs typeface="Arial"/>
              </a:rPr>
              <a:t>¿Con</a:t>
            </a:r>
            <a:r>
              <a:rPr sz="1400" spc="-1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qué</a:t>
            </a:r>
            <a:r>
              <a:rPr sz="1400" spc="-1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grado</a:t>
            </a:r>
            <a:r>
              <a:rPr sz="1400" spc="-1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sz="1400" spc="-10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detalle</a:t>
            </a:r>
            <a:r>
              <a:rPr sz="1400" spc="-1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técnico</a:t>
            </a:r>
            <a:r>
              <a:rPr sz="1400" spc="-1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deben</a:t>
            </a:r>
            <a:r>
              <a:rPr sz="1400" spc="-1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presentarse</a:t>
            </a:r>
            <a:r>
              <a:rPr sz="1400" spc="-10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los</a:t>
            </a:r>
            <a:r>
              <a:rPr sz="1400" spc="-1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hallazgos?</a:t>
            </a:r>
            <a:r>
              <a:rPr sz="1400" spc="-1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Con</a:t>
            </a:r>
            <a:r>
              <a:rPr sz="1400" spc="-10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el</a:t>
            </a:r>
            <a:r>
              <a:rPr sz="1400" spc="-1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suficiente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>
              <a:spcBef>
                <a:spcPts val="155"/>
              </a:spcBef>
            </a:pP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para que sean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entendidos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por el</a:t>
            </a:r>
            <a:r>
              <a:rPr sz="1400" spc="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Arial"/>
                <a:cs typeface="Arial"/>
              </a:rPr>
              <a:t>lector.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28"/>
              </a:spcBef>
              <a:buChar char="•"/>
              <a:tabLst>
                <a:tab pos="233746" algn="l"/>
                <a:tab pos="234363" algn="l"/>
              </a:tabLst>
            </a:pP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Seleccionar,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ordenar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y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presentar sus hallazgos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mediante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formas</a:t>
            </a:r>
            <a:r>
              <a:rPr sz="1400" spc="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estilísticas: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721" lvl="1" indent="-222028">
              <a:spcBef>
                <a:spcPts val="432"/>
              </a:spcBef>
              <a:buChar char="•"/>
              <a:tabLst>
                <a:tab pos="431721" algn="l"/>
                <a:tab pos="432337" algn="l"/>
              </a:tabLst>
            </a:pP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Primarias:</a:t>
            </a:r>
            <a:r>
              <a:rPr sz="1400" spc="7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29" dirty="0">
                <a:solidFill>
                  <a:schemeClr val="bg1"/>
                </a:solidFill>
                <a:latin typeface="Arial"/>
                <a:cs typeface="Arial"/>
              </a:rPr>
              <a:t>Texto</a:t>
            </a:r>
            <a:r>
              <a:rPr sz="1400" spc="9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(forma</a:t>
            </a:r>
            <a:r>
              <a:rPr sz="1400" spc="6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estilística</a:t>
            </a:r>
            <a:r>
              <a:rPr sz="1400" spc="7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más</a:t>
            </a:r>
            <a:r>
              <a:rPr sz="1400" spc="7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eficiente</a:t>
            </a:r>
            <a:r>
              <a:rPr sz="1400" spc="6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en</a:t>
            </a:r>
            <a:r>
              <a:rPr sz="1400" spc="6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la</a:t>
            </a:r>
            <a:r>
              <a:rPr sz="1400" spc="6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presentación</a:t>
            </a:r>
            <a:r>
              <a:rPr sz="1400" spc="7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sz="1400" spc="6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los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721">
              <a:spcBef>
                <a:spcPts val="155"/>
              </a:spcBef>
            </a:pPr>
            <a:r>
              <a:rPr sz="1400" spc="-20" dirty="0">
                <a:solidFill>
                  <a:schemeClr val="bg1"/>
                </a:solidFill>
                <a:latin typeface="Arial"/>
                <a:cs typeface="Arial"/>
              </a:rPr>
              <a:t>resultados).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721" lvl="1" indent="-222028">
              <a:spcBef>
                <a:spcPts val="432"/>
              </a:spcBef>
              <a:buChar char="•"/>
              <a:tabLst>
                <a:tab pos="431721" algn="l"/>
                <a:tab pos="432337" algn="l"/>
              </a:tabLst>
            </a:pP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Secundarias: Auxiliares </a:t>
            </a: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del</a:t>
            </a:r>
            <a:r>
              <a:rPr sz="14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texto.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641414" lvl="2" indent="-222028">
              <a:spcBef>
                <a:spcPts val="432"/>
              </a:spcBef>
              <a:buChar char="•"/>
              <a:tabLst>
                <a:tab pos="641414" algn="l"/>
                <a:tab pos="642030" algn="l"/>
              </a:tabLst>
            </a:pPr>
            <a:r>
              <a:rPr sz="1400" spc="-24" dirty="0">
                <a:solidFill>
                  <a:schemeClr val="bg1"/>
                </a:solidFill>
                <a:latin typeface="Arial"/>
                <a:cs typeface="Arial"/>
              </a:rPr>
              <a:t>Tablas.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641414" lvl="2" indent="-222028">
              <a:spcBef>
                <a:spcPts val="428"/>
              </a:spcBef>
              <a:buChar char="•"/>
              <a:tabLst>
                <a:tab pos="641414" algn="l"/>
                <a:tab pos="642030" algn="l"/>
              </a:tabLst>
            </a:pPr>
            <a:r>
              <a:rPr sz="1400" spc="-5" dirty="0">
                <a:solidFill>
                  <a:schemeClr val="bg1"/>
                </a:solidFill>
                <a:latin typeface="Arial"/>
                <a:cs typeface="Arial"/>
              </a:rPr>
              <a:t>Gráficos.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641414" lvl="2" indent="-222028">
              <a:spcBef>
                <a:spcPts val="432"/>
              </a:spcBef>
              <a:buChar char="•"/>
              <a:tabLst>
                <a:tab pos="641414" algn="l"/>
                <a:tab pos="642030" algn="l"/>
              </a:tabLst>
            </a:pP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Figuras.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641414" lvl="2" indent="-222028">
              <a:spcBef>
                <a:spcPts val="432"/>
              </a:spcBef>
              <a:buChar char="•"/>
              <a:tabLst>
                <a:tab pos="641414" algn="l"/>
                <a:tab pos="642030" algn="l"/>
              </a:tabLst>
            </a:pPr>
            <a:r>
              <a:rPr sz="1400" spc="-14" dirty="0">
                <a:solidFill>
                  <a:schemeClr val="bg1"/>
                </a:solidFill>
                <a:latin typeface="Arial"/>
                <a:cs typeface="Arial"/>
              </a:rPr>
              <a:t>Fotografías.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641414" lvl="2" indent="-222028">
              <a:spcBef>
                <a:spcPts val="428"/>
              </a:spcBef>
              <a:buChar char="•"/>
              <a:tabLst>
                <a:tab pos="641414" algn="l"/>
                <a:tab pos="642030" algn="l"/>
              </a:tabLst>
            </a:pP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Diagramas.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E485D5-4000-4C1F-B14E-EDCB3F5C180E}"/>
              </a:ext>
            </a:extLst>
          </p:cNvPr>
          <p:cNvSpPr/>
          <p:nvPr/>
        </p:nvSpPr>
        <p:spPr>
          <a:xfrm>
            <a:off x="749893" y="4741310"/>
            <a:ext cx="764421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bg1"/>
                </a:solidFill>
              </a:rPr>
              <a:t>Fletcher, R. H. &amp; Wagner, E. H. Diagnosis. In: Fletcher, R. H.; Fletcher, S. W. &amp; Wagner, E. H. </a:t>
            </a:r>
            <a:r>
              <a:rPr lang="es-CO" sz="700" dirty="0" err="1">
                <a:solidFill>
                  <a:schemeClr val="bg1"/>
                </a:solidFill>
              </a:rPr>
              <a:t>Clinical</a:t>
            </a:r>
            <a:r>
              <a:rPr lang="es-CO" sz="700" dirty="0">
                <a:solidFill>
                  <a:schemeClr val="bg1"/>
                </a:solidFill>
              </a:rPr>
              <a:t> </a:t>
            </a:r>
            <a:r>
              <a:rPr lang="es-CO" sz="700" dirty="0" err="1">
                <a:solidFill>
                  <a:schemeClr val="bg1"/>
                </a:solidFill>
              </a:rPr>
              <a:t>epidemiology</a:t>
            </a:r>
            <a:r>
              <a:rPr lang="es-CO" sz="700" dirty="0">
                <a:solidFill>
                  <a:schemeClr val="bg1"/>
                </a:solidFill>
              </a:rPr>
              <a:t>. 4th ed. Baltimore, Ed. Lippincott Williams &amp; Wilkins, 2005.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97016" y="675362"/>
            <a:ext cx="1285511" cy="311448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49" dirty="0"/>
              <a:t>Discusión</a:t>
            </a:r>
            <a:endParaRPr sz="1943" dirty="0"/>
          </a:p>
        </p:txBody>
      </p:sp>
      <p:sp>
        <p:nvSpPr>
          <p:cNvPr id="6" name="object 6"/>
          <p:cNvSpPr txBox="1"/>
          <p:nvPr/>
        </p:nvSpPr>
        <p:spPr>
          <a:xfrm>
            <a:off x="704193" y="1580270"/>
            <a:ext cx="7767145" cy="2864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0" tIns="66607" rIns="0" bIns="0" rtlCol="0">
            <a:spAutoFit/>
          </a:bodyPr>
          <a:lstStyle/>
          <a:p>
            <a:pPr marL="234363" indent="-222028">
              <a:spcBef>
                <a:spcPts val="524"/>
              </a:spcBef>
              <a:buChar char="•"/>
              <a:tabLst>
                <a:tab pos="233746" algn="l"/>
                <a:tab pos="234363" algn="l"/>
              </a:tabLst>
            </a:pPr>
            <a:r>
              <a:rPr spc="-29" dirty="0">
                <a:solidFill>
                  <a:schemeClr val="bg1"/>
                </a:solidFill>
                <a:latin typeface="Arial"/>
                <a:cs typeface="Arial"/>
              </a:rPr>
              <a:t>¿Cuál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es el significado de los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hallazgos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del</a:t>
            </a:r>
            <a:r>
              <a:rPr spc="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chemeClr val="bg1"/>
                </a:solidFill>
                <a:latin typeface="Arial"/>
                <a:cs typeface="Arial"/>
              </a:rPr>
              <a:t>estudio?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Destacar</a:t>
            </a:r>
            <a:r>
              <a:rPr spc="-8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los</a:t>
            </a:r>
            <a:r>
              <a:rPr spc="-8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aspectos</a:t>
            </a:r>
            <a:r>
              <a:rPr spc="-8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nuevos</a:t>
            </a:r>
            <a:r>
              <a:rPr spc="-7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pc="-8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relevantes</a:t>
            </a:r>
            <a:r>
              <a:rPr spc="-8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del</a:t>
            </a:r>
            <a:r>
              <a:rPr spc="-8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estudio</a:t>
            </a:r>
            <a:r>
              <a:rPr spc="-7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pc="-8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las</a:t>
            </a:r>
            <a:r>
              <a:rPr spc="-8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principales</a:t>
            </a:r>
            <a:r>
              <a:rPr spc="-8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conclusiones.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marR="4934" indent="-222028">
              <a:lnSpc>
                <a:spcPct val="111100"/>
              </a:lnSpc>
              <a:spcBef>
                <a:spcPts val="277"/>
              </a:spcBef>
              <a:buChar char="•"/>
              <a:tabLst>
                <a:tab pos="233746" algn="l"/>
                <a:tab pos="234363" algn="l"/>
              </a:tabLst>
            </a:pP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Análisis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e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interpretación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 los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datos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 la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investigación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según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la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metodología 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empleada.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Concretar una respuesta </a:t>
            </a:r>
            <a:r>
              <a:rPr spc="-20" dirty="0">
                <a:solidFill>
                  <a:schemeClr val="bg1"/>
                </a:solidFill>
                <a:latin typeface="Arial"/>
                <a:cs typeface="Arial"/>
              </a:rPr>
              <a:t>(conclusión)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la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pregunta </a:t>
            </a:r>
            <a:r>
              <a:rPr spc="-24" dirty="0">
                <a:solidFill>
                  <a:schemeClr val="bg1"/>
                </a:solidFill>
                <a:latin typeface="Arial"/>
                <a:cs typeface="Arial"/>
              </a:rPr>
              <a:t>(objetivo)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spc="11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 err="1">
                <a:solidFill>
                  <a:schemeClr val="bg1"/>
                </a:solidFill>
                <a:latin typeface="Arial"/>
                <a:cs typeface="Arial"/>
              </a:rPr>
              <a:t>investigación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lang="es-CO" spc="-14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lang="es-CO" spc="-14" dirty="0">
                <a:solidFill>
                  <a:schemeClr val="bg1"/>
                </a:solidFill>
                <a:latin typeface="Arial"/>
                <a:cs typeface="Arial"/>
              </a:rPr>
              <a:t>Plantea los sesgos y limitaciones</a:t>
            </a: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lang="es-CO" spc="-14" dirty="0">
                <a:solidFill>
                  <a:schemeClr val="bg1"/>
                </a:solidFill>
                <a:latin typeface="Arial"/>
                <a:cs typeface="Arial"/>
              </a:rPr>
              <a:t>Compara con otros estudios no repite resultados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F699D97-8332-4DC2-8B64-847862C65036}"/>
              </a:ext>
            </a:extLst>
          </p:cNvPr>
          <p:cNvSpPr/>
          <p:nvPr/>
        </p:nvSpPr>
        <p:spPr>
          <a:xfrm>
            <a:off x="749893" y="4741310"/>
            <a:ext cx="764421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bg1"/>
                </a:solidFill>
              </a:rPr>
              <a:t>Fletcher, R. H. &amp; Wagner, E. H. Diagnosis. In: Fletcher, R. H.; Fletcher, S. W. &amp; Wagner, E. H. </a:t>
            </a:r>
            <a:r>
              <a:rPr lang="es-CO" sz="700" dirty="0" err="1">
                <a:solidFill>
                  <a:schemeClr val="bg1"/>
                </a:solidFill>
              </a:rPr>
              <a:t>Clinical</a:t>
            </a:r>
            <a:r>
              <a:rPr lang="es-CO" sz="700" dirty="0">
                <a:solidFill>
                  <a:schemeClr val="bg1"/>
                </a:solidFill>
              </a:rPr>
              <a:t> </a:t>
            </a:r>
            <a:r>
              <a:rPr lang="es-CO" sz="700" dirty="0" err="1">
                <a:solidFill>
                  <a:schemeClr val="bg1"/>
                </a:solidFill>
              </a:rPr>
              <a:t>epidemiology</a:t>
            </a:r>
            <a:r>
              <a:rPr lang="es-CO" sz="700" dirty="0">
                <a:solidFill>
                  <a:schemeClr val="bg1"/>
                </a:solidFill>
              </a:rPr>
              <a:t>. 4th ed. Baltimore, Ed. Lippincott Williams &amp; Wilkins, 2005.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22654" y="438144"/>
            <a:ext cx="1396606" cy="311448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53" dirty="0"/>
              <a:t>Conclusión</a:t>
            </a:r>
            <a:endParaRPr sz="1943" dirty="0"/>
          </a:p>
        </p:txBody>
      </p:sp>
      <p:sp>
        <p:nvSpPr>
          <p:cNvPr id="6" name="object 6"/>
          <p:cNvSpPr txBox="1"/>
          <p:nvPr/>
        </p:nvSpPr>
        <p:spPr>
          <a:xfrm>
            <a:off x="420414" y="1333277"/>
            <a:ext cx="8240110" cy="276154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0" tIns="12335" rIns="0" bIns="0" rtlCol="0">
            <a:spAutoFit/>
          </a:bodyPr>
          <a:lstStyle/>
          <a:p>
            <a:pPr marL="12335" marR="4934">
              <a:lnSpc>
                <a:spcPct val="111100"/>
              </a:lnSpc>
              <a:spcBef>
                <a:spcPts val="98"/>
              </a:spcBef>
            </a:pP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Representa</a:t>
            </a:r>
            <a:r>
              <a:rPr sz="1600" spc="-6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la</a:t>
            </a:r>
            <a:r>
              <a:rPr sz="1600" spc="-5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respuesta</a:t>
            </a:r>
            <a:r>
              <a:rPr sz="1600" spc="-5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del</a:t>
            </a:r>
            <a:r>
              <a:rPr sz="1600" spc="-5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investigador</a:t>
            </a:r>
            <a:r>
              <a:rPr sz="1600" spc="-5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chemeClr val="bg1"/>
                </a:solidFill>
                <a:latin typeface="Arial"/>
                <a:cs typeface="Arial"/>
              </a:rPr>
              <a:t>(apoyado</a:t>
            </a:r>
            <a:r>
              <a:rPr sz="1600" spc="-5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en</a:t>
            </a:r>
            <a:r>
              <a:rPr sz="1600" spc="-5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la</a:t>
            </a:r>
            <a:r>
              <a:rPr sz="1600" spc="-6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interpretación</a:t>
            </a:r>
            <a:r>
              <a:rPr sz="1600" spc="-5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sz="1600" spc="-5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los</a:t>
            </a:r>
            <a:r>
              <a:rPr sz="1600" spc="-5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resultados  </a:t>
            </a:r>
            <a:r>
              <a:rPr sz="1600" spc="-20" dirty="0">
                <a:solidFill>
                  <a:schemeClr val="bg1"/>
                </a:solidFill>
                <a:latin typeface="Arial"/>
                <a:cs typeface="Arial"/>
              </a:rPr>
              <a:t>obtenidos)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la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pregunta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investigación planteada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en forma de</a:t>
            </a:r>
            <a:r>
              <a:rPr sz="1600" spc="5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objetivo.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34363" indent="-222028">
              <a:spcBef>
                <a:spcPts val="806"/>
              </a:spcBef>
              <a:buChar char="•"/>
              <a:tabLst>
                <a:tab pos="233746" algn="l"/>
                <a:tab pos="234363" algn="l"/>
              </a:tabLst>
            </a:pP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Errores más frecuentes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las</a:t>
            </a:r>
            <a:r>
              <a:rPr sz="1600" spc="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conclusiones: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721" lvl="1" indent="-222028">
              <a:spcBef>
                <a:spcPts val="432"/>
              </a:spcBef>
              <a:buChar char="•"/>
              <a:tabLst>
                <a:tab pos="431721" algn="l"/>
                <a:tab pos="432337" algn="l"/>
              </a:tabLst>
            </a:pP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Discordancia numérica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entre objetivos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6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conclusiones.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721" lvl="1" indent="-222028">
              <a:spcBef>
                <a:spcPts val="432"/>
              </a:spcBef>
              <a:buChar char="•"/>
              <a:tabLst>
                <a:tab pos="431721" algn="l"/>
                <a:tab pos="432337" algn="l"/>
              </a:tabLst>
            </a:pP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Las conclusiones no se justifican al no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apoyarse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en los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resultados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del</a:t>
            </a:r>
            <a:r>
              <a:rPr sz="1600" spc="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estudio.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721" marR="4934" lvl="1" indent="-222028">
              <a:lnSpc>
                <a:spcPct val="111100"/>
              </a:lnSpc>
              <a:spcBef>
                <a:spcPts val="272"/>
              </a:spcBef>
              <a:buChar char="•"/>
              <a:tabLst>
                <a:tab pos="431721" algn="l"/>
                <a:tab pos="432337" algn="l"/>
              </a:tabLst>
            </a:pP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Las conclusiones no concuerdan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con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los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objetivos (preguntas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investigación,</a:t>
            </a:r>
            <a:r>
              <a:rPr sz="1600" spc="-1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y 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por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tanto dejan sin respuesta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la</a:t>
            </a:r>
            <a:r>
              <a:rPr sz="16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chemeClr val="bg1"/>
                </a:solidFill>
                <a:latin typeface="Arial"/>
                <a:cs typeface="Arial"/>
              </a:rPr>
              <a:t>pregunta).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721" lvl="1" indent="-222028">
              <a:spcBef>
                <a:spcPts val="432"/>
              </a:spcBef>
              <a:buChar char="•"/>
              <a:tabLst>
                <a:tab pos="431721" algn="l"/>
                <a:tab pos="432337" algn="l"/>
              </a:tabLst>
            </a:pP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Las conclusiones no se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entienden.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06C6CB-F655-4F93-8EC6-192F996456D6}"/>
              </a:ext>
            </a:extLst>
          </p:cNvPr>
          <p:cNvSpPr/>
          <p:nvPr/>
        </p:nvSpPr>
        <p:spPr>
          <a:xfrm>
            <a:off x="749893" y="4741310"/>
            <a:ext cx="764421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bg1"/>
                </a:solidFill>
              </a:rPr>
              <a:t>Fletcher, R. H. &amp; Wagner, E. H. Diagnosis. In: Fletcher, R. H.; Fletcher, S. W. &amp; Wagner, E. H. </a:t>
            </a:r>
            <a:r>
              <a:rPr lang="es-CO" sz="700" dirty="0" err="1">
                <a:solidFill>
                  <a:schemeClr val="bg1"/>
                </a:solidFill>
              </a:rPr>
              <a:t>Clinical</a:t>
            </a:r>
            <a:r>
              <a:rPr lang="es-CO" sz="700" dirty="0">
                <a:solidFill>
                  <a:schemeClr val="bg1"/>
                </a:solidFill>
              </a:rPr>
              <a:t> </a:t>
            </a:r>
            <a:r>
              <a:rPr lang="es-CO" sz="700" dirty="0" err="1">
                <a:solidFill>
                  <a:schemeClr val="bg1"/>
                </a:solidFill>
              </a:rPr>
              <a:t>epidemiology</a:t>
            </a:r>
            <a:r>
              <a:rPr lang="es-CO" sz="700" dirty="0">
                <a:solidFill>
                  <a:schemeClr val="bg1"/>
                </a:solidFill>
              </a:rPr>
              <a:t>. 4th ed. Baltimore, Ed. Lippincott Williams &amp; Wilkins, 2005.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C3E6D5B4-0ABA-4AC2-8C1C-3F52124DE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62" y="1979061"/>
            <a:ext cx="2521396" cy="25531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altLang="es-CO" sz="1350" dirty="0"/>
              <a:t>1.- Título</a:t>
            </a:r>
          </a:p>
          <a:p>
            <a:pPr>
              <a:lnSpc>
                <a:spcPct val="150000"/>
              </a:lnSpc>
            </a:pPr>
            <a:r>
              <a:rPr lang="es-ES_tradnl" altLang="es-CO" sz="1350" dirty="0"/>
              <a:t>2.- Resumen y palabras clave</a:t>
            </a:r>
          </a:p>
          <a:p>
            <a:pPr>
              <a:lnSpc>
                <a:spcPct val="150000"/>
              </a:lnSpc>
            </a:pPr>
            <a:r>
              <a:rPr lang="es-ES_tradnl" altLang="es-CO" sz="1350" dirty="0"/>
              <a:t>3.- Introducción</a:t>
            </a:r>
          </a:p>
          <a:p>
            <a:pPr>
              <a:lnSpc>
                <a:spcPct val="150000"/>
              </a:lnSpc>
            </a:pPr>
            <a:r>
              <a:rPr lang="es-ES_tradnl" altLang="es-CO" sz="1350" dirty="0"/>
              <a:t>4.- Pacientes, material y métodos</a:t>
            </a:r>
          </a:p>
          <a:p>
            <a:pPr>
              <a:lnSpc>
                <a:spcPct val="150000"/>
              </a:lnSpc>
            </a:pPr>
            <a:r>
              <a:rPr lang="es-ES_tradnl" altLang="es-CO" sz="1350" dirty="0"/>
              <a:t>5.- Resultados</a:t>
            </a:r>
          </a:p>
          <a:p>
            <a:pPr>
              <a:lnSpc>
                <a:spcPct val="150000"/>
              </a:lnSpc>
            </a:pPr>
            <a:r>
              <a:rPr lang="es-ES_tradnl" altLang="es-CO" sz="1350" dirty="0"/>
              <a:t>6.- Discusión</a:t>
            </a:r>
          </a:p>
          <a:p>
            <a:pPr>
              <a:lnSpc>
                <a:spcPct val="150000"/>
              </a:lnSpc>
            </a:pPr>
            <a:r>
              <a:rPr lang="es-ES_tradnl" altLang="es-CO" sz="1350" dirty="0"/>
              <a:t>7.- Bibliografía</a:t>
            </a:r>
          </a:p>
          <a:p>
            <a:pPr>
              <a:lnSpc>
                <a:spcPct val="150000"/>
              </a:lnSpc>
            </a:pPr>
            <a:r>
              <a:rPr lang="es-ES_tradnl" altLang="es-CO" sz="1350" dirty="0"/>
              <a:t>8.- Agradecimientos</a:t>
            </a:r>
            <a:endParaRPr lang="es-ES_tradnl" altLang="es-CO" sz="1500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7EDADD8-614E-45BF-AA66-B3D727B99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965771"/>
            <a:ext cx="5829300" cy="715972"/>
          </a:xfrm>
          <a:solidFill>
            <a:schemeClr val="accent6">
              <a:lumMod val="20000"/>
              <a:lumOff val="80000"/>
            </a:schemeClr>
          </a:solidFill>
          <a:effectLst>
            <a:outerShdw dist="107763" dir="18900000" algn="ctr" rotWithShape="0">
              <a:schemeClr val="tx1"/>
            </a:outerShdw>
          </a:effectLst>
        </p:spPr>
        <p:txBody>
          <a:bodyPr>
            <a:normAutofit/>
          </a:bodyPr>
          <a:lstStyle/>
          <a:p>
            <a:r>
              <a:rPr lang="es-ES_tradnl" altLang="es-CO" sz="1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ESTRUCTURA DE UN ARTÍCULO ORIGINAL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58455" y="790150"/>
            <a:ext cx="2012977" cy="311448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83" dirty="0"/>
              <a:t>Agradecimientos</a:t>
            </a:r>
            <a:endParaRPr sz="1943" dirty="0"/>
          </a:p>
        </p:txBody>
      </p:sp>
      <p:sp>
        <p:nvSpPr>
          <p:cNvPr id="6" name="object 6"/>
          <p:cNvSpPr txBox="1"/>
          <p:nvPr/>
        </p:nvSpPr>
        <p:spPr>
          <a:xfrm>
            <a:off x="662151" y="1766327"/>
            <a:ext cx="7714593" cy="165423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0" tIns="66607" rIns="0" bIns="0" rtlCol="0">
            <a:spAutoFit/>
          </a:bodyPr>
          <a:lstStyle/>
          <a:p>
            <a:pPr marL="12335">
              <a:spcBef>
                <a:spcPts val="524"/>
              </a:spcBef>
            </a:pP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Reconocimiento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personas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o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instituciones que ayudaron</a:t>
            </a:r>
            <a:r>
              <a:rPr spc="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24" dirty="0">
                <a:solidFill>
                  <a:schemeClr val="bg1"/>
                </a:solidFill>
                <a:latin typeface="Arial"/>
                <a:cs typeface="Arial"/>
              </a:rPr>
              <a:t>en...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AutoNum type="arabicPeriod"/>
              <a:tabLst>
                <a:tab pos="234363" algn="l"/>
              </a:tabLst>
            </a:pP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Forma intelectual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o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material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al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autor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en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su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investigación.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AutoNum type="arabicPeriod"/>
              <a:tabLst>
                <a:tab pos="234363" algn="l"/>
              </a:tabLst>
            </a:pP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La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redacción del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artículo.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marR="4934" indent="-222028">
              <a:lnSpc>
                <a:spcPct val="111100"/>
              </a:lnSpc>
              <a:spcBef>
                <a:spcPts val="272"/>
              </a:spcBef>
              <a:buAutoNum type="arabicPeriod"/>
              <a:tabLst>
                <a:tab pos="234363" algn="l"/>
              </a:tabLst>
            </a:pP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La</a:t>
            </a:r>
            <a:r>
              <a:rPr spc="-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revisión</a:t>
            </a:r>
            <a:r>
              <a:rPr spc="-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del</a:t>
            </a:r>
            <a:r>
              <a:rPr spc="-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manuscrito</a:t>
            </a:r>
            <a:r>
              <a:rPr spc="-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tanto</a:t>
            </a:r>
            <a:r>
              <a:rPr spc="-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en</a:t>
            </a:r>
            <a:r>
              <a:rPr spc="-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aspectos</a:t>
            </a:r>
            <a:r>
              <a:rPr spc="-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spc="-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su</a:t>
            </a:r>
            <a:r>
              <a:rPr spc="-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contenido</a:t>
            </a:r>
            <a:r>
              <a:rPr spc="-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como</a:t>
            </a:r>
            <a:r>
              <a:rPr spc="-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spc="-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su</a:t>
            </a:r>
            <a:r>
              <a:rPr spc="-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estructura  </a:t>
            </a:r>
            <a:r>
              <a:rPr dirty="0">
                <a:solidFill>
                  <a:schemeClr val="bg1"/>
                </a:solidFill>
                <a:latin typeface="Arial"/>
                <a:cs typeface="Arial"/>
              </a:rPr>
              <a:t>y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su estilo.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F6D3BC-9D97-47C5-96B7-2DC5038B6903}"/>
              </a:ext>
            </a:extLst>
          </p:cNvPr>
          <p:cNvSpPr/>
          <p:nvPr/>
        </p:nvSpPr>
        <p:spPr>
          <a:xfrm>
            <a:off x="749893" y="4741310"/>
            <a:ext cx="764421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bg1"/>
                </a:solidFill>
              </a:rPr>
              <a:t>Fletcher, R. H. &amp; Wagner, E. H. Diagnosis. In: Fletcher, R. H.; Fletcher, S. W. &amp; Wagner, E. H. </a:t>
            </a:r>
            <a:r>
              <a:rPr lang="es-CO" sz="700" dirty="0" err="1">
                <a:solidFill>
                  <a:schemeClr val="bg1"/>
                </a:solidFill>
              </a:rPr>
              <a:t>Clinical</a:t>
            </a:r>
            <a:r>
              <a:rPr lang="es-CO" sz="700" dirty="0">
                <a:solidFill>
                  <a:schemeClr val="bg1"/>
                </a:solidFill>
              </a:rPr>
              <a:t> </a:t>
            </a:r>
            <a:r>
              <a:rPr lang="es-CO" sz="700" dirty="0" err="1">
                <a:solidFill>
                  <a:schemeClr val="bg1"/>
                </a:solidFill>
              </a:rPr>
              <a:t>epidemiology</a:t>
            </a:r>
            <a:r>
              <a:rPr lang="es-CO" sz="700" dirty="0">
                <a:solidFill>
                  <a:schemeClr val="bg1"/>
                </a:solidFill>
              </a:rPr>
              <a:t>. 4th ed. Baltimore, Ed. Lippincott Williams &amp; Wilkins, 2005.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4520" y="1020886"/>
            <a:ext cx="1251328" cy="311448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116" dirty="0"/>
              <a:t>Bibliografía</a:t>
            </a:r>
            <a:endParaRPr sz="1943" dirty="0"/>
          </a:p>
        </p:txBody>
      </p:sp>
      <p:sp>
        <p:nvSpPr>
          <p:cNvPr id="6" name="object 6"/>
          <p:cNvSpPr txBox="1"/>
          <p:nvPr/>
        </p:nvSpPr>
        <p:spPr>
          <a:xfrm>
            <a:off x="1568785" y="2018575"/>
            <a:ext cx="5675735" cy="160293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0" tIns="66607" rIns="0" bIns="0" rtlCol="0">
            <a:spAutoFit/>
          </a:bodyPr>
          <a:lstStyle/>
          <a:p>
            <a:pPr marL="234363" indent="-222028">
              <a:spcBef>
                <a:spcPts val="524"/>
              </a:spcBef>
              <a:buChar char="•"/>
              <a:tabLst>
                <a:tab pos="233746" algn="l"/>
                <a:tab pos="234363" algn="l"/>
              </a:tabLst>
            </a:pP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Introducción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en el </a:t>
            </a:r>
            <a:r>
              <a:rPr spc="-20" dirty="0">
                <a:solidFill>
                  <a:schemeClr val="bg1"/>
                </a:solidFill>
                <a:latin typeface="Arial"/>
                <a:cs typeface="Arial"/>
              </a:rPr>
              <a:t>texto: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Sistema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Vancouver (orden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 mención en el</a:t>
            </a:r>
            <a:r>
              <a:rPr spc="4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24" dirty="0">
                <a:solidFill>
                  <a:schemeClr val="bg1"/>
                </a:solidFill>
                <a:latin typeface="Arial"/>
                <a:cs typeface="Arial"/>
              </a:rPr>
              <a:t>texto).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marR="4934" indent="-222028">
              <a:lnSpc>
                <a:spcPct val="111100"/>
              </a:lnSpc>
              <a:spcBef>
                <a:spcPts val="277"/>
              </a:spcBef>
              <a:buChar char="•"/>
              <a:tabLst>
                <a:tab pos="233746" algn="l"/>
                <a:tab pos="234363" algn="l"/>
              </a:tabLst>
            </a:pP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Distribución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en el </a:t>
            </a:r>
            <a:r>
              <a:rPr spc="-20" dirty="0">
                <a:solidFill>
                  <a:schemeClr val="bg1"/>
                </a:solidFill>
                <a:latin typeface="Arial"/>
                <a:cs typeface="Arial"/>
              </a:rPr>
              <a:t>texto: </a:t>
            </a:r>
            <a:r>
              <a:rPr spc="10" dirty="0">
                <a:solidFill>
                  <a:schemeClr val="bg1"/>
                </a:solidFill>
                <a:latin typeface="Arial"/>
                <a:cs typeface="Arial"/>
              </a:rPr>
              <a:t>30-40%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las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citas aparece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apoyando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la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discusión (2ª  revisión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bibliográfica).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indent="-222028">
              <a:spcBef>
                <a:spcPts val="432"/>
              </a:spcBef>
              <a:buChar char="•"/>
              <a:tabLst>
                <a:tab pos="233746" algn="l"/>
                <a:tab pos="234363" algn="l"/>
              </a:tabLst>
            </a:pP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Cantidad: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25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citas/2.000 </a:t>
            </a:r>
            <a:r>
              <a:rPr spc="-10" dirty="0">
                <a:solidFill>
                  <a:schemeClr val="bg1"/>
                </a:solidFill>
                <a:latin typeface="Arial"/>
                <a:cs typeface="Arial"/>
              </a:rPr>
              <a:t>palabras </a:t>
            </a:r>
            <a:r>
              <a:rPr spc="-5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chemeClr val="bg1"/>
                </a:solidFill>
                <a:latin typeface="Arial"/>
                <a:cs typeface="Arial"/>
              </a:rPr>
              <a:t>texto.</a:t>
            </a:r>
            <a:endParaRPr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9756ACB-E9BE-414F-9982-F6914CB9CB5D}"/>
              </a:ext>
            </a:extLst>
          </p:cNvPr>
          <p:cNvSpPr/>
          <p:nvPr/>
        </p:nvSpPr>
        <p:spPr>
          <a:xfrm>
            <a:off x="749893" y="4741310"/>
            <a:ext cx="764421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bg1"/>
                </a:solidFill>
              </a:rPr>
              <a:t>Fletcher, R. H. &amp; Wagner, E. H. Diagnosis. In: Fletcher, R. H.; Fletcher, S. W. &amp; Wagner, E. H. </a:t>
            </a:r>
            <a:r>
              <a:rPr lang="es-CO" sz="700" dirty="0" err="1">
                <a:solidFill>
                  <a:schemeClr val="bg1"/>
                </a:solidFill>
              </a:rPr>
              <a:t>Clinical</a:t>
            </a:r>
            <a:r>
              <a:rPr lang="es-CO" sz="700" dirty="0">
                <a:solidFill>
                  <a:schemeClr val="bg1"/>
                </a:solidFill>
              </a:rPr>
              <a:t> </a:t>
            </a:r>
            <a:r>
              <a:rPr lang="es-CO" sz="700" dirty="0" err="1">
                <a:solidFill>
                  <a:schemeClr val="bg1"/>
                </a:solidFill>
              </a:rPr>
              <a:t>epidemiology</a:t>
            </a:r>
            <a:r>
              <a:rPr lang="es-CO" sz="700" dirty="0">
                <a:solidFill>
                  <a:schemeClr val="bg1"/>
                </a:solidFill>
              </a:rPr>
              <a:t>. 4th ed. Baltimore, Ed. Lippincott Williams &amp; Wilkins, 2005.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37622" y="478702"/>
            <a:ext cx="4618370" cy="311448"/>
          </a:xfrm>
          <a:prstGeom prst="rect">
            <a:avLst/>
          </a:prstGeom>
        </p:spPr>
        <p:txBody>
          <a:bodyPr vert="horz" wrap="square" lIns="0" tIns="12335" rIns="0" bIns="0" rtlCol="0" anchor="ctr">
            <a:spAutoFit/>
          </a:bodyPr>
          <a:lstStyle/>
          <a:p>
            <a:pPr marL="12335">
              <a:spcBef>
                <a:spcPts val="98"/>
              </a:spcBef>
            </a:pPr>
            <a:r>
              <a:rPr sz="1943" spc="-34" dirty="0"/>
              <a:t>Errores </a:t>
            </a:r>
            <a:r>
              <a:rPr sz="1943" spc="-111" dirty="0"/>
              <a:t>más frecuentes </a:t>
            </a:r>
            <a:r>
              <a:rPr sz="1943" spc="-116" dirty="0"/>
              <a:t>de </a:t>
            </a:r>
            <a:r>
              <a:rPr sz="1943" spc="-165" dirty="0"/>
              <a:t>la</a:t>
            </a:r>
            <a:r>
              <a:rPr sz="1943" spc="111" dirty="0"/>
              <a:t> </a:t>
            </a:r>
            <a:r>
              <a:rPr sz="1943" spc="-126" dirty="0"/>
              <a:t>bibliografía</a:t>
            </a:r>
            <a:endParaRPr sz="1943" dirty="0"/>
          </a:p>
        </p:txBody>
      </p:sp>
      <p:sp>
        <p:nvSpPr>
          <p:cNvPr id="6" name="object 6"/>
          <p:cNvSpPr txBox="1"/>
          <p:nvPr/>
        </p:nvSpPr>
        <p:spPr>
          <a:xfrm>
            <a:off x="147145" y="1156727"/>
            <a:ext cx="8808847" cy="36504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0" tIns="66607" rIns="0" bIns="0" rtlCol="0">
            <a:spAutoFit/>
          </a:bodyPr>
          <a:lstStyle/>
          <a:p>
            <a:pPr marL="209693" indent="-197358">
              <a:spcBef>
                <a:spcPts val="524"/>
              </a:spcBef>
              <a:buAutoNum type="arabicPeriod"/>
              <a:tabLst>
                <a:tab pos="234363" algn="l"/>
              </a:tabLst>
            </a:pP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Citar todos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los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artículos indiscriminadamente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(escoger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los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más</a:t>
            </a:r>
            <a:r>
              <a:rPr sz="1600" spc="6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adecuados).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09693" marR="1077452" indent="-197358">
              <a:lnSpc>
                <a:spcPct val="130800"/>
              </a:lnSpc>
              <a:buAutoNum type="arabicPeriod"/>
              <a:tabLst>
                <a:tab pos="234363" algn="l"/>
              </a:tabLst>
            </a:pP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Copia de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referencias incluidas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en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otros artículos sin haberlas </a:t>
            </a:r>
            <a:r>
              <a:rPr sz="1600" spc="-20" dirty="0">
                <a:solidFill>
                  <a:schemeClr val="bg1"/>
                </a:solidFill>
                <a:latin typeface="Arial"/>
                <a:cs typeface="Arial"/>
              </a:rPr>
              <a:t>leído. 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[Errores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en la transcripción de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una referencia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(citar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sin</a:t>
            </a:r>
            <a:r>
              <a:rPr sz="16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error)].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09693" indent="-197358">
              <a:spcBef>
                <a:spcPts val="432"/>
              </a:spcBef>
              <a:buAutoNum type="arabicPeriod"/>
              <a:tabLst>
                <a:tab pos="234363" algn="l"/>
              </a:tabLst>
            </a:pP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Apoyar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conceptos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ampliamente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conocidos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6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aceptados.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09693" indent="-197358">
              <a:spcBef>
                <a:spcPts val="432"/>
              </a:spcBef>
              <a:buAutoNum type="arabicPeriod"/>
              <a:tabLst>
                <a:tab pos="234363" algn="l"/>
              </a:tabLst>
            </a:pP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Omitir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las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citas de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mayor</a:t>
            </a:r>
            <a:r>
              <a:rPr sz="16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actualidad.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721" lvl="1" indent="-222028">
              <a:spcBef>
                <a:spcPts val="428"/>
              </a:spcBef>
              <a:buChar char="•"/>
              <a:tabLst>
                <a:tab pos="431721" algn="l"/>
                <a:tab pos="432337" algn="l"/>
              </a:tabLst>
            </a:pP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No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se ha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realizado una buena búsqueda.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1721" lvl="1" indent="-222028">
              <a:spcBef>
                <a:spcPts val="432"/>
              </a:spcBef>
              <a:buChar char="•"/>
              <a:tabLst>
                <a:tab pos="431721" algn="l"/>
                <a:tab pos="432337" algn="l"/>
              </a:tabLst>
            </a:pP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Excesiva inspiración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en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alguna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sz="16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ellas.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09693" indent="-197358">
              <a:spcBef>
                <a:spcPts val="432"/>
              </a:spcBef>
              <a:buAutoNum type="arabicPeriod"/>
              <a:tabLst>
                <a:tab pos="234363" algn="l"/>
              </a:tabLst>
            </a:pP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Inclusión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 citas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desfasadas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6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antiguas.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09693" indent="-197358">
              <a:spcBef>
                <a:spcPts val="428"/>
              </a:spcBef>
              <a:buAutoNum type="arabicPeriod"/>
              <a:tabLst>
                <a:tab pos="234363" algn="l"/>
              </a:tabLst>
            </a:pP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Inexistencia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o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parquedad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en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las</a:t>
            </a:r>
            <a:r>
              <a:rPr sz="16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referencias.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09693" indent="-197358">
              <a:spcBef>
                <a:spcPts val="432"/>
              </a:spcBef>
              <a:buAutoNum type="arabicPeriod"/>
              <a:tabLst>
                <a:tab pos="234363" algn="l"/>
              </a:tabLst>
            </a:pP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No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pertinencia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con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el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problema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investigación.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09693" indent="-197358">
              <a:spcBef>
                <a:spcPts val="432"/>
              </a:spcBef>
              <a:buAutoNum type="arabicPeriod"/>
              <a:tabLst>
                <a:tab pos="234363" algn="l"/>
              </a:tabLst>
            </a:pP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Ausencia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una segunda revisión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bibliográfica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(para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armar la</a:t>
            </a:r>
            <a:r>
              <a:rPr sz="16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chemeClr val="bg1"/>
                </a:solidFill>
                <a:latin typeface="Arial"/>
                <a:cs typeface="Arial"/>
              </a:rPr>
              <a:t>discusión).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4363" marR="4934" indent="-222028">
              <a:lnSpc>
                <a:spcPct val="111100"/>
              </a:lnSpc>
              <a:spcBef>
                <a:spcPts val="276"/>
              </a:spcBef>
              <a:buAutoNum type="arabicPeriod"/>
              <a:tabLst>
                <a:tab pos="234363" algn="l"/>
              </a:tabLst>
            </a:pP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Referencia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documentos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no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recuperables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por el </a:t>
            </a:r>
            <a:r>
              <a:rPr sz="1600" spc="-10" dirty="0">
                <a:solidFill>
                  <a:schemeClr val="bg1"/>
                </a:solidFill>
                <a:latin typeface="Arial"/>
                <a:cs typeface="Arial"/>
              </a:rPr>
              <a:t>lector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(bibliografía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gris 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o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no  </a:t>
            </a:r>
            <a:r>
              <a:rPr sz="1600" spc="-14" dirty="0">
                <a:solidFill>
                  <a:schemeClr val="bg1"/>
                </a:solidFill>
                <a:latin typeface="Arial"/>
                <a:cs typeface="Arial"/>
              </a:rPr>
              <a:t>recuperable).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7"/>
          <p:cNvSpPr txBox="1"/>
          <p:nvPr/>
        </p:nvSpPr>
        <p:spPr>
          <a:xfrm>
            <a:off x="326616" y="3388991"/>
            <a:ext cx="4900521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4050" b="1" dirty="0">
                <a:solidFill>
                  <a:schemeClr val="bg1"/>
                </a:solidFill>
                <a:latin typeface="Myriad Pro"/>
                <a:cs typeface="Myriad Pro"/>
              </a:rPr>
              <a:t>Gracias</a:t>
            </a:r>
            <a:endParaRPr lang="en-US" sz="405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72302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09D87F2-05B6-48DE-A92C-D9D1E218A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dist="107763" dir="18900000" algn="ctr" rotWithShape="0">
              <a:schemeClr val="tx1"/>
            </a:outerShdw>
          </a:effectLst>
        </p:spPr>
        <p:txBody>
          <a:bodyPr/>
          <a:lstStyle/>
          <a:p>
            <a:r>
              <a:rPr lang="es-ES_tradnl" altLang="es-CO" sz="3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CARTA DE PRESENTACIÓN</a:t>
            </a:r>
            <a:endParaRPr lang="es-ES_tradnl" altLang="es-CO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86A101D7-9569-4133-8D87-795097793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998" y="1819168"/>
            <a:ext cx="4865819" cy="170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CO" sz="2100" dirty="0"/>
              <a:t>- Dirigida al director o editor</a:t>
            </a:r>
          </a:p>
          <a:p>
            <a:r>
              <a:rPr lang="es-ES_tradnl" altLang="es-CO" sz="2100" dirty="0"/>
              <a:t>- Solicitud de publicación</a:t>
            </a:r>
          </a:p>
          <a:p>
            <a:r>
              <a:rPr lang="es-ES_tradnl" altLang="es-CO" sz="2100" dirty="0"/>
              <a:t>- Declaración de originalidad y exclusividad</a:t>
            </a:r>
          </a:p>
          <a:p>
            <a:r>
              <a:rPr lang="es-ES_tradnl" altLang="es-CO" sz="2100" dirty="0"/>
              <a:t>- Permisos, conflicto de intereses...</a:t>
            </a:r>
          </a:p>
          <a:p>
            <a:r>
              <a:rPr lang="es-ES_tradnl" altLang="es-CO" sz="2100" dirty="0"/>
              <a:t>- Firma de TODOS los autores</a:t>
            </a:r>
            <a:endParaRPr lang="es-ES_tradnl" altLang="es-CO" sz="13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D682D37-4667-4179-B759-994DAE68F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dist="107763" dir="189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r>
              <a:rPr lang="es-ES_tradnl" altLang="es-CO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PRIMERA PÁGINA</a:t>
            </a:r>
            <a:endParaRPr lang="es-ES_tradnl" altLang="es-CO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77AC2AE5-53D1-4DE2-99EC-B1E07E9A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634" y="1902336"/>
            <a:ext cx="4085670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CO" sz="1350" dirty="0"/>
              <a:t>- Título</a:t>
            </a:r>
          </a:p>
          <a:p>
            <a:r>
              <a:rPr lang="es-ES_tradnl" altLang="es-CO" sz="1350" dirty="0"/>
              <a:t>- Nombre y apellidos de todos los autores</a:t>
            </a:r>
          </a:p>
          <a:p>
            <a:r>
              <a:rPr lang="es-ES_tradnl" altLang="es-CO" sz="1350" dirty="0"/>
              <a:t>- Cargos profesionales y académicos más altos</a:t>
            </a:r>
          </a:p>
          <a:p>
            <a:r>
              <a:rPr lang="es-ES_tradnl" altLang="es-CO" sz="1350" dirty="0"/>
              <a:t>- Departamentos o servicios de los autores</a:t>
            </a:r>
          </a:p>
          <a:p>
            <a:r>
              <a:rPr lang="es-ES_tradnl" altLang="es-CO" sz="1350" dirty="0"/>
              <a:t>- Nombre y dirección de un autor para correspondencia</a:t>
            </a:r>
          </a:p>
          <a:p>
            <a:r>
              <a:rPr lang="es-ES_tradnl" altLang="es-CO" sz="1350" dirty="0"/>
              <a:t>- Apoyos, subvenciones, comunicaciones previas...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EAB959F-4D92-4ACD-856F-A165D3FB9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dist="107763" dir="189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r>
              <a:rPr lang="es-ES_tradnl" altLang="es-CO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TÍTULO</a:t>
            </a:r>
            <a:endParaRPr lang="es-ES_tradnl" altLang="es-CO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B736F5D8-659D-47E2-A76C-2A04EE8D0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603" y="2193385"/>
            <a:ext cx="2209387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CO" sz="3000" dirty="0"/>
              <a:t>- Breve</a:t>
            </a:r>
          </a:p>
          <a:p>
            <a:r>
              <a:rPr lang="es-ES_tradnl" altLang="es-CO" sz="3000" dirty="0"/>
              <a:t>- Informativo</a:t>
            </a:r>
          </a:p>
          <a:p>
            <a:r>
              <a:rPr lang="es-ES_tradnl" altLang="es-CO" sz="3000" dirty="0"/>
              <a:t>- Atractivo</a:t>
            </a:r>
            <a:endParaRPr lang="es-ES_tradnl" altLang="es-CO" sz="13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E6C7DC9-01D1-4229-B615-BF9181829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dist="107763" dir="189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r>
              <a:rPr lang="es-ES_tradnl" altLang="es-CO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RESUMEN</a:t>
            </a:r>
            <a:endParaRPr lang="es-ES_tradnl" altLang="es-CO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FDEAFDEB-0C4B-4DC5-AA8E-83963766F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35" y="1862741"/>
            <a:ext cx="6172200" cy="22415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altLang="es-CO" sz="1350"/>
              <a:t>- Preferentemente estructurado </a:t>
            </a:r>
          </a:p>
          <a:p>
            <a:pPr>
              <a:lnSpc>
                <a:spcPct val="150000"/>
              </a:lnSpc>
            </a:pPr>
            <a:r>
              <a:rPr lang="es-ES_tradnl" altLang="es-CO" sz="1350"/>
              <a:t>	-Objetivos, métodos, resultados y conclusiones</a:t>
            </a:r>
          </a:p>
          <a:p>
            <a:pPr>
              <a:lnSpc>
                <a:spcPct val="150000"/>
              </a:lnSpc>
            </a:pPr>
            <a:r>
              <a:rPr lang="es-ES_tradnl" altLang="es-CO" sz="1350"/>
              <a:t>	-&lt;250 palabras</a:t>
            </a:r>
          </a:p>
          <a:p>
            <a:pPr>
              <a:lnSpc>
                <a:spcPct val="150000"/>
              </a:lnSpc>
            </a:pPr>
            <a:endParaRPr lang="es-ES_tradnl" altLang="es-CO" sz="1350"/>
          </a:p>
          <a:p>
            <a:pPr>
              <a:lnSpc>
                <a:spcPct val="150000"/>
              </a:lnSpc>
            </a:pPr>
            <a:r>
              <a:rPr lang="es-ES_tradnl" altLang="es-CO" sz="1350"/>
              <a:t>- Información relevante</a:t>
            </a:r>
          </a:p>
          <a:p>
            <a:pPr>
              <a:lnSpc>
                <a:spcPct val="150000"/>
              </a:lnSpc>
            </a:pPr>
            <a:endParaRPr lang="es-ES_tradnl" altLang="es-CO" sz="1350"/>
          </a:p>
          <a:p>
            <a:pPr>
              <a:lnSpc>
                <a:spcPct val="150000"/>
              </a:lnSpc>
            </a:pPr>
            <a:r>
              <a:rPr lang="es-ES_tradnl" altLang="es-CO" sz="1350"/>
              <a:t>- Palabras clave (MeSH, Index Medicus)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lantilla Amgen">
      <a:dk1>
        <a:srgbClr val="5B5B5E"/>
      </a:dk1>
      <a:lt1>
        <a:srgbClr val="FFFFFF"/>
      </a:lt1>
      <a:dk2>
        <a:srgbClr val="104FB3"/>
      </a:dk2>
      <a:lt2>
        <a:srgbClr val="FFFFFF"/>
      </a:lt2>
      <a:accent1>
        <a:srgbClr val="104FB3"/>
      </a:accent1>
      <a:accent2>
        <a:srgbClr val="F3C200"/>
      </a:accent2>
      <a:accent3>
        <a:srgbClr val="86C760"/>
      </a:accent3>
      <a:accent4>
        <a:srgbClr val="D44D24"/>
      </a:accent4>
      <a:accent5>
        <a:srgbClr val="EE9900"/>
      </a:accent5>
      <a:accent6>
        <a:srgbClr val="00BCE5"/>
      </a:accent6>
      <a:hlink>
        <a:srgbClr val="86C760"/>
      </a:hlink>
      <a:folHlink>
        <a:srgbClr val="86C7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numCol="1" spcCol="360000" rtlCol="0">
        <a:spAutoFit/>
      </a:bodyPr>
      <a:lstStyle>
        <a:defPPr algn="ctr">
          <a:spcAft>
            <a:spcPts val="600"/>
          </a:spcAft>
          <a:defRPr sz="1050" b="0" i="0" baseline="0" dirty="0" err="1" smtClean="0">
            <a:solidFill>
              <a:srgbClr val="7D8287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5563</Words>
  <Application>Microsoft Office PowerPoint</Application>
  <PresentationFormat>Presentación en pantalla (16:9)</PresentationFormat>
  <Paragraphs>599</Paragraphs>
  <Slides>53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64" baseType="lpstr">
      <vt:lpstr>Allegro BT</vt:lpstr>
      <vt:lpstr>Arial</vt:lpstr>
      <vt:lpstr>Arial Unicode MS</vt:lpstr>
      <vt:lpstr>Calibri</vt:lpstr>
      <vt:lpstr>Catamaran Thin</vt:lpstr>
      <vt:lpstr>Helvetica</vt:lpstr>
      <vt:lpstr>Myriad Pro</vt:lpstr>
      <vt:lpstr>Times New Roman</vt:lpstr>
      <vt:lpstr>Trebuchet MS</vt:lpstr>
      <vt:lpstr>ヒラギノ角ゴ Pro W3</vt:lpstr>
      <vt:lpstr>Tema de Office</vt:lpstr>
      <vt:lpstr>Lectura crítica de literatura científica</vt:lpstr>
      <vt:lpstr>Objetivos</vt:lpstr>
      <vt:lpstr>Presentación de PowerPoint</vt:lpstr>
      <vt:lpstr>TIPOS DE ARTÍCULOS</vt:lpstr>
      <vt:lpstr>ESTRUCTURA DE UN ARTÍCULO ORIGINAL</vt:lpstr>
      <vt:lpstr>CARTA DE PRESENTACIÓN</vt:lpstr>
      <vt:lpstr>PRIMERA PÁGINA</vt:lpstr>
      <vt:lpstr>TÍTULO</vt:lpstr>
      <vt:lpstr>RESUMEN</vt:lpstr>
      <vt:lpstr>INTRODUCCIÓN</vt:lpstr>
      <vt:lpstr>MATERIAL Y MÉTODOS</vt:lpstr>
      <vt:lpstr>RESULTADOS</vt:lpstr>
      <vt:lpstr>DISCUSIÓN</vt:lpstr>
      <vt:lpstr>BIBLIOGRAFÍA</vt:lpstr>
      <vt:lpstr>Presentación de PowerPoint</vt:lpstr>
      <vt:lpstr>TIPO DE ESTUDIO</vt:lpstr>
      <vt:lpstr>Presentación de PowerPoint</vt:lpstr>
      <vt:lpstr>Presentación de PowerPoint</vt:lpstr>
      <vt:lpstr>Presentación de PowerPoint</vt:lpstr>
      <vt:lpstr>Presentación de PowerPoint</vt:lpstr>
      <vt:lpstr>Preguntas directrices</vt:lpstr>
      <vt:lpstr>Preguntas directrices</vt:lpstr>
      <vt:lpstr>Preguntas críticas</vt:lpstr>
      <vt:lpstr>Preguntas críticas</vt:lpstr>
      <vt:lpstr>Preguntas críticas</vt:lpstr>
      <vt:lpstr>Presentación de PowerPoint</vt:lpstr>
      <vt:lpstr>Fases de la lectura crítica: Inicio</vt:lpstr>
      <vt:lpstr>Fases de la lectura crítica: Inicio</vt:lpstr>
      <vt:lpstr>2ª fase de la lectura crítica</vt:lpstr>
      <vt:lpstr>3ª fase de la lectura crítica</vt:lpstr>
      <vt:lpstr>Características del título</vt:lpstr>
      <vt:lpstr>Defectos en la redacción del título</vt:lpstr>
      <vt:lpstr>Ejemplos de errores en la redacción del título</vt:lpstr>
      <vt:lpstr>Título</vt:lpstr>
      <vt:lpstr>Título</vt:lpstr>
      <vt:lpstr>Título</vt:lpstr>
      <vt:lpstr>Título</vt:lpstr>
      <vt:lpstr>Título</vt:lpstr>
      <vt:lpstr>Título</vt:lpstr>
      <vt:lpstr>Título</vt:lpstr>
      <vt:lpstr>Características del resumen</vt:lpstr>
      <vt:lpstr>Estructura del resumen</vt:lpstr>
      <vt:lpstr>Introducción</vt:lpstr>
      <vt:lpstr>Estructura secuencial de la introducción</vt:lpstr>
      <vt:lpstr>Materiales y métodos: Características del diseño</vt:lpstr>
      <vt:lpstr>Materiales y métodos: Estructura</vt:lpstr>
      <vt:lpstr>Resultados</vt:lpstr>
      <vt:lpstr>Discusión</vt:lpstr>
      <vt:lpstr>Conclusión</vt:lpstr>
      <vt:lpstr>Agradecimientos</vt:lpstr>
      <vt:lpstr>Bibliografía</vt:lpstr>
      <vt:lpstr>Errores más frecuentes de la bibliografía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Uelbosque Universidad</dc:creator>
  <cp:lastModifiedBy>alvaro fernando burbano delgado</cp:lastModifiedBy>
  <cp:revision>180</cp:revision>
  <dcterms:created xsi:type="dcterms:W3CDTF">2016-05-13T19:30:59Z</dcterms:created>
  <dcterms:modified xsi:type="dcterms:W3CDTF">2020-02-05T01:15:54Z</dcterms:modified>
</cp:coreProperties>
</file>