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91" r:id="rId2"/>
    <p:sldId id="935" r:id="rId3"/>
    <p:sldId id="281" r:id="rId4"/>
    <p:sldId id="906" r:id="rId5"/>
    <p:sldId id="915" r:id="rId6"/>
    <p:sldId id="917" r:id="rId7"/>
    <p:sldId id="918" r:id="rId8"/>
    <p:sldId id="919" r:id="rId9"/>
    <p:sldId id="920" r:id="rId10"/>
    <p:sldId id="921" r:id="rId11"/>
    <p:sldId id="686" r:id="rId12"/>
    <p:sldId id="911" r:id="rId13"/>
    <p:sldId id="913" r:id="rId14"/>
    <p:sldId id="922" r:id="rId15"/>
    <p:sldId id="923" r:id="rId16"/>
    <p:sldId id="924" r:id="rId17"/>
    <p:sldId id="925" r:id="rId18"/>
    <p:sldId id="933" r:id="rId19"/>
    <p:sldId id="926" r:id="rId20"/>
    <p:sldId id="688" r:id="rId21"/>
    <p:sldId id="435" r:id="rId22"/>
    <p:sldId id="912" r:id="rId23"/>
    <p:sldId id="914" r:id="rId24"/>
    <p:sldId id="928" r:id="rId25"/>
    <p:sldId id="931" r:id="rId26"/>
    <p:sldId id="932" r:id="rId27"/>
    <p:sldId id="910" r:id="rId28"/>
    <p:sldId id="927" r:id="rId29"/>
    <p:sldId id="929" r:id="rId30"/>
    <p:sldId id="930" r:id="rId31"/>
    <p:sldId id="936" r:id="rId3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ヒラギノ角ゴ Pro W3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ヒラギノ角ゴ Pro W3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ヒラギノ角ゴ Pro W3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ヒラギノ角ゴ Pro W3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ヒラギノ角ゴ Pro W3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Source Sans Pro" charset="0"/>
        <a:ea typeface="ヒラギノ角ゴ Pro W3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Source Sans Pro" charset="0"/>
        <a:ea typeface="ヒラギノ角ゴ Pro W3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Source Sans Pro" charset="0"/>
        <a:ea typeface="ヒラギノ角ゴ Pro W3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Source Sans Pro" charset="0"/>
        <a:ea typeface="ヒラギノ角ゴ Pro W3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C760"/>
    <a:srgbClr val="EAEAEA"/>
    <a:srgbClr val="FEFEFE"/>
    <a:srgbClr val="7D8287"/>
    <a:srgbClr val="00BCE5"/>
    <a:srgbClr val="D44D24"/>
    <a:srgbClr val="F3C200"/>
    <a:srgbClr val="104FB3"/>
    <a:srgbClr val="C58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79" autoAdjust="0"/>
    <p:restoredTop sz="61656" autoAdjust="0"/>
  </p:normalViewPr>
  <p:slideViewPr>
    <p:cSldViewPr snapToGrid="0">
      <p:cViewPr varScale="1">
        <p:scale>
          <a:sx n="45" d="100"/>
          <a:sy n="45" d="100"/>
        </p:scale>
        <p:origin x="105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836"/>
    </p:cViewPr>
  </p:sorterViewPr>
  <p:notesViewPr>
    <p:cSldViewPr snapToGrid="0">
      <p:cViewPr>
        <p:scale>
          <a:sx n="24" d="100"/>
          <a:sy n="24" d="100"/>
        </p:scale>
        <p:origin x="3528" y="10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E417967-32A5-454D-8F81-972033F62303}" type="datetimeFigureOut">
              <a:rPr lang="id-ID"/>
              <a:pPr/>
              <a:t>24/05/2019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A0948C30-E0D4-E148-9F56-1E55A005956C}" type="slidenum">
              <a:rPr lang="id-ID"/>
              <a:pPr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5672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F579162E-D843-E647-832E-71D352952ED3}" type="datetimeFigureOut">
              <a:rPr lang="id-ID"/>
              <a:pPr/>
              <a:t>24/05/2019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d-ID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5830CBEA-D6D4-9542-B346-6CD1EBA2BB93}" type="slidenum">
              <a:rPr lang="id-ID"/>
              <a:pPr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6297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 dirty="0">
              <a:latin typeface="Calibri" charset="0"/>
            </a:endParaRPr>
          </a:p>
        </p:txBody>
      </p:sp>
      <p:sp>
        <p:nvSpPr>
          <p:cNvPr id="28676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9pPr>
          </a:lstStyle>
          <a:p>
            <a:fld id="{F872E4D5-A490-7246-B093-2F5AA01F2AFC}" type="slidenum">
              <a:rPr lang="id-ID">
                <a:latin typeface="Calibri" charset="0"/>
              </a:rPr>
              <a:pPr/>
              <a:t>1</a:t>
            </a:fld>
            <a:endParaRPr lang="id-ID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48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09ED191C-1010-4EB2-A968-583271DD7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5F890E-79F6-4666-A7CF-A341AABFE85A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52B834CD-4432-4E79-9664-9EF5AAA3F3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42950" y="533400"/>
            <a:ext cx="8337550" cy="4691063"/>
          </a:xfrm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EBC1BB63-C888-43C0-B68E-BE7B31CA90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5334000"/>
            <a:ext cx="6248400" cy="1060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738" tIns="46369" rIns="92738" bIns="46369">
            <a:spAutoFit/>
          </a:bodyPr>
          <a:lstStyle/>
          <a:p>
            <a:pPr marL="107950" indent="-107950"/>
            <a:r>
              <a:rPr lang="en-US" altLang="en-US" dirty="0"/>
              <a:t>The average life expectancy of women in the US has increased dramatically over the past 150 years, while the average age of menopause has remained relatively constant.</a:t>
            </a:r>
            <a:r>
              <a:rPr lang="en-US" altLang="en-US" baseline="30000" dirty="0"/>
              <a:t>1,2</a:t>
            </a:r>
          </a:p>
          <a:p>
            <a:pPr marL="107950" indent="-107950"/>
            <a:r>
              <a:rPr lang="en-US" altLang="en-US" dirty="0"/>
              <a:t>Two generations ago, most women did not reach menopause, living only until their late 40s.</a:t>
            </a:r>
            <a:r>
              <a:rPr lang="en-US" altLang="en-US" baseline="30000" dirty="0"/>
              <a:t>1</a:t>
            </a:r>
            <a:r>
              <a:rPr lang="en-US" altLang="en-US" dirty="0"/>
              <a:t> Since average life expectancy for women today is approximately 80 years, most women can expect to be postmenopausal for more than a third of their lives.</a:t>
            </a:r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3D9323D3-BD83-4EFA-94A3-8C0B64FF5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8340725"/>
            <a:ext cx="62484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738" tIns="46369" rIns="92738" bIns="46369" anchor="b">
            <a:spAutoFit/>
          </a:bodyPr>
          <a:lstStyle>
            <a:lvl1pPr marL="57150" indent="-571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57150" marR="0" lvl="0" indent="-571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Federal Interagency Forum on Aging-Related Statistics. Indicator 12: Life Expectancy. Available at: http://www.agingstats.gov/tables%202001/tables-healthstatus.html. Accessed January 3, 2002.</a:t>
            </a:r>
          </a:p>
          <a:p>
            <a:pPr marL="57150" marR="0" lvl="0" indent="-571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 Department of Health and Human Services. </a:t>
            </a:r>
            <a:r>
              <a:rPr kumimoji="0" lang="en-US" altLang="en-US" sz="9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Healthy People 2010</a:t>
            </a: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Washington, DC: January 2000.</a:t>
            </a:r>
          </a:p>
        </p:txBody>
      </p:sp>
    </p:spTree>
    <p:extLst>
      <p:ext uri="{BB962C8B-B14F-4D97-AF65-F5344CB8AC3E}">
        <p14:creationId xmlns:p14="http://schemas.microsoft.com/office/powerpoint/2010/main" val="956443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2B085537-D821-4EBB-B47B-5D4978E606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077176-15D9-4854-A944-AABA35454D9A}" type="slidenum">
              <a:rPr kumimoji="0" lang="en-US" altLang="en-US" sz="12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65A16FDD-DB93-469B-BA92-85FE5F99EE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42950" y="533400"/>
            <a:ext cx="8337550" cy="4691063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25CEEF1E-0099-4476-B0B3-412FD91432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5334000"/>
            <a:ext cx="6248400" cy="198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7950" indent="-107950"/>
            <a:r>
              <a:rPr lang="en-US" altLang="en-US"/>
              <a:t>The 2001 National Vital Statistics Reports, prepared by the Centers for Disease Control and Prevention’s National Center for Health Statistics, detailed the leading causes of death among women in 1999.  </a:t>
            </a:r>
          </a:p>
          <a:p>
            <a:pPr marL="107950" indent="-107950"/>
            <a:r>
              <a:rPr lang="en-US" altLang="en-US"/>
              <a:t>Despite the belief among many women that cancer is the most serious health concern, cardiovascular and cerebrovascular disease caused 44% of deaths among women 65 years of age and older.  Cancer accounted for only 19% of deaths among women of this age group.  Diabetes and chronic lower respiratory disease accounted for 3% and 6% of deaths, respectively.</a:t>
            </a:r>
          </a:p>
          <a:p>
            <a:pPr marL="107950" indent="-107950"/>
            <a:r>
              <a:rPr lang="en-US" altLang="en-US"/>
              <a:t>Other causes of death, accounting for 28% of the total, included Alzheimer’s disease; influenza and pneumonia; septicemia; nephritis, nephrosis, and nephrotic syndrome; and accidents.</a:t>
            </a:r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id="{9D0A7FA0-2E48-43E8-B8FA-B82A0FB0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8664575"/>
            <a:ext cx="6248400" cy="21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738" tIns="46369" rIns="92738" bIns="46369" anchor="b">
            <a:spAutoFit/>
          </a:bodyPr>
          <a:lstStyle>
            <a:lvl1pPr marL="57150" indent="-571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57150" marR="0" lvl="0" indent="-571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Anderson RN. Deaths: leading causes for 1999. </a:t>
            </a:r>
            <a:r>
              <a:rPr kumimoji="0" lang="en-US" altLang="en-US" sz="9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National Vital Statistics Reports</a:t>
            </a: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 2001;49:1-13.</a:t>
            </a:r>
          </a:p>
        </p:txBody>
      </p:sp>
    </p:spTree>
    <p:extLst>
      <p:ext uri="{BB962C8B-B14F-4D97-AF65-F5344CB8AC3E}">
        <p14:creationId xmlns:p14="http://schemas.microsoft.com/office/powerpoint/2010/main" val="1371865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34439" indent="-28247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29907" indent="-225981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581869" indent="-225981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33832" indent="-225981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485795" indent="-22598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37757" indent="-22598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389720" indent="-22598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41683" indent="-22598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F3755B-557D-4B2F-92D5-96F9B209E0E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142341" name="TextBox 4"/>
          <p:cNvSpPr txBox="1">
            <a:spLocks noChangeArrowheads="1"/>
          </p:cNvSpPr>
          <p:nvPr/>
        </p:nvSpPr>
        <p:spPr bwMode="auto">
          <a:xfrm>
            <a:off x="122186" y="2535112"/>
            <a:ext cx="1127857" cy="22789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393" tIns="45196" rIns="90393" bIns="45196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+mn-ea"/>
                <a:cs typeface="Arial" pitchFamily="34" charset="0"/>
              </a:rPr>
              <a:t>Sarrel/p1584/A</a:t>
            </a:r>
          </a:p>
        </p:txBody>
      </p:sp>
      <p:sp>
        <p:nvSpPr>
          <p:cNvPr id="142342" name="TextBox 5"/>
          <p:cNvSpPr txBox="1">
            <a:spLocks noChangeArrowheads="1"/>
          </p:cNvSpPr>
          <p:nvPr/>
        </p:nvSpPr>
        <p:spPr bwMode="auto">
          <a:xfrm>
            <a:off x="122186" y="3014471"/>
            <a:ext cx="1127857" cy="22789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393" tIns="45196" rIns="90393" bIns="45196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+mn-ea"/>
                <a:cs typeface="Arial" pitchFamily="34" charset="0"/>
              </a:rPr>
              <a:t>Sarrel/p1584/B</a:t>
            </a:r>
          </a:p>
        </p:txBody>
      </p:sp>
    </p:spTree>
    <p:extLst>
      <p:ext uri="{BB962C8B-B14F-4D97-AF65-F5344CB8AC3E}">
        <p14:creationId xmlns:p14="http://schemas.microsoft.com/office/powerpoint/2010/main" val="3539707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0CBEA-D6D4-9542-B346-6CD1EBA2BB93}" type="slidenum">
              <a:rPr lang="id-ID" smtClean="0"/>
              <a:pPr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6242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951619" y="0"/>
            <a:ext cx="6240381" cy="6858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77189" y="2386727"/>
            <a:ext cx="5658705" cy="40459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i="0" baseline="0">
                <a:solidFill>
                  <a:schemeClr val="tx1"/>
                </a:solidFill>
                <a:latin typeface="Myriad Pro"/>
                <a:cs typeface="Myriad Pro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77188" y="1620249"/>
            <a:ext cx="5658705" cy="97721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 i="1" baseline="0">
                <a:solidFill>
                  <a:srgbClr val="104FB3"/>
                </a:solidFill>
                <a:latin typeface="Myriad Pro"/>
                <a:cs typeface="Myriad Pro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0522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446429" y="2189362"/>
            <a:ext cx="3894074" cy="37251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i="0" baseline="0">
                <a:solidFill>
                  <a:schemeClr val="tx1"/>
                </a:solidFill>
                <a:latin typeface="Myriad Pro"/>
                <a:cs typeface="Myriad Pro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446429" y="588692"/>
            <a:ext cx="3894074" cy="181140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 i="1" baseline="0">
                <a:solidFill>
                  <a:srgbClr val="104FB3"/>
                </a:solidFill>
                <a:latin typeface="Myriad Pro"/>
                <a:cs typeface="Myriad Pro"/>
              </a:defRPr>
            </a:lvl1pPr>
          </a:lstStyle>
          <a:p>
            <a:pPr lvl="0"/>
            <a:endParaRPr lang="id-ID" dirty="0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271" y="58301"/>
            <a:ext cx="2110946" cy="61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271" y="58301"/>
            <a:ext cx="2110946" cy="61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433E1-FF81-41A3-8364-49B86E1F915C}" type="datetime1">
              <a:rPr lang="es-E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24/05/2019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8ED06-75EC-48D7-8CF7-E839FB5DC574}" type="slidenum">
              <a:rPr lang="es-E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44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64F87A-80EF-4FB5-AB19-31241CB7F8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0208F3-DED8-4652-B75A-A3B68B69ED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D1953E-7800-44CF-9013-B62DDA46D0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A80E2-CD32-401E-AA65-82D84B6B0DB8}" type="slidenum">
              <a:rPr lang="es-ES_tradnl" altLang="es-CO"/>
              <a:pPr>
                <a:defRPr/>
              </a:pPr>
              <a:t>‹Nº›</a:t>
            </a:fld>
            <a:endParaRPr lang="es-ES_tradnl" altLang="es-CO"/>
          </a:p>
        </p:txBody>
      </p:sp>
    </p:spTree>
    <p:extLst>
      <p:ext uri="{BB962C8B-B14F-4D97-AF65-F5344CB8AC3E}">
        <p14:creationId xmlns:p14="http://schemas.microsoft.com/office/powerpoint/2010/main" val="98362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0386A418-29F6-C942-AA47-00F6AE4E86EC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solidFill>
                  <a:srgbClr val="7D8287"/>
                </a:solidFill>
                <a:latin typeface="Myriad Pro"/>
                <a:ea typeface="+mn-ea"/>
                <a:cs typeface="Myriad Pro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7D8287"/>
                </a:solidFill>
              </a:defRPr>
            </a:lvl1pPr>
          </a:lstStyle>
          <a:p>
            <a:fld id="{DF244829-62D2-BA43-96C0-A96FCAFCB24E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8" name="Imagen 7" descr="15895-NQSQF8.png"/>
          <p:cNvPicPr>
            <a:picLocks noChangeAspect="1"/>
          </p:cNvPicPr>
          <p:nvPr userDrawn="1"/>
        </p:nvPicPr>
        <p:blipFill>
          <a:blip r:embed="rId8" cstate="email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637" y="4327476"/>
            <a:ext cx="5156223" cy="2530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2" r:id="rId2"/>
    <p:sldLayoutId id="2147483708" r:id="rId3"/>
    <p:sldLayoutId id="2147483799" r:id="rId4"/>
    <p:sldLayoutId id="2147483800" r:id="rId5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 i="1" kern="1200">
          <a:solidFill>
            <a:srgbClr val="104FB3"/>
          </a:solidFill>
          <a:latin typeface="Myriad Pro"/>
          <a:ea typeface="ヒラギノ角ゴ Pro W3" charset="0"/>
          <a:cs typeface="Myriad Pro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ontserrat" charset="0"/>
          <a:ea typeface="ヒラギノ角ゴ Pro W3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ontserrat" charset="0"/>
          <a:ea typeface="ヒラギノ角ゴ Pro W3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ontserrat" charset="0"/>
          <a:ea typeface="ヒラギノ角ゴ Pro W3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ontserrat" charset="0"/>
          <a:ea typeface="ヒラギノ角ゴ Pro W3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ontserrat" charset="0"/>
          <a:ea typeface="ヒラギノ角ゴ Pro W3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ontserrat" charset="0"/>
          <a:ea typeface="ヒラギノ角ゴ Pro W3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ontserrat" charset="0"/>
          <a:ea typeface="ヒラギノ角ゴ Pro W3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ontserrat" charset="0"/>
          <a:ea typeface="ヒラギノ角ゴ Pro W3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b="0" i="0" kern="1200">
          <a:solidFill>
            <a:srgbClr val="7D8287"/>
          </a:solidFill>
          <a:latin typeface="Myriad Pro"/>
          <a:ea typeface="ヒラギノ角ゴ Pro W3" charset="0"/>
          <a:cs typeface="Myriad Pro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b="0" i="0" kern="1200">
          <a:solidFill>
            <a:srgbClr val="7D8287"/>
          </a:solidFill>
          <a:latin typeface="Myriad Pro"/>
          <a:ea typeface="ヒラギノ角ゴ Pro W3" charset="0"/>
          <a:cs typeface="Myriad Pro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b="0" i="0" kern="1200">
          <a:solidFill>
            <a:srgbClr val="7D8287"/>
          </a:solidFill>
          <a:latin typeface="Myriad Pro"/>
          <a:ea typeface="ヒラギノ角ゴ Pro W3" charset="0"/>
          <a:cs typeface="Myriad Pro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b="0" i="0" kern="1200">
          <a:solidFill>
            <a:srgbClr val="7D8287"/>
          </a:solidFill>
          <a:latin typeface="Myriad Pro"/>
          <a:ea typeface="ヒラギノ角ゴ Pro W3" charset="0"/>
          <a:cs typeface="Myriad Pro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b="0" i="0" kern="1200">
          <a:solidFill>
            <a:srgbClr val="7D8287"/>
          </a:solidFill>
          <a:latin typeface="Myriad Pro"/>
          <a:ea typeface="ヒラギノ角ゴ Pro W3" charset="0"/>
          <a:cs typeface="Myriad Pro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73867" y="1115238"/>
            <a:ext cx="7445262" cy="1626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9600" b="1" i="1" dirty="0" smtClean="0">
                <a:solidFill>
                  <a:schemeClr val="bg2"/>
                </a:solidFill>
                <a:latin typeface="Myriad Pro"/>
                <a:ea typeface="+mn-ea"/>
                <a:cs typeface="Myriad Pro"/>
              </a:rPr>
              <a:t>Módulo </a:t>
            </a:r>
            <a:r>
              <a:rPr lang="es-CO" sz="9600" b="1" i="1" dirty="0">
                <a:solidFill>
                  <a:schemeClr val="bg2"/>
                </a:solidFill>
                <a:latin typeface="Myriad Pro"/>
                <a:ea typeface="+mn-ea"/>
                <a:cs typeface="Myriad Pro"/>
              </a:rPr>
              <a:t>7</a:t>
            </a:r>
            <a:endParaRPr lang="en-US" sz="3200" b="1" i="1" dirty="0">
              <a:solidFill>
                <a:schemeClr val="bg2"/>
              </a:solidFill>
              <a:latin typeface="Myriad Pro"/>
              <a:ea typeface="+mn-ea"/>
              <a:cs typeface="Myriad Pro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129" y="0"/>
            <a:ext cx="2172870" cy="654907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914399" y="3426131"/>
            <a:ext cx="10122195" cy="207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ES" sz="28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Dr. </a:t>
            </a:r>
            <a:r>
              <a:rPr lang="es-CO" sz="28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CARLOS AUGUSTO PEREZ NIÑO MD CCD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CO" sz="28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Médico Cirujano Universidad Militar 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CO" sz="28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Medico Ginecólogo y Obstetra. Hospital Militar / Clínica San Rafael. Universidad Militar</a:t>
            </a:r>
            <a:endParaRPr lang="en-US" sz="4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16" y="365125"/>
            <a:ext cx="9785213" cy="1325563"/>
          </a:xfrm>
        </p:spPr>
        <p:txBody>
          <a:bodyPr/>
          <a:lstStyle/>
          <a:p>
            <a:r>
              <a:rPr lang="en-US" altLang="en-US" sz="4000" dirty="0"/>
              <a:t>Los </a:t>
            </a:r>
            <a:r>
              <a:rPr lang="en-US" altLang="en-US" sz="4000" dirty="0" err="1"/>
              <a:t>calores</a:t>
            </a:r>
            <a:r>
              <a:rPr lang="en-US" altLang="en-US" sz="4000" dirty="0"/>
              <a:t> </a:t>
            </a:r>
            <a:r>
              <a:rPr lang="en-US" altLang="en-US" sz="4000" dirty="0" err="1"/>
              <a:t>pueden</a:t>
            </a:r>
            <a:r>
              <a:rPr lang="en-US" altLang="en-US" sz="4000" dirty="0"/>
              <a:t> </a:t>
            </a:r>
            <a:r>
              <a:rPr lang="en-US" altLang="en-US" sz="4000" dirty="0" err="1"/>
              <a:t>mantenerse</a:t>
            </a:r>
            <a:r>
              <a:rPr lang="en-US" altLang="en-US" sz="4000" dirty="0"/>
              <a:t> </a:t>
            </a:r>
            <a:r>
              <a:rPr lang="en-US" altLang="en-US" sz="4000" dirty="0" err="1"/>
              <a:t>muchos</a:t>
            </a:r>
            <a:r>
              <a:rPr lang="en-US" altLang="en-US" sz="4000" dirty="0"/>
              <a:t> </a:t>
            </a:r>
            <a:r>
              <a:rPr lang="en-US" altLang="en-US" sz="4000" dirty="0" err="1"/>
              <a:t>años</a:t>
            </a:r>
            <a:r>
              <a:rPr lang="en-US" altLang="en-US" sz="4000" dirty="0"/>
              <a:t> </a:t>
            </a:r>
            <a:r>
              <a:rPr lang="en-US" altLang="en-US" sz="4000" dirty="0" err="1"/>
              <a:t>después</a:t>
            </a:r>
            <a:r>
              <a:rPr lang="en-US" altLang="en-US" sz="4000" dirty="0"/>
              <a:t> del </a:t>
            </a:r>
            <a:r>
              <a:rPr lang="en-US" altLang="en-US" sz="4000" dirty="0" err="1"/>
              <a:t>inicio</a:t>
            </a:r>
            <a:r>
              <a:rPr lang="en-US" altLang="en-US" sz="4000" dirty="0"/>
              <a:t> de la </a:t>
            </a:r>
            <a:r>
              <a:rPr lang="en-US" altLang="en-US" sz="4000" dirty="0" err="1"/>
              <a:t>menopausia</a:t>
            </a:r>
            <a:endParaRPr lang="en-GB" sz="4000" dirty="0"/>
          </a:p>
        </p:txBody>
      </p:sp>
      <p:sp>
        <p:nvSpPr>
          <p:cNvPr id="6" name="Rectangle 5"/>
          <p:cNvSpPr/>
          <p:nvPr/>
        </p:nvSpPr>
        <p:spPr>
          <a:xfrm>
            <a:off x="838200" y="5975416"/>
            <a:ext cx="98366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dirty="0">
                <a:solidFill>
                  <a:srgbClr val="002060"/>
                </a:solidFill>
                <a:latin typeface="Arial" panose="020B0604020202020204" pitchFamily="34" charset="0"/>
              </a:rPr>
              <a:t>Mean age of natural menopause was 49.5 years; mean age of surgical menopause was 43.7 years.</a:t>
            </a:r>
          </a:p>
          <a:p>
            <a:r>
              <a:rPr lang="en-US" altLang="en-US" sz="1600" dirty="0" err="1">
                <a:solidFill>
                  <a:srgbClr val="002060"/>
                </a:solidFill>
                <a:latin typeface="Arial" panose="020B0604020202020204" pitchFamily="34" charset="0"/>
              </a:rPr>
              <a:t>Kronenberg</a:t>
            </a:r>
            <a:r>
              <a:rPr lang="en-US" altLang="en-US" sz="1600" dirty="0">
                <a:solidFill>
                  <a:srgbClr val="002060"/>
                </a:solidFill>
                <a:latin typeface="Arial" panose="020B0604020202020204" pitchFamily="34" charset="0"/>
              </a:rPr>
              <a:t> F. </a:t>
            </a:r>
            <a:r>
              <a:rPr lang="en-US" altLang="en-US" sz="1600" i="1" dirty="0">
                <a:solidFill>
                  <a:srgbClr val="002060"/>
                </a:solidFill>
                <a:latin typeface="Arial" panose="020B0604020202020204" pitchFamily="34" charset="0"/>
              </a:rPr>
              <a:t>Ann NY </a:t>
            </a:r>
            <a:r>
              <a:rPr lang="en-US" altLang="en-US" sz="1600" i="1" dirty="0" err="1">
                <a:solidFill>
                  <a:srgbClr val="002060"/>
                </a:solidFill>
                <a:latin typeface="Arial" panose="020B0604020202020204" pitchFamily="34" charset="0"/>
              </a:rPr>
              <a:t>Acad</a:t>
            </a:r>
            <a:r>
              <a:rPr lang="en-US" altLang="en-US" sz="1600" i="1" dirty="0">
                <a:solidFill>
                  <a:srgbClr val="002060"/>
                </a:solidFill>
                <a:latin typeface="Arial" panose="020B0604020202020204" pitchFamily="34" charset="0"/>
              </a:rPr>
              <a:t> Sci</a:t>
            </a:r>
            <a:r>
              <a:rPr lang="en-US" altLang="en-US" sz="1600" dirty="0">
                <a:solidFill>
                  <a:srgbClr val="002060"/>
                </a:solidFill>
                <a:latin typeface="Arial" panose="020B0604020202020204" pitchFamily="34" charset="0"/>
              </a:rPr>
              <a:t>. 1990;592:52-86. Used with permission.</a:t>
            </a: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224780"/>
              </p:ext>
            </p:extLst>
          </p:nvPr>
        </p:nvGraphicFramePr>
        <p:xfrm>
          <a:off x="1249135" y="2055813"/>
          <a:ext cx="9693729" cy="3833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Chart" r:id="rId3" imgW="8534407" imgH="4153073" progId="MSGraph.Chart.8">
                  <p:embed followColorScheme="full"/>
                </p:oleObj>
              </mc:Choice>
              <mc:Fallback>
                <p:oleObj name="Chart" r:id="rId3" imgW="8534407" imgH="4153073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1249135" y="2055813"/>
                        <a:ext cx="9693729" cy="3833722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Imagen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129" y="0"/>
            <a:ext cx="2172870" cy="65490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C5A9BB4-8E75-4BF5-8896-F46D0D7EF05C}"/>
              </a:ext>
            </a:extLst>
          </p:cNvPr>
          <p:cNvSpPr txBox="1"/>
          <p:nvPr/>
        </p:nvSpPr>
        <p:spPr>
          <a:xfrm>
            <a:off x="2145323" y="5152292"/>
            <a:ext cx="873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0   2    4    6   8    10        12     14      16      18      20     22      24     26     28    30     32    34    36    38   40</a:t>
            </a:r>
          </a:p>
        </p:txBody>
      </p:sp>
    </p:spTree>
    <p:extLst>
      <p:ext uri="{BB962C8B-B14F-4D97-AF65-F5344CB8AC3E}">
        <p14:creationId xmlns:p14="http://schemas.microsoft.com/office/powerpoint/2010/main" val="343282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reeform 2">
            <a:extLst>
              <a:ext uri="{FF2B5EF4-FFF2-40B4-BE49-F238E27FC236}">
                <a16:creationId xmlns:a16="http://schemas.microsoft.com/office/drawing/2014/main" id="{0B576453-4E0E-4C4C-BB38-C6C3E61685C2}"/>
              </a:ext>
            </a:extLst>
          </p:cNvPr>
          <p:cNvSpPr>
            <a:spLocks/>
          </p:cNvSpPr>
          <p:nvPr/>
        </p:nvSpPr>
        <p:spPr bwMode="blackWhite">
          <a:xfrm>
            <a:off x="3579814" y="3587751"/>
            <a:ext cx="973137" cy="4763"/>
          </a:xfrm>
          <a:custGeom>
            <a:avLst/>
            <a:gdLst>
              <a:gd name="T0" fmla="*/ 2147483646 w 545"/>
              <a:gd name="T1" fmla="*/ 0 h 3"/>
              <a:gd name="T2" fmla="*/ 0 w 545"/>
              <a:gd name="T3" fmla="*/ 2147483646 h 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45" h="3">
                <a:moveTo>
                  <a:pt x="545" y="0"/>
                </a:moveTo>
                <a:lnTo>
                  <a:pt x="0" y="3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sz="2400">
              <a:solidFill>
                <a:srgbClr val="FAFD00"/>
              </a:solidFill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7411" name="Freeform 3">
            <a:extLst>
              <a:ext uri="{FF2B5EF4-FFF2-40B4-BE49-F238E27FC236}">
                <a16:creationId xmlns:a16="http://schemas.microsoft.com/office/drawing/2014/main" id="{44823F71-AAD3-449A-AC04-11DE01C18BE3}"/>
              </a:ext>
            </a:extLst>
          </p:cNvPr>
          <p:cNvSpPr>
            <a:spLocks/>
          </p:cNvSpPr>
          <p:nvPr/>
        </p:nvSpPr>
        <p:spPr bwMode="blackWhite">
          <a:xfrm>
            <a:off x="3665539" y="3054351"/>
            <a:ext cx="973137" cy="4763"/>
          </a:xfrm>
          <a:custGeom>
            <a:avLst/>
            <a:gdLst>
              <a:gd name="T0" fmla="*/ 2147483646 w 545"/>
              <a:gd name="T1" fmla="*/ 0 h 3"/>
              <a:gd name="T2" fmla="*/ 0 w 545"/>
              <a:gd name="T3" fmla="*/ 2147483646 h 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45" h="3">
                <a:moveTo>
                  <a:pt x="545" y="0"/>
                </a:moveTo>
                <a:lnTo>
                  <a:pt x="0" y="3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sz="2400">
              <a:solidFill>
                <a:srgbClr val="FAFD00"/>
              </a:solidFill>
              <a:latin typeface="Times New Roman" panose="02020603050405020304" pitchFamily="18" charset="0"/>
              <a:ea typeface="+mn-ea"/>
            </a:endParaRPr>
          </a:p>
        </p:txBody>
      </p:sp>
      <p:graphicFrame>
        <p:nvGraphicFramePr>
          <p:cNvPr id="17412" name="Object 4">
            <a:hlinkClick r:id="" action="ppaction://ole?verb=0"/>
            <a:extLst>
              <a:ext uri="{FF2B5EF4-FFF2-40B4-BE49-F238E27FC236}">
                <a16:creationId xmlns:a16="http://schemas.microsoft.com/office/drawing/2014/main" id="{B0DB1C3E-C413-4E8D-83A7-BEE42ADAB1C3}"/>
              </a:ext>
            </a:extLst>
          </p:cNvPr>
          <p:cNvGraphicFramePr>
            <a:graphicFrameLocks/>
          </p:cNvGraphicFramePr>
          <p:nvPr/>
        </p:nvGraphicFramePr>
        <p:xfrm>
          <a:off x="3656014" y="1295400"/>
          <a:ext cx="5229225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Chart" r:id="rId4" imgW="3914962" imgH="3914923" progId="MSGraph.Chart.5">
                  <p:embed followColorScheme="full"/>
                </p:oleObj>
              </mc:Choice>
              <mc:Fallback>
                <p:oleObj name="Chart" r:id="rId4" imgW="3914962" imgH="3914923" progId="MSGraph.Chart.5">
                  <p:embed followColorScheme="full"/>
                  <p:pic>
                    <p:nvPicPr>
                      <p:cNvPr id="17412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B0DB1C3E-C413-4E8D-83A7-BEE42ADAB1C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3656014" y="1295400"/>
                        <a:ext cx="5229225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Rectangle 5">
            <a:extLst>
              <a:ext uri="{FF2B5EF4-FFF2-40B4-BE49-F238E27FC236}">
                <a16:creationId xmlns:a16="http://schemas.microsoft.com/office/drawing/2014/main" id="{2BEF7A99-7EED-4D93-93CC-345FA425F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3851" y="424719"/>
            <a:ext cx="8743950" cy="1190625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Causas</a:t>
            </a:r>
            <a:r>
              <a:rPr lang="en-US" altLang="en-US" dirty="0"/>
              <a:t> de </a:t>
            </a:r>
            <a:r>
              <a:rPr lang="en-US" altLang="en-US" dirty="0" err="1"/>
              <a:t>Muerte</a:t>
            </a:r>
            <a:r>
              <a:rPr lang="en-US" altLang="en-US" dirty="0"/>
              <a:t> </a:t>
            </a:r>
            <a:r>
              <a:rPr lang="en-US" altLang="en-US" dirty="0" err="1"/>
              <a:t>en</a:t>
            </a:r>
            <a:r>
              <a:rPr lang="en-US" altLang="en-US" dirty="0"/>
              <a:t> las </a:t>
            </a:r>
            <a:r>
              <a:rPr lang="en-US" altLang="en-US" dirty="0" err="1"/>
              <a:t>Mujeres</a:t>
            </a:r>
            <a:r>
              <a:rPr lang="en-US" altLang="en-US" dirty="0">
                <a:latin typeface="Arial" panose="020B0604020202020204" pitchFamily="34" charset="0"/>
              </a:rPr>
              <a:t>*</a:t>
            </a:r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8D4ED271-C19D-4A4E-8D27-5DDC7EB1C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6094414"/>
            <a:ext cx="5684838" cy="53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SzTx/>
              <a:buNone/>
            </a:pPr>
            <a:r>
              <a:rPr lang="en-US" altLang="en-US" sz="1200" b="1" dirty="0">
                <a:solidFill>
                  <a:srgbClr val="002060"/>
                </a:solidFill>
                <a:latin typeface="Arial" panose="020B0604020202020204" pitchFamily="34" charset="0"/>
                <a:ea typeface="+mn-ea"/>
              </a:rPr>
              <a:t>*Percentage of total deaths in 1999 among women aged 65 years and older.</a:t>
            </a:r>
          </a:p>
          <a:p>
            <a:pPr>
              <a:lnSpc>
                <a:spcPct val="120000"/>
              </a:lnSpc>
              <a:spcBef>
                <a:spcPct val="0"/>
              </a:spcBef>
              <a:buSzTx/>
              <a:buNone/>
            </a:pPr>
            <a:r>
              <a:rPr lang="en-US" altLang="en-US" sz="1200" b="1" dirty="0">
                <a:solidFill>
                  <a:srgbClr val="002060"/>
                </a:solidFill>
                <a:latin typeface="Arial" panose="020B0604020202020204" pitchFamily="34" charset="0"/>
                <a:ea typeface="+mn-ea"/>
              </a:rPr>
              <a:t>Anderson RN. </a:t>
            </a:r>
            <a:r>
              <a:rPr lang="en-US" altLang="en-US" sz="1200" b="1" i="1" dirty="0">
                <a:solidFill>
                  <a:srgbClr val="002060"/>
                </a:solidFill>
                <a:latin typeface="Arial" panose="020B0604020202020204" pitchFamily="34" charset="0"/>
                <a:ea typeface="+mn-ea"/>
              </a:rPr>
              <a:t>National Vital Statistics Reports</a:t>
            </a:r>
            <a:r>
              <a:rPr lang="en-US" altLang="en-US" sz="1200" b="1" dirty="0">
                <a:solidFill>
                  <a:srgbClr val="002060"/>
                </a:solidFill>
                <a:latin typeface="Arial" panose="020B0604020202020204" pitchFamily="34" charset="0"/>
                <a:ea typeface="+mn-ea"/>
              </a:rPr>
              <a:t>. 2001;49:1-13.</a:t>
            </a:r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1022641E-5CAA-4139-8196-DE74D7EC7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3" y="1784351"/>
            <a:ext cx="15684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  <a:buNone/>
            </a:pPr>
            <a:r>
              <a:rPr lang="en-US" altLang="en-US" sz="2000" b="1">
                <a:solidFill>
                  <a:srgbClr val="FFFFFF"/>
                </a:solidFill>
                <a:latin typeface="Arial" panose="020B0604020202020204" pitchFamily="34" charset="0"/>
                <a:ea typeface="+mn-ea"/>
              </a:rPr>
              <a:t>Enf Cardiaca</a:t>
            </a:r>
          </a:p>
        </p:txBody>
      </p:sp>
      <p:sp>
        <p:nvSpPr>
          <p:cNvPr id="17416" name="Rectangle 8">
            <a:extLst>
              <a:ext uri="{FF2B5EF4-FFF2-40B4-BE49-F238E27FC236}">
                <a16:creationId xmlns:a16="http://schemas.microsoft.com/office/drawing/2014/main" id="{0451697C-512F-41E0-B887-912DFBDF8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3" y="2395539"/>
            <a:ext cx="512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None/>
            </a:pPr>
            <a:r>
              <a:rPr lang="en-US" altLang="en-US" sz="2000" b="1">
                <a:solidFill>
                  <a:srgbClr val="00279F"/>
                </a:solidFill>
                <a:latin typeface="Arial" panose="020B0604020202020204" pitchFamily="34" charset="0"/>
                <a:ea typeface="+mn-ea"/>
              </a:rPr>
              <a:t>34%</a:t>
            </a:r>
          </a:p>
        </p:txBody>
      </p:sp>
      <p:sp>
        <p:nvSpPr>
          <p:cNvPr id="188425" name="Rectangle 9">
            <a:extLst>
              <a:ext uri="{FF2B5EF4-FFF2-40B4-BE49-F238E27FC236}">
                <a16:creationId xmlns:a16="http://schemas.microsoft.com/office/drawing/2014/main" id="{DD81183C-B95D-45D6-BD83-1927B1A9E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088" y="4675189"/>
            <a:ext cx="512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lang="en-US" altLang="en-US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10%</a:t>
            </a:r>
            <a:endParaRPr lang="en-US" altLang="en-US" sz="2000" b="1">
              <a:solidFill>
                <a:srgbClr val="FAFD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ea typeface="+mn-ea"/>
            </a:endParaRPr>
          </a:p>
        </p:txBody>
      </p:sp>
      <p:sp>
        <p:nvSpPr>
          <p:cNvPr id="188426" name="Rectangle 10">
            <a:extLst>
              <a:ext uri="{FF2B5EF4-FFF2-40B4-BE49-F238E27FC236}">
                <a16:creationId xmlns:a16="http://schemas.microsoft.com/office/drawing/2014/main" id="{D70579F8-AC75-4B50-B976-930CD39E4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300" y="3449639"/>
            <a:ext cx="3698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lang="en-US" altLang="en-US" sz="20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6%</a:t>
            </a:r>
          </a:p>
        </p:txBody>
      </p:sp>
      <p:sp>
        <p:nvSpPr>
          <p:cNvPr id="188427" name="Rectangle 11">
            <a:extLst>
              <a:ext uri="{FF2B5EF4-FFF2-40B4-BE49-F238E27FC236}">
                <a16:creationId xmlns:a16="http://schemas.microsoft.com/office/drawing/2014/main" id="{56AC03B2-8EE6-4E0D-90CA-E0D32638A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2992439"/>
            <a:ext cx="3698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lang="en-US" altLang="en-US" sz="20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3%</a:t>
            </a:r>
          </a:p>
        </p:txBody>
      </p:sp>
      <p:sp>
        <p:nvSpPr>
          <p:cNvPr id="188428" name="Rectangle 12">
            <a:extLst>
              <a:ext uri="{FF2B5EF4-FFF2-40B4-BE49-F238E27FC236}">
                <a16:creationId xmlns:a16="http://schemas.microsoft.com/office/drawing/2014/main" id="{43BEC34A-8CB3-4E14-BBFA-0C2DCD997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663" y="2209801"/>
            <a:ext cx="512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lang="en-US" altLang="en-US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19%</a:t>
            </a:r>
            <a:endParaRPr lang="en-US" altLang="en-US" sz="2000" b="1">
              <a:solidFill>
                <a:srgbClr val="FAFD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ea typeface="+mn-ea"/>
            </a:endParaRPr>
          </a:p>
        </p:txBody>
      </p:sp>
      <p:sp>
        <p:nvSpPr>
          <p:cNvPr id="17421" name="Rectangle 13">
            <a:extLst>
              <a:ext uri="{FF2B5EF4-FFF2-40B4-BE49-F238E27FC236}">
                <a16:creationId xmlns:a16="http://schemas.microsoft.com/office/drawing/2014/main" id="{F3959541-3A35-4B89-AF85-4D0C10A2D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488" y="4778376"/>
            <a:ext cx="512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None/>
            </a:pPr>
            <a:r>
              <a:rPr lang="en-US" altLang="en-US" sz="2000" b="1">
                <a:solidFill>
                  <a:srgbClr val="00279F"/>
                </a:solidFill>
                <a:latin typeface="Arial" panose="020B0604020202020204" pitchFamily="34" charset="0"/>
                <a:ea typeface="+mn-ea"/>
              </a:rPr>
              <a:t>28%</a:t>
            </a:r>
          </a:p>
        </p:txBody>
      </p:sp>
      <p:sp>
        <p:nvSpPr>
          <p:cNvPr id="17422" name="Rectangle 14">
            <a:extLst>
              <a:ext uri="{FF2B5EF4-FFF2-40B4-BE49-F238E27FC236}">
                <a16:creationId xmlns:a16="http://schemas.microsoft.com/office/drawing/2014/main" id="{C87C5F34-767C-4F90-990B-5086E6542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6364" y="1682751"/>
            <a:ext cx="8715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  <a:buNone/>
            </a:pPr>
            <a:r>
              <a:rPr lang="en-US" altLang="en-US" sz="2000" b="1">
                <a:solidFill>
                  <a:srgbClr val="FFFFFF"/>
                </a:solidFill>
                <a:latin typeface="Arial" panose="020B0604020202020204" pitchFamily="34" charset="0"/>
                <a:ea typeface="+mn-ea"/>
              </a:rPr>
              <a:t>C</a:t>
            </a:r>
            <a:r>
              <a:rPr lang="en-US" altLang="en-US" sz="2000" b="1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á</a:t>
            </a:r>
            <a:r>
              <a:rPr lang="en-US" altLang="en-US" sz="2000" b="1">
                <a:solidFill>
                  <a:srgbClr val="FFFFFF"/>
                </a:solidFill>
                <a:latin typeface="Arial" panose="020B0604020202020204" pitchFamily="34" charset="0"/>
                <a:ea typeface="+mn-ea"/>
              </a:rPr>
              <a:t>ncer</a:t>
            </a:r>
          </a:p>
        </p:txBody>
      </p:sp>
      <p:sp>
        <p:nvSpPr>
          <p:cNvPr id="17423" name="Rectangle 15">
            <a:extLst>
              <a:ext uri="{FF2B5EF4-FFF2-40B4-BE49-F238E27FC236}">
                <a16:creationId xmlns:a16="http://schemas.microsoft.com/office/drawing/2014/main" id="{3609A4F2-5D0E-4731-88A0-98149CEA8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5141914"/>
            <a:ext cx="668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  <a:buNone/>
            </a:pPr>
            <a:r>
              <a:rPr lang="en-US" altLang="en-US" sz="2000" b="1">
                <a:solidFill>
                  <a:srgbClr val="FFFFFF"/>
                </a:solidFill>
                <a:latin typeface="Arial" panose="020B0604020202020204" pitchFamily="34" charset="0"/>
                <a:ea typeface="+mn-ea"/>
              </a:rPr>
              <a:t>Otras</a:t>
            </a:r>
          </a:p>
        </p:txBody>
      </p:sp>
      <p:sp>
        <p:nvSpPr>
          <p:cNvPr id="17424" name="Rectangle 16">
            <a:extLst>
              <a:ext uri="{FF2B5EF4-FFF2-40B4-BE49-F238E27FC236}">
                <a16:creationId xmlns:a16="http://schemas.microsoft.com/office/drawing/2014/main" id="{9F0C8A0E-0326-4C04-81A4-905B50294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426" y="2932114"/>
            <a:ext cx="10699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  <a:buNone/>
            </a:pPr>
            <a:r>
              <a:rPr lang="en-US" altLang="en-US" sz="2000" b="1">
                <a:solidFill>
                  <a:srgbClr val="FFFFFF"/>
                </a:solidFill>
                <a:latin typeface="Arial" panose="020B0604020202020204" pitchFamily="34" charset="0"/>
                <a:ea typeface="+mn-ea"/>
              </a:rPr>
              <a:t>Diabetes</a:t>
            </a:r>
          </a:p>
        </p:txBody>
      </p:sp>
      <p:sp>
        <p:nvSpPr>
          <p:cNvPr id="17425" name="Rectangle 17">
            <a:extLst>
              <a:ext uri="{FF2B5EF4-FFF2-40B4-BE49-F238E27FC236}">
                <a16:creationId xmlns:a16="http://schemas.microsoft.com/office/drawing/2014/main" id="{A6ABCBD2-CBA9-497B-B854-7DCD97A41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851" y="3435350"/>
            <a:ext cx="173831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  <a:buNone/>
            </a:pPr>
            <a:r>
              <a:rPr lang="en-US" altLang="en-US" sz="2000" b="1">
                <a:solidFill>
                  <a:srgbClr val="FFFFFF"/>
                </a:solidFill>
                <a:latin typeface="Arial" panose="020B0604020202020204" pitchFamily="34" charset="0"/>
                <a:ea typeface="+mn-ea"/>
              </a:rPr>
              <a:t>Enf Pulmonar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SzTx/>
              <a:buNone/>
            </a:pPr>
            <a:r>
              <a:rPr lang="en-US" altLang="en-US" sz="2000" b="1">
                <a:solidFill>
                  <a:srgbClr val="FFFFFF"/>
                </a:solidFill>
                <a:latin typeface="Arial" panose="020B0604020202020204" pitchFamily="34" charset="0"/>
                <a:ea typeface="+mn-ea"/>
              </a:rPr>
              <a:t>Cr</a:t>
            </a:r>
            <a:r>
              <a:rPr lang="en-US" altLang="en-US" sz="2000" b="1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ó</a:t>
            </a:r>
            <a:r>
              <a:rPr lang="en-US" altLang="en-US" sz="2000" b="1">
                <a:solidFill>
                  <a:srgbClr val="FFFFFF"/>
                </a:solidFill>
                <a:latin typeface="Arial" panose="020B0604020202020204" pitchFamily="34" charset="0"/>
                <a:ea typeface="+mn-ea"/>
              </a:rPr>
              <a:t>nica</a:t>
            </a:r>
          </a:p>
        </p:txBody>
      </p:sp>
      <p:sp>
        <p:nvSpPr>
          <p:cNvPr id="17426" name="Rectangle 18">
            <a:extLst>
              <a:ext uri="{FF2B5EF4-FFF2-40B4-BE49-F238E27FC236}">
                <a16:creationId xmlns:a16="http://schemas.microsoft.com/office/drawing/2014/main" id="{D288E2E3-A726-4B2C-AC12-2AEABCB89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8625" y="5172075"/>
            <a:ext cx="20256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  <a:buNone/>
            </a:pPr>
            <a:r>
              <a:rPr lang="en-US" altLang="en-US" sz="2000" b="1">
                <a:solidFill>
                  <a:srgbClr val="FFFFFF"/>
                </a:solidFill>
                <a:latin typeface="Arial" panose="020B0604020202020204" pitchFamily="34" charset="0"/>
                <a:ea typeface="+mn-ea"/>
              </a:rPr>
              <a:t>Enf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SzTx/>
              <a:buNone/>
            </a:pPr>
            <a:r>
              <a:rPr lang="en-US" altLang="en-US" sz="2000" b="1">
                <a:solidFill>
                  <a:srgbClr val="FFFFFF"/>
                </a:solidFill>
                <a:latin typeface="Arial" panose="020B0604020202020204" pitchFamily="34" charset="0"/>
                <a:ea typeface="+mn-ea"/>
              </a:rPr>
              <a:t>Cerebrovascular</a:t>
            </a:r>
          </a:p>
        </p:txBody>
      </p:sp>
      <p:pic>
        <p:nvPicPr>
          <p:cNvPr id="19" name="Imagen 4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129" y="0"/>
            <a:ext cx="2172870" cy="654907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imagen 3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4" b="7954"/>
          <a:stretch>
            <a:fillRect/>
          </a:stretch>
        </p:blipFill>
        <p:spPr/>
      </p:pic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>
              <a:solidFill>
                <a:srgbClr val="7D8287"/>
              </a:solidFill>
              <a:latin typeface="Myriad Pro"/>
              <a:ea typeface="+mn-ea"/>
              <a:cs typeface="Myriad Pro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95513" y="1616787"/>
            <a:ext cx="5315309" cy="3184071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200" i="1" dirty="0" err="1">
                <a:solidFill>
                  <a:srgbClr val="104FB3"/>
                </a:solidFill>
                <a:latin typeface="Myriad Pro"/>
                <a:ea typeface="+mn-ea"/>
                <a:cs typeface="Myriad Pro"/>
              </a:rPr>
              <a:t>Beneficios</a:t>
            </a:r>
            <a:r>
              <a:rPr lang="en-US" sz="3200" i="1" dirty="0">
                <a:solidFill>
                  <a:srgbClr val="104FB3"/>
                </a:solidFill>
                <a:latin typeface="Myriad Pro"/>
                <a:ea typeface="+mn-ea"/>
                <a:cs typeface="Myriad Pro"/>
              </a:rPr>
              <a:t>, </a:t>
            </a:r>
            <a:r>
              <a:rPr lang="en-US" sz="3200" i="1" dirty="0" err="1">
                <a:solidFill>
                  <a:srgbClr val="104FB3"/>
                </a:solidFill>
                <a:latin typeface="Myriad Pro"/>
                <a:ea typeface="+mn-ea"/>
                <a:cs typeface="Myriad Pro"/>
              </a:rPr>
              <a:t>precauciones</a:t>
            </a:r>
            <a:r>
              <a:rPr lang="en-US" sz="3200" i="1" dirty="0">
                <a:solidFill>
                  <a:srgbClr val="104FB3"/>
                </a:solidFill>
                <a:latin typeface="Myriad Pro"/>
                <a:ea typeface="+mn-ea"/>
                <a:cs typeface="Myriad Pro"/>
              </a:rPr>
              <a:t> y </a:t>
            </a:r>
            <a:r>
              <a:rPr lang="en-US" sz="3200" i="1" dirty="0" err="1">
                <a:solidFill>
                  <a:srgbClr val="104FB3"/>
                </a:solidFill>
                <a:latin typeface="Myriad Pro"/>
                <a:ea typeface="+mn-ea"/>
                <a:cs typeface="Myriad Pro"/>
              </a:rPr>
              <a:t>contraindicaciones</a:t>
            </a:r>
            <a:r>
              <a:rPr lang="en-US" sz="3200" i="1" dirty="0">
                <a:solidFill>
                  <a:srgbClr val="104FB3"/>
                </a:solidFill>
                <a:latin typeface="Myriad Pro"/>
                <a:ea typeface="+mn-ea"/>
                <a:cs typeface="Myriad Pro"/>
              </a:rPr>
              <a:t> de la </a:t>
            </a:r>
            <a:r>
              <a:rPr lang="en-US" sz="3200" i="1" dirty="0" err="1">
                <a:solidFill>
                  <a:srgbClr val="104FB3"/>
                </a:solidFill>
                <a:latin typeface="Myriad Pro"/>
                <a:ea typeface="+mn-ea"/>
                <a:cs typeface="Myriad Pro"/>
              </a:rPr>
              <a:t>terapia</a:t>
            </a:r>
            <a:r>
              <a:rPr lang="en-US" sz="3200" i="1" dirty="0">
                <a:solidFill>
                  <a:srgbClr val="104FB3"/>
                </a:solidFill>
                <a:latin typeface="Myriad Pro"/>
                <a:ea typeface="+mn-ea"/>
                <a:cs typeface="Myriad Pro"/>
              </a:rPr>
              <a:t> hormonal y </a:t>
            </a:r>
            <a:r>
              <a:rPr lang="en-US" sz="3200" i="1" dirty="0" err="1">
                <a:solidFill>
                  <a:srgbClr val="104FB3"/>
                </a:solidFill>
                <a:latin typeface="Myriad Pro"/>
                <a:ea typeface="+mn-ea"/>
                <a:cs typeface="Myriad Pro"/>
              </a:rPr>
              <a:t>perfil</a:t>
            </a:r>
            <a:r>
              <a:rPr lang="en-US" sz="3200" i="1" dirty="0">
                <a:solidFill>
                  <a:srgbClr val="104FB3"/>
                </a:solidFill>
                <a:latin typeface="Myriad Pro"/>
                <a:ea typeface="+mn-ea"/>
                <a:cs typeface="Myriad Pro"/>
              </a:rPr>
              <a:t> de la </a:t>
            </a:r>
            <a:r>
              <a:rPr lang="en-US" sz="3200" i="1" dirty="0" err="1">
                <a:solidFill>
                  <a:srgbClr val="104FB3"/>
                </a:solidFill>
                <a:latin typeface="Myriad Pro"/>
                <a:ea typeface="+mn-ea"/>
                <a:cs typeface="Myriad Pro"/>
              </a:rPr>
              <a:t>paciente</a:t>
            </a:r>
            <a:r>
              <a:rPr lang="en-US" sz="3200" i="1" dirty="0">
                <a:solidFill>
                  <a:srgbClr val="104FB3"/>
                </a:solidFill>
                <a:latin typeface="Myriad Pro"/>
                <a:ea typeface="+mn-ea"/>
                <a:cs typeface="Myriad Pro"/>
              </a:rPr>
              <a:t> para TRH</a:t>
            </a:r>
            <a:endParaRPr lang="en-US" sz="3600" i="1" dirty="0">
              <a:solidFill>
                <a:srgbClr val="104FB3"/>
              </a:solidFill>
              <a:latin typeface="Myriad Pro"/>
              <a:ea typeface="+mn-ea"/>
              <a:cs typeface="Myriad Pro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800" i="1" dirty="0" err="1">
                <a:solidFill>
                  <a:srgbClr val="104FB3"/>
                </a:solidFill>
                <a:latin typeface="Myriad Pro"/>
                <a:ea typeface="+mn-ea"/>
                <a:cs typeface="Myriad Pro"/>
              </a:rPr>
              <a:t>Estudio</a:t>
            </a:r>
            <a:r>
              <a:rPr lang="en-US" sz="4800" i="1" dirty="0">
                <a:solidFill>
                  <a:srgbClr val="104FB3"/>
                </a:solidFill>
                <a:latin typeface="Myriad Pro"/>
                <a:ea typeface="+mn-ea"/>
                <a:cs typeface="Myriad Pro"/>
              </a:rPr>
              <a:t> WHI</a:t>
            </a:r>
          </a:p>
        </p:txBody>
      </p:sp>
      <p:sp>
        <p:nvSpPr>
          <p:cNvPr id="9" name="Marcador de texto 3"/>
          <p:cNvSpPr txBox="1">
            <a:spLocks/>
          </p:cNvSpPr>
          <p:nvPr/>
        </p:nvSpPr>
        <p:spPr bwMode="auto">
          <a:xfrm>
            <a:off x="944553" y="3214636"/>
            <a:ext cx="4517712" cy="158622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defRPr sz="1100" b="0" i="0" kern="1200" baseline="0">
                <a:solidFill>
                  <a:srgbClr val="7D8287"/>
                </a:solidFill>
                <a:latin typeface="Myriad Pro"/>
                <a:ea typeface="ヒラギノ角ゴ Pro W3" charset="0"/>
                <a:cs typeface="Myriad Pro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100" b="0" i="0" kern="1200">
                <a:solidFill>
                  <a:srgbClr val="7D8287"/>
                </a:solidFill>
                <a:latin typeface="Myriad Pro"/>
                <a:ea typeface="ヒラギノ角ゴ Pro W3" charset="0"/>
                <a:cs typeface="Myriad Pro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100" b="0" i="0" kern="1200">
                <a:solidFill>
                  <a:srgbClr val="7D8287"/>
                </a:solidFill>
                <a:latin typeface="Myriad Pro"/>
                <a:ea typeface="ヒラギノ角ゴ Pro W3" charset="0"/>
                <a:cs typeface="Myriad Pro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100" b="0" i="0" kern="1200">
                <a:solidFill>
                  <a:srgbClr val="7D8287"/>
                </a:solidFill>
                <a:latin typeface="Myriad Pro"/>
                <a:ea typeface="ヒラギノ角ゴ Pro W3" charset="0"/>
                <a:cs typeface="Myriad Pro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100" b="0" i="0" kern="1200">
                <a:solidFill>
                  <a:srgbClr val="7D8287"/>
                </a:solidFill>
                <a:latin typeface="Myriad Pro"/>
                <a:ea typeface="ヒラギノ角ゴ Pro W3" charset="0"/>
                <a:cs typeface="Myriad Pro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_tradnl" sz="14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5424" y="207313"/>
            <a:ext cx="1501651" cy="31761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129" y="0"/>
            <a:ext cx="2172870" cy="65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40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 Placeholder 83"/>
          <p:cNvSpPr>
            <a:spLocks noGrp="1"/>
          </p:cNvSpPr>
          <p:nvPr>
            <p:ph type="body" sz="quarter" idx="20"/>
          </p:nvPr>
        </p:nvSpPr>
        <p:spPr>
          <a:xfrm>
            <a:off x="277586" y="588963"/>
            <a:ext cx="9633857" cy="952161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ES_tradnl" sz="4000" i="1" dirty="0">
                <a:solidFill>
                  <a:srgbClr val="104FB3"/>
                </a:solidFill>
                <a:latin typeface="Myriad Pro"/>
                <a:ea typeface="+mn-ea"/>
                <a:cs typeface="Myriad Pro"/>
              </a:rPr>
              <a:t>La verdad y realidad de la TRH y el WHI</a:t>
            </a:r>
            <a:endParaRPr lang="en-US" sz="4000" i="1" dirty="0">
              <a:solidFill>
                <a:srgbClr val="104FB3"/>
              </a:solidFill>
              <a:latin typeface="Myriad Pro"/>
              <a:ea typeface="+mn-ea"/>
              <a:cs typeface="Myriad Pro"/>
            </a:endParaRPr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1071586" y="3216727"/>
            <a:ext cx="10404946" cy="1081388"/>
          </a:xfrm>
          <a:prstGeom prst="rect">
            <a:avLst/>
          </a:prstGeom>
        </p:spPr>
        <p:txBody>
          <a:bodyPr wrap="square" lIns="217490" tIns="108745" rIns="217490" bIns="108745">
            <a:spAutoFit/>
          </a:bodyPr>
          <a:lstStyle>
            <a:lvl1pPr defTabSz="1087438">
              <a:defRPr sz="2800"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1pPr>
            <a:lvl2pPr marL="1087438" defTabSz="1087438">
              <a:defRPr sz="2400"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2pPr>
            <a:lvl3pPr marL="2174875" defTabSz="1087438">
              <a:defRPr sz="2000"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3pPr>
            <a:lvl4pPr marL="3262313" defTabSz="1087438"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4pPr>
            <a:lvl5pPr marL="4349750" defTabSz="1087438"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5pPr>
            <a:lvl6pPr marL="4806950" defTabSz="1087438" fontAlgn="base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6pPr>
            <a:lvl7pPr marL="5264150" defTabSz="1087438" fontAlgn="base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7pPr>
            <a:lvl8pPr marL="5721350" defTabSz="1087438" fontAlgn="base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8pPr>
            <a:lvl9pPr marL="6178550" defTabSz="1087438" fontAlgn="base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9pPr>
          </a:lstStyle>
          <a:p>
            <a:r>
              <a:rPr lang="es-CO" dirty="0"/>
              <a:t>Familiarizarse con el uso y estado actual de la Terapia de suplencia hormonal.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463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7" name="Image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25" t="38208" r="3230" b="8476"/>
          <a:stretch>
            <a:fillRect/>
          </a:stretch>
        </p:blipFill>
        <p:spPr bwMode="auto">
          <a:xfrm>
            <a:off x="6457817" y="1669506"/>
            <a:ext cx="3626123" cy="384355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xtLst/>
        </p:spPr>
      </p:pic>
      <p:sp>
        <p:nvSpPr>
          <p:cNvPr id="28" name="56 Marcador de texto"/>
          <p:cNvSpPr txBox="1">
            <a:spLocks/>
          </p:cNvSpPr>
          <p:nvPr/>
        </p:nvSpPr>
        <p:spPr>
          <a:xfrm>
            <a:off x="8034157" y="1878791"/>
            <a:ext cx="1302502" cy="271992"/>
          </a:xfrm>
          <a:prstGeom prst="rect">
            <a:avLst/>
          </a:prstGeom>
        </p:spPr>
        <p:txBody>
          <a:bodyPr vert="horz" lIns="91360" tIns="45682" rIns="91360" bIns="45682" rtlCol="0">
            <a:normAutofit fontScale="77500" lnSpcReduction="20000"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kern="1200">
                <a:solidFill>
                  <a:srgbClr val="7D8287"/>
                </a:solidFill>
                <a:latin typeface="Myriad Pro"/>
                <a:ea typeface="ヒラギノ角ゴ Pro W3" charset="0"/>
                <a:cs typeface="Myriad Pro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kern="1200">
                <a:solidFill>
                  <a:srgbClr val="7D8287"/>
                </a:solidFill>
                <a:latin typeface="Myriad Pro"/>
                <a:ea typeface="ヒラギノ角ゴ Pro W3" charset="0"/>
                <a:cs typeface="Myriad Pro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kern="1200">
                <a:solidFill>
                  <a:srgbClr val="7D8287"/>
                </a:solidFill>
                <a:latin typeface="Myriad Pro"/>
                <a:ea typeface="ヒラギノ角ゴ Pro W3" charset="0"/>
                <a:cs typeface="Myriad Pro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b="0" i="0" kern="1200">
                <a:solidFill>
                  <a:srgbClr val="7D8287"/>
                </a:solidFill>
                <a:latin typeface="Myriad Pro"/>
                <a:ea typeface="ヒラギノ角ゴ Pro W3" charset="0"/>
                <a:cs typeface="Myriad Pro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b="0" i="0" kern="1200">
                <a:solidFill>
                  <a:srgbClr val="7D8287"/>
                </a:solidFill>
                <a:latin typeface="Myriad Pro"/>
                <a:ea typeface="ヒラギノ角ゴ Pro W3" charset="0"/>
                <a:cs typeface="Myriad Pro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13714" eaLnBrk="1" hangingPunct="1">
              <a:lnSpc>
                <a:spcPct val="77000"/>
              </a:lnSpc>
            </a:pPr>
            <a:r>
              <a:rPr lang="en-US" altLang="es-ES" sz="1400" b="1" dirty="0">
                <a:solidFill>
                  <a:srgbClr val="FF0000"/>
                </a:solidFill>
                <a:latin typeface="Calibri" pitchFamily="34" charset="0"/>
              </a:rPr>
              <a:t>NURSES´- 1991</a:t>
            </a:r>
          </a:p>
        </p:txBody>
      </p:sp>
      <p:sp>
        <p:nvSpPr>
          <p:cNvPr id="29" name="57 Marcador de texto"/>
          <p:cNvSpPr txBox="1">
            <a:spLocks/>
          </p:cNvSpPr>
          <p:nvPr/>
        </p:nvSpPr>
        <p:spPr bwMode="auto">
          <a:xfrm>
            <a:off x="8184135" y="3242171"/>
            <a:ext cx="1152525" cy="1809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60" tIns="45682" rIns="91360" bIns="45682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kern="1200">
                <a:solidFill>
                  <a:srgbClr val="7D8287"/>
                </a:solidFill>
                <a:latin typeface="Myriad Pro"/>
                <a:ea typeface="ヒラギノ角ゴ Pro W3" charset="0"/>
                <a:cs typeface="Myriad Pro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kern="1200">
                <a:solidFill>
                  <a:srgbClr val="7D8287"/>
                </a:solidFill>
                <a:latin typeface="Myriad Pro"/>
                <a:ea typeface="ヒラギノ角ゴ Pro W3" charset="0"/>
                <a:cs typeface="Myriad Pro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kern="1200">
                <a:solidFill>
                  <a:srgbClr val="7D8287"/>
                </a:solidFill>
                <a:latin typeface="Myriad Pro"/>
                <a:ea typeface="ヒラギノ角ゴ Pro W3" charset="0"/>
                <a:cs typeface="Myriad Pro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b="0" i="0" kern="1200">
                <a:solidFill>
                  <a:srgbClr val="7D8287"/>
                </a:solidFill>
                <a:latin typeface="Myriad Pro"/>
                <a:ea typeface="ヒラギノ角ゴ Pro W3" charset="0"/>
                <a:cs typeface="Myriad Pro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b="0" i="0" kern="1200">
                <a:solidFill>
                  <a:srgbClr val="7D8287"/>
                </a:solidFill>
                <a:latin typeface="Myriad Pro"/>
                <a:ea typeface="ヒラギノ角ゴ Pro W3" charset="0"/>
                <a:cs typeface="Myriad Pro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815181" eaLnBrk="1" hangingPunct="1">
              <a:lnSpc>
                <a:spcPct val="76799"/>
              </a:lnSpc>
              <a:spcBef>
                <a:spcPts val="0"/>
              </a:spcBef>
              <a:buFont typeface="Arial" charset="0"/>
              <a:buNone/>
              <a:defRPr/>
            </a:pPr>
            <a:r>
              <a:rPr lang="en-US" sz="1400" b="1" spc="-60" dirty="0">
                <a:solidFill>
                  <a:srgbClr val="FF0000"/>
                </a:solidFill>
                <a:latin typeface="Calibri" panose="020F0502020204030204" pitchFamily="34" charset="0"/>
                <a:sym typeface="Helvetica" charset="0"/>
              </a:rPr>
              <a:t>HERS - 1998</a:t>
            </a:r>
          </a:p>
        </p:txBody>
      </p:sp>
      <p:sp>
        <p:nvSpPr>
          <p:cNvPr id="30" name="55 Marcador de texto"/>
          <p:cNvSpPr txBox="1">
            <a:spLocks/>
          </p:cNvSpPr>
          <p:nvPr/>
        </p:nvSpPr>
        <p:spPr bwMode="auto">
          <a:xfrm>
            <a:off x="6592500" y="3835903"/>
            <a:ext cx="2800350" cy="10953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60" tIns="45682" rIns="91360" bIns="45682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kern="1200">
                <a:solidFill>
                  <a:srgbClr val="7D8287"/>
                </a:solidFill>
                <a:latin typeface="Myriad Pro"/>
                <a:ea typeface="ヒラギノ角ゴ Pro W3" charset="0"/>
                <a:cs typeface="Myriad Pro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kern="1200">
                <a:solidFill>
                  <a:srgbClr val="7D8287"/>
                </a:solidFill>
                <a:latin typeface="Myriad Pro"/>
                <a:ea typeface="ヒラギノ角ゴ Pro W3" charset="0"/>
                <a:cs typeface="Myriad Pro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kern="1200">
                <a:solidFill>
                  <a:srgbClr val="7D8287"/>
                </a:solidFill>
                <a:latin typeface="Myriad Pro"/>
                <a:ea typeface="ヒラギノ角ゴ Pro W3" charset="0"/>
                <a:cs typeface="Myriad Pro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b="0" i="0" kern="1200">
                <a:solidFill>
                  <a:srgbClr val="7D8287"/>
                </a:solidFill>
                <a:latin typeface="Myriad Pro"/>
                <a:ea typeface="ヒラギノ角ゴ Pro W3" charset="0"/>
                <a:cs typeface="Myriad Pro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b="0" i="0" kern="1200">
                <a:solidFill>
                  <a:srgbClr val="7D8287"/>
                </a:solidFill>
                <a:latin typeface="Myriad Pro"/>
                <a:ea typeface="ヒラギノ角ゴ Pro W3" charset="0"/>
                <a:cs typeface="Myriad Pro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815181" eaLnBrk="1" hangingPunct="1">
              <a:lnSpc>
                <a:spcPct val="94079"/>
              </a:lnSpc>
              <a:spcBef>
                <a:spcPts val="0"/>
              </a:spcBef>
              <a:buFont typeface="Arial" charset="0"/>
              <a:buNone/>
              <a:defRPr/>
            </a:pPr>
            <a:r>
              <a:rPr lang="en-US" sz="1600" spc="-4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charset="0"/>
              </a:rPr>
              <a:t>Randomized Trial of Estrogen Plus</a:t>
            </a:r>
          </a:p>
          <a:p>
            <a:pPr marL="0" indent="0" algn="ctr" defTabSz="815181" eaLnBrk="1" hangingPunct="1">
              <a:lnSpc>
                <a:spcPct val="88319"/>
              </a:lnSpc>
              <a:spcBef>
                <a:spcPts val="0"/>
              </a:spcBef>
              <a:buFont typeface="Arial" charset="0"/>
              <a:buNone/>
              <a:defRPr/>
            </a:pPr>
            <a:r>
              <a:rPr lang="en-US" sz="1600" spc="-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charset="0"/>
              </a:rPr>
              <a:t>Progestin for Secondary Prevention</a:t>
            </a:r>
          </a:p>
          <a:p>
            <a:pPr marL="0" indent="0" algn="ctr" defTabSz="815181" eaLnBrk="1" hangingPunct="1">
              <a:lnSpc>
                <a:spcPct val="89279"/>
              </a:lnSpc>
              <a:spcBef>
                <a:spcPts val="0"/>
              </a:spcBef>
              <a:buFont typeface="Arial" charset="0"/>
              <a:buNone/>
              <a:defRPr/>
            </a:pPr>
            <a:r>
              <a:rPr lang="en-US" sz="1600"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charset="0"/>
              </a:rPr>
              <a:t>of Coronary Heart Disease in</a:t>
            </a:r>
          </a:p>
          <a:p>
            <a:pPr marL="0" indent="0" algn="ctr" defTabSz="815181" eaLnBrk="1" hangingPunct="1">
              <a:lnSpc>
                <a:spcPct val="93119"/>
              </a:lnSpc>
              <a:spcBef>
                <a:spcPts val="0"/>
              </a:spcBef>
              <a:buFont typeface="Arial" charset="0"/>
              <a:buNone/>
              <a:defRPr/>
            </a:pPr>
            <a:r>
              <a:rPr lang="en-US" sz="1600"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charset="0"/>
              </a:rPr>
              <a:t>Postmenopausal Women</a:t>
            </a:r>
          </a:p>
        </p:txBody>
      </p:sp>
      <p:sp>
        <p:nvSpPr>
          <p:cNvPr id="31" name="53 Marcador de texto"/>
          <p:cNvSpPr txBox="1">
            <a:spLocks/>
          </p:cNvSpPr>
          <p:nvPr/>
        </p:nvSpPr>
        <p:spPr bwMode="auto">
          <a:xfrm>
            <a:off x="636814" y="4294414"/>
            <a:ext cx="4394701" cy="187143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60" tIns="45682" rIns="91360" bIns="45682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kern="1200">
                <a:solidFill>
                  <a:srgbClr val="7D8287"/>
                </a:solidFill>
                <a:latin typeface="Myriad Pro"/>
                <a:ea typeface="ヒラギノ角ゴ Pro W3" charset="0"/>
                <a:cs typeface="Myriad Pro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kern="1200">
                <a:solidFill>
                  <a:srgbClr val="7D8287"/>
                </a:solidFill>
                <a:latin typeface="Myriad Pro"/>
                <a:ea typeface="ヒラギノ角ゴ Pro W3" charset="0"/>
                <a:cs typeface="Myriad Pro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kern="1200">
                <a:solidFill>
                  <a:srgbClr val="7D8287"/>
                </a:solidFill>
                <a:latin typeface="Myriad Pro"/>
                <a:ea typeface="ヒラギノ角ゴ Pro W3" charset="0"/>
                <a:cs typeface="Myriad Pro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b="0" i="0" kern="1200">
                <a:solidFill>
                  <a:srgbClr val="7D8287"/>
                </a:solidFill>
                <a:latin typeface="Myriad Pro"/>
                <a:ea typeface="ヒラギノ角ゴ Pro W3" charset="0"/>
                <a:cs typeface="Myriad Pro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b="0" i="0" kern="1200">
                <a:solidFill>
                  <a:srgbClr val="7D8287"/>
                </a:solidFill>
                <a:latin typeface="Myriad Pro"/>
                <a:ea typeface="ヒラギノ角ゴ Pro W3" charset="0"/>
                <a:cs typeface="Myriad Pro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089" indent="-274089" defTabSz="815181" eaLnBrk="1" hangingPunct="1">
              <a:spcBef>
                <a:spcPts val="0"/>
              </a:spcBef>
              <a:buSzPct val="100000"/>
              <a:buFont typeface="Wingdings" pitchFamily="2" charset="2"/>
              <a:buChar char="¢"/>
              <a:defRPr/>
            </a:pPr>
            <a:r>
              <a:rPr lang="en-US" sz="1600" b="1" spc="-84" dirty="0">
                <a:solidFill>
                  <a:srgbClr val="002060"/>
                </a:solidFill>
                <a:latin typeface="+mj-lt"/>
                <a:sym typeface="Helvetica" charset="0"/>
              </a:rPr>
              <a:t>PRIMEROS ESTUDIOS   RDC</a:t>
            </a:r>
          </a:p>
          <a:p>
            <a:pPr marL="513880" lvl="1" defTabSz="815181" eaLnBrk="1" hangingPunct="1"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600" b="1" spc="-84" dirty="0">
              <a:solidFill>
                <a:srgbClr val="002060"/>
              </a:solidFill>
              <a:latin typeface="+mj-lt"/>
              <a:sym typeface="Helvetica" charset="0"/>
            </a:endParaRPr>
          </a:p>
          <a:p>
            <a:pPr marL="513880" lvl="1" defTabSz="815181" eaLnBrk="1" hangingPunct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2000" spc="-98" dirty="0">
                <a:solidFill>
                  <a:srgbClr val="002060"/>
                </a:solidFill>
                <a:latin typeface="+mj-lt"/>
                <a:sym typeface="Helvetica" charset="0"/>
              </a:rPr>
              <a:t>PEPI Trial. 1995</a:t>
            </a:r>
            <a:r>
              <a:rPr lang="en-US" sz="2000" spc="-49" baseline="30000" dirty="0">
                <a:solidFill>
                  <a:srgbClr val="002060"/>
                </a:solidFill>
                <a:latin typeface="+mj-lt"/>
                <a:sym typeface="Helvetica" charset="0"/>
              </a:rPr>
              <a:t>8</a:t>
            </a:r>
            <a:endParaRPr lang="en-US" sz="2000" spc="-98" dirty="0">
              <a:solidFill>
                <a:srgbClr val="002060"/>
              </a:solidFill>
              <a:latin typeface="+mj-lt"/>
              <a:sym typeface="Helvetica" charset="0"/>
            </a:endParaRPr>
          </a:p>
          <a:p>
            <a:pPr marL="513880" lvl="1" defTabSz="815181" eaLnBrk="1" hangingPunct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2060"/>
                </a:solidFill>
                <a:latin typeface="+mj-lt"/>
                <a:sym typeface="Helvetica" charset="0"/>
              </a:rPr>
              <a:t>HERS. 1998</a:t>
            </a:r>
            <a:r>
              <a:rPr lang="en-US" sz="2000" spc="-49" baseline="30000" dirty="0">
                <a:solidFill>
                  <a:srgbClr val="002060"/>
                </a:solidFill>
                <a:latin typeface="+mj-lt"/>
                <a:sym typeface="Helvetica" charset="0"/>
              </a:rPr>
              <a:t>9</a:t>
            </a:r>
            <a:endParaRPr lang="en-US" sz="2000" dirty="0">
              <a:solidFill>
                <a:srgbClr val="002060"/>
              </a:solidFill>
              <a:latin typeface="+mj-lt"/>
              <a:sym typeface="Helvetica" charset="0"/>
            </a:endParaRPr>
          </a:p>
          <a:p>
            <a:pPr marL="513880" lvl="1" defTabSz="815181" eaLnBrk="1" hangingPunct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2060"/>
                </a:solidFill>
                <a:latin typeface="+mj-lt"/>
                <a:sym typeface="Helvetica" charset="0"/>
              </a:rPr>
              <a:t>ERA. 2000</a:t>
            </a:r>
            <a:r>
              <a:rPr lang="en-US" sz="2000" spc="-49" baseline="30000" dirty="0">
                <a:solidFill>
                  <a:srgbClr val="002060"/>
                </a:solidFill>
                <a:latin typeface="+mj-lt"/>
                <a:sym typeface="Helvetica" charset="0"/>
              </a:rPr>
              <a:t>10</a:t>
            </a:r>
            <a:endParaRPr lang="en-US" sz="2000" dirty="0">
              <a:solidFill>
                <a:srgbClr val="002060"/>
              </a:solidFill>
              <a:latin typeface="+mj-lt"/>
              <a:sym typeface="Helvetica" charset="0"/>
            </a:endParaRPr>
          </a:p>
          <a:p>
            <a:pPr marL="513880" lvl="1" defTabSz="815181" eaLnBrk="1" hangingPunct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2000" spc="-21" dirty="0">
                <a:solidFill>
                  <a:srgbClr val="002060"/>
                </a:solidFill>
                <a:latin typeface="+mj-lt"/>
                <a:sym typeface="Helvetica" charset="0"/>
              </a:rPr>
              <a:t>HERS II. 2002</a:t>
            </a:r>
            <a:r>
              <a:rPr lang="en-US" sz="2000" spc="-49" baseline="30000" dirty="0">
                <a:solidFill>
                  <a:srgbClr val="002060"/>
                </a:solidFill>
                <a:latin typeface="+mj-lt"/>
                <a:sym typeface="Helvetica" charset="0"/>
              </a:rPr>
              <a:t>11</a:t>
            </a:r>
            <a:endParaRPr lang="en-US" sz="2000" spc="-49" dirty="0">
              <a:solidFill>
                <a:srgbClr val="002060"/>
              </a:solidFill>
              <a:latin typeface="+mj-lt"/>
              <a:sym typeface="Helvetica" charset="0"/>
            </a:endParaRPr>
          </a:p>
        </p:txBody>
      </p:sp>
      <p:sp>
        <p:nvSpPr>
          <p:cNvPr id="32" name="59 Marcador de texto"/>
          <p:cNvSpPr txBox="1">
            <a:spLocks/>
          </p:cNvSpPr>
          <p:nvPr/>
        </p:nvSpPr>
        <p:spPr>
          <a:xfrm>
            <a:off x="446429" y="832757"/>
            <a:ext cx="7293314" cy="836749"/>
          </a:xfrm>
          <a:prstGeom prst="rect">
            <a:avLst/>
          </a:prstGeom>
          <a:noFill/>
        </p:spPr>
        <p:txBody>
          <a:bodyPr lIns="91342" tIns="45672" rIns="91342" bIns="45672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lnSpc>
                <a:spcPct val="767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000" b="1" i="1" dirty="0" err="1">
                <a:solidFill>
                  <a:srgbClr val="104FB3"/>
                </a:solidFill>
                <a:latin typeface="Myriad Pro"/>
                <a:cs typeface="Myriad Pro"/>
              </a:rPr>
              <a:t>Terapia</a:t>
            </a:r>
            <a:r>
              <a:rPr lang="en-US" sz="4000" b="1" i="1" dirty="0">
                <a:solidFill>
                  <a:srgbClr val="104FB3"/>
                </a:solidFill>
                <a:latin typeface="Myriad Pro"/>
                <a:cs typeface="Myriad Pro"/>
              </a:rPr>
              <a:t> Hormonal </a:t>
            </a:r>
          </a:p>
        </p:txBody>
      </p:sp>
      <p:sp>
        <p:nvSpPr>
          <p:cNvPr id="33" name="60 Marcador de texto"/>
          <p:cNvSpPr txBox="1">
            <a:spLocks/>
          </p:cNvSpPr>
          <p:nvPr/>
        </p:nvSpPr>
        <p:spPr>
          <a:xfrm>
            <a:off x="1013156" y="2217939"/>
            <a:ext cx="3824621" cy="533563"/>
          </a:xfrm>
          <a:prstGeom prst="rect">
            <a:avLst/>
          </a:prstGeom>
          <a:noFill/>
        </p:spPr>
        <p:txBody>
          <a:bodyPr lIns="91342" tIns="45672" rIns="91342" bIns="45672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lnSpc>
                <a:spcPct val="767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1" spc="-84">
                <a:solidFill>
                  <a:srgbClr val="4F81BD">
                    <a:lumMod val="50000"/>
                  </a:srgbClr>
                </a:solidFill>
                <a:latin typeface="Calibri"/>
              </a:rPr>
              <a:t>BENEFICIOS    </a:t>
            </a:r>
            <a:r>
              <a:rPr lang="en-US" sz="4000" b="1" spc="-84">
                <a:solidFill>
                  <a:srgbClr val="4F81BD">
                    <a:lumMod val="50000"/>
                  </a:srgbClr>
                </a:solidFill>
                <a:latin typeface="Calibri"/>
              </a:rPr>
              <a:t>&gt;   </a:t>
            </a:r>
            <a:r>
              <a:rPr lang="en-US" sz="2400" b="1" spc="-84">
                <a:solidFill>
                  <a:srgbClr val="4F81BD">
                    <a:lumMod val="50000"/>
                  </a:srgbClr>
                </a:solidFill>
                <a:latin typeface="Calibri"/>
              </a:rPr>
              <a:t>RIESGOS</a:t>
            </a:r>
            <a:endParaRPr lang="en-US" sz="2400" b="1" spc="-84" dirty="0">
              <a:solidFill>
                <a:srgbClr val="4F81BD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34" name="47 Marcador de texto"/>
          <p:cNvSpPr txBox="1">
            <a:spLocks/>
          </p:cNvSpPr>
          <p:nvPr/>
        </p:nvSpPr>
        <p:spPr>
          <a:xfrm>
            <a:off x="1013156" y="2913280"/>
            <a:ext cx="4538558" cy="690563"/>
          </a:xfrm>
          <a:prstGeom prst="rect">
            <a:avLst/>
          </a:prstGeom>
          <a:noFill/>
        </p:spPr>
        <p:txBody>
          <a:bodyPr lIns="91342" tIns="45672" rIns="91342" bIns="45672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538" indent="-23153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pc="-35" dirty="0" err="1">
                <a:solidFill>
                  <a:prstClr val="black"/>
                </a:solidFill>
                <a:latin typeface="Calibri"/>
              </a:rPr>
              <a:t>Usado</a:t>
            </a:r>
            <a:r>
              <a:rPr lang="en-US" sz="2000" spc="-35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spc="-35" dirty="0" err="1">
                <a:solidFill>
                  <a:prstClr val="black"/>
                </a:solidFill>
                <a:latin typeface="Calibri"/>
              </a:rPr>
              <a:t>como</a:t>
            </a:r>
            <a:r>
              <a:rPr lang="en-US" sz="2000" spc="-35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spc="-35" dirty="0" err="1">
                <a:solidFill>
                  <a:prstClr val="black"/>
                </a:solidFill>
                <a:latin typeface="Calibri"/>
              </a:rPr>
              <a:t>tratamiento</a:t>
            </a:r>
            <a:r>
              <a:rPr lang="en-US" sz="2000" spc="-35" dirty="0">
                <a:solidFill>
                  <a:prstClr val="black"/>
                </a:solidFill>
                <a:latin typeface="Calibri"/>
              </a:rPr>
              <a:t> y </a:t>
            </a:r>
            <a:r>
              <a:rPr lang="en-US" sz="2000" spc="-35" dirty="0" err="1">
                <a:solidFill>
                  <a:prstClr val="black"/>
                </a:solidFill>
                <a:latin typeface="Calibri"/>
              </a:rPr>
              <a:t>prevención</a:t>
            </a:r>
            <a:endParaRPr lang="en-US" sz="2000" spc="-35" dirty="0">
              <a:solidFill>
                <a:prstClr val="black"/>
              </a:solidFill>
              <a:latin typeface="Calibri"/>
            </a:endParaRPr>
          </a:p>
          <a:p>
            <a:pPr marL="231538" indent="-23153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pc="-35" dirty="0">
                <a:solidFill>
                  <a:prstClr val="black"/>
                </a:solidFill>
                <a:latin typeface="Calibri"/>
              </a:rPr>
              <a:t>Uno de los </a:t>
            </a:r>
            <a:r>
              <a:rPr lang="en-US" sz="1400" spc="-35" dirty="0" err="1">
                <a:solidFill>
                  <a:prstClr val="black"/>
                </a:solidFill>
                <a:latin typeface="Calibri"/>
              </a:rPr>
              <a:t>medicamentos</a:t>
            </a:r>
            <a:r>
              <a:rPr lang="en-US" sz="1400" spc="-35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400" spc="-35" dirty="0" err="1">
                <a:solidFill>
                  <a:prstClr val="black"/>
                </a:solidFill>
                <a:latin typeface="Calibri"/>
              </a:rPr>
              <a:t>más</a:t>
            </a:r>
            <a:r>
              <a:rPr lang="en-US" sz="1400" spc="-35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400" spc="-35" dirty="0" err="1">
                <a:solidFill>
                  <a:prstClr val="black"/>
                </a:solidFill>
                <a:latin typeface="Calibri"/>
              </a:rPr>
              <a:t>prescritos</a:t>
            </a:r>
            <a:endParaRPr lang="en-US" sz="1400" spc="-35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193106" y="979714"/>
            <a:ext cx="2318172" cy="523123"/>
          </a:xfrm>
          <a:prstGeom prst="rect">
            <a:avLst/>
          </a:prstGeom>
        </p:spPr>
        <p:txBody>
          <a:bodyPr wrap="square" lIns="91342" tIns="45672" rIns="91342" bIns="45672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9BBB59">
                    <a:lumMod val="75000"/>
                  </a:srgbClr>
                </a:solidFill>
                <a:latin typeface="Calibri"/>
                <a:ea typeface="+mn-ea"/>
              </a:rPr>
              <a:t>      &lt; 2002</a:t>
            </a:r>
          </a:p>
        </p:txBody>
      </p:sp>
    </p:spTree>
    <p:extLst>
      <p:ext uri="{BB962C8B-B14F-4D97-AF65-F5344CB8AC3E}">
        <p14:creationId xmlns:p14="http://schemas.microsoft.com/office/powerpoint/2010/main" val="1519924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114300" y="130630"/>
            <a:ext cx="10531929" cy="96508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s-ES" sz="4400" dirty="0">
                <a:sym typeface="Helvetica" charset="0"/>
              </a:rPr>
              <a:t>Segundo </a:t>
            </a:r>
            <a:r>
              <a:rPr lang="en-US" altLang="es-ES" sz="4400" dirty="0" err="1">
                <a:sym typeface="Helvetica" charset="0"/>
              </a:rPr>
              <a:t>periodo</a:t>
            </a:r>
            <a:r>
              <a:rPr lang="en-US" altLang="es-ES" sz="4400" dirty="0">
                <a:sym typeface="Helvetica" charset="0"/>
              </a:rPr>
              <a:t/>
            </a:r>
            <a:br>
              <a:rPr lang="en-US" altLang="es-ES" sz="4400" dirty="0">
                <a:sym typeface="Helvetica" charset="0"/>
              </a:rPr>
            </a:br>
            <a:r>
              <a:rPr lang="en-US" altLang="es-ES" sz="4400" dirty="0">
                <a:sym typeface="Helvetica" charset="0"/>
              </a:rPr>
              <a:t>Women's Health Initiative:  E-P</a:t>
            </a:r>
            <a:endParaRPr lang="en-GB" sz="4400" dirty="0"/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702129" y="1484787"/>
            <a:ext cx="5486399" cy="1194064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5234" tIns="42618" rIns="85234" bIns="42618">
            <a:spAutoFit/>
          </a:bodyPr>
          <a:lstStyle>
            <a:lvl1pPr marL="342900" indent="-342900" defTabSz="85248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524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852488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52488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52488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33122" indent="-233122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es-ES" sz="1800" dirty="0" err="1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Postmenopausicas</a:t>
            </a:r>
            <a:endParaRPr lang="en-US" altLang="es-ES" sz="1800" dirty="0">
              <a:solidFill>
                <a:prstClr val="black"/>
              </a:solidFill>
              <a:latin typeface="Calibri"/>
              <a:ea typeface="ＭＳ Ｐゴシック" panose="020B0600070205080204" pitchFamily="34" charset="-128"/>
            </a:endParaRPr>
          </a:p>
          <a:p>
            <a:pPr marL="233122" indent="-233122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es-ES" sz="1800" dirty="0" err="1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Edad</a:t>
            </a:r>
            <a:r>
              <a:rPr lang="en-US" altLang="es-ES" sz="1800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  50-79  </a:t>
            </a:r>
            <a:r>
              <a:rPr lang="en-US" altLang="es-ES" sz="1800" dirty="0" err="1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años</a:t>
            </a:r>
            <a:endParaRPr lang="en-US" altLang="es-ES" sz="1800" dirty="0">
              <a:solidFill>
                <a:prstClr val="black"/>
              </a:solidFill>
              <a:latin typeface="Calibri"/>
              <a:ea typeface="ＭＳ Ｐゴシック" panose="020B0600070205080204" pitchFamily="34" charset="-128"/>
            </a:endParaRPr>
          </a:p>
          <a:p>
            <a:pPr marL="233122" indent="-233122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es-ES" sz="1800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No </a:t>
            </a:r>
            <a:r>
              <a:rPr lang="en-US" altLang="es-ES" sz="1800" dirty="0" err="1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historia</a:t>
            </a:r>
            <a:r>
              <a:rPr lang="en-US" altLang="es-ES" sz="1800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 de </a:t>
            </a:r>
            <a:r>
              <a:rPr lang="en-US" altLang="es-ES" sz="1800" dirty="0" err="1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ca</a:t>
            </a:r>
            <a:r>
              <a:rPr lang="en-US" altLang="es-ES" sz="1800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 de mama</a:t>
            </a:r>
          </a:p>
          <a:p>
            <a:pPr marL="233122" indent="-233122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es-ES" sz="1800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No </a:t>
            </a:r>
            <a:r>
              <a:rPr lang="en-US" altLang="es-ES" sz="1800" dirty="0" err="1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histerectomia</a:t>
            </a:r>
            <a:r>
              <a:rPr lang="en-US" altLang="es-ES" sz="1800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277585" y="4621623"/>
            <a:ext cx="2524295" cy="640066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5234" tIns="42618" rIns="85234" bIns="42618">
            <a:spAutoFit/>
          </a:bodyPr>
          <a:lstStyle>
            <a:lvl1pPr defTabSz="85248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524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852488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52488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52488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es-ES" sz="180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CEE 0.625 mg/day +</a:t>
            </a: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es-ES" sz="180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 MPA 2.5 mg/day </a:t>
            </a: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2033423" y="3638948"/>
            <a:ext cx="1900742" cy="516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85234" tIns="42618" rIns="85234" bIns="42618">
            <a:spAutoFit/>
          </a:bodyPr>
          <a:lstStyle>
            <a:lvl1pPr defTabSz="85248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524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852488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52488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52488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None/>
              <a:defRPr/>
            </a:pPr>
            <a:r>
              <a:rPr lang="en-US" altLang="es-ES" sz="2800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 N=16,608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5722335" y="4621623"/>
            <a:ext cx="990600" cy="3937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5234" tIns="42618" rIns="85234" bIns="42618">
            <a:spAutoFit/>
          </a:bodyPr>
          <a:lstStyle>
            <a:lvl1pPr defTabSz="85248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524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852488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52488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52488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None/>
              <a:defRPr/>
            </a:pPr>
            <a:r>
              <a:rPr lang="en-US" altLang="es-ES" sz="200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Placebo</a:t>
            </a:r>
          </a:p>
        </p:txBody>
      </p:sp>
      <p:graphicFrame>
        <p:nvGraphicFramePr>
          <p:cNvPr id="30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988134"/>
              </p:ext>
            </p:extLst>
          </p:nvPr>
        </p:nvGraphicFramePr>
        <p:xfrm>
          <a:off x="7162487" y="1312284"/>
          <a:ext cx="3021335" cy="4132941"/>
        </p:xfrm>
        <a:graphic>
          <a:graphicData uri="http://schemas.openxmlformats.org/drawingml/2006/table">
            <a:tbl>
              <a:tblPr/>
              <a:tblGrid>
                <a:gridCol w="1316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5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771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 sz="28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4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0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endParaRPr kumimoji="0" lang="en-US" alt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7" marR="68597" marT="45692" marB="45692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 sz="28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4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0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 (95% CI)</a:t>
                      </a:r>
                      <a:r>
                        <a:rPr kumimoji="0" lang="en-US" altLang="es-E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7" marR="68597" marT="45692" marB="45692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130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 sz="28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4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0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906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ECV</a:t>
                      </a:r>
                    </a:p>
                  </a:txBody>
                  <a:tcPr marL="68597" marR="68597" marT="45692" marB="45692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 sz="28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4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0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906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1.29 (1.02-1.63)</a:t>
                      </a:r>
                    </a:p>
                  </a:txBody>
                  <a:tcPr marL="68597" marR="68597" marT="45692" marB="45692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130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 sz="28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4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0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E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906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</a:t>
                      </a:r>
                      <a:r>
                        <a:rPr kumimoji="0" lang="en-US" alt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906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mama</a:t>
                      </a:r>
                    </a:p>
                  </a:txBody>
                  <a:tcPr marL="68597" marR="68597" marT="45692" marB="45692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 sz="28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4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0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906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1.26 (1.00-1.59)</a:t>
                      </a:r>
                    </a:p>
                  </a:txBody>
                  <a:tcPr marL="68597" marR="68597" marT="45692" marB="45692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130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 sz="28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4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0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906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Ictus</a:t>
                      </a:r>
                    </a:p>
                  </a:txBody>
                  <a:tcPr marL="68597" marR="68597" marT="45692" marB="45692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 sz="28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4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0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906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1.41 (1.07-1.85)</a:t>
                      </a:r>
                    </a:p>
                  </a:txBody>
                  <a:tcPr marL="68597" marR="68597" marT="45692" marB="45692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130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 sz="28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4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0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906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</a:t>
                      </a:r>
                    </a:p>
                  </a:txBody>
                  <a:tcPr marL="68597" marR="68597" marT="45692" marB="45692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 sz="28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4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0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906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2.13 (1.39-3.25)</a:t>
                      </a:r>
                    </a:p>
                  </a:txBody>
                  <a:tcPr marL="68597" marR="68597" marT="45692" marB="45692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130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 sz="28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4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0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E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906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</a:t>
                      </a:r>
                      <a:r>
                        <a:rPr kumimoji="0" lang="en-US" alt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906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kumimoji="0" lang="en-US" altLang="es-E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906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endometrio</a:t>
                      </a:r>
                      <a:endParaRPr kumimoji="0" lang="en-US" alt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190644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7" marR="68597" marT="45692" marB="45692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 sz="28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4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0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906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 (0.47-1.47)</a:t>
                      </a:r>
                    </a:p>
                  </a:txBody>
                  <a:tcPr marL="68597" marR="68597" marT="45692" marB="45692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130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 sz="28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4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0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E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906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</a:t>
                      </a:r>
                      <a:r>
                        <a:rPr kumimoji="0" lang="en-US" alt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906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colorectal</a:t>
                      </a:r>
                    </a:p>
                  </a:txBody>
                  <a:tcPr marL="68597" marR="68597" marT="45692" marB="45692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 sz="28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4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0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906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 (0.43-0.92)</a:t>
                      </a:r>
                    </a:p>
                  </a:txBody>
                  <a:tcPr marL="68597" marR="68597" marT="45692" marB="45692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130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 sz="28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4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0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E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906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Fractura</a:t>
                      </a:r>
                      <a:r>
                        <a:rPr kumimoji="0" lang="en-US" alt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906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kumimoji="0" lang="en-US" altLang="es-E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906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cadera</a:t>
                      </a:r>
                      <a:endParaRPr kumimoji="0" lang="en-US" alt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190644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7" marR="68597" marT="45692" marB="45692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 sz="28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4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0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906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 (0.45-0.98)</a:t>
                      </a:r>
                    </a:p>
                  </a:txBody>
                  <a:tcPr marL="68597" marR="68597" marT="45692" marB="45692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4130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 sz="28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4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0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E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906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kumimoji="0" lang="en-US" alt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906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global</a:t>
                      </a:r>
                    </a:p>
                  </a:txBody>
                  <a:tcPr marL="68597" marR="68597" marT="45692" marB="45692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 sz="28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4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0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906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1.15 (1.03-1.28)</a:t>
                      </a:r>
                    </a:p>
                  </a:txBody>
                  <a:tcPr marL="68597" marR="68597" marT="45692" marB="45692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4130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 sz="28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4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0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906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Demencia</a:t>
                      </a:r>
                      <a:r>
                        <a:rPr kumimoji="0" lang="en-US" altLang="es-ES" sz="11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1906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190644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7" marR="68597" marT="45692" marB="45692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 sz="28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4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0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906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2.05 (1.21-3.48)</a:t>
                      </a:r>
                    </a:p>
                  </a:txBody>
                  <a:tcPr marL="68597" marR="68597" marT="45692" marB="45692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1" name="Line 44"/>
          <p:cNvSpPr>
            <a:spLocks noChangeShapeType="1"/>
          </p:cNvSpPr>
          <p:nvPr/>
        </p:nvSpPr>
        <p:spPr bwMode="auto">
          <a:xfrm flipH="1">
            <a:off x="914400" y="4014230"/>
            <a:ext cx="1119021" cy="60739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42" tIns="45672" rIns="91342" bIns="45672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2" name="Line 45"/>
          <p:cNvSpPr>
            <a:spLocks noChangeShapeType="1"/>
          </p:cNvSpPr>
          <p:nvPr/>
        </p:nvSpPr>
        <p:spPr bwMode="auto">
          <a:xfrm>
            <a:off x="3657600" y="3952728"/>
            <a:ext cx="2064735" cy="45548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42" tIns="45672" rIns="91342" bIns="45672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5951984" y="5538874"/>
            <a:ext cx="4602956" cy="259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32" tIns="45667" rIns="91332" bIns="45667">
            <a:spAutoFit/>
          </a:bodyPr>
          <a:lstStyle>
            <a:lvl1pPr marL="114300" indent="-114300" defTabSz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es-ES" sz="1100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Table adapted from WHI Writing Group</a:t>
            </a:r>
            <a:r>
              <a:rPr lang="en-US" altLang="es-ES" sz="1100" i="1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.</a:t>
            </a:r>
            <a:r>
              <a:rPr lang="en-US" altLang="es-ES" sz="1100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 2002 and Shumaker SA, et al. 2003.</a:t>
            </a:r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5951984" y="5889645"/>
            <a:ext cx="3606404" cy="357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6" tIns="9136" rIns="9136" bIns="9136">
            <a:spAutoFit/>
          </a:bodyPr>
          <a:lstStyle>
            <a:lvl1pPr marL="114300" indent="-114300" defTabSz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es-ES" sz="1100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Table adapted from Anderson G, et al</a:t>
            </a:r>
            <a:r>
              <a:rPr lang="en-US" altLang="es-ES" sz="1100" i="1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.</a:t>
            </a:r>
            <a:r>
              <a:rPr lang="en-US" altLang="es-ES" sz="1100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 2004 and Shumaker SA, et al. 2004.</a:t>
            </a:r>
          </a:p>
        </p:txBody>
      </p:sp>
      <p:sp>
        <p:nvSpPr>
          <p:cNvPr id="36" name="Down Arrow 35"/>
          <p:cNvSpPr/>
          <p:nvPr/>
        </p:nvSpPr>
        <p:spPr>
          <a:xfrm>
            <a:off x="2741478" y="2835691"/>
            <a:ext cx="484632" cy="667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520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2" y="432266"/>
            <a:ext cx="11996057" cy="1325563"/>
          </a:xfrm>
        </p:spPr>
        <p:txBody>
          <a:bodyPr/>
          <a:lstStyle/>
          <a:p>
            <a:r>
              <a:rPr lang="es-ES" altLang="es-ES" dirty="0">
                <a:sym typeface="Helvetica" charset="0"/>
              </a:rPr>
              <a:t>Segundo periodo</a:t>
            </a:r>
            <a:br>
              <a:rPr lang="es-ES" altLang="es-ES" dirty="0">
                <a:sym typeface="Helvetica" charset="0"/>
              </a:rPr>
            </a:br>
            <a:r>
              <a:rPr lang="es-ES" altLang="es-ES" dirty="0" err="1">
                <a:sym typeface="Helvetica" charset="0"/>
              </a:rPr>
              <a:t>Women's</a:t>
            </a:r>
            <a:r>
              <a:rPr lang="es-ES" altLang="es-ES" dirty="0">
                <a:sym typeface="Helvetica" charset="0"/>
              </a:rPr>
              <a:t> </a:t>
            </a:r>
            <a:r>
              <a:rPr lang="es-ES" altLang="es-ES" dirty="0" err="1">
                <a:sym typeface="Helvetica" charset="0"/>
              </a:rPr>
              <a:t>Health</a:t>
            </a:r>
            <a:r>
              <a:rPr lang="es-ES" altLang="es-ES" dirty="0">
                <a:sym typeface="Helvetica" charset="0"/>
              </a:rPr>
              <a:t> </a:t>
            </a:r>
            <a:r>
              <a:rPr lang="es-ES" altLang="es-ES" dirty="0" err="1">
                <a:sym typeface="Helvetica" charset="0"/>
              </a:rPr>
              <a:t>Initiative</a:t>
            </a:r>
            <a:r>
              <a:rPr lang="es-ES" altLang="es-ES" dirty="0">
                <a:sym typeface="Helvetica" charset="0"/>
              </a:rPr>
              <a:t>: BRAZO DE E SOLOS </a:t>
            </a:r>
            <a:endParaRPr lang="en-GB" dirty="0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679769" y="1924625"/>
            <a:ext cx="3869871" cy="1194064"/>
          </a:xfrm>
          <a:prstGeom prst="rect">
            <a:avLst/>
          </a:prstGeom>
          <a:noFill/>
          <a:ln w="28575">
            <a:solidFill>
              <a:srgbClr val="C0504D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5234" tIns="42618" rIns="85234" bIns="42618">
            <a:spAutoFit/>
          </a:bodyPr>
          <a:lstStyle>
            <a:lvl1pPr marL="342900" indent="-342900" defTabSz="85248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524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852488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52488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52488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marR="0" lvl="0" indent="-342900" defTabSz="852488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</a:rPr>
              <a:t>Postmenopausicas</a:t>
            </a:r>
            <a:endParaRPr kumimoji="0" lang="en-US" altLang="es-E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</a:endParaRPr>
          </a:p>
          <a:p>
            <a:pPr marL="342900" marR="0" lvl="0" indent="-342900" defTabSz="852488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</a:rPr>
              <a:t>Edad</a:t>
            </a:r>
            <a:r>
              <a:rPr kumimoji="0" lang="en-US" altLang="es-E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</a:rPr>
              <a:t>  50-79 </a:t>
            </a:r>
            <a:r>
              <a:rPr kumimoji="0" lang="en-US" alt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</a:rPr>
              <a:t>yr</a:t>
            </a:r>
            <a:endParaRPr kumimoji="0" lang="en-US" altLang="es-E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</a:endParaRPr>
          </a:p>
          <a:p>
            <a:pPr marL="342900" marR="0" lvl="0" indent="-342900" defTabSz="852488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s-E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</a:rPr>
              <a:t>No </a:t>
            </a:r>
            <a:r>
              <a:rPr kumimoji="0" lang="en-US" alt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</a:rPr>
              <a:t>historia</a:t>
            </a:r>
            <a:r>
              <a:rPr kumimoji="0" lang="en-US" altLang="es-E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</a:rPr>
              <a:t> de </a:t>
            </a:r>
            <a:r>
              <a:rPr kumimoji="0" lang="en-US" alt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</a:rPr>
              <a:t>ca</a:t>
            </a:r>
            <a:r>
              <a:rPr kumimoji="0" lang="en-US" altLang="es-E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</a:rPr>
              <a:t> de mama</a:t>
            </a:r>
          </a:p>
          <a:p>
            <a:pPr marL="342900" marR="0" lvl="0" indent="-342900" defTabSz="852488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s-E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</a:rPr>
              <a:t>Con </a:t>
            </a:r>
            <a:r>
              <a:rPr kumimoji="0" lang="en-US" alt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</a:rPr>
              <a:t>histerectomia</a:t>
            </a:r>
            <a:r>
              <a:rPr kumimoji="0" lang="en-US" altLang="es-E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04223" y="4977723"/>
            <a:ext cx="2571750" cy="363140"/>
          </a:xfrm>
          <a:prstGeom prst="rect">
            <a:avLst/>
          </a:prstGeom>
          <a:noFill/>
          <a:ln w="28575">
            <a:solidFill>
              <a:srgbClr val="C0504D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5234" tIns="42618" rIns="85234" bIns="42618">
            <a:spAutoFit/>
          </a:bodyPr>
          <a:lstStyle>
            <a:lvl1pPr defTabSz="85248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524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852488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52488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52488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852488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</a:rPr>
              <a:t>CEE 0.625 mg/d</a:t>
            </a: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2614705" y="3969076"/>
            <a:ext cx="1640985" cy="45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85234" tIns="42618" rIns="85234" bIns="42618">
            <a:spAutoFit/>
          </a:bodyPr>
          <a:lstStyle>
            <a:lvl1pPr defTabSz="85248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524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852488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52488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52488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s-ES" sz="2400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N=10,739</a:t>
            </a: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5389169" y="4977723"/>
            <a:ext cx="1219200" cy="363140"/>
          </a:xfrm>
          <a:prstGeom prst="rect">
            <a:avLst/>
          </a:prstGeom>
          <a:noFill/>
          <a:ln w="28575">
            <a:solidFill>
              <a:srgbClr val="C0504D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5234" tIns="42618" rIns="85234" bIns="42618">
            <a:spAutoFit/>
          </a:bodyPr>
          <a:lstStyle>
            <a:lvl1pPr defTabSz="85248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524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852488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52488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52488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852488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</a:rPr>
              <a:t>Placebo</a:t>
            </a:r>
          </a:p>
        </p:txBody>
      </p:sp>
      <p:sp>
        <p:nvSpPr>
          <p:cNvPr id="24" name="Line 44"/>
          <p:cNvSpPr>
            <a:spLocks noChangeShapeType="1"/>
          </p:cNvSpPr>
          <p:nvPr/>
        </p:nvSpPr>
        <p:spPr bwMode="auto">
          <a:xfrm flipH="1">
            <a:off x="1450775" y="4327886"/>
            <a:ext cx="1190983" cy="602576"/>
          </a:xfrm>
          <a:prstGeom prst="line">
            <a:avLst/>
          </a:prstGeom>
          <a:noFill/>
          <a:ln w="38100">
            <a:solidFill>
              <a:srgbClr val="C050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42" tIns="45672" rIns="91342" bIns="45672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</a:endParaRPr>
          </a:p>
        </p:txBody>
      </p:sp>
      <p:sp>
        <p:nvSpPr>
          <p:cNvPr id="25" name="Line 45"/>
          <p:cNvSpPr>
            <a:spLocks noChangeShapeType="1"/>
          </p:cNvSpPr>
          <p:nvPr/>
        </p:nvSpPr>
        <p:spPr bwMode="auto">
          <a:xfrm>
            <a:off x="3992115" y="4285962"/>
            <a:ext cx="1951485" cy="602575"/>
          </a:xfrm>
          <a:prstGeom prst="line">
            <a:avLst/>
          </a:prstGeom>
          <a:noFill/>
          <a:ln w="38100">
            <a:solidFill>
              <a:srgbClr val="C050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42" tIns="45672" rIns="91342" bIns="45672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</a:endParaRPr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6193971" y="5981929"/>
            <a:ext cx="4490691" cy="261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32" tIns="45667" rIns="91332" bIns="45667">
            <a:spAutoFit/>
          </a:bodyPr>
          <a:lstStyle>
            <a:lvl1pPr marL="114300" indent="-114300" defTabSz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s-ES" sz="1100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Table adapted from Anderson G, et al</a:t>
            </a:r>
            <a:r>
              <a:rPr lang="en-US" altLang="es-ES" sz="1100" i="1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.</a:t>
            </a:r>
            <a:r>
              <a:rPr lang="en-US" altLang="es-ES" sz="1100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 2004 and Shumaker SA, et al. 2004.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645502"/>
              </p:ext>
            </p:extLst>
          </p:nvPr>
        </p:nvGraphicFramePr>
        <p:xfrm>
          <a:off x="7478487" y="1676633"/>
          <a:ext cx="3287118" cy="4071379"/>
        </p:xfrm>
        <a:graphic>
          <a:graphicData uri="http://schemas.openxmlformats.org/drawingml/2006/table">
            <a:tbl>
              <a:tblPr/>
              <a:tblGrid>
                <a:gridCol w="153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9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757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 sz="28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4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0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endParaRPr kumimoji="0" lang="en-US" alt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73" marR="68573" marT="45709" marB="45709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 sz="28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4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0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E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 (95% CI)</a:t>
                      </a:r>
                      <a:r>
                        <a:rPr kumimoji="0" lang="en-US" altLang="es-ES" sz="16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73" marR="68573" marT="45709" marB="45709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212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 sz="28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4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0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906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ECV</a:t>
                      </a:r>
                    </a:p>
                  </a:txBody>
                  <a:tcPr marL="68573" marR="68573" marT="45709" marB="45709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 sz="28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4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0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906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 (0.75-1.12)</a:t>
                      </a:r>
                    </a:p>
                  </a:txBody>
                  <a:tcPr marL="68573" marR="68573" marT="45709" marB="45709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212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 sz="28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4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0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E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906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</a:t>
                      </a:r>
                      <a:r>
                        <a:rPr kumimoji="0" lang="en-U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906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mama</a:t>
                      </a:r>
                    </a:p>
                  </a:txBody>
                  <a:tcPr marL="68573" marR="68573" marT="45709" marB="45709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 sz="28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4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0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906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 (0.59-1.01)</a:t>
                      </a:r>
                    </a:p>
                  </a:txBody>
                  <a:tcPr marL="68573" marR="68573" marT="45709" marB="45709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212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 sz="28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4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0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906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Ictus</a:t>
                      </a:r>
                    </a:p>
                  </a:txBody>
                  <a:tcPr marL="68573" marR="68573" marT="45709" marB="45709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 sz="28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4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0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906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1.39 (1.10-1.77)</a:t>
                      </a:r>
                    </a:p>
                  </a:txBody>
                  <a:tcPr marL="68573" marR="68573" marT="45709" marB="45709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212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 sz="28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4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0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906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</a:t>
                      </a:r>
                    </a:p>
                  </a:txBody>
                  <a:tcPr marL="68573" marR="68573" marT="45709" marB="45709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 sz="28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4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0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906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1.34 (0.87-2.06)</a:t>
                      </a:r>
                    </a:p>
                  </a:txBody>
                  <a:tcPr marL="68573" marR="68573" marT="45709" marB="45709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212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 sz="28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4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0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E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906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</a:t>
                      </a:r>
                      <a:r>
                        <a:rPr kumimoji="0" lang="en-U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906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colorectal</a:t>
                      </a:r>
                    </a:p>
                  </a:txBody>
                  <a:tcPr marL="68573" marR="68573" marT="45709" marB="45709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 sz="28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4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0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906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1.08 (.075-1.55)</a:t>
                      </a:r>
                    </a:p>
                  </a:txBody>
                  <a:tcPr marL="68573" marR="68573" marT="45709" marB="45709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434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 sz="28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4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0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E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906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Fractura</a:t>
                      </a:r>
                      <a:r>
                        <a:rPr kumimoji="0" lang="en-U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906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kumimoji="0" lang="en-US" altLang="es-E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906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cadera</a:t>
                      </a:r>
                      <a:endParaRPr kumimoji="0" lang="en-US" alt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190644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73" marR="68573" marT="45709" marB="45709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 sz="28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4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0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906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0.61 (0.41-0.91)</a:t>
                      </a:r>
                    </a:p>
                  </a:txBody>
                  <a:tcPr marL="68573" marR="68573" marT="45709" marB="45709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212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 sz="28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4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0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E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906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kumimoji="0" lang="en-U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906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global</a:t>
                      </a:r>
                    </a:p>
                  </a:txBody>
                  <a:tcPr marL="68573" marR="68573" marT="45709" marB="45709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 sz="28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4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0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906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1.01 (0.91-1.12)</a:t>
                      </a:r>
                    </a:p>
                  </a:txBody>
                  <a:tcPr marL="68573" marR="68573" marT="45709" marB="45709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212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 sz="28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4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0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906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Demencia</a:t>
                      </a:r>
                      <a:r>
                        <a:rPr kumimoji="0" lang="en-US" altLang="es-ES" sz="14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1906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190644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73" marR="68573" marT="45709" marB="45709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 sz="28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4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 sz="2000"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Font typeface="Times New Roman" pitchFamily="18" charset="0"/>
                        <a:defRPr>
                          <a:solidFill>
                            <a:schemeClr val="bg2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9064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1.49 (0.83-2.66)</a:t>
                      </a:r>
                    </a:p>
                  </a:txBody>
                  <a:tcPr marL="68573" marR="68573" marT="45709" marB="45709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2" name="Down Arrow 31"/>
          <p:cNvSpPr/>
          <p:nvPr/>
        </p:nvSpPr>
        <p:spPr>
          <a:xfrm>
            <a:off x="3060005" y="3207875"/>
            <a:ext cx="484632" cy="733686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3" name="Imagen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129" y="0"/>
            <a:ext cx="2172870" cy="65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93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84" charset="-128"/>
                <a:cs typeface="ＭＳ Ｐゴシック" pitchFamily="-84" charset="-128"/>
              </a:rPr>
              <a:t>Women’s Health Initiative</a:t>
            </a:r>
            <a:endParaRPr lang="en-GB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418389" y="4448175"/>
            <a:ext cx="1587" cy="698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16264" y="1524000"/>
            <a:ext cx="3608387" cy="3733800"/>
          </a:xfrm>
          <a:prstGeom prst="rect">
            <a:avLst/>
          </a:prstGeom>
          <a:solidFill>
            <a:srgbClr val="558ED5">
              <a:alpha val="3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10381" y="1500174"/>
            <a:ext cx="3343275" cy="3733800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52800" y="1168400"/>
            <a:ext cx="63642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7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61250" y="3546476"/>
            <a:ext cx="508000" cy="360363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262814" y="3824289"/>
            <a:ext cx="903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7B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Times New Roman" charset="0"/>
              </a:rPr>
              <a:t>-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7B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37%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78826" y="3546476"/>
            <a:ext cx="506413" cy="360363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8204200" y="3817939"/>
            <a:ext cx="903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7B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-34%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307514" y="3581401"/>
            <a:ext cx="503237" cy="360363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00007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9123364" y="3817939"/>
            <a:ext cx="903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7B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-34%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300414" y="3225801"/>
            <a:ext cx="439737" cy="29051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7938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203576" y="2884489"/>
            <a:ext cx="841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7B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+29%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054725" y="3252789"/>
            <a:ext cx="438150" cy="2635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7938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5957889" y="2913064"/>
            <a:ext cx="841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7B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+26%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217988" y="3111501"/>
            <a:ext cx="442912" cy="40481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7938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4129089" y="2776539"/>
            <a:ext cx="841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7B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+41%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140325" y="2409825"/>
            <a:ext cx="438150" cy="11064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7938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4981576" y="2063751"/>
            <a:ext cx="982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7B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+112%</a:t>
            </a: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3003550" y="1943100"/>
            <a:ext cx="1588" cy="23685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2943226" y="4311650"/>
            <a:ext cx="60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2943226" y="3914775"/>
            <a:ext cx="60325" cy="1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2943226" y="3524250"/>
            <a:ext cx="60325" cy="1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2943226" y="3127375"/>
            <a:ext cx="60325" cy="1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2943226" y="2730500"/>
            <a:ext cx="60325" cy="1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2943226" y="2339975"/>
            <a:ext cx="60325" cy="1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2943226" y="1943100"/>
            <a:ext cx="60325" cy="1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2506663" y="3524250"/>
            <a:ext cx="7637462" cy="1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603501" y="4167189"/>
            <a:ext cx="3045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-80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603501" y="3771901"/>
            <a:ext cx="3045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-40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773363" y="337820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2671763" y="2982914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2671763" y="2589214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80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570163" y="2193926"/>
            <a:ext cx="3510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120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570163" y="1800226"/>
            <a:ext cx="3510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160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 rot="-5400000">
            <a:off x="6773074" y="2249895"/>
            <a:ext cx="19700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Intestinal cancer</a:t>
            </a: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 rot="-5400000">
            <a:off x="7596201" y="2571744"/>
            <a:ext cx="2000263" cy="285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Vertebral fracture</a:t>
            </a: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 rot="-5400000">
            <a:off x="8832851" y="2416176"/>
            <a:ext cx="16335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Hip fracture </a:t>
            </a: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 rot="-5400000">
            <a:off x="2884780" y="4141014"/>
            <a:ext cx="137101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Cardiovascular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diseases</a:t>
            </a:r>
          </a:p>
        </p:txBody>
      </p:sp>
      <p:sp>
        <p:nvSpPr>
          <p:cNvPr id="41" name="Rectangle 41"/>
          <p:cNvSpPr>
            <a:spLocks noChangeArrowheads="1"/>
          </p:cNvSpPr>
          <p:nvPr/>
        </p:nvSpPr>
        <p:spPr bwMode="auto">
          <a:xfrm rot="-5400000">
            <a:off x="4173020" y="3811201"/>
            <a:ext cx="5931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Stroke</a:t>
            </a:r>
          </a:p>
        </p:txBody>
      </p:sp>
      <p:sp>
        <p:nvSpPr>
          <p:cNvPr id="42" name="Rectangle 42"/>
          <p:cNvSpPr>
            <a:spLocks noChangeArrowheads="1"/>
          </p:cNvSpPr>
          <p:nvPr/>
        </p:nvSpPr>
        <p:spPr bwMode="auto">
          <a:xfrm rot="-5400000">
            <a:off x="5676077" y="4037421"/>
            <a:ext cx="12668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Breast cancer</a:t>
            </a:r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8048625" y="4784726"/>
            <a:ext cx="2084388" cy="377825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Advantages</a:t>
            </a:r>
          </a:p>
        </p:txBody>
      </p:sp>
      <p:sp>
        <p:nvSpPr>
          <p:cNvPr id="44" name="Rectangle 44"/>
          <p:cNvSpPr>
            <a:spLocks noChangeArrowheads="1"/>
          </p:cNvSpPr>
          <p:nvPr/>
        </p:nvSpPr>
        <p:spPr bwMode="auto">
          <a:xfrm rot="-5400000">
            <a:off x="4854734" y="4084252"/>
            <a:ext cx="13855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Tromb. venous</a:t>
            </a:r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3151188" y="1603376"/>
            <a:ext cx="1998662" cy="377825"/>
          </a:xfrm>
          <a:prstGeom prst="rect">
            <a:avLst/>
          </a:prstGeom>
          <a:solidFill>
            <a:srgbClr val="DCE6F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7B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Disadvantages</a:t>
            </a:r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6207200" y="5659712"/>
            <a:ext cx="41671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Manson JE at al, 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Engl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J Med, 2003;349:523-534</a:t>
            </a:r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4635500" y="577215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1600201" y="4953000"/>
            <a:ext cx="48561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93700" indent="-3937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93700" marR="0" lvl="0" indent="-393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72252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" name="Oval 49"/>
          <p:cNvSpPr>
            <a:spLocks noChangeArrowheads="1"/>
          </p:cNvSpPr>
          <p:nvPr/>
        </p:nvSpPr>
        <p:spPr bwMode="auto">
          <a:xfrm>
            <a:off x="7924800" y="1244600"/>
            <a:ext cx="2273300" cy="33274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</p:txBody>
      </p:sp>
      <p:pic>
        <p:nvPicPr>
          <p:cNvPr id="50" name="Imagen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129" y="0"/>
            <a:ext cx="2172870" cy="65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61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Imagen 8" descr="Imagen relacionada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30" y="1027906"/>
            <a:ext cx="7249886" cy="4816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129" y="0"/>
            <a:ext cx="2172870" cy="65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69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THR POST WHI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838201" y="1887040"/>
            <a:ext cx="11065328" cy="4189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eaLnBrk="1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sz="2600" dirty="0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Los estrógenos, normalizan la resorción ósea acelerada y reducen el riesgo de todas las fracturas </a:t>
            </a:r>
            <a:r>
              <a:rPr lang="es-ES_tradnl" sz="2600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osteoporóticas</a:t>
            </a:r>
            <a:endParaRPr lang="es-ES_tradnl" sz="2600" dirty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  <a:sym typeface="Wingdings" charset="0"/>
            </a:endParaRPr>
          </a:p>
          <a:p>
            <a:pPr marL="228600" lvl="0" indent="-228600" eaLnBrk="1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600" dirty="0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rPr>
              <a:t>Consensos de Sociedades de Menopausia son controversiales y algunos recomiendan se administre la dosis más baja posible que permita el </a:t>
            </a:r>
            <a:r>
              <a:rPr lang="es-ES" sz="2600" u="sng" dirty="0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rPr>
              <a:t>alivio de los síntomas climatéricos. </a:t>
            </a:r>
          </a:p>
          <a:p>
            <a:pPr marL="228600" lvl="0" indent="-228600" eaLnBrk="1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600" dirty="0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rPr>
              <a:t>La osteoporosis no es una indicaci</a:t>
            </a:r>
            <a:r>
              <a:rPr lang="es-ES" altLang="ja-JP" sz="2600" dirty="0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rPr>
              <a:t>ón de THR excepto en las mujeres </a:t>
            </a:r>
            <a:r>
              <a:rPr lang="es-ES" altLang="ja-JP" sz="2600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rPr>
              <a:t>premenopáusicas</a:t>
            </a:r>
            <a:r>
              <a:rPr lang="es-ES" altLang="ja-JP" sz="2600" dirty="0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rPr>
              <a:t> (</a:t>
            </a:r>
            <a:r>
              <a:rPr lang="es-ES" altLang="ja-JP" sz="2600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rPr>
              <a:t>Hipogonadismos</a:t>
            </a:r>
            <a:r>
              <a:rPr lang="es-ES" altLang="ja-JP" sz="2600" dirty="0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rPr>
              <a:t> funcionales, insuficiencia ovárica prematura) O </a:t>
            </a:r>
            <a:r>
              <a:rPr lang="es-ES" altLang="ja-JP" sz="2600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rPr>
              <a:t>sintomaticas</a:t>
            </a:r>
            <a:endParaRPr lang="es-ES" sz="2600" dirty="0">
              <a:solidFill>
                <a:prstClr val="blac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Imagen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129" y="0"/>
            <a:ext cx="2172870" cy="65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5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imagen 3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4" b="7954"/>
          <a:stretch>
            <a:fillRect/>
          </a:stretch>
        </p:blipFill>
        <p:spPr/>
      </p:pic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10243" y="1649186"/>
            <a:ext cx="5452604" cy="1600199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i="1" dirty="0" err="1">
                <a:solidFill>
                  <a:srgbClr val="104FB3"/>
                </a:solidFill>
                <a:latin typeface="Myriad Pro"/>
                <a:ea typeface="+mn-ea"/>
                <a:cs typeface="Myriad Pro"/>
              </a:rPr>
              <a:t>Endocrinologia</a:t>
            </a:r>
            <a:r>
              <a:rPr lang="en-US" i="1" dirty="0">
                <a:solidFill>
                  <a:srgbClr val="104FB3"/>
                </a:solidFill>
                <a:latin typeface="Myriad Pro"/>
                <a:ea typeface="+mn-ea"/>
                <a:cs typeface="Myriad Pro"/>
              </a:rPr>
              <a:t> del </a:t>
            </a:r>
            <a:r>
              <a:rPr lang="en-US" i="1" dirty="0" err="1">
                <a:solidFill>
                  <a:srgbClr val="104FB3"/>
                </a:solidFill>
                <a:latin typeface="Myriad Pro"/>
                <a:ea typeface="+mn-ea"/>
                <a:cs typeface="Myriad Pro"/>
              </a:rPr>
              <a:t>climaterio</a:t>
            </a:r>
            <a:r>
              <a:rPr lang="en-US" i="1" dirty="0">
                <a:solidFill>
                  <a:srgbClr val="104FB3"/>
                </a:solidFill>
                <a:latin typeface="Myriad Pro"/>
                <a:ea typeface="+mn-ea"/>
                <a:cs typeface="Myriad Pro"/>
              </a:rPr>
              <a:t> y la </a:t>
            </a:r>
            <a:r>
              <a:rPr lang="en-US" i="1" dirty="0" err="1">
                <a:solidFill>
                  <a:srgbClr val="104FB3"/>
                </a:solidFill>
                <a:latin typeface="Myriad Pro"/>
                <a:ea typeface="+mn-ea"/>
                <a:cs typeface="Myriad Pro"/>
              </a:rPr>
              <a:t>menopausia</a:t>
            </a:r>
            <a:r>
              <a:rPr lang="en-US" i="1" dirty="0">
                <a:solidFill>
                  <a:srgbClr val="104FB3"/>
                </a:solidFill>
                <a:latin typeface="Myriad Pro"/>
                <a:ea typeface="+mn-ea"/>
                <a:cs typeface="Myriad Pro"/>
              </a:rPr>
              <a:t>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i="1" dirty="0">
                <a:solidFill>
                  <a:srgbClr val="104FB3"/>
                </a:solidFill>
                <a:latin typeface="Myriad Pro"/>
                <a:ea typeface="+mn-ea"/>
                <a:cs typeface="Myriad Pro"/>
              </a:rPr>
              <a:t> </a:t>
            </a:r>
            <a:r>
              <a:rPr lang="en-US" i="1" dirty="0" err="1">
                <a:solidFill>
                  <a:srgbClr val="104FB3"/>
                </a:solidFill>
                <a:latin typeface="Myriad Pro"/>
                <a:ea typeface="+mn-ea"/>
                <a:cs typeface="Myriad Pro"/>
              </a:rPr>
              <a:t>Salud</a:t>
            </a:r>
            <a:r>
              <a:rPr lang="en-US" i="1" dirty="0">
                <a:solidFill>
                  <a:srgbClr val="104FB3"/>
                </a:solidFill>
                <a:latin typeface="Myriad Pro"/>
                <a:ea typeface="+mn-ea"/>
                <a:cs typeface="Myriad Pro"/>
              </a:rPr>
              <a:t> </a:t>
            </a:r>
            <a:r>
              <a:rPr lang="en-US" i="1" dirty="0" err="1">
                <a:solidFill>
                  <a:srgbClr val="104FB3"/>
                </a:solidFill>
                <a:latin typeface="Myriad Pro"/>
                <a:ea typeface="+mn-ea"/>
                <a:cs typeface="Myriad Pro"/>
              </a:rPr>
              <a:t>osea</a:t>
            </a:r>
            <a:r>
              <a:rPr lang="en-US" i="1" dirty="0">
                <a:solidFill>
                  <a:srgbClr val="104FB3"/>
                </a:solidFill>
                <a:latin typeface="Myriad Pro"/>
                <a:ea typeface="+mn-ea"/>
                <a:cs typeface="Myriad Pro"/>
              </a:rPr>
              <a:t>.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5424" y="207313"/>
            <a:ext cx="1501651" cy="31761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129" y="0"/>
            <a:ext cx="2172870" cy="654907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473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9FFE599-FE41-44D1-88B2-3BC8A4EF4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9086" y="457200"/>
            <a:ext cx="9926865" cy="1219200"/>
          </a:xfrm>
        </p:spPr>
        <p:txBody>
          <a:bodyPr/>
          <a:lstStyle/>
          <a:p>
            <a:pPr eaLnBrk="1" hangingPunct="1"/>
            <a:r>
              <a:rPr lang="en-US" altLang="en-US" sz="4000" dirty="0" err="1"/>
              <a:t>Indicaciones</a:t>
            </a:r>
            <a:r>
              <a:rPr lang="en-US" altLang="en-US" sz="4000" dirty="0"/>
              <a:t> para el </a:t>
            </a:r>
            <a:r>
              <a:rPr lang="en-US" altLang="en-US" sz="4000" dirty="0" err="1"/>
              <a:t>uso</a:t>
            </a:r>
            <a:r>
              <a:rPr lang="en-US" altLang="en-US" sz="4000" dirty="0"/>
              <a:t> </a:t>
            </a:r>
            <a:r>
              <a:rPr lang="en-US" altLang="en-US" sz="4000" dirty="0" err="1"/>
              <a:t>extendido</a:t>
            </a:r>
            <a:r>
              <a:rPr lang="en-US" altLang="en-US" sz="4000" dirty="0"/>
              <a:t> de TH </a:t>
            </a:r>
            <a:endParaRPr lang="es-ES_tradnl" altLang="en-US" sz="4000" dirty="0"/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897F0E9F-1889-4F23-AA92-D9E429C6DE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9086" y="1676400"/>
            <a:ext cx="9704614" cy="4724400"/>
          </a:xfrm>
        </p:spPr>
        <p:txBody>
          <a:bodyPr/>
          <a:lstStyle/>
          <a:p>
            <a:pPr marL="665163" indent="-665163" eaLnBrk="1" hangingPunct="1">
              <a:lnSpc>
                <a:spcPct val="90000"/>
              </a:lnSpc>
            </a:pPr>
            <a:r>
              <a:rPr lang="en-US" altLang="en-US" sz="2400" dirty="0" err="1">
                <a:solidFill>
                  <a:schemeClr val="tx1"/>
                </a:solidFill>
              </a:rPr>
              <a:t>Despu</a:t>
            </a:r>
            <a:r>
              <a:rPr lang="en-US" alt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és</a:t>
            </a:r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de </a:t>
            </a:r>
            <a:r>
              <a:rPr lang="en-US" alt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una</a:t>
            </a:r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discusión</a:t>
            </a:r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informada</a:t>
            </a:r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y con </a:t>
            </a:r>
            <a:r>
              <a:rPr lang="en-US" alt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supervisión</a:t>
            </a:r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adecuada</a:t>
            </a:r>
            <a:endParaRPr lang="en-US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665163" indent="-665163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Para </a:t>
            </a:r>
            <a:r>
              <a:rPr lang="en-US" altLang="en-US" sz="2400" dirty="0" err="1">
                <a:solidFill>
                  <a:schemeClr val="tx1"/>
                </a:solidFill>
              </a:rPr>
              <a:t>mujeres</a:t>
            </a:r>
            <a:r>
              <a:rPr lang="en-US" altLang="en-US" sz="2400" dirty="0">
                <a:solidFill>
                  <a:schemeClr val="tx1"/>
                </a:solidFill>
              </a:rPr>
              <a:t> que, </a:t>
            </a:r>
            <a:r>
              <a:rPr lang="en-US" altLang="en-US" sz="2400" dirty="0" err="1">
                <a:solidFill>
                  <a:schemeClr val="tx1"/>
                </a:solidFill>
              </a:rPr>
              <a:t>en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su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opini</a:t>
            </a:r>
            <a:r>
              <a:rPr lang="en-US" alt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ón</a:t>
            </a:r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, que </a:t>
            </a:r>
            <a:r>
              <a:rPr lang="en-US" alt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los</a:t>
            </a:r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beneficios</a:t>
            </a:r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sobrepasan</a:t>
            </a:r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los</a:t>
            </a:r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riesgos</a:t>
            </a:r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especialmente</a:t>
            </a:r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, con el </a:t>
            </a:r>
            <a:r>
              <a:rPr lang="en-US" alt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fallo</a:t>
            </a:r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de </a:t>
            </a:r>
            <a:r>
              <a:rPr lang="en-US" alt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retirarse</a:t>
            </a:r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de la TH</a:t>
            </a:r>
          </a:p>
          <a:p>
            <a:pPr marL="665163" indent="-665163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Para </a:t>
            </a:r>
            <a:r>
              <a:rPr lang="en-US" altLang="en-US" sz="2400" dirty="0" err="1">
                <a:solidFill>
                  <a:schemeClr val="tx1"/>
                </a:solidFill>
              </a:rPr>
              <a:t>mujeres</a:t>
            </a:r>
            <a:r>
              <a:rPr lang="en-US" altLang="en-US" sz="2400" dirty="0">
                <a:solidFill>
                  <a:schemeClr val="tx1"/>
                </a:solidFill>
              </a:rPr>
              <a:t> con </a:t>
            </a:r>
            <a:r>
              <a:rPr lang="en-US" altLang="en-US" sz="2400" dirty="0" err="1">
                <a:solidFill>
                  <a:schemeClr val="tx1"/>
                </a:solidFill>
              </a:rPr>
              <a:t>s</a:t>
            </a:r>
            <a:r>
              <a:rPr lang="en-US" alt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íntomas</a:t>
            </a:r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de </a:t>
            </a:r>
            <a:r>
              <a:rPr lang="en-US" alt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moderados</a:t>
            </a:r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a </a:t>
            </a:r>
            <a:r>
              <a:rPr lang="en-US" alt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severos</a:t>
            </a:r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y que </a:t>
            </a:r>
            <a:r>
              <a:rPr lang="en-US" alt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están</a:t>
            </a:r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en</a:t>
            </a:r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alto </a:t>
            </a:r>
            <a:r>
              <a:rPr lang="en-US" alt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riesgo</a:t>
            </a:r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de </a:t>
            </a:r>
            <a:r>
              <a:rPr lang="en-US" alt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padecer</a:t>
            </a:r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una</a:t>
            </a:r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fractura</a:t>
            </a:r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osteoporótica</a:t>
            </a:r>
            <a:endParaRPr lang="en-US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665163" indent="-665163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Para la </a:t>
            </a:r>
            <a:r>
              <a:rPr lang="en-US" altLang="en-US" sz="2400" dirty="0" err="1">
                <a:solidFill>
                  <a:schemeClr val="tx1"/>
                </a:solidFill>
              </a:rPr>
              <a:t>prevenci</a:t>
            </a:r>
            <a:r>
              <a:rPr lang="en-US" alt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ón</a:t>
            </a:r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de </a:t>
            </a:r>
            <a:r>
              <a:rPr lang="en-US" alt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osteoporoisis</a:t>
            </a:r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en</a:t>
            </a:r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pacientes</a:t>
            </a:r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de alto </a:t>
            </a:r>
            <a:r>
              <a:rPr lang="en-US" alt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riesgo</a:t>
            </a:r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y que las </a:t>
            </a:r>
            <a:r>
              <a:rPr lang="en-US" alt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terapias</a:t>
            </a:r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alternativas</a:t>
            </a:r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no son </a:t>
            </a:r>
            <a:r>
              <a:rPr lang="en-US" alt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apropiadas</a:t>
            </a:r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para </a:t>
            </a:r>
            <a:r>
              <a:rPr lang="en-US" alt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esa</a:t>
            </a:r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paciente</a:t>
            </a:r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en</a:t>
            </a:r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particular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marL="665163" indent="-665163" eaLnBrk="1" hangingPunct="1">
              <a:lnSpc>
                <a:spcPct val="90000"/>
              </a:lnSpc>
            </a:pPr>
            <a:endParaRPr lang="en-US" altLang="en-US" sz="2400" b="1" dirty="0">
              <a:solidFill>
                <a:schemeClr val="tx1"/>
              </a:solidFill>
            </a:endParaRPr>
          </a:p>
          <a:p>
            <a:pPr marL="665163" indent="-665163" eaLnBrk="1" hangingPunct="1">
              <a:lnSpc>
                <a:spcPct val="90000"/>
              </a:lnSpc>
            </a:pPr>
            <a:r>
              <a:rPr lang="en-US" altLang="en-US" sz="1800" b="1" dirty="0"/>
              <a:t>North American Menopause Society (NAMS). </a:t>
            </a:r>
            <a:r>
              <a:rPr lang="en-US" altLang="en-US" sz="1800" b="1" i="1" dirty="0"/>
              <a:t>Menopause</a:t>
            </a:r>
            <a:r>
              <a:rPr lang="en-US" altLang="en-US" sz="1800" b="1" dirty="0"/>
              <a:t>. 2003;10:497-506.</a:t>
            </a:r>
          </a:p>
        </p:txBody>
      </p:sp>
      <p:pic>
        <p:nvPicPr>
          <p:cNvPr id="4" name="Imagen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129" y="0"/>
            <a:ext cx="2172870" cy="65490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816429" y="268283"/>
            <a:ext cx="8965524" cy="974725"/>
          </a:xfrm>
        </p:spPr>
        <p:txBody>
          <a:bodyPr anchor="ctr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altLang="en-US" sz="4000" dirty="0"/>
              <a:t>Exceso de muertes debido a la falta de THS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0486" y="4186238"/>
            <a:ext cx="10760528" cy="1909763"/>
          </a:xfrm>
        </p:spPr>
        <p:txBody>
          <a:bodyPr>
            <a:normAutofit fontScale="92500" lnSpcReduction="20000"/>
          </a:bodyPr>
          <a:lstStyle/>
          <a:p>
            <a:pPr marL="217843" indent="-217843" defTabSz="815858" eaLnBrk="1" fontAlgn="auto" hangingPunct="1">
              <a:spcBef>
                <a:spcPts val="1199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es-ES" altLang="en-US" dirty="0">
                <a:solidFill>
                  <a:schemeClr val="tx1"/>
                </a:solidFill>
                <a:sym typeface="Helvetica" charset="0"/>
              </a:rPr>
              <a:t>Tratamiento con solo estrógenos en mujeres entre 50 y 59 años disminuyó cerca del 79% entre 2001 y 2011.</a:t>
            </a:r>
          </a:p>
          <a:p>
            <a:pPr marL="217843" indent="-217843" defTabSz="815858" eaLnBrk="1" fontAlgn="auto" hangingPunct="1">
              <a:spcBef>
                <a:spcPts val="1199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es-ES" altLang="en-US" dirty="0">
                <a:solidFill>
                  <a:schemeClr val="tx1"/>
                </a:solidFill>
                <a:sym typeface="Helvetica" charset="0"/>
              </a:rPr>
              <a:t>Exceso de muertes que se puede atribuir a esta disminución en los tratamientos</a:t>
            </a:r>
          </a:p>
          <a:p>
            <a:pPr marL="436876" lvl="1" indent="-208319" defTabSz="815858" eaLnBrk="1" fontAlgn="auto" hangingPunct="1">
              <a:spcBef>
                <a:spcPts val="1199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s-ES" altLang="en-US" dirty="0">
                <a:solidFill>
                  <a:schemeClr val="tx1"/>
                </a:solidFill>
                <a:sym typeface="Helvetica" charset="0"/>
              </a:rPr>
              <a:t>Mínimo 18,601 – máximo 91,610 (probablemente entre 40,292 y 48,835)</a:t>
            </a:r>
            <a:endParaRPr lang="es-ES" dirty="0">
              <a:solidFill>
                <a:schemeClr val="tx1"/>
              </a:solidFill>
              <a:sym typeface="Helvetica" charset="0"/>
            </a:endParaRPr>
          </a:p>
        </p:txBody>
      </p:sp>
      <p:sp>
        <p:nvSpPr>
          <p:cNvPr id="45060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0020300" y="5711825"/>
            <a:ext cx="2171700" cy="381000"/>
          </a:xfrm>
        </p:spPr>
        <p:txBody>
          <a:bodyPr>
            <a:normAutofit fontScale="85000" lnSpcReduction="20000"/>
          </a:bodyPr>
          <a:lstStyle/>
          <a:p>
            <a:pPr marL="0" indent="0" defTabSz="815858" eaLnBrk="1" fontAlgn="auto" hangingPunct="1">
              <a:spcAft>
                <a:spcPts val="0"/>
              </a:spcAft>
              <a:buNone/>
              <a:defRPr/>
            </a:pPr>
            <a:r>
              <a:rPr lang="en-US" altLang="en-US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sym typeface="Helvetica" charset="0"/>
              </a:rPr>
              <a:t>  </a:t>
            </a:r>
          </a:p>
        </p:txBody>
      </p:sp>
      <p:sp>
        <p:nvSpPr>
          <p:cNvPr id="224261" name="Rectangle 6"/>
          <p:cNvSpPr>
            <a:spLocks noChangeArrowheads="1"/>
          </p:cNvSpPr>
          <p:nvPr/>
        </p:nvSpPr>
        <p:spPr bwMode="auto">
          <a:xfrm>
            <a:off x="2202656" y="6470651"/>
            <a:ext cx="4579145" cy="35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91422" rIns="91422" bIns="91422">
            <a:spAutoFit/>
          </a:bodyPr>
          <a:lstStyle>
            <a:lvl1pPr eaLnBrk="0" hangingPunct="0">
              <a:spcBef>
                <a:spcPct val="20000"/>
              </a:spcBef>
              <a:buClr>
                <a:srgbClr val="3C00AA"/>
              </a:buClr>
              <a:buSzPct val="70000"/>
              <a:buFont typeface="Wingdings 3" pitchFamily="18" charset="2"/>
              <a:buChar char="u"/>
              <a:defRPr sz="2800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bg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en-AU" altLang="en-US" sz="1100" dirty="0" err="1">
                <a:solidFill>
                  <a:srgbClr val="000000"/>
                </a:solidFill>
                <a:latin typeface="Century Schoolbook"/>
                <a:cs typeface="Arial" pitchFamily="34" charset="0"/>
              </a:rPr>
              <a:t>Sarrel</a:t>
            </a:r>
            <a:r>
              <a:rPr lang="en-AU" altLang="en-US" sz="1100" dirty="0">
                <a:solidFill>
                  <a:srgbClr val="000000"/>
                </a:solidFill>
                <a:latin typeface="Century Schoolbook"/>
                <a:cs typeface="Arial" pitchFamily="34" charset="0"/>
              </a:rPr>
              <a:t> PM, et al</a:t>
            </a:r>
            <a:r>
              <a:rPr lang="en-AU" altLang="en-US" sz="1100" i="1" dirty="0">
                <a:solidFill>
                  <a:srgbClr val="000000"/>
                </a:solidFill>
                <a:latin typeface="Century Schoolbook"/>
                <a:cs typeface="Arial" pitchFamily="34" charset="0"/>
              </a:rPr>
              <a:t>. </a:t>
            </a:r>
            <a:r>
              <a:rPr lang="en-US" altLang="en-US" sz="1100" i="1" dirty="0">
                <a:solidFill>
                  <a:srgbClr val="000000"/>
                </a:solidFill>
                <a:latin typeface="Century Schoolbook"/>
                <a:cs typeface="Arial" pitchFamily="34" charset="0"/>
              </a:rPr>
              <a:t>Am J Public Health</a:t>
            </a:r>
            <a:r>
              <a:rPr lang="en-US" altLang="en-US" sz="1100" dirty="0">
                <a:solidFill>
                  <a:srgbClr val="000000"/>
                </a:solidFill>
                <a:latin typeface="Century Schoolbook"/>
                <a:cs typeface="Arial" pitchFamily="34" charset="0"/>
              </a:rPr>
              <a:t>. 2013;103:1583-1588. </a:t>
            </a:r>
            <a:endParaRPr lang="en-GB" altLang="en-US" sz="1100" dirty="0">
              <a:solidFill>
                <a:srgbClr val="000000"/>
              </a:solidFill>
              <a:latin typeface="Century Schoolbook"/>
              <a:cs typeface="Arial" pitchFamily="34" charset="0"/>
            </a:endParaRPr>
          </a:p>
        </p:txBody>
      </p:sp>
      <p:pic>
        <p:nvPicPr>
          <p:cNvPr id="12" name="Content Placeholder 4" descr="Screen shot 2013-09-07 at 14.51.51.png"/>
          <p:cNvPicPr>
            <a:picLocks noChangeAspect="1"/>
          </p:cNvPicPr>
          <p:nvPr/>
        </p:nvPicPr>
        <p:blipFill rotWithShape="1">
          <a:blip r:embed="rId3"/>
          <a:srcRect l="4705" t="3831" r="5233" b="53658"/>
          <a:stretch/>
        </p:blipFill>
        <p:spPr bwMode="auto">
          <a:xfrm>
            <a:off x="1894114" y="1202477"/>
            <a:ext cx="7609115" cy="272431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129" y="0"/>
            <a:ext cx="2172870" cy="65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24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imagen 3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4" b="7954"/>
          <a:stretch>
            <a:fillRect/>
          </a:stretch>
        </p:blipFill>
        <p:spPr/>
      </p:pic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>
              <a:solidFill>
                <a:srgbClr val="7D8287"/>
              </a:solidFill>
              <a:latin typeface="Myriad Pro"/>
              <a:ea typeface="+mn-ea"/>
              <a:cs typeface="Myriad Pro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02130" y="1322614"/>
            <a:ext cx="5796554" cy="491074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i="1" dirty="0">
                <a:solidFill>
                  <a:srgbClr val="104FB3"/>
                </a:solidFill>
                <a:latin typeface="Myriad Pro"/>
                <a:ea typeface="+mn-ea"/>
                <a:cs typeface="Myriad Pro"/>
              </a:rPr>
              <a:t>SERM,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i="1" dirty="0">
                <a:solidFill>
                  <a:srgbClr val="104FB3"/>
                </a:solidFill>
                <a:latin typeface="Myriad Pro"/>
                <a:ea typeface="+mn-ea"/>
                <a:cs typeface="Myriad Pro"/>
              </a:rPr>
              <a:t>STEAR,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i="1" dirty="0">
                <a:solidFill>
                  <a:srgbClr val="104FB3"/>
                </a:solidFill>
                <a:latin typeface="Myriad Pro"/>
                <a:ea typeface="+mn-ea"/>
                <a:cs typeface="Myriad Pro"/>
              </a:rPr>
              <a:t>TSEC,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5424" y="207313"/>
            <a:ext cx="1501651" cy="31761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129" y="0"/>
            <a:ext cx="2172870" cy="65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58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81729" y="1560385"/>
            <a:ext cx="3894137" cy="3730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>
              <a:solidFill>
                <a:srgbClr val="7D8287"/>
              </a:solidFill>
              <a:latin typeface="Myriad Pro"/>
              <a:ea typeface="+mn-ea"/>
              <a:cs typeface="Myriad Pro"/>
            </a:endParaRPr>
          </a:p>
        </p:txBody>
      </p:sp>
      <p:sp>
        <p:nvSpPr>
          <p:cNvPr id="84" name="Text Placeholder 83"/>
          <p:cNvSpPr>
            <a:spLocks noGrp="1"/>
          </p:cNvSpPr>
          <p:nvPr>
            <p:ph type="body" sz="quarter" idx="20"/>
          </p:nvPr>
        </p:nvSpPr>
        <p:spPr>
          <a:xfrm>
            <a:off x="581729" y="588963"/>
            <a:ext cx="9264400" cy="952161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ES_tradnl" sz="4000" i="1" dirty="0">
                <a:solidFill>
                  <a:srgbClr val="104FB3"/>
                </a:solidFill>
                <a:latin typeface="Myriad Pro"/>
                <a:ea typeface="+mn-ea"/>
                <a:cs typeface="Myriad Pro"/>
              </a:rPr>
              <a:t>Alternativas terapéuticas para manejo de calidad de vida en paciente post menopaúsica </a:t>
            </a:r>
            <a:endParaRPr lang="en-US" sz="4000" i="1" dirty="0">
              <a:solidFill>
                <a:srgbClr val="104FB3"/>
              </a:solidFill>
              <a:latin typeface="Myriad Pro"/>
              <a:ea typeface="+mn-ea"/>
              <a:cs typeface="Myriad Pro"/>
            </a:endParaRPr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624615" y="3753071"/>
            <a:ext cx="10517659" cy="1081388"/>
          </a:xfrm>
          <a:prstGeom prst="rect">
            <a:avLst/>
          </a:prstGeom>
        </p:spPr>
        <p:txBody>
          <a:bodyPr wrap="square" lIns="217490" tIns="108745" rIns="217490" bIns="108745">
            <a:spAutoFit/>
          </a:bodyPr>
          <a:lstStyle>
            <a:lvl1pPr defTabSz="1087438">
              <a:defRPr sz="2800"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1pPr>
            <a:lvl2pPr marL="1087438" defTabSz="1087438">
              <a:defRPr sz="2400"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2pPr>
            <a:lvl3pPr marL="2174875" defTabSz="1087438">
              <a:defRPr sz="2000"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3pPr>
            <a:lvl4pPr marL="3262313" defTabSz="1087438"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4pPr>
            <a:lvl5pPr marL="4349750" defTabSz="1087438"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5pPr>
            <a:lvl6pPr marL="4806950" defTabSz="1087438" fontAlgn="base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6pPr>
            <a:lvl7pPr marL="5264150" defTabSz="1087438" fontAlgn="base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7pPr>
            <a:lvl8pPr marL="5721350" defTabSz="1087438" fontAlgn="base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8pPr>
            <a:lvl9pPr marL="6178550" defTabSz="1087438" fontAlgn="base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9pPr>
          </a:lstStyle>
          <a:p>
            <a:r>
              <a:rPr lang="es-CO" dirty="0"/>
              <a:t>Conocer las alternativas terapéuticas desde el punto de vista de manejo hormonal diferentes a los estrógenos.</a:t>
            </a:r>
          </a:p>
        </p:txBody>
      </p:sp>
    </p:spTree>
    <p:extLst>
      <p:ext uri="{BB962C8B-B14F-4D97-AF65-F5344CB8AC3E}">
        <p14:creationId xmlns:p14="http://schemas.microsoft.com/office/powerpoint/2010/main" val="1474134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4" grpId="0" build="p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SERMS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07521" y="1842425"/>
            <a:ext cx="11576957" cy="3707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66FF"/>
              </a:buClr>
              <a:buFont typeface="Arial" charset="0"/>
              <a:buChar char="•"/>
            </a:pPr>
            <a:r>
              <a:rPr lang="en-GB" sz="2800" dirty="0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SERMs son </a:t>
            </a:r>
            <a:r>
              <a:rPr lang="en-GB" sz="2800" dirty="0" err="1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medicamentos</a:t>
            </a:r>
            <a:r>
              <a:rPr lang="en-GB" sz="2800" dirty="0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 no </a:t>
            </a:r>
            <a:r>
              <a:rPr lang="en-GB" sz="2800" dirty="0" err="1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hormonales</a:t>
            </a:r>
            <a:r>
              <a:rPr lang="en-GB" sz="2800" dirty="0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 </a:t>
            </a:r>
            <a:r>
              <a:rPr lang="en-GB" sz="2800" dirty="0" err="1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desarrollados</a:t>
            </a:r>
            <a:r>
              <a:rPr lang="en-GB" sz="2800" dirty="0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 </a:t>
            </a:r>
            <a:r>
              <a:rPr lang="en-GB" sz="2800" dirty="0" err="1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como</a:t>
            </a:r>
            <a:r>
              <a:rPr lang="en-GB" sz="2800" dirty="0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 </a:t>
            </a:r>
            <a:r>
              <a:rPr lang="en-GB" sz="2800" dirty="0" err="1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una</a:t>
            </a:r>
            <a:r>
              <a:rPr lang="en-GB" sz="2800" dirty="0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 </a:t>
            </a:r>
            <a:r>
              <a:rPr lang="en-GB" sz="2800" dirty="0" err="1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alternativa</a:t>
            </a:r>
            <a:r>
              <a:rPr lang="en-GB" sz="2800" dirty="0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 a </a:t>
            </a:r>
            <a:r>
              <a:rPr lang="en-GB" sz="2800" dirty="0" err="1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los</a:t>
            </a:r>
            <a:r>
              <a:rPr lang="en-GB" sz="2800" dirty="0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 </a:t>
            </a:r>
            <a:r>
              <a:rPr lang="en-GB" sz="2800" dirty="0" err="1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estrógenos</a:t>
            </a:r>
            <a:r>
              <a:rPr lang="en-GB" sz="2800" dirty="0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 para la </a:t>
            </a:r>
            <a:r>
              <a:rPr lang="en-GB" sz="2800" dirty="0" err="1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mujer</a:t>
            </a:r>
            <a:r>
              <a:rPr lang="en-GB" sz="2800" dirty="0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 </a:t>
            </a:r>
            <a:r>
              <a:rPr lang="en-GB" sz="2800" dirty="0" err="1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postmenopáusica</a:t>
            </a:r>
            <a:r>
              <a:rPr lang="en-GB" sz="2800" dirty="0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.</a:t>
            </a:r>
          </a:p>
          <a:p>
            <a:pPr marL="228600" lvl="0" indent="-22860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66FF"/>
              </a:buClr>
              <a:buFont typeface="Arial" charset="0"/>
              <a:buChar char="•"/>
            </a:pPr>
            <a:endParaRPr lang="en-GB" sz="2800" dirty="0">
              <a:solidFill>
                <a:prstClr val="black"/>
              </a:solidFill>
              <a:latin typeface="Calibri" charset="0"/>
              <a:ea typeface=""/>
              <a:cs typeface="Calibri" charset="0"/>
            </a:endParaRPr>
          </a:p>
          <a:p>
            <a:pPr marL="228600" lvl="0" indent="-22860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66FF"/>
              </a:buClr>
              <a:buFont typeface="Arial" charset="0"/>
              <a:buChar char="•"/>
            </a:pPr>
            <a:r>
              <a:rPr lang="en-GB" sz="2800" dirty="0" err="1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Actúan</a:t>
            </a:r>
            <a:r>
              <a:rPr lang="en-GB" sz="2800" dirty="0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 </a:t>
            </a:r>
            <a:r>
              <a:rPr lang="en-GB" sz="2800" dirty="0" err="1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como</a:t>
            </a:r>
            <a:r>
              <a:rPr lang="en-GB" sz="2800" dirty="0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 </a:t>
            </a:r>
            <a:r>
              <a:rPr lang="en-GB" sz="2800" dirty="0" err="1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agonistas</a:t>
            </a:r>
            <a:r>
              <a:rPr lang="en-GB" sz="2800" dirty="0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 de </a:t>
            </a:r>
            <a:r>
              <a:rPr lang="en-GB" sz="2800" dirty="0" err="1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los</a:t>
            </a:r>
            <a:r>
              <a:rPr lang="en-GB" sz="2800" dirty="0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 </a:t>
            </a:r>
            <a:r>
              <a:rPr lang="en-GB" sz="2800" dirty="0" err="1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receptores</a:t>
            </a:r>
            <a:r>
              <a:rPr lang="en-GB" sz="2800" dirty="0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 </a:t>
            </a:r>
            <a:r>
              <a:rPr lang="en-GB" sz="2800" dirty="0" err="1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estrogénicos</a:t>
            </a:r>
            <a:r>
              <a:rPr lang="en-GB" sz="2800" dirty="0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 </a:t>
            </a:r>
            <a:r>
              <a:rPr lang="en-GB" sz="2800" dirty="0" err="1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en</a:t>
            </a:r>
            <a:r>
              <a:rPr lang="en-GB" sz="2800" dirty="0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 </a:t>
            </a:r>
            <a:r>
              <a:rPr lang="en-GB" sz="2800" dirty="0" err="1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algunos</a:t>
            </a:r>
            <a:r>
              <a:rPr lang="en-GB" sz="2800" dirty="0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 </a:t>
            </a:r>
            <a:r>
              <a:rPr lang="en-GB" sz="2800" dirty="0" err="1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tejidos</a:t>
            </a:r>
            <a:r>
              <a:rPr lang="en-GB" sz="2800" dirty="0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 (</a:t>
            </a:r>
            <a:r>
              <a:rPr lang="en-GB" sz="2800" dirty="0" err="1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hueso</a:t>
            </a:r>
            <a:r>
              <a:rPr lang="en-GB" sz="2800" dirty="0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) y </a:t>
            </a:r>
            <a:r>
              <a:rPr lang="en-GB" sz="2800" dirty="0" err="1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como</a:t>
            </a:r>
            <a:r>
              <a:rPr lang="en-GB" sz="2800" dirty="0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 </a:t>
            </a:r>
            <a:r>
              <a:rPr lang="en-GB" sz="2800" dirty="0" err="1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antagonistas</a:t>
            </a:r>
            <a:r>
              <a:rPr lang="en-GB" sz="2800" dirty="0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 </a:t>
            </a:r>
            <a:r>
              <a:rPr lang="en-GB" sz="2800" dirty="0" err="1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en</a:t>
            </a:r>
            <a:r>
              <a:rPr lang="en-GB" sz="2800" dirty="0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 </a:t>
            </a:r>
            <a:r>
              <a:rPr lang="en-GB" sz="2800" dirty="0" err="1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otros</a:t>
            </a:r>
            <a:r>
              <a:rPr lang="en-GB" sz="2800" dirty="0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 (mama).</a:t>
            </a:r>
          </a:p>
          <a:p>
            <a:pPr marL="228600" lvl="0" indent="-22860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66FF"/>
              </a:buClr>
              <a:buFont typeface="Arial" panose="020B0604020202020204" pitchFamily="34" charset="0"/>
              <a:buChar char="•"/>
            </a:pPr>
            <a:endParaRPr lang="en-GB" sz="2800" dirty="0">
              <a:solidFill>
                <a:prstClr val="black"/>
              </a:solidFill>
              <a:latin typeface="Calibri" charset="0"/>
              <a:ea typeface=""/>
              <a:cs typeface="Calibri" charset="0"/>
            </a:endParaRPr>
          </a:p>
          <a:p>
            <a:pPr marL="228600" lvl="0" indent="-22860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66FF"/>
              </a:buClr>
              <a:buFont typeface="Arial" charset="0"/>
              <a:buChar char="•"/>
            </a:pPr>
            <a:r>
              <a:rPr lang="en-GB" sz="2800" dirty="0" err="1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Tienen</a:t>
            </a:r>
            <a:r>
              <a:rPr lang="en-GB" sz="2800" dirty="0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 </a:t>
            </a:r>
            <a:r>
              <a:rPr lang="en-GB" sz="2800" dirty="0" err="1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efecto</a:t>
            </a:r>
            <a:r>
              <a:rPr lang="en-GB" sz="2800" dirty="0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 variable </a:t>
            </a:r>
            <a:r>
              <a:rPr lang="en-GB" sz="2800" dirty="0" err="1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en</a:t>
            </a:r>
            <a:r>
              <a:rPr lang="en-GB" sz="2800" dirty="0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 </a:t>
            </a:r>
            <a:r>
              <a:rPr lang="en-GB" sz="2800" dirty="0" err="1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otros</a:t>
            </a:r>
            <a:r>
              <a:rPr lang="en-GB" sz="2800" dirty="0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 </a:t>
            </a:r>
            <a:r>
              <a:rPr lang="en-GB" sz="2800" dirty="0" err="1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efectores</a:t>
            </a:r>
            <a:r>
              <a:rPr lang="en-GB" sz="2800" dirty="0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 </a:t>
            </a:r>
            <a:r>
              <a:rPr lang="en-GB" sz="2800" dirty="0" err="1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como</a:t>
            </a:r>
            <a:r>
              <a:rPr lang="en-GB" sz="2800" dirty="0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 </a:t>
            </a:r>
            <a:r>
              <a:rPr lang="en-GB" sz="2800" dirty="0" err="1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endometrio</a:t>
            </a:r>
            <a:r>
              <a:rPr lang="en-GB" sz="2800" dirty="0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 (</a:t>
            </a:r>
            <a:r>
              <a:rPr lang="en-GB" sz="2800" dirty="0" err="1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Tamoxifeno</a:t>
            </a:r>
            <a:r>
              <a:rPr lang="en-GB" sz="2800" dirty="0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 </a:t>
            </a:r>
            <a:r>
              <a:rPr lang="en-GB" sz="2800" dirty="0" err="1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es</a:t>
            </a:r>
            <a:r>
              <a:rPr lang="en-GB" sz="2800" dirty="0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 </a:t>
            </a:r>
            <a:r>
              <a:rPr lang="en-GB" sz="2800" dirty="0" err="1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agonista</a:t>
            </a:r>
            <a:r>
              <a:rPr lang="en-GB" sz="2800" dirty="0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  </a:t>
            </a:r>
            <a:r>
              <a:rPr lang="en-GB" sz="2800" dirty="0" err="1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mientras</a:t>
            </a:r>
            <a:r>
              <a:rPr lang="en-GB" sz="2800" dirty="0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 que </a:t>
            </a:r>
            <a:r>
              <a:rPr lang="en-GB" sz="2800" dirty="0" err="1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Basedoxifeno</a:t>
            </a:r>
            <a:r>
              <a:rPr lang="en-GB" sz="2800" dirty="0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 </a:t>
            </a:r>
            <a:r>
              <a:rPr lang="en-GB" sz="2800" dirty="0" err="1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es</a:t>
            </a:r>
            <a:r>
              <a:rPr lang="en-GB" sz="2800" dirty="0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 </a:t>
            </a:r>
            <a:r>
              <a:rPr lang="en-GB" sz="2800" dirty="0" err="1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antagonista</a:t>
            </a:r>
            <a:r>
              <a:rPr lang="en-GB" sz="2800" dirty="0">
                <a:solidFill>
                  <a:prstClr val="black"/>
                </a:solidFill>
                <a:latin typeface="Calibri" charset="0"/>
                <a:ea typeface=""/>
                <a:cs typeface="Calibri" charset="0"/>
              </a:rPr>
              <a:t>).</a:t>
            </a:r>
          </a:p>
        </p:txBody>
      </p:sp>
      <p:pic>
        <p:nvPicPr>
          <p:cNvPr id="4" name="Imagen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129" y="0"/>
            <a:ext cx="2172870" cy="65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22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SERM</a:t>
            </a:r>
          </a:p>
        </p:txBody>
      </p:sp>
      <p:sp>
        <p:nvSpPr>
          <p:cNvPr id="3" name="Rectangle 2"/>
          <p:cNvSpPr/>
          <p:nvPr/>
        </p:nvSpPr>
        <p:spPr>
          <a:xfrm>
            <a:off x="310243" y="1841242"/>
            <a:ext cx="112993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endParaRPr lang="es-ES" sz="2000" b="1" dirty="0"/>
          </a:p>
          <a:p>
            <a:pPr marL="342900" indent="-342900">
              <a:buFont typeface="Wingdings" pitchFamily="2" charset="2"/>
              <a:buChar char="§"/>
            </a:pPr>
            <a:r>
              <a:rPr lang="es-ES" sz="2000" b="1" dirty="0"/>
              <a:t>CITRATO DE CLOMIFENO </a:t>
            </a:r>
            <a:r>
              <a:rPr lang="es-ES" sz="2000" dirty="0"/>
              <a:t>se usa para </a:t>
            </a:r>
            <a:r>
              <a:rPr lang="es-ES" sz="2000" b="1" dirty="0"/>
              <a:t>Inducir Ovulación (Deseo de Embarazo) 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s-ES" sz="2000" dirty="0"/>
              <a:t>Antagonista del estrógeno en Hipófisis  y  </a:t>
            </a:r>
            <a:r>
              <a:rPr lang="es-ES" sz="2000" dirty="0">
                <a:sym typeface="Wingdings 3"/>
              </a:rPr>
              <a:t></a:t>
            </a:r>
            <a:r>
              <a:rPr lang="es-ES" sz="2000" dirty="0"/>
              <a:t> acción de FSH en Ovario</a:t>
            </a:r>
          </a:p>
          <a:p>
            <a:pPr marL="342900" indent="-342900"/>
            <a:endParaRPr lang="es-ES" sz="2000" b="1" dirty="0"/>
          </a:p>
          <a:p>
            <a:pPr marL="342900" indent="-342900">
              <a:buFont typeface="Wingdings" pitchFamily="2" charset="2"/>
              <a:buChar char="§"/>
            </a:pPr>
            <a:r>
              <a:rPr lang="es-ES" sz="2000" b="1" dirty="0"/>
              <a:t>TAMOXIFENO  y  TOREMIFENO   se usan para:</a:t>
            </a:r>
          </a:p>
          <a:p>
            <a:pPr marL="342900" indent="-342900"/>
            <a:endParaRPr lang="es-ES" sz="2000" b="1" dirty="0"/>
          </a:p>
          <a:p>
            <a:pPr marL="1254125" lvl="1" indent="-174625">
              <a:lnSpc>
                <a:spcPct val="150000"/>
              </a:lnSpc>
              <a:buSzPct val="75000"/>
              <a:buFont typeface="Wingdings" pitchFamily="2" charset="2"/>
              <a:buChar char="ü"/>
            </a:pPr>
            <a:r>
              <a:rPr lang="es-ES" sz="2000" dirty="0">
                <a:sym typeface="Wingdings 3"/>
              </a:rPr>
              <a:t>   R</a:t>
            </a:r>
            <a:r>
              <a:rPr lang="es-ES" sz="2000" dirty="0"/>
              <a:t>iesgo de CA de Mama Recurrente </a:t>
            </a:r>
          </a:p>
          <a:p>
            <a:pPr marL="1254125" lvl="1" indent="-174625">
              <a:lnSpc>
                <a:spcPct val="150000"/>
              </a:lnSpc>
              <a:buSzPct val="75000"/>
              <a:buFont typeface="Wingdings" pitchFamily="2" charset="2"/>
              <a:buChar char="ü"/>
            </a:pPr>
            <a:r>
              <a:rPr lang="es-ES" sz="2000" dirty="0"/>
              <a:t>  Prevenir  CA de Mama en mujeres con </a:t>
            </a:r>
            <a:r>
              <a:rPr lang="es-ES" sz="2000" dirty="0">
                <a:sym typeface="Wingdings 3"/>
              </a:rPr>
              <a:t></a:t>
            </a:r>
            <a:r>
              <a:rPr lang="es-ES" sz="2000" dirty="0"/>
              <a:t> Riesgo</a:t>
            </a:r>
          </a:p>
          <a:p>
            <a:pPr marL="1254125" lvl="1" indent="-174625">
              <a:lnSpc>
                <a:spcPct val="150000"/>
              </a:lnSpc>
              <a:buSzPct val="75000"/>
              <a:buFont typeface="Wingdings" pitchFamily="2" charset="2"/>
              <a:buChar char="ü"/>
            </a:pPr>
            <a:r>
              <a:rPr lang="es-ES" sz="2000" dirty="0">
                <a:sym typeface="Wingdings 3"/>
              </a:rPr>
              <a:t>   E</a:t>
            </a:r>
            <a:r>
              <a:rPr lang="es-ES" sz="2000" dirty="0"/>
              <a:t>stimulación Mamaria   (Actúa como </a:t>
            </a:r>
            <a:r>
              <a:rPr lang="es-ES" sz="2000" dirty="0" err="1"/>
              <a:t>Antiestrogénico</a:t>
            </a:r>
            <a:r>
              <a:rPr lang="es-ES" sz="2000" dirty="0"/>
              <a:t>)</a:t>
            </a:r>
          </a:p>
          <a:p>
            <a:pPr marL="1254125" lvl="1" indent="-174625">
              <a:lnSpc>
                <a:spcPct val="150000"/>
              </a:lnSpc>
              <a:buSzPct val="75000"/>
              <a:buFont typeface="Wingdings" pitchFamily="2" charset="2"/>
              <a:buChar char="ü"/>
            </a:pPr>
            <a:r>
              <a:rPr lang="es-ES" sz="2000" dirty="0"/>
              <a:t>  Mejora la DMO    (Agonista en otras partes del cuerpo)</a:t>
            </a:r>
          </a:p>
          <a:p>
            <a:pPr lvl="1"/>
            <a:endParaRPr lang="es-ES" sz="2000" b="1" dirty="0"/>
          </a:p>
          <a:p>
            <a:pPr lvl="1"/>
            <a:r>
              <a:rPr lang="es-ES" sz="2000" b="1" dirty="0"/>
              <a:t>Pero:    </a:t>
            </a:r>
            <a:r>
              <a:rPr lang="es-ES" sz="2000" b="1" dirty="0">
                <a:latin typeface="Baskerville Old Face" pitchFamily="18" charset="0"/>
                <a:sym typeface="Wingdings 3"/>
              </a:rPr>
              <a:t> R</a:t>
            </a:r>
            <a:r>
              <a:rPr lang="es-ES" sz="2000" b="1" dirty="0">
                <a:latin typeface="Baskerville Old Face" pitchFamily="18" charset="0"/>
              </a:rPr>
              <a:t>iesgo de CA de Endometrio y eventos TVP</a:t>
            </a:r>
            <a:endParaRPr lang="es-CO" sz="2000" dirty="0">
              <a:latin typeface="Baskerville Old Face" pitchFamily="18" charset="0"/>
            </a:endParaRPr>
          </a:p>
        </p:txBody>
      </p:sp>
      <p:pic>
        <p:nvPicPr>
          <p:cNvPr id="4" name="Imagen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129" y="0"/>
            <a:ext cx="2172870" cy="65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91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SERM</a:t>
            </a:r>
          </a:p>
        </p:txBody>
      </p:sp>
      <p:sp>
        <p:nvSpPr>
          <p:cNvPr id="3" name="Rectangle 2"/>
          <p:cNvSpPr/>
          <p:nvPr/>
        </p:nvSpPr>
        <p:spPr>
          <a:xfrm>
            <a:off x="342900" y="1690687"/>
            <a:ext cx="11201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Ensayos clínicos han demostrado que </a:t>
            </a:r>
            <a:r>
              <a:rPr lang="es-ES" sz="2400" b="1" dirty="0" err="1"/>
              <a:t>Raloxifeno</a:t>
            </a:r>
            <a:r>
              <a:rPr lang="es-ES" sz="2400" dirty="0"/>
              <a:t> </a:t>
            </a:r>
            <a:r>
              <a:rPr lang="es-ES" sz="2400" dirty="0">
                <a:sym typeface="Wingdings 3"/>
              </a:rPr>
              <a:t> DMO en C</a:t>
            </a:r>
            <a:r>
              <a:rPr lang="es-ES" sz="2400" dirty="0"/>
              <a:t>olumna Vertebral y Cadera </a:t>
            </a:r>
          </a:p>
          <a:p>
            <a:r>
              <a:rPr lang="es-CO" sz="2400" dirty="0">
                <a:sym typeface="Wingdings 3"/>
              </a:rPr>
              <a:t></a:t>
            </a:r>
            <a:r>
              <a:rPr lang="es-CO" sz="2400" dirty="0"/>
              <a:t> Riesgo de Fracturas Vertebrales en Posmenopáusicas con Osteoporosis</a:t>
            </a:r>
          </a:p>
          <a:p>
            <a:endParaRPr lang="es-ES" sz="2400" dirty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b="1" dirty="0" err="1"/>
              <a:t>Raloxifeno</a:t>
            </a:r>
            <a:r>
              <a:rPr lang="es-ES" sz="2400" dirty="0"/>
              <a:t> es </a:t>
            </a:r>
            <a:r>
              <a:rPr lang="es-ES" sz="2400" dirty="0" err="1"/>
              <a:t>Antiestrogénico</a:t>
            </a:r>
            <a:r>
              <a:rPr lang="es-ES" sz="2400" dirty="0"/>
              <a:t> en Útero:     No </a:t>
            </a:r>
            <a:r>
              <a:rPr lang="es-ES" sz="2400" dirty="0">
                <a:sym typeface="Wingdings 3"/>
              </a:rPr>
              <a:t></a:t>
            </a:r>
            <a:r>
              <a:rPr lang="es-ES" sz="2400" dirty="0"/>
              <a:t>riesgo de CA de Endometrio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/>
              <a:t>POCO probable que cause Sangrado o Manchado Vaginal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b="1" dirty="0" err="1"/>
              <a:t>Raloxifeno</a:t>
            </a:r>
            <a:r>
              <a:rPr lang="es-ES" sz="2400" dirty="0"/>
              <a:t> </a:t>
            </a:r>
            <a:r>
              <a:rPr lang="es-ES" sz="2400" dirty="0">
                <a:sym typeface="Wingdings 3"/>
              </a:rPr>
              <a:t></a:t>
            </a:r>
            <a:r>
              <a:rPr lang="es-ES" sz="2400" dirty="0"/>
              <a:t> Riesgo de Cáncer de Mama Invasivo en 70% en las lo toman para la Osteoporosis o que tienen </a:t>
            </a:r>
            <a:r>
              <a:rPr lang="es-ES" sz="2400" dirty="0">
                <a:sym typeface="Wingdings 3"/>
              </a:rPr>
              <a:t></a:t>
            </a:r>
            <a:r>
              <a:rPr lang="es-ES" sz="2400" dirty="0"/>
              <a:t> Riesgo  con </a:t>
            </a:r>
            <a:r>
              <a:rPr lang="es-ES" sz="2400" dirty="0">
                <a:sym typeface="Wingdings 3"/>
              </a:rPr>
              <a:t></a:t>
            </a:r>
            <a:r>
              <a:rPr lang="es-ES" sz="2400" dirty="0"/>
              <a:t> efectos secundarios que </a:t>
            </a:r>
            <a:r>
              <a:rPr lang="es-ES" sz="2400" dirty="0" err="1"/>
              <a:t>Tamoxifeno</a:t>
            </a:r>
            <a:endParaRPr lang="es-ES" sz="2400" dirty="0"/>
          </a:p>
        </p:txBody>
      </p:sp>
      <p:pic>
        <p:nvPicPr>
          <p:cNvPr id="4" name="Imagen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129" y="0"/>
            <a:ext cx="2172870" cy="65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71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6557555" y="692331"/>
            <a:ext cx="5443076" cy="9803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7200" b="1" i="1" dirty="0">
              <a:ln w="12700">
                <a:solidFill>
                  <a:schemeClr val="tx1"/>
                </a:solidFill>
              </a:ln>
              <a:gradFill flip="none" rotWithShape="1">
                <a:gsLst>
                  <a:gs pos="0">
                    <a:srgbClr val="08304C"/>
                  </a:gs>
                  <a:gs pos="19000">
                    <a:srgbClr val="1581C9"/>
                  </a:gs>
                  <a:gs pos="61000">
                    <a:srgbClr val="8FE2FF"/>
                  </a:gs>
                  <a:gs pos="100000">
                    <a:srgbClr val="0070C0"/>
                  </a:gs>
                </a:gsLst>
                <a:lin ang="16200000" scaled="1"/>
                <a:tileRect/>
              </a:gradFill>
              <a:latin typeface="+mn-lt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38200" y="1182505"/>
            <a:ext cx="10228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 </a:t>
            </a:r>
            <a:endParaRPr lang="es-ES" sz="2000" dirty="0"/>
          </a:p>
        </p:txBody>
      </p:sp>
      <p:sp>
        <p:nvSpPr>
          <p:cNvPr id="2" name="1 Rectángulo"/>
          <p:cNvSpPr/>
          <p:nvPr/>
        </p:nvSpPr>
        <p:spPr>
          <a:xfrm>
            <a:off x="301658" y="1859340"/>
            <a:ext cx="1158554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	Riesgos del </a:t>
            </a:r>
            <a:r>
              <a:rPr lang="es-ES" sz="2400" b="1" dirty="0"/>
              <a:t>RALOXIFENO</a:t>
            </a:r>
            <a:r>
              <a:rPr lang="es-ES" sz="2000" dirty="0"/>
              <a:t>:</a:t>
            </a:r>
          </a:p>
          <a:p>
            <a:endParaRPr lang="es-ES" sz="2000" dirty="0"/>
          </a:p>
          <a:p>
            <a:r>
              <a:rPr lang="es-ES" sz="2000" dirty="0"/>
              <a:t>No mejora los síntomas de la Menopausia, de hecho puede empeorarlos</a:t>
            </a:r>
          </a:p>
          <a:p>
            <a:endParaRPr lang="es-ES" sz="2000" dirty="0"/>
          </a:p>
          <a:p>
            <a:r>
              <a:rPr lang="es-ES" sz="2000" dirty="0"/>
              <a:t>Su uso se limita a mujeres Posmenopáusicas que NO tienen Síntomas Climatéricos</a:t>
            </a:r>
          </a:p>
          <a:p>
            <a:endParaRPr lang="es-ES" sz="2000" dirty="0"/>
          </a:p>
          <a:p>
            <a:r>
              <a:rPr lang="es-ES" sz="2000" b="1" dirty="0"/>
              <a:t>Efectos Secundarios</a:t>
            </a:r>
            <a:r>
              <a:rPr lang="es-ES" sz="2000" dirty="0"/>
              <a:t>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2000" dirty="0"/>
              <a:t>Oleadas de Calor, Calambres y/o Edemas en piernas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2000" dirty="0"/>
              <a:t>No </a:t>
            </a:r>
            <a:r>
              <a:rPr lang="es-ES" sz="2000" dirty="0">
                <a:sym typeface="Wingdings 3"/>
              </a:rPr>
              <a:t> R</a:t>
            </a:r>
            <a:r>
              <a:rPr lang="es-ES" sz="2000" dirty="0"/>
              <a:t>iesgo de Fracturas  en mujeres sin Osteoporosis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2000" dirty="0">
                <a:sym typeface="Wingdings 3"/>
              </a:rPr>
              <a:t></a:t>
            </a:r>
            <a:r>
              <a:rPr lang="es-ES" sz="2000" dirty="0"/>
              <a:t> levemente el Riesgo de TVP y de ACV Fatal en mujeres con </a:t>
            </a:r>
            <a:r>
              <a:rPr lang="es-ES" sz="2000" dirty="0" err="1"/>
              <a:t>Enf</a:t>
            </a:r>
            <a:r>
              <a:rPr lang="es-ES" sz="2000" dirty="0"/>
              <a:t>. Coronaria o Alto Riesgo de ECV</a:t>
            </a:r>
            <a:endParaRPr lang="es-CO" sz="2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770708" y="6033155"/>
            <a:ext cx="1122992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600" b="1" i="1" dirty="0" err="1">
                <a:latin typeface="Times New Roman" pitchFamily="18" charset="0"/>
                <a:cs typeface="Times New Roman" pitchFamily="18" charset="0"/>
              </a:rPr>
              <a:t>Barrett-Connor</a:t>
            </a:r>
            <a:r>
              <a:rPr lang="es-CO" sz="1600" b="1" i="1" dirty="0">
                <a:latin typeface="Times New Roman" pitchFamily="18" charset="0"/>
                <a:cs typeface="Times New Roman" pitchFamily="18" charset="0"/>
              </a:rPr>
              <a:t> E, et al. 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Effects of </a:t>
            </a:r>
            <a:r>
              <a:rPr lang="en-US" sz="1600" b="1" i="1" dirty="0" err="1">
                <a:latin typeface="Times New Roman" pitchFamily="18" charset="0"/>
                <a:cs typeface="Times New Roman" pitchFamily="18" charset="0"/>
              </a:rPr>
              <a:t>Raloxifene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 on Cardiovascular Events and Breast Cancer in Postmenopausal Women. </a:t>
            </a:r>
          </a:p>
          <a:p>
            <a:pPr algn="r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Engl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J Med 2006; 355:125-137 </a:t>
            </a:r>
            <a:endParaRPr lang="es-CO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D829B255-08A1-4CA0-BCDB-962065FEF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4310"/>
            <a:ext cx="10515600" cy="4351338"/>
          </a:xfrm>
        </p:spPr>
        <p:txBody>
          <a:bodyPr/>
          <a:lstStyle/>
          <a:p>
            <a:endParaRPr lang="es-CO"/>
          </a:p>
        </p:txBody>
      </p:sp>
      <p:pic>
        <p:nvPicPr>
          <p:cNvPr id="7" name="Imagen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129" y="0"/>
            <a:ext cx="2172870" cy="65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28513"/>
      </p:ext>
    </p:extLst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482" y="450544"/>
            <a:ext cx="9496647" cy="1325563"/>
          </a:xfrm>
        </p:spPr>
        <p:txBody>
          <a:bodyPr/>
          <a:lstStyle/>
          <a:p>
            <a:r>
              <a:rPr lang="it-IT" dirty="0" err="1">
                <a:cs typeface="ＭＳ Ｐゴシック" charset="-128"/>
              </a:rPr>
              <a:t>Raloxifeno</a:t>
            </a:r>
            <a:r>
              <a:rPr lang="it-IT" dirty="0">
                <a:cs typeface="ＭＳ Ｐゴシック" charset="-128"/>
              </a:rPr>
              <a:t> y </a:t>
            </a:r>
            <a:r>
              <a:rPr lang="it-IT" dirty="0" err="1">
                <a:cs typeface="ＭＳ Ｐゴシック" charset="-128"/>
              </a:rPr>
              <a:t>fracturas</a:t>
            </a:r>
            <a:r>
              <a:rPr lang="it-IT" dirty="0">
                <a:cs typeface="ＭＳ Ｐゴシック" charset="-128"/>
              </a:rPr>
              <a:t> </a:t>
            </a:r>
            <a:r>
              <a:rPr lang="it-IT" dirty="0" err="1">
                <a:cs typeface="ＭＳ Ｐゴシック" charset="-128"/>
              </a:rPr>
              <a:t>vertebrales</a:t>
            </a:r>
            <a:r>
              <a:rPr lang="it-IT" dirty="0">
                <a:cs typeface="ＭＳ Ｐゴシック" charset="-128"/>
              </a:rPr>
              <a:t/>
            </a:r>
            <a:br>
              <a:rPr lang="it-IT" dirty="0">
                <a:cs typeface="ＭＳ Ｐゴシック" charset="-128"/>
              </a:rPr>
            </a:br>
            <a:r>
              <a:rPr lang="it-IT" dirty="0">
                <a:cs typeface="ＭＳ Ｐゴシック" charset="-128"/>
              </a:rPr>
              <a:t> </a:t>
            </a:r>
            <a:r>
              <a:rPr lang="it-IT" sz="3200" dirty="0">
                <a:cs typeface="ＭＳ Ｐゴシック" charset="-128"/>
              </a:rPr>
              <a:t>(MORE </a:t>
            </a:r>
            <a:r>
              <a:rPr lang="it-IT" sz="3200" dirty="0" err="1">
                <a:cs typeface="ＭＳ Ｐゴシック" charset="-128"/>
              </a:rPr>
              <a:t>study</a:t>
            </a:r>
            <a:r>
              <a:rPr lang="it-IT" sz="3200" dirty="0">
                <a:cs typeface="ＭＳ Ｐゴシック" charset="-128"/>
              </a:rPr>
              <a:t>)</a:t>
            </a:r>
            <a:endParaRPr lang="en-GB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048625" y="5057775"/>
            <a:ext cx="1588" cy="698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4471989" y="5140325"/>
            <a:ext cx="4745037" cy="15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4470400" y="2476500"/>
            <a:ext cx="0" cy="2667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4340226" y="5143500"/>
            <a:ext cx="13017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340226" y="4081463"/>
            <a:ext cx="13017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340226" y="3540125"/>
            <a:ext cx="130175" cy="15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4340226" y="3008314"/>
            <a:ext cx="130175" cy="15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406901" y="2519030"/>
            <a:ext cx="24860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ltGray">
          <a:xfrm>
            <a:off x="4779964" y="4641851"/>
            <a:ext cx="733425" cy="4794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1176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ltGray">
          <a:xfrm>
            <a:off x="5584826" y="4876801"/>
            <a:ext cx="735013" cy="244475"/>
          </a:xfrm>
          <a:prstGeom prst="rect">
            <a:avLst/>
          </a:prstGeom>
          <a:gradFill rotWithShape="1">
            <a:gsLst>
              <a:gs pos="0">
                <a:srgbClr val="76185E"/>
              </a:gs>
              <a:gs pos="50000">
                <a:srgbClr val="FF33CC"/>
              </a:gs>
              <a:gs pos="100000">
                <a:srgbClr val="76185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1176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ltGray">
          <a:xfrm>
            <a:off x="7067550" y="2863851"/>
            <a:ext cx="736600" cy="22574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1176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ltGray">
          <a:xfrm>
            <a:off x="7907338" y="3552825"/>
            <a:ext cx="735012" cy="156845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1176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4171323" y="4979989"/>
            <a:ext cx="1298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46425" algn="l"/>
              </a:tabLst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4171323" y="4445001"/>
            <a:ext cx="1298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46425" algn="l"/>
              </a:tabLst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4050044" y="3911601"/>
            <a:ext cx="2596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46425" algn="l"/>
              </a:tabLst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4050044" y="3376614"/>
            <a:ext cx="2596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46425" algn="l"/>
              </a:tabLst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4050044" y="2843214"/>
            <a:ext cx="2596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46425" algn="l"/>
              </a:tabLst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 rot="-5400000">
            <a:off x="2417257" y="3564752"/>
            <a:ext cx="25600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46425" algn="l"/>
              </a:tabLst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% of patients with incident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46425" algn="l"/>
              </a:tabLst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Vertebral Fractures</a:t>
            </a: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5551488" y="4810126"/>
            <a:ext cx="781050" cy="3667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31464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31464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31464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31464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31464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64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64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64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64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46425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- 50%</a:t>
            </a: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7883525" y="3497263"/>
            <a:ext cx="78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31464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31464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31464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31464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31464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64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64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64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6425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46425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- 30%</a:t>
            </a:r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4779105" y="5194300"/>
            <a:ext cx="670055" cy="20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46425" algn="l"/>
              </a:tabLst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Placebo</a:t>
            </a: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5668446" y="5194300"/>
            <a:ext cx="894797" cy="41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46425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Raloxifene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46425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mg/d</a:t>
            </a:r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7103205" y="5194300"/>
            <a:ext cx="670055" cy="20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46425" algn="l"/>
              </a:tabLst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Placebo</a:t>
            </a:r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8030646" y="5194300"/>
            <a:ext cx="894797" cy="41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46425" algn="l"/>
              </a:tabLst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Raloxifene</a:t>
            </a:r>
          </a:p>
          <a:p>
            <a:pPr marL="0" marR="0" lvl="0" indent="0" algn="ctr" defTabSz="914400" rtl="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46425" algn="l"/>
              </a:tabLst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mg/d</a:t>
            </a:r>
          </a:p>
        </p:txBody>
      </p: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5677405" y="252095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sym typeface="Arial Narrow" charset="0"/>
            </a:endParaRPr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8449180" y="2408238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sym typeface="Arial Narrow" charset="0"/>
            </a:endParaRP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4721226" y="3263901"/>
            <a:ext cx="23407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Group 1 (n=4,524)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BMD -2.5 </a:t>
            </a:r>
            <a:b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</a:b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no prevalent fractures</a:t>
            </a:r>
          </a:p>
        </p:txBody>
      </p: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7867650" y="2308225"/>
            <a:ext cx="20145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Group 2 (n=2,304)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BMD -2.5 </a:t>
            </a:r>
            <a:b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</a:b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prevalent fractures</a:t>
            </a: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4337051" y="4611688"/>
            <a:ext cx="13176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Rectangle 112"/>
          <p:cNvSpPr>
            <a:spLocks noChangeArrowheads="1"/>
          </p:cNvSpPr>
          <p:nvPr/>
        </p:nvSpPr>
        <p:spPr bwMode="auto">
          <a:xfrm>
            <a:off x="6959601" y="5876925"/>
            <a:ext cx="3529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Ettinger B et al, JAMA, 1999;282:637-645</a:t>
            </a:r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3" name="Imagen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129" y="0"/>
            <a:ext cx="2172870" cy="65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81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Bazedoxifeno</a:t>
            </a:r>
            <a:endParaRPr lang="en-GB" dirty="0"/>
          </a:p>
        </p:txBody>
      </p:sp>
      <p:pic>
        <p:nvPicPr>
          <p:cNvPr id="3" name="Imagen 3" descr="calleja-jackie-17-1024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514" y="1518048"/>
            <a:ext cx="7728857" cy="5029710"/>
          </a:xfrm>
          <a:prstGeom prst="rect">
            <a:avLst/>
          </a:prstGeom>
        </p:spPr>
      </p:pic>
      <p:pic>
        <p:nvPicPr>
          <p:cNvPr id="4" name="Imagen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129" y="0"/>
            <a:ext cx="2172870" cy="65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7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 Placeholder 83"/>
          <p:cNvSpPr>
            <a:spLocks noGrp="1"/>
          </p:cNvSpPr>
          <p:nvPr>
            <p:ph type="body" sz="quarter" idx="20"/>
          </p:nvPr>
        </p:nvSpPr>
        <p:spPr>
          <a:xfrm rot="10800000" flipV="1">
            <a:off x="620484" y="956930"/>
            <a:ext cx="10798882" cy="2129170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ES_tradnl" i="1" dirty="0" err="1">
                <a:solidFill>
                  <a:srgbClr val="104FB3"/>
                </a:solidFill>
                <a:latin typeface="Myriad Pro"/>
                <a:ea typeface="+mn-ea"/>
                <a:cs typeface="Myriad Pro"/>
              </a:rPr>
              <a:t>Perimenopausia</a:t>
            </a:r>
            <a:r>
              <a:rPr lang="es-ES_tradnl" i="1" dirty="0">
                <a:solidFill>
                  <a:srgbClr val="104FB3"/>
                </a:solidFill>
                <a:latin typeface="Myriad Pro"/>
                <a:ea typeface="+mn-ea"/>
                <a:cs typeface="Myriad Pro"/>
              </a:rPr>
              <a:t>-Menopausia </a:t>
            </a:r>
            <a:r>
              <a:rPr lang="mr-IN" i="1" dirty="0">
                <a:solidFill>
                  <a:srgbClr val="104FB3"/>
                </a:solidFill>
                <a:latin typeface="Myriad Pro"/>
                <a:ea typeface="+mn-ea"/>
                <a:cs typeface="Myriad Pro"/>
              </a:rPr>
              <a:t>–</a:t>
            </a:r>
            <a:r>
              <a:rPr lang="es-ES_tradnl" i="1" dirty="0">
                <a:solidFill>
                  <a:srgbClr val="104FB3"/>
                </a:solidFill>
                <a:latin typeface="Myriad Pro"/>
                <a:ea typeface="+mn-ea"/>
                <a:cs typeface="Myriad Pro"/>
              </a:rPr>
              <a:t> </a:t>
            </a:r>
            <a:r>
              <a:rPr lang="es-ES_tradnl" i="1" dirty="0" err="1">
                <a:solidFill>
                  <a:srgbClr val="104FB3"/>
                </a:solidFill>
                <a:latin typeface="Myriad Pro"/>
                <a:ea typeface="+mn-ea"/>
                <a:cs typeface="Myriad Pro"/>
              </a:rPr>
              <a:t>Sintomas</a:t>
            </a:r>
            <a:r>
              <a:rPr lang="es-ES_tradnl" i="1" dirty="0">
                <a:solidFill>
                  <a:srgbClr val="104FB3"/>
                </a:solidFill>
                <a:latin typeface="Myriad Pro"/>
                <a:ea typeface="+mn-ea"/>
                <a:cs typeface="Myriad Pro"/>
              </a:rPr>
              <a:t> y factores de riesgo</a:t>
            </a:r>
            <a:endParaRPr lang="en-US" i="1" dirty="0">
              <a:solidFill>
                <a:srgbClr val="104FB3"/>
              </a:solidFill>
              <a:latin typeface="Myriad Pro"/>
              <a:ea typeface="+mn-ea"/>
              <a:cs typeface="Myriad Pro"/>
            </a:endParaRPr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436359" y="3295872"/>
            <a:ext cx="10517659" cy="2088011"/>
          </a:xfrm>
          <a:prstGeom prst="rect">
            <a:avLst/>
          </a:prstGeom>
        </p:spPr>
        <p:txBody>
          <a:bodyPr wrap="square" lIns="217490" tIns="108745" rIns="217490" bIns="108745">
            <a:spAutoFit/>
          </a:bodyPr>
          <a:lstStyle>
            <a:lvl1pPr defTabSz="1087438">
              <a:defRPr sz="2800"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1pPr>
            <a:lvl2pPr marL="1087438" defTabSz="1087438">
              <a:defRPr sz="2400"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2pPr>
            <a:lvl3pPr marL="2174875" defTabSz="1087438">
              <a:defRPr sz="2000"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3pPr>
            <a:lvl4pPr marL="3262313" defTabSz="1087438"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4pPr>
            <a:lvl5pPr marL="4349750" defTabSz="1087438"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5pPr>
            <a:lvl6pPr marL="4806950" defTabSz="1087438" fontAlgn="base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6pPr>
            <a:lvl7pPr marL="5264150" defTabSz="1087438" fontAlgn="base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7pPr>
            <a:lvl8pPr marL="5721350" defTabSz="1087438" fontAlgn="base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8pPr>
            <a:lvl9pPr marL="6178550" defTabSz="1087438" fontAlgn="base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Source Sans Pro" charset="0"/>
                <a:ea typeface="ヒラギノ角ゴ Pro W3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Font typeface="Arial" charset="0"/>
              <a:buNone/>
            </a:pPr>
            <a:r>
              <a:rPr lang="es-CO" dirty="0"/>
              <a:t>Conocer la fisiología y la fisiopatología de la etapa de la menopausia y su repercusión en la calidad de vida de la mujer mayor y en sus órganos blanco</a:t>
            </a:r>
            <a:endParaRPr lang="en-US" sz="1400" dirty="0">
              <a:solidFill>
                <a:srgbClr val="7D8287"/>
              </a:solidFill>
              <a:latin typeface="Myriad Pro"/>
              <a:cs typeface="Myriad Pro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/>
      <p:bldP spid="2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14" y="179615"/>
            <a:ext cx="9381714" cy="1511074"/>
          </a:xfrm>
        </p:spPr>
        <p:txBody>
          <a:bodyPr/>
          <a:lstStyle/>
          <a:p>
            <a:r>
              <a:rPr lang="en-GB" dirty="0" err="1"/>
              <a:t>Tibolona</a:t>
            </a:r>
            <a:r>
              <a:rPr lang="en-GB" dirty="0"/>
              <a:t> </a:t>
            </a:r>
            <a:r>
              <a:rPr lang="es-CO" sz="2800" dirty="0"/>
              <a:t>Regulador Tisular Selectivo de la Actividad Estrogénica</a:t>
            </a:r>
            <a:endParaRPr lang="en-GB" sz="4000" dirty="0"/>
          </a:p>
        </p:txBody>
      </p:sp>
      <p:sp>
        <p:nvSpPr>
          <p:cNvPr id="3" name="Rectangle 2"/>
          <p:cNvSpPr/>
          <p:nvPr/>
        </p:nvSpPr>
        <p:spPr>
          <a:xfrm>
            <a:off x="293914" y="1404258"/>
            <a:ext cx="1128304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sz="2400" b="1" dirty="0"/>
          </a:p>
          <a:p>
            <a:r>
              <a:rPr lang="es-CO" sz="2400" b="1" dirty="0"/>
              <a:t>TIBOLONA</a:t>
            </a:r>
            <a:r>
              <a:rPr lang="es-CO" sz="2000" dirty="0"/>
              <a:t>  esteroide sintético clasificado como</a:t>
            </a:r>
            <a:r>
              <a:rPr lang="es-CO" sz="2000" b="1" dirty="0"/>
              <a:t> STEAR </a:t>
            </a:r>
          </a:p>
          <a:p>
            <a:r>
              <a:rPr lang="es-CO" sz="2000" dirty="0"/>
              <a:t>   	</a:t>
            </a:r>
          </a:p>
          <a:p>
            <a:r>
              <a:rPr lang="es-CO" sz="2000" dirty="0"/>
              <a:t>Pro-droga con actividad Progestagénica, Androgénica y Estrogénica</a:t>
            </a:r>
          </a:p>
          <a:p>
            <a:endParaRPr lang="es-CO" sz="2000" dirty="0"/>
          </a:p>
          <a:p>
            <a:r>
              <a:rPr lang="es-CO" sz="2400" b="1" dirty="0"/>
              <a:t>Acciones</a:t>
            </a:r>
            <a:r>
              <a:rPr lang="es-CO" sz="2400" dirty="0"/>
              <a:t>:</a:t>
            </a:r>
          </a:p>
          <a:p>
            <a:endParaRPr lang="es-CO" sz="2400" dirty="0"/>
          </a:p>
          <a:p>
            <a:pPr>
              <a:lnSpc>
                <a:spcPct val="150000"/>
              </a:lnSpc>
              <a:buSzPct val="77000"/>
              <a:buFont typeface="Wingdings" pitchFamily="2" charset="2"/>
              <a:buChar char="ü"/>
            </a:pPr>
            <a:r>
              <a:rPr lang="es-CO" sz="2400" dirty="0"/>
              <a:t>  Alivia Síntomas Vasomotores</a:t>
            </a:r>
          </a:p>
          <a:p>
            <a:pPr>
              <a:lnSpc>
                <a:spcPct val="150000"/>
              </a:lnSpc>
              <a:buSzPct val="77000"/>
              <a:buFont typeface="Wingdings" pitchFamily="2" charset="2"/>
              <a:buChar char="ü"/>
            </a:pPr>
            <a:r>
              <a:rPr lang="es-CO" sz="2400" dirty="0"/>
              <a:t>  Protege Tejidos Urogenitales</a:t>
            </a:r>
          </a:p>
          <a:p>
            <a:pPr>
              <a:lnSpc>
                <a:spcPct val="150000"/>
              </a:lnSpc>
              <a:buSzPct val="77000"/>
              <a:buFont typeface="Wingdings" pitchFamily="2" charset="2"/>
              <a:buChar char="ü"/>
            </a:pPr>
            <a:r>
              <a:rPr lang="es-CO" sz="2400" dirty="0"/>
              <a:t>  Efectos benéficos sobre  Estado de Ánimo y  Libido</a:t>
            </a:r>
          </a:p>
          <a:p>
            <a:pPr>
              <a:lnSpc>
                <a:spcPct val="150000"/>
              </a:lnSpc>
              <a:buSzPct val="77000"/>
              <a:buFont typeface="Wingdings" pitchFamily="2" charset="2"/>
              <a:buChar char="ü"/>
            </a:pPr>
            <a:r>
              <a:rPr lang="es-CO" sz="2400" dirty="0"/>
              <a:t>  Conserva Masa Ósea</a:t>
            </a:r>
          </a:p>
          <a:p>
            <a:pPr>
              <a:lnSpc>
                <a:spcPct val="150000"/>
              </a:lnSpc>
              <a:buSzPct val="77000"/>
              <a:buFont typeface="Wingdings" pitchFamily="2" charset="2"/>
              <a:buChar char="ü"/>
            </a:pPr>
            <a:r>
              <a:rPr lang="es-CO" sz="2400" dirty="0"/>
              <a:t>  No aumenta Densidad Mamaria Radiológica</a:t>
            </a:r>
            <a:endParaRPr lang="es-CO" sz="2000" dirty="0"/>
          </a:p>
        </p:txBody>
      </p:sp>
      <p:pic>
        <p:nvPicPr>
          <p:cNvPr id="4" name="Imagen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129" y="0"/>
            <a:ext cx="2172870" cy="65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82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64695"/>
            <a:ext cx="10515600" cy="938463"/>
          </a:xfrm>
        </p:spPr>
        <p:txBody>
          <a:bodyPr/>
          <a:lstStyle/>
          <a:p>
            <a:r>
              <a:rPr lang="es-CO" dirty="0"/>
              <a:t>Para recordar</a:t>
            </a:r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85D3C90-8AD0-43FF-AA00-4359CDB68CCE}"/>
              </a:ext>
            </a:extLst>
          </p:cNvPr>
          <p:cNvSpPr txBox="1"/>
          <p:nvPr/>
        </p:nvSpPr>
        <p:spPr>
          <a:xfrm>
            <a:off x="216568" y="1203158"/>
            <a:ext cx="11975432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es-CO" sz="3200" dirty="0"/>
          </a:p>
          <a:p>
            <a:pPr marL="342900" indent="-342900">
              <a:buAutoNum type="arabicParenR"/>
            </a:pPr>
            <a:r>
              <a:rPr lang="es-CO" sz="3200" dirty="0"/>
              <a:t>La expectativa de vida  va en aumento.. Mas tiempo en Menopausia</a:t>
            </a:r>
          </a:p>
          <a:p>
            <a:pPr marL="342900" indent="-342900">
              <a:buAutoNum type="arabicParenR"/>
            </a:pPr>
            <a:r>
              <a:rPr lang="es-CO" sz="3200" dirty="0"/>
              <a:t> la Incidencia de fractura aumenta con la edad</a:t>
            </a:r>
          </a:p>
          <a:p>
            <a:pPr marL="342900" indent="-342900">
              <a:buAutoNum type="arabicParenR"/>
            </a:pPr>
            <a:r>
              <a:rPr lang="es-CO" sz="3200" dirty="0"/>
              <a:t> El Pico de masa ósea debemos lograrlo a temprana edad.</a:t>
            </a:r>
          </a:p>
          <a:p>
            <a:pPr marL="342900" indent="-342900">
              <a:buAutoNum type="arabicParenR"/>
            </a:pPr>
            <a:r>
              <a:rPr lang="es-CO" sz="3200" dirty="0"/>
              <a:t> Hipoestrogenismo altera calidad de vida  y salud ósea.</a:t>
            </a:r>
          </a:p>
          <a:p>
            <a:pPr marL="342900" indent="-342900">
              <a:buAutoNum type="arabicParenR"/>
            </a:pPr>
            <a:r>
              <a:rPr lang="es-CO" sz="3200" dirty="0"/>
              <a:t> WHI… estudio para mirar  con mucho cuidado.</a:t>
            </a:r>
          </a:p>
          <a:p>
            <a:pPr marL="342900" indent="-342900">
              <a:buAutoNum type="arabicParenR"/>
            </a:pPr>
            <a:r>
              <a:rPr lang="es-CO" sz="3200" dirty="0"/>
              <a:t> TRH no para  todas.</a:t>
            </a:r>
          </a:p>
          <a:p>
            <a:pPr marL="342900" indent="-342900">
              <a:buAutoNum type="arabicParenR"/>
            </a:pPr>
            <a:r>
              <a:rPr lang="es-CO" sz="3200" dirty="0"/>
              <a:t> Beneficios  los Estrógenos…. disminuye riesgo de fractura</a:t>
            </a:r>
          </a:p>
          <a:p>
            <a:pPr marL="342900" indent="-342900">
              <a:buAutoNum type="arabicParenR"/>
            </a:pPr>
            <a:r>
              <a:rPr lang="es-CO" sz="3200" dirty="0"/>
              <a:t> SERM y prevención de fracturas</a:t>
            </a:r>
          </a:p>
          <a:p>
            <a:pPr marL="342900" indent="-342900">
              <a:buAutoNum type="arabicParenR"/>
            </a:pPr>
            <a:r>
              <a:rPr lang="es-CO" sz="3200" dirty="0"/>
              <a:t> </a:t>
            </a:r>
            <a:r>
              <a:rPr lang="es-CO" sz="3200" dirty="0" err="1"/>
              <a:t>Tibolona</a:t>
            </a:r>
            <a:r>
              <a:rPr lang="es-CO" sz="3200" dirty="0"/>
              <a:t>  y calidad  de vida.</a:t>
            </a:r>
          </a:p>
          <a:p>
            <a:endParaRPr lang="es-CO" dirty="0"/>
          </a:p>
          <a:p>
            <a:pPr marL="342900" indent="-342900">
              <a:buFont typeface="+mj-lt"/>
              <a:buAutoNum type="arabicPeriod"/>
            </a:pPr>
            <a:endParaRPr lang="es-CO" dirty="0"/>
          </a:p>
          <a:p>
            <a:r>
              <a:rPr lang="es-CO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5248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>
            <a:extLst>
              <a:ext uri="{FF2B5EF4-FFF2-40B4-BE49-F238E27FC236}">
                <a16:creationId xmlns:a16="http://schemas.microsoft.com/office/drawing/2014/main" id="{B457B04B-D418-4D73-A679-1779442EFA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467294"/>
              </p:ext>
            </p:extLst>
          </p:nvPr>
        </p:nvGraphicFramePr>
        <p:xfrm>
          <a:off x="1698703" y="1641476"/>
          <a:ext cx="9101137" cy="390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Chart" r:id="rId4" imgW="8086894" imgH="3895559" progId="MSGraph.Chart.5">
                  <p:embed followColorScheme="full"/>
                </p:oleObj>
              </mc:Choice>
              <mc:Fallback>
                <p:oleObj name="Chart" r:id="rId4" imgW="8086894" imgH="3895559" progId="MSGraph.Chart.5">
                  <p:embed followColorScheme="full"/>
                  <p:pic>
                    <p:nvPicPr>
                      <p:cNvPr id="13314" name="Object 2">
                        <a:extLst>
                          <a:ext uri="{FF2B5EF4-FFF2-40B4-BE49-F238E27FC236}">
                            <a16:creationId xmlns:a16="http://schemas.microsoft.com/office/drawing/2014/main" id="{B457B04B-D418-4D73-A679-1779442EFA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703" y="1641476"/>
                        <a:ext cx="9101137" cy="3900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3">
            <a:extLst>
              <a:ext uri="{FF2B5EF4-FFF2-40B4-BE49-F238E27FC236}">
                <a16:creationId xmlns:a16="http://schemas.microsoft.com/office/drawing/2014/main" id="{A5C6A40A-8068-4C28-B6EF-4CC51C8F3DE1}"/>
              </a:ext>
            </a:extLst>
          </p:cNvPr>
          <p:cNvSpPr txBox="1">
            <a:spLocks noChangeArrowheads="1"/>
          </p:cNvSpPr>
          <p:nvPr/>
        </p:nvSpPr>
        <p:spPr bwMode="blackWhite">
          <a:xfrm rot="16200000">
            <a:off x="736601" y="2905126"/>
            <a:ext cx="1654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None/>
            </a:pPr>
            <a:r>
              <a:rPr lang="en-US" altLang="en-US" sz="2000" b="1" dirty="0" err="1">
                <a:solidFill>
                  <a:srgbClr val="002060"/>
                </a:solidFill>
                <a:latin typeface="Arial" panose="020B0604020202020204" pitchFamily="34" charset="0"/>
                <a:ea typeface="+mn-ea"/>
              </a:rPr>
              <a:t>Edad</a:t>
            </a:r>
            <a:r>
              <a:rPr lang="en-US" altLang="en-US" sz="2000" b="1" dirty="0">
                <a:solidFill>
                  <a:srgbClr val="002060"/>
                </a:solidFill>
                <a:latin typeface="Arial" panose="020B0604020202020204" pitchFamily="34" charset="0"/>
                <a:ea typeface="+mn-ea"/>
              </a:rPr>
              <a:t> (</a:t>
            </a:r>
            <a:r>
              <a:rPr lang="en-US" altLang="en-US" sz="2000" b="1" dirty="0" err="1">
                <a:solidFill>
                  <a:srgbClr val="002060"/>
                </a:solidFill>
                <a:latin typeface="Arial" panose="020B0604020202020204" pitchFamily="34" charset="0"/>
                <a:ea typeface="+mn-ea"/>
              </a:rPr>
              <a:t>a</a:t>
            </a:r>
            <a:r>
              <a:rPr lang="en-US" altLang="en-US" sz="2000" b="1" dirty="0" err="1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ños</a:t>
            </a:r>
            <a:r>
              <a:rPr lang="en-US" altLang="en-US" sz="2000" b="1" dirty="0">
                <a:solidFill>
                  <a:srgbClr val="002060"/>
                </a:solidFill>
                <a:latin typeface="Arial" panose="020B0604020202020204" pitchFamily="34" charset="0"/>
                <a:ea typeface="+mn-ea"/>
              </a:rPr>
              <a:t>)</a:t>
            </a: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0CC3C4BD-0D7E-43E0-AADE-9C4367A58B84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5967413" y="5341938"/>
            <a:ext cx="927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None/>
            </a:pPr>
            <a:r>
              <a:rPr lang="en-US" altLang="en-US" sz="2000" b="1" dirty="0" err="1">
                <a:solidFill>
                  <a:srgbClr val="002060"/>
                </a:solidFill>
                <a:latin typeface="Arial" panose="020B0604020202020204" pitchFamily="34" charset="0"/>
                <a:ea typeface="+mn-ea"/>
              </a:rPr>
              <a:t>Fecha</a:t>
            </a:r>
            <a:endParaRPr lang="en-US" altLang="en-US" sz="2000" b="1" dirty="0">
              <a:solidFill>
                <a:srgbClr val="00206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CB30946F-CAC5-43C8-9B41-A3FA67A962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792" y="346019"/>
            <a:ext cx="9569450" cy="1152525"/>
          </a:xfrm>
        </p:spPr>
        <p:txBody>
          <a:bodyPr/>
          <a:lstStyle/>
          <a:p>
            <a:r>
              <a:rPr lang="en-US" altLang="en-US" dirty="0"/>
              <a:t>Esperanza de Vida la </a:t>
            </a:r>
            <a:r>
              <a:rPr lang="en-US" altLang="en-US" dirty="0" err="1"/>
              <a:t>Edad</a:t>
            </a:r>
            <a:r>
              <a:rPr lang="en-US" altLang="en-US" dirty="0"/>
              <a:t> de la </a:t>
            </a:r>
            <a:r>
              <a:rPr lang="en-US" altLang="en-US" dirty="0" err="1"/>
              <a:t>Menopausia</a:t>
            </a:r>
            <a:endParaRPr lang="en-US" altLang="en-US" dirty="0"/>
          </a:p>
        </p:txBody>
      </p:sp>
      <p:sp>
        <p:nvSpPr>
          <p:cNvPr id="13318" name="Text Box 6">
            <a:extLst>
              <a:ext uri="{FF2B5EF4-FFF2-40B4-BE49-F238E27FC236}">
                <a16:creationId xmlns:a16="http://schemas.microsoft.com/office/drawing/2014/main" id="{09CF73EE-594F-48AE-B6A6-5A142E59C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1" y="5768976"/>
            <a:ext cx="75041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en-US" altLang="en-US" sz="1200" b="1" dirty="0">
                <a:solidFill>
                  <a:srgbClr val="002060"/>
                </a:solidFill>
                <a:latin typeface="Arial" panose="020B0604020202020204" pitchFamily="34" charset="0"/>
                <a:ea typeface="+mn-ea"/>
              </a:rPr>
              <a:t>*</a:t>
            </a:r>
            <a:r>
              <a:rPr lang="en-US" altLang="en-US" sz="1200" b="1" dirty="0" err="1">
                <a:solidFill>
                  <a:srgbClr val="002060"/>
                </a:solidFill>
                <a:latin typeface="Arial" panose="020B0604020202020204" pitchFamily="34" charset="0"/>
                <a:ea typeface="+mn-ea"/>
              </a:rPr>
              <a:t>Estimado</a:t>
            </a:r>
            <a:r>
              <a:rPr lang="en-US" altLang="en-US" sz="1200" b="1" dirty="0">
                <a:solidFill>
                  <a:srgbClr val="002060"/>
                </a:solidFill>
                <a:latin typeface="Arial" panose="020B0604020202020204" pitchFamily="34" charset="0"/>
                <a:ea typeface="+mn-ea"/>
              </a:rPr>
              <a:t> </a:t>
            </a:r>
            <a:r>
              <a:rPr lang="en-US" altLang="en-US" sz="1200" b="1" dirty="0" err="1">
                <a:solidFill>
                  <a:srgbClr val="002060"/>
                </a:solidFill>
                <a:latin typeface="Arial" panose="020B0604020202020204" pitchFamily="34" charset="0"/>
                <a:ea typeface="+mn-ea"/>
              </a:rPr>
              <a:t>proyectado</a:t>
            </a:r>
            <a:r>
              <a:rPr lang="en-US" altLang="en-US" sz="1200" b="1" dirty="0">
                <a:solidFill>
                  <a:srgbClr val="002060"/>
                </a:solidFill>
                <a:latin typeface="Arial" panose="020B0604020202020204" pitchFamily="34" charset="0"/>
                <a:ea typeface="+mn-ea"/>
              </a:rPr>
              <a:t>.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en-US" altLang="en-US" sz="1200" b="1" dirty="0">
                <a:solidFill>
                  <a:srgbClr val="002060"/>
                </a:solidFill>
                <a:latin typeface="Arial" panose="020B0604020202020204" pitchFamily="34" charset="0"/>
                <a:ea typeface="+mn-ea"/>
              </a:rPr>
              <a:t>Federal Interagency Forum on Aging-Related Statistics. Indicator 2: Life Expectancy. Available at:</a:t>
            </a:r>
            <a:br>
              <a:rPr lang="en-US" altLang="en-US" sz="1200" b="1" dirty="0">
                <a:solidFill>
                  <a:srgbClr val="002060"/>
                </a:solidFill>
                <a:latin typeface="Arial" panose="020B0604020202020204" pitchFamily="34" charset="0"/>
                <a:ea typeface="+mn-ea"/>
              </a:rPr>
            </a:br>
            <a:r>
              <a:rPr lang="en-US" altLang="en-US" sz="1200" b="1" dirty="0">
                <a:solidFill>
                  <a:srgbClr val="002060"/>
                </a:solidFill>
                <a:latin typeface="Arial" panose="020B0604020202020204" pitchFamily="34" charset="0"/>
                <a:ea typeface="+mn-ea"/>
              </a:rPr>
              <a:t>http://</a:t>
            </a:r>
            <a:r>
              <a:rPr lang="en-US" altLang="en-US" sz="1200" b="1" dirty="0" err="1">
                <a:solidFill>
                  <a:srgbClr val="002060"/>
                </a:solidFill>
                <a:latin typeface="Arial" panose="020B0604020202020204" pitchFamily="34" charset="0"/>
                <a:ea typeface="+mn-ea"/>
              </a:rPr>
              <a:t>www.agingstats.gov</a:t>
            </a:r>
            <a:r>
              <a:rPr lang="en-US" altLang="en-US" sz="1200" b="1" dirty="0">
                <a:solidFill>
                  <a:srgbClr val="002060"/>
                </a:solidFill>
                <a:latin typeface="Arial" panose="020B0604020202020204" pitchFamily="34" charset="0"/>
                <a:ea typeface="+mn-ea"/>
              </a:rPr>
              <a:t>/tables%202001/tables-</a:t>
            </a:r>
            <a:r>
              <a:rPr lang="en-US" altLang="en-US" sz="1200" b="1" dirty="0" err="1">
                <a:solidFill>
                  <a:srgbClr val="002060"/>
                </a:solidFill>
                <a:latin typeface="Arial" panose="020B0604020202020204" pitchFamily="34" charset="0"/>
                <a:ea typeface="+mn-ea"/>
              </a:rPr>
              <a:t>healthstatus.html</a:t>
            </a:r>
            <a:r>
              <a:rPr lang="en-US" altLang="en-US" sz="1200" b="1" dirty="0">
                <a:solidFill>
                  <a:srgbClr val="002060"/>
                </a:solidFill>
                <a:latin typeface="Arial" panose="020B0604020202020204" pitchFamily="34" charset="0"/>
                <a:ea typeface="+mn-ea"/>
              </a:rPr>
              <a:t>. Accessed 1/3/02.</a:t>
            </a:r>
            <a:br>
              <a:rPr lang="en-US" altLang="en-US" sz="1200" b="1" dirty="0">
                <a:solidFill>
                  <a:srgbClr val="002060"/>
                </a:solidFill>
                <a:latin typeface="Arial" panose="020B0604020202020204" pitchFamily="34" charset="0"/>
                <a:ea typeface="+mn-ea"/>
              </a:rPr>
            </a:br>
            <a:r>
              <a:rPr lang="en-US" altLang="en-US" sz="1200" b="1" dirty="0">
                <a:solidFill>
                  <a:srgbClr val="002060"/>
                </a:solidFill>
                <a:latin typeface="Arial" panose="020B0604020202020204" pitchFamily="34" charset="0"/>
                <a:ea typeface="+mn-ea"/>
              </a:rPr>
              <a:t>US Department of Health and Human Services. </a:t>
            </a:r>
            <a:r>
              <a:rPr lang="en-US" altLang="en-US" sz="1200" b="1" i="1" dirty="0">
                <a:solidFill>
                  <a:srgbClr val="002060"/>
                </a:solidFill>
                <a:latin typeface="Arial" panose="020B0604020202020204" pitchFamily="34" charset="0"/>
                <a:ea typeface="+mn-ea"/>
              </a:rPr>
              <a:t>Healthy People 2010</a:t>
            </a:r>
            <a:r>
              <a:rPr lang="en-US" altLang="en-US" sz="1200" b="1" dirty="0">
                <a:solidFill>
                  <a:srgbClr val="002060"/>
                </a:solidFill>
                <a:latin typeface="Arial" panose="020B0604020202020204" pitchFamily="34" charset="0"/>
                <a:ea typeface="+mn-ea"/>
              </a:rPr>
              <a:t>. Washington, DC: January 2000.</a:t>
            </a:r>
          </a:p>
        </p:txBody>
      </p:sp>
      <p:grpSp>
        <p:nvGrpSpPr>
          <p:cNvPr id="13319" name="Group 7">
            <a:extLst>
              <a:ext uri="{FF2B5EF4-FFF2-40B4-BE49-F238E27FC236}">
                <a16:creationId xmlns:a16="http://schemas.microsoft.com/office/drawing/2014/main" id="{F993E8B5-6584-4627-99D0-02ACDF1DEC66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5100639"/>
            <a:ext cx="9024938" cy="338137"/>
            <a:chOff x="619" y="3318"/>
            <a:chExt cx="5053" cy="213"/>
          </a:xfrm>
        </p:grpSpPr>
        <p:sp>
          <p:nvSpPr>
            <p:cNvPr id="13324" name="Text Box 8">
              <a:extLst>
                <a:ext uri="{FF2B5EF4-FFF2-40B4-BE49-F238E27FC236}">
                  <a16:creationId xmlns:a16="http://schemas.microsoft.com/office/drawing/2014/main" id="{25424546-350F-4C43-906C-E43AE658D28A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619" y="3318"/>
              <a:ext cx="35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None/>
              </a:pPr>
              <a:r>
                <a:rPr lang="en-US" altLang="en-US" sz="1600" b="1" dirty="0">
                  <a:solidFill>
                    <a:srgbClr val="002060"/>
                  </a:solidFill>
                  <a:latin typeface="Arial" panose="020B0604020202020204" pitchFamily="34" charset="0"/>
                  <a:ea typeface="+mn-ea"/>
                </a:rPr>
                <a:t>1850</a:t>
              </a:r>
            </a:p>
          </p:txBody>
        </p:sp>
        <p:sp>
          <p:nvSpPr>
            <p:cNvPr id="13325" name="Text Box 9">
              <a:extLst>
                <a:ext uri="{FF2B5EF4-FFF2-40B4-BE49-F238E27FC236}">
                  <a16:creationId xmlns:a16="http://schemas.microsoft.com/office/drawing/2014/main" id="{89D1BC7B-72C3-4527-AC3F-1FF7ACAD5774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1796" y="3318"/>
              <a:ext cx="35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None/>
              </a:pPr>
              <a:r>
                <a:rPr lang="en-US" altLang="en-US" sz="1600" b="1" dirty="0">
                  <a:solidFill>
                    <a:srgbClr val="002060"/>
                  </a:solidFill>
                  <a:latin typeface="Arial" panose="020B0604020202020204" pitchFamily="34" charset="0"/>
                  <a:ea typeface="+mn-ea"/>
                </a:rPr>
                <a:t>1900</a:t>
              </a:r>
            </a:p>
          </p:txBody>
        </p:sp>
        <p:sp>
          <p:nvSpPr>
            <p:cNvPr id="13326" name="Text Box 10">
              <a:extLst>
                <a:ext uri="{FF2B5EF4-FFF2-40B4-BE49-F238E27FC236}">
                  <a16:creationId xmlns:a16="http://schemas.microsoft.com/office/drawing/2014/main" id="{922E036D-050B-4B85-A955-35EA3B6A5FBF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2966" y="3318"/>
              <a:ext cx="35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None/>
              </a:pPr>
              <a:r>
                <a:rPr lang="en-US" altLang="en-US" sz="1600" b="1" dirty="0">
                  <a:solidFill>
                    <a:srgbClr val="002060"/>
                  </a:solidFill>
                  <a:latin typeface="Arial" panose="020B0604020202020204" pitchFamily="34" charset="0"/>
                  <a:ea typeface="+mn-ea"/>
                </a:rPr>
                <a:t>1950</a:t>
              </a:r>
            </a:p>
          </p:txBody>
        </p:sp>
        <p:sp>
          <p:nvSpPr>
            <p:cNvPr id="13327" name="Text Box 11">
              <a:extLst>
                <a:ext uri="{FF2B5EF4-FFF2-40B4-BE49-F238E27FC236}">
                  <a16:creationId xmlns:a16="http://schemas.microsoft.com/office/drawing/2014/main" id="{126355FB-E916-449B-847B-3B4A58EEF6DE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4134" y="3318"/>
              <a:ext cx="35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None/>
              </a:pPr>
              <a:r>
                <a:rPr lang="en-US" altLang="en-US" sz="1600" b="1" dirty="0">
                  <a:solidFill>
                    <a:srgbClr val="002060"/>
                  </a:solidFill>
                  <a:latin typeface="Arial" panose="020B0604020202020204" pitchFamily="34" charset="0"/>
                  <a:ea typeface="+mn-ea"/>
                </a:rPr>
                <a:t>2000</a:t>
              </a:r>
            </a:p>
          </p:txBody>
        </p:sp>
        <p:sp>
          <p:nvSpPr>
            <p:cNvPr id="13328" name="Text Box 12">
              <a:extLst>
                <a:ext uri="{FF2B5EF4-FFF2-40B4-BE49-F238E27FC236}">
                  <a16:creationId xmlns:a16="http://schemas.microsoft.com/office/drawing/2014/main" id="{727A7403-2715-4015-BBC8-3CC0AE3638DB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5269" y="3318"/>
              <a:ext cx="40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None/>
              </a:pPr>
              <a:r>
                <a:rPr lang="en-US" altLang="en-US" sz="1600" b="1" dirty="0">
                  <a:solidFill>
                    <a:srgbClr val="002060"/>
                  </a:solidFill>
                  <a:latin typeface="Arial" panose="020B0604020202020204" pitchFamily="34" charset="0"/>
                  <a:ea typeface="+mn-ea"/>
                </a:rPr>
                <a:t>2050*</a:t>
              </a:r>
            </a:p>
          </p:txBody>
        </p:sp>
      </p:grpSp>
      <p:sp>
        <p:nvSpPr>
          <p:cNvPr id="13320" name="Freeform 13">
            <a:extLst>
              <a:ext uri="{FF2B5EF4-FFF2-40B4-BE49-F238E27FC236}">
                <a16:creationId xmlns:a16="http://schemas.microsoft.com/office/drawing/2014/main" id="{6FF4627E-B255-4A54-B03B-3AD1D68A7A26}"/>
              </a:ext>
            </a:extLst>
          </p:cNvPr>
          <p:cNvSpPr>
            <a:spLocks/>
          </p:cNvSpPr>
          <p:nvPr/>
        </p:nvSpPr>
        <p:spPr bwMode="ltGray">
          <a:xfrm>
            <a:off x="4962525" y="2187575"/>
            <a:ext cx="5734050" cy="1003300"/>
          </a:xfrm>
          <a:custGeom>
            <a:avLst/>
            <a:gdLst>
              <a:gd name="T0" fmla="*/ 2147483646 w 3211"/>
              <a:gd name="T1" fmla="*/ 0 h 713"/>
              <a:gd name="T2" fmla="*/ 2147483646 w 3211"/>
              <a:gd name="T3" fmla="*/ 2147483646 h 713"/>
              <a:gd name="T4" fmla="*/ 0 w 3211"/>
              <a:gd name="T5" fmla="*/ 2147483646 h 713"/>
              <a:gd name="T6" fmla="*/ 2147483646 w 3211"/>
              <a:gd name="T7" fmla="*/ 2147483646 h 713"/>
              <a:gd name="T8" fmla="*/ 2147483646 w 3211"/>
              <a:gd name="T9" fmla="*/ 2147483646 h 713"/>
              <a:gd name="T10" fmla="*/ 2147483646 w 3211"/>
              <a:gd name="T11" fmla="*/ 2147483646 h 713"/>
              <a:gd name="T12" fmla="*/ 2147483646 w 3211"/>
              <a:gd name="T13" fmla="*/ 2147483646 h 713"/>
              <a:gd name="T14" fmla="*/ 2147483646 w 3211"/>
              <a:gd name="T15" fmla="*/ 2147483646 h 713"/>
              <a:gd name="T16" fmla="*/ 2147483646 w 3211"/>
              <a:gd name="T17" fmla="*/ 2147483646 h 713"/>
              <a:gd name="T18" fmla="*/ 2147483646 w 3211"/>
              <a:gd name="T19" fmla="*/ 2147483646 h 713"/>
              <a:gd name="T20" fmla="*/ 2147483646 w 3211"/>
              <a:gd name="T21" fmla="*/ 2147483646 h 713"/>
              <a:gd name="T22" fmla="*/ 2147483646 w 3211"/>
              <a:gd name="T23" fmla="*/ 2147483646 h 713"/>
              <a:gd name="T24" fmla="*/ 2147483646 w 3211"/>
              <a:gd name="T25" fmla="*/ 2147483646 h 713"/>
              <a:gd name="T26" fmla="*/ 2147483646 w 3211"/>
              <a:gd name="T27" fmla="*/ 2147483646 h 713"/>
              <a:gd name="T28" fmla="*/ 2147483646 w 3211"/>
              <a:gd name="T29" fmla="*/ 2147483646 h 713"/>
              <a:gd name="T30" fmla="*/ 2147483646 w 3211"/>
              <a:gd name="T31" fmla="*/ 2147483646 h 713"/>
              <a:gd name="T32" fmla="*/ 2147483646 w 3211"/>
              <a:gd name="T33" fmla="*/ 2147483646 h 713"/>
              <a:gd name="T34" fmla="*/ 2147483646 w 3211"/>
              <a:gd name="T35" fmla="*/ 0 h 71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211"/>
              <a:gd name="T55" fmla="*/ 0 h 713"/>
              <a:gd name="T56" fmla="*/ 3211 w 3211"/>
              <a:gd name="T57" fmla="*/ 713 h 71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211" h="713">
                <a:moveTo>
                  <a:pt x="3211" y="0"/>
                </a:moveTo>
                <a:lnTo>
                  <a:pt x="3211" y="713"/>
                </a:lnTo>
                <a:lnTo>
                  <a:pt x="0" y="713"/>
                </a:lnTo>
                <a:lnTo>
                  <a:pt x="162" y="656"/>
                </a:lnTo>
                <a:lnTo>
                  <a:pt x="324" y="586"/>
                </a:lnTo>
                <a:lnTo>
                  <a:pt x="480" y="522"/>
                </a:lnTo>
                <a:lnTo>
                  <a:pt x="642" y="452"/>
                </a:lnTo>
                <a:lnTo>
                  <a:pt x="769" y="367"/>
                </a:lnTo>
                <a:lnTo>
                  <a:pt x="946" y="296"/>
                </a:lnTo>
                <a:lnTo>
                  <a:pt x="1136" y="233"/>
                </a:lnTo>
                <a:lnTo>
                  <a:pt x="1327" y="191"/>
                </a:lnTo>
                <a:lnTo>
                  <a:pt x="1588" y="127"/>
                </a:lnTo>
                <a:lnTo>
                  <a:pt x="1779" y="99"/>
                </a:lnTo>
                <a:lnTo>
                  <a:pt x="2103" y="71"/>
                </a:lnTo>
                <a:lnTo>
                  <a:pt x="2364" y="35"/>
                </a:lnTo>
                <a:lnTo>
                  <a:pt x="2633" y="14"/>
                </a:lnTo>
                <a:lnTo>
                  <a:pt x="2894" y="7"/>
                </a:lnTo>
                <a:lnTo>
                  <a:pt x="3211" y="0"/>
                </a:lnTo>
                <a:close/>
              </a:path>
            </a:pathLst>
          </a:cu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CO" sz="2400">
              <a:solidFill>
                <a:srgbClr val="FAFD00"/>
              </a:solidFill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3321" name="Freeform 14">
            <a:extLst>
              <a:ext uri="{FF2B5EF4-FFF2-40B4-BE49-F238E27FC236}">
                <a16:creationId xmlns:a16="http://schemas.microsoft.com/office/drawing/2014/main" id="{46BA9EF1-5797-4795-986A-339203AC277B}"/>
              </a:ext>
            </a:extLst>
          </p:cNvPr>
          <p:cNvSpPr>
            <a:spLocks/>
          </p:cNvSpPr>
          <p:nvPr/>
        </p:nvSpPr>
        <p:spPr bwMode="blackWhite">
          <a:xfrm>
            <a:off x="2378075" y="2179638"/>
            <a:ext cx="8345488" cy="1262062"/>
          </a:xfrm>
          <a:custGeom>
            <a:avLst/>
            <a:gdLst>
              <a:gd name="T0" fmla="*/ 0 w 4673"/>
              <a:gd name="T1" fmla="*/ 2147483646 h 795"/>
              <a:gd name="T2" fmla="*/ 2147483646 w 4673"/>
              <a:gd name="T3" fmla="*/ 2147483646 h 795"/>
              <a:gd name="T4" fmla="*/ 2147483646 w 4673"/>
              <a:gd name="T5" fmla="*/ 2147483646 h 795"/>
              <a:gd name="T6" fmla="*/ 2147483646 w 4673"/>
              <a:gd name="T7" fmla="*/ 2147483646 h 795"/>
              <a:gd name="T8" fmla="*/ 2147483646 w 4673"/>
              <a:gd name="T9" fmla="*/ 2147483646 h 795"/>
              <a:gd name="T10" fmla="*/ 2147483646 w 4673"/>
              <a:gd name="T11" fmla="*/ 2147483646 h 795"/>
              <a:gd name="T12" fmla="*/ 2147483646 w 4673"/>
              <a:gd name="T13" fmla="*/ 2147483646 h 795"/>
              <a:gd name="T14" fmla="*/ 2147483646 w 4673"/>
              <a:gd name="T15" fmla="*/ 2147483646 h 795"/>
              <a:gd name="T16" fmla="*/ 2147483646 w 4673"/>
              <a:gd name="T17" fmla="*/ 2147483646 h 795"/>
              <a:gd name="T18" fmla="*/ 2147483646 w 4673"/>
              <a:gd name="T19" fmla="*/ 2147483646 h 795"/>
              <a:gd name="T20" fmla="*/ 2147483646 w 4673"/>
              <a:gd name="T21" fmla="*/ 2147483646 h 795"/>
              <a:gd name="T22" fmla="*/ 2147483646 w 4673"/>
              <a:gd name="T23" fmla="*/ 2147483646 h 795"/>
              <a:gd name="T24" fmla="*/ 2147483646 w 4673"/>
              <a:gd name="T25" fmla="*/ 2147483646 h 795"/>
              <a:gd name="T26" fmla="*/ 2147483646 w 4673"/>
              <a:gd name="T27" fmla="*/ 2147483646 h 795"/>
              <a:gd name="T28" fmla="*/ 2147483646 w 4673"/>
              <a:gd name="T29" fmla="*/ 2147483646 h 795"/>
              <a:gd name="T30" fmla="*/ 2147483646 w 4673"/>
              <a:gd name="T31" fmla="*/ 2147483646 h 795"/>
              <a:gd name="T32" fmla="*/ 2147483646 w 4673"/>
              <a:gd name="T33" fmla="*/ 2147483646 h 795"/>
              <a:gd name="T34" fmla="*/ 2147483646 w 4673"/>
              <a:gd name="T35" fmla="*/ 0 h 79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4673"/>
              <a:gd name="T55" fmla="*/ 0 h 795"/>
              <a:gd name="T56" fmla="*/ 4673 w 4673"/>
              <a:gd name="T57" fmla="*/ 795 h 79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4673" h="795">
                <a:moveTo>
                  <a:pt x="0" y="793"/>
                </a:moveTo>
                <a:lnTo>
                  <a:pt x="219" y="793"/>
                </a:lnTo>
                <a:lnTo>
                  <a:pt x="649" y="795"/>
                </a:lnTo>
                <a:lnTo>
                  <a:pt x="854" y="781"/>
                </a:lnTo>
                <a:lnTo>
                  <a:pt x="1068" y="743"/>
                </a:lnTo>
                <a:lnTo>
                  <a:pt x="1221" y="703"/>
                </a:lnTo>
                <a:lnTo>
                  <a:pt x="1383" y="664"/>
                </a:lnTo>
                <a:lnTo>
                  <a:pt x="1694" y="565"/>
                </a:lnTo>
                <a:lnTo>
                  <a:pt x="2031" y="426"/>
                </a:lnTo>
                <a:lnTo>
                  <a:pt x="2301" y="302"/>
                </a:lnTo>
                <a:lnTo>
                  <a:pt x="2470" y="242"/>
                </a:lnTo>
                <a:lnTo>
                  <a:pt x="2618" y="206"/>
                </a:lnTo>
                <a:lnTo>
                  <a:pt x="2859" y="154"/>
                </a:lnTo>
                <a:lnTo>
                  <a:pt x="3113" y="110"/>
                </a:lnTo>
                <a:lnTo>
                  <a:pt x="3423" y="74"/>
                </a:lnTo>
                <a:lnTo>
                  <a:pt x="3711" y="45"/>
                </a:lnTo>
                <a:lnTo>
                  <a:pt x="4066" y="19"/>
                </a:lnTo>
                <a:lnTo>
                  <a:pt x="4673" y="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CO" sz="2400">
              <a:solidFill>
                <a:srgbClr val="FAFD00"/>
              </a:solidFill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3322" name="Text Box 15">
            <a:extLst>
              <a:ext uri="{FF2B5EF4-FFF2-40B4-BE49-F238E27FC236}">
                <a16:creationId xmlns:a16="http://schemas.microsoft.com/office/drawing/2014/main" id="{2BD380BD-DDDC-46D9-B82B-D47379C651FB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7843838" y="3252788"/>
            <a:ext cx="3033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None/>
            </a:pPr>
            <a:r>
              <a:rPr lang="en-US" altLang="en-US" sz="2000" b="1" dirty="0" err="1">
                <a:solidFill>
                  <a:srgbClr val="002060"/>
                </a:solidFill>
                <a:latin typeface="Arial" panose="020B0604020202020204" pitchFamily="34" charset="0"/>
                <a:ea typeface="+mn-ea"/>
              </a:rPr>
              <a:t>Edad</a:t>
            </a:r>
            <a:r>
              <a:rPr lang="en-US" altLang="en-US" sz="2000" b="1" dirty="0">
                <a:solidFill>
                  <a:srgbClr val="002060"/>
                </a:solidFill>
                <a:latin typeface="Arial" panose="020B0604020202020204" pitchFamily="34" charset="0"/>
                <a:ea typeface="+mn-ea"/>
              </a:rPr>
              <a:t> de la </a:t>
            </a:r>
            <a:r>
              <a:rPr lang="en-US" altLang="en-US" sz="2000" b="1" dirty="0" err="1">
                <a:solidFill>
                  <a:srgbClr val="002060"/>
                </a:solidFill>
                <a:latin typeface="Arial" panose="020B0604020202020204" pitchFamily="34" charset="0"/>
                <a:ea typeface="+mn-ea"/>
              </a:rPr>
              <a:t>menopausia</a:t>
            </a:r>
            <a:endParaRPr lang="en-US" altLang="en-US" sz="2000" b="1" dirty="0">
              <a:solidFill>
                <a:srgbClr val="00206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13323" name="Line 16">
            <a:extLst>
              <a:ext uri="{FF2B5EF4-FFF2-40B4-BE49-F238E27FC236}">
                <a16:creationId xmlns:a16="http://schemas.microsoft.com/office/drawing/2014/main" id="{B6C65E0F-FCFA-4ACE-A05C-AC7D1682F840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395538" y="3194050"/>
            <a:ext cx="8367712" cy="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CO" sz="2400">
              <a:solidFill>
                <a:srgbClr val="FAFD00"/>
              </a:solidFill>
              <a:latin typeface="Times New Roman" panose="02020603050405020304" pitchFamily="18" charset="0"/>
              <a:ea typeface="+mn-ea"/>
            </a:endParaRPr>
          </a:p>
        </p:txBody>
      </p:sp>
      <p:pic>
        <p:nvPicPr>
          <p:cNvPr id="17" name="Imagen 4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129" y="0"/>
            <a:ext cx="2172870" cy="654907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5343" y="2342433"/>
            <a:ext cx="8121313" cy="3570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838200" y="5913010"/>
            <a:ext cx="7326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solidFill>
                  <a:prstClr val="black">
                    <a:lumMod val="65000"/>
                    <a:lumOff val="35000"/>
                  </a:prstClr>
                </a:solidFill>
                <a:latin typeface="Arial Narrow" pitchFamily="34" charset="0"/>
              </a:rPr>
              <a:t>Adaptado de </a:t>
            </a:r>
            <a:r>
              <a:rPr lang="es-ES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 Narrow" pitchFamily="34" charset="0"/>
              </a:rPr>
              <a:t>Sambrook</a:t>
            </a:r>
            <a:r>
              <a:rPr lang="es-ES" dirty="0">
                <a:solidFill>
                  <a:prstClr val="black">
                    <a:lumMod val="65000"/>
                    <a:lumOff val="35000"/>
                  </a:prstClr>
                </a:solidFill>
                <a:latin typeface="Arial Narrow" pitchFamily="34" charset="0"/>
              </a:rPr>
              <a:t> P. 2006 </a:t>
            </a:r>
            <a:r>
              <a:rPr lang="es-ES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 Narrow" pitchFamily="34" charset="0"/>
              </a:rPr>
              <a:t>Lancet</a:t>
            </a:r>
            <a:r>
              <a:rPr lang="es-ES" dirty="0">
                <a:solidFill>
                  <a:prstClr val="black">
                    <a:lumMod val="65000"/>
                    <a:lumOff val="35000"/>
                  </a:prstClr>
                </a:solidFill>
                <a:latin typeface="Arial Narrow" pitchFamily="34" charset="0"/>
              </a:rPr>
              <a:t> 367: 2010</a:t>
            </a:r>
          </a:p>
        </p:txBody>
      </p:sp>
      <p:pic>
        <p:nvPicPr>
          <p:cNvPr id="6" name="Imagen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129" y="0"/>
            <a:ext cx="2172870" cy="65490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398578" y="483434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 i="1" kern="1200">
                <a:solidFill>
                  <a:srgbClr val="104FB3"/>
                </a:solidFill>
                <a:latin typeface="Myriad Pro"/>
                <a:ea typeface="ヒラギノ角ゴ Pro W3" charset="0"/>
                <a:cs typeface="Myriad Pro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charset="0"/>
                <a:ea typeface="ヒラギノ角ゴ Pro W3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charset="0"/>
                <a:ea typeface="ヒラギノ角ゴ Pro W3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charset="0"/>
                <a:ea typeface="ヒラギノ角ゴ Pro W3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charset="0"/>
                <a:ea typeface="ヒラギノ角ゴ Pro W3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charset="0"/>
                <a:ea typeface="ヒラギノ角ゴ Pro W3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charset="0"/>
                <a:ea typeface="ヒラギノ角ゴ Pro W3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charset="0"/>
                <a:ea typeface="ヒラギノ角ゴ Pro W3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ontserrat" charset="0"/>
                <a:ea typeface="ヒラギノ角ゴ Pro W3" charset="0"/>
              </a:defRPr>
            </a:lvl9pPr>
          </a:lstStyle>
          <a:p>
            <a:pPr eaLnBrk="1" hangingPunct="1"/>
            <a:r>
              <a:rPr lang="es-PE" dirty="0"/>
              <a:t>La incidencia de </a:t>
            </a:r>
            <a:r>
              <a:rPr lang="es-PE" dirty="0" err="1"/>
              <a:t>fx</a:t>
            </a:r>
            <a:r>
              <a:rPr lang="es-PE" dirty="0"/>
              <a:t> aumenta con la edad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214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730" y="196028"/>
            <a:ext cx="10515600" cy="1325563"/>
          </a:xfrm>
        </p:spPr>
        <p:txBody>
          <a:bodyPr/>
          <a:lstStyle/>
          <a:p>
            <a:r>
              <a:rPr lang="en-GB" dirty="0" err="1"/>
              <a:t>Salud</a:t>
            </a:r>
            <a:r>
              <a:rPr lang="en-GB" dirty="0"/>
              <a:t> </a:t>
            </a:r>
            <a:r>
              <a:rPr lang="en-GB" dirty="0" err="1"/>
              <a:t>osea</a:t>
            </a:r>
            <a:endParaRPr lang="en-GB" dirty="0"/>
          </a:p>
        </p:txBody>
      </p:sp>
      <p:grpSp>
        <p:nvGrpSpPr>
          <p:cNvPr id="3" name="Agrupar 49"/>
          <p:cNvGrpSpPr/>
          <p:nvPr/>
        </p:nvGrpSpPr>
        <p:grpSpPr>
          <a:xfrm>
            <a:off x="326805" y="1690688"/>
            <a:ext cx="11736139" cy="4359014"/>
            <a:chOff x="203811" y="1238713"/>
            <a:chExt cx="8692355" cy="3342258"/>
          </a:xfrm>
        </p:grpSpPr>
        <p:sp>
          <p:nvSpPr>
            <p:cNvPr id="4" name="Rectángulo 3"/>
            <p:cNvSpPr/>
            <p:nvPr/>
          </p:nvSpPr>
          <p:spPr>
            <a:xfrm>
              <a:off x="203811" y="1646391"/>
              <a:ext cx="1708865" cy="548796"/>
            </a:xfrm>
            <a:prstGeom prst="rect">
              <a:avLst/>
            </a:prstGeom>
            <a:solidFill>
              <a:srgbClr val="17375E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Edad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203811" y="2289270"/>
              <a:ext cx="1708866" cy="658553"/>
            </a:xfrm>
            <a:prstGeom prst="rect">
              <a:avLst/>
            </a:prstGeom>
            <a:solidFill>
              <a:srgbClr val="17375E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Hipogonadismo y menopausia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203811" y="3041907"/>
              <a:ext cx="1708865" cy="564473"/>
            </a:xfrm>
            <a:prstGeom prst="rect">
              <a:avLst/>
            </a:prstGeom>
            <a:solidFill>
              <a:srgbClr val="17375E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Factores de riesgo clínicos</a:t>
              </a: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2147843" y="1238713"/>
              <a:ext cx="1583444" cy="909434"/>
            </a:xfrm>
            <a:prstGeom prst="rect">
              <a:avLst/>
            </a:prstGeom>
            <a:solidFill>
              <a:srgbClr val="17375E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Pico inadecuado de masa ósea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2147842" y="2289271"/>
              <a:ext cx="1583445" cy="548796"/>
            </a:xfrm>
            <a:prstGeom prst="rect">
              <a:avLst/>
            </a:prstGeom>
            <a:solidFill>
              <a:srgbClr val="17375E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Perdida ósea acelerada</a:t>
              </a: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2147842" y="2943402"/>
              <a:ext cx="1583445" cy="548796"/>
            </a:xfrm>
            <a:prstGeom prst="rect">
              <a:avLst/>
            </a:prstGeom>
            <a:solidFill>
              <a:srgbClr val="17375E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Tendencia a caídas</a:t>
              </a: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2147842" y="3614220"/>
              <a:ext cx="1583445" cy="548796"/>
            </a:xfrm>
            <a:prstGeom prst="rect">
              <a:avLst/>
            </a:prstGeom>
            <a:solidFill>
              <a:srgbClr val="17375E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Mecánica de la caída</a:t>
              </a: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203811" y="3686978"/>
              <a:ext cx="1708865" cy="732556"/>
            </a:xfrm>
            <a:prstGeom prst="rect">
              <a:avLst/>
            </a:prstGeom>
            <a:solidFill>
              <a:srgbClr val="17375E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Alto recambio ósea</a:t>
              </a: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4009110" y="1920789"/>
              <a:ext cx="1415369" cy="548796"/>
            </a:xfrm>
            <a:prstGeom prst="rect">
              <a:avLst/>
            </a:prstGeom>
            <a:solidFill>
              <a:srgbClr val="17375E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Baja </a:t>
              </a:r>
              <a:r>
                <a:rPr kumimoji="0" lang="es-E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DMO</a:t>
              </a: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4024788" y="2610709"/>
              <a:ext cx="1415369" cy="548796"/>
            </a:xfrm>
            <a:prstGeom prst="rect">
              <a:avLst/>
            </a:prstGeom>
            <a:solidFill>
              <a:srgbClr val="17375E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Mala Calidad</a:t>
              </a: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4009110" y="3324142"/>
              <a:ext cx="1415369" cy="548796"/>
            </a:xfrm>
            <a:prstGeom prst="rect">
              <a:avLst/>
            </a:prstGeom>
            <a:solidFill>
              <a:srgbClr val="17375E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Caídas</a:t>
              </a:r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4009113" y="4032175"/>
              <a:ext cx="1446722" cy="548796"/>
            </a:xfrm>
            <a:prstGeom prst="rect">
              <a:avLst/>
            </a:prstGeom>
            <a:solidFill>
              <a:srgbClr val="17375E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Actividades</a:t>
              </a: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5713598" y="2265748"/>
              <a:ext cx="1415369" cy="548796"/>
            </a:xfrm>
            <a:prstGeom prst="rect">
              <a:avLst/>
            </a:prstGeom>
            <a:solidFill>
              <a:srgbClr val="17375E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Fragilidad ósea</a:t>
              </a:r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5744954" y="3649021"/>
              <a:ext cx="1415369" cy="548796"/>
            </a:xfrm>
            <a:prstGeom prst="rect">
              <a:avLst/>
            </a:prstGeom>
            <a:solidFill>
              <a:srgbClr val="17375E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Exceso en carga ósea</a:t>
              </a:r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7480797" y="2947824"/>
              <a:ext cx="1415369" cy="548796"/>
            </a:xfrm>
            <a:prstGeom prst="rect">
              <a:avLst/>
            </a:prstGeom>
            <a:solidFill>
              <a:srgbClr val="17375E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Fractura</a:t>
              </a:r>
            </a:p>
          </p:txBody>
        </p:sp>
        <p:cxnSp>
          <p:nvCxnSpPr>
            <p:cNvPr id="19" name="Conector recto 24"/>
            <p:cNvCxnSpPr>
              <a:stCxn id="6" idx="3"/>
              <a:endCxn id="9" idx="1"/>
            </p:cNvCxnSpPr>
            <p:nvPr/>
          </p:nvCxnSpPr>
          <p:spPr>
            <a:xfrm flipV="1">
              <a:off x="1912677" y="2563669"/>
              <a:ext cx="235165" cy="548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26"/>
            <p:cNvCxnSpPr>
              <a:stCxn id="5" idx="3"/>
              <a:endCxn id="9" idx="1"/>
            </p:cNvCxnSpPr>
            <p:nvPr/>
          </p:nvCxnSpPr>
          <p:spPr>
            <a:xfrm>
              <a:off x="1912676" y="1920789"/>
              <a:ext cx="235166" cy="6428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8"/>
            <p:cNvCxnSpPr>
              <a:stCxn id="8" idx="3"/>
            </p:cNvCxnSpPr>
            <p:nvPr/>
          </p:nvCxnSpPr>
          <p:spPr>
            <a:xfrm>
              <a:off x="3731287" y="1693430"/>
              <a:ext cx="293501" cy="4547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30"/>
            <p:cNvCxnSpPr>
              <a:stCxn id="9" idx="3"/>
              <a:endCxn id="13" idx="1"/>
            </p:cNvCxnSpPr>
            <p:nvPr/>
          </p:nvCxnSpPr>
          <p:spPr>
            <a:xfrm flipV="1">
              <a:off x="3731287" y="2195187"/>
              <a:ext cx="277823" cy="3684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32"/>
            <p:cNvCxnSpPr>
              <a:stCxn id="9" idx="3"/>
              <a:endCxn id="14" idx="1"/>
            </p:cNvCxnSpPr>
            <p:nvPr/>
          </p:nvCxnSpPr>
          <p:spPr>
            <a:xfrm>
              <a:off x="3731287" y="2563669"/>
              <a:ext cx="293501" cy="32143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34"/>
            <p:cNvCxnSpPr>
              <a:stCxn id="10" idx="3"/>
              <a:endCxn id="15" idx="1"/>
            </p:cNvCxnSpPr>
            <p:nvPr/>
          </p:nvCxnSpPr>
          <p:spPr>
            <a:xfrm>
              <a:off x="3731287" y="3217800"/>
              <a:ext cx="277823" cy="3807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36"/>
            <p:cNvCxnSpPr>
              <a:stCxn id="11" idx="3"/>
              <a:endCxn id="15" idx="1"/>
            </p:cNvCxnSpPr>
            <p:nvPr/>
          </p:nvCxnSpPr>
          <p:spPr>
            <a:xfrm flipV="1">
              <a:off x="3731287" y="3598540"/>
              <a:ext cx="277823" cy="2900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38"/>
            <p:cNvCxnSpPr>
              <a:stCxn id="13" idx="3"/>
              <a:endCxn id="17" idx="1"/>
            </p:cNvCxnSpPr>
            <p:nvPr/>
          </p:nvCxnSpPr>
          <p:spPr>
            <a:xfrm>
              <a:off x="5424479" y="2195187"/>
              <a:ext cx="289119" cy="3449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40"/>
            <p:cNvCxnSpPr>
              <a:stCxn id="14" idx="3"/>
              <a:endCxn id="17" idx="1"/>
            </p:cNvCxnSpPr>
            <p:nvPr/>
          </p:nvCxnSpPr>
          <p:spPr>
            <a:xfrm flipV="1">
              <a:off x="5440157" y="2540146"/>
              <a:ext cx="273441" cy="3449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42"/>
            <p:cNvCxnSpPr>
              <a:stCxn id="15" idx="3"/>
              <a:endCxn id="18" idx="1"/>
            </p:cNvCxnSpPr>
            <p:nvPr/>
          </p:nvCxnSpPr>
          <p:spPr>
            <a:xfrm>
              <a:off x="5424479" y="3598540"/>
              <a:ext cx="320475" cy="3248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44"/>
            <p:cNvCxnSpPr>
              <a:stCxn id="16" idx="3"/>
              <a:endCxn id="18" idx="1"/>
            </p:cNvCxnSpPr>
            <p:nvPr/>
          </p:nvCxnSpPr>
          <p:spPr>
            <a:xfrm flipV="1">
              <a:off x="5455835" y="3923419"/>
              <a:ext cx="289119" cy="3831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46"/>
            <p:cNvCxnSpPr>
              <a:stCxn id="17" idx="3"/>
              <a:endCxn id="19" idx="1"/>
            </p:cNvCxnSpPr>
            <p:nvPr/>
          </p:nvCxnSpPr>
          <p:spPr>
            <a:xfrm>
              <a:off x="7128967" y="2540146"/>
              <a:ext cx="351830" cy="6820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48"/>
            <p:cNvCxnSpPr>
              <a:stCxn id="18" idx="3"/>
              <a:endCxn id="19" idx="1"/>
            </p:cNvCxnSpPr>
            <p:nvPr/>
          </p:nvCxnSpPr>
          <p:spPr>
            <a:xfrm flipV="1">
              <a:off x="7160323" y="3222222"/>
              <a:ext cx="320474" cy="70119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Imagen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129" y="0"/>
            <a:ext cx="2172870" cy="65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3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964" y="327453"/>
            <a:ext cx="10515600" cy="1325563"/>
          </a:xfrm>
        </p:spPr>
        <p:txBody>
          <a:bodyPr/>
          <a:lstStyle/>
          <a:p>
            <a:r>
              <a:rPr lang="es-PA" altLang="en-US" dirty="0"/>
              <a:t>La Menopausia es una Endocrinopatía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497496" y="1590261"/>
            <a:ext cx="7885043" cy="4867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6263" lvl="0" indent="-576263" eaLnBrk="1" hangingPunct="1">
              <a:lnSpc>
                <a:spcPct val="90000"/>
              </a:lnSpc>
              <a:spcBef>
                <a:spcPts val="1000"/>
              </a:spcBef>
            </a:pPr>
            <a:r>
              <a:rPr lang="es-PA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Una glándula endocrina ha fallado</a:t>
            </a:r>
            <a:endParaRPr lang="es-E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6263" lvl="0" indent="-576263" eaLnBrk="1" hangingPunct="1">
              <a:lnSpc>
                <a:spcPct val="90000"/>
              </a:lnSpc>
              <a:spcBef>
                <a:spcPts val="1000"/>
              </a:spcBef>
            </a:pPr>
            <a:r>
              <a:rPr lang="es-PA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--   El ovario</a:t>
            </a:r>
            <a:r>
              <a:rPr lang="es-ES" altLang="en-US" sz="2800" dirty="0">
                <a:latin typeface="Myriad Pro"/>
                <a:cs typeface="Myriad Pro"/>
              </a:rPr>
              <a:t> </a:t>
            </a:r>
            <a:endParaRPr lang="es-PA" altLang="en-US" sz="2800" dirty="0">
              <a:latin typeface="Myriad Pro"/>
              <a:cs typeface="Myriad Pro"/>
            </a:endParaRPr>
          </a:p>
          <a:p>
            <a:pPr marL="576263" lvl="0" indent="-576263" eaLnBrk="1" hangingPunct="1">
              <a:lnSpc>
                <a:spcPct val="90000"/>
              </a:lnSpc>
              <a:spcBef>
                <a:spcPts val="1000"/>
              </a:spcBef>
            </a:pPr>
            <a:r>
              <a:rPr lang="es-PA" altLang="en-US" sz="2800" dirty="0">
                <a:latin typeface="Symbol" panose="05050102010706020507" pitchFamily="18" charset="2"/>
                <a:cs typeface="Arial" panose="020B0604020202020204" pitchFamily="34" charset="0"/>
              </a:rPr>
              <a:t>·</a:t>
            </a:r>
            <a:r>
              <a:rPr lang="es-PA" altLang="en-US" sz="2800" dirty="0">
                <a:latin typeface="Myriad Pro"/>
                <a:cs typeface="Times New Roman" panose="02020603050405020304" pitchFamily="18" charset="0"/>
              </a:rPr>
              <a:t>       </a:t>
            </a:r>
            <a:r>
              <a:rPr lang="es-PA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Deficiencia importante de una hormona</a:t>
            </a:r>
            <a:endParaRPr lang="es-E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6263" lvl="0" indent="-576263" eaLnBrk="1" hangingPunct="1">
              <a:lnSpc>
                <a:spcPct val="90000"/>
              </a:lnSpc>
              <a:spcBef>
                <a:spcPts val="1000"/>
              </a:spcBef>
            </a:pPr>
            <a:r>
              <a:rPr lang="es-PA" altLang="en-US" sz="2800" dirty="0">
                <a:latin typeface="Myriad Pro"/>
                <a:cs typeface="Times New Roman" panose="02020603050405020304" pitchFamily="18" charset="0"/>
              </a:rPr>
              <a:t>           --   </a:t>
            </a:r>
            <a:r>
              <a:rPr lang="es-PA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17 ß-Estradiol</a:t>
            </a:r>
          </a:p>
          <a:p>
            <a:pPr marL="576263" lvl="0" indent="-576263" eaLnBrk="1" hangingPunct="1">
              <a:lnSpc>
                <a:spcPct val="90000"/>
              </a:lnSpc>
              <a:spcBef>
                <a:spcPts val="1000"/>
              </a:spcBef>
            </a:pPr>
            <a:r>
              <a:rPr lang="es-PA" altLang="en-US" sz="2800" dirty="0">
                <a:latin typeface="Symbol" panose="05050102010706020507" pitchFamily="18" charset="2"/>
                <a:cs typeface="Times New Roman" panose="02020603050405020304" pitchFamily="18" charset="0"/>
              </a:rPr>
              <a:t>·</a:t>
            </a:r>
            <a:r>
              <a:rPr lang="es-PA" altLang="en-US" sz="2800" dirty="0">
                <a:latin typeface="Myriad Pro"/>
                <a:cs typeface="Times New Roman" panose="02020603050405020304" pitchFamily="18" charset="0"/>
              </a:rPr>
              <a:t>       </a:t>
            </a:r>
            <a:r>
              <a:rPr lang="es-PA" altLang="en-US" sz="2800" dirty="0">
                <a:latin typeface="Arial" panose="020B0604020202020204" pitchFamily="34" charset="0"/>
                <a:cs typeface="Times New Roman" panose="02020603050405020304" pitchFamily="18" charset="0"/>
              </a:rPr>
              <a:t>Condiciones patológicas específicas</a:t>
            </a:r>
            <a:endParaRPr lang="es-ES" altLang="en-US" sz="28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576263" lvl="0" indent="-576263" eaLnBrk="1" hangingPunct="1">
              <a:lnSpc>
                <a:spcPct val="90000"/>
              </a:lnSpc>
              <a:spcBef>
                <a:spcPts val="1000"/>
              </a:spcBef>
            </a:pPr>
            <a:r>
              <a:rPr lang="es-PA" altLang="en-US" sz="2800" dirty="0">
                <a:latin typeface="Myriad Pro"/>
                <a:cs typeface="Times New Roman" panose="02020603050405020304" pitchFamily="18" charset="0"/>
              </a:rPr>
              <a:t>         --    </a:t>
            </a:r>
            <a:r>
              <a:rPr lang="es-PA" altLang="en-US" sz="2800" dirty="0">
                <a:latin typeface="Arial" panose="020B0604020202020204" pitchFamily="34" charset="0"/>
                <a:cs typeface="Times New Roman" panose="02020603050405020304" pitchFamily="18" charset="0"/>
              </a:rPr>
              <a:t>Inestabilidad vasomotora</a:t>
            </a:r>
            <a:endParaRPr lang="es-ES" altLang="en-US" sz="28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576263" lvl="0" indent="-576263" eaLnBrk="1" hangingPunct="1">
              <a:lnSpc>
                <a:spcPct val="90000"/>
              </a:lnSpc>
              <a:spcBef>
                <a:spcPts val="1000"/>
              </a:spcBef>
            </a:pPr>
            <a:r>
              <a:rPr lang="es-PA" altLang="en-US" sz="2800" dirty="0">
                <a:latin typeface="Myriad Pro"/>
                <a:cs typeface="Times New Roman" panose="02020603050405020304" pitchFamily="18" charset="0"/>
              </a:rPr>
              <a:t>         --    </a:t>
            </a:r>
            <a:r>
              <a:rPr lang="es-PA" altLang="en-US" sz="2800" dirty="0">
                <a:latin typeface="Arial" panose="020B0604020202020204" pitchFamily="34" charset="0"/>
                <a:cs typeface="Times New Roman" panose="02020603050405020304" pitchFamily="18" charset="0"/>
              </a:rPr>
              <a:t>Osteoporosis</a:t>
            </a:r>
          </a:p>
          <a:p>
            <a:pPr marL="576263" lvl="0" indent="-576263" eaLnBrk="1" hangingPunct="1">
              <a:lnSpc>
                <a:spcPct val="90000"/>
              </a:lnSpc>
              <a:spcBef>
                <a:spcPts val="1000"/>
              </a:spcBef>
              <a:buClr>
                <a:srgbClr val="3F3F3F"/>
              </a:buClr>
              <a:buFont typeface="Arial" charset="0"/>
              <a:buChar char="•"/>
            </a:pPr>
            <a:r>
              <a:rPr lang="es-PA" altLang="en-US" sz="2800" dirty="0">
                <a:latin typeface="Arial" panose="020B0604020202020204" pitchFamily="34" charset="0"/>
                <a:cs typeface="Times New Roman" panose="02020603050405020304" pitchFamily="18" charset="0"/>
              </a:rPr>
              <a:t>La Terapia de Reemplazo Hormonal puede prevenir o disminuir algunas condiciones patológicas</a:t>
            </a:r>
            <a:r>
              <a:rPr lang="es-ES" altLang="en-US" sz="28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s-ES" altLang="en-US" sz="2800" dirty="0">
              <a:latin typeface="Myriad Pro"/>
              <a:cs typeface="Myriad Pro"/>
            </a:endParaRPr>
          </a:p>
        </p:txBody>
      </p:sp>
      <p:pic>
        <p:nvPicPr>
          <p:cNvPr id="6" name="Imagen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129" y="0"/>
            <a:ext cx="2172870" cy="65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6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352" y="629330"/>
            <a:ext cx="9586777" cy="1325563"/>
          </a:xfrm>
        </p:spPr>
        <p:txBody>
          <a:bodyPr/>
          <a:lstStyle/>
          <a:p>
            <a:pPr lvl="0"/>
            <a:r>
              <a:rPr lang="en-GB" sz="3600" dirty="0" err="1"/>
              <a:t>En</a:t>
            </a:r>
            <a:r>
              <a:rPr lang="en-GB" sz="3600" dirty="0"/>
              <a:t> la </a:t>
            </a:r>
            <a:r>
              <a:rPr lang="en-GB" sz="3600" dirty="0" err="1"/>
              <a:t>menopausia</a:t>
            </a:r>
            <a:r>
              <a:rPr lang="en-GB" sz="3600" dirty="0"/>
              <a:t> la </a:t>
            </a:r>
            <a:r>
              <a:rPr lang="en-GB" sz="3600" dirty="0" err="1"/>
              <a:t>disminución</a:t>
            </a:r>
            <a:r>
              <a:rPr lang="en-GB" sz="3600" dirty="0"/>
              <a:t> de </a:t>
            </a:r>
            <a:r>
              <a:rPr lang="en-GB" sz="3600" dirty="0" err="1"/>
              <a:t>estrógenos</a:t>
            </a:r>
            <a:r>
              <a:rPr lang="en-GB" sz="3600" dirty="0"/>
              <a:t> </a:t>
            </a:r>
            <a:r>
              <a:rPr lang="en-GB" sz="3600" dirty="0" err="1"/>
              <a:t>aumenta</a:t>
            </a:r>
            <a:r>
              <a:rPr lang="en-GB" sz="3600" dirty="0"/>
              <a:t> la </a:t>
            </a:r>
            <a:r>
              <a:rPr lang="en-GB" sz="3600" dirty="0" err="1"/>
              <a:t>expresión</a:t>
            </a:r>
            <a:r>
              <a:rPr lang="en-GB" sz="3600" dirty="0"/>
              <a:t> del RANK-L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pic>
        <p:nvPicPr>
          <p:cNvPr id="183" name="Picture 1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91" y="2055812"/>
            <a:ext cx="10164418" cy="4598193"/>
          </a:xfrm>
          <a:prstGeom prst="rect">
            <a:avLst/>
          </a:prstGeom>
        </p:spPr>
      </p:pic>
      <p:pic>
        <p:nvPicPr>
          <p:cNvPr id="184" name="Imagen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129" y="0"/>
            <a:ext cx="2172870" cy="65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5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22" y="262353"/>
            <a:ext cx="9397640" cy="1325563"/>
          </a:xfrm>
        </p:spPr>
        <p:txBody>
          <a:bodyPr/>
          <a:lstStyle/>
          <a:p>
            <a:r>
              <a:rPr lang="fr-FR" sz="3200" dirty="0"/>
              <a:t/>
            </a:r>
            <a:br>
              <a:rPr lang="fr-FR" sz="3200" dirty="0"/>
            </a:br>
            <a:r>
              <a:rPr lang="fr-FR" sz="3200" dirty="0"/>
              <a:t>Pacientes con sintomas moderados/severos y  perdida de la calidad de vida</a:t>
            </a:r>
            <a:r>
              <a:rPr lang="es-ES" sz="3200" dirty="0"/>
              <a:t/>
            </a:r>
            <a:br>
              <a:rPr lang="es-ES" sz="3200" dirty="0"/>
            </a:br>
            <a:endParaRPr lang="en-GB" sz="3200" dirty="0"/>
          </a:p>
        </p:txBody>
      </p:sp>
      <p:sp>
        <p:nvSpPr>
          <p:cNvPr id="3" name="Rectangle 2"/>
          <p:cNvSpPr/>
          <p:nvPr/>
        </p:nvSpPr>
        <p:spPr>
          <a:xfrm>
            <a:off x="6400864" y="1521539"/>
            <a:ext cx="3712979" cy="602022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a-DK" dirty="0">
                <a:solidFill>
                  <a:srgbClr val="FFFF00"/>
                </a:solidFill>
                <a:latin typeface="Calibri"/>
              </a:rPr>
              <a:t>Sintomas de la menopausia </a:t>
            </a:r>
            <a:r>
              <a:rPr lang="da-DK" baseline="30000" dirty="0">
                <a:solidFill>
                  <a:srgbClr val="FFFF00"/>
                </a:solidFill>
                <a:latin typeface="Calibri"/>
              </a:rPr>
              <a:t>1</a:t>
            </a:r>
          </a:p>
        </p:txBody>
      </p:sp>
      <p:sp>
        <p:nvSpPr>
          <p:cNvPr id="4" name="Rectangle 3"/>
          <p:cNvSpPr/>
          <p:nvPr/>
        </p:nvSpPr>
        <p:spPr>
          <a:xfrm>
            <a:off x="6428479" y="2245411"/>
            <a:ext cx="3713018" cy="3545791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charset="2"/>
              <a:buChar char="Ø"/>
            </a:pPr>
            <a:r>
              <a:rPr lang="da-DK" dirty="0">
                <a:solidFill>
                  <a:srgbClr val="FFFF00"/>
                </a:solidFill>
                <a:latin typeface="Calibri"/>
              </a:rPr>
              <a:t>Sofocos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charset="2"/>
              <a:buChar char="Ø"/>
            </a:pPr>
            <a:r>
              <a:rPr lang="da-DK" dirty="0">
                <a:solidFill>
                  <a:srgbClr val="FFFF00"/>
                </a:solidFill>
                <a:latin typeface="Calibri"/>
              </a:rPr>
              <a:t>Sudores nocturnos</a:t>
            </a:r>
            <a:br>
              <a:rPr lang="da-DK" dirty="0">
                <a:solidFill>
                  <a:srgbClr val="FFFF00"/>
                </a:solidFill>
                <a:latin typeface="Calibri"/>
              </a:rPr>
            </a:br>
            <a:endParaRPr lang="da-DK" dirty="0">
              <a:solidFill>
                <a:srgbClr val="FFFF00"/>
              </a:solidFill>
              <a:latin typeface="Calibri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charset="2"/>
              <a:buChar char="Ø"/>
            </a:pPr>
            <a:r>
              <a:rPr lang="da-DK" dirty="0">
                <a:solidFill>
                  <a:srgbClr val="FFFF00"/>
                </a:solidFill>
                <a:latin typeface="Calibri"/>
              </a:rPr>
              <a:t>Irritabilidad y cambio de humor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charset="2"/>
              <a:buChar char="Ø"/>
            </a:pPr>
            <a:r>
              <a:rPr lang="da-DK" dirty="0">
                <a:solidFill>
                  <a:srgbClr val="FFFF00"/>
                </a:solidFill>
                <a:latin typeface="Calibri"/>
              </a:rPr>
              <a:t>Alteraciones del sueño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charset="2"/>
              <a:buChar char="Ø"/>
            </a:pPr>
            <a:r>
              <a:rPr lang="da-DK" dirty="0">
                <a:solidFill>
                  <a:srgbClr val="FFFF00"/>
                </a:solidFill>
                <a:latin typeface="Calibri"/>
              </a:rPr>
              <a:t>Baja energia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charset="2"/>
              <a:buChar char="Ø"/>
            </a:pPr>
            <a:r>
              <a:rPr lang="da-DK" dirty="0">
                <a:solidFill>
                  <a:srgbClr val="FFFF00"/>
                </a:solidFill>
                <a:latin typeface="Calibri"/>
              </a:rPr>
              <a:t>Dificultad en la concentración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charset="2"/>
              <a:buChar char="Ø"/>
            </a:pPr>
            <a:r>
              <a:rPr lang="da-DK" dirty="0">
                <a:solidFill>
                  <a:srgbClr val="FFFF00"/>
                </a:solidFill>
                <a:latin typeface="Calibri"/>
              </a:rPr>
              <a:t>Dolores articulares y musculares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charset="2"/>
              <a:buChar char="Ø"/>
            </a:pPr>
            <a:r>
              <a:rPr lang="da-DK" dirty="0">
                <a:solidFill>
                  <a:srgbClr val="FFFF00"/>
                </a:solidFill>
                <a:latin typeface="Calibri"/>
              </a:rPr>
              <a:t>Libido baja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charset="2"/>
              <a:buChar char="Ø"/>
            </a:pPr>
            <a:r>
              <a:rPr lang="da-DK" dirty="0">
                <a:solidFill>
                  <a:srgbClr val="FFFF00"/>
                </a:solidFill>
                <a:latin typeface="Calibri"/>
              </a:rPr>
              <a:t>Perdida de masa osea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charset="2"/>
              <a:buChar char="Ø"/>
            </a:pPr>
            <a:r>
              <a:rPr lang="da-DK" dirty="0">
                <a:solidFill>
                  <a:srgbClr val="FFFF00"/>
                </a:solidFill>
                <a:latin typeface="Calibri"/>
              </a:rPr>
              <a:t>Atrofia y sequedad vaginal</a:t>
            </a:r>
          </a:p>
        </p:txBody>
      </p:sp>
      <p:sp>
        <p:nvSpPr>
          <p:cNvPr id="5" name="Rectangle 4"/>
          <p:cNvSpPr/>
          <p:nvPr/>
        </p:nvSpPr>
        <p:spPr>
          <a:xfrm>
            <a:off x="6456190" y="6096001"/>
            <a:ext cx="3685363" cy="6096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dirty="0" err="1">
                <a:solidFill>
                  <a:srgbClr val="FFFF00"/>
                </a:solidFill>
                <a:latin typeface="Calibri"/>
              </a:rPr>
              <a:t>Disminuye</a:t>
            </a:r>
            <a:r>
              <a:rPr lang="en-GB" dirty="0">
                <a:solidFill>
                  <a:srgbClr val="FFFF00"/>
                </a:solidFill>
                <a:latin typeface="Calibri"/>
              </a:rPr>
              <a:t> la </a:t>
            </a:r>
            <a:r>
              <a:rPr lang="en-GB" dirty="0" err="1">
                <a:solidFill>
                  <a:srgbClr val="FFFF00"/>
                </a:solidFill>
                <a:latin typeface="Calibri"/>
              </a:rPr>
              <a:t>calidad</a:t>
            </a:r>
            <a:r>
              <a:rPr lang="en-GB" dirty="0">
                <a:solidFill>
                  <a:srgbClr val="FFFF00"/>
                </a:solidFill>
                <a:latin typeface="Calibri"/>
              </a:rPr>
              <a:t> de </a:t>
            </a:r>
            <a:r>
              <a:rPr lang="en-GB" dirty="0" err="1">
                <a:solidFill>
                  <a:srgbClr val="FFFF00"/>
                </a:solidFill>
                <a:latin typeface="Calibri"/>
              </a:rPr>
              <a:t>vida</a:t>
            </a:r>
            <a:endParaRPr lang="en-GB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8070271" y="5592416"/>
            <a:ext cx="457200" cy="52195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09600" y="5791203"/>
            <a:ext cx="5475521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solidFill>
                  <a:prstClr val="black"/>
                </a:solidFill>
                <a:latin typeface="Calibri"/>
                <a:ea typeface="+mn-ea"/>
              </a:rPr>
              <a:t>1. M. </a:t>
            </a:r>
            <a:r>
              <a:rPr lang="fr-FR" sz="1200" dirty="0" err="1">
                <a:solidFill>
                  <a:prstClr val="black"/>
                </a:solidFill>
                <a:latin typeface="Calibri"/>
                <a:ea typeface="+mn-ea"/>
              </a:rPr>
              <a:t>DiBonaventura</a:t>
            </a:r>
            <a:r>
              <a:rPr lang="fr-FR" sz="1200" dirty="0">
                <a:solidFill>
                  <a:prstClr val="black"/>
                </a:solidFill>
                <a:latin typeface="Calibri"/>
                <a:ea typeface="+mn-ea"/>
              </a:rPr>
              <a:t> </a:t>
            </a:r>
            <a:r>
              <a:rPr lang="fr-FR" sz="1200" dirty="0">
                <a:solidFill>
                  <a:srgbClr val="000000"/>
                </a:solidFill>
                <a:latin typeface="FSAlbert"/>
                <a:ea typeface="+mn-ea"/>
              </a:rPr>
              <a:t>et al </a:t>
            </a:r>
            <a:r>
              <a:rPr lang="en-GB" sz="1200" dirty="0">
                <a:solidFill>
                  <a:prstClr val="black"/>
                </a:solidFill>
                <a:latin typeface="Calibri"/>
                <a:ea typeface="+mn-ea"/>
              </a:rPr>
              <a:t> International Journal of Women’s Health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prstClr val="black"/>
                </a:solidFill>
                <a:latin typeface="Calibri"/>
                <a:ea typeface="+mn-ea"/>
              </a:rPr>
              <a:t>2013:5 261–269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000000"/>
                </a:solidFill>
                <a:latin typeface="FSAlbert"/>
                <a:ea typeface="+mn-ea"/>
              </a:rPr>
              <a:t>2. S. </a:t>
            </a:r>
            <a:r>
              <a:rPr lang="en-GB" sz="1200" dirty="0" err="1">
                <a:solidFill>
                  <a:srgbClr val="000000"/>
                </a:solidFill>
                <a:latin typeface="FSAlbert"/>
                <a:ea typeface="+mn-ea"/>
              </a:rPr>
              <a:t>Mirkin</a:t>
            </a:r>
            <a:r>
              <a:rPr lang="en-GB" sz="1200" dirty="0">
                <a:solidFill>
                  <a:srgbClr val="000000"/>
                </a:solidFill>
                <a:latin typeface="FSAlbert"/>
                <a:ea typeface="+mn-ea"/>
              </a:rPr>
              <a:t> et al, </a:t>
            </a:r>
            <a:r>
              <a:rPr lang="pt-BR" sz="1200" dirty="0">
                <a:solidFill>
                  <a:prstClr val="black"/>
                </a:solidFill>
                <a:latin typeface="Calibri"/>
                <a:ea typeface="+mn-ea"/>
              </a:rPr>
              <a:t>Maturitas 2013 :</a:t>
            </a:r>
            <a:r>
              <a:rPr lang="pt-BR" sz="1200" i="1" dirty="0">
                <a:solidFill>
                  <a:prstClr val="black"/>
                </a:solidFill>
                <a:latin typeface="Calibri"/>
                <a:ea typeface="+mn-ea"/>
              </a:rPr>
              <a:t>77 (2014) 24– 31  </a:t>
            </a:r>
            <a:endParaRPr lang="fr-FR" sz="1200" dirty="0">
              <a:solidFill>
                <a:srgbClr val="000000"/>
              </a:solidFill>
              <a:latin typeface="FSAlbert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1" y="3053443"/>
            <a:ext cx="5427266" cy="154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GB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t> 60–85% de </a:t>
            </a:r>
            <a:r>
              <a:rPr lang="en-GB" sz="2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t>las</a:t>
            </a:r>
            <a:r>
              <a:rPr lang="en-GB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t> </a:t>
            </a:r>
            <a:r>
              <a:rPr lang="en-GB" sz="2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t>mujeres</a:t>
            </a:r>
            <a:r>
              <a:rPr lang="en-GB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t> en la </a:t>
            </a:r>
            <a:r>
              <a:rPr lang="en-GB" sz="2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t>transición</a:t>
            </a:r>
            <a:r>
              <a:rPr lang="en-GB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t> </a:t>
            </a:r>
            <a:r>
              <a:rPr lang="en-GB" sz="2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t>menopausica</a:t>
            </a:r>
            <a:r>
              <a:rPr lang="en-GB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t>  </a:t>
            </a:r>
            <a:r>
              <a:rPr lang="en-GB" sz="2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t>experimentan</a:t>
            </a:r>
            <a:r>
              <a:rPr lang="en-GB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t>  </a:t>
            </a:r>
            <a:r>
              <a:rPr lang="en-GB" sz="2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t>sintomas</a:t>
            </a:r>
            <a:r>
              <a:rPr lang="en-GB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t> </a:t>
            </a:r>
            <a:r>
              <a:rPr lang="en-GB" sz="2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t>vasomotores</a:t>
            </a:r>
            <a:r>
              <a:rPr lang="en-GB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t>  (VMS)</a:t>
            </a:r>
            <a:r>
              <a:rPr lang="en-GB" sz="2000" baseline="300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t>2</a:t>
            </a:r>
            <a:r>
              <a:rPr lang="en-GB" sz="2000" baseline="30000" dirty="0">
                <a:solidFill>
                  <a:srgbClr val="996633"/>
                </a:solidFill>
                <a:latin typeface="Calibri"/>
                <a:ea typeface="+mn-ea"/>
              </a:rPr>
              <a:t/>
            </a:r>
            <a:br>
              <a:rPr lang="en-GB" sz="2000" baseline="30000" dirty="0">
                <a:solidFill>
                  <a:srgbClr val="996633"/>
                </a:solidFill>
                <a:latin typeface="Calibri"/>
                <a:ea typeface="+mn-ea"/>
              </a:rPr>
            </a:br>
            <a:endParaRPr lang="en-GB" sz="2000" baseline="30000" dirty="0">
              <a:solidFill>
                <a:srgbClr val="996633"/>
              </a:solidFill>
              <a:latin typeface="Calibri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2000" baseline="30000" dirty="0">
                <a:solidFill>
                  <a:srgbClr val="996633"/>
                </a:solidFill>
                <a:latin typeface="Calibri"/>
                <a:ea typeface="+mn-ea"/>
              </a:rPr>
              <a:t> </a:t>
            </a:r>
            <a:r>
              <a:rPr lang="en-GB" sz="2000" dirty="0">
                <a:solidFill>
                  <a:srgbClr val="996633"/>
                </a:solidFill>
                <a:latin typeface="Calibri"/>
                <a:ea typeface="+mn-ea"/>
              </a:rPr>
              <a:t> </a:t>
            </a:r>
          </a:p>
        </p:txBody>
      </p:sp>
      <p:pic>
        <p:nvPicPr>
          <p:cNvPr id="9" name="Imagen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129" y="0"/>
            <a:ext cx="2172870" cy="65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18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56BEEC"/>
      </a:accent1>
      <a:accent2>
        <a:srgbClr val="31A8DF"/>
      </a:accent2>
      <a:accent3>
        <a:srgbClr val="238ACB"/>
      </a:accent3>
      <a:accent4>
        <a:srgbClr val="1A6798"/>
      </a:accent4>
      <a:accent5>
        <a:srgbClr val="189ED9"/>
      </a:accent5>
      <a:accent6>
        <a:srgbClr val="189ED9"/>
      </a:accent6>
      <a:hlink>
        <a:srgbClr val="A05024"/>
      </a:hlink>
      <a:folHlink>
        <a:srgbClr val="FEC037"/>
      </a:folHlink>
    </a:clrScheme>
    <a:fontScheme name="Modern Automotive">
      <a:majorFont>
        <a:latin typeface="Montserrat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20428</TotalTime>
  <Words>1686</Words>
  <Application>Microsoft Office PowerPoint</Application>
  <PresentationFormat>Panorámica</PresentationFormat>
  <Paragraphs>314</Paragraphs>
  <Slides>31</Slides>
  <Notes>5</Notes>
  <HiddenSlides>0</HiddenSlides>
  <MMClips>0</MMClips>
  <ScaleCrop>false</ScaleCrop>
  <HeadingPairs>
    <vt:vector size="8" baseType="variant">
      <vt:variant>
        <vt:lpstr>Fuentes usadas</vt:lpstr>
      </vt:variant>
      <vt:variant>
        <vt:i4>18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51" baseType="lpstr">
      <vt:lpstr>ＭＳ Ｐゴシック</vt:lpstr>
      <vt:lpstr>Arial</vt:lpstr>
      <vt:lpstr>Arial Narrow</vt:lpstr>
      <vt:lpstr>Baskerville Old Face</vt:lpstr>
      <vt:lpstr>Calibri</vt:lpstr>
      <vt:lpstr>Century Schoolbook</vt:lpstr>
      <vt:lpstr>FSAlbert</vt:lpstr>
      <vt:lpstr>Helvetica</vt:lpstr>
      <vt:lpstr>Montserrat</vt:lpstr>
      <vt:lpstr>Myriad Pro</vt:lpstr>
      <vt:lpstr>Source Sans Pro</vt:lpstr>
      <vt:lpstr>Symbol</vt:lpstr>
      <vt:lpstr>Times New Roman</vt:lpstr>
      <vt:lpstr>Verdana</vt:lpstr>
      <vt:lpstr>Wingdings</vt:lpstr>
      <vt:lpstr>Wingdings 2</vt:lpstr>
      <vt:lpstr>Wingdings 3</vt:lpstr>
      <vt:lpstr>ヒラギノ角ゴ Pro W3</vt:lpstr>
      <vt:lpstr>Office Theme</vt:lpstr>
      <vt:lpstr>Chart</vt:lpstr>
      <vt:lpstr>Presentación de PowerPoint</vt:lpstr>
      <vt:lpstr>Presentación de PowerPoint</vt:lpstr>
      <vt:lpstr>Presentación de PowerPoint</vt:lpstr>
      <vt:lpstr>Esperanza de Vida la Edad de la Menopausia</vt:lpstr>
      <vt:lpstr>Presentación de PowerPoint</vt:lpstr>
      <vt:lpstr>Salud osea</vt:lpstr>
      <vt:lpstr>La Menopausia es una Endocrinopatía</vt:lpstr>
      <vt:lpstr>En la menopausia la disminución de estrógenos aumenta la expresión del RANK-L </vt:lpstr>
      <vt:lpstr> Pacientes con sintomas moderados/severos y  perdida de la calidad de vida </vt:lpstr>
      <vt:lpstr>Los calores pueden mantenerse muchos años después del inicio de la menopausia</vt:lpstr>
      <vt:lpstr>Causas de Muerte en las Mujeres*</vt:lpstr>
      <vt:lpstr>Presentación de PowerPoint</vt:lpstr>
      <vt:lpstr>Presentación de PowerPoint</vt:lpstr>
      <vt:lpstr>Presentación de PowerPoint</vt:lpstr>
      <vt:lpstr>Presentación de PowerPoint</vt:lpstr>
      <vt:lpstr>Segundo periodo Women's Health Initiative: BRAZO DE E SOLOS </vt:lpstr>
      <vt:lpstr>Women’s Health Initiative</vt:lpstr>
      <vt:lpstr>Presentación de PowerPoint</vt:lpstr>
      <vt:lpstr>THR POST WHI</vt:lpstr>
      <vt:lpstr>Indicaciones para el uso extendido de TH </vt:lpstr>
      <vt:lpstr>Exceso de muertes debido a la falta de THS</vt:lpstr>
      <vt:lpstr>Presentación de PowerPoint</vt:lpstr>
      <vt:lpstr>Presentación de PowerPoint</vt:lpstr>
      <vt:lpstr>SERMS</vt:lpstr>
      <vt:lpstr>SERM</vt:lpstr>
      <vt:lpstr>SERM</vt:lpstr>
      <vt:lpstr>Presentación de PowerPoint</vt:lpstr>
      <vt:lpstr>Raloxifeno y fracturas vertebrales  (MORE study)</vt:lpstr>
      <vt:lpstr>Bazedoxifeno</vt:lpstr>
      <vt:lpstr>Tibolona Regulador Tisular Selectivo de la Actividad Estrogénica</vt:lpstr>
      <vt:lpstr>Para recordar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ICONIC</dc:title>
  <dc:creator>Musedsmh</dc:creator>
  <cp:lastModifiedBy>alvaro fernando burbano delgado</cp:lastModifiedBy>
  <cp:revision>1063</cp:revision>
  <dcterms:created xsi:type="dcterms:W3CDTF">2017-01-10T11:09:36Z</dcterms:created>
  <dcterms:modified xsi:type="dcterms:W3CDTF">2019-05-24T19:19:54Z</dcterms:modified>
</cp:coreProperties>
</file>