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192"/>
  </p:notesMasterIdLst>
  <p:handoutMasterIdLst>
    <p:handoutMasterId r:id="rId193"/>
  </p:handoutMasterIdLst>
  <p:sldIdLst>
    <p:sldId id="291" r:id="rId2"/>
    <p:sldId id="281" r:id="rId3"/>
    <p:sldId id="259" r:id="rId4"/>
    <p:sldId id="282" r:id="rId5"/>
    <p:sldId id="283" r:id="rId6"/>
    <p:sldId id="292" r:id="rId7"/>
    <p:sldId id="293" r:id="rId8"/>
    <p:sldId id="279" r:id="rId9"/>
    <p:sldId id="280" r:id="rId10"/>
    <p:sldId id="261" r:id="rId11"/>
    <p:sldId id="273" r:id="rId12"/>
    <p:sldId id="294" r:id="rId13"/>
    <p:sldId id="305" r:id="rId14"/>
    <p:sldId id="298" r:id="rId15"/>
    <p:sldId id="271" r:id="rId16"/>
    <p:sldId id="260" r:id="rId17"/>
    <p:sldId id="272" r:id="rId18"/>
    <p:sldId id="257" r:id="rId19"/>
    <p:sldId id="295" r:id="rId20"/>
    <p:sldId id="296" r:id="rId21"/>
    <p:sldId id="256" r:id="rId22"/>
    <p:sldId id="289" r:id="rId23"/>
    <p:sldId id="262" r:id="rId24"/>
    <p:sldId id="274" r:id="rId25"/>
    <p:sldId id="258" r:id="rId26"/>
    <p:sldId id="284" r:id="rId27"/>
    <p:sldId id="265" r:id="rId28"/>
    <p:sldId id="275" r:id="rId29"/>
    <p:sldId id="266" r:id="rId30"/>
    <p:sldId id="276" r:id="rId31"/>
    <p:sldId id="286" r:id="rId32"/>
    <p:sldId id="267" r:id="rId33"/>
    <p:sldId id="270" r:id="rId34"/>
    <p:sldId id="277" r:id="rId35"/>
    <p:sldId id="285" r:id="rId36"/>
    <p:sldId id="278" r:id="rId37"/>
    <p:sldId id="287" r:id="rId38"/>
    <p:sldId id="268" r:id="rId39"/>
    <p:sldId id="288" r:id="rId40"/>
    <p:sldId id="269" r:id="rId41"/>
    <p:sldId id="299" r:id="rId42"/>
    <p:sldId id="300" r:id="rId43"/>
    <p:sldId id="306" r:id="rId44"/>
    <p:sldId id="550" r:id="rId45"/>
    <p:sldId id="561" r:id="rId46"/>
    <p:sldId id="507" r:id="rId47"/>
    <p:sldId id="508" r:id="rId48"/>
    <p:sldId id="509" r:id="rId49"/>
    <p:sldId id="510" r:id="rId50"/>
    <p:sldId id="511" r:id="rId51"/>
    <p:sldId id="512" r:id="rId52"/>
    <p:sldId id="528" r:id="rId53"/>
    <p:sldId id="566" r:id="rId54"/>
    <p:sldId id="568" r:id="rId55"/>
    <p:sldId id="569" r:id="rId56"/>
    <p:sldId id="567" r:id="rId57"/>
    <p:sldId id="574" r:id="rId58"/>
    <p:sldId id="575" r:id="rId59"/>
    <p:sldId id="563" r:id="rId60"/>
    <p:sldId id="570" r:id="rId61"/>
    <p:sldId id="565" r:id="rId62"/>
    <p:sldId id="532" r:id="rId63"/>
    <p:sldId id="571" r:id="rId64"/>
    <p:sldId id="572" r:id="rId65"/>
    <p:sldId id="497" r:id="rId66"/>
    <p:sldId id="557" r:id="rId67"/>
    <p:sldId id="604" r:id="rId68"/>
    <p:sldId id="534" r:id="rId69"/>
    <p:sldId id="503" r:id="rId70"/>
    <p:sldId id="542" r:id="rId71"/>
    <p:sldId id="602" r:id="rId72"/>
    <p:sldId id="558" r:id="rId73"/>
    <p:sldId id="559" r:id="rId74"/>
    <p:sldId id="560" r:id="rId75"/>
    <p:sldId id="588" r:id="rId76"/>
    <p:sldId id="589" r:id="rId77"/>
    <p:sldId id="590" r:id="rId78"/>
    <p:sldId id="600" r:id="rId79"/>
    <p:sldId id="601" r:id="rId80"/>
    <p:sldId id="607" r:id="rId81"/>
    <p:sldId id="555" r:id="rId82"/>
    <p:sldId id="605" r:id="rId83"/>
    <p:sldId id="521" r:id="rId84"/>
    <p:sldId id="543" r:id="rId85"/>
    <p:sldId id="501" r:id="rId86"/>
    <p:sldId id="545" r:id="rId87"/>
    <p:sldId id="580" r:id="rId88"/>
    <p:sldId id="546" r:id="rId89"/>
    <p:sldId id="578" r:id="rId90"/>
    <p:sldId id="579" r:id="rId91"/>
    <p:sldId id="584" r:id="rId92"/>
    <p:sldId id="585" r:id="rId93"/>
    <p:sldId id="586" r:id="rId94"/>
    <p:sldId id="587" r:id="rId95"/>
    <p:sldId id="591" r:id="rId96"/>
    <p:sldId id="606" r:id="rId97"/>
    <p:sldId id="592" r:id="rId98"/>
    <p:sldId id="594" r:id="rId99"/>
    <p:sldId id="595" r:id="rId100"/>
    <p:sldId id="609" r:id="rId101"/>
    <p:sldId id="610" r:id="rId102"/>
    <p:sldId id="612" r:id="rId103"/>
    <p:sldId id="613" r:id="rId104"/>
    <p:sldId id="614" r:id="rId105"/>
    <p:sldId id="615" r:id="rId106"/>
    <p:sldId id="616" r:id="rId107"/>
    <p:sldId id="617" r:id="rId108"/>
    <p:sldId id="618" r:id="rId109"/>
    <p:sldId id="619" r:id="rId110"/>
    <p:sldId id="620" r:id="rId111"/>
    <p:sldId id="621" r:id="rId112"/>
    <p:sldId id="622" r:id="rId113"/>
    <p:sldId id="297" r:id="rId114"/>
    <p:sldId id="623" r:id="rId115"/>
    <p:sldId id="624" r:id="rId116"/>
    <p:sldId id="302" r:id="rId117"/>
    <p:sldId id="303" r:id="rId118"/>
    <p:sldId id="304" r:id="rId119"/>
    <p:sldId id="625" r:id="rId120"/>
    <p:sldId id="626" r:id="rId121"/>
    <p:sldId id="263" r:id="rId122"/>
    <p:sldId id="627" r:id="rId123"/>
    <p:sldId id="628" r:id="rId124"/>
    <p:sldId id="629" r:id="rId125"/>
    <p:sldId id="630" r:id="rId126"/>
    <p:sldId id="631" r:id="rId127"/>
    <p:sldId id="290" r:id="rId128"/>
    <p:sldId id="632" r:id="rId129"/>
    <p:sldId id="633" r:id="rId130"/>
    <p:sldId id="634" r:id="rId131"/>
    <p:sldId id="635" r:id="rId132"/>
    <p:sldId id="636" r:id="rId133"/>
    <p:sldId id="637" r:id="rId134"/>
    <p:sldId id="638" r:id="rId135"/>
    <p:sldId id="639" r:id="rId136"/>
    <p:sldId id="307" r:id="rId137"/>
    <p:sldId id="640" r:id="rId138"/>
    <p:sldId id="641" r:id="rId139"/>
    <p:sldId id="642" r:id="rId140"/>
    <p:sldId id="643" r:id="rId141"/>
    <p:sldId id="644" r:id="rId142"/>
    <p:sldId id="645" r:id="rId143"/>
    <p:sldId id="647" r:id="rId144"/>
    <p:sldId id="648" r:id="rId145"/>
    <p:sldId id="649" r:id="rId146"/>
    <p:sldId id="650" r:id="rId147"/>
    <p:sldId id="651" r:id="rId148"/>
    <p:sldId id="652" r:id="rId149"/>
    <p:sldId id="653" r:id="rId150"/>
    <p:sldId id="654" r:id="rId151"/>
    <p:sldId id="655" r:id="rId152"/>
    <p:sldId id="264" r:id="rId153"/>
    <p:sldId id="656" r:id="rId154"/>
    <p:sldId id="657" r:id="rId155"/>
    <p:sldId id="658" r:id="rId156"/>
    <p:sldId id="659" r:id="rId157"/>
    <p:sldId id="661" r:id="rId158"/>
    <p:sldId id="673" r:id="rId159"/>
    <p:sldId id="674" r:id="rId160"/>
    <p:sldId id="675" r:id="rId161"/>
    <p:sldId id="676" r:id="rId162"/>
    <p:sldId id="677" r:id="rId163"/>
    <p:sldId id="678" r:id="rId164"/>
    <p:sldId id="679" r:id="rId165"/>
    <p:sldId id="680" r:id="rId166"/>
    <p:sldId id="683" r:id="rId167"/>
    <p:sldId id="681" r:id="rId168"/>
    <p:sldId id="684" r:id="rId169"/>
    <p:sldId id="685" r:id="rId170"/>
    <p:sldId id="686" r:id="rId171"/>
    <p:sldId id="687" r:id="rId172"/>
    <p:sldId id="688" r:id="rId173"/>
    <p:sldId id="689" r:id="rId174"/>
    <p:sldId id="690" r:id="rId175"/>
    <p:sldId id="691" r:id="rId176"/>
    <p:sldId id="692" r:id="rId177"/>
    <p:sldId id="309" r:id="rId178"/>
    <p:sldId id="328" r:id="rId179"/>
    <p:sldId id="329" r:id="rId180"/>
    <p:sldId id="339" r:id="rId181"/>
    <p:sldId id="340" r:id="rId182"/>
    <p:sldId id="389" r:id="rId183"/>
    <p:sldId id="390" r:id="rId184"/>
    <p:sldId id="435" r:id="rId185"/>
    <p:sldId id="488" r:id="rId186"/>
    <p:sldId id="496" r:id="rId187"/>
    <p:sldId id="519" r:id="rId188"/>
    <p:sldId id="520" r:id="rId189"/>
    <p:sldId id="523" r:id="rId190"/>
    <p:sldId id="693" r:id="rId19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7DDF111-4F90-5049-BCC2-2821991AB353}">
          <p14:sldIdLst>
            <p14:sldId id="291"/>
          </p14:sldIdLst>
        </p14:section>
        <p14:section name="Sección sin título" id="{53EB5DE9-A653-9544-B6B9-CF3B99386F43}">
          <p14:sldIdLst>
            <p14:sldId id="281"/>
            <p14:sldId id="259"/>
            <p14:sldId id="282"/>
            <p14:sldId id="283"/>
            <p14:sldId id="292"/>
            <p14:sldId id="293"/>
            <p14:sldId id="279"/>
            <p14:sldId id="280"/>
            <p14:sldId id="261"/>
            <p14:sldId id="273"/>
            <p14:sldId id="294"/>
            <p14:sldId id="305"/>
            <p14:sldId id="298"/>
            <p14:sldId id="271"/>
            <p14:sldId id="260"/>
            <p14:sldId id="272"/>
            <p14:sldId id="257"/>
            <p14:sldId id="295"/>
            <p14:sldId id="296"/>
            <p14:sldId id="256"/>
            <p14:sldId id="289"/>
            <p14:sldId id="262"/>
            <p14:sldId id="274"/>
            <p14:sldId id="258"/>
            <p14:sldId id="284"/>
            <p14:sldId id="265"/>
            <p14:sldId id="275"/>
            <p14:sldId id="266"/>
            <p14:sldId id="276"/>
            <p14:sldId id="286"/>
            <p14:sldId id="267"/>
            <p14:sldId id="270"/>
            <p14:sldId id="277"/>
            <p14:sldId id="285"/>
            <p14:sldId id="278"/>
            <p14:sldId id="287"/>
            <p14:sldId id="268"/>
            <p14:sldId id="288"/>
            <p14:sldId id="269"/>
            <p14:sldId id="299"/>
            <p14:sldId id="300"/>
            <p14:sldId id="306"/>
            <p14:sldId id="550"/>
            <p14:sldId id="561"/>
            <p14:sldId id="507"/>
            <p14:sldId id="508"/>
            <p14:sldId id="509"/>
            <p14:sldId id="510"/>
            <p14:sldId id="511"/>
            <p14:sldId id="512"/>
            <p14:sldId id="528"/>
            <p14:sldId id="566"/>
            <p14:sldId id="568"/>
            <p14:sldId id="569"/>
            <p14:sldId id="567"/>
            <p14:sldId id="574"/>
            <p14:sldId id="575"/>
            <p14:sldId id="563"/>
            <p14:sldId id="570"/>
            <p14:sldId id="565"/>
            <p14:sldId id="532"/>
            <p14:sldId id="571"/>
            <p14:sldId id="572"/>
            <p14:sldId id="497"/>
            <p14:sldId id="557"/>
            <p14:sldId id="604"/>
            <p14:sldId id="534"/>
            <p14:sldId id="503"/>
            <p14:sldId id="542"/>
            <p14:sldId id="602"/>
            <p14:sldId id="558"/>
            <p14:sldId id="559"/>
            <p14:sldId id="560"/>
            <p14:sldId id="588"/>
            <p14:sldId id="589"/>
            <p14:sldId id="590"/>
            <p14:sldId id="600"/>
            <p14:sldId id="601"/>
            <p14:sldId id="607"/>
            <p14:sldId id="555"/>
            <p14:sldId id="605"/>
            <p14:sldId id="521"/>
            <p14:sldId id="543"/>
            <p14:sldId id="501"/>
            <p14:sldId id="545"/>
            <p14:sldId id="580"/>
            <p14:sldId id="546"/>
            <p14:sldId id="578"/>
            <p14:sldId id="579"/>
            <p14:sldId id="584"/>
            <p14:sldId id="585"/>
            <p14:sldId id="586"/>
            <p14:sldId id="587"/>
            <p14:sldId id="591"/>
            <p14:sldId id="606"/>
            <p14:sldId id="592"/>
            <p14:sldId id="594"/>
            <p14:sldId id="595"/>
            <p14:sldId id="609"/>
            <p14:sldId id="610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297"/>
            <p14:sldId id="623"/>
            <p14:sldId id="624"/>
            <p14:sldId id="302"/>
            <p14:sldId id="303"/>
            <p14:sldId id="304"/>
            <p14:sldId id="625"/>
            <p14:sldId id="626"/>
            <p14:sldId id="263"/>
            <p14:sldId id="627"/>
            <p14:sldId id="628"/>
            <p14:sldId id="629"/>
            <p14:sldId id="630"/>
            <p14:sldId id="631"/>
            <p14:sldId id="290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307"/>
            <p14:sldId id="640"/>
            <p14:sldId id="641"/>
            <p14:sldId id="642"/>
            <p14:sldId id="643"/>
            <p14:sldId id="644"/>
            <p14:sldId id="645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264"/>
            <p14:sldId id="656"/>
            <p14:sldId id="657"/>
            <p14:sldId id="658"/>
            <p14:sldId id="659"/>
            <p14:sldId id="661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3"/>
            <p14:sldId id="681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309"/>
            <p14:sldId id="328"/>
            <p14:sldId id="329"/>
            <p14:sldId id="339"/>
            <p14:sldId id="340"/>
            <p14:sldId id="389"/>
            <p14:sldId id="390"/>
            <p14:sldId id="435"/>
            <p14:sldId id="488"/>
            <p14:sldId id="496"/>
            <p14:sldId id="519"/>
            <p14:sldId id="520"/>
            <p14:sldId id="523"/>
            <p14:sldId id="6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DA0"/>
    <a:srgbClr val="63D3E9"/>
    <a:srgbClr val="7D8287"/>
    <a:srgbClr val="14CAF5"/>
    <a:srgbClr val="76D6FF"/>
    <a:srgbClr val="005493"/>
    <a:srgbClr val="003865"/>
    <a:srgbClr val="C4D600"/>
    <a:srgbClr val="830051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4" autoAdjust="0"/>
    <p:restoredTop sz="94416" autoAdjust="0"/>
  </p:normalViewPr>
  <p:slideViewPr>
    <p:cSldViewPr snapToGrid="0">
      <p:cViewPr varScale="1">
        <p:scale>
          <a:sx n="66" d="100"/>
          <a:sy n="66" d="100"/>
        </p:scale>
        <p:origin x="9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-38322"/>
    </p:cViewPr>
  </p:sorterViewPr>
  <p:notesViewPr>
    <p:cSldViewPr snapToGrid="0">
      <p:cViewPr>
        <p:scale>
          <a:sx n="24" d="100"/>
          <a:sy n="24" d="100"/>
        </p:scale>
        <p:origin x="3528" y="10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E417967-32A5-454D-8F81-972033F62303}" type="datetimeFigureOut">
              <a:rPr lang="id-ID"/>
              <a:pPr/>
              <a:t>26/06/2019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A0948C30-E0D4-E148-9F56-1E55A005956C}" type="slidenum">
              <a:rPr lang="id-ID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67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F579162E-D843-E647-832E-71D352952ED3}" type="datetimeFigureOut">
              <a:rPr lang="id-ID"/>
              <a:pPr/>
              <a:t>26/06/2019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5830CBEA-D6D4-9542-B346-6CD1EBA2BB93}" type="slidenum">
              <a:rPr lang="id-ID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297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>
              <a:latin typeface="Calibri" charset="0"/>
            </a:endParaRPr>
          </a:p>
        </p:txBody>
      </p:sp>
      <p:sp>
        <p:nvSpPr>
          <p:cNvPr id="286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fld id="{F872E4D5-A490-7246-B093-2F5AA01F2AFC}" type="slidenum">
              <a:rPr lang="id-ID">
                <a:latin typeface="Calibri" charset="0"/>
              </a:rPr>
              <a:pPr/>
              <a:t>1</a:t>
            </a:fld>
            <a:endParaRPr lang="id-ID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>
            <a:extLst>
              <a:ext uri="{FF2B5EF4-FFF2-40B4-BE49-F238E27FC236}">
                <a16:creationId xmlns:a16="http://schemas.microsoft.com/office/drawing/2014/main" id="{837B8B8F-65F9-4FF5-AD71-777233D1F1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2 Marcador de notas">
            <a:extLst>
              <a:ext uri="{FF2B5EF4-FFF2-40B4-BE49-F238E27FC236}">
                <a16:creationId xmlns:a16="http://schemas.microsoft.com/office/drawing/2014/main" id="{B7B3A7DA-ECA1-45C9-A916-A3CAFCC6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3972" name="3 Marcador de número de diapositiva">
            <a:extLst>
              <a:ext uri="{FF2B5EF4-FFF2-40B4-BE49-F238E27FC236}">
                <a16:creationId xmlns:a16="http://schemas.microsoft.com/office/drawing/2014/main" id="{3C44D45A-4130-40FD-B328-50422AA6A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AF234D-B647-4F16-8477-48AF78947551}" type="slidenum">
              <a:rPr lang="en-US" altLang="es-CO" sz="1000"/>
              <a:pPr/>
              <a:t>48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>
            <a:extLst>
              <a:ext uri="{FF2B5EF4-FFF2-40B4-BE49-F238E27FC236}">
                <a16:creationId xmlns:a16="http://schemas.microsoft.com/office/drawing/2014/main" id="{2107BB5F-A86D-4BCE-B381-D5F17E0957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Marcador de notas">
            <a:extLst>
              <a:ext uri="{FF2B5EF4-FFF2-40B4-BE49-F238E27FC236}">
                <a16:creationId xmlns:a16="http://schemas.microsoft.com/office/drawing/2014/main" id="{6422AA00-CA23-40E1-B7A8-46B0691B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4996" name="3 Marcador de número de diapositiva">
            <a:extLst>
              <a:ext uri="{FF2B5EF4-FFF2-40B4-BE49-F238E27FC236}">
                <a16:creationId xmlns:a16="http://schemas.microsoft.com/office/drawing/2014/main" id="{5F5AD029-7B64-4283-A2DE-10794A6BF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51BC26-7304-4EC2-827D-D429DA571C3B}" type="slidenum">
              <a:rPr lang="en-US" altLang="es-CO" sz="1000"/>
              <a:pPr/>
              <a:t>49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imagen de diapositiva">
            <a:extLst>
              <a:ext uri="{FF2B5EF4-FFF2-40B4-BE49-F238E27FC236}">
                <a16:creationId xmlns:a16="http://schemas.microsoft.com/office/drawing/2014/main" id="{CC43DB6C-1BBC-4873-AB9E-51B13FC2DB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2 Marcador de notas">
            <a:extLst>
              <a:ext uri="{FF2B5EF4-FFF2-40B4-BE49-F238E27FC236}">
                <a16:creationId xmlns:a16="http://schemas.microsoft.com/office/drawing/2014/main" id="{3F6B0628-1193-415E-AFEE-6ED5093E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6020" name="3 Marcador de número de diapositiva">
            <a:extLst>
              <a:ext uri="{FF2B5EF4-FFF2-40B4-BE49-F238E27FC236}">
                <a16:creationId xmlns:a16="http://schemas.microsoft.com/office/drawing/2014/main" id="{05B730AF-AB2B-4FC9-85E5-F33D134E1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2067B1-7816-4B8F-8F29-ECB3AC6C8715}" type="slidenum">
              <a:rPr lang="en-US" altLang="es-CO" sz="1000"/>
              <a:pPr/>
              <a:t>50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>
            <a:extLst>
              <a:ext uri="{FF2B5EF4-FFF2-40B4-BE49-F238E27FC236}">
                <a16:creationId xmlns:a16="http://schemas.microsoft.com/office/drawing/2014/main" id="{0500353C-F913-46DF-8CD5-C10AAB57B5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>
            <a:extLst>
              <a:ext uri="{FF2B5EF4-FFF2-40B4-BE49-F238E27FC236}">
                <a16:creationId xmlns:a16="http://schemas.microsoft.com/office/drawing/2014/main" id="{A17D7EFE-F566-411F-B971-3A09372B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7044" name="3 Marcador de número de diapositiva">
            <a:extLst>
              <a:ext uri="{FF2B5EF4-FFF2-40B4-BE49-F238E27FC236}">
                <a16:creationId xmlns:a16="http://schemas.microsoft.com/office/drawing/2014/main" id="{45BC7245-027D-4232-A6C7-B7C01E1C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72099F-63F4-4980-91F7-98E0F6E4E239}" type="slidenum">
              <a:rPr lang="en-US" altLang="es-CO" sz="1000"/>
              <a:pPr/>
              <a:t>51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imagen de diapositiva">
            <a:extLst>
              <a:ext uri="{FF2B5EF4-FFF2-40B4-BE49-F238E27FC236}">
                <a16:creationId xmlns:a16="http://schemas.microsoft.com/office/drawing/2014/main" id="{1C39CB9C-3356-4D03-9E26-7EE387CAD4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2 Marcador de notas">
            <a:extLst>
              <a:ext uri="{FF2B5EF4-FFF2-40B4-BE49-F238E27FC236}">
                <a16:creationId xmlns:a16="http://schemas.microsoft.com/office/drawing/2014/main" id="{456D5717-2483-438A-90CA-CECAD45CA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8068" name="3 Marcador de número de diapositiva">
            <a:extLst>
              <a:ext uri="{FF2B5EF4-FFF2-40B4-BE49-F238E27FC236}">
                <a16:creationId xmlns:a16="http://schemas.microsoft.com/office/drawing/2014/main" id="{88AC9F5A-D7D9-40CE-886C-DA066FBB3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E66C29-0CFE-47D4-98DB-F3A184F90169}" type="slidenum">
              <a:rPr lang="en-US" altLang="es-CO" sz="1000"/>
              <a:pPr/>
              <a:t>52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>
            <a:extLst>
              <a:ext uri="{FF2B5EF4-FFF2-40B4-BE49-F238E27FC236}">
                <a16:creationId xmlns:a16="http://schemas.microsoft.com/office/drawing/2014/main" id="{E1CEC313-639D-4F3C-A1D4-416896077C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>
            <a:extLst>
              <a:ext uri="{FF2B5EF4-FFF2-40B4-BE49-F238E27FC236}">
                <a16:creationId xmlns:a16="http://schemas.microsoft.com/office/drawing/2014/main" id="{6BE26C52-7442-4094-8DDF-EB756230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9092" name="3 Marcador de número de diapositiva">
            <a:extLst>
              <a:ext uri="{FF2B5EF4-FFF2-40B4-BE49-F238E27FC236}">
                <a16:creationId xmlns:a16="http://schemas.microsoft.com/office/drawing/2014/main" id="{B7943D18-15B5-405B-9B89-D71B148B7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AD1B56-E221-4018-B344-22E88727E2AF}" type="slidenum">
              <a:rPr lang="en-US" altLang="es-CO" sz="1000"/>
              <a:pPr/>
              <a:t>53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imagen de diapositiva">
            <a:extLst>
              <a:ext uri="{FF2B5EF4-FFF2-40B4-BE49-F238E27FC236}">
                <a16:creationId xmlns:a16="http://schemas.microsoft.com/office/drawing/2014/main" id="{5552F899-6A88-4EEF-A39C-017D763118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2 Marcador de notas">
            <a:extLst>
              <a:ext uri="{FF2B5EF4-FFF2-40B4-BE49-F238E27FC236}">
                <a16:creationId xmlns:a16="http://schemas.microsoft.com/office/drawing/2014/main" id="{32819911-DA21-4C29-A3C1-79848449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90116" name="3 Marcador de número de diapositiva">
            <a:extLst>
              <a:ext uri="{FF2B5EF4-FFF2-40B4-BE49-F238E27FC236}">
                <a16:creationId xmlns:a16="http://schemas.microsoft.com/office/drawing/2014/main" id="{04FA4AEF-7B46-4A63-969D-76F78BB8D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E03C62-76BE-4326-A41D-A78D8B865BB2}" type="slidenum">
              <a:rPr lang="es-CO" altLang="es-CO" sz="1000"/>
              <a:pPr/>
              <a:t>54</a:t>
            </a:fld>
            <a:endParaRPr lang="es-CO" altLang="es-CO"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>
            <a:extLst>
              <a:ext uri="{FF2B5EF4-FFF2-40B4-BE49-F238E27FC236}">
                <a16:creationId xmlns:a16="http://schemas.microsoft.com/office/drawing/2014/main" id="{9D87D8EB-0816-4685-81E9-87812F5F5E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2 Marcador de notas">
            <a:extLst>
              <a:ext uri="{FF2B5EF4-FFF2-40B4-BE49-F238E27FC236}">
                <a16:creationId xmlns:a16="http://schemas.microsoft.com/office/drawing/2014/main" id="{873BC00F-D959-4EB9-B33C-DB72FF8E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91140" name="3 Marcador de número de diapositiva">
            <a:extLst>
              <a:ext uri="{FF2B5EF4-FFF2-40B4-BE49-F238E27FC236}">
                <a16:creationId xmlns:a16="http://schemas.microsoft.com/office/drawing/2014/main" id="{2D91C37B-4DCC-459F-9DBA-EDBCB20D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EA1010-A605-46B3-80BA-30A95BA18303}" type="slidenum">
              <a:rPr lang="es-CO" altLang="es-CO" sz="1000"/>
              <a:pPr/>
              <a:t>55</a:t>
            </a:fld>
            <a:endParaRPr lang="es-CO" altLang="es-CO"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>
            <a:extLst>
              <a:ext uri="{FF2B5EF4-FFF2-40B4-BE49-F238E27FC236}">
                <a16:creationId xmlns:a16="http://schemas.microsoft.com/office/drawing/2014/main" id="{46ABF016-A91C-43FE-BD08-EB1A9FBB31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2 Marcador de notas">
            <a:extLst>
              <a:ext uri="{FF2B5EF4-FFF2-40B4-BE49-F238E27FC236}">
                <a16:creationId xmlns:a16="http://schemas.microsoft.com/office/drawing/2014/main" id="{0B9B5900-9323-4614-8203-47A0D1AA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92164" name="3 Marcador de número de diapositiva">
            <a:extLst>
              <a:ext uri="{FF2B5EF4-FFF2-40B4-BE49-F238E27FC236}">
                <a16:creationId xmlns:a16="http://schemas.microsoft.com/office/drawing/2014/main" id="{6E9DFFBA-A79B-4A8C-A350-9CC7B161E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FA436E-38AF-4E27-9202-86C5BAA42857}" type="slidenum">
              <a:rPr lang="en-US" altLang="es-CO" sz="1000"/>
              <a:pPr/>
              <a:t>56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2353DC8-FA64-427D-88FB-D27E21F95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460DD3-09BE-450C-8E40-7C03980588AD}" type="slidenum">
              <a:rPr lang="en-US" altLang="es-CO" sz="1000"/>
              <a:pPr/>
              <a:t>57</a:t>
            </a:fld>
            <a:endParaRPr lang="en-US" altLang="es-CO" sz="10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CE83EB2-8C9D-45F7-91E0-23667E322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CEFB0BB-1EE8-46E4-95E9-1C4FF946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ADA51C-3DFE-42C6-B58E-A3423809F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194D3-DE1B-415D-8121-A3A44CECE1E0}" type="slidenum">
              <a:rPr lang="es-ES" altLang="es-CO"/>
              <a:pPr/>
              <a:t>19</a:t>
            </a:fld>
            <a:endParaRPr lang="es-ES" altLang="es-CO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6658A49-0D0C-4A5F-BEAE-79B5A10B819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44D205A-3999-4F96-A257-DBBE9EF6B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s-CO" sz="1800">
                <a:latin typeface="Arial" panose="020B0604020202020204" pitchFamily="34" charset="0"/>
              </a:rPr>
              <a:t>Red de causalidad para las principales enfermedades cardiovasculares. (</a:t>
            </a:r>
            <a:r>
              <a:rPr lang="en-US" altLang="es-CO" sz="1800" b="1">
                <a:latin typeface="Arial" panose="020B0604020202020204" pitchFamily="34" charset="0"/>
              </a:rPr>
              <a:t>Fuente</a:t>
            </a:r>
            <a:r>
              <a:rPr lang="en-US" altLang="es-CO" sz="1800">
                <a:latin typeface="Arial" panose="020B0604020202020204" pitchFamily="34" charset="0"/>
              </a:rPr>
              <a:t>: Stallones, R.A. (1966). Prospective epidemiologic studies of cerebrovascular disease. </a:t>
            </a:r>
            <a:r>
              <a:rPr lang="en-US" altLang="es-CO" sz="1800" i="1">
                <a:latin typeface="Arial" panose="020B0604020202020204" pitchFamily="34" charset="0"/>
              </a:rPr>
              <a:t>Public Health Monograph</a:t>
            </a:r>
            <a:r>
              <a:rPr lang="en-US" altLang="es-CO" sz="1800">
                <a:latin typeface="Arial" panose="020B0604020202020204" pitchFamily="34" charset="0"/>
              </a:rPr>
              <a:t> </a:t>
            </a:r>
            <a:r>
              <a:rPr lang="en-US" altLang="es-CO" sz="1800" i="1">
                <a:latin typeface="Arial" panose="020B0604020202020204" pitchFamily="34" charset="0"/>
              </a:rPr>
              <a:t>No. 76</a:t>
            </a:r>
            <a:r>
              <a:rPr lang="en-US" altLang="es-CO" sz="1800">
                <a:latin typeface="Arial" panose="020B0604020202020204" pitchFamily="34" charset="0"/>
              </a:rPr>
              <a:t>, Washington, DC: U.S. Government Printing Office. p. 53.)</a:t>
            </a:r>
          </a:p>
          <a:p>
            <a:endParaRPr lang="en-US" altLang="es-CO" sz="3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D15C7130-1894-4ECD-BE70-DB171AEAA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6672B5-246C-460B-B2A4-E8A299F1A6EA}" type="slidenum">
              <a:rPr lang="en-US" altLang="es-CO" sz="1000"/>
              <a:pPr/>
              <a:t>58</a:t>
            </a:fld>
            <a:endParaRPr lang="en-US" altLang="es-CO" sz="10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BD97A3A-9EA1-4077-9858-058E2EA9F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96E7E7B-8A4B-4DFC-AF65-94E0482FF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1 Marcador de imagen de diapositiva">
            <a:extLst>
              <a:ext uri="{FF2B5EF4-FFF2-40B4-BE49-F238E27FC236}">
                <a16:creationId xmlns:a16="http://schemas.microsoft.com/office/drawing/2014/main" id="{C98CBF7C-FC23-4528-98E8-EE377ED588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2 Marcador de notas">
            <a:extLst>
              <a:ext uri="{FF2B5EF4-FFF2-40B4-BE49-F238E27FC236}">
                <a16:creationId xmlns:a16="http://schemas.microsoft.com/office/drawing/2014/main" id="{53952091-DB79-4400-B1A5-8C0BF548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95236" name="3 Marcador de número de diapositiva">
            <a:extLst>
              <a:ext uri="{FF2B5EF4-FFF2-40B4-BE49-F238E27FC236}">
                <a16:creationId xmlns:a16="http://schemas.microsoft.com/office/drawing/2014/main" id="{CBBA363F-15CD-4DB4-AB41-E900D5F85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202A56-A62C-44AF-B713-CD11C2ABBD3A}" type="slidenum">
              <a:rPr lang="en-US" altLang="es-CO" sz="1000"/>
              <a:pPr/>
              <a:t>59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1 Marcador de imagen de diapositiva">
            <a:extLst>
              <a:ext uri="{FF2B5EF4-FFF2-40B4-BE49-F238E27FC236}">
                <a16:creationId xmlns:a16="http://schemas.microsoft.com/office/drawing/2014/main" id="{0F164A19-DDC6-4089-947A-9E4A6B3FE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96259" name="2 Marcador de notas">
            <a:extLst>
              <a:ext uri="{FF2B5EF4-FFF2-40B4-BE49-F238E27FC236}">
                <a16:creationId xmlns:a16="http://schemas.microsoft.com/office/drawing/2014/main" id="{15763C0E-B348-4AB0-98F7-9C5E8900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96260" name="3 Marcador de número de diapositiva">
            <a:extLst>
              <a:ext uri="{FF2B5EF4-FFF2-40B4-BE49-F238E27FC236}">
                <a16:creationId xmlns:a16="http://schemas.microsoft.com/office/drawing/2014/main" id="{69CF5950-EB70-4C21-BBAA-7F93BCCAB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AA1046-6114-4589-935C-AB871C57342A}" type="slidenum">
              <a:rPr lang="es-ES" altLang="es-CO" sz="1000"/>
              <a:pPr/>
              <a:t>60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>
            <a:extLst>
              <a:ext uri="{FF2B5EF4-FFF2-40B4-BE49-F238E27FC236}">
                <a16:creationId xmlns:a16="http://schemas.microsoft.com/office/drawing/2014/main" id="{24D678A8-17D5-4004-A071-0E8AA8AD1E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2 Marcador de notas">
            <a:extLst>
              <a:ext uri="{FF2B5EF4-FFF2-40B4-BE49-F238E27FC236}">
                <a16:creationId xmlns:a16="http://schemas.microsoft.com/office/drawing/2014/main" id="{98B1C269-4C98-4EB4-B8A8-975C9DF7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97284" name="3 Marcador de número de diapositiva">
            <a:extLst>
              <a:ext uri="{FF2B5EF4-FFF2-40B4-BE49-F238E27FC236}">
                <a16:creationId xmlns:a16="http://schemas.microsoft.com/office/drawing/2014/main" id="{CE765D6E-09DF-4FEE-9C47-D1A99B752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9643AB-CFFF-474C-868F-0C467F016419}" type="slidenum">
              <a:rPr lang="en-US" altLang="es-CO" sz="1000"/>
              <a:pPr/>
              <a:t>61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>
            <a:extLst>
              <a:ext uri="{FF2B5EF4-FFF2-40B4-BE49-F238E27FC236}">
                <a16:creationId xmlns:a16="http://schemas.microsoft.com/office/drawing/2014/main" id="{4BEEE72C-9333-4F57-816A-97DC59FB29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2 Marcador de notas">
            <a:extLst>
              <a:ext uri="{FF2B5EF4-FFF2-40B4-BE49-F238E27FC236}">
                <a16:creationId xmlns:a16="http://schemas.microsoft.com/office/drawing/2014/main" id="{5968D184-3ADA-4E96-8422-08CE00403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98308" name="3 Marcador de número de diapositiva">
            <a:extLst>
              <a:ext uri="{FF2B5EF4-FFF2-40B4-BE49-F238E27FC236}">
                <a16:creationId xmlns:a16="http://schemas.microsoft.com/office/drawing/2014/main" id="{4C3AC160-425C-42B9-B318-43D8B36A6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DAE8A8-1C5E-4C5A-BA86-9DD9B274E44D}" type="slidenum">
              <a:rPr lang="en-US" altLang="es-CO" sz="1000"/>
              <a:pPr/>
              <a:t>62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Marcador de imagen de diapositiva">
            <a:extLst>
              <a:ext uri="{FF2B5EF4-FFF2-40B4-BE49-F238E27FC236}">
                <a16:creationId xmlns:a16="http://schemas.microsoft.com/office/drawing/2014/main" id="{26D560BB-9491-4DED-871D-C0C42E1FCA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99331" name="2 Marcador de notas">
            <a:extLst>
              <a:ext uri="{FF2B5EF4-FFF2-40B4-BE49-F238E27FC236}">
                <a16:creationId xmlns:a16="http://schemas.microsoft.com/office/drawing/2014/main" id="{9CD948B8-575C-4D3A-9430-D04C0FCE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99332" name="3 Marcador de número de diapositiva">
            <a:extLst>
              <a:ext uri="{FF2B5EF4-FFF2-40B4-BE49-F238E27FC236}">
                <a16:creationId xmlns:a16="http://schemas.microsoft.com/office/drawing/2014/main" id="{7A7F68AE-2DF4-4AFC-8CB3-64A757E45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3D3625-F803-4FBE-A667-A2860739F5E7}" type="slidenum">
              <a:rPr lang="es-ES" altLang="es-CO" sz="1000"/>
              <a:pPr/>
              <a:t>63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imagen de diapositiva">
            <a:extLst>
              <a:ext uri="{FF2B5EF4-FFF2-40B4-BE49-F238E27FC236}">
                <a16:creationId xmlns:a16="http://schemas.microsoft.com/office/drawing/2014/main" id="{6746603B-698F-44BB-95BE-93488399F4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00355" name="2 Marcador de notas">
            <a:extLst>
              <a:ext uri="{FF2B5EF4-FFF2-40B4-BE49-F238E27FC236}">
                <a16:creationId xmlns:a16="http://schemas.microsoft.com/office/drawing/2014/main" id="{1CB5098D-4997-43C5-BCEA-0E309128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0356" name="3 Marcador de número de diapositiva">
            <a:extLst>
              <a:ext uri="{FF2B5EF4-FFF2-40B4-BE49-F238E27FC236}">
                <a16:creationId xmlns:a16="http://schemas.microsoft.com/office/drawing/2014/main" id="{6EB50B50-3935-4E44-817B-F0B28249D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224A11-FD65-41C9-8F03-786078A83AFF}" type="slidenum">
              <a:rPr lang="es-ES" altLang="es-CO" sz="1000"/>
              <a:pPr/>
              <a:t>64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Marcador de imagen de diapositiva">
            <a:extLst>
              <a:ext uri="{FF2B5EF4-FFF2-40B4-BE49-F238E27FC236}">
                <a16:creationId xmlns:a16="http://schemas.microsoft.com/office/drawing/2014/main" id="{AEE06466-82A7-494A-A22E-A3F97E53D1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2 Marcador de notas">
            <a:extLst>
              <a:ext uri="{FF2B5EF4-FFF2-40B4-BE49-F238E27FC236}">
                <a16:creationId xmlns:a16="http://schemas.microsoft.com/office/drawing/2014/main" id="{287486F3-13D9-4D0C-8AC0-ACCFE7E1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1380" name="3 Marcador de número de diapositiva">
            <a:extLst>
              <a:ext uri="{FF2B5EF4-FFF2-40B4-BE49-F238E27FC236}">
                <a16:creationId xmlns:a16="http://schemas.microsoft.com/office/drawing/2014/main" id="{B5B5D32B-77F9-4B4B-A988-386080DBF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05A3D0-8F38-45E6-B530-9A5A2BC02532}" type="slidenum">
              <a:rPr lang="en-US" altLang="es-CO" sz="1000"/>
              <a:pPr/>
              <a:t>65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imagen de diapositiva">
            <a:extLst>
              <a:ext uri="{FF2B5EF4-FFF2-40B4-BE49-F238E27FC236}">
                <a16:creationId xmlns:a16="http://schemas.microsoft.com/office/drawing/2014/main" id="{41219BB9-A93D-4087-AF1B-35EC56E3F7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2 Marcador de notas">
            <a:extLst>
              <a:ext uri="{FF2B5EF4-FFF2-40B4-BE49-F238E27FC236}">
                <a16:creationId xmlns:a16="http://schemas.microsoft.com/office/drawing/2014/main" id="{71313080-7412-4DA8-BA9E-B4F4DB75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2404" name="3 Marcador de número de diapositiva">
            <a:extLst>
              <a:ext uri="{FF2B5EF4-FFF2-40B4-BE49-F238E27FC236}">
                <a16:creationId xmlns:a16="http://schemas.microsoft.com/office/drawing/2014/main" id="{A609C9C4-2581-42EC-B282-0439D6F2E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7DF638-3568-41CD-86A0-46B33C3A2E82}" type="slidenum">
              <a:rPr lang="en-US" altLang="es-CO" sz="1000"/>
              <a:pPr/>
              <a:t>66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Marcador de imagen de diapositiva">
            <a:extLst>
              <a:ext uri="{FF2B5EF4-FFF2-40B4-BE49-F238E27FC236}">
                <a16:creationId xmlns:a16="http://schemas.microsoft.com/office/drawing/2014/main" id="{5F691BFC-3CF1-4AAB-A0D7-0D25188EF1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2 Marcador de notas">
            <a:extLst>
              <a:ext uri="{FF2B5EF4-FFF2-40B4-BE49-F238E27FC236}">
                <a16:creationId xmlns:a16="http://schemas.microsoft.com/office/drawing/2014/main" id="{5A3FB035-D949-4258-BD23-0ED22917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3428" name="3 Marcador de número de diapositiva">
            <a:extLst>
              <a:ext uri="{FF2B5EF4-FFF2-40B4-BE49-F238E27FC236}">
                <a16:creationId xmlns:a16="http://schemas.microsoft.com/office/drawing/2014/main" id="{F3228485-7860-4EC4-B889-107E77B28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C3B3FE-AFFA-4F37-A988-02327AB12CC1}" type="slidenum">
              <a:rPr lang="es-CO" altLang="es-CO" sz="1000"/>
              <a:pPr/>
              <a:t>67</a:t>
            </a:fld>
            <a:endParaRPr lang="es-CO" altLang="es-CO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7A69EB-5E11-4973-AA26-4E7494FB8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68B1D-5F49-4B02-8D2D-142F04EE9FC3}" type="slidenum">
              <a:rPr lang="es-ES" altLang="es-CO"/>
              <a:pPr/>
              <a:t>20</a:t>
            </a:fld>
            <a:endParaRPr lang="es-ES" altLang="es-CO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0B12613-644F-4E21-B73C-6E6968A6684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DA33784-3BD1-41A9-8944-3C311C0DE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 altLang="es-C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Marcador de imagen de diapositiva">
            <a:extLst>
              <a:ext uri="{FF2B5EF4-FFF2-40B4-BE49-F238E27FC236}">
                <a16:creationId xmlns:a16="http://schemas.microsoft.com/office/drawing/2014/main" id="{298F739E-9843-4245-AF43-76B0DA845F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2 Marcador de notas">
            <a:extLst>
              <a:ext uri="{FF2B5EF4-FFF2-40B4-BE49-F238E27FC236}">
                <a16:creationId xmlns:a16="http://schemas.microsoft.com/office/drawing/2014/main" id="{3A1DF30F-4EEF-4373-96EC-060FE30D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4452" name="3 Marcador de número de diapositiva">
            <a:extLst>
              <a:ext uri="{FF2B5EF4-FFF2-40B4-BE49-F238E27FC236}">
                <a16:creationId xmlns:a16="http://schemas.microsoft.com/office/drawing/2014/main" id="{5242A7D1-DAB3-4552-BC38-5540A7D99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18F6A0-4265-433C-9C6A-38F99139F248}" type="slidenum">
              <a:rPr lang="en-US" altLang="es-CO" sz="1000"/>
              <a:pPr/>
              <a:t>68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Marcador de imagen de diapositiva">
            <a:extLst>
              <a:ext uri="{FF2B5EF4-FFF2-40B4-BE49-F238E27FC236}">
                <a16:creationId xmlns:a16="http://schemas.microsoft.com/office/drawing/2014/main" id="{36C36C49-F067-42F1-A18F-8DDE282E3B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2 Marcador de notas">
            <a:extLst>
              <a:ext uri="{FF2B5EF4-FFF2-40B4-BE49-F238E27FC236}">
                <a16:creationId xmlns:a16="http://schemas.microsoft.com/office/drawing/2014/main" id="{E75FE9D2-4CFE-4747-BBEC-926003B2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5476" name="3 Marcador de número de diapositiva">
            <a:extLst>
              <a:ext uri="{FF2B5EF4-FFF2-40B4-BE49-F238E27FC236}">
                <a16:creationId xmlns:a16="http://schemas.microsoft.com/office/drawing/2014/main" id="{598366EF-C0B1-4A58-8EBB-C769BF0F9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B02F22-8417-4AC6-AC0E-ADF0ABF788E6}" type="slidenum">
              <a:rPr lang="en-US" altLang="es-CO" sz="1000"/>
              <a:pPr/>
              <a:t>69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1 Marcador de imagen de diapositiva">
            <a:extLst>
              <a:ext uri="{FF2B5EF4-FFF2-40B4-BE49-F238E27FC236}">
                <a16:creationId xmlns:a16="http://schemas.microsoft.com/office/drawing/2014/main" id="{9278D3A8-DB1C-410A-BA13-A10E0466A0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2 Marcador de notas">
            <a:extLst>
              <a:ext uri="{FF2B5EF4-FFF2-40B4-BE49-F238E27FC236}">
                <a16:creationId xmlns:a16="http://schemas.microsoft.com/office/drawing/2014/main" id="{F9D05FE4-63A0-4D8B-AE1E-248B539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6500" name="3 Marcador de número de diapositiva">
            <a:extLst>
              <a:ext uri="{FF2B5EF4-FFF2-40B4-BE49-F238E27FC236}">
                <a16:creationId xmlns:a16="http://schemas.microsoft.com/office/drawing/2014/main" id="{B7D4AD58-F1F0-485B-8525-52C4C364E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F4E6E5-8F1B-445E-B4CD-A22470E3FC68}" type="slidenum">
              <a:rPr lang="en-US" altLang="es-CO" sz="1000"/>
              <a:pPr/>
              <a:t>70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1 Marcador de imagen de diapositiva">
            <a:extLst>
              <a:ext uri="{FF2B5EF4-FFF2-40B4-BE49-F238E27FC236}">
                <a16:creationId xmlns:a16="http://schemas.microsoft.com/office/drawing/2014/main" id="{DAFBAFD2-6BB1-4BB8-84F4-EB99A78F0C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2 Marcador de notas">
            <a:extLst>
              <a:ext uri="{FF2B5EF4-FFF2-40B4-BE49-F238E27FC236}">
                <a16:creationId xmlns:a16="http://schemas.microsoft.com/office/drawing/2014/main" id="{9DD40AD7-CDA7-41C5-AC8E-BBB4654A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7524" name="3 Marcador de número de diapositiva">
            <a:extLst>
              <a:ext uri="{FF2B5EF4-FFF2-40B4-BE49-F238E27FC236}">
                <a16:creationId xmlns:a16="http://schemas.microsoft.com/office/drawing/2014/main" id="{B409053C-5E6E-41B7-ABA2-7ECC766F8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6DC1-AA7B-4EC0-912E-19DB2A0223AE}" type="slidenum">
              <a:rPr lang="en-US" altLang="es-CO" sz="1000"/>
              <a:pPr/>
              <a:t>71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1 Marcador de imagen de diapositiva">
            <a:extLst>
              <a:ext uri="{FF2B5EF4-FFF2-40B4-BE49-F238E27FC236}">
                <a16:creationId xmlns:a16="http://schemas.microsoft.com/office/drawing/2014/main" id="{B808DBF4-5EB2-4B6C-84B7-81F982D8F3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2 Marcador de notas">
            <a:extLst>
              <a:ext uri="{FF2B5EF4-FFF2-40B4-BE49-F238E27FC236}">
                <a16:creationId xmlns:a16="http://schemas.microsoft.com/office/drawing/2014/main" id="{B7C523EF-3672-4B40-8461-62047532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09572" name="3 Marcador de número de diapositiva">
            <a:extLst>
              <a:ext uri="{FF2B5EF4-FFF2-40B4-BE49-F238E27FC236}">
                <a16:creationId xmlns:a16="http://schemas.microsoft.com/office/drawing/2014/main" id="{FE2A8BA7-315C-41BC-8F77-0BEC9A1B7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B1FE37-D953-40D9-A8FC-2B9D00529903}" type="slidenum">
              <a:rPr lang="en-US" altLang="es-CO" sz="1000"/>
              <a:pPr/>
              <a:t>72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1 Marcador de imagen de diapositiva">
            <a:extLst>
              <a:ext uri="{FF2B5EF4-FFF2-40B4-BE49-F238E27FC236}">
                <a16:creationId xmlns:a16="http://schemas.microsoft.com/office/drawing/2014/main" id="{C56F6AA9-B739-411B-B348-5A1F747894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2 Marcador de notas">
            <a:extLst>
              <a:ext uri="{FF2B5EF4-FFF2-40B4-BE49-F238E27FC236}">
                <a16:creationId xmlns:a16="http://schemas.microsoft.com/office/drawing/2014/main" id="{5CE65185-0011-4711-A473-800B11A9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10596" name="3 Marcador de número de diapositiva">
            <a:extLst>
              <a:ext uri="{FF2B5EF4-FFF2-40B4-BE49-F238E27FC236}">
                <a16:creationId xmlns:a16="http://schemas.microsoft.com/office/drawing/2014/main" id="{04DD80BC-8013-4505-B946-9B8A8B3A6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99194B-54EE-40EB-8F31-B0782F83E1B8}" type="slidenum">
              <a:rPr lang="en-US" altLang="es-CO" sz="1000"/>
              <a:pPr/>
              <a:t>73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1 Marcador de imagen de diapositiva">
            <a:extLst>
              <a:ext uri="{FF2B5EF4-FFF2-40B4-BE49-F238E27FC236}">
                <a16:creationId xmlns:a16="http://schemas.microsoft.com/office/drawing/2014/main" id="{342C01E4-7702-4573-B2EF-9161CCEA90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2 Marcador de notas">
            <a:extLst>
              <a:ext uri="{FF2B5EF4-FFF2-40B4-BE49-F238E27FC236}">
                <a16:creationId xmlns:a16="http://schemas.microsoft.com/office/drawing/2014/main" id="{9207D42F-8634-4F63-AB03-525075AD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11620" name="3 Marcador de número de diapositiva">
            <a:extLst>
              <a:ext uri="{FF2B5EF4-FFF2-40B4-BE49-F238E27FC236}">
                <a16:creationId xmlns:a16="http://schemas.microsoft.com/office/drawing/2014/main" id="{0F12C3BF-020F-4C1E-9306-CCF91F642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93CA54-9BE8-4E95-9093-ECC9AADBE718}" type="slidenum">
              <a:rPr lang="en-US" altLang="es-CO" sz="1000"/>
              <a:pPr/>
              <a:t>74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1 Marcador de imagen de diapositiva">
            <a:extLst>
              <a:ext uri="{FF2B5EF4-FFF2-40B4-BE49-F238E27FC236}">
                <a16:creationId xmlns:a16="http://schemas.microsoft.com/office/drawing/2014/main" id="{AE726789-A362-4350-BC7F-EF9535D25F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12643" name="2 Marcador de notas">
            <a:extLst>
              <a:ext uri="{FF2B5EF4-FFF2-40B4-BE49-F238E27FC236}">
                <a16:creationId xmlns:a16="http://schemas.microsoft.com/office/drawing/2014/main" id="{74017680-EC9E-4E85-9805-DAC88D21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12644" name="3 Marcador de número de diapositiva">
            <a:extLst>
              <a:ext uri="{FF2B5EF4-FFF2-40B4-BE49-F238E27FC236}">
                <a16:creationId xmlns:a16="http://schemas.microsoft.com/office/drawing/2014/main" id="{B7FD9ABF-6657-4F77-BE46-18A30FA05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05E511-F5F5-4702-8F2B-60A0B3F00AB1}" type="slidenum">
              <a:rPr lang="es-ES" altLang="es-CO" sz="1000"/>
              <a:pPr/>
              <a:t>75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1 Marcador de imagen de diapositiva">
            <a:extLst>
              <a:ext uri="{FF2B5EF4-FFF2-40B4-BE49-F238E27FC236}">
                <a16:creationId xmlns:a16="http://schemas.microsoft.com/office/drawing/2014/main" id="{8CBEFFE9-1539-4EAF-A45C-2A89D601E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13667" name="2 Marcador de notas">
            <a:extLst>
              <a:ext uri="{FF2B5EF4-FFF2-40B4-BE49-F238E27FC236}">
                <a16:creationId xmlns:a16="http://schemas.microsoft.com/office/drawing/2014/main" id="{C214D1A7-5189-4044-905D-6A6DC382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13668" name="3 Marcador de número de diapositiva">
            <a:extLst>
              <a:ext uri="{FF2B5EF4-FFF2-40B4-BE49-F238E27FC236}">
                <a16:creationId xmlns:a16="http://schemas.microsoft.com/office/drawing/2014/main" id="{649430BD-EA22-4FE5-B3B0-04E103933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FE4174-E6E6-4AF7-817E-3F9D2E48DDCE}" type="slidenum">
              <a:rPr lang="es-ES" altLang="es-CO" sz="1000"/>
              <a:pPr/>
              <a:t>76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1 Marcador de imagen de diapositiva">
            <a:extLst>
              <a:ext uri="{FF2B5EF4-FFF2-40B4-BE49-F238E27FC236}">
                <a16:creationId xmlns:a16="http://schemas.microsoft.com/office/drawing/2014/main" id="{BDD066EA-15F2-40CE-B71F-B78ADEB90D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14691" name="2 Marcador de notas">
            <a:extLst>
              <a:ext uri="{FF2B5EF4-FFF2-40B4-BE49-F238E27FC236}">
                <a16:creationId xmlns:a16="http://schemas.microsoft.com/office/drawing/2014/main" id="{D34E8178-A0CD-48CA-9BB2-47E83B04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14692" name="3 Marcador de número de diapositiva">
            <a:extLst>
              <a:ext uri="{FF2B5EF4-FFF2-40B4-BE49-F238E27FC236}">
                <a16:creationId xmlns:a16="http://schemas.microsoft.com/office/drawing/2014/main" id="{B00204B8-B833-446B-BF73-E4ABBFE01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53FA85-3B68-430F-AABA-35D6207205B2}" type="slidenum">
              <a:rPr lang="es-ES" altLang="es-CO" sz="1000"/>
              <a:pPr/>
              <a:t>77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E39F92-2561-463F-B613-7E473D61B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BC074-7D76-485C-9916-6A2E99AD8047}" type="slidenum">
              <a:rPr lang="es-ES" altLang="es-CO"/>
              <a:pPr/>
              <a:t>41</a:t>
            </a:fld>
            <a:endParaRPr lang="es-ES" altLang="es-CO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10D1D94-DC11-467E-9BB2-0BF721DA7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A9E82DA-3888-429A-8649-78A97F2F5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O" altLang="es-C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FC1591F-FBCD-4371-A801-79880DF04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69E864-BC70-4252-8269-F5B373AE4959}" type="slidenum">
              <a:rPr lang="en-US" altLang="es-CO" sz="1000"/>
              <a:pPr/>
              <a:t>78</a:t>
            </a:fld>
            <a:endParaRPr lang="en-US" altLang="es-CO" sz="10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01BD5C4-D8A2-43EE-9385-A7633B788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73D0A235-B60F-4951-935C-A92FF757B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CO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8513E5D-B532-49A4-86DF-72F7B5C9A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DC297E-5890-4748-99D2-97B6B3032FE6}" type="slidenum">
              <a:rPr lang="en-US" altLang="es-CO" sz="1000"/>
              <a:pPr/>
              <a:t>79</a:t>
            </a:fld>
            <a:endParaRPr lang="en-US" altLang="es-CO" sz="10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E563D01-C68D-4631-9145-8F304CB09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25EDFC5-EE91-42A9-9671-AF552B7FC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C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1 Marcador de imagen de diapositiva">
            <a:extLst>
              <a:ext uri="{FF2B5EF4-FFF2-40B4-BE49-F238E27FC236}">
                <a16:creationId xmlns:a16="http://schemas.microsoft.com/office/drawing/2014/main" id="{CD13CF16-0885-466B-AA17-40BDD0D4B9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2 Marcador de notas">
            <a:extLst>
              <a:ext uri="{FF2B5EF4-FFF2-40B4-BE49-F238E27FC236}">
                <a16:creationId xmlns:a16="http://schemas.microsoft.com/office/drawing/2014/main" id="{638A4746-457F-4572-9137-AEA112A8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17764" name="3 Marcador de número de diapositiva">
            <a:extLst>
              <a:ext uri="{FF2B5EF4-FFF2-40B4-BE49-F238E27FC236}">
                <a16:creationId xmlns:a16="http://schemas.microsoft.com/office/drawing/2014/main" id="{59C02972-4F41-434A-8505-6971F68A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DBE430-3089-48DC-A333-DAE534ECB8EA}" type="slidenum">
              <a:rPr lang="en-US" altLang="es-CO" sz="1000"/>
              <a:pPr/>
              <a:t>80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2ECCF20C-BDFA-404D-B039-945D38263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19078E-58F2-405C-B911-343E3C31A533}" type="slidenum">
              <a:rPr lang="en-US" altLang="es-CO" sz="1000"/>
              <a:pPr/>
              <a:t>81</a:t>
            </a:fld>
            <a:endParaRPr lang="en-US" altLang="es-CO" sz="10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57452D36-C2E7-4C7D-B2F6-9400189A1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ACD90D61-AC7A-440D-B9D6-DE5D9B5D3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altLang="es-CO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1 Marcador de imagen de diapositiva">
            <a:extLst>
              <a:ext uri="{FF2B5EF4-FFF2-40B4-BE49-F238E27FC236}">
                <a16:creationId xmlns:a16="http://schemas.microsoft.com/office/drawing/2014/main" id="{2E3CC394-D153-46B8-88C2-D0A4579552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19811" name="2 Marcador de notas">
            <a:extLst>
              <a:ext uri="{FF2B5EF4-FFF2-40B4-BE49-F238E27FC236}">
                <a16:creationId xmlns:a16="http://schemas.microsoft.com/office/drawing/2014/main" id="{D1272F90-F9C8-477B-953C-D12175DF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19812" name="3 Marcador de número de diapositiva">
            <a:extLst>
              <a:ext uri="{FF2B5EF4-FFF2-40B4-BE49-F238E27FC236}">
                <a16:creationId xmlns:a16="http://schemas.microsoft.com/office/drawing/2014/main" id="{428F7020-FFEF-4788-BDB8-1F1F7DDC3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36C2E0-C147-4774-B6B1-63C5FD91C84B}" type="slidenum">
              <a:rPr lang="es-ES" altLang="es-CO" sz="1000"/>
              <a:pPr/>
              <a:t>82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1 Marcador de imagen de diapositiva">
            <a:extLst>
              <a:ext uri="{FF2B5EF4-FFF2-40B4-BE49-F238E27FC236}">
                <a16:creationId xmlns:a16="http://schemas.microsoft.com/office/drawing/2014/main" id="{07793777-E257-41F1-AC9F-35BF180786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2 Marcador de notas">
            <a:extLst>
              <a:ext uri="{FF2B5EF4-FFF2-40B4-BE49-F238E27FC236}">
                <a16:creationId xmlns:a16="http://schemas.microsoft.com/office/drawing/2014/main" id="{B80328AA-5115-4CAA-8343-1D394F46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20836" name="3 Marcador de número de diapositiva">
            <a:extLst>
              <a:ext uri="{FF2B5EF4-FFF2-40B4-BE49-F238E27FC236}">
                <a16:creationId xmlns:a16="http://schemas.microsoft.com/office/drawing/2014/main" id="{028957AA-8E57-4975-8BC1-9541C152A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E4B2DF-1AED-4253-8DB6-CECF9FABD78F}" type="slidenum">
              <a:rPr lang="en-US" altLang="es-CO" sz="1000"/>
              <a:pPr/>
              <a:t>83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1 Marcador de imagen de diapositiva">
            <a:extLst>
              <a:ext uri="{FF2B5EF4-FFF2-40B4-BE49-F238E27FC236}">
                <a16:creationId xmlns:a16="http://schemas.microsoft.com/office/drawing/2014/main" id="{41271D8B-C90F-40A6-A741-23B8CEE169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2 Marcador de notas">
            <a:extLst>
              <a:ext uri="{FF2B5EF4-FFF2-40B4-BE49-F238E27FC236}">
                <a16:creationId xmlns:a16="http://schemas.microsoft.com/office/drawing/2014/main" id="{293A7F06-6102-42AB-809C-83C9A6CB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21860" name="3 Marcador de número de diapositiva">
            <a:extLst>
              <a:ext uri="{FF2B5EF4-FFF2-40B4-BE49-F238E27FC236}">
                <a16:creationId xmlns:a16="http://schemas.microsoft.com/office/drawing/2014/main" id="{8CF9DF51-05E9-4F92-A129-72FDBB964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EB01CB-1171-4EFC-854F-BE797301BAE6}" type="slidenum">
              <a:rPr lang="en-US" altLang="es-CO" sz="1000"/>
              <a:pPr/>
              <a:t>84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1 Marcador de imagen de diapositiva">
            <a:extLst>
              <a:ext uri="{FF2B5EF4-FFF2-40B4-BE49-F238E27FC236}">
                <a16:creationId xmlns:a16="http://schemas.microsoft.com/office/drawing/2014/main" id="{7401E2F3-01F7-4B17-B1C3-CAD76017B0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2 Marcador de notas">
            <a:extLst>
              <a:ext uri="{FF2B5EF4-FFF2-40B4-BE49-F238E27FC236}">
                <a16:creationId xmlns:a16="http://schemas.microsoft.com/office/drawing/2014/main" id="{B7C7D32F-6D26-4875-8189-6BD63B983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22884" name="3 Marcador de número de diapositiva">
            <a:extLst>
              <a:ext uri="{FF2B5EF4-FFF2-40B4-BE49-F238E27FC236}">
                <a16:creationId xmlns:a16="http://schemas.microsoft.com/office/drawing/2014/main" id="{91F056C2-C4EF-4A63-A90C-9B0EBC4DC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F0ECC1-9261-44BD-927C-C02291A268C2}" type="slidenum">
              <a:rPr lang="en-US" altLang="es-CO" sz="1000"/>
              <a:pPr/>
              <a:t>85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1 Marcador de imagen de diapositiva">
            <a:extLst>
              <a:ext uri="{FF2B5EF4-FFF2-40B4-BE49-F238E27FC236}">
                <a16:creationId xmlns:a16="http://schemas.microsoft.com/office/drawing/2014/main" id="{888CD90C-3D54-4A2E-AA5D-F5108EE983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2 Marcador de notas">
            <a:extLst>
              <a:ext uri="{FF2B5EF4-FFF2-40B4-BE49-F238E27FC236}">
                <a16:creationId xmlns:a16="http://schemas.microsoft.com/office/drawing/2014/main" id="{BBF623E7-C70C-4122-A71B-132F94D9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23908" name="3 Marcador de número de diapositiva">
            <a:extLst>
              <a:ext uri="{FF2B5EF4-FFF2-40B4-BE49-F238E27FC236}">
                <a16:creationId xmlns:a16="http://schemas.microsoft.com/office/drawing/2014/main" id="{D1581A03-B481-4BB4-93FD-7E8045399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A2A84C-0587-4994-BDDD-3F6B134CB0D1}" type="slidenum">
              <a:rPr lang="en-US" altLang="es-CO" sz="1000"/>
              <a:pPr/>
              <a:t>86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1 Marcador de imagen de diapositiva">
            <a:extLst>
              <a:ext uri="{FF2B5EF4-FFF2-40B4-BE49-F238E27FC236}">
                <a16:creationId xmlns:a16="http://schemas.microsoft.com/office/drawing/2014/main" id="{DB83E2E6-C2F8-4581-B532-927A6447D2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24931" name="2 Marcador de notas">
            <a:extLst>
              <a:ext uri="{FF2B5EF4-FFF2-40B4-BE49-F238E27FC236}">
                <a16:creationId xmlns:a16="http://schemas.microsoft.com/office/drawing/2014/main" id="{7A7BAF8F-F0D1-403D-86BD-B5B601622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24932" name="3 Marcador de número de diapositiva">
            <a:extLst>
              <a:ext uri="{FF2B5EF4-FFF2-40B4-BE49-F238E27FC236}">
                <a16:creationId xmlns:a16="http://schemas.microsoft.com/office/drawing/2014/main" id="{DE797008-AFCF-4535-A373-F2A32C6B6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91552B-13AC-4C61-8A98-F3843B69DA85}" type="slidenum">
              <a:rPr lang="es-ES" altLang="es-CO" sz="1000"/>
              <a:pPr/>
              <a:t>87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D40DAE-B71C-46C6-9327-5EDCFCCB2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E4519-60AF-490D-AB11-6A55E31154E4}" type="slidenum">
              <a:rPr lang="es-ES" altLang="es-CO"/>
              <a:pPr/>
              <a:t>43</a:t>
            </a:fld>
            <a:endParaRPr lang="es-ES" altLang="es-CO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DBF53E0-B11D-422D-B7D6-416738327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22C1B1C-7BDD-43B9-9218-17A14608C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CO" altLang="es-C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1 Marcador de imagen de diapositiva">
            <a:extLst>
              <a:ext uri="{FF2B5EF4-FFF2-40B4-BE49-F238E27FC236}">
                <a16:creationId xmlns:a16="http://schemas.microsoft.com/office/drawing/2014/main" id="{EDCF04F7-4381-4B36-BBDF-C37B35E6B3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2 Marcador de notas">
            <a:extLst>
              <a:ext uri="{FF2B5EF4-FFF2-40B4-BE49-F238E27FC236}">
                <a16:creationId xmlns:a16="http://schemas.microsoft.com/office/drawing/2014/main" id="{567B8811-F5CB-4863-92C4-B7599F9B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26980" name="3 Marcador de número de diapositiva">
            <a:extLst>
              <a:ext uri="{FF2B5EF4-FFF2-40B4-BE49-F238E27FC236}">
                <a16:creationId xmlns:a16="http://schemas.microsoft.com/office/drawing/2014/main" id="{E7AB0F29-5CFA-4AF4-9273-1D4A78902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061EEB-FA9F-492F-9C53-DEA5AB131395}" type="slidenum">
              <a:rPr lang="en-US" altLang="es-CO" sz="1000"/>
              <a:pPr/>
              <a:t>88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1 Marcador de imagen de diapositiva">
            <a:extLst>
              <a:ext uri="{FF2B5EF4-FFF2-40B4-BE49-F238E27FC236}">
                <a16:creationId xmlns:a16="http://schemas.microsoft.com/office/drawing/2014/main" id="{4E18B57B-46F0-4ECA-B363-6386A6CA58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28003" name="2 Marcador de notas">
            <a:extLst>
              <a:ext uri="{FF2B5EF4-FFF2-40B4-BE49-F238E27FC236}">
                <a16:creationId xmlns:a16="http://schemas.microsoft.com/office/drawing/2014/main" id="{649FEABB-A7C7-4903-8E88-48B85694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28004" name="3 Marcador de número de diapositiva">
            <a:extLst>
              <a:ext uri="{FF2B5EF4-FFF2-40B4-BE49-F238E27FC236}">
                <a16:creationId xmlns:a16="http://schemas.microsoft.com/office/drawing/2014/main" id="{87CC8A08-D761-4E0C-A2CC-9B12E60AC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86D27E-2EFF-4795-A8B5-A5BCC89289DD}" type="slidenum">
              <a:rPr lang="es-ES" altLang="es-CO" sz="1000"/>
              <a:pPr/>
              <a:t>89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1 Marcador de imagen de diapositiva">
            <a:extLst>
              <a:ext uri="{FF2B5EF4-FFF2-40B4-BE49-F238E27FC236}">
                <a16:creationId xmlns:a16="http://schemas.microsoft.com/office/drawing/2014/main" id="{F4B421E1-3052-4FC9-992D-E6258633A4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29027" name="2 Marcador de notas">
            <a:extLst>
              <a:ext uri="{FF2B5EF4-FFF2-40B4-BE49-F238E27FC236}">
                <a16:creationId xmlns:a16="http://schemas.microsoft.com/office/drawing/2014/main" id="{F2D33E1B-D41A-4B80-AAAB-A2DFFDCE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29028" name="3 Marcador de número de diapositiva">
            <a:extLst>
              <a:ext uri="{FF2B5EF4-FFF2-40B4-BE49-F238E27FC236}">
                <a16:creationId xmlns:a16="http://schemas.microsoft.com/office/drawing/2014/main" id="{0634521B-9BD3-4115-A35D-D954374E1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F5CD1B-8738-4BAD-90A1-6D1D30DDF55E}" type="slidenum">
              <a:rPr lang="es-ES" altLang="es-CO" sz="1000"/>
              <a:pPr/>
              <a:t>90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1 Marcador de imagen de diapositiva">
            <a:extLst>
              <a:ext uri="{FF2B5EF4-FFF2-40B4-BE49-F238E27FC236}">
                <a16:creationId xmlns:a16="http://schemas.microsoft.com/office/drawing/2014/main" id="{494EC85B-D903-4328-B8F2-3078326B70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0051" name="2 Marcador de notas">
            <a:extLst>
              <a:ext uri="{FF2B5EF4-FFF2-40B4-BE49-F238E27FC236}">
                <a16:creationId xmlns:a16="http://schemas.microsoft.com/office/drawing/2014/main" id="{4F6E5072-A88F-4989-8D17-95DB5757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0052" name="3 Marcador de número de diapositiva">
            <a:extLst>
              <a:ext uri="{FF2B5EF4-FFF2-40B4-BE49-F238E27FC236}">
                <a16:creationId xmlns:a16="http://schemas.microsoft.com/office/drawing/2014/main" id="{AA3E0949-DF61-4066-9C19-4FD9C4C35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1B5A69-C293-45C0-A700-D7CB035C82CB}" type="slidenum">
              <a:rPr lang="es-ES" altLang="es-CO" sz="1000"/>
              <a:pPr/>
              <a:t>91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1 Marcador de imagen de diapositiva">
            <a:extLst>
              <a:ext uri="{FF2B5EF4-FFF2-40B4-BE49-F238E27FC236}">
                <a16:creationId xmlns:a16="http://schemas.microsoft.com/office/drawing/2014/main" id="{1AD9E45E-EB2D-4C51-864F-E220E30DB6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1075" name="2 Marcador de notas">
            <a:extLst>
              <a:ext uri="{FF2B5EF4-FFF2-40B4-BE49-F238E27FC236}">
                <a16:creationId xmlns:a16="http://schemas.microsoft.com/office/drawing/2014/main" id="{FA7125EC-2CA6-406A-95F3-3C4EB4648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1076" name="3 Marcador de número de diapositiva">
            <a:extLst>
              <a:ext uri="{FF2B5EF4-FFF2-40B4-BE49-F238E27FC236}">
                <a16:creationId xmlns:a16="http://schemas.microsoft.com/office/drawing/2014/main" id="{959610C5-EE33-4A4A-B58F-21910B917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5F0B7-90A9-4623-A00F-6EE423DF84D6}" type="slidenum">
              <a:rPr lang="es-ES" altLang="es-CO" sz="1000"/>
              <a:pPr/>
              <a:t>92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1 Marcador de imagen de diapositiva">
            <a:extLst>
              <a:ext uri="{FF2B5EF4-FFF2-40B4-BE49-F238E27FC236}">
                <a16:creationId xmlns:a16="http://schemas.microsoft.com/office/drawing/2014/main" id="{C314D240-EE7F-46A2-96EC-9CF040B0A7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2099" name="2 Marcador de notas">
            <a:extLst>
              <a:ext uri="{FF2B5EF4-FFF2-40B4-BE49-F238E27FC236}">
                <a16:creationId xmlns:a16="http://schemas.microsoft.com/office/drawing/2014/main" id="{0EEA9A5D-08CB-4487-973A-ACAE488DE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2100" name="3 Marcador de número de diapositiva">
            <a:extLst>
              <a:ext uri="{FF2B5EF4-FFF2-40B4-BE49-F238E27FC236}">
                <a16:creationId xmlns:a16="http://schemas.microsoft.com/office/drawing/2014/main" id="{8BB78509-C440-403A-BD33-CAA9362EF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6B89C1-7281-47F8-A307-AC02DD784138}" type="slidenum">
              <a:rPr lang="es-ES" altLang="es-CO" sz="1000"/>
              <a:pPr/>
              <a:t>93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1 Marcador de imagen de diapositiva">
            <a:extLst>
              <a:ext uri="{FF2B5EF4-FFF2-40B4-BE49-F238E27FC236}">
                <a16:creationId xmlns:a16="http://schemas.microsoft.com/office/drawing/2014/main" id="{CF37FAAE-4238-4470-A27B-B061DDC7DD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3123" name="2 Marcador de notas">
            <a:extLst>
              <a:ext uri="{FF2B5EF4-FFF2-40B4-BE49-F238E27FC236}">
                <a16:creationId xmlns:a16="http://schemas.microsoft.com/office/drawing/2014/main" id="{3883B4D6-3AD8-458E-81F5-18D3604A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3124" name="3 Marcador de número de diapositiva">
            <a:extLst>
              <a:ext uri="{FF2B5EF4-FFF2-40B4-BE49-F238E27FC236}">
                <a16:creationId xmlns:a16="http://schemas.microsoft.com/office/drawing/2014/main" id="{A532A097-1904-4551-B0E1-8F69860DC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EBCE29-8EAF-4D43-9E21-8731A6F11FC6}" type="slidenum">
              <a:rPr lang="es-ES" altLang="es-CO" sz="1000"/>
              <a:pPr/>
              <a:t>94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1 Marcador de imagen de diapositiva">
            <a:extLst>
              <a:ext uri="{FF2B5EF4-FFF2-40B4-BE49-F238E27FC236}">
                <a16:creationId xmlns:a16="http://schemas.microsoft.com/office/drawing/2014/main" id="{565E46F4-E11C-4DA3-9C2C-DCDB3B8A30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4147" name="2 Marcador de notas">
            <a:extLst>
              <a:ext uri="{FF2B5EF4-FFF2-40B4-BE49-F238E27FC236}">
                <a16:creationId xmlns:a16="http://schemas.microsoft.com/office/drawing/2014/main" id="{4F80E7B1-8D70-4B83-B8D8-2A3994E6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4148" name="3 Marcador de número de diapositiva">
            <a:extLst>
              <a:ext uri="{FF2B5EF4-FFF2-40B4-BE49-F238E27FC236}">
                <a16:creationId xmlns:a16="http://schemas.microsoft.com/office/drawing/2014/main" id="{A62FA051-470F-437C-8960-570FC4CE3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C7155F-D628-4BE5-BB2C-DEEB9C6A5256}" type="slidenum">
              <a:rPr lang="es-ES" altLang="es-CO" sz="1000"/>
              <a:pPr/>
              <a:t>95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1 Marcador de imagen de diapositiva">
            <a:extLst>
              <a:ext uri="{FF2B5EF4-FFF2-40B4-BE49-F238E27FC236}">
                <a16:creationId xmlns:a16="http://schemas.microsoft.com/office/drawing/2014/main" id="{481E95DF-73BC-40EA-BA60-3E2F2540CC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5171" name="2 Marcador de notas">
            <a:extLst>
              <a:ext uri="{FF2B5EF4-FFF2-40B4-BE49-F238E27FC236}">
                <a16:creationId xmlns:a16="http://schemas.microsoft.com/office/drawing/2014/main" id="{4E2AD6A9-0D98-48E7-BD24-EFF05D0B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5172" name="3 Marcador de número de diapositiva">
            <a:extLst>
              <a:ext uri="{FF2B5EF4-FFF2-40B4-BE49-F238E27FC236}">
                <a16:creationId xmlns:a16="http://schemas.microsoft.com/office/drawing/2014/main" id="{104A1F8A-80C3-4E47-AD56-1C689E6CF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252901-2F33-45AA-B73F-0AF3F4FA7944}" type="slidenum">
              <a:rPr lang="es-ES" altLang="es-CO" sz="1000"/>
              <a:pPr/>
              <a:t>96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1 Marcador de imagen de diapositiva">
            <a:extLst>
              <a:ext uri="{FF2B5EF4-FFF2-40B4-BE49-F238E27FC236}">
                <a16:creationId xmlns:a16="http://schemas.microsoft.com/office/drawing/2014/main" id="{A72D4F88-00DB-45FD-A8AC-F25BE48CFE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6195" name="2 Marcador de notas">
            <a:extLst>
              <a:ext uri="{FF2B5EF4-FFF2-40B4-BE49-F238E27FC236}">
                <a16:creationId xmlns:a16="http://schemas.microsoft.com/office/drawing/2014/main" id="{ABEE4923-29CF-48E5-A8DA-14B87B7E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6196" name="3 Marcador de número de diapositiva">
            <a:extLst>
              <a:ext uri="{FF2B5EF4-FFF2-40B4-BE49-F238E27FC236}">
                <a16:creationId xmlns:a16="http://schemas.microsoft.com/office/drawing/2014/main" id="{A9E9BCA2-DE56-4F99-BC39-D78C12F06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A056F5-859C-46B2-9A91-A63F9FB947F2}" type="slidenum">
              <a:rPr lang="es-ES" altLang="es-CO" sz="1000"/>
              <a:pPr/>
              <a:t>97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44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1 Marcador de imagen de diapositiva">
            <a:extLst>
              <a:ext uri="{FF2B5EF4-FFF2-40B4-BE49-F238E27FC236}">
                <a16:creationId xmlns:a16="http://schemas.microsoft.com/office/drawing/2014/main" id="{9CC18827-AE95-4986-8EB4-AE901A7845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7219" name="2 Marcador de notas">
            <a:extLst>
              <a:ext uri="{FF2B5EF4-FFF2-40B4-BE49-F238E27FC236}">
                <a16:creationId xmlns:a16="http://schemas.microsoft.com/office/drawing/2014/main" id="{083A5159-A5BF-4402-A02A-08DA174C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7220" name="3 Marcador de número de diapositiva">
            <a:extLst>
              <a:ext uri="{FF2B5EF4-FFF2-40B4-BE49-F238E27FC236}">
                <a16:creationId xmlns:a16="http://schemas.microsoft.com/office/drawing/2014/main" id="{75786AE8-D290-48FB-A155-3889D241A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36C275-0EF3-48E4-A3AE-5548EE9B16BC}" type="slidenum">
              <a:rPr lang="es-ES" altLang="es-CO" sz="1000"/>
              <a:pPr/>
              <a:t>98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1 Marcador de imagen de diapositiva">
            <a:extLst>
              <a:ext uri="{FF2B5EF4-FFF2-40B4-BE49-F238E27FC236}">
                <a16:creationId xmlns:a16="http://schemas.microsoft.com/office/drawing/2014/main" id="{0873842A-93F9-4634-B1FE-4D4896456C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38243" name="2 Marcador de notas">
            <a:extLst>
              <a:ext uri="{FF2B5EF4-FFF2-40B4-BE49-F238E27FC236}">
                <a16:creationId xmlns:a16="http://schemas.microsoft.com/office/drawing/2014/main" id="{6B23E8C8-D620-4A80-9293-E5FAA011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138244" name="3 Marcador de número de diapositiva">
            <a:extLst>
              <a:ext uri="{FF2B5EF4-FFF2-40B4-BE49-F238E27FC236}">
                <a16:creationId xmlns:a16="http://schemas.microsoft.com/office/drawing/2014/main" id="{D38D0800-8F98-4EB8-9E61-E258C0084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3939E5-A579-448C-9200-7A35C42AC954}" type="slidenum">
              <a:rPr lang="es-ES" altLang="es-CO" sz="1000"/>
              <a:pPr/>
              <a:t>99</a:t>
            </a:fld>
            <a:endParaRPr lang="es-ES" altLang="es-CO" sz="10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100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1113869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7CE1BB4-7C51-4A8B-958A-CF6DD1DDF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9D0566-F866-4CFA-A2D8-04FAAE9B8F4E}" type="slidenum">
              <a:rPr lang="es-ES" altLang="es-CO" smtClean="0"/>
              <a:pPr/>
              <a:t>102</a:t>
            </a:fld>
            <a:endParaRPr lang="es-ES" altLang="es-CO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5974537-8554-417C-B028-CA277D24B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1B819AA-9A74-4F03-91DA-34D91ACF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96D5F99-76A5-4C91-9C1D-930C16943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0ED478-9D40-4F47-9A10-B8B815C91C1F}" type="slidenum">
              <a:rPr lang="es-ES" altLang="es-CO" smtClean="0"/>
              <a:pPr/>
              <a:t>103</a:t>
            </a:fld>
            <a:endParaRPr lang="es-ES" altLang="es-CO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EAB50F7-6E88-49CB-98F4-D59AB9BA6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DBC036E-B3AA-4381-B771-5AE4F1A2F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4005546-F2B3-4F21-8155-00D5870C7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B75FFE-C1FA-4541-912E-C082D7DA44AF}" type="slidenum">
              <a:rPr lang="es-ES" altLang="es-CO" smtClean="0"/>
              <a:pPr/>
              <a:t>104</a:t>
            </a:fld>
            <a:endParaRPr lang="es-ES" altLang="es-CO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C6EE9D6-C0E0-4DAD-BDBF-E3B0C47EA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9A49D7F-0590-4DE5-8F32-EF9E78969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BEF0E46-F71F-4D95-8980-382553DA6F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A372D3-6356-499F-B103-7A236DC1AFDA}" type="slidenum">
              <a:rPr lang="es-ES" altLang="es-CO" smtClean="0"/>
              <a:pPr/>
              <a:t>105</a:t>
            </a:fld>
            <a:endParaRPr lang="es-ES" altLang="es-CO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55BD640-7D7E-4F6C-A2DF-492B165F1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5EF03B6-D927-4E00-A28D-087FA2263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3584FC4-573F-4156-A57B-616B4F071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FFEA0-8DAA-43AB-A922-4A6C6A1FE941}" type="slidenum">
              <a:rPr lang="es-ES" altLang="es-CO" smtClean="0"/>
              <a:pPr/>
              <a:t>106</a:t>
            </a:fld>
            <a:endParaRPr lang="es-ES" altLang="es-CO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975B343-CF7D-41D4-8291-27998A4C8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FB1A6CE-12C8-40AB-8381-809A6264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F5AB512-04C3-4156-973F-EEDD464C4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557F27-5359-48A7-BA39-CF7D9EDD831B}" type="slidenum">
              <a:rPr lang="es-ES" altLang="es-CO" smtClean="0"/>
              <a:pPr/>
              <a:t>107</a:t>
            </a:fld>
            <a:endParaRPr lang="es-ES" altLang="es-CO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8AB7E02-B0AC-4BD3-847D-D0D525740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4712D80-CEB8-44F2-AFFB-9A58CBA5C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C6F53F2-E439-420D-BA03-A968E76DC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EED398-0FFF-4475-996C-7D521A6B13B0}" type="slidenum">
              <a:rPr lang="es-ES" altLang="es-CO" smtClean="0"/>
              <a:pPr/>
              <a:t>108</a:t>
            </a:fld>
            <a:endParaRPr lang="es-ES" altLang="es-CO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71C057D-451B-4C4F-8191-CDDB22EE9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7967131-558E-40D1-9E07-7CACDEDDA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imagen de diapositiva">
            <a:extLst>
              <a:ext uri="{FF2B5EF4-FFF2-40B4-BE49-F238E27FC236}">
                <a16:creationId xmlns:a16="http://schemas.microsoft.com/office/drawing/2014/main" id="{D62164F8-D3F4-40C1-8854-AADD3D9E98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2 Marcador de notas">
            <a:extLst>
              <a:ext uri="{FF2B5EF4-FFF2-40B4-BE49-F238E27FC236}">
                <a16:creationId xmlns:a16="http://schemas.microsoft.com/office/drawing/2014/main" id="{29DB7AB5-0794-4CDA-B52A-EF4F09AE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0900" name="3 Marcador de número de diapositiva">
            <a:extLst>
              <a:ext uri="{FF2B5EF4-FFF2-40B4-BE49-F238E27FC236}">
                <a16:creationId xmlns:a16="http://schemas.microsoft.com/office/drawing/2014/main" id="{7B1707CF-BA18-45DB-8870-088F61757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D5395E-5565-4AFD-8387-CC5DEDC7CDD3}" type="slidenum">
              <a:rPr lang="es-ES_tradnl" altLang="es-CO" sz="1000"/>
              <a:pPr/>
              <a:t>45</a:t>
            </a:fld>
            <a:endParaRPr lang="es-ES_tradnl" altLang="es-CO" sz="10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D7A9372-186A-4449-956E-A7C1EA197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5E1196-4C92-44D3-A4C6-39DEECBEB977}" type="slidenum">
              <a:rPr lang="es-ES" altLang="es-CO" smtClean="0"/>
              <a:pPr/>
              <a:t>112</a:t>
            </a:fld>
            <a:endParaRPr lang="es-ES" altLang="es-CO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89E2BE2-2485-4FC0-BA48-48AE0A04A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89C6685-7B83-48CF-90FD-3B129027A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5765484-1269-437B-93FA-FF81154A2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B849C7-517E-4F36-8099-EA5696784B98}" type="slidenum">
              <a:rPr lang="es-ES" altLang="es-CO" smtClean="0"/>
              <a:pPr/>
              <a:t>113</a:t>
            </a:fld>
            <a:endParaRPr lang="es-ES" altLang="es-CO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BF5BB4D-E4C9-4EA1-9C05-067E5566D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514B126-79FB-4A05-818E-DDB7B6A51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E0CF814-471C-4F40-837E-8418B97D0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DD55DF-DB80-4FFF-AD12-238D61EF01EB}" type="slidenum">
              <a:rPr lang="es-ES" altLang="es-CO" smtClean="0"/>
              <a:pPr/>
              <a:t>114</a:t>
            </a:fld>
            <a:endParaRPr lang="es-ES" altLang="es-CO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2983A5C-5A3E-4044-8703-2E2CEA778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6EC2954-F21A-43AD-A22D-D1DE0E32F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E75F8A7-FE9C-4E5B-B8B9-02B6C525A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5D36CB-89FF-41BF-87A3-563A47CD7FF7}" type="slidenum">
              <a:rPr lang="es-ES" altLang="es-CO" smtClean="0"/>
              <a:pPr/>
              <a:t>116</a:t>
            </a:fld>
            <a:endParaRPr lang="es-ES" altLang="es-CO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23387B7-CB57-4C57-995D-EE143FB14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B45C95C-D2F5-44E6-885E-EEA0D6BF9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F0472B6-0FBD-490E-90B5-E4878978B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F79D10-46C5-49E0-A40F-192F05969856}" type="slidenum">
              <a:rPr lang="es-ES" altLang="es-CO" smtClean="0"/>
              <a:pPr/>
              <a:t>117</a:t>
            </a:fld>
            <a:endParaRPr lang="es-ES" altLang="es-CO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79B0114-5C3B-4F0C-B396-7A09A84DA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B2BBCE5-3E94-450C-9E7E-B77C7A97F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08813E8-C3EC-48C1-B129-7C0819B26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28701B-1021-4646-9541-939602E65967}" type="slidenum">
              <a:rPr lang="es-ES" altLang="es-CO" smtClean="0"/>
              <a:pPr/>
              <a:t>118</a:t>
            </a:fld>
            <a:endParaRPr lang="es-ES" altLang="es-CO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E9463A1-B2B9-4BE4-AAC4-069EDF7147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7C4AF5A-4A2B-47A2-8817-3C3F983C3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A6B1983-B3CE-49E3-A152-12FE2206B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F1D7A9-967B-463A-AFB7-978547210336}" type="slidenum">
              <a:rPr lang="es-ES" altLang="es-CO" smtClean="0"/>
              <a:pPr/>
              <a:t>120</a:t>
            </a:fld>
            <a:endParaRPr lang="es-ES" altLang="es-CO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578F501-782A-4D91-ABFF-2951387A9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6920092-8DB5-4A67-BF08-69321A481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3C34345-8841-4FF1-AECC-E5BED4961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CE041-B11A-4505-A1DF-DF43544D7197}" type="slidenum">
              <a:rPr lang="es-ES" altLang="es-CO" smtClean="0"/>
              <a:pPr/>
              <a:t>122</a:t>
            </a:fld>
            <a:endParaRPr lang="es-ES" altLang="es-CO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4922E64-D6DA-4F24-B934-12A70156D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7E17715-5998-42DB-9361-2255EFA05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CAF09FA-2DDE-4068-9B55-7CB8F5C38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C28FD-46A0-4DB5-BDA4-A33C36730858}" type="slidenum">
              <a:rPr lang="es-ES" altLang="es-CO" smtClean="0"/>
              <a:pPr/>
              <a:t>123</a:t>
            </a:fld>
            <a:endParaRPr lang="es-ES" altLang="es-CO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D98A14A-D2AE-4EB5-A869-ED5F2E202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5F245BB-CC42-4641-A671-36ED5ACB3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013712E-AA9E-4EDD-8251-00773129F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CD916A-5DAE-4C6E-82A5-346FC80B63E8}" type="slidenum">
              <a:rPr lang="es-ES" altLang="es-CO" smtClean="0"/>
              <a:pPr/>
              <a:t>124</a:t>
            </a:fld>
            <a:endParaRPr lang="es-ES" altLang="es-CO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A7DEF90-EA2F-473F-9FD4-CCCB9C99A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7BAEFC3-5AF2-48E6-9D9E-F1F8D62AD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imagen de diapositiva">
            <a:extLst>
              <a:ext uri="{FF2B5EF4-FFF2-40B4-BE49-F238E27FC236}">
                <a16:creationId xmlns:a16="http://schemas.microsoft.com/office/drawing/2014/main" id="{5B165793-B6FB-47FA-A904-7C83F63874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2 Marcador de notas">
            <a:extLst>
              <a:ext uri="{FF2B5EF4-FFF2-40B4-BE49-F238E27FC236}">
                <a16:creationId xmlns:a16="http://schemas.microsoft.com/office/drawing/2014/main" id="{7D465C65-B664-44D9-9240-D46A1515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1924" name="3 Marcador de número de diapositiva">
            <a:extLst>
              <a:ext uri="{FF2B5EF4-FFF2-40B4-BE49-F238E27FC236}">
                <a16:creationId xmlns:a16="http://schemas.microsoft.com/office/drawing/2014/main" id="{AEDBD30A-82C7-4D00-9DCD-548ECA3EF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7C7D33-3B32-499C-B7F5-3CB2635DE8D8}" type="slidenum">
              <a:rPr lang="en-US" altLang="es-CO" sz="1000"/>
              <a:pPr/>
              <a:t>46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107B2BF-AC9C-48D6-ABCA-5051177254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69EB8-8BE1-4FD5-8610-2F5E4E661BC2}" type="slidenum">
              <a:rPr lang="es-ES" altLang="es-CO" smtClean="0"/>
              <a:pPr/>
              <a:t>127</a:t>
            </a:fld>
            <a:endParaRPr lang="es-ES" altLang="es-CO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DA7D81E-7076-4767-B316-F66F892DB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6C5FB8A-3054-4C27-B11F-2D99BE4E3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FE0A84C-FC06-43E5-860F-76B03DEE9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2DD0EA-BB2F-41E5-89BC-676BB9AD673E}" type="slidenum">
              <a:rPr lang="es-ES" altLang="es-CO" smtClean="0"/>
              <a:pPr/>
              <a:t>128</a:t>
            </a:fld>
            <a:endParaRPr lang="es-ES" altLang="es-CO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D4F4A40-3E56-475F-BFA8-785EB2CF7D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A2782B4-0E5A-48AA-97F5-562190CA7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A947FE5-F8E1-47F1-B519-D6607B7B9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9E98D-E0AF-4D1D-BB87-83500ACD4544}" type="slidenum">
              <a:rPr lang="es-ES" altLang="es-CO" smtClean="0"/>
              <a:pPr/>
              <a:t>130</a:t>
            </a:fld>
            <a:endParaRPr lang="es-ES" altLang="es-CO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495090A-0A40-499C-86FF-26880489A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4615A25-9081-456B-8A46-61B37EDEB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2AAA843-6F4A-4EDE-BDA1-1BD192B89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B0A7C-C328-4B00-B73D-63D1D4E9E9FD}" type="slidenum">
              <a:rPr lang="es-ES" altLang="es-CO" smtClean="0"/>
              <a:pPr/>
              <a:t>131</a:t>
            </a:fld>
            <a:endParaRPr lang="es-ES" altLang="es-CO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52EAD33-AE81-4BF4-8D8F-FE45E650F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EE0F2F3-8906-40B4-9B91-58E6D58A0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FB1C04D-6FA1-4859-9869-4E1913E73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4EFE13-263C-463D-8A80-643CD3FEC89D}" type="slidenum">
              <a:rPr lang="es-ES" altLang="es-CO" smtClean="0"/>
              <a:pPr/>
              <a:t>132</a:t>
            </a:fld>
            <a:endParaRPr lang="es-ES" altLang="es-CO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20E5CA5-133A-4CA7-B9BA-D431FDD4C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23BCEFA-3934-4978-A242-4E9F77F83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B81EC0E-1672-4622-A0CA-A724C62647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5A29F7-8BD0-462F-A398-4BCCDD73CB17}" type="slidenum">
              <a:rPr lang="es-ES" altLang="es-CO" smtClean="0"/>
              <a:pPr/>
              <a:t>133</a:t>
            </a:fld>
            <a:endParaRPr lang="es-ES" altLang="es-CO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CCDDB83-5C02-48D3-A1A1-36E164483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881A239-ECA7-4C0F-B930-64F487045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C66889C-DB48-4ABD-B17F-55C3240A30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A5CE74-9E7D-48C1-90DF-0DF1D334D7B0}" type="slidenum">
              <a:rPr lang="es-ES" altLang="es-CO" smtClean="0"/>
              <a:pPr/>
              <a:t>135</a:t>
            </a:fld>
            <a:endParaRPr lang="es-ES" altLang="es-CO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E7B93BF-56CC-4C33-A3BB-74C108491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334333C-F7DF-4D14-889B-5C503C0D9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D7350E4-4505-41C2-BA11-F4EE8FAC2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EC150F-2126-4EEE-A53A-A2B9A381FB4C}" type="slidenum">
              <a:rPr lang="es-ES" altLang="es-CO" smtClean="0"/>
              <a:pPr/>
              <a:t>136</a:t>
            </a:fld>
            <a:endParaRPr lang="es-ES" altLang="es-CO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7152D24-DFE7-4154-A23E-06A0965BC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02316D8-2D60-441A-B49B-C821E0D77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9C2D553-E314-4045-A4F2-02C1604C2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943FA8-0B26-4046-B020-BEF69E5F0264}" type="slidenum">
              <a:rPr lang="es-ES" altLang="es-CO" smtClean="0"/>
              <a:pPr/>
              <a:t>137</a:t>
            </a:fld>
            <a:endParaRPr lang="es-ES" altLang="es-CO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0BFB77A-7CE0-49D8-BDB9-C5EC43A8F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7DD8BDF-B987-44DF-BA97-50E86610B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2D61E93-721E-4F0E-AB62-3B3B19C9F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65415-EA92-4F9A-BD7A-75A49AD729FE}" type="slidenum">
              <a:rPr lang="es-ES" altLang="es-CO" smtClean="0"/>
              <a:pPr/>
              <a:t>138</a:t>
            </a:fld>
            <a:endParaRPr lang="es-ES" altLang="es-CO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2890570-C6EC-4580-ACA1-6C4F9ADC7E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E9FAEF2-5FB5-4B20-AE24-663BDF28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>
            <a:extLst>
              <a:ext uri="{FF2B5EF4-FFF2-40B4-BE49-F238E27FC236}">
                <a16:creationId xmlns:a16="http://schemas.microsoft.com/office/drawing/2014/main" id="{E4FFD832-BE04-4FE1-B7EE-535D00FCAE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>
            <a:extLst>
              <a:ext uri="{FF2B5EF4-FFF2-40B4-BE49-F238E27FC236}">
                <a16:creationId xmlns:a16="http://schemas.microsoft.com/office/drawing/2014/main" id="{BE86810D-C0B4-458A-A3F3-026104B3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82948" name="3 Marcador de número de diapositiva">
            <a:extLst>
              <a:ext uri="{FF2B5EF4-FFF2-40B4-BE49-F238E27FC236}">
                <a16:creationId xmlns:a16="http://schemas.microsoft.com/office/drawing/2014/main" id="{4561B7F7-939A-4E14-8B23-0552FA2C0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72CC34-7E7A-44F4-960C-67EC074CA51B}" type="slidenum">
              <a:rPr lang="en-US" altLang="es-CO" sz="1000"/>
              <a:pPr/>
              <a:t>47</a:t>
            </a:fld>
            <a:endParaRPr lang="en-US" altLang="es-CO" sz="100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143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229603783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>
            <a:extLst>
              <a:ext uri="{FF2B5EF4-FFF2-40B4-BE49-F238E27FC236}">
                <a16:creationId xmlns:a16="http://schemas.microsoft.com/office/drawing/2014/main" id="{6D626C32-BBF9-490F-89BA-CEFA6F2A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>
            <a:extLst>
              <a:ext uri="{FF2B5EF4-FFF2-40B4-BE49-F238E27FC236}">
                <a16:creationId xmlns:a16="http://schemas.microsoft.com/office/drawing/2014/main" id="{7395EDFB-5340-496E-B56D-99999854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  <p:sp>
        <p:nvSpPr>
          <p:cNvPr id="79876" name="3 Marcador de número de diapositiva">
            <a:extLst>
              <a:ext uri="{FF2B5EF4-FFF2-40B4-BE49-F238E27FC236}">
                <a16:creationId xmlns:a16="http://schemas.microsoft.com/office/drawing/2014/main" id="{184FF3E5-8DD8-4708-A9A3-1CED1AD6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3646B9-35C7-4F28-99F3-55F10E63A1CC}" type="slidenum">
              <a:rPr lang="en-US" altLang="es-CO" sz="1000"/>
              <a:pPr/>
              <a:t>157</a:t>
            </a:fld>
            <a:endParaRPr lang="en-US" altLang="es-CO" sz="1000"/>
          </a:p>
        </p:txBody>
      </p:sp>
    </p:spTree>
    <p:extLst>
      <p:ext uri="{BB962C8B-B14F-4D97-AF65-F5344CB8AC3E}">
        <p14:creationId xmlns:p14="http://schemas.microsoft.com/office/powerpoint/2010/main" val="11343809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>
              <a:latin typeface="Calibri" charset="0"/>
            </a:endParaRPr>
          </a:p>
        </p:txBody>
      </p:sp>
      <p:sp>
        <p:nvSpPr>
          <p:cNvPr id="286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fld id="{F872E4D5-A490-7246-B093-2F5AA01F2AFC}" type="slidenum">
              <a:rPr lang="id-ID">
                <a:latin typeface="Calibri" charset="0"/>
              </a:rPr>
              <a:pPr/>
              <a:t>190</a:t>
            </a:fld>
            <a:endParaRPr lang="id-ID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5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569050"/>
            <a:ext cx="10511896" cy="5989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1519591"/>
            <a:ext cx="5258721" cy="4323858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43173" y="1519592"/>
            <a:ext cx="5257079" cy="432385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C8C8C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1870" y="5922395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rgbClr val="8300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0"/>
            <a:ext cx="6100624" cy="6858000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91671" y="3594968"/>
            <a:ext cx="5225371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91671" y="2828489"/>
            <a:ext cx="5211724" cy="6869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489" y="5867186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ic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0"/>
            <a:ext cx="6100624" cy="6858000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196" y="440932"/>
            <a:ext cx="1155700" cy="304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03010" y="3594968"/>
            <a:ext cx="5100319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C8C8C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03010" y="2828489"/>
            <a:ext cx="5086998" cy="6869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solidFill>
                  <a:srgbClr val="830051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916" y="5894788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0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0"/>
            <a:ext cx="6100624" cy="6858000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91671" y="3594968"/>
            <a:ext cx="5225371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91671" y="2828489"/>
            <a:ext cx="5211724" cy="6869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489" y="5867186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rgbClr val="C4D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0"/>
            <a:ext cx="6100624" cy="6858000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91671" y="3594968"/>
            <a:ext cx="5225371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91671" y="2828489"/>
            <a:ext cx="5211724" cy="6869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489" y="5867186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542CE28-600B-40E7-96D3-28F6149C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9A9A679E-7B47-4115-BECE-07366062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719E06BF-5F94-4D1B-A8E0-918D0690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999902B-8ED6-44CE-9D89-08C1FF8A09B8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19638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3CE7BE-17A1-4EA6-A635-9F83E0A9C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DF4AB4-D986-49C4-AC1C-2332C2072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EEE1BA5-185E-482D-B769-FABC19753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4C3DF-22E1-451E-8741-D942FD61F235}" type="slidenum">
              <a:rPr lang="en-US" altLang="es-CO"/>
              <a:pPr/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22705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46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13" b="0" i="0">
                <a:solidFill>
                  <a:srgbClr val="1D55A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88085" y="1728726"/>
            <a:ext cx="4197684" cy="215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4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23652" y="1728725"/>
            <a:ext cx="3849036" cy="215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4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6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7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0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A418-29F6-C942-AA47-00F6AE4E86EC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8824" cy="6858000"/>
          </a:xfrm>
          <a:prstGeom prst="rect">
            <a:avLst/>
          </a:prstGeom>
          <a:solidFill>
            <a:srgbClr val="8300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3713" r:id="rId14"/>
    <p:sldLayoutId id="2147483716" r:id="rId15"/>
    <p:sldLayoutId id="2147483715" r:id="rId16"/>
    <p:sldLayoutId id="2147484060" r:id="rId17"/>
    <p:sldLayoutId id="2147484061" r:id="rId18"/>
    <p:sldLayoutId id="2147484062" r:id="rId19"/>
    <p:sldLayoutId id="214748406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://simbon.madpage.com/Fog/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5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6.xml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8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4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9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4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153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711" y="2360716"/>
            <a:ext cx="52123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000" b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MIELOMA - LINFOMA:</a:t>
            </a:r>
            <a:r>
              <a:rPr lang="en-US" sz="2000" b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“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Retos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en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diagnóstico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y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terapias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novedosas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” 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435488" y="4518654"/>
            <a:ext cx="65340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5400" b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Lectura crítica de literatura científica</a:t>
            </a:r>
            <a:endParaRPr lang="en-US" sz="5400" b="1" dirty="0">
              <a:solidFill>
                <a:schemeClr val="bg2"/>
              </a:solidFill>
              <a:latin typeface="Myriad Pro"/>
              <a:ea typeface="+mn-ea"/>
              <a:cs typeface="Myriad Pro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35" y="6272980"/>
            <a:ext cx="2664677" cy="516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218871-5ED8-4926-B52D-C361054BD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B9C8156F-0C29-4CFE-8490-E868A873E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478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5DD3E65C-923E-4DB5-AD2E-9B6B1F2E0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1"/>
            <a:ext cx="73914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3200" b="1">
                <a:latin typeface="Arial" panose="020B0604020202020204" pitchFamily="34" charset="0"/>
              </a:rPr>
              <a:t>Antecedentes Históricos</a:t>
            </a:r>
            <a:endParaRPr lang="es-MX" altLang="es-CO" sz="32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s-MX" altLang="es-CO" sz="28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s-MX" altLang="es-CO" sz="2800" b="1">
                <a:latin typeface="Arial" panose="020B0604020202020204" pitchFamily="34" charset="0"/>
              </a:rPr>
              <a:t>Modelo de Koch-Henle (1882). </a:t>
            </a:r>
            <a:r>
              <a:rPr lang="es-MX" altLang="es-CO" b="1">
                <a:latin typeface="Arial" panose="020B0604020202020204" pitchFamily="34" charset="0"/>
              </a:rPr>
              <a:t>Para el estudio de enfermedades infectocontagiosas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MX" altLang="es-CO" sz="2800" b="1">
                <a:latin typeface="Arial" panose="020B0604020202020204" pitchFamily="34" charset="0"/>
              </a:rPr>
              <a:t>El microorganismo debe estar presente en todos y cada uno de los casos de la enfermedad;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MX" altLang="es-CO" sz="2800" b="1">
                <a:latin typeface="Arial" panose="020B0604020202020204" pitchFamily="34" charset="0"/>
              </a:rPr>
              <a:t>El microorganismo ha de poder aislarse y crecer en cultivo puro;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220BFB61-C6A5-4A57-99D3-103B3954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45532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50" y="3352801"/>
            <a:ext cx="688194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4800" b="1" dirty="0">
                <a:solidFill>
                  <a:schemeClr val="tx2"/>
                </a:solidFill>
              </a:rPr>
              <a:t>El error en epidemiología</a:t>
            </a:r>
            <a:endParaRPr lang="es-MX" altLang="es-CO" sz="2800" b="1" dirty="0">
              <a:solidFill>
                <a:srgbClr val="FDE3BA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7292E7-A521-45CC-A714-25A4701CB36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CO" altLang="es-CO" sz="5400" dirty="0"/>
              <a:t>Lección 3. Concatenar con Lectura 3.</a:t>
            </a:r>
          </a:p>
        </p:txBody>
      </p:sp>
    </p:spTree>
    <p:extLst>
      <p:ext uri="{BB962C8B-B14F-4D97-AF65-F5344CB8AC3E}">
        <p14:creationId xmlns:p14="http://schemas.microsoft.com/office/powerpoint/2010/main" val="3087455432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8C1C8C8-1AF5-4BCC-BBAA-1EECFA264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/>
              <a:t>TIPOS DE ERROR</a:t>
            </a:r>
            <a:endParaRPr lang="es-ES" altLang="es-CO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5DAA455-5951-4C21-8FD0-A137273DB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altLang="es-CO"/>
              <a:t>Error sistemático (validez o exactitud)</a:t>
            </a:r>
          </a:p>
          <a:p>
            <a:pPr eaLnBrk="1" hangingPunct="1"/>
            <a:r>
              <a:rPr lang="es-CO" altLang="es-CO"/>
              <a:t>Error aleatorio (precisión o confiabilidad)</a:t>
            </a:r>
            <a:endParaRPr lang="es-ES" altLang="es-CO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>
            <a:extLst>
              <a:ext uri="{FF2B5EF4-FFF2-40B4-BE49-F238E27FC236}">
                <a16:creationId xmlns:a16="http://schemas.microsoft.com/office/drawing/2014/main" id="{9AB5FEE9-4EE7-4372-ABDA-5469F5C1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9" y="696913"/>
            <a:ext cx="500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/>
              <a:t>Analogía de la diana: validez y reproducibilidad</a:t>
            </a:r>
          </a:p>
        </p:txBody>
      </p:sp>
      <p:grpSp>
        <p:nvGrpSpPr>
          <p:cNvPr id="9219" name="Group 62">
            <a:extLst>
              <a:ext uri="{FF2B5EF4-FFF2-40B4-BE49-F238E27FC236}">
                <a16:creationId xmlns:a16="http://schemas.microsoft.com/office/drawing/2014/main" id="{CA0597C2-0583-4F09-BDA5-C3AA1C4C7F4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371600"/>
            <a:ext cx="8686800" cy="4876800"/>
            <a:chOff x="144" y="864"/>
            <a:chExt cx="5472" cy="3072"/>
          </a:xfrm>
        </p:grpSpPr>
        <p:sp>
          <p:nvSpPr>
            <p:cNvPr id="9220" name="Oval 6">
              <a:extLst>
                <a:ext uri="{FF2B5EF4-FFF2-40B4-BE49-F238E27FC236}">
                  <a16:creationId xmlns:a16="http://schemas.microsoft.com/office/drawing/2014/main" id="{DE49DCE8-3CCB-49B3-8184-39CA79FC7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1536"/>
              <a:ext cx="80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O" altLang="es-CO" sz="1800"/>
            </a:p>
          </p:txBody>
        </p:sp>
        <p:sp>
          <p:nvSpPr>
            <p:cNvPr id="9221" name="Oval 7">
              <a:extLst>
                <a:ext uri="{FF2B5EF4-FFF2-40B4-BE49-F238E27FC236}">
                  <a16:creationId xmlns:a16="http://schemas.microsoft.com/office/drawing/2014/main" id="{831A59A8-3C43-46D6-8D5E-CA1312B5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536"/>
              <a:ext cx="80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O" altLang="es-CO" sz="1800"/>
            </a:p>
          </p:txBody>
        </p:sp>
        <p:grpSp>
          <p:nvGrpSpPr>
            <p:cNvPr id="9222" name="Group 8">
              <a:extLst>
                <a:ext uri="{FF2B5EF4-FFF2-40B4-BE49-F238E27FC236}">
                  <a16:creationId xmlns:a16="http://schemas.microsoft.com/office/drawing/2014/main" id="{A21C915E-E298-4FF0-BEEC-EFC60A8D8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12"/>
              <a:ext cx="2271" cy="1296"/>
              <a:chOff x="240" y="912"/>
              <a:chExt cx="2271" cy="1296"/>
            </a:xfrm>
          </p:grpSpPr>
          <p:grpSp>
            <p:nvGrpSpPr>
              <p:cNvPr id="9265" name="Group 9">
                <a:extLst>
                  <a:ext uri="{FF2B5EF4-FFF2-40B4-BE49-F238E27FC236}">
                    <a16:creationId xmlns:a16="http://schemas.microsoft.com/office/drawing/2014/main" id="{3A73D689-D059-4400-AADE-725E78F2CB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7" y="912"/>
                <a:ext cx="1344" cy="1296"/>
                <a:chOff x="912" y="864"/>
                <a:chExt cx="1344" cy="1296"/>
              </a:xfrm>
            </p:grpSpPr>
            <p:grpSp>
              <p:nvGrpSpPr>
                <p:cNvPr id="9267" name="Group 10">
                  <a:extLst>
                    <a:ext uri="{FF2B5EF4-FFF2-40B4-BE49-F238E27FC236}">
                      <a16:creationId xmlns:a16="http://schemas.microsoft.com/office/drawing/2014/main" id="{9B518B9A-258A-450C-AF44-A564DF3C2B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864"/>
                  <a:ext cx="1344" cy="1296"/>
                  <a:chOff x="775" y="509"/>
                  <a:chExt cx="1344" cy="1296"/>
                </a:xfrm>
              </p:grpSpPr>
              <p:grpSp>
                <p:nvGrpSpPr>
                  <p:cNvPr id="9271" name="Group 11">
                    <a:extLst>
                      <a:ext uri="{FF2B5EF4-FFF2-40B4-BE49-F238E27FC236}">
                        <a16:creationId xmlns:a16="http://schemas.microsoft.com/office/drawing/2014/main" id="{DFA7173E-C4DA-49E3-AD76-73D7EF3813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5" y="698"/>
                    <a:ext cx="960" cy="912"/>
                    <a:chOff x="975" y="705"/>
                    <a:chExt cx="960" cy="912"/>
                  </a:xfrm>
                </p:grpSpPr>
                <p:sp>
                  <p:nvSpPr>
                    <p:cNvPr id="9273" name="Oval 12">
                      <a:extLst>
                        <a:ext uri="{FF2B5EF4-FFF2-40B4-BE49-F238E27FC236}">
                          <a16:creationId xmlns:a16="http://schemas.microsoft.com/office/drawing/2014/main" id="{EE292BE9-1750-4FE6-9320-54298EBE1C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705"/>
                      <a:ext cx="960" cy="912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  <p:sp>
                  <p:nvSpPr>
                    <p:cNvPr id="9274" name="Oval 13">
                      <a:extLst>
                        <a:ext uri="{FF2B5EF4-FFF2-40B4-BE49-F238E27FC236}">
                          <a16:creationId xmlns:a16="http://schemas.microsoft.com/office/drawing/2014/main" id="{897543BF-8ACE-4F46-9DEC-71526F4263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864"/>
                      <a:ext cx="624" cy="576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  <p:sp>
                  <p:nvSpPr>
                    <p:cNvPr id="9275" name="Oval 14">
                      <a:extLst>
                        <a:ext uri="{FF2B5EF4-FFF2-40B4-BE49-F238E27FC236}">
                          <a16:creationId xmlns:a16="http://schemas.microsoft.com/office/drawing/2014/main" id="{6FC1D050-3EF7-4B66-8E51-6BB0D33A32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1056"/>
                      <a:ext cx="192" cy="192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</p:grpSp>
              <p:sp>
                <p:nvSpPr>
                  <p:cNvPr id="9272" name="Oval 15">
                    <a:extLst>
                      <a:ext uri="{FF2B5EF4-FFF2-40B4-BE49-F238E27FC236}">
                        <a16:creationId xmlns:a16="http://schemas.microsoft.com/office/drawing/2014/main" id="{FFFA6E22-181F-4950-AF3D-C10AF9E9C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5" y="509"/>
                    <a:ext cx="1344" cy="1296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s-CO" altLang="es-CO" sz="1800"/>
                  </a:p>
                </p:txBody>
              </p:sp>
            </p:grpSp>
            <p:sp>
              <p:nvSpPr>
                <p:cNvPr id="9268" name="Oval 16">
                  <a:extLst>
                    <a:ext uri="{FF2B5EF4-FFF2-40B4-BE49-F238E27FC236}">
                      <a16:creationId xmlns:a16="http://schemas.microsoft.com/office/drawing/2014/main" id="{87E4322C-4BA1-4B46-81F5-7563989BB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69" name="Oval 17">
                  <a:extLst>
                    <a:ext uri="{FF2B5EF4-FFF2-40B4-BE49-F238E27FC236}">
                      <a16:creationId xmlns:a16="http://schemas.microsoft.com/office/drawing/2014/main" id="{FE13DA43-7DE7-4DD6-8EE0-DCC079F39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2" y="1392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70" name="Oval 18">
                  <a:extLst>
                    <a:ext uri="{FF2B5EF4-FFF2-40B4-BE49-F238E27FC236}">
                      <a16:creationId xmlns:a16="http://schemas.microsoft.com/office/drawing/2014/main" id="{73D90B5D-ED4F-4334-B1DA-0B16869C7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</p:grpSp>
          <p:sp>
            <p:nvSpPr>
              <p:cNvPr id="9266" name="Text Box 19">
                <a:extLst>
                  <a:ext uri="{FF2B5EF4-FFF2-40B4-BE49-F238E27FC236}">
                    <a16:creationId xmlns:a16="http://schemas.microsoft.com/office/drawing/2014/main" id="{43DFF224-E905-4FDC-9968-1E8AD2A3F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276"/>
                <a:ext cx="864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CO" sz="2200" b="1"/>
                  <a:t>válido y preciso</a:t>
                </a:r>
              </a:p>
            </p:txBody>
          </p:sp>
        </p:grpSp>
        <p:grpSp>
          <p:nvGrpSpPr>
            <p:cNvPr id="9223" name="Group 20">
              <a:extLst>
                <a:ext uri="{FF2B5EF4-FFF2-40B4-BE49-F238E27FC236}">
                  <a16:creationId xmlns:a16="http://schemas.microsoft.com/office/drawing/2014/main" id="{0BFA0DF4-F3C1-478E-8CE2-100B34ADF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640"/>
              <a:ext cx="2352" cy="1296"/>
              <a:chOff x="144" y="2640"/>
              <a:chExt cx="2352" cy="1296"/>
            </a:xfrm>
          </p:grpSpPr>
          <p:grpSp>
            <p:nvGrpSpPr>
              <p:cNvPr id="9252" name="Group 21">
                <a:extLst>
                  <a:ext uri="{FF2B5EF4-FFF2-40B4-BE49-F238E27FC236}">
                    <a16:creationId xmlns:a16="http://schemas.microsoft.com/office/drawing/2014/main" id="{CA6D3961-618C-4AA7-9F6F-3391D3758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640"/>
                <a:ext cx="1344" cy="1296"/>
                <a:chOff x="912" y="2640"/>
                <a:chExt cx="1344" cy="1296"/>
              </a:xfrm>
            </p:grpSpPr>
            <p:grpSp>
              <p:nvGrpSpPr>
                <p:cNvPr id="9254" name="Group 22">
                  <a:extLst>
                    <a:ext uri="{FF2B5EF4-FFF2-40B4-BE49-F238E27FC236}">
                      <a16:creationId xmlns:a16="http://schemas.microsoft.com/office/drawing/2014/main" id="{DBC55D87-D842-4038-819E-06054DC55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2640"/>
                  <a:ext cx="1344" cy="1296"/>
                  <a:chOff x="775" y="509"/>
                  <a:chExt cx="1344" cy="1296"/>
                </a:xfrm>
              </p:grpSpPr>
              <p:grpSp>
                <p:nvGrpSpPr>
                  <p:cNvPr id="9260" name="Group 23">
                    <a:extLst>
                      <a:ext uri="{FF2B5EF4-FFF2-40B4-BE49-F238E27FC236}">
                        <a16:creationId xmlns:a16="http://schemas.microsoft.com/office/drawing/2014/main" id="{6BC91123-E038-4DF9-8EBC-10FF3793EA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5" y="698"/>
                    <a:ext cx="960" cy="912"/>
                    <a:chOff x="975" y="705"/>
                    <a:chExt cx="960" cy="912"/>
                  </a:xfrm>
                </p:grpSpPr>
                <p:sp>
                  <p:nvSpPr>
                    <p:cNvPr id="9262" name="Oval 24">
                      <a:extLst>
                        <a:ext uri="{FF2B5EF4-FFF2-40B4-BE49-F238E27FC236}">
                          <a16:creationId xmlns:a16="http://schemas.microsoft.com/office/drawing/2014/main" id="{48F81E1B-1302-4B10-8725-BD7EAC07E2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705"/>
                      <a:ext cx="960" cy="912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  <p:sp>
                  <p:nvSpPr>
                    <p:cNvPr id="9263" name="Oval 25">
                      <a:extLst>
                        <a:ext uri="{FF2B5EF4-FFF2-40B4-BE49-F238E27FC236}">
                          <a16:creationId xmlns:a16="http://schemas.microsoft.com/office/drawing/2014/main" id="{E340C684-0C3B-4AD2-B99F-7249C8F241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864"/>
                      <a:ext cx="624" cy="576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  <p:sp>
                  <p:nvSpPr>
                    <p:cNvPr id="9264" name="Oval 26">
                      <a:extLst>
                        <a:ext uri="{FF2B5EF4-FFF2-40B4-BE49-F238E27FC236}">
                          <a16:creationId xmlns:a16="http://schemas.microsoft.com/office/drawing/2014/main" id="{068D263B-540A-48E7-9563-3A8AC74F18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1056"/>
                      <a:ext cx="192" cy="192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</p:grpSp>
              <p:sp>
                <p:nvSpPr>
                  <p:cNvPr id="9261" name="Oval 27">
                    <a:extLst>
                      <a:ext uri="{FF2B5EF4-FFF2-40B4-BE49-F238E27FC236}">
                        <a16:creationId xmlns:a16="http://schemas.microsoft.com/office/drawing/2014/main" id="{ABD5338F-3DD0-48D8-80A9-2F96A0159E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5" y="509"/>
                    <a:ext cx="1344" cy="1296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s-CO" altLang="es-CO" sz="1800"/>
                  </a:p>
                </p:txBody>
              </p:sp>
            </p:grpSp>
            <p:sp>
              <p:nvSpPr>
                <p:cNvPr id="9255" name="Oval 28">
                  <a:extLst>
                    <a:ext uri="{FF2B5EF4-FFF2-40B4-BE49-F238E27FC236}">
                      <a16:creationId xmlns:a16="http://schemas.microsoft.com/office/drawing/2014/main" id="{FB8B5C26-EC3C-42B6-962B-DCE3E6959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264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56" name="Oval 29">
                  <a:extLst>
                    <a:ext uri="{FF2B5EF4-FFF2-40B4-BE49-F238E27FC236}">
                      <a16:creationId xmlns:a16="http://schemas.microsoft.com/office/drawing/2014/main" id="{D2425BC3-20AB-46DD-9C4F-B5AAF32A3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3120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57" name="Oval 30">
                  <a:extLst>
                    <a:ext uri="{FF2B5EF4-FFF2-40B4-BE49-F238E27FC236}">
                      <a16:creationId xmlns:a16="http://schemas.microsoft.com/office/drawing/2014/main" id="{D10108BD-5C21-4A1B-ABB6-1AABCAAC5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120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58" name="Oval 31">
                  <a:extLst>
                    <a:ext uri="{FF2B5EF4-FFF2-40B4-BE49-F238E27FC236}">
                      <a16:creationId xmlns:a16="http://schemas.microsoft.com/office/drawing/2014/main" id="{FA92051B-0C36-47F4-B61B-20BF77148A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8" y="3367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59" name="Oval 32">
                  <a:extLst>
                    <a:ext uri="{FF2B5EF4-FFF2-40B4-BE49-F238E27FC236}">
                      <a16:creationId xmlns:a16="http://schemas.microsoft.com/office/drawing/2014/main" id="{0433B6A4-610C-4D9A-8C60-F66A00AFC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4" y="3249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</p:grpSp>
          <p:sp>
            <p:nvSpPr>
              <p:cNvPr id="9253" name="Text Box 33">
                <a:extLst>
                  <a:ext uri="{FF2B5EF4-FFF2-40B4-BE49-F238E27FC236}">
                    <a16:creationId xmlns:a16="http://schemas.microsoft.com/office/drawing/2014/main" id="{0AB74D0D-089D-4F61-8AF7-4C8B014B8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3024"/>
                <a:ext cx="96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CO" sz="2200" b="1"/>
                  <a:t>válido e impreciso</a:t>
                </a:r>
              </a:p>
            </p:txBody>
          </p:sp>
        </p:grpSp>
        <p:grpSp>
          <p:nvGrpSpPr>
            <p:cNvPr id="9224" name="Group 34">
              <a:extLst>
                <a:ext uri="{FF2B5EF4-FFF2-40B4-BE49-F238E27FC236}">
                  <a16:creationId xmlns:a16="http://schemas.microsoft.com/office/drawing/2014/main" id="{7FBFAFF8-4C94-40A1-8EB4-81E079F90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864"/>
              <a:ext cx="2352" cy="1296"/>
              <a:chOff x="3168" y="864"/>
              <a:chExt cx="2352" cy="1296"/>
            </a:xfrm>
          </p:grpSpPr>
          <p:grpSp>
            <p:nvGrpSpPr>
              <p:cNvPr id="9239" name="Group 35">
                <a:extLst>
                  <a:ext uri="{FF2B5EF4-FFF2-40B4-BE49-F238E27FC236}">
                    <a16:creationId xmlns:a16="http://schemas.microsoft.com/office/drawing/2014/main" id="{AC3E23E1-6179-4650-AC70-0FF17AE4E1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864"/>
                <a:ext cx="1344" cy="1296"/>
                <a:chOff x="3360" y="864"/>
                <a:chExt cx="1344" cy="1296"/>
              </a:xfrm>
            </p:grpSpPr>
            <p:grpSp>
              <p:nvGrpSpPr>
                <p:cNvPr id="9241" name="Group 36">
                  <a:extLst>
                    <a:ext uri="{FF2B5EF4-FFF2-40B4-BE49-F238E27FC236}">
                      <a16:creationId xmlns:a16="http://schemas.microsoft.com/office/drawing/2014/main" id="{624CAE97-D20F-49B8-9A53-C55930EF8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864"/>
                  <a:ext cx="1344" cy="1296"/>
                  <a:chOff x="775" y="509"/>
                  <a:chExt cx="1344" cy="1296"/>
                </a:xfrm>
              </p:grpSpPr>
              <p:grpSp>
                <p:nvGrpSpPr>
                  <p:cNvPr id="9247" name="Group 37">
                    <a:extLst>
                      <a:ext uri="{FF2B5EF4-FFF2-40B4-BE49-F238E27FC236}">
                        <a16:creationId xmlns:a16="http://schemas.microsoft.com/office/drawing/2014/main" id="{1C6F66CA-96F3-4846-8864-78E06A57D4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5" y="698"/>
                    <a:ext cx="960" cy="912"/>
                    <a:chOff x="975" y="705"/>
                    <a:chExt cx="960" cy="912"/>
                  </a:xfrm>
                </p:grpSpPr>
                <p:sp>
                  <p:nvSpPr>
                    <p:cNvPr id="9249" name="Oval 38">
                      <a:extLst>
                        <a:ext uri="{FF2B5EF4-FFF2-40B4-BE49-F238E27FC236}">
                          <a16:creationId xmlns:a16="http://schemas.microsoft.com/office/drawing/2014/main" id="{EAE7CC07-64BF-4EE3-8E92-3F3B93602B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705"/>
                      <a:ext cx="960" cy="912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  <p:sp>
                  <p:nvSpPr>
                    <p:cNvPr id="9250" name="Oval 39">
                      <a:extLst>
                        <a:ext uri="{FF2B5EF4-FFF2-40B4-BE49-F238E27FC236}">
                          <a16:creationId xmlns:a16="http://schemas.microsoft.com/office/drawing/2014/main" id="{62D8938C-B0CA-487F-901D-4F9914194E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864"/>
                      <a:ext cx="624" cy="576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  <p:sp>
                  <p:nvSpPr>
                    <p:cNvPr id="9251" name="Oval 40">
                      <a:extLst>
                        <a:ext uri="{FF2B5EF4-FFF2-40B4-BE49-F238E27FC236}">
                          <a16:creationId xmlns:a16="http://schemas.microsoft.com/office/drawing/2014/main" id="{DAF87769-4516-43CE-9E95-3CD68421E81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1056"/>
                      <a:ext cx="192" cy="192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</p:grpSp>
              <p:sp>
                <p:nvSpPr>
                  <p:cNvPr id="9248" name="Oval 41">
                    <a:extLst>
                      <a:ext uri="{FF2B5EF4-FFF2-40B4-BE49-F238E27FC236}">
                        <a16:creationId xmlns:a16="http://schemas.microsoft.com/office/drawing/2014/main" id="{76DE76B0-9054-444C-AA94-BCEC240C07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5" y="509"/>
                    <a:ext cx="1344" cy="1296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s-CO" altLang="es-CO" sz="1800"/>
                  </a:p>
                </p:txBody>
              </p:sp>
            </p:grpSp>
            <p:sp>
              <p:nvSpPr>
                <p:cNvPr id="9242" name="Oval 42">
                  <a:extLst>
                    <a:ext uri="{FF2B5EF4-FFF2-40B4-BE49-F238E27FC236}">
                      <a16:creationId xmlns:a16="http://schemas.microsoft.com/office/drawing/2014/main" id="{E6885258-3E54-4E79-841E-E3EF51CC2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8" y="912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43" name="Oval 43">
                  <a:extLst>
                    <a:ext uri="{FF2B5EF4-FFF2-40B4-BE49-F238E27FC236}">
                      <a16:creationId xmlns:a16="http://schemas.microsoft.com/office/drawing/2014/main" id="{3A9A85E1-E2B7-44FE-85EB-678BC6101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4" y="912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44" name="Oval 44">
                  <a:extLst>
                    <a:ext uri="{FF2B5EF4-FFF2-40B4-BE49-F238E27FC236}">
                      <a16:creationId xmlns:a16="http://schemas.microsoft.com/office/drawing/2014/main" id="{4ED94437-63F2-4F66-B489-655C7E559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960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45" name="Oval 45">
                  <a:extLst>
                    <a:ext uri="{FF2B5EF4-FFF2-40B4-BE49-F238E27FC236}">
                      <a16:creationId xmlns:a16="http://schemas.microsoft.com/office/drawing/2014/main" id="{A92B4979-034B-46D2-9550-F5FBE5275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1008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46" name="Oval 46">
                  <a:extLst>
                    <a:ext uri="{FF2B5EF4-FFF2-40B4-BE49-F238E27FC236}">
                      <a16:creationId xmlns:a16="http://schemas.microsoft.com/office/drawing/2014/main" id="{3B037252-133F-4517-BAD6-7B0A09220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0" y="912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</p:grpSp>
          <p:sp>
            <p:nvSpPr>
              <p:cNvPr id="9240" name="Text Box 47">
                <a:extLst>
                  <a:ext uri="{FF2B5EF4-FFF2-40B4-BE49-F238E27FC236}">
                    <a16:creationId xmlns:a16="http://schemas.microsoft.com/office/drawing/2014/main" id="{E0511F55-512C-4E71-ADE2-42CCC1255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274"/>
                <a:ext cx="96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CO" sz="2200" b="1"/>
                  <a:t>no válido, preciso</a:t>
                </a:r>
              </a:p>
            </p:txBody>
          </p:sp>
        </p:grpSp>
        <p:grpSp>
          <p:nvGrpSpPr>
            <p:cNvPr id="9225" name="Group 48">
              <a:extLst>
                <a:ext uri="{FF2B5EF4-FFF2-40B4-BE49-F238E27FC236}">
                  <a16:creationId xmlns:a16="http://schemas.microsoft.com/office/drawing/2014/main" id="{374C333D-15A9-4A64-91C5-5CD4C1329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92"/>
              <a:ext cx="2448" cy="1296"/>
              <a:chOff x="3168" y="2592"/>
              <a:chExt cx="2448" cy="1296"/>
            </a:xfrm>
          </p:grpSpPr>
          <p:grpSp>
            <p:nvGrpSpPr>
              <p:cNvPr id="9226" name="Group 49">
                <a:extLst>
                  <a:ext uri="{FF2B5EF4-FFF2-40B4-BE49-F238E27FC236}">
                    <a16:creationId xmlns:a16="http://schemas.microsoft.com/office/drawing/2014/main" id="{E9B47BD5-BB0F-4A6F-93A3-7CBC0C7B01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592"/>
                <a:ext cx="1344" cy="1296"/>
                <a:chOff x="3412" y="2592"/>
                <a:chExt cx="1344" cy="1296"/>
              </a:xfrm>
            </p:grpSpPr>
            <p:grpSp>
              <p:nvGrpSpPr>
                <p:cNvPr id="9228" name="Group 50">
                  <a:extLst>
                    <a:ext uri="{FF2B5EF4-FFF2-40B4-BE49-F238E27FC236}">
                      <a16:creationId xmlns:a16="http://schemas.microsoft.com/office/drawing/2014/main" id="{C8266AE8-B6C8-4286-9018-6B0BF46514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2592"/>
                  <a:ext cx="1344" cy="1296"/>
                  <a:chOff x="775" y="509"/>
                  <a:chExt cx="1344" cy="1296"/>
                </a:xfrm>
              </p:grpSpPr>
              <p:grpSp>
                <p:nvGrpSpPr>
                  <p:cNvPr id="9234" name="Group 51">
                    <a:extLst>
                      <a:ext uri="{FF2B5EF4-FFF2-40B4-BE49-F238E27FC236}">
                        <a16:creationId xmlns:a16="http://schemas.microsoft.com/office/drawing/2014/main" id="{E9ECFCC1-D0ED-4F50-8144-CC7EB5D781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5" y="698"/>
                    <a:ext cx="960" cy="912"/>
                    <a:chOff x="975" y="705"/>
                    <a:chExt cx="960" cy="912"/>
                  </a:xfrm>
                </p:grpSpPr>
                <p:sp>
                  <p:nvSpPr>
                    <p:cNvPr id="9236" name="Oval 52">
                      <a:extLst>
                        <a:ext uri="{FF2B5EF4-FFF2-40B4-BE49-F238E27FC236}">
                          <a16:creationId xmlns:a16="http://schemas.microsoft.com/office/drawing/2014/main" id="{A89A9C1C-7E32-4786-A35A-504E5B0261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5" y="705"/>
                      <a:ext cx="960" cy="912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  <p:sp>
                  <p:nvSpPr>
                    <p:cNvPr id="9237" name="Oval 53">
                      <a:extLst>
                        <a:ext uri="{FF2B5EF4-FFF2-40B4-BE49-F238E27FC236}">
                          <a16:creationId xmlns:a16="http://schemas.microsoft.com/office/drawing/2014/main" id="{066B2C1D-1B63-45F0-9C61-7B2064C76D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864"/>
                      <a:ext cx="624" cy="576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  <p:sp>
                  <p:nvSpPr>
                    <p:cNvPr id="9238" name="Oval 54">
                      <a:extLst>
                        <a:ext uri="{FF2B5EF4-FFF2-40B4-BE49-F238E27FC236}">
                          <a16:creationId xmlns:a16="http://schemas.microsoft.com/office/drawing/2014/main" id="{09BCF6FF-3AD7-4611-980F-D46EDD1A80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1056"/>
                      <a:ext cx="192" cy="192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s-CO" altLang="es-CO" sz="1800"/>
                    </a:p>
                  </p:txBody>
                </p:sp>
              </p:grpSp>
              <p:sp>
                <p:nvSpPr>
                  <p:cNvPr id="9235" name="Oval 55">
                    <a:extLst>
                      <a:ext uri="{FF2B5EF4-FFF2-40B4-BE49-F238E27FC236}">
                        <a16:creationId xmlns:a16="http://schemas.microsoft.com/office/drawing/2014/main" id="{7394E6FB-CA61-44C7-BB1F-58F9E52FDB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5" y="509"/>
                    <a:ext cx="1344" cy="1296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s-CO" altLang="es-CO" sz="1800"/>
                  </a:p>
                </p:txBody>
              </p:sp>
            </p:grpSp>
            <p:sp>
              <p:nvSpPr>
                <p:cNvPr id="9229" name="Oval 56">
                  <a:extLst>
                    <a:ext uri="{FF2B5EF4-FFF2-40B4-BE49-F238E27FC236}">
                      <a16:creationId xmlns:a16="http://schemas.microsoft.com/office/drawing/2014/main" id="{1C5C8392-15E7-49AC-8C0D-888274B2D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8" y="2880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30" name="Oval 57">
                  <a:extLst>
                    <a:ext uri="{FF2B5EF4-FFF2-40B4-BE49-F238E27FC236}">
                      <a16:creationId xmlns:a16="http://schemas.microsoft.com/office/drawing/2014/main" id="{26780384-31C0-4BD4-AAC6-42BC04802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821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31" name="Oval 58">
                  <a:extLst>
                    <a:ext uri="{FF2B5EF4-FFF2-40B4-BE49-F238E27FC236}">
                      <a16:creationId xmlns:a16="http://schemas.microsoft.com/office/drawing/2014/main" id="{53B8D8CC-4519-4D5B-8F1E-BA1D38D74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6" y="2976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32" name="Oval 59">
                  <a:extLst>
                    <a:ext uri="{FF2B5EF4-FFF2-40B4-BE49-F238E27FC236}">
                      <a16:creationId xmlns:a16="http://schemas.microsoft.com/office/drawing/2014/main" id="{25FB40D8-2BAE-4FAC-9952-E7CF2EDB5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9" y="3404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  <p:sp>
              <p:nvSpPr>
                <p:cNvPr id="9233" name="Oval 60">
                  <a:extLst>
                    <a:ext uri="{FF2B5EF4-FFF2-40B4-BE49-F238E27FC236}">
                      <a16:creationId xmlns:a16="http://schemas.microsoft.com/office/drawing/2014/main" id="{B862389D-D470-4DAB-965F-23E3829AB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3692"/>
                  <a:ext cx="80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CO" altLang="es-CO" sz="1800"/>
                </a:p>
              </p:txBody>
            </p:sp>
          </p:grpSp>
          <p:sp>
            <p:nvSpPr>
              <p:cNvPr id="9227" name="Text Box 61">
                <a:extLst>
                  <a:ext uri="{FF2B5EF4-FFF2-40B4-BE49-F238E27FC236}">
                    <a16:creationId xmlns:a16="http://schemas.microsoft.com/office/drawing/2014/main" id="{26B74740-997B-4A75-AC7A-240A9550A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024"/>
                <a:ext cx="1056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" altLang="es-CO" sz="2200" b="1"/>
                  <a:t>no válido e impreciso</a:t>
                </a:r>
              </a:p>
            </p:txBody>
          </p:sp>
        </p:grp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054195C-DC43-405D-BE19-496AF250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990601"/>
            <a:ext cx="792162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b="1">
                <a:solidFill>
                  <a:schemeClr val="accent2"/>
                </a:solidFill>
              </a:rPr>
              <a:t>Validez / exactitud</a:t>
            </a:r>
            <a:endParaRPr lang="es-ES_tradnl" altLang="es-CO" b="1" i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/>
              <a:t>Grado en que una variable representa realmente lo que se supone que debe representar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/>
              <a:t>Grado de ausencia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/>
              <a:t>de error sistemático o de sesgo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>
                <a:solidFill>
                  <a:schemeClr val="accent2"/>
                </a:solidFill>
              </a:rPr>
              <a:t>[validity, accuracy]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BE234D7-0A2C-48C9-827A-4F04EE57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4751388"/>
            <a:ext cx="3711272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 dirty="0">
                <a:solidFill>
                  <a:schemeClr val="accent2"/>
                </a:solidFill>
              </a:rPr>
              <a:t> estudio proporciona resultados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AFAF1E0-4DC6-4022-9340-8B22F26EA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39" y="5342076"/>
            <a:ext cx="5352747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 dirty="0">
                <a:solidFill>
                  <a:schemeClr val="accent2"/>
                </a:solidFill>
              </a:rPr>
              <a:t>que se corresponden con los resultados reales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7CC3B733-25EE-4D2C-B215-D096900A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484314"/>
            <a:ext cx="53736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4000" b="1">
                <a:solidFill>
                  <a:schemeClr val="accent2"/>
                </a:solidFill>
              </a:rPr>
              <a:t>Validez de un estudio</a:t>
            </a:r>
          </a:p>
        </p:txBody>
      </p:sp>
      <p:pic>
        <p:nvPicPr>
          <p:cNvPr id="13315" name="Picture 3" descr="target">
            <a:extLst>
              <a:ext uri="{FF2B5EF4-FFF2-40B4-BE49-F238E27FC236}">
                <a16:creationId xmlns:a16="http://schemas.microsoft.com/office/drawing/2014/main" id="{163CE746-84D9-4C03-91B2-4BEDC1B8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1125539"/>
            <a:ext cx="20669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>
            <a:extLst>
              <a:ext uri="{FF2B5EF4-FFF2-40B4-BE49-F238E27FC236}">
                <a16:creationId xmlns:a16="http://schemas.microsoft.com/office/drawing/2014/main" id="{6D8C6549-6739-4746-B210-347BC487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876550"/>
            <a:ext cx="7593012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SzTx/>
              <a:buFontTx/>
              <a:buChar char="•"/>
            </a:pPr>
            <a:r>
              <a:rPr lang="es-ES" altLang="es-CO" sz="3800">
                <a:solidFill>
                  <a:srgbClr val="000099"/>
                </a:solidFill>
              </a:rPr>
              <a:t>  Validez interna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s-ES" altLang="es-CO" sz="380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O" sz="3800">
                <a:solidFill>
                  <a:srgbClr val="000099"/>
                </a:solidFill>
              </a:rPr>
              <a:t>  Validez externa o generalización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9E8EA47B-35A4-49AC-AA9D-A1DF0E827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981076"/>
            <a:ext cx="6265862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3800" b="1">
                <a:solidFill>
                  <a:srgbClr val="000099"/>
                </a:solidFill>
              </a:rPr>
              <a:t>Validez interna  (“validez”)</a:t>
            </a:r>
            <a:endParaRPr lang="es-ES" altLang="es-CO" sz="1800" b="1">
              <a:solidFill>
                <a:srgbClr val="000099"/>
              </a:solidFill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33CB0273-A652-488C-9D4B-05B247E9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039939"/>
            <a:ext cx="477566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>
                <a:solidFill>
                  <a:srgbClr val="000099"/>
                </a:solidFill>
              </a:rPr>
              <a:t>Grado en el que los resultados de un estudio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>
                <a:solidFill>
                  <a:srgbClr val="000099"/>
                </a:solidFill>
              </a:rPr>
              <a:t>son correctos para los sujetos estudiados.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180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>
                <a:solidFill>
                  <a:srgbClr val="000099"/>
                </a:solidFill>
              </a:rPr>
              <a:t>Condiciones: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>
                <a:solidFill>
                  <a:srgbClr val="000099"/>
                </a:solidFill>
              </a:rPr>
              <a:t> ausencia de </a:t>
            </a:r>
            <a:r>
              <a:rPr lang="es-ES" altLang="es-CO" sz="1800" b="1">
                <a:solidFill>
                  <a:srgbClr val="000099"/>
                </a:solidFill>
              </a:rPr>
              <a:t>errores sistemáticos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>
                <a:solidFill>
                  <a:srgbClr val="000099"/>
                </a:solidFill>
              </a:rPr>
              <a:t> minimización de </a:t>
            </a:r>
            <a:r>
              <a:rPr lang="es-ES" altLang="es-CO" sz="1800" b="1">
                <a:solidFill>
                  <a:srgbClr val="000099"/>
                </a:solidFill>
              </a:rPr>
              <a:t>errores aleatorios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1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283C916B-C70E-421C-93EC-E6A3BEAA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81076"/>
            <a:ext cx="7634288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3800" b="1">
                <a:solidFill>
                  <a:srgbClr val="000099"/>
                </a:solidFill>
              </a:rPr>
              <a:t>Validez externa  (generalización)</a:t>
            </a:r>
            <a:endParaRPr lang="es-ES" altLang="es-CO" sz="1800" b="1">
              <a:solidFill>
                <a:srgbClr val="000099"/>
              </a:solidFill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971FB6FE-21FF-4F6B-A790-E39E9CF0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039939"/>
            <a:ext cx="78835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>
                <a:solidFill>
                  <a:srgbClr val="000099"/>
                </a:solidFill>
              </a:rPr>
              <a:t>La capacidad de extrapolación o traslación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>
                <a:solidFill>
                  <a:srgbClr val="000099"/>
                </a:solidFill>
              </a:rPr>
              <a:t>de los resultados del estudio a una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>
                <a:solidFill>
                  <a:srgbClr val="000099"/>
                </a:solidFill>
              </a:rPr>
              <a:t>población diferente o más extensa que la estudiada o a un nivel más abstracto de conocimiento científico.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180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>
                <a:solidFill>
                  <a:srgbClr val="000099"/>
                </a:solidFill>
              </a:rPr>
              <a:t>Condiciones: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>
                <a:solidFill>
                  <a:srgbClr val="000099"/>
                </a:solidFill>
              </a:rPr>
              <a:t> representatividad estadística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>
                <a:solidFill>
                  <a:srgbClr val="000099"/>
                </a:solidFill>
              </a:rPr>
              <a:t> alta validez interna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18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D739BD1-FEB6-4347-968D-4A54370C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692151"/>
            <a:ext cx="7921625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b="1">
                <a:solidFill>
                  <a:srgbClr val="A50021"/>
                </a:solidFill>
              </a:rPr>
              <a:t>Reproducibilidad / Fiabilidad / Precisión </a:t>
            </a:r>
            <a:endParaRPr lang="es-ES_tradnl" altLang="es-CO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/>
              <a:t>Grado en en que una variable tiene casi el mismo valor cuando se mide repetidamente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/>
              <a:t>Grado de ausencia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/>
              <a:t>de errores aleatorios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>
                <a:solidFill>
                  <a:srgbClr val="993300"/>
                </a:solidFill>
              </a:rPr>
              <a:t>[reliability, reproducibility]</a:t>
            </a:r>
            <a:endParaRPr lang="es-ES_tradnl" altLang="es-CO" sz="1800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1800" b="1"/>
          </a:p>
        </p:txBody>
      </p:sp>
      <p:sp>
        <p:nvSpPr>
          <p:cNvPr id="1339396" name="Text Box 4">
            <a:extLst>
              <a:ext uri="{FF2B5EF4-FFF2-40B4-BE49-F238E27FC236}">
                <a16:creationId xmlns:a16="http://schemas.microsoft.com/office/drawing/2014/main" id="{D96F1EDA-DE7D-4742-A445-73385A6C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5097463"/>
            <a:ext cx="2762295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>
                <a:solidFill>
                  <a:schemeClr val="accent2"/>
                </a:solidFill>
              </a:rPr>
              <a:t>un estudio proporciona</a:t>
            </a:r>
          </a:p>
        </p:txBody>
      </p:sp>
      <p:sp>
        <p:nvSpPr>
          <p:cNvPr id="1339397" name="Text Box 5">
            <a:extLst>
              <a:ext uri="{FF2B5EF4-FFF2-40B4-BE49-F238E27FC236}">
                <a16:creationId xmlns:a16="http://schemas.microsoft.com/office/drawing/2014/main" id="{28EC0CB9-A8C2-4EA9-8A2E-F5A2DE81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5616575"/>
            <a:ext cx="5647700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>
                <a:solidFill>
                  <a:schemeClr val="accent2"/>
                </a:solidFill>
              </a:rPr>
              <a:t>resultados similares cuando se hace varias veces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396" grpId="0" animBg="1"/>
      <p:bldP spid="133939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BBB214-DF67-419F-9340-35D7DAB1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3008314"/>
            <a:ext cx="7048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4000" b="1">
                <a:solidFill>
                  <a:srgbClr val="000099"/>
                </a:solidFill>
              </a:rPr>
              <a:t>Error sistemático y aleatorio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994474E-1BC9-4506-B4FF-13CF2B5A0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/>
              <a:t>ERROR SISTEMÁTICO</a:t>
            </a:r>
            <a:endParaRPr lang="es-ES" altLang="es-CO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A725F4A-4978-4CC4-A80F-10CB10EB0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CO" altLang="es-CO"/>
              <a:t>Aquel cometido por el investigador durante el diseño del proceso de investigación.</a:t>
            </a:r>
          </a:p>
          <a:p>
            <a:pPr algn="just" eaLnBrk="1" hangingPunct="1">
              <a:lnSpc>
                <a:spcPct val="90000"/>
              </a:lnSpc>
            </a:pPr>
            <a:r>
              <a:rPr lang="es-CO" altLang="es-CO"/>
              <a:t>Su prevención requiere conocimiento íntimo de la naturaleza del problema y dominio de los métodos epidemiológicos</a:t>
            </a:r>
          </a:p>
          <a:p>
            <a:pPr algn="just" eaLnBrk="1" hangingPunct="1">
              <a:lnSpc>
                <a:spcPct val="90000"/>
              </a:lnSpc>
            </a:pPr>
            <a:r>
              <a:rPr lang="es-CO" altLang="es-CO"/>
              <a:t>Si no se ha prevenido, no siempre es posible corregirlo en el análisis.</a:t>
            </a:r>
            <a:endParaRPr lang="es-ES" alt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B7526A-F7FD-4E5C-BA55-BCCF8BB0A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FFE6D1D-A8B7-4C6C-871E-2B2F76977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1"/>
            <a:ext cx="792480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CO" sz="3200" b="1">
                <a:latin typeface="Arial" panose="020B0604020202020204" pitchFamily="34" charset="0"/>
              </a:rPr>
              <a:t>Antecedentes Históricos</a:t>
            </a:r>
            <a:endParaRPr lang="es-MX" altLang="es-CO" sz="3200">
              <a:latin typeface="Arial" panose="020B0604020202020204" pitchFamily="34" charset="0"/>
            </a:endParaRPr>
          </a:p>
          <a:p>
            <a:pPr algn="just" eaLnBrk="0" hangingPunct="0"/>
            <a:endParaRPr lang="es-MX" altLang="es-CO" sz="2800" b="1">
              <a:latin typeface="Arial" panose="020B0604020202020204" pitchFamily="34" charset="0"/>
            </a:endParaRPr>
          </a:p>
          <a:p>
            <a:pPr algn="just" eaLnBrk="0" hangingPunct="0"/>
            <a:r>
              <a:rPr lang="es-MX" altLang="es-CO" sz="2800" b="1">
                <a:latin typeface="Arial" panose="020B0604020202020204" pitchFamily="34" charset="0"/>
              </a:rPr>
              <a:t>Modelo de Koch-Henle El microorganismo debe causar la enfermedad específica cuando se inocula a un animal susceptible;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MX" altLang="es-CO" sz="2800" b="1">
                <a:latin typeface="Arial" panose="020B0604020202020204" pitchFamily="34" charset="0"/>
              </a:rPr>
              <a:t>El microorganismo debe poder recuperarse del animal enfermo y ser identificado.</a:t>
            </a:r>
            <a:endParaRPr lang="es-ES" altLang="es-CO" sz="2800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sz="2800" b="1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9BD97C1-324D-409E-8BFD-6F5B3E251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dirty="0"/>
              <a:t>ERROR SISTEMÁTICO</a:t>
            </a:r>
            <a:endParaRPr lang="es-ES" altLang="es-CO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B533836-C622-4FB2-8F51-CDFBF371E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altLang="es-CO"/>
              <a:t>Sesgo de información</a:t>
            </a:r>
          </a:p>
          <a:p>
            <a:pPr eaLnBrk="1" hangingPunct="1"/>
            <a:r>
              <a:rPr lang="es-CO" altLang="es-CO"/>
              <a:t>Sesgo de selección</a:t>
            </a:r>
          </a:p>
          <a:p>
            <a:pPr eaLnBrk="1" hangingPunct="1"/>
            <a:r>
              <a:rPr lang="es-CO" altLang="es-CO"/>
              <a:t>Fenómeno de confusión</a:t>
            </a:r>
            <a:endParaRPr lang="es-ES" altLang="es-CO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8339663-43B4-4C0F-A61D-4CADB7FC6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dirty="0"/>
              <a:t>SESGO DE INFORMACIÓN</a:t>
            </a:r>
            <a:endParaRPr lang="es-ES" altLang="es-CO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0AB16C5-9ADA-4AC6-8F65-7ACAD042A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O" altLang="es-CO"/>
              <a:t>Relacionado con el proceso de medición</a:t>
            </a:r>
          </a:p>
          <a:p>
            <a:pPr eaLnBrk="1" hangingPunct="1"/>
            <a:r>
              <a:rPr lang="es-CO" altLang="es-CO"/>
              <a:t>Puede ser diferencial o no diferencial</a:t>
            </a:r>
          </a:p>
          <a:p>
            <a:pPr eaLnBrk="1" hangingPunct="1"/>
            <a:r>
              <a:rPr lang="es-CO" altLang="es-CO"/>
              <a:t>Tiene el potencial de subestimar o sobre-estimar el parámetro de interés</a:t>
            </a:r>
            <a:endParaRPr lang="es-ES" altLang="es-CO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25A977F-8672-4A3C-A965-F19C40E2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327026"/>
            <a:ext cx="4613275" cy="650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3600">
                <a:solidFill>
                  <a:schemeClr val="bg1"/>
                </a:solidFill>
              </a:rPr>
              <a:t>Sesgo de información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39F740E5-A221-42CC-A1D8-08E987E5DC5F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484314"/>
            <a:ext cx="2592388" cy="2376487"/>
            <a:chOff x="748" y="935"/>
            <a:chExt cx="1542" cy="1406"/>
          </a:xfrm>
        </p:grpSpPr>
        <p:sp>
          <p:nvSpPr>
            <p:cNvPr id="26650" name="Rectangle 4">
              <a:extLst>
                <a:ext uri="{FF2B5EF4-FFF2-40B4-BE49-F238E27FC236}">
                  <a16:creationId xmlns:a16="http://schemas.microsoft.com/office/drawing/2014/main" id="{D27F9468-290A-43C9-963C-D7A315A26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35"/>
              <a:ext cx="1542" cy="1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O" altLang="es-CO" sz="1800"/>
            </a:p>
          </p:txBody>
        </p:sp>
        <p:sp>
          <p:nvSpPr>
            <p:cNvPr id="26651" name="Line 5">
              <a:extLst>
                <a:ext uri="{FF2B5EF4-FFF2-40B4-BE49-F238E27FC236}">
                  <a16:creationId xmlns:a16="http://schemas.microsoft.com/office/drawing/2014/main" id="{C82E9BB1-8E42-4AFC-9640-9476BED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63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6652" name="Line 6">
              <a:extLst>
                <a:ext uri="{FF2B5EF4-FFF2-40B4-BE49-F238E27FC236}">
                  <a16:creationId xmlns:a16="http://schemas.microsoft.com/office/drawing/2014/main" id="{B008C314-56FF-4ACC-9EFF-BB12558B5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35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6628" name="Group 7">
            <a:extLst>
              <a:ext uri="{FF2B5EF4-FFF2-40B4-BE49-F238E27FC236}">
                <a16:creationId xmlns:a16="http://schemas.microsoft.com/office/drawing/2014/main" id="{2582DB5D-01A5-4456-906C-ACC3FF2DBB93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4221164"/>
            <a:ext cx="1871662" cy="1584325"/>
            <a:chOff x="748" y="935"/>
            <a:chExt cx="1542" cy="1406"/>
          </a:xfrm>
        </p:grpSpPr>
        <p:sp>
          <p:nvSpPr>
            <p:cNvPr id="26647" name="Rectangle 8">
              <a:extLst>
                <a:ext uri="{FF2B5EF4-FFF2-40B4-BE49-F238E27FC236}">
                  <a16:creationId xmlns:a16="http://schemas.microsoft.com/office/drawing/2014/main" id="{10355982-3AA9-4E5F-9E8D-64A81C52C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35"/>
              <a:ext cx="1542" cy="1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O" altLang="es-CO" sz="1800"/>
            </a:p>
          </p:txBody>
        </p:sp>
        <p:sp>
          <p:nvSpPr>
            <p:cNvPr id="26648" name="Line 9">
              <a:extLst>
                <a:ext uri="{FF2B5EF4-FFF2-40B4-BE49-F238E27FC236}">
                  <a16:creationId xmlns:a16="http://schemas.microsoft.com/office/drawing/2014/main" id="{9ABFC048-E24E-4E44-BB84-9EBF19F07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63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6649" name="Line 10">
              <a:extLst>
                <a:ext uri="{FF2B5EF4-FFF2-40B4-BE49-F238E27FC236}">
                  <a16:creationId xmlns:a16="http://schemas.microsoft.com/office/drawing/2014/main" id="{32536B6A-FA7C-4458-85DA-067B89739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35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6629" name="Text Box 11">
            <a:extLst>
              <a:ext uri="{FF2B5EF4-FFF2-40B4-BE49-F238E27FC236}">
                <a16:creationId xmlns:a16="http://schemas.microsoft.com/office/drawing/2014/main" id="{7C269E11-341C-42F4-B8DD-2D7F1354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1052513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Población de referencia</a:t>
            </a:r>
          </a:p>
        </p:txBody>
      </p:sp>
      <p:sp>
        <p:nvSpPr>
          <p:cNvPr id="26630" name="Text Box 12">
            <a:extLst>
              <a:ext uri="{FF2B5EF4-FFF2-40B4-BE49-F238E27FC236}">
                <a16:creationId xmlns:a16="http://schemas.microsoft.com/office/drawing/2014/main" id="{5E1D33F8-7714-4C70-BA28-61313660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5949951"/>
            <a:ext cx="233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Muestra del estudio</a:t>
            </a:r>
          </a:p>
        </p:txBody>
      </p:sp>
      <p:sp>
        <p:nvSpPr>
          <p:cNvPr id="26631" name="Text Box 13">
            <a:extLst>
              <a:ext uri="{FF2B5EF4-FFF2-40B4-BE49-F238E27FC236}">
                <a16:creationId xmlns:a16="http://schemas.microsoft.com/office/drawing/2014/main" id="{9D5657C2-FBBB-4CA4-94CE-1ADF2F1FF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9" y="1557338"/>
            <a:ext cx="1021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Enfermos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Expuestos</a:t>
            </a:r>
          </a:p>
        </p:txBody>
      </p:sp>
      <p:sp>
        <p:nvSpPr>
          <p:cNvPr id="26632" name="Text Box 14">
            <a:extLst>
              <a:ext uri="{FF2B5EF4-FFF2-40B4-BE49-F238E27FC236}">
                <a16:creationId xmlns:a16="http://schemas.microsoft.com/office/drawing/2014/main" id="{F71ED9A3-59CF-4E91-873D-BCBA261EA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6" y="1557338"/>
            <a:ext cx="1021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Sanos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Expuestos</a:t>
            </a:r>
          </a:p>
        </p:txBody>
      </p:sp>
      <p:sp>
        <p:nvSpPr>
          <p:cNvPr id="26633" name="Text Box 15">
            <a:extLst>
              <a:ext uri="{FF2B5EF4-FFF2-40B4-BE49-F238E27FC236}">
                <a16:creationId xmlns:a16="http://schemas.microsoft.com/office/drawing/2014/main" id="{DBD80979-EA04-4154-8B97-5BD10B78B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9" y="2686050"/>
            <a:ext cx="1279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Enfermos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No expuestos</a:t>
            </a:r>
          </a:p>
        </p:txBody>
      </p:sp>
      <p:sp>
        <p:nvSpPr>
          <p:cNvPr id="26634" name="Text Box 16">
            <a:extLst>
              <a:ext uri="{FF2B5EF4-FFF2-40B4-BE49-F238E27FC236}">
                <a16:creationId xmlns:a16="http://schemas.microsoft.com/office/drawing/2014/main" id="{C1B4D736-0661-4179-B2EB-025CA2109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2686050"/>
            <a:ext cx="1279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Sanos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No expuestos</a:t>
            </a:r>
          </a:p>
        </p:txBody>
      </p:sp>
      <p:sp>
        <p:nvSpPr>
          <p:cNvPr id="26635" name="Freeform 17">
            <a:extLst>
              <a:ext uri="{FF2B5EF4-FFF2-40B4-BE49-F238E27FC236}">
                <a16:creationId xmlns:a16="http://schemas.microsoft.com/office/drawing/2014/main" id="{2273FFC2-8B20-49C0-9CD8-4EF80C4129C9}"/>
              </a:ext>
            </a:extLst>
          </p:cNvPr>
          <p:cNvSpPr>
            <a:spLocks/>
          </p:cNvSpPr>
          <p:nvPr/>
        </p:nvSpPr>
        <p:spPr bwMode="auto">
          <a:xfrm>
            <a:off x="4440239" y="3933825"/>
            <a:ext cx="1800225" cy="1150938"/>
          </a:xfrm>
          <a:custGeom>
            <a:avLst/>
            <a:gdLst>
              <a:gd name="T0" fmla="*/ 0 w 1497"/>
              <a:gd name="T1" fmla="*/ 0 h 1406"/>
              <a:gd name="T2" fmla="*/ 263197224 w 1497"/>
              <a:gd name="T3" fmla="*/ 304220909 h 1406"/>
              <a:gd name="T4" fmla="*/ 656546988 w 1497"/>
              <a:gd name="T5" fmla="*/ 577617800 h 1406"/>
              <a:gd name="T6" fmla="*/ 1181495965 w 1497"/>
              <a:gd name="T7" fmla="*/ 820860278 h 1406"/>
              <a:gd name="T8" fmla="*/ 2147483646 w 1497"/>
              <a:gd name="T9" fmla="*/ 942146714 h 14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97" h="1406">
                <a:moveTo>
                  <a:pt x="0" y="0"/>
                </a:moveTo>
                <a:cubicBezTo>
                  <a:pt x="53" y="155"/>
                  <a:pt x="106" y="310"/>
                  <a:pt x="182" y="454"/>
                </a:cubicBezTo>
                <a:cubicBezTo>
                  <a:pt x="258" y="598"/>
                  <a:pt x="348" y="734"/>
                  <a:pt x="454" y="862"/>
                </a:cubicBezTo>
                <a:cubicBezTo>
                  <a:pt x="560" y="990"/>
                  <a:pt x="643" y="1134"/>
                  <a:pt x="817" y="1225"/>
                </a:cubicBezTo>
                <a:cubicBezTo>
                  <a:pt x="991" y="1316"/>
                  <a:pt x="1244" y="1361"/>
                  <a:pt x="1497" y="140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636" name="Freeform 18">
            <a:extLst>
              <a:ext uri="{FF2B5EF4-FFF2-40B4-BE49-F238E27FC236}">
                <a16:creationId xmlns:a16="http://schemas.microsoft.com/office/drawing/2014/main" id="{FAEA7902-0F75-428E-A9A2-CC3BD2DF2B41}"/>
              </a:ext>
            </a:extLst>
          </p:cNvPr>
          <p:cNvSpPr>
            <a:spLocks/>
          </p:cNvSpPr>
          <p:nvPr/>
        </p:nvSpPr>
        <p:spPr bwMode="auto">
          <a:xfrm>
            <a:off x="6383339" y="2565401"/>
            <a:ext cx="1081087" cy="1368425"/>
          </a:xfrm>
          <a:custGeom>
            <a:avLst/>
            <a:gdLst>
              <a:gd name="T0" fmla="*/ 0 w 1421"/>
              <a:gd name="T1" fmla="*/ 10931180 h 1603"/>
              <a:gd name="T2" fmla="*/ 131388969 w 1421"/>
              <a:gd name="T3" fmla="*/ 10931180 h 1603"/>
              <a:gd name="T4" fmla="*/ 341495679 w 1421"/>
              <a:gd name="T5" fmla="*/ 77246439 h 1603"/>
              <a:gd name="T6" fmla="*/ 603694653 w 1421"/>
              <a:gd name="T7" fmla="*/ 275464892 h 1603"/>
              <a:gd name="T8" fmla="*/ 787754850 w 1421"/>
              <a:gd name="T9" fmla="*/ 572792997 h 1603"/>
              <a:gd name="T10" fmla="*/ 813801363 w 1421"/>
              <a:gd name="T11" fmla="*/ 1168176532 h 16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1" h="1603">
                <a:moveTo>
                  <a:pt x="0" y="15"/>
                </a:moveTo>
                <a:cubicBezTo>
                  <a:pt x="64" y="7"/>
                  <a:pt x="129" y="0"/>
                  <a:pt x="227" y="15"/>
                </a:cubicBezTo>
                <a:cubicBezTo>
                  <a:pt x="325" y="30"/>
                  <a:pt x="454" y="46"/>
                  <a:pt x="590" y="106"/>
                </a:cubicBezTo>
                <a:cubicBezTo>
                  <a:pt x="726" y="166"/>
                  <a:pt x="914" y="265"/>
                  <a:pt x="1043" y="378"/>
                </a:cubicBezTo>
                <a:cubicBezTo>
                  <a:pt x="1172" y="491"/>
                  <a:pt x="1301" y="582"/>
                  <a:pt x="1361" y="786"/>
                </a:cubicBezTo>
                <a:cubicBezTo>
                  <a:pt x="1421" y="990"/>
                  <a:pt x="1413" y="1296"/>
                  <a:pt x="1406" y="160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637" name="Text Box 19">
            <a:extLst>
              <a:ext uri="{FF2B5EF4-FFF2-40B4-BE49-F238E27FC236}">
                <a16:creationId xmlns:a16="http://schemas.microsoft.com/office/drawing/2014/main" id="{68EB5AC6-7278-4295-84DD-3449FD8D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6477000"/>
            <a:ext cx="2597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600">
                <a:solidFill>
                  <a:schemeClr val="bg2"/>
                </a:solidFill>
                <a:latin typeface="Tahoma" panose="020B0604030504040204" pitchFamily="34" charset="0"/>
              </a:rPr>
              <a:t>Fuente: Szklo y Nieto 2000</a:t>
            </a:r>
          </a:p>
        </p:txBody>
      </p:sp>
      <p:sp>
        <p:nvSpPr>
          <p:cNvPr id="26638" name="Text Box 20">
            <a:extLst>
              <a:ext uri="{FF2B5EF4-FFF2-40B4-BE49-F238E27FC236}">
                <a16:creationId xmlns:a16="http://schemas.microsoft.com/office/drawing/2014/main" id="{79E93380-FE92-41C3-B3D8-5C50F4D12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3860800"/>
            <a:ext cx="687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Casos</a:t>
            </a:r>
          </a:p>
        </p:txBody>
      </p:sp>
      <p:sp>
        <p:nvSpPr>
          <p:cNvPr id="26639" name="Text Box 21">
            <a:extLst>
              <a:ext uri="{FF2B5EF4-FFF2-40B4-BE49-F238E27FC236}">
                <a16:creationId xmlns:a16="http://schemas.microsoft.com/office/drawing/2014/main" id="{2800389C-CC85-4D80-B8C4-67D71DF3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38608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Controles</a:t>
            </a:r>
          </a:p>
        </p:txBody>
      </p:sp>
      <p:sp>
        <p:nvSpPr>
          <p:cNvPr id="26640" name="Text Box 22">
            <a:extLst>
              <a:ext uri="{FF2B5EF4-FFF2-40B4-BE49-F238E27FC236}">
                <a16:creationId xmlns:a16="http://schemas.microsoft.com/office/drawing/2014/main" id="{A2FA3394-FC3B-4B00-B873-3042B2D78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44370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Exp.</a:t>
            </a:r>
          </a:p>
        </p:txBody>
      </p:sp>
      <p:sp>
        <p:nvSpPr>
          <p:cNvPr id="26641" name="Text Box 23">
            <a:extLst>
              <a:ext uri="{FF2B5EF4-FFF2-40B4-BE49-F238E27FC236}">
                <a16:creationId xmlns:a16="http://schemas.microsoft.com/office/drawing/2014/main" id="{CD335A33-82E7-4FD9-A5EF-6A1223295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5284788"/>
            <a:ext cx="81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No Exp.</a:t>
            </a:r>
          </a:p>
        </p:txBody>
      </p:sp>
      <p:sp>
        <p:nvSpPr>
          <p:cNvPr id="26642" name="Line 24">
            <a:extLst>
              <a:ext uri="{FF2B5EF4-FFF2-40B4-BE49-F238E27FC236}">
                <a16:creationId xmlns:a16="http://schemas.microsoft.com/office/drawing/2014/main" id="{589B9E23-225A-4B4D-A505-D51310B44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5" y="4581525"/>
            <a:ext cx="0" cy="86360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643" name="Line 25">
            <a:extLst>
              <a:ext uri="{FF2B5EF4-FFF2-40B4-BE49-F238E27FC236}">
                <a16:creationId xmlns:a16="http://schemas.microsoft.com/office/drawing/2014/main" id="{7B596C98-7019-41F7-866D-A4C495F226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458152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644" name="Line 26">
            <a:extLst>
              <a:ext uri="{FF2B5EF4-FFF2-40B4-BE49-F238E27FC236}">
                <a16:creationId xmlns:a16="http://schemas.microsoft.com/office/drawing/2014/main" id="{06C18DE3-C62C-4497-978E-220465B953E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040688" y="458152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645" name="Line 27">
            <a:extLst>
              <a:ext uri="{FF2B5EF4-FFF2-40B4-BE49-F238E27FC236}">
                <a16:creationId xmlns:a16="http://schemas.microsoft.com/office/drawing/2014/main" id="{A9180A69-C8F3-4A98-B98F-5CE8172F619E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104063" y="458152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74236" name="Text Box 28">
            <a:extLst>
              <a:ext uri="{FF2B5EF4-FFF2-40B4-BE49-F238E27FC236}">
                <a16:creationId xmlns:a16="http://schemas.microsoft.com/office/drawing/2014/main" id="{9B54D015-121F-462B-9831-69156F5AB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687888"/>
            <a:ext cx="31194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>
                <a:solidFill>
                  <a:schemeClr val="accent2"/>
                </a:solidFill>
              </a:rPr>
              <a:t>Los datos en la muestra y en la población diana difieren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37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3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56A6AFD-27EA-4CEE-B7D3-CD6E2186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704850"/>
            <a:ext cx="6985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>
                <a:solidFill>
                  <a:srgbClr val="000099"/>
                </a:solidFill>
              </a:rPr>
              <a:t>Distorsión del efecto medido debida a los procedimientos usados para </a:t>
            </a:r>
            <a:r>
              <a:rPr lang="es-ES" altLang="es-CO" sz="1800" b="1">
                <a:solidFill>
                  <a:srgbClr val="000099"/>
                </a:solidFill>
              </a:rPr>
              <a:t>obtener  la información y</a:t>
            </a:r>
            <a:r>
              <a:rPr lang="es-ES" altLang="es-CO" sz="1800">
                <a:solidFill>
                  <a:srgbClr val="000099"/>
                </a:solidFill>
              </a:rPr>
              <a:t> </a:t>
            </a:r>
            <a:r>
              <a:rPr lang="es-ES" altLang="es-CO" sz="1800" b="1">
                <a:solidFill>
                  <a:srgbClr val="000099"/>
                </a:solidFill>
              </a:rPr>
              <a:t>clasificar</a:t>
            </a:r>
            <a:r>
              <a:rPr lang="es-ES" altLang="es-CO" sz="1800">
                <a:solidFill>
                  <a:srgbClr val="000099"/>
                </a:solidFill>
              </a:rPr>
              <a:t> (errores en la medida) </a:t>
            </a:r>
            <a:r>
              <a:rPr lang="es-ES" altLang="es-CO" sz="1800" b="1">
                <a:solidFill>
                  <a:srgbClr val="000099"/>
                </a:solidFill>
              </a:rPr>
              <a:t>a los sujetos (exposición y evento)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F6661D3-6C40-4D01-B90F-0DE766E39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3017839"/>
            <a:ext cx="6697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i="1">
                <a:solidFill>
                  <a:srgbClr val="000099"/>
                </a:solidFill>
              </a:rPr>
              <a:t>Los resultados obtenidos se pueden explicar por cómo se clasifica los sujetos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2777CBC-58D9-4F58-86A5-A85678DD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793750"/>
            <a:ext cx="75438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635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545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55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s-ES_tradnl" altLang="es-CO" sz="3600" b="1"/>
              <a:t>En los estudios epidemiológicos, los sesgos de información conducen a la </a:t>
            </a:r>
            <a:r>
              <a:rPr lang="es-ES_tradnl" altLang="es-CO" sz="3600" b="1">
                <a:solidFill>
                  <a:schemeClr val="accent2"/>
                </a:solidFill>
              </a:rPr>
              <a:t>malaclasificación*</a:t>
            </a:r>
            <a:r>
              <a:rPr lang="es-ES_tradnl" altLang="es-CO" sz="3600" b="1"/>
              <a:t>  de la exposición o del resultado</a:t>
            </a:r>
          </a:p>
          <a:p>
            <a:pPr algn="ctr" eaLnBrk="1" hangingPunct="1">
              <a:lnSpc>
                <a:spcPct val="140000"/>
              </a:lnSpc>
              <a:buClrTx/>
              <a:buSzTx/>
              <a:buFontTx/>
              <a:buNone/>
            </a:pPr>
            <a:endParaRPr lang="es-ES_tradnl" altLang="es-CO" sz="3600" b="1"/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s-ES_tradnl" altLang="es-CO" sz="2400" b="1"/>
              <a:t>* del inglés </a:t>
            </a:r>
            <a:r>
              <a:rPr lang="es-ES_tradnl" altLang="es-CO" sz="2400" b="1" i="1"/>
              <a:t>misclassification, </a:t>
            </a:r>
            <a:r>
              <a:rPr lang="es-ES_tradnl" altLang="es-CO" sz="2400" b="1"/>
              <a:t> se le puede llamar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s-ES_tradnl" altLang="es-CO" sz="2400" b="1"/>
              <a:t>  error de clasificación o clasificación errónea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s-ES_tradnl" altLang="es-CO" sz="2400" b="1"/>
              <a:t> 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85F54B-DD8E-4FE5-8F8E-7C42ADF17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sz="4000" dirty="0"/>
              <a:t>MALA CLASIFICACIÓN NO DIFERENCIAL</a:t>
            </a:r>
            <a:endParaRPr lang="es-ES" altLang="es-CO" sz="40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B52134D-C826-411C-9E22-99DA6A855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CO" altLang="es-CO"/>
              <a:t>Generalmente se produce como consecuencia de un instrumento de medición inadecuado</a:t>
            </a:r>
          </a:p>
          <a:p>
            <a:pPr algn="just" eaLnBrk="1" hangingPunct="1"/>
            <a:r>
              <a:rPr lang="es-CO" altLang="es-CO"/>
              <a:t>El error es cometido de manera similar en todos los grupos de comparación</a:t>
            </a:r>
          </a:p>
          <a:p>
            <a:pPr algn="just" eaLnBrk="1" hangingPunct="1"/>
            <a:r>
              <a:rPr lang="es-CO" altLang="es-CO"/>
              <a:t>Tiende a subestimar los parámetros de asociación</a:t>
            </a:r>
            <a:endParaRPr lang="es-ES" altLang="es-CO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F64868-96AE-4C9A-B0C0-A7404B71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6" y="1546225"/>
            <a:ext cx="832961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938" indent="-79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378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s-ES_tradnl" altLang="es-CO" sz="2800"/>
              <a:t>Ocurre cuando el grado de error en la clasificación de la exposición no depende del desenlace (ser caso o control)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4F5348E-A904-416F-BE6B-2E901C1E9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6" y="647700"/>
            <a:ext cx="8353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635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545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55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s-ES_tradnl" altLang="es-CO" sz="3600" b="1">
                <a:solidFill>
                  <a:schemeClr val="accent2"/>
                </a:solidFill>
              </a:rPr>
              <a:t>Malaclasificación no diferencial</a:t>
            </a:r>
            <a:endParaRPr lang="es-ES_tradnl" altLang="es-CO" sz="4400">
              <a:solidFill>
                <a:schemeClr val="accent2"/>
              </a:solidFill>
            </a:endParaRP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A6426C40-D54F-4D16-9052-78594855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3932238"/>
            <a:ext cx="8382000" cy="25701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grpSp>
        <p:nvGrpSpPr>
          <p:cNvPr id="33797" name="Group 6">
            <a:extLst>
              <a:ext uri="{FF2B5EF4-FFF2-40B4-BE49-F238E27FC236}">
                <a16:creationId xmlns:a16="http://schemas.microsoft.com/office/drawing/2014/main" id="{59D8B4D9-888A-4A6D-BB69-290582704BD8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4954589"/>
            <a:ext cx="3505200" cy="1374775"/>
            <a:chOff x="1728" y="936"/>
            <a:chExt cx="2208" cy="1320"/>
          </a:xfrm>
        </p:grpSpPr>
        <p:sp>
          <p:nvSpPr>
            <p:cNvPr id="33808" name="Rectangle 7">
              <a:extLst>
                <a:ext uri="{FF2B5EF4-FFF2-40B4-BE49-F238E27FC236}">
                  <a16:creationId xmlns:a16="http://schemas.microsoft.com/office/drawing/2014/main" id="{B799C403-C76E-4647-B299-644D1D0C6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936"/>
              <a:ext cx="2208" cy="1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O" altLang="es-CO" sz="1800"/>
            </a:p>
          </p:txBody>
        </p:sp>
        <p:sp>
          <p:nvSpPr>
            <p:cNvPr id="33809" name="Line 8">
              <a:extLst>
                <a:ext uri="{FF2B5EF4-FFF2-40B4-BE49-F238E27FC236}">
                  <a16:creationId xmlns:a16="http://schemas.microsoft.com/office/drawing/2014/main" id="{33361898-0BCC-4174-978B-01AF2234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936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3810" name="Line 9">
              <a:extLst>
                <a:ext uri="{FF2B5EF4-FFF2-40B4-BE49-F238E27FC236}">
                  <a16:creationId xmlns:a16="http://schemas.microsoft.com/office/drawing/2014/main" id="{4D986B5E-A7BF-475C-83F8-3ACB5056F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60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33798" name="Text Box 10">
            <a:extLst>
              <a:ext uri="{FF2B5EF4-FFF2-40B4-BE49-F238E27FC236}">
                <a16:creationId xmlns:a16="http://schemas.microsoft.com/office/drawing/2014/main" id="{8D99BC8C-23D6-4876-99E9-F534A64BD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9" y="4451351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000" b="1"/>
              <a:t>casos</a:t>
            </a:r>
          </a:p>
        </p:txBody>
      </p:sp>
      <p:sp>
        <p:nvSpPr>
          <p:cNvPr id="33799" name="Text Box 11">
            <a:extLst>
              <a:ext uri="{FF2B5EF4-FFF2-40B4-BE49-F238E27FC236}">
                <a16:creationId xmlns:a16="http://schemas.microsoft.com/office/drawing/2014/main" id="{D7477718-D37F-4661-8363-4CA55502D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4470401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000" b="1"/>
              <a:t>controles</a:t>
            </a:r>
          </a:p>
        </p:txBody>
      </p:sp>
      <p:sp>
        <p:nvSpPr>
          <p:cNvPr id="33800" name="Text Box 12">
            <a:extLst>
              <a:ext uri="{FF2B5EF4-FFF2-40B4-BE49-F238E27FC236}">
                <a16:creationId xmlns:a16="http://schemas.microsoft.com/office/drawing/2014/main" id="{C4D55D67-ABF5-4FED-AA39-21C100EA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1" y="5137151"/>
            <a:ext cx="147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000" b="1"/>
              <a:t>Expuestos</a:t>
            </a:r>
          </a:p>
        </p:txBody>
      </p:sp>
      <p:sp>
        <p:nvSpPr>
          <p:cNvPr id="33801" name="Text Box 13">
            <a:extLst>
              <a:ext uri="{FF2B5EF4-FFF2-40B4-BE49-F238E27FC236}">
                <a16:creationId xmlns:a16="http://schemas.microsoft.com/office/drawing/2014/main" id="{D0165285-0EF7-4005-B132-0E6E2E0F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5741989"/>
            <a:ext cx="185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000" b="1"/>
              <a:t>No expuestos</a:t>
            </a:r>
          </a:p>
        </p:txBody>
      </p:sp>
      <p:sp>
        <p:nvSpPr>
          <p:cNvPr id="33802" name="Text Box 14">
            <a:extLst>
              <a:ext uri="{FF2B5EF4-FFF2-40B4-BE49-F238E27FC236}">
                <a16:creationId xmlns:a16="http://schemas.microsoft.com/office/drawing/2014/main" id="{29E5C45A-5FDD-4A0D-AAE5-0BF278654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5113338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/>
              <a:t>50</a:t>
            </a:r>
          </a:p>
        </p:txBody>
      </p:sp>
      <p:sp>
        <p:nvSpPr>
          <p:cNvPr id="33803" name="Text Box 15">
            <a:extLst>
              <a:ext uri="{FF2B5EF4-FFF2-40B4-BE49-F238E27FC236}">
                <a16:creationId xmlns:a16="http://schemas.microsoft.com/office/drawing/2014/main" id="{9F337B35-25CE-4232-8A52-1D1273757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5113338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/>
              <a:t>20</a:t>
            </a:r>
          </a:p>
        </p:txBody>
      </p:sp>
      <p:sp>
        <p:nvSpPr>
          <p:cNvPr id="33804" name="Text Box 16">
            <a:extLst>
              <a:ext uri="{FF2B5EF4-FFF2-40B4-BE49-F238E27FC236}">
                <a16:creationId xmlns:a16="http://schemas.microsoft.com/office/drawing/2014/main" id="{83081CE6-AD2B-4919-BF80-62B3DEA74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58039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/>
              <a:t>50</a:t>
            </a:r>
          </a:p>
        </p:txBody>
      </p:sp>
      <p:sp>
        <p:nvSpPr>
          <p:cNvPr id="33805" name="Text Box 17">
            <a:extLst>
              <a:ext uri="{FF2B5EF4-FFF2-40B4-BE49-F238E27FC236}">
                <a16:creationId xmlns:a16="http://schemas.microsoft.com/office/drawing/2014/main" id="{2B58638F-38C2-4227-A0DB-E1973CD5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8" y="5805488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800" b="1"/>
              <a:t>80</a:t>
            </a:r>
          </a:p>
        </p:txBody>
      </p:sp>
      <p:sp>
        <p:nvSpPr>
          <p:cNvPr id="33806" name="Text Box 18">
            <a:extLst>
              <a:ext uri="{FF2B5EF4-FFF2-40B4-BE49-F238E27FC236}">
                <a16:creationId xmlns:a16="http://schemas.microsoft.com/office/drawing/2014/main" id="{5D71AD50-2490-4F31-8A69-7C97DE830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4" y="3878264"/>
            <a:ext cx="34852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400" b="1">
                <a:solidFill>
                  <a:srgbClr val="006600"/>
                </a:solidFill>
              </a:rPr>
              <a:t>SIN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400" b="1">
                <a:solidFill>
                  <a:srgbClr val="006600"/>
                </a:solidFill>
              </a:rPr>
              <a:t>MALACLASIFICACIÓN</a:t>
            </a:r>
            <a:endParaRPr lang="es-ES_tradnl" altLang="es-CO" sz="2400" b="1">
              <a:solidFill>
                <a:srgbClr val="CC3300"/>
              </a:solidFill>
            </a:endParaRPr>
          </a:p>
        </p:txBody>
      </p:sp>
      <p:sp>
        <p:nvSpPr>
          <p:cNvPr id="33807" name="Text Box 19">
            <a:extLst>
              <a:ext uri="{FF2B5EF4-FFF2-40B4-BE49-F238E27FC236}">
                <a16:creationId xmlns:a16="http://schemas.microsoft.com/office/drawing/2014/main" id="{4C07EA9E-1CFF-42F5-899A-F95EF44E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288" y="5878513"/>
            <a:ext cx="98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400" b="1"/>
              <a:t>OR=4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09A0504-A930-4AED-AA3E-EC302F14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6" y="1335088"/>
            <a:ext cx="8112125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938" indent="-79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378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s-ES_tradnl" altLang="es-CO" sz="2800" b="1"/>
              <a:t>La malaclasificación no diferencial tiene a sesgar la asociación hacia la hipótesis nula</a:t>
            </a:r>
          </a:p>
          <a:p>
            <a:pPr eaLnBrk="1" hangingPunct="1">
              <a:lnSpc>
                <a:spcPct val="160000"/>
              </a:lnSpc>
            </a:pPr>
            <a:endParaRPr lang="es-ES_tradnl" altLang="es-CO" sz="2800" b="1"/>
          </a:p>
          <a:p>
            <a:pPr eaLnBrk="1" hangingPunct="1">
              <a:lnSpc>
                <a:spcPct val="160000"/>
              </a:lnSpc>
            </a:pPr>
            <a:r>
              <a:rPr lang="es-ES_tradnl" altLang="es-CO" sz="2800" b="1">
                <a:solidFill>
                  <a:srgbClr val="A50021"/>
                </a:solidFill>
              </a:rPr>
              <a:t>La malaclasificación puede ocurrir en los dos sentidos:</a:t>
            </a:r>
          </a:p>
          <a:p>
            <a:pPr lvl="3" eaLnBrk="1" hangingPunct="1">
              <a:lnSpc>
                <a:spcPct val="160000"/>
              </a:lnSpc>
              <a:buFontTx/>
              <a:buChar char="•"/>
            </a:pPr>
            <a:r>
              <a:rPr lang="es-ES_tradnl" altLang="es-CO" sz="2800" b="1">
                <a:solidFill>
                  <a:srgbClr val="A50021"/>
                </a:solidFill>
              </a:rPr>
              <a:t>de Exp a noExp</a:t>
            </a:r>
          </a:p>
          <a:p>
            <a:pPr lvl="3" eaLnBrk="1" hangingPunct="1">
              <a:lnSpc>
                <a:spcPct val="160000"/>
              </a:lnSpc>
              <a:buFontTx/>
              <a:buChar char="•"/>
            </a:pPr>
            <a:r>
              <a:rPr lang="es-ES_tradnl" altLang="es-CO" sz="2800" b="1">
                <a:solidFill>
                  <a:srgbClr val="A50021"/>
                </a:solidFill>
              </a:rPr>
              <a:t>de noExp a Exp</a:t>
            </a:r>
            <a:endParaRPr lang="es-ES_tradnl" altLang="es-CO" sz="2800" b="1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E22E3B0-032B-4EEE-A492-9A9B39B24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01650"/>
            <a:ext cx="8077200" cy="24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635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545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55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s-ES_tradnl" altLang="es-CO" sz="2800"/>
              <a:t>La malaclasificación se puede estudiar en términos de correcta clasificación 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Char char="–"/>
            </a:pPr>
            <a:r>
              <a:rPr lang="es-ES_tradnl" altLang="es-CO"/>
              <a:t>de los </a:t>
            </a:r>
            <a:r>
              <a:rPr lang="es-ES_tradnl" altLang="es-CO" b="1"/>
              <a:t>expuestos</a:t>
            </a:r>
            <a:r>
              <a:rPr lang="es-ES_tradnl" altLang="es-CO"/>
              <a:t> (</a:t>
            </a:r>
            <a:r>
              <a:rPr lang="es-ES_tradnl" altLang="es-CO" b="1">
                <a:solidFill>
                  <a:schemeClr val="accent2"/>
                </a:solidFill>
              </a:rPr>
              <a:t>sensibilidad</a:t>
            </a:r>
            <a:r>
              <a:rPr lang="es-ES_tradnl" altLang="es-CO"/>
              <a:t>)  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Char char="–"/>
            </a:pPr>
            <a:r>
              <a:rPr lang="es-ES_tradnl" altLang="es-CO"/>
              <a:t>de los </a:t>
            </a:r>
            <a:r>
              <a:rPr lang="es-ES_tradnl" altLang="es-CO" b="1"/>
              <a:t>no expuestos</a:t>
            </a:r>
            <a:r>
              <a:rPr lang="es-ES_tradnl" altLang="es-CO"/>
              <a:t> (</a:t>
            </a:r>
            <a:r>
              <a:rPr lang="es-ES_tradnl" altLang="es-CO" b="1">
                <a:solidFill>
                  <a:schemeClr val="accent2"/>
                </a:solidFill>
              </a:rPr>
              <a:t>especificidad</a:t>
            </a:r>
            <a:r>
              <a:rPr lang="es-ES_tradnl" altLang="es-CO"/>
              <a:t>)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endParaRPr lang="es-ES_tradnl" altLang="es-CO"/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E0919340-BD9B-484C-9A09-3AD3803C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9" y="3448050"/>
            <a:ext cx="79406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SENSIBILIDAD:  Capacidad de una prueba de identificar correctamente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		aquellos que tienen la característica o enfermedad 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		interés.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ESPECIFICIDAD: Capacidad de la prueba de identificar correctamente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		 aquellos que NO tienen la característica o 			 enfermedad de interés.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70AB5B3-60E0-45B7-85EA-44ED2A0E0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sz="4000" dirty="0"/>
              <a:t>MALA CLASIFICACIÓN NO DIFERENCIAL</a:t>
            </a:r>
            <a:endParaRPr lang="es-ES" altLang="es-CO" sz="4000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4A67CAE-A8DE-472B-8996-B6E931FC0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O" altLang="es-CO"/>
              <a:t>Prevención:</a:t>
            </a:r>
          </a:p>
          <a:p>
            <a:pPr lvl="1" eaLnBrk="1" hangingPunct="1">
              <a:lnSpc>
                <a:spcPct val="80000"/>
              </a:lnSpc>
            </a:pPr>
            <a:r>
              <a:rPr lang="es-CO" altLang="es-CO"/>
              <a:t>Selección de instrumentos de medición</a:t>
            </a:r>
          </a:p>
          <a:p>
            <a:pPr lvl="1" eaLnBrk="1" hangingPunct="1">
              <a:lnSpc>
                <a:spcPct val="80000"/>
              </a:lnSpc>
            </a:pPr>
            <a:r>
              <a:rPr lang="es-CO" altLang="es-CO"/>
              <a:t>Prueba piloto de instrumentos</a:t>
            </a:r>
          </a:p>
          <a:p>
            <a:pPr lvl="1" eaLnBrk="1" hangingPunct="1">
              <a:lnSpc>
                <a:spcPct val="80000"/>
              </a:lnSpc>
            </a:pPr>
            <a:r>
              <a:rPr lang="es-CO" altLang="es-CO"/>
              <a:t>Capacitación de entrevistadores</a:t>
            </a:r>
          </a:p>
          <a:p>
            <a:pPr lvl="1" eaLnBrk="1" hangingPunct="1">
              <a:lnSpc>
                <a:spcPct val="80000"/>
              </a:lnSpc>
            </a:pPr>
            <a:r>
              <a:rPr lang="es-CO" altLang="es-CO"/>
              <a:t>Uso de múltiples instrumentos</a:t>
            </a:r>
          </a:p>
          <a:p>
            <a:pPr eaLnBrk="1" hangingPunct="1">
              <a:lnSpc>
                <a:spcPct val="80000"/>
              </a:lnSpc>
            </a:pPr>
            <a:r>
              <a:rPr lang="es-CO" altLang="es-CO"/>
              <a:t>Detección:</a:t>
            </a:r>
          </a:p>
          <a:p>
            <a:pPr lvl="1" eaLnBrk="1" hangingPunct="1">
              <a:lnSpc>
                <a:spcPct val="80000"/>
              </a:lnSpc>
            </a:pPr>
            <a:r>
              <a:rPr lang="es-CO" altLang="es-CO"/>
              <a:t>Test-retest</a:t>
            </a:r>
          </a:p>
          <a:p>
            <a:pPr lvl="1" eaLnBrk="1" hangingPunct="1">
              <a:lnSpc>
                <a:spcPct val="80000"/>
              </a:lnSpc>
            </a:pPr>
            <a:r>
              <a:rPr lang="es-CO" altLang="es-CO"/>
              <a:t>Validación de instrumentos</a:t>
            </a:r>
          </a:p>
          <a:p>
            <a:pPr lvl="1" eaLnBrk="1" hangingPunct="1">
              <a:lnSpc>
                <a:spcPct val="80000"/>
              </a:lnSpc>
            </a:pPr>
            <a:r>
              <a:rPr lang="es-CO" altLang="es-CO"/>
              <a:t>Juicio del investigador</a:t>
            </a:r>
          </a:p>
          <a:p>
            <a:pPr eaLnBrk="1" hangingPunct="1">
              <a:lnSpc>
                <a:spcPct val="80000"/>
              </a:lnSpc>
            </a:pPr>
            <a:r>
              <a:rPr lang="es-CO" altLang="es-CO"/>
              <a:t>Tratamiento:</a:t>
            </a:r>
          </a:p>
          <a:p>
            <a:pPr lvl="1" eaLnBrk="1" hangingPunct="1">
              <a:lnSpc>
                <a:spcPct val="80000"/>
              </a:lnSpc>
            </a:pPr>
            <a:r>
              <a:rPr lang="es-CO" altLang="es-CO"/>
              <a:t>En general, es muy difícil tratarlo en el análisis, aunque se puede cuantificar</a:t>
            </a:r>
            <a:endParaRPr lang="es-ES" alt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F3AA5E81-003F-495E-A02E-D18395E43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3401"/>
            <a:ext cx="73152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" altLang="es-CO">
                <a:latin typeface="Arial" panose="020B0604020202020204" pitchFamily="34" charset="0"/>
              </a:rPr>
              <a:t>Modelo de Austin Bradford-Hill</a:t>
            </a:r>
            <a:br>
              <a:rPr lang="es-ES" altLang="es-CO">
                <a:latin typeface="Arial" panose="020B0604020202020204" pitchFamily="34" charset="0"/>
              </a:rPr>
            </a:br>
            <a:r>
              <a:rPr lang="es-ES" altLang="es-CO">
                <a:latin typeface="Arial" panose="020B0604020202020204" pitchFamily="34" charset="0"/>
              </a:rPr>
              <a:t>Criterios de Bradford-Hill</a:t>
            </a:r>
            <a:br>
              <a:rPr lang="es-ES" altLang="es-CO">
                <a:latin typeface="Arial" panose="020B0604020202020204" pitchFamily="34" charset="0"/>
              </a:rPr>
            </a:br>
            <a:endParaRPr lang="es-ES" altLang="es-CO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>
                <a:latin typeface="Arial" panose="020B0604020202020204" pitchFamily="34" charset="0"/>
              </a:rPr>
              <a:t>Fuerza de Asociación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>
                <a:latin typeface="Arial" panose="020B0604020202020204" pitchFamily="34" charset="0"/>
              </a:rPr>
              <a:t>Congruencia entre distintos observadores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>
                <a:latin typeface="Arial" panose="020B0604020202020204" pitchFamily="34" charset="0"/>
              </a:rPr>
              <a:t>Especificidad de las causas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>
                <a:latin typeface="Arial" panose="020B0604020202020204" pitchFamily="34" charset="0"/>
              </a:rPr>
              <a:t>Temporalidad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>
                <a:latin typeface="Arial" panose="020B0604020202020204" pitchFamily="34" charset="0"/>
              </a:rPr>
              <a:t>Gradiente en la relación dosis-respuesta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>
                <a:latin typeface="Arial" panose="020B0604020202020204" pitchFamily="34" charset="0"/>
              </a:rPr>
              <a:t>Plausibilidad Biológica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>
                <a:latin typeface="Arial" panose="020B0604020202020204" pitchFamily="34" charset="0"/>
              </a:rPr>
              <a:t>Coherencia con otros conocimientos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" altLang="es-CO">
                <a:latin typeface="Arial" panose="020B0604020202020204" pitchFamily="34" charset="0"/>
              </a:rPr>
              <a:t>Evidencia experimental</a:t>
            </a:r>
          </a:p>
          <a:p>
            <a:pPr algn="ctr">
              <a:spcBef>
                <a:spcPct val="50000"/>
              </a:spcBef>
            </a:pPr>
            <a:endParaRPr lang="es-ES" altLang="es-CO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s-ES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32D8AB-F4AD-495A-9B70-6DE1F0BC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6" y="1235076"/>
            <a:ext cx="8112125" cy="397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938" indent="-79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73163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0975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4633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82925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5401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973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4545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9117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s-ES_tradnl" altLang="es-CO" sz="2800" b="1"/>
              <a:t>Ocurre cuando el grado de error en la clasificación de la exposición depende del desenlace (ser caso o control)</a:t>
            </a:r>
          </a:p>
          <a:p>
            <a:pPr eaLnBrk="1" hangingPunct="1">
              <a:lnSpc>
                <a:spcPct val="120000"/>
              </a:lnSpc>
            </a:pPr>
            <a:endParaRPr lang="es-ES_tradnl" altLang="es-CO" sz="2800" b="1"/>
          </a:p>
          <a:p>
            <a:pPr eaLnBrk="1" hangingPunct="1">
              <a:lnSpc>
                <a:spcPct val="120000"/>
              </a:lnSpc>
            </a:pPr>
            <a:r>
              <a:rPr lang="es-ES_tradnl" altLang="es-CO" sz="2800" b="1"/>
              <a:t>La malaclasificación diferencial puede sesgar la asociación en cualquier dirección 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endParaRPr lang="es-ES_tradnl" altLang="es-CO" sz="2800" b="1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379562E-6210-4384-8A81-8D13676F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6" y="336550"/>
            <a:ext cx="8353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635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545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55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s-ES_tradnl" altLang="es-CO" sz="3600" b="1">
                <a:solidFill>
                  <a:srgbClr val="A50021"/>
                </a:solidFill>
              </a:rPr>
              <a:t>Malaclasificación diferencial</a:t>
            </a:r>
            <a:endParaRPr lang="es-ES_tradnl" altLang="es-CO" sz="4400">
              <a:solidFill>
                <a:schemeClr val="accent2"/>
              </a:solidFill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E63A4B0-11F8-42C0-9BF0-C6B2C5698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4749801"/>
            <a:ext cx="60833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400" b="1">
                <a:solidFill>
                  <a:srgbClr val="A50021"/>
                </a:solidFill>
              </a:rPr>
              <a:t>Habrá malaclasificación diferencial cuando la S y la E de la clasificación de la exposición sean diferentes para los  casos y los controles</a:t>
            </a:r>
            <a:endParaRPr lang="es-ES_tradnl" altLang="es-CO" sz="2400" b="1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F636817-5640-4857-8CA2-5E8C7DC05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sz="4000" dirty="0"/>
              <a:t>MALA CLASIFICACIÓN DIFERENCIAL</a:t>
            </a:r>
            <a:endParaRPr lang="es-ES" altLang="es-CO" sz="4000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8B39554-C413-4CA7-9D55-F081060E8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CO" altLang="es-CO"/>
              <a:t>Generalmente se origina en la voluntad del sujeto de estudio / entrevistador / evaluador / investigador</a:t>
            </a:r>
          </a:p>
          <a:p>
            <a:pPr algn="just" eaLnBrk="1" hangingPunct="1"/>
            <a:r>
              <a:rPr lang="es-CO" altLang="es-CO"/>
              <a:t>El error se comete “en favor” de uno de los grupos de comparación</a:t>
            </a:r>
            <a:endParaRPr lang="es-ES" altLang="es-CO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2433510-0E9E-427A-B58A-33C0263D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620714"/>
            <a:ext cx="785018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O" dirty="0">
                <a:solidFill>
                  <a:srgbClr val="000099"/>
                </a:solidFill>
              </a:rPr>
              <a:t> </a:t>
            </a:r>
            <a:r>
              <a:rPr lang="es-ES" altLang="es-CO" b="1" dirty="0">
                <a:solidFill>
                  <a:srgbClr val="000099"/>
                </a:solidFill>
              </a:rPr>
              <a:t>S</a:t>
            </a:r>
            <a:r>
              <a:rPr lang="es-ES" altLang="es-CO" b="1" dirty="0" smtClean="0">
                <a:solidFill>
                  <a:srgbClr val="000099"/>
                </a:solidFill>
              </a:rPr>
              <a:t>esgos </a:t>
            </a:r>
            <a:r>
              <a:rPr lang="es-ES" altLang="es-CO" b="1" dirty="0">
                <a:solidFill>
                  <a:srgbClr val="000099"/>
                </a:solidFill>
              </a:rPr>
              <a:t>en la medición/identificación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b="1" dirty="0">
                <a:solidFill>
                  <a:srgbClr val="000099"/>
                </a:solidFill>
              </a:rPr>
              <a:t>  de la exposición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1800" b="1" dirty="0">
                <a:solidFill>
                  <a:srgbClr val="000099"/>
                </a:solidFill>
                <a:sym typeface="Wingdings" panose="05000000000000000000" pitchFamily="2" charset="2"/>
              </a:rPr>
              <a:t>-  Sesgo de recuerdo o de memoria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2400" dirty="0">
                <a:solidFill>
                  <a:schemeClr val="accent2"/>
                </a:solidFill>
                <a:sym typeface="Wingdings" panose="05000000000000000000" pitchFamily="2" charset="2"/>
              </a:rPr>
              <a:t> ej.: recuerdo consumo fármacos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s-ES" altLang="es-CO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¿cómo prevenirlo?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- verificación respuestas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 uso de marcadores objetivos de exposición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 uso de diseños de cohortes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s-ES" altLang="es-CO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3ACAA13-AF38-4B19-A79F-7B5655E6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620714"/>
            <a:ext cx="828969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 dirty="0">
                <a:solidFill>
                  <a:srgbClr val="000099"/>
                </a:solidFill>
              </a:rPr>
              <a:t>-  Sesgo del entrevistador u observador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dirty="0">
                <a:solidFill>
                  <a:schemeClr val="accent2"/>
                </a:solidFill>
                <a:sym typeface="Wingdings" panose="05000000000000000000" pitchFamily="2" charset="2"/>
              </a:rPr>
              <a:t>Ej.: aplicación diferente del cuestionario (caso/</a:t>
            </a:r>
            <a:r>
              <a:rPr lang="es-ES" altLang="es-CO" sz="2400" dirty="0" err="1">
                <a:solidFill>
                  <a:schemeClr val="accent2"/>
                </a:solidFill>
                <a:sym typeface="Wingdings" panose="05000000000000000000" pitchFamily="2" charset="2"/>
              </a:rPr>
              <a:t>ctrl</a:t>
            </a:r>
            <a:r>
              <a:rPr lang="es-ES" altLang="es-CO" sz="2400" dirty="0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dirty="0">
                <a:solidFill>
                  <a:schemeClr val="accent2"/>
                </a:solidFill>
                <a:sym typeface="Wingdings" panose="05000000000000000000" pitchFamily="2" charset="2"/>
              </a:rPr>
              <a:t>Ej.:</a:t>
            </a:r>
            <a:r>
              <a:rPr lang="es-ES" altLang="es-CO" sz="2400" dirty="0">
                <a:sym typeface="Wingdings" panose="05000000000000000000" pitchFamily="2" charset="2"/>
              </a:rPr>
              <a:t> </a:t>
            </a:r>
            <a:r>
              <a:rPr lang="es-ES" altLang="es-CO" sz="2400" dirty="0">
                <a:solidFill>
                  <a:schemeClr val="accent2"/>
                </a:solidFill>
                <a:sym typeface="Wingdings" panose="05000000000000000000" pitchFamily="2" charset="2"/>
              </a:rPr>
              <a:t>asignación de un diagnóstico condicionado al conocimiento de la exposición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¿cómo prevenirlo?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- protocolo de encuesta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 cegamiento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 entrenamiento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s-ES" altLang="es-CO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1800" b="1" dirty="0">
                <a:solidFill>
                  <a:srgbClr val="000099"/>
                </a:solidFill>
              </a:rPr>
              <a:t>-  Sesgo del entrevistado o participante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1800" b="1" dirty="0">
                <a:solidFill>
                  <a:schemeClr val="accent2"/>
                </a:solidFill>
              </a:rPr>
              <a:t>    (de agrado, de colaboracionismo)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s-ES" altLang="es-CO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B6F73EA-63F5-4C22-94BE-C4F6137DB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9" y="925514"/>
            <a:ext cx="785018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 dirty="0">
                <a:solidFill>
                  <a:srgbClr val="000099"/>
                </a:solidFill>
              </a:rPr>
              <a:t>-  Sesgo del entrevistado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dirty="0">
                <a:solidFill>
                  <a:schemeClr val="accent2"/>
                </a:solidFill>
                <a:sym typeface="Wingdings" panose="05000000000000000000" pitchFamily="2" charset="2"/>
              </a:rPr>
              <a:t>Variable dependiente (enfermedad) asignada según respuesta subjetiva o no validada del participante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dirty="0">
                <a:solidFill>
                  <a:schemeClr val="accent2"/>
                </a:solidFill>
                <a:sym typeface="Wingdings" panose="05000000000000000000" pitchFamily="2" charset="2"/>
              </a:rPr>
              <a:t>Ej.: HTA en encuesta de salud sin examen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s-ES" altLang="es-CO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¿cómo prevenirlo?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 medida objetiva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s-ES" altLang="es-CO" sz="1800" dirty="0">
                <a:solidFill>
                  <a:schemeClr val="accent2"/>
                </a:solidFill>
                <a:sym typeface="Wingdings" panose="05000000000000000000" pitchFamily="2" charset="2"/>
              </a:rPr>
              <a:t> cuestionario validado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s-ES" altLang="es-CO" sz="1800" dirty="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14C3ACF-A4AE-474E-AE83-9DDBB0F1E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sz="4000" dirty="0"/>
              <a:t>MALA CLASIFICACIÓN DIFERENCIAL</a:t>
            </a:r>
            <a:endParaRPr lang="es-ES" altLang="es-CO" sz="4000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3133B53-D692-4BBD-B75A-E71AE3AFD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altLang="es-CO"/>
              <a:t>Prevención: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CO" altLang="es-CO"/>
              <a:t>Uso de instrumentos “indiferentes” al status del sujeto de estudio</a:t>
            </a:r>
          </a:p>
          <a:p>
            <a:pPr lvl="1" eaLnBrk="1" hangingPunct="1">
              <a:lnSpc>
                <a:spcPct val="90000"/>
              </a:lnSpc>
            </a:pPr>
            <a:r>
              <a:rPr lang="es-CO" altLang="es-CO"/>
              <a:t>Cegamiento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/>
              <a:t>Detección: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CO" altLang="es-CO"/>
              <a:t>Variación inter-observador</a:t>
            </a:r>
          </a:p>
          <a:p>
            <a:pPr lvl="1" eaLnBrk="1" hangingPunct="1">
              <a:lnSpc>
                <a:spcPct val="90000"/>
              </a:lnSpc>
            </a:pPr>
            <a:r>
              <a:rPr lang="es-CO" altLang="es-CO"/>
              <a:t>Supervisión del proceso de medición</a:t>
            </a:r>
          </a:p>
          <a:p>
            <a:pPr lvl="1" eaLnBrk="1" hangingPunct="1">
              <a:lnSpc>
                <a:spcPct val="90000"/>
              </a:lnSpc>
            </a:pPr>
            <a:r>
              <a:rPr lang="es-CO" altLang="es-CO"/>
              <a:t>Juicio del investigador</a:t>
            </a:r>
          </a:p>
          <a:p>
            <a:pPr eaLnBrk="1" hangingPunct="1">
              <a:lnSpc>
                <a:spcPct val="90000"/>
              </a:lnSpc>
            </a:pPr>
            <a:r>
              <a:rPr lang="es-CO" altLang="es-CO"/>
              <a:t>Tratamiento:</a:t>
            </a:r>
          </a:p>
          <a:p>
            <a:pPr lvl="1" eaLnBrk="1" hangingPunct="1">
              <a:lnSpc>
                <a:spcPct val="90000"/>
              </a:lnSpc>
            </a:pPr>
            <a:r>
              <a:rPr lang="es-CO" altLang="es-CO"/>
              <a:t>En general no se puede tratar en el análisis, y es más difícil de cuantificar</a:t>
            </a:r>
            <a:endParaRPr lang="es-ES" altLang="es-CO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62AA1EC-7009-4A23-A966-CE54C4722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dirty="0"/>
              <a:t>SESGO DE SELECCIÓN</a:t>
            </a:r>
            <a:endParaRPr lang="es-ES" altLang="es-CO" dirty="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061DA8B-3DDA-435D-90E4-CDE381A50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572000"/>
          </a:xfrm>
        </p:spPr>
        <p:txBody>
          <a:bodyPr/>
          <a:lstStyle/>
          <a:p>
            <a:pPr eaLnBrk="1" hangingPunct="1"/>
            <a:r>
              <a:rPr lang="es-CO" altLang="es-CO"/>
              <a:t>Relacionado con el proceso de conformación de grupos</a:t>
            </a:r>
          </a:p>
          <a:p>
            <a:pPr eaLnBrk="1" hangingPunct="1"/>
            <a:r>
              <a:rPr lang="es-CO" altLang="es-CO"/>
              <a:t>Particularmente frecuente en estudios de casos y controles</a:t>
            </a:r>
          </a:p>
          <a:p>
            <a:pPr eaLnBrk="1" hangingPunct="1"/>
            <a:r>
              <a:rPr lang="es-CO" altLang="es-CO"/>
              <a:t>Tiene el potencial de sobrestimar o subestimar el parámetro de interés</a:t>
            </a:r>
          </a:p>
          <a:p>
            <a:pPr eaLnBrk="1" hangingPunct="1"/>
            <a:endParaRPr lang="es-ES" altLang="es-CO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30D140-27A0-49F7-B9A5-A916DDBB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327026"/>
            <a:ext cx="41560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3600">
                <a:solidFill>
                  <a:schemeClr val="bg1"/>
                </a:solidFill>
              </a:rPr>
              <a:t>Sesgo de selección</a:t>
            </a:r>
          </a:p>
        </p:txBody>
      </p:sp>
      <p:grpSp>
        <p:nvGrpSpPr>
          <p:cNvPr id="52227" name="Group 4">
            <a:extLst>
              <a:ext uri="{FF2B5EF4-FFF2-40B4-BE49-F238E27FC236}">
                <a16:creationId xmlns:a16="http://schemas.microsoft.com/office/drawing/2014/main" id="{5ECD4A03-C3D6-4380-B142-2ED71B6F766F}"/>
              </a:ext>
            </a:extLst>
          </p:cNvPr>
          <p:cNvGrpSpPr>
            <a:grpSpLocks/>
          </p:cNvGrpSpPr>
          <p:nvPr/>
        </p:nvGrpSpPr>
        <p:grpSpPr bwMode="auto">
          <a:xfrm>
            <a:off x="2619375" y="1612900"/>
            <a:ext cx="2592388" cy="2376488"/>
            <a:chOff x="748" y="935"/>
            <a:chExt cx="1542" cy="1406"/>
          </a:xfrm>
        </p:grpSpPr>
        <p:sp>
          <p:nvSpPr>
            <p:cNvPr id="52245" name="Rectangle 5">
              <a:extLst>
                <a:ext uri="{FF2B5EF4-FFF2-40B4-BE49-F238E27FC236}">
                  <a16:creationId xmlns:a16="http://schemas.microsoft.com/office/drawing/2014/main" id="{AEDDD8A9-CD5D-46BB-85D2-E80C5E84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35"/>
              <a:ext cx="1542" cy="1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O" altLang="es-CO" sz="1800"/>
            </a:p>
          </p:txBody>
        </p:sp>
        <p:sp>
          <p:nvSpPr>
            <p:cNvPr id="52246" name="Line 6">
              <a:extLst>
                <a:ext uri="{FF2B5EF4-FFF2-40B4-BE49-F238E27FC236}">
                  <a16:creationId xmlns:a16="http://schemas.microsoft.com/office/drawing/2014/main" id="{FDAA4B66-C2EA-4F26-A7A2-214AE4C6F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63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2247" name="Line 7">
              <a:extLst>
                <a:ext uri="{FF2B5EF4-FFF2-40B4-BE49-F238E27FC236}">
                  <a16:creationId xmlns:a16="http://schemas.microsoft.com/office/drawing/2014/main" id="{68E3FF0F-8C19-45DC-8FD5-599EDEED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35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52228" name="Group 8">
            <a:extLst>
              <a:ext uri="{FF2B5EF4-FFF2-40B4-BE49-F238E27FC236}">
                <a16:creationId xmlns:a16="http://schemas.microsoft.com/office/drawing/2014/main" id="{C519D7BF-654D-481A-8CA8-04DFC8538EC7}"/>
              </a:ext>
            </a:extLst>
          </p:cNvPr>
          <p:cNvGrpSpPr>
            <a:grpSpLocks/>
          </p:cNvGrpSpPr>
          <p:nvPr/>
        </p:nvGrpSpPr>
        <p:grpSpPr bwMode="auto">
          <a:xfrm>
            <a:off x="5427663" y="4349751"/>
            <a:ext cx="1871662" cy="1584325"/>
            <a:chOff x="748" y="935"/>
            <a:chExt cx="1542" cy="1406"/>
          </a:xfrm>
        </p:grpSpPr>
        <p:sp>
          <p:nvSpPr>
            <p:cNvPr id="52242" name="Rectangle 9">
              <a:extLst>
                <a:ext uri="{FF2B5EF4-FFF2-40B4-BE49-F238E27FC236}">
                  <a16:creationId xmlns:a16="http://schemas.microsoft.com/office/drawing/2014/main" id="{51A388C5-ABED-49D8-9786-1F01E90E8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35"/>
              <a:ext cx="1542" cy="1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O" altLang="es-CO" sz="1800"/>
            </a:p>
          </p:txBody>
        </p:sp>
        <p:sp>
          <p:nvSpPr>
            <p:cNvPr id="52243" name="Line 10">
              <a:extLst>
                <a:ext uri="{FF2B5EF4-FFF2-40B4-BE49-F238E27FC236}">
                  <a16:creationId xmlns:a16="http://schemas.microsoft.com/office/drawing/2014/main" id="{D07D9743-7039-403E-B7C8-70EB61AC7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63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2244" name="Line 11">
              <a:extLst>
                <a:ext uri="{FF2B5EF4-FFF2-40B4-BE49-F238E27FC236}">
                  <a16:creationId xmlns:a16="http://schemas.microsoft.com/office/drawing/2014/main" id="{0E04CC33-B6B0-47A1-8021-D28574439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35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52229" name="Text Box 12">
            <a:extLst>
              <a:ext uri="{FF2B5EF4-FFF2-40B4-BE49-F238E27FC236}">
                <a16:creationId xmlns:a16="http://schemas.microsoft.com/office/drawing/2014/main" id="{36F43507-C9F6-4135-91C3-50348FA3C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1181101"/>
            <a:ext cx="276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Población de referencia</a:t>
            </a:r>
          </a:p>
        </p:txBody>
      </p:sp>
      <p:sp>
        <p:nvSpPr>
          <p:cNvPr id="52230" name="Text Box 13">
            <a:extLst>
              <a:ext uri="{FF2B5EF4-FFF2-40B4-BE49-F238E27FC236}">
                <a16:creationId xmlns:a16="http://schemas.microsoft.com/office/drawing/2014/main" id="{80C68338-AB37-4D7C-8B8D-852FC48B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078538"/>
            <a:ext cx="233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/>
              <a:t>Muestra del estudio</a:t>
            </a:r>
          </a:p>
        </p:txBody>
      </p:sp>
      <p:sp>
        <p:nvSpPr>
          <p:cNvPr id="52231" name="Text Box 14">
            <a:extLst>
              <a:ext uri="{FF2B5EF4-FFF2-40B4-BE49-F238E27FC236}">
                <a16:creationId xmlns:a16="http://schemas.microsoft.com/office/drawing/2014/main" id="{49275282-66E7-41E9-8C4D-B59020682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1685925"/>
            <a:ext cx="1021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Enfermos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Expuestos</a:t>
            </a:r>
          </a:p>
        </p:txBody>
      </p:sp>
      <p:sp>
        <p:nvSpPr>
          <p:cNvPr id="52232" name="Text Box 15">
            <a:extLst>
              <a:ext uri="{FF2B5EF4-FFF2-40B4-BE49-F238E27FC236}">
                <a16:creationId xmlns:a16="http://schemas.microsoft.com/office/drawing/2014/main" id="{6692D65B-B301-4602-8D00-D422B1F88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6" y="1685925"/>
            <a:ext cx="1021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Sanos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Expuestos</a:t>
            </a:r>
          </a:p>
        </p:txBody>
      </p:sp>
      <p:sp>
        <p:nvSpPr>
          <p:cNvPr id="52233" name="Text Box 16">
            <a:extLst>
              <a:ext uri="{FF2B5EF4-FFF2-40B4-BE49-F238E27FC236}">
                <a16:creationId xmlns:a16="http://schemas.microsoft.com/office/drawing/2014/main" id="{AEF98B28-5A4C-41EF-8973-3BA5C60C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2814638"/>
            <a:ext cx="1279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Enfermos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No expuestos</a:t>
            </a:r>
          </a:p>
        </p:txBody>
      </p:sp>
      <p:sp>
        <p:nvSpPr>
          <p:cNvPr id="52234" name="Text Box 17">
            <a:extLst>
              <a:ext uri="{FF2B5EF4-FFF2-40B4-BE49-F238E27FC236}">
                <a16:creationId xmlns:a16="http://schemas.microsoft.com/office/drawing/2014/main" id="{9FF5F958-9F53-45DD-918E-17967D918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9" y="2814638"/>
            <a:ext cx="1279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Sanos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400" i="1"/>
              <a:t>No expuestos</a:t>
            </a:r>
          </a:p>
        </p:txBody>
      </p:sp>
      <p:grpSp>
        <p:nvGrpSpPr>
          <p:cNvPr id="1361943" name="Group 23">
            <a:extLst>
              <a:ext uri="{FF2B5EF4-FFF2-40B4-BE49-F238E27FC236}">
                <a16:creationId xmlns:a16="http://schemas.microsoft.com/office/drawing/2014/main" id="{F558591C-3D08-49E6-AA7A-C05202F60E3C}"/>
              </a:ext>
            </a:extLst>
          </p:cNvPr>
          <p:cNvGrpSpPr>
            <a:grpSpLocks/>
          </p:cNvGrpSpPr>
          <p:nvPr/>
        </p:nvGrpSpPr>
        <p:grpSpPr bwMode="auto">
          <a:xfrm>
            <a:off x="3267076" y="2154238"/>
            <a:ext cx="3768725" cy="3490912"/>
            <a:chOff x="1746" y="1276"/>
            <a:chExt cx="2374" cy="2199"/>
          </a:xfrm>
        </p:grpSpPr>
        <p:sp>
          <p:nvSpPr>
            <p:cNvPr id="52238" name="Freeform 18">
              <a:extLst>
                <a:ext uri="{FF2B5EF4-FFF2-40B4-BE49-F238E27FC236}">
                  <a16:creationId xmlns:a16="http://schemas.microsoft.com/office/drawing/2014/main" id="{A0C3A7AA-6C61-4191-87A0-C20F51B13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069"/>
              <a:ext cx="1679" cy="1406"/>
            </a:xfrm>
            <a:custGeom>
              <a:avLst/>
              <a:gdLst>
                <a:gd name="T0" fmla="*/ 0 w 1497"/>
                <a:gd name="T1" fmla="*/ 0 h 1406"/>
                <a:gd name="T2" fmla="*/ 229 w 1497"/>
                <a:gd name="T3" fmla="*/ 454 h 1406"/>
                <a:gd name="T4" fmla="*/ 571 w 1497"/>
                <a:gd name="T5" fmla="*/ 862 h 1406"/>
                <a:gd name="T6" fmla="*/ 1027 w 1497"/>
                <a:gd name="T7" fmla="*/ 1225 h 1406"/>
                <a:gd name="T8" fmla="*/ 1883 w 1497"/>
                <a:gd name="T9" fmla="*/ 1406 h 1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7" h="1406">
                  <a:moveTo>
                    <a:pt x="0" y="0"/>
                  </a:moveTo>
                  <a:cubicBezTo>
                    <a:pt x="53" y="155"/>
                    <a:pt x="106" y="310"/>
                    <a:pt x="182" y="454"/>
                  </a:cubicBezTo>
                  <a:cubicBezTo>
                    <a:pt x="258" y="598"/>
                    <a:pt x="348" y="734"/>
                    <a:pt x="454" y="862"/>
                  </a:cubicBezTo>
                  <a:cubicBezTo>
                    <a:pt x="560" y="990"/>
                    <a:pt x="643" y="1134"/>
                    <a:pt x="817" y="1225"/>
                  </a:cubicBezTo>
                  <a:cubicBezTo>
                    <a:pt x="991" y="1316"/>
                    <a:pt x="1244" y="1361"/>
                    <a:pt x="1497" y="140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2239" name="Freeform 19">
              <a:extLst>
                <a:ext uri="{FF2B5EF4-FFF2-40B4-BE49-F238E27FC236}">
                  <a16:creationId xmlns:a16="http://schemas.microsoft.com/office/drawing/2014/main" id="{BD2CE2D5-3B7A-4D8B-9CA2-B5D7BB0E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1276"/>
              <a:ext cx="1377" cy="1655"/>
            </a:xfrm>
            <a:custGeom>
              <a:avLst/>
              <a:gdLst>
                <a:gd name="T0" fmla="*/ 15 w 1422"/>
                <a:gd name="T1" fmla="*/ 22 h 1655"/>
                <a:gd name="T2" fmla="*/ 15 w 1422"/>
                <a:gd name="T3" fmla="*/ 113 h 1655"/>
                <a:gd name="T4" fmla="*/ 57 w 1422"/>
                <a:gd name="T5" fmla="*/ 703 h 1655"/>
                <a:gd name="T6" fmla="*/ 355 w 1422"/>
                <a:gd name="T7" fmla="*/ 1292 h 1655"/>
                <a:gd name="T8" fmla="*/ 823 w 1422"/>
                <a:gd name="T9" fmla="*/ 1564 h 1655"/>
                <a:gd name="T10" fmla="*/ 1333 w 1422"/>
                <a:gd name="T11" fmla="*/ 1655 h 1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22" h="1655">
                  <a:moveTo>
                    <a:pt x="16" y="22"/>
                  </a:moveTo>
                  <a:cubicBezTo>
                    <a:pt x="12" y="11"/>
                    <a:pt x="9" y="0"/>
                    <a:pt x="16" y="113"/>
                  </a:cubicBezTo>
                  <a:cubicBezTo>
                    <a:pt x="23" y="226"/>
                    <a:pt x="0" y="506"/>
                    <a:pt x="61" y="703"/>
                  </a:cubicBezTo>
                  <a:cubicBezTo>
                    <a:pt x="122" y="900"/>
                    <a:pt x="243" y="1149"/>
                    <a:pt x="379" y="1292"/>
                  </a:cubicBezTo>
                  <a:cubicBezTo>
                    <a:pt x="515" y="1435"/>
                    <a:pt x="704" y="1504"/>
                    <a:pt x="878" y="1564"/>
                  </a:cubicBezTo>
                  <a:cubicBezTo>
                    <a:pt x="1052" y="1624"/>
                    <a:pt x="1237" y="1639"/>
                    <a:pt x="1422" y="1655"/>
                  </a:cubicBezTo>
                </a:path>
              </a:pathLst>
            </a:custGeom>
            <a:noFill/>
            <a:ln w="76200" cmpd="sng">
              <a:solidFill>
                <a:srgbClr val="000099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2240" name="Freeform 20">
              <a:extLst>
                <a:ext uri="{FF2B5EF4-FFF2-40B4-BE49-F238E27FC236}">
                  <a16:creationId xmlns:a16="http://schemas.microsoft.com/office/drawing/2014/main" id="{2038CD2D-B626-41CA-9884-C97D7EB1A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2061"/>
              <a:ext cx="1278" cy="1369"/>
            </a:xfrm>
            <a:custGeom>
              <a:avLst/>
              <a:gdLst>
                <a:gd name="T0" fmla="*/ 8 w 1278"/>
                <a:gd name="T1" fmla="*/ 8 h 1369"/>
                <a:gd name="T2" fmla="*/ 53 w 1278"/>
                <a:gd name="T3" fmla="*/ 8 h 1369"/>
                <a:gd name="T4" fmla="*/ 325 w 1278"/>
                <a:gd name="T5" fmla="*/ 54 h 1369"/>
                <a:gd name="T6" fmla="*/ 598 w 1278"/>
                <a:gd name="T7" fmla="*/ 190 h 1369"/>
                <a:gd name="T8" fmla="*/ 824 w 1278"/>
                <a:gd name="T9" fmla="*/ 417 h 1369"/>
                <a:gd name="T10" fmla="*/ 1051 w 1278"/>
                <a:gd name="T11" fmla="*/ 734 h 1369"/>
                <a:gd name="T12" fmla="*/ 1278 w 1278"/>
                <a:gd name="T13" fmla="*/ 1369 h 13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8" h="1369">
                  <a:moveTo>
                    <a:pt x="8" y="8"/>
                  </a:moveTo>
                  <a:cubicBezTo>
                    <a:pt x="4" y="4"/>
                    <a:pt x="0" y="0"/>
                    <a:pt x="53" y="8"/>
                  </a:cubicBezTo>
                  <a:cubicBezTo>
                    <a:pt x="106" y="16"/>
                    <a:pt x="234" y="24"/>
                    <a:pt x="325" y="54"/>
                  </a:cubicBezTo>
                  <a:cubicBezTo>
                    <a:pt x="416" y="84"/>
                    <a:pt x="515" y="130"/>
                    <a:pt x="598" y="190"/>
                  </a:cubicBezTo>
                  <a:cubicBezTo>
                    <a:pt x="681" y="250"/>
                    <a:pt x="749" y="326"/>
                    <a:pt x="824" y="417"/>
                  </a:cubicBezTo>
                  <a:cubicBezTo>
                    <a:pt x="899" y="508"/>
                    <a:pt x="975" y="575"/>
                    <a:pt x="1051" y="734"/>
                  </a:cubicBezTo>
                  <a:cubicBezTo>
                    <a:pt x="1127" y="893"/>
                    <a:pt x="1202" y="1131"/>
                    <a:pt x="1278" y="136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2241" name="Freeform 21">
              <a:extLst>
                <a:ext uri="{FF2B5EF4-FFF2-40B4-BE49-F238E27FC236}">
                  <a16:creationId xmlns:a16="http://schemas.microsoft.com/office/drawing/2014/main" id="{BEB6911F-44AA-4DD6-8D3D-94938C942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283"/>
              <a:ext cx="1421" cy="1603"/>
            </a:xfrm>
            <a:custGeom>
              <a:avLst/>
              <a:gdLst>
                <a:gd name="T0" fmla="*/ 0 w 1421"/>
                <a:gd name="T1" fmla="*/ 15 h 1603"/>
                <a:gd name="T2" fmla="*/ 227 w 1421"/>
                <a:gd name="T3" fmla="*/ 15 h 1603"/>
                <a:gd name="T4" fmla="*/ 590 w 1421"/>
                <a:gd name="T5" fmla="*/ 106 h 1603"/>
                <a:gd name="T6" fmla="*/ 1043 w 1421"/>
                <a:gd name="T7" fmla="*/ 378 h 1603"/>
                <a:gd name="T8" fmla="*/ 1361 w 1421"/>
                <a:gd name="T9" fmla="*/ 786 h 1603"/>
                <a:gd name="T10" fmla="*/ 1406 w 1421"/>
                <a:gd name="T11" fmla="*/ 1603 h 16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21" h="1603">
                  <a:moveTo>
                    <a:pt x="0" y="15"/>
                  </a:moveTo>
                  <a:cubicBezTo>
                    <a:pt x="64" y="7"/>
                    <a:pt x="129" y="0"/>
                    <a:pt x="227" y="15"/>
                  </a:cubicBezTo>
                  <a:cubicBezTo>
                    <a:pt x="325" y="30"/>
                    <a:pt x="454" y="46"/>
                    <a:pt x="590" y="106"/>
                  </a:cubicBezTo>
                  <a:cubicBezTo>
                    <a:pt x="726" y="166"/>
                    <a:pt x="914" y="265"/>
                    <a:pt x="1043" y="378"/>
                  </a:cubicBezTo>
                  <a:cubicBezTo>
                    <a:pt x="1172" y="491"/>
                    <a:pt x="1301" y="582"/>
                    <a:pt x="1361" y="786"/>
                  </a:cubicBezTo>
                  <a:cubicBezTo>
                    <a:pt x="1421" y="990"/>
                    <a:pt x="1413" y="1296"/>
                    <a:pt x="1406" y="16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52236" name="Text Box 22">
            <a:extLst>
              <a:ext uri="{FF2B5EF4-FFF2-40B4-BE49-F238E27FC236}">
                <a16:creationId xmlns:a16="http://schemas.microsoft.com/office/drawing/2014/main" id="{CE2B6342-8EB0-494D-AEDE-E9513E92D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6477000"/>
            <a:ext cx="2597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600">
                <a:solidFill>
                  <a:schemeClr val="bg2"/>
                </a:solidFill>
                <a:latin typeface="Tahoma" panose="020B0604030504040204" pitchFamily="34" charset="0"/>
              </a:rPr>
              <a:t>Fuente: Szklo y Nieto 2000</a:t>
            </a:r>
          </a:p>
        </p:txBody>
      </p:sp>
      <p:sp>
        <p:nvSpPr>
          <p:cNvPr id="1361944" name="Text Box 24">
            <a:extLst>
              <a:ext uri="{FF2B5EF4-FFF2-40B4-BE49-F238E27FC236}">
                <a16:creationId xmlns:a16="http://schemas.microsoft.com/office/drawing/2014/main" id="{598FFD4B-034D-421C-8183-D6D14E482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9" y="2989263"/>
            <a:ext cx="31194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>
                <a:solidFill>
                  <a:schemeClr val="accent2"/>
                </a:solidFill>
              </a:rPr>
              <a:t>La muestra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>
                <a:solidFill>
                  <a:schemeClr val="accent2"/>
                </a:solidFill>
              </a:rPr>
              <a:t>no representa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800" b="1">
                <a:solidFill>
                  <a:schemeClr val="accent2"/>
                </a:solidFill>
              </a:rPr>
              <a:t>a la población diana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36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4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CA1A867-9BE9-4AA1-94FD-931B86AD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620714"/>
            <a:ext cx="4173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b="1">
                <a:solidFill>
                  <a:schemeClr val="accent2"/>
                </a:solidFill>
              </a:rPr>
              <a:t>Sesgos de selección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4D187C5B-B484-4B5B-B002-991D91960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1355726"/>
            <a:ext cx="7662863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" indent="95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73163" indent="-461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0975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4633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82925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5401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973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4545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9117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2600" b="1"/>
              <a:t>en la formación de la base del estudio</a:t>
            </a:r>
          </a:p>
          <a:p>
            <a:pPr lvl="1" eaLnBrk="1" hangingPunct="1">
              <a:buFontTx/>
              <a:buChar char="•"/>
            </a:pPr>
            <a:r>
              <a:rPr lang="es-ES" altLang="es-CO" sz="2600"/>
              <a:t>mala definición de la población de estudio</a:t>
            </a:r>
          </a:p>
          <a:p>
            <a:pPr lvl="1" eaLnBrk="1" hangingPunct="1">
              <a:buFontTx/>
              <a:buChar char="•"/>
            </a:pPr>
            <a:r>
              <a:rPr lang="es-ES" altLang="es-CO" sz="2600"/>
              <a:t>problemas en obtención de la muestra</a:t>
            </a:r>
          </a:p>
          <a:p>
            <a:pPr lvl="1" eaLnBrk="1" hangingPunct="1">
              <a:buFontTx/>
              <a:buChar char="•"/>
            </a:pPr>
            <a:r>
              <a:rPr lang="es-ES" altLang="es-CO" sz="2600"/>
              <a:t>uso inapropiado de pruebas diagnósticas</a:t>
            </a:r>
          </a:p>
          <a:p>
            <a:pPr lvl="1" eaLnBrk="1" hangingPunct="1">
              <a:buFontTx/>
              <a:buChar char="-"/>
            </a:pPr>
            <a:r>
              <a:rPr lang="es-ES" altLang="es-CO" sz="2600" i="1"/>
              <a:t>sesgos en la selección de controles en estudios de casos y controles</a:t>
            </a:r>
          </a:p>
          <a:p>
            <a:pPr eaLnBrk="1" hangingPunct="1"/>
            <a:endParaRPr lang="es-ES" altLang="es-CO" sz="2600"/>
          </a:p>
          <a:p>
            <a:pPr eaLnBrk="1" hangingPunct="1"/>
            <a:r>
              <a:rPr lang="es-ES" altLang="es-CO" sz="2600"/>
              <a:t>Por alteraciones en la recogida de información</a:t>
            </a:r>
          </a:p>
          <a:p>
            <a:pPr lvl="1" eaLnBrk="1" hangingPunct="1">
              <a:buFontTx/>
              <a:buChar char="•"/>
            </a:pPr>
            <a:r>
              <a:rPr lang="es-ES" altLang="es-CO" sz="2600"/>
              <a:t>pérdidas durante el seguimiento</a:t>
            </a:r>
          </a:p>
          <a:p>
            <a:pPr lvl="1" eaLnBrk="1" hangingPunct="1">
              <a:buFontTx/>
              <a:buChar char="•"/>
            </a:pPr>
            <a:r>
              <a:rPr lang="es-ES" altLang="es-CO" sz="2600"/>
              <a:t>la ausencia de información condiciona la no inclusión en el análisis</a:t>
            </a:r>
          </a:p>
          <a:p>
            <a:pPr eaLnBrk="1" hangingPunct="1"/>
            <a:endParaRPr lang="es-ES" altLang="es-CO" sz="2600" i="1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99E294F-2537-4E93-8B3A-888425AB8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sz="4000" dirty="0"/>
              <a:t>ALGUNAS FORMAS COMUNES DEL SESGO DE SELECCIÓN</a:t>
            </a:r>
            <a:endParaRPr lang="es-ES" altLang="es-CO" sz="4000" dirty="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AA5C354-E9D6-4B71-B672-F1B4E33C0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572000"/>
          </a:xfrm>
        </p:spPr>
        <p:txBody>
          <a:bodyPr/>
          <a:lstStyle/>
          <a:p>
            <a:pPr eaLnBrk="1" hangingPunct="1"/>
            <a:r>
              <a:rPr lang="es-CO" altLang="es-CO"/>
              <a:t>Grupos no comparables</a:t>
            </a:r>
          </a:p>
          <a:p>
            <a:pPr eaLnBrk="1" hangingPunct="1"/>
            <a:r>
              <a:rPr lang="es-CO" altLang="es-CO"/>
              <a:t>Pérdidas al seguimiento</a:t>
            </a:r>
          </a:p>
          <a:p>
            <a:pPr eaLnBrk="1" hangingPunct="1"/>
            <a:r>
              <a:rPr lang="es-CO" altLang="es-CO"/>
              <a:t>Selección de controles en función de su status de exposición</a:t>
            </a:r>
          </a:p>
          <a:p>
            <a:pPr eaLnBrk="1" hangingPunct="1"/>
            <a:r>
              <a:rPr lang="es-CO" altLang="es-CO"/>
              <a:t>Definición de caso que involucra la exposición</a:t>
            </a:r>
            <a:endParaRPr lang="es-ES" altLang="es-C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9189E682-641D-4546-B23F-13FA898F4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877" y="376239"/>
            <a:ext cx="9753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O" sz="2800" dirty="0">
                <a:solidFill>
                  <a:srgbClr val="000099"/>
                </a:solidFill>
                <a:latin typeface="Verdana" panose="020B0604030504040204" pitchFamily="34" charset="0"/>
              </a:rPr>
              <a:t>En epidemiología, la causalidad se define como el estudio de la relación etiológica entre una exposición y la aparición de un efecto secundario.</a:t>
            </a:r>
            <a:endParaRPr lang="es-ES" altLang="es-CO" sz="2800" dirty="0">
              <a:solidFill>
                <a:srgbClr val="000099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s-ES" altLang="es-CO" sz="2800" dirty="0">
                <a:solidFill>
                  <a:srgbClr val="000099"/>
                </a:solidFill>
                <a:latin typeface="Verdana" panose="020B0604030504040204" pitchFamily="34" charset="0"/>
              </a:rPr>
              <a:t>Los efectos pueden ser: </a:t>
            </a:r>
            <a:endParaRPr lang="es-ES" altLang="es-CO" sz="2800" dirty="0">
              <a:solidFill>
                <a:srgbClr val="000099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s-ES" altLang="es-CO" sz="2800" dirty="0">
                <a:solidFill>
                  <a:srgbClr val="000099"/>
                </a:solidFill>
                <a:latin typeface="Verdana" panose="020B0604030504040204" pitchFamily="34" charset="0"/>
              </a:rPr>
              <a:t>• Enfermedad</a:t>
            </a:r>
          </a:p>
          <a:p>
            <a:pPr algn="just">
              <a:spcBef>
                <a:spcPct val="50000"/>
              </a:spcBef>
            </a:pPr>
            <a:r>
              <a:rPr lang="es-ES" altLang="es-CO" sz="2800" dirty="0">
                <a:solidFill>
                  <a:srgbClr val="000099"/>
                </a:solidFill>
                <a:latin typeface="Verdana" panose="020B0604030504040204" pitchFamily="34" charset="0"/>
              </a:rPr>
              <a:t>• Muerte</a:t>
            </a:r>
          </a:p>
          <a:p>
            <a:pPr algn="just">
              <a:spcBef>
                <a:spcPct val="50000"/>
              </a:spcBef>
            </a:pPr>
            <a:r>
              <a:rPr lang="es-ES" altLang="es-CO" sz="2800" dirty="0">
                <a:solidFill>
                  <a:srgbClr val="000099"/>
                </a:solidFill>
                <a:latin typeface="Verdana" panose="020B0604030504040204" pitchFamily="34" charset="0"/>
              </a:rPr>
              <a:t>• Complicación</a:t>
            </a:r>
          </a:p>
          <a:p>
            <a:pPr algn="just">
              <a:spcBef>
                <a:spcPct val="50000"/>
              </a:spcBef>
            </a:pPr>
            <a:r>
              <a:rPr lang="es-ES" altLang="es-CO" sz="2800" dirty="0">
                <a:solidFill>
                  <a:srgbClr val="000099"/>
                </a:solidFill>
                <a:latin typeface="Verdana" panose="020B0604030504040204" pitchFamily="34" charset="0"/>
              </a:rPr>
              <a:t>• Curación</a:t>
            </a:r>
          </a:p>
          <a:p>
            <a:pPr algn="just">
              <a:spcBef>
                <a:spcPct val="50000"/>
              </a:spcBef>
            </a:pPr>
            <a:r>
              <a:rPr lang="es-ES" altLang="es-CO" sz="2800" dirty="0">
                <a:solidFill>
                  <a:srgbClr val="000099"/>
                </a:solidFill>
                <a:latin typeface="Verdana" panose="020B0604030504040204" pitchFamily="34" charset="0"/>
              </a:rPr>
              <a:t>• Protección (vacunas)</a:t>
            </a:r>
          </a:p>
          <a:p>
            <a:pPr algn="just">
              <a:spcBef>
                <a:spcPct val="50000"/>
              </a:spcBef>
            </a:pPr>
            <a:endParaRPr lang="es-ES" altLang="es-CO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8312D47-7F87-46B5-BFEE-6AF55B15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585789"/>
            <a:ext cx="4926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O" b="1" dirty="0">
                <a:solidFill>
                  <a:srgbClr val="000099"/>
                </a:solidFill>
              </a:rPr>
              <a:t> </a:t>
            </a:r>
            <a:r>
              <a:rPr lang="es-ES" altLang="es-CO" b="1" dirty="0" smtClean="0">
                <a:solidFill>
                  <a:srgbClr val="000099"/>
                </a:solidFill>
              </a:rPr>
              <a:t>Sesgo </a:t>
            </a:r>
            <a:r>
              <a:rPr lang="es-ES" altLang="es-CO" b="1" dirty="0">
                <a:solidFill>
                  <a:srgbClr val="000099"/>
                </a:solidFill>
              </a:rPr>
              <a:t>de no respuesta</a:t>
            </a:r>
          </a:p>
        </p:txBody>
      </p:sp>
      <p:sp>
        <p:nvSpPr>
          <p:cNvPr id="57347" name="Text Box 15">
            <a:extLst>
              <a:ext uri="{FF2B5EF4-FFF2-40B4-BE49-F238E27FC236}">
                <a16:creationId xmlns:a16="http://schemas.microsoft.com/office/drawing/2014/main" id="{48A77DD1-1DED-4CC5-9E3E-AE169100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1355726"/>
            <a:ext cx="7662863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9888" indent="-3698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73163" indent="-461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0975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46338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82925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5401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973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4545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9117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2600" b="1"/>
              <a:t>¿Son diferenteslos participantes de los no participantes?</a:t>
            </a:r>
          </a:p>
          <a:p>
            <a:pPr eaLnBrk="1" hangingPunct="1"/>
            <a:endParaRPr lang="es-ES" altLang="es-CO" sz="2600" b="1"/>
          </a:p>
          <a:p>
            <a:pPr eaLnBrk="1" hangingPunct="1"/>
            <a:r>
              <a:rPr lang="es-ES" altLang="es-CO" sz="2600" b="1"/>
              <a:t>¿La no participación está relacionada con la exposición o con el desenlace estudiado?</a:t>
            </a:r>
            <a:endParaRPr lang="es-ES" altLang="es-CO" sz="2600" i="1"/>
          </a:p>
          <a:p>
            <a:pPr eaLnBrk="1" hangingPunct="1"/>
            <a:endParaRPr lang="es-ES" altLang="es-CO" sz="2600"/>
          </a:p>
          <a:p>
            <a:pPr eaLnBrk="1" hangingPunct="1"/>
            <a:r>
              <a:rPr lang="es-ES" altLang="es-CO" sz="2600"/>
              <a:t>Ej.: Encuesta de consumo de tabaco en médicos de un hospital</a:t>
            </a:r>
          </a:p>
          <a:p>
            <a:pPr lvl="1" eaLnBrk="1" hangingPunct="1">
              <a:buFontTx/>
              <a:buChar char="•"/>
            </a:pPr>
            <a:r>
              <a:rPr lang="es-ES" altLang="es-CO" sz="2600"/>
              <a:t>prevalencia “anormalmente” baja</a:t>
            </a:r>
          </a:p>
          <a:p>
            <a:pPr lvl="1" eaLnBrk="1" hangingPunct="1">
              <a:buFontTx/>
              <a:buChar char="•"/>
            </a:pPr>
            <a:r>
              <a:rPr lang="es-ES" altLang="es-CO" sz="2600"/>
              <a:t>¿hubo una mayor no respuesta entre los fumadores?</a:t>
            </a:r>
          </a:p>
          <a:p>
            <a:pPr eaLnBrk="1" hangingPunct="1"/>
            <a:endParaRPr lang="es-ES" altLang="es-CO" sz="2600" i="1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6ABA74A-9F00-49E4-B603-14FEA3456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620714"/>
            <a:ext cx="40174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O" b="1" dirty="0">
                <a:solidFill>
                  <a:srgbClr val="000099"/>
                </a:solidFill>
              </a:rPr>
              <a:t> </a:t>
            </a:r>
            <a:r>
              <a:rPr lang="es-ES" altLang="es-CO" b="1" dirty="0" smtClean="0">
                <a:solidFill>
                  <a:srgbClr val="000099"/>
                </a:solidFill>
              </a:rPr>
              <a:t>Sesgo </a:t>
            </a:r>
            <a:r>
              <a:rPr lang="es-ES" altLang="es-CO" b="1" dirty="0">
                <a:solidFill>
                  <a:srgbClr val="000099"/>
                </a:solidFill>
              </a:rPr>
              <a:t>de </a:t>
            </a:r>
            <a:r>
              <a:rPr lang="es-ES" altLang="es-CO" b="1" dirty="0" err="1">
                <a:solidFill>
                  <a:srgbClr val="000099"/>
                </a:solidFill>
              </a:rPr>
              <a:t>Berkson</a:t>
            </a:r>
            <a:endParaRPr lang="es-ES" altLang="es-CO" b="1" dirty="0">
              <a:solidFill>
                <a:srgbClr val="000099"/>
              </a:solidFill>
            </a:endParaRP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AB6ABC92-930B-4067-BBD9-E6E7BA2AFF29}"/>
              </a:ext>
            </a:extLst>
          </p:cNvPr>
          <p:cNvGrpSpPr>
            <a:grpSpLocks/>
          </p:cNvGrpSpPr>
          <p:nvPr/>
        </p:nvGrpSpPr>
        <p:grpSpPr bwMode="auto">
          <a:xfrm>
            <a:off x="2547939" y="1276350"/>
            <a:ext cx="7805737" cy="5632450"/>
            <a:chOff x="645" y="1038"/>
            <a:chExt cx="4049" cy="3548"/>
          </a:xfrm>
        </p:grpSpPr>
        <p:sp>
          <p:nvSpPr>
            <p:cNvPr id="59396" name="Text Box 4">
              <a:extLst>
                <a:ext uri="{FF2B5EF4-FFF2-40B4-BE49-F238E27FC236}">
                  <a16:creationId xmlns:a16="http://schemas.microsoft.com/office/drawing/2014/main" id="{172203C3-D9A6-443E-8EEE-72578C37A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1038"/>
              <a:ext cx="4049" cy="3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O" sz="2400"/>
                <a:t>En muestras hospitalarias puede observarse una asociación espuria entre dos factores que influyen en la probabilidad de asociación.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CO" sz="24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O" sz="2400"/>
                <a:t>Descrito en 1946 (“falacia de Berkson”):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CO" sz="24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s-CO" sz="2400"/>
                <a:t> asociación inversa entre TBC y cáncer de pulmón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s-CO" sz="2400"/>
                <a:t> casos: pacientes con cáncer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s-ES" altLang="es-CO" sz="2400"/>
                <a:t> controles: otros pacientes ingresados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endParaRPr lang="es-ES" altLang="es-CO" sz="24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O" sz="2400"/>
                <a:t>Explicación: la probabilidad de estar ingresado y tener las dos enfermedades es más baja que la probabilidad de estar ingresado con sólo una enfermedad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CO" sz="24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endParaRPr lang="es-ES" altLang="es-CO" sz="2400"/>
            </a:p>
          </p:txBody>
        </p:sp>
        <p:sp>
          <p:nvSpPr>
            <p:cNvPr id="59397" name="Rectangle 5">
              <a:extLst>
                <a:ext uri="{FF2B5EF4-FFF2-40B4-BE49-F238E27FC236}">
                  <a16:creationId xmlns:a16="http://schemas.microsoft.com/office/drawing/2014/main" id="{42E9D259-6963-4750-B779-5CD6221F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653"/>
              <a:ext cx="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O" sz="1800"/>
                <a:t>-</a:t>
              </a:r>
            </a:p>
          </p:txBody>
        </p:sp>
      </p:grp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91DC8EF-AD1C-4EBD-A2B9-6D740422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620714"/>
            <a:ext cx="77771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O" b="1" dirty="0">
                <a:solidFill>
                  <a:srgbClr val="000099"/>
                </a:solidFill>
              </a:rPr>
              <a:t> </a:t>
            </a:r>
            <a:r>
              <a:rPr lang="es-ES" altLang="es-CO" b="1" dirty="0" smtClean="0">
                <a:solidFill>
                  <a:srgbClr val="000099"/>
                </a:solidFill>
              </a:rPr>
              <a:t>Sesgo </a:t>
            </a:r>
            <a:r>
              <a:rPr lang="es-ES" altLang="es-CO" b="1" dirty="0">
                <a:solidFill>
                  <a:srgbClr val="000099"/>
                </a:solidFill>
              </a:rPr>
              <a:t>de </a:t>
            </a:r>
            <a:r>
              <a:rPr lang="es-ES" altLang="es-CO" b="1" dirty="0" err="1">
                <a:solidFill>
                  <a:srgbClr val="000099"/>
                </a:solidFill>
              </a:rPr>
              <a:t>Neymann</a:t>
            </a:r>
            <a:endParaRPr lang="es-ES" altLang="es-CO" b="1" dirty="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dirty="0">
                <a:solidFill>
                  <a:srgbClr val="000099"/>
                </a:solidFill>
              </a:rPr>
              <a:t>  (o de incidencia-prevalencia o de supervivencia)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70AB85FF-CF93-4B55-A418-D742E487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1646238"/>
            <a:ext cx="72405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/>
              <a:t>Cuando la exposición de interés se encuentra asociada al pronóstico, el estudio de casos prevalentes puede producir asociaciones espurias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à"/>
            </a:pPr>
            <a:r>
              <a:rPr lang="es-ES" altLang="es-CO" sz="2400" i="1">
                <a:sym typeface="Wingdings" panose="05000000000000000000" pitchFamily="2" charset="2"/>
              </a:rPr>
              <a:t> En estudios de prevalencia o de casos y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s-CO" sz="2400" i="1">
                <a:sym typeface="Wingdings" panose="05000000000000000000" pitchFamily="2" charset="2"/>
              </a:rPr>
              <a:t>     controles prevalentes.</a:t>
            </a:r>
            <a:endParaRPr lang="es-ES" altLang="es-CO" sz="2400" i="1"/>
          </a:p>
        </p:txBody>
      </p:sp>
      <p:graphicFrame>
        <p:nvGraphicFramePr>
          <p:cNvPr id="1370150" name="Group 38">
            <a:extLst>
              <a:ext uri="{FF2B5EF4-FFF2-40B4-BE49-F238E27FC236}">
                <a16:creationId xmlns:a16="http://schemas.microsoft.com/office/drawing/2014/main" id="{95D25AA5-BF0F-4014-834D-9221471FC46A}"/>
              </a:ext>
            </a:extLst>
          </p:cNvPr>
          <p:cNvGraphicFramePr>
            <a:graphicFrameLocks noGrp="1"/>
          </p:cNvGraphicFramePr>
          <p:nvPr/>
        </p:nvGraphicFramePr>
        <p:xfrm>
          <a:off x="3216276" y="3667126"/>
          <a:ext cx="5491163" cy="2011576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Accidente Vascular Cerebral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Ctrl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HTA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mortal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Mortal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AVC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Sí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s-C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GB" alt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75" name="Text Box 39">
            <a:extLst>
              <a:ext uri="{FF2B5EF4-FFF2-40B4-BE49-F238E27FC236}">
                <a16:creationId xmlns:a16="http://schemas.microsoft.com/office/drawing/2014/main" id="{612FC61C-7C55-4DA3-9FAA-B0F74CC9C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872164"/>
            <a:ext cx="28919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>
                <a:latin typeface="Times New Roman" panose="02020603050405020304" pitchFamily="18" charset="0"/>
              </a:rPr>
              <a:t>OR</a:t>
            </a:r>
            <a:r>
              <a:rPr lang="es-ES" altLang="es-CO" sz="2400" baseline="-25000">
                <a:latin typeface="Times New Roman" panose="02020603050405020304" pitchFamily="18" charset="0"/>
              </a:rPr>
              <a:t>AVC no mortal</a:t>
            </a:r>
            <a:r>
              <a:rPr lang="es-ES" altLang="es-CO" sz="2400">
                <a:latin typeface="Times New Roman" panose="02020603050405020304" pitchFamily="18" charset="0"/>
              </a:rPr>
              <a:t> =   0,80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>
                <a:latin typeface="Times New Roman" panose="02020603050405020304" pitchFamily="18" charset="0"/>
              </a:rPr>
              <a:t>OR </a:t>
            </a:r>
            <a:r>
              <a:rPr lang="es-ES" altLang="es-CO" sz="2400" baseline="-25000">
                <a:latin typeface="Times New Roman" panose="02020603050405020304" pitchFamily="18" charset="0"/>
              </a:rPr>
              <a:t>AVC  mortal</a:t>
            </a:r>
            <a:r>
              <a:rPr lang="es-ES" altLang="es-CO" sz="2400">
                <a:latin typeface="Times New Roman" panose="02020603050405020304" pitchFamily="18" charset="0"/>
              </a:rPr>
              <a:t>   = 16,10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CEDA0AA-BED6-43B8-BA66-E59DB45D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620714"/>
            <a:ext cx="7777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O" b="1" dirty="0">
                <a:solidFill>
                  <a:srgbClr val="000099"/>
                </a:solidFill>
              </a:rPr>
              <a:t> </a:t>
            </a:r>
            <a:r>
              <a:rPr lang="es-ES" altLang="es-CO" b="1" dirty="0" smtClean="0">
                <a:solidFill>
                  <a:srgbClr val="000099"/>
                </a:solidFill>
              </a:rPr>
              <a:t>Sesgo </a:t>
            </a:r>
            <a:r>
              <a:rPr lang="es-ES" altLang="es-CO" b="1" dirty="0">
                <a:solidFill>
                  <a:srgbClr val="000099"/>
                </a:solidFill>
              </a:rPr>
              <a:t>del trabajador sano</a:t>
            </a:r>
            <a:endParaRPr lang="es-ES" altLang="es-CO" sz="2400" b="1" dirty="0">
              <a:solidFill>
                <a:srgbClr val="000099"/>
              </a:solidFill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EC4EBDBB-ABEA-4A00-A294-D56DEDB2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1557337"/>
            <a:ext cx="73072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dirty="0"/>
              <a:t>Cuando se compara la incidencia de enfermedad en una población “seleccionada” de origen laboral con la población general.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s-ES" altLang="es-CO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i="1" dirty="0">
                <a:sym typeface="Wingdings" panose="05000000000000000000" pitchFamily="2" charset="2"/>
              </a:rPr>
              <a:t> </a:t>
            </a:r>
            <a:r>
              <a:rPr lang="es-ES" altLang="es-CO" sz="2400" i="1" dirty="0" smtClean="0">
                <a:sym typeface="Wingdings" panose="05000000000000000000" pitchFamily="2" charset="2"/>
              </a:rPr>
              <a:t>En </a:t>
            </a:r>
            <a:r>
              <a:rPr lang="es-ES" altLang="es-CO" sz="2400" i="1" dirty="0">
                <a:sym typeface="Wingdings" panose="05000000000000000000" pitchFamily="2" charset="2"/>
              </a:rPr>
              <a:t>estudios de cohortes (laborales)</a:t>
            </a:r>
            <a:endParaRPr lang="es-ES" altLang="es-CO" sz="2400" i="1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08BA424-0425-4544-877B-5A5C4BCE4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dirty="0"/>
              <a:t>SESGO DE SELECCIÓN</a:t>
            </a:r>
            <a:endParaRPr lang="es-ES" altLang="es-CO" dirty="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DC77341-2842-41B7-BAF4-7799C58FF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572000"/>
          </a:xfrm>
        </p:spPr>
        <p:txBody>
          <a:bodyPr/>
          <a:lstStyle/>
          <a:p>
            <a:pPr eaLnBrk="1" hangingPunct="1"/>
            <a:r>
              <a:rPr lang="es-CO" altLang="es-CO"/>
              <a:t>Prevención:</a:t>
            </a:r>
          </a:p>
          <a:p>
            <a:pPr lvl="1" eaLnBrk="1" hangingPunct="1"/>
            <a:r>
              <a:rPr lang="es-CO" altLang="es-CO"/>
              <a:t>Selección de controles de la comunidad</a:t>
            </a:r>
          </a:p>
          <a:p>
            <a:pPr lvl="1" eaLnBrk="1" hangingPunct="1"/>
            <a:r>
              <a:rPr lang="es-CO" altLang="es-CO"/>
              <a:t>Seguimiento estricto</a:t>
            </a:r>
          </a:p>
          <a:p>
            <a:pPr lvl="1" eaLnBrk="1" hangingPunct="1"/>
            <a:r>
              <a:rPr lang="es-CO" altLang="es-CO"/>
              <a:t>Identificación de la población objetivo</a:t>
            </a:r>
          </a:p>
          <a:p>
            <a:pPr eaLnBrk="1" hangingPunct="1"/>
            <a:r>
              <a:rPr lang="es-CO" altLang="es-CO"/>
              <a:t>Detección:</a:t>
            </a:r>
          </a:p>
          <a:p>
            <a:pPr lvl="1" eaLnBrk="1" hangingPunct="1"/>
            <a:r>
              <a:rPr lang="es-CO" altLang="es-CO"/>
              <a:t>Juicio del investigador</a:t>
            </a:r>
          </a:p>
          <a:p>
            <a:pPr eaLnBrk="1" hangingPunct="1"/>
            <a:r>
              <a:rPr lang="es-CO" altLang="es-CO"/>
              <a:t>Tratamiento:</a:t>
            </a:r>
          </a:p>
          <a:p>
            <a:pPr lvl="1" eaLnBrk="1" hangingPunct="1"/>
            <a:r>
              <a:rPr lang="es-CO" altLang="es-CO"/>
              <a:t>Es muy difícil tratarlo en el análisis, depende de la disponibilidad de información adicional sobre la distribución conjunta de ciertas variables</a:t>
            </a:r>
          </a:p>
          <a:p>
            <a:pPr lvl="1" eaLnBrk="1" hangingPunct="1"/>
            <a:endParaRPr lang="es-ES" altLang="es-CO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A842DF07-F43F-443E-B909-2A161D64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6" y="647700"/>
            <a:ext cx="8353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635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545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55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s-ES_tradnl" altLang="es-CO" sz="3600" b="1">
                <a:solidFill>
                  <a:srgbClr val="000099"/>
                </a:solidFill>
              </a:rPr>
              <a:t>Sesgo o falacia ecológica</a:t>
            </a:r>
            <a:endParaRPr lang="es-ES_tradnl" altLang="es-CO" sz="4400">
              <a:solidFill>
                <a:srgbClr val="000099"/>
              </a:solidFill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0FF60F93-6573-49FF-AD46-531947B4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1" y="1441450"/>
            <a:ext cx="81836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400"/>
              <a:t>Cuando se hacen inferencias a nivel individual a partir 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400"/>
              <a:t>información procedente del nivel ecológico,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400"/>
              <a:t>debido a que existe heterogeneidad en la exposición y los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2400"/>
              <a:t>efectos entre los individuos que forman el grupo.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CO" sz="2400" i="1"/>
          </a:p>
        </p:txBody>
      </p:sp>
      <p:sp>
        <p:nvSpPr>
          <p:cNvPr id="1431557" name="Freeform 5">
            <a:extLst>
              <a:ext uri="{FF2B5EF4-FFF2-40B4-BE49-F238E27FC236}">
                <a16:creationId xmlns:a16="http://schemas.microsoft.com/office/drawing/2014/main" id="{4466E446-0F61-4C9E-8E78-DD042E5F3DF5}"/>
              </a:ext>
            </a:extLst>
          </p:cNvPr>
          <p:cNvSpPr>
            <a:spLocks/>
          </p:cNvSpPr>
          <p:nvPr/>
        </p:nvSpPr>
        <p:spPr bwMode="auto">
          <a:xfrm>
            <a:off x="5164139" y="4749801"/>
            <a:ext cx="496887" cy="377825"/>
          </a:xfrm>
          <a:custGeom>
            <a:avLst/>
            <a:gdLst>
              <a:gd name="T0" fmla="*/ 471267951 w 313"/>
              <a:gd name="T1" fmla="*/ 0 h 238"/>
              <a:gd name="T2" fmla="*/ 168849505 w 313"/>
              <a:gd name="T3" fmla="*/ 20161250 h 238"/>
              <a:gd name="T4" fmla="*/ 108365816 w 313"/>
              <a:gd name="T5" fmla="*/ 40322500 h 238"/>
              <a:gd name="T6" fmla="*/ 27720897 w 313"/>
              <a:gd name="T7" fmla="*/ 120967500 h 238"/>
              <a:gd name="T8" fmla="*/ 47882127 w 313"/>
              <a:gd name="T9" fmla="*/ 483870000 h 238"/>
              <a:gd name="T10" fmla="*/ 168849505 w 313"/>
              <a:gd name="T11" fmla="*/ 504031250 h 238"/>
              <a:gd name="T12" fmla="*/ 229333194 w 313"/>
              <a:gd name="T13" fmla="*/ 524192500 h 238"/>
              <a:gd name="T14" fmla="*/ 390623032 w 313"/>
              <a:gd name="T15" fmla="*/ 544353750 h 238"/>
              <a:gd name="T16" fmla="*/ 652719018 w 313"/>
              <a:gd name="T17" fmla="*/ 564515000 h 238"/>
              <a:gd name="T18" fmla="*/ 471267951 w 313"/>
              <a:gd name="T19" fmla="*/ 0 h 2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3" h="238">
                <a:moveTo>
                  <a:pt x="187" y="0"/>
                </a:moveTo>
                <a:cubicBezTo>
                  <a:pt x="147" y="3"/>
                  <a:pt x="107" y="4"/>
                  <a:pt x="67" y="8"/>
                </a:cubicBezTo>
                <a:cubicBezTo>
                  <a:pt x="59" y="9"/>
                  <a:pt x="49" y="10"/>
                  <a:pt x="43" y="16"/>
                </a:cubicBezTo>
                <a:cubicBezTo>
                  <a:pt x="0" y="59"/>
                  <a:pt x="75" y="27"/>
                  <a:pt x="11" y="48"/>
                </a:cubicBezTo>
                <a:cubicBezTo>
                  <a:pt x="14" y="96"/>
                  <a:pt x="2" y="147"/>
                  <a:pt x="19" y="192"/>
                </a:cubicBezTo>
                <a:cubicBezTo>
                  <a:pt x="25" y="207"/>
                  <a:pt x="51" y="196"/>
                  <a:pt x="67" y="200"/>
                </a:cubicBezTo>
                <a:cubicBezTo>
                  <a:pt x="75" y="202"/>
                  <a:pt x="83" y="206"/>
                  <a:pt x="91" y="208"/>
                </a:cubicBezTo>
                <a:cubicBezTo>
                  <a:pt x="112" y="212"/>
                  <a:pt x="134" y="213"/>
                  <a:pt x="155" y="216"/>
                </a:cubicBezTo>
                <a:cubicBezTo>
                  <a:pt x="221" y="238"/>
                  <a:pt x="186" y="234"/>
                  <a:pt x="259" y="224"/>
                </a:cubicBezTo>
                <a:cubicBezTo>
                  <a:pt x="265" y="142"/>
                  <a:pt x="313" y="0"/>
                  <a:pt x="187" y="0"/>
                </a:cubicBezTo>
                <a:close/>
              </a:path>
            </a:pathLst>
          </a:custGeom>
          <a:noFill/>
          <a:ln w="38100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6565" name="Line 6">
            <a:extLst>
              <a:ext uri="{FF2B5EF4-FFF2-40B4-BE49-F238E27FC236}">
                <a16:creationId xmlns:a16="http://schemas.microsoft.com/office/drawing/2014/main" id="{A0F21173-2193-488C-8CA3-0405FA5F2C2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84475" y="4187825"/>
            <a:ext cx="0" cy="196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6566" name="Line 7">
            <a:extLst>
              <a:ext uri="{FF2B5EF4-FFF2-40B4-BE49-F238E27FC236}">
                <a16:creationId xmlns:a16="http://schemas.microsoft.com/office/drawing/2014/main" id="{E1042CC7-6FD2-453D-92EB-A5AD86A6BF2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84475" y="6151563"/>
            <a:ext cx="3244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6567" name="Line 8">
            <a:extLst>
              <a:ext uri="{FF2B5EF4-FFF2-40B4-BE49-F238E27FC236}">
                <a16:creationId xmlns:a16="http://schemas.microsoft.com/office/drawing/2014/main" id="{33DF2154-41A8-4F8B-937C-25C07150E68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784475" y="4498975"/>
            <a:ext cx="3244850" cy="1201738"/>
          </a:xfrm>
          <a:prstGeom prst="line">
            <a:avLst/>
          </a:prstGeom>
          <a:noFill/>
          <a:ln w="317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6568" name="Text Box 9">
            <a:extLst>
              <a:ext uri="{FF2B5EF4-FFF2-40B4-BE49-F238E27FC236}">
                <a16:creationId xmlns:a16="http://schemas.microsoft.com/office/drawing/2014/main" id="{BF0D7066-603F-49C7-8D51-63D15FB99EA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78225" y="5010150"/>
            <a:ext cx="4667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6600"/>
              <a:t>·</a:t>
            </a:r>
            <a:endParaRPr lang="es-ES_tradnl" altLang="es-CO" sz="2400"/>
          </a:p>
        </p:txBody>
      </p:sp>
      <p:sp>
        <p:nvSpPr>
          <p:cNvPr id="66569" name="Text Box 10">
            <a:extLst>
              <a:ext uri="{FF2B5EF4-FFF2-40B4-BE49-F238E27FC236}">
                <a16:creationId xmlns:a16="http://schemas.microsoft.com/office/drawing/2014/main" id="{E89D3DD7-F6BF-42A2-A4AF-390F9FEBFC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16400" y="4511675"/>
            <a:ext cx="4667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6600"/>
              <a:t>·</a:t>
            </a:r>
            <a:endParaRPr lang="es-ES_tradnl" altLang="es-CO" sz="2400"/>
          </a:p>
        </p:txBody>
      </p:sp>
      <p:sp>
        <p:nvSpPr>
          <p:cNvPr id="66570" name="Text Box 11">
            <a:extLst>
              <a:ext uri="{FF2B5EF4-FFF2-40B4-BE49-F238E27FC236}">
                <a16:creationId xmlns:a16="http://schemas.microsoft.com/office/drawing/2014/main" id="{FD9148DE-4A69-4187-986F-FD30220632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57788" y="4354513"/>
            <a:ext cx="4667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6600"/>
              <a:t>·</a:t>
            </a:r>
            <a:endParaRPr lang="es-ES_tradnl" altLang="es-CO" sz="2400"/>
          </a:p>
        </p:txBody>
      </p:sp>
      <p:sp>
        <p:nvSpPr>
          <p:cNvPr id="66571" name="Text Box 12">
            <a:extLst>
              <a:ext uri="{FF2B5EF4-FFF2-40B4-BE49-F238E27FC236}">
                <a16:creationId xmlns:a16="http://schemas.microsoft.com/office/drawing/2014/main" id="{AA8B8FF6-556C-47A3-AFA3-0A7C5C1A8B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29275" y="4089400"/>
            <a:ext cx="4667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6600"/>
              <a:t>·</a:t>
            </a:r>
            <a:endParaRPr lang="es-ES_tradnl" altLang="es-CO" sz="2400"/>
          </a:p>
        </p:txBody>
      </p:sp>
      <p:sp>
        <p:nvSpPr>
          <p:cNvPr id="66572" name="Text Box 13">
            <a:extLst>
              <a:ext uri="{FF2B5EF4-FFF2-40B4-BE49-F238E27FC236}">
                <a16:creationId xmlns:a16="http://schemas.microsoft.com/office/drawing/2014/main" id="{B81E2246-9891-4294-9268-DF3A648F532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84675" y="6472238"/>
            <a:ext cx="1612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% de protestantes</a:t>
            </a:r>
          </a:p>
        </p:txBody>
      </p:sp>
      <p:sp>
        <p:nvSpPr>
          <p:cNvPr id="66573" name="Text Box 14">
            <a:extLst>
              <a:ext uri="{FF2B5EF4-FFF2-40B4-BE49-F238E27FC236}">
                <a16:creationId xmlns:a16="http://schemas.microsoft.com/office/drawing/2014/main" id="{94CA0537-9B44-4181-95C1-AD96CD5AD7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-5400000">
            <a:off x="1734344" y="5125244"/>
            <a:ext cx="1465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Tasa de suicidio</a:t>
            </a:r>
          </a:p>
        </p:txBody>
      </p:sp>
      <p:sp>
        <p:nvSpPr>
          <p:cNvPr id="66574" name="Text Box 15">
            <a:extLst>
              <a:ext uri="{FF2B5EF4-FFF2-40B4-BE49-F238E27FC236}">
                <a16:creationId xmlns:a16="http://schemas.microsoft.com/office/drawing/2014/main" id="{FEB68E0F-5D2C-4FC8-AB8B-47BF74739D0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33651" y="59658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0</a:t>
            </a:r>
          </a:p>
        </p:txBody>
      </p:sp>
      <p:sp>
        <p:nvSpPr>
          <p:cNvPr id="66575" name="Text Box 16">
            <a:extLst>
              <a:ext uri="{FF2B5EF4-FFF2-40B4-BE49-F238E27FC236}">
                <a16:creationId xmlns:a16="http://schemas.microsoft.com/office/drawing/2014/main" id="{8A8FE436-5E7F-4DFF-8A2E-B7B68C07C25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54275" y="50657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15</a:t>
            </a:r>
          </a:p>
        </p:txBody>
      </p:sp>
      <p:sp>
        <p:nvSpPr>
          <p:cNvPr id="66576" name="Text Box 17">
            <a:extLst>
              <a:ext uri="{FF2B5EF4-FFF2-40B4-BE49-F238E27FC236}">
                <a16:creationId xmlns:a16="http://schemas.microsoft.com/office/drawing/2014/main" id="{E5E68571-A615-4039-B4DF-148ED13E4B8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54275" y="42497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30</a:t>
            </a:r>
          </a:p>
        </p:txBody>
      </p:sp>
      <p:sp>
        <p:nvSpPr>
          <p:cNvPr id="66577" name="Text Box 18">
            <a:extLst>
              <a:ext uri="{FF2B5EF4-FFF2-40B4-BE49-F238E27FC236}">
                <a16:creationId xmlns:a16="http://schemas.microsoft.com/office/drawing/2014/main" id="{6112ABCA-35FF-46E9-8FD7-5B4C0D9D305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54314" y="62150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0</a:t>
            </a:r>
          </a:p>
        </p:txBody>
      </p:sp>
      <p:sp>
        <p:nvSpPr>
          <p:cNvPr id="66578" name="Text Box 19">
            <a:extLst>
              <a:ext uri="{FF2B5EF4-FFF2-40B4-BE49-F238E27FC236}">
                <a16:creationId xmlns:a16="http://schemas.microsoft.com/office/drawing/2014/main" id="{CECB7488-7A7F-49BC-8921-CE50B1422D7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97351" y="6215063"/>
            <a:ext cx="43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0,5</a:t>
            </a:r>
          </a:p>
        </p:txBody>
      </p:sp>
      <p:sp>
        <p:nvSpPr>
          <p:cNvPr id="66579" name="Text Box 20">
            <a:extLst>
              <a:ext uri="{FF2B5EF4-FFF2-40B4-BE49-F238E27FC236}">
                <a16:creationId xmlns:a16="http://schemas.microsoft.com/office/drawing/2014/main" id="{D14E8144-BD40-45CF-9870-35184C920B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49925" y="6215064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1</a:t>
            </a:r>
          </a:p>
        </p:txBody>
      </p:sp>
      <p:sp>
        <p:nvSpPr>
          <p:cNvPr id="66580" name="Text Box 21">
            <a:extLst>
              <a:ext uri="{FF2B5EF4-FFF2-40B4-BE49-F238E27FC236}">
                <a16:creationId xmlns:a16="http://schemas.microsoft.com/office/drawing/2014/main" id="{609AA633-2C1E-4A41-BDFB-09CEE4ABDE2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62476" y="4086226"/>
            <a:ext cx="8338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CO" sz="1400"/>
              <a:t>R</a:t>
            </a:r>
            <a:r>
              <a:rPr lang="es-ES_tradnl" altLang="es-CO" sz="1400" baseline="30000"/>
              <a:t>2</a:t>
            </a:r>
            <a:r>
              <a:rPr lang="es-ES_tradnl" altLang="es-CO" sz="1400"/>
              <a:t>=0,97</a:t>
            </a:r>
          </a:p>
        </p:txBody>
      </p:sp>
      <p:grpSp>
        <p:nvGrpSpPr>
          <p:cNvPr id="1431574" name="Group 22">
            <a:extLst>
              <a:ext uri="{FF2B5EF4-FFF2-40B4-BE49-F238E27FC236}">
                <a16:creationId xmlns:a16="http://schemas.microsoft.com/office/drawing/2014/main" id="{F092285C-86D0-49C1-BDD0-9EFBF6C2CE33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4298950"/>
            <a:ext cx="3244850" cy="1136650"/>
            <a:chOff x="2568" y="2708"/>
            <a:chExt cx="2044" cy="716"/>
          </a:xfrm>
        </p:grpSpPr>
        <p:sp>
          <p:nvSpPr>
            <p:cNvPr id="66582" name="Text Box 23">
              <a:extLst>
                <a:ext uri="{FF2B5EF4-FFF2-40B4-BE49-F238E27FC236}">
                  <a16:creationId xmlns:a16="http://schemas.microsoft.com/office/drawing/2014/main" id="{D869600B-DDF5-43D0-8BB4-3B81460CC3C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77" y="2766"/>
              <a:ext cx="8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CO" sz="1400" b="1">
                  <a:solidFill>
                    <a:srgbClr val="800000"/>
                  </a:solidFill>
                </a:rPr>
                <a:t>Tasa Suicidio</a:t>
              </a:r>
            </a:p>
          </p:txBody>
        </p:sp>
        <p:sp>
          <p:nvSpPr>
            <p:cNvPr id="66583" name="Text Box 24">
              <a:extLst>
                <a:ext uri="{FF2B5EF4-FFF2-40B4-BE49-F238E27FC236}">
                  <a16:creationId xmlns:a16="http://schemas.microsoft.com/office/drawing/2014/main" id="{7053DD82-0BC6-4D4B-AC71-6D007CD6352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76" y="2952"/>
              <a:ext cx="3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CO" sz="1400" b="1">
                  <a:solidFill>
                    <a:srgbClr val="800000"/>
                  </a:solidFill>
                </a:rPr>
                <a:t>Prot.</a:t>
              </a:r>
            </a:p>
          </p:txBody>
        </p:sp>
        <p:sp>
          <p:nvSpPr>
            <p:cNvPr id="66584" name="Text Box 25">
              <a:extLst>
                <a:ext uri="{FF2B5EF4-FFF2-40B4-BE49-F238E27FC236}">
                  <a16:creationId xmlns:a16="http://schemas.microsoft.com/office/drawing/2014/main" id="{379CDBF1-31E1-465A-B2BA-B3D8A19876B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60" y="319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CO" sz="1400" b="1">
                  <a:solidFill>
                    <a:srgbClr val="800000"/>
                  </a:solidFill>
                </a:rPr>
                <a:t>Catól.</a:t>
              </a:r>
            </a:p>
          </p:txBody>
        </p:sp>
        <p:sp>
          <p:nvSpPr>
            <p:cNvPr id="66585" name="Text Box 26">
              <a:extLst>
                <a:ext uri="{FF2B5EF4-FFF2-40B4-BE49-F238E27FC236}">
                  <a16:creationId xmlns:a16="http://schemas.microsoft.com/office/drawing/2014/main" id="{EF5BF9EC-9C87-4509-8E28-82D8348FD3B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88" y="2952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CO" sz="1400" b="1">
                  <a:solidFill>
                    <a:srgbClr val="800000"/>
                  </a:solidFill>
                </a:rPr>
                <a:t>?</a:t>
              </a:r>
            </a:p>
          </p:txBody>
        </p:sp>
        <p:sp>
          <p:nvSpPr>
            <p:cNvPr id="66586" name="Text Box 27">
              <a:extLst>
                <a:ext uri="{FF2B5EF4-FFF2-40B4-BE49-F238E27FC236}">
                  <a16:creationId xmlns:a16="http://schemas.microsoft.com/office/drawing/2014/main" id="{F7FA559E-3405-4C8B-A661-2D6FF5236EF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88" y="320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CO" sz="1400" b="1">
                  <a:solidFill>
                    <a:srgbClr val="800000"/>
                  </a:solidFill>
                </a:rPr>
                <a:t>?</a:t>
              </a:r>
            </a:p>
          </p:txBody>
        </p:sp>
        <p:sp>
          <p:nvSpPr>
            <p:cNvPr id="66587" name="Freeform 28">
              <a:extLst>
                <a:ext uri="{FF2B5EF4-FFF2-40B4-BE49-F238E27FC236}">
                  <a16:creationId xmlns:a16="http://schemas.microsoft.com/office/drawing/2014/main" id="{E44C12FE-5740-47BB-B912-4AEC3EFF1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" y="2708"/>
              <a:ext cx="1200" cy="260"/>
            </a:xfrm>
            <a:custGeom>
              <a:avLst/>
              <a:gdLst>
                <a:gd name="T0" fmla="*/ 0 w 1336"/>
                <a:gd name="T1" fmla="*/ 331 h 204"/>
                <a:gd name="T2" fmla="*/ 239 w 1336"/>
                <a:gd name="T3" fmla="*/ 124 h 204"/>
                <a:gd name="T4" fmla="*/ 368 w 1336"/>
                <a:gd name="T5" fmla="*/ 59 h 204"/>
                <a:gd name="T6" fmla="*/ 691 w 1336"/>
                <a:gd name="T7" fmla="*/ 6 h 204"/>
                <a:gd name="T8" fmla="*/ 981 w 1336"/>
                <a:gd name="T9" fmla="*/ 19 h 204"/>
                <a:gd name="T10" fmla="*/ 1033 w 1336"/>
                <a:gd name="T11" fmla="*/ 59 h 204"/>
                <a:gd name="T12" fmla="*/ 1078 w 1336"/>
                <a:gd name="T13" fmla="*/ 97 h 2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204">
                  <a:moveTo>
                    <a:pt x="0" y="204"/>
                  </a:moveTo>
                  <a:cubicBezTo>
                    <a:pt x="110" y="154"/>
                    <a:pt x="220" y="104"/>
                    <a:pt x="296" y="76"/>
                  </a:cubicBezTo>
                  <a:cubicBezTo>
                    <a:pt x="372" y="48"/>
                    <a:pt x="363" y="48"/>
                    <a:pt x="456" y="36"/>
                  </a:cubicBezTo>
                  <a:cubicBezTo>
                    <a:pt x="549" y="24"/>
                    <a:pt x="729" y="8"/>
                    <a:pt x="856" y="4"/>
                  </a:cubicBezTo>
                  <a:cubicBezTo>
                    <a:pt x="983" y="0"/>
                    <a:pt x="1145" y="7"/>
                    <a:pt x="1216" y="12"/>
                  </a:cubicBezTo>
                  <a:cubicBezTo>
                    <a:pt x="1287" y="17"/>
                    <a:pt x="1260" y="28"/>
                    <a:pt x="1280" y="36"/>
                  </a:cubicBezTo>
                  <a:cubicBezTo>
                    <a:pt x="1300" y="44"/>
                    <a:pt x="1318" y="52"/>
                    <a:pt x="1336" y="60"/>
                  </a:cubicBezTo>
                </a:path>
              </a:pathLst>
            </a:custGeom>
            <a:noFill/>
            <a:ln w="76200" cmpd="sng">
              <a:solidFill>
                <a:srgbClr val="CC33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66588" name="Rectangle 29">
              <a:extLst>
                <a:ext uri="{FF2B5EF4-FFF2-40B4-BE49-F238E27FC236}">
                  <a16:creationId xmlns:a16="http://schemas.microsoft.com/office/drawing/2014/main" id="{BBE915D5-C6AD-4EDF-9D67-9708C9FE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52"/>
              <a:ext cx="728" cy="47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CO" sz="220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9" name="Line 30">
              <a:extLst>
                <a:ext uri="{FF2B5EF4-FFF2-40B4-BE49-F238E27FC236}">
                  <a16:creationId xmlns:a16="http://schemas.microsoft.com/office/drawing/2014/main" id="{16C0BEEF-9DF3-4D4F-8A16-EF507208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76"/>
              <a:ext cx="7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3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C33DDF74-B679-4543-9249-5A529B6B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5" y="663576"/>
            <a:ext cx="7416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CO" sz="4400" b="1">
                <a:solidFill>
                  <a:srgbClr val="000099"/>
                </a:solidFill>
                <a:sym typeface="Wingdings" panose="05000000000000000000" pitchFamily="2" charset="2"/>
              </a:rPr>
              <a:t>SESGO…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CO" sz="4400" b="1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CO" sz="2800" b="1">
                <a:solidFill>
                  <a:schemeClr val="accent2"/>
                </a:solidFill>
                <a:sym typeface="Wingdings" panose="05000000000000000000" pitchFamily="2" charset="2"/>
              </a:rPr>
              <a:t>Siempre potencialmente presente…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endParaRPr lang="es-ES" altLang="es-CO" sz="280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s-ES" altLang="es-CO" sz="2800"/>
              <a:t>es necesario preverlo, anticiparlo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" altLang="es-CO" sz="2800">
                <a:sym typeface="Wingdings" panose="05000000000000000000" pitchFamily="2" charset="2"/>
              </a:rPr>
              <a:t> </a:t>
            </a:r>
            <a:r>
              <a:rPr lang="es-ES" altLang="es-CO" sz="2800" b="1">
                <a:sym typeface="Wingdings" panose="05000000000000000000" pitchFamily="2" charset="2"/>
              </a:rPr>
              <a:t>diseño y ejecución del estudio</a:t>
            </a:r>
            <a:endParaRPr lang="es-ES" altLang="es-CO" sz="2800" b="1"/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s-ES" altLang="es-CO" sz="280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s-ES" altLang="es-CO" sz="2800"/>
              <a:t>es necesario identificarlo</a:t>
            </a:r>
          </a:p>
          <a:p>
            <a:pPr lvl="2" eaLnBrk="1" hangingPunct="1">
              <a:buFont typeface="Wingdings" panose="05000000000000000000" pitchFamily="2" charset="2"/>
              <a:buChar char="à"/>
            </a:pPr>
            <a:r>
              <a:rPr lang="es-ES" altLang="es-CO" sz="2800" b="1">
                <a:sym typeface="Wingdings" panose="05000000000000000000" pitchFamily="2" charset="2"/>
              </a:rPr>
              <a:t>análisis del estudio</a:t>
            </a:r>
          </a:p>
          <a:p>
            <a:pPr lvl="2" eaLnBrk="1" hangingPunct="1">
              <a:buFont typeface="Wingdings" panose="05000000000000000000" pitchFamily="2" charset="2"/>
              <a:buChar char="à"/>
            </a:pPr>
            <a:endParaRPr lang="es-ES" altLang="es-CO" sz="2800" b="1"/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s-ES" altLang="es-CO" sz="2800"/>
          </a:p>
        </p:txBody>
      </p:sp>
      <p:sp>
        <p:nvSpPr>
          <p:cNvPr id="68611" name="Oval 6">
            <a:extLst>
              <a:ext uri="{FF2B5EF4-FFF2-40B4-BE49-F238E27FC236}">
                <a16:creationId xmlns:a16="http://schemas.microsoft.com/office/drawing/2014/main" id="{2877A99B-6469-43FB-8D7B-08F4DB14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525" y="6683375"/>
            <a:ext cx="203200" cy="203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C0A9C804-EC7D-4ED1-9057-681F7C24C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476251"/>
            <a:ext cx="505936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3800" b="1">
                <a:solidFill>
                  <a:srgbClr val="993300"/>
                </a:solidFill>
              </a:rPr>
              <a:t>Error aleatorio  (azar)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F56B45E3-13A9-41DE-991F-2F21CECF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4" y="2514600"/>
            <a:ext cx="7272337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000">
                <a:solidFill>
                  <a:srgbClr val="993300"/>
                </a:solidFill>
              </a:rPr>
              <a:t>Diferencia debida al azar entre la estimación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000">
                <a:solidFill>
                  <a:srgbClr val="993300"/>
                </a:solidFill>
              </a:rPr>
              <a:t>obtenida en el estudio y el parámetro que se pretende estudiar.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000">
              <a:solidFill>
                <a:srgbClr val="9933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000">
                <a:solidFill>
                  <a:srgbClr val="993300"/>
                </a:solidFill>
              </a:rPr>
              <a:t>Variabilidad debida al muestreo o del proceso de medición.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000">
              <a:solidFill>
                <a:srgbClr val="9933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000">
                <a:solidFill>
                  <a:srgbClr val="993300"/>
                </a:solidFill>
              </a:rPr>
              <a:t>Imprecisión de medida = dispersión aleatoria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000">
              <a:solidFill>
                <a:srgbClr val="9933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000">
                <a:solidFill>
                  <a:srgbClr val="993300"/>
                </a:solidFill>
              </a:rPr>
              <a:t>Mayor tamaño muestral </a:t>
            </a:r>
            <a:r>
              <a:rPr lang="es-ES" altLang="es-CO" sz="2000">
                <a:solidFill>
                  <a:srgbClr val="993300"/>
                </a:solidFill>
                <a:sym typeface="Wingdings" panose="05000000000000000000" pitchFamily="2" charset="2"/>
              </a:rPr>
              <a:t> mayor precisión</a:t>
            </a:r>
            <a:endParaRPr lang="es-ES" altLang="es-CO" sz="2000">
              <a:solidFill>
                <a:srgbClr val="9933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00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13">
            <a:extLst>
              <a:ext uri="{FF2B5EF4-FFF2-40B4-BE49-F238E27FC236}">
                <a16:creationId xmlns:a16="http://schemas.microsoft.com/office/drawing/2014/main" id="{C6F1FB86-2F31-4299-8676-5587AA7FE8DE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1773238"/>
            <a:ext cx="5951538" cy="3898900"/>
            <a:chOff x="868" y="1117"/>
            <a:chExt cx="3749" cy="2456"/>
          </a:xfrm>
        </p:grpSpPr>
        <p:sp>
          <p:nvSpPr>
            <p:cNvPr id="72709" name="Line 3">
              <a:extLst>
                <a:ext uri="{FF2B5EF4-FFF2-40B4-BE49-F238E27FC236}">
                  <a16:creationId xmlns:a16="http://schemas.microsoft.com/office/drawing/2014/main" id="{B8B78477-4971-4622-A903-128237838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17"/>
              <a:ext cx="0" cy="2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2710" name="Line 4">
              <a:extLst>
                <a:ext uri="{FF2B5EF4-FFF2-40B4-BE49-F238E27FC236}">
                  <a16:creationId xmlns:a16="http://schemas.microsoft.com/office/drawing/2014/main" id="{3536C573-DF78-4096-B952-95341A367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204"/>
              <a:ext cx="3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2711" name="Line 5">
              <a:extLst>
                <a:ext uri="{FF2B5EF4-FFF2-40B4-BE49-F238E27FC236}">
                  <a16:creationId xmlns:a16="http://schemas.microsoft.com/office/drawing/2014/main" id="{CA50D6B8-E1E2-4D63-A369-29EE0B2C3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160"/>
              <a:ext cx="326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2712" name="Freeform 6">
              <a:extLst>
                <a:ext uri="{FF2B5EF4-FFF2-40B4-BE49-F238E27FC236}">
                  <a16:creationId xmlns:a16="http://schemas.microsoft.com/office/drawing/2014/main" id="{66F9FDD6-DC74-4E49-8F03-941AAB3F7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616"/>
              <a:ext cx="2993" cy="1588"/>
            </a:xfrm>
            <a:custGeom>
              <a:avLst/>
              <a:gdLst>
                <a:gd name="T0" fmla="*/ 0 w 2993"/>
                <a:gd name="T1" fmla="*/ 0 h 1588"/>
                <a:gd name="T2" fmla="*/ 1497 w 2993"/>
                <a:gd name="T3" fmla="*/ 318 h 1588"/>
                <a:gd name="T4" fmla="*/ 2993 w 2993"/>
                <a:gd name="T5" fmla="*/ 1588 h 15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93" h="1588">
                  <a:moveTo>
                    <a:pt x="0" y="0"/>
                  </a:moveTo>
                  <a:cubicBezTo>
                    <a:pt x="499" y="26"/>
                    <a:pt x="998" y="53"/>
                    <a:pt x="1497" y="318"/>
                  </a:cubicBezTo>
                  <a:cubicBezTo>
                    <a:pt x="1996" y="583"/>
                    <a:pt x="2494" y="1085"/>
                    <a:pt x="2993" y="1588"/>
                  </a:cubicBezTo>
                </a:path>
              </a:pathLst>
            </a:custGeom>
            <a:noFill/>
            <a:ln w="38100" cmpd="sng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2713" name="Text Box 7">
              <a:extLst>
                <a:ext uri="{FF2B5EF4-FFF2-40B4-BE49-F238E27FC236}">
                  <a16:creationId xmlns:a16="http://schemas.microsoft.com/office/drawing/2014/main" id="{0683E22D-F1B9-440B-A967-47D80965E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1309"/>
              <a:ext cx="1139" cy="25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O" sz="2000">
                  <a:solidFill>
                    <a:srgbClr val="993300"/>
                  </a:solidFill>
                </a:rPr>
                <a:t>Error aleatorio</a:t>
              </a:r>
            </a:p>
          </p:txBody>
        </p:sp>
        <p:sp>
          <p:nvSpPr>
            <p:cNvPr id="72714" name="Text Box 8">
              <a:extLst>
                <a:ext uri="{FF2B5EF4-FFF2-40B4-BE49-F238E27FC236}">
                  <a16:creationId xmlns:a16="http://schemas.microsoft.com/office/drawing/2014/main" id="{2EA5CC44-3177-46B3-85F3-D19BE26C5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1808"/>
              <a:ext cx="1327" cy="25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O" sz="2000">
                  <a:solidFill>
                    <a:schemeClr val="accent2"/>
                  </a:solidFill>
                </a:rPr>
                <a:t>Error sistemático</a:t>
              </a:r>
            </a:p>
          </p:txBody>
        </p:sp>
        <p:sp>
          <p:nvSpPr>
            <p:cNvPr id="72715" name="Text Box 9">
              <a:extLst>
                <a:ext uri="{FF2B5EF4-FFF2-40B4-BE49-F238E27FC236}">
                  <a16:creationId xmlns:a16="http://schemas.microsoft.com/office/drawing/2014/main" id="{32FC417B-96AF-4964-8111-DD47B6F3D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23"/>
              <a:ext cx="15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O" sz="2000"/>
                <a:t>Tamaño del estudio</a:t>
              </a:r>
            </a:p>
          </p:txBody>
        </p:sp>
        <p:sp>
          <p:nvSpPr>
            <p:cNvPr id="72716" name="Text Box 10">
              <a:extLst>
                <a:ext uri="{FF2B5EF4-FFF2-40B4-BE49-F238E27FC236}">
                  <a16:creationId xmlns:a16="http://schemas.microsoft.com/office/drawing/2014/main" id="{23F0E498-AFBF-4D83-BDB1-9C9B881AE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57" y="2009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O" sz="2000"/>
                <a:t>Error</a:t>
              </a:r>
            </a:p>
          </p:txBody>
        </p:sp>
      </p:grpSp>
      <p:sp>
        <p:nvSpPr>
          <p:cNvPr id="72707" name="Text Box 11">
            <a:extLst>
              <a:ext uri="{FF2B5EF4-FFF2-40B4-BE49-F238E27FC236}">
                <a16:creationId xmlns:a16="http://schemas.microsoft.com/office/drawing/2014/main" id="{6A87DE0C-EC3B-4372-8A02-EE91F364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6308725"/>
            <a:ext cx="2247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1600">
                <a:solidFill>
                  <a:schemeClr val="bg2"/>
                </a:solidFill>
                <a:latin typeface="Tahoma" panose="020B0604030504040204" pitchFamily="34" charset="0"/>
              </a:rPr>
              <a:t>Fuente: Rothman 2002</a:t>
            </a:r>
          </a:p>
        </p:txBody>
      </p:sp>
      <p:sp>
        <p:nvSpPr>
          <p:cNvPr id="72708" name="Text Box 12">
            <a:extLst>
              <a:ext uri="{FF2B5EF4-FFF2-40B4-BE49-F238E27FC236}">
                <a16:creationId xmlns:a16="http://schemas.microsoft.com/office/drawing/2014/main" id="{70188DD6-DF35-4821-A20E-32F5A6DFA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568326"/>
            <a:ext cx="5708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000" b="1"/>
              <a:t>Relación entre el error sistemático y el error aleatorio con el tamaño del estudio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83905F0-3FDD-4D70-BC07-4DFF0B2AC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sz="4000" dirty="0"/>
              <a:t>TIPOS DE ERROR ALEATORIO</a:t>
            </a:r>
            <a:endParaRPr lang="es-ES" altLang="es-CO" sz="4000" dirty="0"/>
          </a:p>
        </p:txBody>
      </p:sp>
      <p:pic>
        <p:nvPicPr>
          <p:cNvPr id="74755" name="Picture 99">
            <a:extLst>
              <a:ext uri="{FF2B5EF4-FFF2-40B4-BE49-F238E27FC236}">
                <a16:creationId xmlns:a16="http://schemas.microsoft.com/office/drawing/2014/main" id="{ADC6E4A5-D13B-41CC-997B-55190FF9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62214"/>
            <a:ext cx="9829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5F0B8773-A018-40EF-BBA5-C6B991BB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3400"/>
            <a:ext cx="67818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CO" sz="2800" b="1">
                <a:solidFill>
                  <a:srgbClr val="000099"/>
                </a:solidFill>
                <a:latin typeface="Arial" panose="020B0604020202020204" pitchFamily="34" charset="0"/>
              </a:rPr>
              <a:t>Características Básicas de la </a:t>
            </a:r>
            <a:br>
              <a:rPr lang="es-ES" altLang="es-CO" sz="2800" b="1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s-ES" altLang="es-CO" sz="2800" b="1">
                <a:solidFill>
                  <a:srgbClr val="000099"/>
                </a:solidFill>
                <a:latin typeface="Arial" panose="020B0604020202020204" pitchFamily="34" charset="0"/>
              </a:rPr>
              <a:t>Relación Causal</a:t>
            </a:r>
          </a:p>
          <a:p>
            <a:pPr>
              <a:spcBef>
                <a:spcPct val="50000"/>
              </a:spcBef>
            </a:pPr>
            <a:endParaRPr lang="es-ES" altLang="es-CO" sz="2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71F1810E-7749-49A6-815F-08567F346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90750"/>
            <a:ext cx="7848600" cy="2228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CO" sz="2800">
                <a:solidFill>
                  <a:srgbClr val="000099"/>
                </a:solidFill>
                <a:latin typeface="Arial" panose="020B0604020202020204" pitchFamily="34" charset="0"/>
              </a:rPr>
              <a:t>Temporalidad, la causa precede al efecto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CO" sz="2800">
                <a:solidFill>
                  <a:srgbClr val="000099"/>
                </a:solidFill>
                <a:latin typeface="Arial" panose="020B0604020202020204" pitchFamily="34" charset="0"/>
              </a:rPr>
              <a:t>Dirección, la relación va de la causa al efecto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es-ES" altLang="es-CO" sz="2800">
                <a:solidFill>
                  <a:srgbClr val="000099"/>
                </a:solidFill>
                <a:latin typeface="Arial" panose="020B0604020202020204" pitchFamily="34" charset="0"/>
              </a:rPr>
              <a:t>Asociación, entendida como una cuantificación de la constancia del efecto.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ADBF2D6-C300-4E01-A359-2C18DD84F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dirty="0"/>
              <a:t>CONFIABILIDAD Y PODER</a:t>
            </a:r>
            <a:endParaRPr lang="es-ES" altLang="es-CO" dirty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89968D6-FF74-4E66-8B8E-421EB43FC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572000"/>
          </a:xfrm>
        </p:spPr>
        <p:txBody>
          <a:bodyPr/>
          <a:lstStyle/>
          <a:p>
            <a:pPr eaLnBrk="1" hangingPunct="1"/>
            <a:r>
              <a:rPr lang="es-CO" altLang="es-CO"/>
              <a:t>Significancia: </a:t>
            </a:r>
            <a:r>
              <a:rPr lang="el-GR" altLang="es-CO">
                <a:cs typeface="Arial" panose="020B0604020202020204" pitchFamily="34" charset="0"/>
              </a:rPr>
              <a:t>α</a:t>
            </a:r>
          </a:p>
          <a:p>
            <a:pPr eaLnBrk="1" hangingPunct="1"/>
            <a:r>
              <a:rPr lang="es-CO" altLang="es-CO"/>
              <a:t>Confiabilidad: 1-</a:t>
            </a:r>
            <a:r>
              <a:rPr lang="el-GR" altLang="es-CO">
                <a:cs typeface="Arial" panose="020B0604020202020204" pitchFamily="34" charset="0"/>
              </a:rPr>
              <a:t>α</a:t>
            </a:r>
            <a:endParaRPr lang="es-CO" altLang="es-CO">
              <a:cs typeface="Arial" panose="020B0604020202020204" pitchFamily="34" charset="0"/>
            </a:endParaRPr>
          </a:p>
          <a:p>
            <a:pPr eaLnBrk="1" hangingPunct="1"/>
            <a:r>
              <a:rPr lang="es-CO" altLang="es-CO">
                <a:cs typeface="Arial" panose="020B0604020202020204" pitchFamily="34" charset="0"/>
              </a:rPr>
              <a:t>Poder estadístico: 1-</a:t>
            </a:r>
            <a:r>
              <a:rPr lang="el-GR" altLang="es-CO">
                <a:cs typeface="Arial" panose="020B0604020202020204" pitchFamily="34" charset="0"/>
              </a:rPr>
              <a:t>β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FDDC607-B674-49F9-B30F-BE914AA95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sz="4000" dirty="0"/>
              <a:t>FORMAS DE MEDIR EL PAPEL DEL AZAR</a:t>
            </a:r>
            <a:endParaRPr lang="es-ES" altLang="es-CO" sz="4000" dirty="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4EEA443-536A-463B-8D95-33EE6D321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572000"/>
          </a:xfrm>
        </p:spPr>
        <p:txBody>
          <a:bodyPr/>
          <a:lstStyle/>
          <a:p>
            <a:pPr eaLnBrk="1" hangingPunct="1"/>
            <a:r>
              <a:rPr lang="es-CO" altLang="es-CO"/>
              <a:t>Valor del estadístico p: probabilidad de que la diferencia o asociación encontrada sea atribuible al azar</a:t>
            </a:r>
          </a:p>
          <a:p>
            <a:pPr eaLnBrk="1" hangingPunct="1"/>
            <a:r>
              <a:rPr lang="es-CO" altLang="es-CO"/>
              <a:t>Intervalos de confianza: Rango de valores en los cuales se espera, con cierta credibilidad, que se encuentre el valor del estimador de interés</a:t>
            </a:r>
            <a:endParaRPr lang="el-GR" altLang="es-CO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FBDEEF6-3D44-4570-AD18-DEA14D9BF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altLang="es-CO" sz="4000" dirty="0"/>
              <a:t>DISMINUYENDO EL EFECTO DEL AZAR</a:t>
            </a:r>
            <a:endParaRPr lang="es-ES" altLang="es-CO" sz="4000" dirty="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62526F8-7376-46A5-8018-BFA0B6055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572000"/>
          </a:xfrm>
        </p:spPr>
        <p:txBody>
          <a:bodyPr/>
          <a:lstStyle/>
          <a:p>
            <a:pPr eaLnBrk="1" hangingPunct="1"/>
            <a:r>
              <a:rPr lang="es-CO" altLang="es-CO"/>
              <a:t>Tamaño de la muestra</a:t>
            </a:r>
          </a:p>
          <a:p>
            <a:pPr lvl="1" eaLnBrk="1" hangingPunct="1"/>
            <a:r>
              <a:rPr lang="es-CO" altLang="es-CO"/>
              <a:t>Para estimar promedio o proporción: Tamaño de población, valor esperado, error aceptable, confiabilidad</a:t>
            </a:r>
          </a:p>
          <a:p>
            <a:pPr lvl="1" eaLnBrk="1" hangingPunct="1"/>
            <a:r>
              <a:rPr lang="es-CO" altLang="es-CO"/>
              <a:t>Para estimar asociación: Valor esperado, frecuencia de la exposición entre los controles (o de la enfermedad entre los no expuestos), tamaño relativo de los grupos, confiabilidad, poder. </a:t>
            </a:r>
          </a:p>
          <a:p>
            <a:pPr eaLnBrk="1" hangingPunct="1"/>
            <a:r>
              <a:rPr lang="es-CO" altLang="es-CO"/>
              <a:t>Consecuencias de tomar un tamaño de muestra excesivo</a:t>
            </a:r>
            <a:endParaRPr lang="el-GR" altLang="es-CO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415" y="3352801"/>
            <a:ext cx="5246628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4800" b="1" dirty="0">
                <a:solidFill>
                  <a:schemeClr val="tx2"/>
                </a:solidFill>
              </a:rPr>
              <a:t>Diseños de estudios</a:t>
            </a:r>
            <a:endParaRPr lang="es-MX" altLang="es-CO" sz="2800" b="1" dirty="0">
              <a:solidFill>
                <a:srgbClr val="FDE3BA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7292E7-A521-45CC-A714-25A4701CB36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CO" altLang="es-CO" sz="5400" dirty="0"/>
              <a:t>Lección 4. Concatenar con Lectura 4.</a:t>
            </a:r>
          </a:p>
        </p:txBody>
      </p:sp>
    </p:spTree>
    <p:extLst>
      <p:ext uri="{BB962C8B-B14F-4D97-AF65-F5344CB8AC3E}">
        <p14:creationId xmlns:p14="http://schemas.microsoft.com/office/powerpoint/2010/main" val="3797669074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ADC8E6B-0CE4-4190-A595-6BD4FB1E6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s-MX" altLang="es-CO" sz="2000" b="1"/>
              <a:t>CLASIFICACION DE ESTUDIOS EPIDEMIOLOGICOS CRITERIOS</a:t>
            </a:r>
            <a:endParaRPr lang="es-ES" altLang="es-CO" sz="2000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6A5FB63-B073-481D-8C34-E75D0DCDF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5105400"/>
          </a:xfrm>
          <a:solidFill>
            <a:srgbClr val="FFFF00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CO" sz="2200" b="1"/>
              <a:t>Interferencia del investigador en la asignación de la exposición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Observacionales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Cuasiexperimentales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Experimentales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CO" sz="2200" b="1"/>
              <a:t>Direccionalidad del tiempo o época de captación de la información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Retrospectivos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Prospectivos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Bidireccionales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CO" sz="2200" b="1"/>
              <a:t>Criterios usados para seleccionar la población a estudiar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Cohortes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Casos y Controles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2000"/>
              <a:t>Transversales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253006-C4F9-407F-8EF0-7C7E0359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s-MX" altLang="es-CO" sz="2000" b="1"/>
              <a:t>CLASIFICACION DE ESTUDIOS EPIDEMIOLOGICOS CRITERIOS</a:t>
            </a:r>
            <a:endParaRPr lang="es-CO" altLang="es-CO" sz="2000" b="1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7639498-8D15-499A-B5F4-CFA0366DE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6482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s-MX" altLang="es-CO" sz="2400" b="1"/>
              <a:t>Número de mediciones de las variables de estudio en investigación</a:t>
            </a:r>
          </a:p>
          <a:p>
            <a:pPr lvl="1" eaLnBrk="1" hangingPunct="1"/>
            <a:r>
              <a:rPr lang="es-MX" altLang="es-CO" sz="2000"/>
              <a:t>Transversales</a:t>
            </a:r>
          </a:p>
          <a:p>
            <a:pPr lvl="1" eaLnBrk="1" hangingPunct="1"/>
            <a:r>
              <a:rPr lang="es-MX" altLang="es-CO" sz="2000"/>
              <a:t>Longitudinales</a:t>
            </a:r>
          </a:p>
          <a:p>
            <a:pPr eaLnBrk="1" hangingPunct="1"/>
            <a:r>
              <a:rPr lang="es-MX" altLang="es-CO" sz="2400" b="1"/>
              <a:t>Número de poblaciones estudiadas o nivel de análisis</a:t>
            </a:r>
          </a:p>
          <a:p>
            <a:pPr lvl="1" eaLnBrk="1" hangingPunct="1"/>
            <a:r>
              <a:rPr lang="es-MX" altLang="es-CO" sz="2000"/>
              <a:t>Descriptivos</a:t>
            </a:r>
          </a:p>
          <a:p>
            <a:pPr lvl="1" eaLnBrk="1" hangingPunct="1"/>
            <a:r>
              <a:rPr lang="es-MX" altLang="es-CO" sz="2000"/>
              <a:t>Analíticos</a:t>
            </a:r>
          </a:p>
          <a:p>
            <a:pPr eaLnBrk="1" hangingPunct="1"/>
            <a:r>
              <a:rPr lang="es-MX" altLang="es-CO" sz="2400" b="1"/>
              <a:t>Unidad de análisis dosnde se mide el evento bajo estudio</a:t>
            </a:r>
          </a:p>
          <a:p>
            <a:pPr lvl="1" eaLnBrk="1" hangingPunct="1"/>
            <a:r>
              <a:rPr lang="es-MX" altLang="es-CO" sz="2000"/>
              <a:t>Ecológicos</a:t>
            </a:r>
          </a:p>
          <a:p>
            <a:pPr lvl="1" eaLnBrk="1" hangingPunct="1"/>
            <a:r>
              <a:rPr lang="es-MX" altLang="es-CO" sz="2000"/>
              <a:t>Individuales</a:t>
            </a:r>
            <a:endParaRPr lang="es-CO" altLang="es-CO" sz="200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F64B11-83B8-4856-AF59-336406DC4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s-MX" altLang="es-CO" sz="1600"/>
              <a:t>ESTRATEGIAS DE DISEÑO EN EPIDEMIOLOGIA</a:t>
            </a:r>
            <a:br>
              <a:rPr lang="es-MX" altLang="es-CO" sz="1600"/>
            </a:br>
            <a:r>
              <a:rPr lang="es-MX" altLang="es-CO" sz="2000" b="1"/>
              <a:t>CLASIFICACION</a:t>
            </a:r>
            <a:endParaRPr lang="es-ES" altLang="es-CO" sz="2000" b="1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3AEE904-81A7-42B5-97E6-CEFB38E61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5105400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altLang="es-CO" sz="2000" b="1"/>
              <a:t>Estudios Descriptivos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1600"/>
              <a:t>Serie de Casos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1600"/>
              <a:t>Diagnóstico de salud en comunidad o valoración de necesidades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1600"/>
              <a:t>Descripción epidemiológica de una enfermedad (T, L y P)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CO" sz="2000" b="1"/>
              <a:t>Estudios Analíticos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1800"/>
              <a:t>Observacionales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CO" sz="1600"/>
              <a:t>Estudios Transversales (Prevalencia analíticos)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CO" sz="1600"/>
              <a:t>Estudios Ecológicos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CO" sz="1600"/>
              <a:t>Estudios de Casos y Controles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CO" sz="1600"/>
              <a:t>Estudios de Cohortes</a:t>
            </a:r>
          </a:p>
          <a:p>
            <a:pPr lvl="3" eaLnBrk="1" hangingPunct="1">
              <a:lnSpc>
                <a:spcPct val="90000"/>
              </a:lnSpc>
            </a:pPr>
            <a:r>
              <a:rPr lang="es-MX" altLang="es-CO" sz="1600"/>
              <a:t>Prospectivos</a:t>
            </a:r>
          </a:p>
          <a:p>
            <a:pPr lvl="3" eaLnBrk="1" hangingPunct="1">
              <a:lnSpc>
                <a:spcPct val="90000"/>
              </a:lnSpc>
            </a:pPr>
            <a:r>
              <a:rPr lang="es-MX" altLang="es-CO" sz="1600"/>
              <a:t>Retrospectivos</a:t>
            </a:r>
          </a:p>
          <a:p>
            <a:pPr lvl="3" eaLnBrk="1" hangingPunct="1">
              <a:lnSpc>
                <a:spcPct val="90000"/>
              </a:lnSpc>
            </a:pPr>
            <a:r>
              <a:rPr lang="es-MX" altLang="es-CO" sz="1600"/>
              <a:t>Pronósticos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CO" sz="1800"/>
              <a:t>Experimentales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CO" sz="1600"/>
              <a:t>Randomizados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CO" sz="1600"/>
              <a:t>Bloque experimental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CO" sz="1600"/>
              <a:t>Bloque cuadrado latino</a:t>
            </a:r>
          </a:p>
          <a:p>
            <a:pPr lvl="2" eaLnBrk="1" hangingPunct="1">
              <a:lnSpc>
                <a:spcPct val="90000"/>
              </a:lnSpc>
            </a:pPr>
            <a:r>
              <a:rPr lang="es-MX" altLang="es-CO" sz="1600"/>
              <a:t>Ensayos de campo</a:t>
            </a:r>
            <a:endParaRPr lang="es-ES" altLang="es-CO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3F6DFA-985C-4134-A495-893F9F65C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pPr eaLnBrk="1" hangingPunct="1"/>
            <a:r>
              <a:rPr lang="es-ES_tradnl" altLang="es-CO" sz="2800" b="1"/>
              <a:t>TIPO DE ESTUDIO</a:t>
            </a:r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07907CBC-547C-4E77-B043-139DCEC3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76400"/>
            <a:ext cx="7543800" cy="4572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l"/>
          </a:scene3d>
          <a:sp3d extrusionH="18018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s-CO" altLang="es-CO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EF17ABA-2249-455A-B948-F071693A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562600"/>
            <a:ext cx="5257800" cy="3810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TopRight"/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s-CO" altLang="es-CO" i="1">
              <a:latin typeface="Allegro BT" pitchFamily="82" charset="0"/>
            </a:endParaRPr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DD12F9CE-8072-48D9-96D8-58DF90868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334000"/>
            <a:ext cx="6019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s-CO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ACD94B0E-2974-4A24-BD04-DB255BCB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38600"/>
            <a:ext cx="72548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s-ES_tradnl" sz="1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Efecto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18B86953-5BA3-44D5-9FB9-A4D78077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412" y="4572000"/>
            <a:ext cx="103906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s-ES_tradnl" sz="1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Factor de </a:t>
            </a:r>
          </a:p>
          <a:p>
            <a:pPr algn="ctr" eaLnBrk="0" hangingPunct="0">
              <a:defRPr/>
            </a:pPr>
            <a:r>
              <a:rPr lang="es-ES_tradnl" sz="1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riesgo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49E9B503-DBC5-42A4-8B79-4FD6C91F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82412141-6F37-41B6-AADF-CD5151E2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10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30C0C4F4-CC2E-464B-ACA4-7F512F1C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95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FA5F44FF-846F-422D-8B82-239930A8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9624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0067AC14-386A-4FE0-B1FE-2335E14721B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24600" y="4343400"/>
            <a:ext cx="609600" cy="152400"/>
          </a:xfrm>
          <a:prstGeom prst="curvedUp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57" name="AutoShape 13">
            <a:extLst>
              <a:ext uri="{FF2B5EF4-FFF2-40B4-BE49-F238E27FC236}">
                <a16:creationId xmlns:a16="http://schemas.microsoft.com/office/drawing/2014/main" id="{2CC2F689-818C-46AE-90DE-DF4035275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14800"/>
            <a:ext cx="152400" cy="685800"/>
          </a:xfrm>
          <a:prstGeom prst="curvedRightArrow">
            <a:avLst>
              <a:gd name="adj1" fmla="val 90000"/>
              <a:gd name="adj2" fmla="val 180000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14A4BB6A-34D3-4705-ABA3-C12A3AC7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80060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400" b="1" i="1">
                <a:solidFill>
                  <a:schemeClr val="bg1"/>
                </a:solidFill>
                <a:latin typeface="Arial" panose="020B0604020202020204" pitchFamily="34" charset="0"/>
              </a:rPr>
              <a:t>Cohorte</a:t>
            </a:r>
            <a:endParaRPr lang="es-ES_tradnl" altLang="es-CO" sz="1600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5AD92715-9CCC-4824-8DAF-97D3EB605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752" y="4648200"/>
            <a:ext cx="989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1400" b="1" i="1">
                <a:solidFill>
                  <a:schemeClr val="bg1"/>
                </a:solidFill>
                <a:latin typeface="Arial" panose="020B0604020202020204" pitchFamily="34" charset="0"/>
              </a:rPr>
              <a:t>Casos y</a:t>
            </a:r>
          </a:p>
          <a:p>
            <a:pPr algn="ctr"/>
            <a:r>
              <a:rPr lang="es-ES_tradnl" altLang="es-CO" sz="1400" b="1" i="1">
                <a:solidFill>
                  <a:schemeClr val="bg1"/>
                </a:solidFill>
                <a:latin typeface="Arial" panose="020B0604020202020204" pitchFamily="34" charset="0"/>
              </a:rPr>
              <a:t>controles</a:t>
            </a:r>
            <a:endParaRPr lang="es-ES_tradnl" altLang="es-CO" sz="1400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0" name="Line 16">
            <a:extLst>
              <a:ext uri="{FF2B5EF4-FFF2-40B4-BE49-F238E27FC236}">
                <a16:creationId xmlns:a16="http://schemas.microsoft.com/office/drawing/2014/main" id="{33A0F2DC-3F3D-4875-AC68-6E2F0D3B1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657600"/>
            <a:ext cx="327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scene3d>
            <a:camera prst="legacyPerspectiveTop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s-CO"/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EA500A32-189F-443D-AC2C-C966F53D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76600"/>
            <a:ext cx="16764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TopRight"/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548E1BB1-849E-4D89-A8A2-9A9DC53A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90800"/>
            <a:ext cx="228600" cy="3048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63" name="Rectangle 19">
            <a:extLst>
              <a:ext uri="{FF2B5EF4-FFF2-40B4-BE49-F238E27FC236}">
                <a16:creationId xmlns:a16="http://schemas.microsoft.com/office/drawing/2014/main" id="{94FF1C8C-E949-415A-838F-2AD737E3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228600" cy="3048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grpSp>
        <p:nvGrpSpPr>
          <p:cNvPr id="6164" name="Group 20">
            <a:extLst>
              <a:ext uri="{FF2B5EF4-FFF2-40B4-BE49-F238E27FC236}">
                <a16:creationId xmlns:a16="http://schemas.microsoft.com/office/drawing/2014/main" id="{855EE632-B03B-44B5-BB4E-874BB809F3F3}"/>
              </a:ext>
            </a:extLst>
          </p:cNvPr>
          <p:cNvGrpSpPr>
            <a:grpSpLocks/>
          </p:cNvGrpSpPr>
          <p:nvPr/>
        </p:nvGrpSpPr>
        <p:grpSpPr bwMode="auto">
          <a:xfrm rot="1162657">
            <a:off x="6324600" y="2895600"/>
            <a:ext cx="228600" cy="381000"/>
            <a:chOff x="1142" y="2230"/>
            <a:chExt cx="1647" cy="915"/>
          </a:xfrm>
        </p:grpSpPr>
        <p:sp>
          <p:nvSpPr>
            <p:cNvPr id="6187" name="Freeform 21">
              <a:extLst>
                <a:ext uri="{FF2B5EF4-FFF2-40B4-BE49-F238E27FC236}">
                  <a16:creationId xmlns:a16="http://schemas.microsoft.com/office/drawing/2014/main" id="{F4574D51-0825-4703-9916-1CDFDEBF5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405"/>
              <a:ext cx="356" cy="138"/>
            </a:xfrm>
            <a:custGeom>
              <a:avLst/>
              <a:gdLst>
                <a:gd name="T0" fmla="*/ 0 w 356"/>
                <a:gd name="T1" fmla="*/ 81 h 138"/>
                <a:gd name="T2" fmla="*/ 0 w 356"/>
                <a:gd name="T3" fmla="*/ 0 h 138"/>
                <a:gd name="T4" fmla="*/ 356 w 356"/>
                <a:gd name="T5" fmla="*/ 63 h 138"/>
                <a:gd name="T6" fmla="*/ 350 w 356"/>
                <a:gd name="T7" fmla="*/ 100 h 138"/>
                <a:gd name="T8" fmla="*/ 326 w 356"/>
                <a:gd name="T9" fmla="*/ 138 h 138"/>
                <a:gd name="T10" fmla="*/ 0 w 356"/>
                <a:gd name="T11" fmla="*/ 81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6"/>
                <a:gd name="T19" fmla="*/ 0 h 138"/>
                <a:gd name="T20" fmla="*/ 356 w 356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6" h="138">
                  <a:moveTo>
                    <a:pt x="0" y="81"/>
                  </a:moveTo>
                  <a:lnTo>
                    <a:pt x="0" y="0"/>
                  </a:lnTo>
                  <a:lnTo>
                    <a:pt x="356" y="63"/>
                  </a:lnTo>
                  <a:lnTo>
                    <a:pt x="350" y="100"/>
                  </a:lnTo>
                  <a:lnTo>
                    <a:pt x="326" y="138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6188" name="Freeform 22">
              <a:extLst>
                <a:ext uri="{FF2B5EF4-FFF2-40B4-BE49-F238E27FC236}">
                  <a16:creationId xmlns:a16="http://schemas.microsoft.com/office/drawing/2014/main" id="{369B36C2-2513-4E34-B459-EEE74913A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2516"/>
              <a:ext cx="343" cy="133"/>
            </a:xfrm>
            <a:custGeom>
              <a:avLst/>
              <a:gdLst>
                <a:gd name="T0" fmla="*/ 343 w 343"/>
                <a:gd name="T1" fmla="*/ 133 h 133"/>
                <a:gd name="T2" fmla="*/ 342 w 343"/>
                <a:gd name="T3" fmla="*/ 58 h 133"/>
                <a:gd name="T4" fmla="*/ 0 w 343"/>
                <a:gd name="T5" fmla="*/ 0 h 133"/>
                <a:gd name="T6" fmla="*/ 0 w 343"/>
                <a:gd name="T7" fmla="*/ 95 h 133"/>
                <a:gd name="T8" fmla="*/ 343 w 343"/>
                <a:gd name="T9" fmla="*/ 133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"/>
                <a:gd name="T16" fmla="*/ 0 h 133"/>
                <a:gd name="T17" fmla="*/ 343 w 34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" h="133">
                  <a:moveTo>
                    <a:pt x="343" y="133"/>
                  </a:moveTo>
                  <a:lnTo>
                    <a:pt x="342" y="58"/>
                  </a:lnTo>
                  <a:lnTo>
                    <a:pt x="0" y="0"/>
                  </a:lnTo>
                  <a:lnTo>
                    <a:pt x="0" y="95"/>
                  </a:lnTo>
                  <a:lnTo>
                    <a:pt x="343" y="1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grpSp>
          <p:nvGrpSpPr>
            <p:cNvPr id="6189" name="Group 23">
              <a:extLst>
                <a:ext uri="{FF2B5EF4-FFF2-40B4-BE49-F238E27FC236}">
                  <a16:creationId xmlns:a16="http://schemas.microsoft.com/office/drawing/2014/main" id="{70AA00C2-BF1F-4FEC-8A8A-0173A02A2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2" y="2230"/>
              <a:ext cx="1647" cy="915"/>
              <a:chOff x="1142" y="2230"/>
              <a:chExt cx="1647" cy="915"/>
            </a:xfrm>
          </p:grpSpPr>
          <p:sp>
            <p:nvSpPr>
              <p:cNvPr id="6190" name="Freeform 24">
                <a:extLst>
                  <a:ext uri="{FF2B5EF4-FFF2-40B4-BE49-F238E27FC236}">
                    <a16:creationId xmlns:a16="http://schemas.microsoft.com/office/drawing/2014/main" id="{7842362D-8BDD-45BF-B75F-35ED85030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2316"/>
                <a:ext cx="1646" cy="829"/>
              </a:xfrm>
              <a:custGeom>
                <a:avLst/>
                <a:gdLst>
                  <a:gd name="T0" fmla="*/ 93 w 1646"/>
                  <a:gd name="T1" fmla="*/ 829 h 829"/>
                  <a:gd name="T2" fmla="*/ 192 w 1646"/>
                  <a:gd name="T3" fmla="*/ 829 h 829"/>
                  <a:gd name="T4" fmla="*/ 293 w 1646"/>
                  <a:gd name="T5" fmla="*/ 824 h 829"/>
                  <a:gd name="T6" fmla="*/ 389 w 1646"/>
                  <a:gd name="T7" fmla="*/ 810 h 829"/>
                  <a:gd name="T8" fmla="*/ 499 w 1646"/>
                  <a:gd name="T9" fmla="*/ 786 h 829"/>
                  <a:gd name="T10" fmla="*/ 604 w 1646"/>
                  <a:gd name="T11" fmla="*/ 752 h 829"/>
                  <a:gd name="T12" fmla="*/ 715 w 1646"/>
                  <a:gd name="T13" fmla="*/ 706 h 829"/>
                  <a:gd name="T14" fmla="*/ 814 w 1646"/>
                  <a:gd name="T15" fmla="*/ 658 h 829"/>
                  <a:gd name="T16" fmla="*/ 908 w 1646"/>
                  <a:gd name="T17" fmla="*/ 611 h 829"/>
                  <a:gd name="T18" fmla="*/ 1004 w 1646"/>
                  <a:gd name="T19" fmla="*/ 556 h 829"/>
                  <a:gd name="T20" fmla="*/ 1094 w 1646"/>
                  <a:gd name="T21" fmla="*/ 495 h 829"/>
                  <a:gd name="T22" fmla="*/ 1181 w 1646"/>
                  <a:gd name="T23" fmla="*/ 425 h 829"/>
                  <a:gd name="T24" fmla="*/ 1252 w 1646"/>
                  <a:gd name="T25" fmla="*/ 355 h 829"/>
                  <a:gd name="T26" fmla="*/ 1300 w 1646"/>
                  <a:gd name="T27" fmla="*/ 290 h 829"/>
                  <a:gd name="T28" fmla="*/ 1593 w 1646"/>
                  <a:gd name="T29" fmla="*/ 311 h 829"/>
                  <a:gd name="T30" fmla="*/ 1500 w 1646"/>
                  <a:gd name="T31" fmla="*/ 269 h 829"/>
                  <a:gd name="T32" fmla="*/ 1429 w 1646"/>
                  <a:gd name="T33" fmla="*/ 227 h 829"/>
                  <a:gd name="T34" fmla="*/ 1370 w 1646"/>
                  <a:gd name="T35" fmla="*/ 189 h 829"/>
                  <a:gd name="T36" fmla="*/ 1310 w 1646"/>
                  <a:gd name="T37" fmla="*/ 145 h 829"/>
                  <a:gd name="T38" fmla="*/ 1240 w 1646"/>
                  <a:gd name="T39" fmla="*/ 87 h 829"/>
                  <a:gd name="T40" fmla="*/ 1179 w 1646"/>
                  <a:gd name="T41" fmla="*/ 26 h 829"/>
                  <a:gd name="T42" fmla="*/ 1127 w 1646"/>
                  <a:gd name="T43" fmla="*/ 9 h 829"/>
                  <a:gd name="T44" fmla="*/ 1071 w 1646"/>
                  <a:gd name="T45" fmla="*/ 36 h 829"/>
                  <a:gd name="T46" fmla="*/ 1002 w 1646"/>
                  <a:gd name="T47" fmla="*/ 66 h 829"/>
                  <a:gd name="T48" fmla="*/ 939 w 1646"/>
                  <a:gd name="T49" fmla="*/ 85 h 829"/>
                  <a:gd name="T50" fmla="*/ 868 w 1646"/>
                  <a:gd name="T51" fmla="*/ 105 h 829"/>
                  <a:gd name="T52" fmla="*/ 794 w 1646"/>
                  <a:gd name="T53" fmla="*/ 125 h 829"/>
                  <a:gd name="T54" fmla="*/ 723 w 1646"/>
                  <a:gd name="T55" fmla="*/ 140 h 829"/>
                  <a:gd name="T56" fmla="*/ 655 w 1646"/>
                  <a:gd name="T57" fmla="*/ 155 h 829"/>
                  <a:gd name="T58" fmla="*/ 563 w 1646"/>
                  <a:gd name="T59" fmla="*/ 170 h 829"/>
                  <a:gd name="T60" fmla="*/ 899 w 1646"/>
                  <a:gd name="T61" fmla="*/ 281 h 829"/>
                  <a:gd name="T62" fmla="*/ 820 w 1646"/>
                  <a:gd name="T63" fmla="*/ 385 h 829"/>
                  <a:gd name="T64" fmla="*/ 760 w 1646"/>
                  <a:gd name="T65" fmla="*/ 447 h 829"/>
                  <a:gd name="T66" fmla="*/ 673 w 1646"/>
                  <a:gd name="T67" fmla="*/ 527 h 829"/>
                  <a:gd name="T68" fmla="*/ 568 w 1646"/>
                  <a:gd name="T69" fmla="*/ 599 h 829"/>
                  <a:gd name="T70" fmla="*/ 469 w 1646"/>
                  <a:gd name="T71" fmla="*/ 652 h 829"/>
                  <a:gd name="T72" fmla="*/ 398 w 1646"/>
                  <a:gd name="T73" fmla="*/ 687 h 829"/>
                  <a:gd name="T74" fmla="*/ 296 w 1646"/>
                  <a:gd name="T75" fmla="*/ 717 h 829"/>
                  <a:gd name="T76" fmla="*/ 168 w 1646"/>
                  <a:gd name="T77" fmla="*/ 747 h 829"/>
                  <a:gd name="T78" fmla="*/ 0 w 1646"/>
                  <a:gd name="T79" fmla="*/ 759 h 82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646"/>
                  <a:gd name="T121" fmla="*/ 0 h 829"/>
                  <a:gd name="T122" fmla="*/ 1646 w 1646"/>
                  <a:gd name="T123" fmla="*/ 829 h 82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646" h="829">
                    <a:moveTo>
                      <a:pt x="1" y="824"/>
                    </a:moveTo>
                    <a:lnTo>
                      <a:pt x="93" y="829"/>
                    </a:lnTo>
                    <a:lnTo>
                      <a:pt x="138" y="829"/>
                    </a:lnTo>
                    <a:lnTo>
                      <a:pt x="192" y="829"/>
                    </a:lnTo>
                    <a:lnTo>
                      <a:pt x="243" y="827"/>
                    </a:lnTo>
                    <a:lnTo>
                      <a:pt x="293" y="824"/>
                    </a:lnTo>
                    <a:lnTo>
                      <a:pt x="344" y="819"/>
                    </a:lnTo>
                    <a:lnTo>
                      <a:pt x="389" y="810"/>
                    </a:lnTo>
                    <a:lnTo>
                      <a:pt x="439" y="800"/>
                    </a:lnTo>
                    <a:lnTo>
                      <a:pt x="499" y="786"/>
                    </a:lnTo>
                    <a:lnTo>
                      <a:pt x="553" y="767"/>
                    </a:lnTo>
                    <a:lnTo>
                      <a:pt x="604" y="752"/>
                    </a:lnTo>
                    <a:lnTo>
                      <a:pt x="661" y="730"/>
                    </a:lnTo>
                    <a:lnTo>
                      <a:pt x="715" y="706"/>
                    </a:lnTo>
                    <a:lnTo>
                      <a:pt x="769" y="682"/>
                    </a:lnTo>
                    <a:lnTo>
                      <a:pt x="814" y="658"/>
                    </a:lnTo>
                    <a:lnTo>
                      <a:pt x="866" y="634"/>
                    </a:lnTo>
                    <a:lnTo>
                      <a:pt x="908" y="611"/>
                    </a:lnTo>
                    <a:lnTo>
                      <a:pt x="956" y="584"/>
                    </a:lnTo>
                    <a:lnTo>
                      <a:pt x="1004" y="556"/>
                    </a:lnTo>
                    <a:lnTo>
                      <a:pt x="1052" y="522"/>
                    </a:lnTo>
                    <a:lnTo>
                      <a:pt x="1094" y="495"/>
                    </a:lnTo>
                    <a:lnTo>
                      <a:pt x="1139" y="458"/>
                    </a:lnTo>
                    <a:lnTo>
                      <a:pt x="1181" y="425"/>
                    </a:lnTo>
                    <a:lnTo>
                      <a:pt x="1220" y="392"/>
                    </a:lnTo>
                    <a:lnTo>
                      <a:pt x="1252" y="355"/>
                    </a:lnTo>
                    <a:lnTo>
                      <a:pt x="1279" y="324"/>
                    </a:lnTo>
                    <a:lnTo>
                      <a:pt x="1300" y="290"/>
                    </a:lnTo>
                    <a:lnTo>
                      <a:pt x="1646" y="335"/>
                    </a:lnTo>
                    <a:lnTo>
                      <a:pt x="1593" y="311"/>
                    </a:lnTo>
                    <a:lnTo>
                      <a:pt x="1551" y="290"/>
                    </a:lnTo>
                    <a:lnTo>
                      <a:pt x="1500" y="269"/>
                    </a:lnTo>
                    <a:lnTo>
                      <a:pt x="1462" y="247"/>
                    </a:lnTo>
                    <a:lnTo>
                      <a:pt x="1429" y="227"/>
                    </a:lnTo>
                    <a:lnTo>
                      <a:pt x="1399" y="211"/>
                    </a:lnTo>
                    <a:lnTo>
                      <a:pt x="1370" y="189"/>
                    </a:lnTo>
                    <a:lnTo>
                      <a:pt x="1341" y="169"/>
                    </a:lnTo>
                    <a:lnTo>
                      <a:pt x="1310" y="145"/>
                    </a:lnTo>
                    <a:lnTo>
                      <a:pt x="1276" y="116"/>
                    </a:lnTo>
                    <a:lnTo>
                      <a:pt x="1240" y="87"/>
                    </a:lnTo>
                    <a:lnTo>
                      <a:pt x="1211" y="58"/>
                    </a:lnTo>
                    <a:lnTo>
                      <a:pt x="1179" y="26"/>
                    </a:lnTo>
                    <a:lnTo>
                      <a:pt x="1154" y="0"/>
                    </a:lnTo>
                    <a:lnTo>
                      <a:pt x="1127" y="9"/>
                    </a:lnTo>
                    <a:lnTo>
                      <a:pt x="1100" y="24"/>
                    </a:lnTo>
                    <a:lnTo>
                      <a:pt x="1071" y="36"/>
                    </a:lnTo>
                    <a:lnTo>
                      <a:pt x="1037" y="51"/>
                    </a:lnTo>
                    <a:lnTo>
                      <a:pt x="1002" y="66"/>
                    </a:lnTo>
                    <a:lnTo>
                      <a:pt x="970" y="76"/>
                    </a:lnTo>
                    <a:lnTo>
                      <a:pt x="939" y="85"/>
                    </a:lnTo>
                    <a:lnTo>
                      <a:pt x="904" y="97"/>
                    </a:lnTo>
                    <a:lnTo>
                      <a:pt x="868" y="105"/>
                    </a:lnTo>
                    <a:lnTo>
                      <a:pt x="829" y="116"/>
                    </a:lnTo>
                    <a:lnTo>
                      <a:pt x="794" y="125"/>
                    </a:lnTo>
                    <a:lnTo>
                      <a:pt x="760" y="134"/>
                    </a:lnTo>
                    <a:lnTo>
                      <a:pt x="723" y="140"/>
                    </a:lnTo>
                    <a:lnTo>
                      <a:pt x="688" y="148"/>
                    </a:lnTo>
                    <a:lnTo>
                      <a:pt x="655" y="155"/>
                    </a:lnTo>
                    <a:lnTo>
                      <a:pt x="616" y="164"/>
                    </a:lnTo>
                    <a:lnTo>
                      <a:pt x="563" y="170"/>
                    </a:lnTo>
                    <a:lnTo>
                      <a:pt x="923" y="233"/>
                    </a:lnTo>
                    <a:lnTo>
                      <a:pt x="899" y="281"/>
                    </a:lnTo>
                    <a:lnTo>
                      <a:pt x="872" y="317"/>
                    </a:lnTo>
                    <a:lnTo>
                      <a:pt x="820" y="385"/>
                    </a:lnTo>
                    <a:lnTo>
                      <a:pt x="790" y="416"/>
                    </a:lnTo>
                    <a:lnTo>
                      <a:pt x="760" y="447"/>
                    </a:lnTo>
                    <a:lnTo>
                      <a:pt x="718" y="485"/>
                    </a:lnTo>
                    <a:lnTo>
                      <a:pt x="673" y="527"/>
                    </a:lnTo>
                    <a:lnTo>
                      <a:pt x="628" y="557"/>
                    </a:lnTo>
                    <a:lnTo>
                      <a:pt x="568" y="599"/>
                    </a:lnTo>
                    <a:lnTo>
                      <a:pt x="517" y="625"/>
                    </a:lnTo>
                    <a:lnTo>
                      <a:pt x="469" y="652"/>
                    </a:lnTo>
                    <a:lnTo>
                      <a:pt x="427" y="673"/>
                    </a:lnTo>
                    <a:lnTo>
                      <a:pt x="398" y="687"/>
                    </a:lnTo>
                    <a:lnTo>
                      <a:pt x="344" y="702"/>
                    </a:lnTo>
                    <a:lnTo>
                      <a:pt x="296" y="717"/>
                    </a:lnTo>
                    <a:lnTo>
                      <a:pt x="243" y="735"/>
                    </a:lnTo>
                    <a:lnTo>
                      <a:pt x="168" y="747"/>
                    </a:lnTo>
                    <a:lnTo>
                      <a:pt x="111" y="756"/>
                    </a:lnTo>
                    <a:lnTo>
                      <a:pt x="0" y="759"/>
                    </a:lnTo>
                    <a:lnTo>
                      <a:pt x="1" y="8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  <p:sp>
            <p:nvSpPr>
              <p:cNvPr id="6191" name="Freeform 25">
                <a:extLst>
                  <a:ext uri="{FF2B5EF4-FFF2-40B4-BE49-F238E27FC236}">
                    <a16:creationId xmlns:a16="http://schemas.microsoft.com/office/drawing/2014/main" id="{EA6C25F7-8D8F-4387-88D8-CB3C7AB44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" y="2230"/>
                <a:ext cx="1646" cy="855"/>
              </a:xfrm>
              <a:custGeom>
                <a:avLst/>
                <a:gdLst>
                  <a:gd name="T0" fmla="*/ 91 w 1646"/>
                  <a:gd name="T1" fmla="*/ 855 h 855"/>
                  <a:gd name="T2" fmla="*/ 190 w 1646"/>
                  <a:gd name="T3" fmla="*/ 855 h 855"/>
                  <a:gd name="T4" fmla="*/ 291 w 1646"/>
                  <a:gd name="T5" fmla="*/ 849 h 855"/>
                  <a:gd name="T6" fmla="*/ 387 w 1646"/>
                  <a:gd name="T7" fmla="*/ 834 h 855"/>
                  <a:gd name="T8" fmla="*/ 497 w 1646"/>
                  <a:gd name="T9" fmla="*/ 809 h 855"/>
                  <a:gd name="T10" fmla="*/ 602 w 1646"/>
                  <a:gd name="T11" fmla="*/ 774 h 855"/>
                  <a:gd name="T12" fmla="*/ 713 w 1646"/>
                  <a:gd name="T13" fmla="*/ 728 h 855"/>
                  <a:gd name="T14" fmla="*/ 812 w 1646"/>
                  <a:gd name="T15" fmla="*/ 678 h 855"/>
                  <a:gd name="T16" fmla="*/ 906 w 1646"/>
                  <a:gd name="T17" fmla="*/ 629 h 855"/>
                  <a:gd name="T18" fmla="*/ 1002 w 1646"/>
                  <a:gd name="T19" fmla="*/ 573 h 855"/>
                  <a:gd name="T20" fmla="*/ 1092 w 1646"/>
                  <a:gd name="T21" fmla="*/ 510 h 855"/>
                  <a:gd name="T22" fmla="*/ 1179 w 1646"/>
                  <a:gd name="T23" fmla="*/ 438 h 855"/>
                  <a:gd name="T24" fmla="*/ 1250 w 1646"/>
                  <a:gd name="T25" fmla="*/ 365 h 855"/>
                  <a:gd name="T26" fmla="*/ 1298 w 1646"/>
                  <a:gd name="T27" fmla="*/ 299 h 855"/>
                  <a:gd name="T28" fmla="*/ 1591 w 1646"/>
                  <a:gd name="T29" fmla="*/ 321 h 855"/>
                  <a:gd name="T30" fmla="*/ 1498 w 1646"/>
                  <a:gd name="T31" fmla="*/ 277 h 855"/>
                  <a:gd name="T32" fmla="*/ 1427 w 1646"/>
                  <a:gd name="T33" fmla="*/ 234 h 855"/>
                  <a:gd name="T34" fmla="*/ 1368 w 1646"/>
                  <a:gd name="T35" fmla="*/ 195 h 855"/>
                  <a:gd name="T36" fmla="*/ 1308 w 1646"/>
                  <a:gd name="T37" fmla="*/ 150 h 855"/>
                  <a:gd name="T38" fmla="*/ 1238 w 1646"/>
                  <a:gd name="T39" fmla="*/ 91 h 855"/>
                  <a:gd name="T40" fmla="*/ 1177 w 1646"/>
                  <a:gd name="T41" fmla="*/ 28 h 855"/>
                  <a:gd name="T42" fmla="*/ 1125 w 1646"/>
                  <a:gd name="T43" fmla="*/ 10 h 855"/>
                  <a:gd name="T44" fmla="*/ 1069 w 1646"/>
                  <a:gd name="T45" fmla="*/ 39 h 855"/>
                  <a:gd name="T46" fmla="*/ 1000 w 1646"/>
                  <a:gd name="T47" fmla="*/ 69 h 855"/>
                  <a:gd name="T48" fmla="*/ 937 w 1646"/>
                  <a:gd name="T49" fmla="*/ 89 h 855"/>
                  <a:gd name="T50" fmla="*/ 866 w 1646"/>
                  <a:gd name="T51" fmla="*/ 109 h 855"/>
                  <a:gd name="T52" fmla="*/ 792 w 1646"/>
                  <a:gd name="T53" fmla="*/ 129 h 855"/>
                  <a:gd name="T54" fmla="*/ 721 w 1646"/>
                  <a:gd name="T55" fmla="*/ 145 h 855"/>
                  <a:gd name="T56" fmla="*/ 653 w 1646"/>
                  <a:gd name="T57" fmla="*/ 160 h 855"/>
                  <a:gd name="T58" fmla="*/ 563 w 1646"/>
                  <a:gd name="T59" fmla="*/ 175 h 855"/>
                  <a:gd name="T60" fmla="*/ 897 w 1646"/>
                  <a:gd name="T61" fmla="*/ 290 h 855"/>
                  <a:gd name="T62" fmla="*/ 818 w 1646"/>
                  <a:gd name="T63" fmla="*/ 396 h 855"/>
                  <a:gd name="T64" fmla="*/ 758 w 1646"/>
                  <a:gd name="T65" fmla="*/ 460 h 855"/>
                  <a:gd name="T66" fmla="*/ 671 w 1646"/>
                  <a:gd name="T67" fmla="*/ 544 h 855"/>
                  <a:gd name="T68" fmla="*/ 596 w 1646"/>
                  <a:gd name="T69" fmla="*/ 610 h 855"/>
                  <a:gd name="T70" fmla="*/ 536 w 1646"/>
                  <a:gd name="T71" fmla="*/ 659 h 855"/>
                  <a:gd name="T72" fmla="*/ 461 w 1646"/>
                  <a:gd name="T73" fmla="*/ 709 h 855"/>
                  <a:gd name="T74" fmla="*/ 384 w 1646"/>
                  <a:gd name="T75" fmla="*/ 750 h 855"/>
                  <a:gd name="T76" fmla="*/ 291 w 1646"/>
                  <a:gd name="T77" fmla="*/ 783 h 855"/>
                  <a:gd name="T78" fmla="*/ 193 w 1646"/>
                  <a:gd name="T79" fmla="*/ 809 h 855"/>
                  <a:gd name="T80" fmla="*/ 86 w 1646"/>
                  <a:gd name="T81" fmla="*/ 832 h 85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46"/>
                  <a:gd name="T124" fmla="*/ 0 h 855"/>
                  <a:gd name="T125" fmla="*/ 1646 w 1646"/>
                  <a:gd name="T126" fmla="*/ 855 h 85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46" h="855">
                    <a:moveTo>
                      <a:pt x="0" y="849"/>
                    </a:moveTo>
                    <a:lnTo>
                      <a:pt x="91" y="855"/>
                    </a:lnTo>
                    <a:lnTo>
                      <a:pt x="136" y="855"/>
                    </a:lnTo>
                    <a:lnTo>
                      <a:pt x="190" y="855"/>
                    </a:lnTo>
                    <a:lnTo>
                      <a:pt x="241" y="852"/>
                    </a:lnTo>
                    <a:lnTo>
                      <a:pt x="291" y="849"/>
                    </a:lnTo>
                    <a:lnTo>
                      <a:pt x="342" y="843"/>
                    </a:lnTo>
                    <a:lnTo>
                      <a:pt x="387" y="834"/>
                    </a:lnTo>
                    <a:lnTo>
                      <a:pt x="437" y="824"/>
                    </a:lnTo>
                    <a:lnTo>
                      <a:pt x="497" y="809"/>
                    </a:lnTo>
                    <a:lnTo>
                      <a:pt x="551" y="790"/>
                    </a:lnTo>
                    <a:lnTo>
                      <a:pt x="602" y="774"/>
                    </a:lnTo>
                    <a:lnTo>
                      <a:pt x="659" y="753"/>
                    </a:lnTo>
                    <a:lnTo>
                      <a:pt x="713" y="728"/>
                    </a:lnTo>
                    <a:lnTo>
                      <a:pt x="767" y="703"/>
                    </a:lnTo>
                    <a:lnTo>
                      <a:pt x="812" y="678"/>
                    </a:lnTo>
                    <a:lnTo>
                      <a:pt x="864" y="653"/>
                    </a:lnTo>
                    <a:lnTo>
                      <a:pt x="906" y="629"/>
                    </a:lnTo>
                    <a:lnTo>
                      <a:pt x="954" y="601"/>
                    </a:lnTo>
                    <a:lnTo>
                      <a:pt x="1002" y="573"/>
                    </a:lnTo>
                    <a:lnTo>
                      <a:pt x="1050" y="538"/>
                    </a:lnTo>
                    <a:lnTo>
                      <a:pt x="1092" y="510"/>
                    </a:lnTo>
                    <a:lnTo>
                      <a:pt x="1137" y="472"/>
                    </a:lnTo>
                    <a:lnTo>
                      <a:pt x="1179" y="438"/>
                    </a:lnTo>
                    <a:lnTo>
                      <a:pt x="1218" y="403"/>
                    </a:lnTo>
                    <a:lnTo>
                      <a:pt x="1250" y="365"/>
                    </a:lnTo>
                    <a:lnTo>
                      <a:pt x="1277" y="334"/>
                    </a:lnTo>
                    <a:lnTo>
                      <a:pt x="1298" y="299"/>
                    </a:lnTo>
                    <a:lnTo>
                      <a:pt x="1646" y="345"/>
                    </a:lnTo>
                    <a:lnTo>
                      <a:pt x="1591" y="321"/>
                    </a:lnTo>
                    <a:lnTo>
                      <a:pt x="1549" y="299"/>
                    </a:lnTo>
                    <a:lnTo>
                      <a:pt x="1498" y="277"/>
                    </a:lnTo>
                    <a:lnTo>
                      <a:pt x="1460" y="255"/>
                    </a:lnTo>
                    <a:lnTo>
                      <a:pt x="1427" y="234"/>
                    </a:lnTo>
                    <a:lnTo>
                      <a:pt x="1397" y="218"/>
                    </a:lnTo>
                    <a:lnTo>
                      <a:pt x="1368" y="195"/>
                    </a:lnTo>
                    <a:lnTo>
                      <a:pt x="1339" y="174"/>
                    </a:lnTo>
                    <a:lnTo>
                      <a:pt x="1308" y="150"/>
                    </a:lnTo>
                    <a:lnTo>
                      <a:pt x="1274" y="120"/>
                    </a:lnTo>
                    <a:lnTo>
                      <a:pt x="1238" y="91"/>
                    </a:lnTo>
                    <a:lnTo>
                      <a:pt x="1209" y="61"/>
                    </a:lnTo>
                    <a:lnTo>
                      <a:pt x="1177" y="28"/>
                    </a:lnTo>
                    <a:lnTo>
                      <a:pt x="1152" y="0"/>
                    </a:lnTo>
                    <a:lnTo>
                      <a:pt x="1125" y="10"/>
                    </a:lnTo>
                    <a:lnTo>
                      <a:pt x="1098" y="26"/>
                    </a:lnTo>
                    <a:lnTo>
                      <a:pt x="1069" y="39"/>
                    </a:lnTo>
                    <a:lnTo>
                      <a:pt x="1035" y="54"/>
                    </a:lnTo>
                    <a:lnTo>
                      <a:pt x="1000" y="69"/>
                    </a:lnTo>
                    <a:lnTo>
                      <a:pt x="968" y="80"/>
                    </a:lnTo>
                    <a:lnTo>
                      <a:pt x="937" y="89"/>
                    </a:lnTo>
                    <a:lnTo>
                      <a:pt x="902" y="100"/>
                    </a:lnTo>
                    <a:lnTo>
                      <a:pt x="866" y="109"/>
                    </a:lnTo>
                    <a:lnTo>
                      <a:pt x="827" y="120"/>
                    </a:lnTo>
                    <a:lnTo>
                      <a:pt x="792" y="129"/>
                    </a:lnTo>
                    <a:lnTo>
                      <a:pt x="758" y="138"/>
                    </a:lnTo>
                    <a:lnTo>
                      <a:pt x="721" y="145"/>
                    </a:lnTo>
                    <a:lnTo>
                      <a:pt x="686" y="153"/>
                    </a:lnTo>
                    <a:lnTo>
                      <a:pt x="653" y="160"/>
                    </a:lnTo>
                    <a:lnTo>
                      <a:pt x="614" y="169"/>
                    </a:lnTo>
                    <a:lnTo>
                      <a:pt x="563" y="175"/>
                    </a:lnTo>
                    <a:lnTo>
                      <a:pt x="921" y="240"/>
                    </a:lnTo>
                    <a:lnTo>
                      <a:pt x="897" y="290"/>
                    </a:lnTo>
                    <a:lnTo>
                      <a:pt x="870" y="327"/>
                    </a:lnTo>
                    <a:lnTo>
                      <a:pt x="818" y="396"/>
                    </a:lnTo>
                    <a:lnTo>
                      <a:pt x="788" y="429"/>
                    </a:lnTo>
                    <a:lnTo>
                      <a:pt x="758" y="460"/>
                    </a:lnTo>
                    <a:lnTo>
                      <a:pt x="704" y="513"/>
                    </a:lnTo>
                    <a:lnTo>
                      <a:pt x="671" y="544"/>
                    </a:lnTo>
                    <a:lnTo>
                      <a:pt x="632" y="582"/>
                    </a:lnTo>
                    <a:lnTo>
                      <a:pt x="596" y="610"/>
                    </a:lnTo>
                    <a:lnTo>
                      <a:pt x="566" y="635"/>
                    </a:lnTo>
                    <a:lnTo>
                      <a:pt x="536" y="659"/>
                    </a:lnTo>
                    <a:lnTo>
                      <a:pt x="500" y="684"/>
                    </a:lnTo>
                    <a:lnTo>
                      <a:pt x="461" y="709"/>
                    </a:lnTo>
                    <a:lnTo>
                      <a:pt x="422" y="728"/>
                    </a:lnTo>
                    <a:lnTo>
                      <a:pt x="384" y="750"/>
                    </a:lnTo>
                    <a:lnTo>
                      <a:pt x="336" y="768"/>
                    </a:lnTo>
                    <a:lnTo>
                      <a:pt x="291" y="783"/>
                    </a:lnTo>
                    <a:lnTo>
                      <a:pt x="241" y="796"/>
                    </a:lnTo>
                    <a:lnTo>
                      <a:pt x="193" y="809"/>
                    </a:lnTo>
                    <a:lnTo>
                      <a:pt x="142" y="821"/>
                    </a:lnTo>
                    <a:lnTo>
                      <a:pt x="86" y="832"/>
                    </a:lnTo>
                    <a:lnTo>
                      <a:pt x="0" y="84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s-CO" altLang="es-CO"/>
              </a:p>
            </p:txBody>
          </p:sp>
        </p:grpSp>
      </p:grpSp>
      <p:grpSp>
        <p:nvGrpSpPr>
          <p:cNvPr id="6165" name="Group 26">
            <a:extLst>
              <a:ext uri="{FF2B5EF4-FFF2-40B4-BE49-F238E27FC236}">
                <a16:creationId xmlns:a16="http://schemas.microsoft.com/office/drawing/2014/main" id="{C22D110A-95BA-40C3-BDAC-22FE58ACE5DF}"/>
              </a:ext>
            </a:extLst>
          </p:cNvPr>
          <p:cNvGrpSpPr>
            <a:grpSpLocks/>
          </p:cNvGrpSpPr>
          <p:nvPr/>
        </p:nvGrpSpPr>
        <p:grpSpPr bwMode="auto">
          <a:xfrm rot="3639478">
            <a:off x="5991226" y="2619376"/>
            <a:ext cx="201613" cy="754063"/>
            <a:chOff x="3000" y="2230"/>
            <a:chExt cx="1645" cy="924"/>
          </a:xfrm>
        </p:grpSpPr>
        <p:sp>
          <p:nvSpPr>
            <p:cNvPr id="6183" name="Freeform 27">
              <a:extLst>
                <a:ext uri="{FF2B5EF4-FFF2-40B4-BE49-F238E27FC236}">
                  <a16:creationId xmlns:a16="http://schemas.microsoft.com/office/drawing/2014/main" id="{13C12B15-EEC0-4CED-9161-EA997C245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544"/>
              <a:ext cx="951" cy="606"/>
            </a:xfrm>
            <a:custGeom>
              <a:avLst/>
              <a:gdLst>
                <a:gd name="T0" fmla="*/ 951 w 951"/>
                <a:gd name="T1" fmla="*/ 606 h 606"/>
                <a:gd name="T2" fmla="*/ 951 w 951"/>
                <a:gd name="T3" fmla="*/ 562 h 606"/>
                <a:gd name="T4" fmla="*/ 882 w 951"/>
                <a:gd name="T5" fmla="*/ 550 h 606"/>
                <a:gd name="T6" fmla="*/ 820 w 951"/>
                <a:gd name="T7" fmla="*/ 535 h 606"/>
                <a:gd name="T8" fmla="*/ 763 w 951"/>
                <a:gd name="T9" fmla="*/ 517 h 606"/>
                <a:gd name="T10" fmla="*/ 704 w 951"/>
                <a:gd name="T11" fmla="*/ 499 h 606"/>
                <a:gd name="T12" fmla="*/ 654 w 951"/>
                <a:gd name="T13" fmla="*/ 481 h 606"/>
                <a:gd name="T14" fmla="*/ 612 w 951"/>
                <a:gd name="T15" fmla="*/ 463 h 606"/>
                <a:gd name="T16" fmla="*/ 573 w 951"/>
                <a:gd name="T17" fmla="*/ 446 h 606"/>
                <a:gd name="T18" fmla="*/ 528 w 951"/>
                <a:gd name="T19" fmla="*/ 426 h 606"/>
                <a:gd name="T20" fmla="*/ 489 w 951"/>
                <a:gd name="T21" fmla="*/ 402 h 606"/>
                <a:gd name="T22" fmla="*/ 444 w 951"/>
                <a:gd name="T23" fmla="*/ 372 h 606"/>
                <a:gd name="T24" fmla="*/ 408 w 951"/>
                <a:gd name="T25" fmla="*/ 345 h 606"/>
                <a:gd name="T26" fmla="*/ 372 w 951"/>
                <a:gd name="T27" fmla="*/ 318 h 606"/>
                <a:gd name="T28" fmla="*/ 339 w 951"/>
                <a:gd name="T29" fmla="*/ 288 h 606"/>
                <a:gd name="T30" fmla="*/ 297 w 951"/>
                <a:gd name="T31" fmla="*/ 252 h 606"/>
                <a:gd name="T32" fmla="*/ 252 w 951"/>
                <a:gd name="T33" fmla="*/ 210 h 606"/>
                <a:gd name="T34" fmla="*/ 226 w 951"/>
                <a:gd name="T35" fmla="*/ 180 h 606"/>
                <a:gd name="T36" fmla="*/ 199 w 951"/>
                <a:gd name="T37" fmla="*/ 148 h 606"/>
                <a:gd name="T38" fmla="*/ 172 w 951"/>
                <a:gd name="T39" fmla="*/ 118 h 606"/>
                <a:gd name="T40" fmla="*/ 148 w 951"/>
                <a:gd name="T41" fmla="*/ 87 h 606"/>
                <a:gd name="T42" fmla="*/ 118 w 951"/>
                <a:gd name="T43" fmla="*/ 39 h 606"/>
                <a:gd name="T44" fmla="*/ 100 w 951"/>
                <a:gd name="T45" fmla="*/ 0 h 606"/>
                <a:gd name="T46" fmla="*/ 0 w 951"/>
                <a:gd name="T47" fmla="*/ 12 h 606"/>
                <a:gd name="T48" fmla="*/ 33 w 951"/>
                <a:gd name="T49" fmla="*/ 78 h 606"/>
                <a:gd name="T50" fmla="*/ 82 w 951"/>
                <a:gd name="T51" fmla="*/ 148 h 606"/>
                <a:gd name="T52" fmla="*/ 133 w 951"/>
                <a:gd name="T53" fmla="*/ 207 h 606"/>
                <a:gd name="T54" fmla="*/ 199 w 951"/>
                <a:gd name="T55" fmla="*/ 270 h 606"/>
                <a:gd name="T56" fmla="*/ 288 w 951"/>
                <a:gd name="T57" fmla="*/ 360 h 606"/>
                <a:gd name="T58" fmla="*/ 387 w 951"/>
                <a:gd name="T59" fmla="*/ 435 h 606"/>
                <a:gd name="T60" fmla="*/ 492 w 951"/>
                <a:gd name="T61" fmla="*/ 499 h 606"/>
                <a:gd name="T62" fmla="*/ 585 w 951"/>
                <a:gd name="T63" fmla="*/ 538 h 606"/>
                <a:gd name="T64" fmla="*/ 701 w 951"/>
                <a:gd name="T65" fmla="*/ 577 h 606"/>
                <a:gd name="T66" fmla="*/ 796 w 951"/>
                <a:gd name="T67" fmla="*/ 592 h 606"/>
                <a:gd name="T68" fmla="*/ 951 w 951"/>
                <a:gd name="T69" fmla="*/ 606 h 6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51"/>
                <a:gd name="T106" fmla="*/ 0 h 606"/>
                <a:gd name="T107" fmla="*/ 951 w 951"/>
                <a:gd name="T108" fmla="*/ 606 h 6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51" h="606">
                  <a:moveTo>
                    <a:pt x="951" y="606"/>
                  </a:moveTo>
                  <a:lnTo>
                    <a:pt x="951" y="562"/>
                  </a:lnTo>
                  <a:lnTo>
                    <a:pt x="882" y="550"/>
                  </a:lnTo>
                  <a:lnTo>
                    <a:pt x="820" y="535"/>
                  </a:lnTo>
                  <a:lnTo>
                    <a:pt x="763" y="517"/>
                  </a:lnTo>
                  <a:lnTo>
                    <a:pt x="704" y="499"/>
                  </a:lnTo>
                  <a:lnTo>
                    <a:pt x="654" y="481"/>
                  </a:lnTo>
                  <a:lnTo>
                    <a:pt x="612" y="463"/>
                  </a:lnTo>
                  <a:lnTo>
                    <a:pt x="573" y="446"/>
                  </a:lnTo>
                  <a:lnTo>
                    <a:pt x="528" y="426"/>
                  </a:lnTo>
                  <a:lnTo>
                    <a:pt x="489" y="402"/>
                  </a:lnTo>
                  <a:lnTo>
                    <a:pt x="444" y="372"/>
                  </a:lnTo>
                  <a:lnTo>
                    <a:pt x="408" y="345"/>
                  </a:lnTo>
                  <a:lnTo>
                    <a:pt x="372" y="318"/>
                  </a:lnTo>
                  <a:lnTo>
                    <a:pt x="339" y="288"/>
                  </a:lnTo>
                  <a:lnTo>
                    <a:pt x="297" y="252"/>
                  </a:lnTo>
                  <a:lnTo>
                    <a:pt x="252" y="210"/>
                  </a:lnTo>
                  <a:lnTo>
                    <a:pt x="226" y="180"/>
                  </a:lnTo>
                  <a:lnTo>
                    <a:pt x="199" y="148"/>
                  </a:lnTo>
                  <a:lnTo>
                    <a:pt x="172" y="118"/>
                  </a:lnTo>
                  <a:lnTo>
                    <a:pt x="148" y="87"/>
                  </a:lnTo>
                  <a:lnTo>
                    <a:pt x="118" y="39"/>
                  </a:lnTo>
                  <a:lnTo>
                    <a:pt x="100" y="0"/>
                  </a:lnTo>
                  <a:lnTo>
                    <a:pt x="0" y="12"/>
                  </a:lnTo>
                  <a:lnTo>
                    <a:pt x="33" y="78"/>
                  </a:lnTo>
                  <a:lnTo>
                    <a:pt x="82" y="148"/>
                  </a:lnTo>
                  <a:lnTo>
                    <a:pt x="133" y="207"/>
                  </a:lnTo>
                  <a:lnTo>
                    <a:pt x="199" y="270"/>
                  </a:lnTo>
                  <a:lnTo>
                    <a:pt x="288" y="360"/>
                  </a:lnTo>
                  <a:lnTo>
                    <a:pt x="387" y="435"/>
                  </a:lnTo>
                  <a:lnTo>
                    <a:pt x="492" y="499"/>
                  </a:lnTo>
                  <a:lnTo>
                    <a:pt x="585" y="538"/>
                  </a:lnTo>
                  <a:lnTo>
                    <a:pt x="701" y="577"/>
                  </a:lnTo>
                  <a:lnTo>
                    <a:pt x="796" y="592"/>
                  </a:lnTo>
                  <a:lnTo>
                    <a:pt x="951" y="6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6184" name="Freeform 28">
              <a:extLst>
                <a:ext uri="{FF2B5EF4-FFF2-40B4-BE49-F238E27FC236}">
                  <a16:creationId xmlns:a16="http://schemas.microsoft.com/office/drawing/2014/main" id="{001EF6CF-A18D-49E4-B5A2-1A2216A2E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2230"/>
              <a:ext cx="493" cy="435"/>
            </a:xfrm>
            <a:custGeom>
              <a:avLst/>
              <a:gdLst>
                <a:gd name="T0" fmla="*/ 493 w 493"/>
                <a:gd name="T1" fmla="*/ 98 h 435"/>
                <a:gd name="T2" fmla="*/ 493 w 493"/>
                <a:gd name="T3" fmla="*/ 0 h 435"/>
                <a:gd name="T4" fmla="*/ 473 w 493"/>
                <a:gd name="T5" fmla="*/ 25 h 435"/>
                <a:gd name="T6" fmla="*/ 451 w 493"/>
                <a:gd name="T7" fmla="*/ 51 h 435"/>
                <a:gd name="T8" fmla="*/ 422 w 493"/>
                <a:gd name="T9" fmla="*/ 78 h 435"/>
                <a:gd name="T10" fmla="*/ 386 w 493"/>
                <a:gd name="T11" fmla="*/ 109 h 435"/>
                <a:gd name="T12" fmla="*/ 351 w 493"/>
                <a:gd name="T13" fmla="*/ 143 h 435"/>
                <a:gd name="T14" fmla="*/ 315 w 493"/>
                <a:gd name="T15" fmla="*/ 175 h 435"/>
                <a:gd name="T16" fmla="*/ 282 w 493"/>
                <a:gd name="T17" fmla="*/ 202 h 435"/>
                <a:gd name="T18" fmla="*/ 252 w 493"/>
                <a:gd name="T19" fmla="*/ 226 h 435"/>
                <a:gd name="T20" fmla="*/ 219 w 493"/>
                <a:gd name="T21" fmla="*/ 248 h 435"/>
                <a:gd name="T22" fmla="*/ 185 w 493"/>
                <a:gd name="T23" fmla="*/ 270 h 435"/>
                <a:gd name="T24" fmla="*/ 145 w 493"/>
                <a:gd name="T25" fmla="*/ 293 h 435"/>
                <a:gd name="T26" fmla="*/ 108 w 493"/>
                <a:gd name="T27" fmla="*/ 311 h 435"/>
                <a:gd name="T28" fmla="*/ 70 w 493"/>
                <a:gd name="T29" fmla="*/ 327 h 435"/>
                <a:gd name="T30" fmla="*/ 30 w 493"/>
                <a:gd name="T31" fmla="*/ 344 h 435"/>
                <a:gd name="T32" fmla="*/ 0 w 493"/>
                <a:gd name="T33" fmla="*/ 358 h 435"/>
                <a:gd name="T34" fmla="*/ 0 w 493"/>
                <a:gd name="T35" fmla="*/ 435 h 435"/>
                <a:gd name="T36" fmla="*/ 54 w 493"/>
                <a:gd name="T37" fmla="*/ 419 h 435"/>
                <a:gd name="T38" fmla="*/ 133 w 493"/>
                <a:gd name="T39" fmla="*/ 385 h 435"/>
                <a:gd name="T40" fmla="*/ 234 w 493"/>
                <a:gd name="T41" fmla="*/ 342 h 435"/>
                <a:gd name="T42" fmla="*/ 308 w 493"/>
                <a:gd name="T43" fmla="*/ 296 h 435"/>
                <a:gd name="T44" fmla="*/ 376 w 493"/>
                <a:gd name="T45" fmla="*/ 230 h 435"/>
                <a:gd name="T46" fmla="*/ 443 w 493"/>
                <a:gd name="T47" fmla="*/ 175 h 435"/>
                <a:gd name="T48" fmla="*/ 493 w 493"/>
                <a:gd name="T49" fmla="*/ 122 h 435"/>
                <a:gd name="T50" fmla="*/ 493 w 493"/>
                <a:gd name="T51" fmla="*/ 1 h 435"/>
                <a:gd name="T52" fmla="*/ 493 w 493"/>
                <a:gd name="T53" fmla="*/ 3 h 435"/>
                <a:gd name="T54" fmla="*/ 493 w 493"/>
                <a:gd name="T55" fmla="*/ 98 h 4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3"/>
                <a:gd name="T85" fmla="*/ 0 h 435"/>
                <a:gd name="T86" fmla="*/ 493 w 493"/>
                <a:gd name="T87" fmla="*/ 435 h 4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3" h="435">
                  <a:moveTo>
                    <a:pt x="493" y="98"/>
                  </a:moveTo>
                  <a:lnTo>
                    <a:pt x="493" y="0"/>
                  </a:lnTo>
                  <a:lnTo>
                    <a:pt x="473" y="25"/>
                  </a:lnTo>
                  <a:lnTo>
                    <a:pt x="451" y="51"/>
                  </a:lnTo>
                  <a:lnTo>
                    <a:pt x="422" y="78"/>
                  </a:lnTo>
                  <a:lnTo>
                    <a:pt x="386" y="109"/>
                  </a:lnTo>
                  <a:lnTo>
                    <a:pt x="351" y="143"/>
                  </a:lnTo>
                  <a:lnTo>
                    <a:pt x="315" y="175"/>
                  </a:lnTo>
                  <a:lnTo>
                    <a:pt x="282" y="202"/>
                  </a:lnTo>
                  <a:lnTo>
                    <a:pt x="252" y="226"/>
                  </a:lnTo>
                  <a:lnTo>
                    <a:pt x="219" y="248"/>
                  </a:lnTo>
                  <a:lnTo>
                    <a:pt x="185" y="270"/>
                  </a:lnTo>
                  <a:lnTo>
                    <a:pt x="145" y="293"/>
                  </a:lnTo>
                  <a:lnTo>
                    <a:pt x="108" y="311"/>
                  </a:lnTo>
                  <a:lnTo>
                    <a:pt x="70" y="327"/>
                  </a:lnTo>
                  <a:lnTo>
                    <a:pt x="30" y="344"/>
                  </a:lnTo>
                  <a:lnTo>
                    <a:pt x="0" y="358"/>
                  </a:lnTo>
                  <a:lnTo>
                    <a:pt x="0" y="435"/>
                  </a:lnTo>
                  <a:lnTo>
                    <a:pt x="54" y="419"/>
                  </a:lnTo>
                  <a:lnTo>
                    <a:pt x="133" y="385"/>
                  </a:lnTo>
                  <a:lnTo>
                    <a:pt x="234" y="342"/>
                  </a:lnTo>
                  <a:lnTo>
                    <a:pt x="308" y="296"/>
                  </a:lnTo>
                  <a:lnTo>
                    <a:pt x="376" y="230"/>
                  </a:lnTo>
                  <a:lnTo>
                    <a:pt x="443" y="175"/>
                  </a:lnTo>
                  <a:lnTo>
                    <a:pt x="493" y="122"/>
                  </a:lnTo>
                  <a:lnTo>
                    <a:pt x="493" y="1"/>
                  </a:lnTo>
                  <a:lnTo>
                    <a:pt x="493" y="3"/>
                  </a:lnTo>
                  <a:lnTo>
                    <a:pt x="493" y="9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6185" name="Freeform 29">
              <a:extLst>
                <a:ext uri="{FF2B5EF4-FFF2-40B4-BE49-F238E27FC236}">
                  <a16:creationId xmlns:a16="http://schemas.microsoft.com/office/drawing/2014/main" id="{AE2F9CAA-15A3-4A81-B3C6-093FD8D1F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2231"/>
              <a:ext cx="589" cy="270"/>
            </a:xfrm>
            <a:custGeom>
              <a:avLst/>
              <a:gdLst>
                <a:gd name="T0" fmla="*/ 589 w 589"/>
                <a:gd name="T1" fmla="*/ 270 h 270"/>
                <a:gd name="T2" fmla="*/ 589 w 589"/>
                <a:gd name="T3" fmla="*/ 187 h 270"/>
                <a:gd name="T4" fmla="*/ 551 w 589"/>
                <a:gd name="T5" fmla="*/ 180 h 270"/>
                <a:gd name="T6" fmla="*/ 512 w 589"/>
                <a:gd name="T7" fmla="*/ 173 h 270"/>
                <a:gd name="T8" fmla="*/ 475 w 589"/>
                <a:gd name="T9" fmla="*/ 164 h 270"/>
                <a:gd name="T10" fmla="*/ 437 w 589"/>
                <a:gd name="T11" fmla="*/ 155 h 270"/>
                <a:gd name="T12" fmla="*/ 393 w 589"/>
                <a:gd name="T13" fmla="*/ 144 h 270"/>
                <a:gd name="T14" fmla="*/ 345 w 589"/>
                <a:gd name="T15" fmla="*/ 132 h 270"/>
                <a:gd name="T16" fmla="*/ 285 w 589"/>
                <a:gd name="T17" fmla="*/ 114 h 270"/>
                <a:gd name="T18" fmla="*/ 227 w 589"/>
                <a:gd name="T19" fmla="*/ 97 h 270"/>
                <a:gd name="T20" fmla="*/ 189 w 589"/>
                <a:gd name="T21" fmla="*/ 85 h 270"/>
                <a:gd name="T22" fmla="*/ 144 w 589"/>
                <a:gd name="T23" fmla="*/ 68 h 270"/>
                <a:gd name="T24" fmla="*/ 95 w 589"/>
                <a:gd name="T25" fmla="*/ 47 h 270"/>
                <a:gd name="T26" fmla="*/ 51 w 589"/>
                <a:gd name="T27" fmla="*/ 27 h 270"/>
                <a:gd name="T28" fmla="*/ 19 w 589"/>
                <a:gd name="T29" fmla="*/ 11 h 270"/>
                <a:gd name="T30" fmla="*/ 0 w 589"/>
                <a:gd name="T31" fmla="*/ 0 h 270"/>
                <a:gd name="T32" fmla="*/ 0 w 589"/>
                <a:gd name="T33" fmla="*/ 103 h 270"/>
                <a:gd name="T34" fmla="*/ 37 w 589"/>
                <a:gd name="T35" fmla="*/ 129 h 270"/>
                <a:gd name="T36" fmla="*/ 111 w 589"/>
                <a:gd name="T37" fmla="*/ 165 h 270"/>
                <a:gd name="T38" fmla="*/ 197 w 589"/>
                <a:gd name="T39" fmla="*/ 201 h 270"/>
                <a:gd name="T40" fmla="*/ 274 w 589"/>
                <a:gd name="T41" fmla="*/ 221 h 270"/>
                <a:gd name="T42" fmla="*/ 363 w 589"/>
                <a:gd name="T43" fmla="*/ 246 h 270"/>
                <a:gd name="T44" fmla="*/ 452 w 589"/>
                <a:gd name="T45" fmla="*/ 263 h 270"/>
                <a:gd name="T46" fmla="*/ 515 w 589"/>
                <a:gd name="T47" fmla="*/ 269 h 270"/>
                <a:gd name="T48" fmla="*/ 589 w 589"/>
                <a:gd name="T49" fmla="*/ 270 h 2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9"/>
                <a:gd name="T76" fmla="*/ 0 h 270"/>
                <a:gd name="T77" fmla="*/ 589 w 589"/>
                <a:gd name="T78" fmla="*/ 270 h 2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9" h="270">
                  <a:moveTo>
                    <a:pt x="589" y="270"/>
                  </a:moveTo>
                  <a:lnTo>
                    <a:pt x="589" y="187"/>
                  </a:lnTo>
                  <a:lnTo>
                    <a:pt x="551" y="180"/>
                  </a:lnTo>
                  <a:lnTo>
                    <a:pt x="512" y="173"/>
                  </a:lnTo>
                  <a:lnTo>
                    <a:pt x="475" y="164"/>
                  </a:lnTo>
                  <a:lnTo>
                    <a:pt x="437" y="155"/>
                  </a:lnTo>
                  <a:lnTo>
                    <a:pt x="393" y="144"/>
                  </a:lnTo>
                  <a:lnTo>
                    <a:pt x="345" y="132"/>
                  </a:lnTo>
                  <a:lnTo>
                    <a:pt x="285" y="114"/>
                  </a:lnTo>
                  <a:lnTo>
                    <a:pt x="227" y="97"/>
                  </a:lnTo>
                  <a:lnTo>
                    <a:pt x="189" y="85"/>
                  </a:lnTo>
                  <a:lnTo>
                    <a:pt x="144" y="68"/>
                  </a:lnTo>
                  <a:lnTo>
                    <a:pt x="95" y="47"/>
                  </a:lnTo>
                  <a:lnTo>
                    <a:pt x="51" y="27"/>
                  </a:lnTo>
                  <a:lnTo>
                    <a:pt x="19" y="11"/>
                  </a:lnTo>
                  <a:lnTo>
                    <a:pt x="0" y="0"/>
                  </a:lnTo>
                  <a:lnTo>
                    <a:pt x="0" y="103"/>
                  </a:lnTo>
                  <a:lnTo>
                    <a:pt x="37" y="129"/>
                  </a:lnTo>
                  <a:lnTo>
                    <a:pt x="111" y="165"/>
                  </a:lnTo>
                  <a:lnTo>
                    <a:pt x="197" y="201"/>
                  </a:lnTo>
                  <a:lnTo>
                    <a:pt x="274" y="221"/>
                  </a:lnTo>
                  <a:lnTo>
                    <a:pt x="363" y="246"/>
                  </a:lnTo>
                  <a:lnTo>
                    <a:pt x="452" y="263"/>
                  </a:lnTo>
                  <a:lnTo>
                    <a:pt x="515" y="269"/>
                  </a:lnTo>
                  <a:lnTo>
                    <a:pt x="589" y="2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6186" name="Freeform 30">
              <a:extLst>
                <a:ext uri="{FF2B5EF4-FFF2-40B4-BE49-F238E27FC236}">
                  <a16:creationId xmlns:a16="http://schemas.microsoft.com/office/drawing/2014/main" id="{560663F9-F6FC-4348-829A-94C5ABB38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2330"/>
              <a:ext cx="1645" cy="824"/>
            </a:xfrm>
            <a:custGeom>
              <a:avLst/>
              <a:gdLst>
                <a:gd name="T0" fmla="*/ 1554 w 1645"/>
                <a:gd name="T1" fmla="*/ 824 h 824"/>
                <a:gd name="T2" fmla="*/ 1456 w 1645"/>
                <a:gd name="T3" fmla="*/ 824 h 824"/>
                <a:gd name="T4" fmla="*/ 1354 w 1645"/>
                <a:gd name="T5" fmla="*/ 817 h 824"/>
                <a:gd name="T6" fmla="*/ 1259 w 1645"/>
                <a:gd name="T7" fmla="*/ 803 h 824"/>
                <a:gd name="T8" fmla="*/ 1149 w 1645"/>
                <a:gd name="T9" fmla="*/ 779 h 824"/>
                <a:gd name="T10" fmla="*/ 1044 w 1645"/>
                <a:gd name="T11" fmla="*/ 746 h 824"/>
                <a:gd name="T12" fmla="*/ 933 w 1645"/>
                <a:gd name="T13" fmla="*/ 701 h 824"/>
                <a:gd name="T14" fmla="*/ 834 w 1645"/>
                <a:gd name="T15" fmla="*/ 654 h 824"/>
                <a:gd name="T16" fmla="*/ 740 w 1645"/>
                <a:gd name="T17" fmla="*/ 607 h 824"/>
                <a:gd name="T18" fmla="*/ 644 w 1645"/>
                <a:gd name="T19" fmla="*/ 553 h 824"/>
                <a:gd name="T20" fmla="*/ 554 w 1645"/>
                <a:gd name="T21" fmla="*/ 493 h 824"/>
                <a:gd name="T22" fmla="*/ 467 w 1645"/>
                <a:gd name="T23" fmla="*/ 424 h 824"/>
                <a:gd name="T24" fmla="*/ 396 w 1645"/>
                <a:gd name="T25" fmla="*/ 355 h 824"/>
                <a:gd name="T26" fmla="*/ 348 w 1645"/>
                <a:gd name="T27" fmla="*/ 291 h 824"/>
                <a:gd name="T28" fmla="*/ 49 w 1645"/>
                <a:gd name="T29" fmla="*/ 312 h 824"/>
                <a:gd name="T30" fmla="*/ 151 w 1645"/>
                <a:gd name="T31" fmla="*/ 267 h 824"/>
                <a:gd name="T32" fmla="*/ 222 w 1645"/>
                <a:gd name="T33" fmla="*/ 231 h 824"/>
                <a:gd name="T34" fmla="*/ 281 w 1645"/>
                <a:gd name="T35" fmla="*/ 194 h 824"/>
                <a:gd name="T36" fmla="*/ 338 w 1645"/>
                <a:gd name="T37" fmla="*/ 148 h 824"/>
                <a:gd name="T38" fmla="*/ 405 w 1645"/>
                <a:gd name="T39" fmla="*/ 88 h 824"/>
                <a:gd name="T40" fmla="*/ 469 w 1645"/>
                <a:gd name="T41" fmla="*/ 30 h 824"/>
                <a:gd name="T42" fmla="*/ 521 w 1645"/>
                <a:gd name="T43" fmla="*/ 13 h 824"/>
                <a:gd name="T44" fmla="*/ 577 w 1645"/>
                <a:gd name="T45" fmla="*/ 41 h 824"/>
                <a:gd name="T46" fmla="*/ 646 w 1645"/>
                <a:gd name="T47" fmla="*/ 69 h 824"/>
                <a:gd name="T48" fmla="*/ 709 w 1645"/>
                <a:gd name="T49" fmla="*/ 89 h 824"/>
                <a:gd name="T50" fmla="*/ 781 w 1645"/>
                <a:gd name="T51" fmla="*/ 109 h 824"/>
                <a:gd name="T52" fmla="*/ 854 w 1645"/>
                <a:gd name="T53" fmla="*/ 128 h 824"/>
                <a:gd name="T54" fmla="*/ 925 w 1645"/>
                <a:gd name="T55" fmla="*/ 143 h 824"/>
                <a:gd name="T56" fmla="*/ 993 w 1645"/>
                <a:gd name="T57" fmla="*/ 158 h 824"/>
                <a:gd name="T58" fmla="*/ 1085 w 1645"/>
                <a:gd name="T59" fmla="*/ 172 h 824"/>
                <a:gd name="T60" fmla="*/ 749 w 1645"/>
                <a:gd name="T61" fmla="*/ 282 h 824"/>
                <a:gd name="T62" fmla="*/ 828 w 1645"/>
                <a:gd name="T63" fmla="*/ 385 h 824"/>
                <a:gd name="T64" fmla="*/ 888 w 1645"/>
                <a:gd name="T65" fmla="*/ 445 h 824"/>
                <a:gd name="T66" fmla="*/ 975 w 1645"/>
                <a:gd name="T67" fmla="*/ 526 h 824"/>
                <a:gd name="T68" fmla="*/ 1050 w 1645"/>
                <a:gd name="T69" fmla="*/ 589 h 824"/>
                <a:gd name="T70" fmla="*/ 1110 w 1645"/>
                <a:gd name="T71" fmla="*/ 636 h 824"/>
                <a:gd name="T72" fmla="*/ 1185 w 1645"/>
                <a:gd name="T73" fmla="*/ 683 h 824"/>
                <a:gd name="T74" fmla="*/ 1262 w 1645"/>
                <a:gd name="T75" fmla="*/ 722 h 824"/>
                <a:gd name="T76" fmla="*/ 1354 w 1645"/>
                <a:gd name="T77" fmla="*/ 755 h 824"/>
                <a:gd name="T78" fmla="*/ 1453 w 1645"/>
                <a:gd name="T79" fmla="*/ 779 h 824"/>
                <a:gd name="T80" fmla="*/ 1557 w 1645"/>
                <a:gd name="T81" fmla="*/ 800 h 8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5"/>
                <a:gd name="T124" fmla="*/ 0 h 824"/>
                <a:gd name="T125" fmla="*/ 1645 w 1645"/>
                <a:gd name="T126" fmla="*/ 824 h 8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5" h="824">
                  <a:moveTo>
                    <a:pt x="1645" y="817"/>
                  </a:moveTo>
                  <a:lnTo>
                    <a:pt x="1554" y="824"/>
                  </a:lnTo>
                  <a:lnTo>
                    <a:pt x="1510" y="824"/>
                  </a:lnTo>
                  <a:lnTo>
                    <a:pt x="1456" y="824"/>
                  </a:lnTo>
                  <a:lnTo>
                    <a:pt x="1405" y="820"/>
                  </a:lnTo>
                  <a:lnTo>
                    <a:pt x="1354" y="817"/>
                  </a:lnTo>
                  <a:lnTo>
                    <a:pt x="1304" y="811"/>
                  </a:lnTo>
                  <a:lnTo>
                    <a:pt x="1259" y="803"/>
                  </a:lnTo>
                  <a:lnTo>
                    <a:pt x="1209" y="794"/>
                  </a:lnTo>
                  <a:lnTo>
                    <a:pt x="1149" y="779"/>
                  </a:lnTo>
                  <a:lnTo>
                    <a:pt x="1095" y="761"/>
                  </a:lnTo>
                  <a:lnTo>
                    <a:pt x="1044" y="746"/>
                  </a:lnTo>
                  <a:lnTo>
                    <a:pt x="987" y="725"/>
                  </a:lnTo>
                  <a:lnTo>
                    <a:pt x="933" y="701"/>
                  </a:lnTo>
                  <a:lnTo>
                    <a:pt x="879" y="677"/>
                  </a:lnTo>
                  <a:lnTo>
                    <a:pt x="834" y="654"/>
                  </a:lnTo>
                  <a:lnTo>
                    <a:pt x="783" y="630"/>
                  </a:lnTo>
                  <a:lnTo>
                    <a:pt x="740" y="607"/>
                  </a:lnTo>
                  <a:lnTo>
                    <a:pt x="692" y="580"/>
                  </a:lnTo>
                  <a:lnTo>
                    <a:pt x="644" y="553"/>
                  </a:lnTo>
                  <a:lnTo>
                    <a:pt x="596" y="520"/>
                  </a:lnTo>
                  <a:lnTo>
                    <a:pt x="554" y="493"/>
                  </a:lnTo>
                  <a:lnTo>
                    <a:pt x="509" y="457"/>
                  </a:lnTo>
                  <a:lnTo>
                    <a:pt x="467" y="424"/>
                  </a:lnTo>
                  <a:lnTo>
                    <a:pt x="428" y="391"/>
                  </a:lnTo>
                  <a:lnTo>
                    <a:pt x="396" y="355"/>
                  </a:lnTo>
                  <a:lnTo>
                    <a:pt x="369" y="324"/>
                  </a:lnTo>
                  <a:lnTo>
                    <a:pt x="348" y="291"/>
                  </a:lnTo>
                  <a:lnTo>
                    <a:pt x="0" y="336"/>
                  </a:lnTo>
                  <a:lnTo>
                    <a:pt x="49" y="312"/>
                  </a:lnTo>
                  <a:lnTo>
                    <a:pt x="106" y="288"/>
                  </a:lnTo>
                  <a:lnTo>
                    <a:pt x="151" y="267"/>
                  </a:lnTo>
                  <a:lnTo>
                    <a:pt x="185" y="251"/>
                  </a:lnTo>
                  <a:lnTo>
                    <a:pt x="222" y="231"/>
                  </a:lnTo>
                  <a:lnTo>
                    <a:pt x="252" y="213"/>
                  </a:lnTo>
                  <a:lnTo>
                    <a:pt x="281" y="194"/>
                  </a:lnTo>
                  <a:lnTo>
                    <a:pt x="307" y="171"/>
                  </a:lnTo>
                  <a:lnTo>
                    <a:pt x="338" y="148"/>
                  </a:lnTo>
                  <a:lnTo>
                    <a:pt x="372" y="119"/>
                  </a:lnTo>
                  <a:lnTo>
                    <a:pt x="405" y="88"/>
                  </a:lnTo>
                  <a:lnTo>
                    <a:pt x="434" y="62"/>
                  </a:lnTo>
                  <a:lnTo>
                    <a:pt x="469" y="30"/>
                  </a:lnTo>
                  <a:lnTo>
                    <a:pt x="494" y="0"/>
                  </a:lnTo>
                  <a:lnTo>
                    <a:pt x="521" y="13"/>
                  </a:lnTo>
                  <a:lnTo>
                    <a:pt x="548" y="28"/>
                  </a:lnTo>
                  <a:lnTo>
                    <a:pt x="577" y="41"/>
                  </a:lnTo>
                  <a:lnTo>
                    <a:pt x="611" y="55"/>
                  </a:lnTo>
                  <a:lnTo>
                    <a:pt x="646" y="69"/>
                  </a:lnTo>
                  <a:lnTo>
                    <a:pt x="678" y="80"/>
                  </a:lnTo>
                  <a:lnTo>
                    <a:pt x="709" y="89"/>
                  </a:lnTo>
                  <a:lnTo>
                    <a:pt x="744" y="100"/>
                  </a:lnTo>
                  <a:lnTo>
                    <a:pt x="781" y="109"/>
                  </a:lnTo>
                  <a:lnTo>
                    <a:pt x="819" y="119"/>
                  </a:lnTo>
                  <a:lnTo>
                    <a:pt x="854" y="128"/>
                  </a:lnTo>
                  <a:lnTo>
                    <a:pt x="888" y="137"/>
                  </a:lnTo>
                  <a:lnTo>
                    <a:pt x="925" y="143"/>
                  </a:lnTo>
                  <a:lnTo>
                    <a:pt x="960" y="151"/>
                  </a:lnTo>
                  <a:lnTo>
                    <a:pt x="993" y="158"/>
                  </a:lnTo>
                  <a:lnTo>
                    <a:pt x="1032" y="166"/>
                  </a:lnTo>
                  <a:lnTo>
                    <a:pt x="1085" y="172"/>
                  </a:lnTo>
                  <a:lnTo>
                    <a:pt x="725" y="234"/>
                  </a:lnTo>
                  <a:lnTo>
                    <a:pt x="749" y="282"/>
                  </a:lnTo>
                  <a:lnTo>
                    <a:pt x="777" y="318"/>
                  </a:lnTo>
                  <a:lnTo>
                    <a:pt x="828" y="385"/>
                  </a:lnTo>
                  <a:lnTo>
                    <a:pt x="858" y="415"/>
                  </a:lnTo>
                  <a:lnTo>
                    <a:pt x="888" y="445"/>
                  </a:lnTo>
                  <a:lnTo>
                    <a:pt x="942" y="496"/>
                  </a:lnTo>
                  <a:lnTo>
                    <a:pt x="975" y="526"/>
                  </a:lnTo>
                  <a:lnTo>
                    <a:pt x="1014" y="562"/>
                  </a:lnTo>
                  <a:lnTo>
                    <a:pt x="1050" y="589"/>
                  </a:lnTo>
                  <a:lnTo>
                    <a:pt x="1080" y="613"/>
                  </a:lnTo>
                  <a:lnTo>
                    <a:pt x="1110" y="636"/>
                  </a:lnTo>
                  <a:lnTo>
                    <a:pt x="1146" y="659"/>
                  </a:lnTo>
                  <a:lnTo>
                    <a:pt x="1185" y="683"/>
                  </a:lnTo>
                  <a:lnTo>
                    <a:pt x="1224" y="701"/>
                  </a:lnTo>
                  <a:lnTo>
                    <a:pt x="1262" y="722"/>
                  </a:lnTo>
                  <a:lnTo>
                    <a:pt x="1310" y="740"/>
                  </a:lnTo>
                  <a:lnTo>
                    <a:pt x="1354" y="755"/>
                  </a:lnTo>
                  <a:lnTo>
                    <a:pt x="1405" y="767"/>
                  </a:lnTo>
                  <a:lnTo>
                    <a:pt x="1453" y="779"/>
                  </a:lnTo>
                  <a:lnTo>
                    <a:pt x="1504" y="791"/>
                  </a:lnTo>
                  <a:lnTo>
                    <a:pt x="1557" y="800"/>
                  </a:lnTo>
                  <a:lnTo>
                    <a:pt x="1645" y="8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</p:grpSp>
      <p:grpSp>
        <p:nvGrpSpPr>
          <p:cNvPr id="6166" name="Group 31">
            <a:extLst>
              <a:ext uri="{FF2B5EF4-FFF2-40B4-BE49-F238E27FC236}">
                <a16:creationId xmlns:a16="http://schemas.microsoft.com/office/drawing/2014/main" id="{668F79C4-71B0-4482-BBF6-7310635A16D0}"/>
              </a:ext>
            </a:extLst>
          </p:cNvPr>
          <p:cNvGrpSpPr>
            <a:grpSpLocks/>
          </p:cNvGrpSpPr>
          <p:nvPr/>
        </p:nvGrpSpPr>
        <p:grpSpPr bwMode="auto">
          <a:xfrm rot="15742956">
            <a:off x="5180807" y="2893219"/>
            <a:ext cx="531812" cy="228600"/>
            <a:chOff x="3985" y="1563"/>
            <a:chExt cx="1035" cy="456"/>
          </a:xfrm>
        </p:grpSpPr>
        <p:sp>
          <p:nvSpPr>
            <p:cNvPr id="6179" name="Freeform 32">
              <a:extLst>
                <a:ext uri="{FF2B5EF4-FFF2-40B4-BE49-F238E27FC236}">
                  <a16:creationId xmlns:a16="http://schemas.microsoft.com/office/drawing/2014/main" id="{AF4F7230-2D09-46BD-8DFC-A496631B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563"/>
              <a:ext cx="953" cy="382"/>
            </a:xfrm>
            <a:custGeom>
              <a:avLst/>
              <a:gdLst>
                <a:gd name="T0" fmla="*/ 0 w 3813"/>
                <a:gd name="T1" fmla="*/ 0 h 1530"/>
                <a:gd name="T2" fmla="*/ 159 w 3813"/>
                <a:gd name="T3" fmla="*/ 0 h 1530"/>
                <a:gd name="T4" fmla="*/ 295 w 3813"/>
                <a:gd name="T5" fmla="*/ 4 h 1530"/>
                <a:gd name="T6" fmla="*/ 445 w 3813"/>
                <a:gd name="T7" fmla="*/ 10 h 1530"/>
                <a:gd name="T8" fmla="*/ 596 w 3813"/>
                <a:gd name="T9" fmla="*/ 15 h 1530"/>
                <a:gd name="T10" fmla="*/ 761 w 3813"/>
                <a:gd name="T11" fmla="*/ 26 h 1530"/>
                <a:gd name="T12" fmla="*/ 921 w 3813"/>
                <a:gd name="T13" fmla="*/ 40 h 1530"/>
                <a:gd name="T14" fmla="*/ 1062 w 3813"/>
                <a:gd name="T15" fmla="*/ 52 h 1530"/>
                <a:gd name="T16" fmla="*/ 1221 w 3813"/>
                <a:gd name="T17" fmla="*/ 68 h 1530"/>
                <a:gd name="T18" fmla="*/ 1363 w 3813"/>
                <a:gd name="T19" fmla="*/ 86 h 1530"/>
                <a:gd name="T20" fmla="*/ 1494 w 3813"/>
                <a:gd name="T21" fmla="*/ 102 h 1530"/>
                <a:gd name="T22" fmla="*/ 1647 w 3813"/>
                <a:gd name="T23" fmla="*/ 125 h 1530"/>
                <a:gd name="T24" fmla="*/ 1829 w 3813"/>
                <a:gd name="T25" fmla="*/ 159 h 1530"/>
                <a:gd name="T26" fmla="*/ 1988 w 3813"/>
                <a:gd name="T27" fmla="*/ 188 h 1530"/>
                <a:gd name="T28" fmla="*/ 2165 w 3813"/>
                <a:gd name="T29" fmla="*/ 227 h 1530"/>
                <a:gd name="T30" fmla="*/ 2347 w 3813"/>
                <a:gd name="T31" fmla="*/ 272 h 1530"/>
                <a:gd name="T32" fmla="*/ 2517 w 3813"/>
                <a:gd name="T33" fmla="*/ 317 h 1530"/>
                <a:gd name="T34" fmla="*/ 2653 w 3813"/>
                <a:gd name="T35" fmla="*/ 363 h 1530"/>
                <a:gd name="T36" fmla="*/ 2825 w 3813"/>
                <a:gd name="T37" fmla="*/ 419 h 1530"/>
                <a:gd name="T38" fmla="*/ 2966 w 3813"/>
                <a:gd name="T39" fmla="*/ 476 h 1530"/>
                <a:gd name="T40" fmla="*/ 3091 w 3813"/>
                <a:gd name="T41" fmla="*/ 526 h 1530"/>
                <a:gd name="T42" fmla="*/ 3193 w 3813"/>
                <a:gd name="T43" fmla="*/ 583 h 1530"/>
                <a:gd name="T44" fmla="*/ 3295 w 3813"/>
                <a:gd name="T45" fmla="*/ 635 h 1530"/>
                <a:gd name="T46" fmla="*/ 3375 w 3813"/>
                <a:gd name="T47" fmla="*/ 685 h 1530"/>
                <a:gd name="T48" fmla="*/ 3443 w 3813"/>
                <a:gd name="T49" fmla="*/ 730 h 1530"/>
                <a:gd name="T50" fmla="*/ 3518 w 3813"/>
                <a:gd name="T51" fmla="*/ 788 h 1530"/>
                <a:gd name="T52" fmla="*/ 3591 w 3813"/>
                <a:gd name="T53" fmla="*/ 845 h 1530"/>
                <a:gd name="T54" fmla="*/ 3647 w 3813"/>
                <a:gd name="T55" fmla="*/ 902 h 1530"/>
                <a:gd name="T56" fmla="*/ 3728 w 3813"/>
                <a:gd name="T57" fmla="*/ 1009 h 1530"/>
                <a:gd name="T58" fmla="*/ 3778 w 3813"/>
                <a:gd name="T59" fmla="*/ 1101 h 1530"/>
                <a:gd name="T60" fmla="*/ 3790 w 3813"/>
                <a:gd name="T61" fmla="*/ 1140 h 1530"/>
                <a:gd name="T62" fmla="*/ 3813 w 3813"/>
                <a:gd name="T63" fmla="*/ 1218 h 1530"/>
                <a:gd name="T64" fmla="*/ 3813 w 3813"/>
                <a:gd name="T65" fmla="*/ 1281 h 1530"/>
                <a:gd name="T66" fmla="*/ 3813 w 3813"/>
                <a:gd name="T67" fmla="*/ 1530 h 1530"/>
                <a:gd name="T68" fmla="*/ 3654 w 3813"/>
                <a:gd name="T69" fmla="*/ 1411 h 1530"/>
                <a:gd name="T70" fmla="*/ 2892 w 3813"/>
                <a:gd name="T71" fmla="*/ 861 h 1530"/>
                <a:gd name="T72" fmla="*/ 1789 w 3813"/>
                <a:gd name="T73" fmla="*/ 572 h 1530"/>
                <a:gd name="T74" fmla="*/ 650 w 3813"/>
                <a:gd name="T75" fmla="*/ 419 h 1530"/>
                <a:gd name="T76" fmla="*/ 0 w 3813"/>
                <a:gd name="T77" fmla="*/ 385 h 1530"/>
                <a:gd name="T78" fmla="*/ 0 w 3813"/>
                <a:gd name="T79" fmla="*/ 0 h 15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13"/>
                <a:gd name="T121" fmla="*/ 0 h 1530"/>
                <a:gd name="T122" fmla="*/ 3813 w 3813"/>
                <a:gd name="T123" fmla="*/ 1530 h 15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13" h="1530">
                  <a:moveTo>
                    <a:pt x="0" y="0"/>
                  </a:moveTo>
                  <a:lnTo>
                    <a:pt x="159" y="0"/>
                  </a:lnTo>
                  <a:lnTo>
                    <a:pt x="295" y="4"/>
                  </a:lnTo>
                  <a:lnTo>
                    <a:pt x="445" y="10"/>
                  </a:lnTo>
                  <a:lnTo>
                    <a:pt x="596" y="15"/>
                  </a:lnTo>
                  <a:lnTo>
                    <a:pt x="761" y="26"/>
                  </a:lnTo>
                  <a:lnTo>
                    <a:pt x="921" y="40"/>
                  </a:lnTo>
                  <a:lnTo>
                    <a:pt x="1062" y="52"/>
                  </a:lnTo>
                  <a:lnTo>
                    <a:pt x="1221" y="68"/>
                  </a:lnTo>
                  <a:lnTo>
                    <a:pt x="1363" y="86"/>
                  </a:lnTo>
                  <a:lnTo>
                    <a:pt x="1494" y="102"/>
                  </a:lnTo>
                  <a:lnTo>
                    <a:pt x="1647" y="125"/>
                  </a:lnTo>
                  <a:lnTo>
                    <a:pt x="1829" y="159"/>
                  </a:lnTo>
                  <a:lnTo>
                    <a:pt x="1988" y="188"/>
                  </a:lnTo>
                  <a:lnTo>
                    <a:pt x="2165" y="227"/>
                  </a:lnTo>
                  <a:lnTo>
                    <a:pt x="2347" y="272"/>
                  </a:lnTo>
                  <a:lnTo>
                    <a:pt x="2517" y="317"/>
                  </a:lnTo>
                  <a:lnTo>
                    <a:pt x="2653" y="363"/>
                  </a:lnTo>
                  <a:lnTo>
                    <a:pt x="2825" y="419"/>
                  </a:lnTo>
                  <a:lnTo>
                    <a:pt x="2966" y="476"/>
                  </a:lnTo>
                  <a:lnTo>
                    <a:pt x="3091" y="526"/>
                  </a:lnTo>
                  <a:lnTo>
                    <a:pt x="3193" y="583"/>
                  </a:lnTo>
                  <a:lnTo>
                    <a:pt x="3295" y="635"/>
                  </a:lnTo>
                  <a:lnTo>
                    <a:pt x="3375" y="685"/>
                  </a:lnTo>
                  <a:lnTo>
                    <a:pt x="3443" y="730"/>
                  </a:lnTo>
                  <a:lnTo>
                    <a:pt x="3518" y="788"/>
                  </a:lnTo>
                  <a:lnTo>
                    <a:pt x="3591" y="845"/>
                  </a:lnTo>
                  <a:lnTo>
                    <a:pt x="3647" y="902"/>
                  </a:lnTo>
                  <a:lnTo>
                    <a:pt x="3728" y="1009"/>
                  </a:lnTo>
                  <a:lnTo>
                    <a:pt x="3778" y="1101"/>
                  </a:lnTo>
                  <a:lnTo>
                    <a:pt x="3790" y="1140"/>
                  </a:lnTo>
                  <a:lnTo>
                    <a:pt x="3813" y="1218"/>
                  </a:lnTo>
                  <a:lnTo>
                    <a:pt x="3813" y="1281"/>
                  </a:lnTo>
                  <a:lnTo>
                    <a:pt x="3813" y="1530"/>
                  </a:lnTo>
                  <a:lnTo>
                    <a:pt x="3654" y="1411"/>
                  </a:lnTo>
                  <a:lnTo>
                    <a:pt x="2892" y="861"/>
                  </a:lnTo>
                  <a:lnTo>
                    <a:pt x="1789" y="572"/>
                  </a:lnTo>
                  <a:lnTo>
                    <a:pt x="650" y="419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6180" name="Rectangle 33">
              <a:extLst>
                <a:ext uri="{FF2B5EF4-FFF2-40B4-BE49-F238E27FC236}">
                  <a16:creationId xmlns:a16="http://schemas.microsoft.com/office/drawing/2014/main" id="{0B97F226-174E-4252-AA31-3B1E22C31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1865"/>
              <a:ext cx="324" cy="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6181" name="Freeform 34">
              <a:extLst>
                <a:ext uri="{FF2B5EF4-FFF2-40B4-BE49-F238E27FC236}">
                  <a16:creationId xmlns:a16="http://schemas.microsoft.com/office/drawing/2014/main" id="{97DDA7C0-A921-42D8-8770-CF00747C0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1944"/>
              <a:ext cx="324" cy="75"/>
            </a:xfrm>
            <a:custGeom>
              <a:avLst/>
              <a:gdLst>
                <a:gd name="T0" fmla="*/ 0 w 1295"/>
                <a:gd name="T1" fmla="*/ 0 h 299"/>
                <a:gd name="T2" fmla="*/ 1295 w 1295"/>
                <a:gd name="T3" fmla="*/ 0 h 299"/>
                <a:gd name="T4" fmla="*/ 647 w 1295"/>
                <a:gd name="T5" fmla="*/ 299 h 299"/>
                <a:gd name="T6" fmla="*/ 0 w 1295"/>
                <a:gd name="T7" fmla="*/ 0 h 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5"/>
                <a:gd name="T13" fmla="*/ 0 h 299"/>
                <a:gd name="T14" fmla="*/ 1295 w 1295"/>
                <a:gd name="T15" fmla="*/ 299 h 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5" h="299">
                  <a:moveTo>
                    <a:pt x="0" y="0"/>
                  </a:moveTo>
                  <a:lnTo>
                    <a:pt x="1295" y="0"/>
                  </a:lnTo>
                  <a:lnTo>
                    <a:pt x="647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6182" name="Freeform 35">
              <a:extLst>
                <a:ext uri="{FF2B5EF4-FFF2-40B4-BE49-F238E27FC236}">
                  <a16:creationId xmlns:a16="http://schemas.microsoft.com/office/drawing/2014/main" id="{C6EF6CF9-355D-444B-8B8A-4B57AC7FF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650"/>
              <a:ext cx="952" cy="294"/>
            </a:xfrm>
            <a:custGeom>
              <a:avLst/>
              <a:gdLst>
                <a:gd name="T0" fmla="*/ 100 w 3809"/>
                <a:gd name="T1" fmla="*/ 186 h 1177"/>
                <a:gd name="T2" fmla="*/ 328 w 3809"/>
                <a:gd name="T3" fmla="*/ 190 h 1177"/>
                <a:gd name="T4" fmla="*/ 543 w 3809"/>
                <a:gd name="T5" fmla="*/ 199 h 1177"/>
                <a:gd name="T6" fmla="*/ 764 w 3809"/>
                <a:gd name="T7" fmla="*/ 212 h 1177"/>
                <a:gd name="T8" fmla="*/ 978 w 3809"/>
                <a:gd name="T9" fmla="*/ 231 h 1177"/>
                <a:gd name="T10" fmla="*/ 1218 w 3809"/>
                <a:gd name="T11" fmla="*/ 258 h 1177"/>
                <a:gd name="T12" fmla="*/ 1420 w 3809"/>
                <a:gd name="T13" fmla="*/ 285 h 1177"/>
                <a:gd name="T14" fmla="*/ 1690 w 3809"/>
                <a:gd name="T15" fmla="*/ 330 h 1177"/>
                <a:gd name="T16" fmla="*/ 2010 w 3809"/>
                <a:gd name="T17" fmla="*/ 400 h 1177"/>
                <a:gd name="T18" fmla="*/ 2197 w 3809"/>
                <a:gd name="T19" fmla="*/ 452 h 1177"/>
                <a:gd name="T20" fmla="*/ 2473 w 3809"/>
                <a:gd name="T21" fmla="*/ 542 h 1177"/>
                <a:gd name="T22" fmla="*/ 2648 w 3809"/>
                <a:gd name="T23" fmla="*/ 612 h 1177"/>
                <a:gd name="T24" fmla="*/ 2802 w 3809"/>
                <a:gd name="T25" fmla="*/ 690 h 1177"/>
                <a:gd name="T26" fmla="*/ 2928 w 3809"/>
                <a:gd name="T27" fmla="*/ 768 h 1177"/>
                <a:gd name="T28" fmla="*/ 3035 w 3809"/>
                <a:gd name="T29" fmla="*/ 851 h 1177"/>
                <a:gd name="T30" fmla="*/ 3113 w 3809"/>
                <a:gd name="T31" fmla="*/ 927 h 1177"/>
                <a:gd name="T32" fmla="*/ 3162 w 3809"/>
                <a:gd name="T33" fmla="*/ 998 h 1177"/>
                <a:gd name="T34" fmla="*/ 3193 w 3809"/>
                <a:gd name="T35" fmla="*/ 1063 h 1177"/>
                <a:gd name="T36" fmla="*/ 3212 w 3809"/>
                <a:gd name="T37" fmla="*/ 1139 h 1177"/>
                <a:gd name="T38" fmla="*/ 3809 w 3809"/>
                <a:gd name="T39" fmla="*/ 1177 h 1177"/>
                <a:gd name="T40" fmla="*/ 3792 w 3809"/>
                <a:gd name="T41" fmla="*/ 1065 h 1177"/>
                <a:gd name="T42" fmla="*/ 3758 w 3809"/>
                <a:gd name="T43" fmla="*/ 986 h 1177"/>
                <a:gd name="T44" fmla="*/ 3707 w 3809"/>
                <a:gd name="T45" fmla="*/ 906 h 1177"/>
                <a:gd name="T46" fmla="*/ 3636 w 3809"/>
                <a:gd name="T47" fmla="*/ 828 h 1177"/>
                <a:gd name="T48" fmla="*/ 3548 w 3809"/>
                <a:gd name="T49" fmla="*/ 749 h 1177"/>
                <a:gd name="T50" fmla="*/ 3447 w 3809"/>
                <a:gd name="T51" fmla="*/ 676 h 1177"/>
                <a:gd name="T52" fmla="*/ 3293 w 3809"/>
                <a:gd name="T53" fmla="*/ 585 h 1177"/>
                <a:gd name="T54" fmla="*/ 3068 w 3809"/>
                <a:gd name="T55" fmla="*/ 482 h 1177"/>
                <a:gd name="T56" fmla="*/ 2852 w 3809"/>
                <a:gd name="T57" fmla="*/ 399 h 1177"/>
                <a:gd name="T58" fmla="*/ 2544 w 3809"/>
                <a:gd name="T59" fmla="*/ 302 h 1177"/>
                <a:gd name="T60" fmla="*/ 2229 w 3809"/>
                <a:gd name="T61" fmla="*/ 228 h 1177"/>
                <a:gd name="T62" fmla="*/ 2000 w 3809"/>
                <a:gd name="T63" fmla="*/ 178 h 1177"/>
                <a:gd name="T64" fmla="*/ 1803 w 3809"/>
                <a:gd name="T65" fmla="*/ 144 h 1177"/>
                <a:gd name="T66" fmla="*/ 1594 w 3809"/>
                <a:gd name="T67" fmla="*/ 112 h 1177"/>
                <a:gd name="T68" fmla="*/ 1338 w 3809"/>
                <a:gd name="T69" fmla="*/ 80 h 1177"/>
                <a:gd name="T70" fmla="*/ 1056 w 3809"/>
                <a:gd name="T71" fmla="*/ 50 h 1177"/>
                <a:gd name="T72" fmla="*/ 779 w 3809"/>
                <a:gd name="T73" fmla="*/ 29 h 1177"/>
                <a:gd name="T74" fmla="*/ 486 w 3809"/>
                <a:gd name="T75" fmla="*/ 13 h 1177"/>
                <a:gd name="T76" fmla="*/ 100 w 3809"/>
                <a:gd name="T77" fmla="*/ 3 h 1177"/>
                <a:gd name="T78" fmla="*/ 0 w 3809"/>
                <a:gd name="T79" fmla="*/ 186 h 117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09"/>
                <a:gd name="T121" fmla="*/ 0 h 1177"/>
                <a:gd name="T122" fmla="*/ 3809 w 3809"/>
                <a:gd name="T123" fmla="*/ 1177 h 117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09" h="1177">
                  <a:moveTo>
                    <a:pt x="0" y="186"/>
                  </a:moveTo>
                  <a:lnTo>
                    <a:pt x="100" y="186"/>
                  </a:lnTo>
                  <a:lnTo>
                    <a:pt x="226" y="187"/>
                  </a:lnTo>
                  <a:lnTo>
                    <a:pt x="328" y="190"/>
                  </a:lnTo>
                  <a:lnTo>
                    <a:pt x="430" y="194"/>
                  </a:lnTo>
                  <a:lnTo>
                    <a:pt x="543" y="199"/>
                  </a:lnTo>
                  <a:lnTo>
                    <a:pt x="646" y="205"/>
                  </a:lnTo>
                  <a:lnTo>
                    <a:pt x="764" y="212"/>
                  </a:lnTo>
                  <a:lnTo>
                    <a:pt x="858" y="220"/>
                  </a:lnTo>
                  <a:lnTo>
                    <a:pt x="978" y="231"/>
                  </a:lnTo>
                  <a:lnTo>
                    <a:pt x="1094" y="244"/>
                  </a:lnTo>
                  <a:lnTo>
                    <a:pt x="1218" y="258"/>
                  </a:lnTo>
                  <a:lnTo>
                    <a:pt x="1323" y="273"/>
                  </a:lnTo>
                  <a:lnTo>
                    <a:pt x="1420" y="285"/>
                  </a:lnTo>
                  <a:lnTo>
                    <a:pt x="1530" y="302"/>
                  </a:lnTo>
                  <a:lnTo>
                    <a:pt x="1690" y="330"/>
                  </a:lnTo>
                  <a:lnTo>
                    <a:pt x="1834" y="360"/>
                  </a:lnTo>
                  <a:lnTo>
                    <a:pt x="2010" y="400"/>
                  </a:lnTo>
                  <a:lnTo>
                    <a:pt x="2123" y="430"/>
                  </a:lnTo>
                  <a:lnTo>
                    <a:pt x="2197" y="452"/>
                  </a:lnTo>
                  <a:lnTo>
                    <a:pt x="2340" y="495"/>
                  </a:lnTo>
                  <a:lnTo>
                    <a:pt x="2473" y="542"/>
                  </a:lnTo>
                  <a:lnTo>
                    <a:pt x="2573" y="580"/>
                  </a:lnTo>
                  <a:lnTo>
                    <a:pt x="2648" y="612"/>
                  </a:lnTo>
                  <a:lnTo>
                    <a:pt x="2732" y="652"/>
                  </a:lnTo>
                  <a:lnTo>
                    <a:pt x="2802" y="690"/>
                  </a:lnTo>
                  <a:lnTo>
                    <a:pt x="2861" y="724"/>
                  </a:lnTo>
                  <a:lnTo>
                    <a:pt x="2928" y="768"/>
                  </a:lnTo>
                  <a:lnTo>
                    <a:pt x="2986" y="809"/>
                  </a:lnTo>
                  <a:lnTo>
                    <a:pt x="3035" y="851"/>
                  </a:lnTo>
                  <a:lnTo>
                    <a:pt x="3079" y="889"/>
                  </a:lnTo>
                  <a:lnTo>
                    <a:pt x="3113" y="927"/>
                  </a:lnTo>
                  <a:lnTo>
                    <a:pt x="3140" y="961"/>
                  </a:lnTo>
                  <a:lnTo>
                    <a:pt x="3162" y="998"/>
                  </a:lnTo>
                  <a:lnTo>
                    <a:pt x="3181" y="1032"/>
                  </a:lnTo>
                  <a:lnTo>
                    <a:pt x="3193" y="1063"/>
                  </a:lnTo>
                  <a:lnTo>
                    <a:pt x="3206" y="1103"/>
                  </a:lnTo>
                  <a:lnTo>
                    <a:pt x="3212" y="1139"/>
                  </a:lnTo>
                  <a:lnTo>
                    <a:pt x="3214" y="1177"/>
                  </a:lnTo>
                  <a:lnTo>
                    <a:pt x="3809" y="1177"/>
                  </a:lnTo>
                  <a:lnTo>
                    <a:pt x="3804" y="1117"/>
                  </a:lnTo>
                  <a:lnTo>
                    <a:pt x="3792" y="1065"/>
                  </a:lnTo>
                  <a:lnTo>
                    <a:pt x="3777" y="1021"/>
                  </a:lnTo>
                  <a:lnTo>
                    <a:pt x="3758" y="986"/>
                  </a:lnTo>
                  <a:lnTo>
                    <a:pt x="3737" y="948"/>
                  </a:lnTo>
                  <a:lnTo>
                    <a:pt x="3707" y="906"/>
                  </a:lnTo>
                  <a:lnTo>
                    <a:pt x="3680" y="874"/>
                  </a:lnTo>
                  <a:lnTo>
                    <a:pt x="3636" y="828"/>
                  </a:lnTo>
                  <a:lnTo>
                    <a:pt x="3593" y="788"/>
                  </a:lnTo>
                  <a:lnTo>
                    <a:pt x="3548" y="749"/>
                  </a:lnTo>
                  <a:lnTo>
                    <a:pt x="3494" y="709"/>
                  </a:lnTo>
                  <a:lnTo>
                    <a:pt x="3447" y="676"/>
                  </a:lnTo>
                  <a:lnTo>
                    <a:pt x="3369" y="629"/>
                  </a:lnTo>
                  <a:lnTo>
                    <a:pt x="3293" y="585"/>
                  </a:lnTo>
                  <a:lnTo>
                    <a:pt x="3180" y="531"/>
                  </a:lnTo>
                  <a:lnTo>
                    <a:pt x="3068" y="482"/>
                  </a:lnTo>
                  <a:lnTo>
                    <a:pt x="2955" y="437"/>
                  </a:lnTo>
                  <a:lnTo>
                    <a:pt x="2852" y="399"/>
                  </a:lnTo>
                  <a:lnTo>
                    <a:pt x="2709" y="351"/>
                  </a:lnTo>
                  <a:lnTo>
                    <a:pt x="2544" y="302"/>
                  </a:lnTo>
                  <a:lnTo>
                    <a:pt x="2379" y="262"/>
                  </a:lnTo>
                  <a:lnTo>
                    <a:pt x="2229" y="228"/>
                  </a:lnTo>
                  <a:lnTo>
                    <a:pt x="2127" y="205"/>
                  </a:lnTo>
                  <a:lnTo>
                    <a:pt x="2000" y="178"/>
                  </a:lnTo>
                  <a:lnTo>
                    <a:pt x="1908" y="161"/>
                  </a:lnTo>
                  <a:lnTo>
                    <a:pt x="1803" y="144"/>
                  </a:lnTo>
                  <a:lnTo>
                    <a:pt x="1697" y="127"/>
                  </a:lnTo>
                  <a:lnTo>
                    <a:pt x="1594" y="112"/>
                  </a:lnTo>
                  <a:lnTo>
                    <a:pt x="1458" y="93"/>
                  </a:lnTo>
                  <a:lnTo>
                    <a:pt x="1338" y="80"/>
                  </a:lnTo>
                  <a:lnTo>
                    <a:pt x="1210" y="65"/>
                  </a:lnTo>
                  <a:lnTo>
                    <a:pt x="1056" y="50"/>
                  </a:lnTo>
                  <a:lnTo>
                    <a:pt x="902" y="36"/>
                  </a:lnTo>
                  <a:lnTo>
                    <a:pt x="779" y="29"/>
                  </a:lnTo>
                  <a:lnTo>
                    <a:pt x="636" y="18"/>
                  </a:lnTo>
                  <a:lnTo>
                    <a:pt x="486" y="13"/>
                  </a:lnTo>
                  <a:lnTo>
                    <a:pt x="284" y="6"/>
                  </a:lnTo>
                  <a:lnTo>
                    <a:pt x="100" y="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</p:grpSp>
      <p:sp>
        <p:nvSpPr>
          <p:cNvPr id="6167" name="AutoShape 36">
            <a:extLst>
              <a:ext uri="{FF2B5EF4-FFF2-40B4-BE49-F238E27FC236}">
                <a16:creationId xmlns:a16="http://schemas.microsoft.com/office/drawing/2014/main" id="{1C46D2A2-846E-4711-9B91-20C5843AB5B2}"/>
              </a:ext>
            </a:extLst>
          </p:cNvPr>
          <p:cNvSpPr>
            <a:spLocks/>
          </p:cNvSpPr>
          <p:nvPr/>
        </p:nvSpPr>
        <p:spPr bwMode="auto">
          <a:xfrm rot="2212194">
            <a:off x="2895600" y="4876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68" name="Text Box 37">
            <a:extLst>
              <a:ext uri="{FF2B5EF4-FFF2-40B4-BE49-F238E27FC236}">
                <a16:creationId xmlns:a16="http://schemas.microsoft.com/office/drawing/2014/main" id="{074D4DD0-132B-4D0D-BC2B-56A9A0BA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95800"/>
            <a:ext cx="1022350" cy="6413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1800" b="1" i="1"/>
              <a:t>Cross</a:t>
            </a:r>
          </a:p>
          <a:p>
            <a:pPr algn="ctr"/>
            <a:r>
              <a:rPr lang="es-ES_tradnl" altLang="es-CO" sz="1800" b="1" i="1"/>
              <a:t>sectional</a:t>
            </a:r>
          </a:p>
        </p:txBody>
      </p:sp>
      <p:sp>
        <p:nvSpPr>
          <p:cNvPr id="6169" name="Arc 38">
            <a:extLst>
              <a:ext uri="{FF2B5EF4-FFF2-40B4-BE49-F238E27FC236}">
                <a16:creationId xmlns:a16="http://schemas.microsoft.com/office/drawing/2014/main" id="{E0DF6438-1424-4C76-B9D1-E892010EFC2B}"/>
              </a:ext>
            </a:extLst>
          </p:cNvPr>
          <p:cNvSpPr>
            <a:spLocks/>
          </p:cNvSpPr>
          <p:nvPr/>
        </p:nvSpPr>
        <p:spPr bwMode="auto">
          <a:xfrm flipH="1" flipV="1">
            <a:off x="2209800" y="5181600"/>
            <a:ext cx="1905000" cy="609600"/>
          </a:xfrm>
          <a:custGeom>
            <a:avLst/>
            <a:gdLst>
              <a:gd name="T0" fmla="*/ 0 w 21600"/>
              <a:gd name="T1" fmla="*/ 0 h 21600"/>
              <a:gd name="T2" fmla="*/ 1905000 w 21600"/>
              <a:gd name="T3" fmla="*/ 609600 h 21600"/>
              <a:gd name="T4" fmla="*/ 0 w 21600"/>
              <a:gd name="T5" fmla="*/ 609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70" name="Arc 39">
            <a:extLst>
              <a:ext uri="{FF2B5EF4-FFF2-40B4-BE49-F238E27FC236}">
                <a16:creationId xmlns:a16="http://schemas.microsoft.com/office/drawing/2014/main" id="{DA13C497-A2C1-4BD7-92B6-A753D76F7C6B}"/>
              </a:ext>
            </a:extLst>
          </p:cNvPr>
          <p:cNvSpPr>
            <a:spLocks/>
          </p:cNvSpPr>
          <p:nvPr/>
        </p:nvSpPr>
        <p:spPr bwMode="auto">
          <a:xfrm flipH="1">
            <a:off x="2590800" y="4114800"/>
            <a:ext cx="1905000" cy="304800"/>
          </a:xfrm>
          <a:custGeom>
            <a:avLst/>
            <a:gdLst>
              <a:gd name="T0" fmla="*/ 0 w 21600"/>
              <a:gd name="T1" fmla="*/ 0 h 21600"/>
              <a:gd name="T2" fmla="*/ 1905000 w 21600"/>
              <a:gd name="T3" fmla="*/ 304800 h 21600"/>
              <a:gd name="T4" fmla="*/ 0 w 21600"/>
              <a:gd name="T5" fmla="*/ 304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71" name="Text Box 40">
            <a:extLst>
              <a:ext uri="{FF2B5EF4-FFF2-40B4-BE49-F238E27FC236}">
                <a16:creationId xmlns:a16="http://schemas.microsoft.com/office/drawing/2014/main" id="{A2FD21B1-73ED-4379-A8AA-67AED340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43600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 b="1" i="1">
                <a:solidFill>
                  <a:schemeClr val="bg1"/>
                </a:solidFill>
                <a:latin typeface="Arial" panose="020B0604020202020204" pitchFamily="34" charset="0"/>
              </a:rPr>
              <a:t>Descriptivo</a:t>
            </a:r>
          </a:p>
        </p:txBody>
      </p:sp>
      <p:sp>
        <p:nvSpPr>
          <p:cNvPr id="6172" name="Text Box 41">
            <a:extLst>
              <a:ext uri="{FF2B5EF4-FFF2-40B4-BE49-F238E27FC236}">
                <a16:creationId xmlns:a16="http://schemas.microsoft.com/office/drawing/2014/main" id="{9060ACD6-2738-44FF-BC73-55D98253B2F2}"/>
              </a:ext>
            </a:extLst>
          </p:cNvPr>
          <p:cNvSpPr txBox="1">
            <a:spLocks noChangeArrowheads="1"/>
          </p:cNvSpPr>
          <p:nvPr/>
        </p:nvSpPr>
        <p:spPr bwMode="auto">
          <a:xfrm rot="3123901">
            <a:off x="6171406" y="2439194"/>
            <a:ext cx="1220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400" b="1">
                <a:solidFill>
                  <a:schemeClr val="bg1"/>
                </a:solidFill>
              </a:rPr>
              <a:t>Experimental</a:t>
            </a:r>
          </a:p>
        </p:txBody>
      </p:sp>
      <p:grpSp>
        <p:nvGrpSpPr>
          <p:cNvPr id="6173" name="Group 42">
            <a:extLst>
              <a:ext uri="{FF2B5EF4-FFF2-40B4-BE49-F238E27FC236}">
                <a16:creationId xmlns:a16="http://schemas.microsoft.com/office/drawing/2014/main" id="{A9993B8A-791D-43B3-BCB3-532E5649514A}"/>
              </a:ext>
            </a:extLst>
          </p:cNvPr>
          <p:cNvGrpSpPr>
            <a:grpSpLocks/>
          </p:cNvGrpSpPr>
          <p:nvPr/>
        </p:nvGrpSpPr>
        <p:grpSpPr bwMode="auto">
          <a:xfrm rot="13604701">
            <a:off x="5791200" y="2819400"/>
            <a:ext cx="609600" cy="152400"/>
            <a:chOff x="3986" y="1439"/>
            <a:chExt cx="1341" cy="340"/>
          </a:xfrm>
        </p:grpSpPr>
        <p:sp>
          <p:nvSpPr>
            <p:cNvPr id="6177" name="Freeform 43">
              <a:extLst>
                <a:ext uri="{FF2B5EF4-FFF2-40B4-BE49-F238E27FC236}">
                  <a16:creationId xmlns:a16="http://schemas.microsoft.com/office/drawing/2014/main" id="{ED3EB3C5-2A6D-4B5E-85F6-45798B502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" y="1439"/>
              <a:ext cx="45" cy="340"/>
            </a:xfrm>
            <a:custGeom>
              <a:avLst/>
              <a:gdLst>
                <a:gd name="T0" fmla="*/ 180 w 180"/>
                <a:gd name="T1" fmla="*/ 0 h 1361"/>
                <a:gd name="T2" fmla="*/ 180 w 180"/>
                <a:gd name="T3" fmla="*/ 1361 h 1361"/>
                <a:gd name="T4" fmla="*/ 0 w 180"/>
                <a:gd name="T5" fmla="*/ 998 h 1361"/>
                <a:gd name="T6" fmla="*/ 0 w 180"/>
                <a:gd name="T7" fmla="*/ 362 h 1361"/>
                <a:gd name="T8" fmla="*/ 180 w 180"/>
                <a:gd name="T9" fmla="*/ 0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1361"/>
                <a:gd name="T17" fmla="*/ 180 w 180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1361">
                  <a:moveTo>
                    <a:pt x="180" y="0"/>
                  </a:moveTo>
                  <a:lnTo>
                    <a:pt x="180" y="1361"/>
                  </a:lnTo>
                  <a:lnTo>
                    <a:pt x="0" y="998"/>
                  </a:lnTo>
                  <a:lnTo>
                    <a:pt x="0" y="36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6178" name="Freeform 44">
              <a:extLst>
                <a:ext uri="{FF2B5EF4-FFF2-40B4-BE49-F238E27FC236}">
                  <a16:creationId xmlns:a16="http://schemas.microsoft.com/office/drawing/2014/main" id="{D111E54A-C166-4378-9A3D-68BEF2175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1439"/>
              <a:ext cx="1341" cy="340"/>
            </a:xfrm>
            <a:custGeom>
              <a:avLst/>
              <a:gdLst>
                <a:gd name="T0" fmla="*/ 4821 w 5366"/>
                <a:gd name="T1" fmla="*/ 452 h 1361"/>
                <a:gd name="T2" fmla="*/ 4821 w 5366"/>
                <a:gd name="T3" fmla="*/ 0 h 1361"/>
                <a:gd name="T4" fmla="*/ 5366 w 5366"/>
                <a:gd name="T5" fmla="*/ 726 h 1361"/>
                <a:gd name="T6" fmla="*/ 4821 w 5366"/>
                <a:gd name="T7" fmla="*/ 1361 h 1361"/>
                <a:gd name="T8" fmla="*/ 4821 w 5366"/>
                <a:gd name="T9" fmla="*/ 907 h 1361"/>
                <a:gd name="T10" fmla="*/ 0 w 5366"/>
                <a:gd name="T11" fmla="*/ 907 h 1361"/>
                <a:gd name="T12" fmla="*/ 0 w 5366"/>
                <a:gd name="T13" fmla="*/ 452 h 1361"/>
                <a:gd name="T14" fmla="*/ 4821 w 5366"/>
                <a:gd name="T15" fmla="*/ 452 h 13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6"/>
                <a:gd name="T25" fmla="*/ 0 h 1361"/>
                <a:gd name="T26" fmla="*/ 5366 w 5366"/>
                <a:gd name="T27" fmla="*/ 1361 h 13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6" h="1361">
                  <a:moveTo>
                    <a:pt x="4821" y="452"/>
                  </a:moveTo>
                  <a:lnTo>
                    <a:pt x="4821" y="0"/>
                  </a:lnTo>
                  <a:lnTo>
                    <a:pt x="5366" y="726"/>
                  </a:lnTo>
                  <a:lnTo>
                    <a:pt x="4821" y="1361"/>
                  </a:lnTo>
                  <a:lnTo>
                    <a:pt x="4821" y="907"/>
                  </a:lnTo>
                  <a:lnTo>
                    <a:pt x="0" y="907"/>
                  </a:lnTo>
                  <a:lnTo>
                    <a:pt x="0" y="452"/>
                  </a:lnTo>
                  <a:lnTo>
                    <a:pt x="4821" y="45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</p:grpSp>
      <p:sp>
        <p:nvSpPr>
          <p:cNvPr id="6174" name="Text Box 45">
            <a:extLst>
              <a:ext uri="{FF2B5EF4-FFF2-40B4-BE49-F238E27FC236}">
                <a16:creationId xmlns:a16="http://schemas.microsoft.com/office/drawing/2014/main" id="{E5639CAA-0744-4EE1-9763-1C04209C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657600"/>
            <a:ext cx="1352550" cy="6413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1800" b="1" i="1"/>
              <a:t>Pruebas</a:t>
            </a:r>
          </a:p>
          <a:p>
            <a:pPr algn="ctr"/>
            <a:r>
              <a:rPr lang="es-ES_tradnl" altLang="es-CO" sz="1800" b="1" i="1"/>
              <a:t>diagnósticas</a:t>
            </a:r>
            <a:endParaRPr lang="es-ES_tradnl" altLang="es-CO" i="1"/>
          </a:p>
        </p:txBody>
      </p:sp>
      <p:sp>
        <p:nvSpPr>
          <p:cNvPr id="6175" name="Arc 46">
            <a:extLst>
              <a:ext uri="{FF2B5EF4-FFF2-40B4-BE49-F238E27FC236}">
                <a16:creationId xmlns:a16="http://schemas.microsoft.com/office/drawing/2014/main" id="{B5F1261E-EE10-4FC6-8BE0-7D3F9C39FB7F}"/>
              </a:ext>
            </a:extLst>
          </p:cNvPr>
          <p:cNvSpPr>
            <a:spLocks/>
          </p:cNvSpPr>
          <p:nvPr/>
        </p:nvSpPr>
        <p:spPr bwMode="auto">
          <a:xfrm flipV="1">
            <a:off x="8915400" y="4343400"/>
            <a:ext cx="838200" cy="1295400"/>
          </a:xfrm>
          <a:custGeom>
            <a:avLst/>
            <a:gdLst>
              <a:gd name="T0" fmla="*/ 0 w 21600"/>
              <a:gd name="T1" fmla="*/ 0 h 21600"/>
              <a:gd name="T2" fmla="*/ 838200 w 21600"/>
              <a:gd name="T3" fmla="*/ 1295400 h 21600"/>
              <a:gd name="T4" fmla="*/ 0 w 21600"/>
              <a:gd name="T5" fmla="*/ 1295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6176" name="Text Box 47">
            <a:extLst>
              <a:ext uri="{FF2B5EF4-FFF2-40B4-BE49-F238E27FC236}">
                <a16:creationId xmlns:a16="http://schemas.microsoft.com/office/drawing/2014/main" id="{021BA795-E4FB-4C3D-9B49-A88C8341D78E}"/>
              </a:ext>
            </a:extLst>
          </p:cNvPr>
          <p:cNvSpPr txBox="1">
            <a:spLocks noChangeArrowheads="1"/>
          </p:cNvSpPr>
          <p:nvPr/>
        </p:nvSpPr>
        <p:spPr bwMode="auto">
          <a:xfrm rot="3123901">
            <a:off x="7454107" y="4140994"/>
            <a:ext cx="1281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400" b="1">
                <a:solidFill>
                  <a:schemeClr val="bg1"/>
                </a:solidFill>
              </a:rPr>
              <a:t>Observacional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7D91134-3C4D-41A7-BEF2-A131796AC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/>
          <a:lstStyle/>
          <a:p>
            <a:pPr eaLnBrk="1" hangingPunct="1"/>
            <a:r>
              <a:rPr lang="es-MX" altLang="es-CO" sz="2400" b="1"/>
              <a:t>TIPOS DE ESTUDIO</a:t>
            </a:r>
            <a:endParaRPr lang="es-ES" altLang="es-CO" sz="2400" b="1"/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D47AF1A7-7DEB-425B-A815-AC3DB3E76986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1447800"/>
            <a:ext cx="5905500" cy="4914900"/>
            <a:chOff x="1248" y="240"/>
            <a:chExt cx="4176" cy="3600"/>
          </a:xfrm>
        </p:grpSpPr>
        <p:sp>
          <p:nvSpPr>
            <p:cNvPr id="7180" name="Pyr1">
              <a:extLst>
                <a:ext uri="{FF2B5EF4-FFF2-40B4-BE49-F238E27FC236}">
                  <a16:creationId xmlns:a16="http://schemas.microsoft.com/office/drawing/2014/main" id="{70F8EB70-30C1-44BB-93D5-CEB73015AF6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73" y="240"/>
              <a:ext cx="936" cy="798"/>
            </a:xfrm>
            <a:custGeom>
              <a:avLst/>
              <a:gdLst>
                <a:gd name="T0" fmla="*/ 468 w 21600"/>
                <a:gd name="T1" fmla="*/ 0 h 21600"/>
                <a:gd name="T2" fmla="*/ 936 w 21600"/>
                <a:gd name="T3" fmla="*/ 798 h 21600"/>
                <a:gd name="T4" fmla="*/ 0 w 21600"/>
                <a:gd name="T5" fmla="*/ 798 h 21600"/>
                <a:gd name="T6" fmla="*/ 0 60000 65536"/>
                <a:gd name="T7" fmla="*/ 0 60000 65536"/>
                <a:gd name="T8" fmla="*/ 0 60000 65536"/>
                <a:gd name="T9" fmla="*/ 5400 w 21600"/>
                <a:gd name="T10" fmla="*/ 11802 h 21600"/>
                <a:gd name="T11" fmla="*/ 16200 w 21600"/>
                <a:gd name="T12" fmla="*/ 20598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7181" name="Pyr2">
              <a:extLst>
                <a:ext uri="{FF2B5EF4-FFF2-40B4-BE49-F238E27FC236}">
                  <a16:creationId xmlns:a16="http://schemas.microsoft.com/office/drawing/2014/main" id="{E8420463-CBD6-4497-AE40-D285A262A3F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31" y="1038"/>
              <a:ext cx="2015" cy="936"/>
            </a:xfrm>
            <a:custGeom>
              <a:avLst/>
              <a:gdLst>
                <a:gd name="T0" fmla="*/ 540 w 21600"/>
                <a:gd name="T1" fmla="*/ 0 h 21600"/>
                <a:gd name="T2" fmla="*/ 1475 w 21600"/>
                <a:gd name="T3" fmla="*/ 0 h 21600"/>
                <a:gd name="T4" fmla="*/ 2015 w 21600"/>
                <a:gd name="T5" fmla="*/ 936 h 21600"/>
                <a:gd name="T6" fmla="*/ 0 w 21600"/>
                <a:gd name="T7" fmla="*/ 9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89 w 21600"/>
                <a:gd name="T13" fmla="*/ 508 h 21600"/>
                <a:gd name="T14" fmla="*/ 15811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7182" name="Pyr3">
              <a:extLst>
                <a:ext uri="{FF2B5EF4-FFF2-40B4-BE49-F238E27FC236}">
                  <a16:creationId xmlns:a16="http://schemas.microsoft.com/office/drawing/2014/main" id="{E3FF5E74-8D15-462F-9305-D6DABD009A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95" y="1974"/>
              <a:ext cx="3087" cy="935"/>
            </a:xfrm>
            <a:custGeom>
              <a:avLst/>
              <a:gdLst>
                <a:gd name="T0" fmla="*/ 539 w 21600"/>
                <a:gd name="T1" fmla="*/ 0 h 21600"/>
                <a:gd name="T2" fmla="*/ 2548 w 21600"/>
                <a:gd name="T3" fmla="*/ 0 h 21600"/>
                <a:gd name="T4" fmla="*/ 3087 w 21600"/>
                <a:gd name="T5" fmla="*/ 935 h 21600"/>
                <a:gd name="T6" fmla="*/ 0 w 21600"/>
                <a:gd name="T7" fmla="*/ 93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290 w 21600"/>
                <a:gd name="T13" fmla="*/ 508 h 21600"/>
                <a:gd name="T14" fmla="*/ 16310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  <p:sp>
          <p:nvSpPr>
            <p:cNvPr id="7183" name="Pyr4">
              <a:extLst>
                <a:ext uri="{FF2B5EF4-FFF2-40B4-BE49-F238E27FC236}">
                  <a16:creationId xmlns:a16="http://schemas.microsoft.com/office/drawing/2014/main" id="{18667C1F-818F-440F-A4FD-CD0910A4C1D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48" y="2904"/>
              <a:ext cx="4176" cy="936"/>
            </a:xfrm>
            <a:custGeom>
              <a:avLst/>
              <a:gdLst>
                <a:gd name="T0" fmla="*/ 540 w 21600"/>
                <a:gd name="T1" fmla="*/ 0 h 21600"/>
                <a:gd name="T2" fmla="*/ 3636 w 21600"/>
                <a:gd name="T3" fmla="*/ 0 h 21600"/>
                <a:gd name="T4" fmla="*/ 4176 w 21600"/>
                <a:gd name="T5" fmla="*/ 936 h 21600"/>
                <a:gd name="T6" fmla="*/ 0 w 21600"/>
                <a:gd name="T7" fmla="*/ 9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4 w 21600"/>
                <a:gd name="T13" fmla="*/ 508 h 21600"/>
                <a:gd name="T14" fmla="*/ 17312 w 21600"/>
                <a:gd name="T15" fmla="*/ 21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O" altLang="es-CO"/>
            </a:p>
          </p:txBody>
        </p:sp>
      </p:grpSp>
      <p:sp>
        <p:nvSpPr>
          <p:cNvPr id="7172" name="Text Box 8">
            <a:extLst>
              <a:ext uri="{FF2B5EF4-FFF2-40B4-BE49-F238E27FC236}">
                <a16:creationId xmlns:a16="http://schemas.microsoft.com/office/drawing/2014/main" id="{A471B0B1-3C9E-4256-8BE2-DB65F4DF6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9" y="5546725"/>
            <a:ext cx="16786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CO" sz="2000" b="1">
                <a:latin typeface="Comic Sans MS" panose="030F0702030302020204" pitchFamily="66" charset="0"/>
              </a:rPr>
              <a:t>Descriptivos</a:t>
            </a:r>
            <a:endParaRPr lang="es-ES" altLang="es-CO" sz="2000" b="1">
              <a:latin typeface="Comic Sans MS" panose="030F0702030302020204" pitchFamily="66" charset="0"/>
            </a:endParaRPr>
          </a:p>
        </p:txBody>
      </p:sp>
      <p:sp>
        <p:nvSpPr>
          <p:cNvPr id="7173" name="Text Box 9">
            <a:extLst>
              <a:ext uri="{FF2B5EF4-FFF2-40B4-BE49-F238E27FC236}">
                <a16:creationId xmlns:a16="http://schemas.microsoft.com/office/drawing/2014/main" id="{6D5DF806-CC3B-44EA-BB85-A339C39B5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51326"/>
            <a:ext cx="213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CO" sz="2000" b="1">
                <a:latin typeface="Comic Sans MS" panose="030F0702030302020204" pitchFamily="66" charset="0"/>
              </a:rPr>
              <a:t>Observacionales</a:t>
            </a:r>
            <a:endParaRPr lang="es-ES" altLang="es-CO" sz="2000" b="1">
              <a:latin typeface="Comic Sans MS" panose="030F0702030302020204" pitchFamily="66" charset="0"/>
            </a:endParaRPr>
          </a:p>
        </p:txBody>
      </p:sp>
      <p:sp>
        <p:nvSpPr>
          <p:cNvPr id="7174" name="Text Box 10">
            <a:extLst>
              <a:ext uri="{FF2B5EF4-FFF2-40B4-BE49-F238E27FC236}">
                <a16:creationId xmlns:a16="http://schemas.microsoft.com/office/drawing/2014/main" id="{D5BD9DF4-F5F5-417C-83EF-B2E0B4786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2989264"/>
            <a:ext cx="2030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CO" sz="2000" b="1">
                <a:latin typeface="Comic Sans MS" panose="030F0702030302020204" pitchFamily="66" charset="0"/>
              </a:rPr>
              <a:t>Experimentales</a:t>
            </a:r>
            <a:endParaRPr lang="es-ES" altLang="es-CO" sz="2000" b="1">
              <a:latin typeface="Comic Sans MS" panose="030F0702030302020204" pitchFamily="66" charset="0"/>
            </a:endParaRPr>
          </a:p>
        </p:txBody>
      </p:sp>
      <p:sp>
        <p:nvSpPr>
          <p:cNvPr id="7175" name="AutoShape 11">
            <a:extLst>
              <a:ext uri="{FF2B5EF4-FFF2-40B4-BE49-F238E27FC236}">
                <a16:creationId xmlns:a16="http://schemas.microsoft.com/office/drawing/2014/main" id="{DE75FCA1-A6E6-4BAB-95D4-217EDE00852A}"/>
              </a:ext>
            </a:extLst>
          </p:cNvPr>
          <p:cNvSpPr>
            <a:spLocks/>
          </p:cNvSpPr>
          <p:nvPr/>
        </p:nvSpPr>
        <p:spPr bwMode="auto">
          <a:xfrm>
            <a:off x="8153400" y="2362200"/>
            <a:ext cx="304800" cy="2667000"/>
          </a:xfrm>
          <a:prstGeom prst="rightBrace">
            <a:avLst>
              <a:gd name="adj1" fmla="val 729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7176" name="Text Box 12">
            <a:extLst>
              <a:ext uri="{FF2B5EF4-FFF2-40B4-BE49-F238E27FC236}">
                <a16:creationId xmlns:a16="http://schemas.microsoft.com/office/drawing/2014/main" id="{B729D24A-B29F-4747-8190-8E3F8F3BA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3489326"/>
            <a:ext cx="1363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CO" sz="2000" b="1">
                <a:latin typeface="Comic Sans MS" panose="030F0702030302020204" pitchFamily="66" charset="0"/>
              </a:rPr>
              <a:t>Analíticos</a:t>
            </a:r>
            <a:endParaRPr lang="es-ES" altLang="es-CO" sz="2000" b="1">
              <a:latin typeface="Comic Sans MS" panose="030F0702030302020204" pitchFamily="66" charset="0"/>
            </a:endParaRPr>
          </a:p>
        </p:txBody>
      </p:sp>
      <p:sp>
        <p:nvSpPr>
          <p:cNvPr id="7177" name="Text Box 13">
            <a:extLst>
              <a:ext uri="{FF2B5EF4-FFF2-40B4-BE49-F238E27FC236}">
                <a16:creationId xmlns:a16="http://schemas.microsoft.com/office/drawing/2014/main" id="{7803D4BE-9934-4CCF-B4FA-48F27FCBA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1889126"/>
            <a:ext cx="3459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CO" sz="2000" b="1">
                <a:latin typeface="Comic Sans MS" panose="030F0702030302020204" pitchFamily="66" charset="0"/>
              </a:rPr>
              <a:t>Revisión sistemática de EC</a:t>
            </a:r>
            <a:endParaRPr lang="es-ES" altLang="es-CO" sz="2000" b="1">
              <a:latin typeface="Comic Sans MS" panose="030F0702030302020204" pitchFamily="66" charset="0"/>
            </a:endParaRPr>
          </a:p>
        </p:txBody>
      </p:sp>
      <p:sp>
        <p:nvSpPr>
          <p:cNvPr id="7178" name="AutoShape 14">
            <a:extLst>
              <a:ext uri="{FF2B5EF4-FFF2-40B4-BE49-F238E27FC236}">
                <a16:creationId xmlns:a16="http://schemas.microsoft.com/office/drawing/2014/main" id="{B659A03D-6367-4FD4-82AD-B5255A9AA8FC}"/>
              </a:ext>
            </a:extLst>
          </p:cNvPr>
          <p:cNvSpPr>
            <a:spLocks/>
          </p:cNvSpPr>
          <p:nvPr/>
        </p:nvSpPr>
        <p:spPr bwMode="auto">
          <a:xfrm>
            <a:off x="3429000" y="40386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CO" altLang="es-CO"/>
          </a:p>
        </p:txBody>
      </p:sp>
      <p:sp>
        <p:nvSpPr>
          <p:cNvPr id="7179" name="Text Box 15">
            <a:extLst>
              <a:ext uri="{FF2B5EF4-FFF2-40B4-BE49-F238E27FC236}">
                <a16:creationId xmlns:a16="http://schemas.microsoft.com/office/drawing/2014/main" id="{D99100F6-94C7-43DD-A2E1-C1F3D542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419600"/>
            <a:ext cx="1787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MX" altLang="es-CO" sz="1800" b="1">
                <a:latin typeface="Comic Sans MS" panose="030F0702030302020204" pitchFamily="66" charset="0"/>
              </a:rPr>
              <a:t>Transversales</a:t>
            </a:r>
          </a:p>
          <a:p>
            <a:pPr eaLnBrk="1" hangingPunct="1">
              <a:buFontTx/>
              <a:buChar char="•"/>
            </a:pPr>
            <a:r>
              <a:rPr lang="es-MX" altLang="es-CO" sz="1800" b="1">
                <a:latin typeface="Comic Sans MS" panose="030F0702030302020204" pitchFamily="66" charset="0"/>
              </a:rPr>
              <a:t>Ecológicos</a:t>
            </a:r>
            <a:endParaRPr lang="es-ES" altLang="es-CO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46D40D6-9707-48C6-954B-9FE96F91F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s-MX" altLang="es-CO" sz="1800"/>
              <a:t>DISEÑOS DE ESTUDIOS EN EPIDEMIOLOGIA</a:t>
            </a:r>
            <a:br>
              <a:rPr lang="es-MX" altLang="es-CO" sz="1800"/>
            </a:br>
            <a:r>
              <a:rPr lang="es-MX" altLang="es-CO" sz="1800" b="1"/>
              <a:t>OBSERVACIONAL O EXPERIMENTAL?</a:t>
            </a:r>
            <a:endParaRPr lang="es-ES" altLang="es-CO" sz="1800" b="1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70331A1-EE22-4ED2-919F-B590250EBC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057400"/>
            <a:ext cx="3810000" cy="4114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s-MX" altLang="es-CO" sz="2000"/>
              <a:t>Manipula o asigna la variable independiente</a:t>
            </a:r>
          </a:p>
          <a:p>
            <a:pPr eaLnBrk="1" hangingPunct="1"/>
            <a:r>
              <a:rPr lang="es-MX" altLang="es-CO" sz="2000"/>
              <a:t>Randomizar sujetos a dos grupos</a:t>
            </a:r>
          </a:p>
          <a:p>
            <a:pPr eaLnBrk="1" hangingPunct="1"/>
            <a:r>
              <a:rPr lang="es-MX" altLang="es-CO" sz="2000"/>
              <a:t>Controla sesgos de confusión y elimina fuentes de asociaciones espúreas</a:t>
            </a:r>
          </a:p>
          <a:p>
            <a:pPr eaLnBrk="1" hangingPunct="1"/>
            <a:r>
              <a:rPr lang="es-MX" altLang="es-CO" sz="2000"/>
              <a:t>Aseguran temporalidad</a:t>
            </a:r>
          </a:p>
          <a:p>
            <a:pPr eaLnBrk="1" hangingPunct="1"/>
            <a:r>
              <a:rPr lang="es-MX" altLang="es-CO" sz="2000"/>
              <a:t>Replica hallazgos</a:t>
            </a:r>
            <a:endParaRPr lang="es-ES" altLang="es-CO" sz="20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5E0F8E2-B26C-4452-99DA-E64A0468DE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057400"/>
            <a:ext cx="3810000" cy="4114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s-MX" altLang="es-CO" sz="2000"/>
              <a:t>Falta de realidad</a:t>
            </a:r>
          </a:p>
          <a:p>
            <a:pPr eaLnBrk="1" hangingPunct="1"/>
            <a:r>
              <a:rPr lang="es-MX" altLang="es-CO" sz="2000"/>
              <a:t>Dificultades en la extrapolación</a:t>
            </a:r>
          </a:p>
          <a:p>
            <a:pPr eaLnBrk="1" hangingPunct="1"/>
            <a:r>
              <a:rPr lang="es-MX" altLang="es-CO" sz="2000"/>
              <a:t>Problemas eticos</a:t>
            </a:r>
          </a:p>
          <a:p>
            <a:pPr eaLnBrk="1" hangingPunct="1"/>
            <a:r>
              <a:rPr lang="es-MX" altLang="es-CO" sz="2000"/>
              <a:t>Dificultades para manipular la variable independiente</a:t>
            </a:r>
          </a:p>
          <a:p>
            <a:pPr eaLnBrk="1" hangingPunct="1"/>
            <a:r>
              <a:rPr lang="es-MX" altLang="es-CO" sz="2000"/>
              <a:t>Representatividad de las muestras</a:t>
            </a:r>
            <a:endParaRPr lang="es-ES" altLang="es-CO" sz="2000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2758F27B-A830-4FD2-BF69-3AE1E632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47800"/>
            <a:ext cx="3016250" cy="4572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CO"/>
              <a:t>Ventajas Experimentos</a:t>
            </a:r>
            <a:endParaRPr lang="es-ES" altLang="es-CO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9C14C57B-611F-4CA4-AADE-C12957754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447800"/>
            <a:ext cx="3422650" cy="4572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CO"/>
              <a:t>Desventajas Experimentos</a:t>
            </a:r>
            <a:endParaRPr lang="es-ES" alt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45D40A4-FCC5-43BA-9E06-F68B85B7D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E6EC7339-E8AA-4E2E-9852-9D9B6D09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3601"/>
            <a:ext cx="81534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s-MX" altLang="es-CO" sz="280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s-MX" altLang="es-CO" sz="2800" b="1">
                <a:latin typeface="Arial" panose="020B0604020202020204" pitchFamily="34" charset="0"/>
              </a:rPr>
              <a:t>La causa es </a:t>
            </a:r>
            <a:r>
              <a:rPr lang="es-MX" altLang="es-CO" sz="2800" b="1" i="1">
                <a:latin typeface="Arial" panose="020B0604020202020204" pitchFamily="34" charset="0"/>
              </a:rPr>
              <a:t>suficiente</a:t>
            </a:r>
            <a:r>
              <a:rPr lang="es-MX" altLang="es-CO" sz="2800" b="1">
                <a:latin typeface="Arial" panose="020B0604020202020204" pitchFamily="34" charset="0"/>
              </a:rPr>
              <a:t> cuando inevitablemente produce o inicia la enfermedad. Es </a:t>
            </a:r>
            <a:r>
              <a:rPr lang="es-MX" altLang="es-CO" sz="2800" b="1" i="1">
                <a:latin typeface="Arial" panose="020B0604020202020204" pitchFamily="34" charset="0"/>
              </a:rPr>
              <a:t>necesaria</a:t>
            </a:r>
            <a:r>
              <a:rPr lang="es-MX" altLang="es-CO" sz="2800" b="1">
                <a:latin typeface="Arial" panose="020B0604020202020204" pitchFamily="34" charset="0"/>
              </a:rPr>
              <a:t> cuando la enfermedad no puede desarrollarse en su ausencia.</a:t>
            </a:r>
            <a:endParaRPr lang="es-ES" altLang="es-CO" sz="2800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sz="2800" b="1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76D6EA6-90BC-4E1B-9B7D-CA0C461D0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s-MX" altLang="es-CO" sz="1800"/>
              <a:t>ESTUDIOS ANALITICOS OBSERVACIONALES</a:t>
            </a:r>
            <a:br>
              <a:rPr lang="es-MX" altLang="es-CO" sz="1800"/>
            </a:br>
            <a:r>
              <a:rPr lang="es-MX" altLang="es-CO" sz="2400" b="1"/>
              <a:t>CUAL ELEGIR?</a:t>
            </a:r>
            <a:endParaRPr lang="es-ES" altLang="es-CO" sz="2400" b="1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45EEE7-CED4-4566-98AC-92B9CD7DA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5029200"/>
          </a:xfrm>
          <a:solidFill>
            <a:srgbClr val="FFFF00"/>
          </a:solidFill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MX" altLang="es-CO" sz="2600"/>
              <a:t>Un estudio de casos y controles constituye en la fase inicial del trabajo epidemiológico, un buen método para verificar una hipótesis de forma preliminar.</a:t>
            </a:r>
          </a:p>
          <a:p>
            <a:pPr eaLnBrk="1" hangingPunct="1">
              <a:lnSpc>
                <a:spcPct val="110000"/>
              </a:lnSpc>
            </a:pPr>
            <a:r>
              <a:rPr lang="es-MX" altLang="es-CO" sz="2600"/>
              <a:t>Si la enfermedad es generalizada, mas facil un estudio de cohortes. Si la enfermedad es rara, preferible un estudio de casos y controles.</a:t>
            </a:r>
          </a:p>
          <a:p>
            <a:pPr eaLnBrk="1" hangingPunct="1">
              <a:lnSpc>
                <a:spcPct val="110000"/>
              </a:lnSpc>
            </a:pPr>
            <a:r>
              <a:rPr lang="es-MX" altLang="es-CO" sz="2600"/>
              <a:t>Cuanto mas breve sea el intervalo entre exposición y enfermedad, un estudio de cohortes. Periodos largos de latencia, estudios de casos y controles</a:t>
            </a:r>
            <a:endParaRPr lang="es-ES" altLang="es-CO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746E57-6755-48E4-A870-6A3D174A1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7620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s-MX" altLang="es-CO" sz="1800"/>
              <a:t>ESTUDIOS ANALITICOS OBSERVACIONALES</a:t>
            </a:r>
            <a:br>
              <a:rPr lang="es-MX" altLang="es-CO" sz="1800"/>
            </a:br>
            <a:r>
              <a:rPr lang="es-MX" altLang="es-CO" sz="2400" b="1"/>
              <a:t>CUAL ELEGIR?</a:t>
            </a:r>
            <a:endParaRPr lang="es-ES" altLang="es-CO" sz="2400" b="1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CA41FB-EF07-4660-9FBD-7DAF3CD5B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648200"/>
          </a:xfrm>
          <a:solidFill>
            <a:srgbClr val="FFFF00"/>
          </a:solidFill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s-MX" altLang="es-CO"/>
              <a:t>Si la calidad de la información es buena: casos y controles o cohorte retrospectiva</a:t>
            </a:r>
          </a:p>
          <a:p>
            <a:pPr eaLnBrk="1" hangingPunct="1">
              <a:lnSpc>
                <a:spcPct val="130000"/>
              </a:lnSpc>
            </a:pPr>
            <a:r>
              <a:rPr lang="es-MX" altLang="es-CO"/>
              <a:t>Una fuerte asociación entre causa y efecto: estudio de cohortes</a:t>
            </a:r>
          </a:p>
          <a:p>
            <a:pPr eaLnBrk="1" hangingPunct="1">
              <a:lnSpc>
                <a:spcPct val="130000"/>
              </a:lnSpc>
            </a:pPr>
            <a:r>
              <a:rPr lang="es-MX" altLang="es-CO"/>
              <a:t>Si se espera mucha fluctuación en las cohortes: preferible uno de casos y controles</a:t>
            </a:r>
            <a:endParaRPr lang="es-ES" alt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D7B02D7-1EBB-4841-840C-0BB3E92D5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/>
          <a:lstStyle/>
          <a:p>
            <a:pPr eaLnBrk="1" hangingPunct="1"/>
            <a:r>
              <a:rPr lang="es-MX" altLang="es-CO" sz="2400" b="1"/>
              <a:t>ELECCION DE LA ESTRATEGIA</a:t>
            </a:r>
            <a:endParaRPr lang="es-ES" altLang="es-CO" sz="2400" b="1"/>
          </a:p>
        </p:txBody>
      </p:sp>
      <p:graphicFrame>
        <p:nvGraphicFramePr>
          <p:cNvPr id="10243" name="Group 3">
            <a:extLst>
              <a:ext uri="{FF2B5EF4-FFF2-40B4-BE49-F238E27FC236}">
                <a16:creationId xmlns:a16="http://schemas.microsoft.com/office/drawing/2014/main" id="{B213F017-7DEE-4846-81D1-6C33411F8CC2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397001"/>
          <a:ext cx="7696200" cy="4702176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Criterio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Cohorte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Caso-Control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Transversal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Enfermedad rara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es práctico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 mejor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es apropiado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Determinar el riesgo preciso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 mejor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 estima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Prevalencia, no incidencia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Determinar temporalidad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Mejor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Propósitos administrativos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 mejor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 las perdidas son problema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Son minimas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Ocurren antes del estudio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Sobrevida selectiva es problema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 mejor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se conocen bien los factores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 mejor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Menos apropiado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Tiempo y dinero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Muy costoso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Menos costo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Intermedio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E8AA7CF-A2F8-4DFD-9642-994FBB818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pPr eaLnBrk="1" hangingPunct="1"/>
            <a:r>
              <a:rPr lang="es-MX" altLang="es-CO" sz="2000" b="1"/>
              <a:t>COMPARACION DE TRES TIPOS DE ESTUDIOS OBSERVACIONALES - 1</a:t>
            </a:r>
            <a:endParaRPr lang="es-ES" altLang="es-CO" sz="2000" b="1"/>
          </a:p>
        </p:txBody>
      </p:sp>
      <p:graphicFrame>
        <p:nvGraphicFramePr>
          <p:cNvPr id="11267" name="Group 3">
            <a:extLst>
              <a:ext uri="{FF2B5EF4-FFF2-40B4-BE49-F238E27FC236}">
                <a16:creationId xmlns:a16="http://schemas.microsoft.com/office/drawing/2014/main" id="{BAED3F24-157E-4DB1-BAA3-FD8B7F89E17C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397000"/>
          <a:ext cx="8153400" cy="484822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ATRIBUTO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TIPO DE ESTUDIO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COHORTE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CASO-CONTROL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TRANSVERSAL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Clasificación de la población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Libre de la condición o enfermedad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Casos con la enfermedad o caracterísitca, y controles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Poblaciones: no expuestos-no enfermos; expuestos-no enfermos, no expuestos-enfermos; expuestos-enfermos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Muestra representada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enfermos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Desconocida: la población fuente de los casos es desconocida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Supervivientes en un momento del tiempo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Secuencia temporal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Prospectiva o retrospectiva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Retrospectiva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Retrospectiva, relación en un momento del tiempo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Función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Compara tasas de incidencia en expuestos y no expuestos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Compara prevalencia de exposición en casos y controles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Describe asociación simultánea entre exposición y enfermedad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6ECE5E-5B4B-4C25-8234-184A24E34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pPr eaLnBrk="1" hangingPunct="1"/>
            <a:r>
              <a:rPr lang="es-MX" altLang="es-CO" sz="2000" b="1"/>
              <a:t>COMPARACION DE TRES TIPOS DE ESTUDIOS OBSERVACIONALES - 2</a:t>
            </a:r>
            <a:endParaRPr lang="es-ES" altLang="es-CO" sz="2000" b="1"/>
          </a:p>
        </p:txBody>
      </p:sp>
      <p:graphicFrame>
        <p:nvGraphicFramePr>
          <p:cNvPr id="12291" name="Group 3">
            <a:extLst>
              <a:ext uri="{FF2B5EF4-FFF2-40B4-BE49-F238E27FC236}">
                <a16:creationId xmlns:a16="http://schemas.microsoft.com/office/drawing/2014/main" id="{6166AC71-36C9-47C1-99BD-958853250023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397000"/>
          <a:ext cx="8153400" cy="47752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ATRIBUTO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TIPO DE ESTUDIO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COHORTE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CASO-CONTROL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TRANSVERSAL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Comparación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Incidencia de enfermedad en expuestos y no expuestos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Prevalencia de exposición entre casos y controles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Prevalencia de enfermedad entre expuestos y no expuestos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Medida de riesgo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Riesgo Relativo (RR) y Riesgo Atribuible (RA)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Odds Ratio (Estima RR si la enfermedad es muy rara)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Razón de Prevalencias (Estimador inexacto del RR) y Odds Ratio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Evidencia de causalidad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Fuerte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Necesita análisis cautelosos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Solo sugiere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Sesgos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Facil de controlar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Necesita mucho esfuerzo para controlarlos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Muy difícil de manejar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9BBB107-B0A1-4218-9387-57768ECA8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/>
          <a:lstStyle/>
          <a:p>
            <a:pPr eaLnBrk="1" hangingPunct="1"/>
            <a:r>
              <a:rPr lang="es-MX" altLang="es-CO" sz="2400" b="1"/>
              <a:t>CLASIFICACION DE LOS ESTUDIOS EPIDEMIOLOGICOS - 1</a:t>
            </a:r>
            <a:endParaRPr lang="es-CO" altLang="es-CO" sz="2400" b="1"/>
          </a:p>
        </p:txBody>
      </p:sp>
      <p:graphicFrame>
        <p:nvGraphicFramePr>
          <p:cNvPr id="14339" name="Group 3">
            <a:extLst>
              <a:ext uri="{FF2B5EF4-FFF2-40B4-BE49-F238E27FC236}">
                <a16:creationId xmlns:a16="http://schemas.microsoft.com/office/drawing/2014/main" id="{670D7F3E-1818-48A9-855C-33EBA358898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514600" y="1708150"/>
          <a:ext cx="7162800" cy="4694238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TIPO DE ESTUDIO</a:t>
                      </a:r>
                      <a:endParaRPr kumimoji="0" lang="es-C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ASIGNACION DE LA EXPOSICION</a:t>
                      </a:r>
                      <a:endParaRPr kumimoji="0" lang="es-C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 DE OBSERVACIONES POR INDIVIDUO</a:t>
                      </a:r>
                      <a:endParaRPr kumimoji="0" lang="es-CO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Ensayo Aleatorio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Aleatoria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Longitudinal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Pseudo – experimentales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Por conveniencia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Longitudinal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Cohorte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Fuera de control del investigador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Longitudinal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Casos y Controles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Fuera de control del investigador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Longitudinal o transversal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Transversales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Fuera de control del investigador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Transversal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Ecológicos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Fuera de control del investigador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Longitudinal o transversal</a:t>
                      </a:r>
                      <a:endParaRPr kumimoji="0" lang="es-C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AFDCF1F-89BD-4735-8317-D9496B416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/>
          <a:lstStyle/>
          <a:p>
            <a:pPr eaLnBrk="1" hangingPunct="1"/>
            <a:r>
              <a:rPr lang="es-MX" altLang="es-CO" sz="2400" b="1"/>
              <a:t>CLASIFICACION DE LOS ESTUDIOS EPIDEMIOLOGICOS - 2</a:t>
            </a:r>
            <a:endParaRPr lang="es-CO" altLang="es-CO" sz="2400" b="1"/>
          </a:p>
        </p:txBody>
      </p:sp>
      <p:graphicFrame>
        <p:nvGraphicFramePr>
          <p:cNvPr id="15363" name="Group 3">
            <a:extLst>
              <a:ext uri="{FF2B5EF4-FFF2-40B4-BE49-F238E27FC236}">
                <a16:creationId xmlns:a16="http://schemas.microsoft.com/office/drawing/2014/main" id="{DEB40737-F2FC-4B37-ACC9-1D072756A05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514600" y="1741489"/>
          <a:ext cx="7162800" cy="435155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TIPO DE ESTUDIO</a:t>
                      </a:r>
                      <a:endParaRPr kumimoji="0" lang="es-C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CRITERIOS SELECCIÓN DE LA POBLACION EN ESTUDIO</a:t>
                      </a:r>
                      <a:endParaRPr kumimoji="0" lang="es-C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TEMPORALIDAD</a:t>
                      </a:r>
                      <a:endParaRPr kumimoji="0" lang="es-C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UNIDAD DE ANALISIS</a:t>
                      </a:r>
                      <a:endParaRPr kumimoji="0" lang="es-CO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Ensayo Aleatorio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Ninguno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Prospectivo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Individuo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Pseudo – experimentales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Ninguno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Prospectivo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Individuo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Cohorte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Exposición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Prospectivo o retrospectivo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Individuo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Casos y Controles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Prospectivo o retrospectivo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Individuo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Transversales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Ninguno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Retrspectivo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Individuo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Ecológicos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Ninguno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Retrospectivo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 o población</a:t>
                      </a: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65" y="3352801"/>
            <a:ext cx="7550144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4800" b="1" dirty="0">
                <a:solidFill>
                  <a:schemeClr val="tx2"/>
                </a:solidFill>
              </a:rPr>
              <a:t>Lectura crítica de literatura</a:t>
            </a:r>
            <a:endParaRPr lang="es-MX" altLang="es-CO" sz="2800" b="1" dirty="0">
              <a:solidFill>
                <a:srgbClr val="FDE3BA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7292E7-A521-45CC-A714-25A4701CB36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CO" altLang="es-CO" sz="5400" dirty="0"/>
              <a:t>Lección 5. Concatenar con Lectura 5.</a:t>
            </a:r>
          </a:p>
        </p:txBody>
      </p:sp>
    </p:spTree>
    <p:extLst>
      <p:ext uri="{BB962C8B-B14F-4D97-AF65-F5344CB8AC3E}">
        <p14:creationId xmlns:p14="http://schemas.microsoft.com/office/powerpoint/2010/main" val="1602846693"/>
      </p:ext>
    </p:extLst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3" y="1053560"/>
            <a:ext cx="2839409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36" dirty="0"/>
              <a:t>Preguntas</a:t>
            </a:r>
            <a:r>
              <a:rPr sz="2590" spc="-110" dirty="0"/>
              <a:t> </a:t>
            </a:r>
            <a:r>
              <a:rPr sz="2590" spc="-123" dirty="0"/>
              <a:t>directrices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3" y="2370352"/>
            <a:ext cx="7567647" cy="2127721"/>
          </a:xfrm>
          <a:prstGeom prst="rect">
            <a:avLst/>
          </a:prstGeom>
        </p:spPr>
        <p:txBody>
          <a:bodyPr vert="horz" wrap="square" lIns="0" tIns="42758" rIns="0" bIns="0" rtlCol="0">
            <a:spAutoFit/>
          </a:bodyPr>
          <a:lstStyle/>
          <a:p>
            <a:pPr marL="16447">
              <a:spcBef>
                <a:spcPts val="335"/>
              </a:spcBef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siguientes preguntas te pueden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ayudar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leer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activamente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para luego</a:t>
            </a:r>
            <a:r>
              <a:rPr sz="1554" spc="3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poder</a:t>
            </a:r>
            <a:endParaRPr sz="1554">
              <a:latin typeface="Arial"/>
              <a:cs typeface="Arial"/>
            </a:endParaRPr>
          </a:p>
          <a:p>
            <a:pPr marL="16447">
              <a:spcBef>
                <a:spcPts val="207"/>
              </a:spcBef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comentar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compañeros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curso tu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original: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¿Cuál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es 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hipótesis que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intenta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comprobar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este</a:t>
            </a:r>
            <a:r>
              <a:rPr sz="1554" spc="5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estudio?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¿Cuáles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principales preguntas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5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¿Cuáles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objetivos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artículo?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¿Qué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investigaciones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habían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hecho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antes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sobre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554" spc="9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tema?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¿Cómo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contribuye este estudio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disciplina?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3" y="1053560"/>
            <a:ext cx="2839409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36" dirty="0"/>
              <a:t>Preguntas</a:t>
            </a:r>
            <a:r>
              <a:rPr sz="2590" spc="-110" dirty="0"/>
              <a:t> </a:t>
            </a:r>
            <a:r>
              <a:rPr sz="2590" spc="-123" dirty="0"/>
              <a:t>directrices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3" y="2323661"/>
            <a:ext cx="6286500" cy="1277181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¿Cuáles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fuentes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información utilizadas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este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artículo?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¿Cuáles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fueron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métodos utilizados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la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¿Cuáles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datos presentados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como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evidencia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este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artículo?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¿Cuáles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conclusiones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principales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artículo?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43015F-B071-47DD-B847-9F03F0717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0EDDF15D-73FE-4325-AA07-C62BF762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143000"/>
            <a:ext cx="960706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 dirty="0">
                <a:latin typeface="Arial" panose="020B0604020202020204" pitchFamily="34" charset="0"/>
              </a:rPr>
              <a:t>Causa Suficiente</a:t>
            </a:r>
          </a:p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CO" sz="2800" b="1" dirty="0">
                <a:latin typeface="Arial" panose="020B0604020202020204" pitchFamily="34" charset="0"/>
              </a:rPr>
              <a:t>La causa es </a:t>
            </a:r>
            <a:r>
              <a:rPr lang="es-MX" altLang="es-CO" sz="2800" b="1" i="1" dirty="0">
                <a:latin typeface="Arial" panose="020B0604020202020204" pitchFamily="34" charset="0"/>
              </a:rPr>
              <a:t>suficiente</a:t>
            </a:r>
            <a:r>
              <a:rPr lang="es-MX" altLang="es-CO" sz="2800" b="1" dirty="0">
                <a:latin typeface="Arial" panose="020B0604020202020204" pitchFamily="34" charset="0"/>
              </a:rPr>
              <a:t> cuando inevitablemente produce o inicia la enfermedad </a:t>
            </a:r>
          </a:p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CO" sz="2800" b="1" dirty="0">
                <a:latin typeface="Arial" panose="020B0604020202020204" pitchFamily="34" charset="0"/>
              </a:rPr>
              <a:t>Una causa suficiente no suele ser un solo factor, sino que a menudo es un conjunto de varios componentes. </a:t>
            </a:r>
          </a:p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CO" sz="2800" b="1" dirty="0">
                <a:latin typeface="Arial" panose="020B0604020202020204" pitchFamily="34" charset="0"/>
              </a:rPr>
              <a:t>Cada causa suficiente tiene como componente una causa necesaria. </a:t>
            </a:r>
            <a:r>
              <a:rPr lang="es-MX" altLang="es-CO" sz="2800" b="1" dirty="0" err="1">
                <a:latin typeface="Arial" panose="020B0604020202020204" pitchFamily="34" charset="0"/>
              </a:rPr>
              <a:t>Ej</a:t>
            </a:r>
            <a:r>
              <a:rPr lang="es-MX" altLang="es-CO" sz="2800" b="1" dirty="0">
                <a:latin typeface="Arial" panose="020B0604020202020204" pitchFamily="34" charset="0"/>
              </a:rPr>
              <a:t> el bacilo tuberculoso es una causa necesaria de la tuberculosis.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endParaRPr lang="es-ES" altLang="es-CO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60"/>
            <a:ext cx="2373164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36" dirty="0"/>
              <a:t>Preguntas</a:t>
            </a:r>
            <a:r>
              <a:rPr sz="2590" spc="-123" dirty="0"/>
              <a:t> </a:t>
            </a:r>
            <a:r>
              <a:rPr sz="2590" spc="-136" dirty="0"/>
              <a:t>críticas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2323662"/>
            <a:ext cx="7568469" cy="3001564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16447">
              <a:spcBef>
                <a:spcPts val="699"/>
              </a:spcBef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siguientes preguntas te pueden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ayudar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ser crítico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5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lectura: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¿Cuál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es la importancia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relevancia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¿Estás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acuerdo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forma 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autor abordó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investigación?</a:t>
            </a:r>
            <a:endParaRPr sz="1554">
              <a:latin typeface="Arial"/>
              <a:cs typeface="Arial"/>
            </a:endParaRPr>
          </a:p>
          <a:p>
            <a:pPr marL="312484" marR="6579" indent="-296037">
              <a:lnSpc>
                <a:spcPct val="111100"/>
              </a:lnSpc>
              <a:spcBef>
                <a:spcPts val="368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¿Cuán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apropiados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procedimientos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técnicas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utilizados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por  el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autor?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¿Hasta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qué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punto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evidencia presentada fundamenta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argumentos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autor?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¿Se</a:t>
            </a:r>
            <a:r>
              <a:rPr sz="1554" spc="18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presentó</a:t>
            </a:r>
            <a:r>
              <a:rPr sz="1554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14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suficiente</a:t>
            </a:r>
            <a:r>
              <a:rPr sz="1554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evidencia</a:t>
            </a:r>
            <a:r>
              <a:rPr sz="1554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como</a:t>
            </a:r>
            <a:r>
              <a:rPr sz="1554" spc="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para</a:t>
            </a:r>
            <a:r>
              <a:rPr sz="1554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juzgar</a:t>
            </a:r>
            <a:r>
              <a:rPr sz="1554" spc="16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</a:t>
            </a:r>
            <a:r>
              <a:rPr sz="1554" spc="14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resultados</a:t>
            </a:r>
            <a:r>
              <a:rPr sz="1554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14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7"/>
              </a:spcBef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por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uno</a:t>
            </a:r>
            <a:r>
              <a:rPr sz="1554" spc="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mismo?</a:t>
            </a:r>
            <a:endParaRPr sz="1554">
              <a:latin typeface="Arial"/>
              <a:cs typeface="Arial"/>
            </a:endParaRPr>
          </a:p>
          <a:p>
            <a:pPr marL="312484" marR="6579" indent="-296037">
              <a:lnSpc>
                <a:spcPct val="111100"/>
              </a:lnSpc>
              <a:spcBef>
                <a:spcPts val="36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Los hallazgos presentados, </a:t>
            </a: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¿se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pueden aplicar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otras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observaciones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(propias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otros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autores)?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60"/>
            <a:ext cx="2373164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36" dirty="0"/>
              <a:t>Preguntas</a:t>
            </a:r>
            <a:r>
              <a:rPr sz="2590" spc="-123" dirty="0"/>
              <a:t> </a:t>
            </a:r>
            <a:r>
              <a:rPr sz="2590" spc="-136" dirty="0"/>
              <a:t>críticas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2370352"/>
            <a:ext cx="7568469" cy="2076786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312484" marR="6579" indent="-296037">
              <a:lnSpc>
                <a:spcPct val="111100"/>
              </a:lnSpc>
              <a:spcBef>
                <a:spcPts val="13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¿Pudiste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detectar algunos patrones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contradicciones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datos que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autor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no 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mencionó?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¿Las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conclusiones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representan adecuadamente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población bajo</a:t>
            </a:r>
            <a:r>
              <a:rPr sz="1554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estudio?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¿Estás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acuerdo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conclusiones?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¿Las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conclusiones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generalizan demasiado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 lo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suficientemente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cuidadosas?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Las</a:t>
            </a:r>
            <a:r>
              <a:rPr sz="1554" spc="19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interpretaciones</a:t>
            </a:r>
            <a:r>
              <a:rPr sz="1554" spc="2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2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reflexiones</a:t>
            </a:r>
            <a:r>
              <a:rPr sz="1554" spc="2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utilizados</a:t>
            </a:r>
            <a:r>
              <a:rPr sz="1554" spc="2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554" spc="19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554" spc="2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artículo,</a:t>
            </a:r>
            <a:r>
              <a:rPr sz="1554" spc="2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¿parecen</a:t>
            </a:r>
            <a:r>
              <a:rPr sz="1554" spc="2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responder</a:t>
            </a:r>
            <a:r>
              <a:rPr sz="1554" spc="20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1"/>
              </a:spcBef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algún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interés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particular de los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autores?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60"/>
            <a:ext cx="2373164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36" dirty="0"/>
              <a:t>Preguntas</a:t>
            </a:r>
            <a:r>
              <a:rPr sz="2590" spc="-123" dirty="0"/>
              <a:t> </a:t>
            </a:r>
            <a:r>
              <a:rPr sz="2590" spc="-136" dirty="0"/>
              <a:t>críticas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1" y="2323661"/>
            <a:ext cx="9348921" cy="1859392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554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tu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mejor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entender,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¿los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datos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presentados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sólidos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reconocidos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por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</a:t>
            </a:r>
            <a:r>
              <a:rPr sz="1554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pares?</a:t>
            </a:r>
            <a:endParaRPr sz="1554" dirty="0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¿Logra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 cumplir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objetivos que planteó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un</a:t>
            </a:r>
            <a:r>
              <a:rPr sz="1554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principio?</a:t>
            </a:r>
            <a:endParaRPr sz="1554" dirty="0">
              <a:latin typeface="Arial"/>
              <a:cs typeface="Arial"/>
            </a:endParaRPr>
          </a:p>
          <a:p>
            <a:pPr marL="312484" marR="8223" indent="-296037">
              <a:lnSpc>
                <a:spcPct val="111100"/>
              </a:lnSpc>
              <a:spcBef>
                <a:spcPts val="36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Revisa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alguna bibliografía sobre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tema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artículo.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¿Consideras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autor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ha  citado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trabajos más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importantes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sobre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tema?</a:t>
            </a:r>
            <a:endParaRPr sz="1554" dirty="0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¿Cómo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afecta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este artículo las impresiones que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tenías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antes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sobre el</a:t>
            </a:r>
            <a:r>
              <a:rPr sz="1554" spc="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tema?</a:t>
            </a:r>
            <a:endParaRPr sz="1554" dirty="0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¿Consideras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está claro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bien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escrito?</a:t>
            </a:r>
            <a:endParaRPr sz="1554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169348" y="2116737"/>
            <a:ext cx="214948" cy="30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3176" y="3449920"/>
            <a:ext cx="214948" cy="30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6263" y="4034675"/>
            <a:ext cx="214948" cy="30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9585" y="4656845"/>
            <a:ext cx="214948" cy="308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6219" y="5230645"/>
            <a:ext cx="214948" cy="30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2684" y="2822091"/>
            <a:ext cx="214948" cy="30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4911" y="1326066"/>
            <a:ext cx="6355573" cy="4724126"/>
          </a:xfrm>
          <a:custGeom>
            <a:avLst/>
            <a:gdLst/>
            <a:ahLst/>
            <a:cxnLst/>
            <a:rect l="l" t="t" r="r" b="b"/>
            <a:pathLst>
              <a:path w="4907915" h="3648075">
                <a:moveTo>
                  <a:pt x="4907851" y="3647630"/>
                </a:moveTo>
                <a:lnTo>
                  <a:pt x="0" y="3647630"/>
                </a:lnTo>
                <a:lnTo>
                  <a:pt x="0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2924" y="1236248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5" h="89534">
                <a:moveTo>
                  <a:pt x="32410" y="0"/>
                </a:moveTo>
                <a:lnTo>
                  <a:pt x="0" y="89052"/>
                </a:lnTo>
                <a:lnTo>
                  <a:pt x="64820" y="89052"/>
                </a:lnTo>
                <a:lnTo>
                  <a:pt x="3241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0487" y="2202995"/>
            <a:ext cx="143903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061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0487" y="3765369"/>
            <a:ext cx="143903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061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0487" y="5311295"/>
            <a:ext cx="143903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061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2777" y="5905643"/>
            <a:ext cx="0" cy="143903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61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4000" y="5905643"/>
            <a:ext cx="0" cy="143903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61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65223" y="5905643"/>
            <a:ext cx="0" cy="143903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61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446" y="5905643"/>
            <a:ext cx="0" cy="143903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061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3899" y="1264278"/>
            <a:ext cx="5583432" cy="4585157"/>
          </a:xfrm>
          <a:custGeom>
            <a:avLst/>
            <a:gdLst/>
            <a:ahLst/>
            <a:cxnLst/>
            <a:rect l="l" t="t" r="r" b="b"/>
            <a:pathLst>
              <a:path w="4311650" h="3540760">
                <a:moveTo>
                  <a:pt x="4311332" y="221724"/>
                </a:moveTo>
                <a:lnTo>
                  <a:pt x="1818843" y="0"/>
                </a:lnTo>
                <a:lnTo>
                  <a:pt x="538916" y="271775"/>
                </a:lnTo>
                <a:lnTo>
                  <a:pt x="67364" y="1348165"/>
                </a:lnTo>
                <a:lnTo>
                  <a:pt x="0" y="3540285"/>
                </a:lnTo>
              </a:path>
            </a:pathLst>
          </a:custGeom>
          <a:ln w="25400">
            <a:solidFill>
              <a:srgbClr val="2540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68697" y="5074520"/>
            <a:ext cx="512294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indent="113481">
              <a:spcBef>
                <a:spcPts val="130"/>
              </a:spcBef>
            </a:pP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el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bá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1295" spc="19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7806" y="3520698"/>
            <a:ext cx="483514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indent="83876">
              <a:spcBef>
                <a:spcPts val="130"/>
              </a:spcBef>
            </a:pP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el  me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6314" y="1964080"/>
            <a:ext cx="745006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indent="345377">
              <a:spcBef>
                <a:spcPts val="130"/>
              </a:spcBef>
            </a:pP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el  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295" spc="13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9121" y="5251644"/>
            <a:ext cx="2547492" cy="215892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>
              <a:spcBef>
                <a:spcPts val="130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Formulación de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preguntas</a:t>
            </a:r>
            <a:r>
              <a:rPr sz="1295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clínicas</a:t>
            </a:r>
            <a:endParaRPr sz="129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2503" y="3973457"/>
            <a:ext cx="4508681" cy="1052916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222850" marR="1083001">
              <a:spcBef>
                <a:spcPts val="130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Interpretación y aplicación de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resultados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  fuentes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secundarias</a:t>
            </a:r>
            <a:endParaRPr sz="129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4">
              <a:latin typeface="Times New Roman"/>
              <a:cs typeface="Times New Roman"/>
            </a:endParaRPr>
          </a:p>
          <a:p>
            <a:pPr marL="16447" marR="6579"/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Búsqueda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 información en fuentes secundarias y terciarias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(revisiones sistemáticas, </a:t>
            </a: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Guías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 Práctica</a:t>
            </a:r>
            <a:r>
              <a:rPr sz="12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clínica…)</a:t>
            </a:r>
            <a:endParaRPr sz="129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56176" y="3364131"/>
            <a:ext cx="3567147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>
              <a:spcBef>
                <a:spcPts val="130"/>
              </a:spcBef>
            </a:pP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Búsqueda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 información en artículos originales  (Pub-Med;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Medline…)</a:t>
            </a:r>
            <a:endParaRPr sz="129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2077" y="2705308"/>
            <a:ext cx="3328679" cy="327157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6635" rIns="0" bIns="0" rtlCol="0">
            <a:spAutoFit/>
          </a:bodyPr>
          <a:lstStyle/>
          <a:p>
            <a:pPr marL="194891">
              <a:spcBef>
                <a:spcPts val="997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LECTURA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 CRÍTICA</a:t>
            </a:r>
            <a:endParaRPr sz="129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31409" y="2069898"/>
            <a:ext cx="2684817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>
              <a:spcBef>
                <a:spcPts val="130"/>
              </a:spcBef>
            </a:pP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Síntesis,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interpretación y aplicación  de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resultados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 artículos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originales</a:t>
            </a:r>
            <a:endParaRPr sz="12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4264459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36" dirty="0"/>
              <a:t>Fases </a:t>
            </a:r>
            <a:r>
              <a:rPr sz="2590" spc="-155" dirty="0"/>
              <a:t>de </a:t>
            </a:r>
            <a:r>
              <a:rPr sz="2590" spc="-220" dirty="0"/>
              <a:t>la </a:t>
            </a:r>
            <a:r>
              <a:rPr sz="2590" spc="-142" dirty="0"/>
              <a:t>lectura </a:t>
            </a:r>
            <a:r>
              <a:rPr sz="2590" spc="-181" dirty="0"/>
              <a:t>crítica:</a:t>
            </a:r>
            <a:r>
              <a:rPr sz="2590" spc="272" dirty="0"/>
              <a:t> </a:t>
            </a:r>
            <a:r>
              <a:rPr sz="2590" spc="-117" dirty="0"/>
              <a:t>Inicio</a:t>
            </a:r>
            <a:endParaRPr sz="2590"/>
          </a:p>
        </p:txBody>
      </p:sp>
      <p:sp>
        <p:nvSpPr>
          <p:cNvPr id="6" name="object 6"/>
          <p:cNvSpPr/>
          <p:nvPr/>
        </p:nvSpPr>
        <p:spPr>
          <a:xfrm>
            <a:off x="3755169" y="4288290"/>
            <a:ext cx="859306" cy="846149"/>
          </a:xfrm>
          <a:custGeom>
            <a:avLst/>
            <a:gdLst/>
            <a:ahLst/>
            <a:cxnLst/>
            <a:rect l="l" t="t" r="r" b="b"/>
            <a:pathLst>
              <a:path w="663575" h="653414">
                <a:moveTo>
                  <a:pt x="0" y="0"/>
                </a:moveTo>
                <a:lnTo>
                  <a:pt x="0" y="653351"/>
                </a:lnTo>
                <a:lnTo>
                  <a:pt x="663130" y="653351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8407" y="5092386"/>
            <a:ext cx="115945" cy="84697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5830" y="2454555"/>
            <a:ext cx="1277858" cy="756518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0" y="583984"/>
                </a:moveTo>
                <a:lnTo>
                  <a:pt x="0" y="0"/>
                </a:lnTo>
                <a:lnTo>
                  <a:pt x="986497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3860" y="3185302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1344" y="2454555"/>
            <a:ext cx="1277858" cy="920978"/>
          </a:xfrm>
          <a:custGeom>
            <a:avLst/>
            <a:gdLst/>
            <a:ahLst/>
            <a:cxnLst/>
            <a:rect l="l" t="t" r="r" b="b"/>
            <a:pathLst>
              <a:path w="986789" h="711200">
                <a:moveTo>
                  <a:pt x="986497" y="710984"/>
                </a:moveTo>
                <a:lnTo>
                  <a:pt x="98649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6853" y="3349763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1344" y="4378117"/>
            <a:ext cx="1277858" cy="756518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986497" y="0"/>
                </a:moveTo>
                <a:lnTo>
                  <a:pt x="986497" y="583984"/>
                </a:lnTo>
                <a:lnTo>
                  <a:pt x="0" y="583984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66853" y="4288289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32410" y="0"/>
                </a:moveTo>
                <a:lnTo>
                  <a:pt x="0" y="89052"/>
                </a:lnTo>
                <a:lnTo>
                  <a:pt x="64820" y="89052"/>
                </a:lnTo>
                <a:lnTo>
                  <a:pt x="3241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8781" y="3840397"/>
            <a:ext cx="747473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6935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7925" y="3840397"/>
            <a:ext cx="805034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436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0401" y="3798428"/>
            <a:ext cx="115945" cy="84697"/>
          </a:xfrm>
          <a:custGeom>
            <a:avLst/>
            <a:gdLst/>
            <a:ahLst/>
            <a:cxnLst/>
            <a:rect l="l" t="t" r="r" b="b"/>
            <a:pathLst>
              <a:path w="89535" h="65405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2642" y="5493586"/>
            <a:ext cx="308363" cy="214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6884" y="2226071"/>
            <a:ext cx="2395366" cy="472824"/>
          </a:xfrm>
          <a:custGeom>
            <a:avLst/>
            <a:gdLst/>
            <a:ahLst/>
            <a:cxnLst/>
            <a:rect l="l" t="t" r="r" b="b"/>
            <a:pathLst>
              <a:path w="1849754" h="365125">
                <a:moveTo>
                  <a:pt x="0" y="364997"/>
                </a:moveTo>
                <a:lnTo>
                  <a:pt x="1849272" y="364997"/>
                </a:lnTo>
                <a:lnTo>
                  <a:pt x="1849272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6884" y="2331161"/>
            <a:ext cx="2395366" cy="215892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293570">
              <a:spcBef>
                <a:spcPts val="130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¿Es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interesante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título?</a:t>
            </a:r>
            <a:endParaRPr sz="129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6444" y="2227485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23847" algn="ctr">
              <a:spcBef>
                <a:spcPts val="958"/>
              </a:spcBef>
            </a:pP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129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08880" y="2227485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190779">
              <a:spcBef>
                <a:spcPts val="958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2142" y="3428425"/>
            <a:ext cx="2395366" cy="670924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72361" rIns="0" bIns="0" rtlCol="0">
            <a:spAutoFit/>
          </a:bodyPr>
          <a:lstStyle/>
          <a:p>
            <a:pPr marL="709666" marR="413629" indent="-286168">
              <a:spcBef>
                <a:spcPts val="569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¿Los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autores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poseen  experiencia</a:t>
            </a:r>
            <a:r>
              <a:rPr sz="1295" spc="-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295">
              <a:latin typeface="Arial"/>
              <a:cs typeface="Arial"/>
            </a:endParaRPr>
          </a:p>
          <a:p>
            <a:pPr marL="438299"/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son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independientes?</a:t>
            </a:r>
            <a:endParaRPr sz="129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2663" y="3580518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190779">
              <a:spcBef>
                <a:spcPts val="958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4297" y="3592901"/>
            <a:ext cx="2230906" cy="470808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71539" rIns="0" bIns="0" rtlCol="0">
            <a:spAutoFit/>
          </a:bodyPr>
          <a:lstStyle/>
          <a:p>
            <a:pPr marL="698976" marR="428431" indent="-260677">
              <a:spcBef>
                <a:spcPts val="562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IR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295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SIGUIENTE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2141" y="4864377"/>
            <a:ext cx="1618291" cy="42098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22202" rIns="0" bIns="0" rtlCol="0">
            <a:spAutoFit/>
          </a:bodyPr>
          <a:lstStyle/>
          <a:p>
            <a:pPr marL="472837" marR="462969" indent="75653">
              <a:spcBef>
                <a:spcPts val="175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Sí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o no 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abe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endParaRPr sz="129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36884" y="4864378"/>
            <a:ext cx="2395366" cy="321344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0878" rIns="0" bIns="0" rtlCol="0">
            <a:spAutoFit/>
          </a:bodyPr>
          <a:lstStyle/>
          <a:p>
            <a:pPr marL="341265">
              <a:spcBef>
                <a:spcPts val="952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¿Es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válido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resumen?</a:t>
            </a:r>
            <a:endParaRPr sz="129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15755" y="4859839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190779">
              <a:spcBef>
                <a:spcPts val="958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4264459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36" dirty="0"/>
              <a:t>Fases </a:t>
            </a:r>
            <a:r>
              <a:rPr sz="2590" spc="-155" dirty="0"/>
              <a:t>de </a:t>
            </a:r>
            <a:r>
              <a:rPr sz="2590" spc="-220" dirty="0"/>
              <a:t>la </a:t>
            </a:r>
            <a:r>
              <a:rPr sz="2590" spc="-142" dirty="0"/>
              <a:t>lectura </a:t>
            </a:r>
            <a:r>
              <a:rPr sz="2590" spc="-181" dirty="0"/>
              <a:t>crítica:</a:t>
            </a:r>
            <a:r>
              <a:rPr sz="2590" spc="272" dirty="0"/>
              <a:t> </a:t>
            </a:r>
            <a:r>
              <a:rPr sz="2590" spc="-117" dirty="0"/>
              <a:t>Inicio</a:t>
            </a:r>
            <a:endParaRPr sz="2590"/>
          </a:p>
        </p:txBody>
      </p:sp>
      <p:sp>
        <p:nvSpPr>
          <p:cNvPr id="6" name="object 6"/>
          <p:cNvSpPr/>
          <p:nvPr/>
        </p:nvSpPr>
        <p:spPr>
          <a:xfrm>
            <a:off x="3755169" y="4288290"/>
            <a:ext cx="859306" cy="846149"/>
          </a:xfrm>
          <a:custGeom>
            <a:avLst/>
            <a:gdLst/>
            <a:ahLst/>
            <a:cxnLst/>
            <a:rect l="l" t="t" r="r" b="b"/>
            <a:pathLst>
              <a:path w="663575" h="653414">
                <a:moveTo>
                  <a:pt x="0" y="0"/>
                </a:moveTo>
                <a:lnTo>
                  <a:pt x="0" y="653351"/>
                </a:lnTo>
                <a:lnTo>
                  <a:pt x="663130" y="653351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8407" y="5092386"/>
            <a:ext cx="115945" cy="84697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5830" y="2454555"/>
            <a:ext cx="1277858" cy="756518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0" y="583984"/>
                </a:moveTo>
                <a:lnTo>
                  <a:pt x="0" y="0"/>
                </a:lnTo>
                <a:lnTo>
                  <a:pt x="986497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3860" y="3185302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1344" y="2454555"/>
            <a:ext cx="1277858" cy="920978"/>
          </a:xfrm>
          <a:custGeom>
            <a:avLst/>
            <a:gdLst/>
            <a:ahLst/>
            <a:cxnLst/>
            <a:rect l="l" t="t" r="r" b="b"/>
            <a:pathLst>
              <a:path w="986789" h="711200">
                <a:moveTo>
                  <a:pt x="986497" y="710984"/>
                </a:moveTo>
                <a:lnTo>
                  <a:pt x="98649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6853" y="3349763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1344" y="4378117"/>
            <a:ext cx="1277858" cy="756518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986497" y="0"/>
                </a:moveTo>
                <a:lnTo>
                  <a:pt x="986497" y="583984"/>
                </a:lnTo>
                <a:lnTo>
                  <a:pt x="0" y="583984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66853" y="4288289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32410" y="0"/>
                </a:moveTo>
                <a:lnTo>
                  <a:pt x="0" y="89052"/>
                </a:lnTo>
                <a:lnTo>
                  <a:pt x="64820" y="89052"/>
                </a:lnTo>
                <a:lnTo>
                  <a:pt x="3241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8781" y="3840397"/>
            <a:ext cx="747473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6935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7925" y="3840397"/>
            <a:ext cx="805034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436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0401" y="3798428"/>
            <a:ext cx="115945" cy="84697"/>
          </a:xfrm>
          <a:custGeom>
            <a:avLst/>
            <a:gdLst/>
            <a:ahLst/>
            <a:cxnLst/>
            <a:rect l="l" t="t" r="r" b="b"/>
            <a:pathLst>
              <a:path w="89535" h="65405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2642" y="5493586"/>
            <a:ext cx="308363" cy="214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6884" y="2226071"/>
            <a:ext cx="2395366" cy="472824"/>
          </a:xfrm>
          <a:custGeom>
            <a:avLst/>
            <a:gdLst/>
            <a:ahLst/>
            <a:cxnLst/>
            <a:rect l="l" t="t" r="r" b="b"/>
            <a:pathLst>
              <a:path w="1849754" h="365125">
                <a:moveTo>
                  <a:pt x="0" y="364997"/>
                </a:moveTo>
                <a:lnTo>
                  <a:pt x="1849272" y="364997"/>
                </a:lnTo>
                <a:lnTo>
                  <a:pt x="1849272" y="0"/>
                </a:lnTo>
                <a:lnTo>
                  <a:pt x="0" y="0"/>
                </a:lnTo>
                <a:lnTo>
                  <a:pt x="0" y="36499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6884" y="2331161"/>
            <a:ext cx="2395366" cy="215892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293570">
              <a:spcBef>
                <a:spcPts val="130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¿Es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interesante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título?</a:t>
            </a:r>
            <a:endParaRPr sz="129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6444" y="2227485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23847" algn="ctr">
              <a:spcBef>
                <a:spcPts val="958"/>
              </a:spcBef>
            </a:pP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129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08880" y="2227485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190779">
              <a:spcBef>
                <a:spcPts val="958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2142" y="3428425"/>
            <a:ext cx="2395366" cy="670924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72361" rIns="0" bIns="0" rtlCol="0">
            <a:spAutoFit/>
          </a:bodyPr>
          <a:lstStyle/>
          <a:p>
            <a:pPr marL="709666" marR="413629" indent="-286168">
              <a:spcBef>
                <a:spcPts val="569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¿Los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autores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poseen  experiencia</a:t>
            </a:r>
            <a:r>
              <a:rPr sz="1295" spc="-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295">
              <a:latin typeface="Arial"/>
              <a:cs typeface="Arial"/>
            </a:endParaRPr>
          </a:p>
          <a:p>
            <a:pPr marL="438299"/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son</a:t>
            </a: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independientes?</a:t>
            </a:r>
            <a:endParaRPr sz="129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2663" y="3580518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190779">
              <a:spcBef>
                <a:spcPts val="958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4297" y="3592901"/>
            <a:ext cx="2230906" cy="470808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71539" rIns="0" bIns="0" rtlCol="0">
            <a:spAutoFit/>
          </a:bodyPr>
          <a:lstStyle/>
          <a:p>
            <a:pPr marL="698976" marR="428431" indent="-260677">
              <a:spcBef>
                <a:spcPts val="562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IR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295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SIGUIENTE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2141" y="4864377"/>
            <a:ext cx="1618291" cy="42098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22202" rIns="0" bIns="0" rtlCol="0">
            <a:spAutoFit/>
          </a:bodyPr>
          <a:lstStyle/>
          <a:p>
            <a:pPr marL="472837" marR="462969" indent="75653">
              <a:spcBef>
                <a:spcPts val="175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Sí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o no 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abe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endParaRPr sz="129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36884" y="4864378"/>
            <a:ext cx="2395366" cy="321344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0878" rIns="0" bIns="0" rtlCol="0">
            <a:spAutoFit/>
          </a:bodyPr>
          <a:lstStyle/>
          <a:p>
            <a:pPr marL="341265">
              <a:spcBef>
                <a:spcPts val="952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¿Es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válido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resumen?</a:t>
            </a:r>
            <a:endParaRPr sz="129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15755" y="4859839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190779">
              <a:spcBef>
                <a:spcPts val="958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3" y="1053576"/>
            <a:ext cx="3543300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30" dirty="0"/>
              <a:t>2ª </a:t>
            </a:r>
            <a:r>
              <a:rPr sz="2590" spc="-194" dirty="0"/>
              <a:t>fase </a:t>
            </a:r>
            <a:r>
              <a:rPr sz="2590" spc="-155" dirty="0"/>
              <a:t>de </a:t>
            </a:r>
            <a:r>
              <a:rPr sz="2590" spc="-220" dirty="0"/>
              <a:t>la </a:t>
            </a:r>
            <a:r>
              <a:rPr sz="2590" spc="-142" dirty="0"/>
              <a:t>lectura</a:t>
            </a:r>
            <a:r>
              <a:rPr sz="2590" spc="285" dirty="0"/>
              <a:t> </a:t>
            </a:r>
            <a:r>
              <a:rPr sz="2590" spc="-148" dirty="0"/>
              <a:t>crítica</a:t>
            </a:r>
            <a:endParaRPr sz="2590"/>
          </a:p>
        </p:txBody>
      </p:sp>
      <p:sp>
        <p:nvSpPr>
          <p:cNvPr id="6" name="object 6"/>
          <p:cNvSpPr/>
          <p:nvPr/>
        </p:nvSpPr>
        <p:spPr>
          <a:xfrm>
            <a:off x="3755169" y="4288290"/>
            <a:ext cx="859306" cy="846149"/>
          </a:xfrm>
          <a:custGeom>
            <a:avLst/>
            <a:gdLst/>
            <a:ahLst/>
            <a:cxnLst/>
            <a:rect l="l" t="t" r="r" b="b"/>
            <a:pathLst>
              <a:path w="663575" h="653414">
                <a:moveTo>
                  <a:pt x="0" y="0"/>
                </a:moveTo>
                <a:lnTo>
                  <a:pt x="0" y="653351"/>
                </a:lnTo>
                <a:lnTo>
                  <a:pt x="663130" y="653351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8407" y="5092386"/>
            <a:ext cx="115945" cy="84697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5830" y="2454555"/>
            <a:ext cx="1277858" cy="756518"/>
          </a:xfrm>
          <a:custGeom>
            <a:avLst/>
            <a:gdLst/>
            <a:ahLst/>
            <a:cxnLst/>
            <a:rect l="l" t="t" r="r" b="b"/>
            <a:pathLst>
              <a:path w="986789" h="584200">
                <a:moveTo>
                  <a:pt x="0" y="583984"/>
                </a:moveTo>
                <a:lnTo>
                  <a:pt x="0" y="0"/>
                </a:lnTo>
                <a:lnTo>
                  <a:pt x="986497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3860" y="3185302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1344" y="2454555"/>
            <a:ext cx="1277858" cy="920978"/>
          </a:xfrm>
          <a:custGeom>
            <a:avLst/>
            <a:gdLst/>
            <a:ahLst/>
            <a:cxnLst/>
            <a:rect l="l" t="t" r="r" b="b"/>
            <a:pathLst>
              <a:path w="986789" h="711200">
                <a:moveTo>
                  <a:pt x="986497" y="710984"/>
                </a:moveTo>
                <a:lnTo>
                  <a:pt x="98649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6853" y="3349763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8781" y="3840397"/>
            <a:ext cx="747473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6935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7925" y="3840397"/>
            <a:ext cx="805034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436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0401" y="3798428"/>
            <a:ext cx="115945" cy="84697"/>
          </a:xfrm>
          <a:custGeom>
            <a:avLst/>
            <a:gdLst/>
            <a:ahLst/>
            <a:cxnLst/>
            <a:rect l="l" t="t" r="r" b="b"/>
            <a:pathLst>
              <a:path w="89535" h="65405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2642" y="5493586"/>
            <a:ext cx="308363" cy="214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36884" y="2226071"/>
            <a:ext cx="2395366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212160">
              <a:spcBef>
                <a:spcPts val="958"/>
              </a:spcBef>
            </a:pPr>
            <a:r>
              <a:rPr sz="1295" spc="-19" dirty="0">
                <a:solidFill>
                  <a:srgbClr val="231F20"/>
                </a:solidFill>
                <a:latin typeface="Arial"/>
                <a:cs typeface="Arial"/>
              </a:rPr>
              <a:t>¿Son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útiles los</a:t>
            </a:r>
            <a:r>
              <a:rPr sz="1295" spc="-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resultados?</a:t>
            </a:r>
            <a:endParaRPr sz="129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6444" y="2227485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23847" algn="ctr">
              <a:spcBef>
                <a:spcPts val="958"/>
              </a:spcBef>
            </a:pP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129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08880" y="2227485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190779">
              <a:spcBef>
                <a:spcPts val="958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2142" y="3428424"/>
            <a:ext cx="2395366" cy="670924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72361" rIns="0" bIns="0" rtlCol="0">
            <a:spAutoFit/>
          </a:bodyPr>
          <a:lstStyle/>
          <a:p>
            <a:pPr marL="340443" marR="330575" indent="-822" algn="ctr">
              <a:spcBef>
                <a:spcPts val="569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¿Podrías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aplicar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estos  resultados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a tu práctica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asistencial?</a:t>
            </a:r>
            <a:endParaRPr sz="129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2663" y="3580518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190779">
              <a:spcBef>
                <a:spcPts val="958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4297" y="3592901"/>
            <a:ext cx="2230906" cy="470808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71539" rIns="0" bIns="0" rtlCol="0">
            <a:spAutoFit/>
          </a:bodyPr>
          <a:lstStyle/>
          <a:p>
            <a:pPr marL="698976" marR="428431" indent="-260677">
              <a:spcBef>
                <a:spcPts val="562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IR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295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SIGUIENTE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endParaRPr sz="129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36444" y="4863835"/>
            <a:ext cx="606859" cy="32217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1701" rIns="0" bIns="0" rtlCol="0">
            <a:spAutoFit/>
          </a:bodyPr>
          <a:lstStyle/>
          <a:p>
            <a:pPr marL="23847" algn="ctr">
              <a:spcBef>
                <a:spcPts val="958"/>
              </a:spcBef>
            </a:pP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129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6884" y="4864378"/>
            <a:ext cx="2395366" cy="321344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20878" rIns="0" bIns="0" rtlCol="0">
            <a:spAutoFit/>
          </a:bodyPr>
          <a:lstStyle/>
          <a:p>
            <a:pPr marL="386493">
              <a:spcBef>
                <a:spcPts val="952"/>
              </a:spcBef>
            </a:pPr>
            <a:r>
              <a:rPr sz="1295" spc="-26" dirty="0">
                <a:solidFill>
                  <a:srgbClr val="231F20"/>
                </a:solidFill>
                <a:latin typeface="Arial"/>
                <a:cs typeface="Arial"/>
              </a:rPr>
              <a:t>¿Cuál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es tu</a:t>
            </a: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intención?</a:t>
            </a:r>
            <a:endParaRPr sz="12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3" y="1053576"/>
            <a:ext cx="3543300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23" dirty="0"/>
              <a:t>3ª </a:t>
            </a:r>
            <a:r>
              <a:rPr sz="2590" spc="-194" dirty="0"/>
              <a:t>fase </a:t>
            </a:r>
            <a:r>
              <a:rPr sz="2590" spc="-155" dirty="0"/>
              <a:t>de </a:t>
            </a:r>
            <a:r>
              <a:rPr sz="2590" spc="-220" dirty="0"/>
              <a:t>la </a:t>
            </a:r>
            <a:r>
              <a:rPr sz="2590" spc="-142" dirty="0"/>
              <a:t>lectura</a:t>
            </a:r>
            <a:r>
              <a:rPr sz="2590" spc="264" dirty="0"/>
              <a:t> </a:t>
            </a:r>
            <a:r>
              <a:rPr sz="2590" spc="-148" dirty="0"/>
              <a:t>crítica</a:t>
            </a:r>
            <a:endParaRPr sz="2590"/>
          </a:p>
        </p:txBody>
      </p:sp>
      <p:sp>
        <p:nvSpPr>
          <p:cNvPr id="6" name="object 6"/>
          <p:cNvSpPr/>
          <p:nvPr/>
        </p:nvSpPr>
        <p:spPr>
          <a:xfrm>
            <a:off x="3146665" y="3199725"/>
            <a:ext cx="5784073" cy="2227615"/>
          </a:xfrm>
          <a:custGeom>
            <a:avLst/>
            <a:gdLst/>
            <a:ahLst/>
            <a:cxnLst/>
            <a:rect l="l" t="t" r="r" b="b"/>
            <a:pathLst>
              <a:path w="4466590" h="1720214">
                <a:moveTo>
                  <a:pt x="0" y="0"/>
                </a:moveTo>
                <a:lnTo>
                  <a:pt x="0" y="1720151"/>
                </a:lnTo>
                <a:lnTo>
                  <a:pt x="4466297" y="1720151"/>
                </a:lnTo>
                <a:lnTo>
                  <a:pt x="4466297" y="214909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3384" y="3430184"/>
            <a:ext cx="0" cy="160349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35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23384" y="4371309"/>
            <a:ext cx="0" cy="1056658"/>
          </a:xfrm>
          <a:custGeom>
            <a:avLst/>
            <a:gdLst/>
            <a:ahLst/>
            <a:cxnLst/>
            <a:rect l="l" t="t" r="r" b="b"/>
            <a:pathLst>
              <a:path h="815975">
                <a:moveTo>
                  <a:pt x="0" y="0"/>
                </a:moveTo>
                <a:lnTo>
                  <a:pt x="0" y="815428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5209" y="3430184"/>
            <a:ext cx="0" cy="160349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35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209" y="4371308"/>
            <a:ext cx="0" cy="1058302"/>
          </a:xfrm>
          <a:custGeom>
            <a:avLst/>
            <a:gdLst/>
            <a:ahLst/>
            <a:cxnLst/>
            <a:rect l="l" t="t" r="r" b="b"/>
            <a:pathLst>
              <a:path h="817245">
                <a:moveTo>
                  <a:pt x="0" y="0"/>
                </a:moveTo>
                <a:lnTo>
                  <a:pt x="0" y="817194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9292" y="3430184"/>
            <a:ext cx="0" cy="160349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355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9292" y="4371308"/>
            <a:ext cx="0" cy="1049258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713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3384" y="2353364"/>
            <a:ext cx="0" cy="183373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427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1414" y="2511015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5209" y="2353363"/>
            <a:ext cx="0" cy="16446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6961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3239" y="2492283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19292" y="2353363"/>
            <a:ext cx="0" cy="207220"/>
          </a:xfrm>
          <a:custGeom>
            <a:avLst/>
            <a:gdLst/>
            <a:ahLst/>
            <a:cxnLst/>
            <a:rect l="l" t="t" r="r" b="b"/>
            <a:pathLst>
              <a:path h="160019">
                <a:moveTo>
                  <a:pt x="0" y="0"/>
                </a:moveTo>
                <a:lnTo>
                  <a:pt x="0" y="159829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7323" y="2534845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7230" y="6115288"/>
            <a:ext cx="427597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984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7402" y="6073319"/>
            <a:ext cx="115945" cy="84697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89052" y="0"/>
                </a:moveTo>
                <a:lnTo>
                  <a:pt x="0" y="32410"/>
                </a:lnTo>
                <a:lnTo>
                  <a:pt x="89052" y="64820"/>
                </a:lnTo>
                <a:lnTo>
                  <a:pt x="8905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6282" y="6092786"/>
            <a:ext cx="427597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32998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78108" y="6050816"/>
            <a:ext cx="115945" cy="84697"/>
          </a:xfrm>
          <a:custGeom>
            <a:avLst/>
            <a:gdLst/>
            <a:ahLst/>
            <a:cxnLst/>
            <a:rect l="l" t="t" r="r" b="b"/>
            <a:pathLst>
              <a:path w="89535" h="65404">
                <a:moveTo>
                  <a:pt x="0" y="0"/>
                </a:moveTo>
                <a:lnTo>
                  <a:pt x="0" y="64820"/>
                </a:lnTo>
                <a:lnTo>
                  <a:pt x="89052" y="3241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3329" y="2109188"/>
            <a:ext cx="1705455" cy="427597"/>
          </a:xfrm>
          <a:custGeom>
            <a:avLst/>
            <a:gdLst/>
            <a:ahLst/>
            <a:cxnLst/>
            <a:rect l="l" t="t" r="r" b="b"/>
            <a:pathLst>
              <a:path w="1316989" h="330200">
                <a:moveTo>
                  <a:pt x="1316697" y="329984"/>
                </a:moveTo>
                <a:lnTo>
                  <a:pt x="131669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46436" y="2511015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4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6665" y="2109188"/>
            <a:ext cx="1705455" cy="427597"/>
          </a:xfrm>
          <a:custGeom>
            <a:avLst/>
            <a:gdLst/>
            <a:ahLst/>
            <a:cxnLst/>
            <a:rect l="l" t="t" r="r" b="b"/>
            <a:pathLst>
              <a:path w="1316989" h="330200">
                <a:moveTo>
                  <a:pt x="0" y="329984"/>
                </a:moveTo>
                <a:lnTo>
                  <a:pt x="0" y="0"/>
                </a:lnTo>
                <a:lnTo>
                  <a:pt x="1316697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04695" y="2511015"/>
            <a:ext cx="84697" cy="115945"/>
          </a:xfrm>
          <a:custGeom>
            <a:avLst/>
            <a:gdLst/>
            <a:ahLst/>
            <a:cxnLst/>
            <a:rect l="l" t="t" r="r" b="b"/>
            <a:pathLst>
              <a:path w="65405" h="89535">
                <a:moveTo>
                  <a:pt x="64820" y="0"/>
                </a:moveTo>
                <a:lnTo>
                  <a:pt x="0" y="0"/>
                </a:lnTo>
                <a:lnTo>
                  <a:pt x="32410" y="89052"/>
                </a:lnTo>
                <a:lnTo>
                  <a:pt x="648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9166" y="5597948"/>
            <a:ext cx="308363" cy="214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7019" y="5597948"/>
            <a:ext cx="308363" cy="214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1755" y="1880704"/>
            <a:ext cx="3515342" cy="472824"/>
          </a:xfrm>
          <a:custGeom>
            <a:avLst/>
            <a:gdLst/>
            <a:ahLst/>
            <a:cxnLst/>
            <a:rect l="l" t="t" r="r" b="b"/>
            <a:pathLst>
              <a:path w="2714625" h="365125">
                <a:moveTo>
                  <a:pt x="0" y="364998"/>
                </a:moveTo>
                <a:lnTo>
                  <a:pt x="2714396" y="364998"/>
                </a:lnTo>
                <a:lnTo>
                  <a:pt x="2714396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81755" y="1985794"/>
            <a:ext cx="3515342" cy="215892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910314">
              <a:spcBef>
                <a:spcPts val="130"/>
              </a:spcBef>
            </a:pPr>
            <a:r>
              <a:rPr sz="1295" spc="-26" dirty="0">
                <a:solidFill>
                  <a:srgbClr val="231F20"/>
                </a:solidFill>
                <a:latin typeface="Arial"/>
                <a:cs typeface="Arial"/>
              </a:rPr>
              <a:t>¿Cuál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es tu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intención?</a:t>
            </a:r>
            <a:endParaRPr sz="1295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14545" y="2648799"/>
            <a:ext cx="1388868" cy="782009"/>
          </a:xfrm>
          <a:custGeom>
            <a:avLst/>
            <a:gdLst/>
            <a:ahLst/>
            <a:cxnLst/>
            <a:rect l="l" t="t" r="r" b="b"/>
            <a:pathLst>
              <a:path w="1072515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79382" y="2704945"/>
            <a:ext cx="1049258" cy="614463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algn="ctr">
              <a:spcBef>
                <a:spcPts val="130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Utilizar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una  </a:t>
            </a: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nueva</a:t>
            </a:r>
            <a:r>
              <a:rPr sz="1295" spc="-9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técnica  diagnóstica</a:t>
            </a:r>
            <a:endParaRPr sz="1295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83185" y="2648799"/>
            <a:ext cx="1388868" cy="782009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54247" y="2803622"/>
            <a:ext cx="837104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34538" marR="6579" indent="-18912">
              <a:spcBef>
                <a:spcPts val="130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Conocer</a:t>
            </a:r>
            <a:r>
              <a:rPr sz="1295" spc="-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el  pronóstico</a:t>
            </a:r>
            <a:endParaRPr sz="1295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51924" y="2648799"/>
            <a:ext cx="1388868" cy="782009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29772" y="2803622"/>
            <a:ext cx="1023766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200647" marR="6579" indent="-185023">
              <a:spcBef>
                <a:spcPts val="130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Determinar</a:t>
            </a:r>
            <a:r>
              <a:rPr sz="1295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la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etiología</a:t>
            </a:r>
            <a:endParaRPr sz="1295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85188" y="2648799"/>
            <a:ext cx="1388868" cy="782009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03122" y="2704946"/>
            <a:ext cx="1143822" cy="614463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algn="ctr">
              <a:spcBef>
                <a:spcPts val="130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Distinguir</a:t>
            </a:r>
            <a:r>
              <a:rPr sz="1295" spc="-9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entre  terapias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útiles  e</a:t>
            </a:r>
            <a:r>
              <a:rPr sz="1295" spc="-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inútiles</a:t>
            </a:r>
            <a:endParaRPr sz="129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39570" y="2648798"/>
            <a:ext cx="1388868" cy="6709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72363" rIns="0" bIns="0" rtlCol="0">
            <a:spAutoFit/>
          </a:bodyPr>
          <a:lstStyle/>
          <a:p>
            <a:pPr marL="321529" marR="259855" indent="-61674">
              <a:spcBef>
                <a:spcPts val="570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Conocer</a:t>
            </a:r>
            <a:r>
              <a:rPr sz="1295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un  fenómeno 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cualitativo</a:t>
            </a:r>
            <a:endParaRPr sz="1295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4545" y="3589925"/>
            <a:ext cx="1388868" cy="957982"/>
          </a:xfrm>
          <a:custGeom>
            <a:avLst/>
            <a:gdLst/>
            <a:ahLst/>
            <a:cxnLst/>
            <a:rect l="l" t="t" r="r" b="b"/>
            <a:pathLst>
              <a:path w="1072515" h="739775">
                <a:moveTo>
                  <a:pt x="0" y="739394"/>
                </a:moveTo>
                <a:lnTo>
                  <a:pt x="1072032" y="739394"/>
                </a:lnTo>
                <a:lnTo>
                  <a:pt x="1072032" y="0"/>
                </a:lnTo>
                <a:lnTo>
                  <a:pt x="0" y="0"/>
                </a:lnTo>
                <a:lnTo>
                  <a:pt x="0" y="73939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13324" y="3646071"/>
            <a:ext cx="582190" cy="215892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>
              <a:spcBef>
                <a:spcPts val="130"/>
              </a:spcBef>
            </a:pP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¿Existe</a:t>
            </a:r>
            <a:endParaRPr sz="129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81600" y="3843423"/>
            <a:ext cx="1045146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indent="30426">
              <a:spcBef>
                <a:spcPts val="130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comparación 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patrón</a:t>
            </a:r>
            <a:r>
              <a:rPr sz="1295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endParaRPr sz="1295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25979" y="4238128"/>
            <a:ext cx="356879" cy="215892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>
              <a:spcBef>
                <a:spcPts val="130"/>
              </a:spcBef>
            </a:pP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95" spc="-6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?</a:t>
            </a:r>
            <a:endParaRPr sz="1295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83185" y="3589925"/>
            <a:ext cx="1388868" cy="782009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06472" y="3646071"/>
            <a:ext cx="932491" cy="614463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algn="ctr">
              <a:spcBef>
                <a:spcPts val="130"/>
              </a:spcBef>
            </a:pPr>
            <a:r>
              <a:rPr sz="1295" spc="-26" dirty="0">
                <a:solidFill>
                  <a:srgbClr val="231F20"/>
                </a:solidFill>
                <a:latin typeface="Arial"/>
                <a:cs typeface="Arial"/>
              </a:rPr>
              <a:t>¿Se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trata</a:t>
            </a:r>
            <a:r>
              <a:rPr sz="1295" spc="-9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una</a:t>
            </a:r>
            <a:r>
              <a:rPr sz="1295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cohorte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clásica?</a:t>
            </a:r>
            <a:endParaRPr sz="1295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51924" y="3589925"/>
            <a:ext cx="1388868" cy="782009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402322" y="3646071"/>
            <a:ext cx="1078859" cy="614463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algn="just">
              <a:spcBef>
                <a:spcPts val="130"/>
              </a:spcBef>
            </a:pPr>
            <a:r>
              <a:rPr sz="1295" spc="-26" dirty="0">
                <a:solidFill>
                  <a:srgbClr val="231F20"/>
                </a:solidFill>
                <a:latin typeface="Arial"/>
                <a:cs typeface="Arial"/>
              </a:rPr>
              <a:t>¿Se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estudió</a:t>
            </a:r>
            <a:r>
              <a:rPr sz="1295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la 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fortaleza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295" spc="-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la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causalidad?</a:t>
            </a:r>
            <a:endParaRPr sz="1295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85188" y="3589925"/>
            <a:ext cx="1388868" cy="782009"/>
          </a:xfrm>
          <a:custGeom>
            <a:avLst/>
            <a:gdLst/>
            <a:ahLst/>
            <a:cxnLst/>
            <a:rect l="l" t="t" r="r" b="b"/>
            <a:pathLst>
              <a:path w="1072514" h="603885">
                <a:moveTo>
                  <a:pt x="0" y="603402"/>
                </a:moveTo>
                <a:lnTo>
                  <a:pt x="1072032" y="603402"/>
                </a:lnTo>
                <a:lnTo>
                  <a:pt x="1072032" y="0"/>
                </a:lnTo>
                <a:lnTo>
                  <a:pt x="0" y="0"/>
                </a:lnTo>
                <a:lnTo>
                  <a:pt x="0" y="60340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03929" y="3744747"/>
            <a:ext cx="1142178" cy="415177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 indent="360178">
              <a:spcBef>
                <a:spcPts val="130"/>
              </a:spcBef>
            </a:pPr>
            <a:r>
              <a:rPr sz="1295" spc="-13" dirty="0">
                <a:solidFill>
                  <a:srgbClr val="231F20"/>
                </a:solidFill>
                <a:latin typeface="Arial"/>
                <a:cs typeface="Arial"/>
              </a:rPr>
              <a:t>¿Hay 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ale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295" spc="19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95" spc="13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95" spc="1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ó</a:t>
            </a:r>
            <a:r>
              <a:rPr sz="1295" spc="-52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?</a:t>
            </a:r>
            <a:endParaRPr sz="1295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39570" y="3589908"/>
            <a:ext cx="1388868" cy="1747392"/>
          </a:xfrm>
          <a:custGeom>
            <a:avLst/>
            <a:gdLst/>
            <a:ahLst/>
            <a:cxnLst/>
            <a:rect l="l" t="t" r="r" b="b"/>
            <a:pathLst>
              <a:path w="1072514" h="1349375">
                <a:moveTo>
                  <a:pt x="0" y="1349108"/>
                </a:moveTo>
                <a:lnTo>
                  <a:pt x="1072032" y="1349108"/>
                </a:lnTo>
                <a:lnTo>
                  <a:pt x="1072032" y="0"/>
                </a:lnTo>
                <a:lnTo>
                  <a:pt x="0" y="0"/>
                </a:lnTo>
                <a:lnTo>
                  <a:pt x="0" y="134910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455579" y="3646071"/>
            <a:ext cx="1147112" cy="1610889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8577" marR="158709" indent="97857" algn="just">
              <a:spcBef>
                <a:spcPts val="130"/>
              </a:spcBef>
            </a:pPr>
            <a:r>
              <a:rPr sz="1295" spc="-26" dirty="0">
                <a:solidFill>
                  <a:srgbClr val="231F20"/>
                </a:solidFill>
                <a:latin typeface="Arial"/>
                <a:cs typeface="Arial"/>
              </a:rPr>
              <a:t>¿Se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han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realizado 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pasos  a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295" spc="13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dos</a:t>
            </a:r>
            <a:endParaRPr sz="1295">
              <a:latin typeface="Arial"/>
              <a:cs typeface="Arial"/>
            </a:endParaRPr>
          </a:p>
          <a:p>
            <a:pPr marL="16447" marR="6579" algn="ctr"/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para</a:t>
            </a:r>
            <a:r>
              <a:rPr sz="1295" spc="-1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contrastar  la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credibilidad 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de los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resultados?</a:t>
            </a:r>
            <a:endParaRPr sz="1295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08164" y="5834891"/>
            <a:ext cx="2230906" cy="46250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63317" rIns="0" bIns="0" rtlCol="0">
            <a:spAutoFit/>
          </a:bodyPr>
          <a:lstStyle/>
          <a:p>
            <a:pPr marL="738448" marR="389782" indent="-260677">
              <a:spcBef>
                <a:spcPts val="499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IR </a:t>
            </a:r>
            <a:r>
              <a:rPr sz="1295" spc="6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295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SIGUIENTE  </a:t>
            </a: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endParaRPr sz="1295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23002" y="5909573"/>
            <a:ext cx="606859" cy="33462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34035" rIns="0" bIns="0" rtlCol="0">
            <a:spAutoFit/>
          </a:bodyPr>
          <a:lstStyle/>
          <a:p>
            <a:pPr marL="190779">
              <a:spcBef>
                <a:spcPts val="1055"/>
              </a:spcBef>
            </a:pPr>
            <a:r>
              <a:rPr sz="1295" dirty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endParaRPr sz="1295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24295" y="5909573"/>
            <a:ext cx="606859" cy="33462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134035" rIns="0" bIns="0" rtlCol="0">
            <a:spAutoFit/>
          </a:bodyPr>
          <a:lstStyle/>
          <a:p>
            <a:pPr marL="23847" algn="ctr">
              <a:spcBef>
                <a:spcPts val="1055"/>
              </a:spcBef>
            </a:pPr>
            <a:r>
              <a:rPr sz="1295" spc="-6" dirty="0">
                <a:solidFill>
                  <a:srgbClr val="231F20"/>
                </a:solidFill>
                <a:latin typeface="Arial"/>
                <a:cs typeface="Arial"/>
              </a:rPr>
              <a:t>SÍ</a:t>
            </a:r>
            <a:endParaRPr sz="1295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06214" y="5592223"/>
            <a:ext cx="2129763" cy="792012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>
              <a:lnSpc>
                <a:spcPct val="111100"/>
              </a:lnSpc>
              <a:spcBef>
                <a:spcPts val="130"/>
              </a:spcBef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Leer material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-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métodos 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realizar una lectura  crítica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profundidad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331552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10" dirty="0"/>
              <a:t>Características </a:t>
            </a:r>
            <a:r>
              <a:rPr sz="2590" spc="-162" dirty="0"/>
              <a:t>del</a:t>
            </a:r>
            <a:r>
              <a:rPr sz="2590" spc="-78" dirty="0"/>
              <a:t> </a:t>
            </a:r>
            <a:r>
              <a:rPr sz="2590" spc="-136" dirty="0"/>
              <a:t>título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1731028"/>
            <a:ext cx="7568469" cy="3735098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Encabezamiento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artículo.</a:t>
            </a:r>
            <a:endParaRPr sz="1554" dirty="0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Identificar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precisión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tema principal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artículo.</a:t>
            </a:r>
            <a:endParaRPr sz="1554" dirty="0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Estructura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sencilla:</a:t>
            </a:r>
            <a:endParaRPr sz="1554" dirty="0">
              <a:latin typeface="Arial"/>
              <a:cs typeface="Arial"/>
            </a:endParaRPr>
          </a:p>
          <a:p>
            <a:pPr marL="575628" lvl="1" indent="-296037">
              <a:spcBef>
                <a:spcPts val="570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Atractivo,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indicativo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problema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investigado.</a:t>
            </a:r>
            <a:endParaRPr sz="1554" dirty="0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15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palabras redactadas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tono</a:t>
            </a:r>
            <a:r>
              <a:rPr sz="1554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afirmativo.</a:t>
            </a:r>
            <a:endParaRPr sz="1554" dirty="0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Descriptores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contenido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artículo.</a:t>
            </a:r>
            <a:endParaRPr sz="1554" dirty="0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Información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sobre...</a:t>
            </a:r>
            <a:endParaRPr sz="1554" dirty="0">
              <a:latin typeface="Arial"/>
              <a:cs typeface="Arial"/>
            </a:endParaRPr>
          </a:p>
          <a:p>
            <a:pPr marL="855218" lvl="2" indent="-296037">
              <a:spcBef>
                <a:spcPts val="570"/>
              </a:spcBef>
              <a:buChar char="•"/>
              <a:tabLst>
                <a:tab pos="855218" algn="l"/>
                <a:tab pos="856040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Sujetos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(grupos)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estudian.</a:t>
            </a:r>
            <a:endParaRPr sz="1554" dirty="0">
              <a:latin typeface="Arial"/>
              <a:cs typeface="Arial"/>
            </a:endParaRPr>
          </a:p>
          <a:p>
            <a:pPr marL="855218" lvl="2" indent="-296037">
              <a:spcBef>
                <a:spcPts val="576"/>
              </a:spcBef>
              <a:buChar char="•"/>
              <a:tabLst>
                <a:tab pos="855218" algn="l"/>
                <a:tab pos="856040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Características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sujetos bajo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 dirty="0">
              <a:latin typeface="Arial"/>
              <a:cs typeface="Arial"/>
            </a:endParaRPr>
          </a:p>
          <a:p>
            <a:pPr marL="855218" lvl="2" indent="-296037">
              <a:spcBef>
                <a:spcPts val="576"/>
              </a:spcBef>
              <a:buChar char="•"/>
              <a:tabLst>
                <a:tab pos="855218" algn="l"/>
                <a:tab pos="856040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Ámbito donde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realizó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 dirty="0">
              <a:latin typeface="Arial"/>
              <a:cs typeface="Arial"/>
            </a:endParaRPr>
          </a:p>
          <a:p>
            <a:pPr marL="575628" marR="6579" lvl="1" indent="-296037">
              <a:lnSpc>
                <a:spcPct val="111100"/>
              </a:lnSpc>
              <a:spcBef>
                <a:spcPts val="363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Único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párrafo sin puntuaciones, claro,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conciso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preciso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sobre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contenidos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artículo.</a:t>
            </a:r>
            <a:endParaRPr sz="1554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4640250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78" dirty="0"/>
              <a:t>Defectos </a:t>
            </a:r>
            <a:r>
              <a:rPr sz="2590" spc="-142" dirty="0"/>
              <a:t>en </a:t>
            </a:r>
            <a:r>
              <a:rPr sz="2590" spc="-220" dirty="0"/>
              <a:t>la </a:t>
            </a:r>
            <a:r>
              <a:rPr sz="2590" spc="-130" dirty="0"/>
              <a:t>redacción </a:t>
            </a:r>
            <a:r>
              <a:rPr sz="2590" spc="-162" dirty="0"/>
              <a:t>del</a:t>
            </a:r>
            <a:r>
              <a:rPr sz="2590" spc="175" dirty="0"/>
              <a:t> </a:t>
            </a:r>
            <a:r>
              <a:rPr sz="2590" spc="-136" dirty="0"/>
              <a:t>título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3" y="1731028"/>
            <a:ext cx="7284775" cy="2225517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Incompletos, crípticos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enigmáticos.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Largos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información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redundante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confusa.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Partidos </a:t>
            </a: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(título/subtítulo).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Empleo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siglas,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abreviaturas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nombre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comerciales de fármacos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554" spc="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tecnología.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Efectistas,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conclusiones.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Empleo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lenguaje popular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no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científico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(jerga).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Terminología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insólita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solo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tienen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uso 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un área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restringida.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422CDC7-C9BD-4049-BFE0-B336F44FF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78984099-2CC0-4532-B4DC-D16C365F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80772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CO" sz="3200" b="1" dirty="0">
                <a:latin typeface="Arial" panose="020B0604020202020204" pitchFamily="34" charset="0"/>
              </a:rPr>
              <a:t>Causa Suficiente 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CO" sz="2800" b="1" dirty="0">
                <a:latin typeface="Arial" panose="020B0604020202020204" pitchFamily="34" charset="0"/>
              </a:rPr>
              <a:t>No es necesario identificar todos los componentes de una causa suficiente para poder llevar a cabo una prevención efectiva. </a:t>
            </a:r>
            <a:br>
              <a:rPr lang="es-MX" altLang="es-CO" sz="2800" b="1" dirty="0">
                <a:latin typeface="Arial" panose="020B0604020202020204" pitchFamily="34" charset="0"/>
              </a:rPr>
            </a:br>
            <a:r>
              <a:rPr lang="es-MX" altLang="es-CO" sz="2800" b="1" dirty="0">
                <a:latin typeface="Arial" panose="020B0604020202020204" pitchFamily="34" charset="0"/>
              </a:rPr>
              <a:t/>
            </a:r>
            <a:br>
              <a:rPr lang="es-MX" altLang="es-CO" sz="2800" b="1" dirty="0">
                <a:latin typeface="Arial" panose="020B0604020202020204" pitchFamily="34" charset="0"/>
              </a:rPr>
            </a:br>
            <a:r>
              <a:rPr lang="es-MX" altLang="es-CO" sz="2800" b="1" dirty="0">
                <a:latin typeface="Arial" panose="020B0604020202020204" pitchFamily="34" charset="0"/>
              </a:rPr>
              <a:t>La eliminación de uno de dichos componentes puede interferir con la acción de los demás y evitar la enfermedad. Ejemplo fumado y cáncer de pulmón.</a:t>
            </a:r>
          </a:p>
          <a:p>
            <a:pPr algn="just">
              <a:spcBef>
                <a:spcPct val="50000"/>
              </a:spcBef>
            </a:pPr>
            <a:endParaRPr lang="es-ES" altLang="es-CO" sz="2800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6136019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48" dirty="0"/>
              <a:t>Ejemplos </a:t>
            </a:r>
            <a:r>
              <a:rPr sz="2590" spc="-155" dirty="0"/>
              <a:t>de </a:t>
            </a:r>
            <a:r>
              <a:rPr sz="2590" spc="-58" dirty="0"/>
              <a:t>errores </a:t>
            </a:r>
            <a:r>
              <a:rPr sz="2590" spc="-142" dirty="0"/>
              <a:t>en </a:t>
            </a:r>
            <a:r>
              <a:rPr sz="2590" spc="-220" dirty="0"/>
              <a:t>la </a:t>
            </a:r>
            <a:r>
              <a:rPr sz="2590" spc="-130" dirty="0"/>
              <a:t>redacción </a:t>
            </a:r>
            <a:r>
              <a:rPr sz="2590" spc="-162" dirty="0"/>
              <a:t>del</a:t>
            </a:r>
            <a:r>
              <a:rPr sz="2590" spc="363" dirty="0"/>
              <a:t> </a:t>
            </a:r>
            <a:r>
              <a:rPr sz="2590" spc="-136" dirty="0"/>
              <a:t>título</a:t>
            </a:r>
            <a:endParaRPr sz="2590" dirty="0"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2558916" y="2238638"/>
            <a:ext cx="5435850" cy="3806078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lnSpc>
                <a:spcPct val="100000"/>
              </a:lnSpc>
              <a:spcBef>
                <a:spcPts val="699"/>
              </a:spcBef>
              <a:tabLst>
                <a:tab pos="311661" algn="l"/>
                <a:tab pos="312484" algn="l"/>
              </a:tabLst>
            </a:pPr>
            <a:r>
              <a:rPr spc="-13" dirty="0"/>
              <a:t>Estudio </a:t>
            </a:r>
            <a:r>
              <a:rPr spc="-32" dirty="0"/>
              <a:t>sobre.....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Estudio preliminar</a:t>
            </a:r>
            <a:r>
              <a:rPr spc="-6" dirty="0"/>
              <a:t>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9" dirty="0"/>
              <a:t>Nuevo </a:t>
            </a:r>
            <a:r>
              <a:rPr spc="-13" dirty="0"/>
              <a:t>estudio</a:t>
            </a:r>
            <a:r>
              <a:rPr spc="-6" dirty="0"/>
              <a:t> </a:t>
            </a:r>
            <a:r>
              <a:rPr spc="-26" dirty="0"/>
              <a:t>sobre...</a:t>
            </a:r>
          </a:p>
          <a:p>
            <a:pPr marL="312484" indent="-296037">
              <a:lnSpc>
                <a:spcPct val="100000"/>
              </a:lnSpc>
              <a:spcBef>
                <a:spcPts val="570"/>
              </a:spcBef>
              <a:tabLst>
                <a:tab pos="311661" algn="l"/>
                <a:tab pos="312484" algn="l"/>
              </a:tabLst>
            </a:pPr>
            <a:r>
              <a:rPr spc="-19" dirty="0"/>
              <a:t>Investigación </a:t>
            </a:r>
            <a:r>
              <a:rPr spc="-6" dirty="0"/>
              <a:t>acerca</a:t>
            </a:r>
            <a:r>
              <a:rPr dirty="0"/>
              <a:t>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6" dirty="0"/>
              <a:t>Informe</a:t>
            </a:r>
            <a:r>
              <a:rPr spc="-13" dirty="0"/>
              <a:t>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Situación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6" dirty="0"/>
              <a:t>Observación acerca</a:t>
            </a:r>
            <a:r>
              <a:rPr spc="-19" dirty="0"/>
              <a:t>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0"/>
              </a:spcBef>
              <a:tabLst>
                <a:tab pos="311661" algn="l"/>
                <a:tab pos="312484" algn="l"/>
              </a:tabLst>
            </a:pPr>
            <a:r>
              <a:rPr spc="-13" dirty="0"/>
              <a:t>Conceptualización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Nuestra experiencia</a:t>
            </a:r>
            <a:r>
              <a:rPr spc="-6" dirty="0"/>
              <a:t>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Resultados </a:t>
            </a:r>
            <a:r>
              <a:rPr spc="-6" dirty="0"/>
              <a:t>de </a:t>
            </a:r>
            <a:r>
              <a:rPr spc="-13" dirty="0"/>
              <a:t>un estudio</a:t>
            </a:r>
            <a:r>
              <a:rPr spc="-45" dirty="0"/>
              <a:t> </a:t>
            </a:r>
            <a:r>
              <a:rPr spc="-26" dirty="0"/>
              <a:t>sobre...</a:t>
            </a:r>
          </a:p>
          <a:p>
            <a:pPr marL="312484" indent="-296037">
              <a:lnSpc>
                <a:spcPct val="100000"/>
              </a:lnSpc>
              <a:spcBef>
                <a:spcPts val="570"/>
              </a:spcBef>
              <a:tabLst>
                <a:tab pos="311661" algn="l"/>
                <a:tab pos="312484" algn="l"/>
              </a:tabLst>
            </a:pPr>
            <a:r>
              <a:rPr dirty="0"/>
              <a:t>Aportación</a:t>
            </a:r>
            <a:r>
              <a:rPr spc="-13" dirty="0"/>
              <a:t> </a:t>
            </a:r>
            <a:r>
              <a:rPr spc="-26" dirty="0"/>
              <a:t>sobre...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Contribución </a:t>
            </a:r>
            <a:r>
              <a:rPr spc="-6" dirty="0"/>
              <a:t>al </a:t>
            </a:r>
            <a:r>
              <a:rPr spc="-13" dirty="0"/>
              <a:t>estudio </a:t>
            </a:r>
            <a:r>
              <a:rPr spc="-32" dirty="0"/>
              <a:t>de...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xfrm>
            <a:off x="6831408" y="2286969"/>
            <a:ext cx="4984363" cy="3489966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lnSpc>
                <a:spcPct val="100000"/>
              </a:lnSpc>
              <a:spcBef>
                <a:spcPts val="699"/>
              </a:spcBef>
              <a:tabLst>
                <a:tab pos="311661" algn="l"/>
                <a:tab pos="312484" algn="l"/>
              </a:tabLst>
            </a:pPr>
            <a:r>
              <a:rPr spc="-13" dirty="0"/>
              <a:t>Análisis </a:t>
            </a:r>
            <a:r>
              <a:rPr spc="-6" dirty="0"/>
              <a:t>de los </a:t>
            </a:r>
            <a:r>
              <a:rPr spc="-13" dirty="0"/>
              <a:t>resultados</a:t>
            </a:r>
            <a:r>
              <a:rPr spc="-32" dirty="0"/>
              <a:t> 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Análisis </a:t>
            </a:r>
            <a:r>
              <a:rPr spc="-6" dirty="0"/>
              <a:t>de la </a:t>
            </a:r>
            <a:r>
              <a:rPr spc="-13" dirty="0"/>
              <a:t>situación</a:t>
            </a:r>
            <a:r>
              <a:rPr spc="-45" dirty="0"/>
              <a:t>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6" dirty="0"/>
              <a:t>Comportamiento</a:t>
            </a:r>
            <a:r>
              <a:rPr spc="-13" dirty="0"/>
              <a:t>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0"/>
              </a:spcBef>
              <a:tabLst>
                <a:tab pos="311661" algn="l"/>
                <a:tab pos="312484" algn="l"/>
              </a:tabLst>
            </a:pPr>
            <a:r>
              <a:rPr spc="-13" dirty="0"/>
              <a:t>Controversia </a:t>
            </a:r>
            <a:r>
              <a:rPr spc="-32" dirty="0"/>
              <a:t>ante...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Notas</a:t>
            </a:r>
            <a:r>
              <a:rPr spc="-6" dirty="0"/>
              <a:t> </a:t>
            </a:r>
            <a:r>
              <a:rPr spc="-26" dirty="0"/>
              <a:t>sobre...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Consideraciones </a:t>
            </a:r>
            <a:r>
              <a:rPr spc="-6" dirty="0"/>
              <a:t>acerca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dirty="0"/>
              <a:t>A </a:t>
            </a:r>
            <a:r>
              <a:rPr spc="-13" dirty="0"/>
              <a:t>propósito </a:t>
            </a:r>
            <a:r>
              <a:rPr spc="-32" dirty="0"/>
              <a:t>de...</a:t>
            </a:r>
          </a:p>
          <a:p>
            <a:pPr marL="312484" indent="-296037">
              <a:lnSpc>
                <a:spcPct val="100000"/>
              </a:lnSpc>
              <a:spcBef>
                <a:spcPts val="570"/>
              </a:spcBef>
              <a:tabLst>
                <a:tab pos="311661" algn="l"/>
                <a:tab pos="312484" algn="l"/>
              </a:tabLst>
            </a:pPr>
            <a:r>
              <a:rPr spc="-13" dirty="0"/>
              <a:t>Una aproximación </a:t>
            </a:r>
            <a:r>
              <a:rPr spc="-32" dirty="0"/>
              <a:t>a...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3" dirty="0"/>
              <a:t>Reflexión </a:t>
            </a:r>
            <a:r>
              <a:rPr spc="-26" dirty="0"/>
              <a:t>sobre...</a:t>
            </a:r>
          </a:p>
          <a:p>
            <a:pPr marL="312484" indent="-296037">
              <a:lnSpc>
                <a:spcPct val="100000"/>
              </a:lnSpc>
              <a:spcBef>
                <a:spcPts val="576"/>
              </a:spcBef>
              <a:tabLst>
                <a:tab pos="311661" algn="l"/>
                <a:tab pos="312484" algn="l"/>
              </a:tabLst>
            </a:pPr>
            <a:r>
              <a:rPr spc="-19" dirty="0"/>
              <a:t>Valoración</a:t>
            </a:r>
            <a:r>
              <a:rPr spc="-13" dirty="0"/>
              <a:t> </a:t>
            </a:r>
            <a:r>
              <a:rPr spc="-26" dirty="0"/>
              <a:t>del...</a:t>
            </a:r>
          </a:p>
          <a:p>
            <a:pPr marL="312484" indent="-296037">
              <a:lnSpc>
                <a:spcPct val="100000"/>
              </a:lnSpc>
              <a:spcBef>
                <a:spcPts val="570"/>
              </a:spcBef>
              <a:tabLst>
                <a:tab pos="311661" algn="l"/>
                <a:tab pos="312484" algn="l"/>
              </a:tabLst>
            </a:pPr>
            <a:r>
              <a:rPr spc="-6" dirty="0"/>
              <a:t>Un </a:t>
            </a:r>
            <a:r>
              <a:rPr spc="-13" dirty="0"/>
              <a:t>tratamiento </a:t>
            </a:r>
            <a:r>
              <a:rPr spc="-26" dirty="0"/>
              <a:t>nuevo</a:t>
            </a:r>
            <a:r>
              <a:rPr spc="-32" dirty="0"/>
              <a:t> </a:t>
            </a:r>
            <a:r>
              <a:rPr spc="-19" dirty="0"/>
              <a:t>para…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82230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6" dirty="0"/>
              <a:t>T</a:t>
            </a:r>
            <a:r>
              <a:rPr sz="2590" spc="-175" dirty="0"/>
              <a:t>í</a:t>
            </a:r>
            <a:r>
              <a:rPr sz="2590" spc="-168" dirty="0"/>
              <a:t>t</a:t>
            </a:r>
            <a:r>
              <a:rPr sz="2590" spc="-136" dirty="0"/>
              <a:t>u</a:t>
            </a:r>
            <a:r>
              <a:rPr sz="2590" spc="-214" dirty="0"/>
              <a:t>l</a:t>
            </a:r>
            <a:r>
              <a:rPr sz="2590" spc="39" dirty="0"/>
              <a:t>o</a:t>
            </a:r>
            <a:endParaRPr sz="259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8164" y="2413177"/>
          <a:ext cx="7528997" cy="202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6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45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32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 claramente indicativo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contenido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1600" spc="2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estudio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(problema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investigación, </a:t>
                      </a: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variables</a:t>
                      </a:r>
                      <a:r>
                        <a:rPr sz="16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principales).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82230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6" dirty="0"/>
              <a:t>T</a:t>
            </a:r>
            <a:r>
              <a:rPr sz="2590" spc="-175" dirty="0"/>
              <a:t>í</a:t>
            </a:r>
            <a:r>
              <a:rPr sz="2590" spc="-168" dirty="0"/>
              <a:t>t</a:t>
            </a:r>
            <a:r>
              <a:rPr sz="2590" spc="-136" dirty="0"/>
              <a:t>u</a:t>
            </a:r>
            <a:r>
              <a:rPr sz="2590" spc="-214" dirty="0"/>
              <a:t>l</a:t>
            </a:r>
            <a:r>
              <a:rPr sz="2590" spc="39" dirty="0"/>
              <a:t>o</a:t>
            </a:r>
            <a:endParaRPr sz="259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8164" y="2413177"/>
          <a:ext cx="7528997" cy="202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6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45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32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2.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 claro, fácil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entender.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82230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6" dirty="0"/>
              <a:t>T</a:t>
            </a:r>
            <a:r>
              <a:rPr sz="2590" spc="-175" dirty="0"/>
              <a:t>í</a:t>
            </a:r>
            <a:r>
              <a:rPr sz="2590" spc="-168" dirty="0"/>
              <a:t>t</a:t>
            </a:r>
            <a:r>
              <a:rPr sz="2590" spc="-136" dirty="0"/>
              <a:t>u</a:t>
            </a:r>
            <a:r>
              <a:rPr sz="2590" spc="-214" dirty="0"/>
              <a:t>l</a:t>
            </a:r>
            <a:r>
              <a:rPr sz="2590" spc="39" dirty="0"/>
              <a:t>o</a:t>
            </a:r>
            <a:endParaRPr sz="259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8164" y="2413177"/>
          <a:ext cx="7528997" cy="202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6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45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32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3. Conciso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(≤ </a:t>
                      </a:r>
                      <a:r>
                        <a:rPr sz="16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16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palabras).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(Índice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solidFill>
                            <a:srgbClr val="25408F"/>
                          </a:solidFill>
                          <a:latin typeface="Arial"/>
                          <a:cs typeface="Arial"/>
                        </a:rPr>
                        <a:t>Gunning</a:t>
                      </a:r>
                      <a:r>
                        <a:rPr sz="16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).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91383" y="4780222"/>
            <a:ext cx="2873124" cy="255775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>
              <a:spcBef>
                <a:spcPts val="130"/>
              </a:spcBef>
            </a:pPr>
            <a:r>
              <a:rPr sz="1554" spc="-19" dirty="0">
                <a:solidFill>
                  <a:srgbClr val="25408F"/>
                </a:solidFill>
                <a:latin typeface="Arial"/>
                <a:cs typeface="Arial"/>
                <a:hlinkClick r:id="rId2"/>
              </a:rPr>
              <a:t>http://simbon.madpage.com/Fog/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82230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6" dirty="0"/>
              <a:t>T</a:t>
            </a:r>
            <a:r>
              <a:rPr sz="2590" spc="-175" dirty="0"/>
              <a:t>í</a:t>
            </a:r>
            <a:r>
              <a:rPr sz="2590" spc="-168" dirty="0"/>
              <a:t>t</a:t>
            </a:r>
            <a:r>
              <a:rPr sz="2590" spc="-136" dirty="0"/>
              <a:t>u</a:t>
            </a:r>
            <a:r>
              <a:rPr sz="2590" spc="-214" dirty="0"/>
              <a:t>l</a:t>
            </a:r>
            <a:r>
              <a:rPr sz="2590" spc="39" dirty="0"/>
              <a:t>o</a:t>
            </a:r>
            <a:endParaRPr sz="259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8164" y="2413177"/>
          <a:ext cx="7528997" cy="202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6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45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32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4.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Identifica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las palabras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clave</a:t>
                      </a: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(descriptores) 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estudio.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82230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6" dirty="0"/>
              <a:t>T</a:t>
            </a:r>
            <a:r>
              <a:rPr sz="2590" spc="-175" dirty="0"/>
              <a:t>í</a:t>
            </a:r>
            <a:r>
              <a:rPr sz="2590" spc="-168" dirty="0"/>
              <a:t>t</a:t>
            </a:r>
            <a:r>
              <a:rPr sz="2590" spc="-136" dirty="0"/>
              <a:t>u</a:t>
            </a:r>
            <a:r>
              <a:rPr sz="2590" spc="-214" dirty="0"/>
              <a:t>l</a:t>
            </a:r>
            <a:r>
              <a:rPr sz="2590" spc="39" dirty="0"/>
              <a:t>o</a:t>
            </a:r>
            <a:endParaRPr sz="259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8164" y="2413177"/>
          <a:ext cx="7528997" cy="202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6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45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32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5.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Utiliza palabras completas </a:t>
                      </a:r>
                      <a:r>
                        <a:rPr sz="16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(no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utiliza</a:t>
                      </a:r>
                      <a:r>
                        <a:rPr sz="1600" spc="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abreviaturas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ni </a:t>
                      </a:r>
                      <a:r>
                        <a:rPr sz="16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siglas).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82230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6" dirty="0"/>
              <a:t>T</a:t>
            </a:r>
            <a:r>
              <a:rPr sz="2590" spc="-175" dirty="0"/>
              <a:t>í</a:t>
            </a:r>
            <a:r>
              <a:rPr sz="2590" spc="-168" dirty="0"/>
              <a:t>t</a:t>
            </a:r>
            <a:r>
              <a:rPr sz="2590" spc="-136" dirty="0"/>
              <a:t>u</a:t>
            </a:r>
            <a:r>
              <a:rPr sz="2590" spc="-214" dirty="0"/>
              <a:t>l</a:t>
            </a:r>
            <a:r>
              <a:rPr sz="2590" spc="39" dirty="0"/>
              <a:t>o</a:t>
            </a:r>
            <a:endParaRPr sz="259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8164" y="2413177"/>
          <a:ext cx="7528997" cy="202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6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45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32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6.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Usa tono</a:t>
                      </a: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afirmativo.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82230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6" dirty="0"/>
              <a:t>T</a:t>
            </a:r>
            <a:r>
              <a:rPr sz="2590" spc="-175" dirty="0"/>
              <a:t>í</a:t>
            </a:r>
            <a:r>
              <a:rPr sz="2590" spc="-168" dirty="0"/>
              <a:t>t</a:t>
            </a:r>
            <a:r>
              <a:rPr sz="2590" spc="-136" dirty="0"/>
              <a:t>u</a:t>
            </a:r>
            <a:r>
              <a:rPr sz="2590" spc="-214" dirty="0"/>
              <a:t>l</a:t>
            </a:r>
            <a:r>
              <a:rPr sz="2590" spc="39" dirty="0"/>
              <a:t>o</a:t>
            </a:r>
            <a:endParaRPr sz="259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5666"/>
              </p:ext>
            </p:extLst>
          </p:nvPr>
        </p:nvGraphicFramePr>
        <p:xfrm>
          <a:off x="2108164" y="2413177"/>
          <a:ext cx="7528997" cy="202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Pautas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para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evaluar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6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título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045" marB="0">
                    <a:solidFill>
                      <a:srgbClr val="E6E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aspecto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logra: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SÍ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DUDOSO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8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Puntuación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028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32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es-CO"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6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Usa</a:t>
                      </a:r>
                      <a:r>
                        <a:rPr sz="16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términos</a:t>
                      </a:r>
                      <a:r>
                        <a:rPr sz="16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claros</a:t>
                      </a:r>
                      <a:r>
                        <a:rPr sz="16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directos,</a:t>
                      </a:r>
                      <a:r>
                        <a:rPr sz="16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sin</a:t>
                      </a:r>
                      <a:r>
                        <a:rPr sz="16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usar</a:t>
                      </a:r>
                      <a:r>
                        <a:rPr sz="160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términos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efectistas.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512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91580" y="4780025"/>
            <a:ext cx="7282308" cy="255775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>
              <a:spcBef>
                <a:spcPts val="130"/>
              </a:spcBef>
            </a:pP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exposición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plaguicidas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asocia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disminución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recuento</a:t>
            </a:r>
            <a:r>
              <a:rPr sz="1554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espermático.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3" y="1053543"/>
            <a:ext cx="3755454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10" dirty="0"/>
              <a:t>Características </a:t>
            </a:r>
            <a:r>
              <a:rPr sz="2590" spc="-162" dirty="0"/>
              <a:t>del</a:t>
            </a:r>
            <a:r>
              <a:rPr sz="2590" spc="-110" dirty="0"/>
              <a:t> </a:t>
            </a:r>
            <a:r>
              <a:rPr sz="2590" spc="-117" dirty="0"/>
              <a:t>resumen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3" y="2037386"/>
            <a:ext cx="7567647" cy="2759945"/>
          </a:xfrm>
          <a:prstGeom prst="rect">
            <a:avLst/>
          </a:prstGeom>
        </p:spPr>
        <p:txBody>
          <a:bodyPr vert="horz" wrap="square" lIns="0" tIns="42758" rIns="0" bIns="0" rtlCol="0">
            <a:spAutoFit/>
          </a:bodyPr>
          <a:lstStyle/>
          <a:p>
            <a:pPr marL="312484" indent="-296037">
              <a:spcBef>
                <a:spcPts val="335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Definición: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Expresión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abreviada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reducida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términos sucintos,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precisos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-9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esenciales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7"/>
              </a:spcBef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ideas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conceptos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más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importantes del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Tarjeta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presentación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lector.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Independiente.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Autoexplicativo.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0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Autónomo.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Finalidad: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Identificar 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contenido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documento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forma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rápida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exacta.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Extensión: 150-250 palabras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554" spc="-26" dirty="0">
                <a:solidFill>
                  <a:srgbClr val="25408F"/>
                </a:solidFill>
                <a:latin typeface="Arial"/>
                <a:cs typeface="Arial"/>
              </a:rPr>
              <a:t>Medline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).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Estilo: Claro,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preciso, conciso, sencillo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554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impersonal.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43"/>
            <a:ext cx="3164219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04" dirty="0"/>
              <a:t>Estructura </a:t>
            </a:r>
            <a:r>
              <a:rPr sz="2590" spc="-162" dirty="0"/>
              <a:t>del</a:t>
            </a:r>
            <a:r>
              <a:rPr sz="2590" spc="-97" dirty="0"/>
              <a:t> </a:t>
            </a:r>
            <a:r>
              <a:rPr sz="2590" spc="-117" dirty="0"/>
              <a:t>resumen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1990711"/>
            <a:ext cx="7568469" cy="3123840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AutoNum type="arabicPeriod"/>
              <a:tabLst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Fundamentos/objetivos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principales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Metodología.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Diseño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tipo de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0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Contexto: </a:t>
            </a: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lugar,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tiempo,</a:t>
            </a:r>
            <a:r>
              <a:rPr sz="1554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ámbito.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Sujetos participantes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pacientes.</a:t>
            </a:r>
            <a:endParaRPr sz="1554">
              <a:latin typeface="Arial"/>
              <a:cs typeface="Arial"/>
            </a:endParaRPr>
          </a:p>
          <a:p>
            <a:pPr marL="575628" marR="6579" lvl="1" indent="-296037">
              <a:lnSpc>
                <a:spcPct val="111100"/>
              </a:lnSpc>
              <a:spcBef>
                <a:spcPts val="369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Intervenciones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(variable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predictora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554" spc="-14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independiente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introducida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por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investigador, 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variable resultado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dependiente).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Tipo 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análisis estadístico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previsto.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Resultados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hallazgos principales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valores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numéricos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precisos.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Conclusiones principales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798217C8-6FEE-4E64-9EB0-1A60643C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2209800" cy="2057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846FDDE3-6C8A-428F-9C69-EEFD988C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86000"/>
            <a:ext cx="1600200" cy="1600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DB03A8CD-E39F-4766-9F14-6E9C7501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10668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9016A5D7-67F7-4E19-AEB6-B65B70F5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6670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5E6A3F0F-F28C-4158-A5CB-130BB4D6F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43201"/>
            <a:ext cx="190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600" b="1">
                <a:latin typeface="Arial" panose="020B0604020202020204" pitchFamily="34" charset="0"/>
              </a:rPr>
              <a:t>Aumento de la Susceptibilidad</a:t>
            </a:r>
            <a:endParaRPr lang="es-ES" altLang="es-CO" sz="1600" b="1">
              <a:latin typeface="Arial" panose="020B0604020202020204" pitchFamily="34" charset="0"/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B94FAD6C-E1E1-44DF-BACD-2881B3D0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1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600" b="1">
                <a:latin typeface="Arial" panose="020B0604020202020204" pitchFamily="34" charset="0"/>
              </a:rPr>
              <a:t>Ingestión del Vibrión </a:t>
            </a:r>
            <a:endParaRPr lang="es-ES" altLang="es-CO" sz="1600" b="1">
              <a:latin typeface="Arial" panose="020B0604020202020204" pitchFamily="34" charset="0"/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9620BA1A-239B-4AB1-BE4C-E308FE2F8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8956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600" b="1">
                <a:latin typeface="Arial" panose="020B0604020202020204" pitchFamily="34" charset="0"/>
              </a:rPr>
              <a:t>Cólera</a:t>
            </a:r>
            <a:endParaRPr lang="es-ES" altLang="es-CO" sz="1600" b="1">
              <a:latin typeface="Arial" panose="020B0604020202020204" pitchFamily="34" charset="0"/>
            </a:endParaRPr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5ABEE961-9DF9-41C4-8F20-D10658D0A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28956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DC40EA5C-6BD6-44C9-B932-1157EC4C6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2895601"/>
            <a:ext cx="1052513" cy="485775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01AFA73E-71A1-4E31-B5CC-E08DD4F6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53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Pobreza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C6597F26-AFF7-4134-9672-2CAA7022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858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Hacinamiento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5AB758A3-7F2C-4254-937C-606F295B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002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Malnutrición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78014564-859E-48C4-A666-93738DC83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6720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Factores Genéticos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1741AF43-D75C-4BF2-AA9C-BD170832E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14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2D27FC7C-38D1-438F-9237-29E72BBEC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89" name="Line 17">
            <a:extLst>
              <a:ext uri="{FF2B5EF4-FFF2-40B4-BE49-F238E27FC236}">
                <a16:creationId xmlns:a16="http://schemas.microsoft.com/office/drawing/2014/main" id="{41ACC85B-7FDB-4739-9538-05A158C7D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810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EB5D056E-F360-4545-968B-7C06D8F22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9AC73111-0C78-4260-B739-7D346E27E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14400"/>
            <a:ext cx="1371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Exposición al agua contaminada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554EFCDE-F481-4D63-B298-880474EA5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828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0E7A4402-5CE0-4CA5-A6A8-94F5ADB47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830263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9BF63A37-860D-44A7-9AC5-134E926AB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990600"/>
            <a:ext cx="2362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Efectos de las toxinas del Cólera en las células de la pared intestinal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8E2F636C-060D-44E6-9897-3ADD6CDAF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828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96" name="Line 24">
            <a:extLst>
              <a:ext uri="{FF2B5EF4-FFF2-40B4-BE49-F238E27FC236}">
                <a16:creationId xmlns:a16="http://schemas.microsoft.com/office/drawing/2014/main" id="{C36DC8EA-D923-4816-9F1F-597F2061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038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97" name="Line 25">
            <a:extLst>
              <a:ext uri="{FF2B5EF4-FFF2-40B4-BE49-F238E27FC236}">
                <a16:creationId xmlns:a16="http://schemas.microsoft.com/office/drawing/2014/main" id="{0ECB23F4-C57A-4190-91F6-DE05CCD28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096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8C13BF9B-70FA-4237-ABFD-4E6721AD3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096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48DCCB9C-0EBF-475A-9C99-56153C1F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392863"/>
            <a:ext cx="426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solidFill>
                  <a:schemeClr val="accent2"/>
                </a:solidFill>
                <a:latin typeface="Arial" panose="020B0604020202020204" pitchFamily="34" charset="0"/>
              </a:rPr>
              <a:t>FACTORES DE RIESGO PARA EL COLERA</a:t>
            </a:r>
            <a:endParaRPr lang="es-ES" altLang="es-CO" sz="1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B5CE89B6-CEBC-454A-85D7-9B16EB98E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392863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solidFill>
                  <a:schemeClr val="accent2"/>
                </a:solidFill>
                <a:latin typeface="Arial" panose="020B0604020202020204" pitchFamily="34" charset="0"/>
              </a:rPr>
              <a:t>MECANISMOS DEL COLERA</a:t>
            </a:r>
            <a:endParaRPr lang="es-ES" altLang="es-CO" sz="1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CF0F187A-0221-453E-99E1-41F6BCFE4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76201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b="1">
                <a:solidFill>
                  <a:schemeClr val="accent2"/>
                </a:solidFill>
                <a:latin typeface="Arial" panose="020B0604020202020204" pitchFamily="34" charset="0"/>
              </a:rPr>
              <a:t>Complejo Causal  del Cólera</a:t>
            </a:r>
            <a:endParaRPr lang="es-ES" altLang="es-CO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1728479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04" dirty="0"/>
              <a:t>Introducción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3" y="1731011"/>
            <a:ext cx="7569291" cy="3919571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Describe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elementos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fase conceptual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>
              <a:latin typeface="Arial"/>
              <a:cs typeface="Arial"/>
            </a:endParaRPr>
          </a:p>
          <a:p>
            <a:pPr marL="312484" marR="7401" indent="-296037">
              <a:lnSpc>
                <a:spcPct val="111100"/>
              </a:lnSpc>
              <a:spcBef>
                <a:spcPts val="36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Describe los conceptos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básicos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necesarios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para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comprensión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</a:t>
            </a:r>
            <a:r>
              <a:rPr sz="1554" spc="-25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original 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(marco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teórico).</a:t>
            </a:r>
            <a:endParaRPr sz="1554">
              <a:latin typeface="Arial"/>
              <a:cs typeface="Arial"/>
            </a:endParaRPr>
          </a:p>
          <a:p>
            <a:pPr marL="575628" marR="6579" lvl="1" indent="-296037">
              <a:lnSpc>
                <a:spcPct val="111100"/>
              </a:lnSpc>
              <a:spcBef>
                <a:spcPts val="369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Sistema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ideas procedentes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experiencias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conocimientos anteriores, que 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proveen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fundamentos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soporte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conceptual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Sirve</a:t>
            </a:r>
            <a:r>
              <a:rPr sz="1554" spc="-5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transición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entre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mundo</a:t>
            </a:r>
            <a:r>
              <a:rPr sz="1554" spc="-5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lector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mundo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-5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autor,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preparando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lector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7"/>
              </a:spcBef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para que lea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atención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reflexión.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Responde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qué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sz="1554" spc="-6" dirty="0">
                <a:solidFill>
                  <a:srgbClr val="25408F"/>
                </a:solidFill>
                <a:latin typeface="Arial"/>
                <a:cs typeface="Arial"/>
              </a:rPr>
              <a:t>por </a:t>
            </a: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qué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Justificación 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medidas que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van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realizar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largo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</a:t>
            </a:r>
            <a:r>
              <a:rPr sz="1554" spc="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Conocer 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estado actual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problema, sus antecedentes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conocimientos</a:t>
            </a:r>
            <a:r>
              <a:rPr sz="1554" spc="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más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7"/>
              </a:spcBef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recientes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existentes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sobre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mismo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(revisión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bibliográfica).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Despertar el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interés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lector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conocer 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resto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5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5361410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04" dirty="0"/>
              <a:t>Estructura </a:t>
            </a:r>
            <a:r>
              <a:rPr sz="2590" spc="-162" dirty="0"/>
              <a:t>secuencial </a:t>
            </a:r>
            <a:r>
              <a:rPr sz="2590" spc="-148" dirty="0"/>
              <a:t>de </a:t>
            </a:r>
            <a:r>
              <a:rPr sz="2590" spc="-220" dirty="0"/>
              <a:t>la</a:t>
            </a:r>
            <a:r>
              <a:rPr sz="2590" spc="104" dirty="0"/>
              <a:t> </a:t>
            </a:r>
            <a:r>
              <a:rPr sz="2590" spc="-110" dirty="0"/>
              <a:t>introducción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3" y="1731011"/>
            <a:ext cx="7567647" cy="2491616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Enumeración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los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temas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generales que abarcan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problema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(marco</a:t>
            </a:r>
            <a:r>
              <a:rPr sz="1554" spc="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teórico).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Revisión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antecedentes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problema.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Definición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problema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(pregunta)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>
              <a:latin typeface="Arial"/>
              <a:cs typeface="Arial"/>
            </a:endParaRPr>
          </a:p>
          <a:p>
            <a:pPr marL="312484" marR="6579" indent="-296037">
              <a:lnSpc>
                <a:spcPct val="111100"/>
              </a:lnSpc>
              <a:spcBef>
                <a:spcPts val="368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Enunciación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ubicación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variables (predictora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resultado)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considerar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relación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problema.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Formulación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objetivos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Importancia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alcance del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Limitaciones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6506055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23" dirty="0"/>
              <a:t>Materiales </a:t>
            </a:r>
            <a:r>
              <a:rPr sz="2590" spc="-148" dirty="0"/>
              <a:t>y </a:t>
            </a:r>
            <a:r>
              <a:rPr sz="2590" spc="-130" dirty="0"/>
              <a:t>métodos: </a:t>
            </a:r>
            <a:r>
              <a:rPr sz="2590" spc="-110" dirty="0"/>
              <a:t>Características </a:t>
            </a:r>
            <a:r>
              <a:rPr sz="2590" spc="-162" dirty="0"/>
              <a:t>del</a:t>
            </a:r>
            <a:r>
              <a:rPr sz="2590" spc="155" dirty="0"/>
              <a:t> </a:t>
            </a:r>
            <a:r>
              <a:rPr sz="2590" spc="-110" dirty="0"/>
              <a:t>diseño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1731011"/>
            <a:ext cx="7568469" cy="2368057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Adecuación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pregunta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concretada en los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objetivos.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Precisión,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que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aumenta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disminuir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variabilidad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inducida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por</a:t>
            </a:r>
            <a:r>
              <a:rPr sz="1554" spc="-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covariables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extrañas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7"/>
              </a:spcBef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(factores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confusión).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Poder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(capacidad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un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diseño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para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describir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relaciones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entre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7"/>
              </a:spcBef>
            </a:pP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variables).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Ausencia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sesgos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que produzcan distorsiones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los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resultados.</a:t>
            </a:r>
            <a:endParaRPr sz="1554">
              <a:latin typeface="Arial"/>
              <a:cs typeface="Arial"/>
            </a:endParaRPr>
          </a:p>
          <a:p>
            <a:pPr marL="312484" marR="6579" indent="-296037">
              <a:lnSpc>
                <a:spcPct val="111100"/>
              </a:lnSpc>
              <a:spcBef>
                <a:spcPts val="36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Consideración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limitaciones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(diseños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observacionales)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aspectos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éticos  del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plan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(diseños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experimentales).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4465101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23" dirty="0"/>
              <a:t>Materiales </a:t>
            </a:r>
            <a:r>
              <a:rPr sz="2590" spc="-148" dirty="0"/>
              <a:t>y </a:t>
            </a:r>
            <a:r>
              <a:rPr sz="2590" spc="-130" dirty="0"/>
              <a:t>métodos:</a:t>
            </a:r>
            <a:r>
              <a:rPr sz="2590" spc="39" dirty="0"/>
              <a:t> </a:t>
            </a:r>
            <a:r>
              <a:rPr sz="2590" spc="-104" dirty="0"/>
              <a:t>Estructura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3" y="1731011"/>
            <a:ext cx="7567647" cy="3072544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1661" indent="-295215">
              <a:spcBef>
                <a:spcPts val="699"/>
              </a:spcBef>
              <a:buAutoNum type="arabicPeriod"/>
              <a:tabLst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Tipo de </a:t>
            </a: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diseño</a:t>
            </a:r>
            <a:r>
              <a:rPr sz="1554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(estudio).</a:t>
            </a:r>
            <a:endParaRPr sz="1554">
              <a:latin typeface="Arial"/>
              <a:cs typeface="Arial"/>
            </a:endParaRPr>
          </a:p>
          <a:p>
            <a:pPr marL="311661" indent="-295215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Sujetos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incluidos (criterios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selección de la</a:t>
            </a:r>
            <a:r>
              <a:rPr sz="1554" spc="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muestra).</a:t>
            </a:r>
            <a:endParaRPr sz="1554">
              <a:latin typeface="Arial"/>
              <a:cs typeface="Arial"/>
            </a:endParaRPr>
          </a:p>
          <a:p>
            <a:pPr marL="311661" indent="-295215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26" dirty="0">
                <a:solidFill>
                  <a:srgbClr val="25408F"/>
                </a:solidFill>
                <a:latin typeface="Arial"/>
                <a:cs typeface="Arial"/>
              </a:rPr>
              <a:t>Fuentes </a:t>
            </a:r>
            <a:r>
              <a:rPr sz="1554" spc="-6" dirty="0">
                <a:solidFill>
                  <a:srgbClr val="25408F"/>
                </a:solidFill>
                <a:latin typeface="Arial"/>
                <a:cs typeface="Arial"/>
              </a:rPr>
              <a:t>de</a:t>
            </a:r>
            <a:r>
              <a:rPr sz="1554" spc="13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información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554">
              <a:latin typeface="Arial"/>
              <a:cs typeface="Arial"/>
            </a:endParaRPr>
          </a:p>
          <a:p>
            <a:pPr marL="311661" indent="-295215">
              <a:spcBef>
                <a:spcPts val="570"/>
              </a:spcBef>
              <a:buAutoNum type="arabicPeriod"/>
              <a:tabLst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Descripción</a:t>
            </a:r>
            <a:r>
              <a:rPr sz="1554" spc="-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-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intervención</a:t>
            </a:r>
            <a:r>
              <a:rPr sz="1554" spc="-1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definición</a:t>
            </a:r>
            <a:r>
              <a:rPr sz="1554" spc="-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-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punto</a:t>
            </a:r>
            <a:r>
              <a:rPr sz="1554" spc="-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final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-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-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</a:t>
            </a:r>
            <a:r>
              <a:rPr sz="1554" spc="-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(estudios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7"/>
              </a:spcBef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experimentales).</a:t>
            </a:r>
            <a:endParaRPr sz="1554">
              <a:latin typeface="Arial"/>
              <a:cs typeface="Arial"/>
            </a:endParaRPr>
          </a:p>
          <a:p>
            <a:pPr marL="311661" indent="-295215">
              <a:spcBef>
                <a:spcPts val="576"/>
              </a:spcBef>
              <a:buAutoNum type="arabicPeriod" startAt="5"/>
              <a:tabLst>
                <a:tab pos="312484" algn="l"/>
              </a:tabLst>
            </a:pP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Instrumentos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procedimientos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medida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(cuestionarios).</a:t>
            </a:r>
            <a:endParaRPr sz="1554">
              <a:latin typeface="Arial"/>
              <a:cs typeface="Arial"/>
            </a:endParaRPr>
          </a:p>
          <a:p>
            <a:pPr marL="311661" marR="6579" indent="-295215">
              <a:lnSpc>
                <a:spcPct val="111100"/>
              </a:lnSpc>
              <a:spcBef>
                <a:spcPts val="369"/>
              </a:spcBef>
              <a:buAutoNum type="arabicPeriod" startAt="5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Definición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</a:t>
            </a: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variables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covariables incluidas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estudio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(factor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estudio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criterio de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evaluación).</a:t>
            </a:r>
            <a:endParaRPr sz="1554">
              <a:latin typeface="Arial"/>
              <a:cs typeface="Arial"/>
            </a:endParaRPr>
          </a:p>
          <a:p>
            <a:pPr marL="311661" indent="-295215">
              <a:spcBef>
                <a:spcPts val="576"/>
              </a:spcBef>
              <a:buAutoNum type="arabicPeriod" startAt="5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Limitaciones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consideraciones éticas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>
              <a:latin typeface="Arial"/>
              <a:cs typeface="Arial"/>
            </a:endParaRPr>
          </a:p>
          <a:p>
            <a:pPr marL="311661" indent="-295215">
              <a:spcBef>
                <a:spcPts val="570"/>
              </a:spcBef>
              <a:buAutoNum type="arabicPeriod" startAt="5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Pruebas </a:t>
            </a:r>
            <a:r>
              <a:rPr sz="1554" spc="-13" dirty="0">
                <a:solidFill>
                  <a:srgbClr val="25408F"/>
                </a:solidFill>
                <a:latin typeface="Arial"/>
                <a:cs typeface="Arial"/>
              </a:rPr>
              <a:t>estadísticas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utilizar (programa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estadístico).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1471921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17" dirty="0"/>
              <a:t>Resultados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1731011"/>
            <a:ext cx="7568469" cy="4019598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¿Qué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encontró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la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¿Cuáles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son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hallazgos principales, producto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metodología</a:t>
            </a:r>
            <a:r>
              <a:rPr sz="1554" spc="9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utilizada?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¿Con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qué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grado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-13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detalle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técnico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deben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presentarse</a:t>
            </a:r>
            <a:r>
              <a:rPr sz="1554" spc="-13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hallazgos?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</a:t>
            </a:r>
            <a:r>
              <a:rPr sz="1554" spc="-13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</a:t>
            </a:r>
            <a:r>
              <a:rPr sz="1554" spc="-14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suficiente</a:t>
            </a:r>
            <a:endParaRPr sz="1554">
              <a:latin typeface="Arial"/>
              <a:cs typeface="Arial"/>
            </a:endParaRPr>
          </a:p>
          <a:p>
            <a:pPr marL="312484">
              <a:spcBef>
                <a:spcPts val="207"/>
              </a:spcBef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para que sean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entendidos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por el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lector.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0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Seleccionar,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ordenar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presentar sus hallazgos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mediante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formas</a:t>
            </a:r>
            <a:r>
              <a:rPr sz="1554" spc="11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estilísticas: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Primarias:</a:t>
            </a:r>
            <a:r>
              <a:rPr sz="1554" spc="9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Texto</a:t>
            </a:r>
            <a:r>
              <a:rPr sz="1554" spc="12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(forma</a:t>
            </a:r>
            <a:r>
              <a:rPr sz="1554" spc="9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estilística</a:t>
            </a:r>
            <a:r>
              <a:rPr sz="1554" spc="9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más</a:t>
            </a:r>
            <a:r>
              <a:rPr sz="1554" spc="1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eficiente</a:t>
            </a:r>
            <a:r>
              <a:rPr sz="1554" spc="9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554" spc="9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presentación</a:t>
            </a:r>
            <a:r>
              <a:rPr sz="1554" spc="9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9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</a:t>
            </a:r>
            <a:endParaRPr sz="1554">
              <a:latin typeface="Arial"/>
              <a:cs typeface="Arial"/>
            </a:endParaRPr>
          </a:p>
          <a:p>
            <a:pPr marL="575628">
              <a:spcBef>
                <a:spcPts val="207"/>
              </a:spcBef>
            </a:pP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resultados).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Secundarias: Auxiliares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texto.</a:t>
            </a:r>
            <a:endParaRPr sz="1554">
              <a:latin typeface="Arial"/>
              <a:cs typeface="Arial"/>
            </a:endParaRPr>
          </a:p>
          <a:p>
            <a:pPr marL="855218" lvl="2" indent="-296037">
              <a:spcBef>
                <a:spcPts val="576"/>
              </a:spcBef>
              <a:buChar char="•"/>
              <a:tabLst>
                <a:tab pos="855218" algn="l"/>
                <a:tab pos="856040" algn="l"/>
              </a:tabLst>
            </a:pP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Tablas.</a:t>
            </a:r>
            <a:endParaRPr sz="1554">
              <a:latin typeface="Arial"/>
              <a:cs typeface="Arial"/>
            </a:endParaRPr>
          </a:p>
          <a:p>
            <a:pPr marL="855218" lvl="2" indent="-296037">
              <a:spcBef>
                <a:spcPts val="570"/>
              </a:spcBef>
              <a:buChar char="•"/>
              <a:tabLst>
                <a:tab pos="855218" algn="l"/>
                <a:tab pos="856040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Gráficos.</a:t>
            </a:r>
            <a:endParaRPr sz="1554">
              <a:latin typeface="Arial"/>
              <a:cs typeface="Arial"/>
            </a:endParaRPr>
          </a:p>
          <a:p>
            <a:pPr marL="855218" lvl="2" indent="-296037">
              <a:spcBef>
                <a:spcPts val="576"/>
              </a:spcBef>
              <a:buChar char="•"/>
              <a:tabLst>
                <a:tab pos="855218" algn="l"/>
                <a:tab pos="856040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Figuras.</a:t>
            </a:r>
            <a:endParaRPr sz="1554">
              <a:latin typeface="Arial"/>
              <a:cs typeface="Arial"/>
            </a:endParaRPr>
          </a:p>
          <a:p>
            <a:pPr marL="855218" lvl="2" indent="-296037">
              <a:spcBef>
                <a:spcPts val="576"/>
              </a:spcBef>
              <a:buChar char="•"/>
              <a:tabLst>
                <a:tab pos="855218" algn="l"/>
                <a:tab pos="856040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Fotografías.</a:t>
            </a:r>
            <a:endParaRPr sz="1554">
              <a:latin typeface="Arial"/>
              <a:cs typeface="Arial"/>
            </a:endParaRPr>
          </a:p>
          <a:p>
            <a:pPr marL="855218" lvl="2" indent="-296037">
              <a:spcBef>
                <a:spcPts val="570"/>
              </a:spcBef>
              <a:buChar char="•"/>
              <a:tabLst>
                <a:tab pos="855218" algn="l"/>
                <a:tab pos="856040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Diagramas.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132226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65" dirty="0"/>
              <a:t>Discusión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1731011"/>
            <a:ext cx="7568469" cy="2175504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¿Cuál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es el significado de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hallazgos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estudio?</a:t>
            </a:r>
            <a:endParaRPr sz="1554" dirty="0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Destacar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aspectos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nuevos</a:t>
            </a:r>
            <a:r>
              <a:rPr sz="1554" spc="-1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relevantes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estudio</a:t>
            </a:r>
            <a:r>
              <a:rPr sz="1554" spc="-1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principales</a:t>
            </a:r>
            <a:r>
              <a:rPr sz="1554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conclusiones.</a:t>
            </a:r>
            <a:endParaRPr sz="1554" dirty="0">
              <a:latin typeface="Arial"/>
              <a:cs typeface="Arial"/>
            </a:endParaRPr>
          </a:p>
          <a:p>
            <a:pPr marL="312484" marR="6579" indent="-296037">
              <a:lnSpc>
                <a:spcPct val="111100"/>
              </a:lnSpc>
              <a:spcBef>
                <a:spcPts val="36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Análisis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interpretación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datos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la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según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metodología 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empleada.</a:t>
            </a:r>
            <a:endParaRPr sz="1554" dirty="0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Concretar una respuesta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(conclusión)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pregunta </a:t>
            </a: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(objetivo)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 err="1">
                <a:solidFill>
                  <a:srgbClr val="231F20"/>
                </a:solidFill>
                <a:latin typeface="Arial"/>
                <a:cs typeface="Arial"/>
              </a:rPr>
              <a:t>investigación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lang="es-CO" sz="1554" spc="-19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lang="es-CO" sz="1554" spc="-19" dirty="0">
                <a:solidFill>
                  <a:srgbClr val="231F20"/>
                </a:solidFill>
                <a:latin typeface="Arial"/>
                <a:cs typeface="Arial"/>
              </a:rPr>
              <a:t>Plantea los sesgos y limitaciones</a:t>
            </a: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lang="es-CO" sz="1554" spc="-19" dirty="0">
                <a:solidFill>
                  <a:srgbClr val="231F20"/>
                </a:solidFill>
                <a:latin typeface="Arial"/>
                <a:cs typeface="Arial"/>
              </a:rPr>
              <a:t>Compara con otros estudios no repite resultados</a:t>
            </a:r>
            <a:endParaRPr sz="1554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3" y="1053560"/>
            <a:ext cx="1528660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71" dirty="0"/>
              <a:t>Conclusión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1777702"/>
            <a:ext cx="7568469" cy="2717474"/>
          </a:xfrm>
          <a:prstGeom prst="rect">
            <a:avLst/>
          </a:prstGeom>
        </p:spPr>
        <p:txBody>
          <a:bodyPr vert="horz" wrap="square" lIns="0" tIns="16446" rIns="0" bIns="0" rtlCol="0">
            <a:spAutoFit/>
          </a:bodyPr>
          <a:lstStyle/>
          <a:p>
            <a:pPr marL="16447" marR="6579">
              <a:lnSpc>
                <a:spcPct val="111100"/>
              </a:lnSpc>
              <a:spcBef>
                <a:spcPts val="130"/>
              </a:spcBef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Representa</a:t>
            </a:r>
            <a:r>
              <a:rPr sz="1554" spc="-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respuesta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investigador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(apoyado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-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interpretación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</a:t>
            </a:r>
            <a:r>
              <a:rPr sz="1554" spc="-7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resultados 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obtenidos)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pregunta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 planteada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forma de</a:t>
            </a:r>
            <a:r>
              <a:rPr sz="1554" spc="7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objetivo.</a:t>
            </a:r>
            <a:endParaRPr sz="155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84">
              <a:latin typeface="Times New Roman"/>
              <a:cs typeface="Times New Roman"/>
            </a:endParaRPr>
          </a:p>
          <a:p>
            <a:pPr marL="312484" indent="-296037">
              <a:spcBef>
                <a:spcPts val="1075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Errores más frecuentes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conclusiones: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Discordancia numérica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entre objetivos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conclusiones.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Las conclusiones no se justifican al no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apoyarse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resultados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estudio.</a:t>
            </a:r>
            <a:endParaRPr sz="1554">
              <a:latin typeface="Arial"/>
              <a:cs typeface="Arial"/>
            </a:endParaRPr>
          </a:p>
          <a:p>
            <a:pPr marL="575628" marR="6579" lvl="1" indent="-296037">
              <a:lnSpc>
                <a:spcPct val="111100"/>
              </a:lnSpc>
              <a:spcBef>
                <a:spcPts val="363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Las conclusiones no concuerdan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objetivos (preguntas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investigación,</a:t>
            </a:r>
            <a:r>
              <a:rPr sz="1554" spc="-23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por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tanto dejan sin respuesta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pregunta).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Las conclusiones no se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entienden.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2276132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10" dirty="0"/>
              <a:t>Agradecimientos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1990743"/>
            <a:ext cx="7568469" cy="1522313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16447">
              <a:spcBef>
                <a:spcPts val="699"/>
              </a:spcBef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Reconocimiento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personas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instituciones que ayudaron</a:t>
            </a:r>
            <a:r>
              <a:rPr sz="1554" spc="5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en...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Forma intelectual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material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autor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redacción del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artículo.</a:t>
            </a:r>
            <a:endParaRPr sz="1554">
              <a:latin typeface="Arial"/>
              <a:cs typeface="Arial"/>
            </a:endParaRPr>
          </a:p>
          <a:p>
            <a:pPr marL="312484" marR="6579" indent="-296037">
              <a:lnSpc>
                <a:spcPct val="111100"/>
              </a:lnSpc>
              <a:spcBef>
                <a:spcPts val="363"/>
              </a:spcBef>
              <a:buAutoNum type="arabicPeriod"/>
              <a:tabLst>
                <a:tab pos="312484" algn="l"/>
              </a:tabLst>
            </a:pP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revisión</a:t>
            </a: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del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manuscrito</a:t>
            </a: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tanto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aspectos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contenido</a:t>
            </a: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como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-3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</a:t>
            </a:r>
            <a:r>
              <a:rPr sz="1554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estructura 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su estilo.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2" y="1053576"/>
            <a:ext cx="1491656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155" dirty="0"/>
              <a:t>Bibliografía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3" y="1990744"/>
            <a:ext cx="7567647" cy="1227167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312484" indent="-296037">
              <a:spcBef>
                <a:spcPts val="69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Introducción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el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texto: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Sistema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Vancouver (orden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mención en el</a:t>
            </a:r>
            <a:r>
              <a:rPr sz="1554" spc="5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32" dirty="0">
                <a:solidFill>
                  <a:srgbClr val="231F20"/>
                </a:solidFill>
                <a:latin typeface="Arial"/>
                <a:cs typeface="Arial"/>
              </a:rPr>
              <a:t>texto).</a:t>
            </a:r>
            <a:endParaRPr sz="1554">
              <a:latin typeface="Arial"/>
              <a:cs typeface="Arial"/>
            </a:endParaRPr>
          </a:p>
          <a:p>
            <a:pPr marL="312484" marR="6579" indent="-296037">
              <a:lnSpc>
                <a:spcPct val="111100"/>
              </a:lnSpc>
              <a:spcBef>
                <a:spcPts val="369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Distribución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el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texto: 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30-40%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citas aparece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apoyando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discusión (2ª  revisión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bibliográfica).</a:t>
            </a:r>
            <a:endParaRPr sz="1554">
              <a:latin typeface="Arial"/>
              <a:cs typeface="Arial"/>
            </a:endParaRPr>
          </a:p>
          <a:p>
            <a:pPr marL="312484" indent="-296037">
              <a:spcBef>
                <a:spcPts val="576"/>
              </a:spcBef>
              <a:buChar char="•"/>
              <a:tabLst>
                <a:tab pos="311661" algn="l"/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Cantidad: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25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citas/2.000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palabras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texto.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713" y="1053576"/>
            <a:ext cx="5391835" cy="415177"/>
          </a:xfrm>
          <a:prstGeom prst="rect">
            <a:avLst/>
          </a:prstGeom>
        </p:spPr>
        <p:txBody>
          <a:bodyPr vert="horz" wrap="square" lIns="0" tIns="16446" rIns="0" bIns="0" rtlCol="0" anchor="ctr">
            <a:spAutoFit/>
          </a:bodyPr>
          <a:lstStyle/>
          <a:p>
            <a:pPr marL="16447">
              <a:lnSpc>
                <a:spcPct val="100000"/>
              </a:lnSpc>
              <a:spcBef>
                <a:spcPts val="130"/>
              </a:spcBef>
            </a:pPr>
            <a:r>
              <a:rPr sz="2590" spc="-45" dirty="0"/>
              <a:t>Errores </a:t>
            </a:r>
            <a:r>
              <a:rPr sz="2590" spc="-148" dirty="0"/>
              <a:t>más frecuentes </a:t>
            </a:r>
            <a:r>
              <a:rPr sz="2590" spc="-155" dirty="0"/>
              <a:t>de </a:t>
            </a:r>
            <a:r>
              <a:rPr sz="2590" spc="-220" dirty="0"/>
              <a:t>la</a:t>
            </a:r>
            <a:r>
              <a:rPr sz="2590" spc="148" dirty="0"/>
              <a:t> </a:t>
            </a:r>
            <a:r>
              <a:rPr sz="2590" spc="-168" dirty="0"/>
              <a:t>bibliografía</a:t>
            </a:r>
            <a:endParaRPr sz="2590"/>
          </a:p>
        </p:txBody>
      </p:sp>
      <p:sp>
        <p:nvSpPr>
          <p:cNvPr id="6" name="object 6"/>
          <p:cNvSpPr txBox="1"/>
          <p:nvPr/>
        </p:nvSpPr>
        <p:spPr>
          <a:xfrm>
            <a:off x="2091712" y="1990743"/>
            <a:ext cx="7568469" cy="4045567"/>
          </a:xfrm>
          <a:prstGeom prst="rect">
            <a:avLst/>
          </a:prstGeom>
        </p:spPr>
        <p:txBody>
          <a:bodyPr vert="horz" wrap="square" lIns="0" tIns="88809" rIns="0" bIns="0" rtlCol="0">
            <a:spAutoFit/>
          </a:bodyPr>
          <a:lstStyle/>
          <a:p>
            <a:pPr marL="279591" indent="-263144">
              <a:spcBef>
                <a:spcPts val="699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Citar todos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artículos indiscriminadamente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(escoger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los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más</a:t>
            </a:r>
            <a:r>
              <a:rPr sz="1554" spc="9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adecuados).</a:t>
            </a:r>
            <a:endParaRPr sz="1554">
              <a:latin typeface="Arial"/>
              <a:cs typeface="Arial"/>
            </a:endParaRPr>
          </a:p>
          <a:p>
            <a:pPr marL="279591" marR="1436602" indent="-263144">
              <a:lnSpc>
                <a:spcPct val="130800"/>
              </a:lnSpc>
              <a:buAutoNum type="arabicPeriod"/>
              <a:tabLst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Copia 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referencias incluidas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otros artículos sin haberlas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leído. 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[Errores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la transcripción 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una referencia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(citar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sin</a:t>
            </a:r>
            <a:r>
              <a:rPr sz="1554" spc="2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error)].</a:t>
            </a:r>
            <a:endParaRPr sz="1554">
              <a:latin typeface="Arial"/>
              <a:cs typeface="Arial"/>
            </a:endParaRPr>
          </a:p>
          <a:p>
            <a:pPr marL="279591" indent="-263144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Apoyar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conceptos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ampliamente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conocidos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aceptados.</a:t>
            </a:r>
            <a:endParaRPr sz="1554">
              <a:latin typeface="Arial"/>
              <a:cs typeface="Arial"/>
            </a:endParaRPr>
          </a:p>
          <a:p>
            <a:pPr marL="279591" indent="-263144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Omitir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citas de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mayor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actualidad.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0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No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se ha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realizado una buena búsqueda.</a:t>
            </a:r>
            <a:endParaRPr sz="1554">
              <a:latin typeface="Arial"/>
              <a:cs typeface="Arial"/>
            </a:endParaRPr>
          </a:p>
          <a:p>
            <a:pPr marL="575628" lvl="1" indent="-296037">
              <a:spcBef>
                <a:spcPts val="576"/>
              </a:spcBef>
              <a:buChar char="•"/>
              <a:tabLst>
                <a:tab pos="575628" algn="l"/>
                <a:tab pos="576449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Excesiva inspiración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alguna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6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ellas.</a:t>
            </a:r>
            <a:endParaRPr sz="1554">
              <a:latin typeface="Arial"/>
              <a:cs typeface="Arial"/>
            </a:endParaRPr>
          </a:p>
          <a:p>
            <a:pPr marL="279591" indent="-263144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Inclusión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citas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desfasadas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antiguas.</a:t>
            </a:r>
            <a:endParaRPr sz="1554">
              <a:latin typeface="Arial"/>
              <a:cs typeface="Arial"/>
            </a:endParaRPr>
          </a:p>
          <a:p>
            <a:pPr marL="279591" indent="-263144">
              <a:spcBef>
                <a:spcPts val="570"/>
              </a:spcBef>
              <a:buAutoNum type="arabicPeriod"/>
              <a:tabLst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Inexistencia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parquedad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las</a:t>
            </a:r>
            <a:r>
              <a:rPr sz="1554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referencias.</a:t>
            </a:r>
            <a:endParaRPr sz="1554">
              <a:latin typeface="Arial"/>
              <a:cs typeface="Arial"/>
            </a:endParaRPr>
          </a:p>
          <a:p>
            <a:pPr marL="279591" indent="-263144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No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pertinencia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con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problema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investigación.</a:t>
            </a:r>
            <a:endParaRPr sz="1554">
              <a:latin typeface="Arial"/>
              <a:cs typeface="Arial"/>
            </a:endParaRPr>
          </a:p>
          <a:p>
            <a:pPr marL="279591" indent="-263144">
              <a:spcBef>
                <a:spcPts val="576"/>
              </a:spcBef>
              <a:buAutoNum type="arabicPeriod"/>
              <a:tabLst>
                <a:tab pos="312484" algn="l"/>
              </a:tabLst>
            </a:pP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Ausencia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de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una segunda revisión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bibliográfica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(para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armar la</a:t>
            </a:r>
            <a:r>
              <a:rPr sz="1554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554" spc="-26" dirty="0">
                <a:solidFill>
                  <a:srgbClr val="231F20"/>
                </a:solidFill>
                <a:latin typeface="Arial"/>
                <a:cs typeface="Arial"/>
              </a:rPr>
              <a:t>discusión).</a:t>
            </a:r>
            <a:endParaRPr sz="1554">
              <a:latin typeface="Arial"/>
              <a:cs typeface="Arial"/>
            </a:endParaRPr>
          </a:p>
          <a:p>
            <a:pPr marL="312484" marR="6579" indent="-296037">
              <a:lnSpc>
                <a:spcPct val="111100"/>
              </a:lnSpc>
              <a:spcBef>
                <a:spcPts val="368"/>
              </a:spcBef>
              <a:buAutoNum type="arabicPeriod"/>
              <a:tabLst>
                <a:tab pos="312484" algn="l"/>
              </a:tabLst>
            </a:pP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Referencia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documentos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no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recuperables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por el </a:t>
            </a:r>
            <a:r>
              <a:rPr sz="1554" spc="-13" dirty="0">
                <a:solidFill>
                  <a:srgbClr val="231F20"/>
                </a:solidFill>
                <a:latin typeface="Arial"/>
                <a:cs typeface="Arial"/>
              </a:rPr>
              <a:t>lector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(bibliografía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gris </a:t>
            </a:r>
            <a:r>
              <a:rPr sz="1554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1554" spc="-6" dirty="0">
                <a:solidFill>
                  <a:srgbClr val="231F20"/>
                </a:solidFill>
                <a:latin typeface="Arial"/>
                <a:cs typeface="Arial"/>
              </a:rPr>
              <a:t>no  </a:t>
            </a:r>
            <a:r>
              <a:rPr sz="1554" spc="-19" dirty="0">
                <a:solidFill>
                  <a:srgbClr val="231F20"/>
                </a:solidFill>
                <a:latin typeface="Arial"/>
                <a:cs typeface="Arial"/>
              </a:rPr>
              <a:t>recuperable).</a:t>
            </a:r>
            <a:endParaRPr sz="15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msotw9_temp0">
            <a:extLst>
              <a:ext uri="{FF2B5EF4-FFF2-40B4-BE49-F238E27FC236}">
                <a16:creationId xmlns:a16="http://schemas.microsoft.com/office/drawing/2014/main" id="{7310B3D0-52F7-4A90-AB95-95360297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t="3810" r="3970" b="19048"/>
          <a:stretch>
            <a:fillRect/>
          </a:stretch>
        </p:blipFill>
        <p:spPr bwMode="auto">
          <a:xfrm>
            <a:off x="1524000" y="685800"/>
            <a:ext cx="9144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5" name="Text Box 3">
            <a:extLst>
              <a:ext uri="{FF2B5EF4-FFF2-40B4-BE49-F238E27FC236}">
                <a16:creationId xmlns:a16="http://schemas.microsoft.com/office/drawing/2014/main" id="{5608DD05-6C60-4D38-8F71-88E03683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6007100"/>
            <a:ext cx="868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s-ES_tradnl" altLang="es-CO" sz="1200">
              <a:latin typeface="Arial" panose="020B0604020202020204" pitchFamily="34" charset="0"/>
            </a:endParaRP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9FC6BF23-C46A-4B69-A156-F503075E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-76200"/>
            <a:ext cx="8839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s-CO" sz="2500" b="1">
                <a:solidFill>
                  <a:schemeClr val="tx2"/>
                </a:solidFill>
                <a:latin typeface="Arial" panose="020B0604020202020204" pitchFamily="34" charset="0"/>
              </a:rPr>
              <a:t>Red de causalidad para las enfermedades cardiovasculares principales</a:t>
            </a:r>
            <a:endParaRPr lang="en-US" altLang="es-CO" sz="16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153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711" y="2360716"/>
            <a:ext cx="52123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000" b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MIELOMA - LINFOMA:</a:t>
            </a:r>
            <a:r>
              <a:rPr lang="en-US" sz="2000" b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“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Retos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en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diagnóstico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y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terapias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novedosas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” 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435488" y="4518654"/>
            <a:ext cx="6534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5400" b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Gracias</a:t>
            </a:r>
            <a:endParaRPr lang="en-US" sz="5400" b="1" dirty="0">
              <a:solidFill>
                <a:schemeClr val="bg2"/>
              </a:solidFill>
              <a:latin typeface="Myriad Pro"/>
              <a:ea typeface="+mn-ea"/>
              <a:cs typeface="Myriad Pro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35" y="6272980"/>
            <a:ext cx="2664677" cy="5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extLst>
              <a:ext uri="{FF2B5EF4-FFF2-40B4-BE49-F238E27FC236}">
                <a16:creationId xmlns:a16="http://schemas.microsoft.com/office/drawing/2014/main" id="{0A58E657-643B-44F4-B610-2AD43623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849564"/>
            <a:ext cx="4648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6000" b="1" dirty="0">
                <a:latin typeface="Arial" panose="020B0604020202020204" pitchFamily="34" charset="0"/>
              </a:rPr>
              <a:t>Causalidad </a:t>
            </a:r>
            <a:endParaRPr lang="es-ES" altLang="es-CO" sz="6000" b="1" dirty="0">
              <a:latin typeface="Arial" panose="020B0604020202020204" pitchFamily="34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45801E3D-6F43-44E2-8DF8-290E26FBE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s-CO" dirty="0"/>
              <a:t>Lección 1. Concatenar con Lectura 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msotw9_temp0">
            <a:extLst>
              <a:ext uri="{FF2B5EF4-FFF2-40B4-BE49-F238E27FC236}">
                <a16:creationId xmlns:a16="http://schemas.microsoft.com/office/drawing/2014/main" id="{5CA11AFD-08EB-4CFE-9C79-0FA191D5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63061"/>
            <a:ext cx="9829800" cy="593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2">
            <a:extLst>
              <a:ext uri="{FF2B5EF4-FFF2-40B4-BE49-F238E27FC236}">
                <a16:creationId xmlns:a16="http://schemas.microsoft.com/office/drawing/2014/main" id="{D29EB210-B30C-47D9-A304-122F95739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2209800" cy="2057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51" name="Oval 3">
            <a:extLst>
              <a:ext uri="{FF2B5EF4-FFF2-40B4-BE49-F238E27FC236}">
                <a16:creationId xmlns:a16="http://schemas.microsoft.com/office/drawing/2014/main" id="{81D6D5FE-908B-42C6-9773-995FCEA5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86000"/>
            <a:ext cx="1600200" cy="1600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03BEA312-A1E2-486B-9F27-0CCDED1B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1066800" cy="1066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16DBBFCB-1E78-48E6-8CD3-8B3C9036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6670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020B29EF-A374-4714-84FF-5E9523C92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43201"/>
            <a:ext cx="190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600" b="1">
                <a:latin typeface="Arial" panose="020B0604020202020204" pitchFamily="34" charset="0"/>
              </a:rPr>
              <a:t>Huesped Susceptible</a:t>
            </a:r>
            <a:endParaRPr lang="es-ES" altLang="es-CO" sz="1600" b="1">
              <a:latin typeface="Arial" panose="020B0604020202020204" pitchFamily="34" charset="0"/>
            </a:endParaRP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4A433507-AE38-46E2-A829-B957D194F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600" b="1">
                <a:solidFill>
                  <a:schemeClr val="bg1"/>
                </a:solidFill>
                <a:latin typeface="Arial" panose="020B0604020202020204" pitchFamily="34" charset="0"/>
              </a:rPr>
              <a:t>Infección</a:t>
            </a:r>
            <a:endParaRPr lang="es-ES" altLang="es-CO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741F1F13-BC58-45DC-ABAA-A0342819B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895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b="1">
                <a:latin typeface="Arial" panose="020B0604020202020204" pitchFamily="34" charset="0"/>
              </a:rPr>
              <a:t>TB</a:t>
            </a:r>
            <a:endParaRPr lang="es-ES" altLang="es-CO" b="1">
              <a:latin typeface="Arial" panose="020B0604020202020204" pitchFamily="34" charset="0"/>
            </a:endParaRPr>
          </a:p>
        </p:txBody>
      </p:sp>
      <p:sp>
        <p:nvSpPr>
          <p:cNvPr id="2059" name="AutoShape 11">
            <a:extLst>
              <a:ext uri="{FF2B5EF4-FFF2-40B4-BE49-F238E27FC236}">
                <a16:creationId xmlns:a16="http://schemas.microsoft.com/office/drawing/2014/main" id="{38952B66-C4DF-43BC-A94F-2C0E6DCD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28956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60" name="AutoShape 12">
            <a:extLst>
              <a:ext uri="{FF2B5EF4-FFF2-40B4-BE49-F238E27FC236}">
                <a16:creationId xmlns:a16="http://schemas.microsoft.com/office/drawing/2014/main" id="{DC5F6794-827F-4E7D-9AE4-E8B55C18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2895601"/>
            <a:ext cx="1052513" cy="485775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1B2461B9-908E-4AEC-AD3F-3A5BB1F9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53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Pobreza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DB9A21B8-7204-491B-B72D-B2643988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858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Hacinamiento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2063" name="Text Box 15">
            <a:extLst>
              <a:ext uri="{FF2B5EF4-FFF2-40B4-BE49-F238E27FC236}">
                <a16:creationId xmlns:a16="http://schemas.microsoft.com/office/drawing/2014/main" id="{876802CA-98EB-4EAF-83EA-9D71EAE7D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002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Malnutrición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2064" name="Text Box 16">
            <a:extLst>
              <a:ext uri="{FF2B5EF4-FFF2-40B4-BE49-F238E27FC236}">
                <a16:creationId xmlns:a16="http://schemas.microsoft.com/office/drawing/2014/main" id="{03F2823F-975B-483E-8BF1-21FCC460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6720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Factores Genéticos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94A37DC4-A2B4-4B29-81AC-5B8A5FF77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14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6A0232EB-D25B-42B7-90E5-949D8039E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499229F3-ED3D-459B-853A-2F8514E59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810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68" name="Line 20">
            <a:extLst>
              <a:ext uri="{FF2B5EF4-FFF2-40B4-BE49-F238E27FC236}">
                <a16:creationId xmlns:a16="http://schemas.microsoft.com/office/drawing/2014/main" id="{F3A4EC81-4565-49C3-86B7-1AEC40DD3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69" name="Text Box 21">
            <a:extLst>
              <a:ext uri="{FF2B5EF4-FFF2-40B4-BE49-F238E27FC236}">
                <a16:creationId xmlns:a16="http://schemas.microsoft.com/office/drawing/2014/main" id="{E4C6CF88-1965-46F6-A86E-453F369E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14400"/>
            <a:ext cx="1143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Exposición a la Bacteria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2070" name="Line 22">
            <a:extLst>
              <a:ext uri="{FF2B5EF4-FFF2-40B4-BE49-F238E27FC236}">
                <a16:creationId xmlns:a16="http://schemas.microsoft.com/office/drawing/2014/main" id="{6564F3CC-1E0B-421A-AEF5-6D4D86213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7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71" name="Text Box 23">
            <a:extLst>
              <a:ext uri="{FF2B5EF4-FFF2-40B4-BE49-F238E27FC236}">
                <a16:creationId xmlns:a16="http://schemas.microsoft.com/office/drawing/2014/main" id="{6205B5DE-A31E-4AA1-8A21-19BC896BA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830263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2072" name="Text Box 24">
            <a:extLst>
              <a:ext uri="{FF2B5EF4-FFF2-40B4-BE49-F238E27FC236}">
                <a16:creationId xmlns:a16="http://schemas.microsoft.com/office/drawing/2014/main" id="{F2F9A046-F960-4B83-A0D1-8A0BFC581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990600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latin typeface="Arial" panose="020B0604020202020204" pitchFamily="34" charset="0"/>
              </a:rPr>
              <a:t>Invasión de los Tejidos</a:t>
            </a:r>
            <a:endParaRPr lang="es-ES" altLang="es-CO" sz="1400" b="1">
              <a:latin typeface="Arial" panose="020B0604020202020204" pitchFamily="34" charset="0"/>
            </a:endParaRPr>
          </a:p>
        </p:txBody>
      </p:sp>
      <p:sp>
        <p:nvSpPr>
          <p:cNvPr id="2074" name="Line 26">
            <a:extLst>
              <a:ext uri="{FF2B5EF4-FFF2-40B4-BE49-F238E27FC236}">
                <a16:creationId xmlns:a16="http://schemas.microsoft.com/office/drawing/2014/main" id="{6086D3F4-81C9-4C62-A845-1EA5B7422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524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75" name="Line 27">
            <a:extLst>
              <a:ext uri="{FF2B5EF4-FFF2-40B4-BE49-F238E27FC236}">
                <a16:creationId xmlns:a16="http://schemas.microsoft.com/office/drawing/2014/main" id="{1CFBA4A6-F068-400F-8FEF-4AD0B2528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038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76" name="Line 28">
            <a:extLst>
              <a:ext uri="{FF2B5EF4-FFF2-40B4-BE49-F238E27FC236}">
                <a16:creationId xmlns:a16="http://schemas.microsoft.com/office/drawing/2014/main" id="{1E93090F-25F9-4628-83D1-FF68115E1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096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78" name="Text Box 30">
            <a:extLst>
              <a:ext uri="{FF2B5EF4-FFF2-40B4-BE49-F238E27FC236}">
                <a16:creationId xmlns:a16="http://schemas.microsoft.com/office/drawing/2014/main" id="{55F98789-BE0D-488F-B285-27254CDC8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392863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400" b="1">
                <a:solidFill>
                  <a:schemeClr val="accent2"/>
                </a:solidFill>
                <a:latin typeface="Arial" panose="020B0604020202020204" pitchFamily="34" charset="0"/>
              </a:rPr>
              <a:t>FACTORES DE RIESGO PARA LA TUBERCULOSIS</a:t>
            </a:r>
            <a:endParaRPr lang="es-ES" altLang="es-CO" sz="1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80" name="Text Box 32">
            <a:extLst>
              <a:ext uri="{FF2B5EF4-FFF2-40B4-BE49-F238E27FC236}">
                <a16:creationId xmlns:a16="http://schemas.microsoft.com/office/drawing/2014/main" id="{B1848DC9-C312-4639-A419-288071B2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76201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b="1">
                <a:solidFill>
                  <a:schemeClr val="accent2"/>
                </a:solidFill>
                <a:latin typeface="Arial" panose="020B0604020202020204" pitchFamily="34" charset="0"/>
              </a:rPr>
              <a:t>Complejo Causal  de la Tuberculosis</a:t>
            </a:r>
            <a:endParaRPr lang="es-ES" altLang="es-CO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81" name="Line 33">
            <a:extLst>
              <a:ext uri="{FF2B5EF4-FFF2-40B4-BE49-F238E27FC236}">
                <a16:creationId xmlns:a16="http://schemas.microsoft.com/office/drawing/2014/main" id="{5A7EBD6A-616D-4C36-A05C-241BCB324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6096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82" name="Text Box 34">
            <a:extLst>
              <a:ext uri="{FF2B5EF4-FFF2-40B4-BE49-F238E27FC236}">
                <a16:creationId xmlns:a16="http://schemas.microsoft.com/office/drawing/2014/main" id="{346B4E89-994A-4742-BA82-07AC8AE8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6364288"/>
            <a:ext cx="3240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400" b="1">
                <a:solidFill>
                  <a:schemeClr val="accent2"/>
                </a:solidFill>
                <a:latin typeface="Arial" panose="020B0604020202020204" pitchFamily="34" charset="0"/>
              </a:rPr>
              <a:t>MECANISMOS DE LA TB</a:t>
            </a:r>
            <a:endParaRPr lang="es-ES" altLang="es-CO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0B2855C8-558E-4C19-AD11-ECFEAD4CD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1"/>
            <a:ext cx="7772400" cy="49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3200" b="1">
                <a:solidFill>
                  <a:srgbClr val="000099"/>
                </a:solidFill>
                <a:latin typeface="Arial" panose="020B0604020202020204" pitchFamily="34" charset="0"/>
              </a:rPr>
              <a:t>Factores de Causalidad </a:t>
            </a:r>
          </a:p>
          <a:p>
            <a:pPr>
              <a:spcBef>
                <a:spcPct val="50000"/>
              </a:spcBef>
            </a:pPr>
            <a:endParaRPr lang="es-ES" altLang="es-CO" sz="3200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altLang="es-CO" sz="3200" b="1">
                <a:solidFill>
                  <a:srgbClr val="000099"/>
                </a:solidFill>
                <a:latin typeface="Arial" panose="020B0604020202020204" pitchFamily="34" charset="0"/>
              </a:rPr>
              <a:t>Predisponentes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altLang="es-CO" sz="3200" b="1">
                <a:solidFill>
                  <a:srgbClr val="000099"/>
                </a:solidFill>
                <a:latin typeface="Arial" panose="020B0604020202020204" pitchFamily="34" charset="0"/>
              </a:rPr>
              <a:t>Facilitadores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altLang="es-CO" sz="3200" b="1">
                <a:solidFill>
                  <a:srgbClr val="000099"/>
                </a:solidFill>
                <a:latin typeface="Arial" panose="020B0604020202020204" pitchFamily="34" charset="0"/>
              </a:rPr>
              <a:t>Desencadenantes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altLang="es-CO" sz="3200" b="1">
                <a:solidFill>
                  <a:srgbClr val="000099"/>
                </a:solidFill>
                <a:latin typeface="Arial" panose="020B0604020202020204" pitchFamily="34" charset="0"/>
              </a:rPr>
              <a:t>Potenciadores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altLang="es-CO" sz="32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CFDCC1-AEBD-4B00-819F-5341E1F85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9C36DA0-0163-40DB-8776-CEA231625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95400"/>
            <a:ext cx="7391400" cy="53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>
                <a:latin typeface="Arial" panose="020B0604020202020204" pitchFamily="34" charset="0"/>
              </a:rPr>
              <a:t>Factores de Causalidad</a:t>
            </a:r>
          </a:p>
          <a:p>
            <a:pPr algn="just">
              <a:spcBef>
                <a:spcPct val="3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s-CO" sz="2700" b="1">
                <a:latin typeface="Arial" panose="020B0604020202020204" pitchFamily="34" charset="0"/>
              </a:rPr>
              <a:t>Todos pueden ser necesarios pero raramente suficientes para causar una enfermedad o estado</a:t>
            </a:r>
            <a:endParaRPr lang="es-MX" altLang="es-CO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s-MX" altLang="es-CO" sz="2800" b="1">
                <a:latin typeface="Arial" panose="020B0604020202020204" pitchFamily="34" charset="0"/>
              </a:rPr>
              <a:t>Factores Predisponentes: edad, el sexo o el padecimiento previo de un trastorno de salud.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s-MX" altLang="es-CO" sz="2800" b="1">
                <a:latin typeface="Arial" panose="020B0604020202020204" pitchFamily="34" charset="0"/>
              </a:rPr>
              <a:t>Factores Facilitadores: ingresos reducidos, alimentación inadecuada, malas condiciones de vivienda, asistencia médica insuficiente.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C7DB6E9-19D8-44C8-BA8E-5C2DA485E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C76AA74E-2670-47A4-9C65-3A93D40D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1"/>
            <a:ext cx="7848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s-MX" altLang="es-CO" sz="2000" b="1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CO" sz="3200" b="1" dirty="0">
                <a:latin typeface="Arial" panose="020B0604020202020204" pitchFamily="34" charset="0"/>
              </a:rPr>
              <a:t>Factores de Causalidad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s-MX" altLang="es-CO" sz="2800" b="1" dirty="0">
                <a:latin typeface="Arial" panose="020B0604020202020204" pitchFamily="34" charset="0"/>
              </a:rPr>
              <a:t>Factores Desencadenantes:</a:t>
            </a:r>
            <a:r>
              <a:rPr lang="es-MX" altLang="es-CO" sz="2800" dirty="0">
                <a:latin typeface="Arial" panose="020B0604020202020204" pitchFamily="34" charset="0"/>
              </a:rPr>
              <a:t> </a:t>
            </a:r>
            <a:r>
              <a:rPr lang="es-MX" altLang="es-CO" sz="2800" b="1" dirty="0">
                <a:latin typeface="Arial" panose="020B0604020202020204" pitchFamily="34" charset="0"/>
              </a:rPr>
              <a:t>exposición a un agente patógeno.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s-MX" altLang="es-CO" sz="2800" b="1" dirty="0">
                <a:latin typeface="Arial" panose="020B0604020202020204" pitchFamily="34" charset="0"/>
              </a:rPr>
              <a:t>Factores Potenciadores:</a:t>
            </a:r>
            <a:r>
              <a:rPr lang="es-MX" altLang="es-CO" sz="2800" dirty="0">
                <a:latin typeface="Arial" panose="020B0604020202020204" pitchFamily="34" charset="0"/>
              </a:rPr>
              <a:t> </a:t>
            </a:r>
            <a:r>
              <a:rPr lang="es-MX" altLang="es-CO" sz="2800" b="1" dirty="0">
                <a:latin typeface="Arial" panose="020B0604020202020204" pitchFamily="34" charset="0"/>
              </a:rPr>
              <a:t>exposición repetida a un trabajo extenuante que puede agravar una enfermedad ya establecida.</a:t>
            </a:r>
            <a:endParaRPr lang="es-ES" altLang="es-CO" sz="2800" b="1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75335D-CD75-4ABB-8B97-C754D0C61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s-MX" altLang="es-CO" sz="2400" b="1">
                <a:solidFill>
                  <a:srgbClr val="000099"/>
                </a:solidFill>
                <a:latin typeface="Arial" panose="020B0604020202020204" pitchFamily="34" charset="0"/>
              </a:rPr>
              <a:t>Criterios de Causalidad</a:t>
            </a:r>
            <a:br>
              <a:rPr lang="es-MX" altLang="es-CO" sz="2400" b="1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s-ES" altLang="es-CO" sz="2400" b="1">
                <a:solidFill>
                  <a:srgbClr val="000099"/>
                </a:solidFill>
                <a:latin typeface="Verdana" panose="020B0604030504040204" pitchFamily="34" charset="0"/>
              </a:rPr>
              <a:t>El modelo de Bradford-Hill</a:t>
            </a:r>
            <a:r>
              <a:rPr lang="es-ES" altLang="es-CO" sz="2400" b="1">
                <a:solidFill>
                  <a:srgbClr val="000099"/>
                </a:solidFill>
                <a:latin typeface="Arial" panose="020B0604020202020204" pitchFamily="34" charset="0"/>
              </a:rPr>
              <a:t/>
            </a:r>
            <a:br>
              <a:rPr lang="es-ES" altLang="es-CO" sz="2400" b="1">
                <a:solidFill>
                  <a:srgbClr val="000099"/>
                </a:solidFill>
                <a:latin typeface="Arial" panose="020B0604020202020204" pitchFamily="34" charset="0"/>
              </a:rPr>
            </a:br>
            <a:endParaRPr lang="es-ES" altLang="es-CO" sz="24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261" name="Group 165">
            <a:extLst>
              <a:ext uri="{FF2B5EF4-FFF2-40B4-BE49-F238E27FC236}">
                <a16:creationId xmlns:a16="http://schemas.microsoft.com/office/drawing/2014/main" id="{103ADE6D-354F-46B7-AB00-0DE092421F7B}"/>
              </a:ext>
            </a:extLst>
          </p:cNvPr>
          <p:cNvGraphicFramePr>
            <a:graphicFrameLocks noGrp="1"/>
          </p:cNvGraphicFramePr>
          <p:nvPr/>
        </p:nvGraphicFramePr>
        <p:xfrm>
          <a:off x="1992314" y="1519238"/>
          <a:ext cx="8370887" cy="4439920"/>
        </p:xfrm>
        <a:graphic>
          <a:graphicData uri="http://schemas.openxmlformats.org/drawingml/2006/table">
            <a:tbl>
              <a:tblPr/>
              <a:tblGrid>
                <a:gridCol w="4276725">
                  <a:extLst>
                    <a:ext uri="{9D8B030D-6E8A-4147-A177-3AD203B41FA5}">
                      <a16:colId xmlns:a16="http://schemas.microsoft.com/office/drawing/2014/main" val="3413675970"/>
                    </a:ext>
                  </a:extLst>
                </a:gridCol>
                <a:gridCol w="4094162">
                  <a:extLst>
                    <a:ext uri="{9D8B030D-6E8A-4147-A177-3AD203B41FA5}">
                      <a16:colId xmlns:a16="http://schemas.microsoft.com/office/drawing/2014/main" val="369308676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Relación Temporal ………… 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Precede la causa al efecto? </a:t>
                      </a:r>
                      <a:endParaRPr kumimoji="0" lang="es-ES" altLang="es-C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7216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Verosimilitud ………………..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 compatible la asociación con nuestros conocimientos?</a:t>
                      </a:r>
                      <a:endParaRPr kumimoji="0" lang="es-ES" altLang="es-C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5322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Coherencia …………………..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 han obtenido resultados similares en otros estudios?</a:t>
                      </a:r>
                      <a:endParaRPr kumimoji="0" lang="es-ES" altLang="es-C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24352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Intensidad ……………………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Cuál es la intensidad de la asociación entre la causa y el efecto? (RR)</a:t>
                      </a:r>
                      <a:endParaRPr kumimoji="0" lang="es-ES" altLang="es-C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4247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04" name="Group 84">
            <a:extLst>
              <a:ext uri="{FF2B5EF4-FFF2-40B4-BE49-F238E27FC236}">
                <a16:creationId xmlns:a16="http://schemas.microsoft.com/office/drawing/2014/main" id="{C4F53B59-0A9E-4A16-A143-1E1DC1ADCD2D}"/>
              </a:ext>
            </a:extLst>
          </p:cNvPr>
          <p:cNvGraphicFramePr>
            <a:graphicFrameLocks noGrp="1"/>
          </p:cNvGraphicFramePr>
          <p:nvPr/>
        </p:nvGraphicFramePr>
        <p:xfrm>
          <a:off x="2208214" y="1397000"/>
          <a:ext cx="7704137" cy="5120640"/>
        </p:xfrm>
        <a:graphic>
          <a:graphicData uri="http://schemas.openxmlformats.org/drawingml/2006/table">
            <a:tbl>
              <a:tblPr/>
              <a:tblGrid>
                <a:gridCol w="3852862">
                  <a:extLst>
                    <a:ext uri="{9D8B030D-6E8A-4147-A177-3AD203B41FA5}">
                      <a16:colId xmlns:a16="http://schemas.microsoft.com/office/drawing/2014/main" val="3000828904"/>
                    </a:ext>
                  </a:extLst>
                </a:gridCol>
                <a:gridCol w="3851275">
                  <a:extLst>
                    <a:ext uri="{9D8B030D-6E8A-4147-A177-3AD203B41FA5}">
                      <a16:colId xmlns:a16="http://schemas.microsoft.com/office/drawing/2014/main" val="961696823"/>
                    </a:ext>
                  </a:extLst>
                </a:gridCol>
              </a:tblGrid>
              <a:tr h="1239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Relación dosis-respuesta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 asocia el aumento de exposición a la causa propuesta con un aumento de efecto?</a:t>
                      </a:r>
                      <a:endParaRPr kumimoji="0" lang="es-ES" altLang="es-C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9273"/>
                  </a:ext>
                </a:extLst>
              </a:tr>
              <a:tr h="1008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Reversibilidad …………..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 eliminación de una causa propuesta da lugar a una reducción del riesgo de enfermedad?</a:t>
                      </a:r>
                      <a:endParaRPr kumimoji="0" lang="es-ES" altLang="es-C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171865"/>
                  </a:ext>
                </a:extLst>
              </a:tr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Diseño del estudio………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Los datos probatorios se basan en un diseño adecuado?</a:t>
                      </a:r>
                      <a:endParaRPr kumimoji="0" lang="es-ES" altLang="es-C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68344"/>
                  </a:ext>
                </a:extLst>
              </a:tr>
              <a:tr h="879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Interpretación  de los datos probatorios………..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Cuántos tipos distintos de datos o indicios llevan a la misma conclusión?</a:t>
                      </a:r>
                      <a:endParaRPr kumimoji="0" lang="es-ES" altLang="es-CO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435615"/>
                  </a:ext>
                </a:extLst>
              </a:tr>
            </a:tbl>
          </a:graphicData>
        </a:graphic>
      </p:graphicFrame>
      <p:sp>
        <p:nvSpPr>
          <p:cNvPr id="30781" name="Text Box 61">
            <a:extLst>
              <a:ext uri="{FF2B5EF4-FFF2-40B4-BE49-F238E27FC236}">
                <a16:creationId xmlns:a16="http://schemas.microsoft.com/office/drawing/2014/main" id="{A5E0B6A6-F604-4F9B-A353-45E1595EE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04813"/>
            <a:ext cx="6408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800" b="1">
                <a:solidFill>
                  <a:srgbClr val="000099"/>
                </a:solidFill>
                <a:latin typeface="Arial" panose="020B0604020202020204" pitchFamily="34" charset="0"/>
              </a:rPr>
              <a:t>Criterios de Causalidad …</a:t>
            </a:r>
            <a:endParaRPr lang="es-ES" altLang="es-CO" sz="28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91E1361-B913-41B8-A505-F79D97FE5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76959D51-4D9A-4B20-A4F1-C4B95A1B3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1"/>
            <a:ext cx="7543800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>
                <a:latin typeface="Arial" panose="020B0604020202020204" pitchFamily="34" charset="0"/>
              </a:rPr>
              <a:t>Relación Temporal</a:t>
            </a:r>
          </a:p>
          <a:p>
            <a:pPr algn="just">
              <a:spcBef>
                <a:spcPct val="50000"/>
              </a:spcBef>
            </a:pPr>
            <a:endParaRPr lang="es-MX" altLang="es-CO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s-MX" altLang="es-CO" sz="2800" b="1">
                <a:latin typeface="Arial" panose="020B0604020202020204" pitchFamily="34" charset="0"/>
              </a:rPr>
              <a:t>La causa debe preceder al efecto</a:t>
            </a:r>
          </a:p>
          <a:p>
            <a:pPr algn="just">
              <a:spcBef>
                <a:spcPct val="50000"/>
              </a:spcBef>
            </a:pPr>
            <a:r>
              <a:rPr lang="es-MX" altLang="es-CO" sz="2800" b="1">
                <a:latin typeface="Arial" panose="020B0604020202020204" pitchFamily="34" charset="0"/>
              </a:rPr>
              <a:t>Recomendación:</a:t>
            </a:r>
            <a:r>
              <a:rPr lang="es-MX" altLang="es-CO" sz="2800">
                <a:latin typeface="Arial" panose="020B0604020202020204" pitchFamily="34" charset="0"/>
              </a:rPr>
              <a:t> </a:t>
            </a:r>
            <a:r>
              <a:rPr lang="es-MX" altLang="es-CO" sz="2800" b="1">
                <a:latin typeface="Arial" panose="020B0604020202020204" pitchFamily="34" charset="0"/>
              </a:rPr>
              <a:t>estudios donde hay mediciones repetidas de la exposición a lo largo del tiempo y en distintas localizaciones pueden aportar pruebas más concluyentes al respecto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0C9ED3E-82D2-4E6A-9EA7-FC148B9EF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4EC1FBF-8488-4A5D-BAFB-D5281927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81201"/>
            <a:ext cx="7848600" cy="271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 dirty="0">
                <a:latin typeface="Arial" panose="020B0604020202020204" pitchFamily="34" charset="0"/>
              </a:rPr>
              <a:t>Verosimilitud</a:t>
            </a:r>
          </a:p>
          <a:p>
            <a:pPr algn="just">
              <a:spcBef>
                <a:spcPct val="50000"/>
              </a:spcBef>
            </a:pPr>
            <a:r>
              <a:rPr lang="es-MX" altLang="es-CO" sz="2800" b="1" dirty="0">
                <a:latin typeface="Arial" panose="020B0604020202020204" pitchFamily="34" charset="0"/>
              </a:rPr>
              <a:t>Una asociación es verosímil, y por tanto más probablemente causal, cuando es compatible con otros conocimientos.</a:t>
            </a:r>
            <a:endParaRPr lang="es-ES" altLang="es-CO" sz="2800" b="1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7C2C62F-7EF9-400C-AEEF-0FE88CE2E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6B0B2B8E-176F-497B-A6D0-3E8DACD7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1"/>
            <a:ext cx="7467600" cy="488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 dirty="0">
                <a:latin typeface="Arial" panose="020B0604020202020204" pitchFamily="34" charset="0"/>
              </a:rPr>
              <a:t>Coherencia</a:t>
            </a:r>
          </a:p>
          <a:p>
            <a:pPr algn="just">
              <a:spcBef>
                <a:spcPct val="50000"/>
              </a:spcBef>
            </a:pPr>
            <a:endParaRPr lang="es-MX" altLang="es-CO" sz="2000" b="1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s-MX" altLang="es-CO" sz="2800" b="1" dirty="0">
                <a:latin typeface="Arial" panose="020B0604020202020204" pitchFamily="34" charset="0"/>
              </a:rPr>
              <a:t>La coherencia se demuestra cuando varios estudios llegan a los mismos resultados</a:t>
            </a:r>
            <a:r>
              <a:rPr lang="es-MX" altLang="es-CO" sz="2800" dirty="0">
                <a:latin typeface="Arial" panose="020B0604020202020204" pitchFamily="34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s-MX" altLang="es-CO" sz="2800" b="1" dirty="0">
                <a:latin typeface="Arial" panose="020B0604020202020204" pitchFamily="34" charset="0"/>
              </a:rPr>
              <a:t>Utilizando la técnica del meta-análisis se combinan los resultados de varios estudios bien diseñados, con el fin de obtener una mejor estimación global del efecto.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BCD830-5C72-4D9C-81CF-7E01140DB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s-MX" altLang="es-CO" sz="3600" b="1" dirty="0">
                <a:latin typeface="Arial" panose="020B0604020202020204" pitchFamily="34" charset="0"/>
              </a:rPr>
              <a:t>Causalidad</a:t>
            </a:r>
            <a:endParaRPr lang="es-ES" altLang="es-CO" sz="3600" b="1" dirty="0">
              <a:latin typeface="Arial" panose="020B0604020202020204" pitchFamily="34" charset="0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044525A-95AA-4830-A4A5-B2FE3F8AA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68538"/>
            <a:ext cx="7467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dirty="0">
                <a:latin typeface="Arial" panose="020B0604020202020204" pitchFamily="34" charset="0"/>
              </a:rPr>
              <a:t>Una causa de una enfermedad es un acontecimiento, circunstancia, característica o combinación de estos factores que desempeña un papel importante en la producción de la enfermedad.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2016F3F-0889-4326-B2C5-9BFC5F9D3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C00B3512-D0FB-4C53-AC7F-88AAA639E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1"/>
            <a:ext cx="7467600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 dirty="0">
                <a:latin typeface="Arial" panose="020B0604020202020204" pitchFamily="34" charset="0"/>
              </a:rPr>
              <a:t>Intensidad </a:t>
            </a:r>
          </a:p>
          <a:p>
            <a:pPr algn="just">
              <a:spcBef>
                <a:spcPct val="50000"/>
              </a:spcBef>
            </a:pPr>
            <a:r>
              <a:rPr lang="es-MX" altLang="es-CO" sz="2800" b="1" dirty="0">
                <a:latin typeface="Arial" panose="020B0604020202020204" pitchFamily="34" charset="0"/>
              </a:rPr>
              <a:t/>
            </a:r>
            <a:br>
              <a:rPr lang="es-MX" altLang="es-CO" sz="2800" b="1" dirty="0">
                <a:latin typeface="Arial" panose="020B0604020202020204" pitchFamily="34" charset="0"/>
              </a:rPr>
            </a:br>
            <a:r>
              <a:rPr lang="es-MX" altLang="es-CO" sz="2800" b="1" dirty="0">
                <a:latin typeface="Arial" panose="020B0604020202020204" pitchFamily="34" charset="0"/>
              </a:rPr>
              <a:t>Cuando una asociación entre una posible causa y un efecto es intensa según la magnitud del riesgo relativo es más posible que sea causal. Los riesgos relativos que pasan de 2 pueden considerarse fuertes.</a:t>
            </a:r>
            <a:endParaRPr lang="es-ES" altLang="es-CO" sz="2800" b="1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5FCD789-9FAB-4552-98E2-F99FF2DFD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88913"/>
            <a:ext cx="7772400" cy="1143000"/>
          </a:xfrm>
        </p:spPr>
        <p:txBody>
          <a:bodyPr/>
          <a:lstStyle/>
          <a:p>
            <a:r>
              <a:rPr lang="es-MX" altLang="es-CO" sz="3200" b="1">
                <a:solidFill>
                  <a:srgbClr val="000099"/>
                </a:solidFill>
                <a:latin typeface="Arial" panose="020B0604020202020204" pitchFamily="34" charset="0"/>
              </a:rPr>
              <a:t>Riesgo Relativo</a:t>
            </a:r>
            <a:endParaRPr lang="es-ES" altLang="es-CO" sz="32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A42D002-5DBE-41A0-8CE1-8CDE65FD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557339"/>
            <a:ext cx="820896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 dirty="0">
                <a:solidFill>
                  <a:srgbClr val="000099"/>
                </a:solidFill>
                <a:latin typeface="Arial" panose="020B0604020202020204" pitchFamily="34" charset="0"/>
              </a:rPr>
              <a:t>Ejemplo</a:t>
            </a:r>
          </a:p>
          <a:p>
            <a:pPr algn="just">
              <a:spcBef>
                <a:spcPct val="50000"/>
              </a:spcBef>
            </a:pPr>
            <a:r>
              <a:rPr lang="es-MX" altLang="es-CO" sz="3200" dirty="0">
                <a:latin typeface="Arial" panose="020B0604020202020204" pitchFamily="34" charset="0"/>
              </a:rPr>
              <a:t>El riesgo relativo del cáncer del pulmón en grandes fumadores con mucho tiempo de exposición es, en comparación con los no fumadores, de alrededor de 20. </a:t>
            </a:r>
          </a:p>
          <a:p>
            <a:pPr algn="just">
              <a:spcBef>
                <a:spcPct val="50000"/>
              </a:spcBef>
            </a:pPr>
            <a:r>
              <a:rPr lang="es-MX" altLang="es-CO" sz="3200" dirty="0">
                <a:latin typeface="Arial" panose="020B0604020202020204" pitchFamily="34" charset="0"/>
              </a:rPr>
              <a:t>Es un riesgo relativo muy alto que indica que no es probable que la relación sea un hallazgo casual</a:t>
            </a:r>
          </a:p>
          <a:p>
            <a:pPr algn="just">
              <a:spcBef>
                <a:spcPct val="50000"/>
              </a:spcBef>
            </a:pPr>
            <a:endParaRPr lang="es-ES" altLang="es-CO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BEA5251-4F58-44DB-8D02-D1902B5F6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F273813-7C39-46E6-A24D-3A4FB1D5D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754380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>
                <a:latin typeface="Arial" panose="020B0604020202020204" pitchFamily="34" charset="0"/>
              </a:rPr>
              <a:t>Relación dosis-respuesta</a:t>
            </a:r>
          </a:p>
          <a:p>
            <a:pPr algn="just">
              <a:spcBef>
                <a:spcPct val="50000"/>
              </a:spcBef>
            </a:pPr>
            <a:endParaRPr lang="es-MX" altLang="es-CO" sz="2000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s-MX" altLang="es-CO" sz="2800" b="1">
                <a:latin typeface="Arial" panose="020B0604020202020204" pitchFamily="34" charset="0"/>
              </a:rPr>
              <a:t>Se produce una relación dosis-respuesta cuando los cambios del nivel de una posible causa se asocian a cambios de prevalencia o incidencia del efecto.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34" name="Group 150">
            <a:extLst>
              <a:ext uri="{FF2B5EF4-FFF2-40B4-BE49-F238E27FC236}">
                <a16:creationId xmlns:a16="http://schemas.microsoft.com/office/drawing/2014/main" id="{6EDD9369-C6B5-49A4-A65D-5A6C3FE08C28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3562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7761098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35735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77175971"/>
                    </a:ext>
                  </a:extLst>
                </a:gridCol>
              </a:tblGrid>
              <a:tr h="1041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Nivel medio de ruido durante una jornada laboral de 8 horas (decibeles)</a:t>
                      </a:r>
                      <a:endParaRPr kumimoji="0" lang="es-ES" altLang="es-CO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Período de Exposición (años)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52226"/>
                  </a:ext>
                </a:extLst>
              </a:tr>
              <a:tr h="9906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144242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kumimoji="0" lang="es-ES" altLang="es-CO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535244"/>
                  </a:ext>
                </a:extLst>
              </a:tr>
            </a:tbl>
          </a:graphicData>
        </a:graphic>
      </p:graphicFrame>
      <p:sp>
        <p:nvSpPr>
          <p:cNvPr id="16460" name="Text Box 76">
            <a:extLst>
              <a:ext uri="{FF2B5EF4-FFF2-40B4-BE49-F238E27FC236}">
                <a16:creationId xmlns:a16="http://schemas.microsoft.com/office/drawing/2014/main" id="{8E4ACF73-3A41-42CB-B219-B6163D9A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2800" b="1">
                <a:solidFill>
                  <a:schemeClr val="accent2"/>
                </a:solidFill>
                <a:latin typeface="Arial" panose="020B0604020202020204" pitchFamily="34" charset="0"/>
              </a:rPr>
              <a:t>Porcentaje de Personas</a:t>
            </a:r>
            <a:br>
              <a:rPr lang="es-MX" altLang="es-CO" sz="2800" b="1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es-MX" altLang="es-CO" sz="2800" b="1">
                <a:solidFill>
                  <a:schemeClr val="accent2"/>
                </a:solidFill>
                <a:latin typeface="Arial" panose="020B0604020202020204" pitchFamily="34" charset="0"/>
              </a:rPr>
              <a:t> con Sordera</a:t>
            </a:r>
            <a:endParaRPr lang="es-ES" altLang="es-CO" sz="2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461" name="Text Box 77">
            <a:extLst>
              <a:ext uri="{FF2B5EF4-FFF2-40B4-BE49-F238E27FC236}">
                <a16:creationId xmlns:a16="http://schemas.microsoft.com/office/drawing/2014/main" id="{616E65B5-05BF-4326-A3F9-35A3D4A3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83263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>
                <a:latin typeface="Arial" panose="020B0604020202020204" pitchFamily="34" charset="0"/>
              </a:rPr>
              <a:t>Fuente WHO, 1980</a:t>
            </a:r>
            <a:endParaRPr lang="es-ES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B155BA3-5E21-40A1-8D3F-B3BE90A5D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5680D61-3C02-4171-83C0-DA60F976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76200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>
                <a:latin typeface="Arial" panose="020B0604020202020204" pitchFamily="34" charset="0"/>
              </a:rPr>
              <a:t>Reversibilidad</a:t>
            </a:r>
          </a:p>
          <a:p>
            <a:pPr algn="just">
              <a:spcBef>
                <a:spcPct val="50000"/>
              </a:spcBef>
            </a:pPr>
            <a:r>
              <a:rPr lang="es-MX" altLang="es-CO" sz="2800" b="1">
                <a:latin typeface="Arial" panose="020B0604020202020204" pitchFamily="34" charset="0"/>
              </a:rPr>
              <a:t>Cuando la eliminación de una causa hipotética da como resultado la reducción del riesgo de la enfermedad, es más verosímil que la asociación sea causal.</a:t>
            </a:r>
          </a:p>
          <a:p>
            <a:pPr algn="just">
              <a:spcBef>
                <a:spcPct val="50000"/>
              </a:spcBef>
            </a:pPr>
            <a:r>
              <a:rPr lang="es-MX" altLang="es-CO" sz="3200">
                <a:latin typeface="Arial" panose="020B0604020202020204" pitchFamily="34" charset="0"/>
              </a:rPr>
              <a:t>Ej. Dejar de fumar se asocia con un reducción del riesgo del cáncer del pulmón.</a:t>
            </a:r>
            <a:endParaRPr lang="es-ES" altLang="es-CO" sz="320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Group 2">
            <a:extLst>
              <a:ext uri="{FF2B5EF4-FFF2-40B4-BE49-F238E27FC236}">
                <a16:creationId xmlns:a16="http://schemas.microsoft.com/office/drawing/2014/main" id="{887AAB6F-18AC-4FF4-808D-B045E41475DF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397000"/>
          <a:ext cx="8229600" cy="45618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187133127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4430799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32296396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110968653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Categoría 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N° de casos 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Años-persona de observación 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Tasa de incidencia de accidente cerebrovascular 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081507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No fumadoras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395.594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17.7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5056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Ex fumadoras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232.712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27.9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577784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Fumadoras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280.141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49.6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8181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908.447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30.2</a:t>
                      </a:r>
                      <a:endParaRPr kumimoji="0" lang="es-ES" altLang="es-CO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27714"/>
                  </a:ext>
                </a:extLst>
              </a:tr>
            </a:tbl>
          </a:graphicData>
        </a:graphic>
      </p:graphicFrame>
      <p:sp>
        <p:nvSpPr>
          <p:cNvPr id="32802" name="Text Box 34">
            <a:extLst>
              <a:ext uri="{FF2B5EF4-FFF2-40B4-BE49-F238E27FC236}">
                <a16:creationId xmlns:a16="http://schemas.microsoft.com/office/drawing/2014/main" id="{911283EA-C546-4C3C-8AF1-B7EB5B2ED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7201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2000" b="1">
                <a:solidFill>
                  <a:schemeClr val="accent2"/>
                </a:solidFill>
                <a:latin typeface="Arial" panose="020B0604020202020204" pitchFamily="34" charset="0"/>
              </a:rPr>
              <a:t>Relación entre el consumo de tabaco y la tasa de incidencia de accidente cerebro-vascular en una cohorte de 118.538 mujeres </a:t>
            </a:r>
            <a:endParaRPr lang="es-ES" altLang="es-CO" sz="20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803" name="Text Box 35">
            <a:extLst>
              <a:ext uri="{FF2B5EF4-FFF2-40B4-BE49-F238E27FC236}">
                <a16:creationId xmlns:a16="http://schemas.microsoft.com/office/drawing/2014/main" id="{56C8BC40-F0CD-457C-82BD-A037DB378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172200"/>
            <a:ext cx="281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600" b="1"/>
              <a:t>Fuente: Colditz et al . 1988</a:t>
            </a:r>
            <a:endParaRPr lang="es-ES" altLang="es-CO" sz="1600" b="1"/>
          </a:p>
        </p:txBody>
      </p:sp>
      <p:sp>
        <p:nvSpPr>
          <p:cNvPr id="32804" name="AutoShape 36">
            <a:hlinkClick r:id="rId2" action="ppaction://hlinksldjump"/>
            <a:extLst>
              <a:ext uri="{FF2B5EF4-FFF2-40B4-BE49-F238E27FC236}">
                <a16:creationId xmlns:a16="http://schemas.microsoft.com/office/drawing/2014/main" id="{8B226AC5-20B7-45E0-B152-B623F3D5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248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2805" name="Text Box 37">
            <a:extLst>
              <a:ext uri="{FF2B5EF4-FFF2-40B4-BE49-F238E27FC236}">
                <a16:creationId xmlns:a16="http://schemas.microsoft.com/office/drawing/2014/main" id="{939E489A-8D60-422B-912E-4F584D214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096001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RA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2806" name="AutoShape 38">
            <a:hlinkClick r:id="rId3" action="ppaction://hlinksldjump"/>
            <a:extLst>
              <a:ext uri="{FF2B5EF4-FFF2-40B4-BE49-F238E27FC236}">
                <a16:creationId xmlns:a16="http://schemas.microsoft.com/office/drawing/2014/main" id="{A2E19ED0-2808-4679-94D4-29AB96BA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248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2807" name="Text Box 39">
            <a:extLst>
              <a:ext uri="{FF2B5EF4-FFF2-40B4-BE49-F238E27FC236}">
                <a16:creationId xmlns:a16="http://schemas.microsoft.com/office/drawing/2014/main" id="{2900B557-616A-4F48-B2C3-97784C6D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096001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FA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2808" name="AutoShape 40">
            <a:hlinkClick r:id="rId4" action="ppaction://hlinksldjump"/>
            <a:extLst>
              <a:ext uri="{FF2B5EF4-FFF2-40B4-BE49-F238E27FC236}">
                <a16:creationId xmlns:a16="http://schemas.microsoft.com/office/drawing/2014/main" id="{6FD13B8E-1A39-4D87-B6FC-67FA001D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248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2809" name="Text Box 41">
            <a:extLst>
              <a:ext uri="{FF2B5EF4-FFF2-40B4-BE49-F238E27FC236}">
                <a16:creationId xmlns:a16="http://schemas.microsoft.com/office/drawing/2014/main" id="{02C027D0-E21C-40FC-8497-317C96E1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096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RAP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2810" name="AutoShape 42">
            <a:hlinkClick r:id="rId5" action="ppaction://hlinksldjump"/>
            <a:extLst>
              <a:ext uri="{FF2B5EF4-FFF2-40B4-BE49-F238E27FC236}">
                <a16:creationId xmlns:a16="http://schemas.microsoft.com/office/drawing/2014/main" id="{8E072D51-D945-4DDC-8756-DDEF3583F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248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2811" name="Text Box 43">
            <a:extLst>
              <a:ext uri="{FF2B5EF4-FFF2-40B4-BE49-F238E27FC236}">
                <a16:creationId xmlns:a16="http://schemas.microsoft.com/office/drawing/2014/main" id="{A993ECCD-607F-4700-9E50-AF8A6D41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609600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RA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010A15-7068-45CB-82E1-070D923B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10EDEEBE-D6DA-4F5C-AC44-F59F4D91F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133601"/>
            <a:ext cx="777240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>
                <a:latin typeface="Arial" panose="020B0604020202020204" pitchFamily="34" charset="0"/>
              </a:rPr>
              <a:t>Diseño del Estudio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CO" sz="2800" b="1">
                <a:latin typeface="Arial" panose="020B0604020202020204" pitchFamily="34" charset="0"/>
              </a:rPr>
              <a:t>Los estudios de casos y controles cuando son grandes y bien diseñados aportan pruebas importantes de la naturaleza causal de una asociación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MX" altLang="es-CO" sz="2800" b="1">
                <a:latin typeface="Arial" panose="020B0604020202020204" pitchFamily="34" charset="0"/>
              </a:rPr>
              <a:t>Los estudios transversales son los de menor capacidad para demostrar causación, ya que no aportan pruebas directas  de la sucesión temporal de los acontecimientos.</a:t>
            </a:r>
            <a:endParaRPr lang="es-ES" altLang="es-CO" sz="2800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AD0F87B4-942B-4195-B9B9-5D15E5571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9144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346C6921-EA6A-4E0B-8BEC-C5F220F48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57338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6639065A-122A-4041-B14F-16EE4BED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57201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TIEMPO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8FC042DE-F0B9-45C1-992D-6784B973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66801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b="1">
                <a:latin typeface="Arial" panose="020B0604020202020204" pitchFamily="34" charset="0"/>
              </a:rPr>
              <a:t>Dirección de la Investigación</a:t>
            </a:r>
            <a:endParaRPr lang="es-ES" altLang="es-CO" b="1">
              <a:latin typeface="Arial" panose="020B0604020202020204" pitchFamily="34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B74DD60-003B-4121-BCE3-DA3BE98C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57400"/>
            <a:ext cx="2590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E0978639-74BC-4CD7-8B4F-335C6BA4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956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8865D663-5AC1-45FF-8043-4177B173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2590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0E482A47-B884-460F-9B08-492CA3C81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06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E2881FEC-F6C8-4186-ACC9-B07A7D6B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33600"/>
            <a:ext cx="2057400" cy="1295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A106A27B-C7D5-47F1-87D6-0DB8BC219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962400"/>
            <a:ext cx="2057400" cy="1295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DE8D825D-632D-4B66-9F3C-3EF6A4041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971800"/>
            <a:ext cx="1524000" cy="1600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C3FE2189-D1D7-4378-8AAC-FCF5212AF2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4400" y="2743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66AF826E-E342-4E7A-9E61-04A34D5C4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122AE34C-36C9-43F8-8BA4-7F9D5C8EEA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D54A04A9-41DB-4B68-A768-D95E53D0C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0FBF75DF-7EBE-4327-BED3-02D36E8EC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EA206F0E-53C8-4874-BD81-4D5621165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6D83F1AC-5EE0-461C-B6A0-1C63A3CB0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D2CFC9DC-E167-40DA-B5CB-F56603F08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FB04E0B9-38BE-4207-B134-4DFFC8E7D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BF4E7860-BA9F-4F0F-BC1A-A4D9445ED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336A0239-A7D8-4DF2-9F31-E80C3E1FE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74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Expuestos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0DE5D0EB-9868-4E34-B378-4D76992A1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No expuestos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9521BFED-E87A-4444-83B6-A165B482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08438"/>
            <a:ext cx="17526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Expuestos</a:t>
            </a:r>
            <a:endParaRPr lang="es-ES" altLang="es-CO" sz="2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s-ES" altLang="es-CO"/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F78B43B6-FD53-42FD-9C04-50C5BF4D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No expuestos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F4805E1E-B26C-4070-9812-58890C14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90801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solidFill>
                  <a:schemeClr val="bg1"/>
                </a:solidFill>
                <a:latin typeface="Arial" panose="020B0604020202020204" pitchFamily="34" charset="0"/>
              </a:rPr>
              <a:t>Casos</a:t>
            </a:r>
            <a:endParaRPr lang="es-ES" altLang="es-CO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5C8DB3D3-7D7F-49CF-8C4F-991F27E8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43401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Controles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CE05F136-384A-47A2-AB6F-98B9515A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50" y="3567113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b="1">
                <a:solidFill>
                  <a:schemeClr val="bg1"/>
                </a:solidFill>
                <a:latin typeface="Arial" panose="020B0604020202020204" pitchFamily="34" charset="0"/>
              </a:rPr>
              <a:t>Población</a:t>
            </a:r>
            <a:endParaRPr lang="es-ES" altLang="es-CO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25DF768F-D1DC-4002-895F-20A3086F7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172201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solidFill>
                  <a:srgbClr val="000099"/>
                </a:solidFill>
                <a:latin typeface="Arial" panose="020B0604020202020204" pitchFamily="34" charset="0"/>
              </a:rPr>
              <a:t>DISEÑO DE UN ESTUDIO DE CASOS Y CONTROLES</a:t>
            </a:r>
            <a:endParaRPr lang="es-ES" altLang="es-CO" sz="2000" b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7B8F72-6512-4D87-96A9-7004D774B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295B8EE-57A7-4099-8FCC-AFCE4B91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52600"/>
            <a:ext cx="8001000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 dirty="0">
                <a:latin typeface="Arial" panose="020B0604020202020204" pitchFamily="34" charset="0"/>
              </a:rPr>
              <a:t>Diseño del Estudio</a:t>
            </a:r>
          </a:p>
          <a:p>
            <a:pPr algn="just">
              <a:spcBef>
                <a:spcPct val="50000"/>
              </a:spcBef>
            </a:pPr>
            <a:endParaRPr lang="es-MX" altLang="es-CO" sz="3200" b="1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MX" altLang="es-CO" sz="2800" b="1" dirty="0">
                <a:latin typeface="Arial" panose="020B0604020202020204" pitchFamily="34" charset="0"/>
              </a:rPr>
              <a:t>Las mejores pruebas se consiguen con ensayos controlados y aleatorizados bien diseñados y bien ejecutados.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MX" altLang="es-CO" sz="2800" b="1" dirty="0">
                <a:latin typeface="Arial" panose="020B0604020202020204" pitchFamily="34" charset="0"/>
              </a:rPr>
              <a:t>Otro estudio con capacidad probatoria de la causalidad es el estudio de cohortes</a:t>
            </a:r>
            <a:r>
              <a:rPr lang="es-MX" altLang="es-CO" sz="2000" b="1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>
            <a:extLst>
              <a:ext uri="{FF2B5EF4-FFF2-40B4-BE49-F238E27FC236}">
                <a16:creationId xmlns:a16="http://schemas.microsoft.com/office/drawing/2014/main" id="{A91DEFA6-8011-4323-A42E-805A6BAC8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2954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9A9B90F-FFE6-443C-B1CD-FBC0A17C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22325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b="1">
                <a:latin typeface="Arial" panose="020B0604020202020204" pitchFamily="34" charset="0"/>
              </a:rPr>
              <a:t>TIEMPO</a:t>
            </a:r>
            <a:endParaRPr lang="es-ES" altLang="es-CO" b="1">
              <a:latin typeface="Arial" panose="020B0604020202020204" pitchFamily="34" charset="0"/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27BA5345-8515-44B1-88AA-6705FBC3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1538288"/>
            <a:ext cx="5903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b="1">
                <a:latin typeface="Arial" panose="020B0604020202020204" pitchFamily="34" charset="0"/>
              </a:rPr>
              <a:t>Dirección de la Investigación</a:t>
            </a:r>
            <a:endParaRPr lang="es-ES" altLang="es-CO" b="1">
              <a:latin typeface="Arial" panose="020B0604020202020204" pitchFamily="34" charset="0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DA51CAC9-19F2-4CD7-83DC-275FAEBB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1981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CO" sz="2000" b="1">
                <a:latin typeface="Arial" panose="020B0604020202020204" pitchFamily="34" charset="0"/>
              </a:rPr>
              <a:t> Expuestos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226C1FD3-0981-4AC8-AD11-8EC9BCE4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148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317A011B-5406-4CFA-9A3D-EADBE681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1752600" cy="1295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5848" name="Oval 8">
            <a:extLst>
              <a:ext uri="{FF2B5EF4-FFF2-40B4-BE49-F238E27FC236}">
                <a16:creationId xmlns:a16="http://schemas.microsoft.com/office/drawing/2014/main" id="{026058C8-59DA-4B34-B9EE-C1A36A21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1371600" cy="1371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82B23F87-73E6-4304-9A14-6AD93A55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751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2000" b="1">
                <a:latin typeface="Arial" panose="020B0604020202020204" pitchFamily="34" charset="0"/>
              </a:rPr>
              <a:t>No expuestos</a:t>
            </a:r>
            <a:endParaRPr lang="es-ES" altLang="es-CO" sz="2000" b="1">
              <a:latin typeface="Arial" panose="020B0604020202020204" pitchFamily="34" charset="0"/>
            </a:endParaRP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05234ADB-D380-4A1F-9F08-0004471B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172200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b="1">
                <a:solidFill>
                  <a:schemeClr val="accent2"/>
                </a:solidFill>
                <a:latin typeface="Arial" panose="020B0604020202020204" pitchFamily="34" charset="0"/>
              </a:rPr>
              <a:t>DISEÑO DE UN ESTUDIO DE COHORTE</a:t>
            </a:r>
            <a:endParaRPr lang="es-ES" altLang="es-CO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FACF9604-B9C7-4EA9-8931-29D923194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b="1">
                <a:solidFill>
                  <a:schemeClr val="bg1"/>
                </a:solidFill>
                <a:latin typeface="Arial" panose="020B0604020202020204" pitchFamily="34" charset="0"/>
              </a:rPr>
              <a:t>Población</a:t>
            </a:r>
            <a:endParaRPr lang="es-ES" altLang="es-CO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1E082EB4-850E-4E60-9E7F-798A17A2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57576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1600" b="1">
                <a:solidFill>
                  <a:schemeClr val="bg1"/>
                </a:solidFill>
                <a:latin typeface="Arial" panose="020B0604020202020204" pitchFamily="34" charset="0"/>
              </a:rPr>
              <a:t>Personas sin la Enfermedad</a:t>
            </a:r>
            <a:endParaRPr lang="es-ES" altLang="es-CO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7E0A1232-7CB1-41DA-8815-C7A76ADB6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276600"/>
            <a:ext cx="21336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E45B3809-BE0E-4B4C-A386-AEDC7A3D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19400"/>
            <a:ext cx="2133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EA5B53A3-7682-4670-B0C2-F827B4EE0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962400"/>
            <a:ext cx="2133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CO" altLang="es-CO"/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6F322E72-3A62-4023-BE83-4037CA89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21336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CO" sz="1600" b="1">
                <a:latin typeface="Arial" panose="020B0604020202020204" pitchFamily="34" charset="0"/>
              </a:rPr>
              <a:t>Sin  enfermedad</a:t>
            </a:r>
            <a:endParaRPr lang="es-ES" altLang="es-CO" sz="1600" b="1">
              <a:latin typeface="Arial" panose="020B0604020202020204" pitchFamily="34" charset="0"/>
            </a:endParaRP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01BC1C0-F061-4003-87DC-F515ABA0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600" b="1">
                <a:latin typeface="Arial" panose="020B0604020202020204" pitchFamily="34" charset="0"/>
              </a:rPr>
              <a:t>Con enfermedad</a:t>
            </a:r>
            <a:endParaRPr lang="es-ES" altLang="es-CO" sz="1600" b="1">
              <a:latin typeface="Arial" panose="020B0604020202020204" pitchFamily="34" charset="0"/>
            </a:endParaRP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710EEF0D-2297-4104-B426-45F63CD6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93065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600" b="1">
                <a:latin typeface="Arial" panose="020B0604020202020204" pitchFamily="34" charset="0"/>
              </a:rPr>
              <a:t>Con enfermedad</a:t>
            </a:r>
            <a:endParaRPr lang="es-ES" altLang="es-CO" sz="1600" b="1">
              <a:latin typeface="Arial" panose="020B0604020202020204" pitchFamily="34" charset="0"/>
            </a:endParaRP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D7660DE-7AB2-4D37-A5F7-ABECB62C0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76601"/>
            <a:ext cx="2133600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CO" sz="1600" b="1">
                <a:latin typeface="Arial" panose="020B0604020202020204" pitchFamily="34" charset="0"/>
              </a:rPr>
              <a:t>Sin  enfermedad</a:t>
            </a:r>
            <a:endParaRPr lang="es-ES" altLang="es-CO" sz="16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s-ES" altLang="es-CO"/>
          </a:p>
        </p:txBody>
      </p:sp>
      <p:sp>
        <p:nvSpPr>
          <p:cNvPr id="35860" name="AutoShape 20">
            <a:extLst>
              <a:ext uri="{FF2B5EF4-FFF2-40B4-BE49-F238E27FC236}">
                <a16:creationId xmlns:a16="http://schemas.microsoft.com/office/drawing/2014/main" id="{57A05EA9-0AC0-4273-AFE1-6BC63F6C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1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5861" name="AutoShape 21">
            <a:extLst>
              <a:ext uri="{FF2B5EF4-FFF2-40B4-BE49-F238E27FC236}">
                <a16:creationId xmlns:a16="http://schemas.microsoft.com/office/drawing/2014/main" id="{EE4D6B80-DBB4-450F-B7D0-87BA9933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5862" name="AutoShape 22">
            <a:extLst>
              <a:ext uri="{FF2B5EF4-FFF2-40B4-BE49-F238E27FC236}">
                <a16:creationId xmlns:a16="http://schemas.microsoft.com/office/drawing/2014/main" id="{AEECFE68-D96E-4BF6-B51B-D02673B5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AA45575A-1F0D-403F-BAA9-38C984AD9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00AF9740-5325-4F75-A1C0-EEFC65DF8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25931CA3-B039-405E-B502-E2306BB16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5866" name="Line 26">
            <a:extLst>
              <a:ext uri="{FF2B5EF4-FFF2-40B4-BE49-F238E27FC236}">
                <a16:creationId xmlns:a16="http://schemas.microsoft.com/office/drawing/2014/main" id="{483DCDCF-CD45-40AD-A520-FC020CF02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5867" name="Line 27">
            <a:extLst>
              <a:ext uri="{FF2B5EF4-FFF2-40B4-BE49-F238E27FC236}">
                <a16:creationId xmlns:a16="http://schemas.microsoft.com/office/drawing/2014/main" id="{A9D36DA3-5DE9-4013-BE78-087789583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0574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A68498DB-F233-4EF2-B3BF-F8B3777B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47800"/>
            <a:ext cx="7239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O" b="1">
                <a:latin typeface="Arial" panose="020B0604020202020204" pitchFamily="34" charset="0"/>
              </a:rPr>
              <a:t>Tales (c. 630-550 AC), la fuente de todas las cosas es el agua—la primera explicación causal, en este caso,  la causa material de todas las cosas.</a:t>
            </a:r>
          </a:p>
          <a:p>
            <a:pPr algn="just">
              <a:spcBef>
                <a:spcPct val="50000"/>
              </a:spcBef>
            </a:pPr>
            <a:r>
              <a:rPr lang="es-ES" altLang="es-CO" b="1">
                <a:latin typeface="Arial" panose="020B0604020202020204" pitchFamily="34" charset="0"/>
              </a:rPr>
              <a:t>Anaximandro (c. 550-500 AC), especifica que la fuente de la  naturaleza es </a:t>
            </a:r>
            <a:r>
              <a:rPr lang="es-ES" altLang="es-CO" b="1" i="1">
                <a:latin typeface="Arial" panose="020B0604020202020204" pitchFamily="34" charset="0"/>
              </a:rPr>
              <a:t>aérea</a:t>
            </a:r>
            <a:r>
              <a:rPr lang="es-ES" altLang="es-CO" b="1">
                <a:latin typeface="Arial" panose="020B0604020202020204" pitchFamily="34" charset="0"/>
              </a:rPr>
              <a:t>, y que las cosas se generan a partir del </a:t>
            </a:r>
            <a:r>
              <a:rPr lang="es-ES" altLang="es-CO" b="1" i="1">
                <a:latin typeface="Arial" panose="020B0604020202020204" pitchFamily="34" charset="0"/>
              </a:rPr>
              <a:t>aire</a:t>
            </a:r>
            <a:r>
              <a:rPr lang="es-ES" altLang="es-CO" b="1">
                <a:latin typeface="Arial" panose="020B0604020202020204" pitchFamily="34" charset="0"/>
              </a:rPr>
              <a:t> por condensación o rarefacción</a:t>
            </a:r>
            <a:r>
              <a:rPr lang="es-MX" altLang="es-CO" b="1">
                <a:latin typeface="Arial" panose="020B0604020202020204" pitchFamily="34" charset="0"/>
              </a:rPr>
              <a:t>.</a:t>
            </a:r>
            <a:endParaRPr lang="es-ES" altLang="es-CO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s-ES" altLang="es-CO" b="1">
                <a:latin typeface="Arial" panose="020B0604020202020204" pitchFamily="34" charset="0"/>
              </a:rPr>
              <a:t>Parménides (c. 550 AC - 475 AC)</a:t>
            </a:r>
          </a:p>
          <a:p>
            <a:pPr algn="just">
              <a:spcBef>
                <a:spcPct val="50000"/>
              </a:spcBef>
            </a:pPr>
            <a:r>
              <a:rPr lang="es-MX" altLang="es-CO" b="1">
                <a:latin typeface="Arial" panose="020B0604020202020204" pitchFamily="34" charset="0"/>
              </a:rPr>
              <a:t>N</a:t>
            </a:r>
            <a:r>
              <a:rPr lang="es-ES" altLang="es-CO" b="1">
                <a:latin typeface="Arial" panose="020B0604020202020204" pitchFamily="34" charset="0"/>
              </a:rPr>
              <a:t>o hay ninguna causalidad eficiente porque ningún cambio puede ocurrir y el cambio aparente en el mundo es sólo ilusión</a:t>
            </a:r>
            <a:r>
              <a:rPr lang="es-MX" altLang="es-CO" b="1">
                <a:latin typeface="Arial" panose="020B0604020202020204" pitchFamily="34" charset="0"/>
              </a:rPr>
              <a:t>.</a:t>
            </a:r>
            <a:endParaRPr lang="es-ES" altLang="es-CO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b="1">
              <a:latin typeface="Arial" panose="020B0604020202020204" pitchFamily="34" charset="0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0C9C78B0-081A-4A6C-AE8D-11F2C5631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0"/>
            <a:ext cx="624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3200" b="1">
                <a:latin typeface="Arial" panose="020B0604020202020204" pitchFamily="34" charset="0"/>
              </a:rPr>
              <a:t>Antecedentes Históricos</a:t>
            </a:r>
            <a:endParaRPr lang="es-ES" altLang="es-CO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711DBEA-0D3E-4258-B263-5BBC65A76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s-MX" altLang="es-CO" sz="2800" b="1">
                <a:latin typeface="Arial" panose="020B0604020202020204" pitchFamily="34" charset="0"/>
              </a:rPr>
              <a:t>Criterios de Causalidad</a:t>
            </a:r>
            <a:endParaRPr lang="es-ES" altLang="es-CO" sz="2800" b="1">
              <a:latin typeface="Arial" panose="020B0604020202020204" pitchFamily="34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F70C2C7-3D9B-4B71-9779-276BBC5FB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C1DC394E-7CF4-4BEF-9199-44A77717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1"/>
            <a:ext cx="975946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 dirty="0">
                <a:latin typeface="Arial" panose="020B0604020202020204" pitchFamily="34" charset="0"/>
              </a:rPr>
              <a:t>Interpretación de los Datos Probatorios</a:t>
            </a:r>
          </a:p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CO" sz="2800" b="1" dirty="0">
                <a:latin typeface="Arial" panose="020B0604020202020204" pitchFamily="34" charset="0"/>
              </a:rPr>
              <a:t>No existen criterios totalmente fiables para determinar si una asociación es o no causal.</a:t>
            </a:r>
          </a:p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CO" sz="2800" b="1" dirty="0">
                <a:latin typeface="Arial" panose="020B0604020202020204" pitchFamily="34" charset="0"/>
              </a:rPr>
              <a:t>La posibilidad de que una asociación sea causal aumenta cuando muchos datos de diverso tipo llevan a la misma conclusión. </a:t>
            </a:r>
          </a:p>
          <a:p>
            <a:pPr marL="457200" indent="-4572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MX" altLang="es-CO" sz="2800" b="1" dirty="0">
                <a:latin typeface="Arial" panose="020B0604020202020204" pitchFamily="34" charset="0"/>
              </a:rPr>
              <a:t>Las pruebas obtenidas en estudios bien diseñados tienen especial importancia, sobre todo si se han llevado a cabo en distintas localizaciones.</a:t>
            </a:r>
          </a:p>
          <a:p>
            <a:pPr algn="just">
              <a:spcBef>
                <a:spcPct val="50000"/>
              </a:spcBef>
            </a:pPr>
            <a:endParaRPr lang="es-ES" altLang="es-CO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87FC6FE-9804-42BA-85CB-CAF167138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b="1">
                <a:cs typeface="Times New Roman" panose="02020603050405020304" pitchFamily="18" charset="0"/>
              </a:rPr>
              <a:t>ASOCIACIÓN VS CAUSALIDAD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40F3763-89C4-45F0-A685-E60D64C65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1" y="2760663"/>
            <a:ext cx="7693025" cy="3325812"/>
          </a:xfrm>
        </p:spPr>
        <p:txBody>
          <a:bodyPr/>
          <a:lstStyle/>
          <a:p>
            <a:pPr>
              <a:buFontTx/>
              <a:buNone/>
            </a:pPr>
            <a:r>
              <a:rPr lang="es-CO" altLang="es-CO">
                <a:cs typeface="Times New Roman" panose="02020603050405020304" pitchFamily="18" charset="0"/>
              </a:rPr>
              <a:t>	Para decidir si una exposición A, causa una enfermedad B, primero debemos encontrar si las dos variables están asociadas: si una se encuentra mas frecuentemente en presencia de la otra.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75CC62-330E-4547-976C-B217F8B9E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066800"/>
          </a:xfrm>
          <a:solidFill>
            <a:schemeClr val="accent1"/>
          </a:solidFill>
          <a:effectLst>
            <a:outerShdw dist="107763" dir="18900000" algn="ctr" rotWithShape="0">
              <a:schemeClr val="tx2"/>
            </a:outerShdw>
          </a:effectLst>
        </p:spPr>
        <p:txBody>
          <a:bodyPr/>
          <a:lstStyle/>
          <a:p>
            <a:r>
              <a:rPr lang="es-MX" altLang="es-CO" sz="4000"/>
              <a:t>Explicación de los hallazgos</a:t>
            </a:r>
            <a:endParaRPr lang="es-ES" altLang="es-CO" sz="40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DCD476E-2103-4D40-8F18-A7EFFA3FF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362200"/>
            <a:ext cx="7772400" cy="4038600"/>
          </a:xfrm>
          <a:solidFill>
            <a:srgbClr val="FFFF00"/>
          </a:solidFill>
          <a:effectLst>
            <a:outerShdw dist="107763" dir="18900000" algn="ctr" rotWithShape="0">
              <a:schemeClr val="tx2"/>
            </a:outerShdw>
          </a:effectLst>
        </p:spPr>
        <p:txBody>
          <a:bodyPr/>
          <a:lstStyle/>
          <a:p>
            <a:pPr algn="just"/>
            <a:r>
              <a:rPr lang="es-MX" altLang="es-CO" sz="2400"/>
              <a:t>La asociación observada, ¿podría ser debida a errores sistemáticos (</a:t>
            </a:r>
            <a:r>
              <a:rPr lang="es-MX" altLang="es-CO" sz="2400" u="sng"/>
              <a:t>sesgos</a:t>
            </a:r>
            <a:r>
              <a:rPr lang="es-MX" altLang="es-CO" sz="2400"/>
              <a:t>) en la forma de selección os seguimiento de los sujetos, o en la forma de obtención de la información a partir de ellos?</a:t>
            </a:r>
          </a:p>
          <a:p>
            <a:pPr algn="just"/>
            <a:r>
              <a:rPr lang="es-MX" altLang="es-CO" sz="2400"/>
              <a:t>Podría ser debida a diferencias entre los grupos en la distribución de otra variable (de </a:t>
            </a:r>
            <a:r>
              <a:rPr lang="es-MX" altLang="es-CO" sz="2400" u="sng"/>
              <a:t>confusión</a:t>
            </a:r>
            <a:r>
              <a:rPr lang="es-MX" altLang="es-CO" sz="2400"/>
              <a:t>) que no se midió o no se consideró en el análisis?</a:t>
            </a:r>
          </a:p>
          <a:p>
            <a:pPr algn="just"/>
            <a:r>
              <a:rPr lang="es-MX" altLang="es-CO" sz="2400"/>
              <a:t>Podría ser debida al </a:t>
            </a:r>
            <a:r>
              <a:rPr lang="es-MX" altLang="es-CO" sz="2400" u="sng"/>
              <a:t>azar</a:t>
            </a:r>
            <a:r>
              <a:rPr lang="es-MX" altLang="es-CO" sz="2400"/>
              <a:t>?</a:t>
            </a:r>
          </a:p>
          <a:p>
            <a:pPr algn="just"/>
            <a:r>
              <a:rPr lang="es-MX" altLang="es-CO" sz="2400"/>
              <a:t>Por último, es biológicamente plausible que la asociación observada sea </a:t>
            </a:r>
            <a:r>
              <a:rPr lang="es-MX" altLang="es-CO" sz="2400" u="sng"/>
              <a:t>causal</a:t>
            </a:r>
            <a:r>
              <a:rPr lang="es-MX" altLang="es-CO" sz="2400"/>
              <a:t>?</a:t>
            </a:r>
            <a:endParaRPr lang="es-ES" altLang="es-CO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90F49B1-11E2-4499-9642-5AEDEE3A1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069975"/>
            <a:ext cx="7772400" cy="47180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s-CO" altLang="es-CO">
                <a:cs typeface="Times New Roman" panose="02020603050405020304" pitchFamily="18" charset="0"/>
              </a:rPr>
              <a:t>Casi todo el esfuerzo de la estadística es un intento para tratar de descubrir si dos variables están asociadas, y si lo están, que tan fuerte lo son, y si el azar podría explicar esta asociación.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CO" altLang="es-CO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CO" altLang="es-CO">
                <a:cs typeface="Times New Roman" panose="02020603050405020304" pitchFamily="18" charset="0"/>
              </a:rPr>
              <a:t>La estadística en principio esta enfocada hacia la valoración del papel del azar en esa asociación. Un </a:t>
            </a:r>
            <a:r>
              <a:rPr lang="es-CO" altLang="es-CO" i="1" u="sng">
                <a:cs typeface="Times New Roman" panose="02020603050405020304" pitchFamily="18" charset="0"/>
              </a:rPr>
              <a:t>valor p</a:t>
            </a:r>
            <a:r>
              <a:rPr lang="es-CO" altLang="es-CO">
                <a:cs typeface="Times New Roman" panose="02020603050405020304" pitchFamily="18" charset="0"/>
              </a:rPr>
              <a:t>, nos habla de la probabilidad de que esta asociación es explicada por azar.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CO" altLang="es-CO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CO" altLang="es-CO">
                <a:cs typeface="Times New Roman" panose="02020603050405020304" pitchFamily="18" charset="0"/>
              </a:rPr>
              <a:t>Por tanto el análisis estadístico por si solo no constituye prueba de una relación causal.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B0DBFAF0-B11F-4D1B-99F7-06E47718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352801"/>
            <a:ext cx="60086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4800" b="1">
                <a:solidFill>
                  <a:schemeClr val="tx2"/>
                </a:solidFill>
              </a:rPr>
              <a:t>Medidas de asociación</a:t>
            </a:r>
            <a:endParaRPr lang="es-MX" altLang="es-CO" sz="2800" b="1">
              <a:solidFill>
                <a:srgbClr val="FDE3BA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7292E7-A521-45CC-A714-25A4701CB36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CO" altLang="es-CO" sz="5400" dirty="0"/>
              <a:t>Lección 2. Concatenar con Lectura 2.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>
            <a:extLst>
              <a:ext uri="{FF2B5EF4-FFF2-40B4-BE49-F238E27FC236}">
                <a16:creationId xmlns:a16="http://schemas.microsoft.com/office/drawing/2014/main" id="{513F6F98-C04F-4349-AC47-437E7AEE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0"/>
            <a:ext cx="1828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600" b="1">
                <a:solidFill>
                  <a:schemeClr val="accent4">
                    <a:lumMod val="10000"/>
                  </a:schemeClr>
                </a:solidFill>
              </a:rPr>
              <a:t>Medidas de </a:t>
            </a:r>
          </a:p>
          <a:p>
            <a:pPr algn="ctr">
              <a:defRPr/>
            </a:pPr>
            <a:r>
              <a:rPr lang="es-CL" sz="1600" b="1">
                <a:solidFill>
                  <a:schemeClr val="accent4">
                    <a:lumMod val="10000"/>
                  </a:schemeClr>
                </a:solidFill>
              </a:rPr>
              <a:t>Frecuencia de</a:t>
            </a:r>
          </a:p>
          <a:p>
            <a:pPr algn="ctr">
              <a:defRPr/>
            </a:pPr>
            <a:r>
              <a:rPr lang="es-CL" sz="1600" b="1">
                <a:solidFill>
                  <a:schemeClr val="accent4">
                    <a:lumMod val="10000"/>
                  </a:schemeClr>
                </a:solidFill>
              </a:rPr>
              <a:t>enfermedad</a:t>
            </a:r>
          </a:p>
        </p:txBody>
      </p:sp>
      <p:sp>
        <p:nvSpPr>
          <p:cNvPr id="21507" name="Oval 3">
            <a:extLst>
              <a:ext uri="{FF2B5EF4-FFF2-40B4-BE49-F238E27FC236}">
                <a16:creationId xmlns:a16="http://schemas.microsoft.com/office/drawing/2014/main" id="{8C705E9E-DAD5-4F60-B38F-36D8B339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990600"/>
            <a:ext cx="1905000" cy="9906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600" b="1">
                <a:solidFill>
                  <a:schemeClr val="accent4">
                    <a:lumMod val="10000"/>
                  </a:schemeClr>
                </a:solidFill>
              </a:rPr>
              <a:t>Medidas de </a:t>
            </a:r>
          </a:p>
          <a:p>
            <a:pPr algn="ctr">
              <a:defRPr/>
            </a:pPr>
            <a:r>
              <a:rPr lang="es-CL" sz="1600" b="1">
                <a:solidFill>
                  <a:schemeClr val="accent4">
                    <a:lumMod val="10000"/>
                  </a:schemeClr>
                </a:solidFill>
              </a:rPr>
              <a:t>Asociación</a:t>
            </a:r>
          </a:p>
          <a:p>
            <a:pPr algn="ctr">
              <a:defRPr/>
            </a:pPr>
            <a:r>
              <a:rPr lang="es-CL" sz="1600">
                <a:solidFill>
                  <a:schemeClr val="accent4">
                    <a:lumMod val="10000"/>
                  </a:schemeClr>
                </a:solidFill>
              </a:rPr>
              <a:t>(de efecto)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CF2B6883-3567-49E5-A2F8-287F40BB0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0"/>
            <a:ext cx="1150938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Incidencia</a:t>
            </a: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CB71E0AA-D1A3-443E-A651-0E99961F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57400"/>
            <a:ext cx="1150938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Prevalencia</a:t>
            </a:r>
          </a:p>
        </p:txBody>
      </p:sp>
      <p:sp>
        <p:nvSpPr>
          <p:cNvPr id="21511" name="AutoShape 7">
            <a:extLst>
              <a:ext uri="{FF2B5EF4-FFF2-40B4-BE49-F238E27FC236}">
                <a16:creationId xmlns:a16="http://schemas.microsoft.com/office/drawing/2014/main" id="{F119B842-8459-494F-8256-1401E0F0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1219200" cy="7620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Medidas de</a:t>
            </a:r>
          </a:p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Diferencia</a:t>
            </a:r>
          </a:p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Absoluta</a:t>
            </a:r>
          </a:p>
        </p:txBody>
      </p:sp>
      <p:sp>
        <p:nvSpPr>
          <p:cNvPr id="21512" name="AutoShape 8">
            <a:extLst>
              <a:ext uri="{FF2B5EF4-FFF2-40B4-BE49-F238E27FC236}">
                <a16:creationId xmlns:a16="http://schemas.microsoft.com/office/drawing/2014/main" id="{E0A036B8-87B6-4E47-A23E-F4D8FD05A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905000"/>
            <a:ext cx="1219200" cy="12954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Medidas de</a:t>
            </a:r>
          </a:p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Diferencia</a:t>
            </a:r>
          </a:p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Relativa o </a:t>
            </a:r>
          </a:p>
          <a:p>
            <a:pPr algn="ctr"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de Razón</a:t>
            </a:r>
          </a:p>
          <a:p>
            <a:pPr algn="ctr">
              <a:defRPr/>
            </a:pPr>
            <a:r>
              <a:rPr lang="es-CL" sz="1100" b="1">
                <a:solidFill>
                  <a:schemeClr val="accent4">
                    <a:lumMod val="10000"/>
                  </a:schemeClr>
                </a:solidFill>
              </a:rPr>
              <a:t>(Riesgo Relativo)</a:t>
            </a: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CE741F81-9CC6-46A4-945F-35BC1921B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CL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MEDICIONES USADAS EN EPIDEMIOLOGIA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6EC6115-4480-44B2-8712-2B22A66BF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Incidencia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Acumulada</a:t>
            </a:r>
          </a:p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Proporción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de Incidencia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E8D9268D-8B85-479B-9AF3-7EB4EC21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Puntual</a:t>
            </a:r>
          </a:p>
          <a:p>
            <a:pPr algn="ctr"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Periodo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128C2F1E-8976-46E4-9C9B-48CDFE2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35280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 Riesgo atribuible e</a:t>
            </a:r>
          </a:p>
          <a:p>
            <a:pPr algn="ctr"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n expuestos: impacto </a:t>
            </a:r>
          </a:p>
          <a:p>
            <a:pPr algn="ctr"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de prevención primaria</a:t>
            </a:r>
          </a:p>
          <a:p>
            <a:pPr algn="ctr">
              <a:defRPr/>
            </a:pPr>
            <a:endParaRPr lang="es-CL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55217E06-18D4-412A-BEAA-16E3341C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5052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Razón de 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Riesgo</a:t>
            </a:r>
          </a:p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Razón de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Incidencia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Acumulada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6AE1EAE5-6CA3-49B6-829E-E6D56A43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8768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Razón 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de tasas</a:t>
            </a:r>
          </a:p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Razón de 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Tasa de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Incidencia</a:t>
            </a: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AC129F88-ACD9-4B76-B5B9-6440E8C8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Densidad de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Incidencia</a:t>
            </a:r>
          </a:p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Tasa de 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Incidencia</a:t>
            </a:r>
          </a:p>
        </p:txBody>
      </p:sp>
      <p:cxnSp>
        <p:nvCxnSpPr>
          <p:cNvPr id="23567" name="AutoShape 23">
            <a:extLst>
              <a:ext uri="{FF2B5EF4-FFF2-40B4-BE49-F238E27FC236}">
                <a16:creationId xmlns:a16="http://schemas.microsoft.com/office/drawing/2014/main" id="{352C4BEC-7493-4642-A294-B144E8971832}"/>
              </a:ext>
            </a:extLst>
          </p:cNvPr>
          <p:cNvCxnSpPr>
            <a:cxnSpLocks noChangeShapeType="1"/>
            <a:stCxn id="21506" idx="6"/>
            <a:endCxn id="21507" idx="2"/>
          </p:cNvCxnSpPr>
          <p:nvPr/>
        </p:nvCxnSpPr>
        <p:spPr bwMode="auto">
          <a:xfrm>
            <a:off x="3962400" y="1409700"/>
            <a:ext cx="2514600" cy="76200"/>
          </a:xfrm>
          <a:prstGeom prst="straightConnector1">
            <a:avLst/>
          </a:prstGeom>
          <a:noFill/>
          <a:ln w="38100">
            <a:solidFill>
              <a:srgbClr val="FDDD6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25">
            <a:extLst>
              <a:ext uri="{FF2B5EF4-FFF2-40B4-BE49-F238E27FC236}">
                <a16:creationId xmlns:a16="http://schemas.microsoft.com/office/drawing/2014/main" id="{AF4F33F1-3EA6-4005-9C82-341CDA0ABA61}"/>
              </a:ext>
            </a:extLst>
          </p:cNvPr>
          <p:cNvCxnSpPr>
            <a:cxnSpLocks noChangeShapeType="1"/>
            <a:stCxn id="21506" idx="3"/>
            <a:endCxn id="21509" idx="0"/>
          </p:cNvCxnSpPr>
          <p:nvPr/>
        </p:nvCxnSpPr>
        <p:spPr bwMode="auto">
          <a:xfrm flipH="1">
            <a:off x="2252664" y="1760538"/>
            <a:ext cx="149225" cy="296862"/>
          </a:xfrm>
          <a:prstGeom prst="straightConnector1">
            <a:avLst/>
          </a:prstGeom>
          <a:noFill/>
          <a:ln w="38100">
            <a:solidFill>
              <a:srgbClr val="FDDD6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26">
            <a:extLst>
              <a:ext uri="{FF2B5EF4-FFF2-40B4-BE49-F238E27FC236}">
                <a16:creationId xmlns:a16="http://schemas.microsoft.com/office/drawing/2014/main" id="{C9DF919D-11B2-4394-8707-D30A2B48A5E3}"/>
              </a:ext>
            </a:extLst>
          </p:cNvPr>
          <p:cNvCxnSpPr>
            <a:cxnSpLocks noChangeShapeType="1"/>
            <a:stCxn id="21506" idx="5"/>
            <a:endCxn id="21510" idx="0"/>
          </p:cNvCxnSpPr>
          <p:nvPr/>
        </p:nvCxnSpPr>
        <p:spPr bwMode="auto">
          <a:xfrm>
            <a:off x="3694113" y="1760538"/>
            <a:ext cx="158750" cy="296862"/>
          </a:xfrm>
          <a:prstGeom prst="straightConnector1">
            <a:avLst/>
          </a:prstGeom>
          <a:noFill/>
          <a:ln w="38100">
            <a:solidFill>
              <a:srgbClr val="FDDD6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27">
            <a:extLst>
              <a:ext uri="{FF2B5EF4-FFF2-40B4-BE49-F238E27FC236}">
                <a16:creationId xmlns:a16="http://schemas.microsoft.com/office/drawing/2014/main" id="{0A6D632F-3A9F-4AB3-BB67-7B36D905CCC4}"/>
              </a:ext>
            </a:extLst>
          </p:cNvPr>
          <p:cNvCxnSpPr>
            <a:cxnSpLocks noChangeShapeType="1"/>
            <a:stCxn id="21507" idx="3"/>
            <a:endCxn id="21511" idx="0"/>
          </p:cNvCxnSpPr>
          <p:nvPr/>
        </p:nvCxnSpPr>
        <p:spPr bwMode="auto">
          <a:xfrm rot="5400000">
            <a:off x="6315869" y="1769269"/>
            <a:ext cx="373062" cy="508000"/>
          </a:xfrm>
          <a:prstGeom prst="straightConnector1">
            <a:avLst/>
          </a:prstGeom>
          <a:noFill/>
          <a:ln w="38100">
            <a:solidFill>
              <a:srgbClr val="FDDD6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28">
            <a:extLst>
              <a:ext uri="{FF2B5EF4-FFF2-40B4-BE49-F238E27FC236}">
                <a16:creationId xmlns:a16="http://schemas.microsoft.com/office/drawing/2014/main" id="{85DFD666-932B-46F2-9D24-A5A8CD44B357}"/>
              </a:ext>
            </a:extLst>
          </p:cNvPr>
          <p:cNvCxnSpPr>
            <a:cxnSpLocks noChangeShapeType="1"/>
            <a:stCxn id="21507" idx="5"/>
            <a:endCxn id="21512" idx="0"/>
          </p:cNvCxnSpPr>
          <p:nvPr/>
        </p:nvCxnSpPr>
        <p:spPr bwMode="auto">
          <a:xfrm rot="16200000" flipH="1">
            <a:off x="8627269" y="1312069"/>
            <a:ext cx="68262" cy="1117600"/>
          </a:xfrm>
          <a:prstGeom prst="straightConnector1">
            <a:avLst/>
          </a:prstGeom>
          <a:noFill/>
          <a:ln w="38100">
            <a:solidFill>
              <a:srgbClr val="FDDD6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Line 31">
            <a:extLst>
              <a:ext uri="{FF2B5EF4-FFF2-40B4-BE49-F238E27FC236}">
                <a16:creationId xmlns:a16="http://schemas.microsoft.com/office/drawing/2014/main" id="{092606F0-3E36-4A6C-89A7-4809C00F0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90800"/>
            <a:ext cx="0" cy="457200"/>
          </a:xfrm>
          <a:prstGeom prst="line">
            <a:avLst/>
          </a:prstGeom>
          <a:noFill/>
          <a:ln w="28575">
            <a:solidFill>
              <a:srgbClr val="FDDD67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622D0AC7-CF67-420D-BE71-807CC576C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90800"/>
            <a:ext cx="0" cy="457200"/>
          </a:xfrm>
          <a:prstGeom prst="line">
            <a:avLst/>
          </a:prstGeom>
          <a:noFill/>
          <a:ln w="28575">
            <a:solidFill>
              <a:srgbClr val="FDDD67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37" name="Line 33">
            <a:extLst>
              <a:ext uri="{FF2B5EF4-FFF2-40B4-BE49-F238E27FC236}">
                <a16:creationId xmlns:a16="http://schemas.microsoft.com/office/drawing/2014/main" id="{56246E13-FBD3-425C-85D6-461833081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343400"/>
            <a:ext cx="0" cy="304800"/>
          </a:xfrm>
          <a:prstGeom prst="line">
            <a:avLst/>
          </a:prstGeom>
          <a:noFill/>
          <a:ln w="28575">
            <a:solidFill>
              <a:srgbClr val="FDDD67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87E5E30E-F401-4212-A094-CB2723BF3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304800"/>
          </a:xfrm>
          <a:prstGeom prst="line">
            <a:avLst/>
          </a:prstGeom>
          <a:noFill/>
          <a:ln w="28575">
            <a:solidFill>
              <a:srgbClr val="FDDD67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5A7666C4-8B76-4F95-93FB-07FA11E33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0" cy="304800"/>
          </a:xfrm>
          <a:prstGeom prst="line">
            <a:avLst/>
          </a:prstGeom>
          <a:noFill/>
          <a:ln w="28575">
            <a:solidFill>
              <a:srgbClr val="FDDD67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5F57F6B3-3FD3-4FEE-8882-9EB1190DA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200400"/>
            <a:ext cx="0" cy="304800"/>
          </a:xfrm>
          <a:prstGeom prst="line">
            <a:avLst/>
          </a:prstGeom>
          <a:noFill/>
          <a:ln w="28575">
            <a:solidFill>
              <a:srgbClr val="FDDD67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541" name="Rectangle 37">
            <a:extLst>
              <a:ext uri="{FF2B5EF4-FFF2-40B4-BE49-F238E27FC236}">
                <a16:creationId xmlns:a16="http://schemas.microsoft.com/office/drawing/2014/main" id="{0DFB2029-5629-4987-8421-2616ACDA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324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 Odds Ratio</a:t>
            </a:r>
          </a:p>
          <a:p>
            <a:pPr>
              <a:buFontTx/>
              <a:buChar char="•"/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 OR prevalencia</a:t>
            </a: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2B3ABEC3-FB3D-4C71-BAB1-4386A820C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624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Odds de</a:t>
            </a:r>
          </a:p>
          <a:p>
            <a:pPr>
              <a:defRPr/>
            </a:pPr>
            <a:r>
              <a:rPr lang="es-CL" sz="1400" b="1">
                <a:solidFill>
                  <a:schemeClr val="accent4">
                    <a:lumMod val="10000"/>
                  </a:schemeClr>
                </a:solidFill>
              </a:rPr>
              <a:t>  Prevalencia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B7CBA346-7780-486D-9F8A-603447C7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24400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RA poblacional: impacto </a:t>
            </a:r>
          </a:p>
          <a:p>
            <a:pPr algn="ctr"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de prevención primaria</a:t>
            </a:r>
          </a:p>
          <a:p>
            <a:pPr algn="ctr">
              <a:defRPr/>
            </a:pPr>
            <a:endParaRPr lang="es-CL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476445DC-2ED9-404C-AC29-C71A15F7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674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Eficacia; impacto </a:t>
            </a:r>
          </a:p>
          <a:p>
            <a:pPr algn="ctr"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sobre recaídas, </a:t>
            </a:r>
          </a:p>
          <a:p>
            <a:pPr algn="ctr">
              <a:defRPr/>
            </a:pPr>
            <a:r>
              <a:rPr lang="es-CL" sz="1400" b="1" dirty="0">
                <a:solidFill>
                  <a:schemeClr val="accent4">
                    <a:lumMod val="10000"/>
                  </a:schemeClr>
                </a:solidFill>
              </a:rPr>
              <a:t>letalidad etc.</a:t>
            </a:r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41102D57-150B-4347-8BB9-5C4CDB2AB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4572000"/>
            <a:ext cx="0" cy="304800"/>
          </a:xfrm>
          <a:prstGeom prst="line">
            <a:avLst/>
          </a:prstGeom>
          <a:noFill/>
          <a:ln w="28575">
            <a:solidFill>
              <a:srgbClr val="FDDD67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5" name="Line 33">
            <a:extLst>
              <a:ext uri="{FF2B5EF4-FFF2-40B4-BE49-F238E27FC236}">
                <a16:creationId xmlns:a16="http://schemas.microsoft.com/office/drawing/2014/main" id="{A6998217-EF8F-480D-918F-BCA3ECEDA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5943600"/>
            <a:ext cx="0" cy="304800"/>
          </a:xfrm>
          <a:prstGeom prst="line">
            <a:avLst/>
          </a:prstGeom>
          <a:noFill/>
          <a:ln w="28575">
            <a:solidFill>
              <a:srgbClr val="FDDD67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8850824-11A9-4F4D-9F31-4851823B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85813"/>
          </a:xfrm>
        </p:spPr>
        <p:txBody>
          <a:bodyPr/>
          <a:lstStyle/>
          <a:p>
            <a:r>
              <a:rPr lang="es-MX" altLang="es-CO" sz="4000" b="1"/>
              <a:t>Razonamiento epidemiológico</a:t>
            </a:r>
            <a:endParaRPr lang="es-MX" altLang="es-CO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8C53FB1-6390-499E-A3BE-981A5D949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4114800"/>
          </a:xfrm>
        </p:spPr>
        <p:txBody>
          <a:bodyPr/>
          <a:lstStyle/>
          <a:p>
            <a:pPr marL="514350" indent="-514350" algn="just">
              <a:buFontTx/>
              <a:buAutoNum type="arabicPeriod"/>
            </a:pPr>
            <a:r>
              <a:rPr lang="es-MX" altLang="es-CO" sz="2400" b="1"/>
              <a:t>Sospecha de que un factor (exposición) puede influenciar la ocurrencia de enfermedad</a:t>
            </a:r>
          </a:p>
          <a:p>
            <a:pPr marL="514350" indent="-514350" algn="just">
              <a:buFontTx/>
              <a:buAutoNum type="arabicPeriod"/>
            </a:pPr>
            <a:endParaRPr lang="es-MX" altLang="es-CO" sz="2400" b="1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s-MX" altLang="es-CO" b="1"/>
              <a:t>Observaciones en la práctica clínica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s-MX" altLang="es-CO" b="1"/>
              <a:t>Exámenes de patrones de enfermedad de enfermedad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s-MX" altLang="es-CO" b="1"/>
              <a:t>¿la sub-poblaciones tienen tasas más altas o más bajas?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s-MX" altLang="es-CO" b="1"/>
              <a:t>¿las tasas de cierta enfermedad están elevadas en presencia de ciertos factores?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s-MX" altLang="es-CO" b="1"/>
              <a:t>Observaciones en el laboratorio de investigación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s-MX" altLang="es-CO" b="1"/>
              <a:t>Especulación teórica</a:t>
            </a:r>
            <a:endParaRPr lang="es-MX" altLang="es-CO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D79E810-26D8-4DC0-9162-346BDDE88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5200" y="0"/>
            <a:ext cx="7772400" cy="1143000"/>
          </a:xfrm>
        </p:spPr>
        <p:txBody>
          <a:bodyPr/>
          <a:lstStyle/>
          <a:p>
            <a:r>
              <a:rPr lang="es-MX" altLang="es-CO" sz="4000" b="1"/>
              <a:t>Razonamiento epidemiológico</a:t>
            </a:r>
            <a:endParaRPr lang="es-MX" altLang="es-CO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DCCA69-4A9D-406C-8672-687EEB5AF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153400" cy="44196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s-MX" altLang="es-CO" b="1" dirty="0"/>
              <a:t>2.  Formulación de hipótesis específicas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s-MX" altLang="es-CO" b="1" dirty="0"/>
              <a:t>Basadas en sospechas de la influencia de un factor en particular sobre la ocurrencia de la enfermedad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endParaRPr lang="es-MX" altLang="es-CO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s-MX" altLang="es-CO" b="1" dirty="0"/>
              <a:t>3.</a:t>
            </a:r>
            <a:r>
              <a:rPr lang="es-MX" altLang="es-CO" sz="2400" b="1" dirty="0"/>
              <a:t>  </a:t>
            </a:r>
            <a:r>
              <a:rPr lang="es-MX" altLang="es-CO" b="1" dirty="0"/>
              <a:t>Conducción de estudios analíticos 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s-MX" altLang="es-CO" b="1" dirty="0">
                <a:solidFill>
                  <a:srgbClr val="FF0000"/>
                </a:solidFill>
              </a:rPr>
              <a:t>Hipótesis son probadas para determinar si asociaciones estadísticas entre  factores (exposiciones) y enfermedad existen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s-MX" altLang="es-CO" b="1" dirty="0"/>
              <a:t>Población en estudio es reunida de individuos con enfermedad o resultado de interés y un grupo apropiado de comparación.</a:t>
            </a:r>
            <a:endParaRPr lang="es-MX" altLang="es-CO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7C21577-2086-44DC-939F-CCABA0063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r>
              <a:rPr lang="es-MX" altLang="es-CO" sz="4000" b="1"/>
              <a:t>Razonamiento epidemiológico</a:t>
            </a:r>
            <a:endParaRPr lang="es-MX" altLang="es-CO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2BB2ABC-1982-4962-B9AC-9E26C9F3F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610600" cy="44196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MX" altLang="es-CO" sz="3600" b="1"/>
              <a:t>4.  Evalúa validez de la asociación</a:t>
            </a:r>
          </a:p>
          <a:p>
            <a:pPr algn="just">
              <a:buFontTx/>
              <a:buNone/>
            </a:pPr>
            <a:endParaRPr lang="es-MX" altLang="es-CO" sz="3600" b="1"/>
          </a:p>
          <a:p>
            <a:pPr lvl="1" algn="just">
              <a:buFontTx/>
              <a:buChar char="-"/>
            </a:pPr>
            <a:r>
              <a:rPr lang="es-MX" altLang="es-CO" sz="3200" b="1"/>
              <a:t>¿La asociación observada realmente existe?</a:t>
            </a:r>
          </a:p>
          <a:p>
            <a:pPr lvl="2" algn="just">
              <a:buFontTx/>
              <a:buChar char="-"/>
            </a:pPr>
            <a:r>
              <a:rPr lang="es-MX" altLang="es-CO" sz="2800" b="1"/>
              <a:t>¿Es válida la asociación?</a:t>
            </a:r>
          </a:p>
          <a:p>
            <a:pPr lvl="2" algn="just">
              <a:buFontTx/>
              <a:buChar char="-"/>
            </a:pPr>
            <a:r>
              <a:rPr lang="es-MX" altLang="es-CO" sz="2800" b="1"/>
              <a:t>¿Hay explicaciones alternas para la asociación?</a:t>
            </a:r>
          </a:p>
          <a:p>
            <a:pPr lvl="3" algn="just">
              <a:buFontTx/>
              <a:buChar char="-"/>
            </a:pPr>
            <a:r>
              <a:rPr lang="es-MX" altLang="es-CO" sz="2800" b="1"/>
              <a:t>Azar</a:t>
            </a:r>
          </a:p>
          <a:p>
            <a:pPr lvl="3" algn="just">
              <a:buFontTx/>
              <a:buChar char="-"/>
            </a:pPr>
            <a:r>
              <a:rPr lang="es-MX" altLang="es-CO" sz="2800" b="1"/>
              <a:t>Sesgo</a:t>
            </a:r>
          </a:p>
          <a:p>
            <a:pPr lvl="3" algn="just">
              <a:buFontTx/>
              <a:buChar char="-"/>
            </a:pPr>
            <a:r>
              <a:rPr lang="es-MX" altLang="es-CO" sz="2800" b="1"/>
              <a:t>Confusión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2D19CF3-4CE3-438E-B195-B6B5C131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14400"/>
          </a:xfrm>
        </p:spPr>
        <p:txBody>
          <a:bodyPr/>
          <a:lstStyle/>
          <a:p>
            <a:r>
              <a:rPr lang="es-MX" altLang="es-CO" sz="4000" b="1"/>
              <a:t>Razonamiento epidemiológico</a:t>
            </a:r>
            <a:endParaRPr lang="es-MX" altLang="es-CO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6ED7E38-F95A-4D7A-B92C-050F75552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7772400" cy="4114800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s-MX" altLang="es-CO" sz="3600" b="1"/>
              <a:t>5.</a:t>
            </a:r>
            <a:r>
              <a:rPr lang="es-MX" altLang="es-CO" b="1"/>
              <a:t>  </a:t>
            </a:r>
            <a:r>
              <a:rPr lang="es-MX" altLang="es-CO" sz="3600" b="1"/>
              <a:t>Juzgue si una relación causa-efecto entre el factor (exposición) y la enfermedad existe</a:t>
            </a:r>
          </a:p>
          <a:p>
            <a:pPr lvl="1" algn="just">
              <a:buFontTx/>
              <a:buChar char="-"/>
            </a:pPr>
            <a:endParaRPr lang="es-MX" altLang="es-CO" b="1"/>
          </a:p>
          <a:p>
            <a:pPr lvl="1" algn="just">
              <a:buFontTx/>
              <a:buChar char="-"/>
            </a:pPr>
            <a:r>
              <a:rPr lang="es-MX" altLang="es-CO" b="1"/>
              <a:t>¿Cuál es la magnitud de la asociación?</a:t>
            </a:r>
          </a:p>
          <a:p>
            <a:pPr lvl="1" algn="just">
              <a:buFontTx/>
              <a:buChar char="-"/>
            </a:pPr>
            <a:r>
              <a:rPr lang="es-MX" altLang="es-CO" b="1"/>
              <a:t>¿Son los hallazgos consistentes con estudio previos ( o entran en conflicto)?</a:t>
            </a:r>
          </a:p>
          <a:p>
            <a:pPr lvl="1" algn="just">
              <a:buFontTx/>
              <a:buChar char="-"/>
            </a:pPr>
            <a:r>
              <a:rPr lang="es-MX" altLang="es-CO" b="1"/>
              <a:t>¿Son los hallazgos biológicamente creíbles?</a:t>
            </a:r>
          </a:p>
          <a:p>
            <a:pPr lvl="1" algn="just">
              <a:buFontTx/>
              <a:buChar char="-"/>
            </a:pPr>
            <a:r>
              <a:rPr lang="es-MX" altLang="es-CO" b="1"/>
              <a:t>¿Pueden mecanismos biológicos subyacentes que apoyan la asociación ser identificados?</a:t>
            </a:r>
            <a:endParaRPr lang="es-MX" altLang="es-C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72DABD22-2A44-407E-AFA3-741804D4A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19200"/>
            <a:ext cx="7391400" cy="58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O" sz="2800" b="1">
                <a:latin typeface="Arial" panose="020B0604020202020204" pitchFamily="34" charset="0"/>
              </a:rPr>
              <a:t>Heráclito (c. 525-475)</a:t>
            </a:r>
            <a:r>
              <a:rPr lang="es-MX" altLang="es-CO" sz="2800" b="1">
                <a:latin typeface="Arial" panose="020B0604020202020204" pitchFamily="34" charset="0"/>
              </a:rPr>
              <a:t> </a:t>
            </a:r>
            <a:r>
              <a:rPr lang="es-ES" altLang="es-CO" sz="2800" b="1">
                <a:latin typeface="Arial" panose="020B0604020202020204" pitchFamily="34" charset="0"/>
              </a:rPr>
              <a:t>postula que las cosas cambian constantemente </a:t>
            </a:r>
            <a:endParaRPr lang="es-MX" altLang="es-CO" sz="2800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s-MX" altLang="es-CO" sz="2800" b="1">
                <a:latin typeface="Arial" panose="020B0604020202020204" pitchFamily="34" charset="0"/>
              </a:rPr>
              <a:t>Aristóteles</a:t>
            </a:r>
          </a:p>
          <a:p>
            <a:pPr algn="just">
              <a:spcBef>
                <a:spcPct val="50000"/>
              </a:spcBef>
            </a:pPr>
            <a:r>
              <a:rPr lang="es-ES" altLang="es-CO" sz="2800" b="1">
                <a:latin typeface="Arial" panose="020B0604020202020204" pitchFamily="34" charset="0"/>
              </a:rPr>
              <a:t>Conocer algo científicamente es conocer sus causas. </a:t>
            </a:r>
          </a:p>
          <a:p>
            <a:pPr algn="just">
              <a:spcBef>
                <a:spcPct val="50000"/>
              </a:spcBef>
            </a:pPr>
            <a:r>
              <a:rPr lang="es-ES" altLang="es-CO" sz="2800" b="1">
                <a:latin typeface="Arial" panose="020B0604020202020204" pitchFamily="34" charset="0"/>
              </a:rPr>
              <a:t>Las causas son aquellos factores necesarios para explicar un proceso cualquiera</a:t>
            </a:r>
            <a:r>
              <a:rPr lang="es-MX" altLang="es-CO" sz="2800" b="1">
                <a:latin typeface="Arial" panose="020B0604020202020204" pitchFamily="34" charset="0"/>
              </a:rPr>
              <a:t> </a:t>
            </a:r>
            <a:r>
              <a:rPr lang="es-ES" altLang="es-CO" sz="2800" b="1">
                <a:latin typeface="Arial" panose="020B0604020202020204" pitchFamily="34" charset="0"/>
              </a:rPr>
              <a:t>(las causas dan la explicación para el cambio) </a:t>
            </a:r>
          </a:p>
          <a:p>
            <a:pPr algn="just">
              <a:spcBef>
                <a:spcPct val="50000"/>
              </a:spcBef>
            </a:pPr>
            <a:endParaRPr lang="es-ES" altLang="es-CO" sz="2800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ES" altLang="es-CO" sz="2800">
              <a:latin typeface="Arial" panose="020B0604020202020204" pitchFamily="34" charset="0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5AFB5AD-FC60-458D-80EE-59F1382D5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CO" sz="3200" b="1">
                <a:latin typeface="Arial" panose="020B0604020202020204" pitchFamily="34" charset="0"/>
              </a:rPr>
              <a:t>Antecedentes Históricos</a:t>
            </a:r>
            <a:endParaRPr lang="es-ES" altLang="es-CO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6F9E0C-C505-4569-A1CB-1BC503E7E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s-MX" altLang="es-CO" b="1"/>
              <a:t>Medidas epidemiológicas</a:t>
            </a:r>
            <a:endParaRPr lang="es-MX" altLang="es-CO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E90EEBD-F483-4AB8-921A-9FE9881F3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305800" cy="4648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altLang="es-CO" sz="3600" b="1"/>
              <a:t>Medidas de frecuencia de enfermedad – medición del riesgo o carga de enfermedad en una población</a:t>
            </a:r>
          </a:p>
          <a:p>
            <a:pPr algn="just">
              <a:lnSpc>
                <a:spcPct val="90000"/>
              </a:lnSpc>
            </a:pPr>
            <a:endParaRPr lang="es-MX" altLang="es-CO" sz="3600" b="1"/>
          </a:p>
          <a:p>
            <a:pPr lvl="1" algn="just">
              <a:lnSpc>
                <a:spcPct val="90000"/>
              </a:lnSpc>
            </a:pPr>
            <a:r>
              <a:rPr lang="es-MX" altLang="es-CO" sz="3600" b="1"/>
              <a:t>Prevalencia</a:t>
            </a:r>
          </a:p>
          <a:p>
            <a:pPr lvl="2" algn="just">
              <a:lnSpc>
                <a:spcPct val="90000"/>
              </a:lnSpc>
            </a:pPr>
            <a:endParaRPr lang="es-MX" altLang="es-CO" sz="3600" b="1"/>
          </a:p>
          <a:p>
            <a:pPr lvl="1" algn="just">
              <a:lnSpc>
                <a:spcPct val="90000"/>
              </a:lnSpc>
            </a:pPr>
            <a:r>
              <a:rPr lang="es-MX" altLang="es-CO" sz="3600" b="1"/>
              <a:t>Incidencia</a:t>
            </a:r>
          </a:p>
          <a:p>
            <a:pPr lvl="2" algn="just">
              <a:lnSpc>
                <a:spcPct val="90000"/>
              </a:lnSpc>
            </a:pPr>
            <a:endParaRPr lang="en-US" altLang="es-CO" sz="360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40EE4DA-9947-4C7F-9EAE-CC52541F9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s-MX" altLang="es-CO" b="1"/>
              <a:t>Medidas epidemiológicas</a:t>
            </a:r>
            <a:endParaRPr lang="es-MX" altLang="es-CO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512E38D-B989-4C91-97C4-4AF042D32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7924800" cy="4038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altLang="es-CO" b="1"/>
              <a:t>Medidas de asociación</a:t>
            </a:r>
          </a:p>
          <a:p>
            <a:pPr algn="just">
              <a:lnSpc>
                <a:spcPct val="90000"/>
              </a:lnSpc>
            </a:pPr>
            <a:endParaRPr lang="es-MX" altLang="es-CO" sz="4000" b="1"/>
          </a:p>
          <a:p>
            <a:pPr lvl="1" algn="just">
              <a:lnSpc>
                <a:spcPct val="90000"/>
              </a:lnSpc>
            </a:pPr>
            <a:r>
              <a:rPr lang="es-MX" altLang="es-CO" b="1"/>
              <a:t>Uso de cálculos para medir la frecuencia de enfermedad relativa a otras factores</a:t>
            </a:r>
          </a:p>
          <a:p>
            <a:pPr lvl="1" algn="just">
              <a:lnSpc>
                <a:spcPct val="90000"/>
              </a:lnSpc>
            </a:pPr>
            <a:endParaRPr lang="es-MX" altLang="es-CO" b="1"/>
          </a:p>
          <a:p>
            <a:pPr lvl="1" algn="just">
              <a:lnSpc>
                <a:spcPct val="90000"/>
              </a:lnSpc>
            </a:pPr>
            <a:r>
              <a:rPr lang="es-MX" altLang="es-CO" b="1"/>
              <a:t>Indicaciones de que tanto más o menos probable es que uno desarrolle la enfermedad comparada con otros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350B7BB-12DD-40C8-BBBA-2C5363283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s-MX" altLang="es-CO" b="1"/>
              <a:t>Medidas epidemiológicas de asociación</a:t>
            </a:r>
            <a:endParaRPr lang="es-MX" altLang="es-CO" sz="48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CF52939-F29E-4EC2-83D5-DACE65318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4800" y="1981200"/>
            <a:ext cx="3581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altLang="es-CO" b="1"/>
              <a:t>Absoluto</a:t>
            </a:r>
          </a:p>
          <a:p>
            <a:pPr lvl="1">
              <a:lnSpc>
                <a:spcPct val="80000"/>
              </a:lnSpc>
            </a:pPr>
            <a:r>
              <a:rPr lang="es-MX" altLang="es-CO" b="1"/>
              <a:t>Diferencia de riesgo</a:t>
            </a:r>
          </a:p>
          <a:p>
            <a:pPr lvl="1">
              <a:lnSpc>
                <a:spcPct val="80000"/>
              </a:lnSpc>
            </a:pPr>
            <a:endParaRPr lang="es-MX" altLang="es-CO" b="1"/>
          </a:p>
          <a:p>
            <a:pPr lvl="1">
              <a:lnSpc>
                <a:spcPct val="80000"/>
              </a:lnSpc>
            </a:pPr>
            <a:endParaRPr lang="es-MX" altLang="es-CO" b="1"/>
          </a:p>
          <a:p>
            <a:pPr>
              <a:lnSpc>
                <a:spcPct val="80000"/>
              </a:lnSpc>
            </a:pPr>
            <a:r>
              <a:rPr lang="es-MX" altLang="es-CO" b="1"/>
              <a:t>Relativa </a:t>
            </a:r>
          </a:p>
          <a:p>
            <a:pPr lvl="1">
              <a:lnSpc>
                <a:spcPct val="80000"/>
              </a:lnSpc>
            </a:pPr>
            <a:r>
              <a:rPr lang="es-MX" altLang="es-CO" b="1"/>
              <a:t>Razón de riesgos</a:t>
            </a:r>
          </a:p>
          <a:p>
            <a:pPr lvl="1">
              <a:lnSpc>
                <a:spcPct val="80000"/>
              </a:lnSpc>
            </a:pPr>
            <a:r>
              <a:rPr lang="es-MX" altLang="es-CO" b="1"/>
              <a:t>Razón de momios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D0C25A6-E0B1-49AD-A469-175F67D95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4" y="3200400"/>
            <a:ext cx="4237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3200" b="1">
                <a:solidFill>
                  <a:schemeClr val="accent1"/>
                </a:solidFill>
              </a:rPr>
              <a:t>Expuesto – no expuesto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A391EFB0-A642-43F3-AB44-3F17C44B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5810250"/>
            <a:ext cx="414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3200" b="1">
                <a:solidFill>
                  <a:schemeClr val="accent1"/>
                </a:solidFill>
              </a:rPr>
              <a:t>Expuesto / no expuesto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9AB1AEF-7561-48ED-AEB6-A4AFE668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s-MX" altLang="es-CO" b="1"/>
              <a:t>Asociación epidemiológica</a:t>
            </a:r>
            <a:endParaRPr lang="es-MX" altLang="es-CO" sz="48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63F6C95-034E-4AC7-8767-2CC559192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467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altLang="es-CO" b="1"/>
              <a:t>Relación estadística entre dos o más eventos, características u otras variables.</a:t>
            </a:r>
          </a:p>
          <a:p>
            <a:pPr algn="just">
              <a:lnSpc>
                <a:spcPct val="90000"/>
              </a:lnSpc>
            </a:pPr>
            <a:endParaRPr lang="es-MX" altLang="es-CO" b="1"/>
          </a:p>
          <a:p>
            <a:pPr algn="just">
              <a:lnSpc>
                <a:spcPct val="90000"/>
              </a:lnSpc>
            </a:pPr>
            <a:r>
              <a:rPr lang="es-MX" altLang="es-CO" b="1"/>
              <a:t>Relación estadística entre la exposición y la enfermedad</a:t>
            </a:r>
          </a:p>
          <a:p>
            <a:pPr algn="just">
              <a:lnSpc>
                <a:spcPct val="90000"/>
              </a:lnSpc>
            </a:pPr>
            <a:endParaRPr lang="es-MX" altLang="es-CO" b="1"/>
          </a:p>
          <a:p>
            <a:pPr algn="just">
              <a:lnSpc>
                <a:spcPct val="90000"/>
              </a:lnSpc>
            </a:pPr>
            <a:r>
              <a:rPr lang="es-MX" altLang="es-CO" b="1"/>
              <a:t>¡Asociación NO es causalidad!</a:t>
            </a:r>
            <a:endParaRPr lang="es-MX" altLang="es-CO"/>
          </a:p>
        </p:txBody>
      </p:sp>
      <p:sp>
        <p:nvSpPr>
          <p:cNvPr id="31748" name="AutoShape 4">
            <a:extLst>
              <a:ext uri="{FF2B5EF4-FFF2-40B4-BE49-F238E27FC236}">
                <a16:creationId xmlns:a16="http://schemas.microsoft.com/office/drawing/2014/main" id="{6EBFA91F-EDD0-47A1-A833-B11EE643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242" y="2574758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9B52C95-4349-45C4-AAB1-4A626E97E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sz="3600" b="1" dirty="0">
                <a:latin typeface="Arial" panose="020B0604020202020204" pitchFamily="34" charset="0"/>
              </a:rPr>
              <a:t>Riesgo </a:t>
            </a:r>
            <a:br>
              <a:rPr lang="es-MX" altLang="es-CO" sz="3600" b="1" dirty="0">
                <a:latin typeface="Arial" panose="020B0604020202020204" pitchFamily="34" charset="0"/>
              </a:rPr>
            </a:br>
            <a:endParaRPr lang="es-ES" altLang="es-CO" sz="3600" b="1" dirty="0">
              <a:latin typeface="Arial" panose="020B0604020202020204" pitchFamily="34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96C424E3-E2C5-4776-B57A-C3E479B0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s-CO" altLang="es-CO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3050498A-723C-4062-9BD4-45EEC5A03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1"/>
            <a:ext cx="8077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ES" altLang="es-CO" sz="3200" b="1">
                <a:latin typeface="Arial" panose="020B0604020202020204" pitchFamily="34" charset="0"/>
              </a:rPr>
              <a:t>Riesgo:</a:t>
            </a:r>
          </a:p>
          <a:p>
            <a:pPr algn="just">
              <a:spcBef>
                <a:spcPct val="50000"/>
              </a:spcBef>
            </a:pPr>
            <a:r>
              <a:rPr lang="es-ES" altLang="es-CO" sz="3200" b="1">
                <a:latin typeface="Arial" panose="020B0604020202020204" pitchFamily="34" charset="0"/>
              </a:rPr>
              <a:t>Probabilidad de ocurrencia de un evento, típicamente enfermar, aunque también morir, curar, etc</a:t>
            </a:r>
            <a:r>
              <a:rPr lang="es-ES" altLang="es-CO"/>
              <a:t> </a:t>
            </a:r>
          </a:p>
          <a:p>
            <a:pPr algn="just">
              <a:spcBef>
                <a:spcPct val="50000"/>
              </a:spcBef>
            </a:pPr>
            <a:r>
              <a:rPr lang="es-ES" altLang="es-CO" sz="3200" b="1">
                <a:latin typeface="Arial" panose="020B0604020202020204" pitchFamily="34" charset="0"/>
              </a:rPr>
              <a:t>Constituye una medida de probabilidad estadística de que en un futuro se produzca una acontecimiento por lo general no deseado.</a:t>
            </a:r>
          </a:p>
          <a:p>
            <a:pPr algn="just">
              <a:spcBef>
                <a:spcPct val="50000"/>
              </a:spcBef>
            </a:pPr>
            <a:endParaRPr lang="es-MX" altLang="es-CO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>
            <a:extLst>
              <a:ext uri="{FF2B5EF4-FFF2-40B4-BE49-F238E27FC236}">
                <a16:creationId xmlns:a16="http://schemas.microsoft.com/office/drawing/2014/main" id="{7542C67E-B18D-4C6F-B6BF-1C004BD2E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620713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CO" sz="3600" b="1" dirty="0">
                <a:latin typeface="Arial" panose="020B0604020202020204" pitchFamily="34" charset="0"/>
              </a:rPr>
              <a:t>En el caso de enfermedad …</a:t>
            </a:r>
          </a:p>
        </p:txBody>
      </p:sp>
      <p:sp>
        <p:nvSpPr>
          <p:cNvPr id="33795" name="Text Box 5">
            <a:extLst>
              <a:ext uri="{FF2B5EF4-FFF2-40B4-BE49-F238E27FC236}">
                <a16:creationId xmlns:a16="http://schemas.microsoft.com/office/drawing/2014/main" id="{FCA86E64-6AEA-4B2B-B011-C5AA2DC0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676400"/>
            <a:ext cx="7815262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ES" altLang="es-CO" sz="2800" b="1">
                <a:latin typeface="Arial" panose="020B0604020202020204" pitchFamily="34" charset="0"/>
              </a:rPr>
              <a:t>Se define el riesgo:</a:t>
            </a:r>
          </a:p>
          <a:p>
            <a:pPr algn="just">
              <a:spcBef>
                <a:spcPct val="50000"/>
              </a:spcBef>
              <a:buClr>
                <a:srgbClr val="FF3300"/>
              </a:buClr>
              <a:buSzPct val="130000"/>
              <a:buFont typeface="Wingdings" panose="05000000000000000000" pitchFamily="2" charset="2"/>
              <a:buChar char="ü"/>
            </a:pPr>
            <a:r>
              <a:rPr lang="es-ES" altLang="es-CO" sz="2800" b="1">
                <a:latin typeface="Arial" panose="020B0604020202020204" pitchFamily="34" charset="0"/>
              </a:rPr>
              <a:t>Probabilidad de que un individuo, libre de enfermedad y susceptible de ella, la desarrolle en un periodo determinado</a:t>
            </a:r>
          </a:p>
          <a:p>
            <a:pPr algn="just">
              <a:spcBef>
                <a:spcPct val="50000"/>
              </a:spcBef>
              <a:buClr>
                <a:srgbClr val="FF3300"/>
              </a:buClr>
              <a:buSzPct val="130000"/>
              <a:buFont typeface="Wingdings" panose="05000000000000000000" pitchFamily="2" charset="2"/>
              <a:buChar char="ü"/>
            </a:pPr>
            <a:endParaRPr lang="es-ES" altLang="es-CO" sz="2800" b="1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Clr>
                <a:srgbClr val="FF3300"/>
              </a:buClr>
              <a:buSzPct val="130000"/>
              <a:buFont typeface="Wingdings" panose="05000000000000000000" pitchFamily="2" charset="2"/>
              <a:buChar char="ü"/>
            </a:pPr>
            <a:r>
              <a:rPr lang="es-ES" altLang="es-CO" sz="2800" b="1">
                <a:latin typeface="Arial" panose="020B0604020202020204" pitchFamily="34" charset="0"/>
              </a:rPr>
              <a:t>Condicionado a que el individuo no muera a causa de otra enfermedad durante el periodo.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C7BA84BF-F62D-41EC-B7FB-9243C1D60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s-MX" altLang="es-CO" b="1"/>
              <a:t>Factor de riesgo</a:t>
            </a:r>
            <a:endParaRPr lang="es-MX" altLang="es-CO"/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03F0FF29-4E4B-4029-8EC3-7E2AEBFF9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altLang="es-CO" b="1"/>
              <a:t>Un factor (exposición) asociado con una condición de salud</a:t>
            </a:r>
          </a:p>
          <a:p>
            <a:pPr algn="just"/>
            <a:endParaRPr lang="es-MX" altLang="es-CO" b="1"/>
          </a:p>
          <a:p>
            <a:pPr algn="just"/>
            <a:r>
              <a:rPr lang="es-MX" altLang="es-CO" b="1"/>
              <a:t>Un atributo o exposición que aumenta la probabilidad de ocurrencia de enfermedad</a:t>
            </a:r>
          </a:p>
          <a:p>
            <a:pPr algn="just"/>
            <a:endParaRPr lang="es-MX" altLang="es-CO" b="1"/>
          </a:p>
          <a:p>
            <a:pPr lvl="1" algn="just"/>
            <a:r>
              <a:rPr lang="es-MX" altLang="es-CO" b="1"/>
              <a:t>conducta</a:t>
            </a:r>
          </a:p>
          <a:p>
            <a:pPr lvl="1" algn="just"/>
            <a:r>
              <a:rPr lang="es-MX" altLang="es-CO" b="1"/>
              <a:t>genético</a:t>
            </a:r>
          </a:p>
          <a:p>
            <a:pPr lvl="1" algn="just"/>
            <a:r>
              <a:rPr lang="es-MX" altLang="es-CO" b="1"/>
              <a:t>ambiental</a:t>
            </a:r>
          </a:p>
          <a:p>
            <a:pPr lvl="1" algn="just"/>
            <a:r>
              <a:rPr lang="es-MX" altLang="es-CO" b="1"/>
              <a:t>social</a:t>
            </a:r>
          </a:p>
        </p:txBody>
      </p:sp>
      <p:sp>
        <p:nvSpPr>
          <p:cNvPr id="34820" name="Text Box 1028">
            <a:extLst>
              <a:ext uri="{FF2B5EF4-FFF2-40B4-BE49-F238E27FC236}">
                <a16:creationId xmlns:a16="http://schemas.microsoft.com/office/drawing/2014/main" id="{E59BB876-C409-4C8D-A3BC-90D50591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4343400"/>
            <a:ext cx="17319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5000"/>
              </a:spcAft>
            </a:pPr>
            <a:r>
              <a:rPr lang="es-MX" altLang="es-CO" sz="2800"/>
              <a:t>-- </a:t>
            </a:r>
            <a:r>
              <a:rPr lang="es-MX" altLang="es-CO" sz="2800" b="1"/>
              <a:t>tiempo</a:t>
            </a:r>
          </a:p>
          <a:p>
            <a:pPr>
              <a:spcAft>
                <a:spcPct val="25000"/>
              </a:spcAft>
            </a:pPr>
            <a:r>
              <a:rPr lang="es-MX" altLang="es-CO" sz="2800" b="1"/>
              <a:t>-- persona</a:t>
            </a:r>
          </a:p>
          <a:p>
            <a:pPr>
              <a:spcAft>
                <a:spcPct val="25000"/>
              </a:spcAft>
            </a:pPr>
            <a:r>
              <a:rPr lang="es-MX" altLang="es-CO" sz="2800" b="1"/>
              <a:t>-- lugar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0B1FD2A-7D28-49C4-8E9A-07222EA3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altLang="es-CO" b="1">
                <a:cs typeface="Times New Roman" panose="02020603050405020304" pitchFamily="18" charset="0"/>
              </a:rPr>
              <a:t>Medidas de asociación</a:t>
            </a:r>
            <a:endParaRPr lang="en-US" altLang="es-CO">
              <a:cs typeface="Times New Roman" panose="02020603050405020304" pitchFamily="18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414740C-4753-4F09-9174-CB7DCA6B8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s-CO">
                <a:cs typeface="Times New Roman" panose="02020603050405020304" pitchFamily="18" charset="0"/>
              </a:rPr>
              <a:t>	</a:t>
            </a:r>
            <a:r>
              <a:rPr lang="en-US" altLang="es-CO" b="1">
                <a:cs typeface="Times New Roman" panose="02020603050405020304" pitchFamily="18" charset="0"/>
              </a:rPr>
              <a:t>La oportunidad de que algo suceda puede ser expresada como un riesgo o como probabilidad:</a:t>
            </a:r>
          </a:p>
          <a:p>
            <a:pPr marL="0" indent="0">
              <a:buNone/>
            </a:pPr>
            <a:r>
              <a:rPr lang="en-US" altLang="es-CO">
                <a:cs typeface="Times New Roman" panose="02020603050405020304" pitchFamily="18" charset="0"/>
              </a:rPr>
              <a:t>							     </a:t>
            </a:r>
            <a:r>
              <a:rPr lang="en-US" altLang="es-CO" b="1">
                <a:cs typeface="Times New Roman" panose="02020603050405020304" pitchFamily="18" charset="0"/>
              </a:rPr>
              <a:t>Riesgo</a:t>
            </a:r>
            <a:r>
              <a:rPr lang="en-US" altLang="es-CO">
                <a:cs typeface="Times New Roman" panose="02020603050405020304" pitchFamily="18" charset="0"/>
              </a:rPr>
              <a:t> =  </a:t>
            </a:r>
            <a:r>
              <a:rPr lang="en-US" altLang="es-CO" u="sng">
                <a:cs typeface="Times New Roman" panose="02020603050405020304" pitchFamily="18" charset="0"/>
              </a:rPr>
              <a:t>la oportunidad de que algo suceda</a:t>
            </a:r>
            <a:r>
              <a:rPr lang="en-US" altLang="es-CO">
                <a:cs typeface="Times New Roman" panose="02020603050405020304" pitchFamily="18" charset="0"/>
              </a:rPr>
              <a:t> 	     la oportunidad de que </a:t>
            </a:r>
            <a:r>
              <a:rPr lang="en-US" altLang="es-CO" i="1">
                <a:solidFill>
                  <a:schemeClr val="tx2"/>
                </a:solidFill>
                <a:cs typeface="Times New Roman" panose="02020603050405020304" pitchFamily="18" charset="0"/>
              </a:rPr>
              <a:t>todo </a:t>
            </a:r>
            <a:r>
              <a:rPr lang="en-US" altLang="es-CO">
                <a:cs typeface="Times New Roman" panose="02020603050405020304" pitchFamily="18" charset="0"/>
              </a:rPr>
              <a:t>suceda </a:t>
            </a:r>
          </a:p>
          <a:p>
            <a:pPr marL="0" indent="0">
              <a:buNone/>
            </a:pPr>
            <a:r>
              <a:rPr lang="en-US" altLang="es-CO" b="1">
                <a:cs typeface="Times New Roman" panose="02020603050405020304" pitchFamily="18" charset="0"/>
              </a:rPr>
              <a:t>							   Odds</a:t>
            </a:r>
            <a:r>
              <a:rPr lang="en-US" altLang="es-CO">
                <a:cs typeface="Times New Roman" panose="02020603050405020304" pitchFamily="18" charset="0"/>
              </a:rPr>
              <a:t> = </a:t>
            </a:r>
            <a:r>
              <a:rPr lang="en-US" altLang="es-CO" u="sng">
                <a:cs typeface="Times New Roman" panose="02020603050405020304" pitchFamily="18" charset="0"/>
              </a:rPr>
              <a:t>la oportunidad de que algo suceda</a:t>
            </a:r>
          </a:p>
          <a:p>
            <a:pPr marL="0" indent="0">
              <a:buNone/>
            </a:pPr>
            <a:r>
              <a:rPr lang="en-US" altLang="es-CO">
                <a:cs typeface="Times New Roman" panose="02020603050405020304" pitchFamily="18" charset="0"/>
              </a:rPr>
              <a:t>             la oportunidad de que </a:t>
            </a:r>
            <a:r>
              <a:rPr lang="en-US" altLang="es-CO" i="1">
                <a:solidFill>
                  <a:schemeClr val="tx2"/>
                </a:solidFill>
                <a:cs typeface="Times New Roman" panose="02020603050405020304" pitchFamily="18" charset="0"/>
              </a:rPr>
              <a:t>no</a:t>
            </a:r>
            <a:r>
              <a:rPr lang="en-US" altLang="es-CO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s-CO">
                <a:cs typeface="Times New Roman" panose="02020603050405020304" pitchFamily="18" charset="0"/>
              </a:rPr>
              <a:t>suceda</a:t>
            </a:r>
            <a:r>
              <a:rPr lang="en-US" altLang="es-CO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4B538EC4-6836-4437-BDAC-648D0404A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38100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s-CO" sz="3600" b="1">
                <a:cs typeface="Times New Roman" panose="02020603050405020304" pitchFamily="18" charset="0"/>
              </a:rPr>
              <a:t>Así, un riesgo es una </a:t>
            </a:r>
            <a:r>
              <a:rPr lang="en-US" altLang="es-CO" sz="3600" b="1" i="1">
                <a:solidFill>
                  <a:schemeClr val="tx2"/>
                </a:solidFill>
                <a:cs typeface="Times New Roman" panose="02020603050405020304" pitchFamily="18" charset="0"/>
              </a:rPr>
              <a:t>proporción</a:t>
            </a:r>
            <a:r>
              <a:rPr lang="en-US" altLang="es-CO" sz="3600" b="1" i="1">
                <a:cs typeface="Times New Roman" panose="02020603050405020304" pitchFamily="18" charset="0"/>
              </a:rPr>
              <a:t>,	p</a:t>
            </a:r>
            <a:r>
              <a:rPr lang="en-US" altLang="es-CO" sz="3600" b="1">
                <a:cs typeface="Times New Roman" panose="02020603050405020304" pitchFamily="18" charset="0"/>
              </a:rPr>
              <a:t>ero una odds (probabilidad) es una </a:t>
            </a:r>
            <a:r>
              <a:rPr lang="en-US" altLang="es-CO" sz="3600" b="1" i="1">
                <a:solidFill>
                  <a:schemeClr val="tx2"/>
                </a:solidFill>
                <a:cs typeface="Times New Roman" panose="02020603050405020304" pitchFamily="18" charset="0"/>
              </a:rPr>
              <a:t>razón</a:t>
            </a:r>
            <a:r>
              <a:rPr lang="en-US" altLang="es-CO" sz="3600" b="1" i="1">
                <a:cs typeface="Times New Roman" panose="02020603050405020304" pitchFamily="18" charset="0"/>
              </a:rPr>
              <a:t>. </a:t>
            </a:r>
            <a:endParaRPr lang="en-US" altLang="es-CO" sz="3600" b="1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s-CO" sz="3600" b="1"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altLang="es-CO" sz="3600" b="1">
                <a:cs typeface="Times New Roman" panose="02020603050405020304" pitchFamily="18" charset="0"/>
              </a:rPr>
              <a:t>Una odds es un especial tipo de razónmen la que el numerador y el denominador suman 1.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A263138A-9C19-4B1B-B6B7-9D7CBE657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4582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altLang="es-CO" b="1">
                <a:cs typeface="Times New Roman" panose="02020603050405020304" pitchFamily="18" charset="0"/>
              </a:rPr>
              <a:t>Medidas de asociación</a:t>
            </a:r>
            <a:br>
              <a:rPr lang="en-US" altLang="es-CO" b="1">
                <a:cs typeface="Times New Roman" panose="02020603050405020304" pitchFamily="18" charset="0"/>
              </a:rPr>
            </a:br>
            <a:r>
              <a:rPr lang="en-US" altLang="es-CO" b="1">
                <a:cs typeface="Times New Roman" panose="02020603050405020304" pitchFamily="18" charset="0"/>
              </a:rPr>
              <a:t> Continuación</a:t>
            </a:r>
            <a:endParaRPr lang="en-US" altLang="es-CO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99C8023-28B6-40B3-B103-5F207C641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838200"/>
          </a:xfrm>
        </p:spPr>
        <p:txBody>
          <a:bodyPr/>
          <a:lstStyle/>
          <a:p>
            <a:r>
              <a:rPr lang="es-MX" altLang="es-CO" sz="4000" b="1"/>
              <a:t>Tablas 2 x 2 en epidemiología</a:t>
            </a:r>
            <a:endParaRPr lang="es-MX" altLang="es-CO"/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F0862463-2EE0-46F4-BE4A-497BD0AF6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387475"/>
            <a:ext cx="8169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MX" altLang="es-CO" sz="3200" b="1"/>
              <a:t>Usadas para resumir frecuencias de enfermedad y exposición y usadas para cálculo de asociación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BB30EBF7-4E9B-40C0-9D9B-BFBCC9CB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6" y="2955926"/>
            <a:ext cx="1306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>
                <a:solidFill>
                  <a:srgbClr val="FFFFFF"/>
                </a:solidFill>
              </a:rPr>
              <a:t>Enfermedad</a:t>
            </a:r>
            <a:endParaRPr lang="es-MX" altLang="es-CO"/>
          </a:p>
        </p:txBody>
      </p:sp>
      <p:sp>
        <p:nvSpPr>
          <p:cNvPr id="37893" name="Rectangle 34">
            <a:extLst>
              <a:ext uri="{FF2B5EF4-FFF2-40B4-BE49-F238E27FC236}">
                <a16:creationId xmlns:a16="http://schemas.microsoft.com/office/drawing/2014/main" id="{1698A551-F652-47D7-9459-D49645183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3641726"/>
            <a:ext cx="12017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 dirty="0"/>
              <a:t>Exposición</a:t>
            </a:r>
            <a:endParaRPr lang="es-MX" altLang="es-CO" dirty="0"/>
          </a:p>
        </p:txBody>
      </p:sp>
      <p:sp>
        <p:nvSpPr>
          <p:cNvPr id="37894" name="Rectangle 35">
            <a:extLst>
              <a:ext uri="{FF2B5EF4-FFF2-40B4-BE49-F238E27FC236}">
                <a16:creationId xmlns:a16="http://schemas.microsoft.com/office/drawing/2014/main" id="{EB70115E-2F52-4BB9-B6BA-6BBA3952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49726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Si</a:t>
            </a:r>
            <a:endParaRPr lang="es-MX" altLang="es-CO"/>
          </a:p>
        </p:txBody>
      </p:sp>
      <p:sp>
        <p:nvSpPr>
          <p:cNvPr id="37895" name="Rectangle 36">
            <a:extLst>
              <a:ext uri="{FF2B5EF4-FFF2-40B4-BE49-F238E27FC236}">
                <a16:creationId xmlns:a16="http://schemas.microsoft.com/office/drawing/2014/main" id="{481B08C5-CFF8-450B-B2D5-81D0BE23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3497264"/>
            <a:ext cx="3286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37896" name="Rectangle 37">
            <a:extLst>
              <a:ext uri="{FF2B5EF4-FFF2-40B4-BE49-F238E27FC236}">
                <a16:creationId xmlns:a16="http://schemas.microsoft.com/office/drawing/2014/main" id="{82793050-AE64-4837-AA5E-0A023443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3497264"/>
            <a:ext cx="55188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37897" name="Line 42">
            <a:extLst>
              <a:ext uri="{FF2B5EF4-FFF2-40B4-BE49-F238E27FC236}">
                <a16:creationId xmlns:a16="http://schemas.microsoft.com/office/drawing/2014/main" id="{34F2DB3A-443A-41FE-98FF-9C55EE444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3351214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898" name="Line 47">
            <a:extLst>
              <a:ext uri="{FF2B5EF4-FFF2-40B4-BE49-F238E27FC236}">
                <a16:creationId xmlns:a16="http://schemas.microsoft.com/office/drawing/2014/main" id="{6CA2376B-4066-4FD4-B1E4-91B4BC00F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4" y="3351214"/>
            <a:ext cx="1557337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899" name="Rectangle 55">
            <a:extLst>
              <a:ext uri="{FF2B5EF4-FFF2-40B4-BE49-F238E27FC236}">
                <a16:creationId xmlns:a16="http://schemas.microsoft.com/office/drawing/2014/main" id="{F0A39B5A-392C-4DFC-8BB9-92563862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417036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Si</a:t>
            </a:r>
            <a:endParaRPr lang="es-MX" altLang="es-CO"/>
          </a:p>
        </p:txBody>
      </p:sp>
      <p:sp>
        <p:nvSpPr>
          <p:cNvPr id="37900" name="Rectangle 56">
            <a:extLst>
              <a:ext uri="{FF2B5EF4-FFF2-40B4-BE49-F238E27FC236}">
                <a16:creationId xmlns:a16="http://schemas.microsoft.com/office/drawing/2014/main" id="{70505A4E-ADE0-418A-9C80-89773A12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17512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</a:t>
            </a:r>
            <a:endParaRPr lang="en-US" altLang="es-CO"/>
          </a:p>
        </p:txBody>
      </p:sp>
      <p:sp>
        <p:nvSpPr>
          <p:cNvPr id="37901" name="Rectangle 57">
            <a:extLst>
              <a:ext uri="{FF2B5EF4-FFF2-40B4-BE49-F238E27FC236}">
                <a16:creationId xmlns:a16="http://schemas.microsoft.com/office/drawing/2014/main" id="{83288B9E-9195-494F-B1F4-9BC59D2A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417512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</a:t>
            </a:r>
            <a:endParaRPr lang="en-US" altLang="es-CO"/>
          </a:p>
        </p:txBody>
      </p:sp>
      <p:sp>
        <p:nvSpPr>
          <p:cNvPr id="37902" name="Rectangle 58">
            <a:extLst>
              <a:ext uri="{FF2B5EF4-FFF2-40B4-BE49-F238E27FC236}">
                <a16:creationId xmlns:a16="http://schemas.microsoft.com/office/drawing/2014/main" id="{EEDEC953-4958-4F23-A908-2ED05C772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4" y="4175126"/>
            <a:ext cx="5850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b</a:t>
            </a:r>
            <a:endParaRPr lang="en-US" altLang="es-CO"/>
          </a:p>
        </p:txBody>
      </p:sp>
      <p:sp>
        <p:nvSpPr>
          <p:cNvPr id="37903" name="Rectangle 62">
            <a:extLst>
              <a:ext uri="{FF2B5EF4-FFF2-40B4-BE49-F238E27FC236}">
                <a16:creationId xmlns:a16="http://schemas.microsoft.com/office/drawing/2014/main" id="{1A9EBB59-B3FC-443B-BAB9-77757B20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4108451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04" name="Line 63">
            <a:extLst>
              <a:ext uri="{FF2B5EF4-FFF2-40B4-BE49-F238E27FC236}">
                <a16:creationId xmlns:a16="http://schemas.microsoft.com/office/drawing/2014/main" id="{ABC54C45-57B4-453A-92B8-157F12C21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9" y="410845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05" name="Rectangle 64">
            <a:extLst>
              <a:ext uri="{FF2B5EF4-FFF2-40B4-BE49-F238E27FC236}">
                <a16:creationId xmlns:a16="http://schemas.microsoft.com/office/drawing/2014/main" id="{BAB8F956-FAFB-495A-B5A1-CCE7C98E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410845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06" name="Line 65">
            <a:extLst>
              <a:ext uri="{FF2B5EF4-FFF2-40B4-BE49-F238E27FC236}">
                <a16:creationId xmlns:a16="http://schemas.microsoft.com/office/drawing/2014/main" id="{4972F1E8-8BDB-4071-B3DC-BB51B2211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1" y="41084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07" name="Line 66">
            <a:extLst>
              <a:ext uri="{FF2B5EF4-FFF2-40B4-BE49-F238E27FC236}">
                <a16:creationId xmlns:a16="http://schemas.microsoft.com/office/drawing/2014/main" id="{A5EA27F2-8C0C-4DC4-BD9E-9768B1776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4108451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08" name="Rectangle 67">
            <a:extLst>
              <a:ext uri="{FF2B5EF4-FFF2-40B4-BE49-F238E27FC236}">
                <a16:creationId xmlns:a16="http://schemas.microsoft.com/office/drawing/2014/main" id="{929E0AE0-7F3E-4F75-A49D-39070B64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6" y="4108451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09" name="Line 68">
            <a:extLst>
              <a:ext uri="{FF2B5EF4-FFF2-40B4-BE49-F238E27FC236}">
                <a16:creationId xmlns:a16="http://schemas.microsoft.com/office/drawing/2014/main" id="{9576AD4B-9B83-4CEA-9E47-F591D1210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108450"/>
            <a:ext cx="14589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10" name="Rectangle 69">
            <a:extLst>
              <a:ext uri="{FF2B5EF4-FFF2-40B4-BE49-F238E27FC236}">
                <a16:creationId xmlns:a16="http://schemas.microsoft.com/office/drawing/2014/main" id="{994DE335-C69B-4EF6-B0F6-2CA8E9239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410845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11" name="Line 70">
            <a:extLst>
              <a:ext uri="{FF2B5EF4-FFF2-40B4-BE49-F238E27FC236}">
                <a16:creationId xmlns:a16="http://schemas.microsoft.com/office/drawing/2014/main" id="{1F9A9D6C-B6D7-4DED-9248-34F170D82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9" y="41084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12" name="Line 71">
            <a:extLst>
              <a:ext uri="{FF2B5EF4-FFF2-40B4-BE49-F238E27FC236}">
                <a16:creationId xmlns:a16="http://schemas.microsoft.com/office/drawing/2014/main" id="{FC022366-AE91-42C8-BAAC-513B33DFE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9" y="410845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13" name="Rectangle 72">
            <a:extLst>
              <a:ext uri="{FF2B5EF4-FFF2-40B4-BE49-F238E27FC236}">
                <a16:creationId xmlns:a16="http://schemas.microsoft.com/office/drawing/2014/main" id="{156EA8BA-1CD6-4198-8863-E9A4A40D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410845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14" name="Line 73">
            <a:extLst>
              <a:ext uri="{FF2B5EF4-FFF2-40B4-BE49-F238E27FC236}">
                <a16:creationId xmlns:a16="http://schemas.microsoft.com/office/drawing/2014/main" id="{EB5B5954-9E5B-448D-B094-F91EB50A7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1" y="41084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15" name="Line 74">
            <a:extLst>
              <a:ext uri="{FF2B5EF4-FFF2-40B4-BE49-F238E27FC236}">
                <a16:creationId xmlns:a16="http://schemas.microsoft.com/office/drawing/2014/main" id="{C8D08036-2092-4404-9F17-BF07D39A5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108451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16" name="Rectangle 75">
            <a:extLst>
              <a:ext uri="{FF2B5EF4-FFF2-40B4-BE49-F238E27FC236}">
                <a16:creationId xmlns:a16="http://schemas.microsoft.com/office/drawing/2014/main" id="{0E2DB0AF-9D6E-43F4-9FB6-D31CC38E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4108451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17" name="Line 76">
            <a:extLst>
              <a:ext uri="{FF2B5EF4-FFF2-40B4-BE49-F238E27FC236}">
                <a16:creationId xmlns:a16="http://schemas.microsoft.com/office/drawing/2014/main" id="{6DE734EA-8784-4680-97C5-E059C7D16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6" y="4108450"/>
            <a:ext cx="1552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18" name="Rectangle 77">
            <a:extLst>
              <a:ext uri="{FF2B5EF4-FFF2-40B4-BE49-F238E27FC236}">
                <a16:creationId xmlns:a16="http://schemas.microsoft.com/office/drawing/2014/main" id="{D9643806-A805-40EA-99A1-D7D622CF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410845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19" name="Line 78">
            <a:extLst>
              <a:ext uri="{FF2B5EF4-FFF2-40B4-BE49-F238E27FC236}">
                <a16:creationId xmlns:a16="http://schemas.microsoft.com/office/drawing/2014/main" id="{2A6159AE-C1DC-4BF2-A4E8-FFAA5F03B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1084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20" name="Line 79">
            <a:extLst>
              <a:ext uri="{FF2B5EF4-FFF2-40B4-BE49-F238E27FC236}">
                <a16:creationId xmlns:a16="http://schemas.microsoft.com/office/drawing/2014/main" id="{3A942AD2-532B-444C-AF2E-61E6184C6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10845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21" name="Rectangle 85">
            <a:extLst>
              <a:ext uri="{FF2B5EF4-FFF2-40B4-BE49-F238E27FC236}">
                <a16:creationId xmlns:a16="http://schemas.microsoft.com/office/drawing/2014/main" id="{1E5396B0-ECC8-40AB-B914-3DBEA1C7D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411797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22" name="Line 86">
            <a:extLst>
              <a:ext uri="{FF2B5EF4-FFF2-40B4-BE49-F238E27FC236}">
                <a16:creationId xmlns:a16="http://schemas.microsoft.com/office/drawing/2014/main" id="{67B1CDEF-879B-49E6-B0F8-5CCF65336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4117975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23" name="Rectangle 87">
            <a:extLst>
              <a:ext uri="{FF2B5EF4-FFF2-40B4-BE49-F238E27FC236}">
                <a16:creationId xmlns:a16="http://schemas.microsoft.com/office/drawing/2014/main" id="{1CBB99AF-960B-469A-8B46-D09BB349D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411797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24" name="Line 88">
            <a:extLst>
              <a:ext uri="{FF2B5EF4-FFF2-40B4-BE49-F238E27FC236}">
                <a16:creationId xmlns:a16="http://schemas.microsoft.com/office/drawing/2014/main" id="{5582694A-B729-429C-924E-E1B02784B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117975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25" name="Rectangle 89">
            <a:extLst>
              <a:ext uri="{FF2B5EF4-FFF2-40B4-BE49-F238E27FC236}">
                <a16:creationId xmlns:a16="http://schemas.microsoft.com/office/drawing/2014/main" id="{63DE9AC4-0A93-4506-B690-44ED2D21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411797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26" name="Line 90">
            <a:extLst>
              <a:ext uri="{FF2B5EF4-FFF2-40B4-BE49-F238E27FC236}">
                <a16:creationId xmlns:a16="http://schemas.microsoft.com/office/drawing/2014/main" id="{12216C48-3EB8-4152-B980-D42D088BB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117975"/>
            <a:ext cx="1587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27" name="Rectangle 93">
            <a:extLst>
              <a:ext uri="{FF2B5EF4-FFF2-40B4-BE49-F238E27FC236}">
                <a16:creationId xmlns:a16="http://schemas.microsoft.com/office/drawing/2014/main" id="{D8F280E2-2A4E-43D8-8E2D-8256B5D6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4856164"/>
            <a:ext cx="3286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37928" name="Rectangle 94">
            <a:extLst>
              <a:ext uri="{FF2B5EF4-FFF2-40B4-BE49-F238E27FC236}">
                <a16:creationId xmlns:a16="http://schemas.microsoft.com/office/drawing/2014/main" id="{0EE76586-9D49-4A18-825F-96248FAA7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1" y="4860926"/>
            <a:ext cx="1190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</a:t>
            </a:r>
            <a:endParaRPr lang="en-US" altLang="es-CO"/>
          </a:p>
        </p:txBody>
      </p:sp>
      <p:sp>
        <p:nvSpPr>
          <p:cNvPr id="37929" name="Rectangle 95">
            <a:extLst>
              <a:ext uri="{FF2B5EF4-FFF2-40B4-BE49-F238E27FC236}">
                <a16:creationId xmlns:a16="http://schemas.microsoft.com/office/drawing/2014/main" id="{AC6B9360-D9BB-40CC-93C0-FC6D398EA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486092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d</a:t>
            </a:r>
            <a:endParaRPr lang="en-US" altLang="es-CO"/>
          </a:p>
        </p:txBody>
      </p:sp>
      <p:sp>
        <p:nvSpPr>
          <p:cNvPr id="37930" name="Rectangle 96">
            <a:extLst>
              <a:ext uri="{FF2B5EF4-FFF2-40B4-BE49-F238E27FC236}">
                <a16:creationId xmlns:a16="http://schemas.microsoft.com/office/drawing/2014/main" id="{6609363A-B8F9-4B7E-8654-D52A720B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4860926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 + d</a:t>
            </a:r>
            <a:endParaRPr lang="en-US" altLang="es-CO"/>
          </a:p>
        </p:txBody>
      </p:sp>
      <p:sp>
        <p:nvSpPr>
          <p:cNvPr id="37931" name="Rectangle 100">
            <a:extLst>
              <a:ext uri="{FF2B5EF4-FFF2-40B4-BE49-F238E27FC236}">
                <a16:creationId xmlns:a16="http://schemas.microsoft.com/office/drawing/2014/main" id="{4266F7CC-ABD5-4FAC-AA7C-1D2ADEF0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47291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32" name="Line 101">
            <a:extLst>
              <a:ext uri="{FF2B5EF4-FFF2-40B4-BE49-F238E27FC236}">
                <a16:creationId xmlns:a16="http://schemas.microsoft.com/office/drawing/2014/main" id="{FD994D11-5670-4877-BAB0-CDB07DCCA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1" y="47291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33" name="Line 102">
            <a:extLst>
              <a:ext uri="{FF2B5EF4-FFF2-40B4-BE49-F238E27FC236}">
                <a16:creationId xmlns:a16="http://schemas.microsoft.com/office/drawing/2014/main" id="{E23B439A-9706-4B2C-BEAE-7755A30C1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47291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34" name="Rectangle 103">
            <a:extLst>
              <a:ext uri="{FF2B5EF4-FFF2-40B4-BE49-F238E27FC236}">
                <a16:creationId xmlns:a16="http://schemas.microsoft.com/office/drawing/2014/main" id="{A8D8B02C-E43A-4215-BFE0-8F84B979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6" y="4729164"/>
            <a:ext cx="14636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35" name="Line 104">
            <a:extLst>
              <a:ext uri="{FF2B5EF4-FFF2-40B4-BE49-F238E27FC236}">
                <a16:creationId xmlns:a16="http://schemas.microsoft.com/office/drawing/2014/main" id="{A85D104A-CC37-49FB-8255-1D4175328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729164"/>
            <a:ext cx="14636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36" name="Rectangle 105">
            <a:extLst>
              <a:ext uri="{FF2B5EF4-FFF2-40B4-BE49-F238E27FC236}">
                <a16:creationId xmlns:a16="http://schemas.microsoft.com/office/drawing/2014/main" id="{6519D880-C089-419A-B0B9-71750158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47291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37" name="Line 106">
            <a:extLst>
              <a:ext uri="{FF2B5EF4-FFF2-40B4-BE49-F238E27FC236}">
                <a16:creationId xmlns:a16="http://schemas.microsoft.com/office/drawing/2014/main" id="{D0B13EC1-EA89-47EC-9FAE-DBF408A60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1" y="47291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38" name="Line 107">
            <a:extLst>
              <a:ext uri="{FF2B5EF4-FFF2-40B4-BE49-F238E27FC236}">
                <a16:creationId xmlns:a16="http://schemas.microsoft.com/office/drawing/2014/main" id="{38C7FB6C-32FE-4018-BE72-3CEA6E483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7291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39" name="Rectangle 108">
            <a:extLst>
              <a:ext uri="{FF2B5EF4-FFF2-40B4-BE49-F238E27FC236}">
                <a16:creationId xmlns:a16="http://schemas.microsoft.com/office/drawing/2014/main" id="{F3C62ECD-0723-45A7-8A17-2D4E67B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4729164"/>
            <a:ext cx="15573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40" name="Line 109">
            <a:extLst>
              <a:ext uri="{FF2B5EF4-FFF2-40B4-BE49-F238E27FC236}">
                <a16:creationId xmlns:a16="http://schemas.microsoft.com/office/drawing/2014/main" id="{44100EE8-B0C3-4D89-B7F1-A4C13213A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5" y="4729164"/>
            <a:ext cx="15573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41" name="Rectangle 110">
            <a:extLst>
              <a:ext uri="{FF2B5EF4-FFF2-40B4-BE49-F238E27FC236}">
                <a16:creationId xmlns:a16="http://schemas.microsoft.com/office/drawing/2014/main" id="{34D57EF9-5D2E-4C8E-A530-203882C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47291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42" name="Line 111">
            <a:extLst>
              <a:ext uri="{FF2B5EF4-FFF2-40B4-BE49-F238E27FC236}">
                <a16:creationId xmlns:a16="http://schemas.microsoft.com/office/drawing/2014/main" id="{B85FFB45-AD0C-477F-8B65-E33BDA7F7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7291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43" name="Line 112">
            <a:extLst>
              <a:ext uri="{FF2B5EF4-FFF2-40B4-BE49-F238E27FC236}">
                <a16:creationId xmlns:a16="http://schemas.microsoft.com/office/drawing/2014/main" id="{4F1B226A-BAC5-464C-8C19-6C4126EAD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7291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44" name="Rectangle 118">
            <a:extLst>
              <a:ext uri="{FF2B5EF4-FFF2-40B4-BE49-F238E27FC236}">
                <a16:creationId xmlns:a16="http://schemas.microsoft.com/office/drawing/2014/main" id="{6F2D3DED-DA01-4BE4-BDF2-17B5E0829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473868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45" name="Line 119">
            <a:extLst>
              <a:ext uri="{FF2B5EF4-FFF2-40B4-BE49-F238E27FC236}">
                <a16:creationId xmlns:a16="http://schemas.microsoft.com/office/drawing/2014/main" id="{085B4C84-72BC-483D-9D9D-B98B10434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4738689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46" name="Rectangle 120">
            <a:extLst>
              <a:ext uri="{FF2B5EF4-FFF2-40B4-BE49-F238E27FC236}">
                <a16:creationId xmlns:a16="http://schemas.microsoft.com/office/drawing/2014/main" id="{B7C96C6E-3F14-4B6B-ACAF-196E84B2F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473868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47" name="Line 121">
            <a:extLst>
              <a:ext uri="{FF2B5EF4-FFF2-40B4-BE49-F238E27FC236}">
                <a16:creationId xmlns:a16="http://schemas.microsoft.com/office/drawing/2014/main" id="{061F87A4-319C-4920-9C55-04FEE8604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738689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48" name="Rectangle 122">
            <a:extLst>
              <a:ext uri="{FF2B5EF4-FFF2-40B4-BE49-F238E27FC236}">
                <a16:creationId xmlns:a16="http://schemas.microsoft.com/office/drawing/2014/main" id="{9DFD5B74-0F93-4492-9FFC-375B3C33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473868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49" name="Line 123">
            <a:extLst>
              <a:ext uri="{FF2B5EF4-FFF2-40B4-BE49-F238E27FC236}">
                <a16:creationId xmlns:a16="http://schemas.microsoft.com/office/drawing/2014/main" id="{D4B2B838-4BE0-49EF-BDAC-F51B9F75E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738689"/>
            <a:ext cx="1587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50" name="Rectangle 126">
            <a:extLst>
              <a:ext uri="{FF2B5EF4-FFF2-40B4-BE49-F238E27FC236}">
                <a16:creationId xmlns:a16="http://schemas.microsoft.com/office/drawing/2014/main" id="{C3BC1282-37EF-4209-BD4E-0432DE7F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5421314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37951" name="Rectangle 127">
            <a:extLst>
              <a:ext uri="{FF2B5EF4-FFF2-40B4-BE49-F238E27FC236}">
                <a16:creationId xmlns:a16="http://schemas.microsoft.com/office/drawing/2014/main" id="{387165D9-3FF1-4934-932D-259B30AA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5426076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c</a:t>
            </a:r>
            <a:endParaRPr lang="en-US" altLang="es-CO"/>
          </a:p>
        </p:txBody>
      </p:sp>
      <p:sp>
        <p:nvSpPr>
          <p:cNvPr id="37952" name="Rectangle 128">
            <a:extLst>
              <a:ext uri="{FF2B5EF4-FFF2-40B4-BE49-F238E27FC236}">
                <a16:creationId xmlns:a16="http://schemas.microsoft.com/office/drawing/2014/main" id="{F6F291FD-AB5A-4473-869A-3E04E6103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5426076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 + c</a:t>
            </a:r>
            <a:endParaRPr lang="en-US" altLang="es-CO"/>
          </a:p>
        </p:txBody>
      </p:sp>
      <p:sp>
        <p:nvSpPr>
          <p:cNvPr id="37953" name="Rectangle 129">
            <a:extLst>
              <a:ext uri="{FF2B5EF4-FFF2-40B4-BE49-F238E27FC236}">
                <a16:creationId xmlns:a16="http://schemas.microsoft.com/office/drawing/2014/main" id="{0DF3464A-EFD0-4F63-8096-B5C01BEE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4" y="5426076"/>
            <a:ext cx="1457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b + c + d</a:t>
            </a:r>
            <a:endParaRPr lang="en-US" altLang="es-CO"/>
          </a:p>
        </p:txBody>
      </p:sp>
      <p:sp>
        <p:nvSpPr>
          <p:cNvPr id="37954" name="Rectangle 133">
            <a:extLst>
              <a:ext uri="{FF2B5EF4-FFF2-40B4-BE49-F238E27FC236}">
                <a16:creationId xmlns:a16="http://schemas.microsoft.com/office/drawing/2014/main" id="{B2339460-6372-4570-B889-253081980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354639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55" name="Line 134">
            <a:extLst>
              <a:ext uri="{FF2B5EF4-FFF2-40B4-BE49-F238E27FC236}">
                <a16:creationId xmlns:a16="http://schemas.microsoft.com/office/drawing/2014/main" id="{D03C00A4-8F7A-46FF-98B1-2F5D9AA57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9" y="535463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56" name="Rectangle 135">
            <a:extLst>
              <a:ext uri="{FF2B5EF4-FFF2-40B4-BE49-F238E27FC236}">
                <a16:creationId xmlns:a16="http://schemas.microsoft.com/office/drawing/2014/main" id="{6A6D2195-5712-4582-A687-53BF4BB9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535463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57" name="Line 136">
            <a:extLst>
              <a:ext uri="{FF2B5EF4-FFF2-40B4-BE49-F238E27FC236}">
                <a16:creationId xmlns:a16="http://schemas.microsoft.com/office/drawing/2014/main" id="{70E1E4B5-9912-4799-8E55-33C578A7B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1" y="53546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58" name="Line 137">
            <a:extLst>
              <a:ext uri="{FF2B5EF4-FFF2-40B4-BE49-F238E27FC236}">
                <a16:creationId xmlns:a16="http://schemas.microsoft.com/office/drawing/2014/main" id="{11A969E9-ACE6-4C2B-9F81-6DC7EFC54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535463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59" name="Rectangle 138">
            <a:extLst>
              <a:ext uri="{FF2B5EF4-FFF2-40B4-BE49-F238E27FC236}">
                <a16:creationId xmlns:a16="http://schemas.microsoft.com/office/drawing/2014/main" id="{5489897F-A17F-4E56-A609-A3BBC581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6" y="5354639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60" name="Line 139">
            <a:extLst>
              <a:ext uri="{FF2B5EF4-FFF2-40B4-BE49-F238E27FC236}">
                <a16:creationId xmlns:a16="http://schemas.microsoft.com/office/drawing/2014/main" id="{D256200F-817C-4086-A25E-95516FBAD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5354639"/>
            <a:ext cx="14589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61" name="Rectangle 140">
            <a:extLst>
              <a:ext uri="{FF2B5EF4-FFF2-40B4-BE49-F238E27FC236}">
                <a16:creationId xmlns:a16="http://schemas.microsoft.com/office/drawing/2014/main" id="{AF364B3D-8029-4335-A1A5-77962219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535463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62" name="Line 141">
            <a:extLst>
              <a:ext uri="{FF2B5EF4-FFF2-40B4-BE49-F238E27FC236}">
                <a16:creationId xmlns:a16="http://schemas.microsoft.com/office/drawing/2014/main" id="{D1E69629-DF92-4847-872C-520E6746E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9" y="53546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63" name="Line 142">
            <a:extLst>
              <a:ext uri="{FF2B5EF4-FFF2-40B4-BE49-F238E27FC236}">
                <a16:creationId xmlns:a16="http://schemas.microsoft.com/office/drawing/2014/main" id="{4DA1D88E-B3C6-4F4D-82CB-CE8AD8D5D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9" y="535463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64" name="Rectangle 143">
            <a:extLst>
              <a:ext uri="{FF2B5EF4-FFF2-40B4-BE49-F238E27FC236}">
                <a16:creationId xmlns:a16="http://schemas.microsoft.com/office/drawing/2014/main" id="{53F28C6E-7E49-4E5D-BF42-8B44C2BD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535463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65" name="Line 144">
            <a:extLst>
              <a:ext uri="{FF2B5EF4-FFF2-40B4-BE49-F238E27FC236}">
                <a16:creationId xmlns:a16="http://schemas.microsoft.com/office/drawing/2014/main" id="{796487C8-0849-4598-884D-55F47AC94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1" y="53546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66" name="Line 145">
            <a:extLst>
              <a:ext uri="{FF2B5EF4-FFF2-40B4-BE49-F238E27FC236}">
                <a16:creationId xmlns:a16="http://schemas.microsoft.com/office/drawing/2014/main" id="{E5D5E4A6-2C82-475F-9DFF-F769C804A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535463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67" name="Rectangle 146">
            <a:extLst>
              <a:ext uri="{FF2B5EF4-FFF2-40B4-BE49-F238E27FC236}">
                <a16:creationId xmlns:a16="http://schemas.microsoft.com/office/drawing/2014/main" id="{B348ACFA-E697-4DF1-9791-C904BAB2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5354639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7968" name="Line 147">
            <a:extLst>
              <a:ext uri="{FF2B5EF4-FFF2-40B4-BE49-F238E27FC236}">
                <a16:creationId xmlns:a16="http://schemas.microsoft.com/office/drawing/2014/main" id="{AB0ABDEB-89EE-41E2-831C-547CB3B0D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6" y="5354639"/>
            <a:ext cx="1552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969" name="Line 184">
            <a:extLst>
              <a:ext uri="{FF2B5EF4-FFF2-40B4-BE49-F238E27FC236}">
                <a16:creationId xmlns:a16="http://schemas.microsoft.com/office/drawing/2014/main" id="{C5AAF963-193F-4DFA-BEE5-5DEDA8FFB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0" y="4037014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12" name="Group 76">
            <a:extLst>
              <a:ext uri="{FF2B5EF4-FFF2-40B4-BE49-F238E27FC236}">
                <a16:creationId xmlns:a16="http://schemas.microsoft.com/office/drawing/2014/main" id="{A449B0AC-EF74-45AF-A78A-EEB5D86A51FD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066800"/>
          <a:ext cx="8763000" cy="5049520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11209913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177486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650606529"/>
                    </a:ext>
                  </a:extLst>
                </a:gridCol>
              </a:tblGrid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Causas Ocultas</a:t>
                      </a:r>
                      <a:r>
                        <a:rPr kumimoji="0" lang="es-ES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Determinantes del equilibrio del organismo y de la predisposición a enfermar.</a:t>
                      </a:r>
                      <a:r>
                        <a:rPr kumimoji="0" lang="es-ES" altLang="es-C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Eran las principales determinantes del equilibrio del organismo sano, y su alteración desencadenaba la enfermedad. Su vinculación con la astrología era permanente.</a:t>
                      </a:r>
                      <a:r>
                        <a:rPr kumimoji="0" lang="es-ES" altLang="es-C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909517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</a:rPr>
                        <a:t>Causas Evidentes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Que aparecen con claridad a los sentidos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C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Las llamadas </a:t>
                      </a:r>
                      <a:r>
                        <a:rPr kumimoji="0" lang="es-ES" altLang="es-CO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causas evidentes</a:t>
                      </a:r>
                      <a:r>
                        <a:rPr kumimoji="0" lang="es-ES" altLang="es-C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se referían a aquellas circunstancias externas que podían jugar un rol en la aparición de alguna patología: el frío, el calor, la sed, el ayuno, la gula o la lujuria desenfrenadas o ambas —tan comunes en esos tiempos— y obviamente los traumatismos</a:t>
                      </a:r>
                      <a:r>
                        <a:rPr kumimoji="0" lang="es-ES" altLang="es-C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281490"/>
                  </a:ext>
                </a:extLst>
              </a:tr>
            </a:tbl>
          </a:graphicData>
        </a:graphic>
      </p:graphicFrame>
      <p:sp>
        <p:nvSpPr>
          <p:cNvPr id="40008" name="Text Box 72">
            <a:extLst>
              <a:ext uri="{FF2B5EF4-FFF2-40B4-BE49-F238E27FC236}">
                <a16:creationId xmlns:a16="http://schemas.microsoft.com/office/drawing/2014/main" id="{61F19D10-4D31-46E1-B28C-BE1BA264F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617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>
                <a:solidFill>
                  <a:srgbClr val="000099"/>
                </a:solidFill>
                <a:latin typeface="Arial" panose="020B0604020202020204" pitchFamily="34" charset="0"/>
              </a:rPr>
              <a:t>Causalidad en la Medicina Hipocrática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57">
            <a:extLst>
              <a:ext uri="{FF2B5EF4-FFF2-40B4-BE49-F238E27FC236}">
                <a16:creationId xmlns:a16="http://schemas.microsoft.com/office/drawing/2014/main" id="{DC20FBAB-9118-4C0F-B338-6C88BA5C8B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05000"/>
            <a:ext cx="4021138" cy="2293938"/>
            <a:chOff x="288" y="1200"/>
            <a:chExt cx="2533" cy="1445"/>
          </a:xfrm>
        </p:grpSpPr>
        <p:grpSp>
          <p:nvGrpSpPr>
            <p:cNvPr id="38927" name="Group 29">
              <a:extLst>
                <a:ext uri="{FF2B5EF4-FFF2-40B4-BE49-F238E27FC236}">
                  <a16:creationId xmlns:a16="http://schemas.microsoft.com/office/drawing/2014/main" id="{87BB5529-5476-4AFE-AD7D-BD78AED4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" y="1626"/>
              <a:ext cx="1585" cy="1019"/>
              <a:chOff x="1007" y="1866"/>
              <a:chExt cx="1585" cy="1019"/>
            </a:xfrm>
          </p:grpSpPr>
          <p:grpSp>
            <p:nvGrpSpPr>
              <p:cNvPr id="38937" name="Group 30">
                <a:extLst>
                  <a:ext uri="{FF2B5EF4-FFF2-40B4-BE49-F238E27FC236}">
                    <a16:creationId xmlns:a16="http://schemas.microsoft.com/office/drawing/2014/main" id="{EBDCF0A9-3E48-49F0-90EA-44699BFD3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7" y="1866"/>
                <a:ext cx="1585" cy="508"/>
                <a:chOff x="1007" y="1866"/>
                <a:chExt cx="1585" cy="508"/>
              </a:xfrm>
            </p:grpSpPr>
            <p:sp>
              <p:nvSpPr>
                <p:cNvPr id="17439" name="Rectangle 31">
                  <a:extLst>
                    <a:ext uri="{FF2B5EF4-FFF2-40B4-BE49-F238E27FC236}">
                      <a16:creationId xmlns:a16="http://schemas.microsoft.com/office/drawing/2014/main" id="{E3548DB4-744C-4068-8BEB-A7A778433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1866"/>
                  <a:ext cx="795" cy="5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66"/>
                    </a:gs>
                    <a:gs pos="50000">
                      <a:srgbClr val="FFFFCC"/>
                    </a:gs>
                    <a:gs pos="100000">
                      <a:srgbClr val="FF9966"/>
                    </a:gs>
                  </a:gsLst>
                  <a:lin ang="2700000" scaled="1"/>
                </a:gradFill>
                <a:ln w="76200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CO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440" name="Rectangle 32">
                  <a:extLst>
                    <a:ext uri="{FF2B5EF4-FFF2-40B4-BE49-F238E27FC236}">
                      <a16:creationId xmlns:a16="http://schemas.microsoft.com/office/drawing/2014/main" id="{8CF15C36-EF29-4DF4-A58C-BED87B3E7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6" y="1866"/>
                  <a:ext cx="796" cy="5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66"/>
                    </a:gs>
                    <a:gs pos="50000">
                      <a:srgbClr val="FFFFCC"/>
                    </a:gs>
                    <a:gs pos="100000">
                      <a:srgbClr val="FF9966"/>
                    </a:gs>
                  </a:gsLst>
                  <a:lin ang="2700000" scaled="1"/>
                </a:gradFill>
                <a:ln w="76200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CO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38938" name="Group 33">
                <a:extLst>
                  <a:ext uri="{FF2B5EF4-FFF2-40B4-BE49-F238E27FC236}">
                    <a16:creationId xmlns:a16="http://schemas.microsoft.com/office/drawing/2014/main" id="{8FD40352-31BF-44D8-BE5B-877003EE44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7" y="2376"/>
                <a:ext cx="1585" cy="509"/>
                <a:chOff x="1007" y="2376"/>
                <a:chExt cx="1585" cy="509"/>
              </a:xfrm>
            </p:grpSpPr>
            <p:sp>
              <p:nvSpPr>
                <p:cNvPr id="17442" name="Rectangle 34">
                  <a:extLst>
                    <a:ext uri="{FF2B5EF4-FFF2-40B4-BE49-F238E27FC236}">
                      <a16:creationId xmlns:a16="http://schemas.microsoft.com/office/drawing/2014/main" id="{F227ED1D-BD9E-4448-867D-075CFAA0B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2376"/>
                  <a:ext cx="795" cy="50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66"/>
                    </a:gs>
                    <a:gs pos="50000">
                      <a:srgbClr val="FFFFCC"/>
                    </a:gs>
                    <a:gs pos="100000">
                      <a:srgbClr val="FF9966"/>
                    </a:gs>
                  </a:gsLst>
                  <a:lin ang="2700000" scaled="1"/>
                </a:gradFill>
                <a:ln w="76200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CO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443" name="Rectangle 35">
                  <a:extLst>
                    <a:ext uri="{FF2B5EF4-FFF2-40B4-BE49-F238E27FC236}">
                      <a16:creationId xmlns:a16="http://schemas.microsoft.com/office/drawing/2014/main" id="{C9C885CC-086A-4A7C-B619-A1C3911A5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6" y="2376"/>
                  <a:ext cx="796" cy="50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66"/>
                    </a:gs>
                    <a:gs pos="50000">
                      <a:srgbClr val="FFFFCC"/>
                    </a:gs>
                    <a:gs pos="100000">
                      <a:srgbClr val="FF9966"/>
                    </a:gs>
                  </a:gsLst>
                  <a:lin ang="2700000" scaled="1"/>
                </a:gradFill>
                <a:ln w="76200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CO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444" name="Rectangle 36">
              <a:extLst>
                <a:ext uri="{FF2B5EF4-FFF2-40B4-BE49-F238E27FC236}">
                  <a16:creationId xmlns:a16="http://schemas.microsoft.com/office/drawing/2014/main" id="{FD93CD99-B3ED-45F0-9835-82CA8B952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09"/>
              <a:ext cx="252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s-ES_tradnl" sz="2500" b="1">
                  <a:solidFill>
                    <a:schemeClr val="accent4">
                      <a:lumMod val="10000"/>
                    </a:schemeClr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7445" name="Rectangle 37">
              <a:extLst>
                <a:ext uri="{FF2B5EF4-FFF2-40B4-BE49-F238E27FC236}">
                  <a16:creationId xmlns:a16="http://schemas.microsoft.com/office/drawing/2014/main" id="{90954BDE-B076-45E4-818E-3E296F2DD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709"/>
              <a:ext cx="25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s-ES_tradnl" sz="2500" b="1">
                  <a:solidFill>
                    <a:schemeClr val="accent4">
                      <a:lumMod val="10000"/>
                    </a:schemeClr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7446" name="Rectangle 38">
              <a:extLst>
                <a:ext uri="{FF2B5EF4-FFF2-40B4-BE49-F238E27FC236}">
                  <a16:creationId xmlns:a16="http://schemas.microsoft.com/office/drawing/2014/main" id="{0B4593D4-E203-4878-9121-3E6B628F2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2198"/>
              <a:ext cx="3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s-ES_tradnl" sz="2500" b="1">
                  <a:solidFill>
                    <a:schemeClr val="accent4">
                      <a:lumMod val="10000"/>
                    </a:schemeClr>
                  </a:solidFill>
                  <a:latin typeface="Verdana" pitchFamily="34" charset="0"/>
                </a:rPr>
                <a:t> c</a:t>
              </a:r>
            </a:p>
          </p:txBody>
        </p:sp>
        <p:sp>
          <p:nvSpPr>
            <p:cNvPr id="17447" name="Rectangle 39">
              <a:extLst>
                <a:ext uri="{FF2B5EF4-FFF2-40B4-BE49-F238E27FC236}">
                  <a16:creationId xmlns:a16="http://schemas.microsoft.com/office/drawing/2014/main" id="{ABD48B87-F7DB-4EF0-B56D-4600B13E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221"/>
              <a:ext cx="512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s-ES_tradnl" sz="2500" b="1">
                  <a:solidFill>
                    <a:schemeClr val="accent4">
                      <a:lumMod val="10000"/>
                    </a:schemeClr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17448" name="Rectangle 40">
              <a:extLst>
                <a:ext uri="{FF2B5EF4-FFF2-40B4-BE49-F238E27FC236}">
                  <a16:creationId xmlns:a16="http://schemas.microsoft.com/office/drawing/2014/main" id="{BBBB3F95-D9F8-40DB-A18C-E88318B1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378"/>
              <a:ext cx="1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endParaRPr lang="es-ES_tradnl" sz="140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endParaRPr>
            </a:p>
            <a:p>
              <a:pPr defTabSz="762000">
                <a:defRPr/>
              </a:pPr>
              <a:endParaRPr lang="es-ES_tradnl" sz="140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38933" name="Rectangle 41">
              <a:extLst>
                <a:ext uri="{FF2B5EF4-FFF2-40B4-BE49-F238E27FC236}">
                  <a16:creationId xmlns:a16="http://schemas.microsoft.com/office/drawing/2014/main" id="{6B395F26-E2AA-4E8B-8814-FA679662C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289"/>
              <a:ext cx="81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sz="1400" b="1">
                  <a:latin typeface="Verdana" panose="020B0604030504040204" pitchFamily="34" charset="0"/>
                </a:rPr>
                <a:t>ENFERMOS</a:t>
              </a:r>
            </a:p>
          </p:txBody>
        </p:sp>
        <p:sp>
          <p:nvSpPr>
            <p:cNvPr id="38934" name="Rectangle 42">
              <a:extLst>
                <a:ext uri="{FF2B5EF4-FFF2-40B4-BE49-F238E27FC236}">
                  <a16:creationId xmlns:a16="http://schemas.microsoft.com/office/drawing/2014/main" id="{AB1DE832-F6FA-47A3-9AA2-F5C61CBC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200"/>
              <a:ext cx="8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sz="1400" b="1">
                  <a:latin typeface="Verdana" panose="020B0604030504040204" pitchFamily="34" charset="0"/>
                </a:rPr>
                <a:t>      NO</a:t>
              </a:r>
            </a:p>
            <a:p>
              <a:r>
                <a:rPr lang="es-ES_tradnl" altLang="es-CO" sz="1400" b="1">
                  <a:latin typeface="Verdana" panose="020B0604030504040204" pitchFamily="34" charset="0"/>
                </a:rPr>
                <a:t>ENFERMOS</a:t>
              </a:r>
            </a:p>
          </p:txBody>
        </p:sp>
        <p:sp>
          <p:nvSpPr>
            <p:cNvPr id="38935" name="Rectangle 43">
              <a:extLst>
                <a:ext uri="{FF2B5EF4-FFF2-40B4-BE49-F238E27FC236}">
                  <a16:creationId xmlns:a16="http://schemas.microsoft.com/office/drawing/2014/main" id="{8419AD0C-F06B-46A6-BE77-233759B4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24"/>
              <a:ext cx="9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sz="1400" b="1">
                  <a:latin typeface="Verdana" panose="020B0604030504040204" pitchFamily="34" charset="0"/>
                </a:rPr>
                <a:t>EXPUESTOS</a:t>
              </a:r>
            </a:p>
          </p:txBody>
        </p:sp>
        <p:sp>
          <p:nvSpPr>
            <p:cNvPr id="38936" name="Rectangle 44">
              <a:extLst>
                <a:ext uri="{FF2B5EF4-FFF2-40B4-BE49-F238E27FC236}">
                  <a16:creationId xmlns:a16="http://schemas.microsoft.com/office/drawing/2014/main" id="{09C18C03-01DD-4AB4-915C-B6A690EE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35"/>
              <a:ext cx="10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sz="1400" b="1">
                  <a:latin typeface="Verdana" panose="020B0604030504040204" pitchFamily="34" charset="0"/>
                </a:rPr>
                <a:t>       NO</a:t>
              </a:r>
            </a:p>
            <a:p>
              <a:r>
                <a:rPr lang="es-ES_tradnl" altLang="es-CO" sz="1400" b="1">
                  <a:latin typeface="Verdana" panose="020B0604030504040204" pitchFamily="34" charset="0"/>
                </a:rPr>
                <a:t>EXPUESTOS</a:t>
              </a:r>
            </a:p>
          </p:txBody>
        </p:sp>
      </p:grpSp>
      <p:sp>
        <p:nvSpPr>
          <p:cNvPr id="38915" name="Rectangle 45">
            <a:extLst>
              <a:ext uri="{FF2B5EF4-FFF2-40B4-BE49-F238E27FC236}">
                <a16:creationId xmlns:a16="http://schemas.microsoft.com/office/drawing/2014/main" id="{23BBF7DF-CE69-4256-9BD0-BD248DA33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447800"/>
            <a:ext cx="5334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4000"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38916" name="Rectangle 46">
            <a:extLst>
              <a:ext uri="{FF2B5EF4-FFF2-40B4-BE49-F238E27FC236}">
                <a16:creationId xmlns:a16="http://schemas.microsoft.com/office/drawing/2014/main" id="{D8C0FED1-7990-4FE4-B34F-877D6B783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5334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4000"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38917" name="Rectangle 47">
            <a:extLst>
              <a:ext uri="{FF2B5EF4-FFF2-40B4-BE49-F238E27FC236}">
                <a16:creationId xmlns:a16="http://schemas.microsoft.com/office/drawing/2014/main" id="{ECB151DC-D189-4D8D-8D16-C9F0D1BD2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5334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4000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38918" name="Rectangle 48">
            <a:extLst>
              <a:ext uri="{FF2B5EF4-FFF2-40B4-BE49-F238E27FC236}">
                <a16:creationId xmlns:a16="http://schemas.microsoft.com/office/drawing/2014/main" id="{A22DD994-DB26-4432-AFA9-56AB68E8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029200"/>
            <a:ext cx="5334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4000">
                <a:latin typeface="Verdana" panose="020B0604030504040204" pitchFamily="34" charset="0"/>
              </a:rPr>
              <a:t>d</a:t>
            </a:r>
          </a:p>
        </p:txBody>
      </p:sp>
      <p:sp>
        <p:nvSpPr>
          <p:cNvPr id="38919" name="Rectangle 49">
            <a:extLst>
              <a:ext uri="{FF2B5EF4-FFF2-40B4-BE49-F238E27FC236}">
                <a16:creationId xmlns:a16="http://schemas.microsoft.com/office/drawing/2014/main" id="{27CFCFFF-5D9B-4AC6-AFA1-C2F7220F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6" y="1538288"/>
            <a:ext cx="1731371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EXPUESTOS</a:t>
            </a:r>
          </a:p>
          <a:p>
            <a:r>
              <a:rPr lang="es-ES_tradnl" altLang="es-CO" sz="2000">
                <a:latin typeface="Verdana" panose="020B0604030504040204" pitchFamily="34" charset="0"/>
              </a:rPr>
              <a:t>ENFERMOS</a:t>
            </a:r>
          </a:p>
        </p:txBody>
      </p:sp>
      <p:sp>
        <p:nvSpPr>
          <p:cNvPr id="38920" name="Rectangle 50">
            <a:extLst>
              <a:ext uri="{FF2B5EF4-FFF2-40B4-BE49-F238E27FC236}">
                <a16:creationId xmlns:a16="http://schemas.microsoft.com/office/drawing/2014/main" id="{99572D75-6351-4F8E-9932-70BB1B04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6" y="2757488"/>
            <a:ext cx="1731371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EXPUESTOS</a:t>
            </a:r>
          </a:p>
          <a:p>
            <a:r>
              <a:rPr lang="es-ES_tradnl" altLang="es-CO" sz="2000">
                <a:latin typeface="Verdana" panose="020B0604030504040204" pitchFamily="34" charset="0"/>
              </a:rPr>
              <a:t>SANOS</a:t>
            </a:r>
          </a:p>
        </p:txBody>
      </p:sp>
      <p:sp>
        <p:nvSpPr>
          <p:cNvPr id="38921" name="Rectangle 51">
            <a:extLst>
              <a:ext uri="{FF2B5EF4-FFF2-40B4-BE49-F238E27FC236}">
                <a16:creationId xmlns:a16="http://schemas.microsoft.com/office/drawing/2014/main" id="{A2BB244D-0FC3-4625-BAD9-2C1C1EE29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3900488"/>
            <a:ext cx="2305246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NO  EXPUESTOS</a:t>
            </a:r>
          </a:p>
          <a:p>
            <a:r>
              <a:rPr lang="es-ES_tradnl" altLang="es-CO" sz="2000">
                <a:latin typeface="Verdana" panose="020B0604030504040204" pitchFamily="34" charset="0"/>
              </a:rPr>
              <a:t>ENFERMOS</a:t>
            </a:r>
          </a:p>
        </p:txBody>
      </p:sp>
      <p:sp>
        <p:nvSpPr>
          <p:cNvPr id="38922" name="Rectangle 52">
            <a:extLst>
              <a:ext uri="{FF2B5EF4-FFF2-40B4-BE49-F238E27FC236}">
                <a16:creationId xmlns:a16="http://schemas.microsoft.com/office/drawing/2014/main" id="{7181887D-AB12-46F5-8F5F-8CBACFB8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5043488"/>
            <a:ext cx="2305246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NO  EXPUESTOS</a:t>
            </a:r>
          </a:p>
          <a:p>
            <a:r>
              <a:rPr lang="es-ES_tradnl" altLang="es-CO" sz="2000">
                <a:latin typeface="Verdana" panose="020B0604030504040204" pitchFamily="34" charset="0"/>
              </a:rPr>
              <a:t>SANOS</a:t>
            </a:r>
          </a:p>
        </p:txBody>
      </p:sp>
      <p:sp>
        <p:nvSpPr>
          <p:cNvPr id="17462" name="Rectangle 54">
            <a:extLst>
              <a:ext uri="{FF2B5EF4-FFF2-40B4-BE49-F238E27FC236}">
                <a16:creationId xmlns:a16="http://schemas.microsoft.com/office/drawing/2014/main" id="{1EF5B885-B929-435C-A8EE-3BAD68BB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4648200"/>
            <a:ext cx="4621213" cy="11303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33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AB914079-310C-4204-A414-5A4D544A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433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 sz="2000" b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n  =  Población de referencia</a:t>
            </a:r>
          </a:p>
        </p:txBody>
      </p:sp>
      <p:sp>
        <p:nvSpPr>
          <p:cNvPr id="17464" name="Rectangle 56">
            <a:extLst>
              <a:ext uri="{FF2B5EF4-FFF2-40B4-BE49-F238E27FC236}">
                <a16:creationId xmlns:a16="http://schemas.microsoft.com/office/drawing/2014/main" id="{FB9FAE05-D817-4932-BFB8-1AE540DE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5257800"/>
            <a:ext cx="397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 sz="2000" b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t  =  Período de referencia</a:t>
            </a:r>
          </a:p>
        </p:txBody>
      </p:sp>
      <p:sp>
        <p:nvSpPr>
          <p:cNvPr id="38926" name="Text Box 58">
            <a:extLst>
              <a:ext uri="{FF2B5EF4-FFF2-40B4-BE49-F238E27FC236}">
                <a16:creationId xmlns:a16="http://schemas.microsoft.com/office/drawing/2014/main" id="{384E8624-A558-4DAE-8C98-9B15D2DB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"/>
            <a:ext cx="642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3200">
                <a:solidFill>
                  <a:schemeClr val="tx2"/>
                </a:solidFill>
                <a:latin typeface="Verdana" panose="020B0604030504040204" pitchFamily="34" charset="0"/>
              </a:rPr>
              <a:t>Contenido de la tabla de 2 x 2</a:t>
            </a:r>
            <a:endParaRPr lang="es-ES" altLang="es-CO" sz="320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27D63C7-D14E-4C09-91B8-AC63C8183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838200"/>
          </a:xfrm>
        </p:spPr>
        <p:txBody>
          <a:bodyPr/>
          <a:lstStyle/>
          <a:p>
            <a:r>
              <a:rPr lang="es-MX" altLang="es-CO" sz="4000" b="1"/>
              <a:t>Tablas 2 x 2 en Epidemiología</a:t>
            </a:r>
            <a:endParaRPr lang="es-MX" altLang="es-CO"/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3200D601-1A70-4C4D-8063-4F90BB593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295400"/>
            <a:ext cx="87026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MX" altLang="es-CO" sz="3200" b="1"/>
              <a:t>Usadas para resumir  frecuencias de enfermedad y exposición y usadas para el cálculo de asociación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4EC73D80-651F-461C-A5E5-595A577D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6" y="2955926"/>
            <a:ext cx="1306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>
                <a:solidFill>
                  <a:srgbClr val="FFFFFF"/>
                </a:solidFill>
              </a:rPr>
              <a:t>Enfermedad</a:t>
            </a:r>
            <a:endParaRPr lang="es-MX" altLang="es-CO"/>
          </a:p>
        </p:txBody>
      </p:sp>
      <p:sp>
        <p:nvSpPr>
          <p:cNvPr id="39941" name="Rectangle 9">
            <a:extLst>
              <a:ext uri="{FF2B5EF4-FFF2-40B4-BE49-F238E27FC236}">
                <a16:creationId xmlns:a16="http://schemas.microsoft.com/office/drawing/2014/main" id="{B5C70CB4-7298-492B-AA7B-705F48B4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3641726"/>
            <a:ext cx="12017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Exposición</a:t>
            </a:r>
            <a:endParaRPr lang="es-MX" altLang="es-CO"/>
          </a:p>
        </p:txBody>
      </p:sp>
      <p:sp>
        <p:nvSpPr>
          <p:cNvPr id="39942" name="Rectangle 10">
            <a:extLst>
              <a:ext uri="{FF2B5EF4-FFF2-40B4-BE49-F238E27FC236}">
                <a16:creationId xmlns:a16="http://schemas.microsoft.com/office/drawing/2014/main" id="{CBA132C4-46B2-40D2-8D2E-B872847C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49726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Si</a:t>
            </a:r>
            <a:endParaRPr lang="es-MX" altLang="es-CO"/>
          </a:p>
        </p:txBody>
      </p:sp>
      <p:sp>
        <p:nvSpPr>
          <p:cNvPr id="39943" name="Rectangle 11">
            <a:extLst>
              <a:ext uri="{FF2B5EF4-FFF2-40B4-BE49-F238E27FC236}">
                <a16:creationId xmlns:a16="http://schemas.microsoft.com/office/drawing/2014/main" id="{3A769463-5B9C-46A3-9267-5444C933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3497264"/>
            <a:ext cx="3286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39944" name="Rectangle 12">
            <a:extLst>
              <a:ext uri="{FF2B5EF4-FFF2-40B4-BE49-F238E27FC236}">
                <a16:creationId xmlns:a16="http://schemas.microsoft.com/office/drawing/2014/main" id="{4E89D933-769B-4D2F-8786-65188315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3497264"/>
            <a:ext cx="55188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39945" name="Line 15">
            <a:extLst>
              <a:ext uri="{FF2B5EF4-FFF2-40B4-BE49-F238E27FC236}">
                <a16:creationId xmlns:a16="http://schemas.microsoft.com/office/drawing/2014/main" id="{FE90A019-3B84-4F31-947E-E6271B643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3351214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46" name="Line 18">
            <a:extLst>
              <a:ext uri="{FF2B5EF4-FFF2-40B4-BE49-F238E27FC236}">
                <a16:creationId xmlns:a16="http://schemas.microsoft.com/office/drawing/2014/main" id="{AC718445-588A-4BE3-A785-107FEBEA0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4" y="3351214"/>
            <a:ext cx="1557337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47" name="Rectangle 21">
            <a:extLst>
              <a:ext uri="{FF2B5EF4-FFF2-40B4-BE49-F238E27FC236}">
                <a16:creationId xmlns:a16="http://schemas.microsoft.com/office/drawing/2014/main" id="{177EEA28-74D5-4A69-A17C-C20A1FB69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246564"/>
            <a:ext cx="1416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Si (expuesto)</a:t>
            </a:r>
            <a:endParaRPr lang="es-MX" altLang="es-CO"/>
          </a:p>
        </p:txBody>
      </p:sp>
      <p:sp>
        <p:nvSpPr>
          <p:cNvPr id="39948" name="Rectangle 22">
            <a:extLst>
              <a:ext uri="{FF2B5EF4-FFF2-40B4-BE49-F238E27FC236}">
                <a16:creationId xmlns:a16="http://schemas.microsoft.com/office/drawing/2014/main" id="{5F3119E3-12B3-4991-817E-1F6EA89B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25132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</a:t>
            </a:r>
            <a:endParaRPr lang="en-US" altLang="es-CO"/>
          </a:p>
        </p:txBody>
      </p:sp>
      <p:sp>
        <p:nvSpPr>
          <p:cNvPr id="39949" name="Rectangle 23">
            <a:extLst>
              <a:ext uri="{FF2B5EF4-FFF2-40B4-BE49-F238E27FC236}">
                <a16:creationId xmlns:a16="http://schemas.microsoft.com/office/drawing/2014/main" id="{BC755E03-B094-4521-B243-C71C21FA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425132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</a:t>
            </a:r>
            <a:endParaRPr lang="en-US" altLang="es-CO"/>
          </a:p>
        </p:txBody>
      </p:sp>
      <p:sp>
        <p:nvSpPr>
          <p:cNvPr id="39950" name="Rectangle 24">
            <a:extLst>
              <a:ext uri="{FF2B5EF4-FFF2-40B4-BE49-F238E27FC236}">
                <a16:creationId xmlns:a16="http://schemas.microsoft.com/office/drawing/2014/main" id="{F90E3DF5-B2E1-4EE2-8476-B424F8A8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4" y="4251326"/>
            <a:ext cx="22177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 i="1">
                <a:solidFill>
                  <a:srgbClr val="FFFFFF"/>
                </a:solidFill>
              </a:rPr>
              <a:t>total de expuestos</a:t>
            </a:r>
            <a:endParaRPr lang="es-MX" altLang="es-CO"/>
          </a:p>
        </p:txBody>
      </p:sp>
      <p:sp>
        <p:nvSpPr>
          <p:cNvPr id="39951" name="Rectangle 26">
            <a:extLst>
              <a:ext uri="{FF2B5EF4-FFF2-40B4-BE49-F238E27FC236}">
                <a16:creationId xmlns:a16="http://schemas.microsoft.com/office/drawing/2014/main" id="{942C324E-AD6A-47E7-A7AA-FD52208D4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4108451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52" name="Line 27">
            <a:extLst>
              <a:ext uri="{FF2B5EF4-FFF2-40B4-BE49-F238E27FC236}">
                <a16:creationId xmlns:a16="http://schemas.microsoft.com/office/drawing/2014/main" id="{A618115A-2878-449E-A864-0B4274153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9" y="410845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53" name="Rectangle 28">
            <a:extLst>
              <a:ext uri="{FF2B5EF4-FFF2-40B4-BE49-F238E27FC236}">
                <a16:creationId xmlns:a16="http://schemas.microsoft.com/office/drawing/2014/main" id="{B4025FDC-EAF6-4FB2-93CC-7EFB83DD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410845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54" name="Line 29">
            <a:extLst>
              <a:ext uri="{FF2B5EF4-FFF2-40B4-BE49-F238E27FC236}">
                <a16:creationId xmlns:a16="http://schemas.microsoft.com/office/drawing/2014/main" id="{02B4D3EA-8125-42A4-B94E-2F340C675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1" y="41084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55" name="Line 30">
            <a:extLst>
              <a:ext uri="{FF2B5EF4-FFF2-40B4-BE49-F238E27FC236}">
                <a16:creationId xmlns:a16="http://schemas.microsoft.com/office/drawing/2014/main" id="{81B3E050-DEE0-4039-B943-C869FCFCA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4108451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56" name="Rectangle 31">
            <a:extLst>
              <a:ext uri="{FF2B5EF4-FFF2-40B4-BE49-F238E27FC236}">
                <a16:creationId xmlns:a16="http://schemas.microsoft.com/office/drawing/2014/main" id="{C962E2A4-A32B-48A4-9493-8DC871EA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6" y="4108451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57" name="Line 32">
            <a:extLst>
              <a:ext uri="{FF2B5EF4-FFF2-40B4-BE49-F238E27FC236}">
                <a16:creationId xmlns:a16="http://schemas.microsoft.com/office/drawing/2014/main" id="{CC3A7CD1-2BE5-41A1-9720-29A593C2D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108450"/>
            <a:ext cx="14589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58" name="Rectangle 33">
            <a:extLst>
              <a:ext uri="{FF2B5EF4-FFF2-40B4-BE49-F238E27FC236}">
                <a16:creationId xmlns:a16="http://schemas.microsoft.com/office/drawing/2014/main" id="{98574889-9D2A-46BA-81FE-2A2E6774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410845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59" name="Line 34">
            <a:extLst>
              <a:ext uri="{FF2B5EF4-FFF2-40B4-BE49-F238E27FC236}">
                <a16:creationId xmlns:a16="http://schemas.microsoft.com/office/drawing/2014/main" id="{991E040E-CF67-4BBF-9195-956F9E951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9" y="41084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60" name="Line 35">
            <a:extLst>
              <a:ext uri="{FF2B5EF4-FFF2-40B4-BE49-F238E27FC236}">
                <a16:creationId xmlns:a16="http://schemas.microsoft.com/office/drawing/2014/main" id="{035E44F9-A908-45A0-9123-AD8D4A736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9" y="410845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61" name="Rectangle 36">
            <a:extLst>
              <a:ext uri="{FF2B5EF4-FFF2-40B4-BE49-F238E27FC236}">
                <a16:creationId xmlns:a16="http://schemas.microsoft.com/office/drawing/2014/main" id="{DF261B4B-C44F-48B7-9A3D-8E11CD73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410845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62" name="Line 37">
            <a:extLst>
              <a:ext uri="{FF2B5EF4-FFF2-40B4-BE49-F238E27FC236}">
                <a16:creationId xmlns:a16="http://schemas.microsoft.com/office/drawing/2014/main" id="{49362FCB-CDF5-42DC-84AF-31087429E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1" y="41084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63" name="Line 38">
            <a:extLst>
              <a:ext uri="{FF2B5EF4-FFF2-40B4-BE49-F238E27FC236}">
                <a16:creationId xmlns:a16="http://schemas.microsoft.com/office/drawing/2014/main" id="{CC81F3C3-90AE-4C06-A544-332713993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108451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64" name="Rectangle 39">
            <a:extLst>
              <a:ext uri="{FF2B5EF4-FFF2-40B4-BE49-F238E27FC236}">
                <a16:creationId xmlns:a16="http://schemas.microsoft.com/office/drawing/2014/main" id="{0D186A4A-7AE8-4730-935D-57327472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4108451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65" name="Line 40">
            <a:extLst>
              <a:ext uri="{FF2B5EF4-FFF2-40B4-BE49-F238E27FC236}">
                <a16:creationId xmlns:a16="http://schemas.microsoft.com/office/drawing/2014/main" id="{93C4D10A-48DE-4CDA-8147-09B205A68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6" y="4108450"/>
            <a:ext cx="1552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66" name="Rectangle 41">
            <a:extLst>
              <a:ext uri="{FF2B5EF4-FFF2-40B4-BE49-F238E27FC236}">
                <a16:creationId xmlns:a16="http://schemas.microsoft.com/office/drawing/2014/main" id="{E1A5FDD0-7D5D-41D9-9BDA-0961FEFE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410845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67" name="Line 42">
            <a:extLst>
              <a:ext uri="{FF2B5EF4-FFF2-40B4-BE49-F238E27FC236}">
                <a16:creationId xmlns:a16="http://schemas.microsoft.com/office/drawing/2014/main" id="{BF794859-FA0C-4810-A443-5D73138F9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1084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68" name="Line 43">
            <a:extLst>
              <a:ext uri="{FF2B5EF4-FFF2-40B4-BE49-F238E27FC236}">
                <a16:creationId xmlns:a16="http://schemas.microsoft.com/office/drawing/2014/main" id="{E52CD40F-CF90-4518-AEF0-A88D27E25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10845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69" name="Rectangle 45">
            <a:extLst>
              <a:ext uri="{FF2B5EF4-FFF2-40B4-BE49-F238E27FC236}">
                <a16:creationId xmlns:a16="http://schemas.microsoft.com/office/drawing/2014/main" id="{ECDF76F7-B08A-4448-887A-02991BB5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411797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70" name="Line 46">
            <a:extLst>
              <a:ext uri="{FF2B5EF4-FFF2-40B4-BE49-F238E27FC236}">
                <a16:creationId xmlns:a16="http://schemas.microsoft.com/office/drawing/2014/main" id="{44061588-1847-412A-BBC2-CFF663419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4117975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71" name="Rectangle 47">
            <a:extLst>
              <a:ext uri="{FF2B5EF4-FFF2-40B4-BE49-F238E27FC236}">
                <a16:creationId xmlns:a16="http://schemas.microsoft.com/office/drawing/2014/main" id="{67B79711-D367-4217-81B5-AD0162B6B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411797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72" name="Line 48">
            <a:extLst>
              <a:ext uri="{FF2B5EF4-FFF2-40B4-BE49-F238E27FC236}">
                <a16:creationId xmlns:a16="http://schemas.microsoft.com/office/drawing/2014/main" id="{6C572C15-B031-4486-806B-C784F84BE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117975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73" name="Rectangle 49">
            <a:extLst>
              <a:ext uri="{FF2B5EF4-FFF2-40B4-BE49-F238E27FC236}">
                <a16:creationId xmlns:a16="http://schemas.microsoft.com/office/drawing/2014/main" id="{A7D090F5-5BA3-4557-A4B9-743666082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411797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74" name="Line 50">
            <a:extLst>
              <a:ext uri="{FF2B5EF4-FFF2-40B4-BE49-F238E27FC236}">
                <a16:creationId xmlns:a16="http://schemas.microsoft.com/office/drawing/2014/main" id="{4838090D-99C1-4DA3-B983-C349F38C0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117975"/>
            <a:ext cx="1587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75" name="Rectangle 51">
            <a:extLst>
              <a:ext uri="{FF2B5EF4-FFF2-40B4-BE49-F238E27FC236}">
                <a16:creationId xmlns:a16="http://schemas.microsoft.com/office/drawing/2014/main" id="{7ACA5CEB-8E67-46BB-A012-271098C59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4856164"/>
            <a:ext cx="1852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No (no expuesto)</a:t>
            </a:r>
            <a:endParaRPr lang="es-MX" altLang="es-CO"/>
          </a:p>
        </p:txBody>
      </p:sp>
      <p:sp>
        <p:nvSpPr>
          <p:cNvPr id="39976" name="Rectangle 52">
            <a:extLst>
              <a:ext uri="{FF2B5EF4-FFF2-40B4-BE49-F238E27FC236}">
                <a16:creationId xmlns:a16="http://schemas.microsoft.com/office/drawing/2014/main" id="{B1583E5B-E872-4647-873A-A7EC7E99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1" y="4860926"/>
            <a:ext cx="1190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</a:t>
            </a:r>
            <a:endParaRPr lang="en-US" altLang="es-CO"/>
          </a:p>
        </p:txBody>
      </p:sp>
      <p:sp>
        <p:nvSpPr>
          <p:cNvPr id="39977" name="Rectangle 53">
            <a:extLst>
              <a:ext uri="{FF2B5EF4-FFF2-40B4-BE49-F238E27FC236}">
                <a16:creationId xmlns:a16="http://schemas.microsoft.com/office/drawing/2014/main" id="{FB650D4A-2C96-47A8-AC36-000F96817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486092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d</a:t>
            </a:r>
            <a:endParaRPr lang="en-US" altLang="es-CO"/>
          </a:p>
        </p:txBody>
      </p:sp>
      <p:sp>
        <p:nvSpPr>
          <p:cNvPr id="39978" name="Rectangle 54">
            <a:extLst>
              <a:ext uri="{FF2B5EF4-FFF2-40B4-BE49-F238E27FC236}">
                <a16:creationId xmlns:a16="http://schemas.microsoft.com/office/drawing/2014/main" id="{6305EB89-C9A1-4B34-A045-0D35A503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876801"/>
            <a:ext cx="2438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 i="1">
                <a:solidFill>
                  <a:srgbClr val="FFFFFF"/>
                </a:solidFill>
              </a:rPr>
              <a:t>total de no expuestos</a:t>
            </a:r>
            <a:endParaRPr lang="es-MX" altLang="es-CO"/>
          </a:p>
        </p:txBody>
      </p:sp>
      <p:sp>
        <p:nvSpPr>
          <p:cNvPr id="39979" name="Rectangle 56">
            <a:extLst>
              <a:ext uri="{FF2B5EF4-FFF2-40B4-BE49-F238E27FC236}">
                <a16:creationId xmlns:a16="http://schemas.microsoft.com/office/drawing/2014/main" id="{CD778DD5-8767-4658-8007-9229B18C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47291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80" name="Line 57">
            <a:extLst>
              <a:ext uri="{FF2B5EF4-FFF2-40B4-BE49-F238E27FC236}">
                <a16:creationId xmlns:a16="http://schemas.microsoft.com/office/drawing/2014/main" id="{834ABF7A-C335-4F8E-9C72-1AAB175E8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1" y="47291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81" name="Line 58">
            <a:extLst>
              <a:ext uri="{FF2B5EF4-FFF2-40B4-BE49-F238E27FC236}">
                <a16:creationId xmlns:a16="http://schemas.microsoft.com/office/drawing/2014/main" id="{C3BCDD89-87AE-408C-80E0-D45F8B39A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47291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82" name="Rectangle 59">
            <a:extLst>
              <a:ext uri="{FF2B5EF4-FFF2-40B4-BE49-F238E27FC236}">
                <a16:creationId xmlns:a16="http://schemas.microsoft.com/office/drawing/2014/main" id="{FF12D054-9989-49F6-A153-678BA521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6" y="4729164"/>
            <a:ext cx="14636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83" name="Line 60">
            <a:extLst>
              <a:ext uri="{FF2B5EF4-FFF2-40B4-BE49-F238E27FC236}">
                <a16:creationId xmlns:a16="http://schemas.microsoft.com/office/drawing/2014/main" id="{2502E3B5-20B3-41DB-8323-F8685891D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729164"/>
            <a:ext cx="14636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84" name="Rectangle 61">
            <a:extLst>
              <a:ext uri="{FF2B5EF4-FFF2-40B4-BE49-F238E27FC236}">
                <a16:creationId xmlns:a16="http://schemas.microsoft.com/office/drawing/2014/main" id="{A58F6158-7D34-4585-A24F-2475DDF6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47291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85" name="Line 62">
            <a:extLst>
              <a:ext uri="{FF2B5EF4-FFF2-40B4-BE49-F238E27FC236}">
                <a16:creationId xmlns:a16="http://schemas.microsoft.com/office/drawing/2014/main" id="{0F541A66-34CD-406E-9469-B491D930D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1" y="47291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86" name="Line 63">
            <a:extLst>
              <a:ext uri="{FF2B5EF4-FFF2-40B4-BE49-F238E27FC236}">
                <a16:creationId xmlns:a16="http://schemas.microsoft.com/office/drawing/2014/main" id="{E8AA9191-B9C3-4960-B602-C56C93291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7291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87" name="Rectangle 64">
            <a:extLst>
              <a:ext uri="{FF2B5EF4-FFF2-40B4-BE49-F238E27FC236}">
                <a16:creationId xmlns:a16="http://schemas.microsoft.com/office/drawing/2014/main" id="{620A7F18-4C51-48BF-81B4-C0D9FE98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4729164"/>
            <a:ext cx="15573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88" name="Line 65">
            <a:extLst>
              <a:ext uri="{FF2B5EF4-FFF2-40B4-BE49-F238E27FC236}">
                <a16:creationId xmlns:a16="http://schemas.microsoft.com/office/drawing/2014/main" id="{326E5CF0-5AF0-4611-AA7D-1907DD454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5" y="4729164"/>
            <a:ext cx="15573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89" name="Rectangle 66">
            <a:extLst>
              <a:ext uri="{FF2B5EF4-FFF2-40B4-BE49-F238E27FC236}">
                <a16:creationId xmlns:a16="http://schemas.microsoft.com/office/drawing/2014/main" id="{79596636-C326-481B-9361-F8B24B0E7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47291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90" name="Line 67">
            <a:extLst>
              <a:ext uri="{FF2B5EF4-FFF2-40B4-BE49-F238E27FC236}">
                <a16:creationId xmlns:a16="http://schemas.microsoft.com/office/drawing/2014/main" id="{A8D4242F-5AB3-451A-B601-124C41629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7291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91" name="Line 68">
            <a:extLst>
              <a:ext uri="{FF2B5EF4-FFF2-40B4-BE49-F238E27FC236}">
                <a16:creationId xmlns:a16="http://schemas.microsoft.com/office/drawing/2014/main" id="{0BB4F9BE-C0CC-4692-89FD-4F3D3EDE5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7291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92" name="Rectangle 70">
            <a:extLst>
              <a:ext uri="{FF2B5EF4-FFF2-40B4-BE49-F238E27FC236}">
                <a16:creationId xmlns:a16="http://schemas.microsoft.com/office/drawing/2014/main" id="{856279A3-E42D-4DD1-A511-3F3EBC75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473868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93" name="Line 71">
            <a:extLst>
              <a:ext uri="{FF2B5EF4-FFF2-40B4-BE49-F238E27FC236}">
                <a16:creationId xmlns:a16="http://schemas.microsoft.com/office/drawing/2014/main" id="{195C6815-28A4-4A85-99EC-60988E161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4738689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94" name="Rectangle 72">
            <a:extLst>
              <a:ext uri="{FF2B5EF4-FFF2-40B4-BE49-F238E27FC236}">
                <a16:creationId xmlns:a16="http://schemas.microsoft.com/office/drawing/2014/main" id="{39D98E6E-8BF8-4D9C-AF63-6F418C8E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473868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95" name="Line 73">
            <a:extLst>
              <a:ext uri="{FF2B5EF4-FFF2-40B4-BE49-F238E27FC236}">
                <a16:creationId xmlns:a16="http://schemas.microsoft.com/office/drawing/2014/main" id="{2465DE19-299F-45C4-B982-D07740780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738689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96" name="Rectangle 74">
            <a:extLst>
              <a:ext uri="{FF2B5EF4-FFF2-40B4-BE49-F238E27FC236}">
                <a16:creationId xmlns:a16="http://schemas.microsoft.com/office/drawing/2014/main" id="{A43A872D-CE54-4B7F-ABD5-6700251D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473868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39997" name="Line 75">
            <a:extLst>
              <a:ext uri="{FF2B5EF4-FFF2-40B4-BE49-F238E27FC236}">
                <a16:creationId xmlns:a16="http://schemas.microsoft.com/office/drawing/2014/main" id="{B4F20BF3-49C2-4D9F-864E-75658B587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4" y="4738689"/>
            <a:ext cx="1587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9998" name="Rectangle 76">
            <a:extLst>
              <a:ext uri="{FF2B5EF4-FFF2-40B4-BE49-F238E27FC236}">
                <a16:creationId xmlns:a16="http://schemas.microsoft.com/office/drawing/2014/main" id="{04807165-9CDA-402F-B1C0-FC909FA1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5421314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39999" name="Rectangle 77">
            <a:extLst>
              <a:ext uri="{FF2B5EF4-FFF2-40B4-BE49-F238E27FC236}">
                <a16:creationId xmlns:a16="http://schemas.microsoft.com/office/drawing/2014/main" id="{D0366352-B358-46FC-8EA2-33C613EA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5426075"/>
            <a:ext cx="1284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2100" i="1"/>
              <a:t>total con la </a:t>
            </a:r>
          </a:p>
          <a:p>
            <a:pPr algn="ctr"/>
            <a:r>
              <a:rPr lang="es-MX" altLang="es-CO" sz="2100" i="1"/>
              <a:t>enfermedad</a:t>
            </a:r>
            <a:endParaRPr lang="es-MX" altLang="es-CO"/>
          </a:p>
        </p:txBody>
      </p:sp>
      <p:sp>
        <p:nvSpPr>
          <p:cNvPr id="40000" name="Rectangle 78">
            <a:extLst>
              <a:ext uri="{FF2B5EF4-FFF2-40B4-BE49-F238E27FC236}">
                <a16:creationId xmlns:a16="http://schemas.microsoft.com/office/drawing/2014/main" id="{6A821754-6037-42EC-973E-B016F180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4" y="5426075"/>
            <a:ext cx="1260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2100" i="1"/>
              <a:t>total sin la </a:t>
            </a:r>
          </a:p>
          <a:p>
            <a:pPr algn="ctr"/>
            <a:r>
              <a:rPr lang="es-MX" altLang="es-CO" sz="2100" i="1"/>
              <a:t>enfermedad</a:t>
            </a:r>
            <a:endParaRPr lang="es-MX" altLang="es-CO"/>
          </a:p>
        </p:txBody>
      </p:sp>
      <p:sp>
        <p:nvSpPr>
          <p:cNvPr id="40001" name="Rectangle 79">
            <a:extLst>
              <a:ext uri="{FF2B5EF4-FFF2-40B4-BE49-F238E27FC236}">
                <a16:creationId xmlns:a16="http://schemas.microsoft.com/office/drawing/2014/main" id="{04D0E223-66DF-4E44-A40B-60C2B505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4" y="5426075"/>
            <a:ext cx="1457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500" i="1"/>
              <a:t>Total de la </a:t>
            </a:r>
          </a:p>
          <a:p>
            <a:r>
              <a:rPr lang="es-MX" altLang="es-CO" sz="2500" i="1"/>
              <a:t>población</a:t>
            </a:r>
            <a:endParaRPr lang="es-MX" altLang="es-CO"/>
          </a:p>
        </p:txBody>
      </p:sp>
      <p:sp>
        <p:nvSpPr>
          <p:cNvPr id="40002" name="Rectangle 81">
            <a:extLst>
              <a:ext uri="{FF2B5EF4-FFF2-40B4-BE49-F238E27FC236}">
                <a16:creationId xmlns:a16="http://schemas.microsoft.com/office/drawing/2014/main" id="{75CCB081-2114-4710-8A3E-51823AEB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354639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0003" name="Line 82">
            <a:extLst>
              <a:ext uri="{FF2B5EF4-FFF2-40B4-BE49-F238E27FC236}">
                <a16:creationId xmlns:a16="http://schemas.microsoft.com/office/drawing/2014/main" id="{3D0CEC80-6242-4533-A8AF-ABD953AA0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9" y="535463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04" name="Rectangle 83">
            <a:extLst>
              <a:ext uri="{FF2B5EF4-FFF2-40B4-BE49-F238E27FC236}">
                <a16:creationId xmlns:a16="http://schemas.microsoft.com/office/drawing/2014/main" id="{31394D02-9499-416F-8439-C06A3D97E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535463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0005" name="Line 84">
            <a:extLst>
              <a:ext uri="{FF2B5EF4-FFF2-40B4-BE49-F238E27FC236}">
                <a16:creationId xmlns:a16="http://schemas.microsoft.com/office/drawing/2014/main" id="{F0F9B2CF-4DC6-44CF-9776-42E2FAC4E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1" y="53546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06" name="Line 85">
            <a:extLst>
              <a:ext uri="{FF2B5EF4-FFF2-40B4-BE49-F238E27FC236}">
                <a16:creationId xmlns:a16="http://schemas.microsoft.com/office/drawing/2014/main" id="{4547B36C-CEB2-4CB6-B331-0889D9CBB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535463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07" name="Rectangle 86">
            <a:extLst>
              <a:ext uri="{FF2B5EF4-FFF2-40B4-BE49-F238E27FC236}">
                <a16:creationId xmlns:a16="http://schemas.microsoft.com/office/drawing/2014/main" id="{56716038-A4C5-453F-B7F1-7FC9B1C0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6" y="5354639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0008" name="Line 87">
            <a:extLst>
              <a:ext uri="{FF2B5EF4-FFF2-40B4-BE49-F238E27FC236}">
                <a16:creationId xmlns:a16="http://schemas.microsoft.com/office/drawing/2014/main" id="{B3BFEA8E-3973-493B-A23E-2806F74BA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5354639"/>
            <a:ext cx="14589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09" name="Rectangle 88">
            <a:extLst>
              <a:ext uri="{FF2B5EF4-FFF2-40B4-BE49-F238E27FC236}">
                <a16:creationId xmlns:a16="http://schemas.microsoft.com/office/drawing/2014/main" id="{B2E88745-F8E9-4025-A733-8279EFD3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9" y="535463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0010" name="Line 89">
            <a:extLst>
              <a:ext uri="{FF2B5EF4-FFF2-40B4-BE49-F238E27FC236}">
                <a16:creationId xmlns:a16="http://schemas.microsoft.com/office/drawing/2014/main" id="{9DF8AC1B-F19B-47A2-85E4-5A5B74ED0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9" y="53546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11" name="Line 90">
            <a:extLst>
              <a:ext uri="{FF2B5EF4-FFF2-40B4-BE49-F238E27FC236}">
                <a16:creationId xmlns:a16="http://schemas.microsoft.com/office/drawing/2014/main" id="{B9E34E64-5CF7-4C10-8057-C7EE42A0C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9" y="535463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12" name="Rectangle 91">
            <a:extLst>
              <a:ext uri="{FF2B5EF4-FFF2-40B4-BE49-F238E27FC236}">
                <a16:creationId xmlns:a16="http://schemas.microsoft.com/office/drawing/2014/main" id="{9C59330B-E267-40ED-81AD-588E8E2D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1" y="535463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0013" name="Line 92">
            <a:extLst>
              <a:ext uri="{FF2B5EF4-FFF2-40B4-BE49-F238E27FC236}">
                <a16:creationId xmlns:a16="http://schemas.microsoft.com/office/drawing/2014/main" id="{9FBBBB15-F991-46D2-B11F-8B3781342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1" y="53546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14" name="Line 93">
            <a:extLst>
              <a:ext uri="{FF2B5EF4-FFF2-40B4-BE49-F238E27FC236}">
                <a16:creationId xmlns:a16="http://schemas.microsoft.com/office/drawing/2014/main" id="{946DF28F-57D9-4EF1-BA80-23E112C67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535463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15" name="Rectangle 94">
            <a:extLst>
              <a:ext uri="{FF2B5EF4-FFF2-40B4-BE49-F238E27FC236}">
                <a16:creationId xmlns:a16="http://schemas.microsoft.com/office/drawing/2014/main" id="{676AEAA2-C671-4E16-931E-3C7F1736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6" y="5354639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0016" name="Line 95">
            <a:extLst>
              <a:ext uri="{FF2B5EF4-FFF2-40B4-BE49-F238E27FC236}">
                <a16:creationId xmlns:a16="http://schemas.microsoft.com/office/drawing/2014/main" id="{5D833ECD-750C-4B53-80EE-6C4A80DCD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6" y="5354639"/>
            <a:ext cx="1552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0017" name="Line 102">
            <a:extLst>
              <a:ext uri="{FF2B5EF4-FFF2-40B4-BE49-F238E27FC236}">
                <a16:creationId xmlns:a16="http://schemas.microsoft.com/office/drawing/2014/main" id="{B2C5AF38-6EA8-44E0-B8D8-76178F543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0" y="4037014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5F16389-5CC6-4831-821B-D3DE46B62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838200"/>
          </a:xfrm>
        </p:spPr>
        <p:txBody>
          <a:bodyPr/>
          <a:lstStyle/>
          <a:p>
            <a:r>
              <a:rPr lang="es-MX" altLang="es-CO" b="1"/>
              <a:t>Riesgo Relativo</a:t>
            </a:r>
            <a:endParaRPr lang="es-MX" altLang="es-CO" sz="48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1B443EC-4549-417F-BF7C-0F5EBC4D7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1"/>
            <a:ext cx="8763000" cy="2073275"/>
          </a:xfrm>
        </p:spPr>
        <p:txBody>
          <a:bodyPr/>
          <a:lstStyle/>
          <a:p>
            <a:r>
              <a:rPr lang="es-MX" altLang="es-CO" b="1"/>
              <a:t>La razón del riesgo de enfermedad en personas expuestas comparadas con el riesgo de los no expuestos</a:t>
            </a:r>
          </a:p>
          <a:p>
            <a:r>
              <a:rPr lang="es-MX" altLang="es-CO" b="1"/>
              <a:t>Con frecuencia, una medida de asociación entre la incidencia de enfermedad y la exposición de interés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7160CD07-C185-4B60-97CD-C6A9CF4FF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76800"/>
            <a:ext cx="647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EFB63126-05B9-4355-AEBE-B92F3D8B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30650"/>
            <a:ext cx="7264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200" b="1" dirty="0"/>
              <a:t>Incidencia de enfermedad en expuestos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9F332C7E-636A-4105-93D7-C503F6DF3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05400"/>
            <a:ext cx="6629400" cy="107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200" b="1" dirty="0"/>
              <a:t>Incidencia de enfermedad en no expuestos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4E86BA07-7148-4499-A9C0-2C34A667A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19600"/>
            <a:ext cx="57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5400"/>
              <a:t>=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DAA91E12-2531-4C2E-BA9E-99DDE960C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519614"/>
            <a:ext cx="917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4000" b="1"/>
              <a:t>RR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7">
            <a:extLst>
              <a:ext uri="{FF2B5EF4-FFF2-40B4-BE49-F238E27FC236}">
                <a16:creationId xmlns:a16="http://schemas.microsoft.com/office/drawing/2014/main" id="{8879A786-E71E-40C5-BC4F-5E3610DF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228600"/>
            <a:ext cx="70913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800">
                <a:latin typeface="Verdana" panose="020B0604030504040204" pitchFamily="34" charset="0"/>
              </a:rPr>
              <a:t>Riesgo  Relativo  (RR)</a:t>
            </a:r>
          </a:p>
          <a:p>
            <a:pPr algn="ctr"/>
            <a:r>
              <a:rPr lang="es-ES_tradnl" altLang="es-CO" sz="2800">
                <a:latin typeface="Verdana" panose="020B0604030504040204" pitchFamily="34" charset="0"/>
              </a:rPr>
              <a:t>(Razón de Riesgos</a:t>
            </a:r>
            <a:r>
              <a:rPr lang="es-ES_tradnl" altLang="es-CO" sz="2800" b="1"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41987" name="Rectangle 19">
            <a:extLst>
              <a:ext uri="{FF2B5EF4-FFF2-40B4-BE49-F238E27FC236}">
                <a16:creationId xmlns:a16="http://schemas.microsoft.com/office/drawing/2014/main" id="{5411F3A2-2C4B-4A1B-96F0-6375E9DE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2438400"/>
            <a:ext cx="8380412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Si el factor afecta el riesgo, la incidencia del daño es diferente  entre expuestos y No expuestos</a:t>
            </a:r>
          </a:p>
        </p:txBody>
      </p:sp>
      <p:sp>
        <p:nvSpPr>
          <p:cNvPr id="41988" name="Rectangle 20">
            <a:extLst>
              <a:ext uri="{FF2B5EF4-FFF2-40B4-BE49-F238E27FC236}">
                <a16:creationId xmlns:a16="http://schemas.microsoft.com/office/drawing/2014/main" id="{60C51157-B3B7-4E89-B35F-213FE442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63675"/>
            <a:ext cx="78486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El   </a:t>
            </a:r>
            <a:r>
              <a:rPr lang="es-ES_tradnl" altLang="es-CO" sz="2000" i="1">
                <a:latin typeface="Verdana" panose="020B0604030504040204" pitchFamily="34" charset="0"/>
              </a:rPr>
              <a:t>RR</a:t>
            </a:r>
            <a:r>
              <a:rPr lang="es-ES_tradnl" altLang="es-CO" sz="2000">
                <a:latin typeface="Verdana" panose="020B0604030504040204" pitchFamily="34" charset="0"/>
              </a:rPr>
              <a:t>  mide qué tanto riesgo tienen los expuestos comparados con los no expuestos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DF321B57-CEF2-4412-9858-D2AFE2D4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511550"/>
            <a:ext cx="3492500" cy="19685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9933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1990" name="Rectangle 22">
            <a:extLst>
              <a:ext uri="{FF2B5EF4-FFF2-40B4-BE49-F238E27FC236}">
                <a16:creationId xmlns:a16="http://schemas.microsoft.com/office/drawing/2014/main" id="{758F89B2-D295-417D-AAEE-2D11636E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4038600"/>
            <a:ext cx="1890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600" b="1" i="1">
                <a:latin typeface="Verdana" panose="020B0604030504040204" pitchFamily="34" charset="0"/>
              </a:rPr>
              <a:t>RR</a:t>
            </a:r>
            <a:r>
              <a:rPr lang="es-ES_tradnl" altLang="es-CO" sz="3600" b="1" i="1">
                <a:latin typeface="Verdana" panose="020B0604030504040204" pitchFamily="34" charset="0"/>
              </a:rPr>
              <a:t>  =</a:t>
            </a:r>
          </a:p>
        </p:txBody>
      </p:sp>
      <p:sp>
        <p:nvSpPr>
          <p:cNvPr id="41991" name="Rectangle 23">
            <a:extLst>
              <a:ext uri="{FF2B5EF4-FFF2-40B4-BE49-F238E27FC236}">
                <a16:creationId xmlns:a16="http://schemas.microsoft.com/office/drawing/2014/main" id="{2FE838C0-4DAE-4914-A6AA-3C618D470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3725863"/>
            <a:ext cx="69691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b="1">
                <a:latin typeface="Verdana" panose="020B0604030504040204" pitchFamily="34" charset="0"/>
              </a:rPr>
              <a:t>PIe</a:t>
            </a:r>
          </a:p>
        </p:txBody>
      </p:sp>
      <p:sp>
        <p:nvSpPr>
          <p:cNvPr id="41992" name="Line 24">
            <a:extLst>
              <a:ext uri="{FF2B5EF4-FFF2-40B4-BE49-F238E27FC236}">
                <a16:creationId xmlns:a16="http://schemas.microsoft.com/office/drawing/2014/main" id="{7BAA4AD5-17F6-440E-8A0D-39923C712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3" y="4365625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1993" name="Rectangle 25">
            <a:extLst>
              <a:ext uri="{FF2B5EF4-FFF2-40B4-BE49-F238E27FC236}">
                <a16:creationId xmlns:a16="http://schemas.microsoft.com/office/drawing/2014/main" id="{86A4445B-E698-4349-926B-691229C2A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4425950"/>
            <a:ext cx="8953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b="1">
                <a:latin typeface="Verdana" panose="020B0604030504040204" pitchFamily="34" charset="0"/>
              </a:rPr>
              <a:t>PIne</a:t>
            </a:r>
          </a:p>
        </p:txBody>
      </p:sp>
      <p:grpSp>
        <p:nvGrpSpPr>
          <p:cNvPr id="41994" name="Group 27">
            <a:extLst>
              <a:ext uri="{FF2B5EF4-FFF2-40B4-BE49-F238E27FC236}">
                <a16:creationId xmlns:a16="http://schemas.microsoft.com/office/drawing/2014/main" id="{72F20308-3674-4C31-ACFD-1EC6FA7C7E58}"/>
              </a:ext>
            </a:extLst>
          </p:cNvPr>
          <p:cNvGrpSpPr>
            <a:grpSpLocks/>
          </p:cNvGrpSpPr>
          <p:nvPr/>
        </p:nvGrpSpPr>
        <p:grpSpPr bwMode="auto">
          <a:xfrm>
            <a:off x="2673350" y="3816351"/>
            <a:ext cx="2806700" cy="1509713"/>
            <a:chOff x="724" y="2404"/>
            <a:chExt cx="1768" cy="951"/>
          </a:xfrm>
        </p:grpSpPr>
        <p:grpSp>
          <p:nvGrpSpPr>
            <p:cNvPr id="42008" name="Group 28">
              <a:extLst>
                <a:ext uri="{FF2B5EF4-FFF2-40B4-BE49-F238E27FC236}">
                  <a16:creationId xmlns:a16="http://schemas.microsoft.com/office/drawing/2014/main" id="{DF5481C4-E496-4D92-AF21-86E552DA0D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2595"/>
              <a:ext cx="1768" cy="760"/>
              <a:chOff x="724" y="2595"/>
              <a:chExt cx="1768" cy="760"/>
            </a:xfrm>
          </p:grpSpPr>
          <p:sp>
            <p:nvSpPr>
              <p:cNvPr id="42010" name="Rectangle 29">
                <a:extLst>
                  <a:ext uri="{FF2B5EF4-FFF2-40B4-BE49-F238E27FC236}">
                    <a16:creationId xmlns:a16="http://schemas.microsoft.com/office/drawing/2014/main" id="{6112D9DC-8491-44C4-B8C5-EF2E2BB30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595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011" name="Rectangle 30">
                <a:extLst>
                  <a:ext uri="{FF2B5EF4-FFF2-40B4-BE49-F238E27FC236}">
                    <a16:creationId xmlns:a16="http://schemas.microsoft.com/office/drawing/2014/main" id="{0454E0AE-0921-4ED4-9CCD-2559C8D54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787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012" name="Rectangle 31">
                <a:extLst>
                  <a:ext uri="{FF2B5EF4-FFF2-40B4-BE49-F238E27FC236}">
                    <a16:creationId xmlns:a16="http://schemas.microsoft.com/office/drawing/2014/main" id="{826BA606-DD3F-415A-88E4-1179325E1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979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013" name="Rectangle 32">
                <a:extLst>
                  <a:ext uri="{FF2B5EF4-FFF2-40B4-BE49-F238E27FC236}">
                    <a16:creationId xmlns:a16="http://schemas.microsoft.com/office/drawing/2014/main" id="{FC2F430C-06C9-4D0B-BCF8-CE333BE51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171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42009" name="Rectangle 33">
              <a:extLst>
                <a:ext uri="{FF2B5EF4-FFF2-40B4-BE49-F238E27FC236}">
                  <a16:creationId xmlns:a16="http://schemas.microsoft.com/office/drawing/2014/main" id="{0A207663-C39A-49D4-A2F7-DE883A30C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404"/>
              <a:ext cx="1768" cy="18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20514" name="Line 34">
            <a:extLst>
              <a:ext uri="{FF2B5EF4-FFF2-40B4-BE49-F238E27FC236}">
                <a16:creationId xmlns:a16="http://schemas.microsoft.com/office/drawing/2014/main" id="{3195CE83-B866-4BF8-BA05-3C320EBF0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3340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88567722-C821-4A63-957A-9A126DFB3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814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1997" name="Rectangle 36">
            <a:extLst>
              <a:ext uri="{FF2B5EF4-FFF2-40B4-BE49-F238E27FC236}">
                <a16:creationId xmlns:a16="http://schemas.microsoft.com/office/drawing/2014/main" id="{9BC38C33-8991-4508-AD16-A1E41CE3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6" y="4098926"/>
            <a:ext cx="58028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</a:t>
            </a:r>
          </a:p>
        </p:txBody>
      </p:sp>
      <p:sp>
        <p:nvSpPr>
          <p:cNvPr id="20517" name="Rectangle 37">
            <a:extLst>
              <a:ext uri="{FF2B5EF4-FFF2-40B4-BE49-F238E27FC236}">
                <a16:creationId xmlns:a16="http://schemas.microsoft.com/office/drawing/2014/main" id="{9D1EB800-DC38-45B4-96C1-1C4E8A1C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4044950"/>
            <a:ext cx="749300" cy="1282700"/>
          </a:xfrm>
          <a:prstGeom prst="rect">
            <a:avLst/>
          </a:prstGeom>
          <a:gradFill rotWithShape="0">
            <a:gsLst>
              <a:gs pos="0">
                <a:srgbClr val="008000">
                  <a:gamma/>
                  <a:shade val="0"/>
                  <a:invGamma/>
                </a:srgbClr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0518" name="Rectangle 38">
            <a:extLst>
              <a:ext uri="{FF2B5EF4-FFF2-40B4-BE49-F238E27FC236}">
                <a16:creationId xmlns:a16="http://schemas.microsoft.com/office/drawing/2014/main" id="{A4D02BFE-FEC4-48A6-8744-B9F2B10D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4959350"/>
            <a:ext cx="749300" cy="3683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2000" name="Line 39">
            <a:extLst>
              <a:ext uri="{FF2B5EF4-FFF2-40B4-BE49-F238E27FC236}">
                <a16:creationId xmlns:a16="http://schemas.microsoft.com/office/drawing/2014/main" id="{C4711AA3-E9C4-40AB-B468-A32FD366B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038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2001" name="Line 40">
            <a:extLst>
              <a:ext uri="{FF2B5EF4-FFF2-40B4-BE49-F238E27FC236}">
                <a16:creationId xmlns:a16="http://schemas.microsoft.com/office/drawing/2014/main" id="{5A5349B4-93D6-451C-9539-F4C81B6AA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962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2002" name="Line 41">
            <a:extLst>
              <a:ext uri="{FF2B5EF4-FFF2-40B4-BE49-F238E27FC236}">
                <a16:creationId xmlns:a16="http://schemas.microsoft.com/office/drawing/2014/main" id="{02C8681A-1855-4E08-98D6-9285577CE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876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2003" name="Rectangle 42">
            <a:extLst>
              <a:ext uri="{FF2B5EF4-FFF2-40B4-BE49-F238E27FC236}">
                <a16:creationId xmlns:a16="http://schemas.microsoft.com/office/drawing/2014/main" id="{EF811200-E899-4DC5-BE53-D717EE96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4959350"/>
            <a:ext cx="749300" cy="368300"/>
          </a:xfrm>
          <a:prstGeom prst="rect">
            <a:avLst/>
          </a:prstGeom>
          <a:gradFill rotWithShape="0">
            <a:gsLst>
              <a:gs pos="0">
                <a:srgbClr val="185E18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42004" name="Rectangle 43">
            <a:extLst>
              <a:ext uri="{FF2B5EF4-FFF2-40B4-BE49-F238E27FC236}">
                <a16:creationId xmlns:a16="http://schemas.microsoft.com/office/drawing/2014/main" id="{0936CE73-8E2D-488F-925D-1DE98BE69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6" y="5470526"/>
            <a:ext cx="78547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PIe</a:t>
            </a:r>
          </a:p>
        </p:txBody>
      </p:sp>
      <p:sp>
        <p:nvSpPr>
          <p:cNvPr id="42005" name="Rectangle 44">
            <a:extLst>
              <a:ext uri="{FF2B5EF4-FFF2-40B4-BE49-F238E27FC236}">
                <a16:creationId xmlns:a16="http://schemas.microsoft.com/office/drawing/2014/main" id="{01636918-CB18-4DBC-9BC8-70345918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6" y="5470526"/>
            <a:ext cx="100508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PIne</a:t>
            </a:r>
          </a:p>
        </p:txBody>
      </p:sp>
      <p:sp>
        <p:nvSpPr>
          <p:cNvPr id="42006" name="Rectangle 45">
            <a:extLst>
              <a:ext uri="{FF2B5EF4-FFF2-40B4-BE49-F238E27FC236}">
                <a16:creationId xmlns:a16="http://schemas.microsoft.com/office/drawing/2014/main" id="{0618A362-8B20-40DF-B430-4A5C31142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4144963"/>
            <a:ext cx="147636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Diferencia</a:t>
            </a:r>
          </a:p>
        </p:txBody>
      </p:sp>
      <p:sp>
        <p:nvSpPr>
          <p:cNvPr id="42007" name="Rectangle 46">
            <a:extLst>
              <a:ext uri="{FF2B5EF4-FFF2-40B4-BE49-F238E27FC236}">
                <a16:creationId xmlns:a16="http://schemas.microsoft.com/office/drawing/2014/main" id="{303CD913-0840-468B-B348-F2336692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6065838"/>
            <a:ext cx="626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800" i="1">
                <a:latin typeface="Verdana" panose="020B0604030504040204" pitchFamily="34" charset="0"/>
              </a:rPr>
              <a:t>Mide la fuerza de asociación entre el factor y el daño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5BEA8A0F-6023-4E16-860F-9CD545FA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8600"/>
            <a:ext cx="6705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003300"/>
            </a:outerShdw>
          </a:effec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endParaRPr lang="es-ES_tradnl" sz="3600" b="1">
              <a:latin typeface="Britannic Bold" pitchFamily="34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A6AE8C61-2558-4858-903E-76CD280EE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295400"/>
            <a:ext cx="4724400" cy="1295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FFFFCC"/>
              </a:gs>
              <a:gs pos="100000">
                <a:schemeClr val="bg1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9933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s-CO" sz="1200">
              <a:latin typeface="Verdana" pitchFamily="34" charset="0"/>
            </a:endParaRPr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66254728-92E1-4AC0-8F74-222A6DA0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447801"/>
            <a:ext cx="47244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000" b="1" i="1">
                <a:latin typeface="Verdana" panose="020B0604030504040204" pitchFamily="34" charset="0"/>
              </a:rPr>
              <a:t>La incidencia es mayor en los expuestos  RR  &gt; 1</a:t>
            </a:r>
          </a:p>
          <a:p>
            <a:pPr algn="ctr"/>
            <a:r>
              <a:rPr lang="es-ES_tradnl" altLang="es-CO" sz="2000" b="1" i="1">
                <a:latin typeface="Verdana" panose="020B0604030504040204" pitchFamily="34" charset="0"/>
              </a:rPr>
              <a:t>Factor de Riesgo</a:t>
            </a:r>
          </a:p>
        </p:txBody>
      </p:sp>
      <p:grpSp>
        <p:nvGrpSpPr>
          <p:cNvPr id="43013" name="Group 34">
            <a:extLst>
              <a:ext uri="{FF2B5EF4-FFF2-40B4-BE49-F238E27FC236}">
                <a16:creationId xmlns:a16="http://schemas.microsoft.com/office/drawing/2014/main" id="{9919D66A-E029-4B61-BAFD-2605525762D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066800"/>
            <a:ext cx="3346442" cy="1865266"/>
            <a:chOff x="230" y="2256"/>
            <a:chExt cx="2578" cy="1582"/>
          </a:xfrm>
        </p:grpSpPr>
        <p:grpSp>
          <p:nvGrpSpPr>
            <p:cNvPr id="43057" name="Group 11">
              <a:extLst>
                <a:ext uri="{FF2B5EF4-FFF2-40B4-BE49-F238E27FC236}">
                  <a16:creationId xmlns:a16="http://schemas.microsoft.com/office/drawing/2014/main" id="{4D1524E6-5CFC-4642-9198-39BD64F34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2404"/>
              <a:ext cx="1768" cy="951"/>
              <a:chOff x="724" y="2404"/>
              <a:chExt cx="1768" cy="951"/>
            </a:xfrm>
          </p:grpSpPr>
          <p:grpSp>
            <p:nvGrpSpPr>
              <p:cNvPr id="43070" name="Group 12">
                <a:extLst>
                  <a:ext uri="{FF2B5EF4-FFF2-40B4-BE49-F238E27FC236}">
                    <a16:creationId xmlns:a16="http://schemas.microsoft.com/office/drawing/2014/main" id="{DF5E3CE4-CA23-4053-868A-378F67A01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" y="2595"/>
                <a:ext cx="1768" cy="760"/>
                <a:chOff x="724" y="2595"/>
                <a:chExt cx="1768" cy="760"/>
              </a:xfrm>
            </p:grpSpPr>
            <p:sp>
              <p:nvSpPr>
                <p:cNvPr id="43072" name="Rectangle 13">
                  <a:extLst>
                    <a:ext uri="{FF2B5EF4-FFF2-40B4-BE49-F238E27FC236}">
                      <a16:creationId xmlns:a16="http://schemas.microsoft.com/office/drawing/2014/main" id="{280C7B29-3A20-4E51-8E46-2C7F9BE0A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" y="2595"/>
                  <a:ext cx="1768" cy="184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3073" name="Rectangle 14">
                  <a:extLst>
                    <a:ext uri="{FF2B5EF4-FFF2-40B4-BE49-F238E27FC236}">
                      <a16:creationId xmlns:a16="http://schemas.microsoft.com/office/drawing/2014/main" id="{7F803791-9E08-41EB-9072-1196D0E2A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" y="2787"/>
                  <a:ext cx="1768" cy="184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3074" name="Rectangle 15">
                  <a:extLst>
                    <a:ext uri="{FF2B5EF4-FFF2-40B4-BE49-F238E27FC236}">
                      <a16:creationId xmlns:a16="http://schemas.microsoft.com/office/drawing/2014/main" id="{6EB07877-218C-4DE8-88A4-650C6E608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" y="2979"/>
                  <a:ext cx="1768" cy="184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3075" name="Rectangle 16">
                  <a:extLst>
                    <a:ext uri="{FF2B5EF4-FFF2-40B4-BE49-F238E27FC236}">
                      <a16:creationId xmlns:a16="http://schemas.microsoft.com/office/drawing/2014/main" id="{DB0BB6A4-9F42-4A6A-9E40-A24A307B2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" y="3171"/>
                  <a:ext cx="1768" cy="184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</p:grpSp>
          <p:sp>
            <p:nvSpPr>
              <p:cNvPr id="43071" name="Rectangle 17">
                <a:extLst>
                  <a:ext uri="{FF2B5EF4-FFF2-40B4-BE49-F238E27FC236}">
                    <a16:creationId xmlns:a16="http://schemas.microsoft.com/office/drawing/2014/main" id="{ED0E5206-4759-410E-8611-02D6639C5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404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21522" name="Line 18">
              <a:extLst>
                <a:ext uri="{FF2B5EF4-FFF2-40B4-BE49-F238E27FC236}">
                  <a16:creationId xmlns:a16="http://schemas.microsoft.com/office/drawing/2014/main" id="{913F6F16-3A0F-476B-884D-EA90640D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36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523" name="Line 19">
              <a:extLst>
                <a:ext uri="{FF2B5EF4-FFF2-40B4-BE49-F238E27FC236}">
                  <a16:creationId xmlns:a16="http://schemas.microsoft.com/office/drawing/2014/main" id="{3E598A8C-7907-4205-B073-82D0DCFFF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56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3060" name="Rectangle 20">
              <a:extLst>
                <a:ext uri="{FF2B5EF4-FFF2-40B4-BE49-F238E27FC236}">
                  <a16:creationId xmlns:a16="http://schemas.microsoft.com/office/drawing/2014/main" id="{F6D3EBF6-6E5B-44CE-A8DA-BF2A2214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" y="2582"/>
              <a:ext cx="44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</a:t>
              </a:r>
            </a:p>
          </p:txBody>
        </p:sp>
        <p:sp>
          <p:nvSpPr>
            <p:cNvPr id="21525" name="Rectangle 21">
              <a:extLst>
                <a:ext uri="{FF2B5EF4-FFF2-40B4-BE49-F238E27FC236}">
                  <a16:creationId xmlns:a16="http://schemas.microsoft.com/office/drawing/2014/main" id="{A6F25396-C7BB-4BF3-9F37-959ECE53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2548"/>
              <a:ext cx="472" cy="808"/>
            </a:xfrm>
            <a:prstGeom prst="rect">
              <a:avLst/>
            </a:prstGeom>
            <a:gradFill rotWithShape="0">
              <a:gsLst>
                <a:gs pos="0">
                  <a:srgbClr val="008000">
                    <a:gamma/>
                    <a:shade val="0"/>
                    <a:invGamma/>
                  </a:srgbClr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526" name="Rectangle 22">
              <a:extLst>
                <a:ext uri="{FF2B5EF4-FFF2-40B4-BE49-F238E27FC236}">
                  <a16:creationId xmlns:a16="http://schemas.microsoft.com/office/drawing/2014/main" id="{92465954-FC92-4408-87B7-B848D4420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3124"/>
              <a:ext cx="472" cy="232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3063" name="Line 23">
              <a:extLst>
                <a:ext uri="{FF2B5EF4-FFF2-40B4-BE49-F238E27FC236}">
                  <a16:creationId xmlns:a16="http://schemas.microsoft.com/office/drawing/2014/main" id="{66DE64D2-00EF-4963-82C3-7F91A2ABB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4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3064" name="Line 24">
              <a:extLst>
                <a:ext uri="{FF2B5EF4-FFF2-40B4-BE49-F238E27FC236}">
                  <a16:creationId xmlns:a16="http://schemas.microsoft.com/office/drawing/2014/main" id="{F954E320-E30C-4339-802D-21011255B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96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3065" name="Line 25">
              <a:extLst>
                <a:ext uri="{FF2B5EF4-FFF2-40B4-BE49-F238E27FC236}">
                  <a16:creationId xmlns:a16="http://schemas.microsoft.com/office/drawing/2014/main" id="{A391CCAB-EE1B-4EC2-B2E5-361B54D4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072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3066" name="Rectangle 26">
              <a:extLst>
                <a:ext uri="{FF2B5EF4-FFF2-40B4-BE49-F238E27FC236}">
                  <a16:creationId xmlns:a16="http://schemas.microsoft.com/office/drawing/2014/main" id="{8E646D65-C9C7-4742-978E-59122D2D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3124"/>
              <a:ext cx="472" cy="232"/>
            </a:xfrm>
            <a:prstGeom prst="rect">
              <a:avLst/>
            </a:pr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43067" name="Rectangle 27">
              <a:extLst>
                <a:ext uri="{FF2B5EF4-FFF2-40B4-BE49-F238E27FC236}">
                  <a16:creationId xmlns:a16="http://schemas.microsoft.com/office/drawing/2014/main" id="{251090C2-61D0-4FDD-9CD2-AC2BD8F1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3446"/>
              <a:ext cx="60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PIe</a:t>
              </a:r>
            </a:p>
          </p:txBody>
        </p:sp>
        <p:sp>
          <p:nvSpPr>
            <p:cNvPr id="43068" name="Rectangle 28">
              <a:extLst>
                <a:ext uri="{FF2B5EF4-FFF2-40B4-BE49-F238E27FC236}">
                  <a16:creationId xmlns:a16="http://schemas.microsoft.com/office/drawing/2014/main" id="{66A1C8DA-D627-47E5-A62E-17FF7742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3446"/>
              <a:ext cx="77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PIne</a:t>
              </a:r>
            </a:p>
          </p:txBody>
        </p:sp>
        <p:sp>
          <p:nvSpPr>
            <p:cNvPr id="43069" name="Rectangle 29">
              <a:extLst>
                <a:ext uri="{FF2B5EF4-FFF2-40B4-BE49-F238E27FC236}">
                  <a16:creationId xmlns:a16="http://schemas.microsoft.com/office/drawing/2014/main" id="{07CCB25E-3A7E-43BE-827F-D038B1BE9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611"/>
              <a:ext cx="113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sz="2000">
                  <a:latin typeface="Verdana" panose="020B0604030504040204" pitchFamily="34" charset="0"/>
                </a:rPr>
                <a:t>Diferencia</a:t>
              </a:r>
            </a:p>
          </p:txBody>
        </p:sp>
      </p:grpSp>
      <p:sp>
        <p:nvSpPr>
          <p:cNvPr id="43014" name="Text Box 36">
            <a:extLst>
              <a:ext uri="{FF2B5EF4-FFF2-40B4-BE49-F238E27FC236}">
                <a16:creationId xmlns:a16="http://schemas.microsoft.com/office/drawing/2014/main" id="{1B6BCEF9-87FE-4B53-A051-0E6154DC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4" y="430213"/>
            <a:ext cx="686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>
                <a:latin typeface="Verdana" panose="020B0604030504040204" pitchFamily="34" charset="0"/>
              </a:rPr>
              <a:t>Interpretación del Riesgo Relativo RR</a:t>
            </a:r>
            <a:endParaRPr lang="es-ES" altLang="es-CO" sz="2800">
              <a:latin typeface="Verdana" panose="020B0604030504040204" pitchFamily="34" charset="0"/>
            </a:endParaRPr>
          </a:p>
        </p:txBody>
      </p:sp>
      <p:sp>
        <p:nvSpPr>
          <p:cNvPr id="21541" name="Rectangle 37">
            <a:extLst>
              <a:ext uri="{FF2B5EF4-FFF2-40B4-BE49-F238E27FC236}">
                <a16:creationId xmlns:a16="http://schemas.microsoft.com/office/drawing/2014/main" id="{AE4D185D-0DAC-4B4A-88E3-3443A90D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59126"/>
            <a:ext cx="4724400" cy="14890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FFFFCC"/>
              </a:gs>
              <a:gs pos="100000">
                <a:schemeClr val="bg1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9933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s-CO" sz="1200">
              <a:latin typeface="Verdana" pitchFamily="34" charset="0"/>
            </a:endParaRPr>
          </a:p>
        </p:txBody>
      </p:sp>
      <p:sp>
        <p:nvSpPr>
          <p:cNvPr id="43016" name="Rectangle 38">
            <a:extLst>
              <a:ext uri="{FF2B5EF4-FFF2-40B4-BE49-F238E27FC236}">
                <a16:creationId xmlns:a16="http://schemas.microsoft.com/office/drawing/2014/main" id="{7F8AF3D2-D2B2-4528-8A7E-52753E92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24225"/>
            <a:ext cx="4876800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1200" b="1" i="1">
                <a:latin typeface="Verdana" panose="020B0604030504040204" pitchFamily="34" charset="0"/>
              </a:rPr>
              <a:t>La </a:t>
            </a:r>
            <a:r>
              <a:rPr lang="es-ES_tradnl" altLang="es-CO" sz="2000" b="1" i="1">
                <a:latin typeface="Verdana" panose="020B0604030504040204" pitchFamily="34" charset="0"/>
              </a:rPr>
              <a:t>incidencia es igual en expuestos y no expuestos   RR  &gt; 1</a:t>
            </a:r>
          </a:p>
          <a:p>
            <a:pPr algn="ctr"/>
            <a:r>
              <a:rPr lang="es-ES_tradnl" altLang="es-CO" sz="2000" b="1" i="1">
                <a:latin typeface="Verdana" panose="020B0604030504040204" pitchFamily="34" charset="0"/>
              </a:rPr>
              <a:t>No hay evidencia de asociación</a:t>
            </a:r>
          </a:p>
          <a:p>
            <a:pPr algn="ctr"/>
            <a:endParaRPr lang="es-ES_tradnl" altLang="es-CO" sz="2000" b="1" i="1">
              <a:latin typeface="Verdana" panose="020B0604030504040204" pitchFamily="34" charset="0"/>
            </a:endParaRPr>
          </a:p>
        </p:txBody>
      </p:sp>
      <p:grpSp>
        <p:nvGrpSpPr>
          <p:cNvPr id="43017" name="Group 59">
            <a:extLst>
              <a:ext uri="{FF2B5EF4-FFF2-40B4-BE49-F238E27FC236}">
                <a16:creationId xmlns:a16="http://schemas.microsoft.com/office/drawing/2014/main" id="{361A52DC-5BA2-458B-B52D-0367A91E5D81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2971802"/>
            <a:ext cx="3346451" cy="1865313"/>
            <a:chOff x="624" y="2016"/>
            <a:chExt cx="2108" cy="1175"/>
          </a:xfrm>
        </p:grpSpPr>
        <p:grpSp>
          <p:nvGrpSpPr>
            <p:cNvPr id="43038" name="Group 40">
              <a:extLst>
                <a:ext uri="{FF2B5EF4-FFF2-40B4-BE49-F238E27FC236}">
                  <a16:creationId xmlns:a16="http://schemas.microsoft.com/office/drawing/2014/main" id="{F5672A13-8F50-4282-90B7-BBC7F0A0A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" y="2126"/>
              <a:ext cx="1445" cy="706"/>
              <a:chOff x="724" y="2404"/>
              <a:chExt cx="1768" cy="951"/>
            </a:xfrm>
          </p:grpSpPr>
          <p:grpSp>
            <p:nvGrpSpPr>
              <p:cNvPr id="43051" name="Group 41">
                <a:extLst>
                  <a:ext uri="{FF2B5EF4-FFF2-40B4-BE49-F238E27FC236}">
                    <a16:creationId xmlns:a16="http://schemas.microsoft.com/office/drawing/2014/main" id="{A77A9AC3-994E-41BD-A1AF-653F30061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" y="2595"/>
                <a:ext cx="1768" cy="760"/>
                <a:chOff x="724" y="2595"/>
                <a:chExt cx="1768" cy="760"/>
              </a:xfrm>
            </p:grpSpPr>
            <p:sp>
              <p:nvSpPr>
                <p:cNvPr id="43053" name="Rectangle 42">
                  <a:extLst>
                    <a:ext uri="{FF2B5EF4-FFF2-40B4-BE49-F238E27FC236}">
                      <a16:creationId xmlns:a16="http://schemas.microsoft.com/office/drawing/2014/main" id="{813D8F23-D1EE-4F77-A9AF-B259CAEBD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" y="2595"/>
                  <a:ext cx="1768" cy="184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3054" name="Rectangle 43">
                  <a:extLst>
                    <a:ext uri="{FF2B5EF4-FFF2-40B4-BE49-F238E27FC236}">
                      <a16:creationId xmlns:a16="http://schemas.microsoft.com/office/drawing/2014/main" id="{C65E78A7-8605-4E6A-8D2C-A634B93AA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" y="2787"/>
                  <a:ext cx="1768" cy="184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3055" name="Rectangle 44">
                  <a:extLst>
                    <a:ext uri="{FF2B5EF4-FFF2-40B4-BE49-F238E27FC236}">
                      <a16:creationId xmlns:a16="http://schemas.microsoft.com/office/drawing/2014/main" id="{74406566-DF85-4F26-9D89-85FFE6EB5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" y="2979"/>
                  <a:ext cx="1768" cy="184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3056" name="Rectangle 45">
                  <a:extLst>
                    <a:ext uri="{FF2B5EF4-FFF2-40B4-BE49-F238E27FC236}">
                      <a16:creationId xmlns:a16="http://schemas.microsoft.com/office/drawing/2014/main" id="{6EF6E37A-D547-4AFA-A2A1-54D7E421A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" y="3171"/>
                  <a:ext cx="1768" cy="184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</p:grpSp>
          <p:sp>
            <p:nvSpPr>
              <p:cNvPr id="43052" name="Rectangle 46">
                <a:extLst>
                  <a:ext uri="{FF2B5EF4-FFF2-40B4-BE49-F238E27FC236}">
                    <a16:creationId xmlns:a16="http://schemas.microsoft.com/office/drawing/2014/main" id="{F0C803DF-AA82-4954-8EBC-837311F1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404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21551" name="Line 47">
              <a:extLst>
                <a:ext uri="{FF2B5EF4-FFF2-40B4-BE49-F238E27FC236}">
                  <a16:creationId xmlns:a16="http://schemas.microsoft.com/office/drawing/2014/main" id="{DCB88FC7-07AD-43BC-AEB2-FC75BD25D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836"/>
              <a:ext cx="1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552" name="Line 48">
              <a:extLst>
                <a:ext uri="{FF2B5EF4-FFF2-40B4-BE49-F238E27FC236}">
                  <a16:creationId xmlns:a16="http://schemas.microsoft.com/office/drawing/2014/main" id="{54443EDA-6AB3-40C4-8C29-81B48FA4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016"/>
              <a:ext cx="0" cy="8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3041" name="Rectangle 49">
              <a:extLst>
                <a:ext uri="{FF2B5EF4-FFF2-40B4-BE49-F238E27FC236}">
                  <a16:creationId xmlns:a16="http://schemas.microsoft.com/office/drawing/2014/main" id="{CC880FF5-E64B-4868-8F34-A607805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58"/>
              <a:ext cx="3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</a:t>
              </a:r>
            </a:p>
          </p:txBody>
        </p:sp>
        <p:sp>
          <p:nvSpPr>
            <p:cNvPr id="21554" name="Rectangle 50">
              <a:extLst>
                <a:ext uri="{FF2B5EF4-FFF2-40B4-BE49-F238E27FC236}">
                  <a16:creationId xmlns:a16="http://schemas.microsoft.com/office/drawing/2014/main" id="{E2CE3CEB-0521-4232-9592-3677501A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640"/>
              <a:ext cx="386" cy="193"/>
            </a:xfrm>
            <a:prstGeom prst="rect">
              <a:avLst/>
            </a:prstGeom>
            <a:gradFill rotWithShape="0">
              <a:gsLst>
                <a:gs pos="0">
                  <a:srgbClr val="008000">
                    <a:gamma/>
                    <a:shade val="0"/>
                    <a:invGamma/>
                  </a:srgbClr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555" name="Rectangle 51">
              <a:extLst>
                <a:ext uri="{FF2B5EF4-FFF2-40B4-BE49-F238E27FC236}">
                  <a16:creationId xmlns:a16="http://schemas.microsoft.com/office/drawing/2014/main" id="{8685997B-1257-4A72-BBD4-BC0847A7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661"/>
              <a:ext cx="386" cy="172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43044" name="Line 52">
              <a:extLst>
                <a:ext uri="{FF2B5EF4-FFF2-40B4-BE49-F238E27FC236}">
                  <a16:creationId xmlns:a16="http://schemas.microsoft.com/office/drawing/2014/main" id="{3959B6D1-8C52-4C8F-A771-2D399A84F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230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3045" name="Line 53">
              <a:extLst>
                <a:ext uri="{FF2B5EF4-FFF2-40B4-BE49-F238E27FC236}">
                  <a16:creationId xmlns:a16="http://schemas.microsoft.com/office/drawing/2014/main" id="{7F71B6A3-0F2C-4C8E-9529-92AD1B3AA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1" y="2194"/>
              <a:ext cx="39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3046" name="Line 54">
              <a:extLst>
                <a:ext uri="{FF2B5EF4-FFF2-40B4-BE49-F238E27FC236}">
                  <a16:creationId xmlns:a16="http://schemas.microsoft.com/office/drawing/2014/main" id="{76F52DFF-2EFF-4B04-AC31-64D73EB16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2" y="2622"/>
              <a:ext cx="78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3047" name="Rectangle 55">
              <a:extLst>
                <a:ext uri="{FF2B5EF4-FFF2-40B4-BE49-F238E27FC236}">
                  <a16:creationId xmlns:a16="http://schemas.microsoft.com/office/drawing/2014/main" id="{3A48B59F-64B6-4949-AE20-A6740F24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661"/>
              <a:ext cx="386" cy="172"/>
            </a:xfrm>
            <a:prstGeom prst="rect">
              <a:avLst/>
            </a:pr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43048" name="Rectangle 56">
              <a:extLst>
                <a:ext uri="{FF2B5EF4-FFF2-40B4-BE49-F238E27FC236}">
                  <a16:creationId xmlns:a16="http://schemas.microsoft.com/office/drawing/2014/main" id="{1811AA79-55A1-4A22-9FBF-C8DC281A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900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PIe</a:t>
              </a:r>
            </a:p>
          </p:txBody>
        </p:sp>
        <p:sp>
          <p:nvSpPr>
            <p:cNvPr id="43049" name="Rectangle 57">
              <a:extLst>
                <a:ext uri="{FF2B5EF4-FFF2-40B4-BE49-F238E27FC236}">
                  <a16:creationId xmlns:a16="http://schemas.microsoft.com/office/drawing/2014/main" id="{911E62F6-8DAB-442B-ADF1-88FB5BA78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2900"/>
              <a:ext cx="6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PIne</a:t>
              </a:r>
            </a:p>
          </p:txBody>
        </p:sp>
        <p:sp>
          <p:nvSpPr>
            <p:cNvPr id="43050" name="Rectangle 58">
              <a:extLst>
                <a:ext uri="{FF2B5EF4-FFF2-40B4-BE49-F238E27FC236}">
                  <a16:creationId xmlns:a16="http://schemas.microsoft.com/office/drawing/2014/main" id="{261746E4-C63F-4FA5-96E4-9B7FFCF9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2280"/>
              <a:ext cx="9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sz="2000">
                  <a:latin typeface="Verdana" panose="020B0604030504040204" pitchFamily="34" charset="0"/>
                </a:rPr>
                <a:t>Diferencia</a:t>
              </a:r>
            </a:p>
          </p:txBody>
        </p:sp>
      </p:grpSp>
      <p:sp>
        <p:nvSpPr>
          <p:cNvPr id="21564" name="Rectangle 60">
            <a:extLst>
              <a:ext uri="{FF2B5EF4-FFF2-40B4-BE49-F238E27FC236}">
                <a16:creationId xmlns:a16="http://schemas.microsoft.com/office/drawing/2014/main" id="{6130C611-93B4-4205-B7DA-A674B4C7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49850"/>
            <a:ext cx="4724400" cy="12954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50000">
                <a:schemeClr val="bg1"/>
              </a:gs>
              <a:gs pos="100000">
                <a:srgbClr val="FFFFCC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9933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s-CO" sz="1200">
              <a:latin typeface="Verdana" pitchFamily="34" charset="0"/>
            </a:endParaRPr>
          </a:p>
        </p:txBody>
      </p:sp>
      <p:sp>
        <p:nvSpPr>
          <p:cNvPr id="43019" name="Rectangle 61">
            <a:extLst>
              <a:ext uri="{FF2B5EF4-FFF2-40B4-BE49-F238E27FC236}">
                <a16:creationId xmlns:a16="http://schemas.microsoft.com/office/drawing/2014/main" id="{4FF68406-9F7B-41C4-9A4F-ED8F4F8D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02251"/>
            <a:ext cx="44196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000" b="1" i="1">
                <a:latin typeface="Verdana" panose="020B0604030504040204" pitchFamily="34" charset="0"/>
              </a:rPr>
              <a:t>La incidencia es menor en los expuestos  RR  &lt; 1</a:t>
            </a:r>
          </a:p>
          <a:p>
            <a:pPr algn="ctr"/>
            <a:r>
              <a:rPr lang="es-ES_tradnl" altLang="es-CO" sz="2000" b="1" i="1">
                <a:latin typeface="Verdana" panose="020B0604030504040204" pitchFamily="34" charset="0"/>
              </a:rPr>
              <a:t>Factor Protector</a:t>
            </a:r>
          </a:p>
        </p:txBody>
      </p:sp>
      <p:grpSp>
        <p:nvGrpSpPr>
          <p:cNvPr id="43020" name="Group 63">
            <a:extLst>
              <a:ext uri="{FF2B5EF4-FFF2-40B4-BE49-F238E27FC236}">
                <a16:creationId xmlns:a16="http://schemas.microsoft.com/office/drawing/2014/main" id="{792F913F-287C-4F90-A5AF-5CB12DE84265}"/>
              </a:ext>
            </a:extLst>
          </p:cNvPr>
          <p:cNvGrpSpPr>
            <a:grpSpLocks/>
          </p:cNvGrpSpPr>
          <p:nvPr/>
        </p:nvGrpSpPr>
        <p:grpSpPr bwMode="auto">
          <a:xfrm>
            <a:off x="2851150" y="4943476"/>
            <a:ext cx="2293938" cy="1120775"/>
            <a:chOff x="724" y="2404"/>
            <a:chExt cx="1768" cy="951"/>
          </a:xfrm>
        </p:grpSpPr>
        <p:grpSp>
          <p:nvGrpSpPr>
            <p:cNvPr id="43032" name="Group 64">
              <a:extLst>
                <a:ext uri="{FF2B5EF4-FFF2-40B4-BE49-F238E27FC236}">
                  <a16:creationId xmlns:a16="http://schemas.microsoft.com/office/drawing/2014/main" id="{56150EB1-F380-4955-8A44-6B467E94B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2595"/>
              <a:ext cx="1768" cy="760"/>
              <a:chOff x="724" y="2595"/>
              <a:chExt cx="1768" cy="760"/>
            </a:xfrm>
          </p:grpSpPr>
          <p:sp>
            <p:nvSpPr>
              <p:cNvPr id="43034" name="Rectangle 65">
                <a:extLst>
                  <a:ext uri="{FF2B5EF4-FFF2-40B4-BE49-F238E27FC236}">
                    <a16:creationId xmlns:a16="http://schemas.microsoft.com/office/drawing/2014/main" id="{A9B0113C-7662-459A-803D-9AA727886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595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035" name="Rectangle 66">
                <a:extLst>
                  <a:ext uri="{FF2B5EF4-FFF2-40B4-BE49-F238E27FC236}">
                    <a16:creationId xmlns:a16="http://schemas.microsoft.com/office/drawing/2014/main" id="{90020AB1-C354-4EDD-97D4-7DE71662D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787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036" name="Rectangle 67">
                <a:extLst>
                  <a:ext uri="{FF2B5EF4-FFF2-40B4-BE49-F238E27FC236}">
                    <a16:creationId xmlns:a16="http://schemas.microsoft.com/office/drawing/2014/main" id="{FC6D90D1-4BA1-4266-9894-2A906AD71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979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037" name="Rectangle 68">
                <a:extLst>
                  <a:ext uri="{FF2B5EF4-FFF2-40B4-BE49-F238E27FC236}">
                    <a16:creationId xmlns:a16="http://schemas.microsoft.com/office/drawing/2014/main" id="{EE948630-FF2D-4EAB-B549-6530EFBA1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171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43033" name="Rectangle 69">
              <a:extLst>
                <a:ext uri="{FF2B5EF4-FFF2-40B4-BE49-F238E27FC236}">
                  <a16:creationId xmlns:a16="http://schemas.microsoft.com/office/drawing/2014/main" id="{05750186-D3E5-4D7D-B292-039F2E764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404"/>
              <a:ext cx="1768" cy="18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21574" name="Line 70">
            <a:extLst>
              <a:ext uri="{FF2B5EF4-FFF2-40B4-BE49-F238E27FC236}">
                <a16:creationId xmlns:a16="http://schemas.microsoft.com/office/drawing/2014/main" id="{44327553-18F9-41D9-9B79-8551882DE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6070600"/>
            <a:ext cx="2241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1575" name="Line 71">
            <a:extLst>
              <a:ext uri="{FF2B5EF4-FFF2-40B4-BE49-F238E27FC236}">
                <a16:creationId xmlns:a16="http://schemas.microsoft.com/office/drawing/2014/main" id="{2BA5F457-0873-4085-97C1-84E6DE439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4768850"/>
            <a:ext cx="0" cy="1301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3023" name="Rectangle 72">
            <a:extLst>
              <a:ext uri="{FF2B5EF4-FFF2-40B4-BE49-F238E27FC236}">
                <a16:creationId xmlns:a16="http://schemas.microsoft.com/office/drawing/2014/main" id="{EA63BEB2-7605-4FF2-A452-AD74F45B6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153026"/>
            <a:ext cx="58028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</a:t>
            </a:r>
          </a:p>
        </p:txBody>
      </p:sp>
      <p:sp>
        <p:nvSpPr>
          <p:cNvPr id="21577" name="Rectangle 73">
            <a:extLst>
              <a:ext uri="{FF2B5EF4-FFF2-40B4-BE49-F238E27FC236}">
                <a16:creationId xmlns:a16="http://schemas.microsoft.com/office/drawing/2014/main" id="{F6824299-2D19-4A2B-88D4-CFAE18E52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1" y="5759450"/>
            <a:ext cx="612775" cy="306388"/>
          </a:xfrm>
          <a:prstGeom prst="rect">
            <a:avLst/>
          </a:prstGeom>
          <a:gradFill rotWithShape="0">
            <a:gsLst>
              <a:gs pos="0">
                <a:srgbClr val="008000">
                  <a:gamma/>
                  <a:shade val="0"/>
                  <a:invGamma/>
                </a:srgbClr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1578" name="Rectangle 74">
            <a:extLst>
              <a:ext uri="{FF2B5EF4-FFF2-40B4-BE49-F238E27FC236}">
                <a16:creationId xmlns:a16="http://schemas.microsoft.com/office/drawing/2014/main" id="{AFABC133-54C7-4EE2-90F2-FA87E856D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1" y="5105400"/>
            <a:ext cx="612775" cy="960438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3026" name="Line 75">
            <a:extLst>
              <a:ext uri="{FF2B5EF4-FFF2-40B4-BE49-F238E27FC236}">
                <a16:creationId xmlns:a16="http://schemas.microsoft.com/office/drawing/2014/main" id="{4DF97FF6-DD29-4CAE-BC76-F8C86E890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075" y="5108575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3027" name="Line 76">
            <a:extLst>
              <a:ext uri="{FF2B5EF4-FFF2-40B4-BE49-F238E27FC236}">
                <a16:creationId xmlns:a16="http://schemas.microsoft.com/office/drawing/2014/main" id="{D90AD08C-E8A2-41B9-BE32-922E4FFC2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163" y="5051425"/>
            <a:ext cx="61912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3028" name="Line 77">
            <a:extLst>
              <a:ext uri="{FF2B5EF4-FFF2-40B4-BE49-F238E27FC236}">
                <a16:creationId xmlns:a16="http://schemas.microsoft.com/office/drawing/2014/main" id="{9ED8B5F8-9D3A-4B7F-BC0F-21883E88B8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5251" y="5730876"/>
            <a:ext cx="123825" cy="11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3029" name="Rectangle 79">
            <a:extLst>
              <a:ext uri="{FF2B5EF4-FFF2-40B4-BE49-F238E27FC236}">
                <a16:creationId xmlns:a16="http://schemas.microsoft.com/office/drawing/2014/main" id="{75C03DB7-C07A-4592-9D0B-AC97F242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1" y="6172201"/>
            <a:ext cx="78547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PIe</a:t>
            </a:r>
          </a:p>
        </p:txBody>
      </p:sp>
      <p:sp>
        <p:nvSpPr>
          <p:cNvPr id="43030" name="Rectangle 80">
            <a:extLst>
              <a:ext uri="{FF2B5EF4-FFF2-40B4-BE49-F238E27FC236}">
                <a16:creationId xmlns:a16="http://schemas.microsoft.com/office/drawing/2014/main" id="{60E8D807-3154-451F-85AC-D20FA12FB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4" y="6172201"/>
            <a:ext cx="100508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PIne</a:t>
            </a:r>
          </a:p>
        </p:txBody>
      </p:sp>
      <p:sp>
        <p:nvSpPr>
          <p:cNvPr id="43031" name="Rectangle 81">
            <a:extLst>
              <a:ext uri="{FF2B5EF4-FFF2-40B4-BE49-F238E27FC236}">
                <a16:creationId xmlns:a16="http://schemas.microsoft.com/office/drawing/2014/main" id="{51B71A53-4A32-4153-9DDE-B9E16A71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81600"/>
            <a:ext cx="147636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Diferencia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1114">
            <a:extLst>
              <a:ext uri="{FF2B5EF4-FFF2-40B4-BE49-F238E27FC236}">
                <a16:creationId xmlns:a16="http://schemas.microsoft.com/office/drawing/2014/main" id="{0E7C1212-94C9-4915-AF9E-887F48486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5334000"/>
            <a:ext cx="3352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4035" name="Rectangle 1115">
            <a:extLst>
              <a:ext uri="{FF2B5EF4-FFF2-40B4-BE49-F238E27FC236}">
                <a16:creationId xmlns:a16="http://schemas.microsoft.com/office/drawing/2014/main" id="{3D474740-2D29-47CC-ABFF-AB492C79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6405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 dirty="0"/>
              <a:t>a /  (a + b)</a:t>
            </a:r>
          </a:p>
        </p:txBody>
      </p:sp>
      <p:sp>
        <p:nvSpPr>
          <p:cNvPr id="44036" name="Rectangle 1116">
            <a:extLst>
              <a:ext uri="{FF2B5EF4-FFF2-40B4-BE49-F238E27FC236}">
                <a16:creationId xmlns:a16="http://schemas.microsoft.com/office/drawing/2014/main" id="{11376A9A-26FE-4639-A94E-5797D85C5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56260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 dirty="0"/>
              <a:t>c / (c + d)</a:t>
            </a:r>
          </a:p>
        </p:txBody>
      </p:sp>
      <p:sp>
        <p:nvSpPr>
          <p:cNvPr id="44037" name="Text Box 1117">
            <a:extLst>
              <a:ext uri="{FF2B5EF4-FFF2-40B4-BE49-F238E27FC236}">
                <a16:creationId xmlns:a16="http://schemas.microsoft.com/office/drawing/2014/main" id="{736785FD-8C09-43A5-9D5D-3172B7A8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876800"/>
            <a:ext cx="57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5400"/>
              <a:t>=</a:t>
            </a:r>
          </a:p>
        </p:txBody>
      </p:sp>
      <p:sp>
        <p:nvSpPr>
          <p:cNvPr id="44038" name="Text Box 1118">
            <a:extLst>
              <a:ext uri="{FF2B5EF4-FFF2-40B4-BE49-F238E27FC236}">
                <a16:creationId xmlns:a16="http://schemas.microsoft.com/office/drawing/2014/main" id="{34582325-674C-4702-AB17-6DF69EEF9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4" y="4953001"/>
            <a:ext cx="3443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4000"/>
              <a:t>Riesgo Relativo</a:t>
            </a:r>
          </a:p>
        </p:txBody>
      </p:sp>
      <p:sp>
        <p:nvSpPr>
          <p:cNvPr id="44039" name="Rectangle 1119">
            <a:extLst>
              <a:ext uri="{FF2B5EF4-FFF2-40B4-BE49-F238E27FC236}">
                <a16:creationId xmlns:a16="http://schemas.microsoft.com/office/drawing/2014/main" id="{38C43616-A19A-4E4C-99CB-75602478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781051"/>
            <a:ext cx="1306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Enfermedad</a:t>
            </a:r>
            <a:endParaRPr lang="es-MX" altLang="es-CO"/>
          </a:p>
        </p:txBody>
      </p:sp>
      <p:sp>
        <p:nvSpPr>
          <p:cNvPr id="44040" name="Rectangle 1120">
            <a:extLst>
              <a:ext uri="{FF2B5EF4-FFF2-40B4-BE49-F238E27FC236}">
                <a16:creationId xmlns:a16="http://schemas.microsoft.com/office/drawing/2014/main" id="{8A791FAC-12A9-4D8E-BB2B-1A59D44E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1466851"/>
            <a:ext cx="12017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Exposición</a:t>
            </a:r>
            <a:endParaRPr lang="es-MX" altLang="es-CO"/>
          </a:p>
        </p:txBody>
      </p:sp>
      <p:sp>
        <p:nvSpPr>
          <p:cNvPr id="44041" name="Rectangle 1121">
            <a:extLst>
              <a:ext uri="{FF2B5EF4-FFF2-40B4-BE49-F238E27FC236}">
                <a16:creationId xmlns:a16="http://schemas.microsoft.com/office/drawing/2014/main" id="{77BE90F1-54FB-4B82-A327-DB2F3C2D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1322389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Si</a:t>
            </a:r>
            <a:endParaRPr lang="es-MX" altLang="es-CO"/>
          </a:p>
        </p:txBody>
      </p:sp>
      <p:sp>
        <p:nvSpPr>
          <p:cNvPr id="44042" name="Rectangle 1122">
            <a:extLst>
              <a:ext uri="{FF2B5EF4-FFF2-40B4-BE49-F238E27FC236}">
                <a16:creationId xmlns:a16="http://schemas.microsoft.com/office/drawing/2014/main" id="{6CA04DF6-B75C-4603-9193-29600CAA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1322389"/>
            <a:ext cx="3254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44043" name="Rectangle 1123">
            <a:extLst>
              <a:ext uri="{FF2B5EF4-FFF2-40B4-BE49-F238E27FC236}">
                <a16:creationId xmlns:a16="http://schemas.microsoft.com/office/drawing/2014/main" id="{C3FC0AA5-6DC2-484A-9125-B1316C13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1322389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44044" name="Line 1124">
            <a:extLst>
              <a:ext uri="{FF2B5EF4-FFF2-40B4-BE49-F238E27FC236}">
                <a16:creationId xmlns:a16="http://schemas.microsoft.com/office/drawing/2014/main" id="{AF129A27-C797-473F-8F5C-5C4F7BA62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8" y="1176339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45" name="Line 1125">
            <a:extLst>
              <a:ext uri="{FF2B5EF4-FFF2-40B4-BE49-F238E27FC236}">
                <a16:creationId xmlns:a16="http://schemas.microsoft.com/office/drawing/2014/main" id="{C531D11D-90FE-4E54-8928-6BCBA62F3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4" y="1176339"/>
            <a:ext cx="1557337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46" name="Rectangle 1127">
            <a:extLst>
              <a:ext uri="{FF2B5EF4-FFF2-40B4-BE49-F238E27FC236}">
                <a16:creationId xmlns:a16="http://schemas.microsoft.com/office/drawing/2014/main" id="{E5E33BD0-6810-4E85-99F0-67B39E9F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1995489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Si</a:t>
            </a:r>
            <a:endParaRPr lang="es-MX" altLang="es-CO"/>
          </a:p>
        </p:txBody>
      </p:sp>
      <p:sp>
        <p:nvSpPr>
          <p:cNvPr id="44047" name="Rectangle 1128">
            <a:extLst>
              <a:ext uri="{FF2B5EF4-FFF2-40B4-BE49-F238E27FC236}">
                <a16:creationId xmlns:a16="http://schemas.microsoft.com/office/drawing/2014/main" id="{1F6A6ABE-2E96-4BF2-A7B1-098F9025D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0002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</a:t>
            </a:r>
            <a:endParaRPr lang="en-US" altLang="es-CO"/>
          </a:p>
        </p:txBody>
      </p:sp>
      <p:sp>
        <p:nvSpPr>
          <p:cNvPr id="44048" name="Rectangle 1129">
            <a:extLst>
              <a:ext uri="{FF2B5EF4-FFF2-40B4-BE49-F238E27FC236}">
                <a16:creationId xmlns:a16="http://schemas.microsoft.com/office/drawing/2014/main" id="{670FA920-2FD1-4F55-A37F-7DDEB0E8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20002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</a:t>
            </a:r>
            <a:endParaRPr lang="en-US" altLang="es-CO"/>
          </a:p>
        </p:txBody>
      </p:sp>
      <p:sp>
        <p:nvSpPr>
          <p:cNvPr id="44049" name="Rectangle 1130">
            <a:extLst>
              <a:ext uri="{FF2B5EF4-FFF2-40B4-BE49-F238E27FC236}">
                <a16:creationId xmlns:a16="http://schemas.microsoft.com/office/drawing/2014/main" id="{6D618A15-10E8-4E7C-B4CF-F67C8505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2000251"/>
            <a:ext cx="5850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b</a:t>
            </a:r>
            <a:endParaRPr lang="en-US" altLang="es-CO"/>
          </a:p>
        </p:txBody>
      </p:sp>
      <p:sp>
        <p:nvSpPr>
          <p:cNvPr id="44050" name="Rectangle 1131">
            <a:extLst>
              <a:ext uri="{FF2B5EF4-FFF2-40B4-BE49-F238E27FC236}">
                <a16:creationId xmlns:a16="http://schemas.microsoft.com/office/drawing/2014/main" id="{A89119A1-8EB4-4C68-9606-715B7823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1933576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51" name="Line 1132">
            <a:extLst>
              <a:ext uri="{FF2B5EF4-FFF2-40B4-BE49-F238E27FC236}">
                <a16:creationId xmlns:a16="http://schemas.microsoft.com/office/drawing/2014/main" id="{231317D0-F433-4550-85A0-97B646A2C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9" y="1933576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52" name="Line 1133">
            <a:extLst>
              <a:ext uri="{FF2B5EF4-FFF2-40B4-BE49-F238E27FC236}">
                <a16:creationId xmlns:a16="http://schemas.microsoft.com/office/drawing/2014/main" id="{7038C300-F1B7-493E-857B-EBAF9C516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19335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53" name="Line 1134">
            <a:extLst>
              <a:ext uri="{FF2B5EF4-FFF2-40B4-BE49-F238E27FC236}">
                <a16:creationId xmlns:a16="http://schemas.microsoft.com/office/drawing/2014/main" id="{6F123AA5-3616-4492-8F54-E1EA07D1B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33576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54" name="Rectangle 1135">
            <a:extLst>
              <a:ext uri="{FF2B5EF4-FFF2-40B4-BE49-F238E27FC236}">
                <a16:creationId xmlns:a16="http://schemas.microsoft.com/office/drawing/2014/main" id="{91CE71D3-5EE8-4292-B3B6-ADD4CE529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1933576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55" name="Line 1136">
            <a:extLst>
              <a:ext uri="{FF2B5EF4-FFF2-40B4-BE49-F238E27FC236}">
                <a16:creationId xmlns:a16="http://schemas.microsoft.com/office/drawing/2014/main" id="{364B7C8F-8526-4013-85E0-9B1A01D91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1933575"/>
            <a:ext cx="14589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56" name="Rectangle 1137">
            <a:extLst>
              <a:ext uri="{FF2B5EF4-FFF2-40B4-BE49-F238E27FC236}">
                <a16:creationId xmlns:a16="http://schemas.microsoft.com/office/drawing/2014/main" id="{9BBB7DC8-9B36-4A0F-B6B9-37362FCD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9" y="19335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57" name="Line 1138">
            <a:extLst>
              <a:ext uri="{FF2B5EF4-FFF2-40B4-BE49-F238E27FC236}">
                <a16:creationId xmlns:a16="http://schemas.microsoft.com/office/drawing/2014/main" id="{03937CD7-0908-4609-A1B7-6F8CCB346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19335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58" name="Line 1139">
            <a:extLst>
              <a:ext uri="{FF2B5EF4-FFF2-40B4-BE49-F238E27FC236}">
                <a16:creationId xmlns:a16="http://schemas.microsoft.com/office/drawing/2014/main" id="{9FA1BF14-26C2-4073-A69E-66405E203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1933576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59" name="Line 1140">
            <a:extLst>
              <a:ext uri="{FF2B5EF4-FFF2-40B4-BE49-F238E27FC236}">
                <a16:creationId xmlns:a16="http://schemas.microsoft.com/office/drawing/2014/main" id="{B8ACF75F-6ED8-450C-827A-A85C3E909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19335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60" name="Line 1141">
            <a:extLst>
              <a:ext uri="{FF2B5EF4-FFF2-40B4-BE49-F238E27FC236}">
                <a16:creationId xmlns:a16="http://schemas.microsoft.com/office/drawing/2014/main" id="{CBFF0492-1508-46F5-9478-55FBD3D1F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1933576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61" name="Rectangle 1142">
            <a:extLst>
              <a:ext uri="{FF2B5EF4-FFF2-40B4-BE49-F238E27FC236}">
                <a16:creationId xmlns:a16="http://schemas.microsoft.com/office/drawing/2014/main" id="{02E3003C-D7A8-4178-B163-FFE0C5BF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1933576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62" name="Line 1143">
            <a:extLst>
              <a:ext uri="{FF2B5EF4-FFF2-40B4-BE49-F238E27FC236}">
                <a16:creationId xmlns:a16="http://schemas.microsoft.com/office/drawing/2014/main" id="{A37EFBC6-056B-4FA6-9859-53C3682FF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6" y="1933575"/>
            <a:ext cx="1552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63" name="Rectangle 1144">
            <a:extLst>
              <a:ext uri="{FF2B5EF4-FFF2-40B4-BE49-F238E27FC236}">
                <a16:creationId xmlns:a16="http://schemas.microsoft.com/office/drawing/2014/main" id="{B1217F46-ED4C-4317-8E01-1E775BFB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19335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64" name="Line 1145">
            <a:extLst>
              <a:ext uri="{FF2B5EF4-FFF2-40B4-BE49-F238E27FC236}">
                <a16:creationId xmlns:a16="http://schemas.microsoft.com/office/drawing/2014/main" id="{CD419452-4F07-4574-8C3E-1E90B64EF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19335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65" name="Line 1146">
            <a:extLst>
              <a:ext uri="{FF2B5EF4-FFF2-40B4-BE49-F238E27FC236}">
                <a16:creationId xmlns:a16="http://schemas.microsoft.com/office/drawing/2014/main" id="{77038FD9-6EB6-47FF-AAE1-4B69E412E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1933576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66" name="Rectangle 1147">
            <a:extLst>
              <a:ext uri="{FF2B5EF4-FFF2-40B4-BE49-F238E27FC236}">
                <a16:creationId xmlns:a16="http://schemas.microsoft.com/office/drawing/2014/main" id="{A67FB322-61C0-4612-AD7A-62F3C35F1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1943100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67" name="Line 1148">
            <a:extLst>
              <a:ext uri="{FF2B5EF4-FFF2-40B4-BE49-F238E27FC236}">
                <a16:creationId xmlns:a16="http://schemas.microsoft.com/office/drawing/2014/main" id="{752B1ACA-2C6A-4256-A341-2B8778F21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43100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68" name="Rectangle 1149">
            <a:extLst>
              <a:ext uri="{FF2B5EF4-FFF2-40B4-BE49-F238E27FC236}">
                <a16:creationId xmlns:a16="http://schemas.microsoft.com/office/drawing/2014/main" id="{10050EBB-9A61-41BA-B269-725A99ADC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1943100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69" name="Line 1150">
            <a:extLst>
              <a:ext uri="{FF2B5EF4-FFF2-40B4-BE49-F238E27FC236}">
                <a16:creationId xmlns:a16="http://schemas.microsoft.com/office/drawing/2014/main" id="{6711A755-F458-498F-85D7-3669F81B6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1943100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70" name="Rectangle 1151">
            <a:extLst>
              <a:ext uri="{FF2B5EF4-FFF2-40B4-BE49-F238E27FC236}">
                <a16:creationId xmlns:a16="http://schemas.microsoft.com/office/drawing/2014/main" id="{25BECDAF-495A-449E-AF1F-08CEA1611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1943100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71" name="Line 1152">
            <a:extLst>
              <a:ext uri="{FF2B5EF4-FFF2-40B4-BE49-F238E27FC236}">
                <a16:creationId xmlns:a16="http://schemas.microsoft.com/office/drawing/2014/main" id="{B1CAB1F8-1108-4BB8-BA15-7D08F30C6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1943100"/>
            <a:ext cx="1587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72" name="Rectangle 1153">
            <a:extLst>
              <a:ext uri="{FF2B5EF4-FFF2-40B4-BE49-F238E27FC236}">
                <a16:creationId xmlns:a16="http://schemas.microsoft.com/office/drawing/2014/main" id="{3F257661-C89D-490E-8ED9-64D045F0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681289"/>
            <a:ext cx="3286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44073" name="Rectangle 1154">
            <a:extLst>
              <a:ext uri="{FF2B5EF4-FFF2-40B4-BE49-F238E27FC236}">
                <a16:creationId xmlns:a16="http://schemas.microsoft.com/office/drawing/2014/main" id="{2F23F142-9F1E-47D2-BB65-1C021941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2686051"/>
            <a:ext cx="1190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</a:t>
            </a:r>
            <a:endParaRPr lang="en-US" altLang="es-CO"/>
          </a:p>
        </p:txBody>
      </p:sp>
      <p:sp>
        <p:nvSpPr>
          <p:cNvPr id="44074" name="Rectangle 1155">
            <a:extLst>
              <a:ext uri="{FF2B5EF4-FFF2-40B4-BE49-F238E27FC236}">
                <a16:creationId xmlns:a16="http://schemas.microsoft.com/office/drawing/2014/main" id="{94D6F803-E2B4-4FEF-B90D-2EA360A6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26860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d</a:t>
            </a:r>
            <a:endParaRPr lang="en-US" altLang="es-CO"/>
          </a:p>
        </p:txBody>
      </p:sp>
      <p:sp>
        <p:nvSpPr>
          <p:cNvPr id="44075" name="Rectangle 1156">
            <a:extLst>
              <a:ext uri="{FF2B5EF4-FFF2-40B4-BE49-F238E27FC236}">
                <a16:creationId xmlns:a16="http://schemas.microsoft.com/office/drawing/2014/main" id="{C385D944-1F88-46C3-A2AC-4FC3AA63A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2686051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 + d</a:t>
            </a:r>
            <a:endParaRPr lang="en-US" altLang="es-CO"/>
          </a:p>
        </p:txBody>
      </p:sp>
      <p:sp>
        <p:nvSpPr>
          <p:cNvPr id="44076" name="Rectangle 1157">
            <a:extLst>
              <a:ext uri="{FF2B5EF4-FFF2-40B4-BE49-F238E27FC236}">
                <a16:creationId xmlns:a16="http://schemas.microsoft.com/office/drawing/2014/main" id="{5B0A621B-A9A6-40FD-BA96-226FFB97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2554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77" name="Line 1158">
            <a:extLst>
              <a:ext uri="{FF2B5EF4-FFF2-40B4-BE49-F238E27FC236}">
                <a16:creationId xmlns:a16="http://schemas.microsoft.com/office/drawing/2014/main" id="{157E5207-ADEB-4470-99E8-B41FF9A47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2554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78" name="Line 1159">
            <a:extLst>
              <a:ext uri="{FF2B5EF4-FFF2-40B4-BE49-F238E27FC236}">
                <a16:creationId xmlns:a16="http://schemas.microsoft.com/office/drawing/2014/main" id="{35F0315D-626D-4BDB-8258-1A59C71D7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55428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79" name="Rectangle 1160">
            <a:extLst>
              <a:ext uri="{FF2B5EF4-FFF2-40B4-BE49-F238E27FC236}">
                <a16:creationId xmlns:a16="http://schemas.microsoft.com/office/drawing/2014/main" id="{0D4F2451-4798-436E-98F3-F82875784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2554289"/>
            <a:ext cx="14636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80" name="Line 1161">
            <a:extLst>
              <a:ext uri="{FF2B5EF4-FFF2-40B4-BE49-F238E27FC236}">
                <a16:creationId xmlns:a16="http://schemas.microsoft.com/office/drawing/2014/main" id="{8B06825F-7DDA-4A71-A049-270D4D473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2554289"/>
            <a:ext cx="14636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81" name="Rectangle 1162">
            <a:extLst>
              <a:ext uri="{FF2B5EF4-FFF2-40B4-BE49-F238E27FC236}">
                <a16:creationId xmlns:a16="http://schemas.microsoft.com/office/drawing/2014/main" id="{5834B1CE-58C1-4D7B-9B1D-9D7448455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2554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82" name="Line 1163">
            <a:extLst>
              <a:ext uri="{FF2B5EF4-FFF2-40B4-BE49-F238E27FC236}">
                <a16:creationId xmlns:a16="http://schemas.microsoft.com/office/drawing/2014/main" id="{989D2203-1B94-4B09-B35F-E90E0156D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2554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83" name="Line 1164">
            <a:extLst>
              <a:ext uri="{FF2B5EF4-FFF2-40B4-BE49-F238E27FC236}">
                <a16:creationId xmlns:a16="http://schemas.microsoft.com/office/drawing/2014/main" id="{FC5D81DC-0BE8-4EDA-861B-E3E062BFD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255428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84" name="Rectangle 1165">
            <a:extLst>
              <a:ext uri="{FF2B5EF4-FFF2-40B4-BE49-F238E27FC236}">
                <a16:creationId xmlns:a16="http://schemas.microsoft.com/office/drawing/2014/main" id="{5B4CF41B-3833-4EDB-B890-C0D44D84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554289"/>
            <a:ext cx="15573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85" name="Line 1166">
            <a:extLst>
              <a:ext uri="{FF2B5EF4-FFF2-40B4-BE49-F238E27FC236}">
                <a16:creationId xmlns:a16="http://schemas.microsoft.com/office/drawing/2014/main" id="{A3598E7A-50E7-4541-AD6E-31F277193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2554289"/>
            <a:ext cx="15573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86" name="Rectangle 1167">
            <a:extLst>
              <a:ext uri="{FF2B5EF4-FFF2-40B4-BE49-F238E27FC236}">
                <a16:creationId xmlns:a16="http://schemas.microsoft.com/office/drawing/2014/main" id="{E083E275-D0BE-4BB3-ACA6-F2E07FB3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2554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87" name="Line 1168">
            <a:extLst>
              <a:ext uri="{FF2B5EF4-FFF2-40B4-BE49-F238E27FC236}">
                <a16:creationId xmlns:a16="http://schemas.microsoft.com/office/drawing/2014/main" id="{BD9925E3-30A3-4272-8CCC-34B5A9595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554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88" name="Line 1169">
            <a:extLst>
              <a:ext uri="{FF2B5EF4-FFF2-40B4-BE49-F238E27FC236}">
                <a16:creationId xmlns:a16="http://schemas.microsoft.com/office/drawing/2014/main" id="{FEB7DCBA-05C2-429E-BA09-B5927B231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55428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89" name="Rectangle 1170">
            <a:extLst>
              <a:ext uri="{FF2B5EF4-FFF2-40B4-BE49-F238E27FC236}">
                <a16:creationId xmlns:a16="http://schemas.microsoft.com/office/drawing/2014/main" id="{D716872F-BC30-4E1D-82C4-146D1C92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2563814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90" name="Line 1171">
            <a:extLst>
              <a:ext uri="{FF2B5EF4-FFF2-40B4-BE49-F238E27FC236}">
                <a16:creationId xmlns:a16="http://schemas.microsoft.com/office/drawing/2014/main" id="{1CE60C5F-F63F-4CEF-BF60-69B61216E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563814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91" name="Rectangle 1172">
            <a:extLst>
              <a:ext uri="{FF2B5EF4-FFF2-40B4-BE49-F238E27FC236}">
                <a16:creationId xmlns:a16="http://schemas.microsoft.com/office/drawing/2014/main" id="{57D1561C-E4C1-444A-94CB-40CF68E6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2563814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92" name="Line 1173">
            <a:extLst>
              <a:ext uri="{FF2B5EF4-FFF2-40B4-BE49-F238E27FC236}">
                <a16:creationId xmlns:a16="http://schemas.microsoft.com/office/drawing/2014/main" id="{9192EA9B-2FC0-44BC-9147-4D67D13CC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2563814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93" name="Rectangle 1174">
            <a:extLst>
              <a:ext uri="{FF2B5EF4-FFF2-40B4-BE49-F238E27FC236}">
                <a16:creationId xmlns:a16="http://schemas.microsoft.com/office/drawing/2014/main" id="{B4755FB6-7A8E-4DEF-9B58-E008C95E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2563814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094" name="Line 1175">
            <a:extLst>
              <a:ext uri="{FF2B5EF4-FFF2-40B4-BE49-F238E27FC236}">
                <a16:creationId xmlns:a16="http://schemas.microsoft.com/office/drawing/2014/main" id="{710251A5-4CE6-4055-834B-A674772C4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563814"/>
            <a:ext cx="1587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095" name="Rectangle 1176">
            <a:extLst>
              <a:ext uri="{FF2B5EF4-FFF2-40B4-BE49-F238E27FC236}">
                <a16:creationId xmlns:a16="http://schemas.microsoft.com/office/drawing/2014/main" id="{80B46220-AF0C-4998-89D0-A1D27F058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3246439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44096" name="Rectangle 1177">
            <a:extLst>
              <a:ext uri="{FF2B5EF4-FFF2-40B4-BE49-F238E27FC236}">
                <a16:creationId xmlns:a16="http://schemas.microsoft.com/office/drawing/2014/main" id="{D16C2763-A537-424B-8003-F2A20EED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3251201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c</a:t>
            </a:r>
            <a:endParaRPr lang="en-US" altLang="es-CO"/>
          </a:p>
        </p:txBody>
      </p:sp>
      <p:sp>
        <p:nvSpPr>
          <p:cNvPr id="44097" name="Rectangle 1178">
            <a:extLst>
              <a:ext uri="{FF2B5EF4-FFF2-40B4-BE49-F238E27FC236}">
                <a16:creationId xmlns:a16="http://schemas.microsoft.com/office/drawing/2014/main" id="{BF68F5FD-4250-4323-9FEA-4161760C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251201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 + c</a:t>
            </a:r>
            <a:endParaRPr lang="en-US" altLang="es-CO"/>
          </a:p>
        </p:txBody>
      </p:sp>
      <p:sp>
        <p:nvSpPr>
          <p:cNvPr id="44098" name="Rectangle 1179">
            <a:extLst>
              <a:ext uri="{FF2B5EF4-FFF2-40B4-BE49-F238E27FC236}">
                <a16:creationId xmlns:a16="http://schemas.microsoft.com/office/drawing/2014/main" id="{D22B2002-4332-4E0C-8491-FB6F8098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4" y="3251201"/>
            <a:ext cx="1457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b + c + d</a:t>
            </a:r>
            <a:endParaRPr lang="en-US" altLang="es-CO"/>
          </a:p>
        </p:txBody>
      </p:sp>
      <p:sp>
        <p:nvSpPr>
          <p:cNvPr id="44099" name="Rectangle 1180">
            <a:extLst>
              <a:ext uri="{FF2B5EF4-FFF2-40B4-BE49-F238E27FC236}">
                <a16:creationId xmlns:a16="http://schemas.microsoft.com/office/drawing/2014/main" id="{C46F0ECD-5E74-4464-949C-1BB32E84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3179764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100" name="Line 1181">
            <a:extLst>
              <a:ext uri="{FF2B5EF4-FFF2-40B4-BE49-F238E27FC236}">
                <a16:creationId xmlns:a16="http://schemas.microsoft.com/office/drawing/2014/main" id="{7DC10ACE-89BE-41C7-AF75-27D0B93FE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9" y="31797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01" name="Line 1182">
            <a:extLst>
              <a:ext uri="{FF2B5EF4-FFF2-40B4-BE49-F238E27FC236}">
                <a16:creationId xmlns:a16="http://schemas.microsoft.com/office/drawing/2014/main" id="{0A42CA2F-AE5C-47CC-8BF2-396214942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31797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02" name="Line 1183">
            <a:extLst>
              <a:ext uri="{FF2B5EF4-FFF2-40B4-BE49-F238E27FC236}">
                <a16:creationId xmlns:a16="http://schemas.microsoft.com/office/drawing/2014/main" id="{AA42206E-EBB3-4E5C-B2AD-4D71CE64D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31797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03" name="Rectangle 1184">
            <a:extLst>
              <a:ext uri="{FF2B5EF4-FFF2-40B4-BE49-F238E27FC236}">
                <a16:creationId xmlns:a16="http://schemas.microsoft.com/office/drawing/2014/main" id="{BDAA78CA-70B9-4196-A8E3-C4678FCE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3179764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104" name="Line 1185">
            <a:extLst>
              <a:ext uri="{FF2B5EF4-FFF2-40B4-BE49-F238E27FC236}">
                <a16:creationId xmlns:a16="http://schemas.microsoft.com/office/drawing/2014/main" id="{E6EDAAD0-4B66-44F0-B140-1ED3136F3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3179764"/>
            <a:ext cx="14589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05" name="Rectangle 1186">
            <a:extLst>
              <a:ext uri="{FF2B5EF4-FFF2-40B4-BE49-F238E27FC236}">
                <a16:creationId xmlns:a16="http://schemas.microsoft.com/office/drawing/2014/main" id="{26378DF0-F7C3-44F3-B8B3-E4813603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9" y="31797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106" name="Line 1187">
            <a:extLst>
              <a:ext uri="{FF2B5EF4-FFF2-40B4-BE49-F238E27FC236}">
                <a16:creationId xmlns:a16="http://schemas.microsoft.com/office/drawing/2014/main" id="{E2B407FA-69AC-4EAE-AF19-E3F8A970A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31797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07" name="Line 1188">
            <a:extLst>
              <a:ext uri="{FF2B5EF4-FFF2-40B4-BE49-F238E27FC236}">
                <a16:creationId xmlns:a16="http://schemas.microsoft.com/office/drawing/2014/main" id="{E9B25189-5B63-411D-B463-2266CFCA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31797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08" name="Line 1189">
            <a:extLst>
              <a:ext uri="{FF2B5EF4-FFF2-40B4-BE49-F238E27FC236}">
                <a16:creationId xmlns:a16="http://schemas.microsoft.com/office/drawing/2014/main" id="{5A3ACDA5-6CBD-4BED-BF0D-1C5AB5BD3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31797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09" name="Line 1190">
            <a:extLst>
              <a:ext uri="{FF2B5EF4-FFF2-40B4-BE49-F238E27FC236}">
                <a16:creationId xmlns:a16="http://schemas.microsoft.com/office/drawing/2014/main" id="{FE5D4740-5A62-43E7-BD6F-A85DD9D40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31797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10" name="Rectangle 1191">
            <a:extLst>
              <a:ext uri="{FF2B5EF4-FFF2-40B4-BE49-F238E27FC236}">
                <a16:creationId xmlns:a16="http://schemas.microsoft.com/office/drawing/2014/main" id="{C6EAE001-95F9-42B7-9A03-53D93B7A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3179764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4111" name="Line 1192">
            <a:extLst>
              <a:ext uri="{FF2B5EF4-FFF2-40B4-BE49-F238E27FC236}">
                <a16:creationId xmlns:a16="http://schemas.microsoft.com/office/drawing/2014/main" id="{B20ABECC-3E9F-428D-9407-FED3D52AF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6" y="3179764"/>
            <a:ext cx="1552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4112" name="Line 1196">
            <a:extLst>
              <a:ext uri="{FF2B5EF4-FFF2-40B4-BE49-F238E27FC236}">
                <a16:creationId xmlns:a16="http://schemas.microsoft.com/office/drawing/2014/main" id="{27508D23-DBCF-4945-BD8F-86781ACB3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862139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4A10788E-E1CC-40D7-BE54-FC88C7170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153400" cy="838200"/>
          </a:xfrm>
          <a:noFill/>
        </p:spPr>
        <p:txBody>
          <a:bodyPr/>
          <a:lstStyle/>
          <a:p>
            <a:r>
              <a:rPr lang="es-MX" altLang="es-CO" sz="3600"/>
              <a:t>Medidas de asociación: riesgo relativo</a:t>
            </a:r>
            <a:endParaRPr lang="es-ES" altLang="es-CO" sz="3600"/>
          </a:p>
        </p:txBody>
      </p:sp>
      <p:pic>
        <p:nvPicPr>
          <p:cNvPr id="45059" name="Picture 5" descr="C:\Carmen\Educa\Epi sa0001\resas2.gif">
            <a:extLst>
              <a:ext uri="{FF2B5EF4-FFF2-40B4-BE49-F238E27FC236}">
                <a16:creationId xmlns:a16="http://schemas.microsoft.com/office/drawing/2014/main" id="{143D913E-7515-4338-9DD6-217AB5D5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4" y="1066801"/>
            <a:ext cx="7189787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83" name="Group 71">
            <a:extLst>
              <a:ext uri="{FF2B5EF4-FFF2-40B4-BE49-F238E27FC236}">
                <a16:creationId xmlns:a16="http://schemas.microsoft.com/office/drawing/2014/main" id="{FD9166F6-AA4D-42CF-AD39-B4252A9D1740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3932238"/>
          <a:ext cx="8001000" cy="2506661"/>
        </p:xfrm>
        <a:graphic>
          <a:graphicData uri="http://schemas.openxmlformats.org/drawingml/2006/table">
            <a:tbl>
              <a:tblPr/>
              <a:tblGrid>
                <a:gridCol w="210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Peso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bajo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al nacer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Peso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normal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al nacer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Gestante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fuma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 = 15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= 25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 + b = 40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fuma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 = 10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 = 50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 + d = 60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a + c = 25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+ d = 75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a+b+c+d =100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87" name="Text Box 61">
            <a:extLst>
              <a:ext uri="{FF2B5EF4-FFF2-40B4-BE49-F238E27FC236}">
                <a16:creationId xmlns:a16="http://schemas.microsoft.com/office/drawing/2014/main" id="{78B9890B-033E-41F4-AEAA-04CF7B699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430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 b="1"/>
              <a:t>PRESENTE</a:t>
            </a:r>
            <a:endParaRPr lang="es-ES" altLang="es-CO" sz="1800" b="1"/>
          </a:p>
        </p:txBody>
      </p:sp>
      <p:sp>
        <p:nvSpPr>
          <p:cNvPr id="45088" name="Text Box 62">
            <a:extLst>
              <a:ext uri="{FF2B5EF4-FFF2-40B4-BE49-F238E27FC236}">
                <a16:creationId xmlns:a16="http://schemas.microsoft.com/office/drawing/2014/main" id="{2CCE6CF2-7AC4-4405-8E02-8E55AE33F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1430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 b="1"/>
              <a:t>FUTURO</a:t>
            </a:r>
            <a:endParaRPr lang="es-ES" altLang="es-CO" sz="1800" b="1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">
            <a:extLst>
              <a:ext uri="{FF2B5EF4-FFF2-40B4-BE49-F238E27FC236}">
                <a16:creationId xmlns:a16="http://schemas.microsoft.com/office/drawing/2014/main" id="{7CBEEB45-6452-4DFD-A9AB-0F4E1C0F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4" y="293688"/>
            <a:ext cx="3367087" cy="4572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solidFill>
                  <a:srgbClr val="FFFF00"/>
                </a:solidFill>
                <a:latin typeface="Verdana" panose="020B0604030504040204" pitchFamily="34" charset="0"/>
              </a:rPr>
              <a:t>RIESGO RELATIVO</a:t>
            </a:r>
            <a:endParaRPr lang="es-ES" altLang="es-CO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49912A8B-A5A9-46A2-A3DF-E197C362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3340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graphicFrame>
        <p:nvGraphicFramePr>
          <p:cNvPr id="147504" name="Group 48">
            <a:extLst>
              <a:ext uri="{FF2B5EF4-FFF2-40B4-BE49-F238E27FC236}">
                <a16:creationId xmlns:a16="http://schemas.microsoft.com/office/drawing/2014/main" id="{AC1D745E-6560-4D80-9B63-6E7D7276603B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3503614" y="2205039"/>
          <a:ext cx="4530725" cy="2447926"/>
        </p:xfrm>
        <a:graphic>
          <a:graphicData uri="http://schemas.openxmlformats.org/drawingml/2006/table">
            <a:tbl>
              <a:tblPr/>
              <a:tblGrid>
                <a:gridCol w="147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6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Enfermos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Personas-tiempo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Narrow" pitchFamily="34" charset="0"/>
                        </a:rPr>
                        <a:t>Expuestos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Narrow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PT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Narrow" pitchFamily="34" charset="0"/>
                        </a:rPr>
                        <a:t>No expuestos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PT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Narrow" pitchFamily="34" charset="0"/>
                        </a:rPr>
                        <a:t>Total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a+b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34" charset="0"/>
                        </a:rPr>
                        <a:t>Pte+PTo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9" name="Text Box 34">
            <a:extLst>
              <a:ext uri="{FF2B5EF4-FFF2-40B4-BE49-F238E27FC236}">
                <a16:creationId xmlns:a16="http://schemas.microsoft.com/office/drawing/2014/main" id="{63A9FAB9-3FEE-4318-89E6-A36073AEE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1646238"/>
            <a:ext cx="229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solidFill>
                  <a:srgbClr val="A50021"/>
                </a:solidFill>
                <a:latin typeface="Arial Narrow" panose="020B0606020202030204" pitchFamily="34" charset="0"/>
              </a:rPr>
              <a:t>Cohorte</a:t>
            </a:r>
            <a:r>
              <a:rPr lang="es-ES_tradnl" altLang="es-CO">
                <a:solidFill>
                  <a:srgbClr val="A50021"/>
                </a:solidFill>
                <a:latin typeface="Arial Narrow" panose="020B0606020202030204" pitchFamily="34" charset="0"/>
              </a:rPr>
              <a:t> </a:t>
            </a:r>
            <a:r>
              <a:rPr lang="es-ES_tradnl" altLang="es-CO" b="1">
                <a:solidFill>
                  <a:srgbClr val="A50021"/>
                </a:solidFill>
                <a:latin typeface="Arial Narrow" panose="020B0606020202030204" pitchFamily="34" charset="0"/>
              </a:rPr>
              <a:t>dinámica</a:t>
            </a:r>
            <a:endParaRPr lang="es-ES" altLang="es-CO" b="1">
              <a:solidFill>
                <a:srgbClr val="A50021"/>
              </a:solidFill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A621E10D-D11F-4CD1-9A1A-0243BF6D6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1" y="5300663"/>
          <a:ext cx="15081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cuación" r:id="rId4" imgW="749160" imgH="393480" progId="Equation.3">
                  <p:embed/>
                </p:oleObj>
              </mc:Choice>
              <mc:Fallback>
                <p:oleObj name="Ecuación" r:id="rId4" imgW="749160" imgH="39348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A621E10D-D11F-4CD1-9A1A-0243BF6D6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1" y="5300663"/>
                        <a:ext cx="1508125" cy="7921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1EA054B9-2C47-41BD-9017-E0E742D6F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5775326"/>
          <a:ext cx="1454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cuación" r:id="rId6" imgW="723600" imgH="393480" progId="Equation.3">
                  <p:embed/>
                </p:oleObj>
              </mc:Choice>
              <mc:Fallback>
                <p:oleObj name="Ecuación" r:id="rId6" imgW="723600" imgH="393480" progId="Equation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1EA054B9-2C47-41BD-9017-E0E742D6F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775326"/>
                        <a:ext cx="1454150" cy="792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" name="Rectangle 37">
            <a:extLst>
              <a:ext uri="{FF2B5EF4-FFF2-40B4-BE49-F238E27FC236}">
                <a16:creationId xmlns:a16="http://schemas.microsoft.com/office/drawing/2014/main" id="{784764E5-7BB3-4063-820B-FABD91E2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1" y="908051"/>
            <a:ext cx="82661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kumimoji="1" lang="es-ES_tradnl" altLang="es-CO">
                <a:solidFill>
                  <a:srgbClr val="003366"/>
                </a:solidFill>
              </a:rPr>
              <a:t>Consideremos </a:t>
            </a:r>
            <a:r>
              <a:rPr kumimoji="1" lang="es-ES_tradnl" altLang="es-CO" b="1" i="1">
                <a:solidFill>
                  <a:srgbClr val="003366"/>
                </a:solidFill>
              </a:rPr>
              <a:t>una población </a:t>
            </a:r>
            <a:r>
              <a:rPr kumimoji="1" lang="es-ES_tradnl" altLang="es-CO">
                <a:solidFill>
                  <a:srgbClr val="003366"/>
                </a:solidFill>
              </a:rPr>
              <a:t> </a:t>
            </a:r>
            <a:r>
              <a:rPr kumimoji="1" lang="es-ES" altLang="es-CO" b="1">
                <a:solidFill>
                  <a:srgbClr val="003366"/>
                </a:solidFill>
              </a:rPr>
              <a:t>dinámica</a:t>
            </a:r>
            <a:r>
              <a:rPr kumimoji="1" lang="es-ES" altLang="es-CO">
                <a:solidFill>
                  <a:srgbClr val="003366"/>
                </a:solidFill>
              </a:rPr>
              <a:t> donde entran y salen individuos y se conoce el tiempo que cada individuo ha estado en observación. </a:t>
            </a:r>
          </a:p>
        </p:txBody>
      </p:sp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54FE5822-DD03-43D7-BEDF-34C261BFD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6238" y="4838701"/>
          <a:ext cx="14287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cuación" r:id="rId8" imgW="711000" imgH="393480" progId="Equation.3">
                  <p:embed/>
                </p:oleObj>
              </mc:Choice>
              <mc:Fallback>
                <p:oleObj name="Ecuación" r:id="rId8" imgW="711000" imgH="393480" progId="Equation.3">
                  <p:embed/>
                  <p:pic>
                    <p:nvPicPr>
                      <p:cNvPr id="1028" name="Object 4">
                        <a:extLst>
                          <a:ext uri="{FF2B5EF4-FFF2-40B4-BE49-F238E27FC236}">
                            <a16:creationId xmlns:a16="http://schemas.microsoft.com/office/drawing/2014/main" id="{54FE5822-DD03-43D7-BEDF-34C261BFD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4838701"/>
                        <a:ext cx="1428750" cy="792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01" name="Rectangle 45">
            <a:extLst>
              <a:ext uri="{FF2B5EF4-FFF2-40B4-BE49-F238E27FC236}">
                <a16:creationId xmlns:a16="http://schemas.microsoft.com/office/drawing/2014/main" id="{887E35BB-E7FC-4F1D-9A9B-52B56761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6202364"/>
            <a:ext cx="45354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Razón de tasas (Rate Ratio). También llamada razón de densidades de incidencia (RDI).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7EB3602-79B3-4FE6-A6A3-80C6DD864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s-MX" altLang="es-CO" sz="4000" b="1"/>
              <a:t>Odds ratio</a:t>
            </a:r>
            <a:endParaRPr lang="es-MX" altLang="es-CO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4D2AEC0-B521-40A6-837F-B3130F382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19637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80000"/>
              </a:lnSpc>
            </a:pPr>
            <a:r>
              <a:rPr lang="es-MX" altLang="es-CO" b="1"/>
              <a:t>La razón de una condición en los expuestos comparados con de la condición en los no expuestos</a:t>
            </a:r>
          </a:p>
          <a:p>
            <a:pPr algn="just">
              <a:lnSpc>
                <a:spcPct val="80000"/>
              </a:lnSpc>
            </a:pPr>
            <a:endParaRPr lang="es-MX" altLang="es-CO" b="1"/>
          </a:p>
          <a:p>
            <a:pPr algn="just">
              <a:lnSpc>
                <a:spcPct val="80000"/>
              </a:lnSpc>
            </a:pPr>
            <a:r>
              <a:rPr lang="es-MX" altLang="es-CO" b="1"/>
              <a:t>Usualmente aplicado para estudios de prevalencia más que estudios de incidencia</a:t>
            </a: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BBA08B9A-6C9C-4B7F-BE07-FA0AA0785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5622925"/>
            <a:ext cx="647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434AEE6-7A40-41C5-A1A5-F3CE02BF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724400"/>
            <a:ext cx="7264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200" b="1" dirty="0"/>
              <a:t>Momio de la enfermedad en expuestos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72E18E1B-5565-45DD-A840-5B391D778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5791200"/>
            <a:ext cx="748188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3200" b="1"/>
              <a:t>Momio de la enfermedad en no expuestos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75C3F85A-5FCF-4B27-8824-E6B92DA7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5165725"/>
            <a:ext cx="57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5400"/>
              <a:t>=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B35356F7-B28F-4EDA-8A96-2E5EBF88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4" y="5265739"/>
            <a:ext cx="1030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4000" b="1"/>
              <a:t>RM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87">
            <a:extLst>
              <a:ext uri="{FF2B5EF4-FFF2-40B4-BE49-F238E27FC236}">
                <a16:creationId xmlns:a16="http://schemas.microsoft.com/office/drawing/2014/main" id="{D65488C4-DD87-48C3-A0C9-F71A8EA23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334000"/>
            <a:ext cx="533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7107" name="Rectangle 88">
            <a:extLst>
              <a:ext uri="{FF2B5EF4-FFF2-40B4-BE49-F238E27FC236}">
                <a16:creationId xmlns:a16="http://schemas.microsoft.com/office/drawing/2014/main" id="{242F352A-C0D9-4609-B44B-223F577D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64050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 dirty="0"/>
              <a:t>[a / (a + b)] / [1 – (a/(</a:t>
            </a:r>
            <a:r>
              <a:rPr lang="en-US" altLang="es-CO" sz="3600" b="1" dirty="0" err="1"/>
              <a:t>a+b</a:t>
            </a:r>
            <a:r>
              <a:rPr lang="en-US" altLang="es-CO" sz="3600" b="1" dirty="0"/>
              <a:t>))]</a:t>
            </a:r>
          </a:p>
        </p:txBody>
      </p:sp>
      <p:sp>
        <p:nvSpPr>
          <p:cNvPr id="47108" name="Text Box 90">
            <a:extLst>
              <a:ext uri="{FF2B5EF4-FFF2-40B4-BE49-F238E27FC236}">
                <a16:creationId xmlns:a16="http://schemas.microsoft.com/office/drawing/2014/main" id="{366D8828-5101-48E2-B492-52B324A8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876800"/>
            <a:ext cx="57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5400"/>
              <a:t>=</a:t>
            </a:r>
          </a:p>
        </p:txBody>
      </p:sp>
      <p:sp>
        <p:nvSpPr>
          <p:cNvPr id="47109" name="Text Box 91">
            <a:extLst>
              <a:ext uri="{FF2B5EF4-FFF2-40B4-BE49-F238E27FC236}">
                <a16:creationId xmlns:a16="http://schemas.microsoft.com/office/drawing/2014/main" id="{DC5E9DB3-D9B0-4A4C-9BDE-442310DF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029201"/>
            <a:ext cx="2747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2800"/>
              <a:t>Razón de momios</a:t>
            </a:r>
          </a:p>
        </p:txBody>
      </p:sp>
      <p:sp>
        <p:nvSpPr>
          <p:cNvPr id="47110" name="Rectangle 94">
            <a:extLst>
              <a:ext uri="{FF2B5EF4-FFF2-40B4-BE49-F238E27FC236}">
                <a16:creationId xmlns:a16="http://schemas.microsoft.com/office/drawing/2014/main" id="{9AC703C9-839F-4231-BB36-8FB9DE37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781051"/>
            <a:ext cx="1306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Enfermedad</a:t>
            </a:r>
            <a:endParaRPr lang="es-MX" altLang="es-CO"/>
          </a:p>
        </p:txBody>
      </p:sp>
      <p:sp>
        <p:nvSpPr>
          <p:cNvPr id="47111" name="Rectangle 95">
            <a:extLst>
              <a:ext uri="{FF2B5EF4-FFF2-40B4-BE49-F238E27FC236}">
                <a16:creationId xmlns:a16="http://schemas.microsoft.com/office/drawing/2014/main" id="{F79B3D6A-B759-40E6-8B3C-636B46C5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1466851"/>
            <a:ext cx="12017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Exposición</a:t>
            </a:r>
            <a:endParaRPr lang="es-MX" altLang="es-CO"/>
          </a:p>
        </p:txBody>
      </p:sp>
      <p:sp>
        <p:nvSpPr>
          <p:cNvPr id="47112" name="Rectangle 96">
            <a:extLst>
              <a:ext uri="{FF2B5EF4-FFF2-40B4-BE49-F238E27FC236}">
                <a16:creationId xmlns:a16="http://schemas.microsoft.com/office/drawing/2014/main" id="{61630E58-3CCF-4AD9-B8B2-81D443F2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1322389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Si</a:t>
            </a:r>
            <a:endParaRPr lang="es-MX" altLang="es-CO"/>
          </a:p>
        </p:txBody>
      </p:sp>
      <p:sp>
        <p:nvSpPr>
          <p:cNvPr id="47113" name="Rectangle 97">
            <a:extLst>
              <a:ext uri="{FF2B5EF4-FFF2-40B4-BE49-F238E27FC236}">
                <a16:creationId xmlns:a16="http://schemas.microsoft.com/office/drawing/2014/main" id="{4321EEBB-6D72-4404-94E4-E71794EF1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1322389"/>
            <a:ext cx="3254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47114" name="Rectangle 98">
            <a:extLst>
              <a:ext uri="{FF2B5EF4-FFF2-40B4-BE49-F238E27FC236}">
                <a16:creationId xmlns:a16="http://schemas.microsoft.com/office/drawing/2014/main" id="{402BE6B4-4537-471C-8DE2-BA952247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1322389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47115" name="Line 99">
            <a:extLst>
              <a:ext uri="{FF2B5EF4-FFF2-40B4-BE49-F238E27FC236}">
                <a16:creationId xmlns:a16="http://schemas.microsoft.com/office/drawing/2014/main" id="{36741890-9A1C-451E-8FF3-89F8D08F0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8" y="1176339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16" name="Line 100">
            <a:extLst>
              <a:ext uri="{FF2B5EF4-FFF2-40B4-BE49-F238E27FC236}">
                <a16:creationId xmlns:a16="http://schemas.microsoft.com/office/drawing/2014/main" id="{157499D7-E23B-4269-AF61-1E1CA1B2F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4" y="1176339"/>
            <a:ext cx="1557337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17" name="Rectangle 102">
            <a:extLst>
              <a:ext uri="{FF2B5EF4-FFF2-40B4-BE49-F238E27FC236}">
                <a16:creationId xmlns:a16="http://schemas.microsoft.com/office/drawing/2014/main" id="{54F1C329-2DC8-4DDF-8263-FB1A9128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1995489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Si</a:t>
            </a:r>
            <a:endParaRPr lang="es-MX" altLang="es-CO"/>
          </a:p>
        </p:txBody>
      </p:sp>
      <p:sp>
        <p:nvSpPr>
          <p:cNvPr id="47118" name="Rectangle 103">
            <a:extLst>
              <a:ext uri="{FF2B5EF4-FFF2-40B4-BE49-F238E27FC236}">
                <a16:creationId xmlns:a16="http://schemas.microsoft.com/office/drawing/2014/main" id="{22C2749C-37F1-49F7-863F-DA97ED9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0002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</a:t>
            </a:r>
            <a:endParaRPr lang="en-US" altLang="es-CO"/>
          </a:p>
        </p:txBody>
      </p:sp>
      <p:sp>
        <p:nvSpPr>
          <p:cNvPr id="47119" name="Rectangle 104">
            <a:extLst>
              <a:ext uri="{FF2B5EF4-FFF2-40B4-BE49-F238E27FC236}">
                <a16:creationId xmlns:a16="http://schemas.microsoft.com/office/drawing/2014/main" id="{8EE570D9-8DA5-41B3-B4A0-F87C0715F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20002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</a:t>
            </a:r>
            <a:endParaRPr lang="en-US" altLang="es-CO"/>
          </a:p>
        </p:txBody>
      </p:sp>
      <p:sp>
        <p:nvSpPr>
          <p:cNvPr id="47120" name="Rectangle 105">
            <a:extLst>
              <a:ext uri="{FF2B5EF4-FFF2-40B4-BE49-F238E27FC236}">
                <a16:creationId xmlns:a16="http://schemas.microsoft.com/office/drawing/2014/main" id="{5BA8A7CD-AD62-4715-B6D1-C805AB4F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2000251"/>
            <a:ext cx="5850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b</a:t>
            </a:r>
            <a:endParaRPr lang="en-US" altLang="es-CO"/>
          </a:p>
        </p:txBody>
      </p:sp>
      <p:sp>
        <p:nvSpPr>
          <p:cNvPr id="47121" name="Rectangle 106">
            <a:extLst>
              <a:ext uri="{FF2B5EF4-FFF2-40B4-BE49-F238E27FC236}">
                <a16:creationId xmlns:a16="http://schemas.microsoft.com/office/drawing/2014/main" id="{57AE77FD-74DA-49A5-95D8-D2C550C3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1933576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22" name="Line 107">
            <a:extLst>
              <a:ext uri="{FF2B5EF4-FFF2-40B4-BE49-F238E27FC236}">
                <a16:creationId xmlns:a16="http://schemas.microsoft.com/office/drawing/2014/main" id="{A73693DE-F13C-4386-9C07-C350811F3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9" y="1933576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23" name="Line 108">
            <a:extLst>
              <a:ext uri="{FF2B5EF4-FFF2-40B4-BE49-F238E27FC236}">
                <a16:creationId xmlns:a16="http://schemas.microsoft.com/office/drawing/2014/main" id="{4A02E290-89D6-4934-B3E2-51C33B869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19335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24" name="Line 109">
            <a:extLst>
              <a:ext uri="{FF2B5EF4-FFF2-40B4-BE49-F238E27FC236}">
                <a16:creationId xmlns:a16="http://schemas.microsoft.com/office/drawing/2014/main" id="{11E35285-B4E1-4AB0-9E48-A17DD317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33576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25" name="Rectangle 110">
            <a:extLst>
              <a:ext uri="{FF2B5EF4-FFF2-40B4-BE49-F238E27FC236}">
                <a16:creationId xmlns:a16="http://schemas.microsoft.com/office/drawing/2014/main" id="{01DC48B7-B576-4BD8-9DFC-8830097E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1933576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26" name="Line 111">
            <a:extLst>
              <a:ext uri="{FF2B5EF4-FFF2-40B4-BE49-F238E27FC236}">
                <a16:creationId xmlns:a16="http://schemas.microsoft.com/office/drawing/2014/main" id="{E0AA184D-D921-4995-A80D-E6AE3D826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1933575"/>
            <a:ext cx="14589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27" name="Rectangle 112">
            <a:extLst>
              <a:ext uri="{FF2B5EF4-FFF2-40B4-BE49-F238E27FC236}">
                <a16:creationId xmlns:a16="http://schemas.microsoft.com/office/drawing/2014/main" id="{A328A932-16E3-4018-9900-3493519A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9" y="19335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28" name="Line 113">
            <a:extLst>
              <a:ext uri="{FF2B5EF4-FFF2-40B4-BE49-F238E27FC236}">
                <a16:creationId xmlns:a16="http://schemas.microsoft.com/office/drawing/2014/main" id="{570A3E62-05F2-4BBB-98C3-EE40C0E2F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19335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29" name="Line 114">
            <a:extLst>
              <a:ext uri="{FF2B5EF4-FFF2-40B4-BE49-F238E27FC236}">
                <a16:creationId xmlns:a16="http://schemas.microsoft.com/office/drawing/2014/main" id="{88D9B602-010C-4EAE-AB32-2C6BA95C4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1933576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30" name="Line 115">
            <a:extLst>
              <a:ext uri="{FF2B5EF4-FFF2-40B4-BE49-F238E27FC236}">
                <a16:creationId xmlns:a16="http://schemas.microsoft.com/office/drawing/2014/main" id="{8B8492DF-9906-4BB6-99CC-8253B74E2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19335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31" name="Line 116">
            <a:extLst>
              <a:ext uri="{FF2B5EF4-FFF2-40B4-BE49-F238E27FC236}">
                <a16:creationId xmlns:a16="http://schemas.microsoft.com/office/drawing/2014/main" id="{CF079DFE-50E4-4B67-A189-D18AA4879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1933576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32" name="Rectangle 117">
            <a:extLst>
              <a:ext uri="{FF2B5EF4-FFF2-40B4-BE49-F238E27FC236}">
                <a16:creationId xmlns:a16="http://schemas.microsoft.com/office/drawing/2014/main" id="{A026D79D-81C4-43B6-A934-81FCC544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1933576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33" name="Line 118">
            <a:extLst>
              <a:ext uri="{FF2B5EF4-FFF2-40B4-BE49-F238E27FC236}">
                <a16:creationId xmlns:a16="http://schemas.microsoft.com/office/drawing/2014/main" id="{62A5AFC2-875B-4C74-84FE-1CBBF3081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6" y="1933575"/>
            <a:ext cx="1552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34" name="Rectangle 119">
            <a:extLst>
              <a:ext uri="{FF2B5EF4-FFF2-40B4-BE49-F238E27FC236}">
                <a16:creationId xmlns:a16="http://schemas.microsoft.com/office/drawing/2014/main" id="{CF0D3F0C-FC1A-4FEF-AC41-0088DA82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19335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35" name="Line 120">
            <a:extLst>
              <a:ext uri="{FF2B5EF4-FFF2-40B4-BE49-F238E27FC236}">
                <a16:creationId xmlns:a16="http://schemas.microsoft.com/office/drawing/2014/main" id="{6126A2FE-21E8-4363-A066-AD93677E8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19335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36" name="Line 121">
            <a:extLst>
              <a:ext uri="{FF2B5EF4-FFF2-40B4-BE49-F238E27FC236}">
                <a16:creationId xmlns:a16="http://schemas.microsoft.com/office/drawing/2014/main" id="{D38DC575-01C4-4D96-9230-7FBC57A4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1933576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37" name="Rectangle 122">
            <a:extLst>
              <a:ext uri="{FF2B5EF4-FFF2-40B4-BE49-F238E27FC236}">
                <a16:creationId xmlns:a16="http://schemas.microsoft.com/office/drawing/2014/main" id="{C5DAB366-D84C-4203-99CD-CC7ABC30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1943100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38" name="Line 123">
            <a:extLst>
              <a:ext uri="{FF2B5EF4-FFF2-40B4-BE49-F238E27FC236}">
                <a16:creationId xmlns:a16="http://schemas.microsoft.com/office/drawing/2014/main" id="{1D490C60-C5B1-4932-B8EE-14EEDDF98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43100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39" name="Rectangle 124">
            <a:extLst>
              <a:ext uri="{FF2B5EF4-FFF2-40B4-BE49-F238E27FC236}">
                <a16:creationId xmlns:a16="http://schemas.microsoft.com/office/drawing/2014/main" id="{C3A40428-EAFA-41E6-AD11-F8B22F516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1943100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40" name="Line 125">
            <a:extLst>
              <a:ext uri="{FF2B5EF4-FFF2-40B4-BE49-F238E27FC236}">
                <a16:creationId xmlns:a16="http://schemas.microsoft.com/office/drawing/2014/main" id="{6BEEFF25-4B49-4B31-A92D-97C0B7C8F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1943100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41" name="Rectangle 126">
            <a:extLst>
              <a:ext uri="{FF2B5EF4-FFF2-40B4-BE49-F238E27FC236}">
                <a16:creationId xmlns:a16="http://schemas.microsoft.com/office/drawing/2014/main" id="{C1E36D4C-5087-4447-9E56-0F4AAB6B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1943100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42" name="Line 127">
            <a:extLst>
              <a:ext uri="{FF2B5EF4-FFF2-40B4-BE49-F238E27FC236}">
                <a16:creationId xmlns:a16="http://schemas.microsoft.com/office/drawing/2014/main" id="{F14A7553-8814-4D7C-A4CF-BFF6C034F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1943100"/>
            <a:ext cx="1587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43" name="Rectangle 128">
            <a:extLst>
              <a:ext uri="{FF2B5EF4-FFF2-40B4-BE49-F238E27FC236}">
                <a16:creationId xmlns:a16="http://schemas.microsoft.com/office/drawing/2014/main" id="{C54597FE-0244-4BB6-905E-BE029EE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681289"/>
            <a:ext cx="3286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47144" name="Rectangle 129">
            <a:extLst>
              <a:ext uri="{FF2B5EF4-FFF2-40B4-BE49-F238E27FC236}">
                <a16:creationId xmlns:a16="http://schemas.microsoft.com/office/drawing/2014/main" id="{F62D7204-2872-4936-8B89-E2E9EE1E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2686051"/>
            <a:ext cx="1190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</a:t>
            </a:r>
            <a:endParaRPr lang="en-US" altLang="es-CO"/>
          </a:p>
        </p:txBody>
      </p:sp>
      <p:sp>
        <p:nvSpPr>
          <p:cNvPr id="47145" name="Rectangle 130">
            <a:extLst>
              <a:ext uri="{FF2B5EF4-FFF2-40B4-BE49-F238E27FC236}">
                <a16:creationId xmlns:a16="http://schemas.microsoft.com/office/drawing/2014/main" id="{7745456D-1E5E-4A3C-B923-7AC538B6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26860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d</a:t>
            </a:r>
            <a:endParaRPr lang="en-US" altLang="es-CO"/>
          </a:p>
        </p:txBody>
      </p:sp>
      <p:sp>
        <p:nvSpPr>
          <p:cNvPr id="47146" name="Rectangle 131">
            <a:extLst>
              <a:ext uri="{FF2B5EF4-FFF2-40B4-BE49-F238E27FC236}">
                <a16:creationId xmlns:a16="http://schemas.microsoft.com/office/drawing/2014/main" id="{371C8506-C393-4E39-A499-05834DAD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2686051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 + d</a:t>
            </a:r>
            <a:endParaRPr lang="en-US" altLang="es-CO"/>
          </a:p>
        </p:txBody>
      </p:sp>
      <p:sp>
        <p:nvSpPr>
          <p:cNvPr id="47147" name="Rectangle 132">
            <a:extLst>
              <a:ext uri="{FF2B5EF4-FFF2-40B4-BE49-F238E27FC236}">
                <a16:creationId xmlns:a16="http://schemas.microsoft.com/office/drawing/2014/main" id="{100FC6B0-D6DD-42E8-B8A0-FEDB078F4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2554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48" name="Line 133">
            <a:extLst>
              <a:ext uri="{FF2B5EF4-FFF2-40B4-BE49-F238E27FC236}">
                <a16:creationId xmlns:a16="http://schemas.microsoft.com/office/drawing/2014/main" id="{10665369-50A2-4A24-ACAD-D6D811480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2554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49" name="Line 134">
            <a:extLst>
              <a:ext uri="{FF2B5EF4-FFF2-40B4-BE49-F238E27FC236}">
                <a16:creationId xmlns:a16="http://schemas.microsoft.com/office/drawing/2014/main" id="{A522B8D8-92A9-4E05-A91B-0B0CDD26E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55428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50" name="Rectangle 135">
            <a:extLst>
              <a:ext uri="{FF2B5EF4-FFF2-40B4-BE49-F238E27FC236}">
                <a16:creationId xmlns:a16="http://schemas.microsoft.com/office/drawing/2014/main" id="{6CCF29E9-DFBD-4EAE-A678-30E05E69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2554289"/>
            <a:ext cx="14636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51" name="Line 136">
            <a:extLst>
              <a:ext uri="{FF2B5EF4-FFF2-40B4-BE49-F238E27FC236}">
                <a16:creationId xmlns:a16="http://schemas.microsoft.com/office/drawing/2014/main" id="{4B26BDCA-8331-4D27-A6E4-954C606D9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2554289"/>
            <a:ext cx="14636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52" name="Rectangle 137">
            <a:extLst>
              <a:ext uri="{FF2B5EF4-FFF2-40B4-BE49-F238E27FC236}">
                <a16:creationId xmlns:a16="http://schemas.microsoft.com/office/drawing/2014/main" id="{38CC7C0E-E75D-49FA-857F-AB5210A89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2554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53" name="Line 138">
            <a:extLst>
              <a:ext uri="{FF2B5EF4-FFF2-40B4-BE49-F238E27FC236}">
                <a16:creationId xmlns:a16="http://schemas.microsoft.com/office/drawing/2014/main" id="{7B7F2AC3-4379-44FF-B6D0-A1623947E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2554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54" name="Line 139">
            <a:extLst>
              <a:ext uri="{FF2B5EF4-FFF2-40B4-BE49-F238E27FC236}">
                <a16:creationId xmlns:a16="http://schemas.microsoft.com/office/drawing/2014/main" id="{888F2EDD-AD2D-4DC0-8D49-2F8B18896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255428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55" name="Rectangle 140">
            <a:extLst>
              <a:ext uri="{FF2B5EF4-FFF2-40B4-BE49-F238E27FC236}">
                <a16:creationId xmlns:a16="http://schemas.microsoft.com/office/drawing/2014/main" id="{C51C9F1D-E864-462D-BE2F-76E8DEA27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554289"/>
            <a:ext cx="15573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56" name="Line 141">
            <a:extLst>
              <a:ext uri="{FF2B5EF4-FFF2-40B4-BE49-F238E27FC236}">
                <a16:creationId xmlns:a16="http://schemas.microsoft.com/office/drawing/2014/main" id="{31031860-79E2-4486-9D59-FA32CCB76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2554289"/>
            <a:ext cx="15573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57" name="Rectangle 142">
            <a:extLst>
              <a:ext uri="{FF2B5EF4-FFF2-40B4-BE49-F238E27FC236}">
                <a16:creationId xmlns:a16="http://schemas.microsoft.com/office/drawing/2014/main" id="{CDE1BC51-565C-4F23-BD9D-6F5253AEC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2554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58" name="Line 143">
            <a:extLst>
              <a:ext uri="{FF2B5EF4-FFF2-40B4-BE49-F238E27FC236}">
                <a16:creationId xmlns:a16="http://schemas.microsoft.com/office/drawing/2014/main" id="{47BB002B-9E1C-4662-B1B6-279E2CA2A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554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59" name="Line 144">
            <a:extLst>
              <a:ext uri="{FF2B5EF4-FFF2-40B4-BE49-F238E27FC236}">
                <a16:creationId xmlns:a16="http://schemas.microsoft.com/office/drawing/2014/main" id="{FDE94511-3E64-4694-936A-0868BC642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55428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60" name="Rectangle 145">
            <a:extLst>
              <a:ext uri="{FF2B5EF4-FFF2-40B4-BE49-F238E27FC236}">
                <a16:creationId xmlns:a16="http://schemas.microsoft.com/office/drawing/2014/main" id="{F9751820-3ED1-490B-BD5B-64601F7A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2563814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61" name="Line 146">
            <a:extLst>
              <a:ext uri="{FF2B5EF4-FFF2-40B4-BE49-F238E27FC236}">
                <a16:creationId xmlns:a16="http://schemas.microsoft.com/office/drawing/2014/main" id="{8ECE14C4-E1F5-47D9-9059-D4D899711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563814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62" name="Rectangle 147">
            <a:extLst>
              <a:ext uri="{FF2B5EF4-FFF2-40B4-BE49-F238E27FC236}">
                <a16:creationId xmlns:a16="http://schemas.microsoft.com/office/drawing/2014/main" id="{7B69C905-67CF-493D-8916-1A80B712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2563814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63" name="Line 148">
            <a:extLst>
              <a:ext uri="{FF2B5EF4-FFF2-40B4-BE49-F238E27FC236}">
                <a16:creationId xmlns:a16="http://schemas.microsoft.com/office/drawing/2014/main" id="{B144CE2A-F3A1-4CCF-A339-0B9A71B99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2563814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64" name="Rectangle 149">
            <a:extLst>
              <a:ext uri="{FF2B5EF4-FFF2-40B4-BE49-F238E27FC236}">
                <a16:creationId xmlns:a16="http://schemas.microsoft.com/office/drawing/2014/main" id="{88785228-5F93-4ED6-8A42-42A15D985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2563814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65" name="Line 150">
            <a:extLst>
              <a:ext uri="{FF2B5EF4-FFF2-40B4-BE49-F238E27FC236}">
                <a16:creationId xmlns:a16="http://schemas.microsoft.com/office/drawing/2014/main" id="{8434D919-B0F5-45FA-A712-9BBEA4A14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563814"/>
            <a:ext cx="1587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66" name="Rectangle 151">
            <a:extLst>
              <a:ext uri="{FF2B5EF4-FFF2-40B4-BE49-F238E27FC236}">
                <a16:creationId xmlns:a16="http://schemas.microsoft.com/office/drawing/2014/main" id="{DF285668-AE38-4E5A-92B2-DBEED54F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3246439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47167" name="Rectangle 152">
            <a:extLst>
              <a:ext uri="{FF2B5EF4-FFF2-40B4-BE49-F238E27FC236}">
                <a16:creationId xmlns:a16="http://schemas.microsoft.com/office/drawing/2014/main" id="{1820299D-F103-4F50-87F7-18454446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3251201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c</a:t>
            </a:r>
            <a:endParaRPr lang="en-US" altLang="es-CO"/>
          </a:p>
        </p:txBody>
      </p:sp>
      <p:sp>
        <p:nvSpPr>
          <p:cNvPr id="47168" name="Rectangle 153">
            <a:extLst>
              <a:ext uri="{FF2B5EF4-FFF2-40B4-BE49-F238E27FC236}">
                <a16:creationId xmlns:a16="http://schemas.microsoft.com/office/drawing/2014/main" id="{0D4B0FBB-6CA6-4820-9AAC-B4C15686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251201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 + c</a:t>
            </a:r>
            <a:endParaRPr lang="en-US" altLang="es-CO"/>
          </a:p>
        </p:txBody>
      </p:sp>
      <p:sp>
        <p:nvSpPr>
          <p:cNvPr id="47169" name="Rectangle 154">
            <a:extLst>
              <a:ext uri="{FF2B5EF4-FFF2-40B4-BE49-F238E27FC236}">
                <a16:creationId xmlns:a16="http://schemas.microsoft.com/office/drawing/2014/main" id="{E8F688F3-D705-4FA8-B55F-0BDFB661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4" y="3251201"/>
            <a:ext cx="1457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b + c + d</a:t>
            </a:r>
            <a:endParaRPr lang="en-US" altLang="es-CO"/>
          </a:p>
        </p:txBody>
      </p:sp>
      <p:sp>
        <p:nvSpPr>
          <p:cNvPr id="47170" name="Rectangle 155">
            <a:extLst>
              <a:ext uri="{FF2B5EF4-FFF2-40B4-BE49-F238E27FC236}">
                <a16:creationId xmlns:a16="http://schemas.microsoft.com/office/drawing/2014/main" id="{F95F692A-AD6A-4CE9-A2F4-A93867F70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3179764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71" name="Line 156">
            <a:extLst>
              <a:ext uri="{FF2B5EF4-FFF2-40B4-BE49-F238E27FC236}">
                <a16:creationId xmlns:a16="http://schemas.microsoft.com/office/drawing/2014/main" id="{4BA016A3-D00C-46EE-808B-E6D6C87DD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9" y="31797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72" name="Line 157">
            <a:extLst>
              <a:ext uri="{FF2B5EF4-FFF2-40B4-BE49-F238E27FC236}">
                <a16:creationId xmlns:a16="http://schemas.microsoft.com/office/drawing/2014/main" id="{2296174A-4304-42C2-9350-8A796F6E3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31797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73" name="Line 158">
            <a:extLst>
              <a:ext uri="{FF2B5EF4-FFF2-40B4-BE49-F238E27FC236}">
                <a16:creationId xmlns:a16="http://schemas.microsoft.com/office/drawing/2014/main" id="{A7F87E85-3292-4DEF-9EDB-5C751ED06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31797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74" name="Rectangle 159">
            <a:extLst>
              <a:ext uri="{FF2B5EF4-FFF2-40B4-BE49-F238E27FC236}">
                <a16:creationId xmlns:a16="http://schemas.microsoft.com/office/drawing/2014/main" id="{B0ACF68A-74E2-4BD0-84D8-1CF78063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3179764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75" name="Line 160">
            <a:extLst>
              <a:ext uri="{FF2B5EF4-FFF2-40B4-BE49-F238E27FC236}">
                <a16:creationId xmlns:a16="http://schemas.microsoft.com/office/drawing/2014/main" id="{493B59D1-6268-4667-AE9D-9AA8886A9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3179764"/>
            <a:ext cx="14589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76" name="Rectangle 161">
            <a:extLst>
              <a:ext uri="{FF2B5EF4-FFF2-40B4-BE49-F238E27FC236}">
                <a16:creationId xmlns:a16="http://schemas.microsoft.com/office/drawing/2014/main" id="{56717822-4052-4C7A-BB89-D27484EA6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9" y="31797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77" name="Line 162">
            <a:extLst>
              <a:ext uri="{FF2B5EF4-FFF2-40B4-BE49-F238E27FC236}">
                <a16:creationId xmlns:a16="http://schemas.microsoft.com/office/drawing/2014/main" id="{CE22CEB9-6F5F-4062-B47E-A666440A9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31797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78" name="Line 163">
            <a:extLst>
              <a:ext uri="{FF2B5EF4-FFF2-40B4-BE49-F238E27FC236}">
                <a16:creationId xmlns:a16="http://schemas.microsoft.com/office/drawing/2014/main" id="{9142E472-C853-4ED5-9817-98619A4BB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31797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79" name="Line 164">
            <a:extLst>
              <a:ext uri="{FF2B5EF4-FFF2-40B4-BE49-F238E27FC236}">
                <a16:creationId xmlns:a16="http://schemas.microsoft.com/office/drawing/2014/main" id="{311BD0EC-8531-482C-9D92-2397CC261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31797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80" name="Line 165">
            <a:extLst>
              <a:ext uri="{FF2B5EF4-FFF2-40B4-BE49-F238E27FC236}">
                <a16:creationId xmlns:a16="http://schemas.microsoft.com/office/drawing/2014/main" id="{D8507D98-D73A-4481-904F-D3F79BA43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31797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81" name="Rectangle 166">
            <a:extLst>
              <a:ext uri="{FF2B5EF4-FFF2-40B4-BE49-F238E27FC236}">
                <a16:creationId xmlns:a16="http://schemas.microsoft.com/office/drawing/2014/main" id="{03202259-4461-4AA7-8F35-5CC351FE0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3179764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7182" name="Line 167">
            <a:extLst>
              <a:ext uri="{FF2B5EF4-FFF2-40B4-BE49-F238E27FC236}">
                <a16:creationId xmlns:a16="http://schemas.microsoft.com/office/drawing/2014/main" id="{ED095FA5-92EA-40C0-80DE-97B9734BC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6" y="3179764"/>
            <a:ext cx="1552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83" name="Line 171">
            <a:extLst>
              <a:ext uri="{FF2B5EF4-FFF2-40B4-BE49-F238E27FC236}">
                <a16:creationId xmlns:a16="http://schemas.microsoft.com/office/drawing/2014/main" id="{EA7E3F89-FC67-4464-80FC-2E4385B68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862139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7184" name="Rectangle 172">
            <a:extLst>
              <a:ext uri="{FF2B5EF4-FFF2-40B4-BE49-F238E27FC236}">
                <a16:creationId xmlns:a16="http://schemas.microsoft.com/office/drawing/2014/main" id="{85FDFABA-7F3C-4C90-9462-F723118C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02250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/>
              <a:t>[c / (c + d)] / [1 – (c/(c+d))]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81C52DB8-CF03-434F-BC13-9B13ACED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762000"/>
            <a:ext cx="617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b="1">
                <a:solidFill>
                  <a:srgbClr val="000099"/>
                </a:solidFill>
                <a:latin typeface="Arial" panose="020B0604020202020204" pitchFamily="34" charset="0"/>
              </a:rPr>
              <a:t>Teoría de los Cuatro Humores Orgánicos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350D5A4-1964-4BFF-AD4F-6C5606DE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1"/>
            <a:ext cx="74676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altLang="es-CO">
                <a:latin typeface="Arial" panose="020B0604020202020204" pitchFamily="34" charset="0"/>
              </a:rPr>
              <a:t>El Universo esta formado por cuatro elementos básicos: agua (humedad), aire (sequedad), fuego (calor) y tierra (frío).</a:t>
            </a:r>
          </a:p>
          <a:p>
            <a:pPr algn="just">
              <a:spcBef>
                <a:spcPct val="50000"/>
              </a:spcBef>
            </a:pPr>
            <a:r>
              <a:rPr lang="es-ES" altLang="es-CO">
                <a:latin typeface="Arial" panose="020B0604020202020204" pitchFamily="34" charset="0"/>
              </a:rPr>
              <a:t>Los fluidos orgánicos están compuestos por sangre (caliente y húmeda), flema (fría y húmeda), bilis amarilla (caliente y seca) y bilis negra (fría y seca). </a:t>
            </a:r>
          </a:p>
          <a:p>
            <a:pPr algn="just">
              <a:spcBef>
                <a:spcPct val="50000"/>
              </a:spcBef>
            </a:pPr>
            <a:r>
              <a:rPr lang="es-ES" altLang="es-CO">
                <a:latin typeface="Arial" panose="020B0604020202020204" pitchFamily="34" charset="0"/>
              </a:rPr>
              <a:t>Si estos humores se encuentran en equilibrio el cuerpo goza de salud; el exceso o defecto de alguno de ellos produce la enfermedad. </a:t>
            </a:r>
          </a:p>
          <a:p>
            <a:pPr algn="just">
              <a:spcBef>
                <a:spcPct val="50000"/>
              </a:spcBef>
            </a:pPr>
            <a:endParaRPr lang="es-ES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F3C964-F8E4-47E9-89D3-234C05E0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1"/>
            <a:ext cx="77724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4400" b="1">
                <a:solidFill>
                  <a:schemeClr val="tx2"/>
                </a:solidFill>
              </a:rPr>
              <a:t>OR</a:t>
            </a:r>
            <a:endParaRPr lang="es-MX" altLang="es-CO" sz="4800" b="1">
              <a:solidFill>
                <a:schemeClr val="tx2"/>
              </a:solidFill>
            </a:endParaRPr>
          </a:p>
        </p:txBody>
      </p:sp>
      <p:sp>
        <p:nvSpPr>
          <p:cNvPr id="48131" name="Rectangle 44">
            <a:extLst>
              <a:ext uri="{FF2B5EF4-FFF2-40B4-BE49-F238E27FC236}">
                <a16:creationId xmlns:a16="http://schemas.microsoft.com/office/drawing/2014/main" id="{D2D1907A-40EB-4F58-8224-6F0130C6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1476376"/>
            <a:ext cx="1306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Enfermedad</a:t>
            </a:r>
            <a:endParaRPr lang="es-MX" altLang="es-CO"/>
          </a:p>
        </p:txBody>
      </p:sp>
      <p:sp>
        <p:nvSpPr>
          <p:cNvPr id="48132" name="Rectangle 45">
            <a:extLst>
              <a:ext uri="{FF2B5EF4-FFF2-40B4-BE49-F238E27FC236}">
                <a16:creationId xmlns:a16="http://schemas.microsoft.com/office/drawing/2014/main" id="{7D0E8EC0-2D25-4DAA-A1E4-7CF5FA832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2162176"/>
            <a:ext cx="12017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O" sz="2100"/>
              <a:t>Exposición</a:t>
            </a:r>
            <a:endParaRPr lang="es-MX" altLang="es-CO"/>
          </a:p>
        </p:txBody>
      </p:sp>
      <p:sp>
        <p:nvSpPr>
          <p:cNvPr id="48133" name="Rectangle 46">
            <a:extLst>
              <a:ext uri="{FF2B5EF4-FFF2-40B4-BE49-F238E27FC236}">
                <a16:creationId xmlns:a16="http://schemas.microsoft.com/office/drawing/2014/main" id="{230041CB-CE14-477A-99D0-85486414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20177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Si</a:t>
            </a:r>
            <a:endParaRPr lang="en-US" altLang="es-CO"/>
          </a:p>
        </p:txBody>
      </p:sp>
      <p:sp>
        <p:nvSpPr>
          <p:cNvPr id="48134" name="Rectangle 47">
            <a:extLst>
              <a:ext uri="{FF2B5EF4-FFF2-40B4-BE49-F238E27FC236}">
                <a16:creationId xmlns:a16="http://schemas.microsoft.com/office/drawing/2014/main" id="{ED73E100-33A7-47E3-A323-BB858ACFC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017714"/>
            <a:ext cx="3254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48135" name="Rectangle 48">
            <a:extLst>
              <a:ext uri="{FF2B5EF4-FFF2-40B4-BE49-F238E27FC236}">
                <a16:creationId xmlns:a16="http://schemas.microsoft.com/office/drawing/2014/main" id="{4D33402B-CED5-4C7C-89FD-41D4C6FA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2017714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48136" name="Line 49">
            <a:extLst>
              <a:ext uri="{FF2B5EF4-FFF2-40B4-BE49-F238E27FC236}">
                <a16:creationId xmlns:a16="http://schemas.microsoft.com/office/drawing/2014/main" id="{26CC15EF-C5C2-4507-AF66-24AC4D283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8" y="1871664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37" name="Line 50">
            <a:extLst>
              <a:ext uri="{FF2B5EF4-FFF2-40B4-BE49-F238E27FC236}">
                <a16:creationId xmlns:a16="http://schemas.microsoft.com/office/drawing/2014/main" id="{B4FC8648-5BE0-4662-AC3E-84545F7A9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4" y="1871664"/>
            <a:ext cx="1557337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38" name="Rectangle 51">
            <a:extLst>
              <a:ext uri="{FF2B5EF4-FFF2-40B4-BE49-F238E27FC236}">
                <a16:creationId xmlns:a16="http://schemas.microsoft.com/office/drawing/2014/main" id="{652C047C-6170-44D1-9A7E-4CBD0522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26908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Si</a:t>
            </a:r>
            <a:endParaRPr lang="en-US" altLang="es-CO"/>
          </a:p>
        </p:txBody>
      </p:sp>
      <p:sp>
        <p:nvSpPr>
          <p:cNvPr id="48139" name="Rectangle 52">
            <a:extLst>
              <a:ext uri="{FF2B5EF4-FFF2-40B4-BE49-F238E27FC236}">
                <a16:creationId xmlns:a16="http://schemas.microsoft.com/office/drawing/2014/main" id="{ACC14355-CAE9-42B7-A56D-6CF4A5A2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69557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</a:t>
            </a:r>
            <a:endParaRPr lang="en-US" altLang="es-CO"/>
          </a:p>
        </p:txBody>
      </p:sp>
      <p:sp>
        <p:nvSpPr>
          <p:cNvPr id="48140" name="Rectangle 53">
            <a:extLst>
              <a:ext uri="{FF2B5EF4-FFF2-40B4-BE49-F238E27FC236}">
                <a16:creationId xmlns:a16="http://schemas.microsoft.com/office/drawing/2014/main" id="{207F7063-681A-427A-9EDD-FAE95B4A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269557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</a:t>
            </a:r>
            <a:endParaRPr lang="en-US" altLang="es-CO"/>
          </a:p>
        </p:txBody>
      </p:sp>
      <p:sp>
        <p:nvSpPr>
          <p:cNvPr id="48141" name="Rectangle 54">
            <a:extLst>
              <a:ext uri="{FF2B5EF4-FFF2-40B4-BE49-F238E27FC236}">
                <a16:creationId xmlns:a16="http://schemas.microsoft.com/office/drawing/2014/main" id="{367B25C6-7EB3-4BE9-8F76-7AD52148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2695576"/>
            <a:ext cx="5850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b</a:t>
            </a:r>
            <a:endParaRPr lang="en-US" altLang="es-CO"/>
          </a:p>
        </p:txBody>
      </p:sp>
      <p:sp>
        <p:nvSpPr>
          <p:cNvPr id="48142" name="Rectangle 55">
            <a:extLst>
              <a:ext uri="{FF2B5EF4-FFF2-40B4-BE49-F238E27FC236}">
                <a16:creationId xmlns:a16="http://schemas.microsoft.com/office/drawing/2014/main" id="{F63D560B-8D3A-421E-BF30-024DFD794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2628901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43" name="Line 56">
            <a:extLst>
              <a:ext uri="{FF2B5EF4-FFF2-40B4-BE49-F238E27FC236}">
                <a16:creationId xmlns:a16="http://schemas.microsoft.com/office/drawing/2014/main" id="{4AF5729F-851F-4418-BD3C-50EB38CDC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9" y="262890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44" name="Line 57">
            <a:extLst>
              <a:ext uri="{FF2B5EF4-FFF2-40B4-BE49-F238E27FC236}">
                <a16:creationId xmlns:a16="http://schemas.microsoft.com/office/drawing/2014/main" id="{9D00CFFD-431B-4B67-A50A-C5895D746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26289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45" name="Line 58">
            <a:extLst>
              <a:ext uri="{FF2B5EF4-FFF2-40B4-BE49-F238E27FC236}">
                <a16:creationId xmlns:a16="http://schemas.microsoft.com/office/drawing/2014/main" id="{4D76DCE6-6E66-45F4-93B6-D08209F16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628901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46" name="Rectangle 59">
            <a:extLst>
              <a:ext uri="{FF2B5EF4-FFF2-40B4-BE49-F238E27FC236}">
                <a16:creationId xmlns:a16="http://schemas.microsoft.com/office/drawing/2014/main" id="{58EC34A0-48C6-46A0-AC70-0504BE2FA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2628901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47" name="Line 60">
            <a:extLst>
              <a:ext uri="{FF2B5EF4-FFF2-40B4-BE49-F238E27FC236}">
                <a16:creationId xmlns:a16="http://schemas.microsoft.com/office/drawing/2014/main" id="{292106F7-4F0F-4D66-8495-336A740E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2628900"/>
            <a:ext cx="14589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48" name="Rectangle 61">
            <a:extLst>
              <a:ext uri="{FF2B5EF4-FFF2-40B4-BE49-F238E27FC236}">
                <a16:creationId xmlns:a16="http://schemas.microsoft.com/office/drawing/2014/main" id="{7898A9E4-F7EC-46DC-B709-529A7D31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9" y="262890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49" name="Line 62">
            <a:extLst>
              <a:ext uri="{FF2B5EF4-FFF2-40B4-BE49-F238E27FC236}">
                <a16:creationId xmlns:a16="http://schemas.microsoft.com/office/drawing/2014/main" id="{855FDBAB-6799-4FC2-A578-980FFA2F8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26289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50" name="Line 63">
            <a:extLst>
              <a:ext uri="{FF2B5EF4-FFF2-40B4-BE49-F238E27FC236}">
                <a16:creationId xmlns:a16="http://schemas.microsoft.com/office/drawing/2014/main" id="{4DC32216-B1E6-4964-ADF8-54E0881CC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262890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51" name="Line 64">
            <a:extLst>
              <a:ext uri="{FF2B5EF4-FFF2-40B4-BE49-F238E27FC236}">
                <a16:creationId xmlns:a16="http://schemas.microsoft.com/office/drawing/2014/main" id="{7466205A-4BDD-4B9A-A056-DBE367382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26289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52" name="Line 65">
            <a:extLst>
              <a:ext uri="{FF2B5EF4-FFF2-40B4-BE49-F238E27FC236}">
                <a16:creationId xmlns:a16="http://schemas.microsoft.com/office/drawing/2014/main" id="{E054D0E1-394F-4ADF-8D79-21F674B77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2628901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53" name="Rectangle 66">
            <a:extLst>
              <a:ext uri="{FF2B5EF4-FFF2-40B4-BE49-F238E27FC236}">
                <a16:creationId xmlns:a16="http://schemas.microsoft.com/office/drawing/2014/main" id="{E23D7E31-294E-405C-B89F-BF9F7D36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2628901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54" name="Line 67">
            <a:extLst>
              <a:ext uri="{FF2B5EF4-FFF2-40B4-BE49-F238E27FC236}">
                <a16:creationId xmlns:a16="http://schemas.microsoft.com/office/drawing/2014/main" id="{A1125E71-57FB-49E8-8913-E89FC076F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6" y="2628900"/>
            <a:ext cx="15525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55" name="Rectangle 68">
            <a:extLst>
              <a:ext uri="{FF2B5EF4-FFF2-40B4-BE49-F238E27FC236}">
                <a16:creationId xmlns:a16="http://schemas.microsoft.com/office/drawing/2014/main" id="{C883813F-6FD7-44D6-B8A0-D3E01AFDF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262890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56" name="Line 69">
            <a:extLst>
              <a:ext uri="{FF2B5EF4-FFF2-40B4-BE49-F238E27FC236}">
                <a16:creationId xmlns:a16="http://schemas.microsoft.com/office/drawing/2014/main" id="{E6D8F7F8-416B-4936-9CCB-FE0BC536F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6289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57" name="Line 70">
            <a:extLst>
              <a:ext uri="{FF2B5EF4-FFF2-40B4-BE49-F238E27FC236}">
                <a16:creationId xmlns:a16="http://schemas.microsoft.com/office/drawing/2014/main" id="{C914EF7D-2061-43A8-AF42-0F43AB2D2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62890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58" name="Rectangle 71">
            <a:extLst>
              <a:ext uri="{FF2B5EF4-FFF2-40B4-BE49-F238E27FC236}">
                <a16:creationId xmlns:a16="http://schemas.microsoft.com/office/drawing/2014/main" id="{1B39A2D5-3DF3-4385-84F3-EDCC6CA6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263842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59" name="Line 72">
            <a:extLst>
              <a:ext uri="{FF2B5EF4-FFF2-40B4-BE49-F238E27FC236}">
                <a16:creationId xmlns:a16="http://schemas.microsoft.com/office/drawing/2014/main" id="{336FE270-0535-4FC8-85FF-BE71C7D3C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638425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60" name="Rectangle 73">
            <a:extLst>
              <a:ext uri="{FF2B5EF4-FFF2-40B4-BE49-F238E27FC236}">
                <a16:creationId xmlns:a16="http://schemas.microsoft.com/office/drawing/2014/main" id="{57E2F9CD-18EE-4084-8E03-252F5A279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263842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61" name="Line 74">
            <a:extLst>
              <a:ext uri="{FF2B5EF4-FFF2-40B4-BE49-F238E27FC236}">
                <a16:creationId xmlns:a16="http://schemas.microsoft.com/office/drawing/2014/main" id="{F769212E-4D5E-444D-99AC-DC4EE5BBF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2638425"/>
            <a:ext cx="1588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62" name="Rectangle 75">
            <a:extLst>
              <a:ext uri="{FF2B5EF4-FFF2-40B4-BE49-F238E27FC236}">
                <a16:creationId xmlns:a16="http://schemas.microsoft.com/office/drawing/2014/main" id="{BE020478-99A1-4D88-BB26-88E303C7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2638425"/>
            <a:ext cx="9525" cy="611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63" name="Line 76">
            <a:extLst>
              <a:ext uri="{FF2B5EF4-FFF2-40B4-BE49-F238E27FC236}">
                <a16:creationId xmlns:a16="http://schemas.microsoft.com/office/drawing/2014/main" id="{76CE8A49-31A4-47B0-9E73-B5CE93390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2638425"/>
            <a:ext cx="1587" cy="6111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64" name="Rectangle 77">
            <a:extLst>
              <a:ext uri="{FF2B5EF4-FFF2-40B4-BE49-F238E27FC236}">
                <a16:creationId xmlns:a16="http://schemas.microsoft.com/office/drawing/2014/main" id="{39F6EA41-09BC-42A8-A245-7C93C920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3376614"/>
            <a:ext cx="3286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No</a:t>
            </a:r>
            <a:endParaRPr lang="en-US" altLang="es-CO"/>
          </a:p>
        </p:txBody>
      </p:sp>
      <p:sp>
        <p:nvSpPr>
          <p:cNvPr id="48165" name="Rectangle 78">
            <a:extLst>
              <a:ext uri="{FF2B5EF4-FFF2-40B4-BE49-F238E27FC236}">
                <a16:creationId xmlns:a16="http://schemas.microsoft.com/office/drawing/2014/main" id="{C439DB81-2203-4C75-8ED9-7EC9E306F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3381376"/>
            <a:ext cx="1190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</a:t>
            </a:r>
            <a:endParaRPr lang="en-US" altLang="es-CO"/>
          </a:p>
        </p:txBody>
      </p:sp>
      <p:sp>
        <p:nvSpPr>
          <p:cNvPr id="48166" name="Rectangle 79">
            <a:extLst>
              <a:ext uri="{FF2B5EF4-FFF2-40B4-BE49-F238E27FC236}">
                <a16:creationId xmlns:a16="http://schemas.microsoft.com/office/drawing/2014/main" id="{3A599D65-ADBE-4FBE-9E7D-D26A789E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3381376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d</a:t>
            </a:r>
            <a:endParaRPr lang="en-US" altLang="es-CO"/>
          </a:p>
        </p:txBody>
      </p:sp>
      <p:sp>
        <p:nvSpPr>
          <p:cNvPr id="48167" name="Rectangle 80">
            <a:extLst>
              <a:ext uri="{FF2B5EF4-FFF2-40B4-BE49-F238E27FC236}">
                <a16:creationId xmlns:a16="http://schemas.microsoft.com/office/drawing/2014/main" id="{906DE3B4-A2D8-43B2-9E66-9E963484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3381376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c + d</a:t>
            </a:r>
            <a:endParaRPr lang="en-US" altLang="es-CO"/>
          </a:p>
        </p:txBody>
      </p:sp>
      <p:sp>
        <p:nvSpPr>
          <p:cNvPr id="48168" name="Rectangle 81">
            <a:extLst>
              <a:ext uri="{FF2B5EF4-FFF2-40B4-BE49-F238E27FC236}">
                <a16:creationId xmlns:a16="http://schemas.microsoft.com/office/drawing/2014/main" id="{1189F553-7640-4FBD-A05E-E444A9C9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324961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69" name="Line 82">
            <a:extLst>
              <a:ext uri="{FF2B5EF4-FFF2-40B4-BE49-F238E27FC236}">
                <a16:creationId xmlns:a16="http://schemas.microsoft.com/office/drawing/2014/main" id="{AF8D4F92-3334-437D-AF92-DF6FE6129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32496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70" name="Line 83">
            <a:extLst>
              <a:ext uri="{FF2B5EF4-FFF2-40B4-BE49-F238E27FC236}">
                <a16:creationId xmlns:a16="http://schemas.microsoft.com/office/drawing/2014/main" id="{8D7ED026-1D16-4AC3-9409-4EBC9E2DD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324961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71" name="Rectangle 84">
            <a:extLst>
              <a:ext uri="{FF2B5EF4-FFF2-40B4-BE49-F238E27FC236}">
                <a16:creationId xmlns:a16="http://schemas.microsoft.com/office/drawing/2014/main" id="{9BE82749-4B34-4CD9-BE9D-32D1B498D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3249614"/>
            <a:ext cx="14636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72" name="Line 85">
            <a:extLst>
              <a:ext uri="{FF2B5EF4-FFF2-40B4-BE49-F238E27FC236}">
                <a16:creationId xmlns:a16="http://schemas.microsoft.com/office/drawing/2014/main" id="{62337C93-7F94-4418-897F-B6F85AE76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3249614"/>
            <a:ext cx="14636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73" name="Rectangle 86">
            <a:extLst>
              <a:ext uri="{FF2B5EF4-FFF2-40B4-BE49-F238E27FC236}">
                <a16:creationId xmlns:a16="http://schemas.microsoft.com/office/drawing/2014/main" id="{9A6C8168-93C1-431A-AE53-E836503C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324961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74" name="Line 87">
            <a:extLst>
              <a:ext uri="{FF2B5EF4-FFF2-40B4-BE49-F238E27FC236}">
                <a16:creationId xmlns:a16="http://schemas.microsoft.com/office/drawing/2014/main" id="{DA04B148-DDB7-4219-899A-1BA9AFEBE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32496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75" name="Line 88">
            <a:extLst>
              <a:ext uri="{FF2B5EF4-FFF2-40B4-BE49-F238E27FC236}">
                <a16:creationId xmlns:a16="http://schemas.microsoft.com/office/drawing/2014/main" id="{C904010C-0016-4041-97E9-754786D82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324961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76" name="Rectangle 89">
            <a:extLst>
              <a:ext uri="{FF2B5EF4-FFF2-40B4-BE49-F238E27FC236}">
                <a16:creationId xmlns:a16="http://schemas.microsoft.com/office/drawing/2014/main" id="{C6656A49-B36B-4D33-BAF2-D3BF3DAC0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3249614"/>
            <a:ext cx="15573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77" name="Line 90">
            <a:extLst>
              <a:ext uri="{FF2B5EF4-FFF2-40B4-BE49-F238E27FC236}">
                <a16:creationId xmlns:a16="http://schemas.microsoft.com/office/drawing/2014/main" id="{72C8E559-8F7B-4D15-8BB8-AB0AB5581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3249614"/>
            <a:ext cx="15573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78" name="Rectangle 91">
            <a:extLst>
              <a:ext uri="{FF2B5EF4-FFF2-40B4-BE49-F238E27FC236}">
                <a16:creationId xmlns:a16="http://schemas.microsoft.com/office/drawing/2014/main" id="{6408BD90-1AB4-4379-9A34-9BD742337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324961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79" name="Line 92">
            <a:extLst>
              <a:ext uri="{FF2B5EF4-FFF2-40B4-BE49-F238E27FC236}">
                <a16:creationId xmlns:a16="http://schemas.microsoft.com/office/drawing/2014/main" id="{1ADE125E-535E-4308-A9E6-311D57436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32496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80" name="Line 93">
            <a:extLst>
              <a:ext uri="{FF2B5EF4-FFF2-40B4-BE49-F238E27FC236}">
                <a16:creationId xmlns:a16="http://schemas.microsoft.com/office/drawing/2014/main" id="{87C1CE1A-81BA-4204-912C-C4E576E96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324961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81" name="Rectangle 94">
            <a:extLst>
              <a:ext uri="{FF2B5EF4-FFF2-40B4-BE49-F238E27FC236}">
                <a16:creationId xmlns:a16="http://schemas.microsoft.com/office/drawing/2014/main" id="{EE1FCF42-A6F5-4788-9F41-DF0C259E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1" y="325913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82" name="Line 95">
            <a:extLst>
              <a:ext uri="{FF2B5EF4-FFF2-40B4-BE49-F238E27FC236}">
                <a16:creationId xmlns:a16="http://schemas.microsoft.com/office/drawing/2014/main" id="{7D8C05E2-9B6D-45F6-B41B-C23FE75A2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3259139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83" name="Rectangle 96">
            <a:extLst>
              <a:ext uri="{FF2B5EF4-FFF2-40B4-BE49-F238E27FC236}">
                <a16:creationId xmlns:a16="http://schemas.microsoft.com/office/drawing/2014/main" id="{F3C69FB3-6D07-44FB-8ED4-AC2335B2F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1" y="325913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84" name="Line 97">
            <a:extLst>
              <a:ext uri="{FF2B5EF4-FFF2-40B4-BE49-F238E27FC236}">
                <a16:creationId xmlns:a16="http://schemas.microsoft.com/office/drawing/2014/main" id="{07FCCB33-E8CD-4162-A050-A1E0CBEAC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3259139"/>
            <a:ext cx="1588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85" name="Rectangle 98">
            <a:extLst>
              <a:ext uri="{FF2B5EF4-FFF2-40B4-BE49-F238E27FC236}">
                <a16:creationId xmlns:a16="http://schemas.microsoft.com/office/drawing/2014/main" id="{DB77206D-13D3-404D-A883-EFEFDF4A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4" y="3259139"/>
            <a:ext cx="9525" cy="611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86" name="Line 99">
            <a:extLst>
              <a:ext uri="{FF2B5EF4-FFF2-40B4-BE49-F238E27FC236}">
                <a16:creationId xmlns:a16="http://schemas.microsoft.com/office/drawing/2014/main" id="{2E5B2E3C-8929-4000-958B-59FC06F4E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4" y="3259139"/>
            <a:ext cx="1587" cy="6111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87" name="Rectangle 100">
            <a:extLst>
              <a:ext uri="{FF2B5EF4-FFF2-40B4-BE49-F238E27FC236}">
                <a16:creationId xmlns:a16="http://schemas.microsoft.com/office/drawing/2014/main" id="{EAD486BF-D508-4685-BBCF-AFF7192F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3941764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/>
              <a:t>Total</a:t>
            </a:r>
            <a:endParaRPr lang="en-US" altLang="es-CO"/>
          </a:p>
        </p:txBody>
      </p:sp>
      <p:sp>
        <p:nvSpPr>
          <p:cNvPr id="48188" name="Rectangle 101">
            <a:extLst>
              <a:ext uri="{FF2B5EF4-FFF2-40B4-BE49-F238E27FC236}">
                <a16:creationId xmlns:a16="http://schemas.microsoft.com/office/drawing/2014/main" id="{53D2CB7D-4A0C-4588-9B0B-108100559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3946526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c</a:t>
            </a:r>
            <a:endParaRPr lang="en-US" altLang="es-CO"/>
          </a:p>
        </p:txBody>
      </p:sp>
      <p:sp>
        <p:nvSpPr>
          <p:cNvPr id="48189" name="Rectangle 102">
            <a:extLst>
              <a:ext uri="{FF2B5EF4-FFF2-40B4-BE49-F238E27FC236}">
                <a16:creationId xmlns:a16="http://schemas.microsoft.com/office/drawing/2014/main" id="{EF7067EE-E6FD-4A11-809F-3A6312F7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946526"/>
            <a:ext cx="565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b + c</a:t>
            </a:r>
            <a:endParaRPr lang="en-US" altLang="es-CO"/>
          </a:p>
        </p:txBody>
      </p:sp>
      <p:sp>
        <p:nvSpPr>
          <p:cNvPr id="48190" name="Rectangle 103">
            <a:extLst>
              <a:ext uri="{FF2B5EF4-FFF2-40B4-BE49-F238E27FC236}">
                <a16:creationId xmlns:a16="http://schemas.microsoft.com/office/drawing/2014/main" id="{C7850363-F101-42F8-B8BB-39F3BF73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4" y="3946526"/>
            <a:ext cx="1457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2100" i="1"/>
              <a:t>a + b + c + d</a:t>
            </a:r>
            <a:endParaRPr lang="en-US" altLang="es-CO"/>
          </a:p>
        </p:txBody>
      </p:sp>
      <p:sp>
        <p:nvSpPr>
          <p:cNvPr id="48191" name="Rectangle 104">
            <a:extLst>
              <a:ext uri="{FF2B5EF4-FFF2-40B4-BE49-F238E27FC236}">
                <a16:creationId xmlns:a16="http://schemas.microsoft.com/office/drawing/2014/main" id="{F23C5DE3-F667-4145-9144-4411406F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3875089"/>
            <a:ext cx="47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92" name="Line 105">
            <a:extLst>
              <a:ext uri="{FF2B5EF4-FFF2-40B4-BE49-F238E27FC236}">
                <a16:creationId xmlns:a16="http://schemas.microsoft.com/office/drawing/2014/main" id="{32EE3BE6-6AFF-4034-B654-7B0125D80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9" y="387508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93" name="Line 106">
            <a:extLst>
              <a:ext uri="{FF2B5EF4-FFF2-40B4-BE49-F238E27FC236}">
                <a16:creationId xmlns:a16="http://schemas.microsoft.com/office/drawing/2014/main" id="{893390A2-D933-4CF7-A852-26D521474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1" y="38750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94" name="Line 107">
            <a:extLst>
              <a:ext uri="{FF2B5EF4-FFF2-40B4-BE49-F238E27FC236}">
                <a16:creationId xmlns:a16="http://schemas.microsoft.com/office/drawing/2014/main" id="{21381327-4594-421A-9EAB-D0F0EE58F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387508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95" name="Rectangle 108">
            <a:extLst>
              <a:ext uri="{FF2B5EF4-FFF2-40B4-BE49-F238E27FC236}">
                <a16:creationId xmlns:a16="http://schemas.microsoft.com/office/drawing/2014/main" id="{DB91297C-6DCE-4DA2-94CD-D84867E8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3875089"/>
            <a:ext cx="14589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96" name="Line 109">
            <a:extLst>
              <a:ext uri="{FF2B5EF4-FFF2-40B4-BE49-F238E27FC236}">
                <a16:creationId xmlns:a16="http://schemas.microsoft.com/office/drawing/2014/main" id="{15EC4BAC-127B-4757-B900-BEBCF8729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6" y="3875089"/>
            <a:ext cx="14589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97" name="Rectangle 110">
            <a:extLst>
              <a:ext uri="{FF2B5EF4-FFF2-40B4-BE49-F238E27FC236}">
                <a16:creationId xmlns:a16="http://schemas.microsoft.com/office/drawing/2014/main" id="{7FE9222B-9DB0-4584-A77A-173139C2E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9" y="38750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198" name="Line 111">
            <a:extLst>
              <a:ext uri="{FF2B5EF4-FFF2-40B4-BE49-F238E27FC236}">
                <a16:creationId xmlns:a16="http://schemas.microsoft.com/office/drawing/2014/main" id="{1A555548-81CA-4EDE-A5B2-278AF6953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38750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199" name="Line 112">
            <a:extLst>
              <a:ext uri="{FF2B5EF4-FFF2-40B4-BE49-F238E27FC236}">
                <a16:creationId xmlns:a16="http://schemas.microsoft.com/office/drawing/2014/main" id="{85869788-3533-4938-8702-0D4022F30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9" y="387508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200" name="Line 113">
            <a:extLst>
              <a:ext uri="{FF2B5EF4-FFF2-40B4-BE49-F238E27FC236}">
                <a16:creationId xmlns:a16="http://schemas.microsoft.com/office/drawing/2014/main" id="{8934E768-B927-4786-996A-1AF0DF1D3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1" y="38750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201" name="Line 114">
            <a:extLst>
              <a:ext uri="{FF2B5EF4-FFF2-40B4-BE49-F238E27FC236}">
                <a16:creationId xmlns:a16="http://schemas.microsoft.com/office/drawing/2014/main" id="{2311B828-48AD-42F4-AE51-F087DCD92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387508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202" name="Rectangle 115">
            <a:extLst>
              <a:ext uri="{FF2B5EF4-FFF2-40B4-BE49-F238E27FC236}">
                <a16:creationId xmlns:a16="http://schemas.microsoft.com/office/drawing/2014/main" id="{961B84BA-2922-4F94-8F97-34BFE671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3875089"/>
            <a:ext cx="1552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" altLang="es-CO"/>
          </a:p>
        </p:txBody>
      </p:sp>
      <p:sp>
        <p:nvSpPr>
          <p:cNvPr id="48203" name="Line 116">
            <a:extLst>
              <a:ext uri="{FF2B5EF4-FFF2-40B4-BE49-F238E27FC236}">
                <a16:creationId xmlns:a16="http://schemas.microsoft.com/office/drawing/2014/main" id="{5257246B-6A3A-4121-BA36-FD8BB7F74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6" y="3875089"/>
            <a:ext cx="155257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204" name="Line 117">
            <a:extLst>
              <a:ext uri="{FF2B5EF4-FFF2-40B4-BE49-F238E27FC236}">
                <a16:creationId xmlns:a16="http://schemas.microsoft.com/office/drawing/2014/main" id="{612DBD21-EB96-4B41-901A-FCF3B26D5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57464"/>
            <a:ext cx="1473200" cy="1587"/>
          </a:xfrm>
          <a:prstGeom prst="line">
            <a:avLst/>
          </a:prstGeom>
          <a:noFill/>
          <a:ln w="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8205" name="Line 118">
            <a:extLst>
              <a:ext uri="{FF2B5EF4-FFF2-40B4-BE49-F238E27FC236}">
                <a16:creationId xmlns:a16="http://schemas.microsoft.com/office/drawing/2014/main" id="{8C9FD1F2-5EB6-4544-BE4E-1A439F096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334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206" name="Rectangle 119">
            <a:extLst>
              <a:ext uri="{FF2B5EF4-FFF2-40B4-BE49-F238E27FC236}">
                <a16:creationId xmlns:a16="http://schemas.microsoft.com/office/drawing/2014/main" id="{8F242E4B-99C4-46E3-9623-074247435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6405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/>
              <a:t>[ a / b ]</a:t>
            </a:r>
          </a:p>
        </p:txBody>
      </p:sp>
      <p:sp>
        <p:nvSpPr>
          <p:cNvPr id="48207" name="Text Box 120">
            <a:extLst>
              <a:ext uri="{FF2B5EF4-FFF2-40B4-BE49-F238E27FC236}">
                <a16:creationId xmlns:a16="http://schemas.microsoft.com/office/drawing/2014/main" id="{78155FE1-8E4A-4480-B573-5D0F41C45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76800"/>
            <a:ext cx="57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5400"/>
              <a:t>=</a:t>
            </a:r>
          </a:p>
        </p:txBody>
      </p:sp>
      <p:sp>
        <p:nvSpPr>
          <p:cNvPr id="48208" name="Text Box 121">
            <a:extLst>
              <a:ext uri="{FF2B5EF4-FFF2-40B4-BE49-F238E27FC236}">
                <a16:creationId xmlns:a16="http://schemas.microsoft.com/office/drawing/2014/main" id="{57B28BC0-94D4-4F9F-A002-95E387B5E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5029201"/>
            <a:ext cx="72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MX" altLang="es-CO" sz="2800" b="1"/>
              <a:t>OR</a:t>
            </a:r>
          </a:p>
        </p:txBody>
      </p:sp>
      <p:sp>
        <p:nvSpPr>
          <p:cNvPr id="48209" name="Rectangle 122">
            <a:extLst>
              <a:ext uri="{FF2B5EF4-FFF2-40B4-BE49-F238E27FC236}">
                <a16:creationId xmlns:a16="http://schemas.microsoft.com/office/drawing/2014/main" id="{9B3CF12D-AE62-4DD1-90CD-0019CBEE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0225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 dirty="0"/>
              <a:t>[ c / d ]</a:t>
            </a:r>
          </a:p>
        </p:txBody>
      </p:sp>
      <p:sp>
        <p:nvSpPr>
          <p:cNvPr id="48210" name="Text Box 123">
            <a:extLst>
              <a:ext uri="{FF2B5EF4-FFF2-40B4-BE49-F238E27FC236}">
                <a16:creationId xmlns:a16="http://schemas.microsoft.com/office/drawing/2014/main" id="{0BE7534F-7894-4485-A04C-D013E45A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4876800"/>
            <a:ext cx="57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5400"/>
              <a:t>=</a:t>
            </a:r>
          </a:p>
        </p:txBody>
      </p:sp>
      <p:sp>
        <p:nvSpPr>
          <p:cNvPr id="48211" name="Line 124">
            <a:extLst>
              <a:ext uri="{FF2B5EF4-FFF2-40B4-BE49-F238E27FC236}">
                <a16:creationId xmlns:a16="http://schemas.microsoft.com/office/drawing/2014/main" id="{5EB7F87A-07DB-4A1F-A65F-C2302F08C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334000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8212" name="Rectangle 125">
            <a:extLst>
              <a:ext uri="{FF2B5EF4-FFF2-40B4-BE49-F238E27FC236}">
                <a16:creationId xmlns:a16="http://schemas.microsoft.com/office/drawing/2014/main" id="{D8CF41C0-6B04-45D1-8F3F-DB8E6C7B3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6405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/>
              <a:t>[ ad ]</a:t>
            </a:r>
          </a:p>
        </p:txBody>
      </p:sp>
      <p:sp>
        <p:nvSpPr>
          <p:cNvPr id="48213" name="Rectangle 126">
            <a:extLst>
              <a:ext uri="{FF2B5EF4-FFF2-40B4-BE49-F238E27FC236}">
                <a16:creationId xmlns:a16="http://schemas.microsoft.com/office/drawing/2014/main" id="{6699EBC5-A3D8-4C1D-B4DF-4387BEE3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30225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/>
              <a:t>[ bc 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82B4CDAA-A785-4324-A7BE-34E5381C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8077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122B5F7-FC71-4ABB-B76A-D281137BD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839200" cy="533400"/>
          </a:xfrm>
          <a:noFill/>
        </p:spPr>
        <p:txBody>
          <a:bodyPr/>
          <a:lstStyle/>
          <a:p>
            <a:r>
              <a:rPr lang="es-MX" altLang="es-CO" sz="2800"/>
              <a:t>Medidas de asociación: razón de productos cruzados</a:t>
            </a:r>
            <a:endParaRPr lang="es-ES" altLang="es-CO" sz="2800"/>
          </a:p>
        </p:txBody>
      </p:sp>
      <p:graphicFrame>
        <p:nvGraphicFramePr>
          <p:cNvPr id="17446" name="Group 38">
            <a:extLst>
              <a:ext uri="{FF2B5EF4-FFF2-40B4-BE49-F238E27FC236}">
                <a16:creationId xmlns:a16="http://schemas.microsoft.com/office/drawing/2014/main" id="{09C247FC-826A-4AE3-B086-237E15014617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962401"/>
          <a:ext cx="8229600" cy="2506664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Cáncer pulmonar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cáncer pulmonar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Fumador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 = 40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= 15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 + b = 55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Fumador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 = 10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 = 45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 + d = 55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a + c = 50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+ d = 60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a+b+c+d =110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1230" name="Picture 31" descr="C:\Carmen\Educa\Epi sa0001\resas3.gif">
            <a:extLst>
              <a:ext uri="{FF2B5EF4-FFF2-40B4-BE49-F238E27FC236}">
                <a16:creationId xmlns:a16="http://schemas.microsoft.com/office/drawing/2014/main" id="{9EFBC36B-FE0E-43BA-B84C-7FA6A9F7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22338"/>
            <a:ext cx="57150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1" name="Text Box 32">
            <a:extLst>
              <a:ext uri="{FF2B5EF4-FFF2-40B4-BE49-F238E27FC236}">
                <a16:creationId xmlns:a16="http://schemas.microsoft.com/office/drawing/2014/main" id="{E0099D19-D082-4BD8-B0B4-908C2D9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8382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 b="1"/>
              <a:t>PRESENTE</a:t>
            </a:r>
            <a:endParaRPr lang="es-ES" altLang="es-CO" sz="1800" b="1"/>
          </a:p>
        </p:txBody>
      </p:sp>
      <p:sp>
        <p:nvSpPr>
          <p:cNvPr id="51232" name="Text Box 33">
            <a:extLst>
              <a:ext uri="{FF2B5EF4-FFF2-40B4-BE49-F238E27FC236}">
                <a16:creationId xmlns:a16="http://schemas.microsoft.com/office/drawing/2014/main" id="{9F058610-1D06-4507-AE62-AABD2E349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8382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 b="1"/>
              <a:t>PASADO</a:t>
            </a:r>
            <a:endParaRPr lang="es-ES" altLang="es-CO" sz="1800"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D1BE599-B334-4174-B31C-78F809A5F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153400" cy="685800"/>
          </a:xfrm>
          <a:noFill/>
        </p:spPr>
        <p:txBody>
          <a:bodyPr/>
          <a:lstStyle/>
          <a:p>
            <a:r>
              <a:rPr lang="es-MX" altLang="es-CO" sz="3600"/>
              <a:t>Medidas de asociación: oportunidad</a:t>
            </a:r>
            <a:endParaRPr lang="es-ES" altLang="es-CO" sz="3600"/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4178F8CF-AF0F-4EEF-9209-E5D735B6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853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CO" sz="1800" b="1">
                <a:cs typeface="Arial" panose="020B0604020202020204" pitchFamily="34" charset="0"/>
              </a:rPr>
              <a:t>Odds (chance):  </a:t>
            </a:r>
            <a:r>
              <a:rPr lang="es-ES" altLang="es-CO" sz="1800">
                <a:cs typeface="Arial" panose="020B0604020202020204" pitchFamily="34" charset="0"/>
              </a:rPr>
              <a:t>la probabilidad que un evento ocurra dividido entre la probabilidad que no ocurra. </a:t>
            </a:r>
            <a:endParaRPr lang="es-ES" altLang="es-CO" sz="1800"/>
          </a:p>
        </p:txBody>
      </p:sp>
      <p:sp>
        <p:nvSpPr>
          <p:cNvPr id="21535" name="Text Box 31">
            <a:extLst>
              <a:ext uri="{FF2B5EF4-FFF2-40B4-BE49-F238E27FC236}">
                <a16:creationId xmlns:a16="http://schemas.microsoft.com/office/drawing/2014/main" id="{2EE43252-8990-4D84-881E-41011BFCF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1"/>
            <a:ext cx="37338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/>
              <a:t>Chance de los casos</a:t>
            </a:r>
          </a:p>
          <a:p>
            <a:pPr>
              <a:spcBef>
                <a:spcPct val="50000"/>
              </a:spcBef>
            </a:pPr>
            <a:r>
              <a:rPr lang="en-US" altLang="es-CO" sz="1800" baseline="-25000"/>
              <a:t>=</a:t>
            </a:r>
            <a:r>
              <a:rPr lang="en-US" altLang="es-CO" sz="1800"/>
              <a:t>  </a:t>
            </a:r>
            <a:r>
              <a:rPr lang="en-US" altLang="es-CO" sz="1800" u="sng"/>
              <a:t>fumadores entre los casos   </a:t>
            </a:r>
          </a:p>
          <a:p>
            <a:pPr>
              <a:spcBef>
                <a:spcPct val="50000"/>
              </a:spcBef>
            </a:pPr>
            <a:r>
              <a:rPr lang="en-US" altLang="es-CO" sz="1800"/>
              <a:t>    no fumadores entre los casos</a:t>
            </a:r>
          </a:p>
          <a:p>
            <a:pPr>
              <a:spcBef>
                <a:spcPct val="50000"/>
              </a:spcBef>
            </a:pPr>
            <a:r>
              <a:rPr lang="en-US" altLang="es-CO" sz="1800" baseline="-25000"/>
              <a:t>=</a:t>
            </a:r>
            <a:r>
              <a:rPr lang="en-US" altLang="es-CO" sz="1800"/>
              <a:t>  </a:t>
            </a:r>
            <a:r>
              <a:rPr lang="en-US" altLang="es-CO" sz="1800" u="sng"/>
              <a:t>         a  </a:t>
            </a:r>
          </a:p>
          <a:p>
            <a:pPr>
              <a:spcBef>
                <a:spcPct val="50000"/>
              </a:spcBef>
            </a:pPr>
            <a:r>
              <a:rPr lang="en-US" altLang="es-CO" sz="1800"/>
              <a:t>	c </a:t>
            </a:r>
            <a:endParaRPr lang="es-ES" altLang="es-CO" sz="1800"/>
          </a:p>
        </p:txBody>
      </p:sp>
      <p:graphicFrame>
        <p:nvGraphicFramePr>
          <p:cNvPr id="21563" name="Group 59">
            <a:extLst>
              <a:ext uri="{FF2B5EF4-FFF2-40B4-BE49-F238E27FC236}">
                <a16:creationId xmlns:a16="http://schemas.microsoft.com/office/drawing/2014/main" id="{986FD8E9-8129-4A7A-88B0-704D46C9AC3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914401"/>
          <a:ext cx="8229600" cy="2506664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Enfermedad presente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Enfermedad ausente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 Presente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 = 40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= 15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 + b = 55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 ausente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 = 10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 = 45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 + d = 55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a + c = 50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+ d = 60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a+b+c+d =110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64" name="Text Box 60">
            <a:extLst>
              <a:ext uri="{FF2B5EF4-FFF2-40B4-BE49-F238E27FC236}">
                <a16:creationId xmlns:a16="http://schemas.microsoft.com/office/drawing/2014/main" id="{276AA4E8-D851-4607-A003-863F3D0DE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19601"/>
            <a:ext cx="41910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/>
              <a:t>Chance de los controles</a:t>
            </a:r>
          </a:p>
          <a:p>
            <a:pPr>
              <a:spcBef>
                <a:spcPct val="50000"/>
              </a:spcBef>
            </a:pPr>
            <a:r>
              <a:rPr lang="en-US" altLang="es-CO" sz="1800" baseline="-25000"/>
              <a:t>=</a:t>
            </a:r>
            <a:r>
              <a:rPr lang="en-US" altLang="es-CO" sz="1800"/>
              <a:t>  </a:t>
            </a:r>
            <a:r>
              <a:rPr lang="en-US" altLang="es-CO" sz="1800" u="sng"/>
              <a:t>fumadores entre los controles   </a:t>
            </a:r>
          </a:p>
          <a:p>
            <a:pPr>
              <a:spcBef>
                <a:spcPct val="50000"/>
              </a:spcBef>
            </a:pPr>
            <a:r>
              <a:rPr lang="en-US" altLang="es-CO" sz="1800"/>
              <a:t>    no fumadores entre los controles</a:t>
            </a:r>
          </a:p>
          <a:p>
            <a:pPr>
              <a:spcBef>
                <a:spcPct val="50000"/>
              </a:spcBef>
            </a:pPr>
            <a:r>
              <a:rPr lang="en-US" altLang="es-CO" sz="1800" baseline="-25000"/>
              <a:t>=</a:t>
            </a:r>
            <a:r>
              <a:rPr lang="en-US" altLang="es-CO" sz="1800"/>
              <a:t>  </a:t>
            </a:r>
            <a:r>
              <a:rPr lang="en-US" altLang="es-CO" sz="1800" u="sng"/>
              <a:t>         b  </a:t>
            </a:r>
          </a:p>
          <a:p>
            <a:pPr>
              <a:spcBef>
                <a:spcPct val="50000"/>
              </a:spcBef>
            </a:pPr>
            <a:r>
              <a:rPr lang="en-US" altLang="es-CO" sz="1800"/>
              <a:t>	d </a:t>
            </a:r>
            <a:endParaRPr lang="es-ES" altLang="es-CO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 autoUpdateAnimBg="0"/>
      <p:bldP spid="21535" grpId="0" autoUpdateAnimBg="0"/>
      <p:bldP spid="21564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3173247-2413-42B9-A8B5-FAE829211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685800"/>
          </a:xfrm>
          <a:noFill/>
        </p:spPr>
        <p:txBody>
          <a:bodyPr/>
          <a:lstStyle/>
          <a:p>
            <a:r>
              <a:rPr lang="es-MX" altLang="es-CO" sz="3600"/>
              <a:t>Medidas de asociación: razón de oportunidad</a:t>
            </a:r>
            <a:endParaRPr lang="es-ES" altLang="es-CO" sz="3600"/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61E34719-2989-4EB5-9E3F-1794B2AE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92451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/>
              <a:t>Razón de chances: compara la chance de los casos con la de los controles</a:t>
            </a:r>
            <a:endParaRPr lang="es-ES" altLang="es-CO" sz="1800"/>
          </a:p>
        </p:txBody>
      </p:sp>
      <p:sp>
        <p:nvSpPr>
          <p:cNvPr id="22559" name="Text Box 31">
            <a:extLst>
              <a:ext uri="{FF2B5EF4-FFF2-40B4-BE49-F238E27FC236}">
                <a16:creationId xmlns:a16="http://schemas.microsoft.com/office/drawing/2014/main" id="{EDDA399B-628F-4171-8C48-763271867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1"/>
            <a:ext cx="8077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 baseline="-25000"/>
              <a:t>=</a:t>
            </a:r>
            <a:r>
              <a:rPr lang="en-US" altLang="es-CO" sz="1800"/>
              <a:t>  </a:t>
            </a:r>
            <a:r>
              <a:rPr lang="en-US" altLang="es-CO" sz="1800" u="sng"/>
              <a:t>chance    para   los casos  </a:t>
            </a:r>
          </a:p>
          <a:p>
            <a:pPr>
              <a:spcBef>
                <a:spcPct val="50000"/>
              </a:spcBef>
            </a:pPr>
            <a:r>
              <a:rPr lang="en-US" altLang="es-CO" sz="1800"/>
              <a:t>    chance para los controles</a:t>
            </a:r>
          </a:p>
        </p:txBody>
      </p:sp>
      <p:sp>
        <p:nvSpPr>
          <p:cNvPr id="22560" name="Text Box 32">
            <a:extLst>
              <a:ext uri="{FF2B5EF4-FFF2-40B4-BE49-F238E27FC236}">
                <a16:creationId xmlns:a16="http://schemas.microsoft.com/office/drawing/2014/main" id="{BA7DC69E-6A33-42D1-94E1-F7A81434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95801"/>
            <a:ext cx="8077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CO" sz="1800" baseline="-25000"/>
              <a:t>=</a:t>
            </a:r>
            <a:r>
              <a:rPr lang="en-US" altLang="es-CO" sz="1800"/>
              <a:t>  </a:t>
            </a:r>
            <a:r>
              <a:rPr lang="en-US" altLang="es-CO" sz="1800" u="sng"/>
              <a:t>     a   / b </a:t>
            </a:r>
            <a:r>
              <a:rPr lang="en-US" altLang="es-CO" sz="1800"/>
              <a:t>         </a:t>
            </a:r>
            <a:r>
              <a:rPr lang="en-US" altLang="es-CO" sz="1800" u="sng"/>
              <a:t>= a * d</a:t>
            </a:r>
          </a:p>
          <a:p>
            <a:pPr>
              <a:spcBef>
                <a:spcPct val="50000"/>
              </a:spcBef>
            </a:pPr>
            <a:r>
              <a:rPr lang="en-US" altLang="es-CO" sz="1800"/>
              <a:t>     c / d                    b * c</a:t>
            </a:r>
          </a:p>
          <a:p>
            <a:pPr>
              <a:spcBef>
                <a:spcPct val="50000"/>
              </a:spcBef>
            </a:pPr>
            <a:r>
              <a:rPr lang="en-US" altLang="es-CO" sz="1800" baseline="-25000"/>
              <a:t>=</a:t>
            </a:r>
            <a:r>
              <a:rPr lang="en-US" altLang="es-CO" sz="1800"/>
              <a:t>    </a:t>
            </a:r>
            <a:r>
              <a:rPr lang="en-US" altLang="es-CO" sz="1800" u="sng"/>
              <a:t>40 * 45     </a:t>
            </a:r>
            <a:r>
              <a:rPr lang="en-US" altLang="es-CO" sz="1800" baseline="-25000"/>
              <a:t>= </a:t>
            </a:r>
            <a:r>
              <a:rPr lang="en-US" altLang="es-CO" sz="1800"/>
              <a:t>  </a:t>
            </a:r>
            <a:r>
              <a:rPr lang="en-US" altLang="es-CO" sz="1800" u="sng"/>
              <a:t> 1800  </a:t>
            </a:r>
            <a:r>
              <a:rPr lang="en-US" altLang="es-CO" sz="1800"/>
              <a:t>   = 12</a:t>
            </a:r>
          </a:p>
          <a:p>
            <a:pPr>
              <a:spcBef>
                <a:spcPct val="50000"/>
              </a:spcBef>
            </a:pPr>
            <a:r>
              <a:rPr lang="en-US" altLang="es-CO" sz="1800"/>
              <a:t>      15 * 10         150</a:t>
            </a:r>
          </a:p>
          <a:p>
            <a:pPr>
              <a:spcBef>
                <a:spcPct val="50000"/>
              </a:spcBef>
            </a:pPr>
            <a:endParaRPr lang="es-ES" altLang="es-CO" sz="1800"/>
          </a:p>
        </p:txBody>
      </p:sp>
      <p:graphicFrame>
        <p:nvGraphicFramePr>
          <p:cNvPr id="22588" name="Group 60">
            <a:extLst>
              <a:ext uri="{FF2B5EF4-FFF2-40B4-BE49-F238E27FC236}">
                <a16:creationId xmlns:a16="http://schemas.microsoft.com/office/drawing/2014/main" id="{55045887-8242-4FCB-B871-ED7739A952CE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838200"/>
          <a:ext cx="8915400" cy="2121036"/>
        </p:xfrm>
        <a:graphic>
          <a:graphicData uri="http://schemas.openxmlformats.org/drawingml/2006/table">
            <a:tbl>
              <a:tblPr/>
              <a:tblGrid>
                <a:gridCol w="218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Enfermedad presente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Enfermedad ausente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 Presente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 = 40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= 15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 + b = 55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 ausente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 = 10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 = 45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 + d = 55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a + c = 50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 + d = 60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a+b+c+d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=110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" grpId="0" autoUpdateAnimBg="0"/>
      <p:bldP spid="22559" grpId="0" autoUpdateAnimBg="0"/>
      <p:bldP spid="2256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C4A6C393-188A-421A-B184-A9713B52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24051"/>
            <a:ext cx="79248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s-ES_tradnl" altLang="es-CO" sz="2000">
                <a:latin typeface="Verdana" panose="020B0604030504040204" pitchFamily="34" charset="0"/>
              </a:rPr>
              <a:t>   Si la exposición se asocia con la enfermedad, la  </a:t>
            </a:r>
          </a:p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     Prevalencia del daño es diferente entre Expuestos y No     </a:t>
            </a:r>
          </a:p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     expuestos</a:t>
            </a:r>
          </a:p>
        </p:txBody>
      </p:sp>
      <p:sp>
        <p:nvSpPr>
          <p:cNvPr id="54275" name="Rectangle 6">
            <a:extLst>
              <a:ext uri="{FF2B5EF4-FFF2-40B4-BE49-F238E27FC236}">
                <a16:creationId xmlns:a16="http://schemas.microsoft.com/office/drawing/2014/main" id="{F3A6020D-F671-47E2-A71C-1492D126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3" y="1447800"/>
            <a:ext cx="74215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s-ES_tradnl" altLang="es-CO" sz="2000">
                <a:latin typeface="Verdana" panose="020B0604030504040204" pitchFamily="34" charset="0"/>
              </a:rPr>
              <a:t>   Compara la prevalencia en dos grupos</a:t>
            </a:r>
          </a:p>
        </p:txBody>
      </p:sp>
      <p:sp>
        <p:nvSpPr>
          <p:cNvPr id="54276" name="Rectangle 7">
            <a:extLst>
              <a:ext uri="{FF2B5EF4-FFF2-40B4-BE49-F238E27FC236}">
                <a16:creationId xmlns:a16="http://schemas.microsoft.com/office/drawing/2014/main" id="{A6C12E4C-0165-4E55-8310-D2B90289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3276600" cy="16764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4277" name="Rectangle 8">
            <a:extLst>
              <a:ext uri="{FF2B5EF4-FFF2-40B4-BE49-F238E27FC236}">
                <a16:creationId xmlns:a16="http://schemas.microsoft.com/office/drawing/2014/main" id="{01531852-92BE-442F-918C-F3263897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3727451"/>
            <a:ext cx="18907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i="1">
                <a:latin typeface="Verdana" panose="020B0604030504040204" pitchFamily="34" charset="0"/>
              </a:rPr>
              <a:t>RR  =</a:t>
            </a:r>
          </a:p>
        </p:txBody>
      </p:sp>
      <p:sp>
        <p:nvSpPr>
          <p:cNvPr id="54278" name="Rectangle 9">
            <a:extLst>
              <a:ext uri="{FF2B5EF4-FFF2-40B4-BE49-F238E27FC236}">
                <a16:creationId xmlns:a16="http://schemas.microsoft.com/office/drawing/2014/main" id="{753962A1-845C-4350-AD8E-B66A149E7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838" y="3414714"/>
            <a:ext cx="10715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>
                <a:latin typeface="Verdana" panose="020B0604030504040204" pitchFamily="34" charset="0"/>
              </a:rPr>
              <a:t>PPe</a:t>
            </a:r>
          </a:p>
        </p:txBody>
      </p:sp>
      <p:sp>
        <p:nvSpPr>
          <p:cNvPr id="54279" name="Rectangle 11">
            <a:extLst>
              <a:ext uri="{FF2B5EF4-FFF2-40B4-BE49-F238E27FC236}">
                <a16:creationId xmlns:a16="http://schemas.microsoft.com/office/drawing/2014/main" id="{645D8D5A-D17F-4403-9658-345649C6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4038601"/>
            <a:ext cx="137318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>
                <a:latin typeface="Verdana" panose="020B0604030504040204" pitchFamily="34" charset="0"/>
              </a:rPr>
              <a:t>PPne</a:t>
            </a:r>
          </a:p>
        </p:txBody>
      </p:sp>
      <p:sp>
        <p:nvSpPr>
          <p:cNvPr id="54280" name="Rectangle 14">
            <a:extLst>
              <a:ext uri="{FF2B5EF4-FFF2-40B4-BE49-F238E27FC236}">
                <a16:creationId xmlns:a16="http://schemas.microsoft.com/office/drawing/2014/main" id="{CC3ADF22-B7FE-4FBB-BEE6-A0072E51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532188"/>
            <a:ext cx="2806700" cy="2921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4281" name="Rectangle 15">
            <a:extLst>
              <a:ext uri="{FF2B5EF4-FFF2-40B4-BE49-F238E27FC236}">
                <a16:creationId xmlns:a16="http://schemas.microsoft.com/office/drawing/2014/main" id="{3132A6BD-24D9-4BA2-8CF0-78E7B8A3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836988"/>
            <a:ext cx="2806700" cy="2921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4282" name="Rectangle 16">
            <a:extLst>
              <a:ext uri="{FF2B5EF4-FFF2-40B4-BE49-F238E27FC236}">
                <a16:creationId xmlns:a16="http://schemas.microsoft.com/office/drawing/2014/main" id="{3E648C8E-039A-414A-A6C2-B30D16A5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141788"/>
            <a:ext cx="2806700" cy="2921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4283" name="Rectangle 17">
            <a:extLst>
              <a:ext uri="{FF2B5EF4-FFF2-40B4-BE49-F238E27FC236}">
                <a16:creationId xmlns:a16="http://schemas.microsoft.com/office/drawing/2014/main" id="{1E33911B-4719-4C17-BAEA-B13CD7D3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446588"/>
            <a:ext cx="2806700" cy="2921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4284" name="Rectangle 18">
            <a:extLst>
              <a:ext uri="{FF2B5EF4-FFF2-40B4-BE49-F238E27FC236}">
                <a16:creationId xmlns:a16="http://schemas.microsoft.com/office/drawing/2014/main" id="{977CDD5A-7E3D-4C0D-8F19-67ECBEF56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228975"/>
            <a:ext cx="2806700" cy="2921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87C19762-6631-4061-8FA8-34884C1E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474662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485E7970-6235-4129-80AD-685D00395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2994025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4287" name="Rectangle 21">
            <a:extLst>
              <a:ext uri="{FF2B5EF4-FFF2-40B4-BE49-F238E27FC236}">
                <a16:creationId xmlns:a16="http://schemas.microsoft.com/office/drawing/2014/main" id="{F89AE376-AB41-4DB4-A6DB-34696E2C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6" y="3511551"/>
            <a:ext cx="55784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>
                <a:latin typeface="Verdana" panose="020B0604030504040204" pitchFamily="34" charset="0"/>
              </a:rPr>
              <a:t>PP</a:t>
            </a:r>
          </a:p>
        </p:txBody>
      </p:sp>
      <p:sp>
        <p:nvSpPr>
          <p:cNvPr id="54288" name="Rectangle 22">
            <a:extLst>
              <a:ext uri="{FF2B5EF4-FFF2-40B4-BE49-F238E27FC236}">
                <a16:creationId xmlns:a16="http://schemas.microsoft.com/office/drawing/2014/main" id="{0E56B742-C885-415E-BA9B-75CB6EB9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3457575"/>
            <a:ext cx="749300" cy="12827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4289" name="Rectangle 23">
            <a:extLst>
              <a:ext uri="{FF2B5EF4-FFF2-40B4-BE49-F238E27FC236}">
                <a16:creationId xmlns:a16="http://schemas.microsoft.com/office/drawing/2014/main" id="{D966E96D-D071-4076-9A3A-595DCEFE2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371975"/>
            <a:ext cx="749300" cy="3683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100000">
                <a:srgbClr val="765E5E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6240E6C4-14CA-4AD0-BDBD-91C981D16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451225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6105" name="Line 25">
            <a:extLst>
              <a:ext uri="{FF2B5EF4-FFF2-40B4-BE49-F238E27FC236}">
                <a16:creationId xmlns:a16="http://schemas.microsoft.com/office/drawing/2014/main" id="{B13794EA-6EE1-4329-833D-FF065F69B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3375025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6106" name="Line 26">
            <a:extLst>
              <a:ext uri="{FF2B5EF4-FFF2-40B4-BE49-F238E27FC236}">
                <a16:creationId xmlns:a16="http://schemas.microsoft.com/office/drawing/2014/main" id="{C34D5615-091C-4843-9C22-952E4FAC3D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9750" y="4289425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4293" name="Rectangle 27">
            <a:extLst>
              <a:ext uri="{FF2B5EF4-FFF2-40B4-BE49-F238E27FC236}">
                <a16:creationId xmlns:a16="http://schemas.microsoft.com/office/drawing/2014/main" id="{B8E32ECD-D182-4C50-9E20-0D17ABC6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371975"/>
            <a:ext cx="749300" cy="368300"/>
          </a:xfrm>
          <a:prstGeom prst="rect">
            <a:avLst/>
          </a:prstGeom>
          <a:gradFill rotWithShape="0">
            <a:gsLst>
              <a:gs pos="0">
                <a:srgbClr val="185E18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4294" name="Rectangle 28">
            <a:extLst>
              <a:ext uri="{FF2B5EF4-FFF2-40B4-BE49-F238E27FC236}">
                <a16:creationId xmlns:a16="http://schemas.microsoft.com/office/drawing/2014/main" id="{F534D113-9CAA-410C-BBEF-25794C78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6" y="4800600"/>
            <a:ext cx="63972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PPe</a:t>
            </a:r>
          </a:p>
        </p:txBody>
      </p:sp>
      <p:sp>
        <p:nvSpPr>
          <p:cNvPr id="54295" name="Rectangle 29">
            <a:extLst>
              <a:ext uri="{FF2B5EF4-FFF2-40B4-BE49-F238E27FC236}">
                <a16:creationId xmlns:a16="http://schemas.microsoft.com/office/drawing/2014/main" id="{3CE1E439-DECA-4998-98D4-C9C1A8A9F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6" y="4724400"/>
            <a:ext cx="8079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PPne</a:t>
            </a:r>
          </a:p>
        </p:txBody>
      </p:sp>
      <p:sp>
        <p:nvSpPr>
          <p:cNvPr id="54296" name="Rectangle 30">
            <a:extLst>
              <a:ext uri="{FF2B5EF4-FFF2-40B4-BE49-F238E27FC236}">
                <a16:creationId xmlns:a16="http://schemas.microsoft.com/office/drawing/2014/main" id="{679551BA-A200-4697-9E3B-496C6C46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3557588"/>
            <a:ext cx="147636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Diferencia</a:t>
            </a:r>
          </a:p>
        </p:txBody>
      </p:sp>
      <p:sp>
        <p:nvSpPr>
          <p:cNvPr id="54297" name="Rectangle 31">
            <a:extLst>
              <a:ext uri="{FF2B5EF4-FFF2-40B4-BE49-F238E27FC236}">
                <a16:creationId xmlns:a16="http://schemas.microsoft.com/office/drawing/2014/main" id="{1446D861-112A-4938-89AE-3AD9DDB4F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78486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Solo en ciertas condiciones puede estimar la fuerza de asociación entre el factor y el daño</a:t>
            </a:r>
          </a:p>
        </p:txBody>
      </p:sp>
      <p:sp>
        <p:nvSpPr>
          <p:cNvPr id="54298" name="Text Box 35">
            <a:extLst>
              <a:ext uri="{FF2B5EF4-FFF2-40B4-BE49-F238E27FC236}">
                <a16:creationId xmlns:a16="http://schemas.microsoft.com/office/drawing/2014/main" id="{B9647CBF-3034-4C56-8F00-73E01633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98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4299" name="Text Box 40">
            <a:extLst>
              <a:ext uri="{FF2B5EF4-FFF2-40B4-BE49-F238E27FC236}">
                <a16:creationId xmlns:a16="http://schemas.microsoft.com/office/drawing/2014/main" id="{DBF4D60C-1FD6-4C6B-9CA0-1D2943F91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 sz="3200">
                <a:latin typeface="Verdana" panose="020B0604030504040204" pitchFamily="34" charset="0"/>
              </a:rPr>
              <a:t>Razón de Prevalencias</a:t>
            </a:r>
            <a:endParaRPr lang="es-ES" altLang="es-CO">
              <a:latin typeface="Verdana" panose="020B0604030504040204" pitchFamily="34" charset="0"/>
            </a:endParaRPr>
          </a:p>
        </p:txBody>
      </p:sp>
      <p:sp>
        <p:nvSpPr>
          <p:cNvPr id="54300" name="Line 41">
            <a:extLst>
              <a:ext uri="{FF2B5EF4-FFF2-40B4-BE49-F238E27FC236}">
                <a16:creationId xmlns:a16="http://schemas.microsoft.com/office/drawing/2014/main" id="{0AE3DDCA-314A-452F-A6BC-7AFC314A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962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4">
            <a:extLst>
              <a:ext uri="{FF2B5EF4-FFF2-40B4-BE49-F238E27FC236}">
                <a16:creationId xmlns:a16="http://schemas.microsoft.com/office/drawing/2014/main" id="{BCF368CF-74BB-4377-A026-F335A74D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4724400" cy="1447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 sz="2000">
              <a:latin typeface="Verdana" panose="020B0604030504040204" pitchFamily="34" charset="0"/>
            </a:endParaRPr>
          </a:p>
        </p:txBody>
      </p:sp>
      <p:sp>
        <p:nvSpPr>
          <p:cNvPr id="55299" name="Rectangle 75">
            <a:extLst>
              <a:ext uri="{FF2B5EF4-FFF2-40B4-BE49-F238E27FC236}">
                <a16:creationId xmlns:a16="http://schemas.microsoft.com/office/drawing/2014/main" id="{3BB0E6AA-E7E4-4FA0-B08F-413BBAAF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4724400" cy="1447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 sz="2000">
              <a:latin typeface="Verdana" panose="020B0604030504040204" pitchFamily="34" charset="0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6A6C0C3-0F62-4309-88DA-D86C924A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95400"/>
            <a:ext cx="4800600" cy="1447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 sz="2000">
              <a:latin typeface="Verdana" panose="020B0604030504040204" pitchFamily="34" charset="0"/>
            </a:endParaRPr>
          </a:p>
        </p:txBody>
      </p:sp>
      <p:grpSp>
        <p:nvGrpSpPr>
          <p:cNvPr id="55301" name="Group 7">
            <a:extLst>
              <a:ext uri="{FF2B5EF4-FFF2-40B4-BE49-F238E27FC236}">
                <a16:creationId xmlns:a16="http://schemas.microsoft.com/office/drawing/2014/main" id="{02E6AC4E-AC7E-400E-86BF-B0F7E17EDF35}"/>
              </a:ext>
            </a:extLst>
          </p:cNvPr>
          <p:cNvGrpSpPr>
            <a:grpSpLocks/>
          </p:cNvGrpSpPr>
          <p:nvPr/>
        </p:nvGrpSpPr>
        <p:grpSpPr bwMode="auto">
          <a:xfrm>
            <a:off x="2851151" y="1447801"/>
            <a:ext cx="2295525" cy="1120775"/>
            <a:chOff x="724" y="2404"/>
            <a:chExt cx="1768" cy="951"/>
          </a:xfrm>
        </p:grpSpPr>
        <p:grpSp>
          <p:nvGrpSpPr>
            <p:cNvPr id="55355" name="Group 8">
              <a:extLst>
                <a:ext uri="{FF2B5EF4-FFF2-40B4-BE49-F238E27FC236}">
                  <a16:creationId xmlns:a16="http://schemas.microsoft.com/office/drawing/2014/main" id="{B1EA3319-4056-4AC3-B78B-73712EBE8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2595"/>
              <a:ext cx="1768" cy="760"/>
              <a:chOff x="724" y="2595"/>
              <a:chExt cx="1768" cy="760"/>
            </a:xfrm>
          </p:grpSpPr>
          <p:sp>
            <p:nvSpPr>
              <p:cNvPr id="55357" name="Rectangle 9">
                <a:extLst>
                  <a:ext uri="{FF2B5EF4-FFF2-40B4-BE49-F238E27FC236}">
                    <a16:creationId xmlns:a16="http://schemas.microsoft.com/office/drawing/2014/main" id="{ECE69368-2EC4-421E-93C5-0ADA32827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595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58" name="Rectangle 10">
                <a:extLst>
                  <a:ext uri="{FF2B5EF4-FFF2-40B4-BE49-F238E27FC236}">
                    <a16:creationId xmlns:a16="http://schemas.microsoft.com/office/drawing/2014/main" id="{79BD739E-8026-4237-A046-9B52976DA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787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59" name="Rectangle 11">
                <a:extLst>
                  <a:ext uri="{FF2B5EF4-FFF2-40B4-BE49-F238E27FC236}">
                    <a16:creationId xmlns:a16="http://schemas.microsoft.com/office/drawing/2014/main" id="{C753EB73-031C-4CC7-BD20-68F35C44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979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60" name="Rectangle 12">
                <a:extLst>
                  <a:ext uri="{FF2B5EF4-FFF2-40B4-BE49-F238E27FC236}">
                    <a16:creationId xmlns:a16="http://schemas.microsoft.com/office/drawing/2014/main" id="{432B0FC5-CCF3-4224-9A9B-57BB7FE4E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171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55356" name="Rectangle 13">
              <a:extLst>
                <a:ext uri="{FF2B5EF4-FFF2-40B4-BE49-F238E27FC236}">
                  <a16:creationId xmlns:a16="http://schemas.microsoft.com/office/drawing/2014/main" id="{5A4842B5-17A1-4D94-946A-856F39CC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404"/>
              <a:ext cx="1768" cy="18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>
              <a:prstShdw prst="shdw17" dist="17961" dir="2700000">
                <a:srgbClr val="0000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47118" name="Line 14">
            <a:extLst>
              <a:ext uri="{FF2B5EF4-FFF2-40B4-BE49-F238E27FC236}">
                <a16:creationId xmlns:a16="http://schemas.microsoft.com/office/drawing/2014/main" id="{7AFEA770-472F-4956-B920-9BF9BB3E6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9" y="2574925"/>
            <a:ext cx="2243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A3EC9DAF-B8C5-498E-A225-E4EED2292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1219200"/>
            <a:ext cx="0" cy="1301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5304" name="Rectangle 16">
            <a:extLst>
              <a:ext uri="{FF2B5EF4-FFF2-40B4-BE49-F238E27FC236}">
                <a16:creationId xmlns:a16="http://schemas.microsoft.com/office/drawing/2014/main" id="{4D42D9CC-6FA6-4DAE-B9B4-CE7496110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1657350"/>
            <a:ext cx="41357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</a:t>
            </a:r>
          </a:p>
        </p:txBody>
      </p:sp>
      <p:sp>
        <p:nvSpPr>
          <p:cNvPr id="55305" name="Rectangle 17">
            <a:extLst>
              <a:ext uri="{FF2B5EF4-FFF2-40B4-BE49-F238E27FC236}">
                <a16:creationId xmlns:a16="http://schemas.microsoft.com/office/drawing/2014/main" id="{FBA0616B-7820-4A1E-B5B1-375D07941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1" y="1617663"/>
            <a:ext cx="612775" cy="9525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5306" name="Rectangle 18">
            <a:extLst>
              <a:ext uri="{FF2B5EF4-FFF2-40B4-BE49-F238E27FC236}">
                <a16:creationId xmlns:a16="http://schemas.microsoft.com/office/drawing/2014/main" id="{A7C0902C-F287-43C7-9198-929D0F8F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1" y="2297113"/>
            <a:ext cx="612775" cy="273050"/>
          </a:xfrm>
          <a:prstGeom prst="rect">
            <a:avLst/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995C5C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2DB1B725-CB7F-4D8C-876F-E60C4BFA8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075" y="161290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D1F44E2F-4B35-4259-8CC4-DAB30430A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163" y="1555750"/>
            <a:ext cx="61912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9A585C94-382F-41CD-B685-06C3F5ADA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5251" y="2235201"/>
            <a:ext cx="123825" cy="11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5310" name="Rectangle 22">
            <a:extLst>
              <a:ext uri="{FF2B5EF4-FFF2-40B4-BE49-F238E27FC236}">
                <a16:creationId xmlns:a16="http://schemas.microsoft.com/office/drawing/2014/main" id="{CFE94EA5-D57E-4ADB-834F-8660B6C1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1" y="2297113"/>
            <a:ext cx="612775" cy="273050"/>
          </a:xfrm>
          <a:prstGeom prst="rect">
            <a:avLst/>
          </a:prstGeom>
          <a:gradFill rotWithShape="0">
            <a:gsLst>
              <a:gs pos="0">
                <a:srgbClr val="185E18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5311" name="Rectangle 23">
            <a:extLst>
              <a:ext uri="{FF2B5EF4-FFF2-40B4-BE49-F238E27FC236}">
                <a16:creationId xmlns:a16="http://schemas.microsoft.com/office/drawing/2014/main" id="{5B425472-5D2F-4EB8-A191-ED9FB98C0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622550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PPe</a:t>
            </a:r>
          </a:p>
        </p:txBody>
      </p:sp>
      <p:sp>
        <p:nvSpPr>
          <p:cNvPr id="55312" name="Rectangle 24">
            <a:extLst>
              <a:ext uri="{FF2B5EF4-FFF2-40B4-BE49-F238E27FC236}">
                <a16:creationId xmlns:a16="http://schemas.microsoft.com/office/drawing/2014/main" id="{9E9115FE-F3EA-46CE-86B0-2901C2B6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4" y="2622550"/>
            <a:ext cx="60753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PPne</a:t>
            </a:r>
          </a:p>
        </p:txBody>
      </p:sp>
      <p:sp>
        <p:nvSpPr>
          <p:cNvPr id="55313" name="Rectangle 25">
            <a:extLst>
              <a:ext uri="{FF2B5EF4-FFF2-40B4-BE49-F238E27FC236}">
                <a16:creationId xmlns:a16="http://schemas.microsoft.com/office/drawing/2014/main" id="{30D4A9D4-BC86-4720-A90C-1B9B348B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1692275"/>
            <a:ext cx="108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Diferencia</a:t>
            </a:r>
          </a:p>
        </p:txBody>
      </p:sp>
      <p:sp>
        <p:nvSpPr>
          <p:cNvPr id="55314" name="Rectangle 28">
            <a:extLst>
              <a:ext uri="{FF2B5EF4-FFF2-40B4-BE49-F238E27FC236}">
                <a16:creationId xmlns:a16="http://schemas.microsoft.com/office/drawing/2014/main" id="{E4AB7807-5153-4730-BF6F-E9CAD438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00401"/>
            <a:ext cx="4876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 i="1">
                <a:latin typeface="Verdana" panose="020B0604030504040204" pitchFamily="34" charset="0"/>
              </a:rPr>
              <a:t>La Prevalencia es igual en expuestos y no expuestos   RP  &gt; 1</a:t>
            </a:r>
          </a:p>
          <a:p>
            <a:r>
              <a:rPr lang="es-ES_tradnl" altLang="es-CO" sz="1600" i="1">
                <a:latin typeface="Verdana" panose="020B0604030504040204" pitchFamily="34" charset="0"/>
              </a:rPr>
              <a:t>No hay evidencia de asociación</a:t>
            </a:r>
          </a:p>
          <a:p>
            <a:endParaRPr lang="es-ES_tradnl" altLang="es-CO" sz="1600" i="1">
              <a:latin typeface="Verdana" panose="020B0604030504040204" pitchFamily="34" charset="0"/>
            </a:endParaRPr>
          </a:p>
        </p:txBody>
      </p:sp>
      <p:grpSp>
        <p:nvGrpSpPr>
          <p:cNvPr id="55315" name="Group 30">
            <a:extLst>
              <a:ext uri="{FF2B5EF4-FFF2-40B4-BE49-F238E27FC236}">
                <a16:creationId xmlns:a16="http://schemas.microsoft.com/office/drawing/2014/main" id="{A6AE095B-BB7B-4C33-9BC9-6500D4FE6FCA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3146426"/>
            <a:ext cx="2293938" cy="1120775"/>
            <a:chOff x="724" y="2404"/>
            <a:chExt cx="1768" cy="951"/>
          </a:xfrm>
        </p:grpSpPr>
        <p:grpSp>
          <p:nvGrpSpPr>
            <p:cNvPr id="55349" name="Group 31">
              <a:extLst>
                <a:ext uri="{FF2B5EF4-FFF2-40B4-BE49-F238E27FC236}">
                  <a16:creationId xmlns:a16="http://schemas.microsoft.com/office/drawing/2014/main" id="{739A6B1A-85CF-4680-87D9-745501394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2595"/>
              <a:ext cx="1768" cy="760"/>
              <a:chOff x="724" y="2595"/>
              <a:chExt cx="1768" cy="760"/>
            </a:xfrm>
          </p:grpSpPr>
          <p:sp>
            <p:nvSpPr>
              <p:cNvPr id="55351" name="Rectangle 32">
                <a:extLst>
                  <a:ext uri="{FF2B5EF4-FFF2-40B4-BE49-F238E27FC236}">
                    <a16:creationId xmlns:a16="http://schemas.microsoft.com/office/drawing/2014/main" id="{9FCADB6A-2735-47D8-9428-F71C4D4B4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595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52" name="Rectangle 33">
                <a:extLst>
                  <a:ext uri="{FF2B5EF4-FFF2-40B4-BE49-F238E27FC236}">
                    <a16:creationId xmlns:a16="http://schemas.microsoft.com/office/drawing/2014/main" id="{D2D3C35C-9787-46BE-9EC6-7899C0755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787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53" name="Rectangle 34">
                <a:extLst>
                  <a:ext uri="{FF2B5EF4-FFF2-40B4-BE49-F238E27FC236}">
                    <a16:creationId xmlns:a16="http://schemas.microsoft.com/office/drawing/2014/main" id="{1AC7FA25-2D05-44B2-B36C-DC0244491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979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54" name="Rectangle 35">
                <a:extLst>
                  <a:ext uri="{FF2B5EF4-FFF2-40B4-BE49-F238E27FC236}">
                    <a16:creationId xmlns:a16="http://schemas.microsoft.com/office/drawing/2014/main" id="{1D0A1872-4FA4-4275-B3C2-F83956850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171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55350" name="Rectangle 36">
              <a:extLst>
                <a:ext uri="{FF2B5EF4-FFF2-40B4-BE49-F238E27FC236}">
                  <a16:creationId xmlns:a16="http://schemas.microsoft.com/office/drawing/2014/main" id="{8D57B5A9-ACDE-4F08-AF33-09ADE9736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404"/>
              <a:ext cx="1768" cy="18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>
              <a:prstShdw prst="shdw17" dist="17961" dir="2700000">
                <a:srgbClr val="0000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47141" name="Line 37">
            <a:extLst>
              <a:ext uri="{FF2B5EF4-FFF2-40B4-BE49-F238E27FC236}">
                <a16:creationId xmlns:a16="http://schemas.microsoft.com/office/drawing/2014/main" id="{192BCC28-E675-4ACC-BC35-A6D977923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8" y="4273550"/>
            <a:ext cx="2241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42" name="Line 38">
            <a:extLst>
              <a:ext uri="{FF2B5EF4-FFF2-40B4-BE49-F238E27FC236}">
                <a16:creationId xmlns:a16="http://schemas.microsoft.com/office/drawing/2014/main" id="{FC465CAA-4D9D-4046-8D38-DD1D35A5C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8" y="2971800"/>
            <a:ext cx="0" cy="1301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5318" name="Rectangle 39">
            <a:extLst>
              <a:ext uri="{FF2B5EF4-FFF2-40B4-BE49-F238E27FC236}">
                <a16:creationId xmlns:a16="http://schemas.microsoft.com/office/drawing/2014/main" id="{7B847981-2665-4DF9-BDF3-A7A4068C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355975"/>
            <a:ext cx="41357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</a:t>
            </a:r>
          </a:p>
        </p:txBody>
      </p:sp>
      <p:sp>
        <p:nvSpPr>
          <p:cNvPr id="55319" name="Rectangle 40">
            <a:extLst>
              <a:ext uri="{FF2B5EF4-FFF2-40B4-BE49-F238E27FC236}">
                <a16:creationId xmlns:a16="http://schemas.microsoft.com/office/drawing/2014/main" id="{273288B4-1CE7-4789-846F-1B448026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1" y="3962400"/>
            <a:ext cx="612775" cy="306388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5320" name="Rectangle 41">
            <a:extLst>
              <a:ext uri="{FF2B5EF4-FFF2-40B4-BE49-F238E27FC236}">
                <a16:creationId xmlns:a16="http://schemas.microsoft.com/office/drawing/2014/main" id="{580919EB-7DF1-4646-AFDD-5584581B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1" y="3995738"/>
            <a:ext cx="612775" cy="273050"/>
          </a:xfrm>
          <a:prstGeom prst="rect">
            <a:avLst/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995C5C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47146" name="Line 42">
            <a:extLst>
              <a:ext uri="{FF2B5EF4-FFF2-40B4-BE49-F238E27FC236}">
                <a16:creationId xmlns:a16="http://schemas.microsoft.com/office/drawing/2014/main" id="{47E23D4C-B6BA-47D3-B7B8-21EB930C4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3311525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47" name="Line 43">
            <a:extLst>
              <a:ext uri="{FF2B5EF4-FFF2-40B4-BE49-F238E27FC236}">
                <a16:creationId xmlns:a16="http://schemas.microsoft.com/office/drawing/2014/main" id="{BC1DC3DB-16E1-40F0-AE8E-31575D737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3254375"/>
            <a:ext cx="61912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48" name="Line 44">
            <a:extLst>
              <a:ext uri="{FF2B5EF4-FFF2-40B4-BE49-F238E27FC236}">
                <a16:creationId xmlns:a16="http://schemas.microsoft.com/office/drawing/2014/main" id="{CC594CB5-7C5E-4B3E-A04F-EC26B4DA9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9051" y="3933826"/>
            <a:ext cx="123825" cy="11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5324" name="Rectangle 45">
            <a:extLst>
              <a:ext uri="{FF2B5EF4-FFF2-40B4-BE49-F238E27FC236}">
                <a16:creationId xmlns:a16="http://schemas.microsoft.com/office/drawing/2014/main" id="{D2C4EF27-2738-44CE-9B98-8BBB0DED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1" y="3995738"/>
            <a:ext cx="612775" cy="273050"/>
          </a:xfrm>
          <a:prstGeom prst="rect">
            <a:avLst/>
          </a:prstGeom>
          <a:gradFill rotWithShape="0">
            <a:gsLst>
              <a:gs pos="0">
                <a:srgbClr val="185E18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5325" name="Rectangle 46">
            <a:extLst>
              <a:ext uri="{FF2B5EF4-FFF2-40B4-BE49-F238E27FC236}">
                <a16:creationId xmlns:a16="http://schemas.microsoft.com/office/drawing/2014/main" id="{3E0AA077-371A-4816-8C56-3D9CCF0C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4343400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PPe</a:t>
            </a:r>
          </a:p>
        </p:txBody>
      </p:sp>
      <p:sp>
        <p:nvSpPr>
          <p:cNvPr id="55326" name="Rectangle 47">
            <a:extLst>
              <a:ext uri="{FF2B5EF4-FFF2-40B4-BE49-F238E27FC236}">
                <a16:creationId xmlns:a16="http://schemas.microsoft.com/office/drawing/2014/main" id="{14FFBC5E-549B-4124-A55E-5437C3EC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4" y="4343400"/>
            <a:ext cx="60753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PPne</a:t>
            </a:r>
          </a:p>
        </p:txBody>
      </p:sp>
      <p:sp>
        <p:nvSpPr>
          <p:cNvPr id="55327" name="Rectangle 48">
            <a:extLst>
              <a:ext uri="{FF2B5EF4-FFF2-40B4-BE49-F238E27FC236}">
                <a16:creationId xmlns:a16="http://schemas.microsoft.com/office/drawing/2014/main" id="{50EA50CF-E801-443E-9540-ABD8122A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6" y="3390900"/>
            <a:ext cx="108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Diferencia</a:t>
            </a:r>
          </a:p>
        </p:txBody>
      </p:sp>
      <p:sp>
        <p:nvSpPr>
          <p:cNvPr id="55328" name="Rectangle 50">
            <a:extLst>
              <a:ext uri="{FF2B5EF4-FFF2-40B4-BE49-F238E27FC236}">
                <a16:creationId xmlns:a16="http://schemas.microsoft.com/office/drawing/2014/main" id="{4948935A-1FDC-436D-9736-121A4ED6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1"/>
            <a:ext cx="41910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i="1">
                <a:latin typeface="Verdana" panose="020B0604030504040204" pitchFamily="34" charset="0"/>
              </a:rPr>
              <a:t>La Prevalencia es menor en los expuestos   RP  &lt; 1</a:t>
            </a:r>
          </a:p>
          <a:p>
            <a:r>
              <a:rPr lang="es-ES_tradnl" altLang="es-CO" sz="2000" i="1">
                <a:latin typeface="Verdana" panose="020B0604030504040204" pitchFamily="34" charset="0"/>
              </a:rPr>
              <a:t>Factor Asociado  </a:t>
            </a:r>
          </a:p>
        </p:txBody>
      </p:sp>
      <p:grpSp>
        <p:nvGrpSpPr>
          <p:cNvPr id="55329" name="Group 51">
            <a:extLst>
              <a:ext uri="{FF2B5EF4-FFF2-40B4-BE49-F238E27FC236}">
                <a16:creationId xmlns:a16="http://schemas.microsoft.com/office/drawing/2014/main" id="{A8E5020B-7486-4450-B61A-F3E99F2F6392}"/>
              </a:ext>
            </a:extLst>
          </p:cNvPr>
          <p:cNvGrpSpPr>
            <a:grpSpLocks/>
          </p:cNvGrpSpPr>
          <p:nvPr/>
        </p:nvGrpSpPr>
        <p:grpSpPr bwMode="auto">
          <a:xfrm>
            <a:off x="2851150" y="4899026"/>
            <a:ext cx="2293938" cy="1120775"/>
            <a:chOff x="724" y="2404"/>
            <a:chExt cx="1768" cy="951"/>
          </a:xfrm>
        </p:grpSpPr>
        <p:grpSp>
          <p:nvGrpSpPr>
            <p:cNvPr id="55343" name="Group 52">
              <a:extLst>
                <a:ext uri="{FF2B5EF4-FFF2-40B4-BE49-F238E27FC236}">
                  <a16:creationId xmlns:a16="http://schemas.microsoft.com/office/drawing/2014/main" id="{C585AA2A-F94F-49F3-A0EA-62E9A6134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2595"/>
              <a:ext cx="1768" cy="760"/>
              <a:chOff x="724" y="2595"/>
              <a:chExt cx="1768" cy="760"/>
            </a:xfrm>
          </p:grpSpPr>
          <p:sp>
            <p:nvSpPr>
              <p:cNvPr id="55345" name="Rectangle 53">
                <a:extLst>
                  <a:ext uri="{FF2B5EF4-FFF2-40B4-BE49-F238E27FC236}">
                    <a16:creationId xmlns:a16="http://schemas.microsoft.com/office/drawing/2014/main" id="{7221C2B2-757C-45E1-B442-C1D3B8999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595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46" name="Rectangle 54">
                <a:extLst>
                  <a:ext uri="{FF2B5EF4-FFF2-40B4-BE49-F238E27FC236}">
                    <a16:creationId xmlns:a16="http://schemas.microsoft.com/office/drawing/2014/main" id="{744A9277-95DF-4B85-832F-1306543C5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787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47" name="Rectangle 55">
                <a:extLst>
                  <a:ext uri="{FF2B5EF4-FFF2-40B4-BE49-F238E27FC236}">
                    <a16:creationId xmlns:a16="http://schemas.microsoft.com/office/drawing/2014/main" id="{F0E641BC-C25C-4A95-A65D-9A53E6A0C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2979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348" name="Rectangle 56">
                <a:extLst>
                  <a:ext uri="{FF2B5EF4-FFF2-40B4-BE49-F238E27FC236}">
                    <a16:creationId xmlns:a16="http://schemas.microsoft.com/office/drawing/2014/main" id="{F346C0F6-FA45-41FA-AACA-2F100E6AB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171"/>
                <a:ext cx="1768" cy="18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55344" name="Rectangle 57">
              <a:extLst>
                <a:ext uri="{FF2B5EF4-FFF2-40B4-BE49-F238E27FC236}">
                  <a16:creationId xmlns:a16="http://schemas.microsoft.com/office/drawing/2014/main" id="{0C1A0369-26FE-41A0-AD45-03C85E78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404"/>
              <a:ext cx="1768" cy="184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ffectLst>
              <a:prstShdw prst="shdw17" dist="17961" dir="2700000">
                <a:srgbClr val="0000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47162" name="Line 58">
            <a:extLst>
              <a:ext uri="{FF2B5EF4-FFF2-40B4-BE49-F238E27FC236}">
                <a16:creationId xmlns:a16="http://schemas.microsoft.com/office/drawing/2014/main" id="{F0FCF76D-572A-4468-928F-F2017BFF7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6026150"/>
            <a:ext cx="2241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63" name="Line 59">
            <a:extLst>
              <a:ext uri="{FF2B5EF4-FFF2-40B4-BE49-F238E27FC236}">
                <a16:creationId xmlns:a16="http://schemas.microsoft.com/office/drawing/2014/main" id="{A0E291D1-B180-4EE9-94D7-800670B7E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4724400"/>
            <a:ext cx="0" cy="1301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5332" name="Rectangle 60">
            <a:extLst>
              <a:ext uri="{FF2B5EF4-FFF2-40B4-BE49-F238E27FC236}">
                <a16:creationId xmlns:a16="http://schemas.microsoft.com/office/drawing/2014/main" id="{BF538F2F-6F82-4327-BB7B-F026DCCC4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229225"/>
            <a:ext cx="41357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</a:t>
            </a:r>
          </a:p>
        </p:txBody>
      </p:sp>
      <p:sp>
        <p:nvSpPr>
          <p:cNvPr id="55333" name="Rectangle 61">
            <a:extLst>
              <a:ext uri="{FF2B5EF4-FFF2-40B4-BE49-F238E27FC236}">
                <a16:creationId xmlns:a16="http://schemas.microsoft.com/office/drawing/2014/main" id="{BC4CD953-DDCA-4781-9EA6-2BC6BD7B0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1" y="5715000"/>
            <a:ext cx="612775" cy="306388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55334" name="Rectangle 62">
            <a:extLst>
              <a:ext uri="{FF2B5EF4-FFF2-40B4-BE49-F238E27FC236}">
                <a16:creationId xmlns:a16="http://schemas.microsoft.com/office/drawing/2014/main" id="{A5EF3760-DA44-4A64-99BA-C3FC0C4E9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1" y="5060950"/>
            <a:ext cx="612775" cy="960438"/>
          </a:xfrm>
          <a:prstGeom prst="rect">
            <a:avLst/>
          </a:prstGeom>
          <a:gradFill rotWithShape="0">
            <a:gsLst>
              <a:gs pos="0">
                <a:srgbClr val="FF9999"/>
              </a:gs>
              <a:gs pos="100000">
                <a:srgbClr val="764747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995C5C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47167" name="Line 63">
            <a:extLst>
              <a:ext uri="{FF2B5EF4-FFF2-40B4-BE49-F238E27FC236}">
                <a16:creationId xmlns:a16="http://schemas.microsoft.com/office/drawing/2014/main" id="{64CAF7D4-BD0D-44DB-9BBC-F17FF2912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075" y="5064125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68" name="Line 64">
            <a:extLst>
              <a:ext uri="{FF2B5EF4-FFF2-40B4-BE49-F238E27FC236}">
                <a16:creationId xmlns:a16="http://schemas.microsoft.com/office/drawing/2014/main" id="{C5B8C865-7BF3-49BD-8402-6F04FF5AD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163" y="5006975"/>
            <a:ext cx="61912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47169" name="Line 65">
            <a:extLst>
              <a:ext uri="{FF2B5EF4-FFF2-40B4-BE49-F238E27FC236}">
                <a16:creationId xmlns:a16="http://schemas.microsoft.com/office/drawing/2014/main" id="{63FE7AE4-FC9C-4E81-8E65-9829D792CE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5251" y="5686426"/>
            <a:ext cx="123825" cy="11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5338" name="Rectangle 66">
            <a:extLst>
              <a:ext uri="{FF2B5EF4-FFF2-40B4-BE49-F238E27FC236}">
                <a16:creationId xmlns:a16="http://schemas.microsoft.com/office/drawing/2014/main" id="{E549A955-6707-415C-A6A3-7D976F2C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6034088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PPe</a:t>
            </a:r>
          </a:p>
        </p:txBody>
      </p:sp>
      <p:sp>
        <p:nvSpPr>
          <p:cNvPr id="55339" name="Rectangle 67">
            <a:extLst>
              <a:ext uri="{FF2B5EF4-FFF2-40B4-BE49-F238E27FC236}">
                <a16:creationId xmlns:a16="http://schemas.microsoft.com/office/drawing/2014/main" id="{F6478F06-A3F3-4B90-B54D-D3B02D05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4" y="6019800"/>
            <a:ext cx="60753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PPne</a:t>
            </a:r>
          </a:p>
        </p:txBody>
      </p:sp>
      <p:sp>
        <p:nvSpPr>
          <p:cNvPr id="55340" name="Rectangle 68">
            <a:extLst>
              <a:ext uri="{FF2B5EF4-FFF2-40B4-BE49-F238E27FC236}">
                <a16:creationId xmlns:a16="http://schemas.microsoft.com/office/drawing/2014/main" id="{A9EEC2D6-A16C-4673-BF13-D56DE2905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5105400"/>
            <a:ext cx="108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600"/>
              <a:t>Diferencia</a:t>
            </a:r>
          </a:p>
        </p:txBody>
      </p:sp>
      <p:sp>
        <p:nvSpPr>
          <p:cNvPr id="55341" name="Text Box 71">
            <a:extLst>
              <a:ext uri="{FF2B5EF4-FFF2-40B4-BE49-F238E27FC236}">
                <a16:creationId xmlns:a16="http://schemas.microsoft.com/office/drawing/2014/main" id="{069A5F90-9E82-48A6-A8BA-CB2B1BF30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371601"/>
            <a:ext cx="44577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i="1">
                <a:latin typeface="Verdana" panose="020B0604030504040204" pitchFamily="34" charset="0"/>
              </a:rPr>
              <a:t>La Prevalencia es mayor en los expuestos</a:t>
            </a:r>
          </a:p>
          <a:p>
            <a:r>
              <a:rPr lang="es-ES_tradnl" altLang="es-CO" sz="2000" i="1">
                <a:latin typeface="Verdana" panose="020B0604030504040204" pitchFamily="34" charset="0"/>
              </a:rPr>
              <a:t>RP  &gt; 1</a:t>
            </a:r>
          </a:p>
          <a:p>
            <a:r>
              <a:rPr lang="es-ES_tradnl" altLang="es-CO" sz="2000" i="1">
                <a:latin typeface="Verdana" panose="020B0604030504040204" pitchFamily="34" charset="0"/>
              </a:rPr>
              <a:t>Factor Asociado</a:t>
            </a:r>
          </a:p>
          <a:p>
            <a:endParaRPr lang="es-ES" altLang="es-CO" sz="2000"/>
          </a:p>
        </p:txBody>
      </p:sp>
      <p:sp>
        <p:nvSpPr>
          <p:cNvPr id="55342" name="Text Box 77">
            <a:extLst>
              <a:ext uri="{FF2B5EF4-FFF2-40B4-BE49-F238E27FC236}">
                <a16:creationId xmlns:a16="http://schemas.microsoft.com/office/drawing/2014/main" id="{6D44CF93-297E-433D-A796-572504512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09551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>
                <a:latin typeface="Verdana" panose="020B0604030504040204" pitchFamily="34" charset="0"/>
              </a:rPr>
              <a:t>Interpretación de la Razón de Prevalencias (RP)</a:t>
            </a:r>
            <a:endParaRPr lang="es-ES" altLang="es-CO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2" name="Rectangle 84">
            <a:extLst>
              <a:ext uri="{FF2B5EF4-FFF2-40B4-BE49-F238E27FC236}">
                <a16:creationId xmlns:a16="http://schemas.microsoft.com/office/drawing/2014/main" id="{E759476B-A1D4-47F3-888E-178C057D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7772400" cy="47244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6323" name="Text Box 69">
            <a:extLst>
              <a:ext uri="{FF2B5EF4-FFF2-40B4-BE49-F238E27FC236}">
                <a16:creationId xmlns:a16="http://schemas.microsoft.com/office/drawing/2014/main" id="{102D6142-D46E-4DC1-88B9-91E2439A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 sz="1400"/>
          </a:p>
        </p:txBody>
      </p:sp>
      <p:sp>
        <p:nvSpPr>
          <p:cNvPr id="56324" name="Text Box 72">
            <a:extLst>
              <a:ext uri="{FF2B5EF4-FFF2-40B4-BE49-F238E27FC236}">
                <a16:creationId xmlns:a16="http://schemas.microsoft.com/office/drawing/2014/main" id="{DCAB062E-7FF5-4AAA-B41E-3B8D5B2F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1905001"/>
            <a:ext cx="7123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s-ES_tradnl" altLang="es-CO">
                <a:latin typeface="Verdana" panose="020B0604030504040204" pitchFamily="34" charset="0"/>
              </a:rPr>
              <a:t> Establecer su precisión y se debe o no al azar (Calcular el Intervalo de Confianza de la RP)</a:t>
            </a:r>
            <a:endParaRPr lang="es-ES" altLang="es-CO">
              <a:latin typeface="Verdana" panose="020B0604030504040204" pitchFamily="34" charset="0"/>
            </a:endParaRPr>
          </a:p>
        </p:txBody>
      </p:sp>
      <p:sp>
        <p:nvSpPr>
          <p:cNvPr id="56325" name="Text Box 73">
            <a:extLst>
              <a:ext uri="{FF2B5EF4-FFF2-40B4-BE49-F238E27FC236}">
                <a16:creationId xmlns:a16="http://schemas.microsoft.com/office/drawing/2014/main" id="{20C19AF1-4AD0-45D5-AF8D-F0262E906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00401"/>
            <a:ext cx="7270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s-ES_tradnl" altLang="es-CO">
                <a:latin typeface="Verdana" panose="020B0604030504040204" pitchFamily="34" charset="0"/>
              </a:rPr>
              <a:t> Controlar los posibles sesgos de confusión mediante Estratificación (Análisis del RR por estratos)</a:t>
            </a:r>
            <a:endParaRPr lang="es-ES" altLang="es-CO">
              <a:latin typeface="Verdana" panose="020B0604030504040204" pitchFamily="34" charset="0"/>
            </a:endParaRPr>
          </a:p>
        </p:txBody>
      </p:sp>
      <p:sp>
        <p:nvSpPr>
          <p:cNvPr id="56326" name="Text Box 74">
            <a:extLst>
              <a:ext uri="{FF2B5EF4-FFF2-40B4-BE49-F238E27FC236}">
                <a16:creationId xmlns:a16="http://schemas.microsoft.com/office/drawing/2014/main" id="{C1C684F3-CB6F-4277-B2FE-15BC7D2E5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419601"/>
            <a:ext cx="7413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s-ES_tradnl" altLang="es-CO">
                <a:latin typeface="Verdana" panose="020B0604030504040204" pitchFamily="34" charset="0"/>
              </a:rPr>
              <a:t> Valorar la magnitud y direccionalidad de la RP</a:t>
            </a:r>
            <a:endParaRPr lang="es-ES" altLang="es-CO">
              <a:latin typeface="Verdana" panose="020B0604030504040204" pitchFamily="34" charset="0"/>
            </a:endParaRPr>
          </a:p>
        </p:txBody>
      </p:sp>
      <p:sp>
        <p:nvSpPr>
          <p:cNvPr id="56327" name="Text Box 78">
            <a:extLst>
              <a:ext uri="{FF2B5EF4-FFF2-40B4-BE49-F238E27FC236}">
                <a16:creationId xmlns:a16="http://schemas.microsoft.com/office/drawing/2014/main" id="{D0C9E005-3D3C-46BF-9604-751B7F45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10201"/>
            <a:ext cx="7413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s-ES_tradnl" altLang="es-CO">
                <a:latin typeface="Verdana" panose="020B0604030504040204" pitchFamily="34" charset="0"/>
              </a:rPr>
              <a:t> Las asociaciones significativas no bastan como  EVIDENCIA DE CAUSALIDAD</a:t>
            </a:r>
            <a:endParaRPr lang="es-ES" altLang="es-CO">
              <a:latin typeface="Verdana" panose="020B0604030504040204" pitchFamily="34" charset="0"/>
            </a:endParaRPr>
          </a:p>
        </p:txBody>
      </p:sp>
      <p:sp>
        <p:nvSpPr>
          <p:cNvPr id="56328" name="Text Box 85">
            <a:extLst>
              <a:ext uri="{FF2B5EF4-FFF2-40B4-BE49-F238E27FC236}">
                <a16:creationId xmlns:a16="http://schemas.microsoft.com/office/drawing/2014/main" id="{310F802E-545E-4142-871C-804D3FC18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517526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 sz="2800">
                <a:latin typeface="Verdana" panose="020B0604030504040204" pitchFamily="34" charset="0"/>
              </a:rPr>
              <a:t>Interpretación de la Razón de Prevalencias (RP</a:t>
            </a:r>
            <a:r>
              <a:rPr lang="es-MX" altLang="es-CO" sz="3200">
                <a:latin typeface="Verdana" panose="020B0604030504040204" pitchFamily="34" charset="0"/>
              </a:rPr>
              <a:t>)-2</a:t>
            </a:r>
            <a:endParaRPr lang="es-ES" altLang="es-CO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5 Marcador de número de diapositiva">
            <a:extLst>
              <a:ext uri="{FF2B5EF4-FFF2-40B4-BE49-F238E27FC236}">
                <a16:creationId xmlns:a16="http://schemas.microsoft.com/office/drawing/2014/main" id="{6ADE6854-2CD3-46B3-8FB3-ABCBA7D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A1F45C-ED3B-4C22-8C0B-E42BA95440E6}" type="slidenum">
              <a:rPr lang="en-US" altLang="es-CO" sz="1400"/>
              <a:pPr/>
              <a:t>78</a:t>
            </a:fld>
            <a:endParaRPr lang="en-US" altLang="es-CO" sz="1400"/>
          </a:p>
        </p:txBody>
      </p:sp>
      <p:graphicFrame>
        <p:nvGraphicFramePr>
          <p:cNvPr id="461860" name="Group 36">
            <a:extLst>
              <a:ext uri="{FF2B5EF4-FFF2-40B4-BE49-F238E27FC236}">
                <a16:creationId xmlns:a16="http://schemas.microsoft.com/office/drawing/2014/main" id="{F80D0157-829B-4D21-ACBC-E9370377D09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05000" y="1371600"/>
          <a:ext cx="8458200" cy="4313238"/>
        </p:xfrm>
        <a:graphic>
          <a:graphicData uri="http://schemas.openxmlformats.org/drawingml/2006/table">
            <a:tbl>
              <a:tblPr/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2C2824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RR &lt;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RR =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RR &gt; 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Comparación de riesgos entre expuestos y no expuestos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Riesgo para la enfermedad es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más bajo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 en los expuestos que en los no expuestos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Riesgo de enfermedad es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igual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para los expuestos y no expuestos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Riesgo para la enfermedad es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más alto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 en los expuestos que en los no expuestos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C2824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¿Exposición como un factor de riesgo para la enfermedad?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Exposición reduce el riesgo de enfermedad (factor protector)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Exposición particular no es un factor de riesgo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C2824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Exposición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incrementa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 el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riesgo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enfermedad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 (factor de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riesgo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C2824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7EC298AE-28B2-497F-8CBD-DE26E3C3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1"/>
            <a:ext cx="6858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8371" name="5 Rectángulo">
            <a:extLst>
              <a:ext uri="{FF2B5EF4-FFF2-40B4-BE49-F238E27FC236}">
                <a16:creationId xmlns:a16="http://schemas.microsoft.com/office/drawing/2014/main" id="{B11C4D0A-3857-4405-BF18-1596BA3D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19663"/>
            <a:ext cx="701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/>
              <a:buNone/>
            </a:pPr>
            <a:r>
              <a:rPr lang="es-MX" altLang="es-CO" b="1"/>
              <a:t>Fuente: Handler,A, Rosenberg,D., Monahan, C., Kennelly, J. (1998) Analytic Methods in Maternal and Child Health. p. 69.</a:t>
            </a:r>
            <a:endParaRPr lang="es-MX" altLang="es-C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088EEB7-3240-4582-A963-D8EA8BBFB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3F18B9C-DF0D-44ED-8BC0-6441A46A4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0"/>
            <a:ext cx="77724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altLang="es-CO" sz="3200" b="1">
                <a:latin typeface="Arial" panose="020B0604020202020204" pitchFamily="34" charset="0"/>
              </a:rPr>
              <a:t>Antecedentes Históricos</a:t>
            </a:r>
            <a:r>
              <a:rPr lang="es-MX" altLang="es-CO" sz="2800" b="1">
                <a:latin typeface="Arial" panose="020B0604020202020204" pitchFamily="34" charset="0"/>
              </a:rPr>
              <a:t> </a:t>
            </a:r>
          </a:p>
          <a:p>
            <a:pPr algn="just">
              <a:spcBef>
                <a:spcPct val="50000"/>
              </a:spcBef>
            </a:pPr>
            <a:endParaRPr lang="es-MX" altLang="es-CO" sz="200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s-MX" altLang="es-CO" sz="2800" b="1">
                <a:latin typeface="Arial" panose="020B0604020202020204" pitchFamily="34" charset="0"/>
              </a:rPr>
              <a:t>    Las condiciones sociales y económicas tienen un efecto muy importante en la salud  y la enfermedad, y dichas condiciones pueden ser sometidas a la investigación científica.</a:t>
            </a:r>
          </a:p>
          <a:p>
            <a:pPr algn="just">
              <a:spcBef>
                <a:spcPct val="50000"/>
              </a:spcBef>
            </a:pPr>
            <a:endParaRPr lang="es-MX" altLang="es-CO" sz="2800" b="1"/>
          </a:p>
          <a:p>
            <a:pPr algn="just">
              <a:spcBef>
                <a:spcPct val="50000"/>
              </a:spcBef>
            </a:pPr>
            <a:r>
              <a:rPr lang="es-MX" altLang="es-CO" sz="2800" b="1"/>
              <a:t>Rudolf Virchow, Alemania, 1848</a:t>
            </a:r>
          </a:p>
          <a:p>
            <a:pPr algn="just">
              <a:spcBef>
                <a:spcPct val="50000"/>
              </a:spcBef>
            </a:pPr>
            <a:endParaRPr lang="es-ES" altLang="es-CO" sz="2800" b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2757F5FD-E2A4-4D53-A629-97C3E73E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62484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9395" name="2 CuadroTexto">
            <a:extLst>
              <a:ext uri="{FF2B5EF4-FFF2-40B4-BE49-F238E27FC236}">
                <a16:creationId xmlns:a16="http://schemas.microsoft.com/office/drawing/2014/main" id="{E8964132-FE4B-434B-B999-2F94DAA6A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105400"/>
            <a:ext cx="419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CO" altLang="es-CO" sz="3200"/>
              <a:t>1 – RR x 100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37A2232-6A0A-4B83-A3ED-C26A4C23E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s-CO" b="1">
                <a:cs typeface="Times New Roman" panose="02020603050405020304" pitchFamily="18" charset="0"/>
              </a:rPr>
              <a:t>Mediciones de impacto en Salud Pública</a:t>
            </a:r>
            <a:r>
              <a:rPr lang="en-US" altLang="es-CO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FBD20B1-BE8C-4B45-9DD4-F5C316810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7772400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s-CO" b="1">
                <a:cs typeface="Times New Roman" panose="02020603050405020304" pitchFamily="18" charset="0"/>
              </a:rPr>
              <a:t>Cuatro estrechamente relacionadas mediciones (riesgo)son usadas:</a:t>
            </a:r>
          </a:p>
          <a:p>
            <a:pPr marL="0" indent="0" algn="just">
              <a:buFontTx/>
              <a:buAutoNum type="arabicPeriod"/>
            </a:pPr>
            <a:r>
              <a:rPr lang="en-US" altLang="es-CO" b="1">
                <a:cs typeface="Times New Roman" panose="02020603050405020304" pitchFamily="18" charset="0"/>
              </a:rPr>
              <a:t>Riesgo atribuible</a:t>
            </a:r>
          </a:p>
          <a:p>
            <a:pPr marL="0" indent="0" algn="just">
              <a:buFontTx/>
              <a:buAutoNum type="arabicPeriod"/>
            </a:pPr>
            <a:r>
              <a:rPr lang="en-US" altLang="es-CO" b="1">
                <a:cs typeface="Times New Roman" panose="02020603050405020304" pitchFamily="18" charset="0"/>
              </a:rPr>
              <a:t>Fracción atribuible (riesgo)</a:t>
            </a:r>
          </a:p>
          <a:p>
            <a:pPr marL="0" indent="0" algn="just">
              <a:buFontTx/>
              <a:buAutoNum type="arabicPeriod"/>
            </a:pPr>
            <a:r>
              <a:rPr lang="en-US" altLang="es-CO" b="1">
                <a:cs typeface="Times New Roman" panose="02020603050405020304" pitchFamily="18" charset="0"/>
              </a:rPr>
              <a:t>Riesgo atribuible a la población</a:t>
            </a:r>
          </a:p>
          <a:p>
            <a:pPr marL="0" indent="0" algn="just">
              <a:buFontTx/>
              <a:buAutoNum type="arabicPeriod"/>
            </a:pPr>
            <a:r>
              <a:rPr lang="en-US" altLang="es-CO" b="1">
                <a:cs typeface="Times New Roman" panose="02020603050405020304" pitchFamily="18" charset="0"/>
              </a:rPr>
              <a:t>Fracción atribuible a la población (riesgo)</a:t>
            </a:r>
          </a:p>
          <a:p>
            <a:pPr marL="0" indent="0" algn="just">
              <a:buNone/>
            </a:pPr>
            <a:r>
              <a:rPr lang="en-US" altLang="es-CO" b="1">
                <a:cs typeface="Times New Roman" panose="02020603050405020304" pitchFamily="18" charset="0"/>
              </a:rPr>
              <a:t>							   	Nota: todas estas mediciones asumen que la asociación entre la exposición y la enfermedad ya han mostrado ser causal.</a:t>
            </a:r>
            <a:r>
              <a:rPr lang="en-US" altLang="es-CO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6" name="AutoShape 88">
            <a:extLst>
              <a:ext uri="{FF2B5EF4-FFF2-40B4-BE49-F238E27FC236}">
                <a16:creationId xmlns:a16="http://schemas.microsoft.com/office/drawing/2014/main" id="{B5E887AD-104A-48AD-A501-CD9A19EA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9763"/>
            <a:ext cx="3962400" cy="1600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AEA"/>
              </a:gs>
              <a:gs pos="50000">
                <a:schemeClr val="bg1"/>
              </a:gs>
              <a:gs pos="100000">
                <a:srgbClr val="EAEAEA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060" name="Rectangle 70">
            <a:extLst>
              <a:ext uri="{FF2B5EF4-FFF2-40B4-BE49-F238E27FC236}">
                <a16:creationId xmlns:a16="http://schemas.microsoft.com/office/drawing/2014/main" id="{9852B53C-1405-4DD3-86F4-630EB216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800">
                <a:latin typeface="Verdana" panose="020B0604030504040204" pitchFamily="34" charset="0"/>
              </a:rPr>
              <a:t>Riesgo Atribuible al Factor</a:t>
            </a:r>
          </a:p>
          <a:p>
            <a:pPr algn="ctr"/>
            <a:r>
              <a:rPr lang="es-ES_tradnl" altLang="es-CO" sz="2800">
                <a:latin typeface="Verdana" panose="020B0604030504040204" pitchFamily="34" charset="0"/>
              </a:rPr>
              <a:t>Fracción Etiológica</a:t>
            </a:r>
          </a:p>
        </p:txBody>
      </p:sp>
      <p:sp>
        <p:nvSpPr>
          <p:cNvPr id="2061" name="Rectangle 71">
            <a:extLst>
              <a:ext uri="{FF2B5EF4-FFF2-40B4-BE49-F238E27FC236}">
                <a16:creationId xmlns:a16="http://schemas.microsoft.com/office/drawing/2014/main" id="{9FABEF58-7476-4828-8F48-18AEAA92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8364"/>
            <a:ext cx="38100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Proporción de Expuestos </a:t>
            </a:r>
          </a:p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que enferman por el  factor y no por otra causa</a:t>
            </a:r>
          </a:p>
        </p:txBody>
      </p:sp>
      <p:sp>
        <p:nvSpPr>
          <p:cNvPr id="2062" name="Oval 69">
            <a:extLst>
              <a:ext uri="{FF2B5EF4-FFF2-40B4-BE49-F238E27FC236}">
                <a16:creationId xmlns:a16="http://schemas.microsoft.com/office/drawing/2014/main" id="{7F619252-4F23-4A36-81BC-08FA87BD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6" y="2217739"/>
            <a:ext cx="3413125" cy="2955925"/>
          </a:xfrm>
          <a:prstGeom prst="ellipse">
            <a:avLst/>
          </a:prstGeom>
          <a:gradFill rotWithShape="0">
            <a:gsLst>
              <a:gs pos="0">
                <a:srgbClr val="003300"/>
              </a:gs>
              <a:gs pos="100000">
                <a:srgbClr val="00FF99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E53E4298-A345-4027-9D82-077AE332F5FB}"/>
              </a:ext>
            </a:extLst>
          </p:cNvPr>
          <p:cNvGraphicFramePr>
            <a:graphicFrameLocks/>
          </p:cNvGraphicFramePr>
          <p:nvPr/>
        </p:nvGraphicFramePr>
        <p:xfrm>
          <a:off x="2859088" y="2895601"/>
          <a:ext cx="9572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ClipArt" r:id="rId4" imgW="3657600" imgH="2290680" progId="MS_ClipArt_Gallery.2">
                  <p:embed/>
                </p:oleObj>
              </mc:Choice>
              <mc:Fallback>
                <p:oleObj name="ClipArt" r:id="rId4" imgW="3657600" imgH="2290680" progId="MS_ClipArt_Gallery.2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E53E4298-A345-4027-9D82-077AE332F5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895601"/>
                        <a:ext cx="9572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1FBA2669-255D-4361-BF45-BE5FD5999FC7}"/>
              </a:ext>
            </a:extLst>
          </p:cNvPr>
          <p:cNvGraphicFramePr>
            <a:graphicFrameLocks/>
          </p:cNvGraphicFramePr>
          <p:nvPr/>
        </p:nvGraphicFramePr>
        <p:xfrm>
          <a:off x="3313114" y="2555875"/>
          <a:ext cx="784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ClipArt" r:id="rId6" imgW="3657600" imgH="2290680" progId="MS_ClipArt_Gallery.2">
                  <p:embed/>
                </p:oleObj>
              </mc:Choice>
              <mc:Fallback>
                <p:oleObj name="ClipArt" r:id="rId6" imgW="3657600" imgH="2290680" progId="MS_ClipArt_Gallery.2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1FBA2669-255D-4361-BF45-BE5FD5999F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4" y="2555875"/>
                        <a:ext cx="7842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A2C6E5A8-9E68-4D0F-82F9-04AABCF997FC}"/>
              </a:ext>
            </a:extLst>
          </p:cNvPr>
          <p:cNvGraphicFramePr>
            <a:graphicFrameLocks/>
          </p:cNvGraphicFramePr>
          <p:nvPr/>
        </p:nvGraphicFramePr>
        <p:xfrm>
          <a:off x="3084513" y="3479801"/>
          <a:ext cx="9572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ClipArt" r:id="rId7" imgW="3657600" imgH="2290680" progId="MS_ClipArt_Gallery.2">
                  <p:embed/>
                </p:oleObj>
              </mc:Choice>
              <mc:Fallback>
                <p:oleObj name="ClipArt" r:id="rId7" imgW="3657600" imgH="2290680" progId="MS_ClipArt_Gallery.2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A2C6E5A8-9E68-4D0F-82F9-04AABCF997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3479801"/>
                        <a:ext cx="9572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FCFAE2DA-B743-4E13-ACFB-86E7F309878D}"/>
              </a:ext>
            </a:extLst>
          </p:cNvPr>
          <p:cNvGraphicFramePr>
            <a:graphicFrameLocks/>
          </p:cNvGraphicFramePr>
          <p:nvPr/>
        </p:nvGraphicFramePr>
        <p:xfrm>
          <a:off x="2859088" y="3916363"/>
          <a:ext cx="9572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ClipArt" r:id="rId8" imgW="3657600" imgH="2290680" progId="MS_ClipArt_Gallery.2">
                  <p:embed/>
                </p:oleObj>
              </mc:Choice>
              <mc:Fallback>
                <p:oleObj name="ClipArt" r:id="rId8" imgW="3657600" imgH="2290680" progId="MS_ClipArt_Gallery.2">
                  <p:embed/>
                  <p:pic>
                    <p:nvPicPr>
                      <p:cNvPr id="2053" name="Object 5">
                        <a:extLst>
                          <a:ext uri="{FF2B5EF4-FFF2-40B4-BE49-F238E27FC236}">
                            <a16:creationId xmlns:a16="http://schemas.microsoft.com/office/drawing/2014/main" id="{FCFAE2DA-B743-4E13-ACFB-86E7F30987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3916363"/>
                        <a:ext cx="9572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02D7F014-2C92-45DC-BBCA-8AD645C65E5D}"/>
              </a:ext>
            </a:extLst>
          </p:cNvPr>
          <p:cNvGraphicFramePr>
            <a:graphicFrameLocks/>
          </p:cNvGraphicFramePr>
          <p:nvPr/>
        </p:nvGraphicFramePr>
        <p:xfrm>
          <a:off x="4598988" y="3821114"/>
          <a:ext cx="9572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ClipArt" r:id="rId9" imgW="3657600" imgH="2290680" progId="MS_ClipArt_Gallery.2">
                  <p:embed/>
                </p:oleObj>
              </mc:Choice>
              <mc:Fallback>
                <p:oleObj name="ClipArt" r:id="rId9" imgW="3657600" imgH="2290680" progId="MS_ClipArt_Gallery.2">
                  <p:embed/>
                  <p:pic>
                    <p:nvPicPr>
                      <p:cNvPr id="2054" name="Object 6">
                        <a:extLst>
                          <a:ext uri="{FF2B5EF4-FFF2-40B4-BE49-F238E27FC236}">
                            <a16:creationId xmlns:a16="http://schemas.microsoft.com/office/drawing/2014/main" id="{02D7F014-2C92-45DC-BBCA-8AD645C65E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821114"/>
                        <a:ext cx="9572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5B3CC00F-FB45-4A40-9B3E-86961DF6C573}"/>
              </a:ext>
            </a:extLst>
          </p:cNvPr>
          <p:cNvGraphicFramePr>
            <a:graphicFrameLocks/>
          </p:cNvGraphicFramePr>
          <p:nvPr/>
        </p:nvGraphicFramePr>
        <p:xfrm>
          <a:off x="2578100" y="3286126"/>
          <a:ext cx="958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ClipArt" r:id="rId10" imgW="3657600" imgH="2290680" progId="MS_ClipArt_Gallery.2">
                  <p:embed/>
                </p:oleObj>
              </mc:Choice>
              <mc:Fallback>
                <p:oleObj name="ClipArt" r:id="rId10" imgW="3657600" imgH="2290680" progId="MS_ClipArt_Gallery.2">
                  <p:embed/>
                  <p:pic>
                    <p:nvPicPr>
                      <p:cNvPr id="2055" name="Object 7">
                        <a:extLst>
                          <a:ext uri="{FF2B5EF4-FFF2-40B4-BE49-F238E27FC236}">
                            <a16:creationId xmlns:a16="http://schemas.microsoft.com/office/drawing/2014/main" id="{5B3CC00F-FB45-4A40-9B3E-86961DF6C5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286126"/>
                        <a:ext cx="9588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>
            <a:extLst>
              <a:ext uri="{FF2B5EF4-FFF2-40B4-BE49-F238E27FC236}">
                <a16:creationId xmlns:a16="http://schemas.microsoft.com/office/drawing/2014/main" id="{1BFC9E82-4044-4D1A-A411-1CEA70E8558E}"/>
              </a:ext>
            </a:extLst>
          </p:cNvPr>
          <p:cNvGraphicFramePr>
            <a:graphicFrameLocks/>
          </p:cNvGraphicFramePr>
          <p:nvPr/>
        </p:nvGraphicFramePr>
        <p:xfrm>
          <a:off x="3028951" y="4257676"/>
          <a:ext cx="9572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ClipArt" r:id="rId11" imgW="3657600" imgH="2290680" progId="MS_ClipArt_Gallery.2">
                  <p:embed/>
                </p:oleObj>
              </mc:Choice>
              <mc:Fallback>
                <p:oleObj name="ClipArt" r:id="rId11" imgW="3657600" imgH="2290680" progId="MS_ClipArt_Gallery.2">
                  <p:embed/>
                  <p:pic>
                    <p:nvPicPr>
                      <p:cNvPr id="2056" name="Object 8">
                        <a:extLst>
                          <a:ext uri="{FF2B5EF4-FFF2-40B4-BE49-F238E27FC236}">
                            <a16:creationId xmlns:a16="http://schemas.microsoft.com/office/drawing/2014/main" id="{1BFC9E82-4044-4D1A-A411-1CEA70E8558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1" y="4257676"/>
                        <a:ext cx="9572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25724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>
            <a:extLst>
              <a:ext uri="{FF2B5EF4-FFF2-40B4-BE49-F238E27FC236}">
                <a16:creationId xmlns:a16="http://schemas.microsoft.com/office/drawing/2014/main" id="{7A900A7F-B888-4955-9C5E-1FF2EC61B907}"/>
              </a:ext>
            </a:extLst>
          </p:cNvPr>
          <p:cNvGraphicFramePr>
            <a:graphicFrameLocks/>
          </p:cNvGraphicFramePr>
          <p:nvPr/>
        </p:nvGraphicFramePr>
        <p:xfrm>
          <a:off x="4487863" y="2895601"/>
          <a:ext cx="9572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ClipArt" r:id="rId12" imgW="3657600" imgH="2290680" progId="MS_ClipArt_Gallery.2">
                  <p:embed/>
                </p:oleObj>
              </mc:Choice>
              <mc:Fallback>
                <p:oleObj name="ClipArt" r:id="rId12" imgW="3657600" imgH="2290680" progId="MS_ClipArt_Gallery.2">
                  <p:embed/>
                  <p:pic>
                    <p:nvPicPr>
                      <p:cNvPr id="2057" name="Object 9">
                        <a:extLst>
                          <a:ext uri="{FF2B5EF4-FFF2-40B4-BE49-F238E27FC236}">
                            <a16:creationId xmlns:a16="http://schemas.microsoft.com/office/drawing/2014/main" id="{7A900A7F-B888-4955-9C5E-1FF2EC61B9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2895601"/>
                        <a:ext cx="9572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>
            <a:extLst>
              <a:ext uri="{FF2B5EF4-FFF2-40B4-BE49-F238E27FC236}">
                <a16:creationId xmlns:a16="http://schemas.microsoft.com/office/drawing/2014/main" id="{600A07CA-F479-4967-A786-6699E943E35D}"/>
              </a:ext>
            </a:extLst>
          </p:cNvPr>
          <p:cNvGraphicFramePr>
            <a:graphicFrameLocks/>
          </p:cNvGraphicFramePr>
          <p:nvPr/>
        </p:nvGraphicFramePr>
        <p:xfrm>
          <a:off x="4654550" y="3189289"/>
          <a:ext cx="9588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ClipArt" r:id="rId13" imgW="3657600" imgH="2290680" progId="MS_ClipArt_Gallery.2">
                  <p:embed/>
                </p:oleObj>
              </mc:Choice>
              <mc:Fallback>
                <p:oleObj name="ClipArt" r:id="rId13" imgW="3657600" imgH="2290680" progId="MS_ClipArt_Gallery.2">
                  <p:embed/>
                  <p:pic>
                    <p:nvPicPr>
                      <p:cNvPr id="2058" name="Object 10">
                        <a:extLst>
                          <a:ext uri="{FF2B5EF4-FFF2-40B4-BE49-F238E27FC236}">
                            <a16:creationId xmlns:a16="http://schemas.microsoft.com/office/drawing/2014/main" id="{600A07CA-F479-4967-A786-6699E943E3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189289"/>
                        <a:ext cx="9588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05" dir="2700000" algn="ctr" rotWithShape="0">
                          <a:srgbClr val="FFFF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Line 81">
            <a:extLst>
              <a:ext uri="{FF2B5EF4-FFF2-40B4-BE49-F238E27FC236}">
                <a16:creationId xmlns:a16="http://schemas.microsoft.com/office/drawing/2014/main" id="{95AAE6FA-0CC1-495A-88A1-5D5668EAF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2214563"/>
            <a:ext cx="0" cy="2963862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2610" name="AutoShape 82">
            <a:extLst>
              <a:ext uri="{FF2B5EF4-FFF2-40B4-BE49-F238E27FC236}">
                <a16:creationId xmlns:a16="http://schemas.microsoft.com/office/drawing/2014/main" id="{4D10A2F8-8BC9-440F-842F-2C1CC365A0A1}"/>
              </a:ext>
            </a:extLst>
          </p:cNvPr>
          <p:cNvSpPr>
            <a:spLocks noChangeArrowheads="1"/>
          </p:cNvSpPr>
          <p:nvPr/>
        </p:nvSpPr>
        <p:spPr bwMode="auto">
          <a:xfrm rot="2083033">
            <a:off x="5638800" y="3738563"/>
            <a:ext cx="1219200" cy="838200"/>
          </a:xfrm>
          <a:prstGeom prst="leftArrow">
            <a:avLst>
              <a:gd name="adj1" fmla="val 50000"/>
              <a:gd name="adj2" fmla="val 72721"/>
            </a:avLst>
          </a:prstGeom>
          <a:gradFill rotWithShape="0">
            <a:gsLst>
              <a:gs pos="0">
                <a:schemeClr val="bg1"/>
              </a:gs>
              <a:gs pos="50000">
                <a:srgbClr val="FF7C80"/>
              </a:gs>
              <a:gs pos="100000">
                <a:schemeClr val="bg1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43684" dir="2700000" algn="ctr" rotWithShape="0">
              <a:srgbClr val="0033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065" name="Rectangle 83">
            <a:extLst>
              <a:ext uri="{FF2B5EF4-FFF2-40B4-BE49-F238E27FC236}">
                <a16:creationId xmlns:a16="http://schemas.microsoft.com/office/drawing/2014/main" id="{8A616C4A-9CCF-4557-B70E-0BF6C4E3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4937125"/>
            <a:ext cx="2060575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b="1">
                <a:latin typeface="Verdana" panose="020B0604030504040204" pitchFamily="34" charset="0"/>
              </a:rPr>
              <a:t>       </a:t>
            </a:r>
            <a:r>
              <a:rPr lang="es-ES_tradnl" altLang="es-CO" sz="2000" b="1">
                <a:solidFill>
                  <a:srgbClr val="003300"/>
                </a:solidFill>
                <a:latin typeface="Verdana" panose="020B0604030504040204" pitchFamily="34" charset="0"/>
              </a:rPr>
              <a:t>NO EXPUESTOS</a:t>
            </a:r>
          </a:p>
        </p:txBody>
      </p:sp>
      <p:sp>
        <p:nvSpPr>
          <p:cNvPr id="2066" name="Rectangle 84">
            <a:extLst>
              <a:ext uri="{FF2B5EF4-FFF2-40B4-BE49-F238E27FC236}">
                <a16:creationId xmlns:a16="http://schemas.microsoft.com/office/drawing/2014/main" id="{05384561-2C50-4596-91F4-B92C31E6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48163"/>
            <a:ext cx="2133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b="1">
                <a:latin typeface="Verdana" panose="020B0604030504040204" pitchFamily="34" charset="0"/>
              </a:rPr>
              <a:t>   EXPUESTOS</a:t>
            </a:r>
          </a:p>
        </p:txBody>
      </p:sp>
      <p:sp>
        <p:nvSpPr>
          <p:cNvPr id="2067" name="Text Box 87">
            <a:extLst>
              <a:ext uri="{FF2B5EF4-FFF2-40B4-BE49-F238E27FC236}">
                <a16:creationId xmlns:a16="http://schemas.microsoft.com/office/drawing/2014/main" id="{4E7375DE-6633-4BBD-A219-C2FDFDC2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6" y="5451476"/>
            <a:ext cx="4359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000" i="1">
                <a:latin typeface="Verdana" panose="020B0604030504040204" pitchFamily="34" charset="0"/>
              </a:rPr>
              <a:t>El interés de este análisis está en los Expuestos</a:t>
            </a:r>
            <a:endParaRPr lang="es-ES" altLang="es-CO" sz="2000" i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AB06F66-36A3-441A-AAB3-DFEE10F71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571500"/>
          </a:xfrm>
          <a:noFill/>
        </p:spPr>
        <p:txBody>
          <a:bodyPr anchor="b">
            <a:normAutofit fontScale="90000"/>
          </a:bodyPr>
          <a:lstStyle/>
          <a:p>
            <a:r>
              <a:rPr lang="es-MX" altLang="es-CO" sz="4000" b="1"/>
              <a:t>Medidas de diferencia</a:t>
            </a:r>
            <a:endParaRPr lang="es-MX" altLang="es-CO" sz="480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E0D4395-0D48-4385-8873-7207D3B4F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219200"/>
            <a:ext cx="9372600" cy="4038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altLang="es-CO" b="1" dirty="0">
                <a:solidFill>
                  <a:schemeClr val="accent1"/>
                </a:solidFill>
              </a:rPr>
              <a:t>Riesgo atribuible</a:t>
            </a:r>
          </a:p>
          <a:p>
            <a:pPr lvl="1">
              <a:lnSpc>
                <a:spcPct val="80000"/>
              </a:lnSpc>
            </a:pPr>
            <a:r>
              <a:rPr lang="es-MX" altLang="es-CO" b="1" dirty="0"/>
              <a:t># de casos entre los expuestos que podrían ser eliminados si la exposición fuera removida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MX" altLang="es-CO" b="1" dirty="0"/>
              <a:t>= Incidencia en expuestos – Incidencia en no expuestos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MX" altLang="es-CO" b="1" dirty="0"/>
          </a:p>
          <a:p>
            <a:pPr>
              <a:lnSpc>
                <a:spcPct val="80000"/>
              </a:lnSpc>
            </a:pPr>
            <a:r>
              <a:rPr lang="es-MX" altLang="es-CO" b="1" dirty="0">
                <a:solidFill>
                  <a:schemeClr val="accent1"/>
                </a:solidFill>
              </a:rPr>
              <a:t>Por ciento de riesgo atribuible en la población</a:t>
            </a:r>
          </a:p>
          <a:p>
            <a:pPr lvl="1">
              <a:lnSpc>
                <a:spcPct val="80000"/>
              </a:lnSpc>
            </a:pPr>
            <a:r>
              <a:rPr lang="es-MX" altLang="es-CO" b="1" dirty="0"/>
              <a:t>Proporción de la enfermedad en la población en estudio que podría ser eliminada si la exposición fuera removida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s-CO" b="1" dirty="0"/>
              <a:t> </a:t>
            </a:r>
            <a:r>
              <a:rPr lang="es-MX" altLang="es-CO" sz="2000" b="1" dirty="0"/>
              <a:t>Incidencia en la población total  - Incidencia en no expuestos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MX" altLang="es-CO" sz="20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MX" altLang="es-CO" b="1" dirty="0"/>
              <a:t>              incidencia en la población total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575C26E8-CFB7-4066-A95B-CCA716878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648200"/>
            <a:ext cx="7316788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F02F8EB-4D37-454B-A584-9005833F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419601"/>
            <a:ext cx="36548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>
                <a:solidFill>
                  <a:srgbClr val="00FFFF"/>
                </a:solidFill>
                <a:latin typeface="Arial" panose="020B0604020202020204" pitchFamily="34" charset="0"/>
              </a:rPr>
              <a:t>=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0CB25B8B-5DE2-4076-AD60-D1B2BCFE5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r>
              <a:rPr lang="es-MX" altLang="es-CO" sz="4000" b="1"/>
              <a:t>Riesgo atribuible</a:t>
            </a:r>
            <a:endParaRPr lang="es-MX" altLang="es-CO" sz="4000"/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562D0625-DD63-4DC9-9500-E1C650681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554164"/>
          <a:ext cx="7620000" cy="423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hart" r:id="rId4" imgW="4677032" imgH="2600680" progId="Excel.Chart.8">
                  <p:embed/>
                </p:oleObj>
              </mc:Choice>
              <mc:Fallback>
                <p:oleObj name="Chart" r:id="rId4" imgW="4677032" imgH="2600680" progId="Excel.Chart.8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562D0625-DD63-4DC9-9500-E1C650681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54164"/>
                        <a:ext cx="7620000" cy="423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299F4CFA-B81B-426A-B8F7-0B6919A48640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2786063"/>
            <a:ext cx="4438650" cy="1909762"/>
            <a:chOff x="1284" y="1755"/>
            <a:chExt cx="2796" cy="1203"/>
          </a:xfrm>
        </p:grpSpPr>
        <p:grpSp>
          <p:nvGrpSpPr>
            <p:cNvPr id="3083" name="Group 5">
              <a:extLst>
                <a:ext uri="{FF2B5EF4-FFF2-40B4-BE49-F238E27FC236}">
                  <a16:creationId xmlns:a16="http://schemas.microsoft.com/office/drawing/2014/main" id="{F77B59EA-BB84-4E13-A0D8-9EA6F29FC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776"/>
              <a:ext cx="2784" cy="1182"/>
              <a:chOff x="1296" y="1776"/>
              <a:chExt cx="2784" cy="1182"/>
            </a:xfrm>
          </p:grpSpPr>
          <p:sp>
            <p:nvSpPr>
              <p:cNvPr id="3085" name="AutoShape 6">
                <a:extLst>
                  <a:ext uri="{FF2B5EF4-FFF2-40B4-BE49-F238E27FC236}">
                    <a16:creationId xmlns:a16="http://schemas.microsoft.com/office/drawing/2014/main" id="{B5D1E3E3-0DC5-41B3-978D-65C1DD178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776"/>
                <a:ext cx="192" cy="1104"/>
              </a:xfrm>
              <a:prstGeom prst="rightBrace">
                <a:avLst>
                  <a:gd name="adj1" fmla="val 47917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ES" altLang="es-CO"/>
              </a:p>
            </p:txBody>
          </p:sp>
          <p:sp>
            <p:nvSpPr>
              <p:cNvPr id="3086" name="Line 7">
                <a:extLst>
                  <a:ext uri="{FF2B5EF4-FFF2-40B4-BE49-F238E27FC236}">
                    <a16:creationId xmlns:a16="http://schemas.microsoft.com/office/drawing/2014/main" id="{6F53736B-DD69-42FA-9D3E-683CC92AF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2958"/>
                <a:ext cx="27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3084" name="Rectangle 8">
              <a:extLst>
                <a:ext uri="{FF2B5EF4-FFF2-40B4-BE49-F238E27FC236}">
                  <a16:creationId xmlns:a16="http://schemas.microsoft.com/office/drawing/2014/main" id="{C53B23E4-4D6E-45A2-8E9B-85D327B85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1755"/>
              <a:ext cx="768" cy="12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ES" altLang="es-CO"/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9DB7F38D-DB3F-4F1B-9655-F6021736B57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429000"/>
            <a:ext cx="4641850" cy="2971800"/>
            <a:chOff x="2400" y="2160"/>
            <a:chExt cx="2924" cy="1872"/>
          </a:xfrm>
        </p:grpSpPr>
        <p:sp>
          <p:nvSpPr>
            <p:cNvPr id="3081" name="Rectangle 10">
              <a:extLst>
                <a:ext uri="{FF2B5EF4-FFF2-40B4-BE49-F238E27FC236}">
                  <a16:creationId xmlns:a16="http://schemas.microsoft.com/office/drawing/2014/main" id="{D933BA12-DED5-407A-A556-FFBBC0E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203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FF0000"/>
                </a:buClr>
                <a:buFont typeface="SPC MarkersBullets" pitchFamily="2" charset="2"/>
                <a:buNone/>
              </a:pPr>
              <a:r>
                <a:rPr lang="en-US" altLang="es-CO" sz="2800" b="1">
                  <a:solidFill>
                    <a:srgbClr val="FF0000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s-CO" sz="28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expuesto </a:t>
              </a:r>
              <a:r>
                <a:rPr lang="en-US" altLang="es-CO" sz="2800" b="1">
                  <a:solidFill>
                    <a:srgbClr val="FF0000"/>
                  </a:solidFill>
                  <a:latin typeface="Arial" panose="020B0604020202020204" pitchFamily="34" charset="0"/>
                </a:rPr>
                <a:t>– I</a:t>
              </a:r>
              <a:r>
                <a:rPr lang="en-US" altLang="es-CO" sz="28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no expuesto</a:t>
              </a:r>
              <a:endParaRPr lang="en-US" altLang="es-CO" sz="2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2" name="Rectangle 11">
              <a:extLst>
                <a:ext uri="{FF2B5EF4-FFF2-40B4-BE49-F238E27FC236}">
                  <a16:creationId xmlns:a16="http://schemas.microsoft.com/office/drawing/2014/main" id="{5504F9FE-DF9B-40DD-A0E3-1B93B93F9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3801"/>
              <a:ext cx="11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FF0000"/>
                </a:buClr>
                <a:buFont typeface="SPC MarkersBullets" pitchFamily="2" charset="2"/>
                <a:buNone/>
              </a:pPr>
              <a:r>
                <a:rPr lang="es-MX" altLang="es-CO" sz="2000" b="1">
                  <a:latin typeface="Arial" panose="020B0604020202020204" pitchFamily="34" charset="0"/>
                </a:rPr>
                <a:t>I = Incidencia</a:t>
              </a:r>
              <a:endParaRPr lang="es-MX" altLang="es-CO" sz="2000" b="1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3078" name="Text Box 12">
            <a:extLst>
              <a:ext uri="{FF2B5EF4-FFF2-40B4-BE49-F238E27FC236}">
                <a16:creationId xmlns:a16="http://schemas.microsoft.com/office/drawing/2014/main" id="{C2CA5967-17F3-49A3-B95C-74EDD0A59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16764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>
                <a:solidFill>
                  <a:srgbClr val="000000"/>
                </a:solidFill>
              </a:rPr>
              <a:t>Incidencia</a:t>
            </a:r>
            <a:endParaRPr lang="es-ES" altLang="es-CO">
              <a:solidFill>
                <a:srgbClr val="000000"/>
              </a:solidFill>
            </a:endParaRPr>
          </a:p>
        </p:txBody>
      </p:sp>
      <p:sp>
        <p:nvSpPr>
          <p:cNvPr id="3079" name="Text Box 13">
            <a:extLst>
              <a:ext uri="{FF2B5EF4-FFF2-40B4-BE49-F238E27FC236}">
                <a16:creationId xmlns:a16="http://schemas.microsoft.com/office/drawing/2014/main" id="{233FBE52-1C8B-4C29-A745-AD6398653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816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>
                <a:solidFill>
                  <a:srgbClr val="000000"/>
                </a:solidFill>
              </a:rPr>
              <a:t>Expuesto</a:t>
            </a:r>
            <a:endParaRPr lang="es-ES" altLang="es-CO">
              <a:solidFill>
                <a:srgbClr val="000000"/>
              </a:solidFill>
            </a:endParaRPr>
          </a:p>
        </p:txBody>
      </p:sp>
      <p:sp>
        <p:nvSpPr>
          <p:cNvPr id="3080" name="Text Box 14">
            <a:extLst>
              <a:ext uri="{FF2B5EF4-FFF2-40B4-BE49-F238E27FC236}">
                <a16:creationId xmlns:a16="http://schemas.microsoft.com/office/drawing/2014/main" id="{613E47E8-7848-4BC4-BD5D-50AC05042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19812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>
                <a:solidFill>
                  <a:srgbClr val="000000"/>
                </a:solidFill>
              </a:rPr>
              <a:t>No expuesto</a:t>
            </a:r>
            <a:endParaRPr lang="es-ES" alt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219A859-A40E-4678-AD91-098CEB9E2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CO" b="1"/>
              <a:t>Riesgo atribuible</a:t>
            </a:r>
            <a:endParaRPr lang="es-MX" altLang="es-CO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A061EC2-9347-440F-AA13-97170F90B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2895600"/>
          </a:xfrm>
        </p:spPr>
        <p:txBody>
          <a:bodyPr/>
          <a:lstStyle/>
          <a:p>
            <a:r>
              <a:rPr lang="es-MX" altLang="es-CO" b="1"/>
              <a:t>Tasa de enfermedad en la población que puede ser directamente atribuida a la exposición</a:t>
            </a:r>
          </a:p>
          <a:p>
            <a:endParaRPr lang="es-MX" altLang="es-CO" b="1"/>
          </a:p>
          <a:p>
            <a:r>
              <a:rPr lang="es-MX" altLang="es-CO" b="1"/>
              <a:t>Igual a la tasa de incidencia en expuestos menos la tasa de incidencia en los no expuestos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D5B4FA77-9883-4EF1-90C8-6AAF98C7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8160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/>
              <a:t>A /  (A + B)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B700A540-A1BF-4526-9142-9E750E49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8160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s-CO" sz="3600" b="1"/>
              <a:t>C / (C + D)</a:t>
            </a: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D46AF2A4-DF74-4D2F-AA00-266FB7B1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73650"/>
            <a:ext cx="57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5400"/>
              <a:t>=</a:t>
            </a: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33D4204E-F9C8-4230-AB88-CADE61E9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14985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CO" sz="3600"/>
              <a:t>-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74A04BAE-B09B-4B2C-8A87-0CA215DD6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altLang="es-CO" b="1"/>
              <a:t>Exceso de riesgo de enfermedad en toda la población atribuible a la exposición</a:t>
            </a:r>
          </a:p>
          <a:p>
            <a:pPr>
              <a:lnSpc>
                <a:spcPct val="90000"/>
              </a:lnSpc>
            </a:pPr>
            <a:r>
              <a:rPr lang="es-MX" altLang="es-CO" b="1"/>
              <a:t>Reducción en el riesgo que podría ser alcanzado si la población completa no estuviera expuesta</a:t>
            </a:r>
          </a:p>
          <a:p>
            <a:pPr>
              <a:lnSpc>
                <a:spcPct val="90000"/>
              </a:lnSpc>
            </a:pPr>
            <a:r>
              <a:rPr lang="es-MX" altLang="es-CO" b="1"/>
              <a:t>Ayuda a determinar exposiciones relevantes a la salud pública en la comunidad.</a:t>
            </a:r>
            <a:endParaRPr lang="es-MX" altLang="es-CO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8CA2314-AF9B-4973-8405-4E8D11860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s-MX" altLang="es-CO" b="1"/>
              <a:t>Riesgo atribuible en la población (RAP)</a:t>
            </a:r>
            <a:endParaRPr lang="es-MX" altLang="es-CO"/>
          </a:p>
        </p:txBody>
      </p:sp>
      <p:graphicFrame>
        <p:nvGraphicFramePr>
          <p:cNvPr id="440324" name="Object 4">
            <a:extLst>
              <a:ext uri="{FF2B5EF4-FFF2-40B4-BE49-F238E27FC236}">
                <a16:creationId xmlns:a16="http://schemas.microsoft.com/office/drawing/2014/main" id="{F5BECB1F-A0D4-4BDC-AFCE-97574FA49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5514976"/>
          <a:ext cx="60261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Microsoft Editor de ecuaciones 3.0" r:id="rId4" imgW="1638000" imgH="406080" progId="Equation.3">
                  <p:embed/>
                </p:oleObj>
              </mc:Choice>
              <mc:Fallback>
                <p:oleObj name="Microsoft Editor de ecuaciones 3.0" r:id="rId4" imgW="1638000" imgH="406080" progId="Equation.3">
                  <p:embed/>
                  <p:pic>
                    <p:nvPicPr>
                      <p:cNvPr id="440324" name="Object 4">
                        <a:extLst>
                          <a:ext uri="{FF2B5EF4-FFF2-40B4-BE49-F238E27FC236}">
                            <a16:creationId xmlns:a16="http://schemas.microsoft.com/office/drawing/2014/main" id="{F5BECB1F-A0D4-4BDC-AFCE-97574FA49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514976"/>
                        <a:ext cx="60261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8">
            <a:extLst>
              <a:ext uri="{FF2B5EF4-FFF2-40B4-BE49-F238E27FC236}">
                <a16:creationId xmlns:a16="http://schemas.microsoft.com/office/drawing/2014/main" id="{6A06B3CC-DC60-40D0-B06F-2C3B0C2C7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86400"/>
            <a:ext cx="6553200" cy="641350"/>
          </a:xfrm>
          <a:prstGeom prst="rect">
            <a:avLst/>
          </a:prstGeom>
          <a:solidFill>
            <a:srgbClr val="0062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 sz="3600">
                <a:solidFill>
                  <a:schemeClr val="accent2"/>
                </a:solidFill>
              </a:rPr>
              <a:t>RAP = I </a:t>
            </a:r>
            <a:r>
              <a:rPr lang="es-MX" altLang="es-CO" sz="3600" baseline="-25000">
                <a:solidFill>
                  <a:schemeClr val="accent2"/>
                </a:solidFill>
              </a:rPr>
              <a:t>población </a:t>
            </a:r>
            <a:r>
              <a:rPr lang="es-MX" altLang="es-CO" sz="3600">
                <a:solidFill>
                  <a:schemeClr val="accent2"/>
                </a:solidFill>
              </a:rPr>
              <a:t> - I </a:t>
            </a:r>
            <a:r>
              <a:rPr lang="es-MX" altLang="es-CO" sz="3600" baseline="-25000">
                <a:solidFill>
                  <a:schemeClr val="accent2"/>
                </a:solidFill>
              </a:rPr>
              <a:t>no expuestos</a:t>
            </a:r>
            <a:endParaRPr lang="es-MX" altLang="es-CO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8" name="AutoShape 52">
            <a:extLst>
              <a:ext uri="{FF2B5EF4-FFF2-40B4-BE49-F238E27FC236}">
                <a16:creationId xmlns:a16="http://schemas.microsoft.com/office/drawing/2014/main" id="{788C0B8D-373A-4C37-9324-F18DA2A20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524000"/>
            <a:ext cx="4572000" cy="1752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AEAEA"/>
              </a:gs>
              <a:gs pos="50000">
                <a:schemeClr val="bg1"/>
              </a:gs>
              <a:gs pos="100000">
                <a:srgbClr val="EAEAEA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132" name="Rectangle 38">
            <a:extLst>
              <a:ext uri="{FF2B5EF4-FFF2-40B4-BE49-F238E27FC236}">
                <a16:creationId xmlns:a16="http://schemas.microsoft.com/office/drawing/2014/main" id="{7D6E035C-C6A0-444D-95F4-706D5A1C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409575"/>
            <a:ext cx="83058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3200" b="1">
                <a:latin typeface="Verdana" panose="020B0604030504040204" pitchFamily="34" charset="0"/>
              </a:rPr>
              <a:t>Riesgo  Atribuible  a  la  Población</a:t>
            </a:r>
          </a:p>
        </p:txBody>
      </p:sp>
      <p:sp>
        <p:nvSpPr>
          <p:cNvPr id="5133" name="Rectangle 39">
            <a:extLst>
              <a:ext uri="{FF2B5EF4-FFF2-40B4-BE49-F238E27FC236}">
                <a16:creationId xmlns:a16="http://schemas.microsoft.com/office/drawing/2014/main" id="{82026203-9AE1-4EF3-B48F-BE5C9654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76400"/>
            <a:ext cx="4419600" cy="144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200" b="1">
                <a:latin typeface="Verdana" panose="020B0604030504040204" pitchFamily="34" charset="0"/>
              </a:rPr>
              <a:t>Proporción de la población de referencia, que presenta el daño asociado con el factor</a:t>
            </a:r>
          </a:p>
        </p:txBody>
      </p:sp>
      <p:grpSp>
        <p:nvGrpSpPr>
          <p:cNvPr id="5134" name="Group 40">
            <a:extLst>
              <a:ext uri="{FF2B5EF4-FFF2-40B4-BE49-F238E27FC236}">
                <a16:creationId xmlns:a16="http://schemas.microsoft.com/office/drawing/2014/main" id="{6D5D71D5-E346-4968-A1E4-FC965E0FD74F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752600"/>
            <a:ext cx="3586163" cy="3270250"/>
            <a:chOff x="381" y="772"/>
            <a:chExt cx="2927" cy="2920"/>
          </a:xfrm>
        </p:grpSpPr>
        <p:sp>
          <p:nvSpPr>
            <p:cNvPr id="5137" name="Oval 41">
              <a:extLst>
                <a:ext uri="{FF2B5EF4-FFF2-40B4-BE49-F238E27FC236}">
                  <a16:creationId xmlns:a16="http://schemas.microsoft.com/office/drawing/2014/main" id="{E53B6D1B-A7C9-4E4A-9006-063BB79E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772"/>
              <a:ext cx="2920" cy="2920"/>
            </a:xfrm>
            <a:prstGeom prst="ellipse">
              <a:avLst/>
            </a:prstGeom>
            <a:gradFill rotWithShape="0">
              <a:gsLst>
                <a:gs pos="0">
                  <a:srgbClr val="000099"/>
                </a:gs>
                <a:gs pos="100000">
                  <a:srgbClr val="66FFFF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  <p:graphicFrame>
          <p:nvGraphicFramePr>
            <p:cNvPr id="5122" name="Object 2">
              <a:extLst>
                <a:ext uri="{FF2B5EF4-FFF2-40B4-BE49-F238E27FC236}">
                  <a16:creationId xmlns:a16="http://schemas.microsoft.com/office/drawing/2014/main" id="{5E34FE5C-F452-48B3-ACB9-55BCDE9D2AE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17" y="1538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9" name="ClipArt" r:id="rId4" imgW="3657600" imgH="2290680" progId="MS_ClipArt_Gallery.2">
                    <p:embed/>
                  </p:oleObj>
                </mc:Choice>
                <mc:Fallback>
                  <p:oleObj name="ClipArt" r:id="rId4" imgW="3657600" imgH="2290680" progId="MS_ClipArt_Gallery.2">
                    <p:embed/>
                    <p:pic>
                      <p:nvPicPr>
                        <p:cNvPr id="5122" name="Object 2">
                          <a:extLst>
                            <a:ext uri="{FF2B5EF4-FFF2-40B4-BE49-F238E27FC236}">
                              <a16:creationId xmlns:a16="http://schemas.microsoft.com/office/drawing/2014/main" id="{5E34FE5C-F452-48B3-ACB9-55BCDE9D2AE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" y="1538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3">
              <a:extLst>
                <a:ext uri="{FF2B5EF4-FFF2-40B4-BE49-F238E27FC236}">
                  <a16:creationId xmlns:a16="http://schemas.microsoft.com/office/drawing/2014/main" id="{1FE6D254-8F8F-4850-8DDD-C4181A0DB9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9" y="1202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" name="ClipArt" r:id="rId6" imgW="3657600" imgH="2290680" progId="MS_ClipArt_Gallery.2">
                    <p:embed/>
                  </p:oleObj>
                </mc:Choice>
                <mc:Fallback>
                  <p:oleObj name="ClipArt" r:id="rId6" imgW="3657600" imgH="2290680" progId="MS_ClipArt_Gallery.2">
                    <p:embed/>
                    <p:pic>
                      <p:nvPicPr>
                        <p:cNvPr id="5123" name="Object 3">
                          <a:extLst>
                            <a:ext uri="{FF2B5EF4-FFF2-40B4-BE49-F238E27FC236}">
                              <a16:creationId xmlns:a16="http://schemas.microsoft.com/office/drawing/2014/main" id="{1FE6D254-8F8F-4850-8DDD-C4181A0DB93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1202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4">
              <a:extLst>
                <a:ext uri="{FF2B5EF4-FFF2-40B4-BE49-F238E27FC236}">
                  <a16:creationId xmlns:a16="http://schemas.microsoft.com/office/drawing/2014/main" id="{EB744481-F9E5-4DE5-9AC3-FDA78C57FA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13" y="2018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" name="ClipArt" r:id="rId7" imgW="3657600" imgH="2290680" progId="MS_ClipArt_Gallery.2">
                    <p:embed/>
                  </p:oleObj>
                </mc:Choice>
                <mc:Fallback>
                  <p:oleObj name="ClipArt" r:id="rId7" imgW="3657600" imgH="2290680" progId="MS_ClipArt_Gallery.2">
                    <p:embed/>
                    <p:pic>
                      <p:nvPicPr>
                        <p:cNvPr id="5124" name="Object 4">
                          <a:extLst>
                            <a:ext uri="{FF2B5EF4-FFF2-40B4-BE49-F238E27FC236}">
                              <a16:creationId xmlns:a16="http://schemas.microsoft.com/office/drawing/2014/main" id="{EB744481-F9E5-4DE5-9AC3-FDA78C57FAE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018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5">
              <a:extLst>
                <a:ext uri="{FF2B5EF4-FFF2-40B4-BE49-F238E27FC236}">
                  <a16:creationId xmlns:a16="http://schemas.microsoft.com/office/drawing/2014/main" id="{5C6A54CF-1CBD-4CAF-BF22-64D8CC68808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1" y="2450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ClipArt" r:id="rId8" imgW="3657600" imgH="2290680" progId="MS_ClipArt_Gallery.2">
                    <p:embed/>
                  </p:oleObj>
                </mc:Choice>
                <mc:Fallback>
                  <p:oleObj name="ClipArt" r:id="rId8" imgW="3657600" imgH="2290680" progId="MS_ClipArt_Gallery.2">
                    <p:embed/>
                    <p:pic>
                      <p:nvPicPr>
                        <p:cNvPr id="5125" name="Object 5">
                          <a:extLst>
                            <a:ext uri="{FF2B5EF4-FFF2-40B4-BE49-F238E27FC236}">
                              <a16:creationId xmlns:a16="http://schemas.microsoft.com/office/drawing/2014/main" id="{5C6A54CF-1CBD-4CAF-BF22-64D8CC68808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2450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6">
              <a:extLst>
                <a:ext uri="{FF2B5EF4-FFF2-40B4-BE49-F238E27FC236}">
                  <a16:creationId xmlns:a16="http://schemas.microsoft.com/office/drawing/2014/main" id="{63240E1D-664B-4040-ACD8-DBDEC43B43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29" y="2066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ClipArt" r:id="rId9" imgW="3657600" imgH="2290680" progId="MS_ClipArt_Gallery.2">
                    <p:embed/>
                  </p:oleObj>
                </mc:Choice>
                <mc:Fallback>
                  <p:oleObj name="ClipArt" r:id="rId9" imgW="3657600" imgH="2290680" progId="MS_ClipArt_Gallery.2">
                    <p:embed/>
                    <p:pic>
                      <p:nvPicPr>
                        <p:cNvPr id="5126" name="Object 6">
                          <a:extLst>
                            <a:ext uri="{FF2B5EF4-FFF2-40B4-BE49-F238E27FC236}">
                              <a16:creationId xmlns:a16="http://schemas.microsoft.com/office/drawing/2014/main" id="{63240E1D-664B-4040-ACD8-DBDEC43B439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" y="2066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7">
              <a:extLst>
                <a:ext uri="{FF2B5EF4-FFF2-40B4-BE49-F238E27FC236}">
                  <a16:creationId xmlns:a16="http://schemas.microsoft.com/office/drawing/2014/main" id="{1D8516C7-C497-450B-A979-CD58D34A5D7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1" y="1826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ClipArt" r:id="rId10" imgW="3657600" imgH="2290680" progId="MS_ClipArt_Gallery.2">
                    <p:embed/>
                  </p:oleObj>
                </mc:Choice>
                <mc:Fallback>
                  <p:oleObj name="ClipArt" r:id="rId10" imgW="3657600" imgH="2290680" progId="MS_ClipArt_Gallery.2">
                    <p:embed/>
                    <p:pic>
                      <p:nvPicPr>
                        <p:cNvPr id="5127" name="Object 7">
                          <a:extLst>
                            <a:ext uri="{FF2B5EF4-FFF2-40B4-BE49-F238E27FC236}">
                              <a16:creationId xmlns:a16="http://schemas.microsoft.com/office/drawing/2014/main" id="{1D8516C7-C497-450B-A979-CD58D34A5D7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1826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8">
              <a:extLst>
                <a:ext uri="{FF2B5EF4-FFF2-40B4-BE49-F238E27FC236}">
                  <a16:creationId xmlns:a16="http://schemas.microsoft.com/office/drawing/2014/main" id="{9B4BC19F-EAFC-4AA5-8C17-67EFB2F369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05" y="2738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ClipArt" r:id="rId11" imgW="3657600" imgH="2290680" progId="MS_ClipArt_Gallery.2">
                    <p:embed/>
                  </p:oleObj>
                </mc:Choice>
                <mc:Fallback>
                  <p:oleObj name="ClipArt" r:id="rId11" imgW="3657600" imgH="2290680" progId="MS_ClipArt_Gallery.2">
                    <p:embed/>
                    <p:pic>
                      <p:nvPicPr>
                        <p:cNvPr id="5128" name="Object 8">
                          <a:extLst>
                            <a:ext uri="{FF2B5EF4-FFF2-40B4-BE49-F238E27FC236}">
                              <a16:creationId xmlns:a16="http://schemas.microsoft.com/office/drawing/2014/main" id="{9B4BC19F-EAFC-4AA5-8C17-67EFB2F369D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" y="2738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25724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>
              <a:extLst>
                <a:ext uri="{FF2B5EF4-FFF2-40B4-BE49-F238E27FC236}">
                  <a16:creationId xmlns:a16="http://schemas.microsoft.com/office/drawing/2014/main" id="{90A6C7A9-953B-4329-9B8D-BA6E71F8453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81" y="1442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ClipArt" r:id="rId12" imgW="3657600" imgH="2290680" progId="MS_ClipArt_Gallery.2">
                    <p:embed/>
                  </p:oleObj>
                </mc:Choice>
                <mc:Fallback>
                  <p:oleObj name="ClipArt" r:id="rId12" imgW="3657600" imgH="2290680" progId="MS_ClipArt_Gallery.2">
                    <p:embed/>
                    <p:pic>
                      <p:nvPicPr>
                        <p:cNvPr id="5129" name="Object 9">
                          <a:extLst>
                            <a:ext uri="{FF2B5EF4-FFF2-40B4-BE49-F238E27FC236}">
                              <a16:creationId xmlns:a16="http://schemas.microsoft.com/office/drawing/2014/main" id="{90A6C7A9-953B-4329-9B8D-BA6E71F8453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1442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>
              <a:extLst>
                <a:ext uri="{FF2B5EF4-FFF2-40B4-BE49-F238E27FC236}">
                  <a16:creationId xmlns:a16="http://schemas.microsoft.com/office/drawing/2014/main" id="{77340FC9-49CF-4F42-9FAB-4AEEB416E31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57" y="1730"/>
            <a:ext cx="81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ClipArt" r:id="rId13" imgW="3657600" imgH="2290680" progId="MS_ClipArt_Gallery.2">
                    <p:embed/>
                  </p:oleObj>
                </mc:Choice>
                <mc:Fallback>
                  <p:oleObj name="ClipArt" r:id="rId13" imgW="3657600" imgH="2290680" progId="MS_ClipArt_Gallery.2">
                    <p:embed/>
                    <p:pic>
                      <p:nvPicPr>
                        <p:cNvPr id="5130" name="Object 10">
                          <a:extLst>
                            <a:ext uri="{FF2B5EF4-FFF2-40B4-BE49-F238E27FC236}">
                              <a16:creationId xmlns:a16="http://schemas.microsoft.com/office/drawing/2014/main" id="{77340FC9-49CF-4F42-9FAB-4AEEB416E31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" y="1730"/>
                          <a:ext cx="81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05" dir="2700000" algn="ctr" rotWithShape="0">
                            <a:srgbClr val="FFFF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27" name="AutoShape 51">
            <a:extLst>
              <a:ext uri="{FF2B5EF4-FFF2-40B4-BE49-F238E27FC236}">
                <a16:creationId xmlns:a16="http://schemas.microsoft.com/office/drawing/2014/main" id="{97E6B4DA-9E92-4316-A87B-AE4DCD6A21D0}"/>
              </a:ext>
            </a:extLst>
          </p:cNvPr>
          <p:cNvSpPr>
            <a:spLocks noChangeArrowheads="1"/>
          </p:cNvSpPr>
          <p:nvPr/>
        </p:nvSpPr>
        <p:spPr bwMode="auto">
          <a:xfrm rot="1842664">
            <a:off x="4572000" y="4038600"/>
            <a:ext cx="1739900" cy="825500"/>
          </a:xfrm>
          <a:prstGeom prst="leftArrow">
            <a:avLst>
              <a:gd name="adj1" fmla="val 50000"/>
              <a:gd name="adj2" fmla="val 105375"/>
            </a:avLst>
          </a:prstGeom>
          <a:gradFill rotWithShape="0">
            <a:gsLst>
              <a:gs pos="0">
                <a:schemeClr val="bg1"/>
              </a:gs>
              <a:gs pos="50000">
                <a:srgbClr val="CC0000"/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43684" dir="2700000" algn="ctr" rotWithShape="0">
              <a:srgbClr val="0033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5136" name="Text Box 53">
            <a:extLst>
              <a:ext uri="{FF2B5EF4-FFF2-40B4-BE49-F238E27FC236}">
                <a16:creationId xmlns:a16="http://schemas.microsoft.com/office/drawing/2014/main" id="{A2942E8D-FE0D-4709-BEFB-F5A5B53E2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57775"/>
            <a:ext cx="5791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200" i="1">
                <a:latin typeface="Verdana" panose="020B0604030504040204" pitchFamily="34" charset="0"/>
              </a:rPr>
              <a:t>El interés de este análisis está en toda la población (Incidencia en la población total - PIT)</a:t>
            </a:r>
            <a:endParaRPr lang="es-ES" altLang="es-CO" sz="2200" i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8519DC49-36C0-4DF6-B1C0-75B2DAA07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47069"/>
            <a:ext cx="7772400" cy="2895600"/>
          </a:xfrm>
        </p:spPr>
        <p:txBody>
          <a:bodyPr/>
          <a:lstStyle/>
          <a:p>
            <a:r>
              <a:rPr lang="es-MX" altLang="es-CO" b="1" dirty="0"/>
              <a:t>RAP expresado como porcentaje del riesgo total en la población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22025CD-A244-49CC-B6D0-B0AF77CC1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s-MX" altLang="es-CO" b="1"/>
              <a:t>Porcentaje (Fracción) de riesgo atribuible en la población </a:t>
            </a:r>
            <a:r>
              <a:rPr lang="es-MX" altLang="es-CO" sz="4000" b="1"/>
              <a:t>(RAP %)</a:t>
            </a:r>
            <a:endParaRPr lang="es-MX" altLang="es-CO" sz="4000"/>
          </a:p>
        </p:txBody>
      </p:sp>
      <p:graphicFrame>
        <p:nvGraphicFramePr>
          <p:cNvPr id="442372" name="Object 4">
            <a:extLst>
              <a:ext uri="{FF2B5EF4-FFF2-40B4-BE49-F238E27FC236}">
                <a16:creationId xmlns:a16="http://schemas.microsoft.com/office/drawing/2014/main" id="{F53B9361-1A17-4867-81C7-E3B0E5ACD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22738"/>
          <a:ext cx="79248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Microsoft Editor de ecuaciones 3.0" r:id="rId4" imgW="2234880" imgH="406080" progId="Equation.3">
                  <p:embed/>
                </p:oleObj>
              </mc:Choice>
              <mc:Fallback>
                <p:oleObj name="Microsoft Editor de ecuaciones 3.0" r:id="rId4" imgW="2234880" imgH="406080" progId="Equation.3">
                  <p:embed/>
                  <p:pic>
                    <p:nvPicPr>
                      <p:cNvPr id="442372" name="Object 4">
                        <a:extLst>
                          <a:ext uri="{FF2B5EF4-FFF2-40B4-BE49-F238E27FC236}">
                            <a16:creationId xmlns:a16="http://schemas.microsoft.com/office/drawing/2014/main" id="{F53B9361-1A17-4867-81C7-E3B0E5ACD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22738"/>
                        <a:ext cx="79248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76242D65-84C0-4FF3-A3A8-47205EF7B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2057400" cy="641350"/>
          </a:xfrm>
          <a:prstGeom prst="rect">
            <a:avLst/>
          </a:prstGeom>
          <a:solidFill>
            <a:srgbClr val="0062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 sz="3600">
                <a:solidFill>
                  <a:schemeClr val="accent2"/>
                </a:solidFill>
              </a:rPr>
              <a:t>RAP % =</a:t>
            </a:r>
            <a:endParaRPr lang="es-ES" altLang="es-CO" sz="3600">
              <a:solidFill>
                <a:schemeClr val="accent2"/>
              </a:solidFill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40E168C0-E81E-40D4-9986-2003C052E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038600"/>
            <a:ext cx="4267200" cy="641350"/>
          </a:xfrm>
          <a:prstGeom prst="rect">
            <a:avLst/>
          </a:prstGeom>
          <a:solidFill>
            <a:srgbClr val="0062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 sz="3600">
                <a:solidFill>
                  <a:schemeClr val="accent2"/>
                </a:solidFill>
              </a:rPr>
              <a:t>I </a:t>
            </a:r>
            <a:r>
              <a:rPr lang="es-MX" altLang="es-CO" sz="3600" baseline="-25000">
                <a:solidFill>
                  <a:schemeClr val="accent2"/>
                </a:solidFill>
              </a:rPr>
              <a:t>población</a:t>
            </a:r>
            <a:r>
              <a:rPr lang="es-MX" altLang="es-CO" sz="3600">
                <a:solidFill>
                  <a:schemeClr val="accent2"/>
                </a:solidFill>
              </a:rPr>
              <a:t> – I </a:t>
            </a:r>
            <a:r>
              <a:rPr lang="es-MX" altLang="es-CO" sz="3600" baseline="-25000">
                <a:solidFill>
                  <a:schemeClr val="accent2"/>
                </a:solidFill>
              </a:rPr>
              <a:t>no expuestos</a:t>
            </a:r>
            <a:endParaRPr lang="es-ES" altLang="es-CO" sz="3600">
              <a:solidFill>
                <a:schemeClr val="accent2"/>
              </a:solidFill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8E89D79F-A85F-4775-B8BA-D9E1B8B4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48584"/>
            <a:ext cx="4267200" cy="641350"/>
          </a:xfrm>
          <a:prstGeom prst="rect">
            <a:avLst/>
          </a:prstGeom>
          <a:solidFill>
            <a:srgbClr val="0062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 sz="3600">
                <a:solidFill>
                  <a:schemeClr val="accent2"/>
                </a:solidFill>
              </a:rPr>
              <a:t>I </a:t>
            </a:r>
            <a:r>
              <a:rPr lang="es-MX" altLang="es-CO" sz="3600" baseline="-25000">
                <a:solidFill>
                  <a:schemeClr val="accent2"/>
                </a:solidFill>
              </a:rPr>
              <a:t>población</a:t>
            </a:r>
            <a:r>
              <a:rPr lang="es-MX" altLang="es-CO" sz="3600">
                <a:solidFill>
                  <a:schemeClr val="accent2"/>
                </a:solidFill>
              </a:rPr>
              <a:t> </a:t>
            </a:r>
            <a:endParaRPr lang="es-ES" altLang="es-CO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A4ECF1F0-123F-4B71-BCB9-C37765B6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5783263"/>
            <a:ext cx="672465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000">
                <a:latin typeface="Verdana" panose="020B0604030504040204" pitchFamily="34" charset="0"/>
              </a:rPr>
              <a:t>Mide la influencia del factor  frente a otros</a:t>
            </a:r>
          </a:p>
          <a:p>
            <a:pPr algn="ctr"/>
            <a:r>
              <a:rPr lang="es-ES_tradnl" altLang="es-CO" sz="2000">
                <a:latin typeface="Verdana" panose="020B0604030504040204" pitchFamily="34" charset="0"/>
              </a:rPr>
              <a:t>Por eso tiene utilidad en el pronóstico clínico</a:t>
            </a:r>
          </a:p>
        </p:txBody>
      </p:sp>
      <p:sp>
        <p:nvSpPr>
          <p:cNvPr id="63491" name="Rectangle 5">
            <a:extLst>
              <a:ext uri="{FF2B5EF4-FFF2-40B4-BE49-F238E27FC236}">
                <a16:creationId xmlns:a16="http://schemas.microsoft.com/office/drawing/2014/main" id="{6D0EE069-34E4-4F13-A3F5-9DDF7F73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81000"/>
            <a:ext cx="83756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b="1">
                <a:latin typeface="Verdana" panose="020B0604030504040204" pitchFamily="34" charset="0"/>
              </a:rPr>
              <a:t>% De Riesgo Atribuible al Factor  (%RAF)</a:t>
            </a: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7D7245EC-6B93-4FF7-88D2-FD9921069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876301"/>
            <a:ext cx="55991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4410F20A-6908-4A09-9135-77F013DB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4" y="1431926"/>
            <a:ext cx="7316787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200" i="1">
                <a:latin typeface="Verdana" panose="020B0604030504040204" pitchFamily="34" charset="0"/>
              </a:rPr>
              <a:t>No todos los expuestos al factor enferman</a:t>
            </a:r>
          </a:p>
        </p:txBody>
      </p:sp>
      <p:sp>
        <p:nvSpPr>
          <p:cNvPr id="63494" name="Rectangle 9">
            <a:extLst>
              <a:ext uri="{FF2B5EF4-FFF2-40B4-BE49-F238E27FC236}">
                <a16:creationId xmlns:a16="http://schemas.microsoft.com/office/drawing/2014/main" id="{E3133C7D-7F37-4257-A9C3-A4D7958E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2041525"/>
            <a:ext cx="7088188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i="1">
                <a:latin typeface="Verdana" panose="020B0604030504040204" pitchFamily="34" charset="0"/>
              </a:rPr>
              <a:t>El  RAF mide qué tantos de los expuestos al factor enferman por esta causa y no por otra</a:t>
            </a:r>
          </a:p>
        </p:txBody>
      </p:sp>
      <p:grpSp>
        <p:nvGrpSpPr>
          <p:cNvPr id="63495" name="Group 11">
            <a:extLst>
              <a:ext uri="{FF2B5EF4-FFF2-40B4-BE49-F238E27FC236}">
                <a16:creationId xmlns:a16="http://schemas.microsoft.com/office/drawing/2014/main" id="{7F73F4F7-7013-4D8B-9461-CD32CFE5391E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2898776"/>
            <a:ext cx="3565526" cy="2776538"/>
            <a:chOff x="322" y="1826"/>
            <a:chExt cx="2246" cy="1749"/>
          </a:xfrm>
        </p:grpSpPr>
        <p:grpSp>
          <p:nvGrpSpPr>
            <p:cNvPr id="63502" name="Group 12">
              <a:extLst>
                <a:ext uri="{FF2B5EF4-FFF2-40B4-BE49-F238E27FC236}">
                  <a16:creationId xmlns:a16="http://schemas.microsoft.com/office/drawing/2014/main" id="{97078858-3CDA-44E9-9C47-53ACC6D6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" y="2005"/>
              <a:ext cx="1614" cy="1168"/>
              <a:chOff x="774" y="2005"/>
              <a:chExt cx="1614" cy="1168"/>
            </a:xfrm>
          </p:grpSpPr>
          <p:grpSp>
            <p:nvGrpSpPr>
              <p:cNvPr id="63515" name="Group 13">
                <a:extLst>
                  <a:ext uri="{FF2B5EF4-FFF2-40B4-BE49-F238E27FC236}">
                    <a16:creationId xmlns:a16="http://schemas.microsoft.com/office/drawing/2014/main" id="{DEDFFECF-C9E9-43B7-9108-9C8F270D04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" y="2241"/>
                <a:ext cx="1614" cy="932"/>
                <a:chOff x="774" y="2241"/>
                <a:chExt cx="1614" cy="932"/>
              </a:xfrm>
            </p:grpSpPr>
            <p:sp>
              <p:nvSpPr>
                <p:cNvPr id="63517" name="Rectangle 14">
                  <a:extLst>
                    <a:ext uri="{FF2B5EF4-FFF2-40B4-BE49-F238E27FC236}">
                      <a16:creationId xmlns:a16="http://schemas.microsoft.com/office/drawing/2014/main" id="{0C91B641-43AF-4794-A3C6-F9EE6595B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" y="2241"/>
                  <a:ext cx="1614" cy="227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63518" name="Rectangle 15">
                  <a:extLst>
                    <a:ext uri="{FF2B5EF4-FFF2-40B4-BE49-F238E27FC236}">
                      <a16:creationId xmlns:a16="http://schemas.microsoft.com/office/drawing/2014/main" id="{44574364-0F41-4A6F-8F2B-8BA5AF38B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" y="2476"/>
                  <a:ext cx="1614" cy="22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63519" name="Rectangle 16">
                  <a:extLst>
                    <a:ext uri="{FF2B5EF4-FFF2-40B4-BE49-F238E27FC236}">
                      <a16:creationId xmlns:a16="http://schemas.microsoft.com/office/drawing/2014/main" id="{698B078E-7B08-4C7F-8B8A-01DE58133E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" y="2710"/>
                  <a:ext cx="1614" cy="228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63520" name="Rectangle 17">
                  <a:extLst>
                    <a:ext uri="{FF2B5EF4-FFF2-40B4-BE49-F238E27FC236}">
                      <a16:creationId xmlns:a16="http://schemas.microsoft.com/office/drawing/2014/main" id="{96F8C263-2695-4DE5-BA44-DCF761BCCB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" y="2946"/>
                  <a:ext cx="1614" cy="227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</p:grpSp>
          <p:sp>
            <p:nvSpPr>
              <p:cNvPr id="63516" name="Rectangle 18">
                <a:extLst>
                  <a:ext uri="{FF2B5EF4-FFF2-40B4-BE49-F238E27FC236}">
                    <a16:creationId xmlns:a16="http://schemas.microsoft.com/office/drawing/2014/main" id="{B28A9A28-D029-4F79-B9C4-09127E0FD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005"/>
                <a:ext cx="1614" cy="229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C87034A5-70D2-46C1-B911-67D544F45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3179"/>
              <a:ext cx="15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0681D7F9-CF67-4764-93F9-BADEDE88D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1826"/>
              <a:ext cx="0" cy="1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63505" name="Rectangle 21">
              <a:extLst>
                <a:ext uri="{FF2B5EF4-FFF2-40B4-BE49-F238E27FC236}">
                  <a16:creationId xmlns:a16="http://schemas.microsoft.com/office/drawing/2014/main" id="{532F68A0-C6B1-43C0-84B2-1070C3F0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" y="2226"/>
              <a:ext cx="3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</a:t>
              </a:r>
            </a:p>
          </p:txBody>
        </p:sp>
        <p:sp>
          <p:nvSpPr>
            <p:cNvPr id="26646" name="Rectangle 22">
              <a:extLst>
                <a:ext uri="{FF2B5EF4-FFF2-40B4-BE49-F238E27FC236}">
                  <a16:creationId xmlns:a16="http://schemas.microsoft.com/office/drawing/2014/main" id="{6359F807-4FB7-4DD8-B692-07BF0F0FB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182"/>
              <a:ext cx="431" cy="9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7" name="Rectangle 23">
              <a:extLst>
                <a:ext uri="{FF2B5EF4-FFF2-40B4-BE49-F238E27FC236}">
                  <a16:creationId xmlns:a16="http://schemas.microsoft.com/office/drawing/2014/main" id="{36A16E4D-217E-47F1-AE45-BEA87D822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888"/>
              <a:ext cx="431" cy="287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63508" name="Line 24">
              <a:extLst>
                <a:ext uri="{FF2B5EF4-FFF2-40B4-BE49-F238E27FC236}">
                  <a16:creationId xmlns:a16="http://schemas.microsoft.com/office/drawing/2014/main" id="{20E27BE9-B54B-4A95-AFC2-128BC051F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3" y="2178"/>
              <a:ext cx="0" cy="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3509" name="Line 25">
              <a:extLst>
                <a:ext uri="{FF2B5EF4-FFF2-40B4-BE49-F238E27FC236}">
                  <a16:creationId xmlns:a16="http://schemas.microsoft.com/office/drawing/2014/main" id="{0228BC5C-9666-42BB-B1C1-E5EA6D9D5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2121"/>
              <a:ext cx="44" cy="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3510" name="Line 26">
              <a:extLst>
                <a:ext uri="{FF2B5EF4-FFF2-40B4-BE49-F238E27FC236}">
                  <a16:creationId xmlns:a16="http://schemas.microsoft.com/office/drawing/2014/main" id="{BFE2ED48-F961-4FF8-A405-3BA1A5507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5" y="2826"/>
              <a:ext cx="88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3511" name="Rectangle 27">
              <a:extLst>
                <a:ext uri="{FF2B5EF4-FFF2-40B4-BE49-F238E27FC236}">
                  <a16:creationId xmlns:a16="http://schemas.microsoft.com/office/drawing/2014/main" id="{FFD1868F-80AD-4099-90F6-BA50D6193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888"/>
              <a:ext cx="431" cy="287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63512" name="Rectangle 28">
              <a:extLst>
                <a:ext uri="{FF2B5EF4-FFF2-40B4-BE49-F238E27FC236}">
                  <a16:creationId xmlns:a16="http://schemas.microsoft.com/office/drawing/2014/main" id="{6C2A10C3-2170-449A-92ED-948BDD45D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3284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PIe</a:t>
              </a:r>
            </a:p>
          </p:txBody>
        </p:sp>
        <p:sp>
          <p:nvSpPr>
            <p:cNvPr id="63513" name="Rectangle 29">
              <a:extLst>
                <a:ext uri="{FF2B5EF4-FFF2-40B4-BE49-F238E27FC236}">
                  <a16:creationId xmlns:a16="http://schemas.microsoft.com/office/drawing/2014/main" id="{ED5FE407-4349-42BA-926B-6982B32E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3284"/>
              <a:ext cx="6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b="1">
                  <a:latin typeface="Verdana" panose="020B0604030504040204" pitchFamily="34" charset="0"/>
                </a:rPr>
                <a:t>PIne</a:t>
              </a:r>
            </a:p>
          </p:txBody>
        </p:sp>
        <p:sp>
          <p:nvSpPr>
            <p:cNvPr id="63514" name="Rectangle 30">
              <a:extLst>
                <a:ext uri="{FF2B5EF4-FFF2-40B4-BE49-F238E27FC236}">
                  <a16:creationId xmlns:a16="http://schemas.microsoft.com/office/drawing/2014/main" id="{A8DB54C0-8335-4AA9-B744-3125296F7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2261"/>
              <a:ext cx="9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_tradnl" altLang="es-CO" sz="2000">
                  <a:latin typeface="Verdana" panose="020B0604030504040204" pitchFamily="34" charset="0"/>
                </a:rPr>
                <a:t>Diferencia</a:t>
              </a:r>
            </a:p>
          </p:txBody>
        </p:sp>
      </p:grpSp>
      <p:sp>
        <p:nvSpPr>
          <p:cNvPr id="63496" name="Rectangle 32">
            <a:extLst>
              <a:ext uri="{FF2B5EF4-FFF2-40B4-BE49-F238E27FC236}">
                <a16:creationId xmlns:a16="http://schemas.microsoft.com/office/drawing/2014/main" id="{1886EC33-C334-4539-BDB8-8BCD0E05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3117851"/>
            <a:ext cx="4302125" cy="19478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3497" name="Rectangle 33">
            <a:extLst>
              <a:ext uri="{FF2B5EF4-FFF2-40B4-BE49-F238E27FC236}">
                <a16:creationId xmlns:a16="http://schemas.microsoft.com/office/drawing/2014/main" id="{EBD3FCC5-47E9-4577-9557-9ECEA655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762376"/>
            <a:ext cx="1727200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200" b="1" i="1">
                <a:latin typeface="Verdana" panose="020B0604030504040204" pitchFamily="34" charset="0"/>
              </a:rPr>
              <a:t>%RAF  =</a:t>
            </a:r>
          </a:p>
        </p:txBody>
      </p:sp>
      <p:sp>
        <p:nvSpPr>
          <p:cNvPr id="63498" name="Rectangle 34">
            <a:extLst>
              <a:ext uri="{FF2B5EF4-FFF2-40B4-BE49-F238E27FC236}">
                <a16:creationId xmlns:a16="http://schemas.microsoft.com/office/drawing/2014/main" id="{76538130-2767-4241-835E-3C90BE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1" y="3297239"/>
            <a:ext cx="2297113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200" b="1">
                <a:latin typeface="Verdana" panose="020B0604030504040204" pitchFamily="34" charset="0"/>
              </a:rPr>
              <a:t>Pie  -  PIne</a:t>
            </a:r>
          </a:p>
        </p:txBody>
      </p:sp>
      <p:sp>
        <p:nvSpPr>
          <p:cNvPr id="63499" name="Line 35">
            <a:extLst>
              <a:ext uri="{FF2B5EF4-FFF2-40B4-BE49-F238E27FC236}">
                <a16:creationId xmlns:a16="http://schemas.microsoft.com/office/drawing/2014/main" id="{9C1C852E-35E3-45EC-9D42-303020C91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651" y="4041775"/>
            <a:ext cx="15716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3500" name="Rectangle 36">
            <a:extLst>
              <a:ext uri="{FF2B5EF4-FFF2-40B4-BE49-F238E27FC236}">
                <a16:creationId xmlns:a16="http://schemas.microsoft.com/office/drawing/2014/main" id="{44537D54-EB6A-405D-9516-6AE55749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6" y="4240214"/>
            <a:ext cx="817563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200" b="1">
                <a:latin typeface="Verdana" panose="020B0604030504040204" pitchFamily="34" charset="0"/>
              </a:rPr>
              <a:t>PIe</a:t>
            </a:r>
          </a:p>
        </p:txBody>
      </p:sp>
      <p:sp>
        <p:nvSpPr>
          <p:cNvPr id="63501" name="Rectangle 37">
            <a:extLst>
              <a:ext uri="{FF2B5EF4-FFF2-40B4-BE49-F238E27FC236}">
                <a16:creationId xmlns:a16="http://schemas.microsoft.com/office/drawing/2014/main" id="{307CE6F3-CE50-47BD-BDB6-3CF74435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563" y="3743326"/>
            <a:ext cx="1194238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200" b="1">
                <a:latin typeface="Verdana" panose="020B0604030504040204" pitchFamily="34" charset="0"/>
              </a:rPr>
              <a:t>X  100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99C3197-DBD7-4523-8F90-C2BBF7E3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s-MX" altLang="es-CO" sz="3600" b="1">
                <a:latin typeface="Arial" panose="020B0604020202020204" pitchFamily="34" charset="0"/>
              </a:rPr>
              <a:t>Causalidad</a:t>
            </a:r>
            <a:endParaRPr lang="es-ES" altLang="es-CO" sz="3600" b="1">
              <a:latin typeface="Arial" panose="020B0604020202020204" pitchFamily="34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E273367C-425A-427E-B1F5-9B5FA6843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76401"/>
            <a:ext cx="7848600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altLang="es-CO" sz="3200" b="1" dirty="0">
                <a:latin typeface="Arial" panose="020B0604020202020204" pitchFamily="34" charset="0"/>
              </a:rPr>
              <a:t>Antecedentes Históricos</a:t>
            </a:r>
            <a:r>
              <a:rPr lang="es-MX" altLang="es-CO" sz="2800" b="1" dirty="0">
                <a:latin typeface="Arial" panose="020B0604020202020204" pitchFamily="34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s-MX" altLang="es-CO" b="1" dirty="0">
                <a:latin typeface="Arial" panose="020B0604020202020204" pitchFamily="34" charset="0"/>
              </a:rPr>
              <a:t>La tarea de la Medicina Social es</a:t>
            </a:r>
            <a:r>
              <a:rPr lang="es-MX" altLang="es-CO" dirty="0">
                <a:latin typeface="Arial" panose="020B0604020202020204" pitchFamily="34" charset="0"/>
              </a:rPr>
              <a:t>:</a:t>
            </a:r>
            <a:endParaRPr lang="es-MX" altLang="es-CO" sz="2800" b="1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s-MX" altLang="es-CO" dirty="0">
                <a:latin typeface="Arial" panose="020B0604020202020204" pitchFamily="34" charset="0"/>
              </a:rPr>
              <a:t>“...</a:t>
            </a:r>
            <a:r>
              <a:rPr lang="es-MX" altLang="es-CO" b="1" dirty="0">
                <a:latin typeface="Arial" panose="020B0604020202020204" pitchFamily="34" charset="0"/>
              </a:rPr>
              <a:t>investigar las relaciones entre el estado de la salud de un grupo de población y sus condiciones de vida las cuales </a:t>
            </a:r>
            <a:r>
              <a:rPr lang="es-MX" altLang="es-CO" b="1" dirty="0" err="1">
                <a:latin typeface="Arial" panose="020B0604020202020204" pitchFamily="34" charset="0"/>
              </a:rPr>
              <a:t>estan</a:t>
            </a:r>
            <a:r>
              <a:rPr lang="es-MX" altLang="es-CO" b="1" dirty="0">
                <a:latin typeface="Arial" panose="020B0604020202020204" pitchFamily="34" charset="0"/>
              </a:rPr>
              <a:t> determinadas por su posición social, así como las relaciones entre los factores de riesgo que actúan en forma particular o, con especial intensidad en un grupo social y las condiciones de salud de ese grupo social...”</a:t>
            </a:r>
            <a:r>
              <a:rPr lang="es-MX" altLang="es-CO" b="1" dirty="0"/>
              <a:t> </a:t>
            </a:r>
            <a:endParaRPr lang="es-ES" altLang="es-CO" b="1" dirty="0"/>
          </a:p>
          <a:p>
            <a:pPr algn="just">
              <a:spcBef>
                <a:spcPct val="50000"/>
              </a:spcBef>
            </a:pPr>
            <a:r>
              <a:rPr lang="es-MX" altLang="es-CO" sz="2800" b="1" dirty="0" err="1"/>
              <a:t>Teleky</a:t>
            </a:r>
            <a:r>
              <a:rPr lang="es-MX" altLang="es-CO" sz="2800" b="1" dirty="0"/>
              <a:t>, Alemania, 1909</a:t>
            </a:r>
          </a:p>
          <a:p>
            <a:pPr algn="just">
              <a:spcBef>
                <a:spcPct val="50000"/>
              </a:spcBef>
            </a:pPr>
            <a:endParaRPr lang="es-MX" altLang="es-CO" sz="2800" b="1" dirty="0">
              <a:latin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endParaRPr lang="es-MX" altLang="es-CO" dirty="0"/>
          </a:p>
          <a:p>
            <a:pPr algn="just">
              <a:spcBef>
                <a:spcPct val="50000"/>
              </a:spcBef>
            </a:pPr>
            <a:endParaRPr lang="es-ES" altLang="es-CO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>
            <a:extLst>
              <a:ext uri="{FF2B5EF4-FFF2-40B4-BE49-F238E27FC236}">
                <a16:creationId xmlns:a16="http://schemas.microsoft.com/office/drawing/2014/main" id="{FD420B64-9979-4323-8E76-C067BBDA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85800"/>
            <a:ext cx="83756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3200">
                <a:latin typeface="Verdana" panose="020B0604030504040204" pitchFamily="34" charset="0"/>
              </a:rPr>
              <a:t>Estimación del % de Riesgo </a:t>
            </a:r>
          </a:p>
          <a:p>
            <a:pPr algn="ctr"/>
            <a:r>
              <a:rPr lang="es-ES_tradnl" altLang="es-CO" sz="3200">
                <a:latin typeface="Verdana" panose="020B0604030504040204" pitchFamily="34" charset="0"/>
              </a:rPr>
              <a:t>Atribuible al Factor</a:t>
            </a:r>
          </a:p>
        </p:txBody>
      </p:sp>
      <p:sp>
        <p:nvSpPr>
          <p:cNvPr id="28704" name="Rectangle 32">
            <a:extLst>
              <a:ext uri="{FF2B5EF4-FFF2-40B4-BE49-F238E27FC236}">
                <a16:creationId xmlns:a16="http://schemas.microsoft.com/office/drawing/2014/main" id="{13FEC185-F608-4FC3-82B5-8C0C3DEF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638551"/>
            <a:ext cx="5410200" cy="1947863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4">
                <a:lumMod val="10000"/>
              </a:schemeClr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s-CO"/>
          </a:p>
        </p:txBody>
      </p:sp>
      <p:sp>
        <p:nvSpPr>
          <p:cNvPr id="64516" name="Rectangle 33">
            <a:extLst>
              <a:ext uri="{FF2B5EF4-FFF2-40B4-BE49-F238E27FC236}">
                <a16:creationId xmlns:a16="http://schemas.microsoft.com/office/drawing/2014/main" id="{1863740D-3E43-4BD1-9486-7643E208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4283076"/>
            <a:ext cx="17272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 i="1">
                <a:latin typeface="Verdana" panose="020B0604030504040204" pitchFamily="34" charset="0"/>
              </a:rPr>
              <a:t>%RAF  =</a:t>
            </a:r>
          </a:p>
        </p:txBody>
      </p:sp>
      <p:sp>
        <p:nvSpPr>
          <p:cNvPr id="64517" name="Rectangle 34">
            <a:extLst>
              <a:ext uri="{FF2B5EF4-FFF2-40B4-BE49-F238E27FC236}">
                <a16:creationId xmlns:a16="http://schemas.microsoft.com/office/drawing/2014/main" id="{B2D4C3DB-88FD-4929-84F5-2F1E2294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943351"/>
            <a:ext cx="1371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RR -  1</a:t>
            </a:r>
          </a:p>
        </p:txBody>
      </p:sp>
      <p:sp>
        <p:nvSpPr>
          <p:cNvPr id="64518" name="Line 35">
            <a:extLst>
              <a:ext uri="{FF2B5EF4-FFF2-40B4-BE49-F238E27FC236}">
                <a16:creationId xmlns:a16="http://schemas.microsoft.com/office/drawing/2014/main" id="{06E038EC-71FE-410E-9C03-14A7CAF25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126" y="4552950"/>
            <a:ext cx="1571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4519" name="Rectangle 36">
            <a:extLst>
              <a:ext uri="{FF2B5EF4-FFF2-40B4-BE49-F238E27FC236}">
                <a16:creationId xmlns:a16="http://schemas.microsoft.com/office/drawing/2014/main" id="{8A382619-F04C-4612-80CB-A726CA442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1" y="4760914"/>
            <a:ext cx="8175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RR</a:t>
            </a:r>
          </a:p>
        </p:txBody>
      </p:sp>
      <p:sp>
        <p:nvSpPr>
          <p:cNvPr id="64520" name="Rectangle 37">
            <a:extLst>
              <a:ext uri="{FF2B5EF4-FFF2-40B4-BE49-F238E27FC236}">
                <a16:creationId xmlns:a16="http://schemas.microsoft.com/office/drawing/2014/main" id="{994FC8C2-D71A-49E4-B21A-E2F34194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289" y="4264026"/>
            <a:ext cx="160941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   X  100</a:t>
            </a:r>
          </a:p>
        </p:txBody>
      </p:sp>
      <p:sp>
        <p:nvSpPr>
          <p:cNvPr id="64521" name="Text Box 38">
            <a:extLst>
              <a:ext uri="{FF2B5EF4-FFF2-40B4-BE49-F238E27FC236}">
                <a16:creationId xmlns:a16="http://schemas.microsoft.com/office/drawing/2014/main" id="{71EBCDCE-1249-4E8E-A9D1-8D1539EA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2025650"/>
            <a:ext cx="6721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800">
                <a:latin typeface="Verdana" panose="020B0604030504040204" pitchFamily="34" charset="0"/>
              </a:rPr>
              <a:t>EL % RA puede estimarse </a:t>
            </a:r>
          </a:p>
          <a:p>
            <a:pPr algn="ctr"/>
            <a:r>
              <a:rPr lang="es-ES_tradnl" altLang="es-CO" sz="2800">
                <a:latin typeface="Verdana" panose="020B0604030504040204" pitchFamily="34" charset="0"/>
              </a:rPr>
              <a:t>a partir del RR</a:t>
            </a:r>
            <a:endParaRPr lang="es-ES" altLang="es-CO" sz="28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2">
            <a:extLst>
              <a:ext uri="{FF2B5EF4-FFF2-40B4-BE49-F238E27FC236}">
                <a16:creationId xmlns:a16="http://schemas.microsoft.com/office/drawing/2014/main" id="{3A540A40-C711-429C-9624-B3B6B375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86400"/>
            <a:ext cx="78486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000" b="1">
                <a:latin typeface="Verdana" panose="020B0604030504040204" pitchFamily="34" charset="0"/>
              </a:rPr>
              <a:t>Mide la Proporción de casos nuevos que podrían evitarse exponiendo la población al factor protector</a:t>
            </a:r>
          </a:p>
        </p:txBody>
      </p:sp>
      <p:sp>
        <p:nvSpPr>
          <p:cNvPr id="65539" name="Rectangle 44">
            <a:extLst>
              <a:ext uri="{FF2B5EF4-FFF2-40B4-BE49-F238E27FC236}">
                <a16:creationId xmlns:a16="http://schemas.microsoft.com/office/drawing/2014/main" id="{6E00D3F5-2CCA-4536-8FE3-AC93696B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83756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3200">
                <a:latin typeface="Verdana" panose="020B0604030504040204" pitchFamily="34" charset="0"/>
              </a:rPr>
              <a:t>Absulute Risk Reduction  ARR</a:t>
            </a:r>
          </a:p>
          <a:p>
            <a:pPr algn="ctr"/>
            <a:r>
              <a:rPr lang="es-ES_tradnl" altLang="es-CO" sz="3200">
                <a:latin typeface="Verdana" panose="020B0604030504040204" pitchFamily="34" charset="0"/>
              </a:rPr>
              <a:t>(Reduccion del Riesgo Absoluto)</a:t>
            </a:r>
          </a:p>
        </p:txBody>
      </p:sp>
      <p:sp>
        <p:nvSpPr>
          <p:cNvPr id="65540" name="Rectangle 45">
            <a:extLst>
              <a:ext uri="{FF2B5EF4-FFF2-40B4-BE49-F238E27FC236}">
                <a16:creationId xmlns:a16="http://schemas.microsoft.com/office/drawing/2014/main" id="{7CDC82A1-1BD2-42B8-BB7D-3347DEB7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876301"/>
            <a:ext cx="55991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5541" name="Rectangle 48">
            <a:extLst>
              <a:ext uri="{FF2B5EF4-FFF2-40B4-BE49-F238E27FC236}">
                <a16:creationId xmlns:a16="http://schemas.microsoft.com/office/drawing/2014/main" id="{80E23A01-FA29-4830-A98A-6902DEF5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60525"/>
            <a:ext cx="7088188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b="1" i="1">
                <a:latin typeface="Verdana" panose="020B0604030504040204" pitchFamily="34" charset="0"/>
              </a:rPr>
              <a:t>Medición utilizada para valorar Exposiciones y Factores Protectores</a:t>
            </a:r>
          </a:p>
        </p:txBody>
      </p:sp>
      <p:grpSp>
        <p:nvGrpSpPr>
          <p:cNvPr id="65542" name="Group 51">
            <a:extLst>
              <a:ext uri="{FF2B5EF4-FFF2-40B4-BE49-F238E27FC236}">
                <a16:creationId xmlns:a16="http://schemas.microsoft.com/office/drawing/2014/main" id="{809BD310-F873-4D73-B221-09664F66BDEF}"/>
              </a:ext>
            </a:extLst>
          </p:cNvPr>
          <p:cNvGrpSpPr>
            <a:grpSpLocks/>
          </p:cNvGrpSpPr>
          <p:nvPr/>
        </p:nvGrpSpPr>
        <p:grpSpPr bwMode="auto">
          <a:xfrm>
            <a:off x="2774951" y="2722563"/>
            <a:ext cx="2562225" cy="1854200"/>
            <a:chOff x="774" y="2005"/>
            <a:chExt cx="1614" cy="1168"/>
          </a:xfrm>
        </p:grpSpPr>
        <p:grpSp>
          <p:nvGrpSpPr>
            <p:cNvPr id="65557" name="Group 52">
              <a:extLst>
                <a:ext uri="{FF2B5EF4-FFF2-40B4-BE49-F238E27FC236}">
                  <a16:creationId xmlns:a16="http://schemas.microsoft.com/office/drawing/2014/main" id="{74DB48B6-F4A3-415E-99AB-2AB9C2822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" y="2241"/>
              <a:ext cx="1614" cy="932"/>
              <a:chOff x="774" y="2241"/>
              <a:chExt cx="1614" cy="932"/>
            </a:xfrm>
          </p:grpSpPr>
          <p:sp>
            <p:nvSpPr>
              <p:cNvPr id="65559" name="Rectangle 53">
                <a:extLst>
                  <a:ext uri="{FF2B5EF4-FFF2-40B4-BE49-F238E27FC236}">
                    <a16:creationId xmlns:a16="http://schemas.microsoft.com/office/drawing/2014/main" id="{C69639CD-29ED-409E-ACF7-76705D72B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241"/>
                <a:ext cx="1614" cy="227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5560" name="Rectangle 54">
                <a:extLst>
                  <a:ext uri="{FF2B5EF4-FFF2-40B4-BE49-F238E27FC236}">
                    <a16:creationId xmlns:a16="http://schemas.microsoft.com/office/drawing/2014/main" id="{08F32CE8-631E-4392-84E8-B3CA4097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476"/>
                <a:ext cx="1614" cy="22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5561" name="Rectangle 55">
                <a:extLst>
                  <a:ext uri="{FF2B5EF4-FFF2-40B4-BE49-F238E27FC236}">
                    <a16:creationId xmlns:a16="http://schemas.microsoft.com/office/drawing/2014/main" id="{448D1073-E45E-4567-8241-2DDCE176C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710"/>
                <a:ext cx="1614" cy="228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5562" name="Rectangle 56">
                <a:extLst>
                  <a:ext uri="{FF2B5EF4-FFF2-40B4-BE49-F238E27FC236}">
                    <a16:creationId xmlns:a16="http://schemas.microsoft.com/office/drawing/2014/main" id="{33B87C82-E139-4CC8-B489-A8546E0E8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946"/>
                <a:ext cx="1614" cy="227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65558" name="Rectangle 57">
              <a:extLst>
                <a:ext uri="{FF2B5EF4-FFF2-40B4-BE49-F238E27FC236}">
                  <a16:creationId xmlns:a16="http://schemas.microsoft.com/office/drawing/2014/main" id="{105EA95E-3939-4F14-BA77-026070E5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2005"/>
              <a:ext cx="1614" cy="229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29754" name="Line 58">
            <a:extLst>
              <a:ext uri="{FF2B5EF4-FFF2-40B4-BE49-F238E27FC236}">
                <a16:creationId xmlns:a16="http://schemas.microsoft.com/office/drawing/2014/main" id="{A53F300E-2ECB-4604-869E-66BD56EED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1" y="4586288"/>
            <a:ext cx="2506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9755" name="Line 59">
            <a:extLst>
              <a:ext uri="{FF2B5EF4-FFF2-40B4-BE49-F238E27FC236}">
                <a16:creationId xmlns:a16="http://schemas.microsoft.com/office/drawing/2014/main" id="{69734E4B-08C5-4D12-B470-AC22E9BF0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438400"/>
            <a:ext cx="0" cy="214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5545" name="Rectangle 60">
            <a:extLst>
              <a:ext uri="{FF2B5EF4-FFF2-40B4-BE49-F238E27FC236}">
                <a16:creationId xmlns:a16="http://schemas.microsoft.com/office/drawing/2014/main" id="{7B4621C7-6221-4A44-92FF-E81CB3EAF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073401"/>
            <a:ext cx="58028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</a:t>
            </a:r>
          </a:p>
        </p:txBody>
      </p:sp>
      <p:sp>
        <p:nvSpPr>
          <p:cNvPr id="29757" name="Rectangle 61">
            <a:extLst>
              <a:ext uri="{FF2B5EF4-FFF2-40B4-BE49-F238E27FC236}">
                <a16:creationId xmlns:a16="http://schemas.microsoft.com/office/drawing/2014/main" id="{FEA15E74-FDB4-4478-B273-D1737607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4191000"/>
            <a:ext cx="684212" cy="3889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5547" name="Rectangle 62">
            <a:extLst>
              <a:ext uri="{FF2B5EF4-FFF2-40B4-BE49-F238E27FC236}">
                <a16:creationId xmlns:a16="http://schemas.microsoft.com/office/drawing/2014/main" id="{EAE7055E-484C-4C27-B1A3-BD1ACC62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1" y="3124200"/>
            <a:ext cx="684213" cy="1455738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prstShdw prst="shdw17" dist="17961" dir="2700000">
              <a:srgbClr val="7A00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5548" name="Line 63">
            <a:extLst>
              <a:ext uri="{FF2B5EF4-FFF2-40B4-BE49-F238E27FC236}">
                <a16:creationId xmlns:a16="http://schemas.microsoft.com/office/drawing/2014/main" id="{DE907294-B2F9-47E2-B33C-5203534BF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2997200"/>
            <a:ext cx="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5549" name="Line 64">
            <a:extLst>
              <a:ext uri="{FF2B5EF4-FFF2-40B4-BE49-F238E27FC236}">
                <a16:creationId xmlns:a16="http://schemas.microsoft.com/office/drawing/2014/main" id="{F8936834-86CF-4E6E-82A0-85D794574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38" y="2906714"/>
            <a:ext cx="69850" cy="90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5550" name="Line 65">
            <a:extLst>
              <a:ext uri="{FF2B5EF4-FFF2-40B4-BE49-F238E27FC236}">
                <a16:creationId xmlns:a16="http://schemas.microsoft.com/office/drawing/2014/main" id="{C0C86360-F8C2-41FF-8CF9-451500B2A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1288" y="4025900"/>
            <a:ext cx="13970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5551" name="Rectangle 67">
            <a:extLst>
              <a:ext uri="{FF2B5EF4-FFF2-40B4-BE49-F238E27FC236}">
                <a16:creationId xmlns:a16="http://schemas.microsoft.com/office/drawing/2014/main" id="{BFEDC388-A93B-4760-A71A-F69CD8E9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9" y="4752976"/>
            <a:ext cx="78547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PIe</a:t>
            </a:r>
          </a:p>
        </p:txBody>
      </p:sp>
      <p:sp>
        <p:nvSpPr>
          <p:cNvPr id="65552" name="Rectangle 68">
            <a:extLst>
              <a:ext uri="{FF2B5EF4-FFF2-40B4-BE49-F238E27FC236}">
                <a16:creationId xmlns:a16="http://schemas.microsoft.com/office/drawing/2014/main" id="{16730832-2877-4E35-BAA6-516C09F16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1" y="4752976"/>
            <a:ext cx="100508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PIne</a:t>
            </a:r>
          </a:p>
        </p:txBody>
      </p:sp>
      <p:sp>
        <p:nvSpPr>
          <p:cNvPr id="65553" name="Rectangle 69">
            <a:extLst>
              <a:ext uri="{FF2B5EF4-FFF2-40B4-BE49-F238E27FC236}">
                <a16:creationId xmlns:a16="http://schemas.microsoft.com/office/drawing/2014/main" id="{8E6161BA-959A-4E60-B17F-49E96AC98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3505201"/>
            <a:ext cx="173925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>
                <a:latin typeface="Verdana" panose="020B0604030504040204" pitchFamily="34" charset="0"/>
              </a:rPr>
              <a:t>Diferencia</a:t>
            </a:r>
          </a:p>
        </p:txBody>
      </p:sp>
      <p:sp>
        <p:nvSpPr>
          <p:cNvPr id="29767" name="Rectangle 71">
            <a:extLst>
              <a:ext uri="{FF2B5EF4-FFF2-40B4-BE49-F238E27FC236}">
                <a16:creationId xmlns:a16="http://schemas.microsoft.com/office/drawing/2014/main" id="{05A38A76-9232-40EA-9316-36702E59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117851"/>
            <a:ext cx="4597400" cy="19478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FFFFCC"/>
              </a:gs>
              <a:gs pos="100000">
                <a:schemeClr val="bg1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9768" name="Rectangle 72">
            <a:extLst>
              <a:ext uri="{FF2B5EF4-FFF2-40B4-BE49-F238E27FC236}">
                <a16:creationId xmlns:a16="http://schemas.microsoft.com/office/drawing/2014/main" id="{0528C97F-8E84-4F3C-92F8-66E46935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1" y="3762375"/>
            <a:ext cx="20621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 sz="2600" b="1" i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ARR  =</a:t>
            </a:r>
          </a:p>
        </p:txBody>
      </p:sp>
      <p:sp>
        <p:nvSpPr>
          <p:cNvPr id="29769" name="Rectangle 73">
            <a:extLst>
              <a:ext uri="{FF2B5EF4-FFF2-40B4-BE49-F238E27FC236}">
                <a16:creationId xmlns:a16="http://schemas.microsoft.com/office/drawing/2014/main" id="{C390DE2E-A1F5-4846-99B7-764BD003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2743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 sz="2600" b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PI </a:t>
            </a:r>
            <a:r>
              <a:rPr lang="es-ES_tradnl" sz="2600" b="1" baseline="-25000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NE  </a:t>
            </a:r>
            <a:r>
              <a:rPr lang="es-ES_tradnl" sz="2600" b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-  PI </a:t>
            </a:r>
            <a:r>
              <a:rPr lang="es-ES_tradnl" sz="2600" b="1" baseline="-25000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>
            <a:extLst>
              <a:ext uri="{FF2B5EF4-FFF2-40B4-BE49-F238E27FC236}">
                <a16:creationId xmlns:a16="http://schemas.microsoft.com/office/drawing/2014/main" id="{FDD875C6-C165-49CC-B25E-B79E19D9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77724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000">
                <a:latin typeface="Verdana" panose="020B0604030504040204" pitchFamily="34" charset="0"/>
              </a:rPr>
              <a:t>Mide la proporción de casos nuevos que podrían evitarse entre los no expuestos exponiéndolos al factor protector</a:t>
            </a:r>
          </a:p>
        </p:txBody>
      </p:sp>
      <p:sp>
        <p:nvSpPr>
          <p:cNvPr id="66563" name="Rectangle 5">
            <a:extLst>
              <a:ext uri="{FF2B5EF4-FFF2-40B4-BE49-F238E27FC236}">
                <a16:creationId xmlns:a16="http://schemas.microsoft.com/office/drawing/2014/main" id="{71EF38A0-317F-44F6-A533-BDD3465E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83756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3200">
                <a:latin typeface="Verdana" panose="020B0604030504040204" pitchFamily="34" charset="0"/>
              </a:rPr>
              <a:t>FRACCIÓN</a:t>
            </a:r>
            <a:r>
              <a:rPr lang="es-ES_tradnl" altLang="es-CO" sz="2800">
                <a:latin typeface="Verdana" panose="020B0604030504040204" pitchFamily="34" charset="0"/>
              </a:rPr>
              <a:t> </a:t>
            </a:r>
            <a:r>
              <a:rPr lang="es-ES_tradnl" altLang="es-CO" sz="3200">
                <a:latin typeface="Verdana" panose="020B0604030504040204" pitchFamily="34" charset="0"/>
              </a:rPr>
              <a:t>PREVENIBLE</a:t>
            </a: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67AB3C20-1592-44EB-BE85-4B5694E2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876301"/>
            <a:ext cx="55991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6565" name="Rectangle 8">
            <a:extLst>
              <a:ext uri="{FF2B5EF4-FFF2-40B4-BE49-F238E27FC236}">
                <a16:creationId xmlns:a16="http://schemas.microsoft.com/office/drawing/2014/main" id="{F0D117A1-5A60-4F11-93A1-28A1483F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1"/>
            <a:ext cx="82296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 b="1">
                <a:latin typeface="Verdana" panose="020B0604030504040204" pitchFamily="34" charset="0"/>
              </a:rPr>
              <a:t>Proporción de casos de enfermedad entre no expuestos al factor protector, que pudieran evitarse si se expusieran a él. Suele darse en porcentaje</a:t>
            </a:r>
          </a:p>
        </p:txBody>
      </p:sp>
      <p:grpSp>
        <p:nvGrpSpPr>
          <p:cNvPr id="66566" name="Group 9">
            <a:extLst>
              <a:ext uri="{FF2B5EF4-FFF2-40B4-BE49-F238E27FC236}">
                <a16:creationId xmlns:a16="http://schemas.microsoft.com/office/drawing/2014/main" id="{45F3E573-1468-4BD5-8DE1-681605ADB737}"/>
              </a:ext>
            </a:extLst>
          </p:cNvPr>
          <p:cNvGrpSpPr>
            <a:grpSpLocks/>
          </p:cNvGrpSpPr>
          <p:nvPr/>
        </p:nvGrpSpPr>
        <p:grpSpPr bwMode="auto">
          <a:xfrm>
            <a:off x="2774951" y="2722563"/>
            <a:ext cx="2562225" cy="1854200"/>
            <a:chOff x="774" y="2005"/>
            <a:chExt cx="1614" cy="1168"/>
          </a:xfrm>
        </p:grpSpPr>
        <p:grpSp>
          <p:nvGrpSpPr>
            <p:cNvPr id="66584" name="Group 10">
              <a:extLst>
                <a:ext uri="{FF2B5EF4-FFF2-40B4-BE49-F238E27FC236}">
                  <a16:creationId xmlns:a16="http://schemas.microsoft.com/office/drawing/2014/main" id="{7443D144-0FD2-4F23-855C-6D1D70BD1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" y="2241"/>
              <a:ext cx="1614" cy="932"/>
              <a:chOff x="774" y="2241"/>
              <a:chExt cx="1614" cy="932"/>
            </a:xfrm>
          </p:grpSpPr>
          <p:sp>
            <p:nvSpPr>
              <p:cNvPr id="66586" name="Rectangle 11">
                <a:extLst>
                  <a:ext uri="{FF2B5EF4-FFF2-40B4-BE49-F238E27FC236}">
                    <a16:creationId xmlns:a16="http://schemas.microsoft.com/office/drawing/2014/main" id="{C54812E7-7A5F-4C7F-A061-4141E2E11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241"/>
                <a:ext cx="1614" cy="227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6587" name="Rectangle 12">
                <a:extLst>
                  <a:ext uri="{FF2B5EF4-FFF2-40B4-BE49-F238E27FC236}">
                    <a16:creationId xmlns:a16="http://schemas.microsoft.com/office/drawing/2014/main" id="{ACED2586-044A-4D6C-AEF5-A79E2F3E5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476"/>
                <a:ext cx="1614" cy="22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6588" name="Rectangle 13">
                <a:extLst>
                  <a:ext uri="{FF2B5EF4-FFF2-40B4-BE49-F238E27FC236}">
                    <a16:creationId xmlns:a16="http://schemas.microsoft.com/office/drawing/2014/main" id="{7ABD9EAF-69A7-4CDD-8776-60DB89E2F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710"/>
                <a:ext cx="1614" cy="228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6589" name="Rectangle 14">
                <a:extLst>
                  <a:ext uri="{FF2B5EF4-FFF2-40B4-BE49-F238E27FC236}">
                    <a16:creationId xmlns:a16="http://schemas.microsoft.com/office/drawing/2014/main" id="{361B3DEC-B111-4CB8-8936-A6903DCF2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" y="2946"/>
                <a:ext cx="1614" cy="227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66585" name="Rectangle 15">
              <a:extLst>
                <a:ext uri="{FF2B5EF4-FFF2-40B4-BE49-F238E27FC236}">
                  <a16:creationId xmlns:a16="http://schemas.microsoft.com/office/drawing/2014/main" id="{5E22566B-DAB2-4CEA-BD2E-F8FAF127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2005"/>
              <a:ext cx="1614" cy="229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34832" name="Line 16">
            <a:extLst>
              <a:ext uri="{FF2B5EF4-FFF2-40B4-BE49-F238E27FC236}">
                <a16:creationId xmlns:a16="http://schemas.microsoft.com/office/drawing/2014/main" id="{EAC02DB2-937C-4EAD-B5BE-6403317F0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1" y="4586288"/>
            <a:ext cx="2506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503EA5A0-1138-4BB3-93A9-5AB390B1A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438400"/>
            <a:ext cx="0" cy="214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6569" name="Rectangle 18">
            <a:extLst>
              <a:ext uri="{FF2B5EF4-FFF2-40B4-BE49-F238E27FC236}">
                <a16:creationId xmlns:a16="http://schemas.microsoft.com/office/drawing/2014/main" id="{38875487-DDA5-483F-8826-CA59DCF8F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073401"/>
            <a:ext cx="58028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b="1">
                <a:latin typeface="Verdana" panose="020B0604030504040204" pitchFamily="34" charset="0"/>
              </a:rPr>
              <a:t>PI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0E074080-5E84-4A7D-8D98-786511EB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4191000"/>
            <a:ext cx="684212" cy="3889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6571" name="Rectangle 20">
            <a:extLst>
              <a:ext uri="{FF2B5EF4-FFF2-40B4-BE49-F238E27FC236}">
                <a16:creationId xmlns:a16="http://schemas.microsoft.com/office/drawing/2014/main" id="{3D34BF6B-A855-483C-84AA-F9B50929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24200"/>
            <a:ext cx="685800" cy="1455738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prstShdw prst="shdw17" dist="17961" dir="2700000">
              <a:srgbClr val="7A0000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6572" name="Line 21">
            <a:extLst>
              <a:ext uri="{FF2B5EF4-FFF2-40B4-BE49-F238E27FC236}">
                <a16:creationId xmlns:a16="http://schemas.microsoft.com/office/drawing/2014/main" id="{359105D6-3492-4B19-8A5B-FFA7B6471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2997200"/>
            <a:ext cx="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6573" name="Line 22">
            <a:extLst>
              <a:ext uri="{FF2B5EF4-FFF2-40B4-BE49-F238E27FC236}">
                <a16:creationId xmlns:a16="http://schemas.microsoft.com/office/drawing/2014/main" id="{482492D9-55ED-407F-B66F-4CDBE0F59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38" y="2906714"/>
            <a:ext cx="69850" cy="90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6574" name="Line 23">
            <a:extLst>
              <a:ext uri="{FF2B5EF4-FFF2-40B4-BE49-F238E27FC236}">
                <a16:creationId xmlns:a16="http://schemas.microsoft.com/office/drawing/2014/main" id="{8100289E-AD3B-4361-AFFC-2E2678D1B1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1288" y="4025900"/>
            <a:ext cx="13970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394C46EF-C90A-4AD5-8D59-FD3B3170E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4572001"/>
            <a:ext cx="80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 sz="2800" b="1">
                <a:latin typeface="Verdana" pitchFamily="34" charset="0"/>
              </a:rPr>
              <a:t>PI</a:t>
            </a:r>
            <a:r>
              <a:rPr lang="es-ES_tradnl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E</a:t>
            </a:r>
          </a:p>
        </p:txBody>
      </p: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8F5FF21F-4984-48F7-A1A5-29F82EB1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4572001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 sz="2800" b="1">
                <a:latin typeface="Verdana" pitchFamily="34" charset="0"/>
              </a:rPr>
              <a:t>PI</a:t>
            </a:r>
            <a:r>
              <a:rPr lang="es-ES_tradnl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NE</a:t>
            </a:r>
          </a:p>
        </p:txBody>
      </p:sp>
      <p:sp>
        <p:nvSpPr>
          <p:cNvPr id="66577" name="Rectangle 26">
            <a:extLst>
              <a:ext uri="{FF2B5EF4-FFF2-40B4-BE49-F238E27FC236}">
                <a16:creationId xmlns:a16="http://schemas.microsoft.com/office/drawing/2014/main" id="{933D5E9A-38EB-4B34-9C7A-C69E85F60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147636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Diferencia</a:t>
            </a:r>
          </a:p>
        </p:txBody>
      </p:sp>
      <p:sp>
        <p:nvSpPr>
          <p:cNvPr id="66578" name="Rectangle 27">
            <a:extLst>
              <a:ext uri="{FF2B5EF4-FFF2-40B4-BE49-F238E27FC236}">
                <a16:creationId xmlns:a16="http://schemas.microsoft.com/office/drawing/2014/main" id="{66E5C562-2088-4569-AA23-DFF2D917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117851"/>
            <a:ext cx="4597400" cy="1947863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s-CO" altLang="es-CO">
              <a:latin typeface="Verdana" panose="020B0604030504040204" pitchFamily="34" charset="0"/>
            </a:endParaRPr>
          </a:p>
        </p:txBody>
      </p:sp>
      <p:sp>
        <p:nvSpPr>
          <p:cNvPr id="34844" name="Rectangle 28">
            <a:extLst>
              <a:ext uri="{FF2B5EF4-FFF2-40B4-BE49-F238E27FC236}">
                <a16:creationId xmlns:a16="http://schemas.microsoft.com/office/drawing/2014/main" id="{B874F420-67B9-4ECE-9970-454AF162D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1" y="3762376"/>
            <a:ext cx="206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 sz="2800" b="1" i="1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ARR  =</a:t>
            </a:r>
          </a:p>
        </p:txBody>
      </p:sp>
      <p:sp>
        <p:nvSpPr>
          <p:cNvPr id="34845" name="Rectangle 29">
            <a:extLst>
              <a:ext uri="{FF2B5EF4-FFF2-40B4-BE49-F238E27FC236}">
                <a16:creationId xmlns:a16="http://schemas.microsoft.com/office/drawing/2014/main" id="{88D4F296-DBC0-423E-A9F4-25198432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352801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 sz="2800" b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PI </a:t>
            </a:r>
            <a:r>
              <a:rPr lang="es-ES_tradnl" sz="2800" b="1" baseline="-25000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NE</a:t>
            </a:r>
            <a:r>
              <a:rPr lang="es-ES_tradnl" sz="2800" b="1" baseline="-25000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  </a:t>
            </a:r>
            <a:r>
              <a:rPr lang="es-ES_tradnl" sz="2800" b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-  PI </a:t>
            </a:r>
            <a:r>
              <a:rPr lang="es-ES_tradnl" sz="2800" b="1" baseline="-25000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E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3D03931A-AA81-4CB5-865F-2FEECAF8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203701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800" b="1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PI </a:t>
            </a:r>
            <a:r>
              <a:rPr lang="es-ES_tradnl" sz="2800" b="1" baseline="-2500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NE</a:t>
            </a:r>
            <a:endParaRPr lang="es-ES" sz="2800" b="1" baseline="-2500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4D25C0D9-822A-49E9-8FBB-17C10FC13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114800"/>
            <a:ext cx="2590800" cy="0"/>
          </a:xfrm>
          <a:prstGeom prst="line">
            <a:avLst/>
          </a:prstGeom>
          <a:noFill/>
          <a:ln w="38100">
            <a:solidFill>
              <a:schemeClr val="accent4">
                <a:lumMod val="1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6583" name="Rectangle 32">
            <a:extLst>
              <a:ext uri="{FF2B5EF4-FFF2-40B4-BE49-F238E27FC236}">
                <a16:creationId xmlns:a16="http://schemas.microsoft.com/office/drawing/2014/main" id="{0A64F051-F2D2-49D7-8D50-11E47523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24200"/>
            <a:ext cx="6858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>
            <a:extLst>
              <a:ext uri="{FF2B5EF4-FFF2-40B4-BE49-F238E27FC236}">
                <a16:creationId xmlns:a16="http://schemas.microsoft.com/office/drawing/2014/main" id="{586C4B0C-A79A-465A-B313-CB5E7EC9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464"/>
            <a:ext cx="83756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b="1">
                <a:latin typeface="Verdana" panose="020B0604030504040204" pitchFamily="34" charset="0"/>
              </a:rPr>
              <a:t>NUMBER TO TREAT  </a:t>
            </a:r>
            <a:r>
              <a:rPr lang="es-ES_tradnl" altLang="es-CO" b="1">
                <a:solidFill>
                  <a:srgbClr val="FF0000"/>
                </a:solidFill>
                <a:latin typeface="Verdana" panose="020B0604030504040204" pitchFamily="34" charset="0"/>
              </a:rPr>
              <a:t>NNT</a:t>
            </a:r>
          </a:p>
          <a:p>
            <a:pPr algn="ctr"/>
            <a:r>
              <a:rPr lang="es-ES_tradnl" altLang="es-CO" b="1">
                <a:latin typeface="Verdana" panose="020B0604030504040204" pitchFamily="34" charset="0"/>
              </a:rPr>
              <a:t>(</a:t>
            </a:r>
            <a:r>
              <a:rPr lang="es-ES_tradnl" altLang="es-CO" sz="2000" b="1">
                <a:latin typeface="Verdana" panose="020B0604030504040204" pitchFamily="34" charset="0"/>
              </a:rPr>
              <a:t>NÚMERO NECESARIO A TRATAR </a:t>
            </a:r>
            <a:r>
              <a:rPr lang="es-ES_tradnl" altLang="es-CO" sz="2000" b="1">
                <a:solidFill>
                  <a:schemeClr val="accent2"/>
                </a:solidFill>
                <a:latin typeface="Verdana" panose="020B0604030504040204" pitchFamily="34" charset="0"/>
              </a:rPr>
              <a:t>NNT)</a:t>
            </a:r>
          </a:p>
        </p:txBody>
      </p:sp>
      <p:sp>
        <p:nvSpPr>
          <p:cNvPr id="67587" name="Rectangle 6">
            <a:extLst>
              <a:ext uri="{FF2B5EF4-FFF2-40B4-BE49-F238E27FC236}">
                <a16:creationId xmlns:a16="http://schemas.microsoft.com/office/drawing/2014/main" id="{353B8E63-4F3E-49EB-81CF-C3917BE2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876301"/>
            <a:ext cx="55991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7588" name="Rectangle 8">
            <a:extLst>
              <a:ext uri="{FF2B5EF4-FFF2-40B4-BE49-F238E27FC236}">
                <a16:creationId xmlns:a16="http://schemas.microsoft.com/office/drawing/2014/main" id="{FCC86231-DB00-4A9D-8A8E-E1C916C2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09739"/>
            <a:ext cx="83058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 b="1" i="1">
                <a:latin typeface="Verdana" panose="020B0604030504040204" pitchFamily="34" charset="0"/>
              </a:rPr>
              <a:t>Medición utilizada para estimar el número de sujetos que se deben exponer al factor protector  para reducir un caso</a:t>
            </a:r>
          </a:p>
        </p:txBody>
      </p:sp>
      <p:sp>
        <p:nvSpPr>
          <p:cNvPr id="67589" name="Rectangle 27">
            <a:extLst>
              <a:ext uri="{FF2B5EF4-FFF2-40B4-BE49-F238E27FC236}">
                <a16:creationId xmlns:a16="http://schemas.microsoft.com/office/drawing/2014/main" id="{35861923-F4C1-487A-9B24-C8EAB8A8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81338"/>
            <a:ext cx="3581400" cy="194786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s-CO" altLang="es-CO">
              <a:latin typeface="Verdana" panose="020B0604030504040204" pitchFamily="34" charset="0"/>
            </a:endParaRPr>
          </a:p>
        </p:txBody>
      </p:sp>
      <p:sp>
        <p:nvSpPr>
          <p:cNvPr id="67590" name="Rectangle 28">
            <a:extLst>
              <a:ext uri="{FF2B5EF4-FFF2-40B4-BE49-F238E27FC236}">
                <a16:creationId xmlns:a16="http://schemas.microsoft.com/office/drawing/2014/main" id="{DA473C4E-E1EA-493E-99CF-132C81C0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725863"/>
            <a:ext cx="206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 b="1">
                <a:latin typeface="Verdana" panose="020B0604030504040204" pitchFamily="34" charset="0"/>
              </a:rPr>
              <a:t>NNT</a:t>
            </a:r>
            <a:r>
              <a:rPr lang="es-ES_tradnl" altLang="es-CO" sz="2800" b="1" i="1">
                <a:latin typeface="Verdana" panose="020B0604030504040204" pitchFamily="34" charset="0"/>
              </a:rPr>
              <a:t>  =</a:t>
            </a:r>
          </a:p>
        </p:txBody>
      </p:sp>
      <p:sp>
        <p:nvSpPr>
          <p:cNvPr id="67591" name="Rectangle 29">
            <a:extLst>
              <a:ext uri="{FF2B5EF4-FFF2-40B4-BE49-F238E27FC236}">
                <a16:creationId xmlns:a16="http://schemas.microsoft.com/office/drawing/2014/main" id="{F5C11370-ABE0-4877-9D3A-4C526FCCD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385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 b="1">
                <a:latin typeface="Verdana" panose="020B0604030504040204" pitchFamily="34" charset="0"/>
              </a:rPr>
              <a:t>  1</a:t>
            </a:r>
            <a:endParaRPr lang="es-ES_tradnl" altLang="es-CO" sz="2800" b="1" baseline="-250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67592" name="Line 30">
            <a:extLst>
              <a:ext uri="{FF2B5EF4-FFF2-40B4-BE49-F238E27FC236}">
                <a16:creationId xmlns:a16="http://schemas.microsoft.com/office/drawing/2014/main" id="{FF57CE65-D366-4331-A747-65AE7A897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48138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7593" name="Rectangle 31">
            <a:extLst>
              <a:ext uri="{FF2B5EF4-FFF2-40B4-BE49-F238E27FC236}">
                <a16:creationId xmlns:a16="http://schemas.microsoft.com/office/drawing/2014/main" id="{5CF29839-8230-4129-860A-6AAC82B7E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4071938"/>
            <a:ext cx="206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 b="1">
                <a:latin typeface="Verdana" panose="020B0604030504040204" pitchFamily="34" charset="0"/>
              </a:rPr>
              <a:t>ARR</a:t>
            </a:r>
            <a:endParaRPr lang="es-ES_tradnl" altLang="es-CO" sz="2800" b="1" i="1">
              <a:latin typeface="Verdana" panose="020B0604030504040204" pitchFamily="34" charset="0"/>
            </a:endParaRPr>
          </a:p>
        </p:txBody>
      </p:sp>
      <p:sp>
        <p:nvSpPr>
          <p:cNvPr id="67594" name="Rectangle 32">
            <a:extLst>
              <a:ext uri="{FF2B5EF4-FFF2-40B4-BE49-F238E27FC236}">
                <a16:creationId xmlns:a16="http://schemas.microsoft.com/office/drawing/2014/main" id="{D73FD42A-7CD4-47B2-A105-8C95EC92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09938"/>
            <a:ext cx="4876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b="1">
                <a:latin typeface="Verdana" panose="020B0604030504040204" pitchFamily="34" charset="0"/>
              </a:rPr>
              <a:t>ARR = Absolute Risk Reduction</a:t>
            </a:r>
            <a:endParaRPr lang="es-ES_tradnl" altLang="es-CO" sz="2000" b="1" i="1">
              <a:latin typeface="Verdana" panose="020B0604030504040204" pitchFamily="34" charset="0"/>
            </a:endParaRPr>
          </a:p>
        </p:txBody>
      </p:sp>
      <p:sp>
        <p:nvSpPr>
          <p:cNvPr id="67595" name="Rectangle 33">
            <a:extLst>
              <a:ext uri="{FF2B5EF4-FFF2-40B4-BE49-F238E27FC236}">
                <a16:creationId xmlns:a16="http://schemas.microsoft.com/office/drawing/2014/main" id="{CC2F9D24-3298-4C5A-A5AB-7FC3E2D9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19538"/>
            <a:ext cx="2362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 b="1">
                <a:latin typeface="Verdana" panose="020B0604030504040204" pitchFamily="34" charset="0"/>
              </a:rPr>
              <a:t> =  PI </a:t>
            </a:r>
            <a:r>
              <a:rPr lang="es-ES_tradnl" altLang="es-CO" sz="2000" b="1" baseline="-25000">
                <a:solidFill>
                  <a:srgbClr val="FF3300"/>
                </a:solidFill>
                <a:latin typeface="Verdana" panose="020B0604030504040204" pitchFamily="34" charset="0"/>
              </a:rPr>
              <a:t>NE</a:t>
            </a:r>
            <a:r>
              <a:rPr lang="es-ES_tradnl" altLang="es-CO" sz="2000" b="1">
                <a:latin typeface="Verdana" panose="020B0604030504040204" pitchFamily="34" charset="0"/>
              </a:rPr>
              <a:t> – PI </a:t>
            </a:r>
            <a:r>
              <a:rPr lang="es-ES_tradnl" altLang="es-CO" sz="2000" b="1" baseline="-25000">
                <a:solidFill>
                  <a:schemeClr val="accent2"/>
                </a:solidFill>
                <a:latin typeface="Verdana" panose="020B0604030504040204" pitchFamily="34" charset="0"/>
              </a:rPr>
              <a:t>E</a:t>
            </a:r>
            <a:endParaRPr lang="es-ES_tradnl" altLang="es-CO" sz="2000" b="1" i="1" baseline="-250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67596" name="Text Box 41">
            <a:extLst>
              <a:ext uri="{FF2B5EF4-FFF2-40B4-BE49-F238E27FC236}">
                <a16:creationId xmlns:a16="http://schemas.microsoft.com/office/drawing/2014/main" id="{D4CC8233-3C01-4E18-9D1C-C7E079923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410201"/>
            <a:ext cx="755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000">
                <a:latin typeface="Verdana" panose="020B0604030504040204" pitchFamily="34" charset="0"/>
              </a:rPr>
              <a:t>El NNT es la medida por excelencia de la Medicina Basada en la Evidencia</a:t>
            </a:r>
            <a:endParaRPr lang="es-ES" altLang="es-CO" sz="20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>
            <a:extLst>
              <a:ext uri="{FF2B5EF4-FFF2-40B4-BE49-F238E27FC236}">
                <a16:creationId xmlns:a16="http://schemas.microsoft.com/office/drawing/2014/main" id="{1771FFBB-D99B-4010-BDBA-AE2E7EA4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029200"/>
            <a:ext cx="609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Ej:    </a:t>
            </a: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68875F8A-4C99-4EB4-A76D-A6C9491F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876301"/>
            <a:ext cx="55991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8612" name="Rectangle 8">
            <a:extLst>
              <a:ext uri="{FF2B5EF4-FFF2-40B4-BE49-F238E27FC236}">
                <a16:creationId xmlns:a16="http://schemas.microsoft.com/office/drawing/2014/main" id="{CEAC55DE-254F-4C40-B1F5-07CA150D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8153400" cy="11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200" i="1">
                <a:latin typeface="Verdana" panose="020B0604030504040204" pitchFamily="34" charset="0"/>
              </a:rPr>
              <a:t>Medición utilizada para estimar el número de sujetos que se deben exponer al factor protector  para reducir un caso</a:t>
            </a:r>
          </a:p>
        </p:txBody>
      </p:sp>
      <p:sp>
        <p:nvSpPr>
          <p:cNvPr id="68613" name="Rectangle 9">
            <a:extLst>
              <a:ext uri="{FF2B5EF4-FFF2-40B4-BE49-F238E27FC236}">
                <a16:creationId xmlns:a16="http://schemas.microsoft.com/office/drawing/2014/main" id="{8C7F0730-0103-475B-99DE-2C712965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1"/>
            <a:ext cx="3581400" cy="19478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135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68614" name="Rectangle 10">
            <a:extLst>
              <a:ext uri="{FF2B5EF4-FFF2-40B4-BE49-F238E27FC236}">
                <a16:creationId xmlns:a16="http://schemas.microsoft.com/office/drawing/2014/main" id="{BA6E93CB-5E7A-4024-92C0-4A1E09B9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311526"/>
            <a:ext cx="2062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>
                <a:latin typeface="Verdana" panose="020B0604030504040204" pitchFamily="34" charset="0"/>
              </a:rPr>
              <a:t>NNT</a:t>
            </a:r>
            <a:r>
              <a:rPr lang="es-ES_tradnl" altLang="es-CO" sz="2800" i="1">
                <a:latin typeface="Verdana" panose="020B0604030504040204" pitchFamily="34" charset="0"/>
              </a:rPr>
              <a:t>  =</a:t>
            </a:r>
          </a:p>
        </p:txBody>
      </p:sp>
      <p:sp>
        <p:nvSpPr>
          <p:cNvPr id="68615" name="Rectangle 11">
            <a:extLst>
              <a:ext uri="{FF2B5EF4-FFF2-40B4-BE49-F238E27FC236}">
                <a16:creationId xmlns:a16="http://schemas.microsoft.com/office/drawing/2014/main" id="{D3E8C719-B6AC-430C-98DB-D22E4518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124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>
                <a:latin typeface="Verdana" panose="020B0604030504040204" pitchFamily="34" charset="0"/>
              </a:rPr>
              <a:t>  1</a:t>
            </a:r>
            <a:endParaRPr lang="es-ES_tradnl" altLang="es-CO" sz="2800" baseline="-250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68616" name="Line 12">
            <a:extLst>
              <a:ext uri="{FF2B5EF4-FFF2-40B4-BE49-F238E27FC236}">
                <a16:creationId xmlns:a16="http://schemas.microsoft.com/office/drawing/2014/main" id="{63FB0BC2-294F-45E1-A375-86F7CF79C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8617" name="Rectangle 13">
            <a:extLst>
              <a:ext uri="{FF2B5EF4-FFF2-40B4-BE49-F238E27FC236}">
                <a16:creationId xmlns:a16="http://schemas.microsoft.com/office/drawing/2014/main" id="{20024273-B64C-45DD-9402-F11CA23E6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3657601"/>
            <a:ext cx="2062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>
                <a:latin typeface="Verdana" panose="020B0604030504040204" pitchFamily="34" charset="0"/>
              </a:rPr>
              <a:t>ARR</a:t>
            </a:r>
            <a:endParaRPr lang="es-ES_tradnl" altLang="es-CO" sz="2800" i="1">
              <a:latin typeface="Verdana" panose="020B0604030504040204" pitchFamily="34" charset="0"/>
            </a:endParaRPr>
          </a:p>
        </p:txBody>
      </p:sp>
      <p:sp>
        <p:nvSpPr>
          <p:cNvPr id="68618" name="Rectangle 14">
            <a:extLst>
              <a:ext uri="{FF2B5EF4-FFF2-40B4-BE49-F238E27FC236}">
                <a16:creationId xmlns:a16="http://schemas.microsoft.com/office/drawing/2014/main" id="{FF52BCEA-F938-4B3F-9B95-CD11D127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95600"/>
            <a:ext cx="4876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ARR = Absolute Risk Redution</a:t>
            </a:r>
            <a:endParaRPr lang="es-ES_tradnl" altLang="es-CO" sz="2000" i="1">
              <a:latin typeface="Verdana" panose="020B0604030504040204" pitchFamily="34" charset="0"/>
            </a:endParaRPr>
          </a:p>
        </p:txBody>
      </p:sp>
      <p:sp>
        <p:nvSpPr>
          <p:cNvPr id="68619" name="Rectangle 15">
            <a:extLst>
              <a:ext uri="{FF2B5EF4-FFF2-40B4-BE49-F238E27FC236}">
                <a16:creationId xmlns:a16="http://schemas.microsoft.com/office/drawing/2014/main" id="{19898A30-CE04-409E-87CB-1B53A0CC1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52800"/>
            <a:ext cx="2362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000">
                <a:latin typeface="Verdana" panose="020B0604030504040204" pitchFamily="34" charset="0"/>
              </a:rPr>
              <a:t>PI </a:t>
            </a:r>
            <a:r>
              <a:rPr lang="es-ES_tradnl" altLang="es-CO" sz="2000" baseline="-25000">
                <a:latin typeface="Verdana" panose="020B0604030504040204" pitchFamily="34" charset="0"/>
              </a:rPr>
              <a:t>NE</a:t>
            </a:r>
            <a:r>
              <a:rPr lang="es-ES_tradnl" altLang="es-CO" sz="2000">
                <a:latin typeface="Verdana" panose="020B0604030504040204" pitchFamily="34" charset="0"/>
              </a:rPr>
              <a:t> – PI </a:t>
            </a:r>
            <a:r>
              <a:rPr lang="es-ES_tradnl" altLang="es-CO" sz="2000" baseline="-25000">
                <a:latin typeface="Verdana" panose="020B0604030504040204" pitchFamily="34" charset="0"/>
              </a:rPr>
              <a:t>E</a:t>
            </a:r>
            <a:endParaRPr lang="es-ES_tradnl" altLang="es-CO" sz="2000" i="1" baseline="-25000">
              <a:latin typeface="Verdana" panose="020B0604030504040204" pitchFamily="34" charset="0"/>
            </a:endParaRPr>
          </a:p>
        </p:txBody>
      </p:sp>
      <p:sp>
        <p:nvSpPr>
          <p:cNvPr id="68620" name="Rectangle 16">
            <a:extLst>
              <a:ext uri="{FF2B5EF4-FFF2-40B4-BE49-F238E27FC236}">
                <a16:creationId xmlns:a16="http://schemas.microsoft.com/office/drawing/2014/main" id="{6105A7D0-BA9F-4760-A2CD-3818AFFA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609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1    </a:t>
            </a:r>
          </a:p>
        </p:txBody>
      </p:sp>
      <p:sp>
        <p:nvSpPr>
          <p:cNvPr id="68621" name="Rectangle 17">
            <a:extLst>
              <a:ext uri="{FF2B5EF4-FFF2-40B4-BE49-F238E27FC236}">
                <a16:creationId xmlns:a16="http://schemas.microsoft.com/office/drawing/2014/main" id="{26CC1B28-2DD5-49FF-B7C1-19EE3CC3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2286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PI </a:t>
            </a:r>
            <a:r>
              <a:rPr lang="es-ES_tradnl" altLang="es-CO" sz="2000" baseline="-25000">
                <a:latin typeface="Verdana" panose="020B0604030504040204" pitchFamily="34" charset="0"/>
              </a:rPr>
              <a:t>NE </a:t>
            </a:r>
            <a:r>
              <a:rPr lang="es-ES_tradnl" altLang="es-CO" sz="2000">
                <a:latin typeface="Verdana" panose="020B0604030504040204" pitchFamily="34" charset="0"/>
              </a:rPr>
              <a:t>= 0.0044</a:t>
            </a:r>
          </a:p>
        </p:txBody>
      </p:sp>
      <p:sp>
        <p:nvSpPr>
          <p:cNvPr id="68622" name="Rectangle 18">
            <a:extLst>
              <a:ext uri="{FF2B5EF4-FFF2-40B4-BE49-F238E27FC236}">
                <a16:creationId xmlns:a16="http://schemas.microsoft.com/office/drawing/2014/main" id="{F7677364-FD2C-4642-8142-DB51124BE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2286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PI </a:t>
            </a:r>
            <a:r>
              <a:rPr lang="es-ES_tradnl" altLang="es-CO" sz="2000" baseline="-25000">
                <a:latin typeface="Verdana" panose="020B0604030504040204" pitchFamily="34" charset="0"/>
              </a:rPr>
              <a:t>E   </a:t>
            </a:r>
            <a:r>
              <a:rPr lang="es-ES_tradnl" altLang="es-CO" sz="2000">
                <a:latin typeface="Verdana" panose="020B0604030504040204" pitchFamily="34" charset="0"/>
              </a:rPr>
              <a:t>= 0.0024</a:t>
            </a:r>
          </a:p>
        </p:txBody>
      </p:sp>
      <p:sp>
        <p:nvSpPr>
          <p:cNvPr id="68623" name="Rectangle 19">
            <a:extLst>
              <a:ext uri="{FF2B5EF4-FFF2-40B4-BE49-F238E27FC236}">
                <a16:creationId xmlns:a16="http://schemas.microsoft.com/office/drawing/2014/main" id="{3813E3A4-ED88-4B0D-A295-C9B6BD56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1143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NNT =      </a:t>
            </a:r>
          </a:p>
        </p:txBody>
      </p:sp>
      <p:sp>
        <p:nvSpPr>
          <p:cNvPr id="68624" name="Line 20">
            <a:extLst>
              <a:ext uri="{FF2B5EF4-FFF2-40B4-BE49-F238E27FC236}">
                <a16:creationId xmlns:a16="http://schemas.microsoft.com/office/drawing/2014/main" id="{939E7ABB-F4F6-4EA1-AAFD-D996543B1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6019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8625" name="Rectangle 21">
            <a:extLst>
              <a:ext uri="{FF2B5EF4-FFF2-40B4-BE49-F238E27FC236}">
                <a16:creationId xmlns:a16="http://schemas.microsoft.com/office/drawing/2014/main" id="{E0484F6D-AA5B-4063-B5DF-114ED10A3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019801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1800">
                <a:latin typeface="Verdana" panose="020B0604030504040204" pitchFamily="34" charset="0"/>
              </a:rPr>
              <a:t>0.0044 – 0.0024</a:t>
            </a:r>
          </a:p>
        </p:txBody>
      </p:sp>
      <p:sp>
        <p:nvSpPr>
          <p:cNvPr id="68626" name="Rectangle 22">
            <a:extLst>
              <a:ext uri="{FF2B5EF4-FFF2-40B4-BE49-F238E27FC236}">
                <a16:creationId xmlns:a16="http://schemas.microsoft.com/office/drawing/2014/main" id="{F34F395C-30AD-4BCB-997F-EDD5D685C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1905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=  416.7      </a:t>
            </a:r>
          </a:p>
        </p:txBody>
      </p:sp>
      <p:sp>
        <p:nvSpPr>
          <p:cNvPr id="68627" name="Rectangle 23">
            <a:extLst>
              <a:ext uri="{FF2B5EF4-FFF2-40B4-BE49-F238E27FC236}">
                <a16:creationId xmlns:a16="http://schemas.microsoft.com/office/drawing/2014/main" id="{0B271562-7F78-4A72-AF27-C435464C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83756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b="1">
                <a:latin typeface="Verdana" panose="020B0604030504040204" pitchFamily="34" charset="0"/>
              </a:rPr>
              <a:t>NUMBER TO TREAT  </a:t>
            </a:r>
            <a:r>
              <a:rPr lang="es-ES_tradnl" altLang="es-CO" b="1">
                <a:solidFill>
                  <a:srgbClr val="FF0000"/>
                </a:solidFill>
                <a:latin typeface="Verdana" panose="020B0604030504040204" pitchFamily="34" charset="0"/>
              </a:rPr>
              <a:t>NNT</a:t>
            </a:r>
          </a:p>
          <a:p>
            <a:pPr algn="ctr"/>
            <a:r>
              <a:rPr lang="es-ES_tradnl" altLang="es-CO" b="1">
                <a:latin typeface="Verdana" panose="020B0604030504040204" pitchFamily="34" charset="0"/>
              </a:rPr>
              <a:t>(NÚMERO NECESARIO A TRATAR </a:t>
            </a:r>
            <a:r>
              <a:rPr lang="es-ES_tradnl" altLang="es-CO" b="1">
                <a:solidFill>
                  <a:schemeClr val="accent2"/>
                </a:solidFill>
                <a:latin typeface="Verdana" panose="020B0604030504040204" pitchFamily="34" charset="0"/>
              </a:rPr>
              <a:t>NNT)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8" name="AutoShape 22">
            <a:extLst>
              <a:ext uri="{FF2B5EF4-FFF2-40B4-BE49-F238E27FC236}">
                <a16:creationId xmlns:a16="http://schemas.microsoft.com/office/drawing/2014/main" id="{B145097D-DB89-4D0D-BD4E-C7BEA101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6858000" cy="167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99"/>
              </a:gs>
              <a:gs pos="50000">
                <a:schemeClr val="bg1"/>
              </a:gs>
              <a:gs pos="100000">
                <a:srgbClr val="FFCC99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89CF9C56-9588-4A8F-9C87-4BD9D3CBA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 sz="1400"/>
          </a:p>
        </p:txBody>
      </p:sp>
      <p:sp>
        <p:nvSpPr>
          <p:cNvPr id="55305" name="AutoShape 9">
            <a:extLst>
              <a:ext uri="{FF2B5EF4-FFF2-40B4-BE49-F238E27FC236}">
                <a16:creationId xmlns:a16="http://schemas.microsoft.com/office/drawing/2014/main" id="{6C90F205-1353-4AEB-A510-70DCDE40F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6781800" cy="1524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99"/>
              </a:gs>
              <a:gs pos="50000">
                <a:schemeClr val="bg1"/>
              </a:gs>
              <a:gs pos="100000">
                <a:srgbClr val="FFCC99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37" name="Text Box 10">
            <a:extLst>
              <a:ext uri="{FF2B5EF4-FFF2-40B4-BE49-F238E27FC236}">
                <a16:creationId xmlns:a16="http://schemas.microsoft.com/office/drawing/2014/main" id="{D245C2BB-2FAA-485B-980F-293C3445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1"/>
            <a:ext cx="655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i="1">
                <a:latin typeface="Verdana" panose="020B0604030504040204" pitchFamily="34" charset="0"/>
              </a:rPr>
              <a:t>El riesgo solo puede medirse cuando se dispone de incidencias</a:t>
            </a:r>
            <a:endParaRPr lang="es-ES" altLang="es-CO" i="1">
              <a:latin typeface="Verdana" panose="020B0604030504040204" pitchFamily="34" charset="0"/>
            </a:endParaRPr>
          </a:p>
        </p:txBody>
      </p:sp>
      <p:sp>
        <p:nvSpPr>
          <p:cNvPr id="69638" name="Text Box 13">
            <a:extLst>
              <a:ext uri="{FF2B5EF4-FFF2-40B4-BE49-F238E27FC236}">
                <a16:creationId xmlns:a16="http://schemas.microsoft.com/office/drawing/2014/main" id="{C5FD87B4-1874-4E23-8990-BB36F4575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13226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i="1">
                <a:latin typeface="Verdana" panose="020B0604030504040204" pitchFamily="34" charset="0"/>
              </a:rPr>
              <a:t>El riesgo puede estimarse con base en las mediciones de prevalencia de los estudios de Casos y Controles</a:t>
            </a:r>
            <a:endParaRPr lang="es-ES" altLang="es-CO" i="1">
              <a:latin typeface="Verdana" panose="020B0604030504040204" pitchFamily="34" charset="0"/>
            </a:endParaRPr>
          </a:p>
        </p:txBody>
      </p:sp>
      <p:sp>
        <p:nvSpPr>
          <p:cNvPr id="69639" name="Text Box 23">
            <a:extLst>
              <a:ext uri="{FF2B5EF4-FFF2-40B4-BE49-F238E27FC236}">
                <a16:creationId xmlns:a16="http://schemas.microsoft.com/office/drawing/2014/main" id="{F62D6ED7-F7AC-459D-881F-1E8069949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83820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 sz="3200">
                <a:latin typeface="Verdana" panose="020B0604030504040204" pitchFamily="34" charset="0"/>
              </a:rPr>
              <a:t>ESTIMACIONES DE RIESGO</a:t>
            </a:r>
            <a:endParaRPr lang="es-ES" altLang="es-CO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9">
            <a:extLst>
              <a:ext uri="{FF2B5EF4-FFF2-40B4-BE49-F238E27FC236}">
                <a16:creationId xmlns:a16="http://schemas.microsoft.com/office/drawing/2014/main" id="{F838A363-2D9C-47B0-BF4E-DD991627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54064"/>
            <a:ext cx="83756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CO" sz="2800">
                <a:latin typeface="Verdana" panose="020B0604030504040204" pitchFamily="34" charset="0"/>
              </a:rPr>
              <a:t>ESTIMACIÓN </a:t>
            </a:r>
          </a:p>
          <a:p>
            <a:pPr algn="ctr"/>
            <a:r>
              <a:rPr lang="es-ES_tradnl" altLang="es-CO" sz="2800">
                <a:latin typeface="Verdana" panose="020B0604030504040204" pitchFamily="34" charset="0"/>
              </a:rPr>
              <a:t>DEL RIESGO ATRIBUIBLE POBLACIONAL</a:t>
            </a:r>
          </a:p>
        </p:txBody>
      </p:sp>
      <p:sp>
        <p:nvSpPr>
          <p:cNvPr id="70659" name="Rectangle 40">
            <a:extLst>
              <a:ext uri="{FF2B5EF4-FFF2-40B4-BE49-F238E27FC236}">
                <a16:creationId xmlns:a16="http://schemas.microsoft.com/office/drawing/2014/main" id="{BC98D32B-80D1-4FFA-9454-DFC842538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876301"/>
            <a:ext cx="55991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33833" name="Rectangle 41">
            <a:extLst>
              <a:ext uri="{FF2B5EF4-FFF2-40B4-BE49-F238E27FC236}">
                <a16:creationId xmlns:a16="http://schemas.microsoft.com/office/drawing/2014/main" id="{60044AEE-7EE0-4AFC-B695-D9FAF45C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38600"/>
            <a:ext cx="5181600" cy="1676400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0661" name="Rectangle 42">
            <a:extLst>
              <a:ext uri="{FF2B5EF4-FFF2-40B4-BE49-F238E27FC236}">
                <a16:creationId xmlns:a16="http://schemas.microsoft.com/office/drawing/2014/main" id="{EB07DBDD-D975-4CA8-9981-B3FAAB4C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683126"/>
            <a:ext cx="172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 i="1">
                <a:latin typeface="Verdana" panose="020B0604030504040204" pitchFamily="34" charset="0"/>
              </a:rPr>
              <a:t>RAP  =</a:t>
            </a:r>
          </a:p>
        </p:txBody>
      </p:sp>
      <p:sp>
        <p:nvSpPr>
          <p:cNvPr id="70662" name="Rectangle 43">
            <a:extLst>
              <a:ext uri="{FF2B5EF4-FFF2-40B4-BE49-F238E27FC236}">
                <a16:creationId xmlns:a16="http://schemas.microsoft.com/office/drawing/2014/main" id="{B2B368CE-AB46-4762-8FFE-0F3A0886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1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2800">
                <a:latin typeface="Verdana" panose="020B0604030504040204" pitchFamily="34" charset="0"/>
              </a:rPr>
              <a:t>Pe  x  RAF</a:t>
            </a:r>
          </a:p>
        </p:txBody>
      </p:sp>
      <p:sp>
        <p:nvSpPr>
          <p:cNvPr id="70663" name="Text Box 47">
            <a:extLst>
              <a:ext uri="{FF2B5EF4-FFF2-40B4-BE49-F238E27FC236}">
                <a16:creationId xmlns:a16="http://schemas.microsoft.com/office/drawing/2014/main" id="{E80BEEB0-9164-4FDE-9C87-F8A97E6D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2209801"/>
            <a:ext cx="6721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i="1">
                <a:latin typeface="Verdana" panose="020B0604030504040204" pitchFamily="34" charset="0"/>
              </a:rPr>
              <a:t>EL RAP puede estimarse si se conocen el Riesgo Atribuible al Factor RAF y la prevalencia de exposición al factor (Pe)</a:t>
            </a:r>
            <a:endParaRPr lang="es-ES" altLang="es-CO" i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6">
            <a:extLst>
              <a:ext uri="{FF2B5EF4-FFF2-40B4-BE49-F238E27FC236}">
                <a16:creationId xmlns:a16="http://schemas.microsoft.com/office/drawing/2014/main" id="{8E7C1F3C-5F6B-48F1-90D9-BFDBC99F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400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 sz="1400"/>
          </a:p>
        </p:txBody>
      </p:sp>
      <p:sp>
        <p:nvSpPr>
          <p:cNvPr id="56327" name="AutoShape 7">
            <a:extLst>
              <a:ext uri="{FF2B5EF4-FFF2-40B4-BE49-F238E27FC236}">
                <a16:creationId xmlns:a16="http://schemas.microsoft.com/office/drawing/2014/main" id="{470215E0-6807-4863-ACD2-54C3646B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0"/>
            <a:ext cx="7315200" cy="403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BFDBD"/>
              </a:gs>
              <a:gs pos="50000">
                <a:srgbClr val="FFCC99"/>
              </a:gs>
              <a:gs pos="100000">
                <a:srgbClr val="FBFDBD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s-CO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7197E129-4152-4B6B-9D33-4D15657EE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655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s-ES_tradnl" i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Los casos seleccionados representan la totalidad de enfermos de una población hipotética  N (N puede ser o no cuantificada)</a:t>
            </a:r>
            <a:endParaRPr lang="es-ES" i="1" dirty="0">
              <a:solidFill>
                <a:schemeClr val="accent4">
                  <a:lumMod val="10000"/>
                </a:schemeClr>
              </a:solidFill>
              <a:latin typeface="Verdana" pitchFamily="34" charset="0"/>
            </a:endParaRPr>
          </a:p>
        </p:txBody>
      </p:sp>
      <p:sp>
        <p:nvSpPr>
          <p:cNvPr id="56331" name="Text Box 11">
            <a:extLst>
              <a:ext uri="{FF2B5EF4-FFF2-40B4-BE49-F238E27FC236}">
                <a16:creationId xmlns:a16="http://schemas.microsoft.com/office/drawing/2014/main" id="{D7EC3D62-1FB6-42A7-ADD9-CAC92313E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91001"/>
            <a:ext cx="6553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s-ES_tradnl" i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Los controles son una proporción k de esta población hipotética</a:t>
            </a:r>
          </a:p>
          <a:p>
            <a:pPr algn="just">
              <a:defRPr/>
            </a:pPr>
            <a:endParaRPr lang="es-ES_tradnl" i="1" dirty="0">
              <a:solidFill>
                <a:schemeClr val="accent4">
                  <a:lumMod val="10000"/>
                </a:schemeClr>
              </a:solidFill>
              <a:latin typeface="Verdana" pitchFamily="34" charset="0"/>
            </a:endParaRPr>
          </a:p>
          <a:p>
            <a:pPr algn="just">
              <a:defRPr/>
            </a:pPr>
            <a:r>
              <a:rPr lang="es-ES_tradnl" i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                   </a:t>
            </a:r>
            <a:r>
              <a:rPr lang="es-ES_tradnl" sz="2800" i="1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K</a:t>
            </a:r>
            <a:r>
              <a:rPr lang="es-ES_tradnl" sz="2800" dirty="0">
                <a:solidFill>
                  <a:schemeClr val="accent4">
                    <a:lumMod val="10000"/>
                  </a:schemeClr>
                </a:solidFill>
                <a:latin typeface="Verdana" pitchFamily="34" charset="0"/>
              </a:rPr>
              <a:t> =  n / N</a:t>
            </a:r>
            <a:endParaRPr lang="es-ES" sz="2800" dirty="0">
              <a:solidFill>
                <a:schemeClr val="accent4">
                  <a:lumMod val="10000"/>
                </a:schemeClr>
              </a:solidFill>
              <a:latin typeface="Verdana" pitchFamily="34" charset="0"/>
            </a:endParaRPr>
          </a:p>
        </p:txBody>
      </p:sp>
      <p:sp>
        <p:nvSpPr>
          <p:cNvPr id="71686" name="Text Box 18">
            <a:extLst>
              <a:ext uri="{FF2B5EF4-FFF2-40B4-BE49-F238E27FC236}">
                <a16:creationId xmlns:a16="http://schemas.microsoft.com/office/drawing/2014/main" id="{08B014A3-A5F7-4A9B-AC18-D95CB5B40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1"/>
            <a:ext cx="7467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>
                <a:latin typeface="Verdana" panose="020B0604030504040204" pitchFamily="34" charset="0"/>
              </a:rPr>
              <a:t>ESTIMACIONES DEL RIESGO </a:t>
            </a:r>
          </a:p>
          <a:p>
            <a:pPr>
              <a:spcBef>
                <a:spcPct val="50000"/>
              </a:spcBef>
            </a:pPr>
            <a:r>
              <a:rPr lang="es-MX" altLang="es-CO">
                <a:latin typeface="Verdana" panose="020B0604030504040204" pitchFamily="34" charset="0"/>
              </a:rPr>
              <a:t>EN ESTUDIOS DE CASOS Y CONTROLES</a:t>
            </a:r>
            <a:endParaRPr lang="es-ES" altLang="es-CO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9">
            <a:extLst>
              <a:ext uri="{FF2B5EF4-FFF2-40B4-BE49-F238E27FC236}">
                <a16:creationId xmlns:a16="http://schemas.microsoft.com/office/drawing/2014/main" id="{EA2D8BB2-C378-4574-ACBA-B72464EF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1752600"/>
            <a:ext cx="8380412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En estudios donde no se dispone de medidas de incidencia </a:t>
            </a:r>
          </a:p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no se puede calcular directamente el RR</a:t>
            </a:r>
          </a:p>
        </p:txBody>
      </p:sp>
      <p:sp>
        <p:nvSpPr>
          <p:cNvPr id="43028" name="Rectangle 20">
            <a:extLst>
              <a:ext uri="{FF2B5EF4-FFF2-40B4-BE49-F238E27FC236}">
                <a16:creationId xmlns:a16="http://schemas.microsoft.com/office/drawing/2014/main" id="{2AE3DADF-6435-41B4-AB13-109481833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51300"/>
            <a:ext cx="5486400" cy="1587500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2708" name="Rectangle 21">
            <a:extLst>
              <a:ext uri="{FF2B5EF4-FFF2-40B4-BE49-F238E27FC236}">
                <a16:creationId xmlns:a16="http://schemas.microsoft.com/office/drawing/2014/main" id="{7F85551E-5706-4B9C-BB9F-9210E159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4738688"/>
            <a:ext cx="1890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1800" i="1">
                <a:latin typeface="Verdana" panose="020B0604030504040204" pitchFamily="34" charset="0"/>
              </a:rPr>
              <a:t>RR  =</a:t>
            </a:r>
          </a:p>
        </p:txBody>
      </p:sp>
      <p:sp>
        <p:nvSpPr>
          <p:cNvPr id="43030" name="Rectangle 22">
            <a:extLst>
              <a:ext uri="{FF2B5EF4-FFF2-40B4-BE49-F238E27FC236}">
                <a16:creationId xmlns:a16="http://schemas.microsoft.com/office/drawing/2014/main" id="{9A4F76B0-1DA6-4569-AD3F-70147594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4357688"/>
            <a:ext cx="107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OR</a:t>
            </a:r>
          </a:p>
        </p:txBody>
      </p:sp>
      <p:sp>
        <p:nvSpPr>
          <p:cNvPr id="72710" name="Line 23">
            <a:extLst>
              <a:ext uri="{FF2B5EF4-FFF2-40B4-BE49-F238E27FC236}">
                <a16:creationId xmlns:a16="http://schemas.microsoft.com/office/drawing/2014/main" id="{15936329-C523-48F8-BD0C-825D35BCDD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1" y="4876800"/>
            <a:ext cx="3660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5BCFA823-B062-4CE5-8F8D-79E411119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4965701"/>
            <a:ext cx="4122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defRPr/>
            </a:pPr>
            <a:r>
              <a:rPr lang="es-ES_tradnl">
                <a:latin typeface="Verdana" pitchFamily="34" charset="0"/>
              </a:rPr>
              <a:t>(1 – </a:t>
            </a:r>
            <a:r>
              <a:rPr lang="es-ES_tradnl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</a:t>
            </a:r>
            <a:r>
              <a:rPr lang="es-ES_tradnl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0</a:t>
            </a:r>
            <a:r>
              <a:rPr lang="es-ES_tradnl">
                <a:latin typeface="Verdana" pitchFamily="34" charset="0"/>
              </a:rPr>
              <a:t>)  +  1 (</a:t>
            </a:r>
            <a:r>
              <a:rPr lang="es-ES_tradnl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</a:t>
            </a:r>
            <a:r>
              <a:rPr lang="es-ES_tradnl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0</a:t>
            </a:r>
            <a:r>
              <a:rPr lang="es-ES_tradnl">
                <a:latin typeface="Verdana" pitchFamily="34" charset="0"/>
              </a:rPr>
              <a:t>  x  </a:t>
            </a:r>
            <a:r>
              <a:rPr lang="es-ES_tradnl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OR</a:t>
            </a:r>
            <a:r>
              <a:rPr lang="es-ES_tradnl">
                <a:latin typeface="Verdana" pitchFamily="34" charset="0"/>
              </a:rPr>
              <a:t>)</a:t>
            </a:r>
          </a:p>
        </p:txBody>
      </p:sp>
      <p:sp>
        <p:nvSpPr>
          <p:cNvPr id="72712" name="Rectangle 26">
            <a:extLst>
              <a:ext uri="{FF2B5EF4-FFF2-40B4-BE49-F238E27FC236}">
                <a16:creationId xmlns:a16="http://schemas.microsoft.com/office/drawing/2014/main" id="{046AE9EE-34C0-4180-84B8-81D71610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2955925"/>
            <a:ext cx="8380412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Pero sí puede estimarse a partir de la Odds Ratio </a:t>
            </a:r>
            <a:r>
              <a:rPr lang="es-ES_tradnl" altLang="es-CO" sz="2000">
                <a:solidFill>
                  <a:schemeClr val="accent2"/>
                </a:solidFill>
                <a:latin typeface="Verdana" panose="020B0604030504040204" pitchFamily="34" charset="0"/>
              </a:rPr>
              <a:t>OR</a:t>
            </a:r>
            <a:r>
              <a:rPr lang="es-ES_tradnl" altLang="es-CO" sz="2000">
                <a:latin typeface="Verdana" panose="020B0604030504040204" pitchFamily="34" charset="0"/>
              </a:rPr>
              <a:t>  </a:t>
            </a:r>
          </a:p>
          <a:p>
            <a:pPr algn="just"/>
            <a:r>
              <a:rPr lang="es-ES_tradnl" altLang="es-CO" sz="2000">
                <a:latin typeface="Verdana" panose="020B0604030504040204" pitchFamily="34" charset="0"/>
              </a:rPr>
              <a:t>y la Prevalencia de Enfermedad en los Expuestos (</a:t>
            </a:r>
            <a:r>
              <a:rPr lang="es-ES_tradnl" altLang="es-CO" sz="2000">
                <a:solidFill>
                  <a:srgbClr val="FF3300"/>
                </a:solidFill>
                <a:latin typeface="Verdana" panose="020B0604030504040204" pitchFamily="34" charset="0"/>
              </a:rPr>
              <a:t>P</a:t>
            </a:r>
            <a:r>
              <a:rPr lang="es-ES_tradnl" altLang="es-CO" sz="2000" baseline="-25000">
                <a:solidFill>
                  <a:srgbClr val="FF3300"/>
                </a:solidFill>
                <a:latin typeface="Verdana" panose="020B0604030504040204" pitchFamily="34" charset="0"/>
              </a:rPr>
              <a:t>0</a:t>
            </a:r>
            <a:r>
              <a:rPr lang="es-ES_tradnl" altLang="es-CO" sz="2000">
                <a:latin typeface="Verdana" panose="020B0604030504040204" pitchFamily="34" charset="0"/>
              </a:rPr>
              <a:t>)</a:t>
            </a:r>
          </a:p>
        </p:txBody>
      </p:sp>
      <p:grpSp>
        <p:nvGrpSpPr>
          <p:cNvPr id="72713" name="Group 28">
            <a:extLst>
              <a:ext uri="{FF2B5EF4-FFF2-40B4-BE49-F238E27FC236}">
                <a16:creationId xmlns:a16="http://schemas.microsoft.com/office/drawing/2014/main" id="{78D7B8F2-A2C5-4852-954B-AB5A8DF6EE9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508500"/>
            <a:ext cx="457200" cy="76200"/>
            <a:chOff x="1056" y="2880"/>
            <a:chExt cx="288" cy="48"/>
          </a:xfrm>
        </p:grpSpPr>
        <p:sp>
          <p:nvSpPr>
            <p:cNvPr id="72717" name="Line 29">
              <a:extLst>
                <a:ext uri="{FF2B5EF4-FFF2-40B4-BE49-F238E27FC236}">
                  <a16:creationId xmlns:a16="http://schemas.microsoft.com/office/drawing/2014/main" id="{A42FB647-4C2F-4809-8105-CDF7EEFD1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880"/>
              <a:ext cx="144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2718" name="Line 30">
              <a:extLst>
                <a:ext uri="{FF2B5EF4-FFF2-40B4-BE49-F238E27FC236}">
                  <a16:creationId xmlns:a16="http://schemas.microsoft.com/office/drawing/2014/main" id="{96FC99BD-0E60-4467-A70D-81C10EE1B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80"/>
              <a:ext cx="144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72714" name="Text Box 31">
            <a:extLst>
              <a:ext uri="{FF2B5EF4-FFF2-40B4-BE49-F238E27FC236}">
                <a16:creationId xmlns:a16="http://schemas.microsoft.com/office/drawing/2014/main" id="{17CBEA13-E00E-47AF-852D-9A0CA0AC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1" y="6259513"/>
            <a:ext cx="20669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sz="800">
                <a:latin typeface="Verdana" panose="020B0604030504040204" pitchFamily="34" charset="0"/>
              </a:rPr>
              <a:t>Zhang J. JAMA. Vol 280 p1690-1691</a:t>
            </a:r>
            <a:endParaRPr lang="es-ES" altLang="es-CO" sz="800">
              <a:latin typeface="Verdana" panose="020B0604030504040204" pitchFamily="34" charset="0"/>
            </a:endParaRPr>
          </a:p>
        </p:txBody>
      </p:sp>
      <p:sp>
        <p:nvSpPr>
          <p:cNvPr id="72715" name="Text Box 32">
            <a:extLst>
              <a:ext uri="{FF2B5EF4-FFF2-40B4-BE49-F238E27FC236}">
                <a16:creationId xmlns:a16="http://schemas.microsoft.com/office/drawing/2014/main" id="{D975D284-9709-46DB-9A8B-C8CFBF5C0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72716" name="Text Box 37">
            <a:extLst>
              <a:ext uri="{FF2B5EF4-FFF2-40B4-BE49-F238E27FC236}">
                <a16:creationId xmlns:a16="http://schemas.microsoft.com/office/drawing/2014/main" id="{E6244347-9B79-40FE-B739-150DF91A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762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>
                <a:latin typeface="Verdana" panose="020B0604030504040204" pitchFamily="34" charset="0"/>
              </a:rPr>
              <a:t>ESTIMACION DEL RIESGO RELATIVO (RR)</a:t>
            </a:r>
            <a:endParaRPr lang="es-ES" altLang="es-CO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7">
            <a:extLst>
              <a:ext uri="{FF2B5EF4-FFF2-40B4-BE49-F238E27FC236}">
                <a16:creationId xmlns:a16="http://schemas.microsoft.com/office/drawing/2014/main" id="{8EAD0096-5A11-465A-901A-61387C82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 sz="1400"/>
          </a:p>
        </p:txBody>
      </p:sp>
      <p:sp>
        <p:nvSpPr>
          <p:cNvPr id="73731" name="Rectangle 19">
            <a:extLst>
              <a:ext uri="{FF2B5EF4-FFF2-40B4-BE49-F238E27FC236}">
                <a16:creationId xmlns:a16="http://schemas.microsoft.com/office/drawing/2014/main" id="{BFA76165-DE5A-49F8-A37B-E94AE658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876301"/>
            <a:ext cx="55991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CO" altLang="es-CO"/>
          </a:p>
        </p:txBody>
      </p:sp>
      <p:sp>
        <p:nvSpPr>
          <p:cNvPr id="44052" name="Rectangle 20">
            <a:extLst>
              <a:ext uri="{FF2B5EF4-FFF2-40B4-BE49-F238E27FC236}">
                <a16:creationId xmlns:a16="http://schemas.microsoft.com/office/drawing/2014/main" id="{E84FAD59-DD8E-49AD-981D-3467CE39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1"/>
            <a:ext cx="4953000" cy="1947863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chemeClr val="bg1"/>
              </a:gs>
              <a:gs pos="100000">
                <a:srgbClr val="FFCC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3733" name="Rectangle 21">
            <a:extLst>
              <a:ext uri="{FF2B5EF4-FFF2-40B4-BE49-F238E27FC236}">
                <a16:creationId xmlns:a16="http://schemas.microsoft.com/office/drawing/2014/main" id="{EB26CD3C-1D9B-4ED4-ACDC-0E8A0297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302126"/>
            <a:ext cx="17272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i="1">
                <a:latin typeface="Verdana" panose="020B0604030504040204" pitchFamily="34" charset="0"/>
              </a:rPr>
              <a:t>%RAF  =</a:t>
            </a:r>
          </a:p>
        </p:txBody>
      </p:sp>
      <p:sp>
        <p:nvSpPr>
          <p:cNvPr id="73734" name="Rectangle 22">
            <a:extLst>
              <a:ext uri="{FF2B5EF4-FFF2-40B4-BE49-F238E27FC236}">
                <a16:creationId xmlns:a16="http://schemas.microsoft.com/office/drawing/2014/main" id="{3F28E3BA-4B3C-41CA-9291-7FC5B6FA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1"/>
            <a:ext cx="1371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>
                <a:latin typeface="Verdana" panose="020B0604030504040204" pitchFamily="34" charset="0"/>
              </a:rPr>
              <a:t>OR -  1</a:t>
            </a:r>
          </a:p>
        </p:txBody>
      </p:sp>
      <p:sp>
        <p:nvSpPr>
          <p:cNvPr id="73735" name="Line 23">
            <a:extLst>
              <a:ext uri="{FF2B5EF4-FFF2-40B4-BE49-F238E27FC236}">
                <a16:creationId xmlns:a16="http://schemas.microsoft.com/office/drawing/2014/main" id="{52C42645-21DD-4C8B-85B4-6BC355398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1" y="4572000"/>
            <a:ext cx="1571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73736" name="Rectangle 24">
            <a:extLst>
              <a:ext uri="{FF2B5EF4-FFF2-40B4-BE49-F238E27FC236}">
                <a16:creationId xmlns:a16="http://schemas.microsoft.com/office/drawing/2014/main" id="{E5415043-336C-4FAC-99FA-6DFFA6A8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4779964"/>
            <a:ext cx="8175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>
                <a:latin typeface="Verdana" panose="020B0604030504040204" pitchFamily="34" charset="0"/>
              </a:rPr>
              <a:t>OR</a:t>
            </a:r>
          </a:p>
        </p:txBody>
      </p:sp>
      <p:sp>
        <p:nvSpPr>
          <p:cNvPr id="73737" name="Rectangle 25">
            <a:extLst>
              <a:ext uri="{FF2B5EF4-FFF2-40B4-BE49-F238E27FC236}">
                <a16:creationId xmlns:a16="http://schemas.microsoft.com/office/drawing/2014/main" id="{A496D733-7B51-4789-9773-B63D5C84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4" y="4283076"/>
            <a:ext cx="15292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>
                <a:latin typeface="Verdana" panose="020B0604030504040204" pitchFamily="34" charset="0"/>
              </a:rPr>
              <a:t>   X  100</a:t>
            </a:r>
          </a:p>
        </p:txBody>
      </p:sp>
      <p:sp>
        <p:nvSpPr>
          <p:cNvPr id="73738" name="Text Box 26">
            <a:extLst>
              <a:ext uri="{FF2B5EF4-FFF2-40B4-BE49-F238E27FC236}">
                <a16:creationId xmlns:a16="http://schemas.microsoft.com/office/drawing/2014/main" id="{9B7F8CC6-E948-45A0-95E0-CE816D4D3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1"/>
            <a:ext cx="769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O" i="1">
                <a:latin typeface="Verdana" panose="020B0604030504040204" pitchFamily="34" charset="0"/>
              </a:rPr>
              <a:t>Aunque en Casos y Controles se desconocen las Incidencias en Expuestos y No expuestos, el % RAF puede estimarse a partir de la OR</a:t>
            </a:r>
            <a:endParaRPr lang="es-ES" altLang="es-CO" i="1">
              <a:latin typeface="Verdana" panose="020B0604030504040204" pitchFamily="34" charset="0"/>
            </a:endParaRPr>
          </a:p>
        </p:txBody>
      </p:sp>
      <p:sp>
        <p:nvSpPr>
          <p:cNvPr id="73739" name="Text Box 32">
            <a:extLst>
              <a:ext uri="{FF2B5EF4-FFF2-40B4-BE49-F238E27FC236}">
                <a16:creationId xmlns:a16="http://schemas.microsoft.com/office/drawing/2014/main" id="{3971F6DD-A766-450D-9E12-6AD7089C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1"/>
            <a:ext cx="7467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CO">
                <a:latin typeface="Verdana" panose="020B0604030504040204" pitchFamily="34" charset="0"/>
              </a:rPr>
              <a:t>ESTIMACIONES DEL % </a:t>
            </a:r>
          </a:p>
          <a:p>
            <a:pPr>
              <a:spcBef>
                <a:spcPct val="50000"/>
              </a:spcBef>
            </a:pPr>
            <a:r>
              <a:rPr lang="es-MX" altLang="es-CO">
                <a:latin typeface="Verdana" panose="020B0604030504040204" pitchFamily="34" charset="0"/>
              </a:rPr>
              <a:t>DE RIESGO ATRIBUIBLE AL FACTOR</a:t>
            </a:r>
            <a:endParaRPr lang="es-ES" altLang="es-CO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9131</Words>
  <Application>Microsoft Office PowerPoint</Application>
  <PresentationFormat>Panorámica</PresentationFormat>
  <Paragraphs>1872</Paragraphs>
  <Slides>190</Slides>
  <Notes>92</Notes>
  <HiddenSlides>0</HiddenSlides>
  <MMClips>0</MMClips>
  <ScaleCrop>false</ScaleCrop>
  <HeadingPairs>
    <vt:vector size="8" baseType="variant">
      <vt:variant>
        <vt:lpstr>Fuentes usadas</vt:lpstr>
      </vt:variant>
      <vt:variant>
        <vt:i4>19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190</vt:i4>
      </vt:variant>
    </vt:vector>
  </HeadingPairs>
  <TitlesOfParts>
    <vt:vector size="214" baseType="lpstr">
      <vt:lpstr>Allegro BT</vt:lpstr>
      <vt:lpstr>Arial</vt:lpstr>
      <vt:lpstr>Arial Narrow</vt:lpstr>
      <vt:lpstr>Arial Unicode MS</vt:lpstr>
      <vt:lpstr>Britannic Bold</vt:lpstr>
      <vt:lpstr>Calibri</vt:lpstr>
      <vt:lpstr>Calibri Light</vt:lpstr>
      <vt:lpstr>Comic Sans MS</vt:lpstr>
      <vt:lpstr>Helvetica</vt:lpstr>
      <vt:lpstr>Monotype Sorts</vt:lpstr>
      <vt:lpstr>Myriad Pro</vt:lpstr>
      <vt:lpstr>Source Sans Pro</vt:lpstr>
      <vt:lpstr>SPC MarkersBullets</vt:lpstr>
      <vt:lpstr>Tahoma</vt:lpstr>
      <vt:lpstr>Times New Roman</vt:lpstr>
      <vt:lpstr>Trebuchet MS</vt:lpstr>
      <vt:lpstr>Verdana</vt:lpstr>
      <vt:lpstr>Wingdings</vt:lpstr>
      <vt:lpstr>ヒラギノ角ゴ Pro W3</vt:lpstr>
      <vt:lpstr>Tema de Office</vt:lpstr>
      <vt:lpstr>Ecuación</vt:lpstr>
      <vt:lpstr>ClipArt</vt:lpstr>
      <vt:lpstr>Chart</vt:lpstr>
      <vt:lpstr>Microsoft Editor de ecuaciones 3.0</vt:lpstr>
      <vt:lpstr>Presentación de PowerPoint</vt:lpstr>
      <vt:lpstr>Lección 1. Concatenar con Lectura 1.</vt:lpstr>
      <vt:lpstr>Causalidad</vt:lpstr>
      <vt:lpstr>Presentación de PowerPoint</vt:lpstr>
      <vt:lpstr>Presentación de PowerPoint</vt:lpstr>
      <vt:lpstr>Presentación de PowerPoint</vt:lpstr>
      <vt:lpstr>Presentación de PowerPoint</vt:lpstr>
      <vt:lpstr>Causalidad</vt:lpstr>
      <vt:lpstr>Causalidad</vt:lpstr>
      <vt:lpstr>Causalidad</vt:lpstr>
      <vt:lpstr>Causalidad</vt:lpstr>
      <vt:lpstr>Presentación de PowerPoint</vt:lpstr>
      <vt:lpstr>Presentación de PowerPoint</vt:lpstr>
      <vt:lpstr>Presentación de PowerPoint</vt:lpstr>
      <vt:lpstr>Causalidad</vt:lpstr>
      <vt:lpstr>Causalidad</vt:lpstr>
      <vt:lpstr>Causalidad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Causalidad</vt:lpstr>
      <vt:lpstr>Causalidad</vt:lpstr>
      <vt:lpstr>Criterios de Causalidad El modelo de Bradford-Hill </vt:lpstr>
      <vt:lpstr>Presentación de PowerPoint</vt:lpstr>
      <vt:lpstr>Criterios de Causalidad</vt:lpstr>
      <vt:lpstr>Criterios de Causalidad</vt:lpstr>
      <vt:lpstr>Criterios de Causalidad</vt:lpstr>
      <vt:lpstr>Criterios de Causalidad</vt:lpstr>
      <vt:lpstr>Riesgo Relativo</vt:lpstr>
      <vt:lpstr>Criterios de Causalidad</vt:lpstr>
      <vt:lpstr>Presentación de PowerPoint</vt:lpstr>
      <vt:lpstr>Criterios de Causalidad</vt:lpstr>
      <vt:lpstr>Presentación de PowerPoint</vt:lpstr>
      <vt:lpstr>Criterios de Causalidad</vt:lpstr>
      <vt:lpstr>Presentación de PowerPoint</vt:lpstr>
      <vt:lpstr>Criterios de Causalidad</vt:lpstr>
      <vt:lpstr>Presentación de PowerPoint</vt:lpstr>
      <vt:lpstr>Criterios de Causalidad</vt:lpstr>
      <vt:lpstr>ASOCIACIÓN VS CAUSALIDAD</vt:lpstr>
      <vt:lpstr>Explicación de los hallazgos</vt:lpstr>
      <vt:lpstr>Presentación de PowerPoint</vt:lpstr>
      <vt:lpstr>Presentación de PowerPoint</vt:lpstr>
      <vt:lpstr>MEDICIONES USADAS EN EPIDEMIOLOGIA</vt:lpstr>
      <vt:lpstr>Razonamiento epidemiológico</vt:lpstr>
      <vt:lpstr>Razonamiento epidemiológico</vt:lpstr>
      <vt:lpstr>Razonamiento epidemiológico</vt:lpstr>
      <vt:lpstr>Razonamiento epidemiológico</vt:lpstr>
      <vt:lpstr>Medidas epidemiológicas</vt:lpstr>
      <vt:lpstr>Medidas epidemiológicas</vt:lpstr>
      <vt:lpstr>Medidas epidemiológicas de asociación</vt:lpstr>
      <vt:lpstr>Asociación epidemiológica</vt:lpstr>
      <vt:lpstr>Riesgo  </vt:lpstr>
      <vt:lpstr>Presentación de PowerPoint</vt:lpstr>
      <vt:lpstr>Factor de riesgo</vt:lpstr>
      <vt:lpstr>Medidas de asociación</vt:lpstr>
      <vt:lpstr>Medidas de asociación  Continuación</vt:lpstr>
      <vt:lpstr>Tablas 2 x 2 en epidemiología</vt:lpstr>
      <vt:lpstr>Presentación de PowerPoint</vt:lpstr>
      <vt:lpstr>Tablas 2 x 2 en Epidemiología</vt:lpstr>
      <vt:lpstr>Riesgo Relativo</vt:lpstr>
      <vt:lpstr>Presentación de PowerPoint</vt:lpstr>
      <vt:lpstr>Presentación de PowerPoint</vt:lpstr>
      <vt:lpstr>Presentación de PowerPoint</vt:lpstr>
      <vt:lpstr>Medidas de asociación: riesgo relativo</vt:lpstr>
      <vt:lpstr>Presentación de PowerPoint</vt:lpstr>
      <vt:lpstr>Odds ratio</vt:lpstr>
      <vt:lpstr>Presentación de PowerPoint</vt:lpstr>
      <vt:lpstr>Presentación de PowerPoint</vt:lpstr>
      <vt:lpstr>Presentación de PowerPoint</vt:lpstr>
      <vt:lpstr>Medidas de asociación: razón de productos cruzados</vt:lpstr>
      <vt:lpstr>Medidas de asociación: oportunidad</vt:lpstr>
      <vt:lpstr>Medidas de asociación: razón de oportunidad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Mediciones de impacto en Salud Pública </vt:lpstr>
      <vt:lpstr>Presentación de PowerPoint</vt:lpstr>
      <vt:lpstr>Medidas de diferencia</vt:lpstr>
      <vt:lpstr>Riesgo atribuible</vt:lpstr>
      <vt:lpstr>Riesgo atribuible</vt:lpstr>
      <vt:lpstr>Riesgo atribuible en la población (RAP)</vt:lpstr>
      <vt:lpstr>Presentación de PowerPoint</vt:lpstr>
      <vt:lpstr>Porcentaje (Fracción) de riesgo atribuible en la población (RAP %)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ERROR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 SISTEMÁTICO</vt:lpstr>
      <vt:lpstr>ERROR SISTEMÁTICO</vt:lpstr>
      <vt:lpstr>SESGO DE INFORMACIÓN</vt:lpstr>
      <vt:lpstr>Presentación de PowerPoint</vt:lpstr>
      <vt:lpstr>Presentación de PowerPoint</vt:lpstr>
      <vt:lpstr>Presentación de PowerPoint</vt:lpstr>
      <vt:lpstr>MALA CLASIFICACIÓN NO DIFERENCIAL</vt:lpstr>
      <vt:lpstr>Presentación de PowerPoint</vt:lpstr>
      <vt:lpstr>Presentación de PowerPoint</vt:lpstr>
      <vt:lpstr>Presentación de PowerPoint</vt:lpstr>
      <vt:lpstr>MALA CLASIFICACIÓN NO DIFERENCIAL</vt:lpstr>
      <vt:lpstr>Presentación de PowerPoint</vt:lpstr>
      <vt:lpstr>MALA CLASIFICACIÓN DIFERENCIAL</vt:lpstr>
      <vt:lpstr>Presentación de PowerPoint</vt:lpstr>
      <vt:lpstr>Presentación de PowerPoint</vt:lpstr>
      <vt:lpstr>Presentación de PowerPoint</vt:lpstr>
      <vt:lpstr>MALA CLASIFICACIÓN DIFERENCIAL</vt:lpstr>
      <vt:lpstr>SESGO DE SELECCIÓN</vt:lpstr>
      <vt:lpstr>Presentación de PowerPoint</vt:lpstr>
      <vt:lpstr>Presentación de PowerPoint</vt:lpstr>
      <vt:lpstr>ALGUNAS FORMAS COMUNES DEL SESGO DE SELECCIÓN</vt:lpstr>
      <vt:lpstr>Presentación de PowerPoint</vt:lpstr>
      <vt:lpstr>Presentación de PowerPoint</vt:lpstr>
      <vt:lpstr>Presentación de PowerPoint</vt:lpstr>
      <vt:lpstr>Presentación de PowerPoint</vt:lpstr>
      <vt:lpstr>SESGO DE SELECCIÓN</vt:lpstr>
      <vt:lpstr>Presentación de PowerPoint</vt:lpstr>
      <vt:lpstr>Presentación de PowerPoint</vt:lpstr>
      <vt:lpstr>Presentación de PowerPoint</vt:lpstr>
      <vt:lpstr>Presentación de PowerPoint</vt:lpstr>
      <vt:lpstr>TIPOS DE ERROR ALEATORIO</vt:lpstr>
      <vt:lpstr>CONFIABILIDAD Y PODER</vt:lpstr>
      <vt:lpstr>FORMAS DE MEDIR EL PAPEL DEL AZAR</vt:lpstr>
      <vt:lpstr>DISMINUYENDO EL EFECTO DEL AZAR</vt:lpstr>
      <vt:lpstr>Presentación de PowerPoint</vt:lpstr>
      <vt:lpstr>CLASIFICACION DE ESTUDIOS EPIDEMIOLOGICOS CRITERIOS</vt:lpstr>
      <vt:lpstr>CLASIFICACION DE ESTUDIOS EPIDEMIOLOGICOS CRITERIOS</vt:lpstr>
      <vt:lpstr>ESTRATEGIAS DE DISEÑO EN EPIDEMIOLOGIA CLASIFICACION</vt:lpstr>
      <vt:lpstr>TIPO DE ESTUDIO</vt:lpstr>
      <vt:lpstr>TIPOS DE ESTUDIO</vt:lpstr>
      <vt:lpstr>DISEÑOS DE ESTUDIOS EN EPIDEMIOLOGIA OBSERVACIONAL O EXPERIMENTAL?</vt:lpstr>
      <vt:lpstr>ESTUDIOS ANALITICOS OBSERVACIONALES CUAL ELEGIR?</vt:lpstr>
      <vt:lpstr>ESTUDIOS ANALITICOS OBSERVACIONALES CUAL ELEGIR?</vt:lpstr>
      <vt:lpstr>ELECCION DE LA ESTRATEGIA</vt:lpstr>
      <vt:lpstr>COMPARACION DE TRES TIPOS DE ESTUDIOS OBSERVACIONALES - 1</vt:lpstr>
      <vt:lpstr>COMPARACION DE TRES TIPOS DE ESTUDIOS OBSERVACIONALES - 2</vt:lpstr>
      <vt:lpstr>CLASIFICACION DE LOS ESTUDIOS EPIDEMIOLOGICOS - 1</vt:lpstr>
      <vt:lpstr>CLASIFICACION DE LOS ESTUDIOS EPIDEMIOLOGICOS - 2</vt:lpstr>
      <vt:lpstr>Presentación de PowerPoint</vt:lpstr>
      <vt:lpstr>Preguntas directrices</vt:lpstr>
      <vt:lpstr>Preguntas directrices</vt:lpstr>
      <vt:lpstr>Preguntas críticas</vt:lpstr>
      <vt:lpstr>Preguntas críticas</vt:lpstr>
      <vt:lpstr>Preguntas críticas</vt:lpstr>
      <vt:lpstr>Presentación de PowerPoint</vt:lpstr>
      <vt:lpstr>Fases de la lectura crítica: Inicio</vt:lpstr>
      <vt:lpstr>Fases de la lectura crítica: Inicio</vt:lpstr>
      <vt:lpstr>2ª fase de la lectura crítica</vt:lpstr>
      <vt:lpstr>3ª fase de la lectura crítica</vt:lpstr>
      <vt:lpstr>Características del título</vt:lpstr>
      <vt:lpstr>Defectos en la redacción del título</vt:lpstr>
      <vt:lpstr>Ejemplos de errores en la redacción del título</vt:lpstr>
      <vt:lpstr>Título</vt:lpstr>
      <vt:lpstr>Título</vt:lpstr>
      <vt:lpstr>Título</vt:lpstr>
      <vt:lpstr>Título</vt:lpstr>
      <vt:lpstr>Título</vt:lpstr>
      <vt:lpstr>Título</vt:lpstr>
      <vt:lpstr>Título</vt:lpstr>
      <vt:lpstr>Características del resumen</vt:lpstr>
      <vt:lpstr>Estructura del resumen</vt:lpstr>
      <vt:lpstr>Introducción</vt:lpstr>
      <vt:lpstr>Estructura secuencial de la introducción</vt:lpstr>
      <vt:lpstr>Materiales y métodos: Características del diseño</vt:lpstr>
      <vt:lpstr>Materiales y métodos: Estructura</vt:lpstr>
      <vt:lpstr>Resultados</vt:lpstr>
      <vt:lpstr>Discusión</vt:lpstr>
      <vt:lpstr>Conclusión</vt:lpstr>
      <vt:lpstr>Agradecimientos</vt:lpstr>
      <vt:lpstr>Bibliografía</vt:lpstr>
      <vt:lpstr>Errores más frecuentes de la bibliografía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Alexandra Porras Ramirez</dc:creator>
  <cp:lastModifiedBy>User</cp:lastModifiedBy>
  <cp:revision>4</cp:revision>
  <dcterms:created xsi:type="dcterms:W3CDTF">2019-05-16T18:42:30Z</dcterms:created>
  <dcterms:modified xsi:type="dcterms:W3CDTF">2019-06-27T01:56:51Z</dcterms:modified>
</cp:coreProperties>
</file>