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notesMasterIdLst>
    <p:notesMasterId r:id="rId22"/>
  </p:notesMasterIdLst>
  <p:handoutMasterIdLst>
    <p:handoutMasterId r:id="rId23"/>
  </p:handoutMasterIdLst>
  <p:sldIdLst>
    <p:sldId id="291" r:id="rId2"/>
    <p:sldId id="304" r:id="rId3"/>
    <p:sldId id="315" r:id="rId4"/>
    <p:sldId id="316" r:id="rId5"/>
    <p:sldId id="317" r:id="rId6"/>
    <p:sldId id="303" r:id="rId7"/>
    <p:sldId id="305" r:id="rId8"/>
    <p:sldId id="306" r:id="rId9"/>
    <p:sldId id="307" r:id="rId10"/>
    <p:sldId id="308" r:id="rId11"/>
    <p:sldId id="309" r:id="rId12"/>
    <p:sldId id="310" r:id="rId13"/>
    <p:sldId id="311" r:id="rId14"/>
    <p:sldId id="312" r:id="rId15"/>
    <p:sldId id="313" r:id="rId16"/>
    <p:sldId id="314" r:id="rId17"/>
    <p:sldId id="319" r:id="rId18"/>
    <p:sldId id="318" r:id="rId19"/>
    <p:sldId id="320" r:id="rId20"/>
    <p:sldId id="321" r:id="rId2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Source Sans Pro" charset="0"/>
        <a:ea typeface="ヒラギノ角ゴ Pro W3" charset="0"/>
        <a:cs typeface="+mn-cs"/>
      </a:defRPr>
    </a:lvl1pPr>
    <a:lvl2pPr marL="457200" algn="l" rtl="0" eaLnBrk="0" fontAlgn="base" hangingPunct="0">
      <a:spcBef>
        <a:spcPct val="0"/>
      </a:spcBef>
      <a:spcAft>
        <a:spcPct val="0"/>
      </a:spcAft>
      <a:defRPr kern="1200">
        <a:solidFill>
          <a:schemeClr val="tx1"/>
        </a:solidFill>
        <a:latin typeface="Source Sans Pro" charset="0"/>
        <a:ea typeface="ヒラギノ角ゴ Pro W3" charset="0"/>
        <a:cs typeface="+mn-cs"/>
      </a:defRPr>
    </a:lvl2pPr>
    <a:lvl3pPr marL="914400" algn="l" rtl="0" eaLnBrk="0" fontAlgn="base" hangingPunct="0">
      <a:spcBef>
        <a:spcPct val="0"/>
      </a:spcBef>
      <a:spcAft>
        <a:spcPct val="0"/>
      </a:spcAft>
      <a:defRPr kern="1200">
        <a:solidFill>
          <a:schemeClr val="tx1"/>
        </a:solidFill>
        <a:latin typeface="Source Sans Pro" charset="0"/>
        <a:ea typeface="ヒラギノ角ゴ Pro W3" charset="0"/>
        <a:cs typeface="+mn-cs"/>
      </a:defRPr>
    </a:lvl3pPr>
    <a:lvl4pPr marL="1371600" algn="l" rtl="0" eaLnBrk="0" fontAlgn="base" hangingPunct="0">
      <a:spcBef>
        <a:spcPct val="0"/>
      </a:spcBef>
      <a:spcAft>
        <a:spcPct val="0"/>
      </a:spcAft>
      <a:defRPr kern="1200">
        <a:solidFill>
          <a:schemeClr val="tx1"/>
        </a:solidFill>
        <a:latin typeface="Source Sans Pro" charset="0"/>
        <a:ea typeface="ヒラギノ角ゴ Pro W3" charset="0"/>
        <a:cs typeface="+mn-cs"/>
      </a:defRPr>
    </a:lvl4pPr>
    <a:lvl5pPr marL="1828800" algn="l" rtl="0" eaLnBrk="0" fontAlgn="base" hangingPunct="0">
      <a:spcBef>
        <a:spcPct val="0"/>
      </a:spcBef>
      <a:spcAft>
        <a:spcPct val="0"/>
      </a:spcAft>
      <a:defRPr kern="1200">
        <a:solidFill>
          <a:schemeClr val="tx1"/>
        </a:solidFill>
        <a:latin typeface="Source Sans Pro" charset="0"/>
        <a:ea typeface="ヒラギノ角ゴ Pro W3" charset="0"/>
        <a:cs typeface="+mn-cs"/>
      </a:defRPr>
    </a:lvl5pPr>
    <a:lvl6pPr marL="2286000" algn="l" defTabSz="457200" rtl="0" eaLnBrk="1" latinLnBrk="0" hangingPunct="1">
      <a:defRPr kern="1200">
        <a:solidFill>
          <a:schemeClr val="tx1"/>
        </a:solidFill>
        <a:latin typeface="Source Sans Pro" charset="0"/>
        <a:ea typeface="ヒラギノ角ゴ Pro W3" charset="0"/>
        <a:cs typeface="+mn-cs"/>
      </a:defRPr>
    </a:lvl6pPr>
    <a:lvl7pPr marL="2743200" algn="l" defTabSz="457200" rtl="0" eaLnBrk="1" latinLnBrk="0" hangingPunct="1">
      <a:defRPr kern="1200">
        <a:solidFill>
          <a:schemeClr val="tx1"/>
        </a:solidFill>
        <a:latin typeface="Source Sans Pro" charset="0"/>
        <a:ea typeface="ヒラギノ角ゴ Pro W3" charset="0"/>
        <a:cs typeface="+mn-cs"/>
      </a:defRPr>
    </a:lvl7pPr>
    <a:lvl8pPr marL="3200400" algn="l" defTabSz="457200" rtl="0" eaLnBrk="1" latinLnBrk="0" hangingPunct="1">
      <a:defRPr kern="1200">
        <a:solidFill>
          <a:schemeClr val="tx1"/>
        </a:solidFill>
        <a:latin typeface="Source Sans Pro" charset="0"/>
        <a:ea typeface="ヒラギノ角ゴ Pro W3" charset="0"/>
        <a:cs typeface="+mn-cs"/>
      </a:defRPr>
    </a:lvl8pPr>
    <a:lvl9pPr marL="3657600" algn="l" defTabSz="457200" rtl="0" eaLnBrk="1" latinLnBrk="0" hangingPunct="1">
      <a:defRPr kern="1200">
        <a:solidFill>
          <a:schemeClr val="tx1"/>
        </a:solidFill>
        <a:latin typeface="Source Sans Pro" charset="0"/>
        <a:ea typeface="ヒラギノ角ゴ Pro W3" charset="0"/>
        <a:cs typeface="+mn-cs"/>
      </a:defRPr>
    </a:lvl9pPr>
  </p:defaultTextStyle>
  <p:extLst>
    <p:ext uri="{521415D9-36F7-43E2-AB2F-B90AF26B5E84}">
      <p14:sectionLst xmlns:p14="http://schemas.microsoft.com/office/powerpoint/2010/main">
        <p14:section name="Sección predeterminada" id="{67DDF111-4F90-5049-BCC2-2821991AB353}">
          <p14:sldIdLst>
            <p14:sldId id="291"/>
          </p14:sldIdLst>
        </p14:section>
        <p14:section name="Sección sin título" id="{53EB5DE9-A653-9544-B6B9-CF3B99386F43}">
          <p14:sldIdLst>
            <p14:sldId id="304"/>
            <p14:sldId id="315"/>
            <p14:sldId id="316"/>
            <p14:sldId id="317"/>
            <p14:sldId id="303"/>
            <p14:sldId id="305"/>
            <p14:sldId id="306"/>
            <p14:sldId id="307"/>
            <p14:sldId id="308"/>
            <p14:sldId id="309"/>
            <p14:sldId id="310"/>
            <p14:sldId id="311"/>
            <p14:sldId id="312"/>
            <p14:sldId id="313"/>
            <p14:sldId id="314"/>
            <p14:sldId id="319"/>
            <p14:sldId id="318"/>
            <p14:sldId id="320"/>
            <p14:sldId id="32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8DA0"/>
    <a:srgbClr val="63D3E9"/>
    <a:srgbClr val="7D8287"/>
    <a:srgbClr val="14CAF5"/>
    <a:srgbClr val="76D6FF"/>
    <a:srgbClr val="005493"/>
    <a:srgbClr val="003865"/>
    <a:srgbClr val="C4D600"/>
    <a:srgbClr val="830051"/>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04" autoAdjust="0"/>
    <p:restoredTop sz="94416" autoAdjust="0"/>
  </p:normalViewPr>
  <p:slideViewPr>
    <p:cSldViewPr snapToGrid="0">
      <p:cViewPr varScale="1">
        <p:scale>
          <a:sx n="66" d="100"/>
          <a:sy n="66" d="100"/>
        </p:scale>
        <p:origin x="97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7" d="100"/>
        <a:sy n="47" d="100"/>
      </p:scale>
      <p:origin x="0" y="0"/>
    </p:cViewPr>
  </p:sorterViewPr>
  <p:notesViewPr>
    <p:cSldViewPr snapToGrid="0">
      <p:cViewPr>
        <p:scale>
          <a:sx n="24" d="100"/>
          <a:sy n="24" d="100"/>
        </p:scale>
        <p:origin x="3528" y="10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1E417967-32A5-454D-8F81-972033F62303}" type="datetimeFigureOut">
              <a:rPr lang="id-ID"/>
              <a:pPr/>
              <a:t>28/02/2019</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A0948C30-E0D4-E148-9F56-1E55A005956C}" type="slidenum">
              <a:rPr lang="id-ID"/>
              <a:pPr/>
              <a:t>‹Nº›</a:t>
            </a:fld>
            <a:endParaRPr lang="id-ID"/>
          </a:p>
        </p:txBody>
      </p:sp>
    </p:spTree>
    <p:extLst>
      <p:ext uri="{BB962C8B-B14F-4D97-AF65-F5344CB8AC3E}">
        <p14:creationId xmlns:p14="http://schemas.microsoft.com/office/powerpoint/2010/main" val="985672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id-ID"/>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F579162E-D843-E647-832E-71D352952ED3}" type="datetimeFigureOut">
              <a:rPr lang="id-ID"/>
              <a:pPr/>
              <a:t>28/02/2019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id-ID"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d-ID"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5830CBEA-D6D4-9542-B346-6CD1EBA2BB93}" type="slidenum">
              <a:rPr lang="id-ID"/>
              <a:pPr/>
              <a:t>‹Nº›</a:t>
            </a:fld>
            <a:endParaRPr lang="id-ID"/>
          </a:p>
        </p:txBody>
      </p:sp>
    </p:spTree>
    <p:extLst>
      <p:ext uri="{BB962C8B-B14F-4D97-AF65-F5344CB8AC3E}">
        <p14:creationId xmlns:p14="http://schemas.microsoft.com/office/powerpoint/2010/main" val="19562978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ヒラギノ角ゴ Pro W3" charset="0"/>
        <a:cs typeface="+mn-cs"/>
      </a:defRPr>
    </a:lvl1pPr>
    <a:lvl2pPr marL="457200" algn="l" rtl="0" fontAlgn="base">
      <a:spcBef>
        <a:spcPct val="30000"/>
      </a:spcBef>
      <a:spcAft>
        <a:spcPct val="0"/>
      </a:spcAft>
      <a:defRPr sz="1200" kern="1200">
        <a:solidFill>
          <a:schemeClr val="tx1"/>
        </a:solidFill>
        <a:latin typeface="+mn-lt"/>
        <a:ea typeface="ヒラギノ角ゴ Pro W3" charset="0"/>
        <a:cs typeface="+mn-cs"/>
      </a:defRPr>
    </a:lvl2pPr>
    <a:lvl3pPr marL="914400" algn="l" rtl="0" fontAlgn="base">
      <a:spcBef>
        <a:spcPct val="30000"/>
      </a:spcBef>
      <a:spcAft>
        <a:spcPct val="0"/>
      </a:spcAft>
      <a:defRPr sz="1200" kern="1200">
        <a:solidFill>
          <a:schemeClr val="tx1"/>
        </a:solidFill>
        <a:latin typeface="+mn-lt"/>
        <a:ea typeface="ヒラギノ角ゴ Pro W3" charset="0"/>
        <a:cs typeface="+mn-cs"/>
      </a:defRPr>
    </a:lvl3pPr>
    <a:lvl4pPr marL="1371600" algn="l" rtl="0" fontAlgn="base">
      <a:spcBef>
        <a:spcPct val="30000"/>
      </a:spcBef>
      <a:spcAft>
        <a:spcPct val="0"/>
      </a:spcAft>
      <a:defRPr sz="1200" kern="1200">
        <a:solidFill>
          <a:schemeClr val="tx1"/>
        </a:solidFill>
        <a:latin typeface="+mn-lt"/>
        <a:ea typeface="ヒラギノ角ゴ Pro W3" charset="0"/>
        <a:cs typeface="+mn-cs"/>
      </a:defRPr>
    </a:lvl4pPr>
    <a:lvl5pPr marL="1828800" algn="l" rtl="0" fontAlgn="base">
      <a:spcBef>
        <a:spcPct val="30000"/>
      </a:spcBef>
      <a:spcAft>
        <a:spcPct val="0"/>
      </a:spcAft>
      <a:defRPr sz="1200" kern="1200">
        <a:solidFill>
          <a:schemeClr val="tx1"/>
        </a:solidFill>
        <a:latin typeface="+mn-lt"/>
        <a:ea typeface="ヒラギノ角ゴ Pro W3"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28675" name="Notes Placeholder 2"/>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atin typeface="Calibri" charset="0"/>
            </a:endParaRPr>
          </a:p>
        </p:txBody>
      </p:sp>
      <p:sp>
        <p:nvSpPr>
          <p:cNvPr id="28676" name="Slide Number Placeholder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Source Sans Pro" charset="0"/>
                <a:ea typeface="ヒラギノ角ゴ Pro W3" charset="0"/>
              </a:defRPr>
            </a:lvl1pPr>
            <a:lvl2pPr marL="742950" indent="-285750">
              <a:defRPr>
                <a:solidFill>
                  <a:schemeClr val="tx1"/>
                </a:solidFill>
                <a:latin typeface="Source Sans Pro" charset="0"/>
                <a:ea typeface="ヒラギノ角ゴ Pro W3" charset="0"/>
              </a:defRPr>
            </a:lvl2pPr>
            <a:lvl3pPr marL="1143000" indent="-228600">
              <a:defRPr>
                <a:solidFill>
                  <a:schemeClr val="tx1"/>
                </a:solidFill>
                <a:latin typeface="Source Sans Pro" charset="0"/>
                <a:ea typeface="ヒラギノ角ゴ Pro W3" charset="0"/>
              </a:defRPr>
            </a:lvl3pPr>
            <a:lvl4pPr marL="1600200" indent="-228600">
              <a:defRPr>
                <a:solidFill>
                  <a:schemeClr val="tx1"/>
                </a:solidFill>
                <a:latin typeface="Source Sans Pro" charset="0"/>
                <a:ea typeface="ヒラギノ角ゴ Pro W3" charset="0"/>
              </a:defRPr>
            </a:lvl4pPr>
            <a:lvl5pPr marL="2057400" indent="-228600">
              <a:defRPr>
                <a:solidFill>
                  <a:schemeClr val="tx1"/>
                </a:solidFill>
                <a:latin typeface="Source Sans Pro" charset="0"/>
                <a:ea typeface="ヒラギノ角ゴ Pro W3" charset="0"/>
              </a:defRPr>
            </a:lvl5pPr>
            <a:lvl6pPr marL="2514600" indent="-228600" fontAlgn="base">
              <a:spcBef>
                <a:spcPct val="0"/>
              </a:spcBef>
              <a:spcAft>
                <a:spcPct val="0"/>
              </a:spcAft>
              <a:defRPr>
                <a:solidFill>
                  <a:schemeClr val="tx1"/>
                </a:solidFill>
                <a:latin typeface="Source Sans Pro" charset="0"/>
                <a:ea typeface="ヒラギノ角ゴ Pro W3" charset="0"/>
              </a:defRPr>
            </a:lvl6pPr>
            <a:lvl7pPr marL="2971800" indent="-228600" fontAlgn="base">
              <a:spcBef>
                <a:spcPct val="0"/>
              </a:spcBef>
              <a:spcAft>
                <a:spcPct val="0"/>
              </a:spcAft>
              <a:defRPr>
                <a:solidFill>
                  <a:schemeClr val="tx1"/>
                </a:solidFill>
                <a:latin typeface="Source Sans Pro" charset="0"/>
                <a:ea typeface="ヒラギノ角ゴ Pro W3" charset="0"/>
              </a:defRPr>
            </a:lvl7pPr>
            <a:lvl8pPr marL="3429000" indent="-228600" fontAlgn="base">
              <a:spcBef>
                <a:spcPct val="0"/>
              </a:spcBef>
              <a:spcAft>
                <a:spcPct val="0"/>
              </a:spcAft>
              <a:defRPr>
                <a:solidFill>
                  <a:schemeClr val="tx1"/>
                </a:solidFill>
                <a:latin typeface="Source Sans Pro" charset="0"/>
                <a:ea typeface="ヒラギノ角ゴ Pro W3" charset="0"/>
              </a:defRPr>
            </a:lvl8pPr>
            <a:lvl9pPr marL="3886200" indent="-228600" fontAlgn="base">
              <a:spcBef>
                <a:spcPct val="0"/>
              </a:spcBef>
              <a:spcAft>
                <a:spcPct val="0"/>
              </a:spcAft>
              <a:defRPr>
                <a:solidFill>
                  <a:schemeClr val="tx1"/>
                </a:solidFill>
                <a:latin typeface="Source Sans Pro" charset="0"/>
                <a:ea typeface="ヒラギノ角ゴ Pro W3" charset="0"/>
              </a:defRPr>
            </a:lvl9pPr>
          </a:lstStyle>
          <a:p>
            <a:fld id="{F872E4D5-A490-7246-B093-2F5AA01F2AFC}" type="slidenum">
              <a:rPr lang="id-ID">
                <a:latin typeface="Calibri" charset="0"/>
              </a:rPr>
              <a:pPr/>
              <a:t>1</a:t>
            </a:fld>
            <a:endParaRPr lang="id-ID">
              <a:latin typeface="Calibri" charset="0"/>
            </a:endParaRPr>
          </a:p>
        </p:txBody>
      </p:sp>
    </p:spTree>
    <p:extLst>
      <p:ext uri="{BB962C8B-B14F-4D97-AF65-F5344CB8AC3E}">
        <p14:creationId xmlns:p14="http://schemas.microsoft.com/office/powerpoint/2010/main" val="1764298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Clic para editar título</a:t>
            </a:r>
            <a:endParaRPr lang="es-ES_tradn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_tradnl"/>
          </a:p>
        </p:txBody>
      </p:sp>
      <p:sp>
        <p:nvSpPr>
          <p:cNvPr id="4" name="Marcador de fecha 3"/>
          <p:cNvSpPr>
            <a:spLocks noGrp="1"/>
          </p:cNvSpPr>
          <p:nvPr>
            <p:ph type="dt" sz="half" idx="10"/>
          </p:nvPr>
        </p:nvSpPr>
        <p:spPr/>
        <p:txBody>
          <a:bodyPr/>
          <a:lstStyle/>
          <a:p>
            <a:fld id="{0386A418-29F6-C942-AA47-00F6AE4E86EC}" type="datetimeFigureOut">
              <a:rPr lang="en-US" smtClean="0"/>
              <a:pPr/>
              <a:t>2/28/2019</a:t>
            </a:fld>
            <a:endParaRPr lang="en-US"/>
          </a:p>
        </p:txBody>
      </p:sp>
      <p:sp>
        <p:nvSpPr>
          <p:cNvPr id="5" name="Marcador de pie de página 4"/>
          <p:cNvSpPr>
            <a:spLocks noGrp="1"/>
          </p:cNvSpPr>
          <p:nvPr>
            <p:ph type="ftr" sz="quarter" idx="11"/>
          </p:nvPr>
        </p:nvSpPr>
        <p:spPr/>
        <p:txBody>
          <a:bodyPr/>
          <a:lstStyle/>
          <a:p>
            <a:pPr>
              <a:defRPr/>
            </a:pPr>
            <a:endParaRPr lang="en-US"/>
          </a:p>
        </p:txBody>
      </p:sp>
      <p:sp>
        <p:nvSpPr>
          <p:cNvPr id="6" name="Marcador de número de diapositiva 5"/>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1041498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0386A418-29F6-C942-AA47-00F6AE4E86EC}" type="datetimeFigureOut">
              <a:rPr lang="en-US" smtClean="0"/>
              <a:pPr/>
              <a:t>2/28/2019</a:t>
            </a:fld>
            <a:endParaRPr lang="en-US"/>
          </a:p>
        </p:txBody>
      </p:sp>
      <p:sp>
        <p:nvSpPr>
          <p:cNvPr id="5" name="Marcador de pie de página 4"/>
          <p:cNvSpPr>
            <a:spLocks noGrp="1"/>
          </p:cNvSpPr>
          <p:nvPr>
            <p:ph type="ftr" sz="quarter" idx="11"/>
          </p:nvPr>
        </p:nvSpPr>
        <p:spPr/>
        <p:txBody>
          <a:bodyPr/>
          <a:lstStyle/>
          <a:p>
            <a:pPr>
              <a:defRPr/>
            </a:pPr>
            <a:endParaRPr lang="en-US"/>
          </a:p>
        </p:txBody>
      </p:sp>
      <p:sp>
        <p:nvSpPr>
          <p:cNvPr id="6" name="Marcador de número de diapositiva 5"/>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1899192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Clic para editar título</a:t>
            </a:r>
            <a:endParaRPr lang="es-ES_tradn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0386A418-29F6-C942-AA47-00F6AE4E86EC}" type="datetimeFigureOut">
              <a:rPr lang="en-US" smtClean="0"/>
              <a:pPr/>
              <a:t>2/28/2019</a:t>
            </a:fld>
            <a:endParaRPr lang="en-US"/>
          </a:p>
        </p:txBody>
      </p:sp>
      <p:sp>
        <p:nvSpPr>
          <p:cNvPr id="5" name="Marcador de pie de página 4"/>
          <p:cNvSpPr>
            <a:spLocks noGrp="1"/>
          </p:cNvSpPr>
          <p:nvPr>
            <p:ph type="ftr" sz="quarter" idx="11"/>
          </p:nvPr>
        </p:nvSpPr>
        <p:spPr/>
        <p:txBody>
          <a:bodyPr/>
          <a:lstStyle/>
          <a:p>
            <a:pPr>
              <a:defRPr/>
            </a:pPr>
            <a:endParaRPr lang="en-US"/>
          </a:p>
        </p:txBody>
      </p:sp>
      <p:sp>
        <p:nvSpPr>
          <p:cNvPr id="6" name="Marcador de número de diapositiva 5"/>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167893575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Placeholder 1"/>
          <p:cNvSpPr>
            <a:spLocks noGrp="1" noChangeArrowheads="1"/>
          </p:cNvSpPr>
          <p:nvPr>
            <p:ph type="title"/>
          </p:nvPr>
        </p:nvSpPr>
        <p:spPr bwMode="auto">
          <a:xfrm>
            <a:off x="838201" y="569050"/>
            <a:ext cx="10511896" cy="59899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6" name="Picture Placeholder 2"/>
          <p:cNvSpPr>
            <a:spLocks noGrp="1"/>
          </p:cNvSpPr>
          <p:nvPr>
            <p:ph type="pic" sz="quarter" idx="10"/>
          </p:nvPr>
        </p:nvSpPr>
        <p:spPr>
          <a:xfrm>
            <a:off x="6091376" y="1519591"/>
            <a:ext cx="5258721" cy="4323858"/>
          </a:xfrm>
          <a:ln>
            <a:noFill/>
          </a:ln>
        </p:spPr>
        <p:txBody>
          <a:bodyPr rtlCol="0">
            <a:normAutofit/>
          </a:bodyPr>
          <a:lstStyle/>
          <a:p>
            <a:pPr lvl="0"/>
            <a:endParaRPr lang="en-US" noProof="0"/>
          </a:p>
        </p:txBody>
      </p:sp>
      <p:sp>
        <p:nvSpPr>
          <p:cNvPr id="7" name="Text Placeholder 9"/>
          <p:cNvSpPr>
            <a:spLocks noGrp="1"/>
          </p:cNvSpPr>
          <p:nvPr>
            <p:ph type="body" sz="quarter" idx="17"/>
          </p:nvPr>
        </p:nvSpPr>
        <p:spPr>
          <a:xfrm>
            <a:off x="843173" y="1519592"/>
            <a:ext cx="5257079" cy="4323858"/>
          </a:xfrm>
        </p:spPr>
        <p:txBody>
          <a:bodyPr>
            <a:noAutofit/>
          </a:bodyPr>
          <a:lstStyle>
            <a:lvl1pPr marL="0" indent="0" algn="l">
              <a:lnSpc>
                <a:spcPct val="100000"/>
              </a:lnSpc>
              <a:spcBef>
                <a:spcPts val="0"/>
              </a:spcBef>
              <a:buNone/>
              <a:defRPr sz="1800" b="0" i="0" baseline="0">
                <a:solidFill>
                  <a:srgbClr val="8C8C8C"/>
                </a:solidFill>
                <a:latin typeface="Myriad Pro"/>
                <a:cs typeface="Myriad Pro"/>
              </a:defRPr>
            </a:lvl1pPr>
          </a:lstStyle>
          <a:p>
            <a:pPr lvl="0"/>
            <a:endParaRPr lang="id-ID" dirty="0"/>
          </a:p>
        </p:txBody>
      </p:sp>
      <p:pic>
        <p:nvPicPr>
          <p:cNvPr id="8" name="Picture 7"/>
          <p:cNvPicPr>
            <a:picLocks noChangeAspect="1"/>
          </p:cNvPicPr>
          <p:nvPr userDrawn="1"/>
        </p:nvPicPr>
        <p:blipFill>
          <a:blip r:embed="rId2"/>
          <a:stretch>
            <a:fillRect/>
          </a:stretch>
        </p:blipFill>
        <p:spPr>
          <a:xfrm>
            <a:off x="7681870" y="5922395"/>
            <a:ext cx="4320000" cy="789825"/>
          </a:xfrm>
          <a:prstGeom prst="rect">
            <a:avLst/>
          </a:prstGeom>
        </p:spPr>
      </p:pic>
    </p:spTree>
    <p:extLst>
      <p:ext uri="{BB962C8B-B14F-4D97-AF65-F5344CB8AC3E}">
        <p14:creationId xmlns:p14="http://schemas.microsoft.com/office/powerpoint/2010/main" val="2085562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Picture 02">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6091376" cy="6858000"/>
          </a:xfrm>
          <a:prstGeom prst="rect">
            <a:avLst/>
          </a:prstGeom>
          <a:solidFill>
            <a:srgbClr val="83005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Picture Placeholder 2"/>
          <p:cNvSpPr>
            <a:spLocks noGrp="1"/>
          </p:cNvSpPr>
          <p:nvPr>
            <p:ph type="pic" sz="quarter" idx="10"/>
          </p:nvPr>
        </p:nvSpPr>
        <p:spPr>
          <a:xfrm>
            <a:off x="6091376" y="0"/>
            <a:ext cx="6100624" cy="6858000"/>
          </a:xfrm>
          <a:ln>
            <a:noFill/>
          </a:ln>
        </p:spPr>
        <p:txBody>
          <a:bodyPr rtlCol="0">
            <a:normAutofit/>
          </a:bodyPr>
          <a:lstStyle/>
          <a:p>
            <a:pPr lvl="0"/>
            <a:endParaRPr lang="en-US" noProof="0"/>
          </a:p>
        </p:txBody>
      </p:sp>
      <p:sp>
        <p:nvSpPr>
          <p:cNvPr id="5" name="Text Placeholder 9"/>
          <p:cNvSpPr>
            <a:spLocks noGrp="1"/>
          </p:cNvSpPr>
          <p:nvPr>
            <p:ph type="body" sz="quarter" idx="17"/>
          </p:nvPr>
        </p:nvSpPr>
        <p:spPr>
          <a:xfrm>
            <a:off x="491671" y="3594968"/>
            <a:ext cx="5225371" cy="404595"/>
          </a:xfrm>
        </p:spPr>
        <p:txBody>
          <a:bodyPr>
            <a:noAutofit/>
          </a:bodyPr>
          <a:lstStyle>
            <a:lvl1pPr marL="0" indent="0" algn="l">
              <a:lnSpc>
                <a:spcPct val="100000"/>
              </a:lnSpc>
              <a:spcBef>
                <a:spcPts val="0"/>
              </a:spcBef>
              <a:buNone/>
              <a:defRPr sz="1800" b="0" i="0" baseline="0">
                <a:solidFill>
                  <a:schemeClr val="bg2"/>
                </a:solidFill>
                <a:latin typeface="Helvetica"/>
                <a:cs typeface="Myriad Pro"/>
              </a:defRPr>
            </a:lvl1pPr>
          </a:lstStyle>
          <a:p>
            <a:pPr lvl="0"/>
            <a:endParaRPr lang="id-ID" dirty="0"/>
          </a:p>
        </p:txBody>
      </p:sp>
      <p:sp>
        <p:nvSpPr>
          <p:cNvPr id="6" name="Text Placeholder 9"/>
          <p:cNvSpPr>
            <a:spLocks noGrp="1"/>
          </p:cNvSpPr>
          <p:nvPr>
            <p:ph type="body" sz="quarter" idx="18"/>
          </p:nvPr>
        </p:nvSpPr>
        <p:spPr>
          <a:xfrm>
            <a:off x="491671" y="2828489"/>
            <a:ext cx="5211724" cy="686979"/>
          </a:xfrm>
        </p:spPr>
        <p:txBody>
          <a:bodyPr>
            <a:noAutofit/>
          </a:bodyPr>
          <a:lstStyle>
            <a:lvl1pPr marL="0" indent="0" algn="l">
              <a:lnSpc>
                <a:spcPct val="100000"/>
              </a:lnSpc>
              <a:spcBef>
                <a:spcPts val="0"/>
              </a:spcBef>
              <a:buNone/>
              <a:defRPr sz="3200" b="1" i="0" baseline="0">
                <a:solidFill>
                  <a:schemeClr val="bg2"/>
                </a:solidFill>
                <a:latin typeface="Helvetica"/>
                <a:cs typeface="Myriad Pro"/>
              </a:defRPr>
            </a:lvl1pPr>
          </a:lstStyle>
          <a:p>
            <a:pPr lvl="0"/>
            <a:endParaRPr lang="id-ID" dirty="0"/>
          </a:p>
        </p:txBody>
      </p:sp>
      <p:pic>
        <p:nvPicPr>
          <p:cNvPr id="2" name="Picture 1"/>
          <p:cNvPicPr>
            <a:picLocks noChangeAspect="1"/>
          </p:cNvPicPr>
          <p:nvPr userDrawn="1"/>
        </p:nvPicPr>
        <p:blipFill>
          <a:blip r:embed="rId2"/>
          <a:stretch>
            <a:fillRect/>
          </a:stretch>
        </p:blipFill>
        <p:spPr>
          <a:xfrm>
            <a:off x="374489" y="5867186"/>
            <a:ext cx="4320000" cy="789825"/>
          </a:xfrm>
          <a:prstGeom prst="rect">
            <a:avLst/>
          </a:prstGeom>
        </p:spPr>
      </p:pic>
    </p:spTree>
    <p:extLst>
      <p:ext uri="{BB962C8B-B14F-4D97-AF65-F5344CB8AC3E}">
        <p14:creationId xmlns:p14="http://schemas.microsoft.com/office/powerpoint/2010/main" val="824851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Picture 02">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1376" y="0"/>
            <a:ext cx="6100624" cy="6858000"/>
          </a:xfrm>
          <a:ln>
            <a:noFill/>
          </a:ln>
        </p:spPr>
        <p:txBody>
          <a:bodyPr rtlCol="0">
            <a:normAutofit/>
          </a:bodyPr>
          <a:lstStyle/>
          <a:p>
            <a:pPr lvl="0"/>
            <a:endParaRPr lang="en-US" noProof="0"/>
          </a:p>
        </p:txBody>
      </p:sp>
      <p:pic>
        <p:nvPicPr>
          <p:cNvPr id="2" name="Picture 1"/>
          <p:cNvPicPr>
            <a:picLocks noChangeAspect="1"/>
          </p:cNvPicPr>
          <p:nvPr userDrawn="1"/>
        </p:nvPicPr>
        <p:blipFill>
          <a:blip r:embed="rId2"/>
          <a:stretch>
            <a:fillRect/>
          </a:stretch>
        </p:blipFill>
        <p:spPr>
          <a:xfrm>
            <a:off x="493196" y="440932"/>
            <a:ext cx="1155700" cy="304800"/>
          </a:xfrm>
          <a:prstGeom prst="rect">
            <a:avLst/>
          </a:prstGeom>
        </p:spPr>
      </p:pic>
      <p:sp>
        <p:nvSpPr>
          <p:cNvPr id="8" name="Rectangle 7"/>
          <p:cNvSpPr/>
          <p:nvPr userDrawn="1"/>
        </p:nvSpPr>
        <p:spPr>
          <a:xfrm>
            <a:off x="0" y="0"/>
            <a:ext cx="6091376"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 Placeholder 9"/>
          <p:cNvSpPr>
            <a:spLocks noGrp="1"/>
          </p:cNvSpPr>
          <p:nvPr>
            <p:ph type="body" sz="quarter" idx="17"/>
          </p:nvPr>
        </p:nvSpPr>
        <p:spPr>
          <a:xfrm>
            <a:off x="503010" y="3594968"/>
            <a:ext cx="5100319" cy="404595"/>
          </a:xfrm>
        </p:spPr>
        <p:txBody>
          <a:bodyPr>
            <a:noAutofit/>
          </a:bodyPr>
          <a:lstStyle>
            <a:lvl1pPr marL="0" indent="0" algn="l">
              <a:lnSpc>
                <a:spcPct val="100000"/>
              </a:lnSpc>
              <a:spcBef>
                <a:spcPts val="0"/>
              </a:spcBef>
              <a:buNone/>
              <a:defRPr sz="1800" b="0" i="0" baseline="0">
                <a:solidFill>
                  <a:srgbClr val="8C8C8C"/>
                </a:solidFill>
                <a:latin typeface="Helvetica"/>
                <a:cs typeface="Myriad Pro"/>
              </a:defRPr>
            </a:lvl1pPr>
          </a:lstStyle>
          <a:p>
            <a:pPr lvl="0"/>
            <a:endParaRPr lang="id-ID" dirty="0"/>
          </a:p>
        </p:txBody>
      </p:sp>
      <p:sp>
        <p:nvSpPr>
          <p:cNvPr id="6" name="Text Placeholder 9"/>
          <p:cNvSpPr>
            <a:spLocks noGrp="1"/>
          </p:cNvSpPr>
          <p:nvPr>
            <p:ph type="body" sz="quarter" idx="18"/>
          </p:nvPr>
        </p:nvSpPr>
        <p:spPr>
          <a:xfrm>
            <a:off x="503010" y="2828489"/>
            <a:ext cx="5086998" cy="686979"/>
          </a:xfrm>
        </p:spPr>
        <p:txBody>
          <a:bodyPr>
            <a:noAutofit/>
          </a:bodyPr>
          <a:lstStyle>
            <a:lvl1pPr marL="0" indent="0" algn="l">
              <a:lnSpc>
                <a:spcPct val="100000"/>
              </a:lnSpc>
              <a:spcBef>
                <a:spcPts val="0"/>
              </a:spcBef>
              <a:buNone/>
              <a:defRPr sz="3200" b="1" i="0" baseline="0">
                <a:solidFill>
                  <a:srgbClr val="830051"/>
                </a:solidFill>
                <a:latin typeface="Helvetica"/>
                <a:cs typeface="Myriad Pro"/>
              </a:defRPr>
            </a:lvl1pPr>
          </a:lstStyle>
          <a:p>
            <a:pPr lvl="0"/>
            <a:endParaRPr lang="id-ID" dirty="0"/>
          </a:p>
        </p:txBody>
      </p:sp>
      <p:pic>
        <p:nvPicPr>
          <p:cNvPr id="4" name="Picture 3"/>
          <p:cNvPicPr>
            <a:picLocks noChangeAspect="1"/>
          </p:cNvPicPr>
          <p:nvPr userDrawn="1"/>
        </p:nvPicPr>
        <p:blipFill>
          <a:blip r:embed="rId3"/>
          <a:stretch>
            <a:fillRect/>
          </a:stretch>
        </p:blipFill>
        <p:spPr>
          <a:xfrm>
            <a:off x="438916" y="5894788"/>
            <a:ext cx="4320000" cy="789825"/>
          </a:xfrm>
          <a:prstGeom prst="rect">
            <a:avLst/>
          </a:prstGeom>
        </p:spPr>
      </p:pic>
    </p:spTree>
    <p:extLst>
      <p:ext uri="{BB962C8B-B14F-4D97-AF65-F5344CB8AC3E}">
        <p14:creationId xmlns:p14="http://schemas.microsoft.com/office/powerpoint/2010/main" val="1782309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0"/>
            <a:ext cx="6091376" cy="6858000"/>
          </a:xfrm>
          <a:prstGeom prst="rect">
            <a:avLst/>
          </a:prstGeom>
          <a:solidFill>
            <a:srgbClr val="003865"/>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7" name="Picture Placeholder 2"/>
          <p:cNvSpPr>
            <a:spLocks noGrp="1"/>
          </p:cNvSpPr>
          <p:nvPr>
            <p:ph type="pic" sz="quarter" idx="10"/>
          </p:nvPr>
        </p:nvSpPr>
        <p:spPr>
          <a:xfrm>
            <a:off x="6091376" y="0"/>
            <a:ext cx="6100624" cy="6858000"/>
          </a:xfrm>
          <a:ln>
            <a:noFill/>
          </a:ln>
        </p:spPr>
        <p:txBody>
          <a:bodyPr rtlCol="0">
            <a:normAutofit/>
          </a:bodyPr>
          <a:lstStyle/>
          <a:p>
            <a:pPr lvl="0"/>
            <a:endParaRPr lang="en-US" noProof="0"/>
          </a:p>
        </p:txBody>
      </p:sp>
      <p:sp>
        <p:nvSpPr>
          <p:cNvPr id="8" name="Text Placeholder 9"/>
          <p:cNvSpPr>
            <a:spLocks noGrp="1"/>
          </p:cNvSpPr>
          <p:nvPr>
            <p:ph type="body" sz="quarter" idx="17"/>
          </p:nvPr>
        </p:nvSpPr>
        <p:spPr>
          <a:xfrm>
            <a:off x="491671" y="3594968"/>
            <a:ext cx="5225371" cy="404595"/>
          </a:xfrm>
        </p:spPr>
        <p:txBody>
          <a:bodyPr>
            <a:noAutofit/>
          </a:bodyPr>
          <a:lstStyle>
            <a:lvl1pPr marL="0" indent="0" algn="l">
              <a:lnSpc>
                <a:spcPct val="100000"/>
              </a:lnSpc>
              <a:spcBef>
                <a:spcPts val="0"/>
              </a:spcBef>
              <a:buNone/>
              <a:defRPr sz="1800" b="0" i="0" baseline="0">
                <a:solidFill>
                  <a:schemeClr val="bg2"/>
                </a:solidFill>
                <a:latin typeface="Helvetica"/>
                <a:cs typeface="Myriad Pro"/>
              </a:defRPr>
            </a:lvl1pPr>
          </a:lstStyle>
          <a:p>
            <a:pPr lvl="0"/>
            <a:endParaRPr lang="id-ID" dirty="0"/>
          </a:p>
        </p:txBody>
      </p:sp>
      <p:sp>
        <p:nvSpPr>
          <p:cNvPr id="9" name="Text Placeholder 9"/>
          <p:cNvSpPr>
            <a:spLocks noGrp="1"/>
          </p:cNvSpPr>
          <p:nvPr>
            <p:ph type="body" sz="quarter" idx="18"/>
          </p:nvPr>
        </p:nvSpPr>
        <p:spPr>
          <a:xfrm>
            <a:off x="491671" y="2828489"/>
            <a:ext cx="5211724" cy="686979"/>
          </a:xfrm>
        </p:spPr>
        <p:txBody>
          <a:bodyPr>
            <a:noAutofit/>
          </a:bodyPr>
          <a:lstStyle>
            <a:lvl1pPr marL="0" indent="0" algn="l">
              <a:lnSpc>
                <a:spcPct val="100000"/>
              </a:lnSpc>
              <a:spcBef>
                <a:spcPts val="0"/>
              </a:spcBef>
              <a:buNone/>
              <a:defRPr sz="3200" b="1" i="0" baseline="0">
                <a:solidFill>
                  <a:schemeClr val="bg2"/>
                </a:solidFill>
                <a:latin typeface="Helvetica"/>
                <a:cs typeface="Myriad Pro"/>
              </a:defRPr>
            </a:lvl1pPr>
          </a:lstStyle>
          <a:p>
            <a:pPr lvl="0"/>
            <a:endParaRPr lang="id-ID" dirty="0"/>
          </a:p>
        </p:txBody>
      </p:sp>
      <p:pic>
        <p:nvPicPr>
          <p:cNvPr id="10" name="Picture 9"/>
          <p:cNvPicPr>
            <a:picLocks noChangeAspect="1"/>
          </p:cNvPicPr>
          <p:nvPr userDrawn="1"/>
        </p:nvPicPr>
        <p:blipFill>
          <a:blip r:embed="rId2"/>
          <a:stretch>
            <a:fillRect/>
          </a:stretch>
        </p:blipFill>
        <p:spPr>
          <a:xfrm>
            <a:off x="374489" y="5867186"/>
            <a:ext cx="4320000" cy="789825"/>
          </a:xfrm>
          <a:prstGeom prst="rect">
            <a:avLst/>
          </a:prstGeom>
        </p:spPr>
      </p:pic>
    </p:spTree>
    <p:extLst>
      <p:ext uri="{BB962C8B-B14F-4D97-AF65-F5344CB8AC3E}">
        <p14:creationId xmlns:p14="http://schemas.microsoft.com/office/powerpoint/2010/main" val="791665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Rectangle 9"/>
          <p:cNvSpPr/>
          <p:nvPr userDrawn="1"/>
        </p:nvSpPr>
        <p:spPr>
          <a:xfrm>
            <a:off x="0" y="0"/>
            <a:ext cx="6091376" cy="6858000"/>
          </a:xfrm>
          <a:prstGeom prst="rect">
            <a:avLst/>
          </a:prstGeom>
          <a:solidFill>
            <a:srgbClr val="C4D600"/>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Picture Placeholder 2"/>
          <p:cNvSpPr>
            <a:spLocks noGrp="1"/>
          </p:cNvSpPr>
          <p:nvPr>
            <p:ph type="pic" sz="quarter" idx="10"/>
          </p:nvPr>
        </p:nvSpPr>
        <p:spPr>
          <a:xfrm>
            <a:off x="6091376" y="0"/>
            <a:ext cx="6100624" cy="6858000"/>
          </a:xfrm>
          <a:ln>
            <a:noFill/>
          </a:ln>
        </p:spPr>
        <p:txBody>
          <a:bodyPr rtlCol="0">
            <a:normAutofit/>
          </a:bodyPr>
          <a:lstStyle/>
          <a:p>
            <a:pPr lvl="0"/>
            <a:endParaRPr lang="en-US" noProof="0"/>
          </a:p>
        </p:txBody>
      </p:sp>
      <p:sp>
        <p:nvSpPr>
          <p:cNvPr id="7" name="Text Placeholder 9"/>
          <p:cNvSpPr>
            <a:spLocks noGrp="1"/>
          </p:cNvSpPr>
          <p:nvPr>
            <p:ph type="body" sz="quarter" idx="17"/>
          </p:nvPr>
        </p:nvSpPr>
        <p:spPr>
          <a:xfrm>
            <a:off x="491671" y="3594968"/>
            <a:ext cx="5225371" cy="404595"/>
          </a:xfrm>
        </p:spPr>
        <p:txBody>
          <a:bodyPr>
            <a:noAutofit/>
          </a:bodyPr>
          <a:lstStyle>
            <a:lvl1pPr marL="0" indent="0" algn="l">
              <a:lnSpc>
                <a:spcPct val="100000"/>
              </a:lnSpc>
              <a:spcBef>
                <a:spcPts val="0"/>
              </a:spcBef>
              <a:buNone/>
              <a:defRPr sz="1800" b="0" i="0" baseline="0">
                <a:solidFill>
                  <a:schemeClr val="bg2"/>
                </a:solidFill>
                <a:latin typeface="Helvetica"/>
                <a:cs typeface="Myriad Pro"/>
              </a:defRPr>
            </a:lvl1pPr>
          </a:lstStyle>
          <a:p>
            <a:pPr lvl="0"/>
            <a:endParaRPr lang="id-ID" dirty="0"/>
          </a:p>
        </p:txBody>
      </p:sp>
      <p:sp>
        <p:nvSpPr>
          <p:cNvPr id="8" name="Text Placeholder 9"/>
          <p:cNvSpPr>
            <a:spLocks noGrp="1"/>
          </p:cNvSpPr>
          <p:nvPr>
            <p:ph type="body" sz="quarter" idx="18"/>
          </p:nvPr>
        </p:nvSpPr>
        <p:spPr>
          <a:xfrm>
            <a:off x="491671" y="2828489"/>
            <a:ext cx="5211724" cy="686979"/>
          </a:xfrm>
        </p:spPr>
        <p:txBody>
          <a:bodyPr>
            <a:noAutofit/>
          </a:bodyPr>
          <a:lstStyle>
            <a:lvl1pPr marL="0" indent="0" algn="l">
              <a:lnSpc>
                <a:spcPct val="100000"/>
              </a:lnSpc>
              <a:spcBef>
                <a:spcPts val="0"/>
              </a:spcBef>
              <a:buNone/>
              <a:defRPr sz="3200" b="1" i="0" baseline="0">
                <a:solidFill>
                  <a:schemeClr val="bg2"/>
                </a:solidFill>
                <a:latin typeface="Helvetica"/>
                <a:cs typeface="Myriad Pro"/>
              </a:defRPr>
            </a:lvl1pPr>
          </a:lstStyle>
          <a:p>
            <a:pPr lvl="0"/>
            <a:endParaRPr lang="id-ID" dirty="0"/>
          </a:p>
        </p:txBody>
      </p:sp>
      <p:pic>
        <p:nvPicPr>
          <p:cNvPr id="9" name="Picture 8"/>
          <p:cNvPicPr>
            <a:picLocks noChangeAspect="1"/>
          </p:cNvPicPr>
          <p:nvPr userDrawn="1"/>
        </p:nvPicPr>
        <p:blipFill>
          <a:blip r:embed="rId2"/>
          <a:stretch>
            <a:fillRect/>
          </a:stretch>
        </p:blipFill>
        <p:spPr>
          <a:xfrm>
            <a:off x="374489" y="5867186"/>
            <a:ext cx="4320000" cy="789825"/>
          </a:xfrm>
          <a:prstGeom prst="rect">
            <a:avLst/>
          </a:prstGeom>
        </p:spPr>
      </p:pic>
    </p:spTree>
    <p:extLst>
      <p:ext uri="{BB962C8B-B14F-4D97-AF65-F5344CB8AC3E}">
        <p14:creationId xmlns:p14="http://schemas.microsoft.com/office/powerpoint/2010/main" val="4100155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0386A418-29F6-C942-AA47-00F6AE4E86EC}" type="datetimeFigureOut">
              <a:rPr lang="en-US" smtClean="0"/>
              <a:pPr/>
              <a:t>2/28/2019</a:t>
            </a:fld>
            <a:endParaRPr lang="en-US"/>
          </a:p>
        </p:txBody>
      </p:sp>
      <p:sp>
        <p:nvSpPr>
          <p:cNvPr id="5" name="Marcador de pie de página 4"/>
          <p:cNvSpPr>
            <a:spLocks noGrp="1"/>
          </p:cNvSpPr>
          <p:nvPr>
            <p:ph type="ftr" sz="quarter" idx="11"/>
          </p:nvPr>
        </p:nvSpPr>
        <p:spPr/>
        <p:txBody>
          <a:bodyPr/>
          <a:lstStyle/>
          <a:p>
            <a:pPr>
              <a:defRPr/>
            </a:pPr>
            <a:endParaRPr lang="en-US"/>
          </a:p>
        </p:txBody>
      </p:sp>
      <p:sp>
        <p:nvSpPr>
          <p:cNvPr id="6" name="Marcador de número de diapositiva 5"/>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246617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Clic para editar título</a:t>
            </a:r>
            <a:endParaRPr lang="es-ES_tradn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0386A418-29F6-C942-AA47-00F6AE4E86EC}" type="datetimeFigureOut">
              <a:rPr lang="en-US" smtClean="0"/>
              <a:pPr/>
              <a:t>2/28/2019</a:t>
            </a:fld>
            <a:endParaRPr lang="en-US"/>
          </a:p>
        </p:txBody>
      </p:sp>
      <p:sp>
        <p:nvSpPr>
          <p:cNvPr id="5" name="Marcador de pie de página 4"/>
          <p:cNvSpPr>
            <a:spLocks noGrp="1"/>
          </p:cNvSpPr>
          <p:nvPr>
            <p:ph type="ftr" sz="quarter" idx="11"/>
          </p:nvPr>
        </p:nvSpPr>
        <p:spPr/>
        <p:txBody>
          <a:bodyPr/>
          <a:lstStyle/>
          <a:p>
            <a:pPr>
              <a:defRPr/>
            </a:pPr>
            <a:endParaRPr lang="en-US"/>
          </a:p>
        </p:txBody>
      </p:sp>
      <p:sp>
        <p:nvSpPr>
          <p:cNvPr id="6" name="Marcador de número de diapositiva 5"/>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25078284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4"/>
          <p:cNvSpPr>
            <a:spLocks noGrp="1"/>
          </p:cNvSpPr>
          <p:nvPr>
            <p:ph type="dt" sz="half" idx="10"/>
          </p:nvPr>
        </p:nvSpPr>
        <p:spPr/>
        <p:txBody>
          <a:bodyPr/>
          <a:lstStyle/>
          <a:p>
            <a:fld id="{0386A418-29F6-C942-AA47-00F6AE4E86EC}" type="datetimeFigureOut">
              <a:rPr lang="en-US" smtClean="0"/>
              <a:pPr/>
              <a:t>2/28/2019</a:t>
            </a:fld>
            <a:endParaRPr lang="en-US"/>
          </a:p>
        </p:txBody>
      </p:sp>
      <p:sp>
        <p:nvSpPr>
          <p:cNvPr id="6" name="Marcador de pie de página 5"/>
          <p:cNvSpPr>
            <a:spLocks noGrp="1"/>
          </p:cNvSpPr>
          <p:nvPr>
            <p:ph type="ftr" sz="quarter" idx="11"/>
          </p:nvPr>
        </p:nvSpPr>
        <p:spPr/>
        <p:txBody>
          <a:bodyPr/>
          <a:lstStyle/>
          <a:p>
            <a:pPr>
              <a:defRPr/>
            </a:pPr>
            <a:endParaRPr lang="en-US"/>
          </a:p>
        </p:txBody>
      </p:sp>
      <p:sp>
        <p:nvSpPr>
          <p:cNvPr id="7" name="Marcador de número de diapositiva 6"/>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154442772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Clic para editar título</a:t>
            </a:r>
            <a:endParaRPr lang="es-ES_tradn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6"/>
          <p:cNvSpPr>
            <a:spLocks noGrp="1"/>
          </p:cNvSpPr>
          <p:nvPr>
            <p:ph type="dt" sz="half" idx="10"/>
          </p:nvPr>
        </p:nvSpPr>
        <p:spPr/>
        <p:txBody>
          <a:bodyPr/>
          <a:lstStyle/>
          <a:p>
            <a:fld id="{0386A418-29F6-C942-AA47-00F6AE4E86EC}" type="datetimeFigureOut">
              <a:rPr lang="en-US" smtClean="0"/>
              <a:pPr/>
              <a:t>2/28/2019</a:t>
            </a:fld>
            <a:endParaRPr lang="en-US"/>
          </a:p>
        </p:txBody>
      </p:sp>
      <p:sp>
        <p:nvSpPr>
          <p:cNvPr id="8" name="Marcador de pie de página 7"/>
          <p:cNvSpPr>
            <a:spLocks noGrp="1"/>
          </p:cNvSpPr>
          <p:nvPr>
            <p:ph type="ftr" sz="quarter" idx="11"/>
          </p:nvPr>
        </p:nvSpPr>
        <p:spPr/>
        <p:txBody>
          <a:bodyPr/>
          <a:lstStyle/>
          <a:p>
            <a:pPr>
              <a:defRPr/>
            </a:pPr>
            <a:endParaRPr lang="en-US"/>
          </a:p>
        </p:txBody>
      </p:sp>
      <p:sp>
        <p:nvSpPr>
          <p:cNvPr id="9" name="Marcador de número de diapositiva 8"/>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56200001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fecha 2"/>
          <p:cNvSpPr>
            <a:spLocks noGrp="1"/>
          </p:cNvSpPr>
          <p:nvPr>
            <p:ph type="dt" sz="half" idx="10"/>
          </p:nvPr>
        </p:nvSpPr>
        <p:spPr/>
        <p:txBody>
          <a:bodyPr/>
          <a:lstStyle/>
          <a:p>
            <a:fld id="{0386A418-29F6-C942-AA47-00F6AE4E86EC}" type="datetimeFigureOut">
              <a:rPr lang="en-US" smtClean="0"/>
              <a:pPr/>
              <a:t>2/28/2019</a:t>
            </a:fld>
            <a:endParaRPr lang="en-US"/>
          </a:p>
        </p:txBody>
      </p:sp>
      <p:sp>
        <p:nvSpPr>
          <p:cNvPr id="4" name="Marcador de pie de página 3"/>
          <p:cNvSpPr>
            <a:spLocks noGrp="1"/>
          </p:cNvSpPr>
          <p:nvPr>
            <p:ph type="ftr" sz="quarter" idx="11"/>
          </p:nvPr>
        </p:nvSpPr>
        <p:spPr/>
        <p:txBody>
          <a:bodyPr/>
          <a:lstStyle/>
          <a:p>
            <a:pPr>
              <a:defRPr/>
            </a:pPr>
            <a:endParaRPr lang="en-US"/>
          </a:p>
        </p:txBody>
      </p:sp>
      <p:sp>
        <p:nvSpPr>
          <p:cNvPr id="5" name="Marcador de número de diapositiva 4"/>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90115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386A418-29F6-C942-AA47-00F6AE4E86EC}" type="datetimeFigureOut">
              <a:rPr lang="en-US" smtClean="0"/>
              <a:pPr/>
              <a:t>2/28/2019</a:t>
            </a:fld>
            <a:endParaRPr lang="en-US"/>
          </a:p>
        </p:txBody>
      </p:sp>
      <p:sp>
        <p:nvSpPr>
          <p:cNvPr id="3" name="Marcador de pie de página 2"/>
          <p:cNvSpPr>
            <a:spLocks noGrp="1"/>
          </p:cNvSpPr>
          <p:nvPr>
            <p:ph type="ftr" sz="quarter" idx="11"/>
          </p:nvPr>
        </p:nvSpPr>
        <p:spPr/>
        <p:txBody>
          <a:bodyPr/>
          <a:lstStyle/>
          <a:p>
            <a:pPr>
              <a:defRPr/>
            </a:pPr>
            <a:endParaRPr lang="en-US"/>
          </a:p>
        </p:txBody>
      </p:sp>
      <p:sp>
        <p:nvSpPr>
          <p:cNvPr id="4" name="Marcador de número de diapositiva 3"/>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1670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s-ES_tradn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386A418-29F6-C942-AA47-00F6AE4E86EC}" type="datetimeFigureOut">
              <a:rPr lang="en-US" smtClean="0"/>
              <a:pPr/>
              <a:t>2/28/2019</a:t>
            </a:fld>
            <a:endParaRPr lang="en-US"/>
          </a:p>
        </p:txBody>
      </p:sp>
      <p:sp>
        <p:nvSpPr>
          <p:cNvPr id="6" name="Marcador de pie de página 5"/>
          <p:cNvSpPr>
            <a:spLocks noGrp="1"/>
          </p:cNvSpPr>
          <p:nvPr>
            <p:ph type="ftr" sz="quarter" idx="11"/>
          </p:nvPr>
        </p:nvSpPr>
        <p:spPr/>
        <p:txBody>
          <a:bodyPr/>
          <a:lstStyle/>
          <a:p>
            <a:pPr>
              <a:defRPr/>
            </a:pPr>
            <a:endParaRPr lang="en-US"/>
          </a:p>
        </p:txBody>
      </p:sp>
      <p:sp>
        <p:nvSpPr>
          <p:cNvPr id="7" name="Marcador de número de diapositiva 6"/>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140033797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s-ES_tradnl"/>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386A418-29F6-C942-AA47-00F6AE4E86EC}" type="datetimeFigureOut">
              <a:rPr lang="en-US" smtClean="0"/>
              <a:pPr/>
              <a:t>2/28/2019</a:t>
            </a:fld>
            <a:endParaRPr lang="en-US"/>
          </a:p>
        </p:txBody>
      </p:sp>
      <p:sp>
        <p:nvSpPr>
          <p:cNvPr id="6" name="Marcador de pie de página 5"/>
          <p:cNvSpPr>
            <a:spLocks noGrp="1"/>
          </p:cNvSpPr>
          <p:nvPr>
            <p:ph type="ftr" sz="quarter" idx="11"/>
          </p:nvPr>
        </p:nvSpPr>
        <p:spPr/>
        <p:txBody>
          <a:bodyPr/>
          <a:lstStyle/>
          <a:p>
            <a:pPr>
              <a:defRPr/>
            </a:pPr>
            <a:endParaRPr lang="en-US"/>
          </a:p>
        </p:txBody>
      </p:sp>
      <p:sp>
        <p:nvSpPr>
          <p:cNvPr id="7" name="Marcador de número de diapositiva 6"/>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1207058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Clic para editar título</a:t>
            </a:r>
            <a:endParaRPr lang="es-ES_tradn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86A418-29F6-C942-AA47-00F6AE4E86EC}" type="datetimeFigureOut">
              <a:rPr lang="en-US" smtClean="0"/>
              <a:pPr/>
              <a:t>2/28/2019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44829-62D2-BA43-96C0-A96FCAFCB24E}" type="slidenum">
              <a:rPr lang="en-US" smtClean="0"/>
              <a:pPr/>
              <a:t>‹Nº›</a:t>
            </a:fld>
            <a:endParaRPr lang="en-US"/>
          </a:p>
        </p:txBody>
      </p:sp>
      <p:sp>
        <p:nvSpPr>
          <p:cNvPr id="7" name="Rectangle 6"/>
          <p:cNvSpPr/>
          <p:nvPr userDrawn="1"/>
        </p:nvSpPr>
        <p:spPr>
          <a:xfrm>
            <a:off x="0" y="0"/>
            <a:ext cx="328824" cy="6858000"/>
          </a:xfrm>
          <a:prstGeom prst="rect">
            <a:avLst/>
          </a:prstGeom>
          <a:solidFill>
            <a:srgbClr val="83005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06870957"/>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8" r:id="rId12"/>
    <p:sldLayoutId id="2147484059" r:id="rId13"/>
    <p:sldLayoutId id="2147483713" r:id="rId14"/>
    <p:sldLayoutId id="2147483716" r:id="rId15"/>
    <p:sldLayoutId id="214748371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7153314"/>
          </a:xfrm>
          <a:prstGeom prst="rect">
            <a:avLst/>
          </a:prstGeom>
        </p:spPr>
      </p:pic>
      <p:sp>
        <p:nvSpPr>
          <p:cNvPr id="8" name="TextBox 7"/>
          <p:cNvSpPr txBox="1"/>
          <p:nvPr/>
        </p:nvSpPr>
        <p:spPr>
          <a:xfrm>
            <a:off x="529711" y="2360716"/>
            <a:ext cx="5212327" cy="707886"/>
          </a:xfrm>
          <a:prstGeom prst="rect">
            <a:avLst/>
          </a:prstGeom>
          <a:noFill/>
        </p:spPr>
        <p:txBody>
          <a:bodyPr wrap="square">
            <a:spAutoFit/>
          </a:bodyPr>
          <a:lstStyle/>
          <a:p>
            <a:pPr eaLnBrk="1" fontAlgn="auto" hangingPunct="1">
              <a:spcBef>
                <a:spcPts val="0"/>
              </a:spcBef>
              <a:spcAft>
                <a:spcPts val="0"/>
              </a:spcAft>
              <a:defRPr/>
            </a:pPr>
            <a:r>
              <a:rPr lang="es-ES_tradnl" sz="2000" b="1" dirty="0">
                <a:solidFill>
                  <a:schemeClr val="bg2"/>
                </a:solidFill>
                <a:latin typeface="Myriad Pro"/>
                <a:ea typeface="+mn-ea"/>
                <a:cs typeface="Myriad Pro"/>
              </a:rPr>
              <a:t>MIELOMA - LINFOMA:</a:t>
            </a:r>
            <a:r>
              <a:rPr lang="en-US" sz="2000" b="1" dirty="0">
                <a:solidFill>
                  <a:schemeClr val="bg2"/>
                </a:solidFill>
                <a:latin typeface="Myriad Pro"/>
                <a:ea typeface="+mn-ea"/>
                <a:cs typeface="Myriad Pro"/>
              </a:rPr>
              <a:t> </a:t>
            </a:r>
          </a:p>
          <a:p>
            <a:pPr eaLnBrk="1" fontAlgn="auto" hangingPunct="1">
              <a:spcBef>
                <a:spcPts val="0"/>
              </a:spcBef>
              <a:spcAft>
                <a:spcPts val="0"/>
              </a:spcAft>
              <a:defRPr/>
            </a:pPr>
            <a:r>
              <a:rPr lang="en-US" sz="2000" b="1" i="1" dirty="0">
                <a:solidFill>
                  <a:schemeClr val="bg2"/>
                </a:solidFill>
                <a:latin typeface="Myriad Pro"/>
                <a:ea typeface="+mn-ea"/>
                <a:cs typeface="Myriad Pro"/>
              </a:rPr>
              <a:t>“</a:t>
            </a:r>
            <a:r>
              <a:rPr lang="en-US" sz="2000" b="1" i="1" dirty="0" err="1">
                <a:solidFill>
                  <a:schemeClr val="bg2"/>
                </a:solidFill>
                <a:latin typeface="Myriad Pro"/>
                <a:ea typeface="+mn-ea"/>
                <a:cs typeface="Myriad Pro"/>
              </a:rPr>
              <a:t>Retos</a:t>
            </a:r>
            <a:r>
              <a:rPr lang="en-US" sz="2000" b="1" i="1" dirty="0">
                <a:solidFill>
                  <a:schemeClr val="bg2"/>
                </a:solidFill>
                <a:latin typeface="Myriad Pro"/>
                <a:ea typeface="+mn-ea"/>
                <a:cs typeface="Myriad Pro"/>
              </a:rPr>
              <a:t> en </a:t>
            </a:r>
            <a:r>
              <a:rPr lang="en-US" sz="2000" b="1" i="1" dirty="0" err="1">
                <a:solidFill>
                  <a:schemeClr val="bg2"/>
                </a:solidFill>
                <a:latin typeface="Myriad Pro"/>
                <a:ea typeface="+mn-ea"/>
                <a:cs typeface="Myriad Pro"/>
              </a:rPr>
              <a:t>diagnóstico</a:t>
            </a:r>
            <a:r>
              <a:rPr lang="en-US" sz="2000" b="1" i="1" dirty="0">
                <a:solidFill>
                  <a:schemeClr val="bg2"/>
                </a:solidFill>
                <a:latin typeface="Myriad Pro"/>
                <a:ea typeface="+mn-ea"/>
                <a:cs typeface="Myriad Pro"/>
              </a:rPr>
              <a:t> y </a:t>
            </a:r>
            <a:r>
              <a:rPr lang="en-US" sz="2000" b="1" i="1" dirty="0" err="1">
                <a:solidFill>
                  <a:schemeClr val="bg2"/>
                </a:solidFill>
                <a:latin typeface="Myriad Pro"/>
                <a:ea typeface="+mn-ea"/>
                <a:cs typeface="Myriad Pro"/>
              </a:rPr>
              <a:t>terapias</a:t>
            </a:r>
            <a:r>
              <a:rPr lang="en-US" sz="2000" b="1" i="1" dirty="0">
                <a:solidFill>
                  <a:schemeClr val="bg2"/>
                </a:solidFill>
                <a:latin typeface="Myriad Pro"/>
                <a:ea typeface="+mn-ea"/>
                <a:cs typeface="Myriad Pro"/>
              </a:rPr>
              <a:t> </a:t>
            </a:r>
            <a:r>
              <a:rPr lang="en-US" sz="2000" b="1" i="1" dirty="0" err="1">
                <a:solidFill>
                  <a:schemeClr val="bg2"/>
                </a:solidFill>
                <a:latin typeface="Myriad Pro"/>
                <a:ea typeface="+mn-ea"/>
                <a:cs typeface="Myriad Pro"/>
              </a:rPr>
              <a:t>novedosas</a:t>
            </a:r>
            <a:r>
              <a:rPr lang="en-US" sz="2000" b="1" i="1" dirty="0">
                <a:solidFill>
                  <a:schemeClr val="bg2"/>
                </a:solidFill>
                <a:latin typeface="Myriad Pro"/>
                <a:ea typeface="+mn-ea"/>
                <a:cs typeface="Myriad Pro"/>
              </a:rPr>
              <a:t>” </a:t>
            </a:r>
          </a:p>
        </p:txBody>
      </p:sp>
      <p:sp>
        <p:nvSpPr>
          <p:cNvPr id="9" name="Text Placeholder 18"/>
          <p:cNvSpPr txBox="1">
            <a:spLocks/>
          </p:cNvSpPr>
          <p:nvPr/>
        </p:nvSpPr>
        <p:spPr>
          <a:xfrm>
            <a:off x="529712" y="5257074"/>
            <a:ext cx="3581400" cy="3444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en-US" sz="1800" b="1" dirty="0" err="1">
                <a:solidFill>
                  <a:schemeClr val="bg2"/>
                </a:solidFill>
                <a:latin typeface="Myriad Pro"/>
                <a:cs typeface="Myriad Pro"/>
              </a:rPr>
              <a:t>Módulo</a:t>
            </a:r>
            <a:r>
              <a:rPr lang="en-US" sz="1800" b="1" dirty="0">
                <a:solidFill>
                  <a:schemeClr val="bg2"/>
                </a:solidFill>
                <a:latin typeface="Myriad Pro"/>
                <a:cs typeface="Myriad Pro"/>
              </a:rPr>
              <a:t> 2 - </a:t>
            </a:r>
            <a:r>
              <a:rPr lang="en-US" sz="1800" b="1" dirty="0" err="1">
                <a:solidFill>
                  <a:schemeClr val="bg2"/>
                </a:solidFill>
                <a:latin typeface="Myriad Pro"/>
                <a:cs typeface="Myriad Pro"/>
              </a:rPr>
              <a:t>Diagnóstico</a:t>
            </a:r>
            <a:endParaRPr lang="en-US" sz="1800" b="1" dirty="0">
              <a:solidFill>
                <a:schemeClr val="bg2"/>
              </a:solidFill>
              <a:latin typeface="Myriad Pro"/>
              <a:cs typeface="Myriad Pro"/>
            </a:endParaRPr>
          </a:p>
        </p:txBody>
      </p:sp>
      <p:sp>
        <p:nvSpPr>
          <p:cNvPr id="10" name="TextBox 7"/>
          <p:cNvSpPr txBox="1"/>
          <p:nvPr/>
        </p:nvSpPr>
        <p:spPr>
          <a:xfrm>
            <a:off x="529711" y="4366497"/>
            <a:ext cx="6222781" cy="923330"/>
          </a:xfrm>
          <a:prstGeom prst="rect">
            <a:avLst/>
          </a:prstGeom>
          <a:noFill/>
        </p:spPr>
        <p:txBody>
          <a:bodyPr wrap="square">
            <a:spAutoFit/>
          </a:bodyPr>
          <a:lstStyle/>
          <a:p>
            <a:pPr eaLnBrk="1" fontAlgn="auto" hangingPunct="1">
              <a:spcBef>
                <a:spcPts val="0"/>
              </a:spcBef>
              <a:spcAft>
                <a:spcPts val="0"/>
              </a:spcAft>
              <a:defRPr/>
            </a:pPr>
            <a:r>
              <a:rPr lang="es-ES_tradnl" sz="5400" b="1" dirty="0">
                <a:solidFill>
                  <a:schemeClr val="bg2"/>
                </a:solidFill>
                <a:latin typeface="Myriad Pro"/>
                <a:ea typeface="+mn-ea"/>
                <a:cs typeface="Myriad Pro"/>
              </a:rPr>
              <a:t>Mieloma Múltiple</a:t>
            </a:r>
            <a:endParaRPr lang="en-US" sz="5400" b="1" dirty="0">
              <a:solidFill>
                <a:schemeClr val="bg2"/>
              </a:solidFill>
              <a:latin typeface="Myriad Pro"/>
              <a:ea typeface="+mn-ea"/>
              <a:cs typeface="Myriad Pro"/>
            </a:endParaRPr>
          </a:p>
        </p:txBody>
      </p:sp>
      <p:pic>
        <p:nvPicPr>
          <p:cNvPr id="11" name="Imagen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9091835" y="6272980"/>
            <a:ext cx="2664677" cy="5161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nodeType="afterGroup">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9419302" y="6203989"/>
            <a:ext cx="2448233" cy="480555"/>
          </a:xfrm>
        </p:spPr>
      </p:pic>
      <p:sp>
        <p:nvSpPr>
          <p:cNvPr id="6" name="Marcador de contenido 5"/>
          <p:cNvSpPr>
            <a:spLocks noGrp="1"/>
          </p:cNvSpPr>
          <p:nvPr>
            <p:ph sz="quarter" idx="4"/>
          </p:nvPr>
        </p:nvSpPr>
        <p:spPr>
          <a:xfrm>
            <a:off x="4891732" y="5954456"/>
            <a:ext cx="3261191" cy="408910"/>
          </a:xfrm>
        </p:spPr>
        <p:txBody>
          <a:bodyPr>
            <a:normAutofit/>
          </a:bodyPr>
          <a:lstStyle/>
          <a:p>
            <a:pPr marL="0" indent="0">
              <a:buNone/>
            </a:pPr>
            <a:r>
              <a:rPr lang="es-ES_tradnl" sz="1800" dirty="0"/>
              <a:t>Figura 3. Henry Bence Jones.</a:t>
            </a:r>
          </a:p>
        </p:txBody>
      </p:sp>
      <p:sp>
        <p:nvSpPr>
          <p:cNvPr id="10" name="Rectángulo 9"/>
          <p:cNvSpPr/>
          <p:nvPr/>
        </p:nvSpPr>
        <p:spPr>
          <a:xfrm>
            <a:off x="0" y="0"/>
            <a:ext cx="324465" cy="6858000"/>
          </a:xfrm>
          <a:prstGeom prst="rect">
            <a:avLst/>
          </a:prstGeom>
          <a:solidFill>
            <a:srgbClr val="2D8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Conector recto 8"/>
          <p:cNvCxnSpPr/>
          <p:nvPr/>
        </p:nvCxnSpPr>
        <p:spPr>
          <a:xfrm>
            <a:off x="10771236" y="6203989"/>
            <a:ext cx="0" cy="4805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Marcador de contenido 5"/>
          <p:cNvSpPr txBox="1">
            <a:spLocks/>
          </p:cNvSpPr>
          <p:nvPr/>
        </p:nvSpPr>
        <p:spPr>
          <a:xfrm>
            <a:off x="814387" y="2505075"/>
            <a:ext cx="5183188" cy="3463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s-ES_tradnl"/>
          </a:p>
        </p:txBody>
      </p:sp>
      <p:sp>
        <p:nvSpPr>
          <p:cNvPr id="13" name="CuadroTexto 12">
            <a:extLst>
              <a:ext uri="{FF2B5EF4-FFF2-40B4-BE49-F238E27FC236}">
                <a16:creationId xmlns:a16="http://schemas.microsoft.com/office/drawing/2014/main" id="{EE47991A-E62B-4CA7-AA82-D4660A0DAE4D}"/>
              </a:ext>
            </a:extLst>
          </p:cNvPr>
          <p:cNvSpPr txBox="1"/>
          <p:nvPr/>
        </p:nvSpPr>
        <p:spPr>
          <a:xfrm>
            <a:off x="261257" y="78377"/>
            <a:ext cx="4415246" cy="369332"/>
          </a:xfrm>
          <a:prstGeom prst="rect">
            <a:avLst/>
          </a:prstGeom>
          <a:noFill/>
        </p:spPr>
        <p:txBody>
          <a:bodyPr wrap="square" rtlCol="0">
            <a:spAutoFit/>
          </a:bodyPr>
          <a:lstStyle/>
          <a:p>
            <a:r>
              <a:rPr lang="es-CO" dirty="0">
                <a:solidFill>
                  <a:schemeClr val="bg2">
                    <a:lumMod val="75000"/>
                  </a:schemeClr>
                </a:solidFill>
              </a:rPr>
              <a:t>Hitos de diagnóstico  </a:t>
            </a:r>
            <a:r>
              <a:rPr lang="es-CO" dirty="0"/>
              <a:t> </a:t>
            </a:r>
          </a:p>
        </p:txBody>
      </p:sp>
      <p:sp>
        <p:nvSpPr>
          <p:cNvPr id="4" name="Título 3">
            <a:extLst>
              <a:ext uri="{FF2B5EF4-FFF2-40B4-BE49-F238E27FC236}">
                <a16:creationId xmlns:a16="http://schemas.microsoft.com/office/drawing/2014/main" id="{F5659E55-2A96-4361-8129-04E696C09F85}"/>
              </a:ext>
            </a:extLst>
          </p:cNvPr>
          <p:cNvSpPr>
            <a:spLocks noGrp="1"/>
          </p:cNvSpPr>
          <p:nvPr>
            <p:ph type="title"/>
          </p:nvPr>
        </p:nvSpPr>
        <p:spPr/>
        <p:txBody>
          <a:bodyPr/>
          <a:lstStyle/>
          <a:p>
            <a:endParaRPr lang="es-CO"/>
          </a:p>
        </p:txBody>
      </p:sp>
      <p:pic>
        <p:nvPicPr>
          <p:cNvPr id="12" name="Imagen 11">
            <a:extLst>
              <a:ext uri="{FF2B5EF4-FFF2-40B4-BE49-F238E27FC236}">
                <a16:creationId xmlns:a16="http://schemas.microsoft.com/office/drawing/2014/main" id="{99A51584-E5BA-4A3F-A877-8B5B9D078CD3}"/>
              </a:ext>
            </a:extLst>
          </p:cNvPr>
          <p:cNvPicPr>
            <a:picLocks noChangeAspect="1"/>
          </p:cNvPicPr>
          <p:nvPr/>
        </p:nvPicPr>
        <p:blipFill>
          <a:blip r:embed="rId3"/>
          <a:stretch>
            <a:fillRect/>
          </a:stretch>
        </p:blipFill>
        <p:spPr>
          <a:xfrm>
            <a:off x="4353183" y="618346"/>
            <a:ext cx="3998388" cy="5302583"/>
          </a:xfrm>
          <a:prstGeom prst="rect">
            <a:avLst/>
          </a:prstGeom>
        </p:spPr>
      </p:pic>
    </p:spTree>
    <p:extLst>
      <p:ext uri="{BB962C8B-B14F-4D97-AF65-F5344CB8AC3E}">
        <p14:creationId xmlns:p14="http://schemas.microsoft.com/office/powerpoint/2010/main" val="1262687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1292"/>
            <a:ext cx="10515600" cy="945100"/>
          </a:xfrm>
        </p:spPr>
        <p:txBody>
          <a:bodyPr/>
          <a:lstStyle/>
          <a:p>
            <a:pPr algn="ctr"/>
            <a:r>
              <a:rPr lang="es-ES" b="1" dirty="0"/>
              <a:t>Primera serie de casos</a:t>
            </a:r>
            <a:endParaRPr lang="es-ES_tradnl" b="1" dirty="0"/>
          </a:p>
        </p:txBody>
      </p:sp>
      <p:pic>
        <p:nvPicPr>
          <p:cNvPr id="7" name="Marcador de contenido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9419302" y="6203989"/>
            <a:ext cx="2448233" cy="480555"/>
          </a:xfrm>
        </p:spPr>
      </p:pic>
      <p:sp>
        <p:nvSpPr>
          <p:cNvPr id="6" name="Marcador de contenido 5"/>
          <p:cNvSpPr>
            <a:spLocks noGrp="1"/>
          </p:cNvSpPr>
          <p:nvPr>
            <p:ph sz="quarter" idx="4"/>
          </p:nvPr>
        </p:nvSpPr>
        <p:spPr>
          <a:xfrm>
            <a:off x="2060434" y="2312776"/>
            <a:ext cx="9037359" cy="3655405"/>
          </a:xfrm>
        </p:spPr>
        <p:txBody>
          <a:bodyPr>
            <a:normAutofit/>
          </a:bodyPr>
          <a:lstStyle/>
          <a:p>
            <a:r>
              <a:rPr lang="es-ES" sz="3200" dirty="0"/>
              <a:t>Universidad de Georgetown</a:t>
            </a:r>
          </a:p>
          <a:p>
            <a:r>
              <a:rPr lang="es-ES" sz="3200" dirty="0"/>
              <a:t>425 casos de MM reportados desde 1948</a:t>
            </a:r>
          </a:p>
          <a:p>
            <a:pPr algn="just"/>
            <a:r>
              <a:rPr lang="es-ES" sz="3200" dirty="0"/>
              <a:t>6 características: </a:t>
            </a:r>
            <a:r>
              <a:rPr lang="es-ES_tradnl" sz="3200" dirty="0"/>
              <a:t>tumores esqueléticos, fracturas patológicas, proteinuria de Bence Jones, dolor lumbar, anemia e insuficiencia renal </a:t>
            </a:r>
          </a:p>
          <a:p>
            <a:pPr algn="just"/>
            <a:r>
              <a:rPr lang="es-ES_tradnl" sz="3200" dirty="0"/>
              <a:t>En1929 por </a:t>
            </a:r>
            <a:r>
              <a:rPr lang="es-ES_tradnl" sz="3200" dirty="0" err="1"/>
              <a:t>Mikajhael</a:t>
            </a:r>
            <a:r>
              <a:rPr lang="es-ES_tradnl" sz="3200" dirty="0"/>
              <a:t> </a:t>
            </a:r>
            <a:r>
              <a:rPr lang="es-ES_tradnl" sz="3200" dirty="0" err="1"/>
              <a:t>Arinkin</a:t>
            </a:r>
            <a:r>
              <a:rPr lang="es-ES_tradnl" sz="3200" dirty="0"/>
              <a:t> en Leningrado incrementó el reconocimiento </a:t>
            </a:r>
            <a:r>
              <a:rPr lang="es-ES_tradnl" sz="3200" dirty="0" err="1"/>
              <a:t>antemortem</a:t>
            </a:r>
            <a:r>
              <a:rPr lang="es-ES_tradnl" sz="3200" dirty="0"/>
              <a:t> del MM </a:t>
            </a:r>
            <a:endParaRPr lang="es-ES" sz="3200" dirty="0"/>
          </a:p>
          <a:p>
            <a:pPr marL="0" indent="0" algn="just">
              <a:buNone/>
            </a:pPr>
            <a:endParaRPr lang="es-ES_tradnl" sz="3200" dirty="0"/>
          </a:p>
        </p:txBody>
      </p:sp>
      <p:sp>
        <p:nvSpPr>
          <p:cNvPr id="10" name="Rectángulo 9"/>
          <p:cNvSpPr/>
          <p:nvPr/>
        </p:nvSpPr>
        <p:spPr>
          <a:xfrm>
            <a:off x="0" y="0"/>
            <a:ext cx="324465" cy="6858000"/>
          </a:xfrm>
          <a:prstGeom prst="rect">
            <a:avLst/>
          </a:prstGeom>
          <a:solidFill>
            <a:srgbClr val="2D8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Conector recto 8"/>
          <p:cNvCxnSpPr/>
          <p:nvPr/>
        </p:nvCxnSpPr>
        <p:spPr>
          <a:xfrm>
            <a:off x="10771236" y="6203989"/>
            <a:ext cx="0" cy="4805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Marcador de contenido 5"/>
          <p:cNvSpPr txBox="1">
            <a:spLocks/>
          </p:cNvSpPr>
          <p:nvPr/>
        </p:nvSpPr>
        <p:spPr>
          <a:xfrm>
            <a:off x="814387" y="2505075"/>
            <a:ext cx="5183188" cy="3463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s-ES_tradnl"/>
          </a:p>
        </p:txBody>
      </p:sp>
      <p:sp>
        <p:nvSpPr>
          <p:cNvPr id="13" name="CuadroTexto 12">
            <a:extLst>
              <a:ext uri="{FF2B5EF4-FFF2-40B4-BE49-F238E27FC236}">
                <a16:creationId xmlns:a16="http://schemas.microsoft.com/office/drawing/2014/main" id="{EE47991A-E62B-4CA7-AA82-D4660A0DAE4D}"/>
              </a:ext>
            </a:extLst>
          </p:cNvPr>
          <p:cNvSpPr txBox="1"/>
          <p:nvPr/>
        </p:nvSpPr>
        <p:spPr>
          <a:xfrm>
            <a:off x="261257" y="78377"/>
            <a:ext cx="4415246" cy="369332"/>
          </a:xfrm>
          <a:prstGeom prst="rect">
            <a:avLst/>
          </a:prstGeom>
          <a:noFill/>
        </p:spPr>
        <p:txBody>
          <a:bodyPr wrap="square" rtlCol="0">
            <a:spAutoFit/>
          </a:bodyPr>
          <a:lstStyle/>
          <a:p>
            <a:r>
              <a:rPr lang="es-CO" dirty="0">
                <a:solidFill>
                  <a:schemeClr val="bg2">
                    <a:lumMod val="75000"/>
                  </a:schemeClr>
                </a:solidFill>
              </a:rPr>
              <a:t>Hitos de diagnóstico  </a:t>
            </a:r>
            <a:r>
              <a:rPr lang="es-CO" dirty="0"/>
              <a:t> </a:t>
            </a:r>
          </a:p>
        </p:txBody>
      </p:sp>
    </p:spTree>
    <p:extLst>
      <p:ext uri="{BB962C8B-B14F-4D97-AF65-F5344CB8AC3E}">
        <p14:creationId xmlns:p14="http://schemas.microsoft.com/office/powerpoint/2010/main" val="3241154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1292"/>
            <a:ext cx="10515600" cy="945100"/>
          </a:xfrm>
        </p:spPr>
        <p:txBody>
          <a:bodyPr/>
          <a:lstStyle/>
          <a:p>
            <a:pPr algn="ctr"/>
            <a:r>
              <a:rPr lang="es-ES" b="1" dirty="0"/>
              <a:t>Término MM</a:t>
            </a:r>
            <a:endParaRPr lang="es-ES_tradnl" b="1" dirty="0"/>
          </a:p>
        </p:txBody>
      </p:sp>
      <p:pic>
        <p:nvPicPr>
          <p:cNvPr id="7" name="Marcador de contenido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9419302" y="6203989"/>
            <a:ext cx="2448233" cy="480555"/>
          </a:xfrm>
        </p:spPr>
      </p:pic>
      <p:sp>
        <p:nvSpPr>
          <p:cNvPr id="6" name="Marcador de contenido 5"/>
          <p:cNvSpPr>
            <a:spLocks noGrp="1"/>
          </p:cNvSpPr>
          <p:nvPr>
            <p:ph sz="quarter" idx="4"/>
          </p:nvPr>
        </p:nvSpPr>
        <p:spPr>
          <a:xfrm>
            <a:off x="2060434" y="2312776"/>
            <a:ext cx="9037359" cy="3655405"/>
          </a:xfrm>
        </p:spPr>
        <p:txBody>
          <a:bodyPr>
            <a:normAutofit/>
          </a:bodyPr>
          <a:lstStyle/>
          <a:p>
            <a:r>
              <a:rPr lang="es-ES" sz="3200" dirty="0"/>
              <a:t>1873 por </a:t>
            </a:r>
            <a:r>
              <a:rPr lang="es-ES" sz="3200" dirty="0" err="1"/>
              <a:t>Von</a:t>
            </a:r>
            <a:r>
              <a:rPr lang="es-ES" sz="3200" dirty="0"/>
              <a:t> </a:t>
            </a:r>
            <a:r>
              <a:rPr lang="es-ES" sz="3200" dirty="0" err="1"/>
              <a:t>Ruztizky</a:t>
            </a:r>
            <a:r>
              <a:rPr lang="es-ES" sz="3200" dirty="0"/>
              <a:t> </a:t>
            </a:r>
          </a:p>
          <a:p>
            <a:r>
              <a:rPr lang="es-ES_tradnl" sz="3200" dirty="0"/>
              <a:t>Instituto del profesor </a:t>
            </a:r>
            <a:r>
              <a:rPr lang="es-ES_tradnl" sz="3200" dirty="0" err="1"/>
              <a:t>Von</a:t>
            </a:r>
            <a:r>
              <a:rPr lang="es-ES_tradnl" sz="3200" dirty="0"/>
              <a:t> </a:t>
            </a:r>
            <a:r>
              <a:rPr lang="es-ES_tradnl" sz="3200" dirty="0" err="1"/>
              <a:t>Recklinghausen</a:t>
            </a:r>
            <a:r>
              <a:rPr lang="es-ES_tradnl" sz="3200" dirty="0"/>
              <a:t> </a:t>
            </a:r>
          </a:p>
          <a:p>
            <a:r>
              <a:rPr lang="es-ES_tradnl" sz="3200" dirty="0"/>
              <a:t>Autopsia mostró:</a:t>
            </a:r>
          </a:p>
          <a:p>
            <a:pPr marL="0" indent="0" algn="just">
              <a:buNone/>
            </a:pPr>
            <a:r>
              <a:rPr lang="es-ES_tradnl" sz="3200" dirty="0"/>
              <a:t>8 tumores separados de la médula ósea, suaves en consistencia y rojos en el color que se designó como un hallazgo de mielomas múltiples. </a:t>
            </a:r>
            <a:endParaRPr lang="es-ES" sz="3200" dirty="0"/>
          </a:p>
          <a:p>
            <a:pPr marL="0" indent="0" algn="just">
              <a:buNone/>
            </a:pPr>
            <a:endParaRPr lang="es-ES_tradnl" sz="3200" dirty="0"/>
          </a:p>
        </p:txBody>
      </p:sp>
      <p:sp>
        <p:nvSpPr>
          <p:cNvPr id="10" name="Rectángulo 9"/>
          <p:cNvSpPr/>
          <p:nvPr/>
        </p:nvSpPr>
        <p:spPr>
          <a:xfrm>
            <a:off x="0" y="0"/>
            <a:ext cx="324465" cy="6858000"/>
          </a:xfrm>
          <a:prstGeom prst="rect">
            <a:avLst/>
          </a:prstGeom>
          <a:solidFill>
            <a:srgbClr val="2D8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Conector recto 8"/>
          <p:cNvCxnSpPr/>
          <p:nvPr/>
        </p:nvCxnSpPr>
        <p:spPr>
          <a:xfrm>
            <a:off x="10771236" y="6203989"/>
            <a:ext cx="0" cy="4805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Marcador de contenido 5"/>
          <p:cNvSpPr txBox="1">
            <a:spLocks/>
          </p:cNvSpPr>
          <p:nvPr/>
        </p:nvSpPr>
        <p:spPr>
          <a:xfrm>
            <a:off x="814387" y="2505075"/>
            <a:ext cx="5183188" cy="3463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s-ES_tradnl"/>
          </a:p>
        </p:txBody>
      </p:sp>
      <p:sp>
        <p:nvSpPr>
          <p:cNvPr id="13" name="CuadroTexto 12">
            <a:extLst>
              <a:ext uri="{FF2B5EF4-FFF2-40B4-BE49-F238E27FC236}">
                <a16:creationId xmlns:a16="http://schemas.microsoft.com/office/drawing/2014/main" id="{EE47991A-E62B-4CA7-AA82-D4660A0DAE4D}"/>
              </a:ext>
            </a:extLst>
          </p:cNvPr>
          <p:cNvSpPr txBox="1"/>
          <p:nvPr/>
        </p:nvSpPr>
        <p:spPr>
          <a:xfrm>
            <a:off x="261257" y="78377"/>
            <a:ext cx="4415246" cy="369332"/>
          </a:xfrm>
          <a:prstGeom prst="rect">
            <a:avLst/>
          </a:prstGeom>
          <a:noFill/>
        </p:spPr>
        <p:txBody>
          <a:bodyPr wrap="square" rtlCol="0">
            <a:spAutoFit/>
          </a:bodyPr>
          <a:lstStyle/>
          <a:p>
            <a:r>
              <a:rPr lang="es-CO" dirty="0">
                <a:solidFill>
                  <a:schemeClr val="bg2">
                    <a:lumMod val="75000"/>
                  </a:schemeClr>
                </a:solidFill>
              </a:rPr>
              <a:t>Hitos de diagnóstico  </a:t>
            </a:r>
            <a:r>
              <a:rPr lang="es-CO" dirty="0"/>
              <a:t> </a:t>
            </a:r>
          </a:p>
        </p:txBody>
      </p:sp>
    </p:spTree>
    <p:extLst>
      <p:ext uri="{BB962C8B-B14F-4D97-AF65-F5344CB8AC3E}">
        <p14:creationId xmlns:p14="http://schemas.microsoft.com/office/powerpoint/2010/main" val="3925813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1292"/>
            <a:ext cx="10515600" cy="945100"/>
          </a:xfrm>
        </p:spPr>
        <p:txBody>
          <a:bodyPr/>
          <a:lstStyle/>
          <a:p>
            <a:pPr algn="ctr"/>
            <a:r>
              <a:rPr lang="es-ES" b="1" dirty="0"/>
              <a:t>Células Plasmáticas</a:t>
            </a:r>
            <a:endParaRPr lang="es-ES_tradnl" b="1" dirty="0"/>
          </a:p>
        </p:txBody>
      </p:sp>
      <p:pic>
        <p:nvPicPr>
          <p:cNvPr id="7" name="Marcador de contenido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9419302" y="6203989"/>
            <a:ext cx="2448233" cy="480555"/>
          </a:xfrm>
        </p:spPr>
      </p:pic>
      <p:sp>
        <p:nvSpPr>
          <p:cNvPr id="6" name="Marcador de contenido 5"/>
          <p:cNvSpPr>
            <a:spLocks noGrp="1"/>
          </p:cNvSpPr>
          <p:nvPr>
            <p:ph sz="quarter" idx="4"/>
          </p:nvPr>
        </p:nvSpPr>
        <p:spPr>
          <a:xfrm>
            <a:off x="2060434" y="1890742"/>
            <a:ext cx="9037359" cy="3655405"/>
          </a:xfrm>
        </p:spPr>
        <p:txBody>
          <a:bodyPr>
            <a:normAutofit lnSpcReduction="10000"/>
          </a:bodyPr>
          <a:lstStyle/>
          <a:p>
            <a:r>
              <a:rPr lang="es-ES_tradnl" sz="3200" dirty="0"/>
              <a:t>875 por </a:t>
            </a:r>
            <a:r>
              <a:rPr lang="es-ES_tradnl" sz="3200" dirty="0" err="1"/>
              <a:t>Hernich</a:t>
            </a:r>
            <a:r>
              <a:rPr lang="es-ES_tradnl" sz="3200" dirty="0"/>
              <a:t> Wilhelm Gottfried </a:t>
            </a:r>
            <a:r>
              <a:rPr lang="es-ES_tradnl" sz="3200" dirty="0" err="1"/>
              <a:t>Von</a:t>
            </a:r>
            <a:r>
              <a:rPr lang="es-ES_tradnl" sz="3200" dirty="0"/>
              <a:t> Waldeyer </a:t>
            </a:r>
            <a:r>
              <a:rPr lang="es-ES_tradnl" sz="3200" dirty="0" err="1"/>
              <a:t>Hartz</a:t>
            </a:r>
            <a:r>
              <a:rPr lang="es-ES_tradnl" sz="3200" dirty="0"/>
              <a:t> </a:t>
            </a:r>
          </a:p>
          <a:p>
            <a:r>
              <a:rPr lang="es-ES_tradnl" sz="3200" dirty="0"/>
              <a:t>Describió al parecer células </a:t>
            </a:r>
            <a:r>
              <a:rPr lang="es-ES_tradnl" sz="3200" dirty="0" err="1"/>
              <a:t>mastocíticas</a:t>
            </a:r>
            <a:endParaRPr lang="es-ES_tradnl" sz="3200" dirty="0"/>
          </a:p>
          <a:p>
            <a:r>
              <a:rPr lang="es-ES_tradnl" sz="3200" dirty="0"/>
              <a:t>Ramón y Cajal en 1890 en el estudio de los condilomas sifilíticos </a:t>
            </a:r>
          </a:p>
          <a:p>
            <a:r>
              <a:rPr lang="es-ES_tradnl" sz="3200" dirty="0" err="1"/>
              <a:t>Von</a:t>
            </a:r>
            <a:r>
              <a:rPr lang="es-ES_tradnl" sz="3200" dirty="0"/>
              <a:t> </a:t>
            </a:r>
            <a:r>
              <a:rPr lang="es-ES_tradnl" sz="3200" dirty="0" err="1"/>
              <a:t>Marschalkó</a:t>
            </a:r>
            <a:r>
              <a:rPr lang="es-ES_tradnl" sz="3200" dirty="0"/>
              <a:t> un patólogo húngaro, describió las características puntuales de las células plasmáticas en 1895 </a:t>
            </a:r>
            <a:endParaRPr lang="es-ES" sz="3200" dirty="0"/>
          </a:p>
          <a:p>
            <a:pPr marL="0" indent="0" algn="just">
              <a:buNone/>
            </a:pPr>
            <a:endParaRPr lang="es-ES_tradnl" sz="3200" dirty="0"/>
          </a:p>
        </p:txBody>
      </p:sp>
      <p:sp>
        <p:nvSpPr>
          <p:cNvPr id="10" name="Rectángulo 9"/>
          <p:cNvSpPr/>
          <p:nvPr/>
        </p:nvSpPr>
        <p:spPr>
          <a:xfrm>
            <a:off x="0" y="0"/>
            <a:ext cx="324465" cy="6858000"/>
          </a:xfrm>
          <a:prstGeom prst="rect">
            <a:avLst/>
          </a:prstGeom>
          <a:solidFill>
            <a:srgbClr val="2D8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Conector recto 8"/>
          <p:cNvCxnSpPr/>
          <p:nvPr/>
        </p:nvCxnSpPr>
        <p:spPr>
          <a:xfrm>
            <a:off x="10771236" y="6203989"/>
            <a:ext cx="0" cy="4805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Marcador de contenido 5"/>
          <p:cNvSpPr txBox="1">
            <a:spLocks/>
          </p:cNvSpPr>
          <p:nvPr/>
        </p:nvSpPr>
        <p:spPr>
          <a:xfrm>
            <a:off x="814387" y="2505075"/>
            <a:ext cx="5183188" cy="3463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s-ES_tradnl"/>
          </a:p>
        </p:txBody>
      </p:sp>
      <p:sp>
        <p:nvSpPr>
          <p:cNvPr id="13" name="CuadroTexto 12">
            <a:extLst>
              <a:ext uri="{FF2B5EF4-FFF2-40B4-BE49-F238E27FC236}">
                <a16:creationId xmlns:a16="http://schemas.microsoft.com/office/drawing/2014/main" id="{EE47991A-E62B-4CA7-AA82-D4660A0DAE4D}"/>
              </a:ext>
            </a:extLst>
          </p:cNvPr>
          <p:cNvSpPr txBox="1"/>
          <p:nvPr/>
        </p:nvSpPr>
        <p:spPr>
          <a:xfrm>
            <a:off x="261257" y="78377"/>
            <a:ext cx="4415246" cy="369332"/>
          </a:xfrm>
          <a:prstGeom prst="rect">
            <a:avLst/>
          </a:prstGeom>
          <a:noFill/>
        </p:spPr>
        <p:txBody>
          <a:bodyPr wrap="square" rtlCol="0">
            <a:spAutoFit/>
          </a:bodyPr>
          <a:lstStyle/>
          <a:p>
            <a:r>
              <a:rPr lang="es-CO" dirty="0">
                <a:solidFill>
                  <a:schemeClr val="bg2">
                    <a:lumMod val="75000"/>
                  </a:schemeClr>
                </a:solidFill>
              </a:rPr>
              <a:t>Hitos de diagnóstico  </a:t>
            </a:r>
            <a:r>
              <a:rPr lang="es-CO" dirty="0"/>
              <a:t> </a:t>
            </a:r>
          </a:p>
        </p:txBody>
      </p:sp>
    </p:spTree>
    <p:extLst>
      <p:ext uri="{BB962C8B-B14F-4D97-AF65-F5344CB8AC3E}">
        <p14:creationId xmlns:p14="http://schemas.microsoft.com/office/powerpoint/2010/main" val="1983315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1292"/>
            <a:ext cx="10515600" cy="945100"/>
          </a:xfrm>
        </p:spPr>
        <p:txBody>
          <a:bodyPr/>
          <a:lstStyle/>
          <a:p>
            <a:pPr algn="ctr"/>
            <a:r>
              <a:rPr lang="es-ES" b="1" dirty="0"/>
              <a:t>Anticuerpos</a:t>
            </a:r>
            <a:endParaRPr lang="es-ES_tradnl" b="1" dirty="0"/>
          </a:p>
        </p:txBody>
      </p:sp>
      <p:pic>
        <p:nvPicPr>
          <p:cNvPr id="7" name="Marcador de contenido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9419302" y="6203989"/>
            <a:ext cx="2448233" cy="480555"/>
          </a:xfrm>
        </p:spPr>
      </p:pic>
      <p:sp>
        <p:nvSpPr>
          <p:cNvPr id="6" name="Marcador de contenido 5"/>
          <p:cNvSpPr>
            <a:spLocks noGrp="1"/>
          </p:cNvSpPr>
          <p:nvPr>
            <p:ph sz="quarter" idx="4"/>
          </p:nvPr>
        </p:nvSpPr>
        <p:spPr>
          <a:xfrm>
            <a:off x="2060434" y="1890742"/>
            <a:ext cx="9037359" cy="4313247"/>
          </a:xfrm>
        </p:spPr>
        <p:txBody>
          <a:bodyPr>
            <a:normAutofit lnSpcReduction="10000"/>
          </a:bodyPr>
          <a:lstStyle/>
          <a:p>
            <a:r>
              <a:rPr lang="es-ES_tradnl" sz="3200" dirty="0"/>
              <a:t>1890, Emil Adolf </a:t>
            </a:r>
            <a:r>
              <a:rPr lang="es-ES_tradnl" sz="3200" dirty="0" err="1"/>
              <a:t>Von</a:t>
            </a:r>
            <a:r>
              <a:rPr lang="es-ES_tradnl" sz="3200" dirty="0"/>
              <a:t> Behring un fisiólogo alemán y el bacteriólogo japonés </a:t>
            </a:r>
            <a:r>
              <a:rPr lang="es-ES_tradnl" sz="3200" dirty="0" err="1"/>
              <a:t>Shibasaburo</a:t>
            </a:r>
            <a:r>
              <a:rPr lang="es-ES_tradnl" sz="3200" dirty="0"/>
              <a:t> </a:t>
            </a:r>
            <a:r>
              <a:rPr lang="es-ES_tradnl" sz="3200" dirty="0" err="1"/>
              <a:t>Kisato</a:t>
            </a:r>
            <a:r>
              <a:rPr lang="es-ES_tradnl" sz="3200" dirty="0"/>
              <a:t> </a:t>
            </a:r>
          </a:p>
          <a:p>
            <a:r>
              <a:rPr lang="es-ES_tradnl" sz="3200" dirty="0"/>
              <a:t>Premio Nobel de medicina en 1901</a:t>
            </a:r>
          </a:p>
          <a:p>
            <a:r>
              <a:rPr lang="es-ES_tradnl" sz="3200" dirty="0"/>
              <a:t>Antitoxinas que aparecen después de inyección de proteínas extrañas</a:t>
            </a:r>
          </a:p>
          <a:p>
            <a:r>
              <a:rPr lang="es-ES_tradnl" sz="3200" dirty="0"/>
              <a:t>1928 el Dr. </a:t>
            </a:r>
            <a:r>
              <a:rPr lang="es-ES_tradnl" sz="3200" dirty="0" err="1"/>
              <a:t>Perlswieg</a:t>
            </a:r>
            <a:r>
              <a:rPr lang="es-ES_tradnl" sz="3200" dirty="0"/>
              <a:t> y sus colegas del </a:t>
            </a:r>
            <a:r>
              <a:rPr lang="es-ES_tradnl" sz="3200" dirty="0" err="1"/>
              <a:t>Jhons</a:t>
            </a:r>
            <a:r>
              <a:rPr lang="es-ES_tradnl" sz="3200" dirty="0"/>
              <a:t> Hopkins reconocieron la </a:t>
            </a:r>
            <a:r>
              <a:rPr lang="es-ES_tradnl" sz="3200" dirty="0" err="1"/>
              <a:t>hiperproteinemia</a:t>
            </a:r>
            <a:r>
              <a:rPr lang="es-ES_tradnl" sz="3200" dirty="0"/>
              <a:t>, cuando describieron un paciente con MM que tenía 9 a 11 g/</a:t>
            </a:r>
            <a:r>
              <a:rPr lang="es-ES_tradnl" sz="3200" dirty="0" err="1"/>
              <a:t>dL</a:t>
            </a:r>
            <a:r>
              <a:rPr lang="es-ES_tradnl" sz="3200" dirty="0"/>
              <a:t> de globulinas en la sangre. </a:t>
            </a:r>
            <a:endParaRPr lang="es-ES" sz="3200" dirty="0"/>
          </a:p>
          <a:p>
            <a:pPr marL="0" indent="0" algn="just">
              <a:buNone/>
            </a:pPr>
            <a:endParaRPr lang="es-ES_tradnl" sz="3200" dirty="0"/>
          </a:p>
        </p:txBody>
      </p:sp>
      <p:sp>
        <p:nvSpPr>
          <p:cNvPr id="10" name="Rectángulo 9"/>
          <p:cNvSpPr/>
          <p:nvPr/>
        </p:nvSpPr>
        <p:spPr>
          <a:xfrm>
            <a:off x="0" y="0"/>
            <a:ext cx="324465" cy="6858000"/>
          </a:xfrm>
          <a:prstGeom prst="rect">
            <a:avLst/>
          </a:prstGeom>
          <a:solidFill>
            <a:srgbClr val="2D8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Conector recto 8"/>
          <p:cNvCxnSpPr/>
          <p:nvPr/>
        </p:nvCxnSpPr>
        <p:spPr>
          <a:xfrm>
            <a:off x="10771236" y="6203989"/>
            <a:ext cx="0" cy="4805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Marcador de contenido 5"/>
          <p:cNvSpPr txBox="1">
            <a:spLocks/>
          </p:cNvSpPr>
          <p:nvPr/>
        </p:nvSpPr>
        <p:spPr>
          <a:xfrm>
            <a:off x="814387" y="2505075"/>
            <a:ext cx="5183188" cy="3463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s-ES_tradnl"/>
          </a:p>
        </p:txBody>
      </p:sp>
      <p:sp>
        <p:nvSpPr>
          <p:cNvPr id="13" name="CuadroTexto 12">
            <a:extLst>
              <a:ext uri="{FF2B5EF4-FFF2-40B4-BE49-F238E27FC236}">
                <a16:creationId xmlns:a16="http://schemas.microsoft.com/office/drawing/2014/main" id="{EE47991A-E62B-4CA7-AA82-D4660A0DAE4D}"/>
              </a:ext>
            </a:extLst>
          </p:cNvPr>
          <p:cNvSpPr txBox="1"/>
          <p:nvPr/>
        </p:nvSpPr>
        <p:spPr>
          <a:xfrm>
            <a:off x="261257" y="78377"/>
            <a:ext cx="4415246" cy="369332"/>
          </a:xfrm>
          <a:prstGeom prst="rect">
            <a:avLst/>
          </a:prstGeom>
          <a:noFill/>
        </p:spPr>
        <p:txBody>
          <a:bodyPr wrap="square" rtlCol="0">
            <a:spAutoFit/>
          </a:bodyPr>
          <a:lstStyle/>
          <a:p>
            <a:r>
              <a:rPr lang="es-CO" dirty="0">
                <a:solidFill>
                  <a:schemeClr val="bg2">
                    <a:lumMod val="75000"/>
                  </a:schemeClr>
                </a:solidFill>
              </a:rPr>
              <a:t>Hitos de diagnóstico  </a:t>
            </a:r>
            <a:r>
              <a:rPr lang="es-CO" dirty="0"/>
              <a:t> </a:t>
            </a:r>
          </a:p>
        </p:txBody>
      </p:sp>
    </p:spTree>
    <p:extLst>
      <p:ext uri="{BB962C8B-B14F-4D97-AF65-F5344CB8AC3E}">
        <p14:creationId xmlns:p14="http://schemas.microsoft.com/office/powerpoint/2010/main" val="559983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1292"/>
            <a:ext cx="10515600" cy="945100"/>
          </a:xfrm>
        </p:spPr>
        <p:txBody>
          <a:bodyPr/>
          <a:lstStyle/>
          <a:p>
            <a:pPr algn="ctr"/>
            <a:r>
              <a:rPr lang="es-ES" b="1" dirty="0" smtClean="0"/>
              <a:t>Electroforesis </a:t>
            </a:r>
            <a:r>
              <a:rPr lang="es-ES" b="1" dirty="0"/>
              <a:t>de proteínas</a:t>
            </a:r>
            <a:endParaRPr lang="es-ES_tradnl" b="1" dirty="0"/>
          </a:p>
        </p:txBody>
      </p:sp>
      <p:pic>
        <p:nvPicPr>
          <p:cNvPr id="7" name="Marcador de contenido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9419302" y="6203989"/>
            <a:ext cx="2448233" cy="480555"/>
          </a:xfrm>
        </p:spPr>
      </p:pic>
      <p:sp>
        <p:nvSpPr>
          <p:cNvPr id="6" name="Marcador de contenido 5"/>
          <p:cNvSpPr>
            <a:spLocks noGrp="1"/>
          </p:cNvSpPr>
          <p:nvPr>
            <p:ph sz="quarter" idx="4"/>
          </p:nvPr>
        </p:nvSpPr>
        <p:spPr>
          <a:xfrm>
            <a:off x="2468880" y="1654934"/>
            <a:ext cx="9037359" cy="4313247"/>
          </a:xfrm>
        </p:spPr>
        <p:txBody>
          <a:bodyPr>
            <a:noAutofit/>
          </a:bodyPr>
          <a:lstStyle/>
          <a:p>
            <a:r>
              <a:rPr lang="es-ES_tradnl" sz="3200" dirty="0"/>
              <a:t>Arne </a:t>
            </a:r>
            <a:r>
              <a:rPr lang="es-ES_tradnl" sz="3200" dirty="0" err="1"/>
              <a:t>Tiselius</a:t>
            </a:r>
            <a:r>
              <a:rPr lang="es-ES_tradnl" sz="3200" dirty="0"/>
              <a:t> en 1930 </a:t>
            </a:r>
          </a:p>
          <a:p>
            <a:r>
              <a:rPr lang="es-ES_tradnl" sz="3200" dirty="0"/>
              <a:t>Premio nobel de química en 1948 </a:t>
            </a:r>
          </a:p>
          <a:p>
            <a:r>
              <a:rPr lang="es-ES_tradnl" sz="3200" dirty="0"/>
              <a:t>Familia de proteínas con actividad de anticuerpos que tenían movilidad hacia la región gamma se hizo por el inmunólogo </a:t>
            </a:r>
            <a:r>
              <a:rPr lang="es-ES_tradnl" sz="3200" dirty="0" err="1"/>
              <a:t>Heremas</a:t>
            </a:r>
            <a:endParaRPr lang="es-ES_tradnl" sz="3200" dirty="0"/>
          </a:p>
          <a:p>
            <a:r>
              <a:rPr lang="es-ES_tradnl" sz="3200" dirty="0"/>
              <a:t>1939 Lewis G. </a:t>
            </a:r>
            <a:r>
              <a:rPr lang="es-ES_tradnl" sz="3200" dirty="0" err="1"/>
              <a:t>Lonsgworth</a:t>
            </a:r>
            <a:r>
              <a:rPr lang="es-ES_tradnl" sz="3200" dirty="0"/>
              <a:t> y sus colegas en el instituto Rockefeller aplicaron la electroforesis de proteínas al estudio del MM y demostraron su asociación con un pico alto, de base estrecha en pico de iglesia. </a:t>
            </a:r>
            <a:endParaRPr lang="es-ES" sz="3200" dirty="0"/>
          </a:p>
          <a:p>
            <a:pPr marL="0" indent="0" algn="just">
              <a:buNone/>
            </a:pPr>
            <a:endParaRPr lang="es-ES_tradnl" sz="3200" dirty="0"/>
          </a:p>
        </p:txBody>
      </p:sp>
      <p:sp>
        <p:nvSpPr>
          <p:cNvPr id="10" name="Rectángulo 9"/>
          <p:cNvSpPr/>
          <p:nvPr/>
        </p:nvSpPr>
        <p:spPr>
          <a:xfrm>
            <a:off x="0" y="0"/>
            <a:ext cx="324465" cy="6858000"/>
          </a:xfrm>
          <a:prstGeom prst="rect">
            <a:avLst/>
          </a:prstGeom>
          <a:solidFill>
            <a:srgbClr val="2D8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Conector recto 8"/>
          <p:cNvCxnSpPr/>
          <p:nvPr/>
        </p:nvCxnSpPr>
        <p:spPr>
          <a:xfrm>
            <a:off x="10771236" y="6203989"/>
            <a:ext cx="0" cy="4805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Marcador de contenido 5"/>
          <p:cNvSpPr txBox="1">
            <a:spLocks/>
          </p:cNvSpPr>
          <p:nvPr/>
        </p:nvSpPr>
        <p:spPr>
          <a:xfrm>
            <a:off x="814387" y="2505075"/>
            <a:ext cx="5183188" cy="3463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s-ES_tradnl"/>
          </a:p>
        </p:txBody>
      </p:sp>
      <p:sp>
        <p:nvSpPr>
          <p:cNvPr id="13" name="CuadroTexto 12">
            <a:extLst>
              <a:ext uri="{FF2B5EF4-FFF2-40B4-BE49-F238E27FC236}">
                <a16:creationId xmlns:a16="http://schemas.microsoft.com/office/drawing/2014/main" id="{EE47991A-E62B-4CA7-AA82-D4660A0DAE4D}"/>
              </a:ext>
            </a:extLst>
          </p:cNvPr>
          <p:cNvSpPr txBox="1"/>
          <p:nvPr/>
        </p:nvSpPr>
        <p:spPr>
          <a:xfrm>
            <a:off x="261257" y="78377"/>
            <a:ext cx="4415246" cy="369332"/>
          </a:xfrm>
          <a:prstGeom prst="rect">
            <a:avLst/>
          </a:prstGeom>
          <a:noFill/>
        </p:spPr>
        <p:txBody>
          <a:bodyPr wrap="square" rtlCol="0">
            <a:spAutoFit/>
          </a:bodyPr>
          <a:lstStyle/>
          <a:p>
            <a:r>
              <a:rPr lang="es-CO" dirty="0">
                <a:solidFill>
                  <a:schemeClr val="bg2">
                    <a:lumMod val="75000"/>
                  </a:schemeClr>
                </a:solidFill>
              </a:rPr>
              <a:t>Hitos de diagnóstico  </a:t>
            </a:r>
            <a:r>
              <a:rPr lang="es-CO" dirty="0"/>
              <a:t> </a:t>
            </a:r>
          </a:p>
        </p:txBody>
      </p:sp>
    </p:spTree>
    <p:extLst>
      <p:ext uri="{BB962C8B-B14F-4D97-AF65-F5344CB8AC3E}">
        <p14:creationId xmlns:p14="http://schemas.microsoft.com/office/powerpoint/2010/main" val="3065117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1292"/>
            <a:ext cx="10515600" cy="945100"/>
          </a:xfrm>
        </p:spPr>
        <p:txBody>
          <a:bodyPr/>
          <a:lstStyle/>
          <a:p>
            <a:pPr algn="ctr"/>
            <a:r>
              <a:rPr lang="es-ES" b="1" dirty="0" err="1"/>
              <a:t>Gamapatía</a:t>
            </a:r>
            <a:r>
              <a:rPr lang="es-ES" b="1" dirty="0"/>
              <a:t> monoclonal </a:t>
            </a:r>
            <a:endParaRPr lang="es-ES_tradnl" b="1" dirty="0"/>
          </a:p>
        </p:txBody>
      </p:sp>
      <p:pic>
        <p:nvPicPr>
          <p:cNvPr id="7" name="Marcador de contenido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9419302" y="6203989"/>
            <a:ext cx="2448233" cy="480555"/>
          </a:xfrm>
        </p:spPr>
      </p:pic>
      <p:sp>
        <p:nvSpPr>
          <p:cNvPr id="6" name="Marcador de contenido 5"/>
          <p:cNvSpPr>
            <a:spLocks noGrp="1"/>
          </p:cNvSpPr>
          <p:nvPr>
            <p:ph sz="quarter" idx="4"/>
          </p:nvPr>
        </p:nvSpPr>
        <p:spPr>
          <a:xfrm>
            <a:off x="1968817" y="1683567"/>
            <a:ext cx="9037359" cy="4313247"/>
          </a:xfrm>
        </p:spPr>
        <p:txBody>
          <a:bodyPr>
            <a:noAutofit/>
          </a:bodyPr>
          <a:lstStyle/>
          <a:p>
            <a:r>
              <a:rPr lang="es-ES" sz="3200" dirty="0"/>
              <a:t>Harvey</a:t>
            </a:r>
          </a:p>
          <a:p>
            <a:r>
              <a:rPr lang="es-ES_tradnl" sz="3200" dirty="0"/>
              <a:t>Las </a:t>
            </a:r>
            <a:r>
              <a:rPr lang="es-ES_tradnl" sz="3200" dirty="0" err="1"/>
              <a:t>gammapatías</a:t>
            </a:r>
            <a:r>
              <a:rPr lang="es-ES_tradnl" sz="3200" dirty="0"/>
              <a:t> policlonales se asociaron con desordenes no malignos incluidos inflamación o infección </a:t>
            </a:r>
          </a:p>
          <a:p>
            <a:r>
              <a:rPr lang="es-ES" sz="3200" dirty="0"/>
              <a:t>M</a:t>
            </a:r>
            <a:r>
              <a:rPr lang="es-ES_tradnl" sz="3200" dirty="0" err="1"/>
              <a:t>onoclonalidad</a:t>
            </a:r>
            <a:r>
              <a:rPr lang="es-ES_tradnl" sz="3200" dirty="0"/>
              <a:t> tenían mieloma múltiple o </a:t>
            </a:r>
            <a:r>
              <a:rPr lang="es-ES_tradnl" sz="3200" dirty="0" err="1"/>
              <a:t>macroglobulinemia</a:t>
            </a:r>
            <a:r>
              <a:rPr lang="es-ES_tradnl" sz="3200" dirty="0"/>
              <a:t> de </a:t>
            </a:r>
            <a:r>
              <a:rPr lang="es-ES_tradnl" sz="3200" dirty="0" err="1"/>
              <a:t>Waldestrom</a:t>
            </a:r>
            <a:r>
              <a:rPr lang="es-ES_tradnl" sz="3200" dirty="0"/>
              <a:t> sin embargo otros con </a:t>
            </a:r>
            <a:r>
              <a:rPr lang="es-ES_tradnl" sz="3200" dirty="0" err="1"/>
              <a:t>gammapatía</a:t>
            </a:r>
            <a:r>
              <a:rPr lang="es-ES_tradnl" sz="3200" dirty="0"/>
              <a:t> monoclonal no tenían evidencia de malignidad y </a:t>
            </a:r>
            <a:r>
              <a:rPr lang="es-ES_tradnl" sz="3200" dirty="0" err="1"/>
              <a:t>Waldestrom</a:t>
            </a:r>
            <a:r>
              <a:rPr lang="es-ES_tradnl" sz="3200" dirty="0"/>
              <a:t> consideró el diagnóstico de </a:t>
            </a:r>
            <a:r>
              <a:rPr lang="es-ES_tradnl" sz="3200" dirty="0" err="1"/>
              <a:t>hipergamaglobulinemia</a:t>
            </a:r>
            <a:r>
              <a:rPr lang="es-ES_tradnl" sz="3200" dirty="0"/>
              <a:t> </a:t>
            </a:r>
            <a:r>
              <a:rPr lang="es-ES_tradnl" sz="3200" dirty="0" err="1"/>
              <a:t>escencia</a:t>
            </a:r>
            <a:r>
              <a:rPr lang="es-ES_tradnl" sz="3200" dirty="0"/>
              <a:t> </a:t>
            </a:r>
            <a:endParaRPr lang="es-ES" sz="3200" dirty="0"/>
          </a:p>
          <a:p>
            <a:pPr marL="0" indent="0" algn="just">
              <a:buNone/>
            </a:pPr>
            <a:endParaRPr lang="es-ES_tradnl" sz="3200" dirty="0"/>
          </a:p>
        </p:txBody>
      </p:sp>
      <p:sp>
        <p:nvSpPr>
          <p:cNvPr id="10" name="Rectángulo 9"/>
          <p:cNvSpPr/>
          <p:nvPr/>
        </p:nvSpPr>
        <p:spPr>
          <a:xfrm>
            <a:off x="0" y="0"/>
            <a:ext cx="324465" cy="6858000"/>
          </a:xfrm>
          <a:prstGeom prst="rect">
            <a:avLst/>
          </a:prstGeom>
          <a:solidFill>
            <a:srgbClr val="2D8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Conector recto 8"/>
          <p:cNvCxnSpPr/>
          <p:nvPr/>
        </p:nvCxnSpPr>
        <p:spPr>
          <a:xfrm>
            <a:off x="10771236" y="6203989"/>
            <a:ext cx="0" cy="4805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Marcador de contenido 5"/>
          <p:cNvSpPr txBox="1">
            <a:spLocks/>
          </p:cNvSpPr>
          <p:nvPr/>
        </p:nvSpPr>
        <p:spPr>
          <a:xfrm>
            <a:off x="814387" y="2505075"/>
            <a:ext cx="5183188" cy="3463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s-ES_tradnl"/>
          </a:p>
        </p:txBody>
      </p:sp>
      <p:sp>
        <p:nvSpPr>
          <p:cNvPr id="13" name="CuadroTexto 12">
            <a:extLst>
              <a:ext uri="{FF2B5EF4-FFF2-40B4-BE49-F238E27FC236}">
                <a16:creationId xmlns:a16="http://schemas.microsoft.com/office/drawing/2014/main" id="{EE47991A-E62B-4CA7-AA82-D4660A0DAE4D}"/>
              </a:ext>
            </a:extLst>
          </p:cNvPr>
          <p:cNvSpPr txBox="1"/>
          <p:nvPr/>
        </p:nvSpPr>
        <p:spPr>
          <a:xfrm>
            <a:off x="261257" y="78377"/>
            <a:ext cx="4415246" cy="369332"/>
          </a:xfrm>
          <a:prstGeom prst="rect">
            <a:avLst/>
          </a:prstGeom>
          <a:noFill/>
        </p:spPr>
        <p:txBody>
          <a:bodyPr wrap="square" rtlCol="0">
            <a:spAutoFit/>
          </a:bodyPr>
          <a:lstStyle/>
          <a:p>
            <a:r>
              <a:rPr lang="es-CO" dirty="0">
                <a:solidFill>
                  <a:schemeClr val="bg2">
                    <a:lumMod val="75000"/>
                  </a:schemeClr>
                </a:solidFill>
              </a:rPr>
              <a:t>Hitos de diagnóstico  </a:t>
            </a:r>
            <a:r>
              <a:rPr lang="es-CO" dirty="0"/>
              <a:t> </a:t>
            </a:r>
          </a:p>
        </p:txBody>
      </p:sp>
    </p:spTree>
    <p:extLst>
      <p:ext uri="{BB962C8B-B14F-4D97-AF65-F5344CB8AC3E}">
        <p14:creationId xmlns:p14="http://schemas.microsoft.com/office/powerpoint/2010/main" val="1176997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1292"/>
            <a:ext cx="10515600" cy="945100"/>
          </a:xfrm>
        </p:spPr>
        <p:txBody>
          <a:bodyPr/>
          <a:lstStyle/>
          <a:p>
            <a:pPr algn="ctr"/>
            <a:r>
              <a:rPr lang="es-ES" b="1" dirty="0" smtClean="0"/>
              <a:t>Manifestaciones clínicas </a:t>
            </a:r>
            <a:endParaRPr lang="es-ES_tradnl" b="1" dirty="0"/>
          </a:p>
        </p:txBody>
      </p:sp>
      <p:pic>
        <p:nvPicPr>
          <p:cNvPr id="7" name="Marcador de contenido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9419302" y="6203989"/>
            <a:ext cx="2448233" cy="480555"/>
          </a:xfrm>
        </p:spPr>
      </p:pic>
      <p:sp>
        <p:nvSpPr>
          <p:cNvPr id="6" name="Marcador de contenido 5"/>
          <p:cNvSpPr>
            <a:spLocks noGrp="1"/>
          </p:cNvSpPr>
          <p:nvPr>
            <p:ph sz="quarter" idx="4"/>
          </p:nvPr>
        </p:nvSpPr>
        <p:spPr>
          <a:xfrm>
            <a:off x="1727201" y="1683567"/>
            <a:ext cx="9278976" cy="4313247"/>
          </a:xfrm>
        </p:spPr>
        <p:txBody>
          <a:bodyPr>
            <a:noAutofit/>
          </a:bodyPr>
          <a:lstStyle/>
          <a:p>
            <a:pPr lvl="0" algn="just"/>
            <a:r>
              <a:rPr lang="es-ES_tradnl" dirty="0"/>
              <a:t>Dolor óseo con lesiones líticas descubiertas en serie ósea u otro método diagnóstico.</a:t>
            </a:r>
          </a:p>
          <a:p>
            <a:pPr lvl="0" algn="just"/>
            <a:r>
              <a:rPr lang="es-ES_tradnl" dirty="0"/>
              <a:t>Signos sistémicos o síntomas sugestivos de malignidad como síndrome constitucional o anemia no explicada</a:t>
            </a:r>
          </a:p>
          <a:p>
            <a:pPr lvl="0" algn="just"/>
            <a:r>
              <a:rPr lang="es-ES_tradnl" dirty="0"/>
              <a:t>Incremento en la concentración de proteínas totales y/o la presencia de proteína monoclonal en suero o en orina</a:t>
            </a:r>
          </a:p>
          <a:p>
            <a:pPr lvl="0" algn="just"/>
            <a:r>
              <a:rPr lang="es-ES_tradnl" dirty="0"/>
              <a:t>Hipercalcemia sintomática o descubierta de forma incidental</a:t>
            </a:r>
          </a:p>
          <a:p>
            <a:pPr lvl="0" algn="just"/>
            <a:r>
              <a:rPr lang="es-ES_tradnl" dirty="0"/>
              <a:t>Falla renal aguda con uro-análisis sin sedimento activo o raramente síndrome nefrótico secundario a la </a:t>
            </a:r>
            <a:r>
              <a:rPr lang="es-ES_tradnl" dirty="0" err="1"/>
              <a:t>amiloidosis</a:t>
            </a:r>
            <a:r>
              <a:rPr lang="es-ES_tradnl" dirty="0"/>
              <a:t> AL. </a:t>
            </a:r>
          </a:p>
          <a:p>
            <a:pPr marL="0" indent="0" algn="just">
              <a:buNone/>
            </a:pPr>
            <a:endParaRPr lang="es-ES_tradnl" dirty="0"/>
          </a:p>
        </p:txBody>
      </p:sp>
      <p:sp>
        <p:nvSpPr>
          <p:cNvPr id="10" name="Rectángulo 9"/>
          <p:cNvSpPr/>
          <p:nvPr/>
        </p:nvSpPr>
        <p:spPr>
          <a:xfrm>
            <a:off x="0" y="0"/>
            <a:ext cx="324465" cy="6858000"/>
          </a:xfrm>
          <a:prstGeom prst="rect">
            <a:avLst/>
          </a:prstGeom>
          <a:solidFill>
            <a:srgbClr val="2D8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Conector recto 8"/>
          <p:cNvCxnSpPr/>
          <p:nvPr/>
        </p:nvCxnSpPr>
        <p:spPr>
          <a:xfrm>
            <a:off x="10771236" y="6203989"/>
            <a:ext cx="0" cy="4805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Marcador de contenido 5"/>
          <p:cNvSpPr txBox="1">
            <a:spLocks/>
          </p:cNvSpPr>
          <p:nvPr/>
        </p:nvSpPr>
        <p:spPr>
          <a:xfrm>
            <a:off x="814387" y="2505075"/>
            <a:ext cx="5183188" cy="3463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s-ES_tradnl"/>
          </a:p>
        </p:txBody>
      </p:sp>
      <p:sp>
        <p:nvSpPr>
          <p:cNvPr id="13" name="CuadroTexto 12">
            <a:extLst>
              <a:ext uri="{FF2B5EF4-FFF2-40B4-BE49-F238E27FC236}">
                <a16:creationId xmlns:a16="http://schemas.microsoft.com/office/drawing/2014/main" id="{EE47991A-E62B-4CA7-AA82-D4660A0DAE4D}"/>
              </a:ext>
            </a:extLst>
          </p:cNvPr>
          <p:cNvSpPr txBox="1"/>
          <p:nvPr/>
        </p:nvSpPr>
        <p:spPr>
          <a:xfrm>
            <a:off x="261257" y="49348"/>
            <a:ext cx="4415246" cy="369332"/>
          </a:xfrm>
          <a:prstGeom prst="rect">
            <a:avLst/>
          </a:prstGeom>
          <a:noFill/>
        </p:spPr>
        <p:txBody>
          <a:bodyPr wrap="square" rtlCol="0">
            <a:spAutoFit/>
          </a:bodyPr>
          <a:lstStyle/>
          <a:p>
            <a:r>
              <a:rPr lang="es-CO" dirty="0" smtClean="0">
                <a:solidFill>
                  <a:schemeClr val="bg2">
                    <a:lumMod val="75000"/>
                  </a:schemeClr>
                </a:solidFill>
              </a:rPr>
              <a:t>Manifestaciones clínicas</a:t>
            </a:r>
            <a:r>
              <a:rPr lang="es-CO" dirty="0" smtClean="0"/>
              <a:t> </a:t>
            </a:r>
            <a:endParaRPr lang="es-CO" dirty="0"/>
          </a:p>
        </p:txBody>
      </p:sp>
    </p:spTree>
    <p:extLst>
      <p:ext uri="{BB962C8B-B14F-4D97-AF65-F5344CB8AC3E}">
        <p14:creationId xmlns:p14="http://schemas.microsoft.com/office/powerpoint/2010/main" val="2030605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4387" y="393222"/>
            <a:ext cx="10515600" cy="945100"/>
          </a:xfrm>
        </p:spPr>
        <p:txBody>
          <a:bodyPr/>
          <a:lstStyle/>
          <a:p>
            <a:pPr algn="ctr"/>
            <a:r>
              <a:rPr lang="es-ES" b="1" dirty="0" smtClean="0"/>
              <a:t>Diagnóstico de MM</a:t>
            </a:r>
            <a:endParaRPr lang="es-ES_tradnl" b="1" dirty="0"/>
          </a:p>
        </p:txBody>
      </p:sp>
      <p:pic>
        <p:nvPicPr>
          <p:cNvPr id="7" name="Marcador de contenido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9419302" y="6203989"/>
            <a:ext cx="2448233" cy="480555"/>
          </a:xfrm>
        </p:spPr>
      </p:pic>
      <p:sp>
        <p:nvSpPr>
          <p:cNvPr id="6" name="Marcador de contenido 5"/>
          <p:cNvSpPr>
            <a:spLocks noGrp="1"/>
          </p:cNvSpPr>
          <p:nvPr>
            <p:ph sz="quarter" idx="4"/>
          </p:nvPr>
        </p:nvSpPr>
        <p:spPr>
          <a:xfrm>
            <a:off x="1243158" y="1585433"/>
            <a:ext cx="10488678" cy="4313247"/>
          </a:xfrm>
        </p:spPr>
        <p:txBody>
          <a:bodyPr>
            <a:noAutofit/>
          </a:bodyPr>
          <a:lstStyle/>
          <a:p>
            <a:pPr algn="just"/>
            <a:r>
              <a:rPr lang="es-ES" dirty="0"/>
              <a:t>Modelo de historia clínica </a:t>
            </a:r>
          </a:p>
          <a:p>
            <a:pPr algn="just"/>
            <a:r>
              <a:rPr lang="es-ES" dirty="0"/>
              <a:t>Test diagnósticos en MM</a:t>
            </a:r>
          </a:p>
          <a:p>
            <a:pPr algn="just"/>
            <a:r>
              <a:rPr lang="es-ES" dirty="0"/>
              <a:t>Criterios diagnósticos: </a:t>
            </a:r>
          </a:p>
          <a:p>
            <a:pPr lvl="0" algn="just"/>
            <a:r>
              <a:rPr lang="es-ES_tradnl" dirty="0"/>
              <a:t>Infiltración de 10% o más por plasmocitos en la MO o en un </a:t>
            </a:r>
            <a:r>
              <a:rPr lang="es-ES_tradnl" dirty="0" err="1"/>
              <a:t>plasmocitoma</a:t>
            </a:r>
            <a:r>
              <a:rPr lang="es-ES_tradnl" dirty="0"/>
              <a:t> de tejido blando que sean </a:t>
            </a:r>
            <a:r>
              <a:rPr lang="es-ES_tradnl" dirty="0" err="1"/>
              <a:t>clonales</a:t>
            </a:r>
            <a:r>
              <a:rPr lang="es-ES_tradnl" dirty="0"/>
              <a:t> determinado esto por restricción de cadenas livianas en </a:t>
            </a:r>
            <a:r>
              <a:rPr lang="es-ES_tradnl" dirty="0" err="1"/>
              <a:t>citometría</a:t>
            </a:r>
            <a:r>
              <a:rPr lang="es-ES_tradnl" dirty="0"/>
              <a:t> de flujo, </a:t>
            </a:r>
            <a:r>
              <a:rPr lang="es-ES_tradnl" dirty="0" err="1"/>
              <a:t>inmunohistoquímica</a:t>
            </a:r>
            <a:r>
              <a:rPr lang="es-ES_tradnl" dirty="0"/>
              <a:t> o </a:t>
            </a:r>
            <a:r>
              <a:rPr lang="es-ES_tradnl" dirty="0" err="1"/>
              <a:t>inmunofluorescencia</a:t>
            </a:r>
            <a:r>
              <a:rPr lang="es-ES_tradnl" dirty="0"/>
              <a:t>. El porcentaje debe estar dado por la biopsia de MO cuando sea posible. Si hay disparidad entre métodos se debe usar el valor mas alto. Un 4% tendrán menos del 10% dado que el compromiso puede ser focal. Puede ser necesario repetir la biopsia en algunos pacientes.</a:t>
            </a:r>
          </a:p>
          <a:p>
            <a:pPr marL="0" indent="0" algn="just">
              <a:buNone/>
            </a:pPr>
            <a:endParaRPr lang="es-ES_tradnl" dirty="0"/>
          </a:p>
        </p:txBody>
      </p:sp>
      <p:sp>
        <p:nvSpPr>
          <p:cNvPr id="10" name="Rectángulo 9"/>
          <p:cNvSpPr/>
          <p:nvPr/>
        </p:nvSpPr>
        <p:spPr>
          <a:xfrm>
            <a:off x="0" y="0"/>
            <a:ext cx="324465" cy="6858000"/>
          </a:xfrm>
          <a:prstGeom prst="rect">
            <a:avLst/>
          </a:prstGeom>
          <a:solidFill>
            <a:srgbClr val="2D8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Conector recto 8"/>
          <p:cNvCxnSpPr/>
          <p:nvPr/>
        </p:nvCxnSpPr>
        <p:spPr>
          <a:xfrm>
            <a:off x="10771236" y="6203989"/>
            <a:ext cx="0" cy="4805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Marcador de contenido 5"/>
          <p:cNvSpPr txBox="1">
            <a:spLocks/>
          </p:cNvSpPr>
          <p:nvPr/>
        </p:nvSpPr>
        <p:spPr>
          <a:xfrm>
            <a:off x="814387" y="2505075"/>
            <a:ext cx="5183188" cy="3463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s-ES_tradnl"/>
          </a:p>
        </p:txBody>
      </p:sp>
      <p:sp>
        <p:nvSpPr>
          <p:cNvPr id="13" name="CuadroTexto 12">
            <a:extLst>
              <a:ext uri="{FF2B5EF4-FFF2-40B4-BE49-F238E27FC236}">
                <a16:creationId xmlns:a16="http://schemas.microsoft.com/office/drawing/2014/main" id="{EE47991A-E62B-4CA7-AA82-D4660A0DAE4D}"/>
              </a:ext>
            </a:extLst>
          </p:cNvPr>
          <p:cNvSpPr txBox="1"/>
          <p:nvPr/>
        </p:nvSpPr>
        <p:spPr>
          <a:xfrm>
            <a:off x="261257" y="49348"/>
            <a:ext cx="4415246" cy="369332"/>
          </a:xfrm>
          <a:prstGeom prst="rect">
            <a:avLst/>
          </a:prstGeom>
          <a:noFill/>
        </p:spPr>
        <p:txBody>
          <a:bodyPr wrap="square" rtlCol="0">
            <a:spAutoFit/>
          </a:bodyPr>
          <a:lstStyle/>
          <a:p>
            <a:r>
              <a:rPr lang="es-CO" dirty="0" smtClean="0">
                <a:solidFill>
                  <a:schemeClr val="bg2">
                    <a:lumMod val="75000"/>
                  </a:schemeClr>
                </a:solidFill>
              </a:rPr>
              <a:t>Diagnóstico  </a:t>
            </a:r>
            <a:r>
              <a:rPr lang="es-CO" dirty="0" smtClean="0"/>
              <a:t> </a:t>
            </a:r>
            <a:endParaRPr lang="es-CO" dirty="0"/>
          </a:p>
        </p:txBody>
      </p:sp>
    </p:spTree>
    <p:extLst>
      <p:ext uri="{BB962C8B-B14F-4D97-AF65-F5344CB8AC3E}">
        <p14:creationId xmlns:p14="http://schemas.microsoft.com/office/powerpoint/2010/main" val="2814590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9419302" y="6203989"/>
            <a:ext cx="2448233" cy="480555"/>
          </a:xfrm>
        </p:spPr>
      </p:pic>
      <p:sp>
        <p:nvSpPr>
          <p:cNvPr id="6" name="Marcador de contenido 5"/>
          <p:cNvSpPr>
            <a:spLocks noGrp="1"/>
          </p:cNvSpPr>
          <p:nvPr>
            <p:ph sz="quarter" idx="4"/>
          </p:nvPr>
        </p:nvSpPr>
        <p:spPr>
          <a:xfrm>
            <a:off x="1243158" y="653143"/>
            <a:ext cx="10488678" cy="5260051"/>
          </a:xfrm>
        </p:spPr>
        <p:txBody>
          <a:bodyPr>
            <a:noAutofit/>
          </a:bodyPr>
          <a:lstStyle/>
          <a:p>
            <a:pPr lvl="0"/>
            <a:r>
              <a:rPr lang="es-ES_tradnl" sz="2100" dirty="0"/>
              <a:t>Asociado a presencia de daño orgánico (criterios CRAB) </a:t>
            </a:r>
          </a:p>
          <a:p>
            <a:pPr marL="514350" lvl="0" indent="-514350">
              <a:buFont typeface="+mj-lt"/>
              <a:buAutoNum type="alphaLcPeriod"/>
            </a:pPr>
            <a:r>
              <a:rPr lang="es-ES_tradnl" sz="2100" dirty="0"/>
              <a:t>Anemia menor de 10g/</a:t>
            </a:r>
            <a:r>
              <a:rPr lang="es-ES_tradnl" sz="2100" dirty="0" err="1"/>
              <a:t>dL</a:t>
            </a:r>
            <a:r>
              <a:rPr lang="es-ES_tradnl" sz="2100" dirty="0"/>
              <a:t> o mayor a 2 g/</a:t>
            </a:r>
            <a:r>
              <a:rPr lang="es-ES_tradnl" sz="2100" dirty="0" err="1"/>
              <a:t>dL</a:t>
            </a:r>
            <a:r>
              <a:rPr lang="es-ES_tradnl" sz="2100" dirty="0"/>
              <a:t> por debajo del valor normal. </a:t>
            </a:r>
          </a:p>
          <a:p>
            <a:pPr marL="514350" lvl="0" indent="-514350">
              <a:buFont typeface="+mj-lt"/>
              <a:buAutoNum type="alphaLcPeriod"/>
            </a:pPr>
            <a:r>
              <a:rPr lang="es-ES_tradnl" sz="2100" dirty="0"/>
              <a:t>Hipercalcemia mayor de 11 mg/</a:t>
            </a:r>
            <a:r>
              <a:rPr lang="es-ES_tradnl" sz="2100" dirty="0" err="1"/>
              <a:t>dL</a:t>
            </a:r>
            <a:r>
              <a:rPr lang="es-ES_tradnl" sz="2100" dirty="0"/>
              <a:t> descartando otras causas de hipercalcemia.</a:t>
            </a:r>
          </a:p>
          <a:p>
            <a:pPr marL="514350" lvl="0" indent="-514350">
              <a:buFont typeface="+mj-lt"/>
              <a:buAutoNum type="alphaLcPeriod"/>
            </a:pPr>
            <a:r>
              <a:rPr lang="es-ES_tradnl" sz="2100" dirty="0"/>
              <a:t>Insuficiencia renal con un aclaramiento de creatinina menor de 40 </a:t>
            </a:r>
            <a:r>
              <a:rPr lang="es-ES_tradnl" sz="2100" dirty="0" err="1"/>
              <a:t>mL</a:t>
            </a:r>
            <a:r>
              <a:rPr lang="es-ES_tradnl" sz="2100" dirty="0"/>
              <a:t>/min o creatinina sérica mayor de 2. Se prefiere el aclaramiento de creatinina.</a:t>
            </a:r>
          </a:p>
          <a:p>
            <a:pPr marL="514350" lvl="0" indent="-514350">
              <a:buFont typeface="+mj-lt"/>
              <a:buAutoNum type="alphaLcPeriod"/>
            </a:pPr>
            <a:r>
              <a:rPr lang="es-ES_tradnl" sz="2100" dirty="0"/>
              <a:t>Lesiones óseas. Una o mas lesiones </a:t>
            </a:r>
            <a:r>
              <a:rPr lang="es-ES_tradnl" sz="2100" dirty="0" err="1"/>
              <a:t>osteolíticas</a:t>
            </a:r>
            <a:r>
              <a:rPr lang="es-ES_tradnl" sz="2100" dirty="0"/>
              <a:t> mayor o igual a 5mm en tamaño en radiografía, IRM, TAC o PET CT. No son criterios aumento de la captación de la FDG, osteoporosis, fractura por compresión vertebral si no hay lesiones líticas. Cuando hay duda se requiere biopsia del hueso comprometido. </a:t>
            </a:r>
          </a:p>
          <a:p>
            <a:pPr marL="0" indent="0">
              <a:buNone/>
            </a:pPr>
            <a:endParaRPr lang="es-ES_tradnl" sz="2100" dirty="0"/>
          </a:p>
          <a:p>
            <a:pPr lvl="0"/>
            <a:r>
              <a:rPr lang="es-ES_tradnl" sz="2100" dirty="0"/>
              <a:t>Presencia de marcador de progresión inevitable </a:t>
            </a:r>
          </a:p>
          <a:p>
            <a:pPr marL="514350" lvl="0" indent="-514350">
              <a:buFont typeface="+mj-lt"/>
              <a:buAutoNum type="alphaLcPeriod"/>
            </a:pPr>
            <a:r>
              <a:rPr lang="es-ES_tradnl" sz="2100" dirty="0"/>
              <a:t>Infiltración por plasmocitos tumorales mayor o igual a 60% en MO</a:t>
            </a:r>
          </a:p>
          <a:p>
            <a:pPr marL="514350" lvl="0" indent="-514350">
              <a:buFont typeface="+mj-lt"/>
              <a:buAutoNum type="alphaLcPeriod"/>
            </a:pPr>
            <a:r>
              <a:rPr lang="es-ES_tradnl" sz="2100" dirty="0"/>
              <a:t>Relación de cadena comprometida sobre no comprometida mayor de 100 si se detecta que la comprometida es por lo menos de 100 mg/L</a:t>
            </a:r>
          </a:p>
          <a:p>
            <a:pPr marL="514350" lvl="0" indent="-514350">
              <a:buFont typeface="+mj-lt"/>
              <a:buAutoNum type="alphaLcPeriod"/>
            </a:pPr>
            <a:r>
              <a:rPr lang="es-ES_tradnl" sz="2100" dirty="0"/>
              <a:t>IRM con una o más lesiones focales comprometiendo hueso o médula ósea.</a:t>
            </a:r>
          </a:p>
          <a:p>
            <a:pPr marL="0" indent="0" algn="just">
              <a:buNone/>
            </a:pPr>
            <a:endParaRPr lang="es-ES_tradnl" sz="2100" dirty="0"/>
          </a:p>
        </p:txBody>
      </p:sp>
      <p:sp>
        <p:nvSpPr>
          <p:cNvPr id="10" name="Rectángulo 9"/>
          <p:cNvSpPr/>
          <p:nvPr/>
        </p:nvSpPr>
        <p:spPr>
          <a:xfrm>
            <a:off x="0" y="0"/>
            <a:ext cx="324465" cy="6858000"/>
          </a:xfrm>
          <a:prstGeom prst="rect">
            <a:avLst/>
          </a:prstGeom>
          <a:solidFill>
            <a:srgbClr val="2D8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Conector recto 8"/>
          <p:cNvCxnSpPr/>
          <p:nvPr/>
        </p:nvCxnSpPr>
        <p:spPr>
          <a:xfrm>
            <a:off x="10771236" y="6203989"/>
            <a:ext cx="0" cy="4805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EE47991A-E62B-4CA7-AA82-D4660A0DAE4D}"/>
              </a:ext>
            </a:extLst>
          </p:cNvPr>
          <p:cNvSpPr txBox="1"/>
          <p:nvPr/>
        </p:nvSpPr>
        <p:spPr>
          <a:xfrm>
            <a:off x="261257" y="49348"/>
            <a:ext cx="4415246" cy="369332"/>
          </a:xfrm>
          <a:prstGeom prst="rect">
            <a:avLst/>
          </a:prstGeom>
          <a:noFill/>
        </p:spPr>
        <p:txBody>
          <a:bodyPr wrap="square" rtlCol="0">
            <a:spAutoFit/>
          </a:bodyPr>
          <a:lstStyle/>
          <a:p>
            <a:r>
              <a:rPr lang="es-CO" dirty="0" smtClean="0">
                <a:solidFill>
                  <a:schemeClr val="bg2">
                    <a:lumMod val="75000"/>
                  </a:schemeClr>
                </a:solidFill>
              </a:rPr>
              <a:t>Diagnóstico  </a:t>
            </a:r>
            <a:r>
              <a:rPr lang="es-CO" dirty="0" smtClean="0"/>
              <a:t> </a:t>
            </a:r>
            <a:endParaRPr lang="es-CO" dirty="0"/>
          </a:p>
        </p:txBody>
      </p:sp>
    </p:spTree>
    <p:extLst>
      <p:ext uri="{BB962C8B-B14F-4D97-AF65-F5344CB8AC3E}">
        <p14:creationId xmlns:p14="http://schemas.microsoft.com/office/powerpoint/2010/main" val="18417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imagen 8"/>
          <p:cNvSpPr>
            <a:spLocks noGrp="1"/>
          </p:cNvSpPr>
          <p:nvPr>
            <p:ph type="pic" sz="quarter" idx="10"/>
          </p:nvPr>
        </p:nvSpPr>
        <p:spPr/>
      </p:sp>
      <p:sp>
        <p:nvSpPr>
          <p:cNvPr id="12" name="Rectángulo 11"/>
          <p:cNvSpPr/>
          <p:nvPr/>
        </p:nvSpPr>
        <p:spPr>
          <a:xfrm>
            <a:off x="0" y="0"/>
            <a:ext cx="6091376" cy="6858000"/>
          </a:xfrm>
          <a:prstGeom prst="rect">
            <a:avLst/>
          </a:prstGeom>
          <a:solidFill>
            <a:srgbClr val="2D8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Marcador de texto 9"/>
          <p:cNvSpPr>
            <a:spLocks noGrp="1"/>
          </p:cNvSpPr>
          <p:nvPr>
            <p:ph type="body" sz="quarter" idx="17"/>
          </p:nvPr>
        </p:nvSpPr>
        <p:spPr/>
        <p:txBody>
          <a:bodyPr/>
          <a:lstStyle/>
          <a:p>
            <a:r>
              <a:rPr lang="es-ES_tradnl" dirty="0"/>
              <a:t>Médico Internista - Hematólogo</a:t>
            </a:r>
          </a:p>
        </p:txBody>
      </p:sp>
      <p:sp>
        <p:nvSpPr>
          <p:cNvPr id="11" name="Marcador de texto 10"/>
          <p:cNvSpPr>
            <a:spLocks noGrp="1"/>
          </p:cNvSpPr>
          <p:nvPr>
            <p:ph type="body" sz="quarter" idx="18"/>
          </p:nvPr>
        </p:nvSpPr>
        <p:spPr>
          <a:xfrm>
            <a:off x="491671" y="2848201"/>
            <a:ext cx="6345228" cy="686979"/>
          </a:xfrm>
        </p:spPr>
        <p:txBody>
          <a:bodyPr/>
          <a:lstStyle/>
          <a:p>
            <a:r>
              <a:rPr lang="es-ES_tradnl" dirty="0"/>
              <a:t>Dr. Humberto Martínez </a:t>
            </a:r>
          </a:p>
        </p:txBody>
      </p:sp>
      <p:pic>
        <p:nvPicPr>
          <p:cNvPr id="14" name="Imagen 1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1671" y="6085860"/>
            <a:ext cx="2664677" cy="516194"/>
          </a:xfrm>
          <a:prstGeom prst="rect">
            <a:avLst/>
          </a:prstGeom>
        </p:spPr>
      </p:pic>
    </p:spTree>
    <p:extLst>
      <p:ext uri="{BB962C8B-B14F-4D97-AF65-F5344CB8AC3E}">
        <p14:creationId xmlns:p14="http://schemas.microsoft.com/office/powerpoint/2010/main" val="579342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4387" y="393222"/>
            <a:ext cx="10515600" cy="945100"/>
          </a:xfrm>
        </p:spPr>
        <p:txBody>
          <a:bodyPr/>
          <a:lstStyle/>
          <a:p>
            <a:pPr algn="ctr"/>
            <a:r>
              <a:rPr lang="es-ES" b="1" dirty="0" smtClean="0"/>
              <a:t>Diagnóstico diferencial</a:t>
            </a:r>
            <a:endParaRPr lang="es-ES_tradnl" b="1" dirty="0"/>
          </a:p>
        </p:txBody>
      </p:sp>
      <p:pic>
        <p:nvPicPr>
          <p:cNvPr id="7" name="Marcador de contenido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9419302" y="6203989"/>
            <a:ext cx="2448233" cy="480555"/>
          </a:xfrm>
        </p:spPr>
      </p:pic>
      <p:sp>
        <p:nvSpPr>
          <p:cNvPr id="6" name="Marcador de contenido 5"/>
          <p:cNvSpPr>
            <a:spLocks noGrp="1"/>
          </p:cNvSpPr>
          <p:nvPr>
            <p:ph sz="quarter" idx="4"/>
          </p:nvPr>
        </p:nvSpPr>
        <p:spPr>
          <a:xfrm>
            <a:off x="1243158" y="1585433"/>
            <a:ext cx="10488678" cy="4313247"/>
          </a:xfrm>
        </p:spPr>
        <p:txBody>
          <a:bodyPr>
            <a:noAutofit/>
          </a:bodyPr>
          <a:lstStyle/>
          <a:p>
            <a:pPr algn="just"/>
            <a:r>
              <a:rPr lang="es-ES" dirty="0" err="1" smtClean="0"/>
              <a:t>Gamapatía</a:t>
            </a:r>
            <a:r>
              <a:rPr lang="es-ES" dirty="0" smtClean="0"/>
              <a:t> monoclonal de significado incierto MGUS</a:t>
            </a:r>
          </a:p>
          <a:p>
            <a:pPr algn="just"/>
            <a:r>
              <a:rPr lang="es-ES" dirty="0" smtClean="0"/>
              <a:t>Mieloma múltiple asintomático</a:t>
            </a:r>
          </a:p>
          <a:p>
            <a:pPr algn="just"/>
            <a:r>
              <a:rPr lang="es-ES" dirty="0" err="1" smtClean="0"/>
              <a:t>Microglobulinemia</a:t>
            </a:r>
            <a:r>
              <a:rPr lang="es-ES" dirty="0" smtClean="0"/>
              <a:t> de </a:t>
            </a:r>
            <a:r>
              <a:rPr lang="es-ES" dirty="0" err="1" smtClean="0"/>
              <a:t>Waldestrom</a:t>
            </a:r>
            <a:r>
              <a:rPr lang="es-ES" dirty="0" smtClean="0"/>
              <a:t> y MM </a:t>
            </a:r>
            <a:r>
              <a:rPr lang="es-ES" dirty="0" err="1" smtClean="0"/>
              <a:t>IgM</a:t>
            </a:r>
            <a:endParaRPr lang="es-ES" dirty="0" smtClean="0"/>
          </a:p>
          <a:p>
            <a:pPr algn="just"/>
            <a:r>
              <a:rPr lang="es-ES" dirty="0" err="1" smtClean="0"/>
              <a:t>Plasmocitoma</a:t>
            </a:r>
            <a:r>
              <a:rPr lang="es-ES" dirty="0" smtClean="0"/>
              <a:t> solitario</a:t>
            </a:r>
          </a:p>
          <a:p>
            <a:pPr algn="just"/>
            <a:r>
              <a:rPr lang="es-ES" dirty="0" err="1" smtClean="0"/>
              <a:t>Amiloidosis</a:t>
            </a:r>
            <a:endParaRPr lang="es-ES" dirty="0" smtClean="0"/>
          </a:p>
          <a:p>
            <a:pPr algn="just"/>
            <a:r>
              <a:rPr lang="es-ES" dirty="0" err="1" smtClean="0"/>
              <a:t>Sindrome</a:t>
            </a:r>
            <a:r>
              <a:rPr lang="es-ES" dirty="0" smtClean="0"/>
              <a:t> de POEMS (</a:t>
            </a:r>
            <a:r>
              <a:rPr lang="es-ES" dirty="0" err="1" smtClean="0"/>
              <a:t>Polineuropatía</a:t>
            </a:r>
            <a:r>
              <a:rPr lang="es-ES" dirty="0" smtClean="0"/>
              <a:t>, </a:t>
            </a:r>
            <a:r>
              <a:rPr lang="es-ES" dirty="0" err="1" smtClean="0"/>
              <a:t>organomegalia</a:t>
            </a:r>
            <a:r>
              <a:rPr lang="es-ES" dirty="0" smtClean="0"/>
              <a:t>, endocrinopatía, proteína monoclonal y cambios en la piel.</a:t>
            </a:r>
          </a:p>
          <a:p>
            <a:pPr algn="just"/>
            <a:r>
              <a:rPr lang="es-ES" dirty="0" smtClean="0"/>
              <a:t>Carcinoma </a:t>
            </a:r>
            <a:r>
              <a:rPr lang="es-ES" dirty="0" err="1" smtClean="0"/>
              <a:t>metastásico</a:t>
            </a:r>
            <a:endParaRPr lang="es-ES_tradnl" dirty="0"/>
          </a:p>
        </p:txBody>
      </p:sp>
      <p:sp>
        <p:nvSpPr>
          <p:cNvPr id="10" name="Rectángulo 9"/>
          <p:cNvSpPr/>
          <p:nvPr/>
        </p:nvSpPr>
        <p:spPr>
          <a:xfrm>
            <a:off x="0" y="0"/>
            <a:ext cx="324465" cy="6858000"/>
          </a:xfrm>
          <a:prstGeom prst="rect">
            <a:avLst/>
          </a:prstGeom>
          <a:solidFill>
            <a:srgbClr val="2D8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Conector recto 8"/>
          <p:cNvCxnSpPr/>
          <p:nvPr/>
        </p:nvCxnSpPr>
        <p:spPr>
          <a:xfrm>
            <a:off x="10771236" y="6203989"/>
            <a:ext cx="0" cy="4805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Marcador de contenido 5"/>
          <p:cNvSpPr txBox="1">
            <a:spLocks/>
          </p:cNvSpPr>
          <p:nvPr/>
        </p:nvSpPr>
        <p:spPr>
          <a:xfrm>
            <a:off x="814387" y="2505075"/>
            <a:ext cx="5183188" cy="3463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s-ES_tradnl"/>
          </a:p>
        </p:txBody>
      </p:sp>
      <p:sp>
        <p:nvSpPr>
          <p:cNvPr id="13" name="CuadroTexto 12">
            <a:extLst>
              <a:ext uri="{FF2B5EF4-FFF2-40B4-BE49-F238E27FC236}">
                <a16:creationId xmlns:a16="http://schemas.microsoft.com/office/drawing/2014/main" id="{EE47991A-E62B-4CA7-AA82-D4660A0DAE4D}"/>
              </a:ext>
            </a:extLst>
          </p:cNvPr>
          <p:cNvSpPr txBox="1"/>
          <p:nvPr/>
        </p:nvSpPr>
        <p:spPr>
          <a:xfrm>
            <a:off x="261257" y="49348"/>
            <a:ext cx="4415246" cy="369332"/>
          </a:xfrm>
          <a:prstGeom prst="rect">
            <a:avLst/>
          </a:prstGeom>
          <a:noFill/>
        </p:spPr>
        <p:txBody>
          <a:bodyPr wrap="square" rtlCol="0">
            <a:spAutoFit/>
          </a:bodyPr>
          <a:lstStyle/>
          <a:p>
            <a:r>
              <a:rPr lang="es-CO" dirty="0" smtClean="0">
                <a:solidFill>
                  <a:schemeClr val="bg2">
                    <a:lumMod val="75000"/>
                  </a:schemeClr>
                </a:solidFill>
              </a:rPr>
              <a:t>Diagnóstico  </a:t>
            </a:r>
            <a:r>
              <a:rPr lang="es-CO" dirty="0" smtClean="0"/>
              <a:t> </a:t>
            </a:r>
            <a:endParaRPr lang="es-CO" dirty="0"/>
          </a:p>
        </p:txBody>
      </p:sp>
    </p:spTree>
    <p:extLst>
      <p:ext uri="{BB962C8B-B14F-4D97-AF65-F5344CB8AC3E}">
        <p14:creationId xmlns:p14="http://schemas.microsoft.com/office/powerpoint/2010/main" val="204378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2193" y="526086"/>
            <a:ext cx="10515600" cy="945100"/>
          </a:xfrm>
        </p:spPr>
        <p:txBody>
          <a:bodyPr/>
          <a:lstStyle/>
          <a:p>
            <a:pPr algn="ctr"/>
            <a:r>
              <a:rPr lang="es-ES_tradnl" b="1" dirty="0" smtClean="0"/>
              <a:t>Epidemiología</a:t>
            </a:r>
            <a:endParaRPr lang="es-ES_tradnl" b="1" dirty="0"/>
          </a:p>
        </p:txBody>
      </p:sp>
      <p:pic>
        <p:nvPicPr>
          <p:cNvPr id="7" name="Marcador de contenido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9419302" y="6203989"/>
            <a:ext cx="2448233" cy="480555"/>
          </a:xfrm>
        </p:spPr>
      </p:pic>
      <p:sp>
        <p:nvSpPr>
          <p:cNvPr id="6" name="Marcador de contenido 5"/>
          <p:cNvSpPr>
            <a:spLocks noGrp="1"/>
          </p:cNvSpPr>
          <p:nvPr>
            <p:ph sz="quarter" idx="4"/>
          </p:nvPr>
        </p:nvSpPr>
        <p:spPr>
          <a:xfrm>
            <a:off x="2060434" y="1746589"/>
            <a:ext cx="9037359" cy="4457400"/>
          </a:xfrm>
        </p:spPr>
        <p:txBody>
          <a:bodyPr>
            <a:normAutofit/>
          </a:bodyPr>
          <a:lstStyle/>
          <a:p>
            <a:r>
              <a:rPr lang="es-ES" sz="3200" dirty="0"/>
              <a:t>1% de todos las neoplasias</a:t>
            </a:r>
          </a:p>
          <a:p>
            <a:r>
              <a:rPr lang="es-ES" sz="3200" dirty="0"/>
              <a:t>10% de las hematológicas</a:t>
            </a:r>
          </a:p>
          <a:p>
            <a:r>
              <a:rPr lang="es-ES" sz="3200" dirty="0"/>
              <a:t>Incurable</a:t>
            </a:r>
          </a:p>
          <a:p>
            <a:r>
              <a:rPr lang="es-ES" sz="3200" dirty="0"/>
              <a:t>Incidencia de 4.5 a 6 por 100.000 </a:t>
            </a:r>
            <a:r>
              <a:rPr lang="es-ES" sz="3200" dirty="0" err="1"/>
              <a:t>hab</a:t>
            </a:r>
            <a:r>
              <a:rPr lang="es-ES" sz="3200" dirty="0"/>
              <a:t>/año</a:t>
            </a:r>
          </a:p>
          <a:p>
            <a:r>
              <a:rPr lang="es-ES" sz="3200" dirty="0"/>
              <a:t>Mediana de edad al diagnóstico 72 años</a:t>
            </a:r>
          </a:p>
          <a:p>
            <a:r>
              <a:rPr lang="es-ES" sz="3200" dirty="0"/>
              <a:t>Mortalidad 4.1 por 100.000 </a:t>
            </a:r>
            <a:r>
              <a:rPr lang="es-ES" sz="3200" dirty="0" err="1"/>
              <a:t>hab</a:t>
            </a:r>
            <a:r>
              <a:rPr lang="es-ES" sz="3200" dirty="0"/>
              <a:t>/año</a:t>
            </a:r>
          </a:p>
          <a:p>
            <a:r>
              <a:rPr lang="es-ES" sz="3200" dirty="0"/>
              <a:t>Progresión desde MGUS</a:t>
            </a:r>
          </a:p>
          <a:p>
            <a:pPr marL="0" indent="0" algn="just">
              <a:buNone/>
            </a:pPr>
            <a:endParaRPr lang="es-ES_tradnl" sz="3200" dirty="0"/>
          </a:p>
        </p:txBody>
      </p:sp>
      <p:sp>
        <p:nvSpPr>
          <p:cNvPr id="10" name="Rectángulo 9"/>
          <p:cNvSpPr/>
          <p:nvPr/>
        </p:nvSpPr>
        <p:spPr>
          <a:xfrm>
            <a:off x="0" y="0"/>
            <a:ext cx="324465" cy="6858000"/>
          </a:xfrm>
          <a:prstGeom prst="rect">
            <a:avLst/>
          </a:prstGeom>
          <a:solidFill>
            <a:srgbClr val="2D8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Conector recto 8"/>
          <p:cNvCxnSpPr/>
          <p:nvPr/>
        </p:nvCxnSpPr>
        <p:spPr>
          <a:xfrm>
            <a:off x="10771236" y="6203989"/>
            <a:ext cx="0" cy="4805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Marcador de contenido 5"/>
          <p:cNvSpPr txBox="1">
            <a:spLocks/>
          </p:cNvSpPr>
          <p:nvPr/>
        </p:nvSpPr>
        <p:spPr>
          <a:xfrm>
            <a:off x="814387" y="2505075"/>
            <a:ext cx="5183188" cy="3463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s-ES_tradnl"/>
          </a:p>
        </p:txBody>
      </p:sp>
      <p:sp>
        <p:nvSpPr>
          <p:cNvPr id="13" name="CuadroTexto 12">
            <a:extLst>
              <a:ext uri="{FF2B5EF4-FFF2-40B4-BE49-F238E27FC236}">
                <a16:creationId xmlns:a16="http://schemas.microsoft.com/office/drawing/2014/main" id="{EE47991A-E62B-4CA7-AA82-D4660A0DAE4D}"/>
              </a:ext>
            </a:extLst>
          </p:cNvPr>
          <p:cNvSpPr txBox="1"/>
          <p:nvPr/>
        </p:nvSpPr>
        <p:spPr>
          <a:xfrm>
            <a:off x="261257" y="78377"/>
            <a:ext cx="4415246" cy="369332"/>
          </a:xfrm>
          <a:prstGeom prst="rect">
            <a:avLst/>
          </a:prstGeom>
          <a:noFill/>
        </p:spPr>
        <p:txBody>
          <a:bodyPr wrap="square" rtlCol="0">
            <a:spAutoFit/>
          </a:bodyPr>
          <a:lstStyle/>
          <a:p>
            <a:r>
              <a:rPr lang="es-CO" dirty="0" smtClean="0">
                <a:solidFill>
                  <a:schemeClr val="bg2">
                    <a:lumMod val="75000"/>
                  </a:schemeClr>
                </a:solidFill>
              </a:rPr>
              <a:t>Epidemiología </a:t>
            </a:r>
            <a:r>
              <a:rPr lang="es-CO" dirty="0" smtClean="0"/>
              <a:t> </a:t>
            </a:r>
            <a:endParaRPr lang="es-CO" dirty="0"/>
          </a:p>
        </p:txBody>
      </p:sp>
    </p:spTree>
    <p:extLst>
      <p:ext uri="{BB962C8B-B14F-4D97-AF65-F5344CB8AC3E}">
        <p14:creationId xmlns:p14="http://schemas.microsoft.com/office/powerpoint/2010/main" val="200714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9419302" y="6203989"/>
            <a:ext cx="2448233" cy="480555"/>
          </a:xfrm>
        </p:spPr>
      </p:pic>
      <p:sp>
        <p:nvSpPr>
          <p:cNvPr id="10" name="Rectángulo 9"/>
          <p:cNvSpPr/>
          <p:nvPr/>
        </p:nvSpPr>
        <p:spPr>
          <a:xfrm>
            <a:off x="0" y="0"/>
            <a:ext cx="324465" cy="6858000"/>
          </a:xfrm>
          <a:prstGeom prst="rect">
            <a:avLst/>
          </a:prstGeom>
          <a:solidFill>
            <a:srgbClr val="2D8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Conector recto 8"/>
          <p:cNvCxnSpPr/>
          <p:nvPr/>
        </p:nvCxnSpPr>
        <p:spPr>
          <a:xfrm>
            <a:off x="10771236" y="6203989"/>
            <a:ext cx="0" cy="4805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Marcador de contenido 5"/>
          <p:cNvSpPr txBox="1">
            <a:spLocks/>
          </p:cNvSpPr>
          <p:nvPr/>
        </p:nvSpPr>
        <p:spPr>
          <a:xfrm>
            <a:off x="814387" y="2505075"/>
            <a:ext cx="5183188" cy="3463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s-ES_tradnl"/>
          </a:p>
        </p:txBody>
      </p:sp>
      <p:sp>
        <p:nvSpPr>
          <p:cNvPr id="13" name="CuadroTexto 12">
            <a:extLst>
              <a:ext uri="{FF2B5EF4-FFF2-40B4-BE49-F238E27FC236}">
                <a16:creationId xmlns:a16="http://schemas.microsoft.com/office/drawing/2014/main" id="{EE47991A-E62B-4CA7-AA82-D4660A0DAE4D}"/>
              </a:ext>
            </a:extLst>
          </p:cNvPr>
          <p:cNvSpPr txBox="1"/>
          <p:nvPr/>
        </p:nvSpPr>
        <p:spPr>
          <a:xfrm>
            <a:off x="261257" y="78377"/>
            <a:ext cx="4415246" cy="369332"/>
          </a:xfrm>
          <a:prstGeom prst="rect">
            <a:avLst/>
          </a:prstGeom>
          <a:noFill/>
        </p:spPr>
        <p:txBody>
          <a:bodyPr wrap="square" rtlCol="0">
            <a:spAutoFit/>
          </a:bodyPr>
          <a:lstStyle/>
          <a:p>
            <a:r>
              <a:rPr lang="es-CO" dirty="0" smtClean="0">
                <a:solidFill>
                  <a:schemeClr val="bg2">
                    <a:lumMod val="75000"/>
                  </a:schemeClr>
                </a:solidFill>
              </a:rPr>
              <a:t>Epidemiología </a:t>
            </a:r>
            <a:r>
              <a:rPr lang="es-CO" dirty="0" smtClean="0"/>
              <a:t> </a:t>
            </a:r>
            <a:endParaRPr lang="es-CO" dirty="0"/>
          </a:p>
        </p:txBody>
      </p:sp>
      <p:pic>
        <p:nvPicPr>
          <p:cNvPr id="12" name="Imagen 11"/>
          <p:cNvPicPr>
            <a:picLocks noChangeAspect="1"/>
          </p:cNvPicPr>
          <p:nvPr/>
        </p:nvPicPr>
        <p:blipFill>
          <a:blip r:embed="rId3"/>
          <a:stretch>
            <a:fillRect/>
          </a:stretch>
        </p:blipFill>
        <p:spPr>
          <a:xfrm>
            <a:off x="1741835" y="1433057"/>
            <a:ext cx="4006830" cy="3160317"/>
          </a:xfrm>
          <a:prstGeom prst="rect">
            <a:avLst/>
          </a:prstGeom>
        </p:spPr>
      </p:pic>
      <p:pic>
        <p:nvPicPr>
          <p:cNvPr id="14" name="Imagen 13"/>
          <p:cNvPicPr>
            <a:picLocks noChangeAspect="1"/>
          </p:cNvPicPr>
          <p:nvPr/>
        </p:nvPicPr>
        <p:blipFill>
          <a:blip r:embed="rId4"/>
          <a:stretch>
            <a:fillRect/>
          </a:stretch>
        </p:blipFill>
        <p:spPr>
          <a:xfrm>
            <a:off x="6487497" y="1433058"/>
            <a:ext cx="4116216" cy="3160317"/>
          </a:xfrm>
          <a:prstGeom prst="rect">
            <a:avLst/>
          </a:prstGeom>
        </p:spPr>
      </p:pic>
      <p:sp>
        <p:nvSpPr>
          <p:cNvPr id="15" name="Rectángulo 14"/>
          <p:cNvSpPr/>
          <p:nvPr/>
        </p:nvSpPr>
        <p:spPr>
          <a:xfrm>
            <a:off x="2011965" y="4937016"/>
            <a:ext cx="8951064" cy="923330"/>
          </a:xfrm>
          <a:prstGeom prst="rect">
            <a:avLst/>
          </a:prstGeom>
        </p:spPr>
        <p:txBody>
          <a:bodyPr wrap="square">
            <a:spAutoFit/>
          </a:bodyPr>
          <a:lstStyle/>
          <a:p>
            <a:endParaRPr lang="zh-CN" altLang="en-US" dirty="0">
              <a:latin typeface="+mn-lt"/>
            </a:endParaRPr>
          </a:p>
          <a:p>
            <a:r>
              <a:rPr lang="es-ES" altLang="zh-CN" dirty="0">
                <a:latin typeface="+mn-lt"/>
              </a:rPr>
              <a:t>Figura 9. Incidencia acumulada de progresión temprana y supervivencia global en relación a la clasificación pronóstica. </a:t>
            </a:r>
          </a:p>
        </p:txBody>
      </p:sp>
    </p:spTree>
    <p:extLst>
      <p:ext uri="{BB962C8B-B14F-4D97-AF65-F5344CB8AC3E}">
        <p14:creationId xmlns:p14="http://schemas.microsoft.com/office/powerpoint/2010/main" val="117176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9419302" y="6203989"/>
            <a:ext cx="2448233" cy="480555"/>
          </a:xfrm>
        </p:spPr>
      </p:pic>
      <p:sp>
        <p:nvSpPr>
          <p:cNvPr id="10" name="Rectángulo 9"/>
          <p:cNvSpPr/>
          <p:nvPr/>
        </p:nvSpPr>
        <p:spPr>
          <a:xfrm>
            <a:off x="0" y="0"/>
            <a:ext cx="324465" cy="6858000"/>
          </a:xfrm>
          <a:prstGeom prst="rect">
            <a:avLst/>
          </a:prstGeom>
          <a:solidFill>
            <a:srgbClr val="2D8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Conector recto 8"/>
          <p:cNvCxnSpPr/>
          <p:nvPr/>
        </p:nvCxnSpPr>
        <p:spPr>
          <a:xfrm>
            <a:off x="10771236" y="6203989"/>
            <a:ext cx="0" cy="4805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Marcador de contenido 5"/>
          <p:cNvSpPr txBox="1">
            <a:spLocks/>
          </p:cNvSpPr>
          <p:nvPr/>
        </p:nvSpPr>
        <p:spPr>
          <a:xfrm>
            <a:off x="814387" y="2505075"/>
            <a:ext cx="5183188" cy="3463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s-ES_tradnl"/>
          </a:p>
        </p:txBody>
      </p:sp>
      <p:sp>
        <p:nvSpPr>
          <p:cNvPr id="13" name="CuadroTexto 12">
            <a:extLst>
              <a:ext uri="{FF2B5EF4-FFF2-40B4-BE49-F238E27FC236}">
                <a16:creationId xmlns:a16="http://schemas.microsoft.com/office/drawing/2014/main" id="{EE47991A-E62B-4CA7-AA82-D4660A0DAE4D}"/>
              </a:ext>
            </a:extLst>
          </p:cNvPr>
          <p:cNvSpPr txBox="1"/>
          <p:nvPr/>
        </p:nvSpPr>
        <p:spPr>
          <a:xfrm>
            <a:off x="261257" y="78377"/>
            <a:ext cx="4415246" cy="369332"/>
          </a:xfrm>
          <a:prstGeom prst="rect">
            <a:avLst/>
          </a:prstGeom>
          <a:noFill/>
        </p:spPr>
        <p:txBody>
          <a:bodyPr wrap="square" rtlCol="0">
            <a:spAutoFit/>
          </a:bodyPr>
          <a:lstStyle/>
          <a:p>
            <a:r>
              <a:rPr lang="es-CO" dirty="0" smtClean="0">
                <a:solidFill>
                  <a:schemeClr val="bg2">
                    <a:lumMod val="75000"/>
                  </a:schemeClr>
                </a:solidFill>
              </a:rPr>
              <a:t>Epidemiología </a:t>
            </a:r>
            <a:r>
              <a:rPr lang="es-CO" dirty="0" smtClean="0"/>
              <a:t> </a:t>
            </a:r>
            <a:endParaRPr lang="es-CO" dirty="0"/>
          </a:p>
        </p:txBody>
      </p:sp>
      <p:sp>
        <p:nvSpPr>
          <p:cNvPr id="15" name="Rectángulo 14"/>
          <p:cNvSpPr/>
          <p:nvPr/>
        </p:nvSpPr>
        <p:spPr>
          <a:xfrm>
            <a:off x="2679622" y="5506516"/>
            <a:ext cx="8951064" cy="923330"/>
          </a:xfrm>
          <a:prstGeom prst="rect">
            <a:avLst/>
          </a:prstGeom>
        </p:spPr>
        <p:txBody>
          <a:bodyPr wrap="square">
            <a:spAutoFit/>
          </a:bodyPr>
          <a:lstStyle/>
          <a:p>
            <a:r>
              <a:rPr lang="es-ES_tradnl" dirty="0">
                <a:latin typeface="+mn-lt"/>
              </a:rPr>
              <a:t>Figura 10. Estimativos de supervivencia de pacientes con MM y controles por año de diagnóstico. </a:t>
            </a:r>
          </a:p>
          <a:p>
            <a:endParaRPr lang="es-ES" altLang="zh-CN" dirty="0">
              <a:latin typeface="+mn-lt"/>
            </a:endParaRPr>
          </a:p>
        </p:txBody>
      </p:sp>
      <p:pic>
        <p:nvPicPr>
          <p:cNvPr id="16" name="Imagen 15"/>
          <p:cNvPicPr>
            <a:picLocks noChangeAspect="1"/>
          </p:cNvPicPr>
          <p:nvPr/>
        </p:nvPicPr>
        <p:blipFill>
          <a:blip r:embed="rId3"/>
          <a:stretch>
            <a:fillRect/>
          </a:stretch>
        </p:blipFill>
        <p:spPr>
          <a:xfrm>
            <a:off x="2527257" y="1109892"/>
            <a:ext cx="6940636" cy="4288789"/>
          </a:xfrm>
          <a:prstGeom prst="rect">
            <a:avLst/>
          </a:prstGeom>
        </p:spPr>
      </p:pic>
    </p:spTree>
    <p:extLst>
      <p:ext uri="{BB962C8B-B14F-4D97-AF65-F5344CB8AC3E}">
        <p14:creationId xmlns:p14="http://schemas.microsoft.com/office/powerpoint/2010/main" val="339509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2193" y="526086"/>
            <a:ext cx="10515600" cy="945100"/>
          </a:xfrm>
        </p:spPr>
        <p:txBody>
          <a:bodyPr/>
          <a:lstStyle/>
          <a:p>
            <a:pPr algn="ctr"/>
            <a:r>
              <a:rPr lang="es-ES_tradnl" b="1" dirty="0"/>
              <a:t>Historia del Mieloma Múltiple</a:t>
            </a:r>
          </a:p>
        </p:txBody>
      </p:sp>
      <p:pic>
        <p:nvPicPr>
          <p:cNvPr id="7" name="Marcador de contenido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9419302" y="6203989"/>
            <a:ext cx="2448233" cy="480555"/>
          </a:xfrm>
        </p:spPr>
      </p:pic>
      <p:sp>
        <p:nvSpPr>
          <p:cNvPr id="6" name="Marcador de contenido 5"/>
          <p:cNvSpPr>
            <a:spLocks noGrp="1"/>
          </p:cNvSpPr>
          <p:nvPr>
            <p:ph sz="quarter" idx="4"/>
          </p:nvPr>
        </p:nvSpPr>
        <p:spPr>
          <a:xfrm>
            <a:off x="936627" y="5551687"/>
            <a:ext cx="10515600" cy="832987"/>
          </a:xfrm>
        </p:spPr>
        <p:txBody>
          <a:bodyPr>
            <a:normAutofit/>
          </a:bodyPr>
          <a:lstStyle/>
          <a:p>
            <a:pPr marL="0" indent="0" algn="just">
              <a:buNone/>
            </a:pPr>
            <a:r>
              <a:rPr lang="es-ES_tradnl" sz="1800" dirty="0"/>
              <a:t>Figura 1. (A) Cráneo antiguo egipcio mostrando múltiples lesiones líticas en hueso. Esto puede resultar de la invasión de la médula ósea por una gran variedad de malignidades. (B) Radiografía craneal de una mujer de 38 años con carcinoma de mama metastásico. </a:t>
            </a:r>
          </a:p>
          <a:p>
            <a:pPr algn="just"/>
            <a:endParaRPr lang="es-ES_tradnl" sz="1800" dirty="0"/>
          </a:p>
        </p:txBody>
      </p:sp>
      <p:sp>
        <p:nvSpPr>
          <p:cNvPr id="10" name="Rectángulo 9"/>
          <p:cNvSpPr/>
          <p:nvPr/>
        </p:nvSpPr>
        <p:spPr>
          <a:xfrm>
            <a:off x="0" y="0"/>
            <a:ext cx="324465" cy="6858000"/>
          </a:xfrm>
          <a:prstGeom prst="rect">
            <a:avLst/>
          </a:prstGeom>
          <a:solidFill>
            <a:srgbClr val="2D8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Conector recto 8"/>
          <p:cNvCxnSpPr/>
          <p:nvPr/>
        </p:nvCxnSpPr>
        <p:spPr>
          <a:xfrm>
            <a:off x="10771236" y="6203989"/>
            <a:ext cx="0" cy="4805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Marcador de contenido 5"/>
          <p:cNvSpPr txBox="1">
            <a:spLocks/>
          </p:cNvSpPr>
          <p:nvPr/>
        </p:nvSpPr>
        <p:spPr>
          <a:xfrm>
            <a:off x="814387" y="2505075"/>
            <a:ext cx="5183188" cy="3463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s-ES_tradnl"/>
          </a:p>
        </p:txBody>
      </p:sp>
      <p:pic>
        <p:nvPicPr>
          <p:cNvPr id="12" name="Imagen 11">
            <a:extLst>
              <a:ext uri="{FF2B5EF4-FFF2-40B4-BE49-F238E27FC236}">
                <a16:creationId xmlns:a16="http://schemas.microsoft.com/office/drawing/2014/main" id="{35472250-ABBD-487F-B459-301634F0122F}"/>
              </a:ext>
            </a:extLst>
          </p:cNvPr>
          <p:cNvPicPr>
            <a:picLocks noChangeAspect="1"/>
          </p:cNvPicPr>
          <p:nvPr/>
        </p:nvPicPr>
        <p:blipFill>
          <a:blip r:embed="rId3"/>
          <a:stretch>
            <a:fillRect/>
          </a:stretch>
        </p:blipFill>
        <p:spPr>
          <a:xfrm>
            <a:off x="3405981" y="1551478"/>
            <a:ext cx="4868024" cy="3745515"/>
          </a:xfrm>
          <a:prstGeom prst="rect">
            <a:avLst/>
          </a:prstGeom>
        </p:spPr>
      </p:pic>
      <p:sp>
        <p:nvSpPr>
          <p:cNvPr id="13" name="CuadroTexto 12">
            <a:extLst>
              <a:ext uri="{FF2B5EF4-FFF2-40B4-BE49-F238E27FC236}">
                <a16:creationId xmlns:a16="http://schemas.microsoft.com/office/drawing/2014/main" id="{EE47991A-E62B-4CA7-AA82-D4660A0DAE4D}"/>
              </a:ext>
            </a:extLst>
          </p:cNvPr>
          <p:cNvSpPr txBox="1"/>
          <p:nvPr/>
        </p:nvSpPr>
        <p:spPr>
          <a:xfrm>
            <a:off x="261257" y="78377"/>
            <a:ext cx="4415246" cy="369332"/>
          </a:xfrm>
          <a:prstGeom prst="rect">
            <a:avLst/>
          </a:prstGeom>
          <a:noFill/>
        </p:spPr>
        <p:txBody>
          <a:bodyPr wrap="square" rtlCol="0">
            <a:spAutoFit/>
          </a:bodyPr>
          <a:lstStyle/>
          <a:p>
            <a:r>
              <a:rPr lang="es-CO" dirty="0">
                <a:solidFill>
                  <a:schemeClr val="bg2">
                    <a:lumMod val="75000"/>
                  </a:schemeClr>
                </a:solidFill>
              </a:rPr>
              <a:t>Hitos de diagnóstico  </a:t>
            </a:r>
            <a:r>
              <a:rPr lang="es-CO" dirty="0"/>
              <a:t> </a:t>
            </a:r>
          </a:p>
        </p:txBody>
      </p:sp>
    </p:spTree>
    <p:extLst>
      <p:ext uri="{BB962C8B-B14F-4D97-AF65-F5344CB8AC3E}">
        <p14:creationId xmlns:p14="http://schemas.microsoft.com/office/powerpoint/2010/main" val="37376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9419302" y="6203989"/>
            <a:ext cx="2448233" cy="480555"/>
          </a:xfrm>
        </p:spPr>
      </p:pic>
      <p:sp>
        <p:nvSpPr>
          <p:cNvPr id="6" name="Marcador de contenido 5"/>
          <p:cNvSpPr>
            <a:spLocks noGrp="1"/>
          </p:cNvSpPr>
          <p:nvPr>
            <p:ph sz="quarter" idx="4"/>
          </p:nvPr>
        </p:nvSpPr>
        <p:spPr>
          <a:xfrm>
            <a:off x="2633167" y="5999534"/>
            <a:ext cx="10515600" cy="408910"/>
          </a:xfrm>
        </p:spPr>
        <p:txBody>
          <a:bodyPr>
            <a:normAutofit/>
          </a:bodyPr>
          <a:lstStyle/>
          <a:p>
            <a:pPr marL="0" indent="0">
              <a:buNone/>
            </a:pPr>
            <a:r>
              <a:rPr lang="es-ES_tradnl" sz="1800" dirty="0"/>
              <a:t>Figura 2. Sarah </a:t>
            </a:r>
            <a:r>
              <a:rPr lang="es-ES_tradnl" sz="1800" dirty="0" err="1"/>
              <a:t>Newbury</a:t>
            </a:r>
            <a:r>
              <a:rPr lang="es-ES_tradnl" sz="1800" dirty="0"/>
              <a:t>. Fracturas de los fémures y de el húmero derecho.  </a:t>
            </a:r>
          </a:p>
        </p:txBody>
      </p:sp>
      <p:sp>
        <p:nvSpPr>
          <p:cNvPr id="10" name="Rectángulo 9"/>
          <p:cNvSpPr/>
          <p:nvPr/>
        </p:nvSpPr>
        <p:spPr>
          <a:xfrm>
            <a:off x="0" y="0"/>
            <a:ext cx="324465" cy="6858000"/>
          </a:xfrm>
          <a:prstGeom prst="rect">
            <a:avLst/>
          </a:prstGeom>
          <a:solidFill>
            <a:srgbClr val="2D8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Conector recto 8"/>
          <p:cNvCxnSpPr/>
          <p:nvPr/>
        </p:nvCxnSpPr>
        <p:spPr>
          <a:xfrm>
            <a:off x="10771236" y="6203989"/>
            <a:ext cx="0" cy="4805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Marcador de contenido 5"/>
          <p:cNvSpPr txBox="1">
            <a:spLocks/>
          </p:cNvSpPr>
          <p:nvPr/>
        </p:nvSpPr>
        <p:spPr>
          <a:xfrm>
            <a:off x="814387" y="2505075"/>
            <a:ext cx="5183188" cy="3463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s-ES_tradnl"/>
          </a:p>
        </p:txBody>
      </p:sp>
      <p:sp>
        <p:nvSpPr>
          <p:cNvPr id="13" name="CuadroTexto 12">
            <a:extLst>
              <a:ext uri="{FF2B5EF4-FFF2-40B4-BE49-F238E27FC236}">
                <a16:creationId xmlns:a16="http://schemas.microsoft.com/office/drawing/2014/main" id="{EE47991A-E62B-4CA7-AA82-D4660A0DAE4D}"/>
              </a:ext>
            </a:extLst>
          </p:cNvPr>
          <p:cNvSpPr txBox="1"/>
          <p:nvPr/>
        </p:nvSpPr>
        <p:spPr>
          <a:xfrm>
            <a:off x="261257" y="78377"/>
            <a:ext cx="4415246" cy="369332"/>
          </a:xfrm>
          <a:prstGeom prst="rect">
            <a:avLst/>
          </a:prstGeom>
          <a:noFill/>
        </p:spPr>
        <p:txBody>
          <a:bodyPr wrap="square" rtlCol="0">
            <a:spAutoFit/>
          </a:bodyPr>
          <a:lstStyle/>
          <a:p>
            <a:r>
              <a:rPr lang="es-CO" dirty="0">
                <a:solidFill>
                  <a:schemeClr val="bg2">
                    <a:lumMod val="75000"/>
                  </a:schemeClr>
                </a:solidFill>
              </a:rPr>
              <a:t>Hitos de diagnóstico  </a:t>
            </a:r>
            <a:r>
              <a:rPr lang="es-CO" dirty="0"/>
              <a:t> </a:t>
            </a:r>
          </a:p>
        </p:txBody>
      </p:sp>
      <p:sp>
        <p:nvSpPr>
          <p:cNvPr id="4" name="Título 3">
            <a:extLst>
              <a:ext uri="{FF2B5EF4-FFF2-40B4-BE49-F238E27FC236}">
                <a16:creationId xmlns:a16="http://schemas.microsoft.com/office/drawing/2014/main" id="{F5659E55-2A96-4361-8129-04E696C09F85}"/>
              </a:ext>
            </a:extLst>
          </p:cNvPr>
          <p:cNvSpPr>
            <a:spLocks noGrp="1"/>
          </p:cNvSpPr>
          <p:nvPr>
            <p:ph type="title"/>
          </p:nvPr>
        </p:nvSpPr>
        <p:spPr/>
        <p:txBody>
          <a:bodyPr/>
          <a:lstStyle/>
          <a:p>
            <a:endParaRPr lang="es-CO"/>
          </a:p>
        </p:txBody>
      </p:sp>
      <p:pic>
        <p:nvPicPr>
          <p:cNvPr id="14" name="Imagen 13">
            <a:extLst>
              <a:ext uri="{FF2B5EF4-FFF2-40B4-BE49-F238E27FC236}">
                <a16:creationId xmlns:a16="http://schemas.microsoft.com/office/drawing/2014/main" id="{A8D78191-CBD5-4B86-B64E-2A88B402C4CB}"/>
              </a:ext>
            </a:extLst>
          </p:cNvPr>
          <p:cNvPicPr>
            <a:picLocks noChangeAspect="1"/>
          </p:cNvPicPr>
          <p:nvPr/>
        </p:nvPicPr>
        <p:blipFill>
          <a:blip r:embed="rId3"/>
          <a:stretch>
            <a:fillRect/>
          </a:stretch>
        </p:blipFill>
        <p:spPr>
          <a:xfrm>
            <a:off x="4104182" y="526086"/>
            <a:ext cx="3786785" cy="5288717"/>
          </a:xfrm>
          <a:prstGeom prst="rect">
            <a:avLst/>
          </a:prstGeom>
        </p:spPr>
      </p:pic>
    </p:spTree>
    <p:extLst>
      <p:ext uri="{BB962C8B-B14F-4D97-AF65-F5344CB8AC3E}">
        <p14:creationId xmlns:p14="http://schemas.microsoft.com/office/powerpoint/2010/main" val="3530942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2193" y="526086"/>
            <a:ext cx="10515600" cy="945100"/>
          </a:xfrm>
        </p:spPr>
        <p:txBody>
          <a:bodyPr/>
          <a:lstStyle/>
          <a:p>
            <a:pPr algn="ctr"/>
            <a:r>
              <a:rPr lang="es-ES_tradnl" b="1" dirty="0"/>
              <a:t>Caso Sarah </a:t>
            </a:r>
            <a:r>
              <a:rPr lang="es-ES_tradnl" b="1" dirty="0" err="1"/>
              <a:t>Newbury</a:t>
            </a:r>
            <a:endParaRPr lang="es-ES_tradnl" b="1" dirty="0"/>
          </a:p>
        </p:txBody>
      </p:sp>
      <p:pic>
        <p:nvPicPr>
          <p:cNvPr id="7" name="Marcador de contenido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9419302" y="6203989"/>
            <a:ext cx="2448233" cy="480555"/>
          </a:xfrm>
        </p:spPr>
      </p:pic>
      <p:sp>
        <p:nvSpPr>
          <p:cNvPr id="6" name="Marcador de contenido 5"/>
          <p:cNvSpPr>
            <a:spLocks noGrp="1"/>
          </p:cNvSpPr>
          <p:nvPr>
            <p:ph sz="quarter" idx="4"/>
          </p:nvPr>
        </p:nvSpPr>
        <p:spPr>
          <a:xfrm>
            <a:off x="2060434" y="1746589"/>
            <a:ext cx="9037359" cy="4457400"/>
          </a:xfrm>
        </p:spPr>
        <p:txBody>
          <a:bodyPr>
            <a:normAutofit/>
          </a:bodyPr>
          <a:lstStyle/>
          <a:p>
            <a:r>
              <a:rPr lang="es-ES" sz="3200" dirty="0"/>
              <a:t>1844 doctor Samuel </a:t>
            </a:r>
            <a:r>
              <a:rPr lang="es-ES" sz="3200" dirty="0" err="1"/>
              <a:t>Solly</a:t>
            </a:r>
            <a:r>
              <a:rPr lang="es-ES" sz="3200" dirty="0"/>
              <a:t> en </a:t>
            </a:r>
            <a:r>
              <a:rPr lang="es-ES" sz="3200" dirty="0" err="1"/>
              <a:t>Mollities</a:t>
            </a:r>
            <a:r>
              <a:rPr lang="es-ES" sz="3200" dirty="0"/>
              <a:t> </a:t>
            </a:r>
            <a:r>
              <a:rPr lang="es-ES" sz="3200" dirty="0" err="1"/>
              <a:t>Ossium</a:t>
            </a:r>
            <a:endParaRPr lang="es-ES" sz="3200" dirty="0"/>
          </a:p>
          <a:p>
            <a:r>
              <a:rPr lang="es-ES" sz="3200" dirty="0"/>
              <a:t>Ama de casa de 39 años</a:t>
            </a:r>
          </a:p>
          <a:p>
            <a:r>
              <a:rPr lang="es-ES" sz="3200" dirty="0"/>
              <a:t>Fatiga, dolor lumbar severo, dolor óseo</a:t>
            </a:r>
          </a:p>
          <a:p>
            <a:r>
              <a:rPr lang="es-ES" sz="3200" dirty="0"/>
              <a:t>Fracturas de fémures inicialmente</a:t>
            </a:r>
          </a:p>
          <a:p>
            <a:r>
              <a:rPr lang="es-ES" sz="3200" dirty="0"/>
              <a:t>Infusión de cáscara de naranja y ruibarbo</a:t>
            </a:r>
          </a:p>
          <a:p>
            <a:r>
              <a:rPr lang="es-ES" sz="3200" dirty="0"/>
              <a:t>Esternón remplazado por material rojo </a:t>
            </a:r>
          </a:p>
          <a:p>
            <a:r>
              <a:rPr lang="es-ES" sz="3200" dirty="0"/>
              <a:t>Estudio de MO componente inflamatorio</a:t>
            </a:r>
          </a:p>
          <a:p>
            <a:pPr marL="0" indent="0" algn="just">
              <a:buNone/>
            </a:pPr>
            <a:endParaRPr lang="es-ES_tradnl" sz="3200" dirty="0"/>
          </a:p>
        </p:txBody>
      </p:sp>
      <p:sp>
        <p:nvSpPr>
          <p:cNvPr id="10" name="Rectángulo 9"/>
          <p:cNvSpPr/>
          <p:nvPr/>
        </p:nvSpPr>
        <p:spPr>
          <a:xfrm>
            <a:off x="0" y="0"/>
            <a:ext cx="324465" cy="6858000"/>
          </a:xfrm>
          <a:prstGeom prst="rect">
            <a:avLst/>
          </a:prstGeom>
          <a:solidFill>
            <a:srgbClr val="2D8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Conector recto 8"/>
          <p:cNvCxnSpPr/>
          <p:nvPr/>
        </p:nvCxnSpPr>
        <p:spPr>
          <a:xfrm>
            <a:off x="10771236" y="6203989"/>
            <a:ext cx="0" cy="4805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Marcador de contenido 5"/>
          <p:cNvSpPr txBox="1">
            <a:spLocks/>
          </p:cNvSpPr>
          <p:nvPr/>
        </p:nvSpPr>
        <p:spPr>
          <a:xfrm>
            <a:off x="814387" y="2505075"/>
            <a:ext cx="5183188" cy="3463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s-ES_tradnl"/>
          </a:p>
        </p:txBody>
      </p:sp>
      <p:sp>
        <p:nvSpPr>
          <p:cNvPr id="13" name="CuadroTexto 12">
            <a:extLst>
              <a:ext uri="{FF2B5EF4-FFF2-40B4-BE49-F238E27FC236}">
                <a16:creationId xmlns:a16="http://schemas.microsoft.com/office/drawing/2014/main" id="{EE47991A-E62B-4CA7-AA82-D4660A0DAE4D}"/>
              </a:ext>
            </a:extLst>
          </p:cNvPr>
          <p:cNvSpPr txBox="1"/>
          <p:nvPr/>
        </p:nvSpPr>
        <p:spPr>
          <a:xfrm>
            <a:off x="261257" y="78377"/>
            <a:ext cx="4415246" cy="369332"/>
          </a:xfrm>
          <a:prstGeom prst="rect">
            <a:avLst/>
          </a:prstGeom>
          <a:noFill/>
        </p:spPr>
        <p:txBody>
          <a:bodyPr wrap="square" rtlCol="0">
            <a:spAutoFit/>
          </a:bodyPr>
          <a:lstStyle/>
          <a:p>
            <a:r>
              <a:rPr lang="es-CO" dirty="0">
                <a:solidFill>
                  <a:schemeClr val="bg2">
                    <a:lumMod val="75000"/>
                  </a:schemeClr>
                </a:solidFill>
              </a:rPr>
              <a:t>Hitos de diagnóstico  </a:t>
            </a:r>
            <a:r>
              <a:rPr lang="es-CO" dirty="0"/>
              <a:t> </a:t>
            </a:r>
          </a:p>
        </p:txBody>
      </p:sp>
    </p:spTree>
    <p:extLst>
      <p:ext uri="{BB962C8B-B14F-4D97-AF65-F5344CB8AC3E}">
        <p14:creationId xmlns:p14="http://schemas.microsoft.com/office/powerpoint/2010/main" val="2217108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2193" y="526086"/>
            <a:ext cx="10515600" cy="945100"/>
          </a:xfrm>
        </p:spPr>
        <p:txBody>
          <a:bodyPr/>
          <a:lstStyle/>
          <a:p>
            <a:pPr algn="ctr"/>
            <a:r>
              <a:rPr lang="es-ES" b="1" dirty="0"/>
              <a:t>Proteinuria de Bence Jones vs </a:t>
            </a:r>
            <a:r>
              <a:rPr lang="es-ES" b="1" dirty="0" err="1"/>
              <a:t>Macintyre</a:t>
            </a:r>
            <a:endParaRPr lang="es-ES_tradnl" b="1" dirty="0"/>
          </a:p>
        </p:txBody>
      </p:sp>
      <p:pic>
        <p:nvPicPr>
          <p:cNvPr id="7" name="Marcador de contenido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9419302" y="6203989"/>
            <a:ext cx="2448233" cy="480555"/>
          </a:xfrm>
        </p:spPr>
      </p:pic>
      <p:sp>
        <p:nvSpPr>
          <p:cNvPr id="6" name="Marcador de contenido 5"/>
          <p:cNvSpPr>
            <a:spLocks noGrp="1"/>
          </p:cNvSpPr>
          <p:nvPr>
            <p:ph sz="quarter" idx="4"/>
          </p:nvPr>
        </p:nvSpPr>
        <p:spPr>
          <a:xfrm>
            <a:off x="2060434" y="1746589"/>
            <a:ext cx="9037359" cy="4457400"/>
          </a:xfrm>
        </p:spPr>
        <p:txBody>
          <a:bodyPr>
            <a:normAutofit/>
          </a:bodyPr>
          <a:lstStyle/>
          <a:p>
            <a:r>
              <a:rPr lang="es-ES" sz="3200" dirty="0"/>
              <a:t>Paciente Thomas Alexander Mc </a:t>
            </a:r>
            <a:r>
              <a:rPr lang="es-ES" sz="3200" dirty="0" err="1"/>
              <a:t>Bean</a:t>
            </a:r>
            <a:endParaRPr lang="es-ES" sz="3200" dirty="0"/>
          </a:p>
          <a:p>
            <a:r>
              <a:rPr lang="es-ES" sz="3200" dirty="0"/>
              <a:t>45 años, hombre de negocios de Londres</a:t>
            </a:r>
          </a:p>
          <a:p>
            <a:r>
              <a:rPr lang="es-ES" sz="3200" dirty="0"/>
              <a:t>Fatiga y rigidez de la ropa por la orina , dolor óseo súbito esternal con pequeño trauma</a:t>
            </a:r>
          </a:p>
          <a:p>
            <a:r>
              <a:rPr lang="es-ES" sz="3200" dirty="0"/>
              <a:t>Flebotomía y sanguijuelas</a:t>
            </a:r>
          </a:p>
          <a:p>
            <a:r>
              <a:rPr lang="es-ES" sz="3200" dirty="0"/>
              <a:t>Hierro y quinina </a:t>
            </a:r>
          </a:p>
          <a:p>
            <a:r>
              <a:rPr lang="es-ES" sz="3200" dirty="0"/>
              <a:t>Carta de </a:t>
            </a:r>
            <a:r>
              <a:rPr lang="es-ES" sz="3200" dirty="0" err="1"/>
              <a:t>Macintyre</a:t>
            </a:r>
            <a:r>
              <a:rPr lang="es-ES" sz="3200" dirty="0"/>
              <a:t> a Bence Jones</a:t>
            </a:r>
          </a:p>
          <a:p>
            <a:r>
              <a:rPr lang="es-ES" sz="3200" dirty="0"/>
              <a:t>Iguales hallazgos en hueso que Sarah </a:t>
            </a:r>
          </a:p>
          <a:p>
            <a:pPr marL="0" indent="0" algn="just">
              <a:buNone/>
            </a:pPr>
            <a:endParaRPr lang="es-ES_tradnl" sz="3200" dirty="0"/>
          </a:p>
        </p:txBody>
      </p:sp>
      <p:sp>
        <p:nvSpPr>
          <p:cNvPr id="10" name="Rectángulo 9"/>
          <p:cNvSpPr/>
          <p:nvPr/>
        </p:nvSpPr>
        <p:spPr>
          <a:xfrm>
            <a:off x="0" y="0"/>
            <a:ext cx="324465" cy="6858000"/>
          </a:xfrm>
          <a:prstGeom prst="rect">
            <a:avLst/>
          </a:prstGeom>
          <a:solidFill>
            <a:srgbClr val="2D8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Conector recto 8"/>
          <p:cNvCxnSpPr/>
          <p:nvPr/>
        </p:nvCxnSpPr>
        <p:spPr>
          <a:xfrm>
            <a:off x="10771236" y="6203989"/>
            <a:ext cx="0" cy="4805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Marcador de contenido 5"/>
          <p:cNvSpPr txBox="1">
            <a:spLocks/>
          </p:cNvSpPr>
          <p:nvPr/>
        </p:nvSpPr>
        <p:spPr>
          <a:xfrm>
            <a:off x="814387" y="2505075"/>
            <a:ext cx="5183188" cy="3463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s-ES_tradnl"/>
          </a:p>
        </p:txBody>
      </p:sp>
      <p:sp>
        <p:nvSpPr>
          <p:cNvPr id="13" name="CuadroTexto 12">
            <a:extLst>
              <a:ext uri="{FF2B5EF4-FFF2-40B4-BE49-F238E27FC236}">
                <a16:creationId xmlns:a16="http://schemas.microsoft.com/office/drawing/2014/main" id="{EE47991A-E62B-4CA7-AA82-D4660A0DAE4D}"/>
              </a:ext>
            </a:extLst>
          </p:cNvPr>
          <p:cNvSpPr txBox="1"/>
          <p:nvPr/>
        </p:nvSpPr>
        <p:spPr>
          <a:xfrm>
            <a:off x="261257" y="78377"/>
            <a:ext cx="4415246" cy="369332"/>
          </a:xfrm>
          <a:prstGeom prst="rect">
            <a:avLst/>
          </a:prstGeom>
          <a:noFill/>
        </p:spPr>
        <p:txBody>
          <a:bodyPr wrap="square" rtlCol="0">
            <a:spAutoFit/>
          </a:bodyPr>
          <a:lstStyle/>
          <a:p>
            <a:r>
              <a:rPr lang="es-CO" dirty="0">
                <a:solidFill>
                  <a:schemeClr val="bg2">
                    <a:lumMod val="75000"/>
                  </a:schemeClr>
                </a:solidFill>
              </a:rPr>
              <a:t>Hitos de diagnóstico  </a:t>
            </a:r>
            <a:r>
              <a:rPr lang="es-CO" dirty="0"/>
              <a:t> </a:t>
            </a:r>
          </a:p>
        </p:txBody>
      </p:sp>
    </p:spTree>
    <p:extLst>
      <p:ext uri="{BB962C8B-B14F-4D97-AF65-F5344CB8AC3E}">
        <p14:creationId xmlns:p14="http://schemas.microsoft.com/office/powerpoint/2010/main" val="23921496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20634</TotalTime>
  <Words>1014</Words>
  <Application>Microsoft Office PowerPoint</Application>
  <PresentationFormat>Panorámica</PresentationFormat>
  <Paragraphs>114</Paragraphs>
  <Slides>20</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20</vt:i4>
      </vt:variant>
    </vt:vector>
  </HeadingPairs>
  <TitlesOfParts>
    <vt:vector size="28" baseType="lpstr">
      <vt:lpstr>Arial</vt:lpstr>
      <vt:lpstr>Calibri</vt:lpstr>
      <vt:lpstr>Calibri Light</vt:lpstr>
      <vt:lpstr>Helvetica</vt:lpstr>
      <vt:lpstr>Myriad Pro</vt:lpstr>
      <vt:lpstr>Source Sans Pro</vt:lpstr>
      <vt:lpstr>ヒラギノ角ゴ Pro W3</vt:lpstr>
      <vt:lpstr>Tema de Office</vt:lpstr>
      <vt:lpstr>Presentación de PowerPoint</vt:lpstr>
      <vt:lpstr>Presentación de PowerPoint</vt:lpstr>
      <vt:lpstr>Epidemiología</vt:lpstr>
      <vt:lpstr>Presentación de PowerPoint</vt:lpstr>
      <vt:lpstr>Presentación de PowerPoint</vt:lpstr>
      <vt:lpstr>Historia del Mieloma Múltiple</vt:lpstr>
      <vt:lpstr>Presentación de PowerPoint</vt:lpstr>
      <vt:lpstr>Caso Sarah Newbury</vt:lpstr>
      <vt:lpstr>Proteinuria de Bence Jones vs Macintyre</vt:lpstr>
      <vt:lpstr>Presentación de PowerPoint</vt:lpstr>
      <vt:lpstr>Primera serie de casos</vt:lpstr>
      <vt:lpstr>Término MM</vt:lpstr>
      <vt:lpstr>Células Plasmáticas</vt:lpstr>
      <vt:lpstr>Anticuerpos</vt:lpstr>
      <vt:lpstr>Electroforesis de proteínas</vt:lpstr>
      <vt:lpstr>Gamapatía monoclonal </vt:lpstr>
      <vt:lpstr>Manifestaciones clínicas </vt:lpstr>
      <vt:lpstr>Diagnóstico de MM</vt:lpstr>
      <vt:lpstr>Presentación de PowerPoint</vt:lpstr>
      <vt:lpstr>Diagnóstico diferencial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User</cp:lastModifiedBy>
  <cp:revision>1082</cp:revision>
  <dcterms:created xsi:type="dcterms:W3CDTF">2017-01-10T11:09:36Z</dcterms:created>
  <dcterms:modified xsi:type="dcterms:W3CDTF">2019-03-01T01:46:39Z</dcterms:modified>
</cp:coreProperties>
</file>