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27"/>
  </p:notesMasterIdLst>
  <p:handoutMasterIdLst>
    <p:handoutMasterId r:id="rId28"/>
  </p:handoutMasterIdLst>
  <p:sldIdLst>
    <p:sldId id="291" r:id="rId2"/>
    <p:sldId id="304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7DDF111-4F90-5049-BCC2-2821991AB353}">
          <p14:sldIdLst>
            <p14:sldId id="291"/>
          </p14:sldIdLst>
        </p14:section>
        <p14:section name="Sección sin título" id="{53EB5DE9-A653-9544-B6B9-CF3B99386F43}">
          <p14:sldIdLst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DA0"/>
    <a:srgbClr val="63D3E9"/>
    <a:srgbClr val="7D8287"/>
    <a:srgbClr val="14CAF5"/>
    <a:srgbClr val="76D6FF"/>
    <a:srgbClr val="005493"/>
    <a:srgbClr val="003865"/>
    <a:srgbClr val="C4D600"/>
    <a:srgbClr val="830051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94416" autoAdjust="0"/>
  </p:normalViewPr>
  <p:slideViewPr>
    <p:cSldViewPr snapToGrid="0">
      <p:cViewPr varScale="1">
        <p:scale>
          <a:sx n="66" d="100"/>
          <a:sy n="66" d="100"/>
        </p:scale>
        <p:origin x="9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>
      <p:cViewPr>
        <p:scale>
          <a:sx n="24" d="100"/>
          <a:sy n="24" d="100"/>
        </p:scale>
        <p:origin x="3528" y="10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E417967-32A5-454D-8F81-972033F62303}" type="datetimeFigureOut">
              <a:rPr lang="id-ID"/>
              <a:pPr/>
              <a:t>28/02/2019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A0948C30-E0D4-E148-9F56-1E55A005956C}" type="slidenum">
              <a:rPr lang="id-ID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67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F579162E-D843-E647-832E-71D352952ED3}" type="datetimeFigureOut">
              <a:rPr lang="id-ID"/>
              <a:pPr/>
              <a:t>28/02/2019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5830CBEA-D6D4-9542-B346-6CD1EBA2BB93}" type="slidenum">
              <a:rPr lang="id-ID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297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fld id="{F872E4D5-A490-7246-B093-2F5AA01F2AFC}" type="slidenum">
              <a:rPr lang="id-ID">
                <a:latin typeface="Calibri" charset="0"/>
              </a:rPr>
              <a:pPr/>
              <a:t>1</a:t>
            </a:fld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5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569050"/>
            <a:ext cx="10511896" cy="5989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1519591"/>
            <a:ext cx="5258721" cy="4323858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43173" y="1519592"/>
            <a:ext cx="5257079" cy="432385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C8C8C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1870" y="5922395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rgbClr val="8300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1671" y="3594968"/>
            <a:ext cx="5225371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1671" y="2828489"/>
            <a:ext cx="5211724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489" y="5867186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ic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196" y="440932"/>
            <a:ext cx="1155700" cy="304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03010" y="3594968"/>
            <a:ext cx="5100319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C8C8C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03010" y="2828489"/>
            <a:ext cx="5086998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rgbClr val="830051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916" y="5894788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0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1671" y="3594968"/>
            <a:ext cx="5225371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1671" y="2828489"/>
            <a:ext cx="5211724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489" y="5867186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rgbClr val="C4D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1376" y="0"/>
            <a:ext cx="6100624" cy="6858000"/>
          </a:xfr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1671" y="3594968"/>
            <a:ext cx="5225371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91671" y="2828489"/>
            <a:ext cx="5211724" cy="6869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solidFill>
                  <a:schemeClr val="bg2"/>
                </a:solidFill>
                <a:latin typeface="Helvetica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489" y="5867186"/>
            <a:ext cx="4320000" cy="7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7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0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A418-29F6-C942-AA47-00F6AE4E86EC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8824" cy="6858000"/>
          </a:xfrm>
          <a:prstGeom prst="rect">
            <a:avLst/>
          </a:prstGeom>
          <a:solidFill>
            <a:srgbClr val="8300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3713" r:id="rId14"/>
    <p:sldLayoutId id="2147483716" r:id="rId15"/>
    <p:sldLayoutId id="214748371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53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711" y="2360716"/>
            <a:ext cx="52123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0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MIELOMA - LINFOMA:</a:t>
            </a:r>
            <a:r>
              <a:rPr lang="en-US" sz="20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“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Retos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en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diagnóstico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y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terapias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 </a:t>
            </a:r>
            <a:r>
              <a:rPr lang="en-US" sz="2000" b="1" i="1" dirty="0" err="1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novedosas</a:t>
            </a:r>
            <a:r>
              <a:rPr lang="en-US" sz="20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” 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529712" y="5257074"/>
            <a:ext cx="3581400" cy="344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b="1" dirty="0" err="1">
                <a:solidFill>
                  <a:schemeClr val="bg2"/>
                </a:solidFill>
                <a:latin typeface="Myriad Pro"/>
                <a:cs typeface="Myriad Pro"/>
              </a:rPr>
              <a:t>Módulo</a:t>
            </a:r>
            <a:r>
              <a:rPr lang="en-US" sz="1800" b="1" dirty="0">
                <a:solidFill>
                  <a:schemeClr val="bg2"/>
                </a:solidFill>
                <a:latin typeface="Myriad Pro"/>
                <a:cs typeface="Myriad Pro"/>
              </a:rPr>
              <a:t> 3 - </a:t>
            </a:r>
            <a:r>
              <a:rPr lang="en-US" sz="1800" b="1" dirty="0" err="1">
                <a:solidFill>
                  <a:schemeClr val="bg2"/>
                </a:solidFill>
                <a:latin typeface="Myriad Pro"/>
                <a:cs typeface="Myriad Pro"/>
              </a:rPr>
              <a:t>Tratamiento</a:t>
            </a:r>
            <a:endParaRPr lang="en-US" sz="1800" b="1" dirty="0">
              <a:solidFill>
                <a:schemeClr val="bg2"/>
              </a:solidFill>
              <a:latin typeface="Myriad Pro"/>
              <a:cs typeface="Myriad Pro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29711" y="4366497"/>
            <a:ext cx="6222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5400" b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Mieloma Múltiple</a:t>
            </a:r>
            <a:endParaRPr lang="en-US" sz="5400" b="1" dirty="0">
              <a:solidFill>
                <a:schemeClr val="bg2"/>
              </a:solidFill>
              <a:latin typeface="Myriad Pro"/>
              <a:ea typeface="+mn-ea"/>
              <a:cs typeface="Myriad Pro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35" y="6272980"/>
            <a:ext cx="2664677" cy="516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0238"/>
            <a:ext cx="10515600" cy="945100"/>
          </a:xfrm>
        </p:spPr>
        <p:txBody>
          <a:bodyPr/>
          <a:lstStyle/>
          <a:p>
            <a:pPr algn="ctr"/>
            <a:r>
              <a:rPr lang="es-ES_tradnl" b="1" dirty="0"/>
              <a:t>Anticuerpos monoclonales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733877" y="2364768"/>
            <a:ext cx="9037359" cy="2555871"/>
          </a:xfrm>
        </p:spPr>
        <p:txBody>
          <a:bodyPr>
            <a:normAutofit/>
          </a:bodyPr>
          <a:lstStyle/>
          <a:p>
            <a:r>
              <a:rPr lang="es-ES_tradnl" sz="3200" dirty="0" err="1"/>
              <a:t>Daratumumab</a:t>
            </a:r>
            <a:r>
              <a:rPr lang="es-ES_tradnl" sz="3200" dirty="0"/>
              <a:t> y </a:t>
            </a:r>
            <a:r>
              <a:rPr lang="es-ES_tradnl" sz="3200" dirty="0" err="1"/>
              <a:t>Elotuzumab</a:t>
            </a:r>
            <a:r>
              <a:rPr lang="es-ES_tradnl" sz="3200" dirty="0"/>
              <a:t> </a:t>
            </a:r>
          </a:p>
          <a:p>
            <a:r>
              <a:rPr lang="es-ES_tradnl" sz="3200" dirty="0"/>
              <a:t>Efectivos y seguros en MMRR y en primera línea </a:t>
            </a:r>
          </a:p>
          <a:p>
            <a:r>
              <a:rPr lang="es-ES_tradnl" sz="3200" dirty="0"/>
              <a:t>Aprobación FDA en primera línea para pacientes no elegibles a trasplante combinado con quimioterapia </a:t>
            </a:r>
            <a:endParaRPr lang="es-ES" sz="3200" dirty="0"/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48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0238"/>
            <a:ext cx="10515600" cy="945100"/>
          </a:xfrm>
        </p:spPr>
        <p:txBody>
          <a:bodyPr/>
          <a:lstStyle/>
          <a:p>
            <a:pPr algn="ctr"/>
            <a:r>
              <a:rPr lang="es-ES_tradnl" b="1" dirty="0"/>
              <a:t>Otras terapias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968817" y="1889946"/>
            <a:ext cx="9037359" cy="4078235"/>
          </a:xfrm>
        </p:spPr>
        <p:txBody>
          <a:bodyPr>
            <a:noAutofit/>
          </a:bodyPr>
          <a:lstStyle/>
          <a:p>
            <a:pPr algn="just"/>
            <a:r>
              <a:rPr lang="es-ES_tradnl" sz="3200" dirty="0"/>
              <a:t>Inhibidores de histona deacetilasa (HDAC), inhibidores de BCL2 están siendo investigados actualmente.  </a:t>
            </a:r>
          </a:p>
          <a:p>
            <a:pPr algn="just"/>
            <a:r>
              <a:rPr lang="es-ES_tradnl" sz="3200" dirty="0" err="1"/>
              <a:t>BiTES</a:t>
            </a:r>
            <a:r>
              <a:rPr lang="es-ES_tradnl" sz="3200" dirty="0"/>
              <a:t> y CART </a:t>
            </a:r>
            <a:r>
              <a:rPr lang="es-ES_tradnl" sz="3200" dirty="0" err="1"/>
              <a:t>cells</a:t>
            </a:r>
            <a:r>
              <a:rPr lang="es-ES_tradnl" sz="3200" dirty="0"/>
              <a:t> BCMA en investigación</a:t>
            </a:r>
          </a:p>
          <a:p>
            <a:pPr algn="just"/>
            <a:r>
              <a:rPr lang="es-ES_tradnl" sz="3200" dirty="0"/>
              <a:t>Las terapias adicionales incluyen además la radioterapia, los antibióticos, los </a:t>
            </a:r>
            <a:r>
              <a:rPr lang="es-ES_tradnl" sz="3200" dirty="0" err="1"/>
              <a:t>bisfosfonatos</a:t>
            </a:r>
            <a:r>
              <a:rPr lang="es-ES_tradnl" sz="3200" dirty="0"/>
              <a:t>, el Denosumab y la cirugía con indicaciones y adelantos que se han dilucidado en la última década.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36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0238"/>
            <a:ext cx="10515600" cy="945100"/>
          </a:xfrm>
        </p:spPr>
        <p:txBody>
          <a:bodyPr/>
          <a:lstStyle/>
          <a:p>
            <a:pPr algn="ctr"/>
            <a:r>
              <a:rPr lang="es-ES_tradnl" b="1" dirty="0" smtClean="0"/>
              <a:t>Mejoría en la supervivencia</a:t>
            </a:r>
            <a:endParaRPr lang="es-ES_tradnl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799383" y="1933488"/>
            <a:ext cx="9376228" cy="4078235"/>
          </a:xfrm>
        </p:spPr>
        <p:txBody>
          <a:bodyPr>
            <a:noAutofit/>
          </a:bodyPr>
          <a:lstStyle/>
          <a:p>
            <a:pPr lvl="0" algn="just"/>
            <a:r>
              <a:rPr lang="es-ES_tradnl" dirty="0"/>
              <a:t>Tratamiento con tripletas en la inducción de la remisión</a:t>
            </a:r>
          </a:p>
          <a:p>
            <a:pPr lvl="0" algn="just"/>
            <a:r>
              <a:rPr lang="es-ES_tradnl" dirty="0"/>
              <a:t>Tratamiento de mantenimiento post trasplante o el tratamiento continuo sin trasplante en los pacientes no elegibles. </a:t>
            </a:r>
          </a:p>
          <a:p>
            <a:pPr algn="just"/>
            <a:r>
              <a:rPr lang="es-ES_tradnl" dirty="0"/>
              <a:t>Supervivencia hasta de 10 años para pacientes de bajo riesgo</a:t>
            </a:r>
          </a:p>
          <a:p>
            <a:pPr algn="just"/>
            <a:r>
              <a:rPr lang="es-ES_tradnl" dirty="0"/>
              <a:t>Pacientes de alto riesgo siguen con un pronóstico desfavorable a pesar de este enfoque. </a:t>
            </a:r>
          </a:p>
          <a:p>
            <a:pPr algn="just"/>
            <a:r>
              <a:rPr lang="es-ES_tradnl" dirty="0"/>
              <a:t>Pacientes clasificados como ultra alto riesgo y/o MM doble hit.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14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12" name="Imagen 11" descr="Captura de pantalla 2019-01-07 a la(s) 2.13.58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0" y="1258985"/>
            <a:ext cx="10682878" cy="41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8" name="Imagen 7" descr="Captura de pantalla 2019-01-07 a la(s) 2.14.29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97" y="923712"/>
            <a:ext cx="9144000" cy="50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1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387" y="1003842"/>
            <a:ext cx="10515600" cy="945100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Después de la terapia de inducción se debe escoger una de tres estrategias.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267190" y="2606309"/>
            <a:ext cx="9376228" cy="3597680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s-ES_tradnl" dirty="0"/>
              <a:t>Trasplante temprano, doble o en tándem inmediatamente después de la colecta. La estrategia de trasplante en tándem usualmente se realiza con una diferencia de pocos meses 4 a 6.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ES_tradnl" dirty="0"/>
              <a:t>Trasplante diferido. Se continua con la terapia de inducción reservando el trasplante para la recaída.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ES_tradnl" dirty="0"/>
              <a:t>Trasplante </a:t>
            </a:r>
            <a:r>
              <a:rPr lang="es-ES_tradnl" dirty="0" err="1"/>
              <a:t>alogénico</a:t>
            </a:r>
            <a:r>
              <a:rPr lang="es-ES_tradnl" dirty="0"/>
              <a:t>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796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8" name="Imagen 7" descr="Captura de pantalla 2019-01-07 a la(s) 2.15.25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07" y="1482180"/>
            <a:ext cx="9144000" cy="36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2019-01-07 a la(s) 2.15.4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3" y="257731"/>
            <a:ext cx="7143324" cy="6255453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812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8" name="Imagen 7" descr="Captura de pantalla 2019-01-07 a la(s) 2.16.11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95" y="222334"/>
            <a:ext cx="7286974" cy="64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387" y="548943"/>
            <a:ext cx="10515600" cy="945100"/>
          </a:xfrm>
        </p:spPr>
        <p:txBody>
          <a:bodyPr>
            <a:normAutofit/>
          </a:bodyPr>
          <a:lstStyle/>
          <a:p>
            <a:pPr algn="ctr"/>
            <a:r>
              <a:rPr lang="es-ES_tradnl" b="1" dirty="0" smtClean="0"/>
              <a:t>Categorías de la recaída 	</a:t>
            </a:r>
            <a:endParaRPr lang="es-ES_tradnl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247774" y="1746518"/>
            <a:ext cx="10082213" cy="3597680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s-ES_tradnl" dirty="0"/>
              <a:t>MM refractario primario: Definido como una enfermedad que no responde en paciente que nunca alcanzó respuesta mínima o mejor con cualquier terapia. Debe especificarse no respondedor no progresivo y progresivo.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ES_tradnl" dirty="0"/>
              <a:t>MM recaído y refractario: Definido como la enfermedad que no responde en terapia de rescate o progresa dentro de los 60 días de la última terapia en pacientes que alcanzaron la respuesta mínima o mejor antes de progresar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ES_tradnl" dirty="0"/>
              <a:t>MM recaído: Definido como un paciente previamente tratado que requiere una nueva terapia, pero no llena criterios de los dos anteriores.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468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imagen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ángulo 11"/>
          <p:cNvSpPr/>
          <p:nvPr/>
        </p:nvSpPr>
        <p:spPr>
          <a:xfrm>
            <a:off x="0" y="0"/>
            <a:ext cx="6091376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_tradnl" dirty="0"/>
              <a:t>Médico Internista - Hematólogo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8"/>
          </p:nvPr>
        </p:nvSpPr>
        <p:spPr>
          <a:xfrm>
            <a:off x="491671" y="2848201"/>
            <a:ext cx="6345228" cy="686979"/>
          </a:xfrm>
        </p:spPr>
        <p:txBody>
          <a:bodyPr/>
          <a:lstStyle/>
          <a:p>
            <a:r>
              <a:rPr lang="es-ES_tradnl" dirty="0"/>
              <a:t>Dr. Humberto Martínez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1" y="6085860"/>
            <a:ext cx="2664677" cy="5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4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2019-01-07 a la(s) 2.17.1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34" y="211782"/>
            <a:ext cx="8907325" cy="6434435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361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aptura de pantalla 2019-01-07 a la(s) 2.17.41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97" y="603250"/>
            <a:ext cx="9017000" cy="5651500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751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2019-01-07 a la(s) 2.18.13 p.m.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>
          <a:xfrm>
            <a:off x="2122182" y="174095"/>
            <a:ext cx="8521236" cy="6270171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0439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8" name="Imagen 7" descr="Captura de pantalla 2019-01-07 a la(s) 2.18.37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7" y="1470434"/>
            <a:ext cx="9144000" cy="36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2019-01-07 a la(s) 2.18.53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0"/>
            <a:ext cx="7888804" cy="6858000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987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aptura de pantalla 2019-01-07 a la(s) 2.19.44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22" y="0"/>
            <a:ext cx="8987589" cy="6858000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2">
                    <a:lumMod val="75000"/>
                  </a:schemeClr>
                </a:solidFill>
              </a:rPr>
              <a:t>Tratamiento  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28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BFB4EC1-7553-40F3-97CE-F88B0317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87" y="1256200"/>
            <a:ext cx="5397500" cy="5486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122" y="186373"/>
            <a:ext cx="10515600" cy="945100"/>
          </a:xfrm>
        </p:spPr>
        <p:txBody>
          <a:bodyPr/>
          <a:lstStyle/>
          <a:p>
            <a:pPr algn="ctr"/>
            <a:r>
              <a:rPr lang="es-ES_tradnl" b="1" dirty="0"/>
              <a:t>Historia del Mieloma Múltiple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74123" y="3524850"/>
            <a:ext cx="5038594" cy="83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800" dirty="0"/>
              <a:t>Figura 4. Uretano en Mieloma Múltiple. Doctor </a:t>
            </a:r>
            <a:r>
              <a:rPr lang="es-ES_tradnl" sz="1800" dirty="0" err="1"/>
              <a:t>Nils</a:t>
            </a:r>
            <a:r>
              <a:rPr lang="es-ES_tradnl" sz="1800" dirty="0"/>
              <a:t> </a:t>
            </a:r>
            <a:r>
              <a:rPr lang="es-ES_tradnl" sz="1800" dirty="0" err="1"/>
              <a:t>Alwall</a:t>
            </a:r>
            <a:r>
              <a:rPr lang="es-ES_tradnl" sz="1800" dirty="0"/>
              <a:t>. 1952. </a:t>
            </a:r>
            <a:endParaRPr lang="es-ES" sz="1800" dirty="0"/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6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2278180" y="5503762"/>
            <a:ext cx="8868224" cy="718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800" dirty="0"/>
              <a:t>Figura 5. Supervivencia desde el inicio del tratamiento en pacientes con Mieloma Múltiple de acuerdo a la categoría de tratamiento. Doctor </a:t>
            </a:r>
            <a:r>
              <a:rPr lang="es-ES_tradnl" sz="1800" dirty="0" err="1"/>
              <a:t>Holland</a:t>
            </a:r>
            <a:r>
              <a:rPr lang="es-ES_tradnl" sz="1800" dirty="0"/>
              <a:t>. </a:t>
            </a:r>
            <a:r>
              <a:rPr lang="es-ES_tradnl" sz="1800" dirty="0" err="1"/>
              <a:t>Blood</a:t>
            </a:r>
            <a:r>
              <a:rPr lang="es-ES_tradnl" sz="1800" dirty="0"/>
              <a:t> marzo de 1966.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5659E55-2A96-4361-8129-04E696C0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22F2235-F2B6-4612-A850-3E8C030B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80" y="1042430"/>
            <a:ext cx="7635640" cy="43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2684580" y="5485145"/>
            <a:ext cx="8868224" cy="718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800" dirty="0"/>
              <a:t>Figura 6. Supervivencia de acuerdo a la respuesta al </a:t>
            </a:r>
            <a:r>
              <a:rPr lang="es-ES_tradnl" sz="1800" dirty="0" err="1"/>
              <a:t>Melfalán</a:t>
            </a:r>
            <a:r>
              <a:rPr lang="es-ES_tradnl" sz="1800" dirty="0"/>
              <a:t> en pacientes de reciente diagnóstico. Doctor </a:t>
            </a:r>
            <a:r>
              <a:rPr lang="es-ES_tradnl" sz="1800" dirty="0" err="1"/>
              <a:t>Alexanian</a:t>
            </a:r>
            <a:r>
              <a:rPr lang="es-ES_tradnl" sz="1800" dirty="0"/>
              <a:t>. </a:t>
            </a:r>
            <a:r>
              <a:rPr lang="es-ES_tradnl" sz="1800" dirty="0" err="1"/>
              <a:t>Blood</a:t>
            </a:r>
            <a:r>
              <a:rPr lang="es-ES_tradnl" sz="1800" dirty="0"/>
              <a:t> 1968.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5659E55-2A96-4361-8129-04E696C0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AE0E522-D1A4-4400-B156-9222386D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044" y="889819"/>
            <a:ext cx="6464365" cy="44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1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0943" y="5725422"/>
            <a:ext cx="11437257" cy="71884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_tradnl" sz="1800" dirty="0"/>
              <a:t>Figura </a:t>
            </a:r>
            <a:r>
              <a:rPr lang="es-ES_tradnl" sz="1800" dirty="0" smtClean="0"/>
              <a:t>7. Doctores </a:t>
            </a:r>
            <a:r>
              <a:rPr lang="es-ES_tradnl" sz="1800" dirty="0"/>
              <a:t>Charles H. </a:t>
            </a:r>
            <a:r>
              <a:rPr lang="es-ES_tradnl" sz="1800" dirty="0" err="1"/>
              <a:t>Slocumb</a:t>
            </a:r>
            <a:r>
              <a:rPr lang="es-ES_tradnl" sz="1800" dirty="0"/>
              <a:t>, Howard F. </a:t>
            </a:r>
            <a:r>
              <a:rPr lang="es-ES_tradnl" sz="1800" dirty="0" err="1"/>
              <a:t>Polley</a:t>
            </a:r>
            <a:r>
              <a:rPr lang="es-ES_tradnl" sz="1800" dirty="0"/>
              <a:t>, Edward C. Kendall and Philip S. </a:t>
            </a:r>
            <a:r>
              <a:rPr lang="es-ES_tradnl" sz="1800" dirty="0" err="1"/>
              <a:t>Hench</a:t>
            </a:r>
            <a:r>
              <a:rPr lang="es-ES_tradnl" sz="1800" dirty="0"/>
              <a:t> en el laboratorio donde se </a:t>
            </a:r>
            <a:r>
              <a:rPr lang="es-ES_tradnl" sz="1800" dirty="0" smtClean="0"/>
              <a:t>descubrió la </a:t>
            </a:r>
            <a:r>
              <a:rPr lang="es-ES_tradnl" sz="1800" dirty="0"/>
              <a:t>prednisona. Los doctores Kendall y </a:t>
            </a:r>
            <a:r>
              <a:rPr lang="es-ES_tradnl" sz="1800" dirty="0" err="1"/>
              <a:t>Hench</a:t>
            </a:r>
            <a:r>
              <a:rPr lang="es-ES_tradnl" sz="1800" dirty="0"/>
              <a:t> compartieron el premio nobel de Medicina en 1950, por el aislamiento y primer uso de la cortisona.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5659E55-2A96-4361-8129-04E696C0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85A95D4-95B5-45F3-8543-83D9F9E5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55" y="365125"/>
            <a:ext cx="5540032" cy="52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7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926735" y="5585242"/>
            <a:ext cx="2338528" cy="36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800" dirty="0"/>
              <a:t>Figura 8. Bart </a:t>
            </a:r>
            <a:r>
              <a:rPr lang="es-ES_tradnl" sz="1800" dirty="0" err="1"/>
              <a:t>Barlogie</a:t>
            </a:r>
            <a:r>
              <a:rPr lang="es-ES_tradnl" sz="1800" dirty="0"/>
              <a:t>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</a:t>
            </a:r>
            <a:r>
              <a:rPr lang="es-CO" dirty="0"/>
              <a:t>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5659E55-2A96-4361-8129-04E696C0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D4601DD-473C-4C57-B61A-4C7A66A2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47" y="835575"/>
            <a:ext cx="4526905" cy="45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2193" y="526086"/>
            <a:ext cx="10515600" cy="945100"/>
          </a:xfrm>
        </p:spPr>
        <p:txBody>
          <a:bodyPr/>
          <a:lstStyle/>
          <a:p>
            <a:pPr algn="ctr"/>
            <a:r>
              <a:rPr lang="es-ES_tradnl" b="1" dirty="0"/>
              <a:t>Inmunomoduladores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2060434" y="1746589"/>
            <a:ext cx="9037359" cy="44574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_tradnl" sz="3200" dirty="0"/>
              <a:t>32% de los pacientes respondieron a la Talidomida haciéndola el nuevo medicamento agente único con actividad para el MM</a:t>
            </a:r>
          </a:p>
          <a:p>
            <a:pPr algn="just"/>
            <a:r>
              <a:rPr lang="es-ES_tradnl" sz="3200" dirty="0" err="1"/>
              <a:t>Lenalidomida</a:t>
            </a:r>
            <a:r>
              <a:rPr lang="es-ES_tradnl" sz="3200" dirty="0"/>
              <a:t>, Paul Richardson y sus colegas, el medicamento fue prometedor, 91% de los pacientes tuvieron respuesta objetiva a la combinación de </a:t>
            </a:r>
            <a:r>
              <a:rPr lang="es-ES_tradnl" sz="3200" dirty="0" err="1"/>
              <a:t>lenalidomida</a:t>
            </a:r>
            <a:r>
              <a:rPr lang="es-ES_tradnl" sz="3200" dirty="0"/>
              <a:t> y dexametasona.</a:t>
            </a:r>
          </a:p>
          <a:p>
            <a:pPr algn="just"/>
            <a:r>
              <a:rPr lang="es-ES_tradnl" sz="3200" dirty="0"/>
              <a:t>Aprobada por la FDA en junio de 2006 para el tratamiento del mieloma múltiple que hayan fallado a una primera línea de tratamiento. </a:t>
            </a:r>
            <a:endParaRPr lang="es-ES" sz="3200" dirty="0"/>
          </a:p>
          <a:p>
            <a:pPr marL="0" indent="0" algn="just">
              <a:buNone/>
            </a:pPr>
            <a:endParaRPr lang="es-ES_tradnl" sz="3200" dirty="0"/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10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2193" y="526086"/>
            <a:ext cx="10515600" cy="945100"/>
          </a:xfrm>
        </p:spPr>
        <p:txBody>
          <a:bodyPr/>
          <a:lstStyle/>
          <a:p>
            <a:pPr algn="ctr"/>
            <a:r>
              <a:rPr lang="es-ES_tradnl" b="1" dirty="0"/>
              <a:t>Inhibidores de </a:t>
            </a:r>
            <a:r>
              <a:rPr lang="es-ES_tradnl" b="1" dirty="0" err="1"/>
              <a:t>proteosoma</a:t>
            </a:r>
            <a:endParaRPr lang="es-ES_tradnl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02" y="6203989"/>
            <a:ext cx="2448233" cy="480555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675747" y="2227144"/>
            <a:ext cx="9037359" cy="4457400"/>
          </a:xfrm>
        </p:spPr>
        <p:txBody>
          <a:bodyPr>
            <a:normAutofit/>
          </a:bodyPr>
          <a:lstStyle/>
          <a:p>
            <a:r>
              <a:rPr lang="es-ES_tradnl" sz="3200" dirty="0"/>
              <a:t>Dr. </a:t>
            </a:r>
            <a:r>
              <a:rPr lang="es-ES_tradnl" sz="3200" dirty="0" err="1"/>
              <a:t>Orlowski</a:t>
            </a:r>
            <a:r>
              <a:rPr lang="es-ES_tradnl" sz="3200" dirty="0"/>
              <a:t> en la universidad de Carolina del Norte. </a:t>
            </a:r>
          </a:p>
          <a:p>
            <a:r>
              <a:rPr lang="es-ES_tradnl" sz="3200" dirty="0"/>
              <a:t>Aproximadamente un tercio de los pacientes con mieloma múltiple refractario y recaído respondieron al </a:t>
            </a:r>
            <a:r>
              <a:rPr lang="es-ES_tradnl" sz="3200" dirty="0" err="1"/>
              <a:t>Bortezomib</a:t>
            </a:r>
            <a:r>
              <a:rPr lang="es-ES_tradnl" sz="3200" dirty="0"/>
              <a:t>. </a:t>
            </a:r>
          </a:p>
          <a:p>
            <a:r>
              <a:rPr lang="es-ES_tradnl" sz="3200" dirty="0"/>
              <a:t>Aprobación del medicamento por la FDA en mayo de 2003. </a:t>
            </a:r>
          </a:p>
          <a:p>
            <a:r>
              <a:rPr lang="es-ES_tradnl" sz="3200" dirty="0" err="1"/>
              <a:t>Carfilzomib</a:t>
            </a:r>
            <a:endParaRPr lang="es-ES_tradnl" sz="3200" dirty="0"/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24465" cy="6858000"/>
          </a:xfrm>
          <a:prstGeom prst="rect">
            <a:avLst/>
          </a:prstGeom>
          <a:solidFill>
            <a:srgbClr val="2D8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" name="Conector recto 8"/>
          <p:cNvCxnSpPr/>
          <p:nvPr/>
        </p:nvCxnSpPr>
        <p:spPr>
          <a:xfrm>
            <a:off x="10771236" y="6203989"/>
            <a:ext cx="0" cy="4805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5"/>
          <p:cNvSpPr txBox="1">
            <a:spLocks/>
          </p:cNvSpPr>
          <p:nvPr/>
        </p:nvSpPr>
        <p:spPr>
          <a:xfrm>
            <a:off x="814387" y="2505075"/>
            <a:ext cx="5183188" cy="346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47991A-E62B-4CA7-AA82-D4660A0DAE4D}"/>
              </a:ext>
            </a:extLst>
          </p:cNvPr>
          <p:cNvSpPr txBox="1"/>
          <p:nvPr/>
        </p:nvSpPr>
        <p:spPr>
          <a:xfrm>
            <a:off x="261257" y="78377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Hitos de Tratamiento  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839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20638</TotalTime>
  <Words>633</Words>
  <Application>Microsoft Office PowerPoint</Application>
  <PresentationFormat>Panorámica</PresentationFormat>
  <Paragraphs>67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Helvetica</vt:lpstr>
      <vt:lpstr>Myriad Pro</vt:lpstr>
      <vt:lpstr>Source Sans Pro</vt:lpstr>
      <vt:lpstr>ヒラギノ角ゴ Pro W3</vt:lpstr>
      <vt:lpstr>Tema de Office</vt:lpstr>
      <vt:lpstr>Presentación de PowerPoint</vt:lpstr>
      <vt:lpstr>Presentación de PowerPoint</vt:lpstr>
      <vt:lpstr>Historia del Mieloma Múltiple</vt:lpstr>
      <vt:lpstr>Presentación de PowerPoint</vt:lpstr>
      <vt:lpstr>Presentación de PowerPoint</vt:lpstr>
      <vt:lpstr>Presentación de PowerPoint</vt:lpstr>
      <vt:lpstr>Presentación de PowerPoint</vt:lpstr>
      <vt:lpstr>Inmunomoduladores</vt:lpstr>
      <vt:lpstr>Inhibidores de proteosoma</vt:lpstr>
      <vt:lpstr>Anticuerpos monoclonales</vt:lpstr>
      <vt:lpstr>Otras terapias</vt:lpstr>
      <vt:lpstr>Mejoría en la supervivencia</vt:lpstr>
      <vt:lpstr>Presentación de PowerPoint</vt:lpstr>
      <vt:lpstr>Presentación de PowerPoint</vt:lpstr>
      <vt:lpstr>Después de la terapia de inducción se debe escoger una de tres estrategias. </vt:lpstr>
      <vt:lpstr>Presentación de PowerPoint</vt:lpstr>
      <vt:lpstr>Presentación de PowerPoint</vt:lpstr>
      <vt:lpstr>Presentación de PowerPoint</vt:lpstr>
      <vt:lpstr>Categorías de la recaída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User</cp:lastModifiedBy>
  <cp:revision>1085</cp:revision>
  <dcterms:created xsi:type="dcterms:W3CDTF">2017-01-10T11:09:36Z</dcterms:created>
  <dcterms:modified xsi:type="dcterms:W3CDTF">2019-03-01T01:46:31Z</dcterms:modified>
</cp:coreProperties>
</file>