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59" r:id="rId6"/>
    <p:sldId id="264" r:id="rId7"/>
    <p:sldId id="265" r:id="rId8"/>
    <p:sldId id="266" r:id="rId9"/>
    <p:sldId id="267" r:id="rId10"/>
    <p:sldId id="297" r:id="rId11"/>
    <p:sldId id="269" r:id="rId12"/>
    <p:sldId id="271" r:id="rId13"/>
    <p:sldId id="272" r:id="rId14"/>
    <p:sldId id="305" r:id="rId15"/>
    <p:sldId id="274" r:id="rId16"/>
    <p:sldId id="276" r:id="rId17"/>
    <p:sldId id="277" r:id="rId18"/>
    <p:sldId id="280" r:id="rId19"/>
    <p:sldId id="279" r:id="rId20"/>
    <p:sldId id="281" r:id="rId21"/>
    <p:sldId id="283" r:id="rId22"/>
    <p:sldId id="282" r:id="rId23"/>
    <p:sldId id="286" r:id="rId24"/>
    <p:sldId id="288" r:id="rId25"/>
    <p:sldId id="287" r:id="rId26"/>
    <p:sldId id="285" r:id="rId27"/>
    <p:sldId id="289" r:id="rId28"/>
    <p:sldId id="291" r:id="rId29"/>
    <p:sldId id="290" r:id="rId30"/>
    <p:sldId id="294" r:id="rId31"/>
    <p:sldId id="292" r:id="rId32"/>
    <p:sldId id="295" r:id="rId33"/>
    <p:sldId id="293" r:id="rId34"/>
    <p:sldId id="296" r:id="rId35"/>
    <p:sldId id="300" r:id="rId36"/>
    <p:sldId id="301" r:id="rId37"/>
    <p:sldId id="302" r:id="rId38"/>
    <p:sldId id="303" r:id="rId39"/>
    <p:sldId id="299" r:id="rId40"/>
    <p:sldId id="304" r:id="rId4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0A6"/>
    <a:srgbClr val="FFFFFF"/>
    <a:srgbClr val="9AC7E8"/>
    <a:srgbClr val="4056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60" autoAdjust="0"/>
    <p:restoredTop sz="94660"/>
  </p:normalViewPr>
  <p:slideViewPr>
    <p:cSldViewPr snapToGrid="0">
      <p:cViewPr>
        <p:scale>
          <a:sx n="77" d="100"/>
          <a:sy n="77" d="100"/>
        </p:scale>
        <p:origin x="984" y="1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45160-E71B-4CC5-A6F9-87777CED23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7E453E4-4AB9-4B82-8282-44C86B5A8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a:extLst>
              <a:ext uri="{FF2B5EF4-FFF2-40B4-BE49-F238E27FC236}">
                <a16:creationId xmlns:a16="http://schemas.microsoft.com/office/drawing/2014/main" id="{ACAC6AC4-51C8-4903-B47B-A7F63232B5C7}"/>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282AB521-DA43-45F9-A575-FF3752DB72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ECB0FCA-BB51-4116-A2AA-51197ED04351}"/>
              </a:ext>
            </a:extLst>
          </p:cNvPr>
          <p:cNvSpPr>
            <a:spLocks noGrp="1"/>
          </p:cNvSpPr>
          <p:nvPr>
            <p:ph type="sldNum" sz="quarter" idx="12"/>
          </p:nvPr>
        </p:nvSpPr>
        <p:spPr/>
        <p:txBody>
          <a:bodyPr/>
          <a:lstStyle/>
          <a:p>
            <a:fld id="{6280E933-1B9F-4935-ABBA-4EAF31C84899}" type="slidenum">
              <a:rPr lang="es-CO" smtClean="0"/>
              <a:t>‹Nº›</a:t>
            </a:fld>
            <a:endParaRPr lang="es-CO"/>
          </a:p>
        </p:txBody>
      </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57"/>
            <a:ext cx="12193526" cy="6857143"/>
          </a:xfrm>
          <a:prstGeom prst="rect">
            <a:avLst/>
          </a:prstGeom>
        </p:spPr>
      </p:pic>
      <p:sp>
        <p:nvSpPr>
          <p:cNvPr id="10" name="Rectángulo 9"/>
          <p:cNvSpPr/>
          <p:nvPr userDrawn="1"/>
        </p:nvSpPr>
        <p:spPr>
          <a:xfrm>
            <a:off x="5498592" y="6472725"/>
            <a:ext cx="6693408" cy="3651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lumMod val="50000"/>
                    <a:lumOff val="50000"/>
                  </a:schemeClr>
                </a:solidFill>
              </a:rPr>
              <a:t>Caso de Estudio No. 1</a:t>
            </a:r>
          </a:p>
        </p:txBody>
      </p:sp>
    </p:spTree>
    <p:extLst>
      <p:ext uri="{BB962C8B-B14F-4D97-AF65-F5344CB8AC3E}">
        <p14:creationId xmlns:p14="http://schemas.microsoft.com/office/powerpoint/2010/main" val="326457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0B18E-6037-44DB-BD38-A2E451A43F2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451278C-19EE-4386-B5EF-B9261248D549}"/>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647E547-3FDC-4FAA-83DC-5C77814D0CEE}"/>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B953874E-7F8F-4193-95F9-0E7E9B73BF2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5B60455-B7A7-4A90-B430-88D90F0B8315}"/>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37028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6EDF07-1C80-4438-B55E-1689036FE12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1055D6B-91F1-4658-A0D3-9F0D0BA316EF}"/>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D7E4F44-B3AF-4D68-9443-D89A87CC0B07}"/>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E91E6ADA-C15E-4FC4-A205-9C5DE55BFD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B7AB0AA-F200-4335-92EF-69F5EE7259C7}"/>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364460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CEDA5-5FA1-41BC-9391-E79030AE2EB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D3DDBE-8C1F-49AA-849B-6E92C87D9C45}"/>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DA54A06-A8CB-4615-A690-D6DE3FE60007}"/>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3E59A3E4-C218-4FA6-BB89-23F28907F9D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6BECF83-C2BB-40E3-9C06-DD1BF56DFB5D}"/>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397027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68E08-B77A-4A66-8591-08CCCF4B13F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DD5344F-61C7-4AF1-BBE3-4B0916D81A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C4579E55-7857-49E1-892E-A2EA024E10D0}"/>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E1179425-DC61-40D7-9313-A9DF0482581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6A929D0-54A7-4ACB-A5A1-0E95C5B48B62}"/>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06670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846AF-581C-42F3-870F-220D5A90731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32A6A9E-43AC-436B-8BFF-18373F62C6A1}"/>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517136C-BAA6-4D3E-BC26-20266CBECAA4}"/>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75B5A99-7C1C-417F-825B-C1B22A6FB5B8}"/>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6" name="Marcador de pie de página 5">
            <a:extLst>
              <a:ext uri="{FF2B5EF4-FFF2-40B4-BE49-F238E27FC236}">
                <a16:creationId xmlns:a16="http://schemas.microsoft.com/office/drawing/2014/main" id="{88722E9D-9780-430E-9563-9B20F4E9857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87EA141-D0B1-49DB-854D-55A9F106F66C}"/>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1886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CD919-A717-46FF-9811-FA0683B8E83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268D84B-D705-460E-9BB4-5D828BE6C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6B926AB4-C1EE-489F-ACE1-13FA79FCDA80}"/>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09FEB56-3B6B-48DE-85AD-01AD61531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723CF130-678F-42F0-8E7D-3CE13B4194D2}"/>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62EFE1B-3754-4775-8D0D-6B5649F1CE8E}"/>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8" name="Marcador de pie de página 7">
            <a:extLst>
              <a:ext uri="{FF2B5EF4-FFF2-40B4-BE49-F238E27FC236}">
                <a16:creationId xmlns:a16="http://schemas.microsoft.com/office/drawing/2014/main" id="{D66DF0AF-1AFA-49AB-8F2E-7F0EFF182C6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A395F5A-6A25-4DD0-B739-3369D88CCAFF}"/>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27917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EBBDF-4470-45ED-8D49-09E4AC4C363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A812E6C-A319-4602-BEB6-39E3668BDAAB}"/>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4" name="Marcador de pie de página 3">
            <a:extLst>
              <a:ext uri="{FF2B5EF4-FFF2-40B4-BE49-F238E27FC236}">
                <a16:creationId xmlns:a16="http://schemas.microsoft.com/office/drawing/2014/main" id="{7B6C86D9-319F-4871-93D8-16434401661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52C53BE-679F-446C-890D-C8A45B938711}"/>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44002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57163F-BE88-4C6B-B700-FEFF3E2471DE}"/>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3" name="Marcador de pie de página 2">
            <a:extLst>
              <a:ext uri="{FF2B5EF4-FFF2-40B4-BE49-F238E27FC236}">
                <a16:creationId xmlns:a16="http://schemas.microsoft.com/office/drawing/2014/main" id="{11D4AA2F-BBCB-4CD3-A48A-2E1E3896FD3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1EAF295-42AE-4009-BCBD-D4AD3563F22C}"/>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46277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1F6A6-D090-4EBA-9A16-21BD68EF10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AEE306B-0681-4556-A440-771213706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60F7AE3-B65C-4FB5-BC51-012FD1FC1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BC645979-CFE4-4884-A34C-B3DDDF41A571}"/>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6" name="Marcador de pie de página 5">
            <a:extLst>
              <a:ext uri="{FF2B5EF4-FFF2-40B4-BE49-F238E27FC236}">
                <a16:creationId xmlns:a16="http://schemas.microsoft.com/office/drawing/2014/main" id="{F0411BF3-967C-4F67-9FE5-6E8B4A41B32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BA3DCD3-4EAD-44C6-8869-27B7AA9AF5B3}"/>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265523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EC41-4AAA-4729-A112-AA8388FC9E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CA8C393-C972-4328-8FB6-196B95674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92F604C-E39D-4517-B5A3-BB63B9BD8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F8C537C8-B238-4BC1-9A3C-7C94A211AFFB}"/>
              </a:ext>
            </a:extLst>
          </p:cNvPr>
          <p:cNvSpPr>
            <a:spLocks noGrp="1"/>
          </p:cNvSpPr>
          <p:nvPr>
            <p:ph type="dt" sz="half" idx="10"/>
          </p:nvPr>
        </p:nvSpPr>
        <p:spPr/>
        <p:txBody>
          <a:bodyPr/>
          <a:lstStyle/>
          <a:p>
            <a:fld id="{6554A590-4C89-4577-9BB9-48A6F8964A95}" type="datetimeFigureOut">
              <a:rPr lang="es-CO" smtClean="0"/>
              <a:t>25/09/20</a:t>
            </a:fld>
            <a:endParaRPr lang="es-CO"/>
          </a:p>
        </p:txBody>
      </p:sp>
      <p:sp>
        <p:nvSpPr>
          <p:cNvPr id="6" name="Marcador de pie de página 5">
            <a:extLst>
              <a:ext uri="{FF2B5EF4-FFF2-40B4-BE49-F238E27FC236}">
                <a16:creationId xmlns:a16="http://schemas.microsoft.com/office/drawing/2014/main" id="{31B3827D-A5B1-48DB-9640-698A7E1961D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34232A7-3833-4426-89D8-CBCE3ABE7D2C}"/>
              </a:ext>
            </a:extLst>
          </p:cNvPr>
          <p:cNvSpPr>
            <a:spLocks noGrp="1"/>
          </p:cNvSpPr>
          <p:nvPr>
            <p:ph type="sldNum" sz="quarter" idx="12"/>
          </p:nvPr>
        </p:nvSpPr>
        <p:spPr/>
        <p:txBody>
          <a:bodyPr/>
          <a:lstStyle/>
          <a:p>
            <a:fld id="{6280E933-1B9F-4935-ABBA-4EAF31C84899}" type="slidenum">
              <a:rPr lang="es-CO" smtClean="0"/>
              <a:t>‹Nº›</a:t>
            </a:fld>
            <a:endParaRPr lang="es-CO"/>
          </a:p>
        </p:txBody>
      </p:sp>
    </p:spTree>
    <p:extLst>
      <p:ext uri="{BB962C8B-B14F-4D97-AF65-F5344CB8AC3E}">
        <p14:creationId xmlns:p14="http://schemas.microsoft.com/office/powerpoint/2010/main" val="192067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8A1193F-872E-4E03-B997-D04AC152C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264B8F-B5DE-4028-93FD-CD35414FE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9505157-1F9C-4FDF-BADD-1DC455CD78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4A590-4C89-4577-9BB9-48A6F8964A95}" type="datetimeFigureOut">
              <a:rPr lang="es-CO" smtClean="0"/>
              <a:t>25/09/20</a:t>
            </a:fld>
            <a:endParaRPr lang="es-CO"/>
          </a:p>
        </p:txBody>
      </p:sp>
      <p:sp>
        <p:nvSpPr>
          <p:cNvPr id="5" name="Marcador de pie de página 4">
            <a:extLst>
              <a:ext uri="{FF2B5EF4-FFF2-40B4-BE49-F238E27FC236}">
                <a16:creationId xmlns:a16="http://schemas.microsoft.com/office/drawing/2014/main" id="{A9F1434E-15C6-46EB-A33D-C4493653C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06B65A6-C9D2-4BA0-A902-228A2EB78B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0E933-1B9F-4935-ABBA-4EAF31C84899}" type="slidenum">
              <a:rPr lang="es-CO" smtClean="0"/>
              <a:t>‹Nº›</a:t>
            </a:fld>
            <a:endParaRPr lang="es-CO"/>
          </a:p>
        </p:txBody>
      </p:sp>
    </p:spTree>
    <p:extLst>
      <p:ext uri="{BB962C8B-B14F-4D97-AF65-F5344CB8AC3E}">
        <p14:creationId xmlns:p14="http://schemas.microsoft.com/office/powerpoint/2010/main" val="424542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C1B67D1-110B-AE49-B420-35694BA995F0}"/>
              </a:ext>
            </a:extLst>
          </p:cNvPr>
          <p:cNvSpPr/>
          <p:nvPr/>
        </p:nvSpPr>
        <p:spPr>
          <a:xfrm>
            <a:off x="1759789" y="2828836"/>
            <a:ext cx="9092241" cy="1985159"/>
          </a:xfrm>
          <a:prstGeom prst="rect">
            <a:avLst/>
          </a:prstGeom>
        </p:spPr>
        <p:txBody>
          <a:bodyPr wrap="square">
            <a:spAutoFit/>
          </a:bodyPr>
          <a:lstStyle/>
          <a:p>
            <a:pPr algn="ctr"/>
            <a:r>
              <a:rPr lang="es-CO" sz="3000" b="1" dirty="0">
                <a:solidFill>
                  <a:srgbClr val="00B0F0"/>
                </a:solidFill>
                <a:latin typeface="Arial" panose="020B0604020202020204" pitchFamily="34" charset="0"/>
                <a:cs typeface="Arial" panose="020B0604020202020204" pitchFamily="34" charset="0"/>
              </a:rPr>
              <a:t>CASO DE ESTUDIO 1: </a:t>
            </a:r>
          </a:p>
          <a:p>
            <a:pPr algn="ctr"/>
            <a:endParaRPr lang="es-CO" sz="2500" b="1" dirty="0">
              <a:solidFill>
                <a:schemeClr val="accent1">
                  <a:lumMod val="75000"/>
                </a:schemeClr>
              </a:solidFill>
              <a:latin typeface="Arial" panose="020B0604020202020204" pitchFamily="34" charset="0"/>
              <a:cs typeface="Arial" panose="020B0604020202020204" pitchFamily="34" charset="0"/>
            </a:endParaRPr>
          </a:p>
          <a:p>
            <a:pPr algn="ctr"/>
            <a:r>
              <a:rPr lang="es-CO" sz="2500" b="1" dirty="0">
                <a:solidFill>
                  <a:schemeClr val="accent1">
                    <a:lumMod val="75000"/>
                  </a:schemeClr>
                </a:solidFill>
                <a:latin typeface="Arial" panose="020B0604020202020204" pitchFamily="34" charset="0"/>
                <a:cs typeface="Arial" panose="020B0604020202020204" pitchFamily="34" charset="0"/>
              </a:rPr>
              <a:t>Enfermedad crítica, Síndrome de Distrés Respiratorio Agudo (SDRA) </a:t>
            </a:r>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692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AC7E8"/>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083845" y="1701539"/>
            <a:ext cx="7991060" cy="3508653"/>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latin typeface="Arial" panose="020B0604020202020204" pitchFamily="34" charset="0"/>
              <a:cs typeface="Arial" panose="020B0604020202020204" pitchFamily="34" charset="0"/>
            </a:endParaRPr>
          </a:p>
          <a:p>
            <a:pPr algn="ctr"/>
            <a:r>
              <a:rPr lang="es-CO" sz="3000" b="1" dirty="0">
                <a:solidFill>
                  <a:schemeClr val="bg1"/>
                </a:solidFill>
                <a:latin typeface="Arial" panose="020B0604020202020204" pitchFamily="34" charset="0"/>
                <a:cs typeface="Arial" panose="020B0604020202020204" pitchFamily="34" charset="0"/>
              </a:rPr>
              <a:t>Pregunta 2:</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De acuerdo a la escala NRS 2002, la puntuación de riesgo nutricional en este paciente es </a:t>
            </a:r>
            <a:r>
              <a:rPr lang="es-CO" i="1" dirty="0">
                <a:latin typeface="Arial" panose="020B0604020202020204" pitchFamily="34" charset="0"/>
                <a:cs typeface="Arial" panose="020B0604020202020204" pitchFamily="34" charset="0"/>
              </a:rPr>
              <a:t>(consulte el recuadro correspondiente a la derecha)</a:t>
            </a:r>
            <a:r>
              <a:rPr lang="es-CO" dirty="0">
                <a:latin typeface="Arial" panose="020B0604020202020204" pitchFamily="34" charset="0"/>
                <a:cs typeface="Arial" panose="020B0604020202020204" pitchFamily="34" charset="0"/>
              </a:rPr>
              <a:t>:</a:t>
            </a:r>
          </a:p>
          <a:p>
            <a:pPr algn="ctr"/>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A:  1</a:t>
            </a:r>
          </a:p>
          <a:p>
            <a:r>
              <a:rPr lang="es-CO" dirty="0">
                <a:latin typeface="Arial" panose="020B0604020202020204" pitchFamily="34" charset="0"/>
                <a:cs typeface="Arial" panose="020B0604020202020204" pitchFamily="34" charset="0"/>
              </a:rPr>
              <a:t>				B:  2</a:t>
            </a:r>
          </a:p>
          <a:p>
            <a:r>
              <a:rPr lang="es-CO" dirty="0">
                <a:latin typeface="Arial" panose="020B0604020202020204" pitchFamily="34" charset="0"/>
                <a:cs typeface="Arial" panose="020B0604020202020204" pitchFamily="34" charset="0"/>
              </a:rPr>
              <a:t>				</a:t>
            </a:r>
            <a:r>
              <a:rPr lang="es-CO" b="1" dirty="0">
                <a:solidFill>
                  <a:srgbClr val="FF0000"/>
                </a:solidFill>
                <a:latin typeface="Arial" panose="020B0604020202020204" pitchFamily="34" charset="0"/>
                <a:cs typeface="Arial" panose="020B0604020202020204" pitchFamily="34" charset="0"/>
              </a:rPr>
              <a:t>C:  3</a:t>
            </a:r>
          </a:p>
          <a:p>
            <a:r>
              <a:rPr lang="es-CO" dirty="0">
                <a:latin typeface="Arial" panose="020B0604020202020204" pitchFamily="34" charset="0"/>
                <a:cs typeface="Arial" panose="020B0604020202020204" pitchFamily="34" charset="0"/>
              </a:rPr>
              <a:t>				D:  4</a:t>
            </a:r>
            <a:endParaRPr lang="es-CO" sz="2400"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235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884339" y="1350168"/>
            <a:ext cx="8506570" cy="4708981"/>
          </a:xfrm>
          <a:prstGeom prst="rect">
            <a:avLst/>
          </a:prstGeom>
          <a:solidFill>
            <a:srgbClr val="4770A6"/>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ctr"/>
            <a:endParaRPr lang="es-CO"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b="1" dirty="0">
                <a:solidFill>
                  <a:schemeClr val="bg1"/>
                </a:solidFill>
                <a:latin typeface="Arial" panose="020B0604020202020204" pitchFamily="34" charset="0"/>
                <a:cs typeface="Arial" panose="020B0604020202020204" pitchFamily="34" charset="0"/>
              </a:rPr>
              <a:t>Tamización inicial:  </a:t>
            </a:r>
            <a:r>
              <a:rPr lang="es-CO" dirty="0">
                <a:solidFill>
                  <a:schemeClr val="bg1"/>
                </a:solidFill>
                <a:latin typeface="Arial" panose="020B0604020202020204" pitchFamily="34" charset="0"/>
                <a:cs typeface="Arial" panose="020B0604020202020204" pitchFamily="34" charset="0"/>
              </a:rPr>
              <a:t>		 Condición crítica</a:t>
            </a:r>
          </a:p>
          <a:p>
            <a:pPr marL="285750" indent="-285750">
              <a:buFont typeface="Arial" panose="020B0604020202020204" pitchFamily="34" charset="0"/>
              <a:buChar char="•"/>
            </a:pPr>
            <a:endParaRPr lang="es-CO"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b="1" dirty="0">
                <a:solidFill>
                  <a:schemeClr val="bg1"/>
                </a:solidFill>
                <a:latin typeface="Arial" panose="020B0604020202020204" pitchFamily="34" charset="0"/>
                <a:cs typeface="Arial" panose="020B0604020202020204" pitchFamily="34" charset="0"/>
              </a:rPr>
              <a:t>Tamización final</a:t>
            </a:r>
          </a:p>
          <a:p>
            <a:pPr marL="285750" indent="-285750">
              <a:buFont typeface="Arial" panose="020B0604020202020204" pitchFamily="34" charset="0"/>
              <a:buChar char="•"/>
            </a:pPr>
            <a:endParaRPr lang="es-CO" dirty="0">
              <a:solidFill>
                <a:schemeClr val="bg1"/>
              </a:solidFill>
              <a:latin typeface="Arial" panose="020B0604020202020204" pitchFamily="34" charset="0"/>
              <a:cs typeface="Arial" panose="020B0604020202020204" pitchFamily="34" charset="0"/>
            </a:endParaRPr>
          </a:p>
          <a:p>
            <a:pPr marL="285750" indent="388938">
              <a:buFont typeface="Arial" panose="020B0604020202020204" pitchFamily="34" charset="0"/>
              <a:buChar char="•"/>
            </a:pPr>
            <a:r>
              <a:rPr lang="es-CO" dirty="0">
                <a:solidFill>
                  <a:schemeClr val="bg1"/>
                </a:solidFill>
                <a:latin typeface="Arial" panose="020B0604020202020204" pitchFamily="34" charset="0"/>
                <a:cs typeface="Arial" panose="020B0604020202020204" pitchFamily="34" charset="0"/>
              </a:rPr>
              <a:t>Estado previo nutricional normal:   0 puntos</a:t>
            </a:r>
          </a:p>
          <a:p>
            <a:pPr marL="285750" indent="388938">
              <a:buFont typeface="Arial" panose="020B0604020202020204" pitchFamily="34" charset="0"/>
              <a:buChar char="•"/>
            </a:pPr>
            <a:endParaRPr lang="es-CO" dirty="0">
              <a:solidFill>
                <a:schemeClr val="bg1"/>
              </a:solidFill>
              <a:latin typeface="Arial" panose="020B0604020202020204" pitchFamily="34" charset="0"/>
              <a:cs typeface="Arial" panose="020B0604020202020204" pitchFamily="34" charset="0"/>
            </a:endParaRPr>
          </a:p>
          <a:p>
            <a:pPr marL="285750" indent="388938">
              <a:buFont typeface="Arial" panose="020B0604020202020204" pitchFamily="34" charset="0"/>
              <a:buChar char="•"/>
            </a:pPr>
            <a:r>
              <a:rPr lang="es-CO" dirty="0">
                <a:solidFill>
                  <a:schemeClr val="bg1"/>
                </a:solidFill>
                <a:latin typeface="Arial" panose="020B0604020202020204" pitchFamily="34" charset="0"/>
                <a:cs typeface="Arial" panose="020B0604020202020204" pitchFamily="34" charset="0"/>
              </a:rPr>
              <a:t>Gravedad de enfermedad:             3 puntos (Politrauma, estado crítico)</a:t>
            </a:r>
          </a:p>
          <a:p>
            <a:pPr marL="285750" indent="388938">
              <a:buFont typeface="Arial" panose="020B0604020202020204" pitchFamily="34" charset="0"/>
              <a:buChar char="•"/>
            </a:pPr>
            <a:endParaRPr lang="es-CO" dirty="0">
              <a:solidFill>
                <a:schemeClr val="bg1"/>
              </a:solidFill>
              <a:latin typeface="Arial" panose="020B0604020202020204" pitchFamily="34" charset="0"/>
              <a:cs typeface="Arial" panose="020B0604020202020204" pitchFamily="34" charset="0"/>
            </a:endParaRPr>
          </a:p>
          <a:p>
            <a:pPr marL="285750" indent="388938">
              <a:buFont typeface="Arial" panose="020B0604020202020204" pitchFamily="34" charset="0"/>
              <a:buChar char="•"/>
            </a:pPr>
            <a:r>
              <a:rPr lang="es-CO" dirty="0">
                <a:solidFill>
                  <a:schemeClr val="bg1"/>
                </a:solidFill>
                <a:latin typeface="Arial" panose="020B0604020202020204" pitchFamily="34" charset="0"/>
                <a:cs typeface="Arial" panose="020B0604020202020204" pitchFamily="34" charset="0"/>
              </a:rPr>
              <a:t>Ajuste por edad:                             No</a:t>
            </a:r>
          </a:p>
          <a:p>
            <a:pPr marL="285750" indent="388938">
              <a:buFont typeface="Arial" panose="020B0604020202020204" pitchFamily="34" charset="0"/>
              <a:buChar char="•"/>
            </a:pPr>
            <a:endParaRPr lang="es-CO" dirty="0">
              <a:solidFill>
                <a:schemeClr val="bg1"/>
              </a:solidFill>
              <a:latin typeface="Arial" panose="020B0604020202020204" pitchFamily="34" charset="0"/>
              <a:cs typeface="Arial" panose="020B0604020202020204" pitchFamily="34" charset="0"/>
            </a:endParaRPr>
          </a:p>
          <a:p>
            <a:pPr marL="285750" indent="388938">
              <a:buFont typeface="Arial" panose="020B0604020202020204" pitchFamily="34" charset="0"/>
              <a:buChar char="•"/>
            </a:pPr>
            <a:r>
              <a:rPr lang="es-CO" dirty="0">
                <a:solidFill>
                  <a:schemeClr val="bg1"/>
                </a:solidFill>
                <a:latin typeface="Arial" panose="020B0604020202020204" pitchFamily="34" charset="0"/>
                <a:cs typeface="Arial" panose="020B0604020202020204" pitchFamily="34" charset="0"/>
              </a:rPr>
              <a:t>Puntaje total:                                   3</a:t>
            </a:r>
          </a:p>
          <a:p>
            <a:pPr marL="285750"/>
            <a:endParaRPr lang="es-CO" dirty="0">
              <a:solidFill>
                <a:schemeClr val="bg1"/>
              </a:solidFill>
              <a:latin typeface="Arial" panose="020B0604020202020204" pitchFamily="34" charset="0"/>
              <a:cs typeface="Arial" panose="020B0604020202020204" pitchFamily="34" charset="0"/>
            </a:endParaRPr>
          </a:p>
          <a:p>
            <a:pPr marL="301625" indent="-285750">
              <a:buFont typeface="Arial" panose="020B0604020202020204" pitchFamily="34" charset="0"/>
              <a:buChar char="•"/>
            </a:pPr>
            <a:r>
              <a:rPr lang="es-CO" b="1" dirty="0">
                <a:solidFill>
                  <a:schemeClr val="bg1"/>
                </a:solidFill>
                <a:latin typeface="Arial" panose="020B0604020202020204" pitchFamily="34" charset="0"/>
                <a:cs typeface="Arial" panose="020B0604020202020204" pitchFamily="34" charset="0"/>
              </a:rPr>
              <a:t>Interpretación:                                 Riesgo nutricional</a:t>
            </a:r>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1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F1908F8-AF9D-2C4F-91D2-8B03831C9D03}"/>
              </a:ext>
            </a:extLst>
          </p:cNvPr>
          <p:cNvSpPr/>
          <p:nvPr/>
        </p:nvSpPr>
        <p:spPr>
          <a:xfrm>
            <a:off x="2261061" y="1787342"/>
            <a:ext cx="7464829" cy="2862322"/>
          </a:xfrm>
          <a:prstGeom prst="rect">
            <a:avLst/>
          </a:prstGeom>
        </p:spPr>
        <p:txBody>
          <a:bodyPr wrap="square">
            <a:spAutoFit/>
          </a:bodyPr>
          <a:lstStyle/>
          <a:p>
            <a:pPr algn="just"/>
            <a:endParaRPr lang="es-419" dirty="0">
              <a:latin typeface="Arial" panose="020B0604020202020204" pitchFamily="34" charset="0"/>
              <a:cs typeface="Arial" panose="020B0604020202020204" pitchFamily="34" charset="0"/>
            </a:endParaRPr>
          </a:p>
          <a:p>
            <a:pPr algn="just"/>
            <a:r>
              <a:rPr lang="es-419" dirty="0">
                <a:latin typeface="Arial" panose="020B0604020202020204" pitchFamily="34" charset="0"/>
                <a:cs typeface="Arial" panose="020B0604020202020204" pitchFamily="34" charset="0"/>
              </a:rPr>
              <a:t>El estado pulmonar del paciente se está agravando y es muy poco probable que sea extubado en poco tiempo. Aunque el estado nutricional previo era normal, el estrés hipermetabólico resultante del politraumatismo, incrementa los requerimientos nutricionales. </a:t>
            </a:r>
          </a:p>
          <a:p>
            <a:pPr algn="just"/>
            <a:endParaRPr lang="es-419" dirty="0">
              <a:latin typeface="Arial" panose="020B0604020202020204" pitchFamily="34" charset="0"/>
              <a:cs typeface="Arial" panose="020B0604020202020204" pitchFamily="34" charset="0"/>
            </a:endParaRPr>
          </a:p>
          <a:p>
            <a:pPr algn="just"/>
            <a:r>
              <a:rPr lang="es-419" dirty="0">
                <a:latin typeface="Arial" panose="020B0604020202020204" pitchFamily="34" charset="0"/>
                <a:cs typeface="Arial" panose="020B0604020202020204" pitchFamily="34" charset="0"/>
              </a:rPr>
              <a:t>Existe indicación clara de iniciar terapia nutricional.</a:t>
            </a:r>
          </a:p>
          <a:p>
            <a:pPr algn="just"/>
            <a:endParaRPr lang="es-419" dirty="0">
              <a:latin typeface="Arial" panose="020B0604020202020204" pitchFamily="34" charset="0"/>
              <a:cs typeface="Arial" panose="020B0604020202020204" pitchFamily="34" charset="0"/>
            </a:endParaRPr>
          </a:p>
          <a:p>
            <a:pPr algn="just"/>
            <a:r>
              <a:rPr lang="es-419" dirty="0">
                <a:latin typeface="Arial" panose="020B0604020202020204" pitchFamily="34" charset="0"/>
                <a:cs typeface="Arial" panose="020B0604020202020204" pitchFamily="34" charset="0"/>
              </a:rPr>
              <a:t>Una vez establecida la indicación de terapia nutricional, el siguiente paso es definir la </a:t>
            </a:r>
            <a:r>
              <a:rPr lang="es-419" b="1" dirty="0">
                <a:latin typeface="Arial" panose="020B0604020202020204" pitchFamily="34" charset="0"/>
                <a:cs typeface="Arial" panose="020B0604020202020204" pitchFamily="34" charset="0"/>
              </a:rPr>
              <a:t>vía de acceso </a:t>
            </a:r>
            <a:r>
              <a:rPr lang="es-419" dirty="0">
                <a:latin typeface="Arial" panose="020B0604020202020204" pitchFamily="34" charset="0"/>
                <a:cs typeface="Arial" panose="020B0604020202020204" pitchFamily="34" charset="0"/>
              </a:rPr>
              <a:t>para la terapia nutricional.</a:t>
            </a:r>
          </a:p>
        </p:txBody>
      </p:sp>
    </p:spTree>
    <p:extLst>
      <p:ext uri="{BB962C8B-B14F-4D97-AF65-F5344CB8AC3E}">
        <p14:creationId xmlns:p14="http://schemas.microsoft.com/office/powerpoint/2010/main" val="406276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33720" y="1369029"/>
            <a:ext cx="7342789" cy="3600986"/>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3000" dirty="0">
              <a:solidFill>
                <a:schemeClr val="bg1"/>
              </a:solidFill>
              <a:latin typeface="Arial" panose="020B0604020202020204" pitchFamily="34" charset="0"/>
              <a:cs typeface="Arial" panose="020B0604020202020204" pitchFamily="34" charset="0"/>
            </a:endParaRPr>
          </a:p>
          <a:p>
            <a:pPr algn="ctr"/>
            <a:r>
              <a:rPr lang="es-CO" sz="3000" b="1" dirty="0">
                <a:solidFill>
                  <a:schemeClr val="bg1"/>
                </a:solidFill>
                <a:latin typeface="Arial" panose="020B0604020202020204" pitchFamily="34" charset="0"/>
                <a:cs typeface="Arial" panose="020B0604020202020204" pitchFamily="34" charset="0"/>
              </a:rPr>
              <a:t>Pregunta 3:</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¿Qué vía de acceso para la terapia nutricional es la de elección primaria en este caso?</a:t>
            </a:r>
          </a:p>
          <a:p>
            <a:pPr algn="ctr"/>
            <a:endParaRPr lang="es-CO" dirty="0">
              <a:latin typeface="Arial" panose="020B0604020202020204" pitchFamily="34" charset="0"/>
              <a:cs typeface="Arial" panose="020B0604020202020204" pitchFamily="34" charset="0"/>
            </a:endParaRPr>
          </a:p>
          <a:p>
            <a:pPr marL="15875" indent="-15875"/>
            <a:r>
              <a:rPr lang="es-CO" dirty="0">
                <a:latin typeface="Arial" panose="020B0604020202020204" pitchFamily="34" charset="0"/>
                <a:cs typeface="Arial" panose="020B0604020202020204" pitchFamily="34" charset="0"/>
              </a:rPr>
              <a:t>		                    	A:  Oral</a:t>
            </a:r>
          </a:p>
          <a:p>
            <a:pPr marL="15875" indent="-15875"/>
            <a:r>
              <a:rPr lang="es-CO" dirty="0">
                <a:latin typeface="Arial" panose="020B0604020202020204" pitchFamily="34" charset="0"/>
                <a:cs typeface="Arial" panose="020B0604020202020204" pitchFamily="34" charset="0"/>
              </a:rPr>
              <a:t>		                    	B:  Enteral</a:t>
            </a:r>
          </a:p>
          <a:p>
            <a:pPr marL="15875" indent="-15875"/>
            <a:r>
              <a:rPr lang="es-CO" dirty="0">
                <a:latin typeface="Arial" panose="020B0604020202020204" pitchFamily="34" charset="0"/>
                <a:cs typeface="Arial" panose="020B0604020202020204" pitchFamily="34" charset="0"/>
              </a:rPr>
              <a:t>			 	C:  Parenteral</a:t>
            </a:r>
          </a:p>
          <a:p>
            <a:pPr marL="15875" indent="-15875"/>
            <a:r>
              <a:rPr lang="es-CO" dirty="0">
                <a:latin typeface="Arial" panose="020B0604020202020204" pitchFamily="34" charset="0"/>
                <a:cs typeface="Arial" panose="020B0604020202020204" pitchFamily="34" charset="0"/>
              </a:rPr>
              <a:t>		                    	D:  Mixta (enteral y parenteral)</a:t>
            </a:r>
            <a:endParaRPr lang="es-CO" sz="2400"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24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33720" y="1369029"/>
            <a:ext cx="7342789" cy="3600986"/>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3000" dirty="0">
              <a:solidFill>
                <a:schemeClr val="bg1"/>
              </a:solidFill>
              <a:latin typeface="Arial" panose="020B0604020202020204" pitchFamily="34" charset="0"/>
              <a:cs typeface="Arial" panose="020B0604020202020204" pitchFamily="34" charset="0"/>
            </a:endParaRPr>
          </a:p>
          <a:p>
            <a:pPr algn="ctr"/>
            <a:r>
              <a:rPr lang="es-CO" sz="3000" b="1" dirty="0">
                <a:solidFill>
                  <a:schemeClr val="bg1"/>
                </a:solidFill>
                <a:latin typeface="Arial" panose="020B0604020202020204" pitchFamily="34" charset="0"/>
                <a:cs typeface="Arial" panose="020B0604020202020204" pitchFamily="34" charset="0"/>
              </a:rPr>
              <a:t>Pregunta 3:</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¿Qué vía de acceso para la terapia nutricional es la de elección primaria en este caso?</a:t>
            </a:r>
          </a:p>
          <a:p>
            <a:pPr algn="ctr"/>
            <a:endParaRPr lang="es-CO" dirty="0">
              <a:latin typeface="Arial" panose="020B0604020202020204" pitchFamily="34" charset="0"/>
              <a:cs typeface="Arial" panose="020B0604020202020204" pitchFamily="34" charset="0"/>
            </a:endParaRPr>
          </a:p>
          <a:p>
            <a:pPr marL="15875" indent="-15875"/>
            <a:r>
              <a:rPr lang="es-CO" dirty="0">
                <a:latin typeface="Arial" panose="020B0604020202020204" pitchFamily="34" charset="0"/>
                <a:cs typeface="Arial" panose="020B0604020202020204" pitchFamily="34" charset="0"/>
              </a:rPr>
              <a:t>		                    	A:  Oral</a:t>
            </a:r>
          </a:p>
          <a:p>
            <a:pPr marL="15875" indent="-15875"/>
            <a:r>
              <a:rPr lang="es-CO" dirty="0">
                <a:latin typeface="Arial" panose="020B0604020202020204" pitchFamily="34" charset="0"/>
                <a:cs typeface="Arial" panose="020B0604020202020204" pitchFamily="34" charset="0"/>
              </a:rPr>
              <a:t>		                    	</a:t>
            </a:r>
            <a:r>
              <a:rPr lang="es-CO" dirty="0">
                <a:solidFill>
                  <a:srgbClr val="FFFF00"/>
                </a:solidFill>
                <a:latin typeface="Arial" panose="020B0604020202020204" pitchFamily="34" charset="0"/>
                <a:cs typeface="Arial" panose="020B0604020202020204" pitchFamily="34" charset="0"/>
              </a:rPr>
              <a:t>B:  Enteral</a:t>
            </a:r>
          </a:p>
          <a:p>
            <a:pPr marL="15875" indent="-15875"/>
            <a:r>
              <a:rPr lang="es-CO" dirty="0">
                <a:latin typeface="Arial" panose="020B0604020202020204" pitchFamily="34" charset="0"/>
                <a:cs typeface="Arial" panose="020B0604020202020204" pitchFamily="34" charset="0"/>
              </a:rPr>
              <a:t>			 	C:  Parenteral</a:t>
            </a:r>
          </a:p>
          <a:p>
            <a:pPr marL="15875" indent="-15875"/>
            <a:r>
              <a:rPr lang="es-CO" dirty="0">
                <a:latin typeface="Arial" panose="020B0604020202020204" pitchFamily="34" charset="0"/>
                <a:cs typeface="Arial" panose="020B0604020202020204" pitchFamily="34" charset="0"/>
              </a:rPr>
              <a:t>		                    	D:  Mixta (enteral y parenteral)</a:t>
            </a:r>
            <a:endParaRPr lang="es-CO" sz="2400"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879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285822" y="1324496"/>
            <a:ext cx="9587225" cy="4708981"/>
          </a:xfrm>
          <a:prstGeom prst="rect">
            <a:avLst/>
          </a:prstGeom>
          <a:solidFill>
            <a:srgbClr val="4770A6"/>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419" sz="3000" b="1" dirty="0">
                <a:solidFill>
                  <a:schemeClr val="bg1"/>
                </a:solidFill>
                <a:latin typeface="Arial" panose="020B0604020202020204" pitchFamily="34" charset="0"/>
                <a:cs typeface="Arial" panose="020B0604020202020204" pitchFamily="34" charset="0"/>
              </a:rPr>
              <a:t>Explicación</a:t>
            </a:r>
          </a:p>
          <a:p>
            <a:pPr algn="ctr"/>
            <a:endParaRPr lang="es-419" dirty="0">
              <a:solidFill>
                <a:schemeClr val="bg1"/>
              </a:solidFill>
              <a:latin typeface="Arial" panose="020B0604020202020204" pitchFamily="34" charset="0"/>
              <a:cs typeface="Arial" panose="020B0604020202020204" pitchFamily="34" charset="0"/>
            </a:endParaRPr>
          </a:p>
          <a:p>
            <a:pPr marL="180975" algn="just"/>
            <a:r>
              <a:rPr lang="es-419" dirty="0">
                <a:solidFill>
                  <a:schemeClr val="bg1"/>
                </a:solidFill>
                <a:latin typeface="Arial" panose="020B0604020202020204" pitchFamily="34" charset="0"/>
                <a:cs typeface="Arial" panose="020B0604020202020204" pitchFamily="34" charset="0"/>
              </a:rPr>
              <a:t>La nutrición enteral temprana (es decir, durante las primeras 24 – 48 horas posteriores al ingreso) es la vía de elección ya que mejora los resultados clínicos en pacientes en estado crítico.</a:t>
            </a:r>
          </a:p>
          <a:p>
            <a:pPr marL="180975" algn="just"/>
            <a:endParaRPr lang="es-419" dirty="0">
              <a:solidFill>
                <a:schemeClr val="bg1"/>
              </a:solidFill>
              <a:latin typeface="Arial" panose="020B0604020202020204" pitchFamily="34" charset="0"/>
              <a:cs typeface="Arial" panose="020B0604020202020204" pitchFamily="34" charset="0"/>
            </a:endParaRPr>
          </a:p>
          <a:p>
            <a:pPr marL="180975" algn="just"/>
            <a:r>
              <a:rPr lang="es-419" dirty="0">
                <a:solidFill>
                  <a:schemeClr val="bg1"/>
                </a:solidFill>
                <a:latin typeface="Arial" panose="020B0604020202020204" pitchFamily="34" charset="0"/>
                <a:cs typeface="Arial" panose="020B0604020202020204" pitchFamily="34" charset="0"/>
              </a:rPr>
              <a:t>La nutrición enteral temprana previene o disminuye la duración del íleo, disminuye la morbilidad infecciosa, la estancia hospitalaria, reduce la posibilidad de nuevas </a:t>
            </a:r>
            <a:r>
              <a:rPr lang="es-419" dirty="0" err="1">
                <a:solidFill>
                  <a:schemeClr val="bg1"/>
                </a:solidFill>
                <a:latin typeface="Arial" panose="020B0604020202020204" pitchFamily="34" charset="0"/>
                <a:cs typeface="Arial" panose="020B0604020202020204" pitchFamily="34" charset="0"/>
              </a:rPr>
              <a:t>reintervenciones</a:t>
            </a:r>
            <a:r>
              <a:rPr lang="es-419" dirty="0">
                <a:solidFill>
                  <a:schemeClr val="bg1"/>
                </a:solidFill>
                <a:latin typeface="Arial" panose="020B0604020202020204" pitchFamily="34" charset="0"/>
                <a:cs typeface="Arial" panose="020B0604020202020204" pitchFamily="34" charset="0"/>
              </a:rPr>
              <a:t> quirúrgicas y de progresión a síndrome de falla orgánica múltiple (SFOM). Así mismo, la nutrición enteral temprana ha demostrado reducir la mortalidad de pacientes en condición crítica.</a:t>
            </a:r>
          </a:p>
          <a:p>
            <a:pPr marL="180975" algn="just"/>
            <a:endParaRPr lang="es-419" dirty="0">
              <a:solidFill>
                <a:schemeClr val="bg1"/>
              </a:solidFill>
              <a:latin typeface="Arial" panose="020B0604020202020204" pitchFamily="34" charset="0"/>
              <a:cs typeface="Arial" panose="020B0604020202020204" pitchFamily="34" charset="0"/>
            </a:endParaRPr>
          </a:p>
          <a:p>
            <a:pPr marL="180975" algn="just"/>
            <a:r>
              <a:rPr lang="es-419" dirty="0">
                <a:solidFill>
                  <a:schemeClr val="bg1"/>
                </a:solidFill>
                <a:latin typeface="Arial" panose="020B0604020202020204" pitchFamily="34" charset="0"/>
                <a:cs typeface="Arial" panose="020B0604020202020204" pitchFamily="34" charset="0"/>
              </a:rPr>
              <a:t>Por último, la nutrición enteral temprana, en comparación con la nutrición enteral iniciada de manera tardía, ha demostrado disminuciones significativas de los costos de atención como resultado de menores complicaciones y tiempos de estancia en la UCI.</a:t>
            </a:r>
          </a:p>
          <a:p>
            <a:pPr algn="just"/>
            <a:endParaRPr lang="es-419"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0016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CAFFF91-0EE9-5144-96E0-97BDC52027ED}"/>
              </a:ext>
            </a:extLst>
          </p:cNvPr>
          <p:cNvSpPr/>
          <p:nvPr/>
        </p:nvSpPr>
        <p:spPr>
          <a:xfrm>
            <a:off x="2194559" y="1731832"/>
            <a:ext cx="8611986" cy="3323987"/>
          </a:xfrm>
          <a:prstGeom prst="rect">
            <a:avLst/>
          </a:prstGeom>
        </p:spPr>
        <p:txBody>
          <a:bodyPr wrap="square">
            <a:spAutoFit/>
          </a:bodyPr>
          <a:lstStyle/>
          <a:p>
            <a:pPr algn="just"/>
            <a:endParaRPr lang="es-CO" dirty="0">
              <a:solidFill>
                <a:srgbClr val="4770A6"/>
              </a:solidFill>
              <a:latin typeface="Arial" panose="020B0604020202020204" pitchFamily="34" charset="0"/>
              <a:cs typeface="Arial" panose="020B0604020202020204" pitchFamily="34" charset="0"/>
            </a:endParaRPr>
          </a:p>
          <a:p>
            <a:r>
              <a:rPr lang="es-CO" sz="2400" b="1" dirty="0">
                <a:solidFill>
                  <a:srgbClr val="4770A6"/>
                </a:solidFill>
                <a:latin typeface="Arial" panose="020B0604020202020204" pitchFamily="34" charset="0"/>
                <a:cs typeface="Arial" panose="020B0604020202020204" pitchFamily="34" charset="0"/>
              </a:rPr>
              <a:t>Requerimientos (necesidades) nutricionales:</a:t>
            </a:r>
          </a:p>
          <a:p>
            <a:endParaRPr lang="es-CO" sz="2400" b="1"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El cálculo de los requerimientos nutricionales debe seguir una secuencia ordenada, así:</a:t>
            </a:r>
          </a:p>
          <a:p>
            <a:endParaRPr lang="es-CO" dirty="0">
              <a:latin typeface="Arial" panose="020B0604020202020204" pitchFamily="34" charset="0"/>
              <a:cs typeface="Arial" panose="020B0604020202020204" pitchFamily="34" charset="0"/>
            </a:endParaRPr>
          </a:p>
          <a:p>
            <a:pPr marL="342900" indent="-342900">
              <a:buFont typeface="+mj-lt"/>
              <a:buAutoNum type="arabicPeriod"/>
            </a:pPr>
            <a:r>
              <a:rPr lang="es-CO" dirty="0">
                <a:latin typeface="Arial" panose="020B0604020202020204" pitchFamily="34" charset="0"/>
                <a:cs typeface="Arial" panose="020B0604020202020204" pitchFamily="34" charset="0"/>
              </a:rPr>
              <a:t>Energía (Calorías)</a:t>
            </a:r>
          </a:p>
          <a:p>
            <a:pPr marL="342900" indent="-342900">
              <a:buFont typeface="+mj-lt"/>
              <a:buAutoNum type="arabicPeriod"/>
            </a:pPr>
            <a:r>
              <a:rPr lang="es-CO" dirty="0">
                <a:latin typeface="Arial" panose="020B0604020202020204" pitchFamily="34" charset="0"/>
                <a:cs typeface="Arial" panose="020B0604020202020204" pitchFamily="34" charset="0"/>
              </a:rPr>
              <a:t>Proteína </a:t>
            </a:r>
          </a:p>
          <a:p>
            <a:pPr marL="342900" indent="-342900">
              <a:buFont typeface="+mj-lt"/>
              <a:buAutoNum type="arabicPeriod"/>
            </a:pPr>
            <a:r>
              <a:rPr lang="es-CO" dirty="0">
                <a:latin typeface="Arial" panose="020B0604020202020204" pitchFamily="34" charset="0"/>
                <a:cs typeface="Arial" panose="020B0604020202020204" pitchFamily="34" charset="0"/>
              </a:rPr>
              <a:t>Calorías no proteicas (lípidos y carbohidratos)</a:t>
            </a:r>
          </a:p>
          <a:p>
            <a:pPr marL="342900" indent="-342900">
              <a:buFont typeface="+mj-lt"/>
              <a:buAutoNum type="arabicPeriod"/>
            </a:pPr>
            <a:r>
              <a:rPr lang="es-CO" dirty="0">
                <a:latin typeface="Arial" panose="020B0604020202020204" pitchFamily="34" charset="0"/>
                <a:cs typeface="Arial" panose="020B0604020202020204" pitchFamily="34" charset="0"/>
              </a:rPr>
              <a:t>Micronutrientes</a:t>
            </a:r>
          </a:p>
          <a:p>
            <a:pPr marL="342900" indent="-342900">
              <a:buFont typeface="+mj-lt"/>
              <a:buAutoNum type="arabicPeriod"/>
            </a:pPr>
            <a:r>
              <a:rPr lang="es-CO" dirty="0">
                <a:latin typeface="Arial" panose="020B0604020202020204" pitchFamily="34" charset="0"/>
                <a:cs typeface="Arial" panose="020B0604020202020204" pitchFamily="34" charset="0"/>
              </a:rPr>
              <a:t>Agua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64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17095" y="1684910"/>
            <a:ext cx="7991060" cy="3508653"/>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latin typeface="Arial" panose="020B0604020202020204" pitchFamily="34" charset="0"/>
              <a:cs typeface="Arial" panose="020B0604020202020204" pitchFamily="34" charset="0"/>
            </a:endParaRPr>
          </a:p>
          <a:p>
            <a:pPr algn="ctr"/>
            <a:r>
              <a:rPr lang="es-CO" sz="3000" b="1" dirty="0">
                <a:solidFill>
                  <a:srgbClr val="FFFFFF"/>
                </a:solidFill>
                <a:latin typeface="Arial" panose="020B0604020202020204" pitchFamily="34" charset="0"/>
                <a:cs typeface="Arial" panose="020B0604020202020204" pitchFamily="34" charset="0"/>
              </a:rPr>
              <a:t>Pregunta 4</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Entre las ecuaciones predictivas para determinar el consumo calórico,</a:t>
            </a:r>
          </a:p>
          <a:p>
            <a:pPr algn="ctr"/>
            <a:r>
              <a:rPr lang="es-CO" dirty="0">
                <a:latin typeface="Arial" panose="020B0604020202020204" pitchFamily="34" charset="0"/>
                <a:cs typeface="Arial" panose="020B0604020202020204" pitchFamily="34" charset="0"/>
              </a:rPr>
              <a:t> ¿Cuál debe emplearse en este caso?</a:t>
            </a:r>
          </a:p>
          <a:p>
            <a:pPr algn="ctr"/>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A:  Penn </a:t>
            </a:r>
            <a:r>
              <a:rPr lang="es-CO" dirty="0" err="1">
                <a:latin typeface="Arial" panose="020B0604020202020204" pitchFamily="34" charset="0"/>
                <a:cs typeface="Arial" panose="020B0604020202020204" pitchFamily="34" charset="0"/>
              </a:rPr>
              <a:t>State</a:t>
            </a:r>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B:  Penn </a:t>
            </a:r>
            <a:r>
              <a:rPr lang="es-CO" dirty="0" err="1">
                <a:latin typeface="Arial" panose="020B0604020202020204" pitchFamily="34" charset="0"/>
                <a:cs typeface="Arial" panose="020B0604020202020204" pitchFamily="34" charset="0"/>
              </a:rPr>
              <a:t>State</a:t>
            </a:r>
            <a:r>
              <a:rPr lang="es-CO" dirty="0">
                <a:latin typeface="Arial" panose="020B0604020202020204" pitchFamily="34" charset="0"/>
                <a:cs typeface="Arial" panose="020B0604020202020204" pitchFamily="34" charset="0"/>
              </a:rPr>
              <a:t> modificada</a:t>
            </a:r>
          </a:p>
          <a:p>
            <a:r>
              <a:rPr lang="es-CO" dirty="0">
                <a:latin typeface="Arial" panose="020B0604020202020204" pitchFamily="34" charset="0"/>
                <a:cs typeface="Arial" panose="020B0604020202020204" pitchFamily="34" charset="0"/>
              </a:rPr>
              <a:t>			       C:  </a:t>
            </a:r>
            <a:r>
              <a:rPr lang="es-CO" dirty="0" err="1">
                <a:latin typeface="Arial" panose="020B0604020202020204" pitchFamily="34" charset="0"/>
                <a:cs typeface="Arial" panose="020B0604020202020204" pitchFamily="34" charset="0"/>
              </a:rPr>
              <a:t>Mifflin</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St</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Jeor</a:t>
            </a:r>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D:  Harris Benedict</a:t>
            </a:r>
            <a:endParaRPr lang="es-CO" sz="2400"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9049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79699F1-A672-7B48-935B-70709215F78F}"/>
              </a:ext>
            </a:extLst>
          </p:cNvPr>
          <p:cNvSpPr txBox="1"/>
          <p:nvPr/>
        </p:nvSpPr>
        <p:spPr>
          <a:xfrm>
            <a:off x="2117095" y="1684910"/>
            <a:ext cx="7991060" cy="3508653"/>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latin typeface="Arial" panose="020B0604020202020204" pitchFamily="34" charset="0"/>
              <a:cs typeface="Arial" panose="020B0604020202020204" pitchFamily="34" charset="0"/>
            </a:endParaRPr>
          </a:p>
          <a:p>
            <a:pPr algn="ctr"/>
            <a:r>
              <a:rPr lang="es-CO" sz="3000" b="1" dirty="0">
                <a:solidFill>
                  <a:srgbClr val="FFFFFF"/>
                </a:solidFill>
                <a:latin typeface="Arial" panose="020B0604020202020204" pitchFamily="34" charset="0"/>
                <a:cs typeface="Arial" panose="020B0604020202020204" pitchFamily="34" charset="0"/>
              </a:rPr>
              <a:t>Pregunta 4</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Entre las ecuaciones predictivas para determinar el consumo calórico, </a:t>
            </a:r>
          </a:p>
          <a:p>
            <a:pPr algn="ctr"/>
            <a:r>
              <a:rPr lang="es-CO" dirty="0">
                <a:latin typeface="Arial" panose="020B0604020202020204" pitchFamily="34" charset="0"/>
                <a:cs typeface="Arial" panose="020B0604020202020204" pitchFamily="34" charset="0"/>
              </a:rPr>
              <a:t>¿Cuál debe emplearse en este caso?</a:t>
            </a:r>
          </a:p>
          <a:p>
            <a:pPr algn="ctr"/>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a:t>
            </a:r>
            <a:r>
              <a:rPr lang="es-CO" b="1" dirty="0">
                <a:solidFill>
                  <a:srgbClr val="FFFF00"/>
                </a:solidFill>
                <a:latin typeface="Arial" panose="020B0604020202020204" pitchFamily="34" charset="0"/>
                <a:cs typeface="Arial" panose="020B0604020202020204" pitchFamily="34" charset="0"/>
              </a:rPr>
              <a:t>A:  Penn </a:t>
            </a:r>
            <a:r>
              <a:rPr lang="es-CO" b="1" dirty="0" err="1">
                <a:solidFill>
                  <a:srgbClr val="FFFF00"/>
                </a:solidFill>
                <a:latin typeface="Arial" panose="020B0604020202020204" pitchFamily="34" charset="0"/>
                <a:cs typeface="Arial" panose="020B0604020202020204" pitchFamily="34" charset="0"/>
              </a:rPr>
              <a:t>State</a:t>
            </a:r>
            <a:endParaRPr lang="es-CO" b="1" dirty="0">
              <a:solidFill>
                <a:srgbClr val="FFFF00"/>
              </a:solidFill>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B:  Penn </a:t>
            </a:r>
            <a:r>
              <a:rPr lang="es-CO" dirty="0" err="1">
                <a:latin typeface="Arial" panose="020B0604020202020204" pitchFamily="34" charset="0"/>
                <a:cs typeface="Arial" panose="020B0604020202020204" pitchFamily="34" charset="0"/>
              </a:rPr>
              <a:t>State</a:t>
            </a:r>
            <a:r>
              <a:rPr lang="es-CO" dirty="0">
                <a:latin typeface="Arial" panose="020B0604020202020204" pitchFamily="34" charset="0"/>
                <a:cs typeface="Arial" panose="020B0604020202020204" pitchFamily="34" charset="0"/>
              </a:rPr>
              <a:t> modificada</a:t>
            </a:r>
          </a:p>
          <a:p>
            <a:r>
              <a:rPr lang="es-CO" dirty="0">
                <a:latin typeface="Arial" panose="020B0604020202020204" pitchFamily="34" charset="0"/>
                <a:cs typeface="Arial" panose="020B0604020202020204" pitchFamily="34" charset="0"/>
              </a:rPr>
              <a:t>			       C:  </a:t>
            </a:r>
            <a:r>
              <a:rPr lang="es-CO" dirty="0" err="1">
                <a:latin typeface="Arial" panose="020B0604020202020204" pitchFamily="34" charset="0"/>
                <a:cs typeface="Arial" panose="020B0604020202020204" pitchFamily="34" charset="0"/>
              </a:rPr>
              <a:t>Mifflin</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St</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Jeor</a:t>
            </a:r>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D:  Harris Benedict</a:t>
            </a:r>
            <a:endParaRPr lang="es-CO" sz="2400"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44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00470" y="2180546"/>
            <a:ext cx="7974555" cy="2677656"/>
          </a:xfrm>
          <a:prstGeom prst="rect">
            <a:avLst/>
          </a:prstGeom>
          <a:solidFill>
            <a:srgbClr val="4770A6"/>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419" sz="3000" b="1" dirty="0">
                <a:solidFill>
                  <a:schemeClr val="bg1"/>
                </a:solidFill>
                <a:latin typeface="Arial" panose="020B0604020202020204" pitchFamily="34" charset="0"/>
                <a:cs typeface="Arial" panose="020B0604020202020204" pitchFamily="34" charset="0"/>
              </a:rPr>
              <a:t>Explicación</a:t>
            </a:r>
          </a:p>
          <a:p>
            <a:pPr algn="ctr"/>
            <a:endParaRPr lang="es-419" sz="3000" b="1" dirty="0">
              <a:solidFill>
                <a:schemeClr val="bg1"/>
              </a:solidFill>
              <a:latin typeface="Arial" panose="020B0604020202020204" pitchFamily="34" charset="0"/>
              <a:cs typeface="Arial" panose="020B0604020202020204" pitchFamily="34" charset="0"/>
            </a:endParaRPr>
          </a:p>
          <a:p>
            <a:pPr algn="ctr"/>
            <a:endParaRPr lang="es-419" dirty="0">
              <a:solidFill>
                <a:schemeClr val="bg1"/>
              </a:solidFill>
              <a:latin typeface="Arial" panose="020B0604020202020204" pitchFamily="34" charset="0"/>
              <a:cs typeface="Arial" panose="020B0604020202020204" pitchFamily="34" charset="0"/>
            </a:endParaRPr>
          </a:p>
          <a:p>
            <a:pPr marL="98425" algn="just">
              <a:tabLst>
                <a:tab pos="7321550" algn="l"/>
                <a:tab pos="7372350" algn="l"/>
                <a:tab pos="7718425" algn="l"/>
              </a:tabLst>
            </a:pPr>
            <a:r>
              <a:rPr lang="es-419" dirty="0">
                <a:solidFill>
                  <a:schemeClr val="bg1"/>
                </a:solidFill>
                <a:latin typeface="Arial" panose="020B0604020202020204" pitchFamily="34" charset="0"/>
                <a:cs typeface="Arial" panose="020B0604020202020204" pitchFamily="34" charset="0"/>
              </a:rPr>
              <a:t>La ecuación de Penn State es la que mejor correlación ha mostrado con los datos de calorimetría indirecta para evaluar el gasto metabólico en reposo de pacientes en ventilación mecánica con las características de este caso.</a:t>
            </a:r>
          </a:p>
          <a:p>
            <a:pPr marL="98425">
              <a:tabLst>
                <a:tab pos="7321550" algn="l"/>
                <a:tab pos="7372350" algn="l"/>
                <a:tab pos="7718425" algn="l"/>
              </a:tabLst>
            </a:pPr>
            <a:endParaRPr lang="es-419" dirty="0">
              <a:solidFill>
                <a:schemeClr val="bg1"/>
              </a:solidFill>
              <a:latin typeface="Arial" panose="020B0604020202020204" pitchFamily="34" charset="0"/>
              <a:cs typeface="Arial" panose="020B0604020202020204" pitchFamily="34" charset="0"/>
            </a:endParaRPr>
          </a:p>
          <a:p>
            <a:pPr algn="just"/>
            <a:endParaRPr lang="es-419"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28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1ED74D8-9454-4744-AC3E-3DA55B1D0469}"/>
              </a:ext>
            </a:extLst>
          </p:cNvPr>
          <p:cNvSpPr/>
          <p:nvPr/>
        </p:nvSpPr>
        <p:spPr>
          <a:xfrm>
            <a:off x="1104180" y="1057127"/>
            <a:ext cx="9661585" cy="5355312"/>
          </a:xfrm>
          <a:prstGeom prst="rect">
            <a:avLst/>
          </a:prstGeom>
        </p:spPr>
        <p:txBody>
          <a:bodyPr wrap="square">
            <a:spAutoFit/>
          </a:bodyPr>
          <a:lstStyle/>
          <a:p>
            <a:pPr algn="just"/>
            <a:r>
              <a:rPr lang="es-CO" b="1" dirty="0">
                <a:solidFill>
                  <a:schemeClr val="accent1">
                    <a:lumMod val="75000"/>
                  </a:schemeClr>
                </a:solidFill>
                <a:latin typeface="Arial" panose="020B0604020202020204" pitchFamily="34" charset="0"/>
                <a:cs typeface="Arial" panose="020B0604020202020204" pitchFamily="34" charset="0"/>
              </a:rPr>
              <a:t>Introducción</a:t>
            </a:r>
            <a:r>
              <a:rPr lang="es-CO" dirty="0">
                <a:solidFill>
                  <a:schemeClr val="accent1">
                    <a:lumMod val="75000"/>
                  </a:schemeClr>
                </a:solidFill>
                <a:latin typeface="Arial" panose="020B0604020202020204" pitchFamily="34" charset="0"/>
                <a:cs typeface="Arial" panose="020B0604020202020204" pitchFamily="34" charset="0"/>
              </a:rPr>
              <a:t>:</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La respuesta inflamatoria sistémica (RIS) puede desarrollarse durante cualquier enfermedad crítica, médica o quirúrgica, incluido el trauma. Con frecuencia puede evolucionar a un síndrome de disfunción orgánica múltiple (SDOM), el cual se relaciona con una mortalidad elevada. Es común la afección de órganos distantes del sitio originalmente comprometido. Por ejemplo, podría presentarse un síndrome de distrés respiratorio agudo (SDRA) debido a la presencia de un foco séptico localizado en la cavidad peritoneal. El tratamiento de la RIS/SDRA requiere enfocarse en manejar  y resolver la causa desencadenante, pero una de las medidas terapéuticas adicionales es la terapia nutricional, cuyo uso oportuno y adecuado contribuye a mejorar los resultados clínicos.</a:t>
            </a:r>
          </a:p>
          <a:p>
            <a:pPr algn="just"/>
            <a:endParaRPr lang="es-CO" dirty="0">
              <a:latin typeface="Arial" panose="020B0604020202020204" pitchFamily="34" charset="0"/>
              <a:cs typeface="Arial" panose="020B0604020202020204" pitchFamily="34" charset="0"/>
            </a:endParaRPr>
          </a:p>
          <a:p>
            <a:pPr algn="just"/>
            <a:r>
              <a:rPr lang="es-CO" b="1" dirty="0">
                <a:solidFill>
                  <a:schemeClr val="accent1">
                    <a:lumMod val="75000"/>
                  </a:schemeClr>
                </a:solidFill>
                <a:latin typeface="Arial" panose="020B0604020202020204" pitchFamily="34" charset="0"/>
                <a:cs typeface="Arial" panose="020B0604020202020204" pitchFamily="34" charset="0"/>
              </a:rPr>
              <a:t>Objetivos de estudio:</a:t>
            </a:r>
          </a:p>
          <a:p>
            <a:pPr algn="just"/>
            <a:endParaRPr lang="es-CO"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dirty="0">
                <a:latin typeface="Arial" panose="020B0604020202020204" pitchFamily="34" charset="0"/>
                <a:cs typeface="Arial" panose="020B0604020202020204" pitchFamily="34" charset="0"/>
              </a:rPr>
              <a:t>Diagnosticar el estado nutricional del paciente, así como escoger la vía más apropiada para la terapia nutricional, considerando los requerimientos nutricionales y las comorbilidades, tales como la disfunción de otros órganos.</a:t>
            </a:r>
          </a:p>
          <a:p>
            <a:pPr marL="285750" indent="-285750" algn="just">
              <a:buFont typeface="Arial" panose="020B0604020202020204" pitchFamily="34" charset="0"/>
              <a:buChar char="•"/>
            </a:pPr>
            <a:r>
              <a:rPr lang="es-CO" dirty="0">
                <a:latin typeface="Arial" panose="020B0604020202020204" pitchFamily="34" charset="0"/>
                <a:cs typeface="Arial" panose="020B0604020202020204" pitchFamily="34" charset="0"/>
              </a:rPr>
              <a:t>Describir el papel que juega la nutrición enteral temprana específica para la enfermedad al mejorar los resultados del tratamiento de la RIS/SDRA.</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37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934214" y="1274564"/>
            <a:ext cx="8290439" cy="4493538"/>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419" sz="2400" b="1" dirty="0">
              <a:latin typeface="Arial" panose="020B0604020202020204" pitchFamily="34" charset="0"/>
              <a:cs typeface="Arial" panose="020B0604020202020204" pitchFamily="34" charset="0"/>
            </a:endParaRPr>
          </a:p>
          <a:p>
            <a:pPr algn="ctr"/>
            <a:r>
              <a:rPr lang="es-419" sz="3000" b="1" dirty="0">
                <a:solidFill>
                  <a:schemeClr val="bg1"/>
                </a:solidFill>
                <a:latin typeface="Arial" panose="020B0604020202020204" pitchFamily="34" charset="0"/>
                <a:cs typeface="Arial" panose="020B0604020202020204" pitchFamily="34" charset="0"/>
              </a:rPr>
              <a:t>Pregunta 5:</a:t>
            </a:r>
          </a:p>
          <a:p>
            <a:pPr algn="ctr"/>
            <a:endParaRPr lang="es-419" dirty="0">
              <a:latin typeface="Arial" panose="020B0604020202020204" pitchFamily="34" charset="0"/>
              <a:cs typeface="Arial" panose="020B0604020202020204" pitchFamily="34" charset="0"/>
            </a:endParaRPr>
          </a:p>
          <a:p>
            <a:pPr algn="ctr"/>
            <a:r>
              <a:rPr lang="es-419" dirty="0">
                <a:latin typeface="Arial" panose="020B0604020202020204" pitchFamily="34" charset="0"/>
                <a:cs typeface="Arial" panose="020B0604020202020204" pitchFamily="34" charset="0"/>
              </a:rPr>
              <a:t>La ventilación minuto en este paciente es de 6,9 l/m (volumen corriente de 490 ml y frecuencia respiratoria de 14 por minuto) y la temperatura es de 36,8 °.</a:t>
            </a:r>
          </a:p>
          <a:p>
            <a:pPr algn="ctr"/>
            <a:r>
              <a:rPr lang="es-419" dirty="0">
                <a:latin typeface="Arial" panose="020B0604020202020204" pitchFamily="34" charset="0"/>
                <a:cs typeface="Arial" panose="020B0604020202020204" pitchFamily="34" charset="0"/>
              </a:rPr>
              <a:t>¿Cuál es el requerimiento calórico diario de acuerdo </a:t>
            </a:r>
          </a:p>
          <a:p>
            <a:pPr algn="ctr"/>
            <a:r>
              <a:rPr lang="es-419" dirty="0">
                <a:latin typeface="Arial" panose="020B0604020202020204" pitchFamily="34" charset="0"/>
                <a:cs typeface="Arial" panose="020B0604020202020204" pitchFamily="34" charset="0"/>
              </a:rPr>
              <a:t>al cálculo con la ecuación de Penn State?</a:t>
            </a:r>
            <a:endParaRPr lang="es-419" i="1" dirty="0">
              <a:latin typeface="Arial" panose="020B0604020202020204" pitchFamily="34" charset="0"/>
              <a:cs typeface="Arial" panose="020B0604020202020204" pitchFamily="34" charset="0"/>
            </a:endParaRPr>
          </a:p>
          <a:p>
            <a:pPr algn="ctr"/>
            <a:endParaRPr lang="es-419" dirty="0">
              <a:latin typeface="Arial" panose="020B0604020202020204" pitchFamily="34" charset="0"/>
              <a:cs typeface="Arial" panose="020B0604020202020204" pitchFamily="34" charset="0"/>
            </a:endParaRPr>
          </a:p>
          <a:p>
            <a:r>
              <a:rPr lang="es-419" dirty="0">
                <a:latin typeface="Arial" panose="020B0604020202020204" pitchFamily="34" charset="0"/>
                <a:cs typeface="Arial" panose="020B0604020202020204" pitchFamily="34" charset="0"/>
              </a:rPr>
              <a:t>		                        A:  1460 kcal/día</a:t>
            </a:r>
          </a:p>
          <a:p>
            <a:r>
              <a:rPr lang="es-419" dirty="0">
                <a:latin typeface="Arial" panose="020B0604020202020204" pitchFamily="34" charset="0"/>
                <a:cs typeface="Arial" panose="020B0604020202020204" pitchFamily="34" charset="0"/>
              </a:rPr>
              <a:t>		                        B:  1640 kcal/día</a:t>
            </a:r>
          </a:p>
          <a:p>
            <a:r>
              <a:rPr lang="es-419" dirty="0">
                <a:latin typeface="Arial" panose="020B0604020202020204" pitchFamily="34" charset="0"/>
                <a:cs typeface="Arial" panose="020B0604020202020204" pitchFamily="34" charset="0"/>
              </a:rPr>
              <a:t>			         C:  1720 kcal/día</a:t>
            </a:r>
          </a:p>
          <a:p>
            <a:r>
              <a:rPr lang="es-419" dirty="0">
                <a:latin typeface="Arial" panose="020B0604020202020204" pitchFamily="34" charset="0"/>
                <a:cs typeface="Arial" panose="020B0604020202020204" pitchFamily="34" charset="0"/>
              </a:rPr>
              <a:t>		                        D:  2100 kcal/día</a:t>
            </a:r>
          </a:p>
          <a:p>
            <a:endParaRPr lang="es-419" sz="2400" dirty="0">
              <a:latin typeface="Arial" panose="020B0604020202020204" pitchFamily="34" charset="0"/>
              <a:cs typeface="Arial" panose="020B0604020202020204" pitchFamily="34" charset="0"/>
            </a:endParaRPr>
          </a:p>
          <a:p>
            <a:r>
              <a:rPr lang="es-419" sz="1400" dirty="0">
                <a:latin typeface="Arial" panose="020B0604020202020204" pitchFamily="34" charset="0"/>
                <a:cs typeface="Arial" panose="020B0604020202020204" pitchFamily="34" charset="0"/>
              </a:rPr>
              <a:t>Información necesaria: Peso: 70 kg   Talla: 173 cm   Edad: 30 años    Volumen corriente: 0,49 L   Frecuencia   respiratoria: 14 x minuto   Temperatura: 36,8 °C</a:t>
            </a:r>
          </a:p>
        </p:txBody>
      </p:sp>
    </p:spTree>
    <p:extLst>
      <p:ext uri="{BB962C8B-B14F-4D97-AF65-F5344CB8AC3E}">
        <p14:creationId xmlns:p14="http://schemas.microsoft.com/office/powerpoint/2010/main" val="388110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9EFF5BF-EB91-264F-9760-BFB5D99BF05D}"/>
              </a:ext>
            </a:extLst>
          </p:cNvPr>
          <p:cNvSpPr txBox="1"/>
          <p:nvPr/>
        </p:nvSpPr>
        <p:spPr>
          <a:xfrm>
            <a:off x="1934214" y="1274564"/>
            <a:ext cx="8290439" cy="4493538"/>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419" sz="2400" b="1" dirty="0">
              <a:latin typeface="Arial" panose="020B0604020202020204" pitchFamily="34" charset="0"/>
              <a:cs typeface="Arial" panose="020B0604020202020204" pitchFamily="34" charset="0"/>
            </a:endParaRPr>
          </a:p>
          <a:p>
            <a:pPr algn="ctr"/>
            <a:r>
              <a:rPr lang="es-419" sz="3000" b="1" dirty="0">
                <a:solidFill>
                  <a:schemeClr val="bg1"/>
                </a:solidFill>
                <a:latin typeface="Arial" panose="020B0604020202020204" pitchFamily="34" charset="0"/>
                <a:cs typeface="Arial" panose="020B0604020202020204" pitchFamily="34" charset="0"/>
              </a:rPr>
              <a:t>Pregunta 5:</a:t>
            </a:r>
          </a:p>
          <a:p>
            <a:pPr algn="ctr"/>
            <a:endParaRPr lang="es-419" dirty="0">
              <a:latin typeface="Arial" panose="020B0604020202020204" pitchFamily="34" charset="0"/>
              <a:cs typeface="Arial" panose="020B0604020202020204" pitchFamily="34" charset="0"/>
            </a:endParaRPr>
          </a:p>
          <a:p>
            <a:pPr algn="ctr"/>
            <a:r>
              <a:rPr lang="es-419" dirty="0">
                <a:latin typeface="Arial" panose="020B0604020202020204" pitchFamily="34" charset="0"/>
                <a:cs typeface="Arial" panose="020B0604020202020204" pitchFamily="34" charset="0"/>
              </a:rPr>
              <a:t>La ventilación minuto en este paciente es de 6,9 l/m (volumen corriente de 490 ml y frecuencia respiratoria de 14 por minuto) y la temperatura es de 36,8 °.</a:t>
            </a:r>
          </a:p>
          <a:p>
            <a:pPr algn="ctr"/>
            <a:r>
              <a:rPr lang="es-419" dirty="0">
                <a:latin typeface="Arial" panose="020B0604020202020204" pitchFamily="34" charset="0"/>
                <a:cs typeface="Arial" panose="020B0604020202020204" pitchFamily="34" charset="0"/>
              </a:rPr>
              <a:t>¿Cuál es el requerimiento calórico diario de acuerdo </a:t>
            </a:r>
          </a:p>
          <a:p>
            <a:pPr algn="ctr"/>
            <a:r>
              <a:rPr lang="es-419" dirty="0">
                <a:latin typeface="Arial" panose="020B0604020202020204" pitchFamily="34" charset="0"/>
                <a:cs typeface="Arial" panose="020B0604020202020204" pitchFamily="34" charset="0"/>
              </a:rPr>
              <a:t>al cálculo con la ecuación de Penn State?</a:t>
            </a:r>
            <a:endParaRPr lang="es-419" i="1" dirty="0">
              <a:latin typeface="Arial" panose="020B0604020202020204" pitchFamily="34" charset="0"/>
              <a:cs typeface="Arial" panose="020B0604020202020204" pitchFamily="34" charset="0"/>
            </a:endParaRPr>
          </a:p>
          <a:p>
            <a:pPr algn="ctr"/>
            <a:endParaRPr lang="es-419" dirty="0">
              <a:latin typeface="Arial" panose="020B0604020202020204" pitchFamily="34" charset="0"/>
              <a:cs typeface="Arial" panose="020B0604020202020204" pitchFamily="34" charset="0"/>
            </a:endParaRPr>
          </a:p>
          <a:p>
            <a:r>
              <a:rPr lang="es-419" dirty="0">
                <a:latin typeface="Arial" panose="020B0604020202020204" pitchFamily="34" charset="0"/>
                <a:cs typeface="Arial" panose="020B0604020202020204" pitchFamily="34" charset="0"/>
              </a:rPr>
              <a:t>		                        A:  1460 kcal/día</a:t>
            </a:r>
          </a:p>
          <a:p>
            <a:r>
              <a:rPr lang="es-419" dirty="0">
                <a:latin typeface="Arial" panose="020B0604020202020204" pitchFamily="34" charset="0"/>
                <a:cs typeface="Arial" panose="020B0604020202020204" pitchFamily="34" charset="0"/>
              </a:rPr>
              <a:t>		                        B:  1640 kcal/día</a:t>
            </a:r>
          </a:p>
          <a:p>
            <a:r>
              <a:rPr lang="es-419" dirty="0">
                <a:latin typeface="Arial" panose="020B0604020202020204" pitchFamily="34" charset="0"/>
                <a:cs typeface="Arial" panose="020B0604020202020204" pitchFamily="34" charset="0"/>
              </a:rPr>
              <a:t>			</a:t>
            </a:r>
            <a:r>
              <a:rPr lang="es-419" dirty="0">
                <a:solidFill>
                  <a:srgbClr val="FFFF00"/>
                </a:solidFill>
                <a:latin typeface="Arial" panose="020B0604020202020204" pitchFamily="34" charset="0"/>
                <a:cs typeface="Arial" panose="020B0604020202020204" pitchFamily="34" charset="0"/>
              </a:rPr>
              <a:t>         C:  1720 kcal/día</a:t>
            </a:r>
          </a:p>
          <a:p>
            <a:r>
              <a:rPr lang="es-419" dirty="0">
                <a:latin typeface="Arial" panose="020B0604020202020204" pitchFamily="34" charset="0"/>
                <a:cs typeface="Arial" panose="020B0604020202020204" pitchFamily="34" charset="0"/>
              </a:rPr>
              <a:t>		                        D:  2100 kcal/día</a:t>
            </a:r>
          </a:p>
          <a:p>
            <a:endParaRPr lang="es-419" sz="2400" dirty="0">
              <a:latin typeface="Arial" panose="020B0604020202020204" pitchFamily="34" charset="0"/>
              <a:cs typeface="Arial" panose="020B0604020202020204" pitchFamily="34" charset="0"/>
            </a:endParaRPr>
          </a:p>
          <a:p>
            <a:r>
              <a:rPr lang="es-419" sz="1400" dirty="0">
                <a:latin typeface="Arial" panose="020B0604020202020204" pitchFamily="34" charset="0"/>
                <a:cs typeface="Arial" panose="020B0604020202020204" pitchFamily="34" charset="0"/>
              </a:rPr>
              <a:t>Información necesaria: Peso: 70 kg   Talla: 173 cm   Edad: 30 años    Volumen corriente: 0,49 L   Frecuencia   respiratoria: 14 x minuto   Temperatura: 36,8 °C</a:t>
            </a:r>
          </a:p>
        </p:txBody>
      </p:sp>
    </p:spTree>
    <p:extLst>
      <p:ext uri="{BB962C8B-B14F-4D97-AF65-F5344CB8AC3E}">
        <p14:creationId xmlns:p14="http://schemas.microsoft.com/office/powerpoint/2010/main" val="205017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867713" y="986443"/>
            <a:ext cx="8174061" cy="5047536"/>
          </a:xfrm>
          <a:prstGeom prst="rect">
            <a:avLst/>
          </a:prstGeom>
          <a:solidFill>
            <a:srgbClr val="4770A6"/>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419" sz="3000" b="1" dirty="0">
                <a:solidFill>
                  <a:schemeClr val="bg1"/>
                </a:solidFill>
                <a:latin typeface="Arial" panose="020B0604020202020204" pitchFamily="34" charset="0"/>
                <a:cs typeface="Arial" panose="020B0604020202020204" pitchFamily="34" charset="0"/>
              </a:rPr>
              <a:t>Explicación</a:t>
            </a:r>
          </a:p>
          <a:p>
            <a:pPr algn="ctr"/>
            <a:endParaRPr lang="es-419" dirty="0">
              <a:solidFill>
                <a:schemeClr val="bg1"/>
              </a:solidFill>
              <a:latin typeface="Arial" panose="020B0604020202020204" pitchFamily="34" charset="0"/>
              <a:cs typeface="Arial" panose="020B0604020202020204" pitchFamily="34" charset="0"/>
            </a:endParaRPr>
          </a:p>
          <a:p>
            <a:pPr algn="ctr"/>
            <a:endParaRPr lang="es-419" dirty="0">
              <a:solidFill>
                <a:schemeClr val="bg1"/>
              </a:solidFill>
              <a:latin typeface="Arial" panose="020B0604020202020204" pitchFamily="34" charset="0"/>
              <a:cs typeface="Arial" panose="020B0604020202020204" pitchFamily="34" charset="0"/>
            </a:endParaRPr>
          </a:p>
          <a:p>
            <a:r>
              <a:rPr lang="es-419" b="1" dirty="0">
                <a:solidFill>
                  <a:schemeClr val="bg1"/>
                </a:solidFill>
                <a:latin typeface="Arial" panose="020B0604020202020204" pitchFamily="34" charset="0"/>
                <a:cs typeface="Arial" panose="020B0604020202020204" pitchFamily="34" charset="0"/>
              </a:rPr>
              <a:t>Datos necesarios para el cálculo:</a:t>
            </a:r>
          </a:p>
          <a:p>
            <a:endParaRPr lang="es-419" dirty="0">
              <a:solidFill>
                <a:schemeClr val="bg1"/>
              </a:solidFill>
              <a:latin typeface="Arial" panose="020B0604020202020204" pitchFamily="34" charset="0"/>
              <a:cs typeface="Arial" panose="020B0604020202020204" pitchFamily="34" charset="0"/>
            </a:endParaRPr>
          </a:p>
          <a:p>
            <a:pPr indent="493713"/>
            <a:r>
              <a:rPr lang="es-419" dirty="0">
                <a:solidFill>
                  <a:schemeClr val="bg1"/>
                </a:solidFill>
                <a:latin typeface="Arial" panose="020B0604020202020204" pitchFamily="34" charset="0"/>
                <a:cs typeface="Arial" panose="020B0604020202020204" pitchFamily="34" charset="0"/>
              </a:rPr>
              <a:t>Peso: 70 kg   Talla: 173 cm Edad: 30 años  </a:t>
            </a:r>
          </a:p>
          <a:p>
            <a:pPr indent="493713"/>
            <a:r>
              <a:rPr lang="es-419" dirty="0">
                <a:solidFill>
                  <a:schemeClr val="bg1"/>
                </a:solidFill>
                <a:latin typeface="Arial" panose="020B0604020202020204" pitchFamily="34" charset="0"/>
                <a:cs typeface="Arial" panose="020B0604020202020204" pitchFamily="34" charset="0"/>
              </a:rPr>
              <a:t>Volumen corriente: 0,49 L Frecuencia respiratoria: 14 x minute</a:t>
            </a:r>
          </a:p>
          <a:p>
            <a:pPr indent="493713"/>
            <a:r>
              <a:rPr lang="es-419" dirty="0">
                <a:solidFill>
                  <a:schemeClr val="bg1"/>
                </a:solidFill>
                <a:latin typeface="Arial" panose="020B0604020202020204" pitchFamily="34" charset="0"/>
                <a:cs typeface="Arial" panose="020B0604020202020204" pitchFamily="34" charset="0"/>
              </a:rPr>
              <a:t>Temperatura: 36,8 °C</a:t>
            </a:r>
          </a:p>
          <a:p>
            <a:endParaRPr lang="es-419" dirty="0">
              <a:solidFill>
                <a:schemeClr val="bg1"/>
              </a:solidFill>
              <a:latin typeface="Arial" panose="020B0604020202020204" pitchFamily="34" charset="0"/>
              <a:cs typeface="Arial" panose="020B0604020202020204" pitchFamily="34" charset="0"/>
            </a:endParaRPr>
          </a:p>
          <a:p>
            <a:endParaRPr lang="es-419" dirty="0">
              <a:solidFill>
                <a:schemeClr val="bg1"/>
              </a:solidFill>
              <a:latin typeface="Arial" panose="020B0604020202020204" pitchFamily="34" charset="0"/>
              <a:cs typeface="Arial" panose="020B0604020202020204" pitchFamily="34" charset="0"/>
            </a:endParaRPr>
          </a:p>
          <a:p>
            <a:r>
              <a:rPr lang="es-419" b="1" dirty="0">
                <a:solidFill>
                  <a:schemeClr val="bg1"/>
                </a:solidFill>
                <a:latin typeface="Arial" panose="020B0604020202020204" pitchFamily="34" charset="0"/>
                <a:cs typeface="Arial" panose="020B0604020202020204" pitchFamily="34" charset="0"/>
              </a:rPr>
              <a:t>Calcule inicialmente la ecuación de </a:t>
            </a:r>
            <a:r>
              <a:rPr lang="es-419" b="1" dirty="0" err="1">
                <a:solidFill>
                  <a:schemeClr val="bg1"/>
                </a:solidFill>
                <a:latin typeface="Arial" panose="020B0604020202020204" pitchFamily="34" charset="0"/>
                <a:cs typeface="Arial" panose="020B0604020202020204" pitchFamily="34" charset="0"/>
              </a:rPr>
              <a:t>Mifflin</a:t>
            </a:r>
            <a:r>
              <a:rPr lang="es-419" b="1" dirty="0">
                <a:solidFill>
                  <a:schemeClr val="bg1"/>
                </a:solidFill>
                <a:latin typeface="Arial" panose="020B0604020202020204" pitchFamily="34" charset="0"/>
                <a:cs typeface="Arial" panose="020B0604020202020204" pitchFamily="34" charset="0"/>
              </a:rPr>
              <a:t> </a:t>
            </a:r>
            <a:r>
              <a:rPr lang="es-419" b="1" dirty="0" err="1">
                <a:solidFill>
                  <a:schemeClr val="bg1"/>
                </a:solidFill>
                <a:latin typeface="Arial" panose="020B0604020202020204" pitchFamily="34" charset="0"/>
                <a:cs typeface="Arial" panose="020B0604020202020204" pitchFamily="34" charset="0"/>
              </a:rPr>
              <a:t>St</a:t>
            </a:r>
            <a:r>
              <a:rPr lang="es-419" b="1" dirty="0">
                <a:solidFill>
                  <a:schemeClr val="bg1"/>
                </a:solidFill>
                <a:latin typeface="Arial" panose="020B0604020202020204" pitchFamily="34" charset="0"/>
                <a:cs typeface="Arial" panose="020B0604020202020204" pitchFamily="34" charset="0"/>
              </a:rPr>
              <a:t> </a:t>
            </a:r>
            <a:r>
              <a:rPr lang="es-419" b="1" dirty="0" err="1">
                <a:solidFill>
                  <a:schemeClr val="bg1"/>
                </a:solidFill>
                <a:latin typeface="Arial" panose="020B0604020202020204" pitchFamily="34" charset="0"/>
                <a:cs typeface="Arial" panose="020B0604020202020204" pitchFamily="34" charset="0"/>
              </a:rPr>
              <a:t>Jeor</a:t>
            </a:r>
            <a:r>
              <a:rPr lang="es-419" b="1" dirty="0">
                <a:solidFill>
                  <a:schemeClr val="bg1"/>
                </a:solidFill>
                <a:latin typeface="Arial" panose="020B0604020202020204" pitchFamily="34" charset="0"/>
                <a:cs typeface="Arial" panose="020B0604020202020204" pitchFamily="34" charset="0"/>
              </a:rPr>
              <a:t>:</a:t>
            </a:r>
          </a:p>
          <a:p>
            <a:r>
              <a:rPr lang="es-419" dirty="0">
                <a:solidFill>
                  <a:schemeClr val="bg1"/>
                </a:solidFill>
                <a:latin typeface="Arial" panose="020B0604020202020204" pitchFamily="34" charset="0"/>
                <a:cs typeface="Arial" panose="020B0604020202020204" pitchFamily="34" charset="0"/>
              </a:rPr>
              <a:t>Hombre: 10 x Peso + 6,25 Altura -  5 Edad + 5  =  1636 kcal/día</a:t>
            </a:r>
          </a:p>
          <a:p>
            <a:endParaRPr lang="es-419" dirty="0">
              <a:solidFill>
                <a:schemeClr val="bg1"/>
              </a:solidFill>
              <a:latin typeface="Arial" panose="020B0604020202020204" pitchFamily="34" charset="0"/>
              <a:cs typeface="Arial" panose="020B0604020202020204" pitchFamily="34" charset="0"/>
            </a:endParaRPr>
          </a:p>
          <a:p>
            <a:endParaRPr lang="es-419" b="1" dirty="0">
              <a:solidFill>
                <a:schemeClr val="bg1"/>
              </a:solidFill>
              <a:latin typeface="Arial" panose="020B0604020202020204" pitchFamily="34" charset="0"/>
              <a:cs typeface="Arial" panose="020B0604020202020204" pitchFamily="34" charset="0"/>
            </a:endParaRPr>
          </a:p>
          <a:p>
            <a:r>
              <a:rPr lang="es-419" b="1" dirty="0">
                <a:solidFill>
                  <a:schemeClr val="bg1"/>
                </a:solidFill>
                <a:latin typeface="Arial" panose="020B0604020202020204" pitchFamily="34" charset="0"/>
                <a:cs typeface="Arial" panose="020B0604020202020204" pitchFamily="34" charset="0"/>
              </a:rPr>
              <a:t>Calcule a continuación la ecuación de Penn State:</a:t>
            </a:r>
          </a:p>
          <a:p>
            <a:pPr marL="890588" indent="-33338"/>
            <a:r>
              <a:rPr lang="es-419" sz="2000" dirty="0">
                <a:solidFill>
                  <a:schemeClr val="bg1"/>
                </a:solidFill>
                <a:latin typeface="Arial" panose="020B0604020202020204" pitchFamily="34" charset="0"/>
                <a:cs typeface="Arial" panose="020B0604020202020204" pitchFamily="34" charset="0"/>
              </a:rPr>
              <a:t>0,96 x Resultado de Mifflin St Jeor + 167 x Temperatura           + 31 x Ventilación minuto – 6212  =  </a:t>
            </a:r>
            <a:r>
              <a:rPr lang="es-419" sz="2000" b="1" dirty="0">
                <a:solidFill>
                  <a:schemeClr val="bg1"/>
                </a:solidFill>
                <a:latin typeface="Arial" panose="020B0604020202020204" pitchFamily="34" charset="0"/>
                <a:cs typeface="Arial" panose="020B0604020202020204" pitchFamily="34" charset="0"/>
              </a:rPr>
              <a:t>1720 kcal/día</a:t>
            </a:r>
          </a:p>
        </p:txBody>
      </p:sp>
    </p:spTree>
    <p:extLst>
      <p:ext uri="{BB962C8B-B14F-4D97-AF65-F5344CB8AC3E}">
        <p14:creationId xmlns:p14="http://schemas.microsoft.com/office/powerpoint/2010/main" val="346226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00470" y="1254984"/>
            <a:ext cx="7991060" cy="4062651"/>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p>
          <a:p>
            <a:pPr algn="ctr"/>
            <a:r>
              <a:rPr lang="es-CO" sz="3000" b="1" dirty="0">
                <a:solidFill>
                  <a:schemeClr val="bg1"/>
                </a:solidFill>
                <a:latin typeface="Arial" panose="020B0604020202020204" pitchFamily="34" charset="0"/>
                <a:cs typeface="Arial" panose="020B0604020202020204" pitchFamily="34" charset="0"/>
              </a:rPr>
              <a:t>Pregunta 6</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Una manera rápida de establecer los requerimientos de calorías es a través del cálculo de la fórmula simplificada (también llamada del pulgar).</a:t>
            </a:r>
          </a:p>
          <a:p>
            <a:pPr algn="ctr"/>
            <a:r>
              <a:rPr lang="es-CO" dirty="0">
                <a:latin typeface="Arial" panose="020B0604020202020204" pitchFamily="34" charset="0"/>
                <a:cs typeface="Arial" panose="020B0604020202020204" pitchFamily="34" charset="0"/>
              </a:rPr>
              <a:t>¿Cuál sería el requerimiento calórico de acuerdo a esa fórmula?</a:t>
            </a:r>
          </a:p>
          <a:p>
            <a:pPr algn="ctr"/>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a:t>
            </a:r>
          </a:p>
          <a:p>
            <a:r>
              <a:rPr lang="es-CO" dirty="0">
                <a:latin typeface="Arial" panose="020B0604020202020204" pitchFamily="34" charset="0"/>
                <a:cs typeface="Arial" panose="020B0604020202020204" pitchFamily="34" charset="0"/>
              </a:rPr>
              <a:t>                                                  A:  1750 - 2100 kcal/día</a:t>
            </a:r>
          </a:p>
          <a:p>
            <a:r>
              <a:rPr lang="es-CO" dirty="0">
                <a:latin typeface="Arial" panose="020B0604020202020204" pitchFamily="34" charset="0"/>
                <a:cs typeface="Arial" panose="020B0604020202020204" pitchFamily="34" charset="0"/>
              </a:rPr>
              <a:t>		                     B:  1400 - 1750 kcal/día</a:t>
            </a:r>
          </a:p>
          <a:p>
            <a:r>
              <a:rPr lang="es-CO" dirty="0">
                <a:latin typeface="Arial" panose="020B0604020202020204" pitchFamily="34" charset="0"/>
                <a:cs typeface="Arial" panose="020B0604020202020204" pitchFamily="34" charset="0"/>
              </a:rPr>
              <a:t>			       C:   2100 - 2450 kcal/día</a:t>
            </a:r>
          </a:p>
          <a:p>
            <a:r>
              <a:rPr lang="es-CO" dirty="0">
                <a:latin typeface="Arial" panose="020B0604020202020204" pitchFamily="34" charset="0"/>
                <a:cs typeface="Arial" panose="020B0604020202020204" pitchFamily="34" charset="0"/>
              </a:rPr>
              <a:t>		                     D:  2450 - 2800 kcal/día</a:t>
            </a:r>
          </a:p>
          <a:p>
            <a:endParaRPr lang="es-CO" sz="2400" dirty="0"/>
          </a:p>
        </p:txBody>
      </p:sp>
    </p:spTree>
    <p:extLst>
      <p:ext uri="{BB962C8B-B14F-4D97-AF65-F5344CB8AC3E}">
        <p14:creationId xmlns:p14="http://schemas.microsoft.com/office/powerpoint/2010/main" val="296692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126D187-C6F9-F144-8FE8-A0FBDF6D673F}"/>
              </a:ext>
            </a:extLst>
          </p:cNvPr>
          <p:cNvSpPr txBox="1"/>
          <p:nvPr/>
        </p:nvSpPr>
        <p:spPr>
          <a:xfrm>
            <a:off x="2100470" y="1254984"/>
            <a:ext cx="7991060" cy="4062651"/>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p>
          <a:p>
            <a:pPr algn="ctr"/>
            <a:r>
              <a:rPr lang="es-CO" sz="3000" b="1" dirty="0">
                <a:solidFill>
                  <a:schemeClr val="bg1"/>
                </a:solidFill>
                <a:latin typeface="Arial" panose="020B0604020202020204" pitchFamily="34" charset="0"/>
                <a:cs typeface="Arial" panose="020B0604020202020204" pitchFamily="34" charset="0"/>
              </a:rPr>
              <a:t>Pregunta 6</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Una manera rápida de establecer los requerimientos de calorías es a través del cálculo de la fórmula simplificada (también llamada del pulgar).</a:t>
            </a:r>
          </a:p>
          <a:p>
            <a:pPr algn="ctr"/>
            <a:r>
              <a:rPr lang="es-CO" dirty="0">
                <a:latin typeface="Arial" panose="020B0604020202020204" pitchFamily="34" charset="0"/>
                <a:cs typeface="Arial" panose="020B0604020202020204" pitchFamily="34" charset="0"/>
              </a:rPr>
              <a:t>¿Cuál sería el requerimiento calórico de acuerdo a esa fórmula?</a:t>
            </a:r>
          </a:p>
          <a:p>
            <a:pPr algn="ctr"/>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a:t>
            </a:r>
          </a:p>
          <a:p>
            <a:pPr algn="ctr"/>
            <a:r>
              <a:rPr lang="es-CO" b="1" dirty="0">
                <a:solidFill>
                  <a:srgbClr val="FFFF00"/>
                </a:solidFill>
                <a:latin typeface="Arial" panose="020B0604020202020204" pitchFamily="34" charset="0"/>
                <a:cs typeface="Arial" panose="020B0604020202020204" pitchFamily="34" charset="0"/>
              </a:rPr>
              <a:t>A:  1750 -  2100 kcal/día</a:t>
            </a:r>
          </a:p>
          <a:p>
            <a:pPr algn="ctr"/>
            <a:r>
              <a:rPr lang="es-CO" dirty="0">
                <a:latin typeface="Arial" panose="020B0604020202020204" pitchFamily="34" charset="0"/>
                <a:cs typeface="Arial" panose="020B0604020202020204" pitchFamily="34" charset="0"/>
              </a:rPr>
              <a:t>B:   1400 - 1750 kcal/día</a:t>
            </a:r>
          </a:p>
          <a:p>
            <a:pPr algn="ctr"/>
            <a:r>
              <a:rPr lang="es-CO" dirty="0">
                <a:latin typeface="Arial" panose="020B0604020202020204" pitchFamily="34" charset="0"/>
                <a:cs typeface="Arial" panose="020B0604020202020204" pitchFamily="34" charset="0"/>
              </a:rPr>
              <a:t>C:   2100 - 2450 kcal/día</a:t>
            </a:r>
          </a:p>
          <a:p>
            <a:pPr algn="ctr"/>
            <a:r>
              <a:rPr lang="es-CO" dirty="0">
                <a:latin typeface="Arial" panose="020B0604020202020204" pitchFamily="34" charset="0"/>
                <a:cs typeface="Arial" panose="020B0604020202020204" pitchFamily="34" charset="0"/>
              </a:rPr>
              <a:t>D:  2450 -  2800 kcal/día</a:t>
            </a:r>
          </a:p>
          <a:p>
            <a:endParaRPr lang="es-CO" sz="2400" dirty="0"/>
          </a:p>
        </p:txBody>
      </p:sp>
    </p:spTree>
    <p:extLst>
      <p:ext uri="{BB962C8B-B14F-4D97-AF65-F5344CB8AC3E}">
        <p14:creationId xmlns:p14="http://schemas.microsoft.com/office/powerpoint/2010/main" val="2754783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302448" y="791090"/>
            <a:ext cx="8955457" cy="5539978"/>
          </a:xfrm>
          <a:prstGeom prst="rect">
            <a:avLst/>
          </a:prstGeom>
          <a:solidFill>
            <a:srgbClr val="4770A6"/>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La fórmula simplificada para establecer el requerimiento calórico diario, también conocida como fórmula del pulgar, establece que el requerimiento diario de energía es de  25 a 30 kcal/kg/día.</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El peso empleado para el cálculo depende del índice de masa corporal del paciente.</a:t>
            </a:r>
          </a:p>
          <a:p>
            <a:pPr algn="just"/>
            <a:r>
              <a:rPr lang="es-CO" dirty="0">
                <a:solidFill>
                  <a:schemeClr val="bg1"/>
                </a:solidFill>
                <a:latin typeface="Arial" panose="020B0604020202020204" pitchFamily="34" charset="0"/>
                <a:cs typeface="Arial" panose="020B0604020202020204" pitchFamily="34" charset="0"/>
              </a:rPr>
              <a:t>Para pacientes desnutridos o con índice de masa corporal &lt; 30 kg/m² se emplea el peso actual.</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La excepción en pacientes en cuidado intensivo se da en caso de edema o balance de líquidos positivo significativos, en cuyo caso se emplea el peso seco o el peso usual (cuando el IMC es &lt; 30).</a:t>
            </a:r>
          </a:p>
          <a:p>
            <a:pPr algn="just"/>
            <a:endParaRPr lang="es-CO" dirty="0">
              <a:solidFill>
                <a:schemeClr val="bg1"/>
              </a:solidFill>
              <a:latin typeface="Arial" panose="020B0604020202020204" pitchFamily="34" charset="0"/>
              <a:cs typeface="Arial" panose="020B0604020202020204" pitchFamily="34" charset="0"/>
            </a:endParaRPr>
          </a:p>
          <a:p>
            <a:pPr algn="ctr"/>
            <a:r>
              <a:rPr lang="es-CO" dirty="0">
                <a:solidFill>
                  <a:schemeClr val="bg1"/>
                </a:solidFill>
                <a:latin typeface="Arial" panose="020B0604020202020204" pitchFamily="34" charset="0"/>
                <a:cs typeface="Arial" panose="020B0604020202020204" pitchFamily="34" charset="0"/>
              </a:rPr>
              <a:t>Cálculo: 25 – 30 kcal * 70 kg/día  = </a:t>
            </a:r>
            <a:r>
              <a:rPr lang="es-CO" b="1" dirty="0">
                <a:solidFill>
                  <a:schemeClr val="bg1"/>
                </a:solidFill>
                <a:latin typeface="Arial" panose="020B0604020202020204" pitchFamily="34" charset="0"/>
                <a:cs typeface="Arial" panose="020B0604020202020204" pitchFamily="34" charset="0"/>
              </a:rPr>
              <a:t>1750 – 2100 Kcal/día </a:t>
            </a:r>
          </a:p>
          <a:p>
            <a:pPr algn="just"/>
            <a:endParaRPr lang="es-CO" b="1"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Por otra parte, la Sociedad Europea de Nutrición Clínica (ESPEN) recomienda en pacientes en condición crítica emplear en los primeros 4 días de estancia en la UCI de 20 a 25 Kcal/kg/día (régimen hipocalórico).</a:t>
            </a:r>
          </a:p>
        </p:txBody>
      </p:sp>
    </p:spTree>
    <p:extLst>
      <p:ext uri="{BB962C8B-B14F-4D97-AF65-F5344CB8AC3E}">
        <p14:creationId xmlns:p14="http://schemas.microsoft.com/office/powerpoint/2010/main" val="662200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86ED4D1-7B84-2C4B-9CA8-ABDD2248412A}"/>
              </a:ext>
            </a:extLst>
          </p:cNvPr>
          <p:cNvSpPr/>
          <p:nvPr/>
        </p:nvSpPr>
        <p:spPr>
          <a:xfrm>
            <a:off x="2133598" y="1289131"/>
            <a:ext cx="8273935" cy="4893647"/>
          </a:xfrm>
          <a:prstGeom prst="rect">
            <a:avLst/>
          </a:prstGeom>
        </p:spPr>
        <p:txBody>
          <a:bodyPr wrap="square">
            <a:spAutoFit/>
          </a:bodyPr>
          <a:lstStyle/>
          <a:p>
            <a:pPr algn="just"/>
            <a:r>
              <a:rPr lang="es-CO" sz="2400" b="1" dirty="0">
                <a:solidFill>
                  <a:srgbClr val="4770A6"/>
                </a:solidFill>
                <a:latin typeface="Arial" panose="020B0604020202020204" pitchFamily="34" charset="0"/>
                <a:cs typeface="Arial" panose="020B0604020202020204" pitchFamily="34" charset="0"/>
              </a:rPr>
              <a:t>Requerimiento de proteína:</a:t>
            </a:r>
          </a:p>
          <a:p>
            <a:pPr algn="just"/>
            <a:endParaRPr lang="es-CO" b="1"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El catabolismo no controlado (depleción de la masa celular magra) desencadenado por la enfermedad crítica se correlaciona con mayor posibilidad de complicaciones y mortalidad.</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Los requerimientos de proteína se encuentran aumentados.</a:t>
            </a:r>
          </a:p>
          <a:p>
            <a:pPr algn="just"/>
            <a:r>
              <a:rPr lang="es-CO" dirty="0">
                <a:latin typeface="Arial" panose="020B0604020202020204" pitchFamily="34" charset="0"/>
                <a:cs typeface="Arial" panose="020B0604020202020204" pitchFamily="34" charset="0"/>
              </a:rPr>
              <a:t>En este caso, los requerimientos de proteína oscilan entre 1,2 a 1,5 g/kg/día.</a:t>
            </a:r>
          </a:p>
          <a:p>
            <a:pPr algn="just"/>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Cálculo: 1,2 – 1,5 g x 70 kg/día  =   </a:t>
            </a:r>
            <a:r>
              <a:rPr lang="es-CO" b="1" dirty="0">
                <a:latin typeface="Arial" panose="020B0604020202020204" pitchFamily="34" charset="0"/>
                <a:cs typeface="Arial" panose="020B0604020202020204" pitchFamily="34" charset="0"/>
              </a:rPr>
              <a:t>84 – 105 g/día</a:t>
            </a:r>
          </a:p>
          <a:p>
            <a:pPr algn="just"/>
            <a:endParaRPr lang="es-CO" b="1" dirty="0">
              <a:latin typeface="Arial" panose="020B0604020202020204" pitchFamily="34" charset="0"/>
              <a:cs typeface="Arial" panose="020B0604020202020204" pitchFamily="34" charset="0"/>
            </a:endParaRPr>
          </a:p>
          <a:p>
            <a:pPr algn="just"/>
            <a:endParaRPr lang="es-CO" b="1"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En caso de no poderse cumplir con el requerimiento nutricional de proteína con la fórmula nutricional seleccionada, en especial cuando se emplean regímenes hipocalóricos o al inicio del tratamiento cuando se limita el aporte calórico, es posible completar y cumplir con las dosis necesaria empleando </a:t>
            </a:r>
            <a:r>
              <a:rPr lang="es-CO" b="1" dirty="0">
                <a:latin typeface="Arial" panose="020B0604020202020204" pitchFamily="34" charset="0"/>
                <a:cs typeface="Arial" panose="020B0604020202020204" pitchFamily="34" charset="0"/>
              </a:rPr>
              <a:t>módulos de proteína </a:t>
            </a:r>
            <a:r>
              <a:rPr lang="es-CO" dirty="0">
                <a:latin typeface="Arial" panose="020B0604020202020204" pitchFamily="34" charset="0"/>
                <a:cs typeface="Arial" panose="020B0604020202020204" pitchFamily="34" charset="0"/>
              </a:rPr>
              <a:t>los cuales se suministran de manera separada a manera de bolos.</a:t>
            </a:r>
          </a:p>
        </p:txBody>
      </p:sp>
    </p:spTree>
    <p:extLst>
      <p:ext uri="{BB962C8B-B14F-4D97-AF65-F5344CB8AC3E}">
        <p14:creationId xmlns:p14="http://schemas.microsoft.com/office/powerpoint/2010/main" val="1903388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33721" y="1613729"/>
            <a:ext cx="7991060" cy="3785652"/>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p>
          <a:p>
            <a:pPr algn="ctr"/>
            <a:r>
              <a:rPr lang="es-CO" sz="3000" b="1" dirty="0">
                <a:solidFill>
                  <a:schemeClr val="bg1"/>
                </a:solidFill>
                <a:latin typeface="Arial" panose="020B0604020202020204" pitchFamily="34" charset="0"/>
                <a:cs typeface="Arial" panose="020B0604020202020204" pitchFamily="34" charset="0"/>
              </a:rPr>
              <a:t>Pregunta 7</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Considerando que inicialmente se decide suministrar 84 gr de proteína y un aporte calórico de 1720 kcal/día, ¿cuál es la cantidad de calorías no proteicas que se deben aportar?</a:t>
            </a:r>
          </a:p>
          <a:p>
            <a:r>
              <a:rPr lang="es-CO" dirty="0">
                <a:latin typeface="Arial" panose="020B0604020202020204" pitchFamily="34" charset="0"/>
                <a:cs typeface="Arial" panose="020B0604020202020204" pitchFamily="34" charset="0"/>
              </a:rPr>
              <a:t>		                       </a:t>
            </a:r>
          </a:p>
          <a:p>
            <a:r>
              <a:rPr lang="es-CO" dirty="0">
                <a:latin typeface="Arial" panose="020B0604020202020204" pitchFamily="34" charset="0"/>
                <a:cs typeface="Arial" panose="020B0604020202020204" pitchFamily="34" charset="0"/>
              </a:rPr>
              <a:t>                                                   A:  962 kcal/día</a:t>
            </a:r>
          </a:p>
          <a:p>
            <a:r>
              <a:rPr lang="es-CO" dirty="0">
                <a:latin typeface="Arial" panose="020B0604020202020204" pitchFamily="34" charset="0"/>
                <a:cs typeface="Arial" panose="020B0604020202020204" pitchFamily="34" charset="0"/>
              </a:rPr>
              <a:t>		                      B:  1255 kcal/día</a:t>
            </a:r>
          </a:p>
          <a:p>
            <a:r>
              <a:rPr lang="es-CO" dirty="0">
                <a:latin typeface="Arial" panose="020B0604020202020204" pitchFamily="34" charset="0"/>
                <a:cs typeface="Arial" panose="020B0604020202020204" pitchFamily="34" charset="0"/>
              </a:rPr>
              <a:t>			       C:   1384 kcal/día</a:t>
            </a:r>
          </a:p>
          <a:p>
            <a:r>
              <a:rPr lang="es-CO" dirty="0">
                <a:latin typeface="Arial" panose="020B0604020202020204" pitchFamily="34" charset="0"/>
                <a:cs typeface="Arial" panose="020B0604020202020204" pitchFamily="34" charset="0"/>
              </a:rPr>
              <a:t>		                      D:  1500 kcal/día</a:t>
            </a:r>
          </a:p>
          <a:p>
            <a:endParaRPr lang="es-CO" sz="2400" dirty="0"/>
          </a:p>
        </p:txBody>
      </p:sp>
    </p:spTree>
    <p:extLst>
      <p:ext uri="{BB962C8B-B14F-4D97-AF65-F5344CB8AC3E}">
        <p14:creationId xmlns:p14="http://schemas.microsoft.com/office/powerpoint/2010/main" val="743556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33721" y="1668282"/>
            <a:ext cx="7991060" cy="3785652"/>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p>
          <a:p>
            <a:pPr algn="ctr"/>
            <a:r>
              <a:rPr lang="es-CO" sz="3000" b="1" dirty="0">
                <a:solidFill>
                  <a:schemeClr val="bg1"/>
                </a:solidFill>
                <a:latin typeface="Arial" panose="020B0604020202020204" pitchFamily="34" charset="0"/>
                <a:cs typeface="Arial" panose="020B0604020202020204" pitchFamily="34" charset="0"/>
              </a:rPr>
              <a:t>Pregunta 7</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Considerando que inicialmente se decide suministrar 84 gr de proteína y un aporte calórico de 1720 kcal/día, ¿cuál es la cantidad de calorías no proteicas que se deben aportar?</a:t>
            </a:r>
          </a:p>
          <a:p>
            <a:r>
              <a:rPr lang="es-CO" dirty="0">
                <a:latin typeface="Arial" panose="020B0604020202020204" pitchFamily="34" charset="0"/>
                <a:cs typeface="Arial" panose="020B0604020202020204" pitchFamily="34" charset="0"/>
              </a:rPr>
              <a:t>		                       </a:t>
            </a:r>
          </a:p>
          <a:p>
            <a:r>
              <a:rPr lang="es-CO" dirty="0">
                <a:latin typeface="Arial" panose="020B0604020202020204" pitchFamily="34" charset="0"/>
                <a:cs typeface="Arial" panose="020B0604020202020204" pitchFamily="34" charset="0"/>
              </a:rPr>
              <a:t>                                                  A:  962 kcal/día</a:t>
            </a:r>
          </a:p>
          <a:p>
            <a:r>
              <a:rPr lang="es-CO" dirty="0">
                <a:latin typeface="Arial" panose="020B0604020202020204" pitchFamily="34" charset="0"/>
                <a:cs typeface="Arial" panose="020B0604020202020204" pitchFamily="34" charset="0"/>
              </a:rPr>
              <a:t>		                     B:  1255 kcal/día</a:t>
            </a:r>
          </a:p>
          <a:p>
            <a:r>
              <a:rPr lang="es-CO" dirty="0">
                <a:latin typeface="Arial" panose="020B0604020202020204" pitchFamily="34" charset="0"/>
                <a:cs typeface="Arial" panose="020B0604020202020204" pitchFamily="34" charset="0"/>
              </a:rPr>
              <a:t>			       </a:t>
            </a:r>
            <a:r>
              <a:rPr lang="es-CO" b="1" dirty="0">
                <a:solidFill>
                  <a:srgbClr val="FFFF00"/>
                </a:solidFill>
                <a:latin typeface="Arial" panose="020B0604020202020204" pitchFamily="34" charset="0"/>
                <a:cs typeface="Arial" panose="020B0604020202020204" pitchFamily="34" charset="0"/>
              </a:rPr>
              <a:t>C:   1384 kcal/día</a:t>
            </a:r>
          </a:p>
          <a:p>
            <a:r>
              <a:rPr lang="es-CO" dirty="0">
                <a:latin typeface="Arial" panose="020B0604020202020204" pitchFamily="34" charset="0"/>
                <a:cs typeface="Arial" panose="020B0604020202020204" pitchFamily="34" charset="0"/>
              </a:rPr>
              <a:t>		                     D:  1500 kcal/día</a:t>
            </a:r>
          </a:p>
          <a:p>
            <a:endParaRPr lang="es-CO" sz="2400" dirty="0"/>
          </a:p>
        </p:txBody>
      </p:sp>
    </p:spTree>
    <p:extLst>
      <p:ext uri="{BB962C8B-B14F-4D97-AF65-F5344CB8AC3E}">
        <p14:creationId xmlns:p14="http://schemas.microsoft.com/office/powerpoint/2010/main" val="2384899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429790" y="1017753"/>
            <a:ext cx="8911243" cy="5262979"/>
          </a:xfrm>
          <a:prstGeom prst="rect">
            <a:avLst/>
          </a:prstGeom>
          <a:solidFill>
            <a:srgbClr val="4770A6"/>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ctr"/>
            <a:endParaRPr lang="es-CO" dirty="0">
              <a:solidFill>
                <a:schemeClr val="bg1"/>
              </a:solidFill>
              <a:latin typeface="Arial" panose="020B0604020202020204" pitchFamily="34" charset="0"/>
              <a:cs typeface="Arial" panose="020B0604020202020204" pitchFamily="34" charset="0"/>
            </a:endParaRPr>
          </a:p>
          <a:p>
            <a:pPr marL="98425" algn="just">
              <a:tabLst>
                <a:tab pos="8031163" algn="l"/>
                <a:tab pos="8443913" algn="l"/>
              </a:tabLst>
            </a:pPr>
            <a:r>
              <a:rPr lang="es-CO" dirty="0">
                <a:solidFill>
                  <a:schemeClr val="bg1"/>
                </a:solidFill>
                <a:latin typeface="Arial" panose="020B0604020202020204" pitchFamily="34" charset="0"/>
                <a:cs typeface="Arial" panose="020B0604020202020204" pitchFamily="34" charset="0"/>
              </a:rPr>
              <a:t>El valor calórico total se compone de las calorías aportadas por los macronutrientes: Proteínas, Grasas y Carbohidratos.</a:t>
            </a:r>
          </a:p>
          <a:p>
            <a:pPr marL="98425" algn="just">
              <a:tabLst>
                <a:tab pos="8031163" algn="l"/>
                <a:tab pos="8443913" algn="l"/>
              </a:tabLst>
            </a:pPr>
            <a:endParaRPr lang="es-CO" dirty="0">
              <a:solidFill>
                <a:schemeClr val="bg1"/>
              </a:solidFill>
              <a:latin typeface="Arial" panose="020B0604020202020204" pitchFamily="34" charset="0"/>
              <a:cs typeface="Arial" panose="020B0604020202020204" pitchFamily="34" charset="0"/>
            </a:endParaRPr>
          </a:p>
          <a:p>
            <a:pPr marL="98425" algn="just">
              <a:tabLst>
                <a:tab pos="8031163" algn="l"/>
                <a:tab pos="8443913" algn="l"/>
              </a:tabLst>
            </a:pPr>
            <a:r>
              <a:rPr lang="es-CO" dirty="0">
                <a:solidFill>
                  <a:schemeClr val="bg1"/>
                </a:solidFill>
                <a:latin typeface="Arial" panose="020B0604020202020204" pitchFamily="34" charset="0"/>
                <a:cs typeface="Arial" panose="020B0604020202020204" pitchFamily="34" charset="0"/>
              </a:rPr>
              <a:t>La cantidad total de calorías a suministrar es 1720 kcal/día.</a:t>
            </a:r>
          </a:p>
          <a:p>
            <a:pPr marL="98425" algn="just">
              <a:tabLst>
                <a:tab pos="8031163" algn="l"/>
                <a:tab pos="8443913" algn="l"/>
              </a:tabLst>
            </a:pPr>
            <a:endParaRPr lang="es-CO" dirty="0">
              <a:solidFill>
                <a:schemeClr val="bg1"/>
              </a:solidFill>
              <a:latin typeface="Arial" panose="020B0604020202020204" pitchFamily="34" charset="0"/>
              <a:cs typeface="Arial" panose="020B0604020202020204" pitchFamily="34" charset="0"/>
            </a:endParaRPr>
          </a:p>
          <a:p>
            <a:pPr marL="98425" algn="just">
              <a:tabLst>
                <a:tab pos="8031163" algn="l"/>
                <a:tab pos="8443913" algn="l"/>
              </a:tabLst>
            </a:pPr>
            <a:r>
              <a:rPr lang="es-CO" dirty="0">
                <a:solidFill>
                  <a:schemeClr val="bg1"/>
                </a:solidFill>
                <a:latin typeface="Arial" panose="020B0604020202020204" pitchFamily="34" charset="0"/>
                <a:cs typeface="Arial" panose="020B0604020202020204" pitchFamily="34" charset="0"/>
              </a:rPr>
              <a:t>El valor calórico aportado por las proteínas, teniendo en cuenta que cada gramos de proteína aporta 4 kcal es 336 kcal.</a:t>
            </a:r>
          </a:p>
          <a:p>
            <a:pPr marL="98425" algn="just">
              <a:tabLst>
                <a:tab pos="8031163" algn="l"/>
                <a:tab pos="8443913" algn="l"/>
              </a:tabLst>
            </a:pPr>
            <a:endParaRPr lang="es-CO" dirty="0">
              <a:solidFill>
                <a:schemeClr val="bg1"/>
              </a:solidFill>
              <a:latin typeface="Arial" panose="020B0604020202020204" pitchFamily="34" charset="0"/>
              <a:cs typeface="Arial" panose="020B0604020202020204" pitchFamily="34" charset="0"/>
            </a:endParaRPr>
          </a:p>
          <a:p>
            <a:pPr marL="98425" algn="just">
              <a:tabLst>
                <a:tab pos="8031163" algn="l"/>
                <a:tab pos="8443913" algn="l"/>
              </a:tabLst>
            </a:pPr>
            <a:r>
              <a:rPr lang="es-CO" dirty="0">
                <a:solidFill>
                  <a:schemeClr val="bg1"/>
                </a:solidFill>
                <a:latin typeface="Arial" panose="020B0604020202020204" pitchFamily="34" charset="0"/>
                <a:cs typeface="Arial" panose="020B0604020202020204" pitchFamily="34" charset="0"/>
              </a:rPr>
              <a:t>Las calorías no proteicas, es decir las derivadas de las grasas y carbohidratos, son en este caso 1384 kcal. Este valor se debe repartir para ser suministrado entre las grasas y los carbohidratos teniendo en cuenta los requerimientos de cada nutriente</a:t>
            </a:r>
            <a:endParaRPr lang="es-CO" i="1" dirty="0">
              <a:solidFill>
                <a:schemeClr val="bg1"/>
              </a:solidFill>
              <a:latin typeface="Arial" panose="020B0604020202020204" pitchFamily="34" charset="0"/>
              <a:cs typeface="Arial" panose="020B0604020202020204" pitchFamily="34" charset="0"/>
            </a:endParaRPr>
          </a:p>
          <a:p>
            <a:pPr marL="98425" algn="just">
              <a:tabLst>
                <a:tab pos="8031163" algn="l"/>
                <a:tab pos="8443913" algn="l"/>
              </a:tabLst>
            </a:pPr>
            <a:endParaRPr lang="es-CO" i="1" dirty="0">
              <a:solidFill>
                <a:schemeClr val="bg1"/>
              </a:solidFill>
              <a:latin typeface="Arial" panose="020B0604020202020204" pitchFamily="34" charset="0"/>
              <a:cs typeface="Arial" panose="020B0604020202020204" pitchFamily="34" charset="0"/>
            </a:endParaRPr>
          </a:p>
          <a:p>
            <a:pPr marL="98425" algn="just">
              <a:tabLst>
                <a:tab pos="8031163" algn="l"/>
                <a:tab pos="8443913" algn="l"/>
              </a:tabLst>
            </a:pPr>
            <a:r>
              <a:rPr lang="es-CO" dirty="0">
                <a:solidFill>
                  <a:schemeClr val="bg1"/>
                </a:solidFill>
                <a:latin typeface="Arial" panose="020B0604020202020204" pitchFamily="34" charset="0"/>
                <a:cs typeface="Arial" panose="020B0604020202020204" pitchFamily="34" charset="0"/>
              </a:rPr>
              <a:t>Debido a que el paciente en estado crítico puede experimentar hiperglicemia inducida por estrés que se asocia con mayores complicaciones y mortalidad, es aconsejable reemplazar algunas de las calorías provenientes de los carbohidratos por calorías de lípidos.</a:t>
            </a:r>
          </a:p>
        </p:txBody>
      </p:sp>
    </p:spTree>
    <p:extLst>
      <p:ext uri="{BB962C8B-B14F-4D97-AF65-F5344CB8AC3E}">
        <p14:creationId xmlns:p14="http://schemas.microsoft.com/office/powerpoint/2010/main" val="343673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0634CC0-8F9F-124A-A334-F6720252C018}"/>
              </a:ext>
            </a:extLst>
          </p:cNvPr>
          <p:cNvSpPr/>
          <p:nvPr/>
        </p:nvSpPr>
        <p:spPr>
          <a:xfrm>
            <a:off x="1052422" y="1040828"/>
            <a:ext cx="9420046" cy="4801314"/>
          </a:xfrm>
          <a:prstGeom prst="rect">
            <a:avLst/>
          </a:prstGeom>
        </p:spPr>
        <p:txBody>
          <a:bodyPr wrap="square">
            <a:spAutoFit/>
          </a:bodyPr>
          <a:lstStyle/>
          <a:p>
            <a:pPr algn="just"/>
            <a:endParaRPr lang="es-CO" dirty="0">
              <a:solidFill>
                <a:schemeClr val="accent1">
                  <a:lumMod val="75000"/>
                </a:schemeClr>
              </a:solidFill>
              <a:latin typeface="Arial" panose="020B0604020202020204" pitchFamily="34" charset="0"/>
              <a:cs typeface="Arial" panose="020B0604020202020204" pitchFamily="34" charset="0"/>
            </a:endParaRPr>
          </a:p>
          <a:p>
            <a:pPr algn="just"/>
            <a:r>
              <a:rPr lang="es-CO" b="1" dirty="0">
                <a:solidFill>
                  <a:schemeClr val="accent1">
                    <a:lumMod val="75000"/>
                  </a:schemeClr>
                </a:solidFill>
                <a:latin typeface="Arial" panose="020B0604020202020204" pitchFamily="34" charset="0"/>
                <a:cs typeface="Arial" panose="020B0604020202020204" pitchFamily="34" charset="0"/>
              </a:rPr>
              <a:t>Datos clínicos:</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Hombre de 30 años, previamente sano, sufrió un accidente en motocicleta. Entre las lesiones se incluyen: traumatismo craneoencefálico (escala de coma de Glasgow de 10), neumotórax derecho, fracturas costales múltiples y diversas laceraciones de hígado y de bazo. </a:t>
            </a:r>
          </a:p>
          <a:p>
            <a:pPr algn="just"/>
            <a:r>
              <a:rPr lang="es-CO" dirty="0">
                <a:latin typeface="Arial" panose="020B0604020202020204" pitchFamily="34" charset="0"/>
                <a:cs typeface="Arial" panose="020B0604020202020204" pitchFamily="34" charset="0"/>
              </a:rPr>
              <a:t>Después de una reanimación inicial se le realizó una laparotomía de emergencia. Las lesiones en órganos sólidos se manejaron de forma adecuada. No hubo lesiones intestinales.</a:t>
            </a:r>
          </a:p>
          <a:p>
            <a:pPr algn="just"/>
            <a:r>
              <a:rPr lang="es-CO" dirty="0">
                <a:latin typeface="Arial" panose="020B0604020202020204" pitchFamily="34" charset="0"/>
                <a:cs typeface="Arial" panose="020B0604020202020204" pitchFamily="34" charset="0"/>
              </a:rPr>
              <a:t>Debido a edema del intestino, el abdomen se dejó abierto (laparostomía) y el paciente fue trasladado a la unidad de cuidados intensivos (UCI). Dos días después del accidente, el paciente se traslada al quirófano para cierre del abdomen. Se coloca una sonda enteral con doble puerto para alimentación a yeyuno y descompresión gástrica.</a:t>
            </a:r>
          </a:p>
          <a:p>
            <a:pPr algn="just"/>
            <a:r>
              <a:rPr lang="es-CO" dirty="0">
                <a:latin typeface="Arial" panose="020B0604020202020204" pitchFamily="34" charset="0"/>
                <a:cs typeface="Arial" panose="020B0604020202020204" pitchFamily="34" charset="0"/>
              </a:rPr>
              <a:t>El soporte ventilatorio se continuó y se presentó un deterioro de la función pulmonar aumentando el requerimiento de oxígeno.</a:t>
            </a:r>
          </a:p>
          <a:p>
            <a:pPr algn="just"/>
            <a:r>
              <a:rPr lang="es-CO" dirty="0">
                <a:latin typeface="Arial" panose="020B0604020202020204" pitchFamily="34" charset="0"/>
                <a:cs typeface="Arial" panose="020B0604020202020204" pitchFamily="34" charset="0"/>
              </a:rPr>
              <a:t>Se  realizó un diagnóstico de SDRA.</a:t>
            </a:r>
          </a:p>
        </p:txBody>
      </p:sp>
    </p:spTree>
    <p:extLst>
      <p:ext uri="{BB962C8B-B14F-4D97-AF65-F5344CB8AC3E}">
        <p14:creationId xmlns:p14="http://schemas.microsoft.com/office/powerpoint/2010/main" val="2901856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E2DFBBE-FCF2-0648-9074-6D9E3066052C}"/>
              </a:ext>
            </a:extLst>
          </p:cNvPr>
          <p:cNvSpPr/>
          <p:nvPr/>
        </p:nvSpPr>
        <p:spPr>
          <a:xfrm>
            <a:off x="1601585" y="1222489"/>
            <a:ext cx="8672946" cy="4708981"/>
          </a:xfrm>
          <a:prstGeom prst="rect">
            <a:avLst/>
          </a:prstGeom>
        </p:spPr>
        <p:txBody>
          <a:bodyPr wrap="square">
            <a:spAutoFit/>
          </a:bodyPr>
          <a:lstStyle/>
          <a:p>
            <a:pPr algn="just"/>
            <a:r>
              <a:rPr lang="es-CO" sz="2400" b="1" dirty="0">
                <a:solidFill>
                  <a:srgbClr val="4770A6"/>
                </a:solidFill>
                <a:latin typeface="Arial" panose="020B0604020202020204" pitchFamily="34" charset="0"/>
                <a:cs typeface="Arial" panose="020B0604020202020204" pitchFamily="34" charset="0"/>
              </a:rPr>
              <a:t>Requerimiento de micronutrientes:</a:t>
            </a:r>
          </a:p>
          <a:p>
            <a:pPr algn="just"/>
            <a:endParaRPr lang="es-CO" b="1"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Las fórmulas nutricionales enterales completas están diseñadas para proveer la totalidad de los nutrientes. Con respecto a los nutrientes, cuando se suministran en cantidades entre 1000 y 1500 ml/día, proporcionan el 100% de las cantidades recomendadas de vitaminas y minerales.</a:t>
            </a:r>
          </a:p>
          <a:p>
            <a:pPr algn="just"/>
            <a:endParaRPr lang="es-CO" b="1" dirty="0">
              <a:latin typeface="Arial" panose="020B0604020202020204" pitchFamily="34" charset="0"/>
              <a:cs typeface="Arial" panose="020B0604020202020204" pitchFamily="34" charset="0"/>
            </a:endParaRPr>
          </a:p>
          <a:p>
            <a:pPr algn="just"/>
            <a:r>
              <a:rPr lang="es-CO" sz="2400" b="1" dirty="0">
                <a:solidFill>
                  <a:srgbClr val="4770A6"/>
                </a:solidFill>
                <a:latin typeface="Arial" panose="020B0604020202020204" pitchFamily="34" charset="0"/>
                <a:cs typeface="Arial" panose="020B0604020202020204" pitchFamily="34" charset="0"/>
              </a:rPr>
              <a:t>Requerimiento de agua:</a:t>
            </a:r>
          </a:p>
          <a:p>
            <a:pPr algn="just"/>
            <a:endParaRPr lang="es-CO" b="1"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El requerimiento de agua en este paciente es de 2100 cc/día (30 cc/kg peso real).</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El contenido de agua de las fórmulas nutricionales enterales es variable dependiendo de la densidad calórica de la fórmula.</a:t>
            </a:r>
          </a:p>
          <a:p>
            <a:pPr algn="just"/>
            <a:endParaRPr lang="es-CO" i="1" dirty="0">
              <a:latin typeface="Arial" panose="020B0604020202020204" pitchFamily="34" charset="0"/>
              <a:cs typeface="Arial" panose="020B0604020202020204" pitchFamily="34" charset="0"/>
            </a:endParaRPr>
          </a:p>
          <a:p>
            <a:pPr algn="just"/>
            <a:r>
              <a:rPr lang="es-CO" i="1" dirty="0">
                <a:latin typeface="Arial" panose="020B0604020202020204" pitchFamily="34" charset="0"/>
                <a:cs typeface="Arial" panose="020B0604020202020204" pitchFamily="34" charset="0"/>
              </a:rPr>
              <a:t>Verifique en el recuadro Necesidades nutricionales el contenido de agua de las fórmulas nutricionales para contestar la siguiente pregunta.</a:t>
            </a:r>
          </a:p>
        </p:txBody>
      </p:sp>
    </p:spTree>
    <p:extLst>
      <p:ext uri="{BB962C8B-B14F-4D97-AF65-F5344CB8AC3E}">
        <p14:creationId xmlns:p14="http://schemas.microsoft.com/office/powerpoint/2010/main" val="3631109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00470" y="1213008"/>
            <a:ext cx="8440068" cy="4708981"/>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3000" b="1" dirty="0"/>
          </a:p>
          <a:p>
            <a:pPr algn="ctr"/>
            <a:r>
              <a:rPr lang="es-CO" sz="3000" b="1" dirty="0">
                <a:solidFill>
                  <a:schemeClr val="bg1"/>
                </a:solidFill>
                <a:latin typeface="Arial" panose="020B0604020202020204" pitchFamily="34" charset="0"/>
                <a:cs typeface="Arial" panose="020B0604020202020204" pitchFamily="34" charset="0"/>
              </a:rPr>
              <a:t>Pregunta 8</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La densidad calórica de las fórmulas nutricionales es la cantidad de calorías que aporta la fórmula en 1 ml. Una fórmula nutricional estándar aporta 1 kcal/ml.</a:t>
            </a:r>
          </a:p>
          <a:p>
            <a:pPr algn="ctr"/>
            <a:r>
              <a:rPr lang="es-CO" dirty="0">
                <a:latin typeface="Arial" panose="020B0604020202020204" pitchFamily="34" charset="0"/>
                <a:cs typeface="Arial" panose="020B0604020202020204" pitchFamily="34" charset="0"/>
              </a:rPr>
              <a:t>Si se elige una fórmula de 1,5 kcal/ml para este caso, </a:t>
            </a:r>
          </a:p>
          <a:p>
            <a:pPr algn="ctr"/>
            <a:r>
              <a:rPr lang="es-CO" dirty="0">
                <a:latin typeface="Arial" panose="020B0604020202020204" pitchFamily="34" charset="0"/>
                <a:cs typeface="Arial" panose="020B0604020202020204" pitchFamily="34" charset="0"/>
              </a:rPr>
              <a:t>¿Cuál es la cantidad de agua que se aportará al suministrar 1720 kcal/día y cuál sería la cantidad de agua faltante para cumplir con el requerimiento de 2100 ml/día, respectivamente?</a:t>
            </a:r>
          </a:p>
          <a:p>
            <a:r>
              <a:rPr lang="es-CO" dirty="0">
                <a:latin typeface="Arial" panose="020B0604020202020204" pitchFamily="34" charset="0"/>
                <a:cs typeface="Arial" panose="020B0604020202020204" pitchFamily="34" charset="0"/>
              </a:rPr>
              <a:t>		                       </a:t>
            </a:r>
          </a:p>
          <a:p>
            <a:pPr algn="ctr"/>
            <a:r>
              <a:rPr lang="es-CO" dirty="0">
                <a:latin typeface="Arial" panose="020B0604020202020204" pitchFamily="34" charset="0"/>
                <a:cs typeface="Arial" panose="020B0604020202020204" pitchFamily="34" charset="0"/>
              </a:rPr>
              <a:t>A: 1376 ml y 724 ml, respectivamente</a:t>
            </a:r>
          </a:p>
          <a:p>
            <a:pPr algn="ctr"/>
            <a:r>
              <a:rPr lang="es-CO" dirty="0">
                <a:latin typeface="Arial" panose="020B0604020202020204" pitchFamily="34" charset="0"/>
                <a:cs typeface="Arial" panose="020B0604020202020204" pitchFamily="34" charset="0"/>
              </a:rPr>
              <a:t>B: 1720 ml y 380 ml, respectivamente                    </a:t>
            </a:r>
          </a:p>
          <a:p>
            <a:pPr algn="ctr"/>
            <a:r>
              <a:rPr lang="es-CO" dirty="0">
                <a:latin typeface="Arial" panose="020B0604020202020204" pitchFamily="34" charset="0"/>
                <a:cs typeface="Arial" panose="020B0604020202020204" pitchFamily="34" charset="0"/>
              </a:rPr>
              <a:t>C: 860 ml y 1240 ml, respectivamente </a:t>
            </a:r>
          </a:p>
          <a:p>
            <a:pPr algn="ctr"/>
            <a:r>
              <a:rPr lang="es-CO" dirty="0">
                <a:latin typeface="Arial" panose="020B0604020202020204" pitchFamily="34" charset="0"/>
                <a:cs typeface="Arial" panose="020B0604020202020204" pitchFamily="34" charset="0"/>
              </a:rPr>
              <a:t>D: 1204 ml y 896 ml, respectivamente</a:t>
            </a:r>
          </a:p>
          <a:p>
            <a:endParaRPr lang="es-CO" sz="2400" dirty="0"/>
          </a:p>
        </p:txBody>
      </p:sp>
    </p:spTree>
    <p:extLst>
      <p:ext uri="{BB962C8B-B14F-4D97-AF65-F5344CB8AC3E}">
        <p14:creationId xmlns:p14="http://schemas.microsoft.com/office/powerpoint/2010/main" val="422148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E079B8A-EAE3-B341-9691-CCEC294781DA}"/>
              </a:ext>
            </a:extLst>
          </p:cNvPr>
          <p:cNvSpPr txBox="1"/>
          <p:nvPr/>
        </p:nvSpPr>
        <p:spPr>
          <a:xfrm>
            <a:off x="2100470" y="1213008"/>
            <a:ext cx="8440068" cy="4708981"/>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3000" b="1" dirty="0"/>
          </a:p>
          <a:p>
            <a:pPr algn="ctr"/>
            <a:r>
              <a:rPr lang="es-CO" sz="3000" b="1" dirty="0">
                <a:solidFill>
                  <a:schemeClr val="bg1"/>
                </a:solidFill>
                <a:latin typeface="Arial" panose="020B0604020202020204" pitchFamily="34" charset="0"/>
                <a:cs typeface="Arial" panose="020B0604020202020204" pitchFamily="34" charset="0"/>
              </a:rPr>
              <a:t>Pregunta 8</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La densidad calórica de las fórmulas nutricionales es la cantidad de calorías que aporta la fórmula en 1 ml. Una fórmula nutricional estándar aporta 1 kcal/ml.</a:t>
            </a:r>
          </a:p>
          <a:p>
            <a:pPr algn="ctr"/>
            <a:r>
              <a:rPr lang="es-CO" dirty="0">
                <a:latin typeface="Arial" panose="020B0604020202020204" pitchFamily="34" charset="0"/>
                <a:cs typeface="Arial" panose="020B0604020202020204" pitchFamily="34" charset="0"/>
              </a:rPr>
              <a:t>Si se elige una fórmula de 1,5 kcal/ml para este caso, </a:t>
            </a:r>
          </a:p>
          <a:p>
            <a:pPr algn="ctr"/>
            <a:r>
              <a:rPr lang="es-CO" dirty="0">
                <a:latin typeface="Arial" panose="020B0604020202020204" pitchFamily="34" charset="0"/>
                <a:cs typeface="Arial" panose="020B0604020202020204" pitchFamily="34" charset="0"/>
              </a:rPr>
              <a:t>¿Cuál es la cantidad de agua que se aportará al suministrar 1720 kcal/día y cuál sería la cantidad de agua faltante para cumplir con el requerimiento de 2100 ml/día, respectivamente?</a:t>
            </a:r>
          </a:p>
          <a:p>
            <a:r>
              <a:rPr lang="es-CO" dirty="0">
                <a:latin typeface="Arial" panose="020B0604020202020204" pitchFamily="34" charset="0"/>
                <a:cs typeface="Arial" panose="020B0604020202020204" pitchFamily="34" charset="0"/>
              </a:rPr>
              <a:t>		                       </a:t>
            </a:r>
          </a:p>
          <a:p>
            <a:pPr algn="ctr"/>
            <a:r>
              <a:rPr lang="es-CO" dirty="0">
                <a:latin typeface="Arial" panose="020B0604020202020204" pitchFamily="34" charset="0"/>
                <a:cs typeface="Arial" panose="020B0604020202020204" pitchFamily="34" charset="0"/>
              </a:rPr>
              <a:t>A: 1376 ml y 724 ml, respectivamente</a:t>
            </a:r>
          </a:p>
          <a:p>
            <a:pPr algn="ctr"/>
            <a:r>
              <a:rPr lang="es-CO" dirty="0">
                <a:latin typeface="Arial" panose="020B0604020202020204" pitchFamily="34" charset="0"/>
                <a:cs typeface="Arial" panose="020B0604020202020204" pitchFamily="34" charset="0"/>
              </a:rPr>
              <a:t>B: 1720 ml y 380 ml, respectivamente                    </a:t>
            </a:r>
          </a:p>
          <a:p>
            <a:pPr algn="ctr"/>
            <a:r>
              <a:rPr lang="es-CO" dirty="0">
                <a:latin typeface="Arial" panose="020B0604020202020204" pitchFamily="34" charset="0"/>
                <a:cs typeface="Arial" panose="020B0604020202020204" pitchFamily="34" charset="0"/>
              </a:rPr>
              <a:t>C: 860 ml y 1240 ml, respectivamente </a:t>
            </a:r>
          </a:p>
          <a:p>
            <a:pPr algn="ctr"/>
            <a:r>
              <a:rPr lang="es-CO" b="1" dirty="0">
                <a:solidFill>
                  <a:srgbClr val="FFFF00"/>
                </a:solidFill>
                <a:latin typeface="Arial" panose="020B0604020202020204" pitchFamily="34" charset="0"/>
                <a:cs typeface="Arial" panose="020B0604020202020204" pitchFamily="34" charset="0"/>
              </a:rPr>
              <a:t>D: 1204 ml y 896 ml, respectivamente</a:t>
            </a:r>
          </a:p>
          <a:p>
            <a:endParaRPr lang="es-CO" sz="2400" dirty="0"/>
          </a:p>
        </p:txBody>
      </p:sp>
    </p:spTree>
    <p:extLst>
      <p:ext uri="{BB962C8B-B14F-4D97-AF65-F5344CB8AC3E}">
        <p14:creationId xmlns:p14="http://schemas.microsoft.com/office/powerpoint/2010/main" val="132431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479665" y="1238164"/>
            <a:ext cx="9260377" cy="4893647"/>
          </a:xfrm>
          <a:prstGeom prst="rect">
            <a:avLst/>
          </a:prstGeom>
          <a:solidFill>
            <a:srgbClr val="4770A6"/>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ctr"/>
            <a:endParaRPr lang="es-CO" sz="3000" b="1"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Es importante recordar que no todo el contenido de la fórmula nutricional es agua debido al contenido de solutos correspondiente a los nutrientes.</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Entre mayor densidad calórica de la fórmula, ésta tendrá un contenido menor de agua.</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El contenido de agua de una fórmula nutricional con densidad calórica de 1,5 kcal/ml es del 70%.</a:t>
            </a:r>
          </a:p>
          <a:p>
            <a:pPr algn="just"/>
            <a:endParaRPr lang="es-CO"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Si la cantidad diaria de calorías a administrar es 1720 kcal, el 70% de este valor corresponderá a agua: 1720 x 0,7  = </a:t>
            </a:r>
            <a:r>
              <a:rPr lang="es-CO" b="1" dirty="0">
                <a:solidFill>
                  <a:schemeClr val="bg1"/>
                </a:solidFill>
                <a:latin typeface="Arial" panose="020B0604020202020204" pitchFamily="34" charset="0"/>
                <a:cs typeface="Arial" panose="020B0604020202020204" pitchFamily="34" charset="0"/>
              </a:rPr>
              <a:t>1204 ml</a:t>
            </a:r>
          </a:p>
          <a:p>
            <a:pPr algn="just"/>
            <a:endParaRPr lang="es-CO" b="1" dirty="0">
              <a:solidFill>
                <a:schemeClr val="bg1"/>
              </a:solidFill>
              <a:latin typeface="Arial" panose="020B0604020202020204" pitchFamily="34" charset="0"/>
              <a:cs typeface="Arial" panose="020B0604020202020204" pitchFamily="34" charset="0"/>
            </a:endParaRPr>
          </a:p>
          <a:p>
            <a:pPr algn="just"/>
            <a:r>
              <a:rPr lang="es-CO" dirty="0">
                <a:solidFill>
                  <a:schemeClr val="bg1"/>
                </a:solidFill>
                <a:latin typeface="Arial" panose="020B0604020202020204" pitchFamily="34" charset="0"/>
                <a:cs typeface="Arial" panose="020B0604020202020204" pitchFamily="34" charset="0"/>
              </a:rPr>
              <a:t>Debido a que el requerimiento calculado de agua es de 30 ml/kg/día correspondiente a </a:t>
            </a:r>
            <a:r>
              <a:rPr lang="es-CO" b="1" dirty="0">
                <a:solidFill>
                  <a:schemeClr val="bg1"/>
                </a:solidFill>
                <a:latin typeface="Arial" panose="020B0604020202020204" pitchFamily="34" charset="0"/>
                <a:cs typeface="Arial" panose="020B0604020202020204" pitchFamily="34" charset="0"/>
              </a:rPr>
              <a:t>2100 ml/d</a:t>
            </a:r>
            <a:r>
              <a:rPr lang="es-CO" dirty="0">
                <a:solidFill>
                  <a:schemeClr val="bg1"/>
                </a:solidFill>
                <a:latin typeface="Arial" panose="020B0604020202020204" pitchFamily="34" charset="0"/>
                <a:cs typeface="Arial" panose="020B0604020202020204" pitchFamily="34" charset="0"/>
              </a:rPr>
              <a:t>, la cantidad faltante para cumplir con el requerimiento diario será 2100 ml – 1204 ml  =  </a:t>
            </a:r>
            <a:r>
              <a:rPr lang="es-CO" b="1" dirty="0">
                <a:solidFill>
                  <a:schemeClr val="bg1"/>
                </a:solidFill>
                <a:latin typeface="Arial" panose="020B0604020202020204" pitchFamily="34" charset="0"/>
                <a:cs typeface="Arial" panose="020B0604020202020204" pitchFamily="34" charset="0"/>
              </a:rPr>
              <a:t>896 ml </a:t>
            </a:r>
          </a:p>
        </p:txBody>
      </p:sp>
    </p:spTree>
    <p:extLst>
      <p:ext uri="{BB962C8B-B14F-4D97-AF65-F5344CB8AC3E}">
        <p14:creationId xmlns:p14="http://schemas.microsoft.com/office/powerpoint/2010/main" val="1625864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4552D42-9B5A-9949-BFCC-364C8128AC21}"/>
              </a:ext>
            </a:extLst>
          </p:cNvPr>
          <p:cNvSpPr/>
          <p:nvPr/>
        </p:nvSpPr>
        <p:spPr>
          <a:xfrm>
            <a:off x="1479664" y="773603"/>
            <a:ext cx="8861367" cy="5632311"/>
          </a:xfrm>
          <a:prstGeom prst="rect">
            <a:avLst/>
          </a:prstGeom>
        </p:spPr>
        <p:txBody>
          <a:bodyPr wrap="square">
            <a:spAutoFit/>
          </a:bodyPr>
          <a:lstStyle/>
          <a:p>
            <a:pPr algn="just"/>
            <a:r>
              <a:rPr lang="es-CO" sz="2400" b="1" dirty="0">
                <a:solidFill>
                  <a:srgbClr val="4770A6"/>
                </a:solidFill>
                <a:latin typeface="Arial" panose="020B0604020202020204" pitchFamily="34" charset="0"/>
                <a:cs typeface="Arial" panose="020B0604020202020204" pitchFamily="34" charset="0"/>
              </a:rPr>
              <a:t>Resumen de requerimientos nutricionales (día):</a:t>
            </a: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b="1" i="1" dirty="0">
              <a:latin typeface="Arial" panose="020B0604020202020204" pitchFamily="34" charset="0"/>
              <a:cs typeface="Arial" panose="020B0604020202020204" pitchFamily="34" charset="0"/>
            </a:endParaRPr>
          </a:p>
          <a:p>
            <a:pPr algn="just"/>
            <a:endParaRPr lang="es-CO" sz="2400" b="1" i="1" dirty="0">
              <a:solidFill>
                <a:srgbClr val="4770A6"/>
              </a:solidFill>
              <a:latin typeface="Arial" panose="020B0604020202020204" pitchFamily="34" charset="0"/>
              <a:cs typeface="Arial" panose="020B0604020202020204" pitchFamily="34" charset="0"/>
            </a:endParaRPr>
          </a:p>
          <a:p>
            <a:pPr algn="just"/>
            <a:r>
              <a:rPr lang="es-CO" sz="2400" b="1" dirty="0">
                <a:solidFill>
                  <a:srgbClr val="4770A6"/>
                </a:solidFill>
                <a:latin typeface="Arial" panose="020B0604020202020204" pitchFamily="34" charset="0"/>
                <a:cs typeface="Arial" panose="020B0604020202020204" pitchFamily="34" charset="0"/>
              </a:rPr>
              <a:t>Requerimientos cualitativos:</a:t>
            </a: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Una vez considerados los requerimientos cuantitativos para la selección de la fórmula, es preciso considerar desde el punto de vista cualitativo el tipo de nutrientes a utilizar, específicamente el papel de los nutrientes inmunomoduladores.</a:t>
            </a:r>
          </a:p>
        </p:txBody>
      </p:sp>
      <p:graphicFrame>
        <p:nvGraphicFramePr>
          <p:cNvPr id="14" name="Tabla 13">
            <a:extLst>
              <a:ext uri="{FF2B5EF4-FFF2-40B4-BE49-F238E27FC236}">
                <a16:creationId xmlns:a16="http://schemas.microsoft.com/office/drawing/2014/main" id="{6CFD461B-5E3C-4F05-AEF2-58E2A6FD99E2}"/>
              </a:ext>
            </a:extLst>
          </p:cNvPr>
          <p:cNvGraphicFramePr>
            <a:graphicFrameLocks noGrp="1"/>
          </p:cNvGraphicFramePr>
          <p:nvPr>
            <p:extLst>
              <p:ext uri="{D42A27DB-BD31-4B8C-83A1-F6EECF244321}">
                <p14:modId xmlns:p14="http://schemas.microsoft.com/office/powerpoint/2010/main" val="1809516146"/>
              </p:ext>
            </p:extLst>
          </p:nvPr>
        </p:nvGraphicFramePr>
        <p:xfrm>
          <a:off x="2451129" y="1512110"/>
          <a:ext cx="6657976" cy="3001852"/>
        </p:xfrm>
        <a:graphic>
          <a:graphicData uri="http://schemas.openxmlformats.org/drawingml/2006/table">
            <a:tbl>
              <a:tblPr firstRow="1" bandRow="1">
                <a:tableStyleId>{69CF1AB2-1976-4502-BF36-3FF5EA218861}</a:tableStyleId>
              </a:tblPr>
              <a:tblGrid>
                <a:gridCol w="3328988">
                  <a:extLst>
                    <a:ext uri="{9D8B030D-6E8A-4147-A177-3AD203B41FA5}">
                      <a16:colId xmlns:a16="http://schemas.microsoft.com/office/drawing/2014/main" val="4054249716"/>
                    </a:ext>
                  </a:extLst>
                </a:gridCol>
                <a:gridCol w="3328988">
                  <a:extLst>
                    <a:ext uri="{9D8B030D-6E8A-4147-A177-3AD203B41FA5}">
                      <a16:colId xmlns:a16="http://schemas.microsoft.com/office/drawing/2014/main" val="45449865"/>
                    </a:ext>
                  </a:extLst>
                </a:gridCol>
              </a:tblGrid>
              <a:tr h="354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b="0" cap="none" spc="0" dirty="0">
                          <a:ln w="0"/>
                          <a:effectLst/>
                          <a:latin typeface="Arial" panose="020B0604020202020204" pitchFamily="34" charset="0"/>
                          <a:cs typeface="Arial" panose="020B0604020202020204" pitchFamily="34" charset="0"/>
                        </a:rPr>
                        <a:t>Energía (Calorías)</a:t>
                      </a:r>
                    </a:p>
                  </a:txBody>
                  <a:tcPr anchor="ctr"/>
                </a:tc>
                <a:tc>
                  <a:txBody>
                    <a:bodyPr/>
                    <a:lstStyle/>
                    <a:p>
                      <a:pPr algn="ctr"/>
                      <a:r>
                        <a:rPr lang="en-US" b="0" u="none" cap="none" spc="0" dirty="0">
                          <a:ln w="0"/>
                          <a:solidFill>
                            <a:schemeClr val="tx1"/>
                          </a:solidFill>
                          <a:effectLst/>
                          <a:latin typeface="Arial" panose="020B0604020202020204" pitchFamily="34" charset="0"/>
                          <a:cs typeface="Arial" panose="020B0604020202020204" pitchFamily="34" charset="0"/>
                        </a:rPr>
                        <a:t>1720 kcal</a:t>
                      </a:r>
                    </a:p>
                  </a:txBody>
                  <a:tcPr anchor="ctr"/>
                </a:tc>
                <a:extLst>
                  <a:ext uri="{0D108BD9-81ED-4DB2-BD59-A6C34878D82A}">
                    <a16:rowId xmlns:a16="http://schemas.microsoft.com/office/drawing/2014/main" val="3699130426"/>
                  </a:ext>
                </a:extLst>
              </a:tr>
              <a:tr h="354954">
                <a:tc>
                  <a:txBody>
                    <a:bodyPr/>
                    <a:lstStyle/>
                    <a:p>
                      <a:r>
                        <a:rPr lang="es-CO" dirty="0">
                          <a:latin typeface="Arial" panose="020B0604020202020204" pitchFamily="34" charset="0"/>
                          <a:cs typeface="Arial" panose="020B0604020202020204" pitchFamily="34" charset="0"/>
                        </a:rPr>
                        <a:t>Proteína</a:t>
                      </a:r>
                      <a:endParaRPr lang="en-US"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txBody>
                  <a:tcPr anchor="ctr"/>
                </a:tc>
                <a:tc>
                  <a:txBody>
                    <a:bodyPr/>
                    <a:lstStyle/>
                    <a:p>
                      <a:pPr algn="ctr"/>
                      <a:r>
                        <a:rPr lang="en-US" b="0" u="none" cap="none" spc="0" dirty="0">
                          <a:ln w="0"/>
                          <a:solidFill>
                            <a:schemeClr val="tx1"/>
                          </a:solidFill>
                          <a:effectLst/>
                          <a:latin typeface="Arial" panose="020B0604020202020204" pitchFamily="34" charset="0"/>
                          <a:cs typeface="Arial" panose="020B0604020202020204" pitchFamily="34" charset="0"/>
                        </a:rPr>
                        <a:t>84 gr</a:t>
                      </a:r>
                    </a:p>
                  </a:txBody>
                  <a:tcPr anchor="ctr"/>
                </a:tc>
                <a:extLst>
                  <a:ext uri="{0D108BD9-81ED-4DB2-BD59-A6C34878D82A}">
                    <a16:rowId xmlns:a16="http://schemas.microsoft.com/office/drawing/2014/main" val="367682243"/>
                  </a:ext>
                </a:extLst>
              </a:tr>
              <a:tr h="875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latin typeface="Arial" panose="020B0604020202020204" pitchFamily="34" charset="0"/>
                          <a:cs typeface="Arial" panose="020B0604020202020204" pitchFamily="34" charset="0"/>
                        </a:rPr>
                        <a:t>Calorías no proteicas (lípidos y carbohidratos)</a:t>
                      </a:r>
                    </a:p>
                  </a:txBody>
                  <a:tcPr anchor="ctr"/>
                </a:tc>
                <a:tc>
                  <a:txBody>
                    <a:bodyPr/>
                    <a:lstStyle/>
                    <a:p>
                      <a:pPr algn="ctr"/>
                      <a:r>
                        <a:rPr lang="en-US" b="0" u="none" cap="none" spc="0" dirty="0">
                          <a:ln w="0"/>
                          <a:solidFill>
                            <a:schemeClr val="tx1"/>
                          </a:solidFill>
                          <a:effectLst/>
                          <a:latin typeface="Arial" panose="020B0604020202020204" pitchFamily="34" charset="0"/>
                          <a:cs typeface="Arial" panose="020B0604020202020204" pitchFamily="34" charset="0"/>
                        </a:rPr>
                        <a:t>1384 kcal</a:t>
                      </a:r>
                    </a:p>
                    <a:p>
                      <a:pPr algn="ctr"/>
                      <a:r>
                        <a:rPr lang="en-US" b="0" u="none" cap="none" spc="0" dirty="0" err="1">
                          <a:ln w="0"/>
                          <a:solidFill>
                            <a:schemeClr val="tx1"/>
                          </a:solidFill>
                          <a:effectLst/>
                          <a:latin typeface="Arial" panose="020B0604020202020204" pitchFamily="34" charset="0"/>
                          <a:cs typeface="Arial" panose="020B0604020202020204" pitchFamily="34" charset="0"/>
                        </a:rPr>
                        <a:t>Lípidos</a:t>
                      </a:r>
                      <a:r>
                        <a:rPr lang="en-US" b="0" u="none" cap="none" spc="0" dirty="0">
                          <a:ln w="0"/>
                          <a:solidFill>
                            <a:schemeClr val="tx1"/>
                          </a:solidFill>
                          <a:effectLst/>
                          <a:latin typeface="Arial" panose="020B0604020202020204" pitchFamily="34" charset="0"/>
                          <a:cs typeface="Arial" panose="020B0604020202020204" pitchFamily="34" charset="0"/>
                        </a:rPr>
                        <a:t>: 30 – 35%  del VCT</a:t>
                      </a:r>
                    </a:p>
                    <a:p>
                      <a:pPr algn="ctr"/>
                      <a:r>
                        <a:rPr lang="en-US" b="0" u="none" cap="none" spc="0" dirty="0" err="1">
                          <a:ln w="0"/>
                          <a:solidFill>
                            <a:schemeClr val="tx1"/>
                          </a:solidFill>
                          <a:effectLst/>
                          <a:latin typeface="Arial" panose="020B0604020202020204" pitchFamily="34" charset="0"/>
                          <a:cs typeface="Arial" panose="020B0604020202020204" pitchFamily="34" charset="0"/>
                        </a:rPr>
                        <a:t>Carbohidratos</a:t>
                      </a:r>
                      <a:r>
                        <a:rPr lang="en-US" b="0" u="none" cap="none" spc="0" dirty="0">
                          <a:ln w="0"/>
                          <a:solidFill>
                            <a:schemeClr val="tx1"/>
                          </a:solidFill>
                          <a:effectLst/>
                          <a:latin typeface="Arial" panose="020B0604020202020204" pitchFamily="34" charset="0"/>
                          <a:cs typeface="Arial" panose="020B0604020202020204" pitchFamily="34" charset="0"/>
                        </a:rPr>
                        <a:t>: 2 – 4 mg/kg/min</a:t>
                      </a:r>
                    </a:p>
                  </a:txBody>
                  <a:tcPr anchor="ctr"/>
                </a:tc>
                <a:extLst>
                  <a:ext uri="{0D108BD9-81ED-4DB2-BD59-A6C34878D82A}">
                    <a16:rowId xmlns:a16="http://schemas.microsoft.com/office/drawing/2014/main" val="4032675555"/>
                  </a:ext>
                </a:extLst>
              </a:tr>
              <a:tr h="354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latin typeface="Arial" panose="020B0604020202020204" pitchFamily="34" charset="0"/>
                          <a:cs typeface="Arial" panose="020B0604020202020204" pitchFamily="34" charset="0"/>
                        </a:rPr>
                        <a:t>Micronutrientes</a:t>
                      </a:r>
                    </a:p>
                  </a:txBody>
                  <a:tcPr anchor="ctr"/>
                </a:tc>
                <a:tc>
                  <a:txBody>
                    <a:bodyPr/>
                    <a:lstStyle/>
                    <a:p>
                      <a:pPr algn="ctr"/>
                      <a:r>
                        <a:rPr lang="en-US" b="0" u="none" cap="none" spc="0">
                          <a:ln w="0"/>
                          <a:solidFill>
                            <a:schemeClr val="tx1"/>
                          </a:solidFill>
                          <a:effectLst/>
                          <a:latin typeface="Arial" panose="020B0604020202020204" pitchFamily="34" charset="0"/>
                          <a:cs typeface="Arial" panose="020B0604020202020204" pitchFamily="34" charset="0"/>
                        </a:rPr>
                        <a:t>RDA</a:t>
                      </a:r>
                      <a:endParaRPr lang="en-US" b="0" u="none" cap="none" spc="0" dirty="0">
                        <a:ln w="0"/>
                        <a:solidFill>
                          <a:schemeClr val="tx1"/>
                        </a:solidFill>
                        <a:effectLst/>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07871655"/>
                  </a:ext>
                </a:extLst>
              </a:tr>
              <a:tr h="3500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latin typeface="Arial" panose="020B0604020202020204" pitchFamily="34" charset="0"/>
                          <a:cs typeface="Arial" panose="020B0604020202020204" pitchFamily="34" charset="0"/>
                        </a:rPr>
                        <a:t>Agua</a:t>
                      </a:r>
                      <a:endParaRPr lang="en-US" dirty="0">
                        <a:latin typeface="Arial" panose="020B0604020202020204" pitchFamily="34" charset="0"/>
                        <a:cs typeface="Arial" panose="020B0604020202020204" pitchFamily="34" charset="0"/>
                      </a:endParaRPr>
                    </a:p>
                  </a:txBody>
                  <a:tcPr anchor="ctr"/>
                </a:tc>
                <a:tc>
                  <a:txBody>
                    <a:bodyPr/>
                    <a:lstStyle/>
                    <a:p>
                      <a:pPr algn="ctr"/>
                      <a:r>
                        <a:rPr lang="en-US" b="0" u="none" cap="none" spc="0" dirty="0">
                          <a:ln w="0"/>
                          <a:solidFill>
                            <a:schemeClr val="tx1"/>
                          </a:solidFill>
                          <a:effectLst/>
                          <a:latin typeface="Arial" panose="020B0604020202020204" pitchFamily="34" charset="0"/>
                          <a:cs typeface="Arial" panose="020B0604020202020204" pitchFamily="34" charset="0"/>
                        </a:rPr>
                        <a:t>2100 ml</a:t>
                      </a:r>
                    </a:p>
                  </a:txBody>
                  <a:tcPr anchor="ctr"/>
                </a:tc>
                <a:extLst>
                  <a:ext uri="{0D108BD9-81ED-4DB2-BD59-A6C34878D82A}">
                    <a16:rowId xmlns:a16="http://schemas.microsoft.com/office/drawing/2014/main" val="2403475449"/>
                  </a:ext>
                </a:extLst>
              </a:tr>
              <a:tr h="350092">
                <a:tc gridSpan="2">
                  <a:txBody>
                    <a:bodyPr/>
                    <a:lstStyle/>
                    <a:p>
                      <a:r>
                        <a:rPr lang="en-US" sz="1200" dirty="0">
                          <a:latin typeface="Arial" panose="020B0604020202020204" pitchFamily="34" charset="0"/>
                          <a:cs typeface="Arial" panose="020B0604020202020204" pitchFamily="34" charset="0"/>
                        </a:rPr>
                        <a:t>VCT = Valor Calórico Total   RDA = Recommended Dietary Allowances</a:t>
                      </a: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val="3955635804"/>
                  </a:ext>
                </a:extLst>
              </a:tr>
            </a:tbl>
          </a:graphicData>
        </a:graphic>
      </p:graphicFrame>
    </p:spTree>
    <p:extLst>
      <p:ext uri="{BB962C8B-B14F-4D97-AF65-F5344CB8AC3E}">
        <p14:creationId xmlns:p14="http://schemas.microsoft.com/office/powerpoint/2010/main" val="1482512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250099" y="1782325"/>
            <a:ext cx="7758425" cy="3508653"/>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latin typeface="Arial" panose="020B0604020202020204" pitchFamily="34" charset="0"/>
              <a:cs typeface="Arial" panose="020B0604020202020204" pitchFamily="34" charset="0"/>
            </a:endParaRPr>
          </a:p>
          <a:p>
            <a:pPr algn="ctr"/>
            <a:r>
              <a:rPr lang="es-CO" sz="3000" b="1" dirty="0">
                <a:solidFill>
                  <a:schemeClr val="bg1"/>
                </a:solidFill>
                <a:latin typeface="Arial" panose="020B0604020202020204" pitchFamily="34" charset="0"/>
                <a:cs typeface="Arial" panose="020B0604020202020204" pitchFamily="34" charset="0"/>
              </a:rPr>
              <a:t>Pregunta 9</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Existe evidencia científica que demuestra que los pacientes en estado crítico con SDRA se benefician de fórmulas nutricionales enterales con nutrientes inmunomoduladores</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FALSO</a:t>
            </a:r>
            <a:endParaRPr lang="es-CO" sz="2400" dirty="0"/>
          </a:p>
          <a:p>
            <a:endParaRPr lang="es-CO" sz="2400" dirty="0"/>
          </a:p>
        </p:txBody>
      </p:sp>
    </p:spTree>
    <p:extLst>
      <p:ext uri="{BB962C8B-B14F-4D97-AF65-F5344CB8AC3E}">
        <p14:creationId xmlns:p14="http://schemas.microsoft.com/office/powerpoint/2010/main" val="3763775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6DBE6B2-C0A6-594C-9486-0DB1ECF14095}"/>
              </a:ext>
            </a:extLst>
          </p:cNvPr>
          <p:cNvSpPr txBox="1"/>
          <p:nvPr/>
        </p:nvSpPr>
        <p:spPr>
          <a:xfrm>
            <a:off x="2250099" y="1782325"/>
            <a:ext cx="7758425" cy="3508653"/>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latin typeface="Arial" panose="020B0604020202020204" pitchFamily="34" charset="0"/>
              <a:cs typeface="Arial" panose="020B0604020202020204" pitchFamily="34" charset="0"/>
            </a:endParaRPr>
          </a:p>
          <a:p>
            <a:pPr algn="ctr"/>
            <a:r>
              <a:rPr lang="es-CO" sz="3000" b="1" dirty="0">
                <a:solidFill>
                  <a:schemeClr val="bg1"/>
                </a:solidFill>
                <a:latin typeface="Arial" panose="020B0604020202020204" pitchFamily="34" charset="0"/>
                <a:cs typeface="Arial" panose="020B0604020202020204" pitchFamily="34" charset="0"/>
              </a:rPr>
              <a:t>Pregunta 9</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Existe evidencia científica que demuestra que los pacientes en estado crítico con SDRA se benefician de fórmulas nutricionales enterales con nutrientes inmunomoduladores</a:t>
            </a:r>
          </a:p>
          <a:p>
            <a:pPr algn="ctr"/>
            <a:endParaRPr lang="es-CO" dirty="0">
              <a:latin typeface="Arial" panose="020B0604020202020204" pitchFamily="34" charset="0"/>
              <a:cs typeface="Arial" panose="020B0604020202020204" pitchFamily="34" charset="0"/>
            </a:endParaRPr>
          </a:p>
          <a:p>
            <a:pPr algn="ctr"/>
            <a:r>
              <a:rPr lang="es-CO" b="1" dirty="0">
                <a:solidFill>
                  <a:srgbClr val="FFFF00"/>
                </a:solidFill>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FALSO</a:t>
            </a:r>
            <a:endParaRPr lang="es-CO" sz="2400" dirty="0"/>
          </a:p>
          <a:p>
            <a:endParaRPr lang="es-CO" sz="2400" dirty="0"/>
          </a:p>
        </p:txBody>
      </p:sp>
    </p:spTree>
    <p:extLst>
      <p:ext uri="{BB962C8B-B14F-4D97-AF65-F5344CB8AC3E}">
        <p14:creationId xmlns:p14="http://schemas.microsoft.com/office/powerpoint/2010/main" val="2472603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00470" y="1715714"/>
            <a:ext cx="7991060" cy="3785652"/>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b="1" dirty="0">
              <a:latin typeface="Arial" panose="020B0604020202020204" pitchFamily="34" charset="0"/>
              <a:cs typeface="Arial" panose="020B0604020202020204" pitchFamily="34" charset="0"/>
            </a:endParaRPr>
          </a:p>
          <a:p>
            <a:pPr algn="ctr"/>
            <a:r>
              <a:rPr lang="es-CO" sz="3000" b="1" dirty="0">
                <a:solidFill>
                  <a:schemeClr val="bg1"/>
                </a:solidFill>
                <a:latin typeface="Arial" panose="020B0604020202020204" pitchFamily="34" charset="0"/>
                <a:cs typeface="Arial" panose="020B0604020202020204" pitchFamily="34" charset="0"/>
              </a:rPr>
              <a:t>Pregunta 10</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Los siguientes nutrientes inmunomoduladores (vía enteral) han demostrado beneficios clínicos en pacientes con respuesta inflamatoria sistémica/SDRA, excepto:</a:t>
            </a:r>
          </a:p>
          <a:p>
            <a:r>
              <a:rPr lang="es-CO" dirty="0">
                <a:latin typeface="Arial" panose="020B0604020202020204" pitchFamily="34" charset="0"/>
                <a:cs typeface="Arial" panose="020B0604020202020204" pitchFamily="34" charset="0"/>
              </a:rPr>
              <a:t>		                       </a:t>
            </a:r>
          </a:p>
          <a:p>
            <a:pPr algn="ctr"/>
            <a:r>
              <a:rPr lang="es-CO" dirty="0">
                <a:latin typeface="Arial" panose="020B0604020202020204" pitchFamily="34" charset="0"/>
                <a:cs typeface="Arial" panose="020B0604020202020204" pitchFamily="34" charset="0"/>
              </a:rPr>
              <a:t>A: Ácidos grasos omega 3</a:t>
            </a:r>
          </a:p>
          <a:p>
            <a:pPr algn="ctr"/>
            <a:r>
              <a:rPr lang="es-CO" dirty="0">
                <a:latin typeface="Arial" panose="020B0604020202020204" pitchFamily="34" charset="0"/>
                <a:cs typeface="Arial" panose="020B0604020202020204" pitchFamily="34" charset="0"/>
              </a:rPr>
              <a:t>B: Ácido gama-linolénico</a:t>
            </a:r>
          </a:p>
          <a:p>
            <a:pPr algn="ctr"/>
            <a:r>
              <a:rPr lang="es-CO" dirty="0">
                <a:latin typeface="Arial" panose="020B0604020202020204" pitchFamily="34" charset="0"/>
                <a:cs typeface="Arial" panose="020B0604020202020204" pitchFamily="34" charset="0"/>
              </a:rPr>
              <a:t>C:  Glutamina</a:t>
            </a:r>
          </a:p>
          <a:p>
            <a:pPr algn="ctr"/>
            <a:r>
              <a:rPr lang="es-CO" dirty="0">
                <a:latin typeface="Arial" panose="020B0604020202020204" pitchFamily="34" charset="0"/>
                <a:cs typeface="Arial" panose="020B0604020202020204" pitchFamily="34" charset="0"/>
              </a:rPr>
              <a:t>D: Vitaminas antioxidantes</a:t>
            </a:r>
          </a:p>
          <a:p>
            <a:endParaRPr lang="es-CO" sz="2400" dirty="0"/>
          </a:p>
        </p:txBody>
      </p:sp>
    </p:spTree>
    <p:extLst>
      <p:ext uri="{BB962C8B-B14F-4D97-AF65-F5344CB8AC3E}">
        <p14:creationId xmlns:p14="http://schemas.microsoft.com/office/powerpoint/2010/main" val="92855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2FEB64E-F8E9-DC43-B816-C676930A5BB3}"/>
              </a:ext>
            </a:extLst>
          </p:cNvPr>
          <p:cNvSpPr txBox="1"/>
          <p:nvPr/>
        </p:nvSpPr>
        <p:spPr>
          <a:xfrm>
            <a:off x="2100470" y="1715714"/>
            <a:ext cx="7991060" cy="3785652"/>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b="1" dirty="0">
              <a:latin typeface="Arial" panose="020B0604020202020204" pitchFamily="34" charset="0"/>
              <a:cs typeface="Arial" panose="020B0604020202020204" pitchFamily="34" charset="0"/>
            </a:endParaRPr>
          </a:p>
          <a:p>
            <a:pPr algn="ctr"/>
            <a:r>
              <a:rPr lang="es-CO" sz="3000" b="1" dirty="0">
                <a:solidFill>
                  <a:schemeClr val="bg1"/>
                </a:solidFill>
                <a:latin typeface="Arial" panose="020B0604020202020204" pitchFamily="34" charset="0"/>
                <a:cs typeface="Arial" panose="020B0604020202020204" pitchFamily="34" charset="0"/>
              </a:rPr>
              <a:t>Pregunta 10</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Los siguientes nutrientes inmunomoduladores (vía enteral) han demostrado beneficios clínicos en pacientes con respuesta inflamatoria sistémica/SDRA, excepto:</a:t>
            </a:r>
          </a:p>
          <a:p>
            <a:r>
              <a:rPr lang="es-CO" dirty="0">
                <a:latin typeface="Arial" panose="020B0604020202020204" pitchFamily="34" charset="0"/>
                <a:cs typeface="Arial" panose="020B0604020202020204" pitchFamily="34" charset="0"/>
              </a:rPr>
              <a:t>		                       </a:t>
            </a:r>
          </a:p>
          <a:p>
            <a:pPr algn="ctr"/>
            <a:r>
              <a:rPr lang="es-CO" dirty="0">
                <a:latin typeface="Arial" panose="020B0604020202020204" pitchFamily="34" charset="0"/>
                <a:cs typeface="Arial" panose="020B0604020202020204" pitchFamily="34" charset="0"/>
              </a:rPr>
              <a:t>A: Ácidos grasos omega 3</a:t>
            </a:r>
          </a:p>
          <a:p>
            <a:pPr algn="ctr"/>
            <a:r>
              <a:rPr lang="es-CO" dirty="0">
                <a:latin typeface="Arial" panose="020B0604020202020204" pitchFamily="34" charset="0"/>
                <a:cs typeface="Arial" panose="020B0604020202020204" pitchFamily="34" charset="0"/>
              </a:rPr>
              <a:t>B: Ácido gama-linolénico</a:t>
            </a:r>
          </a:p>
          <a:p>
            <a:pPr algn="ctr"/>
            <a:r>
              <a:rPr lang="es-CO" b="1" dirty="0">
                <a:solidFill>
                  <a:srgbClr val="FFFF00"/>
                </a:solidFill>
                <a:latin typeface="Arial" panose="020B0604020202020204" pitchFamily="34" charset="0"/>
                <a:cs typeface="Arial" panose="020B0604020202020204" pitchFamily="34" charset="0"/>
              </a:rPr>
              <a:t>C:  Glutamina</a:t>
            </a:r>
          </a:p>
          <a:p>
            <a:pPr algn="ctr"/>
            <a:r>
              <a:rPr lang="es-CO" dirty="0">
                <a:latin typeface="Arial" panose="020B0604020202020204" pitchFamily="34" charset="0"/>
                <a:cs typeface="Arial" panose="020B0604020202020204" pitchFamily="34" charset="0"/>
              </a:rPr>
              <a:t>D: Vitaminas antioxidantes</a:t>
            </a:r>
          </a:p>
          <a:p>
            <a:endParaRPr lang="es-CO" sz="2400" dirty="0"/>
          </a:p>
        </p:txBody>
      </p:sp>
    </p:spTree>
    <p:extLst>
      <p:ext uri="{BB962C8B-B14F-4D97-AF65-F5344CB8AC3E}">
        <p14:creationId xmlns:p14="http://schemas.microsoft.com/office/powerpoint/2010/main" val="3276852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714896" y="1103818"/>
            <a:ext cx="10540538" cy="5262979"/>
          </a:xfrm>
          <a:prstGeom prst="rect">
            <a:avLst/>
          </a:prstGeom>
          <a:solidFill>
            <a:srgbClr val="4770A6"/>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O" sz="3000" b="1" dirty="0">
                <a:solidFill>
                  <a:schemeClr val="bg1"/>
                </a:solidFill>
                <a:latin typeface="Arial" panose="020B0604020202020204" pitchFamily="34" charset="0"/>
                <a:cs typeface="Arial" panose="020B0604020202020204" pitchFamily="34" charset="0"/>
              </a:rPr>
              <a:t>Explicación</a:t>
            </a:r>
          </a:p>
          <a:p>
            <a:pPr algn="just"/>
            <a:endParaRPr lang="es-CO" dirty="0">
              <a:solidFill>
                <a:schemeClr val="bg1"/>
              </a:solidFill>
              <a:latin typeface="Arial" panose="020B0604020202020204" pitchFamily="34" charset="0"/>
              <a:cs typeface="Arial" panose="020B0604020202020204" pitchFamily="34" charset="0"/>
            </a:endParaRPr>
          </a:p>
          <a:p>
            <a:pPr marL="230188" algn="just"/>
            <a:r>
              <a:rPr lang="es-CO" dirty="0">
                <a:solidFill>
                  <a:schemeClr val="bg1"/>
                </a:solidFill>
                <a:latin typeface="Arial" panose="020B0604020202020204" pitchFamily="34" charset="0"/>
                <a:cs typeface="Arial" panose="020B0604020202020204" pitchFamily="34" charset="0"/>
              </a:rPr>
              <a:t>Los ácidos grasos omega 3 y el ácido gama-linolénico producen eicosanoides menos proinflamatorios y ayudan a mejorar los resultados clínicos del tratamiento en pacientes con respuesta inflamatoria sistémica exagerada lesión pulmonar aguda y SDRA.</a:t>
            </a:r>
          </a:p>
          <a:p>
            <a:pPr marL="230188" algn="just"/>
            <a:endParaRPr lang="es-CO" dirty="0">
              <a:solidFill>
                <a:schemeClr val="bg1"/>
              </a:solidFill>
              <a:latin typeface="Arial" panose="020B0604020202020204" pitchFamily="34" charset="0"/>
              <a:cs typeface="Arial" panose="020B0604020202020204" pitchFamily="34" charset="0"/>
            </a:endParaRPr>
          </a:p>
          <a:p>
            <a:pPr marL="230188" algn="just"/>
            <a:r>
              <a:rPr lang="es-CO" dirty="0">
                <a:solidFill>
                  <a:schemeClr val="bg1"/>
                </a:solidFill>
                <a:latin typeface="Arial" panose="020B0604020202020204" pitchFamily="34" charset="0"/>
                <a:cs typeface="Arial" panose="020B0604020202020204" pitchFamily="34" charset="0"/>
              </a:rPr>
              <a:t>Las fórmulas nutricionales enterales que contienen los anteriores sustratos igualmente incorporan vitaminas antioxidantes con la idea de combatir el estrés oxidativo de la enfermedad crítica.</a:t>
            </a:r>
          </a:p>
          <a:p>
            <a:pPr marL="230188" algn="just"/>
            <a:endParaRPr lang="es-CO" dirty="0">
              <a:solidFill>
                <a:schemeClr val="bg1"/>
              </a:solidFill>
              <a:latin typeface="Arial" panose="020B0604020202020204" pitchFamily="34" charset="0"/>
              <a:cs typeface="Arial" panose="020B0604020202020204" pitchFamily="34" charset="0"/>
            </a:endParaRPr>
          </a:p>
          <a:p>
            <a:pPr marL="230188" algn="just"/>
            <a:r>
              <a:rPr lang="es-CO" dirty="0">
                <a:solidFill>
                  <a:schemeClr val="bg1"/>
                </a:solidFill>
                <a:latin typeface="Arial" panose="020B0604020202020204" pitchFamily="34" charset="0"/>
                <a:cs typeface="Arial" panose="020B0604020202020204" pitchFamily="34" charset="0"/>
              </a:rPr>
              <a:t>Adicionalmente, las fórmulas con ácido eicosapentanoico y ácido docosahexanoico (provenientes del aceite de pescado) han demostrado acelerar la recuperación de pacientes con traumatismos craneoencefálicos.</a:t>
            </a:r>
          </a:p>
          <a:p>
            <a:pPr marL="230188" algn="just"/>
            <a:endParaRPr lang="es-CO" dirty="0">
              <a:solidFill>
                <a:schemeClr val="bg1"/>
              </a:solidFill>
              <a:latin typeface="Arial" panose="020B0604020202020204" pitchFamily="34" charset="0"/>
              <a:cs typeface="Arial" panose="020B0604020202020204" pitchFamily="34" charset="0"/>
            </a:endParaRPr>
          </a:p>
          <a:p>
            <a:pPr marL="230188" algn="just"/>
            <a:r>
              <a:rPr lang="es-CO" dirty="0">
                <a:solidFill>
                  <a:schemeClr val="bg1"/>
                </a:solidFill>
                <a:latin typeface="Arial" panose="020B0604020202020204" pitchFamily="34" charset="0"/>
                <a:cs typeface="Arial" panose="020B0604020202020204" pitchFamily="34" charset="0"/>
              </a:rPr>
              <a:t>La arginina debe evitarse en pacientes con escalas de gravedad de enfermedad elevadas (APACHE II) por el riesgo de empeorar la inestabilidad al ser precursor del óxido nítrico el cual puede empeorar la inestabilidad hemodinámica por su efecto vasodilatador. Aunque la glutamina enteral ha demostrado beneficio en pacientes de trauma mayor y quemaduras, su uso se desaconseja en pacientes con falla orgánica múltiple.</a:t>
            </a:r>
          </a:p>
        </p:txBody>
      </p:sp>
    </p:spTree>
    <p:extLst>
      <p:ext uri="{BB962C8B-B14F-4D97-AF65-F5344CB8AC3E}">
        <p14:creationId xmlns:p14="http://schemas.microsoft.com/office/powerpoint/2010/main" val="49690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a 14">
            <a:extLst>
              <a:ext uri="{FF2B5EF4-FFF2-40B4-BE49-F238E27FC236}">
                <a16:creationId xmlns:a16="http://schemas.microsoft.com/office/drawing/2014/main" id="{B9B254F2-C08D-46E9-810E-27014F74A607}"/>
              </a:ext>
            </a:extLst>
          </p:cNvPr>
          <p:cNvGraphicFramePr>
            <a:graphicFrameLocks noGrp="1"/>
          </p:cNvGraphicFramePr>
          <p:nvPr>
            <p:extLst>
              <p:ext uri="{D42A27DB-BD31-4B8C-83A1-F6EECF244321}">
                <p14:modId xmlns:p14="http://schemas.microsoft.com/office/powerpoint/2010/main" val="3910002142"/>
              </p:ext>
            </p:extLst>
          </p:nvPr>
        </p:nvGraphicFramePr>
        <p:xfrm>
          <a:off x="3323795" y="209844"/>
          <a:ext cx="5953206" cy="6060411"/>
        </p:xfrm>
        <a:graphic>
          <a:graphicData uri="http://schemas.openxmlformats.org/drawingml/2006/table">
            <a:tbl>
              <a:tblPr firstRow="1" firstCol="1" lastRow="1" lastCol="1" bandRow="1" bandCol="1"/>
              <a:tblGrid>
                <a:gridCol w="1697091">
                  <a:extLst>
                    <a:ext uri="{9D8B030D-6E8A-4147-A177-3AD203B41FA5}">
                      <a16:colId xmlns:a16="http://schemas.microsoft.com/office/drawing/2014/main" val="1189569034"/>
                    </a:ext>
                  </a:extLst>
                </a:gridCol>
                <a:gridCol w="1894413">
                  <a:extLst>
                    <a:ext uri="{9D8B030D-6E8A-4147-A177-3AD203B41FA5}">
                      <a16:colId xmlns:a16="http://schemas.microsoft.com/office/drawing/2014/main" val="618254978"/>
                    </a:ext>
                  </a:extLst>
                </a:gridCol>
                <a:gridCol w="2361702">
                  <a:extLst>
                    <a:ext uri="{9D8B030D-6E8A-4147-A177-3AD203B41FA5}">
                      <a16:colId xmlns:a16="http://schemas.microsoft.com/office/drawing/2014/main" val="3382898363"/>
                    </a:ext>
                  </a:extLst>
                </a:gridCol>
              </a:tblGrid>
              <a:tr h="619212">
                <a:tc>
                  <a:txBody>
                    <a:bodyPr/>
                    <a:lstStyle/>
                    <a:p>
                      <a:pPr algn="ctr">
                        <a:spcBef>
                          <a:spcPts val="0"/>
                        </a:spcBef>
                        <a:spcAft>
                          <a:spcPts val="0"/>
                        </a:spcAft>
                      </a:pPr>
                      <a:r>
                        <a:rPr lang="es-419" sz="1300" noProof="0" dirty="0">
                          <a:effectLst/>
                          <a:latin typeface="Arial" panose="020B0604020202020204" pitchFamily="34" charset="0"/>
                          <a:ea typeface="Calibri" panose="020F0502020204030204" pitchFamily="34" charset="0"/>
                          <a:cs typeface="Arial" panose="020B0604020202020204" pitchFamily="34" charset="0"/>
                        </a:rPr>
                        <a:t> </a:t>
                      </a: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noFill/>
                  </a:tcPr>
                </a:tc>
                <a:tc>
                  <a:txBody>
                    <a:bodyPr/>
                    <a:lstStyle/>
                    <a:p>
                      <a:pPr marL="78740" marR="78105" algn="ctr">
                        <a:lnSpc>
                          <a:spcPct val="110000"/>
                        </a:lnSpc>
                        <a:spcBef>
                          <a:spcPts val="0"/>
                        </a:spcBef>
                        <a:spcAft>
                          <a:spcPts val="0"/>
                        </a:spcAft>
                      </a:pP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Resultados</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del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paciente</a:t>
                      </a:r>
                      <a:r>
                        <a:rPr lang="es-419" sz="1300" spc="11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Unidades</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tradicionales</a:t>
                      </a:r>
                      <a:r>
                        <a:rPr lang="es-419" sz="1300" spc="11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(Unidades</a:t>
                      </a:r>
                      <a:r>
                        <a:rPr lang="es-419" sz="1300" spc="-1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del </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SI)</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solidFill>
                      <a:srgbClr val="E4EAF7"/>
                    </a:solidFill>
                  </a:tcPr>
                </a:tc>
                <a:tc>
                  <a:txBody>
                    <a:bodyPr/>
                    <a:lstStyle/>
                    <a:p>
                      <a:pPr marL="118110" marR="116205" indent="-635" algn="ctr">
                        <a:lnSpc>
                          <a:spcPct val="110000"/>
                        </a:lnSpc>
                        <a:spcBef>
                          <a:spcPts val="0"/>
                        </a:spcBef>
                        <a:spcAft>
                          <a:spcPts val="0"/>
                        </a:spcAft>
                      </a:pPr>
                      <a:r>
                        <a:rPr lang="es-419" sz="1300" spc="-2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V</a:t>
                      </a:r>
                      <a:r>
                        <a:rPr lang="es-419" sz="1300" spc="-2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alores</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normales</a:t>
                      </a:r>
                      <a:r>
                        <a:rPr lang="es-419" sz="1300" spc="13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p>
                    <a:p>
                      <a:pPr marL="118110" marR="116205" indent="-635" algn="ctr">
                        <a:lnSpc>
                          <a:spcPct val="110000"/>
                        </a:lnSpc>
                        <a:spcBef>
                          <a:spcPts val="0"/>
                        </a:spcBef>
                        <a:spcAft>
                          <a:spcPts val="0"/>
                        </a:spcAft>
                      </a:pP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Unidades</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tradicionales</a:t>
                      </a:r>
                      <a:r>
                        <a:rPr lang="es-419" sz="1300" spc="11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p>
                    <a:p>
                      <a:pPr marL="118110" marR="116205" indent="-635" algn="ctr">
                        <a:lnSpc>
                          <a:spcPct val="110000"/>
                        </a:lnSpc>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(Unidades</a:t>
                      </a:r>
                      <a:r>
                        <a:rPr lang="es-419" sz="1300" spc="-1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del </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SI)</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solidFill>
                      <a:srgbClr val="E4EAF7"/>
                    </a:solidFill>
                  </a:tcPr>
                </a:tc>
                <a:extLst>
                  <a:ext uri="{0D108BD9-81ED-4DB2-BD59-A6C34878D82A}">
                    <a16:rowId xmlns:a16="http://schemas.microsoft.com/office/drawing/2014/main" val="2415779672"/>
                  </a:ext>
                </a:extLst>
              </a:tr>
              <a:tr h="447013">
                <a:tc>
                  <a:txBody>
                    <a:bodyPr/>
                    <a:lstStyle/>
                    <a:p>
                      <a:pPr algn="ctr">
                        <a:spcBef>
                          <a:spcPts val="0"/>
                        </a:spcBef>
                        <a:spcAft>
                          <a:spcPts val="0"/>
                        </a:spcAft>
                      </a:pPr>
                      <a:r>
                        <a:rPr lang="es-419" sz="1300" noProof="0" dirty="0">
                          <a:effectLst/>
                          <a:latin typeface="Arial" panose="020B0604020202020204" pitchFamily="34" charset="0"/>
                          <a:ea typeface="Arial MT Std"/>
                          <a:cs typeface="Arial" panose="020B0604020202020204" pitchFamily="34" charset="0"/>
                        </a:rPr>
                        <a:t> </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46990"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Hemoglobina</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effectLst/>
                          <a:latin typeface="Arial" panose="020B0604020202020204" pitchFamily="34" charset="0"/>
                          <a:ea typeface="Arial MT Std"/>
                          <a:cs typeface="Arial" panose="020B0604020202020204" pitchFamily="34" charset="0"/>
                        </a:rPr>
                        <a:t> </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8.5g/</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(5.3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mmol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solidFill>
                            <a:srgbClr val="231F20"/>
                          </a:solidFill>
                          <a:effectLst/>
                          <a:latin typeface="Arial" panose="020B0604020202020204" pitchFamily="34" charset="0"/>
                          <a:ea typeface="Arial MT Std"/>
                          <a:cs typeface="Arial" panose="020B0604020202020204" pitchFamily="34" charset="0"/>
                        </a:rPr>
                        <a:t>Hombres 13 – 18 g/</a:t>
                      </a:r>
                      <a:r>
                        <a:rPr lang="es-419" sz="1300" noProof="0" dirty="0" err="1">
                          <a:solidFill>
                            <a:srgbClr val="231F20"/>
                          </a:solidFill>
                          <a:effectLst/>
                          <a:latin typeface="Arial" panose="020B0604020202020204" pitchFamily="34" charset="0"/>
                          <a:ea typeface="Arial MT Std"/>
                          <a:cs typeface="Arial" panose="020B0604020202020204" pitchFamily="34" charset="0"/>
                        </a:rPr>
                        <a:t>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algn="ctr">
                        <a:spcBef>
                          <a:spcPts val="0"/>
                        </a:spcBef>
                        <a:spcAft>
                          <a:spcPts val="0"/>
                        </a:spcAft>
                      </a:pPr>
                      <a:r>
                        <a:rPr lang="es-419" sz="1300" noProof="0" dirty="0">
                          <a:solidFill>
                            <a:srgbClr val="231F20"/>
                          </a:solidFill>
                          <a:effectLst/>
                          <a:latin typeface="Arial" panose="020B0604020202020204" pitchFamily="34" charset="0"/>
                          <a:ea typeface="Arial MT Std"/>
                          <a:cs typeface="Arial" panose="020B0604020202020204" pitchFamily="34" charset="0"/>
                        </a:rPr>
                        <a:t>(8.0 – 11.8 </a:t>
                      </a:r>
                      <a:r>
                        <a:rPr lang="es-419" sz="1300" noProof="0" dirty="0" err="1">
                          <a:solidFill>
                            <a:srgbClr val="231F20"/>
                          </a:solidFill>
                          <a:effectLst/>
                          <a:latin typeface="Arial" panose="020B0604020202020204" pitchFamily="34" charset="0"/>
                          <a:ea typeface="Arial MT Std"/>
                          <a:cs typeface="Arial" panose="020B0604020202020204" pitchFamily="34" charset="0"/>
                        </a:rPr>
                        <a:t>mmol</a:t>
                      </a:r>
                      <a:r>
                        <a:rPr lang="es-419" sz="1300" noProof="0" dirty="0">
                          <a:solidFill>
                            <a:srgbClr val="231F20"/>
                          </a:solidFill>
                          <a:effectLst/>
                          <a:latin typeface="Arial" panose="020B0604020202020204" pitchFamily="34" charset="0"/>
                          <a:ea typeface="Arial MT Std"/>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3091203432"/>
                  </a:ext>
                </a:extLst>
              </a:tr>
              <a:tr h="447013">
                <a:tc>
                  <a:txBody>
                    <a:bodyPr/>
                    <a:lstStyle/>
                    <a:p>
                      <a:pPr marL="46990" algn="ctr">
                        <a:spcBef>
                          <a:spcPts val="0"/>
                        </a:spcBef>
                        <a:spcAft>
                          <a:spcPts val="0"/>
                        </a:spcAft>
                      </a:pP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Recuento</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de</a:t>
                      </a:r>
                      <a:r>
                        <a:rPr lang="es-419" sz="1300" baseline="0" noProof="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leucocitos</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15.5</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x</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103/</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uL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15875" indent="-15875"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(1.6</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x</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109/L)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Arial MT Std"/>
                          <a:cs typeface="Arial" panose="020B0604020202020204" pitchFamily="34" charset="0"/>
                        </a:rPr>
                        <a:t>4.5</a:t>
                      </a:r>
                      <a:r>
                        <a:rPr lang="es-419" sz="1300" spc="-5" noProof="0" dirty="0">
                          <a:solidFill>
                            <a:srgbClr val="231F20"/>
                          </a:solidFill>
                          <a:effectLst/>
                          <a:latin typeface="Arial" panose="020B0604020202020204" pitchFamily="34" charset="0"/>
                          <a:ea typeface="Arial MT Std"/>
                          <a:cs typeface="Arial" panose="020B0604020202020204" pitchFamily="34" charset="0"/>
                        </a:rPr>
                        <a:t> </a:t>
                      </a:r>
                      <a:r>
                        <a:rPr lang="es-419" sz="1300" noProof="0" dirty="0">
                          <a:solidFill>
                            <a:srgbClr val="231F20"/>
                          </a:solidFill>
                          <a:effectLst/>
                          <a:latin typeface="Arial" panose="020B0604020202020204" pitchFamily="34" charset="0"/>
                          <a:ea typeface="Arial MT Std"/>
                          <a:cs typeface="Arial" panose="020B0604020202020204" pitchFamily="34" charset="0"/>
                        </a:rPr>
                        <a:t>– 10</a:t>
                      </a:r>
                      <a:r>
                        <a:rPr lang="es-419" sz="1300" spc="305" noProof="0" dirty="0">
                          <a:solidFill>
                            <a:srgbClr val="231F20"/>
                          </a:solidFill>
                          <a:effectLst/>
                          <a:latin typeface="Arial" panose="020B0604020202020204" pitchFamily="34" charset="0"/>
                          <a:ea typeface="Arial MT Std"/>
                          <a:cs typeface="Arial" panose="020B0604020202020204" pitchFamily="34" charset="0"/>
                        </a:rPr>
                        <a:t> </a:t>
                      </a:r>
                      <a:r>
                        <a:rPr lang="es-419" sz="1300" noProof="0" dirty="0">
                          <a:solidFill>
                            <a:srgbClr val="231F20"/>
                          </a:solidFill>
                          <a:effectLst/>
                          <a:latin typeface="Arial" panose="020B0604020202020204" pitchFamily="34" charset="0"/>
                          <a:ea typeface="Arial MT Std"/>
                          <a:cs typeface="Arial" panose="020B0604020202020204" pitchFamily="34" charset="0"/>
                        </a:rPr>
                        <a:t>x</a:t>
                      </a:r>
                      <a:r>
                        <a:rPr lang="es-419" sz="1300" spc="-5" noProof="0" dirty="0">
                          <a:solidFill>
                            <a:srgbClr val="231F20"/>
                          </a:solidFill>
                          <a:effectLst/>
                          <a:latin typeface="Arial" panose="020B0604020202020204" pitchFamily="34" charset="0"/>
                          <a:ea typeface="Arial MT Std"/>
                          <a:cs typeface="Arial" panose="020B0604020202020204" pitchFamily="34" charset="0"/>
                        </a:rPr>
                        <a:t> </a:t>
                      </a:r>
                      <a:r>
                        <a:rPr lang="es-419" sz="1300" noProof="0" dirty="0">
                          <a:solidFill>
                            <a:srgbClr val="231F20"/>
                          </a:solidFill>
                          <a:effectLst/>
                          <a:latin typeface="Arial" panose="020B0604020202020204" pitchFamily="34" charset="0"/>
                          <a:ea typeface="Arial MT Std"/>
                          <a:cs typeface="Arial" panose="020B0604020202020204" pitchFamily="34" charset="0"/>
                        </a:rPr>
                        <a:t>103/</a:t>
                      </a:r>
                      <a:r>
                        <a:rPr lang="es-419" sz="1300" noProof="0" dirty="0" err="1">
                          <a:solidFill>
                            <a:srgbClr val="231F20"/>
                          </a:solidFill>
                          <a:effectLst/>
                          <a:latin typeface="Arial" panose="020B0604020202020204" pitchFamily="34" charset="0"/>
                          <a:ea typeface="Arial MT Std"/>
                          <a:cs typeface="Arial" panose="020B0604020202020204" pitchFamily="34" charset="0"/>
                        </a:rPr>
                        <a:t>uL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15875" indent="-15875" algn="ctr">
                        <a:spcBef>
                          <a:spcPts val="0"/>
                        </a:spcBef>
                        <a:spcAft>
                          <a:spcPts val="0"/>
                        </a:spcAft>
                        <a:tabLst/>
                      </a:pPr>
                      <a:r>
                        <a:rPr lang="es-419" sz="1300" noProof="0" dirty="0">
                          <a:solidFill>
                            <a:srgbClr val="231F20"/>
                          </a:solidFill>
                          <a:effectLst/>
                          <a:latin typeface="Arial" panose="020B0604020202020204" pitchFamily="34" charset="0"/>
                          <a:ea typeface="Arial MT Std"/>
                          <a:cs typeface="Arial" panose="020B0604020202020204" pitchFamily="34" charset="0"/>
                        </a:rPr>
                        <a:t>(0.45</a:t>
                      </a:r>
                      <a:r>
                        <a:rPr lang="es-419" sz="1300" spc="-5" noProof="0" dirty="0">
                          <a:solidFill>
                            <a:srgbClr val="231F20"/>
                          </a:solidFill>
                          <a:effectLst/>
                          <a:latin typeface="Arial" panose="020B0604020202020204" pitchFamily="34" charset="0"/>
                          <a:ea typeface="Arial MT Std"/>
                          <a:cs typeface="Arial" panose="020B0604020202020204" pitchFamily="34" charset="0"/>
                        </a:rPr>
                        <a:t> </a:t>
                      </a:r>
                      <a:r>
                        <a:rPr lang="es-419" sz="1300" noProof="0" dirty="0">
                          <a:solidFill>
                            <a:srgbClr val="231F20"/>
                          </a:solidFill>
                          <a:effectLst/>
                          <a:latin typeface="Arial" panose="020B0604020202020204" pitchFamily="34" charset="0"/>
                          <a:ea typeface="Arial MT Std"/>
                          <a:cs typeface="Arial" panose="020B0604020202020204" pitchFamily="34" charset="0"/>
                        </a:rPr>
                        <a:t>– 1.0</a:t>
                      </a:r>
                      <a:r>
                        <a:rPr lang="es-419" sz="1300" spc="-5" noProof="0" dirty="0">
                          <a:solidFill>
                            <a:srgbClr val="231F20"/>
                          </a:solidFill>
                          <a:effectLst/>
                          <a:latin typeface="Arial" panose="020B0604020202020204" pitchFamily="34" charset="0"/>
                          <a:ea typeface="Arial MT Std"/>
                          <a:cs typeface="Arial" panose="020B0604020202020204" pitchFamily="34" charset="0"/>
                        </a:rPr>
                        <a:t> </a:t>
                      </a:r>
                      <a:r>
                        <a:rPr lang="es-419" sz="1300" noProof="0" dirty="0">
                          <a:solidFill>
                            <a:srgbClr val="231F20"/>
                          </a:solidFill>
                          <a:effectLst/>
                          <a:latin typeface="Arial" panose="020B0604020202020204" pitchFamily="34" charset="0"/>
                          <a:ea typeface="Arial MT Std"/>
                          <a:cs typeface="Arial" panose="020B0604020202020204" pitchFamily="34" charset="0"/>
                        </a:rPr>
                        <a:t>x 109/L)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604218997"/>
                  </a:ext>
                </a:extLst>
              </a:tr>
              <a:tr h="447013">
                <a:tc>
                  <a:txBody>
                    <a:bodyPr/>
                    <a:lstStyle/>
                    <a:p>
                      <a:pPr marL="46990"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Sodio</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144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(144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mmol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50800" indent="0" algn="ctr">
                        <a:spcBef>
                          <a:spcPts val="0"/>
                        </a:spcBef>
                        <a:spcAft>
                          <a:spcPts val="0"/>
                        </a:spcAft>
                        <a:tabLst/>
                      </a:pPr>
                      <a:r>
                        <a:rPr lang="es-419" sz="1300" noProof="0" dirty="0">
                          <a:solidFill>
                            <a:srgbClr val="231F20"/>
                          </a:solidFill>
                          <a:effectLst/>
                          <a:latin typeface="Arial" panose="020B0604020202020204" pitchFamily="34" charset="0"/>
                          <a:ea typeface="Arial MT Std"/>
                          <a:cs typeface="Arial" panose="020B0604020202020204" pitchFamily="34" charset="0"/>
                        </a:rPr>
                        <a:t>135 – 145</a:t>
                      </a:r>
                      <a:r>
                        <a:rPr lang="es-419" sz="1300" spc="305" noProof="0" dirty="0">
                          <a:solidFill>
                            <a:srgbClr val="231F20"/>
                          </a:solidFill>
                          <a:effectLst/>
                          <a:latin typeface="Arial" panose="020B0604020202020204" pitchFamily="34" charset="0"/>
                          <a:ea typeface="Arial MT Std"/>
                          <a:cs typeface="Arial" panose="020B0604020202020204" pitchFamily="34" charset="0"/>
                        </a:rPr>
                        <a:t> </a:t>
                      </a:r>
                      <a:r>
                        <a:rPr lang="es-419" sz="1300" noProof="0" dirty="0" err="1">
                          <a:solidFill>
                            <a:srgbClr val="231F20"/>
                          </a:solidFill>
                          <a:effectLst/>
                          <a:latin typeface="Arial" panose="020B0604020202020204" pitchFamily="34" charset="0"/>
                          <a:ea typeface="Arial MT Std"/>
                          <a:cs typeface="Arial" panose="020B0604020202020204" pitchFamily="34" charset="0"/>
                        </a:rPr>
                        <a:t>mEq</a:t>
                      </a:r>
                      <a:r>
                        <a:rPr lang="es-419" sz="1300" noProof="0" dirty="0">
                          <a:solidFill>
                            <a:srgbClr val="231F20"/>
                          </a:solidFill>
                          <a:effectLst/>
                          <a:latin typeface="Arial" panose="020B0604020202020204" pitchFamily="34" charset="0"/>
                          <a:ea typeface="Arial MT Std"/>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234315"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(135 - 145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mmol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1994280264"/>
                  </a:ext>
                </a:extLst>
              </a:tr>
              <a:tr h="447013">
                <a:tc>
                  <a:txBody>
                    <a:bodyPr/>
                    <a:lstStyle/>
                    <a:p>
                      <a:pPr marL="46990" algn="ctr">
                        <a:spcBef>
                          <a:spcPts val="0"/>
                        </a:spcBef>
                        <a:spcAft>
                          <a:spcPts val="0"/>
                        </a:spcAft>
                      </a:pP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Potasio</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3.5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(3.5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mmol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34925" algn="ctr">
                        <a:spcBef>
                          <a:spcPts val="0"/>
                        </a:spcBef>
                        <a:spcAft>
                          <a:spcPts val="0"/>
                        </a:spcAft>
                        <a:tabLst/>
                      </a:pPr>
                      <a:r>
                        <a:rPr lang="es-419" sz="1300" noProof="0" dirty="0">
                          <a:solidFill>
                            <a:srgbClr val="231F20"/>
                          </a:solidFill>
                          <a:effectLst/>
                          <a:latin typeface="Arial" panose="020B0604020202020204" pitchFamily="34" charset="0"/>
                          <a:ea typeface="Arial MT Std"/>
                          <a:cs typeface="Arial" panose="020B0604020202020204" pitchFamily="34" charset="0"/>
                        </a:rPr>
                        <a:t>3.5 – 5.5 </a:t>
                      </a:r>
                      <a:r>
                        <a:rPr lang="es-419" sz="1300" noProof="0" dirty="0" err="1">
                          <a:solidFill>
                            <a:srgbClr val="231F20"/>
                          </a:solidFill>
                          <a:effectLst/>
                          <a:latin typeface="Arial" panose="020B0604020202020204" pitchFamily="34" charset="0"/>
                          <a:ea typeface="Arial MT Std"/>
                          <a:cs typeface="Arial" panose="020B0604020202020204" pitchFamily="34" charset="0"/>
                        </a:rPr>
                        <a:t>mEq</a:t>
                      </a:r>
                      <a:r>
                        <a:rPr lang="es-419" sz="1300" noProof="0" dirty="0">
                          <a:solidFill>
                            <a:srgbClr val="231F20"/>
                          </a:solidFill>
                          <a:effectLst/>
                          <a:latin typeface="Arial" panose="020B0604020202020204" pitchFamily="34" charset="0"/>
                          <a:ea typeface="Arial MT Std"/>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15875" indent="34925" algn="ctr">
                        <a:spcBef>
                          <a:spcPts val="0"/>
                        </a:spcBef>
                        <a:spcAft>
                          <a:spcPts val="0"/>
                        </a:spcAft>
                        <a:tabLst/>
                      </a:pPr>
                      <a:r>
                        <a:rPr lang="es-419" sz="1300" noProof="0" dirty="0">
                          <a:solidFill>
                            <a:srgbClr val="231F20"/>
                          </a:solidFill>
                          <a:effectLst/>
                          <a:latin typeface="Arial" panose="020B0604020202020204" pitchFamily="34" charset="0"/>
                          <a:ea typeface="Arial MT Std"/>
                          <a:cs typeface="Arial" panose="020B0604020202020204" pitchFamily="34" charset="0"/>
                        </a:rPr>
                        <a:t>(3.5 – 5.5 </a:t>
                      </a:r>
                      <a:r>
                        <a:rPr lang="es-419" sz="1300" noProof="0" dirty="0" err="1">
                          <a:solidFill>
                            <a:srgbClr val="231F20"/>
                          </a:solidFill>
                          <a:effectLst/>
                          <a:latin typeface="Arial" panose="020B0604020202020204" pitchFamily="34" charset="0"/>
                          <a:ea typeface="Arial MT Std"/>
                          <a:cs typeface="Arial" panose="020B0604020202020204" pitchFamily="34" charset="0"/>
                        </a:rPr>
                        <a:t>mmol</a:t>
                      </a:r>
                      <a:r>
                        <a:rPr lang="es-419" sz="1300" noProof="0" dirty="0">
                          <a:solidFill>
                            <a:srgbClr val="231F20"/>
                          </a:solidFill>
                          <a:effectLst/>
                          <a:latin typeface="Arial" panose="020B0604020202020204" pitchFamily="34" charset="0"/>
                          <a:ea typeface="Arial MT Std"/>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2340026852"/>
                  </a:ext>
                </a:extLst>
              </a:tr>
              <a:tr h="447013">
                <a:tc>
                  <a:txBody>
                    <a:bodyPr/>
                    <a:lstStyle/>
                    <a:p>
                      <a:pPr marL="46990"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Cloro</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110 mEq/L </a:t>
                      </a:r>
                    </a:p>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(110 mmol/L)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98 - 106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(98 - 106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mmol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671866303"/>
                  </a:ext>
                </a:extLst>
              </a:tr>
              <a:tr h="447013">
                <a:tc>
                  <a:txBody>
                    <a:bodyPr/>
                    <a:lstStyle/>
                    <a:p>
                      <a:pPr marL="46990" algn="ctr">
                        <a:spcBef>
                          <a:spcPts val="0"/>
                        </a:spcBef>
                        <a:spcAft>
                          <a:spcPts val="0"/>
                        </a:spcAft>
                      </a:pP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Bicarbonato</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22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(22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mmol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18 - 23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mEq</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(18 - 23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mmol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4001964783"/>
                  </a:ext>
                </a:extLst>
              </a:tr>
              <a:tr h="447013">
                <a:tc>
                  <a:txBody>
                    <a:bodyPr/>
                    <a:lstStyle/>
                    <a:p>
                      <a:pPr marL="46990"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Magnesio</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2 mg/</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(0.82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mmol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Arial MT Std"/>
                          <a:cs typeface="Arial" panose="020B0604020202020204" pitchFamily="34" charset="0"/>
                        </a:rPr>
                        <a:t>1.5 – 2.5 mg/</a:t>
                      </a:r>
                      <a:r>
                        <a:rPr lang="es-419" sz="1300" noProof="0" dirty="0" err="1">
                          <a:solidFill>
                            <a:srgbClr val="231F20"/>
                          </a:solidFill>
                          <a:effectLst/>
                          <a:latin typeface="Arial" panose="020B0604020202020204" pitchFamily="34" charset="0"/>
                          <a:ea typeface="Arial MT Std"/>
                          <a:cs typeface="Arial" panose="020B0604020202020204" pitchFamily="34" charset="0"/>
                        </a:rPr>
                        <a:t>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222885" algn="ctr">
                        <a:spcBef>
                          <a:spcPts val="0"/>
                        </a:spcBef>
                        <a:spcAft>
                          <a:spcPts val="0"/>
                        </a:spcAft>
                      </a:pPr>
                      <a:r>
                        <a:rPr lang="es-419" sz="1300" noProof="0" dirty="0">
                          <a:solidFill>
                            <a:srgbClr val="231F20"/>
                          </a:solidFill>
                          <a:effectLst/>
                          <a:latin typeface="Arial" panose="020B0604020202020204" pitchFamily="34" charset="0"/>
                          <a:ea typeface="Arial MT Std"/>
                          <a:cs typeface="Arial" panose="020B0604020202020204" pitchFamily="34" charset="0"/>
                        </a:rPr>
                        <a:t>(0.61 – 1.0 </a:t>
                      </a:r>
                      <a:r>
                        <a:rPr lang="es-419" sz="1300" noProof="0" dirty="0" err="1">
                          <a:solidFill>
                            <a:srgbClr val="231F20"/>
                          </a:solidFill>
                          <a:effectLst/>
                          <a:latin typeface="Arial" panose="020B0604020202020204" pitchFamily="34" charset="0"/>
                          <a:ea typeface="Arial MT Std"/>
                          <a:cs typeface="Arial" panose="020B0604020202020204" pitchFamily="34" charset="0"/>
                        </a:rPr>
                        <a:t>mmol</a:t>
                      </a:r>
                      <a:r>
                        <a:rPr lang="es-419" sz="1300" noProof="0" dirty="0">
                          <a:solidFill>
                            <a:srgbClr val="231F20"/>
                          </a:solidFill>
                          <a:effectLst/>
                          <a:latin typeface="Arial" panose="020B0604020202020204" pitchFamily="34" charset="0"/>
                          <a:ea typeface="Arial MT Std"/>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260198047"/>
                  </a:ext>
                </a:extLst>
              </a:tr>
              <a:tr h="447013">
                <a:tc>
                  <a:txBody>
                    <a:bodyPr/>
                    <a:lstStyle/>
                    <a:p>
                      <a:pPr marL="46990" algn="ctr">
                        <a:spcBef>
                          <a:spcPts val="0"/>
                        </a:spcBef>
                        <a:spcAft>
                          <a:spcPts val="0"/>
                        </a:spcAft>
                      </a:pP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Fósforo</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2.6 mg/</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endParaRPr>
                    </a:p>
                    <a:p>
                      <a:pPr marL="50800"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0.83 </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mmol</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15875" algn="ctr">
                        <a:spcBef>
                          <a:spcPts val="0"/>
                        </a:spcBef>
                        <a:spcAft>
                          <a:spcPts val="0"/>
                        </a:spcAft>
                        <a:tabLst/>
                      </a:pPr>
                      <a:r>
                        <a:rPr lang="es-419" sz="1300" noProof="0" dirty="0">
                          <a:solidFill>
                            <a:srgbClr val="231F20"/>
                          </a:solidFill>
                          <a:effectLst/>
                          <a:latin typeface="Arial" panose="020B0604020202020204" pitchFamily="34" charset="0"/>
                          <a:ea typeface="Arial MT Std"/>
                          <a:cs typeface="Arial" panose="020B0604020202020204" pitchFamily="34" charset="0"/>
                        </a:rPr>
                        <a:t>2.5 – 5.0 mg/</a:t>
                      </a:r>
                      <a:r>
                        <a:rPr lang="es-419" sz="1300" noProof="0" dirty="0" err="1">
                          <a:solidFill>
                            <a:srgbClr val="231F20"/>
                          </a:solidFill>
                          <a:effectLst/>
                          <a:latin typeface="Arial" panose="020B0604020202020204" pitchFamily="34" charset="0"/>
                          <a:ea typeface="Arial MT Std"/>
                          <a:cs typeface="Arial" panose="020B0604020202020204" pitchFamily="34" charset="0"/>
                        </a:rPr>
                        <a:t>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algn="ctr">
                        <a:spcBef>
                          <a:spcPts val="0"/>
                        </a:spcBef>
                        <a:spcAft>
                          <a:spcPts val="0"/>
                        </a:spcAft>
                      </a:pPr>
                      <a:r>
                        <a:rPr lang="es-419" sz="1300" noProof="0" dirty="0">
                          <a:solidFill>
                            <a:srgbClr val="231F20"/>
                          </a:solidFill>
                          <a:effectLst/>
                          <a:latin typeface="Arial" panose="020B0604020202020204" pitchFamily="34" charset="0"/>
                          <a:ea typeface="Arial MT Std"/>
                          <a:cs typeface="Arial" panose="020B0604020202020204" pitchFamily="34" charset="0"/>
                        </a:rPr>
                        <a:t>(1.0 – 2.1</a:t>
                      </a:r>
                      <a:r>
                        <a:rPr lang="es-419" sz="1300" spc="305" noProof="0" dirty="0">
                          <a:solidFill>
                            <a:srgbClr val="231F20"/>
                          </a:solidFill>
                          <a:effectLst/>
                          <a:latin typeface="Arial" panose="020B0604020202020204" pitchFamily="34" charset="0"/>
                          <a:ea typeface="Arial MT Std"/>
                          <a:cs typeface="Arial" panose="020B0604020202020204" pitchFamily="34" charset="0"/>
                        </a:rPr>
                        <a:t> </a:t>
                      </a:r>
                      <a:r>
                        <a:rPr lang="es-419" sz="1300" noProof="0" dirty="0" err="1">
                          <a:solidFill>
                            <a:srgbClr val="231F20"/>
                          </a:solidFill>
                          <a:effectLst/>
                          <a:latin typeface="Arial" panose="020B0604020202020204" pitchFamily="34" charset="0"/>
                          <a:ea typeface="Arial MT Std"/>
                          <a:cs typeface="Arial" panose="020B0604020202020204" pitchFamily="34" charset="0"/>
                        </a:rPr>
                        <a:t>mmol</a:t>
                      </a:r>
                      <a:r>
                        <a:rPr lang="es-419" sz="1300" noProof="0" dirty="0">
                          <a:solidFill>
                            <a:srgbClr val="231F20"/>
                          </a:solidFill>
                          <a:effectLst/>
                          <a:latin typeface="Arial" panose="020B0604020202020204" pitchFamily="34" charset="0"/>
                          <a:ea typeface="Arial MT Std"/>
                          <a:cs typeface="Arial" panose="020B0604020202020204" pitchFamily="34" charset="0"/>
                        </a:rPr>
                        <a:t>/L)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3221740831"/>
                  </a:ext>
                </a:extLst>
              </a:tr>
              <a:tr h="344602">
                <a:tc>
                  <a:txBody>
                    <a:bodyPr/>
                    <a:lstStyle/>
                    <a:p>
                      <a:pPr marL="46990"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Albúmina</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15875"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2.8 g/</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15875" algn="ctr">
                        <a:spcBef>
                          <a:spcPts val="0"/>
                        </a:spcBef>
                        <a:spcAft>
                          <a:spcPts val="0"/>
                        </a:spcAft>
                        <a:tabLst/>
                      </a:pPr>
                      <a:r>
                        <a:rPr lang="es-419" sz="1300" noProof="0" dirty="0">
                          <a:solidFill>
                            <a:srgbClr val="231F20"/>
                          </a:solidFill>
                          <a:effectLst/>
                          <a:latin typeface="Arial" panose="020B0604020202020204" pitchFamily="34" charset="0"/>
                          <a:ea typeface="Arial MT Std"/>
                          <a:cs typeface="Arial" panose="020B0604020202020204" pitchFamily="34" charset="0"/>
                        </a:rPr>
                        <a:t>3.5 – 5.0 g/</a:t>
                      </a:r>
                      <a:r>
                        <a:rPr lang="es-419" sz="1300" noProof="0" dirty="0" err="1">
                          <a:solidFill>
                            <a:srgbClr val="231F20"/>
                          </a:solidFill>
                          <a:effectLst/>
                          <a:latin typeface="Arial" panose="020B0604020202020204" pitchFamily="34" charset="0"/>
                          <a:ea typeface="Arial MT Std"/>
                          <a:cs typeface="Arial" panose="020B0604020202020204" pitchFamily="34" charset="0"/>
                        </a:rPr>
                        <a:t>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866395216"/>
                  </a:ext>
                </a:extLst>
              </a:tr>
              <a:tr h="447013">
                <a:tc>
                  <a:txBody>
                    <a:bodyPr/>
                    <a:lstStyle/>
                    <a:p>
                      <a:pPr marL="46990"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Prealbúmina</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15875"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12 mg/dL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(120 mg/L)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18 - 28 mg/</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(180 - 380 mg/L)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4055837362"/>
                  </a:ext>
                </a:extLst>
              </a:tr>
              <a:tr h="447013">
                <a:tc>
                  <a:txBody>
                    <a:bodyPr/>
                    <a:lstStyle/>
                    <a:p>
                      <a:pPr marL="46990"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Proteína</a:t>
                      </a:r>
                      <a:r>
                        <a:rPr lang="es-419" sz="1300" spc="30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C</a:t>
                      </a:r>
                      <a:r>
                        <a:rPr lang="es-419" sz="1300" baseline="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reactiva</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50800" indent="-34925"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14 mg/</a:t>
                      </a:r>
                      <a:r>
                        <a:rPr lang="es-419" sz="1300" noProof="0" dirty="0" err="1">
                          <a:solidFill>
                            <a:srgbClr val="231F20"/>
                          </a:solidFill>
                          <a:effectLst/>
                          <a:latin typeface="Arial" panose="020B0604020202020204" pitchFamily="34" charset="0"/>
                          <a:ea typeface="Calibri" panose="020F0502020204030204" pitchFamily="34" charset="0"/>
                          <a:cs typeface="Arial" panose="020B0604020202020204" pitchFamily="34" charset="0"/>
                        </a:rPr>
                        <a:t>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(140 mg/L)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Arial MT Std"/>
                          <a:cs typeface="Arial" panose="020B0604020202020204" pitchFamily="34" charset="0"/>
                        </a:rPr>
                        <a:t>0 – 1.0 mg/</a:t>
                      </a:r>
                      <a:r>
                        <a:rPr lang="es-419" sz="1300" noProof="0" dirty="0" err="1">
                          <a:solidFill>
                            <a:srgbClr val="231F20"/>
                          </a:solidFill>
                          <a:effectLst/>
                          <a:latin typeface="Arial" panose="020B0604020202020204" pitchFamily="34" charset="0"/>
                          <a:ea typeface="Arial MT Std"/>
                          <a:cs typeface="Arial" panose="020B0604020202020204" pitchFamily="34" charset="0"/>
                        </a:rPr>
                        <a:t>dL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(0 - 10 mg/L)</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1703625590"/>
                  </a:ext>
                </a:extLst>
              </a:tr>
              <a:tr h="390905">
                <a:tc>
                  <a:txBody>
                    <a:bodyPr/>
                    <a:lstStyle/>
                    <a:p>
                      <a:pPr marL="46990" algn="ctr">
                        <a:spcBef>
                          <a:spcPts val="0"/>
                        </a:spcBef>
                        <a:spcAft>
                          <a:spcPts val="0"/>
                        </a:spcAft>
                      </a:pP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Relación</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 </a:t>
                      </a:r>
                      <a:r>
                        <a:rPr lang="es-419" sz="1300" spc="-5"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PaO2/</a:t>
                      </a: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FIO2</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algn="ctr">
                        <a:spcBef>
                          <a:spcPts val="0"/>
                        </a:spcBef>
                        <a:spcAft>
                          <a:spcPts val="0"/>
                        </a:spcAf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200</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tc>
                  <a:txBody>
                    <a:bodyPr/>
                    <a:lstStyle/>
                    <a:p>
                      <a:pPr marL="15875" indent="0" algn="ctr">
                        <a:spcBef>
                          <a:spcPts val="0"/>
                        </a:spcBef>
                        <a:spcAft>
                          <a:spcPts val="0"/>
                        </a:spcAft>
                        <a:tabLst/>
                      </a:pPr>
                      <a:r>
                        <a:rPr lang="es-419" sz="1300" noProof="0" dirty="0">
                          <a:solidFill>
                            <a:srgbClr val="231F20"/>
                          </a:solidFill>
                          <a:effectLst/>
                          <a:latin typeface="Arial" panose="020B0604020202020204" pitchFamily="34" charset="0"/>
                          <a:ea typeface="Calibri" panose="020F0502020204030204" pitchFamily="34" charset="0"/>
                          <a:cs typeface="Arial" panose="020B0604020202020204" pitchFamily="34" charset="0"/>
                        </a:rPr>
                        <a:t>300 - 500</a:t>
                      </a:r>
                      <a:endParaRPr lang="es-419" sz="1300" noProof="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nchor="ctr">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tcPr>
                </a:tc>
                <a:extLst>
                  <a:ext uri="{0D108BD9-81ED-4DB2-BD59-A6C34878D82A}">
                    <a16:rowId xmlns:a16="http://schemas.microsoft.com/office/drawing/2014/main" val="1395628655"/>
                  </a:ext>
                </a:extLst>
              </a:tr>
            </a:tbl>
          </a:graphicData>
        </a:graphic>
      </p:graphicFrame>
      <p:sp>
        <p:nvSpPr>
          <p:cNvPr id="2" name="Rectángulo 1">
            <a:extLst>
              <a:ext uri="{FF2B5EF4-FFF2-40B4-BE49-F238E27FC236}">
                <a16:creationId xmlns:a16="http://schemas.microsoft.com/office/drawing/2014/main" id="{49C6D51E-276C-9D49-BC9E-6D577A16C378}"/>
              </a:ext>
            </a:extLst>
          </p:cNvPr>
          <p:cNvSpPr/>
          <p:nvPr/>
        </p:nvSpPr>
        <p:spPr>
          <a:xfrm>
            <a:off x="511834" y="948754"/>
            <a:ext cx="2507411" cy="1200329"/>
          </a:xfrm>
          <a:prstGeom prst="rect">
            <a:avLst/>
          </a:prstGeom>
        </p:spPr>
        <p:txBody>
          <a:bodyPr wrap="square">
            <a:spAutoFit/>
          </a:bodyPr>
          <a:lstStyle/>
          <a:p>
            <a:pPr algn="just"/>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Los resultados de laboratorio pertinentes son los siguientes:</a:t>
            </a:r>
          </a:p>
        </p:txBody>
      </p:sp>
    </p:spTree>
    <p:extLst>
      <p:ext uri="{BB962C8B-B14F-4D97-AF65-F5344CB8AC3E}">
        <p14:creationId xmlns:p14="http://schemas.microsoft.com/office/powerpoint/2010/main" val="3502850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AB0584B-129B-CD42-B745-2C643D8D1A07}"/>
              </a:ext>
            </a:extLst>
          </p:cNvPr>
          <p:cNvSpPr/>
          <p:nvPr/>
        </p:nvSpPr>
        <p:spPr>
          <a:xfrm>
            <a:off x="1429789" y="1122876"/>
            <a:ext cx="9277004" cy="5262979"/>
          </a:xfrm>
          <a:prstGeom prst="rect">
            <a:avLst/>
          </a:prstGeom>
        </p:spPr>
        <p:txBody>
          <a:bodyPr wrap="square">
            <a:spAutoFit/>
          </a:bodyPr>
          <a:lstStyle/>
          <a:p>
            <a:pPr algn="just"/>
            <a:r>
              <a:rPr lang="es-CO" sz="2400" b="1" dirty="0">
                <a:solidFill>
                  <a:srgbClr val="4770A6"/>
                </a:solidFill>
                <a:latin typeface="Arial" panose="020B0604020202020204" pitchFamily="34" charset="0"/>
                <a:cs typeface="Arial" panose="020B0604020202020204" pitchFamily="34" charset="0"/>
              </a:rPr>
              <a:t>Método de administración:</a:t>
            </a:r>
          </a:p>
          <a:p>
            <a:pPr algn="just"/>
            <a:endParaRPr lang="es-CO" b="1"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Los métodos de administración de la nutrición enteral son el continuo (administrado a lo largo de las 24 horas) y el intermitente (bolos o ciclos).</a:t>
            </a:r>
          </a:p>
          <a:p>
            <a:pPr algn="just"/>
            <a:r>
              <a:rPr lang="es-CO" dirty="0">
                <a:latin typeface="Arial" panose="020B0604020202020204" pitchFamily="34" charset="0"/>
                <a:cs typeface="Arial" panose="020B0604020202020204" pitchFamily="34" charset="0"/>
              </a:rPr>
              <a:t>En este caso el método de administración elegido es el continuo debido a que se colocó una sonda de nutrición enteral a yeyuno.</a:t>
            </a:r>
          </a:p>
          <a:p>
            <a:pPr algn="just"/>
            <a:r>
              <a:rPr lang="es-CO" dirty="0">
                <a:latin typeface="Arial" panose="020B0604020202020204" pitchFamily="34" charset="0"/>
                <a:cs typeface="Arial" panose="020B0604020202020204" pitchFamily="34" charset="0"/>
              </a:rPr>
              <a:t>En el caso de nutriciones administradas distalmente al píloro, el único método de administración factible es el continuo, debido a la falta del reservorio gástrico para acomodar volúmenes mayores.</a:t>
            </a:r>
          </a:p>
          <a:p>
            <a:pPr algn="just"/>
            <a:endParaRPr lang="es-CO" b="1" dirty="0">
              <a:latin typeface="Arial" panose="020B0604020202020204" pitchFamily="34" charset="0"/>
              <a:cs typeface="Arial" panose="020B0604020202020204" pitchFamily="34" charset="0"/>
            </a:endParaRPr>
          </a:p>
          <a:p>
            <a:pPr algn="just"/>
            <a:r>
              <a:rPr lang="es-CO" sz="2400" b="1" dirty="0">
                <a:solidFill>
                  <a:srgbClr val="4770A6"/>
                </a:solidFill>
                <a:latin typeface="Arial" panose="020B0604020202020204" pitchFamily="34" charset="0"/>
                <a:cs typeface="Arial" panose="020B0604020202020204" pitchFamily="34" charset="0"/>
              </a:rPr>
              <a:t>Inicio de la nutrición enteral:</a:t>
            </a:r>
          </a:p>
          <a:p>
            <a:pPr algn="just"/>
            <a:endParaRPr lang="es-CO" b="1"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Es aconsejable iniciar con volúmenes bajos de 20 cc/hora e ir incrementando la velocidad de infusión de acuerdo a la tolerancia cada 6 – 8 horas hasta lograr el objetivo nutricional propuesto.</a:t>
            </a:r>
            <a:endParaRPr lang="es-CO" i="1"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Se recomienda mantener controlado el volumen de administración con la utilización de bombas especializadas para administración de nutrición enteral, con el fin de evitar el paso inadvertido de altos volúmenes y la consecuente intolerancia.</a:t>
            </a:r>
          </a:p>
        </p:txBody>
      </p:sp>
    </p:spTree>
    <p:extLst>
      <p:ext uri="{BB962C8B-B14F-4D97-AF65-F5344CB8AC3E}">
        <p14:creationId xmlns:p14="http://schemas.microsoft.com/office/powerpoint/2010/main" val="191590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100470" y="1784668"/>
            <a:ext cx="7991060" cy="3231654"/>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latin typeface="Arial" panose="020B0604020202020204" pitchFamily="34" charset="0"/>
              <a:cs typeface="Arial" panose="020B0604020202020204" pitchFamily="34" charset="0"/>
            </a:endParaRPr>
          </a:p>
          <a:p>
            <a:pPr algn="ctr"/>
            <a:r>
              <a:rPr lang="es-CO" sz="3000" b="1" dirty="0">
                <a:solidFill>
                  <a:srgbClr val="FFFFFF"/>
                </a:solidFill>
                <a:latin typeface="Arial" panose="020B0604020202020204" pitchFamily="34" charset="0"/>
                <a:cs typeface="Arial" panose="020B0604020202020204" pitchFamily="34" charset="0"/>
              </a:rPr>
              <a:t>Pregunta 1:</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La hipoalbuminemia indica en este paciente un estado de desnutrición</a:t>
            </a:r>
          </a:p>
          <a:p>
            <a:pPr algn="ctr"/>
            <a:endParaRPr lang="es-CO" dirty="0">
              <a:latin typeface="Arial" panose="020B0604020202020204" pitchFamily="34" charset="0"/>
              <a:cs typeface="Arial" panose="020B0604020202020204" pitchFamily="34" charset="0"/>
            </a:endParaRP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FALSO</a:t>
            </a:r>
            <a:endParaRPr lang="es-CO" sz="2400"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08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083844" y="1832204"/>
            <a:ext cx="7991060" cy="3231654"/>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latin typeface="Arial" panose="020B0604020202020204" pitchFamily="34" charset="0"/>
              <a:cs typeface="Arial" panose="020B0604020202020204" pitchFamily="34" charset="0"/>
            </a:endParaRPr>
          </a:p>
          <a:p>
            <a:pPr algn="ctr"/>
            <a:r>
              <a:rPr lang="es-CO" sz="3000" b="1" dirty="0">
                <a:solidFill>
                  <a:srgbClr val="FFFFFF"/>
                </a:solidFill>
                <a:latin typeface="Arial" panose="020B0604020202020204" pitchFamily="34" charset="0"/>
                <a:cs typeface="Arial" panose="020B0604020202020204" pitchFamily="34" charset="0"/>
              </a:rPr>
              <a:t>Pregunta 1:</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La hipoalbuminemia indica en este paciente un estado de desnutrición</a:t>
            </a:r>
          </a:p>
          <a:p>
            <a:pPr algn="ctr"/>
            <a:endParaRPr lang="es-CO" dirty="0">
              <a:latin typeface="Arial" panose="020B0604020202020204" pitchFamily="34" charset="0"/>
              <a:cs typeface="Arial" panose="020B0604020202020204" pitchFamily="34" charset="0"/>
            </a:endParaRP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VERDADERO</a:t>
            </a:r>
          </a:p>
          <a:p>
            <a:pPr algn="ctr"/>
            <a:endParaRPr lang="es-CO" dirty="0">
              <a:latin typeface="Arial" panose="020B0604020202020204" pitchFamily="34" charset="0"/>
              <a:cs typeface="Arial" panose="020B0604020202020204" pitchFamily="34" charset="0"/>
            </a:endParaRPr>
          </a:p>
          <a:p>
            <a:pPr algn="ctr"/>
            <a:r>
              <a:rPr lang="es-CO" b="1" dirty="0">
                <a:solidFill>
                  <a:srgbClr val="FFFF00"/>
                </a:solidFill>
                <a:latin typeface="Arial" panose="020B0604020202020204" pitchFamily="34" charset="0"/>
                <a:cs typeface="Arial" panose="020B0604020202020204" pitchFamily="34" charset="0"/>
              </a:rPr>
              <a:t>FALSO</a:t>
            </a:r>
          </a:p>
          <a:p>
            <a:pPr algn="ct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2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1280160" y="1355091"/>
            <a:ext cx="9692640" cy="4985980"/>
          </a:xfrm>
          <a:prstGeom prst="rect">
            <a:avLst/>
          </a:prstGeom>
          <a:solidFill>
            <a:srgbClr val="4770A6"/>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419" sz="3000" b="1" dirty="0">
                <a:solidFill>
                  <a:schemeClr val="bg1"/>
                </a:solidFill>
                <a:latin typeface="Arial" panose="020B0604020202020204" pitchFamily="34" charset="0"/>
                <a:cs typeface="Arial" panose="020B0604020202020204" pitchFamily="34" charset="0"/>
              </a:rPr>
              <a:t>Explicación</a:t>
            </a:r>
          </a:p>
          <a:p>
            <a:pPr algn="ctr"/>
            <a:endParaRPr lang="es-419"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419" dirty="0">
                <a:solidFill>
                  <a:schemeClr val="bg1"/>
                </a:solidFill>
                <a:latin typeface="Arial" panose="020B0604020202020204" pitchFamily="34" charset="0"/>
                <a:cs typeface="Arial" panose="020B0604020202020204" pitchFamily="34" charset="0"/>
              </a:rPr>
              <a:t>En este caso los niveles séricos de albúmina son más un indicador de estrés </a:t>
            </a:r>
            <a:r>
              <a:rPr lang="es-419" dirty="0" err="1">
                <a:solidFill>
                  <a:schemeClr val="bg1"/>
                </a:solidFill>
                <a:latin typeface="Arial" panose="020B0604020202020204" pitchFamily="34" charset="0"/>
                <a:cs typeface="Arial" panose="020B0604020202020204" pitchFamily="34" charset="0"/>
              </a:rPr>
              <a:t>hipermetabólico</a:t>
            </a:r>
            <a:r>
              <a:rPr lang="es-419" dirty="0">
                <a:solidFill>
                  <a:schemeClr val="bg1"/>
                </a:solidFill>
                <a:latin typeface="Arial" panose="020B0604020202020204" pitchFamily="34" charset="0"/>
                <a:cs typeface="Arial" panose="020B0604020202020204" pitchFamily="34" charset="0"/>
              </a:rPr>
              <a:t> y no reflejan el estado nutricional.</a:t>
            </a:r>
          </a:p>
          <a:p>
            <a:pPr marL="285750" indent="-285750" algn="just">
              <a:buFont typeface="Arial" panose="020B0604020202020204" pitchFamily="34" charset="0"/>
              <a:buChar char="•"/>
            </a:pPr>
            <a:r>
              <a:rPr lang="es-419" dirty="0">
                <a:solidFill>
                  <a:schemeClr val="bg1"/>
                </a:solidFill>
                <a:latin typeface="Arial" panose="020B0604020202020204" pitchFamily="34" charset="0"/>
                <a:cs typeface="Arial" panose="020B0604020202020204" pitchFamily="34" charset="0"/>
              </a:rPr>
              <a:t>La respuesta inflamatoria modifica las prioridades de la síntesis hepática de proteínas. Esta re-priorización, aunada a la pérdida </a:t>
            </a:r>
            <a:r>
              <a:rPr lang="es-419" dirty="0" err="1">
                <a:solidFill>
                  <a:schemeClr val="bg1"/>
                </a:solidFill>
                <a:latin typeface="Arial" panose="020B0604020202020204" pitchFamily="34" charset="0"/>
                <a:cs typeface="Arial" panose="020B0604020202020204" pitchFamily="34" charset="0"/>
              </a:rPr>
              <a:t>transcapilar</a:t>
            </a:r>
            <a:r>
              <a:rPr lang="es-419" dirty="0">
                <a:solidFill>
                  <a:schemeClr val="bg1"/>
                </a:solidFill>
                <a:latin typeface="Arial" panose="020B0604020202020204" pitchFamily="34" charset="0"/>
                <a:cs typeface="Arial" panose="020B0604020202020204" pitchFamily="34" charset="0"/>
              </a:rPr>
              <a:t> de proteínas séricas, provoca disminuciones rápidas en los niveles de albúmina, </a:t>
            </a:r>
            <a:r>
              <a:rPr lang="es-419" dirty="0" err="1">
                <a:solidFill>
                  <a:schemeClr val="bg1"/>
                </a:solidFill>
                <a:latin typeface="Arial" panose="020B0604020202020204" pitchFamily="34" charset="0"/>
                <a:cs typeface="Arial" panose="020B0604020202020204" pitchFamily="34" charset="0"/>
              </a:rPr>
              <a:t>prealbúmina</a:t>
            </a:r>
            <a:r>
              <a:rPr lang="es-419" dirty="0">
                <a:solidFill>
                  <a:schemeClr val="bg1"/>
                </a:solidFill>
                <a:latin typeface="Arial" panose="020B0604020202020204" pitchFamily="34" charset="0"/>
                <a:cs typeface="Arial" panose="020B0604020202020204" pitchFamily="34" charset="0"/>
              </a:rPr>
              <a:t> y </a:t>
            </a:r>
            <a:r>
              <a:rPr lang="es-419" dirty="0" err="1">
                <a:solidFill>
                  <a:schemeClr val="bg1"/>
                </a:solidFill>
                <a:latin typeface="Arial" panose="020B0604020202020204" pitchFamily="34" charset="0"/>
                <a:cs typeface="Arial" panose="020B0604020202020204" pitchFamily="34" charset="0"/>
              </a:rPr>
              <a:t>transferrina</a:t>
            </a:r>
            <a:r>
              <a:rPr lang="es-419" dirty="0">
                <a:solidFill>
                  <a:schemeClr val="bg1"/>
                </a:solidFill>
                <a:latin typeface="Arial" panose="020B0604020202020204" pitchFamily="34" charset="0"/>
                <a:cs typeface="Arial" panose="020B0604020202020204" pitchFamily="34" charset="0"/>
              </a:rPr>
              <a:t> séricas.</a:t>
            </a:r>
          </a:p>
          <a:p>
            <a:pPr marL="285750" indent="-285750" algn="just">
              <a:buFont typeface="Arial" panose="020B0604020202020204" pitchFamily="34" charset="0"/>
              <a:buChar char="•"/>
            </a:pPr>
            <a:r>
              <a:rPr lang="es-419" dirty="0">
                <a:solidFill>
                  <a:schemeClr val="bg1"/>
                </a:solidFill>
                <a:latin typeface="Arial" panose="020B0604020202020204" pitchFamily="34" charset="0"/>
                <a:cs typeface="Arial" panose="020B0604020202020204" pitchFamily="34" charset="0"/>
              </a:rPr>
              <a:t>La proteína C reactiva se puede utilizar conjuntamente con la </a:t>
            </a:r>
            <a:r>
              <a:rPr lang="es-419" dirty="0" err="1">
                <a:solidFill>
                  <a:schemeClr val="bg1"/>
                </a:solidFill>
                <a:latin typeface="Arial" panose="020B0604020202020204" pitchFamily="34" charset="0"/>
                <a:cs typeface="Arial" panose="020B0604020202020204" pitchFamily="34" charset="0"/>
              </a:rPr>
              <a:t>prealbúmina</a:t>
            </a:r>
            <a:r>
              <a:rPr lang="es-419" dirty="0">
                <a:solidFill>
                  <a:schemeClr val="bg1"/>
                </a:solidFill>
                <a:latin typeface="Arial" panose="020B0604020202020204" pitchFamily="34" charset="0"/>
                <a:cs typeface="Arial" panose="020B0604020202020204" pitchFamily="34" charset="0"/>
              </a:rPr>
              <a:t> sérica para evaluar el progreso nutricional y metabólico en pacientes en estado crítico.</a:t>
            </a:r>
          </a:p>
          <a:p>
            <a:pPr marL="285750" indent="-285750" algn="just">
              <a:buFont typeface="Arial" panose="020B0604020202020204" pitchFamily="34" charset="0"/>
              <a:buChar char="•"/>
            </a:pPr>
            <a:r>
              <a:rPr lang="es-419" dirty="0">
                <a:solidFill>
                  <a:schemeClr val="bg1"/>
                </a:solidFill>
                <a:latin typeface="Arial" panose="020B0604020202020204" pitchFamily="34" charset="0"/>
                <a:cs typeface="Arial" panose="020B0604020202020204" pitchFamily="34" charset="0"/>
              </a:rPr>
              <a:t>La proteína C reactiva, un indicador no específico de inflamación e infección, aumenta dramáticamente al principio de la repuesta orgánica a la enfermedad crítica.</a:t>
            </a:r>
          </a:p>
          <a:p>
            <a:pPr marL="285750" indent="-285750" algn="just">
              <a:buFont typeface="Arial" panose="020B0604020202020204" pitchFamily="34" charset="0"/>
              <a:buChar char="•"/>
            </a:pPr>
            <a:r>
              <a:rPr lang="es-419" dirty="0">
                <a:solidFill>
                  <a:schemeClr val="bg1"/>
                </a:solidFill>
                <a:latin typeface="Arial" panose="020B0604020202020204" pitchFamily="34" charset="0"/>
                <a:cs typeface="Arial" panose="020B0604020202020204" pitchFamily="34" charset="0"/>
              </a:rPr>
              <a:t>Las concentraciones superiores a 1.0 mg/</a:t>
            </a:r>
            <a:r>
              <a:rPr lang="es-419" dirty="0" err="1">
                <a:solidFill>
                  <a:schemeClr val="bg1"/>
                </a:solidFill>
                <a:latin typeface="Arial" panose="020B0604020202020204" pitchFamily="34" charset="0"/>
                <a:cs typeface="Arial" panose="020B0604020202020204" pitchFamily="34" charset="0"/>
              </a:rPr>
              <a:t>dL</a:t>
            </a:r>
            <a:r>
              <a:rPr lang="es-419" dirty="0">
                <a:solidFill>
                  <a:schemeClr val="bg1"/>
                </a:solidFill>
                <a:latin typeface="Arial" panose="020B0604020202020204" pitchFamily="34" charset="0"/>
                <a:cs typeface="Arial" panose="020B0604020202020204" pitchFamily="34" charset="0"/>
              </a:rPr>
              <a:t> (10mg/L) reflejan la síntesis hepática permanente de reactantes de fase aguda y una síntesis retardada de </a:t>
            </a:r>
            <a:r>
              <a:rPr lang="es-419" dirty="0" err="1">
                <a:solidFill>
                  <a:schemeClr val="bg1"/>
                </a:solidFill>
                <a:latin typeface="Arial" panose="020B0604020202020204" pitchFamily="34" charset="0"/>
                <a:cs typeface="Arial" panose="020B0604020202020204" pitchFamily="34" charset="0"/>
              </a:rPr>
              <a:t>prealbúmina</a:t>
            </a:r>
            <a:r>
              <a:rPr lang="es-419" dirty="0">
                <a:solidFill>
                  <a:schemeClr val="bg1"/>
                </a:solidFill>
                <a:latin typeface="Arial" panose="020B0604020202020204" pitchFamily="34" charset="0"/>
                <a:cs typeface="Arial" panose="020B0604020202020204" pitchFamily="34" charset="0"/>
              </a:rPr>
              <a:t>. Los niveles de proteína C reactiva descienden y los niveles de </a:t>
            </a:r>
            <a:r>
              <a:rPr lang="es-419" dirty="0" err="1">
                <a:solidFill>
                  <a:schemeClr val="bg1"/>
                </a:solidFill>
                <a:latin typeface="Arial" panose="020B0604020202020204" pitchFamily="34" charset="0"/>
                <a:cs typeface="Arial" panose="020B0604020202020204" pitchFamily="34" charset="0"/>
              </a:rPr>
              <a:t>prealbúmina</a:t>
            </a:r>
            <a:r>
              <a:rPr lang="es-419" dirty="0">
                <a:solidFill>
                  <a:schemeClr val="bg1"/>
                </a:solidFill>
                <a:latin typeface="Arial" panose="020B0604020202020204" pitchFamily="34" charset="0"/>
                <a:cs typeface="Arial" panose="020B0604020202020204" pitchFamily="34" charset="0"/>
              </a:rPr>
              <a:t> aumentan cuando disminuye la respuesta orgánica al estrés. En este momento, los niveles de prealbúmina se pueden utilizar para monitorizar la adecuación de la terapia nutricional.</a:t>
            </a:r>
          </a:p>
          <a:p>
            <a:pPr marL="285750" indent="-285750" algn="just">
              <a:buFont typeface="Arial" panose="020B0604020202020204" pitchFamily="34" charset="0"/>
              <a:buChar char="•"/>
            </a:pPr>
            <a:endParaRPr lang="es-419"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036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6EB6E00-DEA9-CA4D-B77F-9BC26DAEE7A9}"/>
              </a:ext>
            </a:extLst>
          </p:cNvPr>
          <p:cNvSpPr/>
          <p:nvPr/>
        </p:nvSpPr>
        <p:spPr>
          <a:xfrm>
            <a:off x="2344188" y="1693085"/>
            <a:ext cx="7082444" cy="3508653"/>
          </a:xfrm>
          <a:prstGeom prst="rect">
            <a:avLst/>
          </a:prstGeom>
        </p:spPr>
        <p:txBody>
          <a:bodyPr wrap="square">
            <a:spAutoFit/>
          </a:bodyPr>
          <a:lstStyle/>
          <a:p>
            <a:pPr algn="just"/>
            <a:endParaRPr lang="es-419" sz="2400" dirty="0">
              <a:latin typeface="Arial" panose="020B0604020202020204" pitchFamily="34" charset="0"/>
              <a:cs typeface="Arial" panose="020B0604020202020204" pitchFamily="34" charset="0"/>
            </a:endParaRPr>
          </a:p>
          <a:p>
            <a:pPr algn="just"/>
            <a:r>
              <a:rPr lang="es-419" sz="2400" b="1" dirty="0">
                <a:solidFill>
                  <a:srgbClr val="4770A6"/>
                </a:solidFill>
                <a:latin typeface="Arial" panose="020B0604020202020204" pitchFamily="34" charset="0"/>
                <a:cs typeface="Arial" panose="020B0604020202020204" pitchFamily="34" charset="0"/>
              </a:rPr>
              <a:t>Historia nutricional:</a:t>
            </a:r>
          </a:p>
          <a:p>
            <a:pPr algn="just"/>
            <a:endParaRPr lang="es-419" b="1" dirty="0">
              <a:latin typeface="Arial" panose="020B0604020202020204" pitchFamily="34" charset="0"/>
              <a:cs typeface="Arial" panose="020B0604020202020204" pitchFamily="34" charset="0"/>
            </a:endParaRPr>
          </a:p>
          <a:p>
            <a:pPr algn="just"/>
            <a:r>
              <a:rPr lang="es-419" dirty="0">
                <a:latin typeface="Arial" panose="020B0604020202020204" pitchFamily="34" charset="0"/>
                <a:cs typeface="Arial" panose="020B0604020202020204" pitchFamily="34" charset="0"/>
              </a:rPr>
              <a:t>La familia afirmó que el paciente no tenía problemas de alimentación y que consumía una dieta normal.</a:t>
            </a:r>
          </a:p>
          <a:p>
            <a:pPr algn="just"/>
            <a:endParaRPr lang="es-419" sz="2400" b="1" dirty="0">
              <a:solidFill>
                <a:srgbClr val="4770A6"/>
              </a:solidFill>
              <a:latin typeface="Arial" panose="020B0604020202020204" pitchFamily="34" charset="0"/>
              <a:cs typeface="Arial" panose="020B0604020202020204" pitchFamily="34" charset="0"/>
            </a:endParaRPr>
          </a:p>
          <a:p>
            <a:pPr algn="just"/>
            <a:r>
              <a:rPr lang="es-419" sz="2400" b="1" dirty="0">
                <a:solidFill>
                  <a:srgbClr val="4770A6"/>
                </a:solidFill>
                <a:latin typeface="Arial" panose="020B0604020202020204" pitchFamily="34" charset="0"/>
                <a:cs typeface="Arial" panose="020B0604020202020204" pitchFamily="34" charset="0"/>
              </a:rPr>
              <a:t>Composición corporal:</a:t>
            </a:r>
          </a:p>
          <a:p>
            <a:pPr algn="just"/>
            <a:endParaRPr lang="es-419" b="1" dirty="0">
              <a:latin typeface="Arial" panose="020B0604020202020204" pitchFamily="34" charset="0"/>
              <a:cs typeface="Arial" panose="020B0604020202020204" pitchFamily="34" charset="0"/>
            </a:endParaRPr>
          </a:p>
          <a:p>
            <a:r>
              <a:rPr lang="es-419" dirty="0">
                <a:latin typeface="Arial" panose="020B0604020202020204" pitchFamily="34" charset="0"/>
                <a:cs typeface="Arial" panose="020B0604020202020204" pitchFamily="34" charset="0"/>
              </a:rPr>
              <a:t>Altura:                                    1.73 m</a:t>
            </a:r>
          </a:p>
          <a:p>
            <a:r>
              <a:rPr lang="es-419" dirty="0">
                <a:latin typeface="Arial" panose="020B0604020202020204" pitchFamily="34" charset="0"/>
                <a:cs typeface="Arial" panose="020B0604020202020204" pitchFamily="34" charset="0"/>
              </a:rPr>
              <a:t>Peso en la admisión:             70 kg</a:t>
            </a:r>
          </a:p>
          <a:p>
            <a:r>
              <a:rPr lang="es-419" dirty="0">
                <a:latin typeface="Arial" panose="020B0604020202020204" pitchFamily="34" charset="0"/>
                <a:cs typeface="Arial" panose="020B0604020202020204" pitchFamily="34" charset="0"/>
              </a:rPr>
              <a:t>Índice de masa corporal:       23.4 kg/m2</a:t>
            </a:r>
          </a:p>
        </p:txBody>
      </p:sp>
    </p:spTree>
    <p:extLst>
      <p:ext uri="{BB962C8B-B14F-4D97-AF65-F5344CB8AC3E}">
        <p14:creationId xmlns:p14="http://schemas.microsoft.com/office/powerpoint/2010/main" val="214590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385D0F4-DFEE-41FD-9FC1-60B182F77E3B}"/>
              </a:ext>
            </a:extLst>
          </p:cNvPr>
          <p:cNvSpPr txBox="1"/>
          <p:nvPr/>
        </p:nvSpPr>
        <p:spPr>
          <a:xfrm>
            <a:off x="2033969" y="1651663"/>
            <a:ext cx="7991060" cy="3508653"/>
          </a:xfrm>
          <a:prstGeom prst="rect">
            <a:avLst/>
          </a:prstGeom>
          <a:solidFill>
            <a:srgbClr val="9AC7E8"/>
          </a:solidFill>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s-CO" sz="2400" dirty="0">
              <a:latin typeface="Arial" panose="020B0604020202020204" pitchFamily="34" charset="0"/>
              <a:cs typeface="Arial" panose="020B0604020202020204" pitchFamily="34" charset="0"/>
            </a:endParaRPr>
          </a:p>
          <a:p>
            <a:pPr algn="ctr"/>
            <a:r>
              <a:rPr lang="es-CO" sz="3000" b="1" dirty="0">
                <a:solidFill>
                  <a:schemeClr val="bg1"/>
                </a:solidFill>
                <a:latin typeface="Arial" panose="020B0604020202020204" pitchFamily="34" charset="0"/>
                <a:cs typeface="Arial" panose="020B0604020202020204" pitchFamily="34" charset="0"/>
              </a:rPr>
              <a:t>Pregunta 2:</a:t>
            </a:r>
          </a:p>
          <a:p>
            <a:pPr algn="ctr"/>
            <a:endParaRPr lang="es-CO" dirty="0">
              <a:latin typeface="Arial" panose="020B0604020202020204" pitchFamily="34" charset="0"/>
              <a:cs typeface="Arial" panose="020B0604020202020204" pitchFamily="34" charset="0"/>
            </a:endParaRPr>
          </a:p>
          <a:p>
            <a:pPr algn="ctr"/>
            <a:r>
              <a:rPr lang="es-CO" dirty="0">
                <a:latin typeface="Arial" panose="020B0604020202020204" pitchFamily="34" charset="0"/>
                <a:cs typeface="Arial" panose="020B0604020202020204" pitchFamily="34" charset="0"/>
              </a:rPr>
              <a:t>De acuerdo a la escala NRS 2002, la puntuación de riesgo nutricional en este paciente es </a:t>
            </a:r>
            <a:r>
              <a:rPr lang="es-CO" i="1" dirty="0">
                <a:latin typeface="Arial" panose="020B0604020202020204" pitchFamily="34" charset="0"/>
                <a:cs typeface="Arial" panose="020B0604020202020204" pitchFamily="34" charset="0"/>
              </a:rPr>
              <a:t>(consulte el recuadro correspondiente a la derecha)</a:t>
            </a:r>
            <a:r>
              <a:rPr lang="es-CO" dirty="0">
                <a:latin typeface="Arial" panose="020B0604020202020204" pitchFamily="34" charset="0"/>
                <a:cs typeface="Arial" panose="020B0604020202020204" pitchFamily="34" charset="0"/>
              </a:rPr>
              <a:t>:</a:t>
            </a:r>
          </a:p>
          <a:p>
            <a:pPr algn="ctr"/>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				A:  1</a:t>
            </a:r>
          </a:p>
          <a:p>
            <a:r>
              <a:rPr lang="es-CO" dirty="0">
                <a:latin typeface="Arial" panose="020B0604020202020204" pitchFamily="34" charset="0"/>
                <a:cs typeface="Arial" panose="020B0604020202020204" pitchFamily="34" charset="0"/>
              </a:rPr>
              <a:t>				B:  2</a:t>
            </a:r>
          </a:p>
          <a:p>
            <a:r>
              <a:rPr lang="es-CO" dirty="0">
                <a:latin typeface="Arial" panose="020B0604020202020204" pitchFamily="34" charset="0"/>
                <a:cs typeface="Arial" panose="020B0604020202020204" pitchFamily="34" charset="0"/>
              </a:rPr>
              <a:t>				C:  3</a:t>
            </a:r>
          </a:p>
          <a:p>
            <a:r>
              <a:rPr lang="es-CO" dirty="0">
                <a:latin typeface="Arial" panose="020B0604020202020204" pitchFamily="34" charset="0"/>
                <a:cs typeface="Arial" panose="020B0604020202020204" pitchFamily="34" charset="0"/>
              </a:rPr>
              <a:t>				D:  4</a:t>
            </a:r>
            <a:endParaRPr lang="es-CO" sz="2400"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7725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3738</Words>
  <Application>Microsoft Macintosh PowerPoint</Application>
  <PresentationFormat>Panorámica</PresentationFormat>
  <Paragraphs>459</Paragraphs>
  <Slides>40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Arial MT Std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Josef Kling</dc:creator>
  <cp:lastModifiedBy>Microsoft Office User</cp:lastModifiedBy>
  <cp:revision>109</cp:revision>
  <dcterms:created xsi:type="dcterms:W3CDTF">2017-07-30T00:09:13Z</dcterms:created>
  <dcterms:modified xsi:type="dcterms:W3CDTF">2020-09-25T21:35:43Z</dcterms:modified>
</cp:coreProperties>
</file>