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59" r:id="rId6"/>
    <p:sldId id="305" r:id="rId7"/>
    <p:sldId id="265" r:id="rId8"/>
    <p:sldId id="266" r:id="rId9"/>
    <p:sldId id="306" r:id="rId10"/>
    <p:sldId id="310" r:id="rId11"/>
    <p:sldId id="274" r:id="rId12"/>
    <p:sldId id="267" r:id="rId13"/>
    <p:sldId id="309" r:id="rId14"/>
    <p:sldId id="269" r:id="rId15"/>
    <p:sldId id="276" r:id="rId16"/>
    <p:sldId id="277" r:id="rId17"/>
    <p:sldId id="308" r:id="rId18"/>
    <p:sldId id="279" r:id="rId19"/>
    <p:sldId id="271" r:id="rId20"/>
    <p:sldId id="281" r:id="rId21"/>
    <p:sldId id="311" r:id="rId22"/>
    <p:sldId id="312" r:id="rId23"/>
    <p:sldId id="313" r:id="rId24"/>
    <p:sldId id="282" r:id="rId25"/>
    <p:sldId id="314" r:id="rId26"/>
    <p:sldId id="315" r:id="rId27"/>
    <p:sldId id="286" r:id="rId28"/>
    <p:sldId id="316" r:id="rId29"/>
    <p:sldId id="287" r:id="rId30"/>
    <p:sldId id="296" r:id="rId31"/>
    <p:sldId id="289" r:id="rId32"/>
    <p:sldId id="317" r:id="rId33"/>
    <p:sldId id="290" r:id="rId34"/>
    <p:sldId id="318" r:id="rId35"/>
    <p:sldId id="319" r:id="rId36"/>
    <p:sldId id="320" r:id="rId37"/>
    <p:sldId id="292" r:id="rId38"/>
    <p:sldId id="321" r:id="rId39"/>
    <p:sldId id="293" r:id="rId40"/>
    <p:sldId id="304" r:id="rId4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097"/>
    <a:srgbClr val="9CCF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3" autoAdjust="0"/>
    <p:restoredTop sz="94660"/>
  </p:normalViewPr>
  <p:slideViewPr>
    <p:cSldViewPr snapToGrid="0">
      <p:cViewPr varScale="1">
        <p:scale>
          <a:sx n="72" d="100"/>
          <a:sy n="72" d="100"/>
        </p:scale>
        <p:origin x="224"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45160-E71B-4CC5-A6F9-87777CED23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7E453E4-4AB9-4B82-8282-44C86B5A8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a:extLst>
              <a:ext uri="{FF2B5EF4-FFF2-40B4-BE49-F238E27FC236}">
                <a16:creationId xmlns:a16="http://schemas.microsoft.com/office/drawing/2014/main" id="{ACAC6AC4-51C8-4903-B47B-A7F63232B5C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282AB521-DA43-45F9-A575-FF3752DB72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CB0FCA-BB51-4116-A2AA-51197ED04351}"/>
              </a:ext>
            </a:extLst>
          </p:cNvPr>
          <p:cNvSpPr>
            <a:spLocks noGrp="1"/>
          </p:cNvSpPr>
          <p:nvPr>
            <p:ph type="sldNum" sz="quarter" idx="12"/>
          </p:nvPr>
        </p:nvSpPr>
        <p:spPr/>
        <p:txBody>
          <a:bodyPr/>
          <a:lstStyle/>
          <a:p>
            <a:fld id="{6280E933-1B9F-4935-ABBA-4EAF31C84899}" type="slidenum">
              <a:rPr lang="es-CO" smtClean="0"/>
              <a:t>‹Nº›</a:t>
            </a:fld>
            <a:endParaRPr lang="es-CO"/>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ángulo 7"/>
          <p:cNvSpPr/>
          <p:nvPr userDrawn="1"/>
        </p:nvSpPr>
        <p:spPr>
          <a:xfrm>
            <a:off x="5779008" y="6356350"/>
            <a:ext cx="6156960" cy="2517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userDrawn="1"/>
        </p:nvSpPr>
        <p:spPr>
          <a:xfrm>
            <a:off x="7341232" y="6371283"/>
            <a:ext cx="3268314" cy="584775"/>
          </a:xfrm>
          <a:prstGeom prst="rect">
            <a:avLst/>
          </a:prstGeom>
        </p:spPr>
        <p:txBody>
          <a:bodyPr wrap="square">
            <a:spAutoFit/>
          </a:bodyPr>
          <a:lstStyle/>
          <a:p>
            <a:pPr algn="ctr"/>
            <a:r>
              <a:rPr lang="es-419" sz="1800" dirty="0">
                <a:solidFill>
                  <a:schemeClr val="tx1">
                    <a:lumMod val="50000"/>
                    <a:lumOff val="50000"/>
                  </a:schemeClr>
                </a:solidFill>
              </a:rPr>
              <a:t>Caso de Estudio No. 2</a:t>
            </a:r>
          </a:p>
          <a:p>
            <a:endParaRPr lang="es-CO" sz="1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57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0B18E-6037-44DB-BD38-A2E451A43F2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451278C-19EE-4386-B5EF-B9261248D549}"/>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647E547-3FDC-4FAA-83DC-5C77814D0CE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B953874E-7F8F-4193-95F9-0E7E9B73BF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B60455-B7A7-4A90-B430-88D90F0B8315}"/>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37028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6EDF07-1C80-4438-B55E-1689036FE1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1055D6B-91F1-4658-A0D3-9F0D0BA316EF}"/>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D7E4F44-B3AF-4D68-9443-D89A87CC0B0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E91E6ADA-C15E-4FC4-A205-9C5DE55BFD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7AB0AA-F200-4335-92EF-69F5EE7259C7}"/>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364460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CEDA5-5FA1-41BC-9391-E79030AE2EB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D3DDBE-8C1F-49AA-849B-6E92C87D9C45}"/>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DA54A06-A8CB-4615-A690-D6DE3FE6000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3E59A3E4-C218-4FA6-BB89-23F28907F9D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BECF83-C2BB-40E3-9C06-DD1BF56DFB5D}"/>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397027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68E08-B77A-4A66-8591-08CCCF4B13F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DD5344F-61C7-4AF1-BBE3-4B0916D81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C4579E55-7857-49E1-892E-A2EA024E10D0}"/>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E1179425-DC61-40D7-9313-A9DF048258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A929D0-54A7-4ACB-A5A1-0E95C5B48B62}"/>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0667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846AF-581C-42F3-870F-220D5A90731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32A6A9E-43AC-436B-8BFF-18373F62C6A1}"/>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517136C-BAA6-4D3E-BC26-20266CBECAA4}"/>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75B5A99-7C1C-417F-825B-C1B22A6FB5B8}"/>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88722E9D-9780-430E-9563-9B20F4E985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87EA141-D0B1-49DB-854D-55A9F106F66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1886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CD919-A717-46FF-9811-FA0683B8E83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68D84B-D705-460E-9BB4-5D828BE6C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6B926AB4-C1EE-489F-ACE1-13FA79FCDA80}"/>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09FEB56-3B6B-48DE-85AD-01AD61531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723CF130-678F-42F0-8E7D-3CE13B4194D2}"/>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62EFE1B-3754-4775-8D0D-6B5649F1CE8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8" name="Marcador de pie de página 7">
            <a:extLst>
              <a:ext uri="{FF2B5EF4-FFF2-40B4-BE49-F238E27FC236}">
                <a16:creationId xmlns:a16="http://schemas.microsoft.com/office/drawing/2014/main" id="{D66DF0AF-1AFA-49AB-8F2E-7F0EFF182C6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A395F5A-6A25-4DD0-B739-3369D88CCAFF}"/>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2791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EBBDF-4470-45ED-8D49-09E4AC4C363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A812E6C-A319-4602-BEB6-39E3668BDAAB}"/>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4" name="Marcador de pie de página 3">
            <a:extLst>
              <a:ext uri="{FF2B5EF4-FFF2-40B4-BE49-F238E27FC236}">
                <a16:creationId xmlns:a16="http://schemas.microsoft.com/office/drawing/2014/main" id="{7B6C86D9-319F-4871-93D8-16434401661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52C53BE-679F-446C-890D-C8A45B938711}"/>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44002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57163F-BE88-4C6B-B700-FEFF3E2471D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3" name="Marcador de pie de página 2">
            <a:extLst>
              <a:ext uri="{FF2B5EF4-FFF2-40B4-BE49-F238E27FC236}">
                <a16:creationId xmlns:a16="http://schemas.microsoft.com/office/drawing/2014/main" id="{11D4AA2F-BBCB-4CD3-A48A-2E1E3896FD3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1EAF295-42AE-4009-BCBD-D4AD3563F22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46277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1F6A6-D090-4EBA-9A16-21BD68EF10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AEE306B-0681-4556-A440-771213706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60F7AE3-B65C-4FB5-BC51-012FD1FC1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C645979-CFE4-4884-A34C-B3DDDF41A571}"/>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F0411BF3-967C-4F67-9FE5-6E8B4A41B3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BA3DCD3-4EAD-44C6-8869-27B7AA9AF5B3}"/>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65523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EC41-4AAA-4729-A112-AA8388FC9E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CA8C393-C972-4328-8FB6-196B95674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92F604C-E39D-4517-B5A3-BB63B9BD8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8C537C8-B238-4BC1-9A3C-7C94A211AFFB}"/>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31B3827D-A5B1-48DB-9640-698A7E1961D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34232A7-3833-4426-89D8-CBCE3ABE7D2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192067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8A1193F-872E-4E03-B997-D04AC152C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264B8F-B5DE-4028-93FD-CD35414FE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9505157-1F9C-4FDF-BADD-1DC455CD7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A9F1434E-15C6-46EB-A33D-C4493653C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06B65A6-C9D2-4BA0-A902-228A2EB78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0E933-1B9F-4935-ABBA-4EAF31C84899}" type="slidenum">
              <a:rPr lang="es-CO" smtClean="0"/>
              <a:t>‹Nº›</a:t>
            </a:fld>
            <a:endParaRPr lang="es-CO"/>
          </a:p>
        </p:txBody>
      </p:sp>
    </p:spTree>
    <p:extLst>
      <p:ext uri="{BB962C8B-B14F-4D97-AF65-F5344CB8AC3E}">
        <p14:creationId xmlns:p14="http://schemas.microsoft.com/office/powerpoint/2010/main" val="424542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7950" y="2820085"/>
            <a:ext cx="6896100" cy="1862048"/>
          </a:xfrm>
          <a:prstGeom prst="rect">
            <a:avLst/>
          </a:prstGeom>
        </p:spPr>
        <p:txBody>
          <a:bodyPr wrap="square">
            <a:spAutoFit/>
          </a:bodyPr>
          <a:lstStyle/>
          <a:p>
            <a:pPr algn="ctr"/>
            <a:r>
              <a:rPr lang="es-CO" sz="3000" b="1" dirty="0">
                <a:solidFill>
                  <a:srgbClr val="00B0F0"/>
                </a:solidFill>
                <a:latin typeface="Arial" panose="020B0604020202020204" pitchFamily="34" charset="0"/>
                <a:cs typeface="Arial" panose="020B0604020202020204" pitchFamily="34" charset="0"/>
              </a:rPr>
              <a:t>CASO DE ESTUDIO 2: </a:t>
            </a:r>
          </a:p>
          <a:p>
            <a:pPr algn="ctr"/>
            <a:endParaRPr lang="es-CO" sz="3000" b="1" dirty="0">
              <a:solidFill>
                <a:srgbClr val="002060"/>
              </a:solidFill>
              <a:latin typeface="Arial" panose="020B0604020202020204" pitchFamily="34" charset="0"/>
              <a:cs typeface="Arial" panose="020B0604020202020204" pitchFamily="34" charset="0"/>
            </a:endParaRPr>
          </a:p>
          <a:p>
            <a:pPr algn="ctr"/>
            <a:r>
              <a:rPr lang="es-CO" sz="2500" b="1" dirty="0">
                <a:solidFill>
                  <a:srgbClr val="3A6097"/>
                </a:solidFill>
                <a:latin typeface="Arial" panose="020B0604020202020204" pitchFamily="34" charset="0"/>
                <a:cs typeface="Arial" panose="020B0604020202020204" pitchFamily="34" charset="0"/>
              </a:rPr>
              <a:t>Pancreatitis aguda grave</a:t>
            </a:r>
          </a:p>
          <a:p>
            <a:endParaRPr lang="es-CO" sz="3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692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11842EE-43BA-E341-AF0B-1930010B322F}"/>
              </a:ext>
            </a:extLst>
          </p:cNvPr>
          <p:cNvSpPr/>
          <p:nvPr/>
        </p:nvSpPr>
        <p:spPr>
          <a:xfrm>
            <a:off x="2397918" y="1151453"/>
            <a:ext cx="7396163" cy="4647426"/>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2:</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De acuerdo a la escala NUTRIC score la paciente se encuentra en riesgo nutricional</a:t>
            </a:r>
          </a:p>
          <a:p>
            <a:pPr algn="ctr"/>
            <a:endParaRPr lang="es-CO" dirty="0">
              <a:latin typeface="Arial" panose="020B0604020202020204" pitchFamily="34" charset="0"/>
              <a:cs typeface="Arial" panose="020B0604020202020204" pitchFamily="34" charset="0"/>
            </a:endParaRPr>
          </a:p>
          <a:p>
            <a:pPr algn="ctr"/>
            <a:r>
              <a:rPr lang="es-CO" b="1" dirty="0">
                <a:solidFill>
                  <a:srgbClr val="FFFF00"/>
                </a:solidFill>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p>
          <a:p>
            <a:pPr algn="ctr"/>
            <a:endParaRPr lang="es-CO" sz="3200" dirty="0">
              <a:latin typeface="Arial" panose="020B0604020202020204" pitchFamily="34" charset="0"/>
              <a:cs typeface="Arial" panose="020B0604020202020204" pitchFamily="34" charset="0"/>
            </a:endParaRPr>
          </a:p>
          <a:p>
            <a:pPr marL="635000" indent="176213"/>
            <a:r>
              <a:rPr lang="es-CO" b="1" dirty="0">
                <a:latin typeface="Arial" panose="020B0604020202020204" pitchFamily="34" charset="0"/>
                <a:cs typeface="Arial" panose="020B0604020202020204" pitchFamily="34" charset="0"/>
              </a:rPr>
              <a:t>Información necesaria: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Edad:              58 años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APACHE II:     17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SOFA:             10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Comorbilidad:  Hipertensión arterial</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Tiempo de estancia previo al ingreso a UCI: 36 horas  </a:t>
            </a:r>
          </a:p>
        </p:txBody>
      </p:sp>
    </p:spTree>
    <p:extLst>
      <p:ext uri="{BB962C8B-B14F-4D97-AF65-F5344CB8AC3E}">
        <p14:creationId xmlns:p14="http://schemas.microsoft.com/office/powerpoint/2010/main" val="397854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2505670"/>
            <a:ext cx="7991060" cy="2677656"/>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sz="3000" b="1" dirty="0">
              <a:solidFill>
                <a:schemeClr val="bg1"/>
              </a:solidFill>
              <a:latin typeface="Arial" panose="020B0604020202020204" pitchFamily="34" charset="0"/>
              <a:cs typeface="Arial" panose="020B0604020202020204" pitchFamily="34" charset="0"/>
            </a:endParaRPr>
          </a:p>
          <a:p>
            <a:pPr algn="ctr"/>
            <a:endParaRPr lang="es-419" dirty="0">
              <a:solidFill>
                <a:schemeClr val="bg1"/>
              </a:solidFill>
              <a:latin typeface="Arial" panose="020B0604020202020204" pitchFamily="34" charset="0"/>
              <a:cs typeface="Arial" panose="020B0604020202020204" pitchFamily="34" charset="0"/>
            </a:endParaRPr>
          </a:p>
          <a:p>
            <a:pPr marL="193675" indent="34925"/>
            <a:r>
              <a:rPr lang="es-419" dirty="0">
                <a:solidFill>
                  <a:schemeClr val="bg1"/>
                </a:solidFill>
                <a:latin typeface="Arial" panose="020B0604020202020204" pitchFamily="34" charset="0"/>
                <a:cs typeface="Arial" panose="020B0604020202020204" pitchFamily="34" charset="0"/>
              </a:rPr>
              <a:t>El NUTRIC score calculado es de 5 en ausencia de </a:t>
            </a:r>
            <a:r>
              <a:rPr lang="es-419" dirty="0" err="1">
                <a:solidFill>
                  <a:schemeClr val="bg1"/>
                </a:solidFill>
                <a:latin typeface="Arial" panose="020B0604020202020204" pitchFamily="34" charset="0"/>
                <a:cs typeface="Arial" panose="020B0604020202020204" pitchFamily="34" charset="0"/>
              </a:rPr>
              <a:t>interleukina</a:t>
            </a:r>
            <a:r>
              <a:rPr lang="es-419" dirty="0">
                <a:solidFill>
                  <a:schemeClr val="bg1"/>
                </a:solidFill>
                <a:latin typeface="Arial" panose="020B0604020202020204" pitchFamily="34" charset="0"/>
                <a:cs typeface="Arial" panose="020B0604020202020204" pitchFamily="34" charset="0"/>
              </a:rPr>
              <a:t> 6 para medición.</a:t>
            </a:r>
          </a:p>
          <a:p>
            <a:pPr marL="193675" indent="34925"/>
            <a:endParaRPr lang="es-419" dirty="0">
              <a:solidFill>
                <a:schemeClr val="bg1"/>
              </a:solidFill>
              <a:latin typeface="Arial" panose="020B0604020202020204" pitchFamily="34" charset="0"/>
              <a:cs typeface="Arial" panose="020B0604020202020204" pitchFamily="34" charset="0"/>
            </a:endParaRPr>
          </a:p>
          <a:p>
            <a:pPr marL="193675" indent="34925"/>
            <a:r>
              <a:rPr lang="es-419" dirty="0">
                <a:solidFill>
                  <a:schemeClr val="bg1"/>
                </a:solidFill>
                <a:latin typeface="Arial" panose="020B0604020202020204" pitchFamily="34" charset="0"/>
                <a:cs typeface="Arial" panose="020B0604020202020204" pitchFamily="34" charset="0"/>
              </a:rPr>
              <a:t>Existe riesgo nutricional de acuerdo a esta escala.</a:t>
            </a:r>
          </a:p>
          <a:p>
            <a:endParaRPr lang="es-419"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001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2090172"/>
            <a:ext cx="6096000" cy="2769989"/>
          </a:xfrm>
          <a:prstGeom prst="rect">
            <a:avLst/>
          </a:prstGeom>
          <a:solidFill>
            <a:srgbClr val="9CCFF3"/>
          </a:solidFill>
        </p:spPr>
        <p:txBody>
          <a:bodyPr>
            <a:spAutoFit/>
          </a:bodyPr>
          <a:lstStyle/>
          <a:p>
            <a:pPr algn="ctr"/>
            <a:r>
              <a:rPr lang="es-CO" sz="3000" b="1" dirty="0">
                <a:solidFill>
                  <a:schemeClr val="bg1"/>
                </a:solidFill>
                <a:latin typeface="Arial" panose="020B0604020202020204" pitchFamily="34" charset="0"/>
                <a:cs typeface="Arial" panose="020B0604020202020204" pitchFamily="34" charset="0"/>
              </a:rPr>
              <a:t>Pregunta 3:</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nutrición enteral temprana se prefiere sobre la nutrición parenteral en casos de pancreatitis moderada a severa:</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p>
        </p:txBody>
      </p:sp>
    </p:spTree>
    <p:extLst>
      <p:ext uri="{BB962C8B-B14F-4D97-AF65-F5344CB8AC3E}">
        <p14:creationId xmlns:p14="http://schemas.microsoft.com/office/powerpoint/2010/main" val="108377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048000" y="2090172"/>
            <a:ext cx="6096000" cy="2769989"/>
          </a:xfrm>
          <a:prstGeom prst="rect">
            <a:avLst/>
          </a:prstGeom>
          <a:solidFill>
            <a:srgbClr val="9CCFF3"/>
          </a:solidFill>
        </p:spPr>
        <p:txBody>
          <a:bodyPr>
            <a:spAutoFit/>
          </a:bodyPr>
          <a:lstStyle/>
          <a:p>
            <a:pPr algn="ctr"/>
            <a:r>
              <a:rPr lang="es-CO" sz="3000" b="1" dirty="0">
                <a:solidFill>
                  <a:schemeClr val="bg1"/>
                </a:solidFill>
                <a:latin typeface="Arial" panose="020B0604020202020204" pitchFamily="34" charset="0"/>
                <a:cs typeface="Arial" panose="020B0604020202020204" pitchFamily="34" charset="0"/>
              </a:rPr>
              <a:t>Pregunta 3:</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nutrición enteral temprana se prefiere sobre la nutrición parenteral en casos de pancreatitis moderada a severa:</a:t>
            </a:r>
          </a:p>
          <a:p>
            <a:pPr algn="ctr"/>
            <a:endParaRPr lang="es-CO" dirty="0">
              <a:latin typeface="Arial" panose="020B0604020202020204" pitchFamily="34" charset="0"/>
              <a:cs typeface="Arial" panose="020B0604020202020204" pitchFamily="34" charset="0"/>
            </a:endParaRPr>
          </a:p>
          <a:p>
            <a:pPr algn="ctr"/>
            <a:r>
              <a:rPr lang="es-CO" b="1" dirty="0">
                <a:solidFill>
                  <a:srgbClr val="FFFF00"/>
                </a:solidFill>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p>
        </p:txBody>
      </p:sp>
    </p:spTree>
    <p:extLst>
      <p:ext uri="{BB962C8B-B14F-4D97-AF65-F5344CB8AC3E}">
        <p14:creationId xmlns:p14="http://schemas.microsoft.com/office/powerpoint/2010/main" val="196749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688093" y="1531383"/>
            <a:ext cx="8979906" cy="4339650"/>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sz="3000" b="1" dirty="0">
              <a:solidFill>
                <a:schemeClr val="bg1"/>
              </a:solidFill>
              <a:latin typeface="Arial" panose="020B0604020202020204" pitchFamily="34" charset="0"/>
              <a:cs typeface="Arial" panose="020B0604020202020204" pitchFamily="34" charset="0"/>
            </a:endParaRPr>
          </a:p>
          <a:p>
            <a:pPr algn="ctr"/>
            <a:endParaRPr lang="es-419" dirty="0">
              <a:solidFill>
                <a:schemeClr val="bg1"/>
              </a:solidFill>
              <a:latin typeface="Arial" panose="020B0604020202020204" pitchFamily="34" charset="0"/>
              <a:cs typeface="Arial" panose="020B0604020202020204" pitchFamily="34" charset="0"/>
            </a:endParaRPr>
          </a:p>
          <a:p>
            <a:pPr marL="139700" algn="just"/>
            <a:r>
              <a:rPr lang="es-419" dirty="0">
                <a:solidFill>
                  <a:schemeClr val="bg1"/>
                </a:solidFill>
                <a:latin typeface="Arial" panose="020B0604020202020204" pitchFamily="34" charset="0"/>
                <a:cs typeface="Arial" panose="020B0604020202020204" pitchFamily="34" charset="0"/>
              </a:rPr>
              <a:t>La nutrición enteral temprana mantiene la integridad del tracto digestivo, atenúa la respuesta al estrés regulando la respuesta inmunológica, reduce el estrés oxidativo y disminuye la gravedad de la enfermedad promoviendo además una resolución más rápida de la pancreatitis. </a:t>
            </a:r>
          </a:p>
          <a:p>
            <a:pPr marL="139700" algn="just"/>
            <a:endParaRPr lang="es-419" dirty="0">
              <a:solidFill>
                <a:schemeClr val="bg1"/>
              </a:solidFill>
              <a:latin typeface="Arial" panose="020B0604020202020204" pitchFamily="34" charset="0"/>
              <a:cs typeface="Arial" panose="020B0604020202020204" pitchFamily="34" charset="0"/>
            </a:endParaRPr>
          </a:p>
          <a:p>
            <a:pPr marL="139700" algn="just"/>
            <a:r>
              <a:rPr lang="es-419" dirty="0">
                <a:solidFill>
                  <a:schemeClr val="bg1"/>
                </a:solidFill>
                <a:latin typeface="Arial" panose="020B0604020202020204" pitchFamily="34" charset="0"/>
                <a:cs typeface="Arial" panose="020B0604020202020204" pitchFamily="34" charset="0"/>
              </a:rPr>
              <a:t>Las complicaciones infecciosas y la necesidad de intervenciones quirúrgicas disminuyen. </a:t>
            </a:r>
          </a:p>
          <a:p>
            <a:pPr marL="139700" algn="just"/>
            <a:endParaRPr lang="es-419" dirty="0">
              <a:solidFill>
                <a:schemeClr val="bg1"/>
              </a:solidFill>
              <a:latin typeface="Arial" panose="020B0604020202020204" pitchFamily="34" charset="0"/>
              <a:cs typeface="Arial" panose="020B0604020202020204" pitchFamily="34" charset="0"/>
            </a:endParaRPr>
          </a:p>
          <a:p>
            <a:pPr marL="139700" algn="just"/>
            <a:r>
              <a:rPr lang="es-419" dirty="0">
                <a:solidFill>
                  <a:schemeClr val="bg1"/>
                </a:solidFill>
                <a:latin typeface="Arial" panose="020B0604020202020204" pitchFamily="34" charset="0"/>
                <a:cs typeface="Arial" panose="020B0604020202020204" pitchFamily="34" charset="0"/>
              </a:rPr>
              <a:t>Se reduce la estancia hospitalaria y posiblemente la aparición de nuevas fallas orgánicas. </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1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571958" y="1512337"/>
            <a:ext cx="7643605" cy="350865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endParaRPr lang="es-CO" dirty="0">
              <a:latin typeface="Arial" panose="020B0604020202020204" pitchFamily="34" charset="0"/>
              <a:cs typeface="Arial" panose="020B0604020202020204" pitchFamily="34" charset="0"/>
            </a:endParaRPr>
          </a:p>
          <a:p>
            <a:r>
              <a:rPr lang="es-CO" sz="2400" b="1" dirty="0">
                <a:solidFill>
                  <a:srgbClr val="0070C0"/>
                </a:solidFill>
                <a:latin typeface="Arial" panose="020B0604020202020204" pitchFamily="34" charset="0"/>
                <a:cs typeface="Arial" panose="020B0604020202020204" pitchFamily="34" charset="0"/>
              </a:rPr>
              <a:t>Requerimientos (necesidades) nutricionales</a:t>
            </a:r>
          </a:p>
          <a:p>
            <a:endParaRPr lang="es-CO" b="1"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El cálculo de los requerimientos nutricionales debe seguir una secuencia ordenada, así:</a:t>
            </a:r>
          </a:p>
          <a:p>
            <a:endParaRPr lang="es-CO" dirty="0">
              <a:latin typeface="Arial" panose="020B0604020202020204" pitchFamily="34" charset="0"/>
              <a:cs typeface="Arial" panose="020B0604020202020204" pitchFamily="34" charset="0"/>
            </a:endParaRPr>
          </a:p>
          <a:p>
            <a:pPr marL="342900" indent="-342900">
              <a:buFont typeface="+mj-lt"/>
              <a:buAutoNum type="arabicPeriod"/>
            </a:pPr>
            <a:r>
              <a:rPr lang="es-CO" dirty="0">
                <a:latin typeface="Arial" panose="020B0604020202020204" pitchFamily="34" charset="0"/>
                <a:cs typeface="Arial" panose="020B0604020202020204" pitchFamily="34" charset="0"/>
              </a:rPr>
              <a:t>Energía (Calorías)</a:t>
            </a:r>
          </a:p>
          <a:p>
            <a:pPr marL="342900" indent="-342900">
              <a:buFont typeface="+mj-lt"/>
              <a:buAutoNum type="arabicPeriod"/>
            </a:pPr>
            <a:r>
              <a:rPr lang="es-CO" dirty="0">
                <a:latin typeface="Arial" panose="020B0604020202020204" pitchFamily="34" charset="0"/>
                <a:cs typeface="Arial" panose="020B0604020202020204" pitchFamily="34" charset="0"/>
              </a:rPr>
              <a:t>Proteína </a:t>
            </a:r>
          </a:p>
          <a:p>
            <a:pPr marL="342900" indent="-342900">
              <a:buFont typeface="+mj-lt"/>
              <a:buAutoNum type="arabicPeriod"/>
            </a:pPr>
            <a:r>
              <a:rPr lang="es-CO" dirty="0">
                <a:latin typeface="Arial" panose="020B0604020202020204" pitchFamily="34" charset="0"/>
                <a:cs typeface="Arial" panose="020B0604020202020204" pitchFamily="34" charset="0"/>
              </a:rPr>
              <a:t>Calorías no proteicas (lípidos y carbohidratos)</a:t>
            </a:r>
          </a:p>
          <a:p>
            <a:pPr marL="342900" indent="-342900">
              <a:buFont typeface="+mj-lt"/>
              <a:buAutoNum type="arabicPeriod"/>
            </a:pPr>
            <a:r>
              <a:rPr lang="es-CO" dirty="0">
                <a:latin typeface="Arial" panose="020B0604020202020204" pitchFamily="34" charset="0"/>
                <a:cs typeface="Arial" panose="020B0604020202020204" pitchFamily="34" charset="0"/>
              </a:rPr>
              <a:t>Micronutrientes</a:t>
            </a:r>
          </a:p>
          <a:p>
            <a:pPr marL="342900" indent="-342900">
              <a:buFont typeface="+mj-lt"/>
              <a:buAutoNum type="arabicPeriod"/>
            </a:pPr>
            <a:r>
              <a:rPr lang="es-CO" dirty="0">
                <a:latin typeface="Arial" panose="020B0604020202020204" pitchFamily="34" charset="0"/>
                <a:cs typeface="Arial" panose="020B0604020202020204" pitchFamily="34" charset="0"/>
              </a:rPr>
              <a:t>Agua</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64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64660" y="1305342"/>
            <a:ext cx="9054352" cy="4708981"/>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4:</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Con respecto a la determinación del requerimiento calórico en pacientes con obesidad es correcto afirmar lo siguiente</a:t>
            </a:r>
            <a:r>
              <a:rPr lang="es-CO" i="1" dirty="0">
                <a:latin typeface="Arial" panose="020B0604020202020204" pitchFamily="34" charset="0"/>
                <a:cs typeface="Arial" panose="020B0604020202020204" pitchFamily="34" charset="0"/>
              </a:rPr>
              <a:t>:</a:t>
            </a:r>
          </a:p>
          <a:p>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A:  La ecuación de Penn State modificada se emplea para estimar el gasto calórico en pacientes obesos con ventilación mecánica</a:t>
            </a:r>
          </a:p>
          <a:p>
            <a:pPr marL="546100" indent="-352425"/>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B: En el paciente obeso en estado crítico es altamente recomendable la utilización de calorimetría indirecta</a:t>
            </a:r>
          </a:p>
          <a:p>
            <a:pPr marL="546100" indent="-352425"/>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C:  Se pueden estimar los requerimientos calóricas mediante las fórmulas simplificadas de 11 – 14 kcal/kg de peso actual/día o 22 – 25 kcal/kg de peso ideal/día</a:t>
            </a:r>
          </a:p>
          <a:p>
            <a:pPr marL="546100" indent="-352425"/>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D:  Todas las anteriores son correctas</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04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89EAA24-F45A-6449-B6D6-510CA36D9654}"/>
              </a:ext>
            </a:extLst>
          </p:cNvPr>
          <p:cNvSpPr/>
          <p:nvPr/>
        </p:nvSpPr>
        <p:spPr>
          <a:xfrm>
            <a:off x="1864660" y="1305342"/>
            <a:ext cx="9054352" cy="4708981"/>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4:</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Con respecto a la determinación del requerimiento calórico en pacientes con obesidad es correcto afirmar lo siguiente</a:t>
            </a:r>
            <a:r>
              <a:rPr lang="es-CO" i="1" dirty="0">
                <a:latin typeface="Arial" panose="020B0604020202020204" pitchFamily="34" charset="0"/>
                <a:cs typeface="Arial" panose="020B0604020202020204" pitchFamily="34" charset="0"/>
              </a:rPr>
              <a:t>:</a:t>
            </a:r>
          </a:p>
          <a:p>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A:  La ecuación de Penn State modificada se emplea para estimar el gasto calórico en pacientes obesos con ventilación mecánica</a:t>
            </a:r>
          </a:p>
          <a:p>
            <a:pPr marL="546100" indent="-352425"/>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B: En el paciente obeso en estado crítico es altamente recomendable la utilización de calorimetría indirecta</a:t>
            </a:r>
          </a:p>
          <a:p>
            <a:pPr marL="546100" indent="-352425"/>
            <a:endParaRPr lang="es-CO" dirty="0">
              <a:latin typeface="Arial" panose="020B0604020202020204" pitchFamily="34" charset="0"/>
              <a:cs typeface="Arial" panose="020B0604020202020204" pitchFamily="34" charset="0"/>
            </a:endParaRPr>
          </a:p>
          <a:p>
            <a:pPr marL="546100" indent="-352425"/>
            <a:r>
              <a:rPr lang="es-CO" dirty="0">
                <a:latin typeface="Arial" panose="020B0604020202020204" pitchFamily="34" charset="0"/>
                <a:cs typeface="Arial" panose="020B0604020202020204" pitchFamily="34" charset="0"/>
              </a:rPr>
              <a:t>C:  Se pueden estimar los requerimientos calóricas mediante las fórmulas simplificadas de 11 – 14 kcal/kg de peso actual/día o 22 – 25 kcal/kg de peso ideal/día</a:t>
            </a:r>
          </a:p>
          <a:p>
            <a:pPr marL="546100" indent="-352425"/>
            <a:endParaRPr lang="es-CO" dirty="0">
              <a:latin typeface="Arial" panose="020B0604020202020204" pitchFamily="34" charset="0"/>
              <a:cs typeface="Arial" panose="020B0604020202020204" pitchFamily="34" charset="0"/>
            </a:endParaRPr>
          </a:p>
          <a:p>
            <a:pPr marL="546100" indent="-352425"/>
            <a:r>
              <a:rPr lang="es-CO" b="1" dirty="0">
                <a:solidFill>
                  <a:srgbClr val="FFFF00"/>
                </a:solidFill>
                <a:latin typeface="Arial" panose="020B0604020202020204" pitchFamily="34" charset="0"/>
                <a:cs typeface="Arial" panose="020B0604020202020204" pitchFamily="34" charset="0"/>
              </a:rPr>
              <a:t>D:  Todas las anteriores son correctas</a:t>
            </a:r>
            <a:endParaRPr lang="es-CO" sz="24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54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472940" y="1316084"/>
            <a:ext cx="9087483" cy="4524315"/>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sz="2400" b="1" dirty="0">
              <a:solidFill>
                <a:schemeClr val="bg1"/>
              </a:solidFill>
              <a:latin typeface="Arial" panose="020B0604020202020204" pitchFamily="34" charset="0"/>
              <a:cs typeface="Arial" panose="020B0604020202020204" pitchFamily="34" charset="0"/>
            </a:endParaRPr>
          </a:p>
          <a:p>
            <a:pPr algn="ctr"/>
            <a:endParaRPr lang="es-419" dirty="0">
              <a:solidFill>
                <a:schemeClr val="bg1"/>
              </a:solidFill>
              <a:latin typeface="Arial" panose="020B0604020202020204" pitchFamily="34" charset="0"/>
              <a:cs typeface="Arial" panose="020B0604020202020204" pitchFamily="34" charset="0"/>
            </a:endParaRPr>
          </a:p>
          <a:p>
            <a:pPr marL="104775" algn="just"/>
            <a:r>
              <a:rPr lang="es-419" dirty="0">
                <a:solidFill>
                  <a:schemeClr val="bg1"/>
                </a:solidFill>
                <a:latin typeface="Arial" panose="020B0604020202020204" pitchFamily="34" charset="0"/>
                <a:cs typeface="Arial" panose="020B0604020202020204" pitchFamily="34" charset="0"/>
              </a:rPr>
              <a:t>La calorimetría indirecta es altamente recomendable en pacientes obesos (IMC &gt; 30 kg/m²) debido a que las ecuaciones predictivas tienen un margen de error significativo.</a:t>
            </a:r>
          </a:p>
          <a:p>
            <a:pPr marL="104775" algn="just"/>
            <a:endParaRPr lang="es-419" dirty="0">
              <a:solidFill>
                <a:schemeClr val="bg1"/>
              </a:solidFill>
              <a:latin typeface="Arial" panose="020B0604020202020204" pitchFamily="34" charset="0"/>
              <a:cs typeface="Arial" panose="020B0604020202020204" pitchFamily="34" charset="0"/>
            </a:endParaRPr>
          </a:p>
          <a:p>
            <a:pPr marL="104775" algn="just"/>
            <a:r>
              <a:rPr lang="es-419" dirty="0">
                <a:solidFill>
                  <a:schemeClr val="bg1"/>
                </a:solidFill>
                <a:latin typeface="Arial" panose="020B0604020202020204" pitchFamily="34" charset="0"/>
                <a:cs typeface="Arial" panose="020B0604020202020204" pitchFamily="34" charset="0"/>
              </a:rPr>
              <a:t>La ecuación de Penn </a:t>
            </a:r>
            <a:r>
              <a:rPr lang="es-419" dirty="0" err="1">
                <a:solidFill>
                  <a:schemeClr val="bg1"/>
                </a:solidFill>
                <a:latin typeface="Arial" panose="020B0604020202020204" pitchFamily="34" charset="0"/>
                <a:cs typeface="Arial" panose="020B0604020202020204" pitchFamily="34" charset="0"/>
              </a:rPr>
              <a:t>State</a:t>
            </a:r>
            <a:r>
              <a:rPr lang="es-419" dirty="0">
                <a:solidFill>
                  <a:schemeClr val="bg1"/>
                </a:solidFill>
                <a:latin typeface="Arial" panose="020B0604020202020204" pitchFamily="34" charset="0"/>
                <a:cs typeface="Arial" panose="020B0604020202020204" pitchFamily="34" charset="0"/>
              </a:rPr>
              <a:t> modificada, es la ecuación predictiva de elección para evaluar el requerimiento nutricional en pacientes obesos críticos con ventilación mecánica. Para el cálculo de esta ecuación no es necesario realizar ajustes en el peso.</a:t>
            </a:r>
          </a:p>
          <a:p>
            <a:pPr marL="104775" algn="just"/>
            <a:endParaRPr lang="es-419" dirty="0">
              <a:solidFill>
                <a:schemeClr val="bg1"/>
              </a:solidFill>
              <a:latin typeface="Arial" panose="020B0604020202020204" pitchFamily="34" charset="0"/>
              <a:cs typeface="Arial" panose="020B0604020202020204" pitchFamily="34" charset="0"/>
            </a:endParaRPr>
          </a:p>
          <a:p>
            <a:pPr marL="104775" algn="just"/>
            <a:r>
              <a:rPr lang="es-419" dirty="0">
                <a:solidFill>
                  <a:schemeClr val="bg1"/>
                </a:solidFill>
                <a:latin typeface="Arial" panose="020B0604020202020204" pitchFamily="34" charset="0"/>
                <a:cs typeface="Arial" panose="020B0604020202020204" pitchFamily="34" charset="0"/>
              </a:rPr>
              <a:t>Las fórmulas simplificadas de 11 a 14 kcal/kg de peso actual/día (IMC de 30 a 50)  y de 22 a 25 kcal/kg de peso ideal/día (IMC &gt; 50) se emplean de igual manera para pacientes con obesidad.</a:t>
            </a:r>
          </a:p>
          <a:p>
            <a:endParaRPr lang="es-419"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28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333552" y="2409712"/>
            <a:ext cx="7991060" cy="229293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endParaRPr lang="es-CO" sz="2500" dirty="0">
              <a:latin typeface="Arial" panose="020B0604020202020204" pitchFamily="34" charset="0"/>
              <a:cs typeface="Arial" panose="020B0604020202020204" pitchFamily="34" charset="0"/>
            </a:endParaRPr>
          </a:p>
          <a:p>
            <a:pPr algn="just"/>
            <a:r>
              <a:rPr lang="es-CO" sz="2500" dirty="0">
                <a:latin typeface="Arial" panose="020B0604020202020204" pitchFamily="34" charset="0"/>
                <a:cs typeface="Arial" panose="020B0604020202020204" pitchFamily="34" charset="0"/>
              </a:rPr>
              <a:t>Empleando el peso ideal, los requerimientos de calorías y de proteínas se pueden calcular en el paciente obeso crítico en 22 – 25 kcal/kg/día y 2 – 2,5 gr/kg/día, respectivamente.</a:t>
            </a:r>
            <a:endParaRPr lang="en-US" sz="25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76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462" y="1028343"/>
            <a:ext cx="8601075" cy="4955203"/>
          </a:xfrm>
          <a:prstGeom prst="rect">
            <a:avLst/>
          </a:prstGeom>
        </p:spPr>
        <p:txBody>
          <a:bodyPr wrap="square">
            <a:spAutoFit/>
          </a:bodyPr>
          <a:lstStyle/>
          <a:p>
            <a:pPr algn="just"/>
            <a:r>
              <a:rPr lang="es-419" sz="2400" b="1" dirty="0">
                <a:solidFill>
                  <a:srgbClr val="3A6097"/>
                </a:solidFill>
                <a:latin typeface="Arial" panose="020B0604020202020204" pitchFamily="34" charset="0"/>
                <a:cs typeface="Arial" panose="020B0604020202020204" pitchFamily="34" charset="0"/>
              </a:rPr>
              <a:t>Introducción</a:t>
            </a:r>
            <a:r>
              <a:rPr lang="es-419" sz="2400" dirty="0">
                <a:solidFill>
                  <a:srgbClr val="3A6097"/>
                </a:solidFill>
                <a:latin typeface="Arial" panose="020B0604020202020204" pitchFamily="34" charset="0"/>
                <a:cs typeface="Arial" panose="020B0604020202020204" pitchFamily="34" charset="0"/>
              </a:rPr>
              <a:t>:</a:t>
            </a:r>
          </a:p>
          <a:p>
            <a:pPr algn="just"/>
            <a:endParaRPr lang="es-419"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La pancreatitis aguda grave representa un estado </a:t>
            </a:r>
            <a:r>
              <a:rPr lang="es-419" dirty="0" err="1">
                <a:latin typeface="Arial" panose="020B0604020202020204" pitchFamily="34" charset="0"/>
                <a:cs typeface="Arial" panose="020B0604020202020204" pitchFamily="34" charset="0"/>
              </a:rPr>
              <a:t>hipermetabólico</a:t>
            </a:r>
            <a:r>
              <a:rPr lang="es-419" dirty="0">
                <a:latin typeface="Arial" panose="020B0604020202020204" pitchFamily="34" charset="0"/>
                <a:cs typeface="Arial" panose="020B0604020202020204" pitchFamily="34" charset="0"/>
              </a:rPr>
              <a:t> e </a:t>
            </a:r>
            <a:r>
              <a:rPr lang="es-419" dirty="0" err="1">
                <a:latin typeface="Arial" panose="020B0604020202020204" pitchFamily="34" charset="0"/>
                <a:cs typeface="Arial" panose="020B0604020202020204" pitchFamily="34" charset="0"/>
              </a:rPr>
              <a:t>hiperdinámico</a:t>
            </a:r>
            <a:r>
              <a:rPr lang="es-419" dirty="0">
                <a:latin typeface="Arial" panose="020B0604020202020204" pitchFamily="34" charset="0"/>
                <a:cs typeface="Arial" panose="020B0604020202020204" pitchFamily="34" charset="0"/>
              </a:rPr>
              <a:t> muy similar a un cuadro séptico. El proceso desencadena un catabolismo exagerado, estrés oxidativo importante, respuesta inflamatoria sistémica y un deterioro nutricional rápido. La proteólisis y el catabolismo muscular llevan a una disminución acelerada de la masa celular magra.</a:t>
            </a:r>
          </a:p>
          <a:p>
            <a:pPr algn="just"/>
            <a:endParaRPr lang="es-419" b="1" dirty="0">
              <a:latin typeface="Arial" panose="020B0604020202020204" pitchFamily="34" charset="0"/>
              <a:cs typeface="Arial" panose="020B0604020202020204" pitchFamily="34" charset="0"/>
            </a:endParaRPr>
          </a:p>
          <a:p>
            <a:pPr algn="just"/>
            <a:r>
              <a:rPr lang="es-419" sz="2400" b="1" dirty="0">
                <a:solidFill>
                  <a:srgbClr val="3A6097"/>
                </a:solidFill>
                <a:latin typeface="Arial" panose="020B0604020202020204" pitchFamily="34" charset="0"/>
                <a:cs typeface="Arial" panose="020B0604020202020204" pitchFamily="34" charset="0"/>
              </a:rPr>
              <a:t>Objetivos de estudio:</a:t>
            </a:r>
          </a:p>
          <a:p>
            <a:pPr algn="just"/>
            <a:endParaRPr lang="es-419" dirty="0">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419" dirty="0">
                <a:latin typeface="Arial" panose="020B0604020202020204" pitchFamily="34" charset="0"/>
                <a:cs typeface="Arial" panose="020B0604020202020204" pitchFamily="34" charset="0"/>
              </a:rPr>
              <a:t>Diagnosticar el estado nutricional del paciente, así como escoger la vía más apropiada para la terapia nutricional, considerando los requerimientos nutricionales y las comorbilidades, tales como la disfunción de otros órganos.</a:t>
            </a:r>
          </a:p>
          <a:p>
            <a:pPr marL="285750" lvl="0" indent="-285750" algn="just">
              <a:buFont typeface="Arial" panose="020B0604020202020204" pitchFamily="34" charset="0"/>
              <a:buChar char="•"/>
            </a:pPr>
            <a:r>
              <a:rPr lang="es-419" dirty="0">
                <a:latin typeface="Arial" panose="020B0604020202020204" pitchFamily="34" charset="0"/>
                <a:cs typeface="Arial" panose="020B0604020202020204" pitchFamily="34" charset="0"/>
              </a:rPr>
              <a:t>Describir la importancia de la terapia nutricional especializada como parte del manejo de la pancreatitis aguda.</a:t>
            </a:r>
          </a:p>
          <a:p>
            <a:pPr marL="285750" lvl="0" indent="-285750" algn="just">
              <a:buFont typeface="Arial" panose="020B0604020202020204" pitchFamily="34" charset="0"/>
              <a:buChar char="•"/>
            </a:pPr>
            <a:r>
              <a:rPr lang="es-419" dirty="0">
                <a:latin typeface="Arial" panose="020B0604020202020204" pitchFamily="34" charset="0"/>
                <a:cs typeface="Arial" panose="020B0604020202020204" pitchFamily="34" charset="0"/>
              </a:rPr>
              <a:t>Identificar aspectos específicos del enfoque nutricional en el paciente crítico obeso.</a:t>
            </a:r>
            <a:endParaRPr lang="es-419" dirty="0"/>
          </a:p>
        </p:txBody>
      </p:sp>
    </p:spTree>
    <p:extLst>
      <p:ext uri="{BB962C8B-B14F-4D97-AF65-F5344CB8AC3E}">
        <p14:creationId xmlns:p14="http://schemas.microsoft.com/office/powerpoint/2010/main" val="369937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1859340"/>
            <a:ext cx="7243482" cy="3539430"/>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5:</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El peso ideal se emplea para el cálculo de los requerimientos de proteína en pacientes con IMC ≥ 30.</a:t>
            </a:r>
          </a:p>
          <a:p>
            <a:pPr algn="ctr"/>
            <a:r>
              <a:rPr lang="es-CO" sz="2200" dirty="0">
                <a:latin typeface="Arial" panose="020B0604020202020204" pitchFamily="34" charset="0"/>
                <a:cs typeface="Arial" panose="020B0604020202020204" pitchFamily="34" charset="0"/>
              </a:rPr>
              <a:t>¿Cuál es el peso ideal de esta paciente?</a:t>
            </a:r>
            <a:endParaRPr lang="es-CO" sz="2200" i="1" dirty="0">
              <a:latin typeface="Arial" panose="020B0604020202020204" pitchFamily="34" charset="0"/>
              <a:cs typeface="Arial" panose="020B0604020202020204" pitchFamily="34" charset="0"/>
            </a:endParaRPr>
          </a:p>
          <a:p>
            <a:pPr algn="ctr"/>
            <a:endParaRPr lang="es-CO" sz="2200" i="1"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A:  42 kg</a:t>
            </a:r>
          </a:p>
          <a:p>
            <a:pPr algn="ctr"/>
            <a:r>
              <a:rPr lang="es-CO" sz="2200" dirty="0">
                <a:latin typeface="Arial" panose="020B0604020202020204" pitchFamily="34" charset="0"/>
                <a:cs typeface="Arial" panose="020B0604020202020204" pitchFamily="34" charset="0"/>
              </a:rPr>
              <a:t>B:  48 kg</a:t>
            </a:r>
          </a:p>
          <a:p>
            <a:pPr algn="ctr"/>
            <a:r>
              <a:rPr lang="es-CO" sz="2200" dirty="0">
                <a:latin typeface="Arial" panose="020B0604020202020204" pitchFamily="34" charset="0"/>
                <a:cs typeface="Arial" panose="020B0604020202020204" pitchFamily="34" charset="0"/>
              </a:rPr>
              <a:t>C:  52 kg</a:t>
            </a:r>
          </a:p>
          <a:p>
            <a:pPr algn="ctr"/>
            <a:r>
              <a:rPr lang="es-CO" sz="2200" dirty="0">
                <a:latin typeface="Arial" panose="020B0604020202020204" pitchFamily="34" charset="0"/>
                <a:cs typeface="Arial" panose="020B0604020202020204" pitchFamily="34" charset="0"/>
              </a:rPr>
              <a:t>D:  55 kg</a:t>
            </a:r>
          </a:p>
        </p:txBody>
      </p:sp>
    </p:spTree>
    <p:extLst>
      <p:ext uri="{BB962C8B-B14F-4D97-AF65-F5344CB8AC3E}">
        <p14:creationId xmlns:p14="http://schemas.microsoft.com/office/powerpoint/2010/main" val="38811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04FF98F-8930-6F41-903F-37177FA18CCC}"/>
              </a:ext>
            </a:extLst>
          </p:cNvPr>
          <p:cNvSpPr/>
          <p:nvPr/>
        </p:nvSpPr>
        <p:spPr>
          <a:xfrm>
            <a:off x="3048000" y="1859340"/>
            <a:ext cx="7243482" cy="3539430"/>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5:</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El peso ideal se emplea para el cálculo de los requerimientos de proteína en pacientes con IMC ≥ 30.</a:t>
            </a:r>
          </a:p>
          <a:p>
            <a:pPr algn="ctr"/>
            <a:r>
              <a:rPr lang="es-CO" sz="2200" dirty="0">
                <a:latin typeface="Arial" panose="020B0604020202020204" pitchFamily="34" charset="0"/>
                <a:cs typeface="Arial" panose="020B0604020202020204" pitchFamily="34" charset="0"/>
              </a:rPr>
              <a:t>¿Cuál es el peso ideal de esta paciente?</a:t>
            </a:r>
            <a:endParaRPr lang="es-CO" sz="2200" i="1" dirty="0">
              <a:latin typeface="Arial" panose="020B0604020202020204" pitchFamily="34" charset="0"/>
              <a:cs typeface="Arial" panose="020B0604020202020204" pitchFamily="34" charset="0"/>
            </a:endParaRPr>
          </a:p>
          <a:p>
            <a:pPr algn="ctr"/>
            <a:endParaRPr lang="es-CO" sz="2200" i="1"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A:  42 kg</a:t>
            </a:r>
          </a:p>
          <a:p>
            <a:pPr algn="ctr"/>
            <a:r>
              <a:rPr lang="es-CO" sz="2200" b="1" dirty="0">
                <a:solidFill>
                  <a:srgbClr val="FFFF00"/>
                </a:solidFill>
                <a:latin typeface="Arial" panose="020B0604020202020204" pitchFamily="34" charset="0"/>
                <a:cs typeface="Arial" panose="020B0604020202020204" pitchFamily="34" charset="0"/>
              </a:rPr>
              <a:t>B:  48 kg</a:t>
            </a:r>
          </a:p>
          <a:p>
            <a:pPr algn="ctr"/>
            <a:r>
              <a:rPr lang="es-CO" sz="2200" dirty="0">
                <a:latin typeface="Arial" panose="020B0604020202020204" pitchFamily="34" charset="0"/>
                <a:cs typeface="Arial" panose="020B0604020202020204" pitchFamily="34" charset="0"/>
              </a:rPr>
              <a:t>C:  52 kg</a:t>
            </a:r>
          </a:p>
          <a:p>
            <a:pPr algn="ctr"/>
            <a:r>
              <a:rPr lang="es-CO" sz="2200" dirty="0">
                <a:latin typeface="Arial" panose="020B0604020202020204" pitchFamily="34" charset="0"/>
                <a:cs typeface="Arial" panose="020B0604020202020204" pitchFamily="34" charset="0"/>
              </a:rPr>
              <a:t>D:  55 kg</a:t>
            </a:r>
          </a:p>
        </p:txBody>
      </p:sp>
    </p:spTree>
    <p:extLst>
      <p:ext uri="{BB962C8B-B14F-4D97-AF65-F5344CB8AC3E}">
        <p14:creationId xmlns:p14="http://schemas.microsoft.com/office/powerpoint/2010/main" val="121298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23999" y="1297720"/>
            <a:ext cx="9090213" cy="4492320"/>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6</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Empleando la fórmula simplificada de requerimiento calórico  y los requerimientos de proteína, </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¿cuáles son los requerimientos de calorías y proteínas en este caso?</a:t>
            </a:r>
          </a:p>
          <a:p>
            <a:pPr algn="ctr"/>
            <a:r>
              <a:rPr lang="es-CO" sz="2200" dirty="0">
                <a:latin typeface="Arial" panose="020B0604020202020204" pitchFamily="34" charset="0"/>
                <a:cs typeface="Arial" panose="020B0604020202020204" pitchFamily="34" charset="0"/>
              </a:rPr>
              <a:t> </a:t>
            </a:r>
          </a:p>
          <a:p>
            <a:pPr indent="317500">
              <a:lnSpc>
                <a:spcPct val="150000"/>
              </a:lnSpc>
            </a:pPr>
            <a:r>
              <a:rPr lang="es-CO" sz="2200" dirty="0">
                <a:latin typeface="Arial" panose="020B0604020202020204" pitchFamily="34" charset="0"/>
                <a:cs typeface="Arial" panose="020B0604020202020204" pitchFamily="34" charset="0"/>
              </a:rPr>
              <a:t>A:  924 – 1176 kcal/día y 96 – 120 gramos de proteína / día</a:t>
            </a:r>
          </a:p>
          <a:p>
            <a:pPr indent="317500">
              <a:lnSpc>
                <a:spcPct val="150000"/>
              </a:lnSpc>
            </a:pPr>
            <a:r>
              <a:rPr lang="es-CO" sz="2200" dirty="0">
                <a:latin typeface="Arial" panose="020B0604020202020204" pitchFamily="34" charset="0"/>
                <a:cs typeface="Arial" panose="020B0604020202020204" pitchFamily="34" charset="0"/>
              </a:rPr>
              <a:t>B:  1056 – 1200 kcal/día y 96 – 120 gramos de proteína/día</a:t>
            </a:r>
          </a:p>
          <a:p>
            <a:pPr indent="317500">
              <a:lnSpc>
                <a:spcPct val="150000"/>
              </a:lnSpc>
            </a:pPr>
            <a:r>
              <a:rPr lang="es-CO" sz="2200" dirty="0">
                <a:latin typeface="Arial" panose="020B0604020202020204" pitchFamily="34" charset="0"/>
                <a:cs typeface="Arial" panose="020B0604020202020204" pitchFamily="34" charset="0"/>
              </a:rPr>
              <a:t>C:  924 – 1176 kcal/día y 72 – 96 gramos de proteína/día</a:t>
            </a:r>
          </a:p>
          <a:p>
            <a:pPr indent="317500">
              <a:lnSpc>
                <a:spcPct val="150000"/>
              </a:lnSpc>
            </a:pPr>
            <a:r>
              <a:rPr lang="es-CO" sz="2200" dirty="0">
                <a:latin typeface="Arial" panose="020B0604020202020204" pitchFamily="34" charset="0"/>
                <a:cs typeface="Arial" panose="020B0604020202020204" pitchFamily="34" charset="0"/>
              </a:rPr>
              <a:t>D:  1200 - 2520 kcal/día y 96 – 120 gramos de proteína/día</a:t>
            </a:r>
          </a:p>
        </p:txBody>
      </p:sp>
    </p:spTree>
    <p:extLst>
      <p:ext uri="{BB962C8B-B14F-4D97-AF65-F5344CB8AC3E}">
        <p14:creationId xmlns:p14="http://schemas.microsoft.com/office/powerpoint/2010/main" val="265661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CCFF3"/>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F9B307F-D659-EE48-8C36-C7250880B177}"/>
              </a:ext>
            </a:extLst>
          </p:cNvPr>
          <p:cNvSpPr/>
          <p:nvPr/>
        </p:nvSpPr>
        <p:spPr>
          <a:xfrm>
            <a:off x="1523999" y="1297720"/>
            <a:ext cx="9090213" cy="4492320"/>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6</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Empleando la fórmula simplificada de requerimiento calórico  y los requerimientos de proteína, </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¿cuáles son los requerimientos de calorías y proteínas en este caso?</a:t>
            </a:r>
          </a:p>
          <a:p>
            <a:pPr algn="ctr"/>
            <a:r>
              <a:rPr lang="es-CO" sz="2200" dirty="0">
                <a:latin typeface="Arial" panose="020B0604020202020204" pitchFamily="34" charset="0"/>
                <a:cs typeface="Arial" panose="020B0604020202020204" pitchFamily="34" charset="0"/>
              </a:rPr>
              <a:t> </a:t>
            </a:r>
          </a:p>
          <a:p>
            <a:pPr indent="317500">
              <a:lnSpc>
                <a:spcPct val="150000"/>
              </a:lnSpc>
            </a:pPr>
            <a:r>
              <a:rPr lang="es-CO" sz="2200" b="1" dirty="0">
                <a:solidFill>
                  <a:srgbClr val="FFFF00"/>
                </a:solidFill>
                <a:latin typeface="Arial" panose="020B0604020202020204" pitchFamily="34" charset="0"/>
                <a:cs typeface="Arial" panose="020B0604020202020204" pitchFamily="34" charset="0"/>
              </a:rPr>
              <a:t>A:  924 – 1176 kcal/día y 96 – 120 gramos de proteína / día</a:t>
            </a:r>
          </a:p>
          <a:p>
            <a:pPr indent="317500">
              <a:lnSpc>
                <a:spcPct val="150000"/>
              </a:lnSpc>
            </a:pPr>
            <a:r>
              <a:rPr lang="es-CO" sz="2200" dirty="0">
                <a:latin typeface="Arial" panose="020B0604020202020204" pitchFamily="34" charset="0"/>
                <a:cs typeface="Arial" panose="020B0604020202020204" pitchFamily="34" charset="0"/>
              </a:rPr>
              <a:t>B:  1056 – 1200 kcal/día y 96 – 120 gramos de proteína/día</a:t>
            </a:r>
          </a:p>
          <a:p>
            <a:pPr indent="317500">
              <a:lnSpc>
                <a:spcPct val="150000"/>
              </a:lnSpc>
            </a:pPr>
            <a:r>
              <a:rPr lang="es-CO" sz="2200" dirty="0">
                <a:latin typeface="Arial" panose="020B0604020202020204" pitchFamily="34" charset="0"/>
                <a:cs typeface="Arial" panose="020B0604020202020204" pitchFamily="34" charset="0"/>
              </a:rPr>
              <a:t>C:  924 – 1176 kcal/día y 72 – 96 gramos de proteína/día</a:t>
            </a:r>
          </a:p>
          <a:p>
            <a:pPr indent="317500">
              <a:lnSpc>
                <a:spcPct val="150000"/>
              </a:lnSpc>
            </a:pPr>
            <a:r>
              <a:rPr lang="es-CO" sz="2200" dirty="0">
                <a:latin typeface="Arial" panose="020B0604020202020204" pitchFamily="34" charset="0"/>
                <a:cs typeface="Arial" panose="020B0604020202020204" pitchFamily="34" charset="0"/>
              </a:rPr>
              <a:t>D:  1200 - 2520 kcal/día y 96 – 120 gramos de proteína/día</a:t>
            </a:r>
          </a:p>
        </p:txBody>
      </p:sp>
    </p:spTree>
    <p:extLst>
      <p:ext uri="{BB962C8B-B14F-4D97-AF65-F5344CB8AC3E}">
        <p14:creationId xmlns:p14="http://schemas.microsoft.com/office/powerpoint/2010/main" val="331947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ángulo 1"/>
          <p:cNvSpPr/>
          <p:nvPr/>
        </p:nvSpPr>
        <p:spPr>
          <a:xfrm>
            <a:off x="1434354" y="1303092"/>
            <a:ext cx="8875059" cy="4616648"/>
          </a:xfrm>
          <a:prstGeom prst="rect">
            <a:avLst/>
          </a:prstGeom>
          <a:solidFill>
            <a:srgbClr val="3A6097"/>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sz="2200" dirty="0">
              <a:solidFill>
                <a:schemeClr val="bg1"/>
              </a:solidFill>
              <a:latin typeface="Arial" panose="020B0604020202020204" pitchFamily="34" charset="0"/>
              <a:cs typeface="Arial" panose="020B0604020202020204" pitchFamily="34" charset="0"/>
            </a:endParaRPr>
          </a:p>
          <a:p>
            <a:pPr algn="ctr"/>
            <a:endParaRPr lang="es-CO" sz="2200" dirty="0">
              <a:solidFill>
                <a:schemeClr val="bg1"/>
              </a:solidFill>
              <a:latin typeface="Arial" panose="020B0604020202020204" pitchFamily="34" charset="0"/>
              <a:cs typeface="Arial" panose="020B0604020202020204" pitchFamily="34" charset="0"/>
            </a:endParaRPr>
          </a:p>
          <a:p>
            <a:pPr marL="104775" indent="34925"/>
            <a:r>
              <a:rPr lang="es-CO" sz="2200" dirty="0">
                <a:solidFill>
                  <a:schemeClr val="bg1"/>
                </a:solidFill>
                <a:latin typeface="Arial" panose="020B0604020202020204" pitchFamily="34" charset="0"/>
                <a:cs typeface="Arial" panose="020B0604020202020204" pitchFamily="34" charset="0"/>
              </a:rPr>
              <a:t>El cálculo del requerimiento calórico con la fórmula simplificada se realiza con la fórmula de 11 – 14 kcal/kg de peso actual/día ya que su IMC se encuentra entre 30 y 50:</a:t>
            </a:r>
          </a:p>
          <a:p>
            <a:pPr marL="104775" indent="34925"/>
            <a:endParaRPr lang="es-CO" sz="2200" dirty="0">
              <a:solidFill>
                <a:schemeClr val="bg1"/>
              </a:solidFill>
              <a:latin typeface="Arial" panose="020B0604020202020204" pitchFamily="34" charset="0"/>
              <a:cs typeface="Arial" panose="020B0604020202020204" pitchFamily="34" charset="0"/>
            </a:endParaRPr>
          </a:p>
          <a:p>
            <a:pPr marL="104775" indent="34925"/>
            <a:r>
              <a:rPr lang="es-CO" sz="2200" dirty="0">
                <a:solidFill>
                  <a:schemeClr val="bg1"/>
                </a:solidFill>
                <a:latin typeface="Arial" panose="020B0604020202020204" pitchFamily="34" charset="0"/>
                <a:cs typeface="Arial" panose="020B0604020202020204" pitchFamily="34" charset="0"/>
              </a:rPr>
              <a:t>11 a 14 x 84 kg  =  924 a 1176 kcal/día</a:t>
            </a:r>
          </a:p>
          <a:p>
            <a:pPr marL="104775" indent="34925"/>
            <a:endParaRPr lang="es-CO" sz="2200" dirty="0">
              <a:solidFill>
                <a:schemeClr val="bg1"/>
              </a:solidFill>
              <a:latin typeface="Arial" panose="020B0604020202020204" pitchFamily="34" charset="0"/>
              <a:cs typeface="Arial" panose="020B0604020202020204" pitchFamily="34" charset="0"/>
            </a:endParaRPr>
          </a:p>
          <a:p>
            <a:pPr marL="104775" indent="34925"/>
            <a:r>
              <a:rPr lang="es-CO" sz="2200" dirty="0">
                <a:solidFill>
                  <a:schemeClr val="bg1"/>
                </a:solidFill>
                <a:latin typeface="Arial" panose="020B0604020202020204" pitchFamily="34" charset="0"/>
                <a:cs typeface="Arial" panose="020B0604020202020204" pitchFamily="34" charset="0"/>
              </a:rPr>
              <a:t>Los requerimientos de proteína son de 2 a 2,5 gr/kg de peso ideal/día para pacientes con obesidad clase I y II:</a:t>
            </a:r>
          </a:p>
          <a:p>
            <a:pPr marL="104775" indent="34925"/>
            <a:endParaRPr lang="es-CO" sz="2200" dirty="0">
              <a:solidFill>
                <a:schemeClr val="bg1"/>
              </a:solidFill>
              <a:latin typeface="Arial" panose="020B0604020202020204" pitchFamily="34" charset="0"/>
              <a:cs typeface="Arial" panose="020B0604020202020204" pitchFamily="34" charset="0"/>
            </a:endParaRPr>
          </a:p>
          <a:p>
            <a:pPr marL="104775" indent="34925"/>
            <a:r>
              <a:rPr lang="es-CO" sz="2200" dirty="0">
                <a:solidFill>
                  <a:schemeClr val="bg1"/>
                </a:solidFill>
                <a:latin typeface="Arial" panose="020B0604020202020204" pitchFamily="34" charset="0"/>
                <a:cs typeface="Arial" panose="020B0604020202020204" pitchFamily="34" charset="0"/>
              </a:rPr>
              <a:t>2 a 2,5 x 48 kg  =   96 a 120 gr/día</a:t>
            </a:r>
          </a:p>
        </p:txBody>
      </p:sp>
    </p:spTree>
    <p:extLst>
      <p:ext uri="{BB962C8B-B14F-4D97-AF65-F5344CB8AC3E}">
        <p14:creationId xmlns:p14="http://schemas.microsoft.com/office/powerpoint/2010/main" val="3462268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5856" y="848053"/>
            <a:ext cx="9920288" cy="5447645"/>
          </a:xfrm>
          <a:prstGeom prst="rect">
            <a:avLst/>
          </a:prstGeom>
        </p:spPr>
        <p:txBody>
          <a:bodyPr wrap="square">
            <a:spAutoFit/>
          </a:bodyPr>
          <a:lstStyle/>
          <a:p>
            <a:pPr algn="just"/>
            <a:r>
              <a:rPr lang="es-CO" sz="2400" b="1" dirty="0">
                <a:solidFill>
                  <a:srgbClr val="0070C0"/>
                </a:solidFill>
                <a:latin typeface="Arial" panose="020B0604020202020204" pitchFamily="34" charset="0"/>
                <a:cs typeface="Arial" panose="020B0604020202020204" pitchFamily="34" charset="0"/>
              </a:rPr>
              <a:t>Relación kcal no proteica/gramo de Nitrógeno:</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Esta relación hace referencia a la cantidad de calorías diferentes de las provenientes de la proteína que se suministran con el propósito que las proteínas se empleen para el anabolismo y no como fuente de energía.</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La mayoría de las fórmulas nutricionales enterales aportan más de 100 kcal no proteicas por gramo de nitrógeno. 1 gramo de nitrógeno corresponde a 6,25 gramos de proteína; es decir, el 16% de la proteína es nitrógeno.  </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Asumiendo un promedio de los requerimientos anteriores, las cantidades a administrar son:</a:t>
            </a: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108 gramos de proteína  =  432 kcal  =  17 gramos de nitrógeno</a:t>
            </a: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Total kilocalorías/día  =  1050 kcal/día</a:t>
            </a: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Kilocalorías no proteicas  = 1050 – 432  =  618</a:t>
            </a: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Relación kcal no proteica/gramo de nitrógeno  = 618/17  =  36 kcal no proteicas/gr N</a:t>
            </a:r>
          </a:p>
          <a:p>
            <a:pPr marL="285750" indent="-285750" algn="just">
              <a:buFont typeface="Arial" panose="020B0604020202020204" pitchFamily="34" charset="0"/>
              <a:buChar char="•"/>
            </a:pPr>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Debido a que no se dispone de fórmulas nutricionales enterales con este perfil, se hace necesario suministrar módulos de proteína por separado para dar cumplimiento al requerimiento de proteína manteniendo el aporte hipocalórico.</a:t>
            </a:r>
          </a:p>
        </p:txBody>
      </p:sp>
    </p:spTree>
    <p:extLst>
      <p:ext uri="{BB962C8B-B14F-4D97-AF65-F5344CB8AC3E}">
        <p14:creationId xmlns:p14="http://schemas.microsoft.com/office/powerpoint/2010/main" val="3813095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9294" y="1579654"/>
            <a:ext cx="7930824" cy="4247317"/>
          </a:xfrm>
          <a:prstGeom prst="rect">
            <a:avLst/>
          </a:prstGeom>
        </p:spPr>
        <p:txBody>
          <a:bodyPr wrap="square">
            <a:spAutoFit/>
          </a:bodyPr>
          <a:lstStyle/>
          <a:p>
            <a:r>
              <a:rPr lang="es-CO" sz="2400" b="1" dirty="0">
                <a:solidFill>
                  <a:srgbClr val="0070C0"/>
                </a:solidFill>
                <a:latin typeface="Arial" panose="020B0604020202020204" pitchFamily="34" charset="0"/>
                <a:cs typeface="Arial" panose="020B0604020202020204" pitchFamily="34" charset="0"/>
              </a:rPr>
              <a:t>Provisión de calorías no proteicas </a:t>
            </a:r>
          </a:p>
          <a:p>
            <a:r>
              <a:rPr lang="es-CO" sz="2400" b="1" dirty="0">
                <a:solidFill>
                  <a:srgbClr val="0070C0"/>
                </a:solidFill>
                <a:latin typeface="Arial" panose="020B0604020202020204" pitchFamily="34" charset="0"/>
                <a:cs typeface="Arial" panose="020B0604020202020204" pitchFamily="34" charset="0"/>
              </a:rPr>
              <a:t>(lípidos y carbohidratos):</a:t>
            </a:r>
          </a:p>
          <a:p>
            <a:endParaRPr lang="es-CO" sz="2400" b="1" dirty="0">
              <a:solidFill>
                <a:srgbClr val="0070C0"/>
              </a:solidFill>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Aunque no se considera necesario modificar el aporte de lípidos en forma rutinaria en casos de pancreatitis aguda, la utilización de fórmulas nutricionales </a:t>
            </a:r>
            <a:r>
              <a:rPr lang="es-CO" dirty="0" err="1">
                <a:latin typeface="Arial" panose="020B0604020202020204" pitchFamily="34" charset="0"/>
                <a:cs typeface="Arial" panose="020B0604020202020204" pitchFamily="34" charset="0"/>
              </a:rPr>
              <a:t>semi</a:t>
            </a:r>
            <a:r>
              <a:rPr lang="es-CO" dirty="0">
                <a:latin typeface="Arial" panose="020B0604020202020204" pitchFamily="34" charset="0"/>
                <a:cs typeface="Arial" panose="020B0604020202020204" pitchFamily="34" charset="0"/>
              </a:rPr>
              <a:t>-elementales con triglicéridos de cadena medias, es una alternativa en casos de intolerancia. El aporte de lípidos se restringe  en casos de pancreatitis asociada a </a:t>
            </a:r>
            <a:r>
              <a:rPr lang="es-CO" dirty="0" err="1">
                <a:latin typeface="Arial" panose="020B0604020202020204" pitchFamily="34" charset="0"/>
                <a:cs typeface="Arial" panose="020B0604020202020204" pitchFamily="34" charset="0"/>
              </a:rPr>
              <a:t>hipertrigliceridemia</a:t>
            </a:r>
            <a:r>
              <a:rPr lang="es-CO" dirty="0">
                <a:latin typeface="Arial" panose="020B0604020202020204" pitchFamily="34" charset="0"/>
                <a:cs typeface="Arial" panose="020B0604020202020204" pitchFamily="34" charset="0"/>
              </a:rPr>
              <a:t>.</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Se puede presentar hiperglicemia por la pancreatitis e inducida por el estrés. Debido a que la hiperglicemia no controlada se asocia con mayor  morbilidad y mortalidad durante la enfermedad crítica, se deben tener en cuenta estrategias para su control.</a:t>
            </a:r>
          </a:p>
        </p:txBody>
      </p:sp>
    </p:spTree>
    <p:extLst>
      <p:ext uri="{BB962C8B-B14F-4D97-AF65-F5344CB8AC3E}">
        <p14:creationId xmlns:p14="http://schemas.microsoft.com/office/powerpoint/2010/main" val="393102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CCFF3"/>
        </a:solidFill>
        <a:effectLst/>
      </p:bgPr>
    </p:bg>
    <p:spTree>
      <p:nvGrpSpPr>
        <p:cNvPr id="1" name=""/>
        <p:cNvGrpSpPr/>
        <p:nvPr/>
      </p:nvGrpSpPr>
      <p:grpSpPr>
        <a:xfrm>
          <a:off x="0" y="0"/>
          <a:ext cx="0" cy="0"/>
          <a:chOff x="0" y="0"/>
          <a:chExt cx="0" cy="0"/>
        </a:xfrm>
      </p:grpSpPr>
      <p:sp>
        <p:nvSpPr>
          <p:cNvPr id="2" name="Rectángulo 1"/>
          <p:cNvSpPr/>
          <p:nvPr/>
        </p:nvSpPr>
        <p:spPr>
          <a:xfrm>
            <a:off x="3048000" y="2090172"/>
            <a:ext cx="6096000" cy="3200876"/>
          </a:xfrm>
          <a:prstGeom prst="rect">
            <a:avLst/>
          </a:prstGeom>
          <a:solidFill>
            <a:srgbClr val="9CCFF3"/>
          </a:solidFill>
        </p:spPr>
        <p:txBody>
          <a:bodyPr>
            <a:spAutoFit/>
          </a:bodyPr>
          <a:lstStyle/>
          <a:p>
            <a:pPr algn="ctr"/>
            <a:r>
              <a:rPr lang="es-CO" sz="3000" b="1" dirty="0">
                <a:solidFill>
                  <a:srgbClr val="FFFFFF"/>
                </a:solidFill>
                <a:latin typeface="Arial" panose="020B0604020202020204" pitchFamily="34" charset="0"/>
                <a:cs typeface="Arial" panose="020B0604020202020204" pitchFamily="34" charset="0"/>
              </a:rPr>
              <a:t>Pregunta 7:</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 es el requerimiento de líquidos?</a:t>
            </a:r>
          </a:p>
          <a:p>
            <a:pPr algn="ctr"/>
            <a:r>
              <a:rPr lang="es-CO" sz="2200" dirty="0">
                <a:latin typeface="Arial" panose="020B0604020202020204" pitchFamily="34" charset="0"/>
                <a:cs typeface="Arial" panose="020B0604020202020204" pitchFamily="34" charset="0"/>
              </a:rPr>
              <a:t> </a:t>
            </a:r>
            <a:endParaRPr lang="es-CO" sz="2200" i="1"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A:  2520 cc/día</a:t>
            </a:r>
          </a:p>
          <a:p>
            <a:pPr algn="ctr"/>
            <a:r>
              <a:rPr lang="es-CO" sz="2200" dirty="0">
                <a:latin typeface="Arial" panose="020B0604020202020204" pitchFamily="34" charset="0"/>
                <a:cs typeface="Arial" panose="020B0604020202020204" pitchFamily="34" charset="0"/>
              </a:rPr>
              <a:t>B:  2100 cc/día</a:t>
            </a:r>
          </a:p>
          <a:p>
            <a:pPr algn="ctr"/>
            <a:r>
              <a:rPr lang="es-CO" sz="2200" dirty="0">
                <a:latin typeface="Arial" panose="020B0604020202020204" pitchFamily="34" charset="0"/>
                <a:cs typeface="Arial" panose="020B0604020202020204" pitchFamily="34" charset="0"/>
              </a:rPr>
              <a:t>C: 1440 cc/día</a:t>
            </a:r>
          </a:p>
          <a:p>
            <a:pPr algn="ctr"/>
            <a:r>
              <a:rPr lang="es-CO" sz="2200" dirty="0">
                <a:latin typeface="Arial" panose="020B0604020202020204" pitchFamily="34" charset="0"/>
                <a:cs typeface="Arial" panose="020B0604020202020204" pitchFamily="34" charset="0"/>
              </a:rPr>
              <a:t>D: 1680 cc/día</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692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1D4A11D-A8C3-5C46-A305-1C62FA66DB2B}"/>
              </a:ext>
            </a:extLst>
          </p:cNvPr>
          <p:cNvSpPr/>
          <p:nvPr/>
        </p:nvSpPr>
        <p:spPr>
          <a:xfrm>
            <a:off x="3048000" y="2090172"/>
            <a:ext cx="6096000" cy="3200876"/>
          </a:xfrm>
          <a:prstGeom prst="rect">
            <a:avLst/>
          </a:prstGeom>
          <a:solidFill>
            <a:srgbClr val="9CCFF3"/>
          </a:solidFill>
        </p:spPr>
        <p:txBody>
          <a:bodyPr>
            <a:spAutoFit/>
          </a:bodyPr>
          <a:lstStyle/>
          <a:p>
            <a:pPr algn="ctr"/>
            <a:r>
              <a:rPr lang="es-CO" sz="3000" b="1" dirty="0">
                <a:solidFill>
                  <a:srgbClr val="FFFFFF"/>
                </a:solidFill>
                <a:latin typeface="Arial" panose="020B0604020202020204" pitchFamily="34" charset="0"/>
                <a:cs typeface="Arial" panose="020B0604020202020204" pitchFamily="34" charset="0"/>
              </a:rPr>
              <a:t>Pregunta 7:</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 es el requerimiento de líquidos?</a:t>
            </a:r>
          </a:p>
          <a:p>
            <a:pPr algn="ctr"/>
            <a:r>
              <a:rPr lang="es-CO" sz="2200" dirty="0">
                <a:latin typeface="Arial" panose="020B0604020202020204" pitchFamily="34" charset="0"/>
                <a:cs typeface="Arial" panose="020B0604020202020204" pitchFamily="34" charset="0"/>
              </a:rPr>
              <a:t> </a:t>
            </a:r>
            <a:endParaRPr lang="es-CO" sz="2200" i="1" dirty="0">
              <a:latin typeface="Arial" panose="020B0604020202020204" pitchFamily="34" charset="0"/>
              <a:cs typeface="Arial" panose="020B0604020202020204" pitchFamily="34" charset="0"/>
            </a:endParaRPr>
          </a:p>
          <a:p>
            <a:pPr algn="ctr"/>
            <a:r>
              <a:rPr lang="es-CO" sz="2200" b="1" dirty="0">
                <a:solidFill>
                  <a:srgbClr val="FFFF00"/>
                </a:solidFill>
                <a:latin typeface="Arial" panose="020B0604020202020204" pitchFamily="34" charset="0"/>
                <a:cs typeface="Arial" panose="020B0604020202020204" pitchFamily="34" charset="0"/>
              </a:rPr>
              <a:t>A:  2520 cc/día</a:t>
            </a:r>
          </a:p>
          <a:p>
            <a:pPr algn="ctr"/>
            <a:r>
              <a:rPr lang="es-CO" sz="2200" dirty="0">
                <a:latin typeface="Arial" panose="020B0604020202020204" pitchFamily="34" charset="0"/>
                <a:cs typeface="Arial" panose="020B0604020202020204" pitchFamily="34" charset="0"/>
              </a:rPr>
              <a:t>B:  2100 cc/día</a:t>
            </a:r>
          </a:p>
          <a:p>
            <a:pPr algn="ctr"/>
            <a:r>
              <a:rPr lang="es-CO" sz="2200" dirty="0">
                <a:latin typeface="Arial" panose="020B0604020202020204" pitchFamily="34" charset="0"/>
                <a:cs typeface="Arial" panose="020B0604020202020204" pitchFamily="34" charset="0"/>
              </a:rPr>
              <a:t>C: 1440 cc/día</a:t>
            </a:r>
          </a:p>
          <a:p>
            <a:pPr algn="ctr"/>
            <a:r>
              <a:rPr lang="es-CO" sz="2200" dirty="0">
                <a:latin typeface="Arial" panose="020B0604020202020204" pitchFamily="34" charset="0"/>
                <a:cs typeface="Arial" panose="020B0604020202020204" pitchFamily="34" charset="0"/>
              </a:rPr>
              <a:t>D: 1680 cc/día</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44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965073"/>
            <a:ext cx="8746824" cy="3600986"/>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sz="3000" b="1" dirty="0">
              <a:solidFill>
                <a:schemeClr val="bg1"/>
              </a:solidFill>
              <a:latin typeface="Arial" panose="020B0604020202020204" pitchFamily="34" charset="0"/>
              <a:cs typeface="Arial" panose="020B0604020202020204" pitchFamily="34" charset="0"/>
            </a:endParaRPr>
          </a:p>
          <a:p>
            <a:pPr algn="ctr"/>
            <a:endParaRPr lang="es-CO" dirty="0">
              <a:solidFill>
                <a:schemeClr val="bg1"/>
              </a:solidFill>
              <a:latin typeface="Arial" panose="020B0604020202020204" pitchFamily="34" charset="0"/>
              <a:cs typeface="Arial" panose="020B0604020202020204" pitchFamily="34" charset="0"/>
            </a:endParaRPr>
          </a:p>
          <a:p>
            <a:r>
              <a:rPr lang="es-CO" sz="2200" dirty="0">
                <a:solidFill>
                  <a:schemeClr val="bg1"/>
                </a:solidFill>
                <a:latin typeface="Arial" panose="020B0604020202020204" pitchFamily="34" charset="0"/>
                <a:cs typeface="Arial" panose="020B0604020202020204" pitchFamily="34" charset="0"/>
              </a:rPr>
              <a:t>Requerimiento de agua = 30 cc/kg de peso actual  =  2520 cc/día</a:t>
            </a:r>
          </a:p>
          <a:p>
            <a:pPr algn="just"/>
            <a:endParaRPr lang="es-CO" sz="2200" dirty="0">
              <a:solidFill>
                <a:schemeClr val="bg1"/>
              </a:solidFill>
              <a:latin typeface="Arial" panose="020B0604020202020204" pitchFamily="34" charset="0"/>
              <a:cs typeface="Arial" panose="020B0604020202020204" pitchFamily="34" charset="0"/>
            </a:endParaRPr>
          </a:p>
          <a:p>
            <a:pPr algn="just"/>
            <a:r>
              <a:rPr lang="es-CO" sz="2200" dirty="0">
                <a:solidFill>
                  <a:schemeClr val="bg1"/>
                </a:solidFill>
                <a:latin typeface="Arial" panose="020B0604020202020204" pitchFamily="34" charset="0"/>
                <a:cs typeface="Arial" panose="020B0604020202020204" pitchFamily="34" charset="0"/>
              </a:rPr>
              <a:t>En casos de balance positivo significativo de líquidos o edemas es posible emplear el peso habitual (anamnésico) o el peso seco (entendido como el peso de paciente después de haber removido el exceso de líquidos vgr peso después de procedimiento de diálisis</a:t>
            </a:r>
            <a:r>
              <a:rPr lang="es-CO" dirty="0">
                <a:solidFill>
                  <a:schemeClr val="bg1"/>
                </a:solidFill>
                <a:latin typeface="Arial" panose="020B0604020202020204" pitchFamily="34" charset="0"/>
                <a:cs typeface="Arial" panose="020B0604020202020204" pitchFamily="34" charset="0"/>
              </a:rPr>
              <a:t>).</a:t>
            </a:r>
          </a:p>
          <a:p>
            <a:endParaRPr lang="es-CO"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2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9625" y="1165800"/>
            <a:ext cx="10572750" cy="5262979"/>
          </a:xfrm>
          <a:prstGeom prst="rect">
            <a:avLst/>
          </a:prstGeom>
        </p:spPr>
        <p:txBody>
          <a:bodyPr wrap="square">
            <a:spAutoFit/>
          </a:bodyPr>
          <a:lstStyle/>
          <a:p>
            <a:pPr algn="just"/>
            <a:r>
              <a:rPr lang="es-419" sz="2400" b="1" dirty="0">
                <a:solidFill>
                  <a:srgbClr val="3A6097"/>
                </a:solidFill>
                <a:latin typeface="Arial" panose="020B0604020202020204" pitchFamily="34" charset="0"/>
                <a:cs typeface="Arial" panose="020B0604020202020204" pitchFamily="34" charset="0"/>
              </a:rPr>
              <a:t>Datos clínicos:</a:t>
            </a:r>
          </a:p>
          <a:p>
            <a:pPr algn="just"/>
            <a:endParaRPr lang="es-419" sz="2400" b="1" dirty="0">
              <a:solidFill>
                <a:srgbClr val="3A6097"/>
              </a:solidFill>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Mujer de 58 años admitida a la unidad de cuidados intensivos (UCI) habiendo recibido manejo inicial por 36 horas en el área de urgencias donde se hace diagnóstico clínico y </a:t>
            </a:r>
            <a:r>
              <a:rPr lang="es-419" dirty="0" err="1">
                <a:latin typeface="Arial" panose="020B0604020202020204" pitchFamily="34" charset="0"/>
                <a:cs typeface="Arial" panose="020B0604020202020204" pitchFamily="34" charset="0"/>
              </a:rPr>
              <a:t>escanográfico</a:t>
            </a:r>
            <a:r>
              <a:rPr lang="es-419" dirty="0">
                <a:latin typeface="Arial" panose="020B0604020202020204" pitchFamily="34" charset="0"/>
                <a:cs typeface="Arial" panose="020B0604020202020204" pitchFamily="34" charset="0"/>
              </a:rPr>
              <a:t> de pancreatitis aguda necrotizante. Se anota  la persistencia de inestabilidad hemodinámica a pesar de reanimación en las últimas 4 horas con 4000 c.c. de cristaloides. Antecedente de hipertensión arterial en tratamiento farmacológico. Al examen de ingreso se encuentra con tensión arterial de 70/30, frecuencia cardíaca de 108 x minuto y frecuencia respiratoria de 30 por minuto.</a:t>
            </a:r>
          </a:p>
          <a:p>
            <a:pPr algn="just"/>
            <a:r>
              <a:rPr lang="es-419" dirty="0">
                <a:latin typeface="Arial" panose="020B0604020202020204" pitchFamily="34" charset="0"/>
                <a:cs typeface="Arial" panose="020B0604020202020204" pitchFamily="34" charset="0"/>
              </a:rPr>
              <a:t>Después de 24 horas de su ingreso a la UCI se encuentra con tensión arterial de 102/ 65, frecuencia cardíaca de 104 por minuto y frecuencia respiratoria de 22 por minuto con oxígeno suplementario por Venturi (FIO2 de 40%). Se registra drenaje por sonda nasogástrica de 100 cc de aspecto bilioso en las últimas 12 horas. El abdomen se encuentra levemente distendido y es doloroso en forma difusa sin evidencia de signos de irritación peritoneal. No se escuchan ruidos intestinales. La puntuación en la escala de APACHE II al ingreso a la unidad es de 17 y en la escala SOFA es de 10. El grupo de cirugía general  no considera indicación de cirugía inmediata. Entre las medidas farmacológicas cabe destacar el uso de </a:t>
            </a:r>
            <a:r>
              <a:rPr lang="es-419" dirty="0" err="1">
                <a:latin typeface="Arial" panose="020B0604020202020204" pitchFamily="34" charset="0"/>
                <a:cs typeface="Arial" panose="020B0604020202020204" pitchFamily="34" charset="0"/>
              </a:rPr>
              <a:t>vasopresor</a:t>
            </a:r>
            <a:r>
              <a:rPr lang="es-419" dirty="0">
                <a:latin typeface="Arial" panose="020B0604020202020204" pitchFamily="34" charset="0"/>
                <a:cs typeface="Arial" panose="020B0604020202020204" pitchFamily="34" charset="0"/>
              </a:rPr>
              <a:t> (noradrenalina) con lo cual mantiene los signos vitales actuales y una diuresis adecuada en las últimas 12 horas.</a:t>
            </a:r>
          </a:p>
          <a:p>
            <a:pPr algn="just"/>
            <a:endParaRPr lang="es-41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856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757071"/>
            <a:ext cx="7991060" cy="553997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CO" sz="2400" b="1" dirty="0">
                <a:solidFill>
                  <a:srgbClr val="0070C0"/>
                </a:solidFill>
                <a:latin typeface="Arial" panose="020B0604020202020204" pitchFamily="34" charset="0"/>
                <a:cs typeface="Arial" panose="020B0604020202020204" pitchFamily="34" charset="0"/>
              </a:rPr>
              <a:t>Resumen de requerimientos nutricionales (día):</a:t>
            </a: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r>
              <a:rPr lang="es-CO" sz="2400" b="1" dirty="0">
                <a:solidFill>
                  <a:srgbClr val="0070C0"/>
                </a:solidFill>
                <a:latin typeface="Arial" panose="020B0604020202020204" pitchFamily="34" charset="0"/>
                <a:cs typeface="Arial" panose="020B0604020202020204" pitchFamily="34" charset="0"/>
              </a:rPr>
              <a:t>Elección de la fórmula enteral:</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Se acepta la utilización de fórmulas nutricionales poliméricas en caso de pancreatitis aguda, incluso cuando se suministra nutrición por sonda avanzada (distal al ligamento de </a:t>
            </a:r>
            <a:r>
              <a:rPr lang="es-CO" dirty="0" err="1">
                <a:latin typeface="Arial" panose="020B0604020202020204" pitchFamily="34" charset="0"/>
                <a:cs typeface="Arial" panose="020B0604020202020204" pitchFamily="34" charset="0"/>
              </a:rPr>
              <a:t>Treitz</a:t>
            </a:r>
            <a:r>
              <a:rPr lang="es-CO" dirty="0">
                <a:latin typeface="Arial" panose="020B0604020202020204" pitchFamily="34" charset="0"/>
                <a:cs typeface="Arial" panose="020B0604020202020204" pitchFamily="34" charset="0"/>
              </a:rPr>
              <a:t>). En casos de necrosis pancreática extensa, esteatorrea o intolerancia es necesario recurrir al empleo de fórmula oligoméricas (semi-elementales).</a:t>
            </a:r>
          </a:p>
        </p:txBody>
      </p:sp>
      <p:graphicFrame>
        <p:nvGraphicFramePr>
          <p:cNvPr id="14" name="Tabla 13">
            <a:extLst>
              <a:ext uri="{FF2B5EF4-FFF2-40B4-BE49-F238E27FC236}">
                <a16:creationId xmlns:a16="http://schemas.microsoft.com/office/drawing/2014/main" id="{6CFD461B-5E3C-4F05-AEF2-58E2A6FD99E2}"/>
              </a:ext>
            </a:extLst>
          </p:cNvPr>
          <p:cNvGraphicFramePr>
            <a:graphicFrameLocks noGrp="1"/>
          </p:cNvGraphicFramePr>
          <p:nvPr>
            <p:extLst>
              <p:ext uri="{D42A27DB-BD31-4B8C-83A1-F6EECF244321}">
                <p14:modId xmlns:p14="http://schemas.microsoft.com/office/powerpoint/2010/main" val="3331737255"/>
              </p:ext>
            </p:extLst>
          </p:nvPr>
        </p:nvGraphicFramePr>
        <p:xfrm>
          <a:off x="2767012" y="1498349"/>
          <a:ext cx="6657976" cy="2260416"/>
        </p:xfrm>
        <a:graphic>
          <a:graphicData uri="http://schemas.openxmlformats.org/drawingml/2006/table">
            <a:tbl>
              <a:tblPr firstRow="1" bandRow="1">
                <a:tableStyleId>{69CF1AB2-1976-4502-BF36-3FF5EA218861}</a:tableStyleId>
              </a:tblPr>
              <a:tblGrid>
                <a:gridCol w="3328988">
                  <a:extLst>
                    <a:ext uri="{9D8B030D-6E8A-4147-A177-3AD203B41FA5}">
                      <a16:colId xmlns:a16="http://schemas.microsoft.com/office/drawing/2014/main" val="4054249716"/>
                    </a:ext>
                  </a:extLst>
                </a:gridCol>
                <a:gridCol w="3328988">
                  <a:extLst>
                    <a:ext uri="{9D8B030D-6E8A-4147-A177-3AD203B41FA5}">
                      <a16:colId xmlns:a16="http://schemas.microsoft.com/office/drawing/2014/main" val="45449865"/>
                    </a:ext>
                  </a:extLst>
                </a:gridCol>
              </a:tblGrid>
              <a:tr h="354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b="0" cap="none" spc="0" dirty="0">
                          <a:ln w="0"/>
                          <a:effectLst/>
                          <a:latin typeface="Arial" panose="020B0604020202020204" pitchFamily="34" charset="0"/>
                          <a:cs typeface="Arial" panose="020B0604020202020204" pitchFamily="34" charset="0"/>
                        </a:rPr>
                        <a:t>Energía (Calorías)</a:t>
                      </a: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1050 kcal</a:t>
                      </a:r>
                    </a:p>
                  </a:txBody>
                  <a:tcPr anchor="ctr"/>
                </a:tc>
                <a:extLst>
                  <a:ext uri="{0D108BD9-81ED-4DB2-BD59-A6C34878D82A}">
                    <a16:rowId xmlns:a16="http://schemas.microsoft.com/office/drawing/2014/main" val="3699130426"/>
                  </a:ext>
                </a:extLst>
              </a:tr>
              <a:tr h="354954">
                <a:tc>
                  <a:txBody>
                    <a:bodyPr/>
                    <a:lstStyle/>
                    <a:p>
                      <a:r>
                        <a:rPr lang="es-CO" dirty="0">
                          <a:latin typeface="Arial" panose="020B0604020202020204" pitchFamily="34" charset="0"/>
                          <a:cs typeface="Arial" panose="020B0604020202020204" pitchFamily="34" charset="0"/>
                        </a:rPr>
                        <a:t>Proteína</a:t>
                      </a:r>
                      <a:endParaRPr lang="en-US"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108 gr</a:t>
                      </a:r>
                    </a:p>
                  </a:txBody>
                  <a:tcPr anchor="ctr"/>
                </a:tc>
                <a:extLst>
                  <a:ext uri="{0D108BD9-81ED-4DB2-BD59-A6C34878D82A}">
                    <a16:rowId xmlns:a16="http://schemas.microsoft.com/office/drawing/2014/main" val="367682243"/>
                  </a:ext>
                </a:extLst>
              </a:tr>
              <a:tr h="44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Calorías no proteicas</a:t>
                      </a: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618 kcal</a:t>
                      </a:r>
                    </a:p>
                  </a:txBody>
                  <a:tcPr anchor="ctr"/>
                </a:tc>
                <a:extLst>
                  <a:ext uri="{0D108BD9-81ED-4DB2-BD59-A6C34878D82A}">
                    <a16:rowId xmlns:a16="http://schemas.microsoft.com/office/drawing/2014/main" val="4032675555"/>
                  </a:ext>
                </a:extLst>
              </a:tr>
              <a:tr h="354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Micronutrientes</a:t>
                      </a:r>
                    </a:p>
                  </a:txBody>
                  <a:tcPr anchor="ctr"/>
                </a:tc>
                <a:tc>
                  <a:txBody>
                    <a:bodyPr/>
                    <a:lstStyle/>
                    <a:p>
                      <a:pPr algn="ctr"/>
                      <a:r>
                        <a:rPr lang="en-US" b="0" u="none" cap="none" spc="0">
                          <a:ln w="0"/>
                          <a:solidFill>
                            <a:schemeClr val="tx1"/>
                          </a:solidFill>
                          <a:effectLst/>
                          <a:latin typeface="Arial" panose="020B0604020202020204" pitchFamily="34" charset="0"/>
                          <a:cs typeface="Arial" panose="020B0604020202020204" pitchFamily="34" charset="0"/>
                        </a:rPr>
                        <a:t>RDA</a:t>
                      </a:r>
                      <a:endParaRPr lang="en-US" b="0" u="none" cap="none" spc="0" dirty="0">
                        <a:ln w="0"/>
                        <a:solidFill>
                          <a:schemeClr val="tx1"/>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07871655"/>
                  </a:ext>
                </a:extLst>
              </a:tr>
              <a:tr h="350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Agua</a:t>
                      </a:r>
                      <a:endParaRPr lang="en-US" dirty="0">
                        <a:latin typeface="Arial" panose="020B0604020202020204" pitchFamily="34" charset="0"/>
                        <a:cs typeface="Arial" panose="020B0604020202020204" pitchFamily="34" charset="0"/>
                      </a:endParaRP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2520 ml</a:t>
                      </a:r>
                    </a:p>
                  </a:txBody>
                  <a:tcPr anchor="ctr"/>
                </a:tc>
                <a:extLst>
                  <a:ext uri="{0D108BD9-81ED-4DB2-BD59-A6C34878D82A}">
                    <a16:rowId xmlns:a16="http://schemas.microsoft.com/office/drawing/2014/main" val="2403475449"/>
                  </a:ext>
                </a:extLst>
              </a:tr>
              <a:tr h="350092">
                <a:tc gridSpan="2">
                  <a:txBody>
                    <a:bodyPr/>
                    <a:lstStyle/>
                    <a:p>
                      <a:r>
                        <a:rPr lang="en-US" sz="1200" dirty="0">
                          <a:latin typeface="Arial" panose="020B0604020202020204" pitchFamily="34" charset="0"/>
                          <a:cs typeface="Arial" panose="020B0604020202020204" pitchFamily="34" charset="0"/>
                        </a:rPr>
                        <a:t>RDA = Recommended Dietary Allowances</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55635804"/>
                  </a:ext>
                </a:extLst>
              </a:tr>
            </a:tbl>
          </a:graphicData>
        </a:graphic>
      </p:graphicFrame>
    </p:spTree>
    <p:extLst>
      <p:ext uri="{BB962C8B-B14F-4D97-AF65-F5344CB8AC3E}">
        <p14:creationId xmlns:p14="http://schemas.microsoft.com/office/powerpoint/2010/main" val="1482512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56329" y="1746828"/>
            <a:ext cx="7602071" cy="3600986"/>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8:</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 es la vía de elección inicial para administrar la nutrición en este caso?</a:t>
            </a:r>
          </a:p>
          <a:p>
            <a:r>
              <a:rPr lang="es-CO" sz="2200" dirty="0">
                <a:latin typeface="Arial" panose="020B0604020202020204" pitchFamily="34" charset="0"/>
                <a:cs typeface="Arial" panose="020B0604020202020204" pitchFamily="34" charset="0"/>
              </a:rPr>
              <a:t>		                       </a:t>
            </a:r>
          </a:p>
          <a:p>
            <a:pPr algn="ctr"/>
            <a:r>
              <a:rPr lang="es-CO" sz="2200" dirty="0">
                <a:latin typeface="Arial" panose="020B0604020202020204" pitchFamily="34" charset="0"/>
                <a:cs typeface="Arial" panose="020B0604020202020204" pitchFamily="34" charset="0"/>
              </a:rPr>
              <a:t>A:  Oral</a:t>
            </a:r>
          </a:p>
          <a:p>
            <a:pPr algn="ctr"/>
            <a:r>
              <a:rPr lang="es-CO" sz="2200" dirty="0">
                <a:latin typeface="Arial" panose="020B0604020202020204" pitchFamily="34" charset="0"/>
                <a:cs typeface="Arial" panose="020B0604020202020204" pitchFamily="34" charset="0"/>
              </a:rPr>
              <a:t>B:  Enteral a estómago</a:t>
            </a:r>
          </a:p>
          <a:p>
            <a:pPr algn="ctr"/>
            <a:r>
              <a:rPr lang="es-CO" sz="2200" dirty="0">
                <a:latin typeface="Arial" panose="020B0604020202020204" pitchFamily="34" charset="0"/>
                <a:cs typeface="Arial" panose="020B0604020202020204" pitchFamily="34" charset="0"/>
              </a:rPr>
              <a:t>C:  Enteral a duodeno</a:t>
            </a:r>
          </a:p>
          <a:p>
            <a:pPr algn="ctr"/>
            <a:r>
              <a:rPr lang="es-CO" sz="2200" dirty="0">
                <a:latin typeface="Arial" panose="020B0604020202020204" pitchFamily="34" charset="0"/>
                <a:cs typeface="Arial" panose="020B0604020202020204" pitchFamily="34" charset="0"/>
              </a:rPr>
              <a:t>D:  Enteral a intestino delgado</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556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9DC3C73-4C63-2542-AE1A-1EA0F8BCB7E7}"/>
              </a:ext>
            </a:extLst>
          </p:cNvPr>
          <p:cNvSpPr/>
          <p:nvPr/>
        </p:nvSpPr>
        <p:spPr>
          <a:xfrm>
            <a:off x="2456329" y="1746828"/>
            <a:ext cx="7602071" cy="3600986"/>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8:</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¿Cuál es la vía de elección inicial para administrar la nutrición en este caso?</a:t>
            </a:r>
          </a:p>
          <a:p>
            <a:r>
              <a:rPr lang="es-CO" sz="2200" dirty="0">
                <a:latin typeface="Arial" panose="020B0604020202020204" pitchFamily="34" charset="0"/>
                <a:cs typeface="Arial" panose="020B0604020202020204" pitchFamily="34" charset="0"/>
              </a:rPr>
              <a:t>		                       </a:t>
            </a:r>
          </a:p>
          <a:p>
            <a:pPr algn="ctr"/>
            <a:r>
              <a:rPr lang="es-CO" sz="2200" dirty="0">
                <a:latin typeface="Arial" panose="020B0604020202020204" pitchFamily="34" charset="0"/>
                <a:cs typeface="Arial" panose="020B0604020202020204" pitchFamily="34" charset="0"/>
              </a:rPr>
              <a:t>A:  Oral</a:t>
            </a:r>
          </a:p>
          <a:p>
            <a:pPr algn="ctr"/>
            <a:r>
              <a:rPr lang="es-CO" sz="2200" b="1" dirty="0">
                <a:solidFill>
                  <a:srgbClr val="FFFF00"/>
                </a:solidFill>
                <a:latin typeface="Arial" panose="020B0604020202020204" pitchFamily="34" charset="0"/>
                <a:cs typeface="Arial" panose="020B0604020202020204" pitchFamily="34" charset="0"/>
              </a:rPr>
              <a:t>B:  Enteral a estómago</a:t>
            </a:r>
          </a:p>
          <a:p>
            <a:pPr algn="ctr"/>
            <a:r>
              <a:rPr lang="es-CO" sz="2200" dirty="0">
                <a:latin typeface="Arial" panose="020B0604020202020204" pitchFamily="34" charset="0"/>
                <a:cs typeface="Arial" panose="020B0604020202020204" pitchFamily="34" charset="0"/>
              </a:rPr>
              <a:t>C:  Enteral a duodeno</a:t>
            </a:r>
          </a:p>
          <a:p>
            <a:pPr algn="ctr"/>
            <a:r>
              <a:rPr lang="es-CO" sz="2200" dirty="0">
                <a:latin typeface="Arial" panose="020B0604020202020204" pitchFamily="34" charset="0"/>
                <a:cs typeface="Arial" panose="020B0604020202020204" pitchFamily="34" charset="0"/>
              </a:rPr>
              <a:t>D:  Enteral a intestino delgado</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115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939105" y="1293220"/>
            <a:ext cx="8944048" cy="4616648"/>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sz="3000" b="1" dirty="0">
              <a:solidFill>
                <a:schemeClr val="bg1"/>
              </a:solidFill>
              <a:latin typeface="Arial" panose="020B0604020202020204" pitchFamily="34" charset="0"/>
              <a:cs typeface="Arial" panose="020B0604020202020204" pitchFamily="34" charset="0"/>
            </a:endParaRPr>
          </a:p>
          <a:p>
            <a:pPr algn="ctr"/>
            <a:endParaRPr lang="es-CO" dirty="0">
              <a:solidFill>
                <a:schemeClr val="bg1"/>
              </a:solidFill>
              <a:latin typeface="Arial" panose="020B0604020202020204" pitchFamily="34" charset="0"/>
              <a:cs typeface="Arial" panose="020B0604020202020204" pitchFamily="34" charset="0"/>
            </a:endParaRPr>
          </a:p>
          <a:p>
            <a:pPr algn="just"/>
            <a:r>
              <a:rPr lang="es-CO" sz="2200" dirty="0">
                <a:solidFill>
                  <a:schemeClr val="bg1"/>
                </a:solidFill>
                <a:latin typeface="Arial" panose="020B0604020202020204" pitchFamily="34" charset="0"/>
                <a:cs typeface="Arial" panose="020B0604020202020204" pitchFamily="34" charset="0"/>
              </a:rPr>
              <a:t>Es posible en la mayoría de los casos suministrar nutrición enteral a estómago en casos de pancreatitis aguda grave. En caso de intolerancia a la nutrición enteral a estómago, la nutrición enteral por sonda avanzada a yeyuno debe intentarse.</a:t>
            </a:r>
          </a:p>
          <a:p>
            <a:pPr algn="just"/>
            <a:endParaRPr lang="es-CO" sz="2200" dirty="0">
              <a:solidFill>
                <a:schemeClr val="bg1"/>
              </a:solidFill>
              <a:latin typeface="Arial" panose="020B0604020202020204" pitchFamily="34" charset="0"/>
              <a:cs typeface="Arial" panose="020B0604020202020204" pitchFamily="34" charset="0"/>
            </a:endParaRPr>
          </a:p>
          <a:p>
            <a:pPr algn="just"/>
            <a:r>
              <a:rPr lang="es-CO" sz="2200" dirty="0">
                <a:solidFill>
                  <a:schemeClr val="bg1"/>
                </a:solidFill>
                <a:latin typeface="Arial" panose="020B0604020202020204" pitchFamily="34" charset="0"/>
                <a:cs typeface="Arial" panose="020B0604020202020204" pitchFamily="34" charset="0"/>
              </a:rPr>
              <a:t>El método de administración debe ser continuo en las 24 horas para maximizar la tolerancia. El uso de bombas de nutrición enteral es mandatorio para evitar el paso inadvertido de altos volúmenes y para cumplir con el objetivo nutricional propuesto. </a:t>
            </a:r>
          </a:p>
          <a:p>
            <a:endParaRPr lang="es-CO"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731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66682" y="1959731"/>
            <a:ext cx="7386917" cy="3200876"/>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9:</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La medición de residuos gástricos es absolutamente necesaria para evaluar la tolerancia a la nutrición enteral:</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VERDADERO</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FALSO</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630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9082038-65F9-844E-8A36-42C5B08423B1}"/>
              </a:ext>
            </a:extLst>
          </p:cNvPr>
          <p:cNvSpPr/>
          <p:nvPr/>
        </p:nvSpPr>
        <p:spPr>
          <a:xfrm>
            <a:off x="2366682" y="1959731"/>
            <a:ext cx="7386917" cy="3200876"/>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9:</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La medición de residuos gástricos es absolutamente necesaria para evaluar la tolerancia a la nutrición enteral:</a:t>
            </a:r>
          </a:p>
          <a:p>
            <a:pPr algn="ctr"/>
            <a:endParaRPr lang="es-CO" sz="2200"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VERDADERO</a:t>
            </a:r>
          </a:p>
          <a:p>
            <a:pPr algn="ctr"/>
            <a:endParaRPr lang="es-CO" sz="2200" dirty="0">
              <a:latin typeface="Arial" panose="020B0604020202020204" pitchFamily="34" charset="0"/>
              <a:cs typeface="Arial" panose="020B0604020202020204" pitchFamily="34" charset="0"/>
            </a:endParaRPr>
          </a:p>
          <a:p>
            <a:pPr algn="ctr"/>
            <a:r>
              <a:rPr lang="es-CO" sz="2200" b="1" dirty="0">
                <a:solidFill>
                  <a:srgbClr val="FFFF00"/>
                </a:solidFill>
                <a:latin typeface="Arial" panose="020B0604020202020204" pitchFamily="34" charset="0"/>
                <a:cs typeface="Arial" panose="020B0604020202020204" pitchFamily="34" charset="0"/>
              </a:rPr>
              <a:t>FALSO</a:t>
            </a:r>
          </a:p>
          <a:p>
            <a:pPr algn="ctr"/>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858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024706" y="1125788"/>
            <a:ext cx="10091530" cy="5032147"/>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dirty="0">
              <a:solidFill>
                <a:schemeClr val="bg1"/>
              </a:solidFill>
              <a:latin typeface="Arial" panose="020B0604020202020204" pitchFamily="34" charset="0"/>
              <a:cs typeface="Arial" panose="020B0604020202020204" pitchFamily="34" charset="0"/>
            </a:endParaRPr>
          </a:p>
          <a:p>
            <a:pPr algn="just"/>
            <a:r>
              <a:rPr lang="es-CO" sz="2100" dirty="0">
                <a:solidFill>
                  <a:schemeClr val="bg1"/>
                </a:solidFill>
                <a:latin typeface="Arial" panose="020B0604020202020204" pitchFamily="34" charset="0"/>
                <a:cs typeface="Arial" panose="020B0604020202020204" pitchFamily="34" charset="0"/>
              </a:rPr>
              <a:t>Dos estudios de nutrición enteral durante la enfermedad crítica que han evaluado la medición de residuos gástricos y eventuales desenlaces adversos han demostrado que la frecuencia de neumonías asociadas al ventilador (que refleja eventos de aspiración) no es mayor cuando se deja de lado la medición de los residuos gástricos. Aún más, la cantidad de calorías aportadas es mayor de manera significativa cuando no se incorpora esta medida al seguimiento de pacientes con nutrición enteral.</a:t>
            </a:r>
          </a:p>
          <a:p>
            <a:pPr algn="just"/>
            <a:endParaRPr lang="es-CO" sz="2100" dirty="0">
              <a:solidFill>
                <a:schemeClr val="bg1"/>
              </a:solidFill>
              <a:latin typeface="Arial" panose="020B0604020202020204" pitchFamily="34" charset="0"/>
              <a:cs typeface="Arial" panose="020B0604020202020204" pitchFamily="34" charset="0"/>
            </a:endParaRPr>
          </a:p>
          <a:p>
            <a:pPr algn="just"/>
            <a:r>
              <a:rPr lang="es-CO" sz="2100" dirty="0">
                <a:solidFill>
                  <a:schemeClr val="bg1"/>
                </a:solidFill>
                <a:latin typeface="Arial" panose="020B0604020202020204" pitchFamily="34" charset="0"/>
                <a:cs typeface="Arial" panose="020B0604020202020204" pitchFamily="34" charset="0"/>
              </a:rPr>
              <a:t>La evaluación de la tolerancia se hace mediante el seguimiento a otros signos y síntomas como son dolor abdominal tipo cólico, distensión abdominal, vómito o regurgitación manifiesta. El deterioro de la acidosis metabólica o el incremento del déficit de base son otros parámetros que pueden indicar intolerancia a la nutrición, específicamente, isquemia/necrosis intestinal no oclusiva.</a:t>
            </a:r>
          </a:p>
        </p:txBody>
      </p:sp>
    </p:spTree>
    <p:extLst>
      <p:ext uri="{BB962C8B-B14F-4D97-AF65-F5344CB8AC3E}">
        <p14:creationId xmlns:p14="http://schemas.microsoft.com/office/powerpoint/2010/main" val="1727545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61882" y="1480137"/>
            <a:ext cx="8050306" cy="4216539"/>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10:</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¿Cómo se puede adecuar de manera objetiva la dosis de proteína suministrada durante el seguimiento de la terapia nutricional?</a:t>
            </a:r>
          </a:p>
          <a:p>
            <a:r>
              <a:rPr lang="es-CO" sz="2200" dirty="0">
                <a:latin typeface="Arial" panose="020B0604020202020204" pitchFamily="34" charset="0"/>
                <a:cs typeface="Arial" panose="020B0604020202020204" pitchFamily="34" charset="0"/>
              </a:rPr>
              <a:t>		                       </a:t>
            </a:r>
          </a:p>
          <a:p>
            <a:pPr marL="1074738" indent="-352425"/>
            <a:r>
              <a:rPr lang="es-CO" sz="2200" dirty="0">
                <a:latin typeface="Arial" panose="020B0604020202020204" pitchFamily="34" charset="0"/>
                <a:cs typeface="Arial" panose="020B0604020202020204" pitchFamily="34" charset="0"/>
              </a:rPr>
              <a:t>A: Medición de niveles de albúmina en sangre</a:t>
            </a:r>
          </a:p>
          <a:p>
            <a:pPr marL="1074738" indent="-352425"/>
            <a:r>
              <a:rPr lang="es-CO" sz="2200" dirty="0">
                <a:latin typeface="Arial" panose="020B0604020202020204" pitchFamily="34" charset="0"/>
                <a:cs typeface="Arial" panose="020B0604020202020204" pitchFamily="34" charset="0"/>
              </a:rPr>
              <a:t>B: Cálculo del balance nitrogenado			 </a:t>
            </a:r>
          </a:p>
          <a:p>
            <a:pPr marL="1074738" indent="-352425"/>
            <a:r>
              <a:rPr lang="es-CO" sz="2200" dirty="0">
                <a:latin typeface="Arial" panose="020B0604020202020204" pitchFamily="34" charset="0"/>
                <a:cs typeface="Arial" panose="020B0604020202020204" pitchFamily="34" charset="0"/>
              </a:rPr>
              <a:t>C: Peso semanal</a:t>
            </a:r>
          </a:p>
          <a:p>
            <a:pPr marL="1074738" indent="-352425"/>
            <a:r>
              <a:rPr lang="es-CO" sz="2200" dirty="0">
                <a:latin typeface="Arial" panose="020B0604020202020204" pitchFamily="34" charset="0"/>
                <a:cs typeface="Arial" panose="020B0604020202020204" pitchFamily="34" charset="0"/>
              </a:rPr>
              <a:t>D: Correlación de los niveles de proteína C reactiva y prealbúmina</a:t>
            </a:r>
          </a:p>
          <a:p>
            <a:pPr marL="1074738" indent="-352425"/>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4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AE9A66F-EA71-9041-B495-6FE98CCACEA6}"/>
              </a:ext>
            </a:extLst>
          </p:cNvPr>
          <p:cNvSpPr/>
          <p:nvPr/>
        </p:nvSpPr>
        <p:spPr>
          <a:xfrm>
            <a:off x="2061882" y="1480137"/>
            <a:ext cx="8050306" cy="4216539"/>
          </a:xfrm>
          <a:prstGeom prst="rect">
            <a:avLst/>
          </a:prstGeom>
          <a:solidFill>
            <a:srgbClr val="9CCFF3"/>
          </a:solidFill>
        </p:spPr>
        <p:txBody>
          <a:bodyPr wrap="square">
            <a:spAutoFit/>
          </a:bodyPr>
          <a:lstStyle/>
          <a:p>
            <a:pPr algn="ctr"/>
            <a:r>
              <a:rPr lang="es-CO" sz="3000" b="1" dirty="0">
                <a:solidFill>
                  <a:schemeClr val="bg1"/>
                </a:solidFill>
                <a:latin typeface="Arial" panose="020B0604020202020204" pitchFamily="34" charset="0"/>
                <a:cs typeface="Arial" panose="020B0604020202020204" pitchFamily="34" charset="0"/>
              </a:rPr>
              <a:t>Pregunta 10:</a:t>
            </a:r>
          </a:p>
          <a:p>
            <a:pPr algn="ctr"/>
            <a:endParaRPr lang="es-CO" dirty="0">
              <a:latin typeface="Arial" panose="020B0604020202020204" pitchFamily="34" charset="0"/>
              <a:cs typeface="Arial" panose="020B0604020202020204" pitchFamily="34" charset="0"/>
            </a:endParaRPr>
          </a:p>
          <a:p>
            <a:pPr algn="ctr"/>
            <a:r>
              <a:rPr lang="es-CO" sz="2200" dirty="0">
                <a:latin typeface="Arial" panose="020B0604020202020204" pitchFamily="34" charset="0"/>
                <a:cs typeface="Arial" panose="020B0604020202020204" pitchFamily="34" charset="0"/>
              </a:rPr>
              <a:t>¿Cómo se puede adecuar de manera objetiva la dosis de proteína suministrada durante el seguimiento de la terapia nutricional?</a:t>
            </a:r>
          </a:p>
          <a:p>
            <a:r>
              <a:rPr lang="es-CO" sz="2200" dirty="0">
                <a:latin typeface="Arial" panose="020B0604020202020204" pitchFamily="34" charset="0"/>
                <a:cs typeface="Arial" panose="020B0604020202020204" pitchFamily="34" charset="0"/>
              </a:rPr>
              <a:t>		                       </a:t>
            </a:r>
          </a:p>
          <a:p>
            <a:pPr marL="1074738" indent="-352425"/>
            <a:r>
              <a:rPr lang="es-CO" sz="2200" dirty="0">
                <a:latin typeface="Arial" panose="020B0604020202020204" pitchFamily="34" charset="0"/>
                <a:cs typeface="Arial" panose="020B0604020202020204" pitchFamily="34" charset="0"/>
              </a:rPr>
              <a:t>A: Medición de niveles de albúmina en sangre</a:t>
            </a:r>
          </a:p>
          <a:p>
            <a:pPr marL="1074738" indent="-352425"/>
            <a:r>
              <a:rPr lang="es-CO" sz="2200" b="1" dirty="0">
                <a:solidFill>
                  <a:srgbClr val="FFFF00"/>
                </a:solidFill>
                <a:latin typeface="Arial" panose="020B0604020202020204" pitchFamily="34" charset="0"/>
                <a:cs typeface="Arial" panose="020B0604020202020204" pitchFamily="34" charset="0"/>
              </a:rPr>
              <a:t>B: Cálculo del balance nitrogenado		</a:t>
            </a:r>
            <a:r>
              <a:rPr lang="es-CO" sz="2200" dirty="0">
                <a:latin typeface="Arial" panose="020B0604020202020204" pitchFamily="34" charset="0"/>
                <a:cs typeface="Arial" panose="020B0604020202020204" pitchFamily="34" charset="0"/>
              </a:rPr>
              <a:t>	 </a:t>
            </a:r>
          </a:p>
          <a:p>
            <a:pPr marL="1074738" indent="-352425"/>
            <a:r>
              <a:rPr lang="es-CO" sz="2200" dirty="0">
                <a:latin typeface="Arial" panose="020B0604020202020204" pitchFamily="34" charset="0"/>
                <a:cs typeface="Arial" panose="020B0604020202020204" pitchFamily="34" charset="0"/>
              </a:rPr>
              <a:t>C: Peso semanal</a:t>
            </a:r>
          </a:p>
          <a:p>
            <a:pPr marL="1074738" indent="-352425"/>
            <a:r>
              <a:rPr lang="es-CO" sz="2200" dirty="0">
                <a:latin typeface="Arial" panose="020B0604020202020204" pitchFamily="34" charset="0"/>
                <a:cs typeface="Arial" panose="020B0604020202020204" pitchFamily="34" charset="0"/>
              </a:rPr>
              <a:t>D: Correlación de los niveles de proteína C reactiva y prealbúmina</a:t>
            </a:r>
          </a:p>
          <a:p>
            <a:pPr marL="1074738" indent="-352425"/>
            <a:endParaRPr lang="es-CO"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94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684047" y="1189272"/>
            <a:ext cx="10808706" cy="4985980"/>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b="1"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La dosis de proteína se puede adecuar mediante el cálculo del balance nitrogenado. El seguimiento de niveles de albúmina no es de utilidad como parámetro de monitoreo de la terapia nutricional. </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La correlación de niveles de proteína C reactiva y niveles de prealbúmina son de utilidad como parámetro cualitativo de seguimiento nutricional.</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La fórmula para el cálculo del balance nitrogenado es la siguiente:</a:t>
            </a:r>
          </a:p>
          <a:p>
            <a:pPr algn="ctr"/>
            <a:r>
              <a:rPr lang="es-CO" b="1" dirty="0">
                <a:solidFill>
                  <a:schemeClr val="bg1"/>
                </a:solidFill>
                <a:latin typeface="Arial" panose="020B0604020202020204" pitchFamily="34" charset="0"/>
                <a:cs typeface="Arial" panose="020B0604020202020204" pitchFamily="34" charset="0"/>
              </a:rPr>
              <a:t>Balance nitrogenado = Nitrógeno administrado – Nitrógeno eliminado</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En condiciones normales en un adulto el balance es igual a cero. El balance positivo de nitrógeno se observa fisiológicamente durante el crecimiento o en el embarazo. También los pacientes durante la fase de convalecencia en recuperación nutricional experimentan balances positivos de nitrógeno.</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El balance negativo de nitrógeno se observa durante el estrés metabólico por enfermedad (traumatismos o infección) y refleja el catabolismo proteico.</a:t>
            </a:r>
          </a:p>
        </p:txBody>
      </p:sp>
    </p:spTree>
    <p:extLst>
      <p:ext uri="{BB962C8B-B14F-4D97-AF65-F5344CB8AC3E}">
        <p14:creationId xmlns:p14="http://schemas.microsoft.com/office/powerpoint/2010/main" val="162586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80986125"/>
              </p:ext>
            </p:extLst>
          </p:nvPr>
        </p:nvGraphicFramePr>
        <p:xfrm>
          <a:off x="2590939" y="455243"/>
          <a:ext cx="7691439" cy="5852160"/>
        </p:xfrm>
        <a:graphic>
          <a:graphicData uri="http://schemas.openxmlformats.org/drawingml/2006/table">
            <a:tbl>
              <a:tblPr firstRow="1" bandRow="1">
                <a:tableStyleId>{5C22544A-7EE6-4342-B048-85BDC9FD1C3A}</a:tableStyleId>
              </a:tblPr>
              <a:tblGrid>
                <a:gridCol w="2563813">
                  <a:extLst>
                    <a:ext uri="{9D8B030D-6E8A-4147-A177-3AD203B41FA5}">
                      <a16:colId xmlns:a16="http://schemas.microsoft.com/office/drawing/2014/main" val="14629322"/>
                    </a:ext>
                  </a:extLst>
                </a:gridCol>
                <a:gridCol w="2563813">
                  <a:extLst>
                    <a:ext uri="{9D8B030D-6E8A-4147-A177-3AD203B41FA5}">
                      <a16:colId xmlns:a16="http://schemas.microsoft.com/office/drawing/2014/main" val="4213525269"/>
                    </a:ext>
                  </a:extLst>
                </a:gridCol>
                <a:gridCol w="2563813">
                  <a:extLst>
                    <a:ext uri="{9D8B030D-6E8A-4147-A177-3AD203B41FA5}">
                      <a16:colId xmlns:a16="http://schemas.microsoft.com/office/drawing/2014/main" val="664855554"/>
                    </a:ext>
                  </a:extLst>
                </a:gridCol>
              </a:tblGrid>
              <a:tr h="599395">
                <a:tc>
                  <a:txBody>
                    <a:bodyPr/>
                    <a:lstStyle/>
                    <a:p>
                      <a:pPr algn="ctr"/>
                      <a:endParaRPr lang="es-419" sz="1600" dirty="0"/>
                    </a:p>
                  </a:txBody>
                  <a:tcPr/>
                </a:tc>
                <a:tc>
                  <a:txBody>
                    <a:bodyPr/>
                    <a:lstStyle/>
                    <a:p>
                      <a:pPr algn="ctr"/>
                      <a:r>
                        <a:rPr lang="en-US" sz="1600" b="1" kern="1200" dirty="0" err="1">
                          <a:solidFill>
                            <a:schemeClr val="lt1"/>
                          </a:solidFill>
                          <a:effectLst/>
                          <a:latin typeface="Arial" panose="020B0604020202020204" pitchFamily="34" charset="0"/>
                          <a:ea typeface="+mn-ea"/>
                          <a:cs typeface="Arial" panose="020B0604020202020204" pitchFamily="34" charset="0"/>
                        </a:rPr>
                        <a:t>Resultados</a:t>
                      </a:r>
                      <a:r>
                        <a:rPr lang="en-US" sz="1600" b="1" kern="1200" dirty="0">
                          <a:solidFill>
                            <a:schemeClr val="lt1"/>
                          </a:solidFill>
                          <a:effectLst/>
                          <a:latin typeface="Arial" panose="020B0604020202020204" pitchFamily="34" charset="0"/>
                          <a:ea typeface="+mn-ea"/>
                          <a:cs typeface="Arial" panose="020B0604020202020204" pitchFamily="34" charset="0"/>
                        </a:rPr>
                        <a:t> del </a:t>
                      </a:r>
                      <a:r>
                        <a:rPr lang="en-US" sz="1600" b="1" kern="1200" dirty="0" err="1">
                          <a:solidFill>
                            <a:schemeClr val="lt1"/>
                          </a:solidFill>
                          <a:effectLst/>
                          <a:latin typeface="Arial" panose="020B0604020202020204" pitchFamily="34" charset="0"/>
                          <a:ea typeface="+mn-ea"/>
                          <a:cs typeface="Arial" panose="020B0604020202020204" pitchFamily="34" charset="0"/>
                        </a:rPr>
                        <a:t>paciente</a:t>
                      </a:r>
                      <a:endParaRPr lang="es-CO" sz="1600" b="1" kern="1200" dirty="0">
                        <a:solidFill>
                          <a:schemeClr val="lt1"/>
                        </a:solidFill>
                        <a:effectLst/>
                        <a:latin typeface="Arial" panose="020B0604020202020204" pitchFamily="34" charset="0"/>
                        <a:ea typeface="+mn-ea"/>
                        <a:cs typeface="Arial" panose="020B0604020202020204" pitchFamily="34" charset="0"/>
                      </a:endParaRPr>
                    </a:p>
                    <a:p>
                      <a:pPr algn="ctr"/>
                      <a:r>
                        <a:rPr lang="en-US" sz="1600" b="1" kern="1200" dirty="0" err="1">
                          <a:solidFill>
                            <a:schemeClr val="lt1"/>
                          </a:solidFill>
                          <a:effectLst/>
                          <a:latin typeface="Arial" panose="020B0604020202020204" pitchFamily="34" charset="0"/>
                          <a:ea typeface="+mn-ea"/>
                          <a:cs typeface="Arial" panose="020B0604020202020204" pitchFamily="34" charset="0"/>
                        </a:rPr>
                        <a:t>Unidades</a:t>
                      </a:r>
                      <a:r>
                        <a:rPr lang="en-US" sz="1600" b="1" kern="1200" dirty="0">
                          <a:solidFill>
                            <a:schemeClr val="lt1"/>
                          </a:solidFill>
                          <a:effectLst/>
                          <a:latin typeface="Arial" panose="020B0604020202020204" pitchFamily="34" charset="0"/>
                          <a:ea typeface="+mn-ea"/>
                          <a:cs typeface="Arial" panose="020B0604020202020204" pitchFamily="34" charset="0"/>
                        </a:rPr>
                        <a:t> </a:t>
                      </a:r>
                      <a:r>
                        <a:rPr lang="en-US" sz="1600" b="1" kern="1200" dirty="0" err="1">
                          <a:solidFill>
                            <a:schemeClr val="lt1"/>
                          </a:solidFill>
                          <a:effectLst/>
                          <a:latin typeface="Arial" panose="020B0604020202020204" pitchFamily="34" charset="0"/>
                          <a:ea typeface="+mn-ea"/>
                          <a:cs typeface="Arial" panose="020B0604020202020204" pitchFamily="34" charset="0"/>
                        </a:rPr>
                        <a:t>tradicionales</a:t>
                      </a:r>
                      <a:endParaRPr lang="en-US" sz="1600" dirty="0">
                        <a:latin typeface="Arial" panose="020B0604020202020204" pitchFamily="34" charset="0"/>
                        <a:cs typeface="Arial" panose="020B0604020202020204" pitchFamily="34" charset="0"/>
                      </a:endParaRPr>
                    </a:p>
                    <a:p>
                      <a:pPr algn="ctr"/>
                      <a:endParaRPr lang="es-419"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effectLst/>
                          <a:latin typeface="Arial" panose="020B0604020202020204" pitchFamily="34" charset="0"/>
                          <a:ea typeface="+mn-ea"/>
                          <a:cs typeface="Arial" panose="020B0604020202020204" pitchFamily="34" charset="0"/>
                        </a:rPr>
                        <a:t>Valores</a:t>
                      </a:r>
                      <a:r>
                        <a:rPr lang="en-US" sz="1600" b="1" kern="1200" dirty="0">
                          <a:solidFill>
                            <a:schemeClr val="lt1"/>
                          </a:solidFill>
                          <a:effectLst/>
                          <a:latin typeface="Arial" panose="020B0604020202020204" pitchFamily="34" charset="0"/>
                          <a:ea typeface="+mn-ea"/>
                          <a:cs typeface="Arial" panose="020B0604020202020204" pitchFamily="34" charset="0"/>
                        </a:rPr>
                        <a:t> </a:t>
                      </a:r>
                      <a:r>
                        <a:rPr lang="en-US" sz="1600" b="1" kern="1200" dirty="0" err="1">
                          <a:solidFill>
                            <a:schemeClr val="lt1"/>
                          </a:solidFill>
                          <a:effectLst/>
                          <a:latin typeface="Arial" panose="020B0604020202020204" pitchFamily="34" charset="0"/>
                          <a:ea typeface="+mn-ea"/>
                          <a:cs typeface="Arial" panose="020B0604020202020204" pitchFamily="34" charset="0"/>
                        </a:rPr>
                        <a:t>normales</a:t>
                      </a:r>
                      <a:r>
                        <a:rPr lang="en-US" sz="1600" b="1" kern="1200" dirty="0">
                          <a:solidFill>
                            <a:schemeClr val="lt1"/>
                          </a:solidFill>
                          <a:effectLst/>
                          <a:latin typeface="Arial" panose="020B0604020202020204" pitchFamily="34" charset="0"/>
                          <a:ea typeface="+mn-ea"/>
                          <a:cs typeface="Arial" panose="020B0604020202020204" pitchFamily="34" charset="0"/>
                        </a:rPr>
                        <a:t> </a:t>
                      </a:r>
                      <a:r>
                        <a:rPr lang="en-US" sz="1600" b="1" kern="1200" dirty="0" err="1">
                          <a:solidFill>
                            <a:schemeClr val="lt1"/>
                          </a:solidFill>
                          <a:effectLst/>
                          <a:latin typeface="Arial" panose="020B0604020202020204" pitchFamily="34" charset="0"/>
                          <a:ea typeface="+mn-ea"/>
                          <a:cs typeface="Arial" panose="020B0604020202020204" pitchFamily="34" charset="0"/>
                        </a:rPr>
                        <a:t>Unidades</a:t>
                      </a:r>
                      <a:r>
                        <a:rPr lang="en-US" sz="1600" b="1" kern="1200" dirty="0">
                          <a:solidFill>
                            <a:schemeClr val="lt1"/>
                          </a:solidFill>
                          <a:effectLst/>
                          <a:latin typeface="Arial" panose="020B0604020202020204" pitchFamily="34" charset="0"/>
                          <a:ea typeface="+mn-ea"/>
                          <a:cs typeface="Arial" panose="020B0604020202020204" pitchFamily="34" charset="0"/>
                        </a:rPr>
                        <a:t> </a:t>
                      </a:r>
                      <a:r>
                        <a:rPr lang="en-US" sz="1600" b="1" kern="1200" dirty="0" err="1">
                          <a:solidFill>
                            <a:schemeClr val="lt1"/>
                          </a:solidFill>
                          <a:effectLst/>
                          <a:latin typeface="Arial" panose="020B0604020202020204" pitchFamily="34" charset="0"/>
                          <a:ea typeface="+mn-ea"/>
                          <a:cs typeface="Arial" panose="020B0604020202020204" pitchFamily="34" charset="0"/>
                        </a:rPr>
                        <a:t>tradicionales</a:t>
                      </a:r>
                      <a:endParaRPr lang="en-US" sz="1600" dirty="0">
                        <a:latin typeface="Arial" panose="020B0604020202020204" pitchFamily="34" charset="0"/>
                        <a:cs typeface="Arial" panose="020B0604020202020204" pitchFamily="34" charset="0"/>
                      </a:endParaRPr>
                    </a:p>
                    <a:p>
                      <a:pPr algn="ctr"/>
                      <a:endParaRPr lang="es-419" sz="1600" dirty="0"/>
                    </a:p>
                  </a:txBody>
                  <a:tcPr/>
                </a:tc>
                <a:extLst>
                  <a:ext uri="{0D108BD9-81ED-4DB2-BD59-A6C34878D82A}">
                    <a16:rowId xmlns:a16="http://schemas.microsoft.com/office/drawing/2014/main" val="2242971365"/>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Recuento</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 de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leucocitos</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Arial" panose="020B0604020202020204" pitchFamily="34" charset="0"/>
                          <a:ea typeface="Arial" panose="020B060402020202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21.3</a:t>
                      </a:r>
                      <a:r>
                        <a:rPr lang="en-US" sz="1600" b="0" spc="-5"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x</a:t>
                      </a:r>
                      <a:r>
                        <a:rPr lang="en-US" sz="1600" b="0" spc="-5"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103/</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uL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Arial" panose="020B0604020202020204" pitchFamily="34" charset="0"/>
                          <a:ea typeface="Arial" panose="020B0604020202020204" pitchFamily="34" charset="0"/>
                          <a:cs typeface="Arial" panose="020B0604020202020204" pitchFamily="34" charset="0"/>
                        </a:rPr>
                        <a:t> </a:t>
                      </a:r>
                      <a:r>
                        <a:rPr lang="en-US" sz="1600" b="0" dirty="0">
                          <a:solidFill>
                            <a:srgbClr val="231F20"/>
                          </a:solidFill>
                          <a:effectLst/>
                          <a:latin typeface="Arial" panose="020B0604020202020204" pitchFamily="34" charset="0"/>
                          <a:ea typeface="Arial MT Std"/>
                          <a:cs typeface="Arial" panose="020B0604020202020204" pitchFamily="34" charset="0"/>
                        </a:rPr>
                        <a:t>4.5</a:t>
                      </a:r>
                      <a:r>
                        <a:rPr lang="en-US" sz="1600" b="0" spc="-5" dirty="0">
                          <a:solidFill>
                            <a:srgbClr val="231F20"/>
                          </a:solidFill>
                          <a:effectLst/>
                          <a:latin typeface="Arial" panose="020B0604020202020204" pitchFamily="34" charset="0"/>
                          <a:ea typeface="Arial MT Std"/>
                          <a:cs typeface="Arial" panose="020B0604020202020204" pitchFamily="34" charset="0"/>
                        </a:rPr>
                        <a:t> </a:t>
                      </a:r>
                      <a:r>
                        <a:rPr lang="en-US" sz="1600" b="0" dirty="0">
                          <a:solidFill>
                            <a:srgbClr val="231F20"/>
                          </a:solidFill>
                          <a:effectLst/>
                          <a:latin typeface="Arial" panose="020B0604020202020204" pitchFamily="34" charset="0"/>
                          <a:ea typeface="Arial MT Std"/>
                          <a:cs typeface="Arial" panose="020B0604020202020204" pitchFamily="34" charset="0"/>
                        </a:rPr>
                        <a:t>– 10</a:t>
                      </a:r>
                      <a:r>
                        <a:rPr lang="en-US" sz="1600" b="0" spc="305" dirty="0">
                          <a:solidFill>
                            <a:srgbClr val="231F20"/>
                          </a:solidFill>
                          <a:effectLst/>
                          <a:latin typeface="Arial" panose="020B0604020202020204" pitchFamily="34" charset="0"/>
                          <a:ea typeface="Arial MT Std"/>
                          <a:cs typeface="Arial" panose="020B0604020202020204" pitchFamily="34" charset="0"/>
                        </a:rPr>
                        <a:t> </a:t>
                      </a:r>
                      <a:r>
                        <a:rPr lang="en-US" sz="1600" b="0" dirty="0">
                          <a:solidFill>
                            <a:srgbClr val="231F20"/>
                          </a:solidFill>
                          <a:effectLst/>
                          <a:latin typeface="Arial" panose="020B0604020202020204" pitchFamily="34" charset="0"/>
                          <a:ea typeface="Arial MT Std"/>
                          <a:cs typeface="Arial" panose="020B0604020202020204" pitchFamily="34" charset="0"/>
                        </a:rPr>
                        <a:t>x</a:t>
                      </a:r>
                      <a:r>
                        <a:rPr lang="en-US" sz="1600" b="0" spc="-5" dirty="0">
                          <a:solidFill>
                            <a:srgbClr val="231F20"/>
                          </a:solidFill>
                          <a:effectLst/>
                          <a:latin typeface="Arial" panose="020B0604020202020204" pitchFamily="34" charset="0"/>
                          <a:ea typeface="Arial MT Std"/>
                          <a:cs typeface="Arial" panose="020B0604020202020204" pitchFamily="34" charset="0"/>
                        </a:rPr>
                        <a:t> </a:t>
                      </a:r>
                      <a:r>
                        <a:rPr lang="en-US" sz="1600" b="0" dirty="0">
                          <a:solidFill>
                            <a:srgbClr val="231F20"/>
                          </a:solidFill>
                          <a:effectLst/>
                          <a:latin typeface="Arial" panose="020B0604020202020204" pitchFamily="34" charset="0"/>
                          <a:ea typeface="Arial MT Std"/>
                          <a:cs typeface="Arial" panose="020B0604020202020204" pitchFamily="34" charset="0"/>
                        </a:rPr>
                        <a:t>103/</a:t>
                      </a:r>
                      <a:r>
                        <a:rPr lang="en-US" sz="1600" b="0" dirty="0" err="1">
                          <a:solidFill>
                            <a:srgbClr val="231F20"/>
                          </a:solidFill>
                          <a:effectLst/>
                          <a:latin typeface="Arial" panose="020B0604020202020204" pitchFamily="34" charset="0"/>
                          <a:ea typeface="Arial MT Std"/>
                          <a:cs typeface="Arial" panose="020B0604020202020204" pitchFamily="34" charset="0"/>
                        </a:rPr>
                        <a:t>Ul</a:t>
                      </a:r>
                      <a:endParaRPr lang="en-US" sz="1600" b="0" dirty="0">
                        <a:solidFill>
                          <a:srgbClr val="231F20"/>
                        </a:solidFill>
                        <a:effectLst/>
                        <a:latin typeface="Arial" panose="020B0604020202020204" pitchFamily="34" charset="0"/>
                        <a:ea typeface="Arial MT Std"/>
                        <a:cs typeface="Arial" panose="020B0604020202020204" pitchFamily="34" charset="0"/>
                      </a:endParaRPr>
                    </a:p>
                  </a:txBody>
                  <a:tcPr/>
                </a:tc>
                <a:extLst>
                  <a:ext uri="{0D108BD9-81ED-4DB2-BD59-A6C34878D82A}">
                    <a16:rowId xmlns:a16="http://schemas.microsoft.com/office/drawing/2014/main" val="4270523159"/>
                  </a:ext>
                </a:extLst>
              </a:tr>
              <a:tr h="239758">
                <a:tc>
                  <a:txBody>
                    <a:bodyPr/>
                    <a:lstStyle/>
                    <a:p>
                      <a:pPr algn="ct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Sodio</a:t>
                      </a:r>
                      <a:endParaRPr lang="es-419"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130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135 – 145</a:t>
                      </a:r>
                      <a:r>
                        <a:rPr lang="en-US" sz="1600" b="0" spc="305" dirty="0">
                          <a:solidFill>
                            <a:srgbClr val="231F20"/>
                          </a:solidFill>
                          <a:effectLst/>
                          <a:latin typeface="Arial" panose="020B0604020202020204" pitchFamily="34" charset="0"/>
                          <a:ea typeface="Arial MT Std"/>
                          <a:cs typeface="Arial" panose="020B0604020202020204" pitchFamily="34" charset="0"/>
                        </a:rPr>
                        <a:t> </a:t>
                      </a:r>
                      <a:r>
                        <a:rPr lang="en-US" sz="1600" b="0" dirty="0" err="1">
                          <a:solidFill>
                            <a:srgbClr val="231F20"/>
                          </a:solidFill>
                          <a:effectLst/>
                          <a:latin typeface="Arial" panose="020B0604020202020204" pitchFamily="34" charset="0"/>
                          <a:ea typeface="Arial MT Std"/>
                          <a:cs typeface="Arial" panose="020B0604020202020204" pitchFamily="34" charset="0"/>
                        </a:rPr>
                        <a:t>mEq</a:t>
                      </a:r>
                      <a:r>
                        <a:rPr lang="en-US" sz="1600" b="0" dirty="0">
                          <a:solidFill>
                            <a:srgbClr val="231F20"/>
                          </a:solidFill>
                          <a:effectLst/>
                          <a:latin typeface="Arial" panose="020B0604020202020204" pitchFamily="34" charset="0"/>
                          <a:ea typeface="Arial MT Std"/>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41577259"/>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spc="-5"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Potasio</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3.1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3.5 – 5.5 </a:t>
                      </a:r>
                      <a:r>
                        <a:rPr lang="en-US" sz="1600" b="0" dirty="0" err="1">
                          <a:solidFill>
                            <a:srgbClr val="231F20"/>
                          </a:solidFill>
                          <a:effectLst/>
                          <a:latin typeface="Arial" panose="020B0604020202020204" pitchFamily="34" charset="0"/>
                          <a:ea typeface="Arial MT Std"/>
                          <a:cs typeface="Arial" panose="020B0604020202020204" pitchFamily="34" charset="0"/>
                        </a:rPr>
                        <a:t>mEq</a:t>
                      </a:r>
                      <a:r>
                        <a:rPr lang="en-US" sz="1600" b="0" dirty="0">
                          <a:solidFill>
                            <a:srgbClr val="231F20"/>
                          </a:solidFill>
                          <a:effectLst/>
                          <a:latin typeface="Arial" panose="020B0604020202020204" pitchFamily="34" charset="0"/>
                          <a:ea typeface="Arial MT Std"/>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36339669"/>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Cloro</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108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98 - 106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342788552"/>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spc="-5"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Bicarbonato</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18 - 23 </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442603198"/>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Magnesio</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2 mg/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1.5 – 2.5 mg/</a:t>
                      </a:r>
                      <a:r>
                        <a:rPr lang="en-US" sz="1600" b="0" dirty="0" err="1">
                          <a:solidFill>
                            <a:srgbClr val="231F20"/>
                          </a:solidFill>
                          <a:effectLst/>
                          <a:latin typeface="Arial" panose="020B0604020202020204" pitchFamily="34" charset="0"/>
                          <a:ea typeface="Arial MT Std"/>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204760830"/>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spc="-5"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Fósforo</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2.8 mg/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2.5 – 5.0 mg/</a:t>
                      </a:r>
                      <a:r>
                        <a:rPr lang="en-US" sz="1600" b="0" dirty="0" err="1">
                          <a:solidFill>
                            <a:srgbClr val="231F20"/>
                          </a:solidFill>
                          <a:effectLst/>
                          <a:latin typeface="Arial" panose="020B0604020202020204" pitchFamily="34" charset="0"/>
                          <a:ea typeface="Arial MT Std"/>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294807561"/>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Albúmina</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3.2</a:t>
                      </a:r>
                      <a:r>
                        <a:rPr lang="en-US" sz="1600" b="0" spc="305"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3.5 – 5.0 g/</a:t>
                      </a:r>
                      <a:r>
                        <a:rPr lang="en-US" sz="1600" b="0" dirty="0" err="1">
                          <a:solidFill>
                            <a:srgbClr val="231F20"/>
                          </a:solidFill>
                          <a:effectLst/>
                          <a:latin typeface="Arial" panose="020B0604020202020204" pitchFamily="34" charset="0"/>
                          <a:ea typeface="Arial MT Std"/>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075168575"/>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Prealbúmina</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15 mg/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18 - 28 mg/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469374271"/>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Proteína</a:t>
                      </a:r>
                      <a:r>
                        <a:rPr lang="en-US" sz="1600" b="0" spc="305"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C </a:t>
                      </a:r>
                      <a:r>
                        <a:rPr lang="en-US" sz="1600" b="0" spc="-5"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reactiva</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20 mg/</a:t>
                      </a:r>
                      <a:r>
                        <a:rPr lang="en-US" sz="1600" b="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0 – 1.0 mg/</a:t>
                      </a:r>
                      <a:r>
                        <a:rPr lang="en-US" sz="1600" b="0" dirty="0" err="1">
                          <a:solidFill>
                            <a:srgbClr val="231F20"/>
                          </a:solidFill>
                          <a:effectLst/>
                          <a:latin typeface="Arial" panose="020B0604020202020204" pitchFamily="34" charset="0"/>
                          <a:ea typeface="Arial MT Std"/>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70541867"/>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spc="-5"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Relación</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spc="-5" dirty="0">
                          <a:solidFill>
                            <a:srgbClr val="231F20"/>
                          </a:solidFill>
                          <a:effectLst/>
                          <a:latin typeface="Arial" panose="020B0604020202020204" pitchFamily="34" charset="0"/>
                          <a:ea typeface="Calibri" panose="020F0502020204030204" pitchFamily="34" charset="0"/>
                          <a:cs typeface="Arial" panose="020B0604020202020204" pitchFamily="34" charset="0"/>
                        </a:rPr>
                        <a:t>PaO2/</a:t>
                      </a:r>
                      <a:r>
                        <a:rPr lang="en-US" sz="1600" b="0" spc="115"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FIO2</a:t>
                      </a:r>
                      <a:r>
                        <a:rPr lang="en-US" sz="1600" b="0" spc="22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Calibri" panose="020F0502020204030204" pitchFamily="34" charset="0"/>
                          <a:cs typeface="Arial" panose="020B0604020202020204" pitchFamily="34" charset="0"/>
                        </a:rPr>
                        <a:t>300</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solidFill>
                            <a:srgbClr val="231F20"/>
                          </a:solidFill>
                          <a:effectLst/>
                          <a:latin typeface="Arial" panose="020B0604020202020204" pitchFamily="34" charset="0"/>
                          <a:ea typeface="Arial MT Std"/>
                          <a:cs typeface="Arial" panose="020B0604020202020204" pitchFamily="34" charset="0"/>
                        </a:rPr>
                        <a:t>300 – 500</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847939856"/>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Glicemia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180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70 – 110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79061571"/>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Creatinina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1.3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0.7 – 1.3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375074241"/>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Recuento de plaquetas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100.000/mm³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150.000 – 400.000/mm³</a:t>
                      </a:r>
                    </a:p>
                  </a:txBody>
                  <a:tcPr/>
                </a:tc>
                <a:extLst>
                  <a:ext uri="{0D108BD9-81ED-4DB2-BD59-A6C34878D82A}">
                    <a16:rowId xmlns:a16="http://schemas.microsoft.com/office/drawing/2014/main" val="61657454"/>
                  </a:ext>
                </a:extLst>
              </a:tr>
              <a:tr h="2397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Bilirrubina total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2.2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endParaRPr lang="es-CO" sz="1600" b="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0" dirty="0">
                          <a:effectLst/>
                          <a:latin typeface="Arial" panose="020B0604020202020204" pitchFamily="34" charset="0"/>
                          <a:ea typeface="Calibri" panose="020F0502020204030204" pitchFamily="34" charset="0"/>
                          <a:cs typeface="Arial" panose="020B0604020202020204" pitchFamily="34" charset="0"/>
                        </a:rPr>
                        <a:t>0.3 – 1.3 mg/</a:t>
                      </a:r>
                      <a:r>
                        <a:rPr lang="es-CO" sz="1600" b="0" dirty="0" err="1">
                          <a:effectLst/>
                          <a:latin typeface="Arial" panose="020B0604020202020204" pitchFamily="34" charset="0"/>
                          <a:ea typeface="Calibri" panose="020F0502020204030204" pitchFamily="34" charset="0"/>
                          <a:cs typeface="Arial" panose="020B0604020202020204" pitchFamily="34" charset="0"/>
                        </a:rPr>
                        <a:t>dL</a:t>
                      </a:r>
                      <a:r>
                        <a:rPr lang="es-CO" sz="1600" b="0" dirty="0">
                          <a:effectLst/>
                          <a:latin typeface="Arial" panose="020B0604020202020204" pitchFamily="34" charset="0"/>
                          <a:ea typeface="Calibri" panose="020F0502020204030204" pitchFamily="34" charset="0"/>
                          <a:cs typeface="Arial" panose="020B0604020202020204" pitchFamily="34" charset="0"/>
                        </a:rPr>
                        <a:t> </a:t>
                      </a:r>
                    </a:p>
                  </a:txBody>
                  <a:tcPr/>
                </a:tc>
                <a:extLst>
                  <a:ext uri="{0D108BD9-81ED-4DB2-BD59-A6C34878D82A}">
                    <a16:rowId xmlns:a16="http://schemas.microsoft.com/office/drawing/2014/main" val="2134697699"/>
                  </a:ext>
                </a:extLst>
              </a:tr>
            </a:tbl>
          </a:graphicData>
        </a:graphic>
      </p:graphicFrame>
      <p:sp>
        <p:nvSpPr>
          <p:cNvPr id="3" name="Rectángulo 2">
            <a:extLst>
              <a:ext uri="{FF2B5EF4-FFF2-40B4-BE49-F238E27FC236}">
                <a16:creationId xmlns:a16="http://schemas.microsoft.com/office/drawing/2014/main" id="{4E7B291C-03A8-CD46-888F-0CE491F8F169}"/>
              </a:ext>
            </a:extLst>
          </p:cNvPr>
          <p:cNvSpPr/>
          <p:nvPr/>
        </p:nvSpPr>
        <p:spPr>
          <a:xfrm>
            <a:off x="735105" y="1079811"/>
            <a:ext cx="1649507" cy="1753036"/>
          </a:xfrm>
          <a:prstGeom prst="rect">
            <a:avLst/>
          </a:prstGeom>
        </p:spPr>
        <p:txBody>
          <a:bodyPr wrap="square">
            <a:spAutoFit/>
          </a:bodyPr>
          <a:lstStyle/>
          <a:p>
            <a:r>
              <a:rPr lang="es-419" dirty="0">
                <a:latin typeface="Arial" panose="020B0604020202020204" pitchFamily="34" charset="0"/>
                <a:cs typeface="Arial" panose="020B0604020202020204" pitchFamily="34" charset="0"/>
              </a:rPr>
              <a:t>Los resultados de laboratorio pertinentes son los siguientes:</a:t>
            </a:r>
          </a:p>
        </p:txBody>
      </p:sp>
    </p:spTree>
    <p:extLst>
      <p:ext uri="{BB962C8B-B14F-4D97-AF65-F5344CB8AC3E}">
        <p14:creationId xmlns:p14="http://schemas.microsoft.com/office/powerpoint/2010/main" val="3502850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484094" y="974483"/>
            <a:ext cx="11205883" cy="543225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CO" sz="2400" b="1" dirty="0">
                <a:solidFill>
                  <a:srgbClr val="0070C0"/>
                </a:solidFill>
                <a:latin typeface="Arial" panose="020B0604020202020204" pitchFamily="34" charset="0"/>
                <a:cs typeface="Arial" panose="020B0604020202020204" pitchFamily="34" charset="0"/>
              </a:rPr>
              <a:t>Cálculo del balance nitrogenado</a:t>
            </a:r>
          </a:p>
          <a:p>
            <a:pPr algn="just"/>
            <a:endParaRPr lang="es-CO" sz="1700"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Para el cálculo del balance nitrogenado es necesario conocer la cantidad de nitrógeno aportado, sea por vía oral, enteral o parenteral:</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En el presente caso se indicaron 108 gramos de proteína por día. La cantidad de nitrógeno aportado será:  108 * 0,16  = 17 gramos de Nitrógeno.</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El nitrógeno eliminado es igual al nitrógeno urinario medido en muestra de orina recolectada en 24 horas (principal fuente de eliminación de nitrógeno) más las pérdidas insensible de nitrógeno que se calculan en 4 gramos día (pérdidas por piel y heces).</a:t>
            </a:r>
          </a:p>
          <a:p>
            <a:pPr algn="just"/>
            <a:r>
              <a:rPr lang="es-CO" dirty="0">
                <a:latin typeface="Arial" panose="020B0604020202020204" pitchFamily="34" charset="0"/>
                <a:cs typeface="Arial" panose="020B0604020202020204" pitchFamily="34" charset="0"/>
              </a:rPr>
              <a:t>Resultado de la medición de nitrógeno ureico urinario: 15 gramos.</a:t>
            </a:r>
          </a:p>
          <a:p>
            <a:pPr algn="just"/>
            <a:r>
              <a:rPr lang="es-CO" dirty="0">
                <a:latin typeface="Arial" panose="020B0604020202020204" pitchFamily="34" charset="0"/>
                <a:cs typeface="Arial" panose="020B0604020202020204" pitchFamily="34" charset="0"/>
              </a:rPr>
              <a:t>Por lo tanto las pérdidas de nitrógeno totales son:  15 + 4 = 19</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El balance nitrogenado en este caso es negativo de -2.</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Las limitaciones de este método son: errores en la toma de la muestra de orina, insuficiencia renal o filtración glomerular &lt; 50 ml/min, cirrosis o falla hepática y aumento de las pérdidas insensibles de nitrógeno (abdomen abierto, quemaduras mayores, diarrea grave o fístulas enterocutáneas de alto gasto).</a:t>
            </a:r>
          </a:p>
        </p:txBody>
      </p:sp>
    </p:spTree>
    <p:extLst>
      <p:ext uri="{BB962C8B-B14F-4D97-AF65-F5344CB8AC3E}">
        <p14:creationId xmlns:p14="http://schemas.microsoft.com/office/powerpoint/2010/main" val="191590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048000" y="1951673"/>
            <a:ext cx="6096000" cy="3046988"/>
          </a:xfrm>
          <a:prstGeom prst="rect">
            <a:avLst/>
          </a:prstGeom>
          <a:solidFill>
            <a:srgbClr val="9CCFF3"/>
          </a:solidFill>
        </p:spPr>
        <p:txBody>
          <a:bodyPr>
            <a:spAutoFit/>
          </a:bodyPr>
          <a:lstStyle/>
          <a:p>
            <a:pPr algn="ctr"/>
            <a:r>
              <a:rPr lang="es-CO" sz="3000" b="1" dirty="0">
                <a:solidFill>
                  <a:srgbClr val="FFFFFF"/>
                </a:solidFill>
                <a:latin typeface="Arial" panose="020B0604020202020204" pitchFamily="34" charset="0"/>
                <a:cs typeface="Arial" panose="020B0604020202020204" pitchFamily="34" charset="0"/>
              </a:rPr>
              <a:t>Pregunta 1:</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utilización de medicamentos </a:t>
            </a:r>
            <a:r>
              <a:rPr lang="es-CO" dirty="0" err="1">
                <a:latin typeface="Arial" panose="020B0604020202020204" pitchFamily="34" charset="0"/>
                <a:cs typeface="Arial" panose="020B0604020202020204" pitchFamily="34" charset="0"/>
              </a:rPr>
              <a:t>vasopresores</a:t>
            </a:r>
            <a:r>
              <a:rPr lang="es-CO" dirty="0">
                <a:latin typeface="Arial" panose="020B0604020202020204" pitchFamily="34" charset="0"/>
                <a:cs typeface="Arial" panose="020B0604020202020204" pitchFamily="34" charset="0"/>
              </a:rPr>
              <a:t> indica inestabilidad hemodinámica y contraindica la iniciación de la terapia nutricional a pesar de los signos vitales actuales.</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p>
        </p:txBody>
      </p:sp>
    </p:spTree>
    <p:extLst>
      <p:ext uri="{BB962C8B-B14F-4D97-AF65-F5344CB8AC3E}">
        <p14:creationId xmlns:p14="http://schemas.microsoft.com/office/powerpoint/2010/main" val="373308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1951673"/>
            <a:ext cx="6096000" cy="3046988"/>
          </a:xfrm>
          <a:prstGeom prst="rect">
            <a:avLst/>
          </a:prstGeom>
          <a:solidFill>
            <a:srgbClr val="9CCFF3"/>
          </a:solidFill>
        </p:spPr>
        <p:txBody>
          <a:bodyPr>
            <a:spAutoFit/>
          </a:bodyPr>
          <a:lstStyle/>
          <a:p>
            <a:pPr algn="ctr"/>
            <a:r>
              <a:rPr lang="es-CO" sz="3000" b="1" dirty="0">
                <a:solidFill>
                  <a:srgbClr val="FFFFFF"/>
                </a:solidFill>
                <a:latin typeface="Arial" panose="020B0604020202020204" pitchFamily="34" charset="0"/>
                <a:cs typeface="Arial" panose="020B0604020202020204" pitchFamily="34" charset="0"/>
              </a:rPr>
              <a:t>Pregunta 1:</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utilización de medicamentos </a:t>
            </a:r>
            <a:r>
              <a:rPr lang="es-CO" dirty="0" err="1">
                <a:latin typeface="Arial" panose="020B0604020202020204" pitchFamily="34" charset="0"/>
                <a:cs typeface="Arial" panose="020B0604020202020204" pitchFamily="34" charset="0"/>
              </a:rPr>
              <a:t>vasopresores</a:t>
            </a:r>
            <a:r>
              <a:rPr lang="es-CO" dirty="0">
                <a:latin typeface="Arial" panose="020B0604020202020204" pitchFamily="34" charset="0"/>
                <a:cs typeface="Arial" panose="020B0604020202020204" pitchFamily="34" charset="0"/>
              </a:rPr>
              <a:t> indica inestabilidad hemodinámica y contraindica la iniciación de la terapia nutricional a pesar de los signos vitales actuales.</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b="1" dirty="0">
                <a:solidFill>
                  <a:srgbClr val="FFFF00"/>
                </a:solidFill>
                <a:latin typeface="Arial" panose="020B0604020202020204" pitchFamily="34" charset="0"/>
                <a:cs typeface="Arial" panose="020B0604020202020204" pitchFamily="34" charset="0"/>
              </a:rPr>
              <a:t>FALSO</a:t>
            </a:r>
          </a:p>
        </p:txBody>
      </p:sp>
    </p:spTree>
    <p:extLst>
      <p:ext uri="{BB962C8B-B14F-4D97-AF65-F5344CB8AC3E}">
        <p14:creationId xmlns:p14="http://schemas.microsoft.com/office/powerpoint/2010/main" val="63733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699247" y="1059476"/>
            <a:ext cx="10578353" cy="5262979"/>
          </a:xfrm>
          <a:prstGeom prst="rect">
            <a:avLst/>
          </a:prstGeom>
          <a:solidFill>
            <a:srgbClr val="3A6097"/>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sz="1700" dirty="0">
              <a:solidFill>
                <a:schemeClr val="bg1"/>
              </a:solidFill>
              <a:latin typeface="Arial" panose="020B0604020202020204" pitchFamily="34" charset="0"/>
              <a:cs typeface="Arial" panose="020B0604020202020204" pitchFamily="34" charset="0"/>
            </a:endParaRPr>
          </a:p>
          <a:p>
            <a:r>
              <a:rPr lang="es-CO" sz="1700" dirty="0">
                <a:solidFill>
                  <a:schemeClr val="bg1"/>
                </a:solidFill>
                <a:latin typeface="Arial" panose="020B0604020202020204" pitchFamily="34" charset="0"/>
                <a:cs typeface="Arial" panose="020B0604020202020204" pitchFamily="34" charset="0"/>
              </a:rPr>
              <a:t>La nutrición enteral debe evitarse o suspenderse cuando:</a:t>
            </a:r>
          </a:p>
          <a:p>
            <a:pPr marL="342900" indent="-342900">
              <a:buFontTx/>
              <a:buChar char="-"/>
            </a:pPr>
            <a:r>
              <a:rPr lang="es-CO" sz="1700" dirty="0">
                <a:solidFill>
                  <a:schemeClr val="bg1"/>
                </a:solidFill>
                <a:latin typeface="Arial" panose="020B0604020202020204" pitchFamily="34" charset="0"/>
                <a:cs typeface="Arial" panose="020B0604020202020204" pitchFamily="34" charset="0"/>
              </a:rPr>
              <a:t>Presión arterial media &lt; 50 mmHg</a:t>
            </a:r>
          </a:p>
          <a:p>
            <a:pPr marL="342900" indent="-342900">
              <a:buFontTx/>
              <a:buChar char="-"/>
            </a:pPr>
            <a:r>
              <a:rPr lang="es-CO" sz="1700" dirty="0">
                <a:solidFill>
                  <a:schemeClr val="bg1"/>
                </a:solidFill>
                <a:latin typeface="Arial" panose="020B0604020202020204" pitchFamily="34" charset="0"/>
                <a:cs typeface="Arial" panose="020B0604020202020204" pitchFamily="34" charset="0"/>
              </a:rPr>
              <a:t>Se requiere del inicio, adición o escalado de dosis de vasopresores (adrenalina, noradrenalina, dopamina, </a:t>
            </a:r>
            <a:r>
              <a:rPr lang="es-CO" sz="1700" dirty="0" err="1">
                <a:solidFill>
                  <a:schemeClr val="bg1"/>
                </a:solidFill>
                <a:latin typeface="Arial" panose="020B0604020202020204" pitchFamily="34" charset="0"/>
                <a:cs typeface="Arial" panose="020B0604020202020204" pitchFamily="34" charset="0"/>
              </a:rPr>
              <a:t>fenilefrina</a:t>
            </a:r>
            <a:r>
              <a:rPr lang="es-CO" sz="1700" dirty="0">
                <a:solidFill>
                  <a:schemeClr val="bg1"/>
                </a:solidFill>
                <a:latin typeface="Arial" panose="020B0604020202020204" pitchFamily="34" charset="0"/>
                <a:cs typeface="Arial" panose="020B0604020202020204" pitchFamily="34" charset="0"/>
              </a:rPr>
              <a:t>, vasopresina)</a:t>
            </a:r>
          </a:p>
          <a:p>
            <a:pPr marL="342900" indent="-342900">
              <a:buFontTx/>
              <a:buChar char="-"/>
            </a:pPr>
            <a:r>
              <a:rPr lang="es-CO" sz="1700" dirty="0">
                <a:solidFill>
                  <a:schemeClr val="bg1"/>
                </a:solidFill>
                <a:latin typeface="Arial" panose="020B0604020202020204" pitchFamily="34" charset="0"/>
                <a:cs typeface="Arial" panose="020B0604020202020204" pitchFamily="34" charset="0"/>
              </a:rPr>
              <a:t>Sospecha clínica o radiológica de isquemia o necrosis intestinal no oclusiva</a:t>
            </a:r>
          </a:p>
          <a:p>
            <a:pPr marL="342900" indent="-342900">
              <a:buFontTx/>
              <a:buChar char="-"/>
            </a:pPr>
            <a:endParaRPr lang="es-CO" sz="1700" dirty="0">
              <a:solidFill>
                <a:schemeClr val="bg1"/>
              </a:solidFill>
              <a:latin typeface="Arial" panose="020B0604020202020204" pitchFamily="34" charset="0"/>
              <a:cs typeface="Arial" panose="020B0604020202020204" pitchFamily="34" charset="0"/>
            </a:endParaRPr>
          </a:p>
          <a:p>
            <a:r>
              <a:rPr lang="es-CO" sz="1700" dirty="0">
                <a:solidFill>
                  <a:schemeClr val="bg1"/>
                </a:solidFill>
                <a:latin typeface="Arial" panose="020B0604020202020204" pitchFamily="34" charset="0"/>
                <a:cs typeface="Arial" panose="020B0604020202020204" pitchFamily="34" charset="0"/>
              </a:rPr>
              <a:t> En este caso, aunque había evidencia de inestabilidad hemodinámica al ingreso a la UCI, en la actualidad las cifras tensionales son normales y la terapia con vasopresores no ha requerido modificaciones en las últimas 12 horas.</a:t>
            </a:r>
          </a:p>
          <a:p>
            <a:endParaRPr lang="es-CO" sz="1700" dirty="0">
              <a:solidFill>
                <a:schemeClr val="bg1"/>
              </a:solidFill>
              <a:latin typeface="Arial" panose="020B0604020202020204" pitchFamily="34" charset="0"/>
              <a:cs typeface="Arial" panose="020B0604020202020204" pitchFamily="34" charset="0"/>
            </a:endParaRPr>
          </a:p>
          <a:p>
            <a:r>
              <a:rPr lang="es-CO" sz="1700" dirty="0">
                <a:solidFill>
                  <a:schemeClr val="bg1"/>
                </a:solidFill>
                <a:latin typeface="Arial" panose="020B0604020202020204" pitchFamily="34" charset="0"/>
                <a:cs typeface="Arial" panose="020B0604020202020204" pitchFamily="34" charset="0"/>
              </a:rPr>
              <a:t>La iniciación de nutrición enteral temprana está claramente indicada y es </a:t>
            </a:r>
            <a:r>
              <a:rPr lang="es-CO" sz="1700" dirty="0" err="1">
                <a:solidFill>
                  <a:schemeClr val="bg1"/>
                </a:solidFill>
                <a:latin typeface="Arial" panose="020B0604020202020204" pitchFamily="34" charset="0"/>
                <a:cs typeface="Arial" panose="020B0604020202020204" pitchFamily="34" charset="0"/>
              </a:rPr>
              <a:t>mandatoria</a:t>
            </a:r>
            <a:r>
              <a:rPr lang="es-CO" sz="1700" dirty="0">
                <a:solidFill>
                  <a:schemeClr val="bg1"/>
                </a:solidFill>
                <a:latin typeface="Arial" panose="020B0604020202020204" pitchFamily="34" charset="0"/>
                <a:cs typeface="Arial" panose="020B0604020202020204" pitchFamily="34" charset="0"/>
              </a:rPr>
              <a:t> ya que se asocia con mejores resultados clínicos que la nutrición parenteral e incluso en comparación con la nutrición enteral tardía.</a:t>
            </a:r>
          </a:p>
          <a:p>
            <a:endParaRPr lang="es-CO" sz="1700" dirty="0">
              <a:solidFill>
                <a:schemeClr val="bg1"/>
              </a:solidFill>
              <a:latin typeface="Arial" panose="020B0604020202020204" pitchFamily="34" charset="0"/>
              <a:cs typeface="Arial" panose="020B0604020202020204" pitchFamily="34" charset="0"/>
            </a:endParaRPr>
          </a:p>
          <a:p>
            <a:r>
              <a:rPr lang="es-CO" sz="1700" dirty="0">
                <a:solidFill>
                  <a:schemeClr val="bg1"/>
                </a:solidFill>
                <a:latin typeface="Arial" panose="020B0604020202020204" pitchFamily="34" charset="0"/>
                <a:cs typeface="Arial" panose="020B0604020202020204" pitchFamily="34" charset="0"/>
              </a:rPr>
              <a:t>La nutrición enteral temprana se encuentra indicada en casos de pancreatitis moderada (complicaciones locales o falla orgánica limitada a 48 horas) y en este caso que cursa con pancreatitis grave (falla orgánica por más de 48 horas).</a:t>
            </a:r>
          </a:p>
        </p:txBody>
      </p:sp>
    </p:spTree>
    <p:extLst>
      <p:ext uri="{BB962C8B-B14F-4D97-AF65-F5344CB8AC3E}">
        <p14:creationId xmlns:p14="http://schemas.microsoft.com/office/powerpoint/2010/main" val="291036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255622"/>
            <a:ext cx="7991060" cy="397031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endParaRPr lang="es-419" dirty="0">
              <a:latin typeface="Arial" panose="020B0604020202020204" pitchFamily="34" charset="0"/>
              <a:cs typeface="Arial" panose="020B0604020202020204" pitchFamily="34" charset="0"/>
            </a:endParaRPr>
          </a:p>
          <a:p>
            <a:pPr algn="just"/>
            <a:r>
              <a:rPr lang="es-419" sz="2400" b="1" dirty="0">
                <a:solidFill>
                  <a:srgbClr val="0070C0"/>
                </a:solidFill>
                <a:latin typeface="Arial" panose="020B0604020202020204" pitchFamily="34" charset="0"/>
                <a:cs typeface="Arial" panose="020B0604020202020204" pitchFamily="34" charset="0"/>
              </a:rPr>
              <a:t>Historia nutricional:</a:t>
            </a:r>
          </a:p>
          <a:p>
            <a:pPr algn="just"/>
            <a:endParaRPr lang="es-419" b="1"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La familia afirmó que la paciente refería en el último mes dolor abdominal postprandial e intolerancia a las comidas. No se notó pérdida de peso aparente, por el contrario, informan que su peso había aumentado unos 5 kg en los últimos 6 meses.</a:t>
            </a:r>
            <a:endParaRPr lang="es-419" b="1" dirty="0">
              <a:latin typeface="Arial" panose="020B0604020202020204" pitchFamily="34" charset="0"/>
              <a:cs typeface="Arial" panose="020B0604020202020204" pitchFamily="34" charset="0"/>
            </a:endParaRPr>
          </a:p>
          <a:p>
            <a:pPr algn="just"/>
            <a:endParaRPr lang="es-419" sz="2400" b="1" dirty="0">
              <a:latin typeface="Arial" panose="020B0604020202020204" pitchFamily="34" charset="0"/>
              <a:cs typeface="Arial" panose="020B0604020202020204" pitchFamily="34" charset="0"/>
            </a:endParaRPr>
          </a:p>
          <a:p>
            <a:pPr algn="just"/>
            <a:r>
              <a:rPr lang="es-419" sz="2400" b="1" dirty="0">
                <a:solidFill>
                  <a:srgbClr val="0070C0"/>
                </a:solidFill>
                <a:latin typeface="Arial" panose="020B0604020202020204" pitchFamily="34" charset="0"/>
                <a:cs typeface="Arial" panose="020B0604020202020204" pitchFamily="34" charset="0"/>
              </a:rPr>
              <a:t>Composición corporal:</a:t>
            </a:r>
          </a:p>
          <a:p>
            <a:pPr algn="just"/>
            <a:endParaRPr lang="es-419" b="1" dirty="0">
              <a:latin typeface="Arial" panose="020B0604020202020204" pitchFamily="34" charset="0"/>
              <a:cs typeface="Arial" panose="020B0604020202020204" pitchFamily="34" charset="0"/>
            </a:endParaRPr>
          </a:p>
          <a:p>
            <a:r>
              <a:rPr lang="es-419" dirty="0">
                <a:latin typeface="Arial" panose="020B0604020202020204" pitchFamily="34" charset="0"/>
                <a:cs typeface="Arial" panose="020B0604020202020204" pitchFamily="34" charset="0"/>
              </a:rPr>
              <a:t>Altura:                                   1.53 m</a:t>
            </a:r>
          </a:p>
          <a:p>
            <a:r>
              <a:rPr lang="es-419" dirty="0">
                <a:latin typeface="Arial" panose="020B0604020202020204" pitchFamily="34" charset="0"/>
                <a:cs typeface="Arial" panose="020B0604020202020204" pitchFamily="34" charset="0"/>
              </a:rPr>
              <a:t>Peso en la admisión:            84 kg</a:t>
            </a:r>
          </a:p>
          <a:p>
            <a:r>
              <a:rPr lang="es-419" dirty="0">
                <a:latin typeface="Arial" panose="020B0604020202020204" pitchFamily="34" charset="0"/>
                <a:cs typeface="Arial" panose="020B0604020202020204" pitchFamily="34" charset="0"/>
              </a:rPr>
              <a:t>Índice de masa corporal:      35,4 kg/m2</a:t>
            </a:r>
          </a:p>
        </p:txBody>
      </p:sp>
    </p:spTree>
    <p:extLst>
      <p:ext uri="{BB962C8B-B14F-4D97-AF65-F5344CB8AC3E}">
        <p14:creationId xmlns:p14="http://schemas.microsoft.com/office/powerpoint/2010/main" val="214590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97918" y="1151453"/>
            <a:ext cx="7396163" cy="4647426"/>
          </a:xfrm>
          <a:prstGeom prst="rect">
            <a:avLst/>
          </a:prstGeom>
          <a:solidFill>
            <a:srgbClr val="9CCFF3"/>
          </a:solidFill>
        </p:spPr>
        <p:txBody>
          <a:bodyPr wrap="square">
            <a:spAutoFit/>
          </a:bodyPr>
          <a:lstStyle/>
          <a:p>
            <a:pPr algn="ctr"/>
            <a:r>
              <a:rPr lang="es-CO" sz="3000" b="1" dirty="0">
                <a:solidFill>
                  <a:srgbClr val="FFFFFF"/>
                </a:solidFill>
                <a:latin typeface="Arial" panose="020B0604020202020204" pitchFamily="34" charset="0"/>
                <a:cs typeface="Arial" panose="020B0604020202020204" pitchFamily="34" charset="0"/>
              </a:rPr>
              <a:t>Pregunta 2:</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De acuerdo a la escala NUTRIC score la paciente se encuentra en riesgo nutricional</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p>
          <a:p>
            <a:pPr algn="ctr"/>
            <a:endParaRPr lang="es-CO" sz="3200" dirty="0">
              <a:latin typeface="Arial" panose="020B0604020202020204" pitchFamily="34" charset="0"/>
              <a:cs typeface="Arial" panose="020B0604020202020204" pitchFamily="34" charset="0"/>
            </a:endParaRPr>
          </a:p>
          <a:p>
            <a:pPr marL="635000" indent="176213"/>
            <a:r>
              <a:rPr lang="es-CO" b="1" dirty="0">
                <a:latin typeface="Arial" panose="020B0604020202020204" pitchFamily="34" charset="0"/>
                <a:cs typeface="Arial" panose="020B0604020202020204" pitchFamily="34" charset="0"/>
              </a:rPr>
              <a:t>Información necesaria: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Edad:              58 años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APACHE II:     17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SOFA:             10     </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Comorbilidad:  Hipertensión arterial</a:t>
            </a:r>
          </a:p>
          <a:p>
            <a:pPr marL="920750" indent="153988">
              <a:buFont typeface="Arial" panose="020B0604020202020204" pitchFamily="34" charset="0"/>
              <a:buChar char="•"/>
            </a:pPr>
            <a:r>
              <a:rPr lang="es-CO" dirty="0">
                <a:latin typeface="Arial" panose="020B0604020202020204" pitchFamily="34" charset="0"/>
                <a:cs typeface="Arial" panose="020B0604020202020204" pitchFamily="34" charset="0"/>
              </a:rPr>
              <a:t>Tiempo de estancia previo al ingreso a UCI: 36 horas  </a:t>
            </a:r>
          </a:p>
        </p:txBody>
      </p:sp>
    </p:spTree>
    <p:extLst>
      <p:ext uri="{BB962C8B-B14F-4D97-AF65-F5344CB8AC3E}">
        <p14:creationId xmlns:p14="http://schemas.microsoft.com/office/powerpoint/2010/main" val="10926058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3224</Words>
  <Application>Microsoft Macintosh PowerPoint</Application>
  <PresentationFormat>Panorámica</PresentationFormat>
  <Paragraphs>397</Paragraphs>
  <Slides>40</Slides>
  <Notes>0</Notes>
  <HiddenSlides>9</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Arial MT Std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Josef Kling</dc:creator>
  <cp:lastModifiedBy>Microsoft Office User</cp:lastModifiedBy>
  <cp:revision>184</cp:revision>
  <dcterms:created xsi:type="dcterms:W3CDTF">2017-07-30T00:09:13Z</dcterms:created>
  <dcterms:modified xsi:type="dcterms:W3CDTF">2020-09-25T22:30:39Z</dcterms:modified>
</cp:coreProperties>
</file>