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omments/comment1.xml" ContentType="application/vnd.openxmlformats-officedocument.presentationml.comment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618" r:id="rId2"/>
    <p:sldId id="369" r:id="rId3"/>
    <p:sldId id="562" r:id="rId4"/>
    <p:sldId id="615" r:id="rId5"/>
    <p:sldId id="616" r:id="rId6"/>
    <p:sldId id="493" r:id="rId7"/>
    <p:sldId id="586" r:id="rId8"/>
    <p:sldId id="604" r:id="rId9"/>
    <p:sldId id="605" r:id="rId10"/>
    <p:sldId id="606" r:id="rId11"/>
    <p:sldId id="528" r:id="rId12"/>
    <p:sldId id="573" r:id="rId13"/>
    <p:sldId id="607" r:id="rId14"/>
    <p:sldId id="608" r:id="rId15"/>
    <p:sldId id="587" r:id="rId16"/>
    <p:sldId id="588" r:id="rId17"/>
    <p:sldId id="589" r:id="rId18"/>
    <p:sldId id="590" r:id="rId19"/>
    <p:sldId id="591" r:id="rId20"/>
    <p:sldId id="592" r:id="rId21"/>
    <p:sldId id="609" r:id="rId22"/>
    <p:sldId id="593" r:id="rId23"/>
    <p:sldId id="594" r:id="rId24"/>
    <p:sldId id="611" r:id="rId25"/>
    <p:sldId id="596" r:id="rId26"/>
    <p:sldId id="597" r:id="rId27"/>
    <p:sldId id="598" r:id="rId28"/>
    <p:sldId id="599" r:id="rId29"/>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7"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una" initials="L" lastIdx="2" clrIdx="0">
    <p:extLst>
      <p:ext uri="{19B8F6BF-5375-455C-9EA6-DF929625EA0E}">
        <p15:presenceInfo xmlns:p15="http://schemas.microsoft.com/office/powerpoint/2012/main" userId="Lun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D68B4"/>
    <a:srgbClr val="C6D1E5"/>
    <a:srgbClr val="5E7DB6"/>
    <a:srgbClr val="B0C3C9"/>
    <a:srgbClr val="EC1D2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1" autoAdjust="0"/>
    <p:restoredTop sz="73650" autoAdjust="0"/>
  </p:normalViewPr>
  <p:slideViewPr>
    <p:cSldViewPr snapToGrid="0">
      <p:cViewPr varScale="1">
        <p:scale>
          <a:sx n="71" d="100"/>
          <a:sy n="71" d="100"/>
        </p:scale>
        <p:origin x="1432" y="176"/>
      </p:cViewPr>
      <p:guideLst>
        <p:guide orient="horz" pos="2137"/>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7.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09-22T15:45:57.911" idx="1">
    <p:pos x="10" y="10"/>
    <p:text/>
    <p:extLst>
      <p:ext uri="{C676402C-5697-4E1C-873F-D02D1690AC5C}">
        <p15:threadingInfo xmlns:p15="http://schemas.microsoft.com/office/powerpoint/2012/main" timeZoneBias="30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0570015-CA42-4F9E-A0F8-FCD6C5757E74}" type="datetimeFigureOut">
              <a:rPr lang="es-CO" smtClean="0"/>
              <a:t>25/09/20</a:t>
            </a:fld>
            <a:endParaRPr lang="es-CO"/>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O"/>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1562D24-C643-418A-993D-8842A1304A90}" type="slidenum">
              <a:rPr lang="es-CO" smtClean="0"/>
              <a:t>‹Nº›</a:t>
            </a:fld>
            <a:endParaRPr lang="es-CO"/>
          </a:p>
        </p:txBody>
      </p:sp>
    </p:spTree>
    <p:extLst>
      <p:ext uri="{BB962C8B-B14F-4D97-AF65-F5344CB8AC3E}">
        <p14:creationId xmlns:p14="http://schemas.microsoft.com/office/powerpoint/2010/main" val="42266333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Rot="1" noChangeAspect="1" noChangeArrowheads="1" noTextEdit="1"/>
          </p:cNvSpPr>
          <p:nvPr>
            <p:ph type="sldImg"/>
          </p:nvPr>
        </p:nvSpPr>
        <p:spPr>
          <a:ln/>
        </p:spPr>
      </p:sp>
      <p:sp>
        <p:nvSpPr>
          <p:cNvPr id="32771" name="Rectangle 3"/>
          <p:cNvSpPr>
            <a:spLocks noGrp="1" noChangeArrowheads="1"/>
          </p:cNvSpPr>
          <p:nvPr>
            <p:ph type="body" idx="1"/>
          </p:nvPr>
        </p:nvSpPr>
        <p:spPr>
          <a:noFill/>
          <a:ln/>
        </p:spPr>
        <p:txBody>
          <a:bodyPr/>
          <a:lstStyle/>
          <a:p>
            <a:r>
              <a:rPr lang="es-419" noProof="0" dirty="0"/>
              <a:t>Al final de esta sesión los participantes serán capaces de:</a:t>
            </a:r>
          </a:p>
          <a:p>
            <a:pPr indent="97200">
              <a:buFont typeface="Arial"/>
              <a:buChar char="•"/>
            </a:pPr>
            <a:r>
              <a:rPr lang="es-419" noProof="0" dirty="0"/>
              <a:t>Describir y usar las mejores prácticas para implementar y manejar la alimentación enteral en pacientes con enfermedades críticas.</a:t>
            </a:r>
          </a:p>
        </p:txBody>
      </p:sp>
    </p:spTree>
    <p:extLst>
      <p:ext uri="{BB962C8B-B14F-4D97-AF65-F5344CB8AC3E}">
        <p14:creationId xmlns:p14="http://schemas.microsoft.com/office/powerpoint/2010/main" val="36858438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ln/>
        </p:spPr>
      </p:sp>
      <p:sp>
        <p:nvSpPr>
          <p:cNvPr id="36867" name="Notes Placeholder 2"/>
          <p:cNvSpPr>
            <a:spLocks noGrp="1"/>
          </p:cNvSpPr>
          <p:nvPr>
            <p:ph type="body" idx="1"/>
          </p:nvPr>
        </p:nvSpPr>
        <p:spPr>
          <a:noFill/>
          <a:ln/>
        </p:spPr>
        <p:txBody>
          <a:bodyPr/>
          <a:lstStyle/>
          <a:p>
            <a:r>
              <a:rPr lang="es-419" noProof="1"/>
              <a:t>Algunos médicos consideran que la inestabilidad hemodinámica constituye una contraindicación para la terapia de nutrición enteral temprana, debido a la preocupación de que se presente una isquemia intestinal y un posible incremento en el flujo sanguíneo esplácnico inducido por los nutrientes, sin un incremento concomitante en el gasto cardíaco global. </a:t>
            </a:r>
          </a:p>
          <a:p>
            <a:endParaRPr lang="es-419" noProof="1"/>
          </a:p>
          <a:p>
            <a:r>
              <a:rPr lang="es-419" noProof="1"/>
              <a:t>Estas preocupaciones surgieron a partir de los resultados de un estudio realizado con animales, en el que se utilizó un modelo experimental de oclusión de la arteria mesentérica.</a:t>
            </a:r>
          </a:p>
          <a:p>
            <a:r>
              <a:rPr lang="es-419" noProof="1"/>
              <a:t>No obstante, un estudio realizado con dos grupos de pacientes con enfermedades críticas que requerían más de dos días de ventilación mecánica y que fueron tratados con vasopresores, atenuaron estas preocupaciones. El grupo de estudio de 707 pacientes recibió nutrición enteral en las primeras 48 horas después de iniciada la ventilación mecánica. En el grupo de control de 467 sujetos, la terapia de nutrición no comenzó hasta que transcurrieron las 48 horas.</a:t>
            </a:r>
          </a:p>
          <a:p>
            <a:endParaRPr lang="es-419" noProof="1"/>
          </a:p>
          <a:p>
            <a:r>
              <a:rPr lang="es-419" b="0" i="1" noProof="1"/>
              <a:t>Khalid I, Doshi P, DiGiovine B. Early enteral nutrition and outcomes of critically ill patients treated with vasopressors and mechanical ventilation. Am J Crit Care 2010;19:261-268.</a:t>
            </a:r>
          </a:p>
        </p:txBody>
      </p:sp>
      <p:sp>
        <p:nvSpPr>
          <p:cNvPr id="36868"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prstTxWarp prst="textNoShape">
              <a:avLst/>
            </a:prstTxWarp>
          </a:bodyPr>
          <a:lstStyle/>
          <a:p>
            <a:pPr algn="r"/>
            <a:fld id="{CD526EAE-320D-9A4C-9169-FFBA35D4FDB6}" type="slidenum">
              <a:rPr lang="en-US" sz="1200"/>
              <a:pPr algn="r"/>
              <a:t>11</a:t>
            </a:fld>
            <a:endParaRPr lang="en-US" sz="1200"/>
          </a:p>
        </p:txBody>
      </p:sp>
    </p:spTree>
    <p:extLst>
      <p:ext uri="{BB962C8B-B14F-4D97-AF65-F5344CB8AC3E}">
        <p14:creationId xmlns:p14="http://schemas.microsoft.com/office/powerpoint/2010/main" val="7074587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Autofit/>
          </a:bodyPr>
          <a:lstStyle/>
          <a:p>
            <a:pPr>
              <a:lnSpc>
                <a:spcPct val="90000"/>
              </a:lnSpc>
            </a:pPr>
            <a:r>
              <a:rPr lang="es-419" noProof="0" dirty="0"/>
              <a:t>La mortalidad en la unidad médica de cuidados intensivos y la mortalidad hospitalaria fueron inferiores en el grupo de estudio (P&lt;0.001). El efecto benéfico fue más evidente en los pacientes más enfermos, aquellos tratados con varios </a:t>
            </a:r>
            <a:r>
              <a:rPr lang="es-419" noProof="0" dirty="0" err="1"/>
              <a:t>vasopresores</a:t>
            </a:r>
            <a:r>
              <a:rPr lang="es-419" noProof="0" dirty="0"/>
              <a:t> (</a:t>
            </a:r>
            <a:r>
              <a:rPr lang="es-419" noProof="0" dirty="0" err="1"/>
              <a:t>Ó</a:t>
            </a:r>
            <a:r>
              <a:rPr lang="es-419" noProof="0" dirty="0"/>
              <a:t> 0.36; 95% IC=0.15-0.85) y aquellos que no presentaron mejoría al inicio (O 0.59; 95% IC=0.39-0.90). Después de ajustarse a las variables de confusión, la alimentación temprana se asoció con una disminución en la mortalidad hospitalaria.</a:t>
            </a:r>
          </a:p>
          <a:p>
            <a:pPr>
              <a:lnSpc>
                <a:spcPct val="90000"/>
              </a:lnSpc>
            </a:pPr>
            <a:endParaRPr lang="es-419" noProof="0" dirty="0"/>
          </a:p>
          <a:p>
            <a:pPr>
              <a:lnSpc>
                <a:spcPct val="90000"/>
              </a:lnSpc>
            </a:pPr>
            <a:r>
              <a:rPr lang="es-419" noProof="0" dirty="0"/>
              <a:t>Estos hallazgos muestran que la nutrición enteral temprana puede ser utilizada con seguridad en pacientes en estado crítico </a:t>
            </a:r>
            <a:r>
              <a:rPr lang="es-419" noProof="0" dirty="0" err="1"/>
              <a:t>hemodinámicamente</a:t>
            </a:r>
            <a:r>
              <a:rPr lang="es-419" noProof="0" dirty="0"/>
              <a:t> inestables, además de ayudar a reducir la mortalidad en la unidad médica de cuidados intensivos y reducirla mortalidad hospitalaria.</a:t>
            </a:r>
          </a:p>
          <a:p>
            <a:pPr>
              <a:lnSpc>
                <a:spcPct val="90000"/>
              </a:lnSpc>
            </a:pPr>
            <a:endParaRPr lang="en-US" dirty="0"/>
          </a:p>
          <a:p>
            <a:pPr>
              <a:lnSpc>
                <a:spcPct val="90000"/>
              </a:lnSpc>
            </a:pPr>
            <a:r>
              <a:rPr lang="en-US" b="0" i="1" dirty="0"/>
              <a:t>Khalid I, Doshi P, DiGiovine B. Early enteral nutrition and outcomes of critically ill patients treated with vasopressors and mechanical ventilation. Am J Crit Care 2010;19:261-268.</a:t>
            </a:r>
          </a:p>
        </p:txBody>
      </p:sp>
      <p:sp>
        <p:nvSpPr>
          <p:cNvPr id="39940" name="Slide Number Placeholder 3"/>
          <p:cNvSpPr>
            <a:spLocks noGrp="1"/>
          </p:cNvSpPr>
          <p:nvPr>
            <p:ph type="sldNum" sz="quarter" idx="5"/>
          </p:nvPr>
        </p:nvSpPr>
        <p:spPr>
          <a:noFill/>
        </p:spPr>
        <p:txBody>
          <a:bodyPr/>
          <a:lstStyle/>
          <a:p>
            <a:fld id="{D679A8FC-D40C-A24A-8C0D-FF83C2D6C067}" type="slidenum">
              <a:rPr lang="en-US"/>
              <a:pPr/>
              <a:t>12</a:t>
            </a:fld>
            <a:endParaRPr lang="en-US" dirty="0"/>
          </a:p>
        </p:txBody>
      </p:sp>
    </p:spTree>
    <p:extLst>
      <p:ext uri="{BB962C8B-B14F-4D97-AF65-F5344CB8AC3E}">
        <p14:creationId xmlns:p14="http://schemas.microsoft.com/office/powerpoint/2010/main" val="37013291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O" sz="1200" i="0" kern="1200" baseline="0" noProof="0" dirty="0">
                <a:solidFill>
                  <a:schemeClr val="tx1"/>
                </a:solidFill>
                <a:effectLst/>
                <a:latin typeface="Arial" charset="0"/>
                <a:ea typeface="ヒラギノ角ゴ Pro W3" pitchFamily="126" charset="-128"/>
                <a:cs typeface="ヒラギノ角ゴ Pro W3" pitchFamily="126" charset="-128"/>
              </a:rPr>
              <a:t>La isquemia o necrosis intestinal no oclusiva asociada a la nutrición enteral se genera por un incremento de la demanda metabólica al intestino delgado en presencia de disminución de la perfusión sanguínea </a:t>
            </a:r>
            <a:r>
              <a:rPr lang="es-CO" sz="1200" i="0" kern="1200" baseline="0" noProof="0" dirty="0" err="1">
                <a:solidFill>
                  <a:schemeClr val="tx1"/>
                </a:solidFill>
                <a:effectLst/>
                <a:latin typeface="Arial" charset="0"/>
                <a:ea typeface="ヒラギノ角ゴ Pro W3" pitchFamily="126" charset="-128"/>
                <a:cs typeface="ヒラギノ角ゴ Pro W3" pitchFamily="126" charset="-128"/>
              </a:rPr>
              <a:t>esplácnica</a:t>
            </a:r>
            <a:r>
              <a:rPr lang="es-CO" sz="1200" i="0" kern="1200" baseline="0" noProof="0" dirty="0">
                <a:solidFill>
                  <a:schemeClr val="tx1"/>
                </a:solidFill>
                <a:effectLst/>
                <a:latin typeface="Arial" charset="0"/>
                <a:ea typeface="ヒラギノ角ゴ Pro W3" pitchFamily="126" charset="-128"/>
                <a:cs typeface="ヒラギノ角ゴ Pro W3" pitchFamily="126" charset="-128"/>
              </a:rPr>
              <a:t>. Debe sospecharse cuando se presenta dolor abdominal intenso (cólico), desarrollo súbito de íleo con sus respectivas manifestaciones (vómito, drenaje aumentado por sonda nasogástrica, ausencia de paso de flatos o deposición, ruidos intestinales ausentes),  acidosis metabólica en aumento, oliguria o choque. Se ha descrito en pacientes de cirugía, trauma o quemaduras y cuando la nutrición es aportada a nivel </a:t>
            </a:r>
            <a:r>
              <a:rPr lang="es-CO" sz="1200" i="0" kern="1200" baseline="0" noProof="0" dirty="0" err="1">
                <a:solidFill>
                  <a:schemeClr val="tx1"/>
                </a:solidFill>
                <a:effectLst/>
                <a:latin typeface="Arial" charset="0"/>
                <a:ea typeface="ヒラギノ角ゴ Pro W3" pitchFamily="126" charset="-128"/>
                <a:cs typeface="ヒラギノ角ゴ Pro W3" pitchFamily="126" charset="-128"/>
              </a:rPr>
              <a:t>yeyunal</a:t>
            </a:r>
            <a:r>
              <a:rPr lang="es-CO" sz="1200" i="0" kern="1200" baseline="0" noProof="0" dirty="0">
                <a:solidFill>
                  <a:schemeClr val="tx1"/>
                </a:solidFill>
                <a:effectLst/>
                <a:latin typeface="Arial" charset="0"/>
                <a:ea typeface="ヒラギノ角ゴ Pro W3" pitchFamily="126" charset="-128"/>
                <a:cs typeface="ヒラギノ角ゴ Pro W3" pitchFamily="126" charset="-128"/>
              </a:rPr>
              <a:t> con una incidencia de 0,29% - 1,14%. La nutrición </a:t>
            </a:r>
            <a:r>
              <a:rPr lang="es-CO" sz="1200" i="0" kern="1200" baseline="0" noProof="0" dirty="0" err="1">
                <a:solidFill>
                  <a:schemeClr val="tx1"/>
                </a:solidFill>
                <a:effectLst/>
                <a:latin typeface="Arial" charset="0"/>
                <a:ea typeface="ヒラギノ角ゴ Pro W3" pitchFamily="126" charset="-128"/>
                <a:cs typeface="ヒラギノ角ゴ Pro W3" pitchFamily="126" charset="-128"/>
              </a:rPr>
              <a:t>intragástrica</a:t>
            </a:r>
            <a:r>
              <a:rPr lang="es-CO" sz="1200" i="0" kern="1200" baseline="0" noProof="0" dirty="0">
                <a:solidFill>
                  <a:schemeClr val="tx1"/>
                </a:solidFill>
                <a:effectLst/>
                <a:latin typeface="Arial" charset="0"/>
                <a:ea typeface="ヒラギノ角ゴ Pro W3" pitchFamily="126" charset="-128"/>
                <a:cs typeface="ヒラギノ角ゴ Pro W3" pitchFamily="126" charset="-128"/>
              </a:rPr>
              <a:t> tiene una incidencia menor de esta complicación, presumiblemente por un efecto protector de amortiguación del reservorio gástrico. No se ha descrito en pacientes con patologías médicas. Su mortalidad es elevada (80%) motivo por el cual es prudente realizar seguimiento clínico a los pacientes que reciben nutrición enteral en presencia de inestabilidad hemodinámica.</a:t>
            </a:r>
          </a:p>
          <a:p>
            <a:pPr marL="0" marR="0" lvl="0" indent="0" algn="l" defTabSz="914400" rtl="0" eaLnBrk="1" fontAlgn="auto" latinLnBrk="0" hangingPunct="1">
              <a:lnSpc>
                <a:spcPct val="100000"/>
              </a:lnSpc>
              <a:spcBef>
                <a:spcPts val="0"/>
              </a:spcBef>
              <a:spcAft>
                <a:spcPts val="0"/>
              </a:spcAft>
              <a:buClrTx/>
              <a:buSzTx/>
              <a:buFontTx/>
              <a:buNone/>
              <a:tabLst/>
              <a:defRPr/>
            </a:pPr>
            <a:r>
              <a:rPr lang="es-CO" sz="1200" i="0" kern="1200" baseline="0" noProof="0" dirty="0">
                <a:solidFill>
                  <a:schemeClr val="tx1"/>
                </a:solidFill>
                <a:effectLst/>
                <a:latin typeface="Arial" charset="0"/>
                <a:ea typeface="ヒラギノ角ゴ Pro W3" pitchFamily="126" charset="-128"/>
                <a:cs typeface="ヒラギノ角ゴ Pro W3" pitchFamily="126" charset="-128"/>
              </a:rPr>
              <a:t>En general, la dopamina, epinefrina y la vasopresina afectan negativamente el flujo sanguíneo </a:t>
            </a:r>
            <a:r>
              <a:rPr lang="es-CO" sz="1200" i="0" kern="1200" baseline="0" noProof="0" dirty="0" err="1">
                <a:solidFill>
                  <a:schemeClr val="tx1"/>
                </a:solidFill>
                <a:effectLst/>
                <a:latin typeface="Arial" charset="0"/>
                <a:ea typeface="ヒラギノ角ゴ Pro W3" pitchFamily="126" charset="-128"/>
                <a:cs typeface="ヒラギノ角ゴ Pro W3" pitchFamily="126" charset="-128"/>
              </a:rPr>
              <a:t>esplácnico</a:t>
            </a:r>
            <a:r>
              <a:rPr lang="es-CO" sz="1200" i="0" kern="1200" baseline="0" noProof="0" dirty="0">
                <a:solidFill>
                  <a:schemeClr val="tx1"/>
                </a:solidFill>
                <a:effectLst/>
                <a:latin typeface="Arial" charset="0"/>
                <a:ea typeface="ヒラギノ角ゴ Pro W3" pitchFamily="126" charset="-128"/>
                <a:cs typeface="ヒラギノ角ゴ Pro W3" pitchFamily="126" charset="-128"/>
              </a:rPr>
              <a:t>, mientras que la norepinefrina lo afecta escasamente. La </a:t>
            </a:r>
            <a:r>
              <a:rPr lang="es-CO" sz="1200" i="0" kern="1200" baseline="0" noProof="0" dirty="0" err="1">
                <a:solidFill>
                  <a:schemeClr val="tx1"/>
                </a:solidFill>
                <a:effectLst/>
                <a:latin typeface="Arial" charset="0"/>
                <a:ea typeface="ヒラギノ角ゴ Pro W3" pitchFamily="126" charset="-128"/>
                <a:cs typeface="ヒラギノ角ゴ Pro W3" pitchFamily="126" charset="-128"/>
              </a:rPr>
              <a:t>dobutamina</a:t>
            </a:r>
            <a:r>
              <a:rPr lang="es-CO" sz="1200" i="0" kern="1200" baseline="0" noProof="0" dirty="0">
                <a:solidFill>
                  <a:schemeClr val="tx1"/>
                </a:solidFill>
                <a:effectLst/>
                <a:latin typeface="Arial" charset="0"/>
                <a:ea typeface="ヒラギノ角ゴ Pro W3" pitchFamily="126" charset="-128"/>
                <a:cs typeface="ヒラギノ角ゴ Pro W3" pitchFamily="126" charset="-128"/>
              </a:rPr>
              <a:t> y el </a:t>
            </a:r>
            <a:r>
              <a:rPr lang="es-CO" sz="1200" i="0" kern="1200" baseline="0" noProof="0" dirty="0" err="1">
                <a:solidFill>
                  <a:schemeClr val="tx1"/>
                </a:solidFill>
                <a:effectLst/>
                <a:latin typeface="Arial" charset="0"/>
                <a:ea typeface="ヒラギノ角ゴ Pro W3" pitchFamily="126" charset="-128"/>
                <a:cs typeface="ヒラギノ角ゴ Pro W3" pitchFamily="126" charset="-128"/>
              </a:rPr>
              <a:t>milrinone</a:t>
            </a:r>
            <a:r>
              <a:rPr lang="es-CO" sz="1200" i="0" kern="1200" baseline="0" noProof="0" dirty="0">
                <a:solidFill>
                  <a:schemeClr val="tx1"/>
                </a:solidFill>
                <a:effectLst/>
                <a:latin typeface="Arial" charset="0"/>
                <a:ea typeface="ヒラギノ角ゴ Pro W3" pitchFamily="126" charset="-128"/>
                <a:cs typeface="ヒラギノ角ゴ Pro W3" pitchFamily="126" charset="-128"/>
              </a:rPr>
              <a:t> usadas de manera aislada aumentan el gasto cardíaco y en consecuencia el flujo sanguíneo </a:t>
            </a:r>
            <a:r>
              <a:rPr lang="es-CO" sz="1200" i="0" kern="1200" baseline="0" noProof="0" dirty="0" err="1">
                <a:solidFill>
                  <a:schemeClr val="tx1"/>
                </a:solidFill>
                <a:effectLst/>
                <a:latin typeface="Arial" charset="0"/>
                <a:ea typeface="ヒラギノ角ゴ Pro W3" pitchFamily="126" charset="-128"/>
                <a:cs typeface="ヒラギノ角ゴ Pro W3" pitchFamily="126" charset="-128"/>
              </a:rPr>
              <a:t>esplácnico</a:t>
            </a:r>
            <a:r>
              <a:rPr lang="es-CO" sz="1200" i="0" kern="1200" baseline="0" noProof="0" dirty="0">
                <a:solidFill>
                  <a:schemeClr val="tx1"/>
                </a:solidFill>
                <a:effectLst/>
                <a:latin typeface="Arial" charset="0"/>
                <a:ea typeface="ヒラギノ角ゴ Pro W3" pitchFamily="126" charset="-128"/>
                <a:cs typeface="ヒラギノ角ゴ Pro W3" pitchFamily="126" charset="-128"/>
              </a:rPr>
              <a:t>.</a:t>
            </a:r>
          </a:p>
          <a:p>
            <a:endParaRPr lang="en-US" dirty="0"/>
          </a:p>
          <a:p>
            <a:endParaRPr lang="en-US" dirty="0"/>
          </a:p>
        </p:txBody>
      </p:sp>
      <p:sp>
        <p:nvSpPr>
          <p:cNvPr id="4" name="Slide Number Placeholder 3"/>
          <p:cNvSpPr>
            <a:spLocks noGrp="1"/>
          </p:cNvSpPr>
          <p:nvPr>
            <p:ph type="sldNum" sz="quarter" idx="10"/>
          </p:nvPr>
        </p:nvSpPr>
        <p:spPr/>
        <p:txBody>
          <a:bodyPr/>
          <a:lstStyle/>
          <a:p>
            <a:fld id="{DE9C98C1-4A9C-2644-BEFA-129D8315FB98}" type="slidenum">
              <a:rPr lang="en-US"/>
              <a:pPr/>
              <a:t>13</a:t>
            </a:fld>
            <a:endParaRPr lang="en-US"/>
          </a:p>
        </p:txBody>
      </p:sp>
    </p:spTree>
    <p:extLst>
      <p:ext uri="{BB962C8B-B14F-4D97-AF65-F5344CB8AC3E}">
        <p14:creationId xmlns:p14="http://schemas.microsoft.com/office/powerpoint/2010/main" val="30265939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s-CO" sz="1200" i="0" kern="1200" baseline="0" dirty="0">
                <a:solidFill>
                  <a:schemeClr val="tx1"/>
                </a:solidFill>
                <a:effectLst/>
                <a:latin typeface="Arial" charset="0"/>
                <a:ea typeface="ヒラギノ角ゴ Pro W3" pitchFamily="126" charset="-128"/>
                <a:cs typeface="ヒラギノ角ゴ Pro W3" pitchFamily="126" charset="-128"/>
              </a:rPr>
              <a:t>En las situaciones descritas debe evitarse el inicio o continuación de la nutrición enteral.</a:t>
            </a:r>
          </a:p>
          <a:p>
            <a:endParaRPr lang="en-US"/>
          </a:p>
        </p:txBody>
      </p:sp>
      <p:sp>
        <p:nvSpPr>
          <p:cNvPr id="4" name="Slide Number Placeholder 3"/>
          <p:cNvSpPr>
            <a:spLocks noGrp="1"/>
          </p:cNvSpPr>
          <p:nvPr>
            <p:ph type="sldNum" sz="quarter" idx="10"/>
          </p:nvPr>
        </p:nvSpPr>
        <p:spPr/>
        <p:txBody>
          <a:bodyPr/>
          <a:lstStyle/>
          <a:p>
            <a:fld id="{DE9C98C1-4A9C-2644-BEFA-129D8315FB98}" type="slidenum">
              <a:rPr lang="en-US"/>
              <a:pPr/>
              <a:t>14</a:t>
            </a:fld>
            <a:endParaRPr lang="en-US"/>
          </a:p>
        </p:txBody>
      </p:sp>
    </p:spTree>
    <p:extLst>
      <p:ext uri="{BB962C8B-B14F-4D97-AF65-F5344CB8AC3E}">
        <p14:creationId xmlns:p14="http://schemas.microsoft.com/office/powerpoint/2010/main" val="6520278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s-419" noProof="0" dirty="0"/>
              <a:t>Algunos médicos todavía prefieren esperar a que los sonidos intestinales regresen antes de implementar una alimentación enteral. Al esperar, pierden un margen crítico para la iniciación de la alimentación enteral temprana y con ello los beneficios de la misma. En realidad, la ausencia de sonidos abdominales no indica una disfunción intestinal sino la falta de circulación de aire a través del intestino. La actividad </a:t>
            </a:r>
            <a:r>
              <a:rPr lang="es-419" noProof="0" dirty="0" err="1"/>
              <a:t>mioeléctrica</a:t>
            </a:r>
            <a:r>
              <a:rPr lang="es-419" noProof="0" dirty="0"/>
              <a:t> normal, indicador de la función intestinal, regresa al intestino delgado entre 4 y 8 horas después de una cirugía, lo que significa que la alimentación por el intestino delgado puede implementarse con esa prontitud. Normalmente, la actividad en el colon no ocurre sino después de 3 o 5 días; no obstante, la estimulación generada por la alimentación enteral puede propiciar una recuperación del colon más temprana.</a:t>
            </a:r>
          </a:p>
          <a:p>
            <a:endParaRPr lang="es-419" noProof="0" dirty="0"/>
          </a:p>
          <a:p>
            <a:r>
              <a:rPr lang="es-419" b="0" i="1" noProof="0" dirty="0" err="1"/>
              <a:t>Waldhausen</a:t>
            </a:r>
            <a:r>
              <a:rPr lang="es-419" b="0" i="1" noProof="0" dirty="0"/>
              <a:t> JH, </a:t>
            </a:r>
            <a:r>
              <a:rPr lang="es-419" b="0" i="1" noProof="0" dirty="0" err="1"/>
              <a:t>Shaffrey</a:t>
            </a:r>
            <a:r>
              <a:rPr lang="es-419" b="0" i="1" noProof="0" dirty="0"/>
              <a:t> ME, </a:t>
            </a:r>
            <a:r>
              <a:rPr lang="es-419" b="0" i="1" noProof="0" dirty="0" err="1"/>
              <a:t>Skenderis</a:t>
            </a:r>
            <a:r>
              <a:rPr lang="es-419" b="0" i="1" noProof="0" dirty="0"/>
              <a:t> BS 2nd, et al. Gastrointestinal </a:t>
            </a:r>
            <a:r>
              <a:rPr lang="es-419" b="0" i="1" noProof="0" dirty="0" err="1"/>
              <a:t>myoelectric</a:t>
            </a:r>
            <a:r>
              <a:rPr lang="es-419" b="0" i="1" noProof="0" dirty="0"/>
              <a:t> and </a:t>
            </a:r>
            <a:r>
              <a:rPr lang="es-419" b="0" i="1" noProof="0" dirty="0" err="1"/>
              <a:t>clinical</a:t>
            </a:r>
            <a:r>
              <a:rPr lang="es-419" b="0" i="1" noProof="0" dirty="0"/>
              <a:t> </a:t>
            </a:r>
            <a:r>
              <a:rPr lang="es-419" b="0" i="1" noProof="0" dirty="0" err="1"/>
              <a:t>patterns</a:t>
            </a:r>
            <a:r>
              <a:rPr lang="es-419" b="0" i="1" noProof="0" dirty="0"/>
              <a:t> of </a:t>
            </a:r>
            <a:r>
              <a:rPr lang="es-419" b="0" i="1" noProof="0" dirty="0" err="1"/>
              <a:t>recovery</a:t>
            </a:r>
            <a:r>
              <a:rPr lang="es-419" b="0" i="1" noProof="0" dirty="0"/>
              <a:t> </a:t>
            </a:r>
            <a:r>
              <a:rPr lang="es-419" b="0" i="1" noProof="0" dirty="0" err="1"/>
              <a:t>after</a:t>
            </a:r>
            <a:r>
              <a:rPr lang="es-419" b="0" i="1" noProof="0" dirty="0"/>
              <a:t> </a:t>
            </a:r>
            <a:r>
              <a:rPr lang="es-419" b="0" i="1" noProof="0" dirty="0" err="1"/>
              <a:t>laparotomy</a:t>
            </a:r>
            <a:r>
              <a:rPr lang="es-419" b="0" i="1" noProof="0" dirty="0"/>
              <a:t>. Ann </a:t>
            </a:r>
            <a:r>
              <a:rPr lang="es-419" b="0" i="1" noProof="0" dirty="0" err="1"/>
              <a:t>Surg</a:t>
            </a:r>
            <a:r>
              <a:rPr lang="es-419" b="0" i="1" noProof="0" dirty="0"/>
              <a:t> 1990;211:777-784.</a:t>
            </a:r>
          </a:p>
        </p:txBody>
      </p:sp>
      <p:sp>
        <p:nvSpPr>
          <p:cNvPr id="4" name="Slide Number Placeholder 3"/>
          <p:cNvSpPr>
            <a:spLocks noGrp="1"/>
          </p:cNvSpPr>
          <p:nvPr>
            <p:ph type="sldNum" sz="quarter" idx="10"/>
          </p:nvPr>
        </p:nvSpPr>
        <p:spPr/>
        <p:txBody>
          <a:bodyPr/>
          <a:lstStyle/>
          <a:p>
            <a:fld id="{DE9C98C1-4A9C-2644-BEFA-129D8315FB98}" type="slidenum">
              <a:rPr lang="en-US" smtClean="0"/>
              <a:pPr/>
              <a:t>15</a:t>
            </a:fld>
            <a:endParaRPr lang="en-US"/>
          </a:p>
        </p:txBody>
      </p:sp>
    </p:spTree>
    <p:extLst>
      <p:ext uri="{BB962C8B-B14F-4D97-AF65-F5344CB8AC3E}">
        <p14:creationId xmlns:p14="http://schemas.microsoft.com/office/powerpoint/2010/main" val="31640188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s-419" noProof="0" dirty="0"/>
              <a:t>Debido a la relación existente entre una pronta recuperación del íleo y la nutrición enteral, los protocolos enfocados a la recuperación rápida después de una cirugía abdominal, prevén una alimentación posoperatoria temprana en combinación con otros métodos, tales como la analgesia epidural adyuvante, el control del dolor postoperatorio, el pronto retiro de la intubación </a:t>
            </a:r>
            <a:r>
              <a:rPr lang="es-419" noProof="0" dirty="0" err="1"/>
              <a:t>endotraqueal</a:t>
            </a:r>
            <a:r>
              <a:rPr lang="es-419" noProof="0" dirty="0"/>
              <a:t> y la pronta deambulación. Su uso reduce o previene el íleo postoperatorio, acorta la estancia hospitalaria y permite al paciente volver rápidamente a la actividad diaria.</a:t>
            </a:r>
          </a:p>
          <a:p>
            <a:endParaRPr lang="es-419" noProof="0" dirty="0"/>
          </a:p>
          <a:p>
            <a:r>
              <a:rPr lang="es-419" b="0" i="1" noProof="0" dirty="0"/>
              <a:t>Carter J, </a:t>
            </a:r>
            <a:r>
              <a:rPr lang="es-419" b="0" i="1" noProof="0" dirty="0" err="1"/>
              <a:t>Szabo</a:t>
            </a:r>
            <a:r>
              <a:rPr lang="es-419" b="0" i="1" noProof="0" dirty="0"/>
              <a:t> R, Sim WW, et al. </a:t>
            </a:r>
            <a:r>
              <a:rPr lang="es-419" b="0" i="1" noProof="0" dirty="0" err="1"/>
              <a:t>Fast</a:t>
            </a:r>
            <a:r>
              <a:rPr lang="es-419" b="0" i="1" noProof="0" dirty="0"/>
              <a:t> </a:t>
            </a:r>
            <a:r>
              <a:rPr lang="es-419" b="0" i="1" noProof="0" dirty="0" err="1"/>
              <a:t>track</a:t>
            </a:r>
            <a:r>
              <a:rPr lang="es-419" b="0" i="1" noProof="0" dirty="0"/>
              <a:t> </a:t>
            </a:r>
            <a:r>
              <a:rPr lang="es-419" b="0" i="1" noProof="0" dirty="0" err="1"/>
              <a:t>surgery</a:t>
            </a:r>
            <a:r>
              <a:rPr lang="es-419" b="0" i="1" noProof="0" dirty="0"/>
              <a:t>: a </a:t>
            </a:r>
            <a:r>
              <a:rPr lang="es-419" b="0" i="1" noProof="0" dirty="0" err="1"/>
              <a:t>clinical</a:t>
            </a:r>
            <a:r>
              <a:rPr lang="es-419" b="0" i="1" noProof="0" dirty="0"/>
              <a:t> </a:t>
            </a:r>
            <a:r>
              <a:rPr lang="es-419" b="0" i="1" noProof="0" dirty="0" err="1"/>
              <a:t>audit</a:t>
            </a:r>
            <a:r>
              <a:rPr lang="es-419" b="0" i="1" noProof="0" dirty="0"/>
              <a:t>. </a:t>
            </a:r>
            <a:r>
              <a:rPr lang="es-419" b="0" i="1" noProof="0" dirty="0" err="1"/>
              <a:t>Aust</a:t>
            </a:r>
            <a:r>
              <a:rPr lang="es-419" b="0" i="1" noProof="0" dirty="0"/>
              <a:t> NZJ </a:t>
            </a:r>
            <a:r>
              <a:rPr lang="es-419" b="0" i="1" noProof="0" dirty="0" err="1"/>
              <a:t>Obstet</a:t>
            </a:r>
            <a:r>
              <a:rPr lang="es-419" b="0" i="1" noProof="0" dirty="0"/>
              <a:t> </a:t>
            </a:r>
            <a:r>
              <a:rPr lang="es-419" b="0" i="1" noProof="0" dirty="0" err="1"/>
              <a:t>Gynaecol</a:t>
            </a:r>
            <a:r>
              <a:rPr lang="es-419" b="0" i="1" noProof="0" dirty="0"/>
              <a:t> 2010;50:159-163.</a:t>
            </a:r>
          </a:p>
        </p:txBody>
      </p:sp>
      <p:sp>
        <p:nvSpPr>
          <p:cNvPr id="4" name="Slide Number Placeholder 3"/>
          <p:cNvSpPr>
            <a:spLocks noGrp="1"/>
          </p:cNvSpPr>
          <p:nvPr>
            <p:ph type="sldNum" sz="quarter" idx="10"/>
          </p:nvPr>
        </p:nvSpPr>
        <p:spPr/>
        <p:txBody>
          <a:bodyPr/>
          <a:lstStyle/>
          <a:p>
            <a:fld id="{DE9C98C1-4A9C-2644-BEFA-129D8315FB98}" type="slidenum">
              <a:rPr lang="en-US" smtClean="0"/>
              <a:pPr/>
              <a:t>16</a:t>
            </a:fld>
            <a:endParaRPr lang="en-US"/>
          </a:p>
        </p:txBody>
      </p:sp>
    </p:spTree>
    <p:extLst>
      <p:ext uri="{BB962C8B-B14F-4D97-AF65-F5344CB8AC3E}">
        <p14:creationId xmlns:p14="http://schemas.microsoft.com/office/powerpoint/2010/main" val="11782214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Lo</a:t>
            </a:r>
            <a:r>
              <a:rPr lang="es-419" noProof="0" dirty="0"/>
              <a:t>s médicos pueden utilizar este algoritmo como una guía para elegir la vía más apropiada para la terapia de nutrición.</a:t>
            </a:r>
          </a:p>
          <a:p>
            <a:r>
              <a:rPr lang="es-419" noProof="0" dirty="0"/>
              <a:t>Cuando el tracto gastrointestinal está funcional, la vía predilecta es claramente la alimentación enteral, oral o por sonda de alimentación. Debido a los beneficios comprobados de una alimentación enteral en comparación con la parenteral, aún cuando una alimentación enteral completa es imposible, los médicos deberían considerar suministrar una alimentación enteral trófica junto con una alimentación parenteral.</a:t>
            </a:r>
          </a:p>
          <a:p>
            <a:endParaRPr lang="en-US" dirty="0"/>
          </a:p>
          <a:p>
            <a:r>
              <a:rPr lang="en-US" b="0" i="1" dirty="0"/>
              <a:t>Image modified from Personal Communication with Refaat Hegazi, MD, PhD, MPH, MS.</a:t>
            </a:r>
            <a:endParaRPr lang="es-ES_tradnl" b="0" i="1" dirty="0"/>
          </a:p>
        </p:txBody>
      </p:sp>
      <p:sp>
        <p:nvSpPr>
          <p:cNvPr id="4" name="Slide Number Placeholder 3"/>
          <p:cNvSpPr>
            <a:spLocks noGrp="1"/>
          </p:cNvSpPr>
          <p:nvPr>
            <p:ph type="sldNum" sz="quarter" idx="10"/>
          </p:nvPr>
        </p:nvSpPr>
        <p:spPr/>
        <p:txBody>
          <a:bodyPr/>
          <a:lstStyle/>
          <a:p>
            <a:fld id="{DE9C98C1-4A9C-2644-BEFA-129D8315FB98}" type="slidenum">
              <a:rPr lang="en-US" smtClean="0"/>
              <a:pPr/>
              <a:t>17</a:t>
            </a:fld>
            <a:endParaRPr lang="en-US"/>
          </a:p>
        </p:txBody>
      </p:sp>
    </p:spTree>
    <p:extLst>
      <p:ext uri="{BB962C8B-B14F-4D97-AF65-F5344CB8AC3E}">
        <p14:creationId xmlns:p14="http://schemas.microsoft.com/office/powerpoint/2010/main" val="17676038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s-419" b="0" i="0" noProof="0" dirty="0"/>
              <a:t>Combinar una nutrición enteral con una parenteral es una forma razonable de asegurar que los pacientes reciban la cantidad de nutrientes requeridos y los beneficios tróficos de los nutrientes </a:t>
            </a:r>
            <a:r>
              <a:rPr lang="es-419" b="0" i="0" noProof="0" dirty="0" err="1"/>
              <a:t>intraluminales</a:t>
            </a:r>
            <a:r>
              <a:rPr lang="es-419" b="0" i="0" noProof="0" dirty="0"/>
              <a:t>. La alimentación enteral administrada en cantidades pequeñas para prevenir la atrofia intestinal relacionada con la nutrición parenteral, es conocida como “alimentación por goteo”. (en inglés: </a:t>
            </a:r>
            <a:r>
              <a:rPr lang="es-419" b="0" i="0" noProof="0" dirty="0" err="1"/>
              <a:t>trickle</a:t>
            </a:r>
            <a:r>
              <a:rPr lang="es-419" b="0" i="0" noProof="0" dirty="0"/>
              <a:t> </a:t>
            </a:r>
            <a:r>
              <a:rPr lang="es-419" b="0" i="0" noProof="0" dirty="0" err="1"/>
              <a:t>feeding</a:t>
            </a:r>
            <a:r>
              <a:rPr lang="es-419" b="0" i="0" noProof="0" dirty="0"/>
              <a:t>)</a:t>
            </a:r>
          </a:p>
          <a:p>
            <a:r>
              <a:rPr lang="es-419" b="0" i="0" noProof="0" dirty="0" err="1"/>
              <a:t>McClave</a:t>
            </a:r>
            <a:r>
              <a:rPr lang="es-419" b="0" i="0" noProof="0" dirty="0"/>
              <a:t> SA, </a:t>
            </a:r>
            <a:r>
              <a:rPr lang="es-419" b="0" i="0" noProof="0" dirty="0" err="1"/>
              <a:t>Heyland</a:t>
            </a:r>
            <a:r>
              <a:rPr lang="es-419" b="0" i="0" noProof="0" dirty="0"/>
              <a:t> DK. </a:t>
            </a:r>
            <a:r>
              <a:rPr lang="es-419" b="0" i="0" noProof="0" dirty="0" err="1"/>
              <a:t>The</a:t>
            </a:r>
            <a:r>
              <a:rPr lang="es-419" b="0" i="0" noProof="0" dirty="0"/>
              <a:t> </a:t>
            </a:r>
            <a:r>
              <a:rPr lang="es-419" b="0" i="0" noProof="0" dirty="0" err="1"/>
              <a:t>physiologic</a:t>
            </a:r>
            <a:r>
              <a:rPr lang="es-419" b="0" i="0" noProof="0" dirty="0"/>
              <a:t> response and </a:t>
            </a:r>
            <a:r>
              <a:rPr lang="es-419" b="0" i="0" noProof="0" dirty="0" err="1"/>
              <a:t>associated</a:t>
            </a:r>
            <a:r>
              <a:rPr lang="es-419" b="0" i="0" noProof="0" dirty="0"/>
              <a:t> </a:t>
            </a:r>
            <a:r>
              <a:rPr lang="es-419" b="0" i="0" noProof="0" dirty="0" err="1"/>
              <a:t>clinical</a:t>
            </a:r>
            <a:r>
              <a:rPr lang="es-419" b="0" i="0" noProof="0" dirty="0"/>
              <a:t> </a:t>
            </a:r>
            <a:r>
              <a:rPr lang="es-419" b="0" i="0" noProof="0" dirty="0" err="1"/>
              <a:t>benefits</a:t>
            </a:r>
            <a:r>
              <a:rPr lang="es-419" b="0" i="0" noProof="0" dirty="0"/>
              <a:t> </a:t>
            </a:r>
            <a:r>
              <a:rPr lang="es-419" b="0" i="0" noProof="0" dirty="0" err="1"/>
              <a:t>from</a:t>
            </a:r>
            <a:r>
              <a:rPr lang="es-419" b="0" i="0" noProof="0" dirty="0"/>
              <a:t> </a:t>
            </a:r>
            <a:r>
              <a:rPr lang="es-419" b="0" i="0" noProof="0" dirty="0" err="1"/>
              <a:t>provision</a:t>
            </a:r>
            <a:r>
              <a:rPr lang="es-419" b="0" i="0" noProof="0" dirty="0"/>
              <a:t> of </a:t>
            </a:r>
            <a:r>
              <a:rPr lang="es-419" b="0" i="0" noProof="0" dirty="0" err="1"/>
              <a:t>early</a:t>
            </a:r>
            <a:r>
              <a:rPr lang="es-419" b="0" i="0" noProof="0" dirty="0"/>
              <a:t> enteral </a:t>
            </a:r>
            <a:r>
              <a:rPr lang="es-419" b="0" i="0" noProof="0" dirty="0" err="1"/>
              <a:t>nutrition</a:t>
            </a:r>
            <a:r>
              <a:rPr lang="es-419" b="0" i="0" noProof="0" dirty="0"/>
              <a:t>. </a:t>
            </a:r>
            <a:r>
              <a:rPr lang="es-419" b="0" i="0" noProof="0" dirty="0" err="1"/>
              <a:t>Nutr</a:t>
            </a:r>
            <a:r>
              <a:rPr lang="es-419" b="0" i="0" noProof="0" dirty="0"/>
              <a:t> </a:t>
            </a:r>
            <a:r>
              <a:rPr lang="es-419" b="0" i="0" noProof="0" dirty="0" err="1"/>
              <a:t>Clin</a:t>
            </a:r>
            <a:r>
              <a:rPr lang="es-419" b="0" i="0" noProof="0" dirty="0"/>
              <a:t> </a:t>
            </a:r>
            <a:r>
              <a:rPr lang="es-419" b="0" i="0" noProof="0" dirty="0" err="1"/>
              <a:t>Pract</a:t>
            </a:r>
            <a:r>
              <a:rPr lang="es-419" b="0" i="0" noProof="0" dirty="0"/>
              <a:t> 2009;24:305-315.</a:t>
            </a:r>
          </a:p>
          <a:p>
            <a:endParaRPr lang="es-419" b="0" i="0" noProof="0" dirty="0"/>
          </a:p>
          <a:p>
            <a:r>
              <a:rPr lang="es-419" b="0" i="1" noProof="0" dirty="0" err="1"/>
              <a:t>Thibault</a:t>
            </a:r>
            <a:r>
              <a:rPr lang="es-419" b="0" i="1" noProof="0" dirty="0"/>
              <a:t> R, </a:t>
            </a:r>
            <a:r>
              <a:rPr lang="es-419" b="0" i="1" noProof="0" dirty="0" err="1"/>
              <a:t>Pichard</a:t>
            </a:r>
            <a:r>
              <a:rPr lang="es-419" b="0" i="1" noProof="0" dirty="0"/>
              <a:t> C. Parenteral </a:t>
            </a:r>
            <a:r>
              <a:rPr lang="es-419" b="0" i="1" noProof="0" dirty="0" err="1"/>
              <a:t>nutrition</a:t>
            </a:r>
            <a:r>
              <a:rPr lang="es-419" b="0" i="1" noProof="0" dirty="0"/>
              <a:t> in </a:t>
            </a:r>
            <a:r>
              <a:rPr lang="es-419" b="0" i="1" noProof="0" dirty="0" err="1"/>
              <a:t>critical</a:t>
            </a:r>
            <a:r>
              <a:rPr lang="es-419" b="0" i="1" noProof="0" dirty="0"/>
              <a:t> </a:t>
            </a:r>
            <a:r>
              <a:rPr lang="es-419" b="0" i="1" noProof="0" dirty="0" err="1"/>
              <a:t>illness</a:t>
            </a:r>
            <a:r>
              <a:rPr lang="es-419" b="0" i="1" noProof="0" dirty="0"/>
              <a:t>: can </a:t>
            </a:r>
            <a:r>
              <a:rPr lang="es-419" b="0" i="1" noProof="0" dirty="0" err="1"/>
              <a:t>it</a:t>
            </a:r>
            <a:r>
              <a:rPr lang="es-419" b="0" i="1" noProof="0" dirty="0"/>
              <a:t> </a:t>
            </a:r>
            <a:r>
              <a:rPr lang="es-419" b="0" i="1" noProof="0" dirty="0" err="1"/>
              <a:t>safely</a:t>
            </a:r>
            <a:r>
              <a:rPr lang="es-419" b="0" i="1" noProof="0" dirty="0"/>
              <a:t> </a:t>
            </a:r>
            <a:r>
              <a:rPr lang="es-419" b="0" i="1" noProof="0" dirty="0" err="1"/>
              <a:t>improve</a:t>
            </a:r>
            <a:r>
              <a:rPr lang="es-419" b="0" i="1" noProof="0" dirty="0"/>
              <a:t> </a:t>
            </a:r>
            <a:r>
              <a:rPr lang="es-419" b="0" i="1" noProof="0" dirty="0" err="1"/>
              <a:t>outcomes</a:t>
            </a:r>
            <a:r>
              <a:rPr lang="es-419" b="0" i="1" noProof="0" dirty="0"/>
              <a:t>? </a:t>
            </a:r>
            <a:r>
              <a:rPr lang="es-419" b="0" i="1" noProof="0" dirty="0" err="1"/>
              <a:t>Crit</a:t>
            </a:r>
            <a:r>
              <a:rPr lang="es-419" b="0" i="1" noProof="0" dirty="0"/>
              <a:t> </a:t>
            </a:r>
            <a:r>
              <a:rPr lang="es-419" b="0" i="1" noProof="0" dirty="0" err="1"/>
              <a:t>Care</a:t>
            </a:r>
            <a:r>
              <a:rPr lang="es-419" b="0" i="1" noProof="0" dirty="0"/>
              <a:t> </a:t>
            </a:r>
            <a:r>
              <a:rPr lang="es-419" b="0" i="1" noProof="0" dirty="0" err="1"/>
              <a:t>Clin</a:t>
            </a:r>
            <a:r>
              <a:rPr lang="es-419" b="0" i="1" noProof="0" dirty="0"/>
              <a:t> 2010;26:467-480.</a:t>
            </a:r>
          </a:p>
        </p:txBody>
      </p:sp>
      <p:sp>
        <p:nvSpPr>
          <p:cNvPr id="4" name="Slide Number Placeholder 3"/>
          <p:cNvSpPr>
            <a:spLocks noGrp="1"/>
          </p:cNvSpPr>
          <p:nvPr>
            <p:ph type="sldNum" sz="quarter" idx="10"/>
          </p:nvPr>
        </p:nvSpPr>
        <p:spPr/>
        <p:txBody>
          <a:bodyPr/>
          <a:lstStyle/>
          <a:p>
            <a:fld id="{DE9C98C1-4A9C-2644-BEFA-129D8315FB98}" type="slidenum">
              <a:rPr lang="en-US" smtClean="0"/>
              <a:pPr/>
              <a:t>18</a:t>
            </a:fld>
            <a:endParaRPr lang="en-US"/>
          </a:p>
        </p:txBody>
      </p:sp>
    </p:spTree>
    <p:extLst>
      <p:ext uri="{BB962C8B-B14F-4D97-AF65-F5344CB8AC3E}">
        <p14:creationId xmlns:p14="http://schemas.microsoft.com/office/powerpoint/2010/main" val="13782200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s-419" noProof="0" dirty="0"/>
              <a:t>Después de haber tomado la decisión de administrar una alimentación por sonda, debe elegirse un lugar de alimentación y colocación de la sonda. Las investigaciones sugieren que una alimentación por el intestino delgado es mejor que una alimentación gástrica por sonda en pacientes en estado crítico. No obstante, no existen diferencias significativas entre la alimentación por el intestino delgado y la alimentación gástrica en términos de mortalidad. Se debe considerar la alimentación gástrica cuando es imposible el acceso al intestino delgado o cuando ésta retrasa la alimentación.</a:t>
            </a:r>
          </a:p>
          <a:p>
            <a:r>
              <a:rPr lang="es-419" noProof="0" dirty="0"/>
              <a:t>Asimismo, considérese la alimentación vía intestino delgado en pacientes con alto riesgo de aspiración pulmonar de contenido gástrico, así como pacientes intolerantes a la alimentación gástrica o que presentan residuos gástricos elevados de manera recurrente.</a:t>
            </a:r>
          </a:p>
          <a:p>
            <a:endParaRPr lang="es-419" noProof="0" dirty="0"/>
          </a:p>
          <a:p>
            <a:r>
              <a:rPr lang="es-419" b="0" i="1" noProof="0" dirty="0" err="1"/>
              <a:t>Heyland</a:t>
            </a:r>
            <a:r>
              <a:rPr lang="es-419" b="0" i="1" noProof="0" dirty="0"/>
              <a:t> DK, </a:t>
            </a:r>
            <a:r>
              <a:rPr lang="es-419" b="0" i="1" noProof="0" dirty="0" err="1"/>
              <a:t>Drover</a:t>
            </a:r>
            <a:r>
              <a:rPr lang="es-419" b="0" i="1" noProof="0" dirty="0"/>
              <a:t> JW, </a:t>
            </a:r>
            <a:r>
              <a:rPr lang="es-419" b="0" i="1" noProof="0" dirty="0" err="1"/>
              <a:t>Dhaliwal</a:t>
            </a:r>
            <a:r>
              <a:rPr lang="es-419" b="0" i="1" noProof="0" dirty="0"/>
              <a:t> R, et al. </a:t>
            </a:r>
            <a:r>
              <a:rPr lang="es-419" b="0" i="1" noProof="0" dirty="0" err="1"/>
              <a:t>Optimizing</a:t>
            </a:r>
            <a:r>
              <a:rPr lang="es-419" b="0" i="1" noProof="0" dirty="0"/>
              <a:t> </a:t>
            </a:r>
            <a:r>
              <a:rPr lang="es-419" b="0" i="1" noProof="0" dirty="0" err="1"/>
              <a:t>the</a:t>
            </a:r>
            <a:r>
              <a:rPr lang="es-419" b="0" i="1" noProof="0" dirty="0"/>
              <a:t> </a:t>
            </a:r>
            <a:r>
              <a:rPr lang="es-419" b="0" i="1" noProof="0" dirty="0" err="1"/>
              <a:t>benefits</a:t>
            </a:r>
            <a:r>
              <a:rPr lang="es-419" b="0" i="1" noProof="0" dirty="0"/>
              <a:t> and </a:t>
            </a:r>
            <a:r>
              <a:rPr lang="es-419" b="0" i="1" noProof="0" dirty="0" err="1"/>
              <a:t>minimizing</a:t>
            </a:r>
            <a:r>
              <a:rPr lang="es-419" b="0" i="1" noProof="0" dirty="0"/>
              <a:t> </a:t>
            </a:r>
            <a:r>
              <a:rPr lang="es-419" b="0" i="1" noProof="0" dirty="0" err="1"/>
              <a:t>the</a:t>
            </a:r>
            <a:r>
              <a:rPr lang="es-419" b="0" i="1" noProof="0" dirty="0"/>
              <a:t> </a:t>
            </a:r>
            <a:r>
              <a:rPr lang="es-419" b="0" i="1" noProof="0" dirty="0" err="1"/>
              <a:t>risks</a:t>
            </a:r>
            <a:r>
              <a:rPr lang="es-419" b="0" i="1" noProof="0" dirty="0"/>
              <a:t> of enteral </a:t>
            </a:r>
            <a:r>
              <a:rPr lang="es-419" b="0" i="1" noProof="0" dirty="0" err="1"/>
              <a:t>nutrition</a:t>
            </a:r>
            <a:r>
              <a:rPr lang="es-419" b="0" i="1" noProof="0" dirty="0"/>
              <a:t> in </a:t>
            </a:r>
            <a:r>
              <a:rPr lang="es-419" b="0" i="1" noProof="0" dirty="0" err="1"/>
              <a:t>the</a:t>
            </a:r>
            <a:r>
              <a:rPr lang="es-419" b="0" i="1" noProof="0" dirty="0"/>
              <a:t> </a:t>
            </a:r>
            <a:r>
              <a:rPr lang="es-419" b="0" i="1" noProof="0" dirty="0" err="1"/>
              <a:t>critically</a:t>
            </a:r>
            <a:r>
              <a:rPr lang="es-419" b="0" i="1" noProof="0" dirty="0"/>
              <a:t> </a:t>
            </a:r>
            <a:r>
              <a:rPr lang="es-419" b="0" i="1" noProof="0" dirty="0" err="1"/>
              <a:t>ill</a:t>
            </a:r>
            <a:r>
              <a:rPr lang="es-419" b="0" i="1" noProof="0" dirty="0"/>
              <a:t>: role of </a:t>
            </a:r>
            <a:r>
              <a:rPr lang="es-419" b="0" i="1" noProof="0" dirty="0" err="1"/>
              <a:t>small</a:t>
            </a:r>
            <a:r>
              <a:rPr lang="es-419" b="0" i="1" noProof="0" dirty="0"/>
              <a:t> </a:t>
            </a:r>
            <a:r>
              <a:rPr lang="es-419" b="0" i="1" noProof="0" dirty="0" err="1"/>
              <a:t>bowel</a:t>
            </a:r>
            <a:r>
              <a:rPr lang="es-419" b="0" i="1" noProof="0" dirty="0"/>
              <a:t> </a:t>
            </a:r>
            <a:r>
              <a:rPr lang="es-419" b="0" i="1" noProof="0" dirty="0" err="1"/>
              <a:t>feeding</a:t>
            </a:r>
            <a:r>
              <a:rPr lang="es-419" b="0" i="1" noProof="0" dirty="0"/>
              <a:t>. JPEN J </a:t>
            </a:r>
            <a:r>
              <a:rPr lang="es-419" b="0" i="1" noProof="0" dirty="0" err="1"/>
              <a:t>Parenter</a:t>
            </a:r>
            <a:r>
              <a:rPr lang="es-419" b="0" i="1" noProof="0" dirty="0"/>
              <a:t> Enteral </a:t>
            </a:r>
            <a:r>
              <a:rPr lang="es-419" b="0" i="1" noProof="0" dirty="0" err="1"/>
              <a:t>Nutr</a:t>
            </a:r>
            <a:r>
              <a:rPr lang="es-419" b="0" i="1" noProof="0" dirty="0"/>
              <a:t> 2002;26 (6 </a:t>
            </a:r>
            <a:r>
              <a:rPr lang="es-419" b="0" i="1" noProof="0" dirty="0" err="1"/>
              <a:t>Suppl</a:t>
            </a:r>
            <a:r>
              <a:rPr lang="es-419" b="0" i="1" noProof="0" dirty="0"/>
              <a:t>.):S51-S55.</a:t>
            </a:r>
          </a:p>
        </p:txBody>
      </p:sp>
      <p:sp>
        <p:nvSpPr>
          <p:cNvPr id="4" name="Slide Number Placeholder 3"/>
          <p:cNvSpPr>
            <a:spLocks noGrp="1"/>
          </p:cNvSpPr>
          <p:nvPr>
            <p:ph type="sldNum" sz="quarter" idx="10"/>
          </p:nvPr>
        </p:nvSpPr>
        <p:spPr/>
        <p:txBody>
          <a:bodyPr/>
          <a:lstStyle/>
          <a:p>
            <a:fld id="{DE9C98C1-4A9C-2644-BEFA-129D8315FB98}" type="slidenum">
              <a:rPr lang="en-US" smtClean="0"/>
              <a:pPr/>
              <a:t>19</a:t>
            </a:fld>
            <a:endParaRPr lang="en-US"/>
          </a:p>
        </p:txBody>
      </p:sp>
    </p:spTree>
    <p:extLst>
      <p:ext uri="{BB962C8B-B14F-4D97-AF65-F5344CB8AC3E}">
        <p14:creationId xmlns:p14="http://schemas.microsoft.com/office/powerpoint/2010/main" val="23690497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s-419" noProof="0" dirty="0"/>
              <a:t>Lograr un acceso nasogástrico es más fácil que colocar una sonda </a:t>
            </a:r>
            <a:r>
              <a:rPr lang="es-419" noProof="0" dirty="0" err="1"/>
              <a:t>transnasal</a:t>
            </a:r>
            <a:r>
              <a:rPr lang="es-419" noProof="0" dirty="0"/>
              <a:t> en el intestino delgado. Se han reportado técnicas exitosas realizadas en la cabecera de la cama para lograr el acceso. La colocación de la sonda </a:t>
            </a:r>
            <a:r>
              <a:rPr lang="es-419" noProof="0" dirty="0" err="1"/>
              <a:t>nasoentérica</a:t>
            </a:r>
            <a:r>
              <a:rPr lang="es-419" noProof="0" dirty="0"/>
              <a:t> también puede facilitarse con la ayuda de rayos X.</a:t>
            </a:r>
            <a:endParaRPr lang="es-419" sz="1200" kern="1200" noProof="0" dirty="0">
              <a:solidFill>
                <a:schemeClr val="tx1"/>
              </a:solidFill>
              <a:latin typeface="Arial" charset="0"/>
              <a:ea typeface="Arial"/>
              <a:cs typeface="Arial"/>
            </a:endParaRPr>
          </a:p>
          <a:p>
            <a:endParaRPr lang="es-419" noProof="0" dirty="0"/>
          </a:p>
          <a:p>
            <a:r>
              <a:rPr lang="es-419" noProof="0" dirty="0"/>
              <a:t>Se da preferencia a las </a:t>
            </a:r>
            <a:r>
              <a:rPr lang="es-419" noProof="0" dirty="0" err="1"/>
              <a:t>ostomías</a:t>
            </a:r>
            <a:r>
              <a:rPr lang="es-419" noProof="0" dirty="0"/>
              <a:t> de alimentación cuando los pacientes necesitan ser alimentados por períodos largos de tiempo (más de tres semanas). Los médicos pueden colocar ostomías de alimentación mediante procedimientos quirúrgicos, percutáneos o endoscópicos.</a:t>
            </a:r>
          </a:p>
          <a:p>
            <a:endParaRPr lang="es-419" noProof="0" dirty="0"/>
          </a:p>
          <a:p>
            <a:r>
              <a:rPr lang="es-419" noProof="0" dirty="0"/>
              <a:t>Debido a que todos los pacientes con enfermedades críticas son candidatos para recibir terapia de nutrición, es importante considerar la colocación de una sonda de alimentación durante la cirugía, cuando exista una alta probabilidad de que el paciente requiera este tipo de alimentación.</a:t>
            </a:r>
          </a:p>
          <a:p>
            <a:endParaRPr lang="es-419" noProof="0" dirty="0"/>
          </a:p>
          <a:p>
            <a:r>
              <a:rPr lang="es-419" b="0" i="1" noProof="0" dirty="0" err="1"/>
              <a:t>Welpe</a:t>
            </a:r>
            <a:r>
              <a:rPr lang="es-419" b="0" i="1" noProof="0" dirty="0"/>
              <a:t> P, </a:t>
            </a:r>
            <a:r>
              <a:rPr lang="es-419" b="0" i="1" noProof="0" dirty="0" err="1"/>
              <a:t>Frutiger</a:t>
            </a:r>
            <a:r>
              <a:rPr lang="es-419" b="0" i="1" noProof="0" dirty="0"/>
              <a:t> A, </a:t>
            </a:r>
            <a:r>
              <a:rPr lang="es-419" b="0" i="1" noProof="0" dirty="0" err="1"/>
              <a:t>Vanek</a:t>
            </a:r>
            <a:r>
              <a:rPr lang="es-419" b="0" i="1" noProof="0" dirty="0"/>
              <a:t> P, </a:t>
            </a:r>
            <a:r>
              <a:rPr lang="es-419" b="0" i="1" noProof="0" dirty="0" err="1"/>
              <a:t>Kleger</a:t>
            </a:r>
            <a:r>
              <a:rPr lang="es-419" b="0" i="1" noProof="0" dirty="0"/>
              <a:t> GR. </a:t>
            </a:r>
            <a:r>
              <a:rPr lang="es-419" b="0" i="1" noProof="0" dirty="0" err="1"/>
              <a:t>Jejunal</a:t>
            </a:r>
            <a:r>
              <a:rPr lang="es-419" b="0" i="1" noProof="0" dirty="0"/>
              <a:t> </a:t>
            </a:r>
            <a:r>
              <a:rPr lang="es-419" b="0" i="1" noProof="0" dirty="0" err="1"/>
              <a:t>feeding</a:t>
            </a:r>
            <a:r>
              <a:rPr lang="es-419" b="0" i="1" noProof="0" dirty="0"/>
              <a:t> </a:t>
            </a:r>
            <a:r>
              <a:rPr lang="es-419" b="0" i="1" noProof="0" dirty="0" err="1"/>
              <a:t>tubes</a:t>
            </a:r>
            <a:r>
              <a:rPr lang="es-419" b="0" i="1" noProof="0" dirty="0"/>
              <a:t> can be </a:t>
            </a:r>
            <a:r>
              <a:rPr lang="es-419" b="0" i="1" noProof="0" dirty="0" err="1"/>
              <a:t>efficiently</a:t>
            </a:r>
            <a:r>
              <a:rPr lang="es-419" b="0" i="1" noProof="0" dirty="0"/>
              <a:t> and </a:t>
            </a:r>
            <a:r>
              <a:rPr lang="es-419" b="0" i="1" noProof="0" dirty="0" err="1"/>
              <a:t>independently</a:t>
            </a:r>
            <a:r>
              <a:rPr lang="es-419" b="0" i="1" noProof="0" dirty="0"/>
              <a:t> placed </a:t>
            </a:r>
            <a:r>
              <a:rPr lang="es-419" b="0" i="1" noProof="0" dirty="0" err="1"/>
              <a:t>by</a:t>
            </a:r>
            <a:r>
              <a:rPr lang="es-419" b="0" i="1" noProof="0" dirty="0"/>
              <a:t> </a:t>
            </a:r>
            <a:r>
              <a:rPr lang="es-419" b="0" i="1" noProof="0" dirty="0" err="1"/>
              <a:t>intensive</a:t>
            </a:r>
            <a:r>
              <a:rPr lang="es-419" b="0" i="1" noProof="0" dirty="0"/>
              <a:t> </a:t>
            </a:r>
            <a:r>
              <a:rPr lang="es-419" b="0" i="1" noProof="0" dirty="0" err="1"/>
              <a:t>care</a:t>
            </a:r>
            <a:r>
              <a:rPr lang="es-419" b="0" i="1" noProof="0" dirty="0"/>
              <a:t> </a:t>
            </a:r>
            <a:r>
              <a:rPr lang="es-419" b="0" i="1" noProof="0" dirty="0" err="1"/>
              <a:t>unit</a:t>
            </a:r>
            <a:r>
              <a:rPr lang="es-419" b="0" i="1" noProof="0" dirty="0"/>
              <a:t> </a:t>
            </a:r>
            <a:r>
              <a:rPr lang="es-419" b="0" i="1" noProof="0" dirty="0" err="1"/>
              <a:t>teams</a:t>
            </a:r>
            <a:r>
              <a:rPr lang="es-419" b="0" i="1" noProof="0" dirty="0"/>
              <a:t>. JPEN J </a:t>
            </a:r>
            <a:r>
              <a:rPr lang="es-419" b="0" i="1" noProof="0" dirty="0" err="1"/>
              <a:t>Parenter</a:t>
            </a:r>
            <a:r>
              <a:rPr lang="es-419" b="0" i="1" noProof="0" dirty="0"/>
              <a:t> Enteral </a:t>
            </a:r>
            <a:r>
              <a:rPr lang="es-419" b="0" i="1" noProof="0" dirty="0" err="1"/>
              <a:t>Nutr</a:t>
            </a:r>
            <a:r>
              <a:rPr lang="es-419" b="0" i="1" noProof="0" dirty="0"/>
              <a:t> 2010;34:121-124.</a:t>
            </a:r>
          </a:p>
          <a:p>
            <a:r>
              <a:rPr lang="en-US" b="0" i="1" dirty="0" err="1"/>
              <a:t>Gatt</a:t>
            </a:r>
            <a:r>
              <a:rPr lang="en-US" b="0" i="1" dirty="0"/>
              <a:t> M, </a:t>
            </a:r>
            <a:r>
              <a:rPr lang="en-US" b="0" i="1" dirty="0" err="1"/>
              <a:t>MacFie</a:t>
            </a:r>
            <a:r>
              <a:rPr lang="en-US" b="0" i="1" dirty="0"/>
              <a:t> J. </a:t>
            </a:r>
            <a:r>
              <a:rPr lang="en-US" b="0" i="1" dirty="0" err="1"/>
              <a:t>Bedside postpyloric feeding tube placement: a pilot series to validate this novel technique. Crit Care Med 2009;37:523-527.</a:t>
            </a:r>
            <a:endParaRPr lang="es-ES_tradnl" b="0" i="1" dirty="0"/>
          </a:p>
        </p:txBody>
      </p:sp>
      <p:sp>
        <p:nvSpPr>
          <p:cNvPr id="4" name="Slide Number Placeholder 3"/>
          <p:cNvSpPr>
            <a:spLocks noGrp="1"/>
          </p:cNvSpPr>
          <p:nvPr>
            <p:ph type="sldNum" sz="quarter" idx="10"/>
          </p:nvPr>
        </p:nvSpPr>
        <p:spPr/>
        <p:txBody>
          <a:bodyPr/>
          <a:lstStyle/>
          <a:p>
            <a:fld id="{DE9C98C1-4A9C-2644-BEFA-129D8315FB98}" type="slidenum">
              <a:rPr lang="en-US" smtClean="0"/>
              <a:pPr/>
              <a:t>20</a:t>
            </a:fld>
            <a:endParaRPr lang="en-US"/>
          </a:p>
        </p:txBody>
      </p:sp>
    </p:spTree>
    <p:extLst>
      <p:ext uri="{BB962C8B-B14F-4D97-AF65-F5344CB8AC3E}">
        <p14:creationId xmlns:p14="http://schemas.microsoft.com/office/powerpoint/2010/main" val="25267469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a:ln/>
        </p:spPr>
      </p:sp>
      <p:sp>
        <p:nvSpPr>
          <p:cNvPr id="33795" name="Notes Placeholder 2"/>
          <p:cNvSpPr>
            <a:spLocks noGrp="1"/>
          </p:cNvSpPr>
          <p:nvPr>
            <p:ph type="body" idx="1"/>
          </p:nvPr>
        </p:nvSpPr>
        <p:spPr>
          <a:noFill/>
          <a:ln/>
        </p:spPr>
        <p:txBody>
          <a:bodyPr/>
          <a:lstStyle/>
          <a:p>
            <a:r>
              <a:rPr lang="es-419" noProof="0" dirty="0"/>
              <a:t>Muchas organizaciones han emitido lineamientos de nutrición para la administración de la terapia de nutrición. Estos lineamientos han sido apoyados por la investigación y experiencia clínica. Esta sesión se centra en las recomendaciones de varias organizaciones internacionales de nutrición clínica para la aplicación de la terapia de la nutrición enteral en el ámbito clínico.</a:t>
            </a:r>
          </a:p>
          <a:p>
            <a:r>
              <a:rPr lang="es-419" noProof="0" dirty="0"/>
              <a:t>Las enfermedades críticas conllevan normalmente una impresionante pérdida de masa corporal magra, lo que afecta negativamente la supervivencia del paciente, tanto en la unidad de cuidados críticos, como en su alta subsecuente. Por lo tanto, incluso los pacientes bien nutridos que ingresan a las unidades de cuidados críticos requieren de terapia nutricional para mitigar el catabolismo de la masa corporal magra relacionado con la inflamación y los resultados clínicos precarios.</a:t>
            </a:r>
          </a:p>
          <a:p>
            <a:r>
              <a:rPr lang="es-419" noProof="0" dirty="0"/>
              <a:t>Para poder recuperarse de un traumatismo grave o una enfermedad aguda se requiere de diversas terapias, entre las que se incluyen la utilización de </a:t>
            </a:r>
            <a:r>
              <a:rPr lang="es-419" noProof="0" dirty="0" err="1"/>
              <a:t>vasopresores</a:t>
            </a:r>
            <a:r>
              <a:rPr lang="es-419" noProof="0" dirty="0"/>
              <a:t>, resucitación, ventilación, y una terapia de nutrición que mejore las probabilidades de supervivencia y minimice la respuesta inflamatoria relacionada con el catabolismo. Además, el proceso de recuperación después del alta del paciente de la unidad de cuidados intensivos debe enfocarse en la rehabilitación, la terapia de nutrición y el anabolismo.</a:t>
            </a:r>
          </a:p>
          <a:p>
            <a:endParaRPr lang="es-419" noProof="0" dirty="0"/>
          </a:p>
          <a:p>
            <a:r>
              <a:rPr lang="es-419" b="0" i="1" noProof="0" dirty="0" err="1"/>
              <a:t>Wischmeyer</a:t>
            </a:r>
            <a:r>
              <a:rPr lang="es-419" b="0" i="1" noProof="0" dirty="0"/>
              <a:t> PE, </a:t>
            </a:r>
            <a:r>
              <a:rPr lang="es-419" b="0" i="1" noProof="0" dirty="0" err="1"/>
              <a:t>Heyland</a:t>
            </a:r>
            <a:r>
              <a:rPr lang="es-419" b="0" i="1" noProof="0" dirty="0"/>
              <a:t> DK. </a:t>
            </a:r>
            <a:r>
              <a:rPr lang="es-419" b="0" i="1" noProof="0" dirty="0" err="1"/>
              <a:t>The</a:t>
            </a:r>
            <a:r>
              <a:rPr lang="es-419" b="0" i="1" noProof="0" dirty="0"/>
              <a:t> </a:t>
            </a:r>
            <a:r>
              <a:rPr lang="es-419" b="0" i="1" noProof="0" dirty="0" err="1"/>
              <a:t>future</a:t>
            </a:r>
            <a:r>
              <a:rPr lang="es-419" b="0" i="1" noProof="0" dirty="0"/>
              <a:t> of </a:t>
            </a:r>
            <a:r>
              <a:rPr lang="es-419" b="0" i="1" noProof="0" dirty="0" err="1"/>
              <a:t>critical</a:t>
            </a:r>
            <a:r>
              <a:rPr lang="es-419" b="0" i="1" noProof="0" dirty="0"/>
              <a:t> </a:t>
            </a:r>
            <a:r>
              <a:rPr lang="es-419" b="0" i="1" noProof="0" dirty="0" err="1"/>
              <a:t>care</a:t>
            </a:r>
            <a:r>
              <a:rPr lang="es-419" b="0" i="1" noProof="0" dirty="0"/>
              <a:t> </a:t>
            </a:r>
            <a:r>
              <a:rPr lang="es-419" b="0" i="1" noProof="0" dirty="0" err="1"/>
              <a:t>nutrition</a:t>
            </a:r>
            <a:r>
              <a:rPr lang="es-419" b="0" i="1" noProof="0" dirty="0"/>
              <a:t> </a:t>
            </a:r>
            <a:r>
              <a:rPr lang="es-419" b="0" i="1" noProof="0" dirty="0" err="1"/>
              <a:t>therapy</a:t>
            </a:r>
            <a:r>
              <a:rPr lang="es-419" b="0" i="1" noProof="0" dirty="0"/>
              <a:t>. </a:t>
            </a:r>
            <a:r>
              <a:rPr lang="es-419" b="0" i="1" noProof="0" dirty="0" err="1"/>
              <a:t>Crit</a:t>
            </a:r>
            <a:r>
              <a:rPr lang="es-419" b="0" i="1" noProof="0" dirty="0"/>
              <a:t> </a:t>
            </a:r>
            <a:r>
              <a:rPr lang="es-419" b="0" i="1" noProof="0" dirty="0" err="1"/>
              <a:t>Care</a:t>
            </a:r>
            <a:r>
              <a:rPr lang="es-419" b="0" i="1" noProof="0" dirty="0"/>
              <a:t> </a:t>
            </a:r>
            <a:r>
              <a:rPr lang="es-419" b="0" i="1" noProof="0" dirty="0" err="1"/>
              <a:t>Clin</a:t>
            </a:r>
            <a:r>
              <a:rPr lang="es-419" b="0" i="1" noProof="0" dirty="0"/>
              <a:t> 2010;26:433-441.</a:t>
            </a:r>
            <a:endParaRPr lang="es-419" sz="1000" b="0" i="1" noProof="0" dirty="0"/>
          </a:p>
        </p:txBody>
      </p:sp>
      <p:sp>
        <p:nvSpPr>
          <p:cNvPr id="33796" name="Slide Number Placeholder 3"/>
          <p:cNvSpPr>
            <a:spLocks noGrp="1"/>
          </p:cNvSpPr>
          <p:nvPr>
            <p:ph type="sldNum" sz="quarter" idx="5"/>
          </p:nvPr>
        </p:nvSpPr>
        <p:spPr>
          <a:noFill/>
        </p:spPr>
        <p:txBody>
          <a:bodyPr/>
          <a:lstStyle/>
          <a:p>
            <a:fld id="{CD7B7047-43C3-8E44-9053-1AA5BB0C5596}" type="slidenum">
              <a:rPr lang="en-US"/>
              <a:pPr/>
              <a:t>3</a:t>
            </a:fld>
            <a:endParaRPr lang="en-US"/>
          </a:p>
        </p:txBody>
      </p:sp>
    </p:spTree>
    <p:extLst>
      <p:ext uri="{BB962C8B-B14F-4D97-AF65-F5344CB8AC3E}">
        <p14:creationId xmlns:p14="http://schemas.microsoft.com/office/powerpoint/2010/main" val="81328771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s-CO" sz="1200" i="0" kern="1200" baseline="0" dirty="0">
                <a:solidFill>
                  <a:schemeClr val="tx1"/>
                </a:solidFill>
                <a:effectLst/>
                <a:latin typeface="Arial" charset="0"/>
                <a:ea typeface="ヒラギノ角ゴ Pro W3" pitchFamily="126" charset="-128"/>
                <a:cs typeface="ヒラギノ角ゴ Pro W3" pitchFamily="126" charset="-128"/>
              </a:rPr>
              <a:t>La calorimetría indirecta es el estándar de oro para determinar el gasto de energía en reposo (GMR) de los pacientes en condición crítica, debido a que es más precisa que el uso de ecuaciones predictivas. Cuándo no es posible emplear la calorimetría indirecta, es necesario emplear ecuaciones predictivas. La ecuación de Harris </a:t>
            </a:r>
            <a:r>
              <a:rPr lang="es-CO" sz="1200" i="0" kern="1200" baseline="0" dirty="0" err="1">
                <a:solidFill>
                  <a:schemeClr val="tx1"/>
                </a:solidFill>
                <a:effectLst/>
                <a:latin typeface="Arial" charset="0"/>
                <a:ea typeface="ヒラギノ角ゴ Pro W3" pitchFamily="126" charset="-128"/>
                <a:cs typeface="ヒラギノ角ゴ Pro W3" pitchFamily="126" charset="-128"/>
              </a:rPr>
              <a:t>Benedict</a:t>
            </a:r>
            <a:r>
              <a:rPr lang="es-CO" sz="1200" i="0" kern="1200" baseline="0" dirty="0">
                <a:solidFill>
                  <a:schemeClr val="tx1"/>
                </a:solidFill>
                <a:effectLst/>
                <a:latin typeface="Arial" charset="0"/>
                <a:ea typeface="ヒラギノ角ゴ Pro W3" pitchFamily="126" charset="-128"/>
                <a:cs typeface="ヒラギノ角ゴ Pro W3" pitchFamily="126" charset="-128"/>
              </a:rPr>
              <a:t> no tiene utilidad para determinar el requerimiento nutricional en pacientes de cuidado intensivo. La ecuación de </a:t>
            </a:r>
            <a:r>
              <a:rPr lang="es-CO" sz="1200" i="0" kern="1200" baseline="0" dirty="0" err="1">
                <a:solidFill>
                  <a:schemeClr val="tx1"/>
                </a:solidFill>
                <a:effectLst/>
                <a:latin typeface="Arial" charset="0"/>
                <a:ea typeface="ヒラギノ角ゴ Pro W3" pitchFamily="126" charset="-128"/>
                <a:cs typeface="ヒラギノ角ゴ Pro W3" pitchFamily="126" charset="-128"/>
              </a:rPr>
              <a:t>Mifflin</a:t>
            </a:r>
            <a:r>
              <a:rPr lang="es-CO" sz="1200" i="0" kern="1200" baseline="0" dirty="0">
                <a:solidFill>
                  <a:schemeClr val="tx1"/>
                </a:solidFill>
                <a:effectLst/>
                <a:latin typeface="Arial" charset="0"/>
                <a:ea typeface="ヒラギノ角ゴ Pro W3" pitchFamily="126" charset="-128"/>
                <a:cs typeface="ヒラギノ角ゴ Pro W3" pitchFamily="126" charset="-128"/>
              </a:rPr>
              <a:t> </a:t>
            </a:r>
            <a:r>
              <a:rPr lang="es-CO" sz="1200" i="0" kern="1200" baseline="0" dirty="0" err="1">
                <a:solidFill>
                  <a:schemeClr val="tx1"/>
                </a:solidFill>
                <a:effectLst/>
                <a:latin typeface="Arial" charset="0"/>
                <a:ea typeface="ヒラギノ角ゴ Pro W3" pitchFamily="126" charset="-128"/>
                <a:cs typeface="ヒラギノ角ゴ Pro W3" pitchFamily="126" charset="-128"/>
              </a:rPr>
              <a:t>St</a:t>
            </a:r>
            <a:r>
              <a:rPr lang="es-CO" sz="1200" i="0" kern="1200" baseline="0" dirty="0">
                <a:solidFill>
                  <a:schemeClr val="tx1"/>
                </a:solidFill>
                <a:effectLst/>
                <a:latin typeface="Arial" charset="0"/>
                <a:ea typeface="ヒラギノ角ゴ Pro W3" pitchFamily="126" charset="-128"/>
                <a:cs typeface="ヒラギノ角ゴ Pro W3" pitchFamily="126" charset="-128"/>
              </a:rPr>
              <a:t> </a:t>
            </a:r>
            <a:r>
              <a:rPr lang="es-CO" sz="1200" i="0" kern="1200" baseline="0" dirty="0" err="1">
                <a:solidFill>
                  <a:schemeClr val="tx1"/>
                </a:solidFill>
                <a:effectLst/>
                <a:latin typeface="Arial" charset="0"/>
                <a:ea typeface="ヒラギノ角ゴ Pro W3" pitchFamily="126" charset="-128"/>
                <a:cs typeface="ヒラギノ角ゴ Pro W3" pitchFamily="126" charset="-128"/>
              </a:rPr>
              <a:t>Jeor</a:t>
            </a:r>
            <a:r>
              <a:rPr lang="es-CO" sz="1200" i="0" kern="1200" baseline="0" dirty="0">
                <a:solidFill>
                  <a:schemeClr val="tx1"/>
                </a:solidFill>
                <a:effectLst/>
                <a:latin typeface="Arial" charset="0"/>
                <a:ea typeface="ヒラギノ角ゴ Pro W3" pitchFamily="126" charset="-128"/>
                <a:cs typeface="ヒラギノ角ゴ Pro W3" pitchFamily="126" charset="-128"/>
              </a:rPr>
              <a:t> es el mejor determinante del GMR en individuos sanos y multiplicada por un factor de estrés de 1,3 es útil para calcular el GMR en pacientes en estado crítico con respiración espontánea. La ecuación de Penn </a:t>
            </a:r>
            <a:r>
              <a:rPr lang="es-CO" sz="1200" i="0" kern="1200" baseline="0" dirty="0" err="1">
                <a:solidFill>
                  <a:schemeClr val="tx1"/>
                </a:solidFill>
                <a:effectLst/>
                <a:latin typeface="Arial" charset="0"/>
                <a:ea typeface="ヒラギノ角ゴ Pro W3" pitchFamily="126" charset="-128"/>
                <a:cs typeface="ヒラギノ角ゴ Pro W3" pitchFamily="126" charset="-128"/>
              </a:rPr>
              <a:t>State</a:t>
            </a:r>
            <a:r>
              <a:rPr lang="es-CO" sz="1200" i="0" kern="1200" baseline="0" dirty="0">
                <a:solidFill>
                  <a:schemeClr val="tx1"/>
                </a:solidFill>
                <a:effectLst/>
                <a:latin typeface="Arial" charset="0"/>
                <a:ea typeface="ヒラギノ角ゴ Pro W3" pitchFamily="126" charset="-128"/>
                <a:cs typeface="ヒラギノ角ゴ Pro W3" pitchFamily="126" charset="-128"/>
              </a:rPr>
              <a:t> incorpora en el cálculo la ecuación de </a:t>
            </a:r>
            <a:r>
              <a:rPr lang="es-CO" sz="1200" i="0" kern="1200" baseline="0" dirty="0" err="1">
                <a:solidFill>
                  <a:schemeClr val="tx1"/>
                </a:solidFill>
                <a:effectLst/>
                <a:latin typeface="Arial" charset="0"/>
                <a:ea typeface="ヒラギノ角ゴ Pro W3" pitchFamily="126" charset="-128"/>
                <a:cs typeface="ヒラギノ角ゴ Pro W3" pitchFamily="126" charset="-128"/>
              </a:rPr>
              <a:t>Mifflin</a:t>
            </a:r>
            <a:r>
              <a:rPr lang="es-CO" sz="1200" i="0" kern="1200" baseline="0" dirty="0">
                <a:solidFill>
                  <a:schemeClr val="tx1"/>
                </a:solidFill>
                <a:effectLst/>
                <a:latin typeface="Arial" charset="0"/>
                <a:ea typeface="ヒラギノ角ゴ Pro W3" pitchFamily="126" charset="-128"/>
                <a:cs typeface="ヒラギノ角ゴ Pro W3" pitchFamily="126" charset="-128"/>
              </a:rPr>
              <a:t> </a:t>
            </a:r>
            <a:r>
              <a:rPr lang="es-CO" sz="1200" i="0" kern="1200" baseline="0" dirty="0" err="1">
                <a:solidFill>
                  <a:schemeClr val="tx1"/>
                </a:solidFill>
                <a:effectLst/>
                <a:latin typeface="Arial" charset="0"/>
                <a:ea typeface="ヒラギノ角ゴ Pro W3" pitchFamily="126" charset="-128"/>
                <a:cs typeface="ヒラギノ角ゴ Pro W3" pitchFamily="126" charset="-128"/>
              </a:rPr>
              <a:t>St</a:t>
            </a:r>
            <a:r>
              <a:rPr lang="es-CO" sz="1200" i="0" kern="1200" baseline="0" dirty="0">
                <a:solidFill>
                  <a:schemeClr val="tx1"/>
                </a:solidFill>
                <a:effectLst/>
                <a:latin typeface="Arial" charset="0"/>
                <a:ea typeface="ヒラギノ角ゴ Pro W3" pitchFamily="126" charset="-128"/>
                <a:cs typeface="ヒラギノ角ゴ Pro W3" pitchFamily="126" charset="-128"/>
              </a:rPr>
              <a:t> </a:t>
            </a:r>
            <a:r>
              <a:rPr lang="es-CO" sz="1200" i="0" kern="1200" baseline="0" dirty="0" err="1">
                <a:solidFill>
                  <a:schemeClr val="tx1"/>
                </a:solidFill>
                <a:effectLst/>
                <a:latin typeface="Arial" charset="0"/>
                <a:ea typeface="ヒラギノ角ゴ Pro W3" pitchFamily="126" charset="-128"/>
                <a:cs typeface="ヒラギノ角ゴ Pro W3" pitchFamily="126" charset="-128"/>
              </a:rPr>
              <a:t>Jeor</a:t>
            </a:r>
            <a:r>
              <a:rPr lang="es-CO" sz="1200" i="0" kern="1200" baseline="0" dirty="0">
                <a:solidFill>
                  <a:schemeClr val="tx1"/>
                </a:solidFill>
                <a:effectLst/>
                <a:latin typeface="Arial" charset="0"/>
                <a:ea typeface="ヒラギノ角ゴ Pro W3" pitchFamily="126" charset="-128"/>
                <a:cs typeface="ヒラギノ角ゴ Pro W3" pitchFamily="126" charset="-128"/>
              </a:rPr>
              <a:t> y adiciona variables fisiológicas. Constituye el mejor determinante del GMR en pacientes críticos ventilados con una exactitud del 70 a 75%.  Para pacientes de edad mayor a 60 años y pacientes obesos con IMC ≥ 30 kg/m2 s emplea la ecuación de Penn </a:t>
            </a:r>
            <a:r>
              <a:rPr lang="es-CO" sz="1200" i="0" kern="1200" baseline="0" dirty="0" err="1">
                <a:solidFill>
                  <a:schemeClr val="tx1"/>
                </a:solidFill>
                <a:effectLst/>
                <a:latin typeface="Arial" charset="0"/>
                <a:ea typeface="ヒラギノ角ゴ Pro W3" pitchFamily="126" charset="-128"/>
                <a:cs typeface="ヒラギノ角ゴ Pro W3" pitchFamily="126" charset="-128"/>
              </a:rPr>
              <a:t>State</a:t>
            </a:r>
            <a:r>
              <a:rPr lang="es-CO" sz="1200" i="0" kern="1200" baseline="0" dirty="0">
                <a:solidFill>
                  <a:schemeClr val="tx1"/>
                </a:solidFill>
                <a:effectLst/>
                <a:latin typeface="Arial" charset="0"/>
                <a:ea typeface="ヒラギノ角ゴ Pro W3" pitchFamily="126" charset="-128"/>
                <a:cs typeface="ヒラギノ角ゴ Pro W3" pitchFamily="126" charset="-128"/>
              </a:rPr>
              <a:t> modificada. Estas ecuaciones no requieren ajustes del peso por variaciones del índice de masa corporal.</a:t>
            </a:r>
            <a:endParaRPr lang="en-US"/>
          </a:p>
          <a:p>
            <a:endParaRPr lang="en-US"/>
          </a:p>
        </p:txBody>
      </p:sp>
      <p:sp>
        <p:nvSpPr>
          <p:cNvPr id="4" name="Slide Number Placeholder 3"/>
          <p:cNvSpPr>
            <a:spLocks noGrp="1"/>
          </p:cNvSpPr>
          <p:nvPr>
            <p:ph type="sldNum" sz="quarter" idx="10"/>
          </p:nvPr>
        </p:nvSpPr>
        <p:spPr/>
        <p:txBody>
          <a:bodyPr/>
          <a:lstStyle/>
          <a:p>
            <a:fld id="{DE9C98C1-4A9C-2644-BEFA-129D8315FB98}" type="slidenum">
              <a:rPr lang="en-US"/>
              <a:pPr/>
              <a:t>21</a:t>
            </a:fld>
            <a:endParaRPr lang="en-US"/>
          </a:p>
        </p:txBody>
      </p:sp>
    </p:spTree>
    <p:extLst>
      <p:ext uri="{BB962C8B-B14F-4D97-AF65-F5344CB8AC3E}">
        <p14:creationId xmlns:p14="http://schemas.microsoft.com/office/powerpoint/2010/main" val="102089528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CO" sz="1200" i="0" kern="1200" baseline="0" noProof="0" dirty="0">
              <a:solidFill>
                <a:schemeClr val="tx1"/>
              </a:solidFill>
              <a:effectLst/>
              <a:latin typeface="Arial" charset="0"/>
              <a:ea typeface="ヒラギノ角ゴ Pro W3" pitchFamily="126" charset="-128"/>
              <a:cs typeface="ヒラギノ角ゴ Pro W3" pitchFamily="126"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s-CO" sz="1200" i="0" kern="1200" baseline="0" noProof="0" dirty="0">
                <a:solidFill>
                  <a:schemeClr val="tx1"/>
                </a:solidFill>
                <a:effectLst/>
                <a:latin typeface="Arial" charset="0"/>
                <a:ea typeface="ヒラギノ角ゴ Pro W3" pitchFamily="126" charset="-128"/>
                <a:cs typeface="ヒラギノ角ゴ Pro W3" pitchFamily="126" charset="-128"/>
              </a:rPr>
              <a:t>La fórmula simplificada puede emplearse para calcular de manera sencilla los requerimientos nutricionales.</a:t>
            </a:r>
          </a:p>
          <a:p>
            <a:pPr marL="0" marR="0" lvl="0" indent="0" algn="l" defTabSz="914400" rtl="0" eaLnBrk="1" fontAlgn="auto" latinLnBrk="0" hangingPunct="1">
              <a:lnSpc>
                <a:spcPct val="100000"/>
              </a:lnSpc>
              <a:spcBef>
                <a:spcPts val="0"/>
              </a:spcBef>
              <a:spcAft>
                <a:spcPts val="0"/>
              </a:spcAft>
              <a:buClrTx/>
              <a:buSzTx/>
              <a:buFontTx/>
              <a:buNone/>
              <a:tabLst/>
              <a:defRPr/>
            </a:pPr>
            <a:r>
              <a:rPr lang="es-CO" sz="1200" i="0" kern="1200" baseline="0" noProof="0" dirty="0">
                <a:solidFill>
                  <a:schemeClr val="tx1"/>
                </a:solidFill>
                <a:effectLst/>
                <a:latin typeface="Arial" charset="0"/>
                <a:ea typeface="ヒラギノ角ゴ Pro W3" pitchFamily="126" charset="-128"/>
                <a:cs typeface="ヒラギノ角ゴ Pro W3" pitchFamily="126" charset="-128"/>
              </a:rPr>
              <a:t>Para pacientes con índice de masa corporal &gt; 30 puede emplearse el peso ajustado por obesidad, el cálculo de 11 – 14 kcal/kg de peso actual o  el cálculo de 22 – 25 kcal/kg de peso ideal. Para pacientes con acumulación significativa de líquidos y/o edemas se puede emplear el peso seco o el peso habitual (</a:t>
            </a:r>
            <a:r>
              <a:rPr lang="es-CO" sz="1200" i="0" kern="1200" baseline="0" noProof="0" dirty="0" err="1">
                <a:solidFill>
                  <a:schemeClr val="tx1"/>
                </a:solidFill>
                <a:effectLst/>
                <a:latin typeface="Arial" charset="0"/>
                <a:ea typeface="ヒラギノ角ゴ Pro W3" pitchFamily="126" charset="-128"/>
                <a:cs typeface="ヒラギノ角ゴ Pro W3" pitchFamily="126" charset="-128"/>
              </a:rPr>
              <a:t>anamnésico</a:t>
            </a:r>
            <a:r>
              <a:rPr lang="es-CO" sz="1200" i="0" kern="1200" baseline="0" noProof="0" dirty="0">
                <a:solidFill>
                  <a:schemeClr val="tx1"/>
                </a:solidFill>
                <a:effectLst/>
                <a:latin typeface="Arial" charset="0"/>
                <a:ea typeface="ヒラギノ角ゴ Pro W3" pitchFamily="126" charset="-128"/>
                <a:cs typeface="ヒラギノ角ゴ Pro W3" pitchFamily="126" charset="-128"/>
              </a:rPr>
              <a:t>).</a:t>
            </a:r>
          </a:p>
        </p:txBody>
      </p:sp>
      <p:sp>
        <p:nvSpPr>
          <p:cNvPr id="4" name="Slide Number Placeholder 3"/>
          <p:cNvSpPr>
            <a:spLocks noGrp="1"/>
          </p:cNvSpPr>
          <p:nvPr>
            <p:ph type="sldNum" sz="quarter" idx="10"/>
          </p:nvPr>
        </p:nvSpPr>
        <p:spPr/>
        <p:txBody>
          <a:bodyPr/>
          <a:lstStyle/>
          <a:p>
            <a:fld id="{DE9C98C1-4A9C-2644-BEFA-129D8315FB98}" type="slidenum">
              <a:rPr lang="en-US" smtClean="0"/>
              <a:pPr/>
              <a:t>22</a:t>
            </a:fld>
            <a:endParaRPr lang="en-US"/>
          </a:p>
        </p:txBody>
      </p:sp>
    </p:spTree>
    <p:extLst>
      <p:ext uri="{BB962C8B-B14F-4D97-AF65-F5344CB8AC3E}">
        <p14:creationId xmlns:p14="http://schemas.microsoft.com/office/powerpoint/2010/main" val="243430095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s-419" noProof="0" dirty="0"/>
              <a:t>Las proteínas son esenciales para la recuperación de las heridas, así como para ayudar a la función inmunológica y mantener la masa corporal magra. Por los motivos antes descritos, las concentraciones de proteínas viscerales no son útiles para determinar las necesidades proteicas de los pacientes en estado crítico.</a:t>
            </a:r>
          </a:p>
          <a:p>
            <a:r>
              <a:rPr lang="es-419" noProof="0" dirty="0"/>
              <a:t>El balance de nitrógeno, el cual se calcula restando la ingesta de nitrógeno de la excreción del mismo, puede utilizarse, pero por cuestiones prácticas tales como la obtención adecuada de una muestra de orina y la determinación precisa de la ingesta de nitrógeno, pueden dificultar este método en el entorno clínico. Los lineamientos de la ASPEN/SCCM sugieren una fórmula simplificada: 1.2-2 g de proteína/kg/día, como punto de partida. En todos los casos, es importante vigilar la terapia de nutrición para garantizar que se cumplan los objetivos.</a:t>
            </a:r>
          </a:p>
          <a:p>
            <a:endParaRPr lang="es-ES_tradnl" dirty="0"/>
          </a:p>
          <a:p>
            <a:r>
              <a:rPr lang="es-ES_tradnl" b="0" i="1" dirty="0"/>
              <a:t>McClave SA, Martindale RG, Vanek VW, et al. Guidelines for the provision and assessment of nutrition support therapy in the adult critically ill patient: Society of Critical Care Medicine (SCCM) and American Society for Parenteral and Enteral Nutrition (A.S.P.E.N.).JPEN Parenter Enteral Nutr 2009;33:277-316.</a:t>
            </a:r>
          </a:p>
        </p:txBody>
      </p:sp>
      <p:sp>
        <p:nvSpPr>
          <p:cNvPr id="4" name="Slide Number Placeholder 3"/>
          <p:cNvSpPr>
            <a:spLocks noGrp="1"/>
          </p:cNvSpPr>
          <p:nvPr>
            <p:ph type="sldNum" sz="quarter" idx="10"/>
          </p:nvPr>
        </p:nvSpPr>
        <p:spPr/>
        <p:txBody>
          <a:bodyPr/>
          <a:lstStyle/>
          <a:p>
            <a:fld id="{DE9C98C1-4A9C-2644-BEFA-129D8315FB98}" type="slidenum">
              <a:rPr lang="en-US" smtClean="0"/>
              <a:pPr/>
              <a:t>23</a:t>
            </a:fld>
            <a:endParaRPr lang="en-US"/>
          </a:p>
        </p:txBody>
      </p:sp>
    </p:spTree>
    <p:extLst>
      <p:ext uri="{BB962C8B-B14F-4D97-AF65-F5344CB8AC3E}">
        <p14:creationId xmlns:p14="http://schemas.microsoft.com/office/powerpoint/2010/main" val="91983106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419" sz="1200" noProof="0" dirty="0">
                <a:latin typeface="+mn-lt"/>
                <a:ea typeface="Calibri"/>
                <a:cs typeface="Times New Roman"/>
              </a:rPr>
              <a:t>La proteína es fundamental para mantener la masa magra, la función inmune y favorecer la cicatrización. La pérdida de la masa celular magra</a:t>
            </a:r>
            <a:r>
              <a:rPr lang="es-419" sz="1200" baseline="0" noProof="0" dirty="0">
                <a:latin typeface="+mn-lt"/>
                <a:ea typeface="Calibri"/>
                <a:cs typeface="Times New Roman"/>
              </a:rPr>
              <a:t> se correlaciona directamente con incrementos de la mortalidad.</a:t>
            </a:r>
          </a:p>
          <a:p>
            <a:pPr marL="0" marR="0" lvl="0" indent="0" algn="l" defTabSz="914400" rtl="0" eaLnBrk="1" fontAlgn="auto" latinLnBrk="0" hangingPunct="1">
              <a:lnSpc>
                <a:spcPct val="100000"/>
              </a:lnSpc>
              <a:spcBef>
                <a:spcPts val="0"/>
              </a:spcBef>
              <a:spcAft>
                <a:spcPts val="0"/>
              </a:spcAft>
              <a:buClrTx/>
              <a:buSzTx/>
              <a:buFontTx/>
              <a:buNone/>
              <a:tabLst/>
              <a:defRPr/>
            </a:pPr>
            <a:r>
              <a:rPr lang="es-419" sz="1200" baseline="0" noProof="0" dirty="0">
                <a:latin typeface="+mn-lt"/>
                <a:ea typeface="Calibri"/>
                <a:cs typeface="Times New Roman"/>
              </a:rPr>
              <a:t>De acuerdo a la condición clínica, la dosis puede variar.</a:t>
            </a:r>
          </a:p>
          <a:p>
            <a:pPr marL="0" marR="0" lvl="0" indent="0" algn="l" defTabSz="914400" rtl="0" eaLnBrk="1" fontAlgn="auto" latinLnBrk="0" hangingPunct="1">
              <a:lnSpc>
                <a:spcPct val="100000"/>
              </a:lnSpc>
              <a:spcBef>
                <a:spcPts val="0"/>
              </a:spcBef>
              <a:spcAft>
                <a:spcPts val="0"/>
              </a:spcAft>
              <a:buClrTx/>
              <a:buSzTx/>
              <a:buFontTx/>
              <a:buNone/>
              <a:tabLst/>
              <a:defRPr/>
            </a:pPr>
            <a:r>
              <a:rPr lang="es-419" sz="1200" baseline="0" noProof="0" dirty="0">
                <a:latin typeface="+mn-lt"/>
                <a:ea typeface="Calibri"/>
                <a:cs typeface="Times New Roman"/>
              </a:rPr>
              <a:t>Cuando el índice de masa muscular es inferior a 30, se aconseja emplear el peso actual para el cálculo. En pacientes con índice muscular superior a 30, se recomienda emplear el peso ideal para el cálculo del requerimiento.</a:t>
            </a:r>
          </a:p>
          <a:p>
            <a:endParaRPr lang="es-ES"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s-ES" sz="1200" dirty="0">
              <a:latin typeface="+mn-lt"/>
              <a:ea typeface="Calibri"/>
              <a:cs typeface="Times New Roman"/>
            </a:endParaRPr>
          </a:p>
        </p:txBody>
      </p:sp>
      <p:sp>
        <p:nvSpPr>
          <p:cNvPr id="4" name="3 Marcador de número de diapositiva"/>
          <p:cNvSpPr>
            <a:spLocks noGrp="1"/>
          </p:cNvSpPr>
          <p:nvPr>
            <p:ph type="sldNum" sz="quarter" idx="10"/>
          </p:nvPr>
        </p:nvSpPr>
        <p:spPr/>
        <p:txBody>
          <a:bodyPr/>
          <a:lstStyle/>
          <a:p>
            <a:fld id="{656EFC8A-43AF-4877-B6E2-3109507DC251}" type="slidenum">
              <a:rPr lang="es-ES" smtClean="0"/>
              <a:pPr/>
              <a:t>24</a:t>
            </a:fld>
            <a:endParaRPr lang="es-ES"/>
          </a:p>
        </p:txBody>
      </p:sp>
    </p:spTree>
    <p:extLst>
      <p:ext uri="{BB962C8B-B14F-4D97-AF65-F5344CB8AC3E}">
        <p14:creationId xmlns:p14="http://schemas.microsoft.com/office/powerpoint/2010/main" val="309433039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s-419" noProof="0" dirty="0"/>
              <a:t>Aunque los pacientes en estado crítico presentan un estado muy dinámico de fluidos, una fórmula simplificada para calcular las necesidades de agua totales para pacientes alimentados por sonda, es de 30 </a:t>
            </a:r>
            <a:r>
              <a:rPr lang="es-419" noProof="0" dirty="0" err="1"/>
              <a:t>mL</a:t>
            </a:r>
            <a:r>
              <a:rPr lang="es-419" noProof="0" dirty="0"/>
              <a:t>/kg/día. Las fórmulas de alimentación por sonda listas para usarse constan de 75-80% de agua, dependiendo de su densidad calórica. Generalmente, los pacientes que reciben alimentación por sonda necesitarán agua adicional, la cual puede ser administrada en enjuagues de rutina para mantener la permeabilidad de la sonda.</a:t>
            </a:r>
          </a:p>
          <a:p>
            <a:r>
              <a:rPr lang="es-419" noProof="0" dirty="0"/>
              <a:t>Determine las necesidades de agua adicionales de los pacientes al calcular la cantidad de agua provista por la fórmula (y otros recursos) y al sustraer esa cantidad del cálculo de necesidad total de agua. Aquí un ejemplo:</a:t>
            </a:r>
          </a:p>
          <a:p>
            <a:r>
              <a:rPr lang="es-419" noProof="0" dirty="0"/>
              <a:t>La necesidad adicional de agua para un paciente de 70 kg que recibe 2 L de fórmula de 1.5 kcal/</a:t>
            </a:r>
            <a:r>
              <a:rPr lang="es-419" noProof="0" dirty="0" err="1"/>
              <a:t>mL</a:t>
            </a:r>
            <a:r>
              <a:rPr lang="es-419" noProof="0" dirty="0"/>
              <a:t>, de la cual 75% es agua =</a:t>
            </a:r>
          </a:p>
          <a:p>
            <a:r>
              <a:rPr lang="es-419" noProof="0" dirty="0"/>
              <a:t>Agua provista por la fórmula = 2000 </a:t>
            </a:r>
            <a:r>
              <a:rPr lang="es-419" noProof="0" dirty="0" err="1"/>
              <a:t>mL</a:t>
            </a:r>
            <a:r>
              <a:rPr lang="es-419" noProof="0" dirty="0"/>
              <a:t> X 0.75 = 1500 </a:t>
            </a:r>
            <a:r>
              <a:rPr lang="es-419" noProof="0" dirty="0" err="1"/>
              <a:t>mL</a:t>
            </a:r>
            <a:endParaRPr lang="es-419" noProof="0" dirty="0"/>
          </a:p>
          <a:p>
            <a:r>
              <a:rPr lang="es-419" noProof="0" dirty="0"/>
              <a:t>Necesidad total de agua del paciente = 70 kg X 30 </a:t>
            </a:r>
            <a:r>
              <a:rPr lang="es-419" noProof="0" dirty="0" err="1"/>
              <a:t>mL</a:t>
            </a:r>
            <a:r>
              <a:rPr lang="es-419" noProof="0" dirty="0"/>
              <a:t>/kg = 2100 </a:t>
            </a:r>
            <a:r>
              <a:rPr lang="es-419" noProof="0" dirty="0" err="1"/>
              <a:t>mL</a:t>
            </a:r>
            <a:endParaRPr lang="es-419" noProof="0" dirty="0"/>
          </a:p>
          <a:p>
            <a:r>
              <a:rPr lang="es-419" noProof="0" dirty="0"/>
              <a:t>Necesidad total de agua - agua provista por la fórmula = 600 </a:t>
            </a:r>
            <a:r>
              <a:rPr lang="es-419" noProof="0" dirty="0" err="1"/>
              <a:t>mL</a:t>
            </a:r>
            <a:r>
              <a:rPr lang="es-419" noProof="0" dirty="0"/>
              <a:t> de agua adicional requerida.</a:t>
            </a:r>
          </a:p>
        </p:txBody>
      </p:sp>
      <p:sp>
        <p:nvSpPr>
          <p:cNvPr id="4" name="Slide Number Placeholder 3"/>
          <p:cNvSpPr>
            <a:spLocks noGrp="1"/>
          </p:cNvSpPr>
          <p:nvPr>
            <p:ph type="sldNum" sz="quarter" idx="10"/>
          </p:nvPr>
        </p:nvSpPr>
        <p:spPr/>
        <p:txBody>
          <a:bodyPr/>
          <a:lstStyle/>
          <a:p>
            <a:fld id="{DE9C98C1-4A9C-2644-BEFA-129D8315FB98}" type="slidenum">
              <a:rPr lang="en-US" smtClean="0"/>
              <a:pPr/>
              <a:t>25</a:t>
            </a:fld>
            <a:endParaRPr lang="en-US"/>
          </a:p>
        </p:txBody>
      </p:sp>
    </p:spTree>
    <p:extLst>
      <p:ext uri="{BB962C8B-B14F-4D97-AF65-F5344CB8AC3E}">
        <p14:creationId xmlns:p14="http://schemas.microsoft.com/office/powerpoint/2010/main" val="285712947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s-419" noProof="0" dirty="0"/>
              <a:t>Los pacientes en estado crítico se benefician de un control con bomba de alimentación, ya que mejora la tolerancia gastrointestinal y regula la administración de la fórmula. El control con bomba también ayuda a prevenir la administración involuntaria de un volumen excedente de fórmula que podría aumentar el riesgo de aspiración. Los pacientes toleran mejor la alimentación continua que la alimentación intermitente. Siempre use una bomba de alimentación enteral cuando se administre vía intestino delgado, ya que el yeyuno es intolerante a volúmenes grandes.</a:t>
            </a:r>
          </a:p>
          <a:p>
            <a:endParaRPr lang="es-419" noProof="0" dirty="0"/>
          </a:p>
          <a:p>
            <a:r>
              <a:rPr lang="es-419" b="0" i="1" noProof="0" dirty="0" err="1"/>
              <a:t>Bankhead</a:t>
            </a:r>
            <a:r>
              <a:rPr lang="es-419" b="0" i="1" noProof="0" dirty="0"/>
              <a:t> R, </a:t>
            </a:r>
            <a:r>
              <a:rPr lang="es-419" b="0" i="1" noProof="0" dirty="0" err="1"/>
              <a:t>Boullata</a:t>
            </a:r>
            <a:r>
              <a:rPr lang="es-419" b="0" i="1" noProof="0" dirty="0"/>
              <a:t> J, </a:t>
            </a:r>
            <a:r>
              <a:rPr lang="es-419" b="0" i="1" noProof="0" dirty="0" err="1"/>
              <a:t>Brantley</a:t>
            </a:r>
            <a:r>
              <a:rPr lang="es-419" b="0" i="1" noProof="0" dirty="0"/>
              <a:t> S, et al. Enteral </a:t>
            </a:r>
            <a:r>
              <a:rPr lang="es-419" b="0" i="1" noProof="0" dirty="0" err="1"/>
              <a:t>nutrition</a:t>
            </a:r>
            <a:r>
              <a:rPr lang="es-419" b="0" i="1" noProof="0" dirty="0"/>
              <a:t> </a:t>
            </a:r>
            <a:r>
              <a:rPr lang="es-419" b="0" i="1" noProof="0" dirty="0" err="1"/>
              <a:t>practice</a:t>
            </a:r>
            <a:r>
              <a:rPr lang="es-419" b="0" i="1" noProof="0" dirty="0"/>
              <a:t> </a:t>
            </a:r>
            <a:r>
              <a:rPr lang="es-419" b="0" i="1" noProof="0" dirty="0" err="1"/>
              <a:t>recommendations</a:t>
            </a:r>
            <a:r>
              <a:rPr lang="es-419" b="0" i="1" noProof="0" dirty="0"/>
              <a:t>. JPEN J </a:t>
            </a:r>
            <a:r>
              <a:rPr lang="es-419" b="0" i="1" noProof="0" dirty="0" err="1"/>
              <a:t>Parenter</a:t>
            </a:r>
            <a:r>
              <a:rPr lang="es-419" b="0" i="1" noProof="0" dirty="0"/>
              <a:t> Enteral </a:t>
            </a:r>
            <a:r>
              <a:rPr lang="es-419" b="0" i="1" noProof="0" dirty="0" err="1"/>
              <a:t>Nutr</a:t>
            </a:r>
            <a:r>
              <a:rPr lang="es-419" b="0" i="1" noProof="0" dirty="0"/>
              <a:t> 2009;33:122- 167. </a:t>
            </a:r>
          </a:p>
        </p:txBody>
      </p:sp>
      <p:sp>
        <p:nvSpPr>
          <p:cNvPr id="4" name="Slide Number Placeholder 3"/>
          <p:cNvSpPr>
            <a:spLocks noGrp="1"/>
          </p:cNvSpPr>
          <p:nvPr>
            <p:ph type="sldNum" sz="quarter" idx="10"/>
          </p:nvPr>
        </p:nvSpPr>
        <p:spPr/>
        <p:txBody>
          <a:bodyPr/>
          <a:lstStyle/>
          <a:p>
            <a:fld id="{DE9C98C1-4A9C-2644-BEFA-129D8315FB98}" type="slidenum">
              <a:rPr lang="en-US" smtClean="0"/>
              <a:pPr/>
              <a:t>26</a:t>
            </a:fld>
            <a:endParaRPr lang="en-US"/>
          </a:p>
        </p:txBody>
      </p:sp>
    </p:spTree>
    <p:extLst>
      <p:ext uri="{BB962C8B-B14F-4D97-AF65-F5344CB8AC3E}">
        <p14:creationId xmlns:p14="http://schemas.microsoft.com/office/powerpoint/2010/main" val="342338462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s-419" noProof="0" dirty="0"/>
              <a:t>Se debe mantener la permeabilidad de la sonda por medio de irrigaciones rutinarias de ésta con agua limpia, y se debe reservar su uso para la administración de la fórmula. No enjuague la sonda con jugo de fruta o bebidas carbonatadas, ya éstos pueden precipitar los componentes de la fórmula y se podría obstruir la sonda. Se deben usar jeringas de por lo menos 30 cc para evitar la ruptura de las sondas de alimentación. Si es necesario administrar medicamentos a través de la sonda, utilice elíxires. Enjuague bien la sonda antes y después de instilar los medicamentos y aspirar el contenido gástrico. Considere el uso profiláctico de enzimas pancreáticas, con bicarbonato de sodio. Nunca trate de permeabilizar una sonda ocluida reinsertando la guía metálica, ya que podría perforar la sonda proximalmente al sitio de obstrucción o salirse la guía por los puertos de alimentación y causar daños a las vísceras adyacentes.</a:t>
            </a:r>
          </a:p>
          <a:p>
            <a:r>
              <a:rPr lang="es-419" sz="1200" i="1" kern="1200" noProof="0" dirty="0" err="1">
                <a:solidFill>
                  <a:schemeClr val="tx1"/>
                </a:solidFill>
                <a:effectLst/>
                <a:latin typeface="Arial" charset="0"/>
                <a:ea typeface="Arial"/>
                <a:cs typeface="Arial"/>
              </a:rPr>
              <a:t>Boullata</a:t>
            </a:r>
            <a:r>
              <a:rPr lang="es-419" sz="1200" i="1" kern="1200" noProof="0" dirty="0">
                <a:solidFill>
                  <a:schemeClr val="tx1"/>
                </a:solidFill>
                <a:effectLst/>
                <a:latin typeface="Arial" charset="0"/>
                <a:ea typeface="Arial"/>
                <a:cs typeface="Arial"/>
              </a:rPr>
              <a:t> JI, Carrera AL et al. ASPEN </a:t>
            </a:r>
            <a:r>
              <a:rPr lang="es-419" sz="1200" i="1" kern="1200" noProof="0" dirty="0" err="1">
                <a:solidFill>
                  <a:schemeClr val="tx1"/>
                </a:solidFill>
                <a:effectLst/>
                <a:latin typeface="Arial" charset="0"/>
                <a:ea typeface="Arial"/>
                <a:cs typeface="Arial"/>
              </a:rPr>
              <a:t>Safe</a:t>
            </a:r>
            <a:r>
              <a:rPr lang="es-419" sz="1200" i="1" kern="1200" noProof="0" dirty="0">
                <a:solidFill>
                  <a:schemeClr val="tx1"/>
                </a:solidFill>
                <a:effectLst/>
                <a:latin typeface="Arial" charset="0"/>
                <a:ea typeface="Arial"/>
                <a:cs typeface="Arial"/>
              </a:rPr>
              <a:t> </a:t>
            </a:r>
            <a:r>
              <a:rPr lang="es-419" sz="1200" i="1" kern="1200" noProof="0" dirty="0" err="1">
                <a:solidFill>
                  <a:schemeClr val="tx1"/>
                </a:solidFill>
                <a:effectLst/>
                <a:latin typeface="Arial" charset="0"/>
                <a:ea typeface="Arial"/>
                <a:cs typeface="Arial"/>
              </a:rPr>
              <a:t>Practices</a:t>
            </a:r>
            <a:r>
              <a:rPr lang="es-419" sz="1200" i="1" kern="1200" noProof="0" dirty="0">
                <a:solidFill>
                  <a:schemeClr val="tx1"/>
                </a:solidFill>
                <a:effectLst/>
                <a:latin typeface="Arial" charset="0"/>
                <a:ea typeface="Arial"/>
                <a:cs typeface="Arial"/>
              </a:rPr>
              <a:t> </a:t>
            </a:r>
            <a:r>
              <a:rPr lang="es-419" sz="1200" i="1" kern="1200" noProof="0" dirty="0" err="1">
                <a:solidFill>
                  <a:schemeClr val="tx1"/>
                </a:solidFill>
                <a:effectLst/>
                <a:latin typeface="Arial" charset="0"/>
                <a:ea typeface="Arial"/>
                <a:cs typeface="Arial"/>
              </a:rPr>
              <a:t>for</a:t>
            </a:r>
            <a:r>
              <a:rPr lang="es-419" sz="1200" i="1" kern="1200" noProof="0" dirty="0">
                <a:solidFill>
                  <a:schemeClr val="tx1"/>
                </a:solidFill>
                <a:effectLst/>
                <a:latin typeface="Arial" charset="0"/>
                <a:ea typeface="Arial"/>
                <a:cs typeface="Arial"/>
              </a:rPr>
              <a:t> Enteral </a:t>
            </a:r>
            <a:r>
              <a:rPr lang="es-419" sz="1200" i="1" kern="1200" noProof="0" dirty="0" err="1">
                <a:solidFill>
                  <a:schemeClr val="tx1"/>
                </a:solidFill>
                <a:effectLst/>
                <a:latin typeface="Arial" charset="0"/>
                <a:ea typeface="Arial"/>
                <a:cs typeface="Arial"/>
              </a:rPr>
              <a:t>Nutrition</a:t>
            </a:r>
            <a:r>
              <a:rPr lang="es-419" sz="1200" i="1" kern="1200" noProof="0" dirty="0">
                <a:solidFill>
                  <a:schemeClr val="tx1"/>
                </a:solidFill>
                <a:effectLst/>
                <a:latin typeface="Arial" charset="0"/>
                <a:ea typeface="Arial"/>
                <a:cs typeface="Arial"/>
              </a:rPr>
              <a:t> </a:t>
            </a:r>
            <a:r>
              <a:rPr lang="es-419" sz="1200" i="1" kern="1200" noProof="0" dirty="0" err="1">
                <a:solidFill>
                  <a:schemeClr val="tx1"/>
                </a:solidFill>
                <a:effectLst/>
                <a:latin typeface="Arial" charset="0"/>
                <a:ea typeface="Arial"/>
                <a:cs typeface="Arial"/>
              </a:rPr>
              <a:t>Therapy</a:t>
            </a:r>
            <a:r>
              <a:rPr lang="es-419" sz="1200" i="1" kern="1200" noProof="0" dirty="0">
                <a:solidFill>
                  <a:schemeClr val="tx1"/>
                </a:solidFill>
                <a:effectLst/>
                <a:latin typeface="Arial" charset="0"/>
                <a:ea typeface="Arial"/>
                <a:cs typeface="Arial"/>
              </a:rPr>
              <a:t>. JPEN J </a:t>
            </a:r>
            <a:r>
              <a:rPr lang="es-419" sz="1200" i="1" kern="1200" noProof="0" dirty="0" err="1">
                <a:solidFill>
                  <a:schemeClr val="tx1"/>
                </a:solidFill>
                <a:effectLst/>
                <a:latin typeface="Arial" charset="0"/>
                <a:ea typeface="Arial"/>
                <a:cs typeface="Arial"/>
              </a:rPr>
              <a:t>Parenter</a:t>
            </a:r>
            <a:r>
              <a:rPr lang="es-419" sz="1200" i="1" kern="1200" noProof="0" dirty="0">
                <a:solidFill>
                  <a:schemeClr val="tx1"/>
                </a:solidFill>
                <a:effectLst/>
                <a:latin typeface="Arial" charset="0"/>
                <a:ea typeface="Arial"/>
                <a:cs typeface="Arial"/>
              </a:rPr>
              <a:t> Enteral </a:t>
            </a:r>
            <a:r>
              <a:rPr lang="es-419" sz="1200" i="1" kern="1200" noProof="0" dirty="0" err="1">
                <a:solidFill>
                  <a:schemeClr val="tx1"/>
                </a:solidFill>
                <a:effectLst/>
                <a:latin typeface="Arial" charset="0"/>
                <a:ea typeface="Arial"/>
                <a:cs typeface="Arial"/>
              </a:rPr>
              <a:t>Nutr</a:t>
            </a:r>
            <a:r>
              <a:rPr lang="es-419" sz="1200" i="1" kern="1200" noProof="0" dirty="0">
                <a:solidFill>
                  <a:schemeClr val="tx1"/>
                </a:solidFill>
                <a:effectLst/>
                <a:latin typeface="Arial" charset="0"/>
                <a:ea typeface="Arial"/>
                <a:cs typeface="Arial"/>
              </a:rPr>
              <a:t> 2017; 41(1): 15-103.</a:t>
            </a:r>
            <a:endParaRPr lang="es-419" sz="1200" kern="1200" noProof="0" dirty="0">
              <a:solidFill>
                <a:schemeClr val="tx1"/>
              </a:solidFill>
              <a:effectLst/>
              <a:latin typeface="Arial" charset="0"/>
              <a:ea typeface="Arial"/>
              <a:cs typeface="Arial"/>
            </a:endParaRPr>
          </a:p>
        </p:txBody>
      </p:sp>
      <p:sp>
        <p:nvSpPr>
          <p:cNvPr id="4" name="Slide Number Placeholder 3"/>
          <p:cNvSpPr>
            <a:spLocks noGrp="1"/>
          </p:cNvSpPr>
          <p:nvPr>
            <p:ph type="sldNum" sz="quarter" idx="10"/>
          </p:nvPr>
        </p:nvSpPr>
        <p:spPr/>
        <p:txBody>
          <a:bodyPr/>
          <a:lstStyle/>
          <a:p>
            <a:fld id="{DE9C98C1-4A9C-2644-BEFA-129D8315FB98}" type="slidenum">
              <a:rPr lang="en-US" smtClean="0"/>
              <a:pPr/>
              <a:t>27</a:t>
            </a:fld>
            <a:endParaRPr lang="en-US"/>
          </a:p>
        </p:txBody>
      </p:sp>
    </p:spTree>
    <p:extLst>
      <p:ext uri="{BB962C8B-B14F-4D97-AF65-F5344CB8AC3E}">
        <p14:creationId xmlns:p14="http://schemas.microsoft.com/office/powerpoint/2010/main" val="173581900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s-419" noProof="0" dirty="0"/>
              <a:t>Las enfermedades críticas plantean ciertos desafíos únicos y presentan una oportunidad para advertir los beneficios de la terapia nutricional.</a:t>
            </a:r>
            <a:br>
              <a:rPr lang="es-419" noProof="0"/>
            </a:br>
            <a:endParaRPr lang="es-419" noProof="0"/>
          </a:p>
          <a:p>
            <a:r>
              <a:rPr lang="es-419" noProof="0"/>
              <a:t>En </a:t>
            </a:r>
            <a:r>
              <a:rPr lang="es-419" noProof="0" dirty="0"/>
              <a:t>esta sesión, los conceptos clave son:</a:t>
            </a:r>
          </a:p>
          <a:p>
            <a:pPr indent="97200">
              <a:buFont typeface="Arial"/>
              <a:buChar char="•"/>
            </a:pPr>
            <a:r>
              <a:rPr lang="es-419" noProof="0" dirty="0"/>
              <a:t>Se prefiere una nutrición enteral temprana.</a:t>
            </a:r>
          </a:p>
          <a:p>
            <a:pPr indent="97200">
              <a:buFont typeface="Arial"/>
              <a:buChar char="•"/>
            </a:pPr>
            <a:r>
              <a:rPr lang="es-419" noProof="0" dirty="0"/>
              <a:t>La terapia de nutrición enteral temprana puede utilizarse en pacientes inestables </a:t>
            </a:r>
            <a:r>
              <a:rPr lang="es-419" noProof="0" dirty="0" err="1"/>
              <a:t>hemodinámicamente</a:t>
            </a:r>
            <a:r>
              <a:rPr lang="es-419" noProof="0" dirty="0"/>
              <a:t> y previo a la reaparición de ruidos intestinales.</a:t>
            </a:r>
          </a:p>
          <a:p>
            <a:pPr indent="97200">
              <a:buFont typeface="Arial"/>
              <a:buChar char="•"/>
            </a:pPr>
            <a:r>
              <a:rPr lang="es-419" noProof="0" dirty="0"/>
              <a:t>Los métodos para realizar los cálculos iniciales de kcal, proteínas y necesidad de agua de los pacientes, ayudan en la prescripción de la fórmula.</a:t>
            </a:r>
          </a:p>
          <a:p>
            <a:pPr indent="97200">
              <a:buFont typeface="Arial"/>
              <a:buChar char="•"/>
            </a:pPr>
            <a:r>
              <a:rPr lang="es-419" noProof="0" dirty="0"/>
              <a:t>Utilizar las técnicas establecidas para optimizar la terapia de nutrición enteral.</a:t>
            </a:r>
          </a:p>
        </p:txBody>
      </p:sp>
      <p:sp>
        <p:nvSpPr>
          <p:cNvPr id="4" name="Slide Number Placeholder 3"/>
          <p:cNvSpPr>
            <a:spLocks noGrp="1"/>
          </p:cNvSpPr>
          <p:nvPr>
            <p:ph type="sldNum" sz="quarter" idx="10"/>
          </p:nvPr>
        </p:nvSpPr>
        <p:spPr/>
        <p:txBody>
          <a:bodyPr/>
          <a:lstStyle/>
          <a:p>
            <a:fld id="{DE9C98C1-4A9C-2644-BEFA-129D8315FB98}" type="slidenum">
              <a:rPr lang="en-US" smtClean="0"/>
              <a:pPr/>
              <a:t>28</a:t>
            </a:fld>
            <a:endParaRPr lang="en-US"/>
          </a:p>
        </p:txBody>
      </p:sp>
    </p:spTree>
    <p:extLst>
      <p:ext uri="{BB962C8B-B14F-4D97-AF65-F5344CB8AC3E}">
        <p14:creationId xmlns:p14="http://schemas.microsoft.com/office/powerpoint/2010/main" val="33612526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s-419" noProof="0" dirty="0"/>
              <a:t>Las guías de la Sociedad Europea de Nutrición Clínica promueven la terapia médica nutricional para pacientes con estancias superiores a dos días en la UCI. La terapia de nutrición enteral temprana, es de elección para los pacientes que no pueden satisfacer sus requerimientos nutricionales por la vía oral.</a:t>
            </a:r>
          </a:p>
          <a:p>
            <a:endParaRPr lang="es-ES_tradnl" dirty="0"/>
          </a:p>
          <a:p>
            <a:r>
              <a:rPr lang="es-ES_tradnl" i="1" dirty="0"/>
              <a:t>Singer P, et al. </a:t>
            </a:r>
            <a:r>
              <a:rPr lang="en-US" i="1" dirty="0"/>
              <a:t>ESPEN guideline on clinical nutrition in the intensive care unit. Clin </a:t>
            </a:r>
            <a:r>
              <a:rPr lang="en-US" i="1" dirty="0" err="1"/>
              <a:t>Nutr</a:t>
            </a:r>
            <a:r>
              <a:rPr lang="en-US" i="1" dirty="0"/>
              <a:t> 2019, 38: 48-79</a:t>
            </a:r>
            <a:endParaRPr lang="es-ES_tradnl" i="1" dirty="0"/>
          </a:p>
        </p:txBody>
      </p:sp>
      <p:sp>
        <p:nvSpPr>
          <p:cNvPr id="4" name="Slide Number Placeholder 3"/>
          <p:cNvSpPr>
            <a:spLocks noGrp="1"/>
          </p:cNvSpPr>
          <p:nvPr>
            <p:ph type="sldNum" sz="quarter" idx="10"/>
          </p:nvPr>
        </p:nvSpPr>
        <p:spPr/>
        <p:txBody>
          <a:bodyPr/>
          <a:lstStyle/>
          <a:p>
            <a:fld id="{DE9C98C1-4A9C-2644-BEFA-129D8315FB98}" type="slidenum">
              <a:rPr lang="en-US" smtClean="0"/>
              <a:pPr/>
              <a:t>4</a:t>
            </a:fld>
            <a:endParaRPr lang="en-US"/>
          </a:p>
        </p:txBody>
      </p:sp>
    </p:spTree>
    <p:extLst>
      <p:ext uri="{BB962C8B-B14F-4D97-AF65-F5344CB8AC3E}">
        <p14:creationId xmlns:p14="http://schemas.microsoft.com/office/powerpoint/2010/main" val="19658482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s-419" noProof="0" dirty="0"/>
              <a:t>Aunque la vía oral se prefiere en el paciente que puede alimentarse normalmente, con frecuencia los requerimientos nutricionales son de difícil cumplimiento en el paciente crítico debido al incremento en los requerimientos nutricionales, alteraciones en el apetito derivadas de la condición patológica y exámenes diagnósticos y tratamientos instaurados.</a:t>
            </a:r>
          </a:p>
          <a:p>
            <a:endParaRPr lang="es-419" noProof="0" dirty="0"/>
          </a:p>
          <a:p>
            <a:r>
              <a:rPr lang="es-419" noProof="0" dirty="0"/>
              <a:t>El monitoreo y la adecuación del manejo nutricional deben realizarse a diario debido al alto riesgo de déficit en los aportes nutricionales.  Es recomendable prestar especial atención a este respecto, en momentos de transición como la </a:t>
            </a:r>
            <a:r>
              <a:rPr lang="es-419" noProof="0" dirty="0" err="1"/>
              <a:t>extubación</a:t>
            </a:r>
            <a:r>
              <a:rPr lang="es-419" noProof="0" dirty="0"/>
              <a:t> y traslado al servicio de hospitalización.</a:t>
            </a:r>
          </a:p>
        </p:txBody>
      </p:sp>
      <p:sp>
        <p:nvSpPr>
          <p:cNvPr id="4" name="Slide Number Placeholder 3"/>
          <p:cNvSpPr>
            <a:spLocks noGrp="1"/>
          </p:cNvSpPr>
          <p:nvPr>
            <p:ph type="sldNum" sz="quarter" idx="10"/>
          </p:nvPr>
        </p:nvSpPr>
        <p:spPr/>
        <p:txBody>
          <a:bodyPr/>
          <a:lstStyle/>
          <a:p>
            <a:fld id="{DE9C98C1-4A9C-2644-BEFA-129D8315FB98}" type="slidenum">
              <a:rPr lang="en-US" smtClean="0"/>
              <a:pPr/>
              <a:t>5</a:t>
            </a:fld>
            <a:endParaRPr lang="en-US"/>
          </a:p>
        </p:txBody>
      </p:sp>
    </p:spTree>
    <p:extLst>
      <p:ext uri="{BB962C8B-B14F-4D97-AF65-F5344CB8AC3E}">
        <p14:creationId xmlns:p14="http://schemas.microsoft.com/office/powerpoint/2010/main" val="10469512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a:ln/>
        </p:spPr>
      </p:sp>
      <p:sp>
        <p:nvSpPr>
          <p:cNvPr id="34819" name="Notes Placeholder 2"/>
          <p:cNvSpPr>
            <a:spLocks noGrp="1"/>
          </p:cNvSpPr>
          <p:nvPr>
            <p:ph type="body" idx="1"/>
          </p:nvPr>
        </p:nvSpPr>
        <p:spPr>
          <a:noFill/>
          <a:ln/>
        </p:spPr>
        <p:txBody>
          <a:bodyPr/>
          <a:lstStyle/>
          <a:p>
            <a:r>
              <a:rPr lang="es-419" noProof="0" dirty="0"/>
              <a:t>Las guías de la terapia de nutrición recomiendan de manera unánime una vía de administración enteral sobre la parenteral. El axioma “si el intestino funciona, úselo” sigue vigente. Esto se debe a que los nutrientes enterales son muy importantes para mantener la función e integridad del tracto gastrointestinal.</a:t>
            </a:r>
          </a:p>
          <a:p>
            <a:r>
              <a:rPr lang="es-419" noProof="0" dirty="0"/>
              <a:t>Los tejidos gastrointestinales requieren del contacto directo con los nutrientes para favorecer el crecimiento celular y mantener las funciones metabólicas e inmunológicas.</a:t>
            </a:r>
          </a:p>
          <a:p>
            <a:r>
              <a:rPr lang="es-419" noProof="0" dirty="0"/>
              <a:t>El tracto gastrointestinal es el órgano inmunológico más grande del cuerpo. Veinticinco por ciento de la mucosa intestinal es tejido linfoide y entre el 70% y el 80% de todas las células inmunológicas residen en el intestino. Este tipo de tejido, llamado tejido linfoide asociado a la mucosa intestinal (GALT) produce aproximadamente 3 g de inmunoglobulina A (</a:t>
            </a:r>
            <a:r>
              <a:rPr lang="es-419" noProof="0" dirty="0" err="1"/>
              <a:t>IgA</a:t>
            </a:r>
            <a:r>
              <a:rPr lang="es-419" noProof="0" dirty="0"/>
              <a:t>) diariamente, la cual es un importante componente de la inmunidad de las mucosas. La ausencia de provisión de nutrientes enterales, provoca la atrofia del tejido gastrointestinal, lo que reduce la producción de </a:t>
            </a:r>
            <a:r>
              <a:rPr lang="es-419" noProof="0" dirty="0" err="1"/>
              <a:t>IgA</a:t>
            </a:r>
            <a:r>
              <a:rPr lang="es-419" noProof="0" dirty="0"/>
              <a:t>.</a:t>
            </a:r>
          </a:p>
          <a:p>
            <a:r>
              <a:rPr lang="es-419" noProof="0" dirty="0"/>
              <a:t>Los nutrientes en la luz intestinal estimulan la contractilidad gastrointestinal y la liberación de sustancias tróficas (p. ej., el factor de crecimiento epidérmico, los factores de crecimiento similar a insulina tipo 1 y 2, el factor de crecimiento transformador alfa y beta, la </a:t>
            </a:r>
            <a:r>
              <a:rPr lang="es-419" noProof="0" dirty="0" err="1"/>
              <a:t>neurotensina</a:t>
            </a:r>
            <a:r>
              <a:rPr lang="es-419" noProof="0" dirty="0"/>
              <a:t>, la interleucina-11, el péptido similar al glucagón tipo 2, el factor de crecimiento de queratinocitos y la hormona del crecimiento humano). El ayuno deteriora las defensas no específicas contra bacterias y agentes patógenos al reducir la </a:t>
            </a:r>
            <a:r>
              <a:rPr lang="es-419" noProof="0" dirty="0" err="1"/>
              <a:t>peristalsis</a:t>
            </a:r>
            <a:r>
              <a:rPr lang="es-419" noProof="0" dirty="0"/>
              <a:t>, la mucosidad, el ácido gástrico, las sales biliares, la descamación y el balance de la </a:t>
            </a:r>
            <a:r>
              <a:rPr lang="es-419" noProof="0" dirty="0" err="1"/>
              <a:t>microflora</a:t>
            </a:r>
            <a:r>
              <a:rPr lang="es-419" noProof="0" dirty="0"/>
              <a:t>.</a:t>
            </a:r>
          </a:p>
          <a:p>
            <a:r>
              <a:rPr lang="es-419" noProof="0" dirty="0"/>
              <a:t>Por último, la nutrición enteral evita las complicaciones metabólicas e infecciosas relacionadas con la nutrición parenteral.</a:t>
            </a:r>
          </a:p>
          <a:p>
            <a:endParaRPr lang="es-419" noProof="0" dirty="0"/>
          </a:p>
          <a:p>
            <a:r>
              <a:rPr lang="es-419" b="0" i="1" noProof="0" dirty="0" err="1"/>
              <a:t>McClave</a:t>
            </a:r>
            <a:r>
              <a:rPr lang="es-419" b="0" i="1" noProof="0" dirty="0"/>
              <a:t> SA, </a:t>
            </a:r>
            <a:r>
              <a:rPr lang="es-419" b="0" i="1" noProof="0" dirty="0" err="1"/>
              <a:t>Heyland</a:t>
            </a:r>
            <a:r>
              <a:rPr lang="es-419" b="0" i="1" noProof="0" dirty="0"/>
              <a:t> DK. </a:t>
            </a:r>
            <a:r>
              <a:rPr lang="es-419" b="0" i="1" noProof="0" dirty="0" err="1"/>
              <a:t>The</a:t>
            </a:r>
            <a:r>
              <a:rPr lang="es-419" b="0" i="1" noProof="0" dirty="0"/>
              <a:t> </a:t>
            </a:r>
            <a:r>
              <a:rPr lang="es-419" b="0" i="1" noProof="0" dirty="0" err="1"/>
              <a:t>physiologic</a:t>
            </a:r>
            <a:r>
              <a:rPr lang="es-419" b="0" i="1" noProof="0" dirty="0"/>
              <a:t> response and </a:t>
            </a:r>
            <a:r>
              <a:rPr lang="es-419" b="0" i="1" noProof="0" dirty="0" err="1"/>
              <a:t>associated</a:t>
            </a:r>
            <a:r>
              <a:rPr lang="es-419" b="0" i="1" noProof="0" dirty="0"/>
              <a:t> </a:t>
            </a:r>
            <a:r>
              <a:rPr lang="es-419" b="0" i="1" noProof="0" dirty="0" err="1"/>
              <a:t>clinical</a:t>
            </a:r>
            <a:r>
              <a:rPr lang="es-419" b="0" i="1" noProof="0" dirty="0"/>
              <a:t> </a:t>
            </a:r>
            <a:r>
              <a:rPr lang="es-419" b="0" i="1" noProof="0" dirty="0" err="1"/>
              <a:t>benefits</a:t>
            </a:r>
            <a:r>
              <a:rPr lang="es-419" b="0" i="1" noProof="0" dirty="0"/>
              <a:t> </a:t>
            </a:r>
            <a:r>
              <a:rPr lang="es-419" b="0" i="1" noProof="0" dirty="0" err="1"/>
              <a:t>from</a:t>
            </a:r>
            <a:r>
              <a:rPr lang="es-419" b="0" i="1" noProof="0" dirty="0"/>
              <a:t> </a:t>
            </a:r>
            <a:r>
              <a:rPr lang="es-419" b="0" i="1" noProof="0" dirty="0" err="1"/>
              <a:t>provision</a:t>
            </a:r>
            <a:r>
              <a:rPr lang="es-419" b="0" i="1" noProof="0" dirty="0"/>
              <a:t> of </a:t>
            </a:r>
            <a:r>
              <a:rPr lang="es-419" b="0" i="1" noProof="0" dirty="0" err="1"/>
              <a:t>early</a:t>
            </a:r>
            <a:r>
              <a:rPr lang="es-419" b="0" i="1" noProof="0" dirty="0"/>
              <a:t> enteral </a:t>
            </a:r>
            <a:r>
              <a:rPr lang="es-419" b="0" i="1" noProof="0" dirty="0" err="1"/>
              <a:t>nutrition</a:t>
            </a:r>
            <a:r>
              <a:rPr lang="es-419" b="0" i="1" noProof="0" dirty="0"/>
              <a:t>. </a:t>
            </a:r>
            <a:r>
              <a:rPr lang="es-419" b="0" i="1" noProof="0" dirty="0" err="1"/>
              <a:t>Nutr</a:t>
            </a:r>
            <a:r>
              <a:rPr lang="es-419" b="0" i="1" noProof="0" dirty="0"/>
              <a:t> </a:t>
            </a:r>
            <a:r>
              <a:rPr lang="es-419" b="0" i="1" noProof="0" dirty="0" err="1"/>
              <a:t>Clin</a:t>
            </a:r>
            <a:r>
              <a:rPr lang="es-419" b="0" i="1" noProof="0" dirty="0"/>
              <a:t> </a:t>
            </a:r>
            <a:r>
              <a:rPr lang="es-419" b="0" i="1" noProof="0" dirty="0" err="1"/>
              <a:t>Pract</a:t>
            </a:r>
            <a:r>
              <a:rPr lang="es-419" b="0" i="1" noProof="0" dirty="0"/>
              <a:t> 2009;24:305-315.</a:t>
            </a:r>
          </a:p>
          <a:p>
            <a:r>
              <a:rPr lang="es-419" b="0" i="1" noProof="0" dirty="0" err="1"/>
              <a:t>Hanna</a:t>
            </a:r>
            <a:r>
              <a:rPr lang="es-419" b="0" i="1" noProof="0" dirty="0"/>
              <a:t> MK, </a:t>
            </a:r>
            <a:r>
              <a:rPr lang="es-419" b="0" i="1" noProof="0" dirty="0" err="1"/>
              <a:t>Zarzaur</a:t>
            </a:r>
            <a:r>
              <a:rPr lang="es-419" b="0" i="1" noProof="0" dirty="0"/>
              <a:t> B, </a:t>
            </a:r>
            <a:r>
              <a:rPr lang="es-419" b="0" i="1" noProof="0" dirty="0" err="1"/>
              <a:t>Fukatsu</a:t>
            </a:r>
            <a:r>
              <a:rPr lang="es-419" b="0" i="1" noProof="0" dirty="0"/>
              <a:t> K, et al. Individual </a:t>
            </a:r>
            <a:r>
              <a:rPr lang="es-419" b="0" i="1" noProof="0" dirty="0" err="1"/>
              <a:t>neuropeptides</a:t>
            </a:r>
            <a:r>
              <a:rPr lang="es-419" b="0" i="1" noProof="0" dirty="0"/>
              <a:t> </a:t>
            </a:r>
            <a:r>
              <a:rPr lang="es-419" b="0" i="1" noProof="0" dirty="0" err="1"/>
              <a:t>regulate</a:t>
            </a:r>
            <a:r>
              <a:rPr lang="es-419" b="0" i="1" noProof="0" dirty="0"/>
              <a:t> </a:t>
            </a:r>
            <a:r>
              <a:rPr lang="es-419" b="0" i="1" noProof="0" dirty="0" err="1"/>
              <a:t>gut-associated</a:t>
            </a:r>
            <a:r>
              <a:rPr lang="es-419" b="0" i="1" noProof="0" dirty="0"/>
              <a:t> </a:t>
            </a:r>
            <a:r>
              <a:rPr lang="es-419" b="0" i="1" noProof="0" dirty="0" err="1"/>
              <a:t>lymphoid</a:t>
            </a:r>
            <a:r>
              <a:rPr lang="es-419" b="0" i="1" noProof="0" dirty="0"/>
              <a:t> </a:t>
            </a:r>
            <a:r>
              <a:rPr lang="es-419" b="0" i="1" noProof="0" dirty="0" err="1"/>
              <a:t>tissue</a:t>
            </a:r>
            <a:r>
              <a:rPr lang="es-419" b="0" i="1" noProof="0" dirty="0"/>
              <a:t> </a:t>
            </a:r>
            <a:r>
              <a:rPr lang="es-419" b="0" i="1" noProof="0" dirty="0" err="1"/>
              <a:t>integrity</a:t>
            </a:r>
            <a:r>
              <a:rPr lang="es-419" b="0" i="1" noProof="0" dirty="0"/>
              <a:t>, intestinal </a:t>
            </a:r>
            <a:r>
              <a:rPr lang="es-419" b="0" i="1" noProof="0" dirty="0" err="1"/>
              <a:t>immunoglobulin</a:t>
            </a:r>
            <a:r>
              <a:rPr lang="es-419" b="0" i="1" noProof="0" dirty="0"/>
              <a:t> A </a:t>
            </a:r>
            <a:r>
              <a:rPr lang="es-419" b="0" i="1" noProof="0" dirty="0" err="1"/>
              <a:t>levels</a:t>
            </a:r>
            <a:r>
              <a:rPr lang="es-419" b="0" i="1" noProof="0" dirty="0"/>
              <a:t>, and </a:t>
            </a:r>
            <a:r>
              <a:rPr lang="es-419" b="0" i="1" noProof="0" dirty="0" err="1"/>
              <a:t>respiratory</a:t>
            </a:r>
            <a:r>
              <a:rPr lang="es-419" b="0" i="1" noProof="0" dirty="0"/>
              <a:t> </a:t>
            </a:r>
            <a:r>
              <a:rPr lang="es-419" b="0" i="1" noProof="0" dirty="0" err="1"/>
              <a:t>antibacterial</a:t>
            </a:r>
            <a:r>
              <a:rPr lang="es-419" b="0" i="1" noProof="0" dirty="0"/>
              <a:t> </a:t>
            </a:r>
            <a:r>
              <a:rPr lang="es-419" b="0" i="1" noProof="0" dirty="0" err="1"/>
              <a:t>immunity</a:t>
            </a:r>
            <a:r>
              <a:rPr lang="es-419" b="0" i="1" noProof="0" dirty="0"/>
              <a:t>. JPEN J </a:t>
            </a:r>
            <a:r>
              <a:rPr lang="es-419" b="0" i="1" noProof="0" dirty="0" err="1"/>
              <a:t>Parenter</a:t>
            </a:r>
            <a:r>
              <a:rPr lang="es-419" b="0" i="1" noProof="0" dirty="0"/>
              <a:t> Enteral </a:t>
            </a:r>
            <a:r>
              <a:rPr lang="es-419" b="0" i="1" noProof="0" dirty="0" err="1"/>
              <a:t>Nutr</a:t>
            </a:r>
            <a:r>
              <a:rPr lang="es-419" b="0" i="1" noProof="0" dirty="0"/>
              <a:t> 2000;24:261-269.</a:t>
            </a:r>
          </a:p>
          <a:p>
            <a:r>
              <a:rPr lang="es-419" b="0" i="1" noProof="0" dirty="0" err="1"/>
              <a:t>Botsios</a:t>
            </a:r>
            <a:r>
              <a:rPr lang="es-419" b="0" i="1" noProof="0" dirty="0"/>
              <a:t> DS, </a:t>
            </a:r>
            <a:r>
              <a:rPr lang="es-419" b="0" i="1" noProof="0" dirty="0" err="1"/>
              <a:t>Vasiliadis</a:t>
            </a:r>
            <a:r>
              <a:rPr lang="es-419" b="0" i="1" noProof="0" dirty="0"/>
              <a:t> KD. </a:t>
            </a:r>
            <a:r>
              <a:rPr lang="es-419" b="0" i="1" noProof="0" dirty="0" err="1"/>
              <a:t>Factors</a:t>
            </a:r>
            <a:r>
              <a:rPr lang="es-419" b="0" i="1" noProof="0" dirty="0"/>
              <a:t> </a:t>
            </a:r>
            <a:r>
              <a:rPr lang="es-419" b="0" i="1" noProof="0" dirty="0" err="1"/>
              <a:t>enhancing</a:t>
            </a:r>
            <a:r>
              <a:rPr lang="es-419" b="0" i="1" noProof="0" dirty="0"/>
              <a:t> intestinal </a:t>
            </a:r>
            <a:r>
              <a:rPr lang="es-419" b="0" i="1" noProof="0" dirty="0" err="1"/>
              <a:t>adaptation</a:t>
            </a:r>
            <a:r>
              <a:rPr lang="es-419" b="0" i="1" noProof="0" dirty="0"/>
              <a:t> </a:t>
            </a:r>
            <a:r>
              <a:rPr lang="es-419" b="0" i="1" noProof="0" dirty="0" err="1"/>
              <a:t>after</a:t>
            </a:r>
            <a:r>
              <a:rPr lang="es-419" b="0" i="1" noProof="0" dirty="0"/>
              <a:t> </a:t>
            </a:r>
            <a:r>
              <a:rPr lang="es-419" b="0" i="1" noProof="0" dirty="0" err="1"/>
              <a:t>bowel</a:t>
            </a:r>
            <a:r>
              <a:rPr lang="es-419" b="0" i="1" noProof="0" dirty="0"/>
              <a:t> </a:t>
            </a:r>
            <a:r>
              <a:rPr lang="es-419" b="0" i="1" noProof="0" dirty="0" err="1"/>
              <a:t>compensation</a:t>
            </a:r>
            <a:r>
              <a:rPr lang="es-419" b="0" i="1" noProof="0" dirty="0"/>
              <a:t>. </a:t>
            </a:r>
            <a:r>
              <a:rPr lang="es-419" b="0" i="1" noProof="0" dirty="0" err="1"/>
              <a:t>Dig</a:t>
            </a:r>
            <a:r>
              <a:rPr lang="es-419" b="0" i="1" noProof="0" dirty="0"/>
              <a:t> </a:t>
            </a:r>
            <a:r>
              <a:rPr lang="es-419" b="0" i="1" noProof="0" dirty="0" err="1"/>
              <a:t>Dis</a:t>
            </a:r>
            <a:r>
              <a:rPr lang="es-419" b="0" i="1" noProof="0" dirty="0"/>
              <a:t> 2003;21:228-236.</a:t>
            </a:r>
          </a:p>
          <a:p>
            <a:r>
              <a:rPr lang="es-419" b="0" i="1" noProof="0" dirty="0" err="1"/>
              <a:t>May</a:t>
            </a:r>
            <a:r>
              <a:rPr lang="es-419" b="0" i="1" noProof="0" dirty="0"/>
              <a:t> 2009 </a:t>
            </a:r>
            <a:r>
              <a:rPr lang="es-419" b="0" i="1" noProof="0" dirty="0" err="1"/>
              <a:t>Update</a:t>
            </a:r>
            <a:r>
              <a:rPr lang="es-419" b="0" i="1" noProof="0" dirty="0"/>
              <a:t> of </a:t>
            </a:r>
            <a:r>
              <a:rPr lang="es-419" b="0" i="1" noProof="0" dirty="0" err="1"/>
              <a:t>the</a:t>
            </a:r>
            <a:r>
              <a:rPr lang="es-419" b="0" i="1" noProof="0" dirty="0"/>
              <a:t> Canadian </a:t>
            </a:r>
            <a:r>
              <a:rPr lang="es-419" b="0" i="1" noProof="0" dirty="0" err="1"/>
              <a:t>Clinical</a:t>
            </a:r>
            <a:r>
              <a:rPr lang="es-419" b="0" i="1" noProof="0" dirty="0"/>
              <a:t> </a:t>
            </a:r>
            <a:r>
              <a:rPr lang="es-419" b="0" i="1" noProof="0" dirty="0" err="1"/>
              <a:t>Practice</a:t>
            </a:r>
            <a:r>
              <a:rPr lang="es-419" b="0" i="1" noProof="0" dirty="0"/>
              <a:t> </a:t>
            </a:r>
            <a:r>
              <a:rPr lang="es-419" b="0" i="1" noProof="0" dirty="0" err="1"/>
              <a:t>Guidelines</a:t>
            </a:r>
            <a:r>
              <a:rPr lang="es-419" b="0" i="1" noProof="0" dirty="0"/>
              <a:t> </a:t>
            </a:r>
            <a:r>
              <a:rPr lang="es-419" b="0" i="1" noProof="0" dirty="0" err="1"/>
              <a:t>for</a:t>
            </a:r>
            <a:r>
              <a:rPr lang="es-419" b="0" i="1" noProof="0" dirty="0"/>
              <a:t> </a:t>
            </a:r>
            <a:r>
              <a:rPr lang="es-419" b="0" i="1" noProof="0" dirty="0" err="1"/>
              <a:t>Nutrition</a:t>
            </a:r>
            <a:r>
              <a:rPr lang="es-419" b="0" i="1" noProof="0" dirty="0"/>
              <a:t> </a:t>
            </a:r>
            <a:r>
              <a:rPr lang="es-419" b="0" i="1" noProof="0" dirty="0" err="1"/>
              <a:t>Support</a:t>
            </a:r>
            <a:r>
              <a:rPr lang="es-419" b="0" i="1" noProof="0" dirty="0"/>
              <a:t> in </a:t>
            </a:r>
            <a:r>
              <a:rPr lang="es-419" b="0" i="1" noProof="0" dirty="0" err="1"/>
              <a:t>Mechanically</a:t>
            </a:r>
            <a:r>
              <a:rPr lang="es-419" b="0" i="1" noProof="0" dirty="0"/>
              <a:t> </a:t>
            </a:r>
            <a:r>
              <a:rPr lang="es-419" b="0" i="1" noProof="0" dirty="0" err="1"/>
              <a:t>Ventilated</a:t>
            </a:r>
            <a:r>
              <a:rPr lang="es-419" b="0" i="1" noProof="0" dirty="0"/>
              <a:t> patients.www.criticalcarenutrition.com/</a:t>
            </a:r>
            <a:r>
              <a:rPr lang="es-419" b="0" i="1" noProof="0" dirty="0" err="1"/>
              <a:t>docs</a:t>
            </a:r>
            <a:r>
              <a:rPr lang="es-419" b="0" i="1" noProof="0" dirty="0"/>
              <a:t>/</a:t>
            </a:r>
            <a:r>
              <a:rPr lang="es-419" b="0" i="1" noProof="0" dirty="0" err="1"/>
              <a:t>cpg</a:t>
            </a:r>
            <a:r>
              <a:rPr lang="es-419" b="0" i="1" noProof="0" dirty="0"/>
              <a:t>/srrev.pdf.</a:t>
            </a:r>
            <a:endParaRPr lang="es-419" sz="800" b="0" i="1" noProof="0" dirty="0"/>
          </a:p>
        </p:txBody>
      </p:sp>
      <p:sp>
        <p:nvSpPr>
          <p:cNvPr id="34820" name="Slide Number Placeholder 3"/>
          <p:cNvSpPr>
            <a:spLocks noGrp="1"/>
          </p:cNvSpPr>
          <p:nvPr>
            <p:ph type="sldNum" sz="quarter" idx="5"/>
          </p:nvPr>
        </p:nvSpPr>
        <p:spPr>
          <a:noFill/>
        </p:spPr>
        <p:txBody>
          <a:bodyPr/>
          <a:lstStyle/>
          <a:p>
            <a:fld id="{E1F637C7-72E2-7E45-9835-8696560B4EEE}" type="slidenum">
              <a:rPr lang="en-US"/>
              <a:pPr/>
              <a:t>6</a:t>
            </a:fld>
            <a:endParaRPr lang="en-US"/>
          </a:p>
        </p:txBody>
      </p:sp>
    </p:spTree>
    <p:extLst>
      <p:ext uri="{BB962C8B-B14F-4D97-AF65-F5344CB8AC3E}">
        <p14:creationId xmlns:p14="http://schemas.microsoft.com/office/powerpoint/2010/main" val="24693402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s-419" noProof="0" dirty="0"/>
              <a:t>Los expertos han establecido un marco referencial para la implementación de una terapia de nutrición enteral</a:t>
            </a:r>
            <a:r>
              <a:rPr lang="es-419" baseline="0" noProof="0" dirty="0"/>
              <a:t> </a:t>
            </a:r>
            <a:r>
              <a:rPr lang="es-419" noProof="0" dirty="0"/>
              <a:t>que ofrece beneficios específicos a los pacientes. La alimentación enteral temprana, que comienza en las</a:t>
            </a:r>
            <a:r>
              <a:rPr lang="es-419" baseline="0" noProof="0" dirty="0"/>
              <a:t> </a:t>
            </a:r>
            <a:r>
              <a:rPr lang="es-419" noProof="0" dirty="0"/>
              <a:t>primeras 24-48 horas después de la admisión, se asocia con los siguientes beneficios:</a:t>
            </a:r>
          </a:p>
          <a:p>
            <a:endParaRPr lang="es-419" noProof="0" dirty="0"/>
          </a:p>
          <a:p>
            <a:r>
              <a:rPr lang="es-419" noProof="0" dirty="0"/>
              <a:t>Morbilidad reducida en la unidad de cuidados intensivos y en el hospital</a:t>
            </a:r>
          </a:p>
          <a:p>
            <a:r>
              <a:rPr lang="es-419" noProof="0" dirty="0"/>
              <a:t>Moderación del estrés oxidativo postoperatorio</a:t>
            </a:r>
          </a:p>
          <a:p>
            <a:r>
              <a:rPr lang="es-419" noProof="0" dirty="0"/>
              <a:t>Riesgo reducido de complicaciones posoperatorias del tracto gastrointestinal</a:t>
            </a:r>
          </a:p>
          <a:p>
            <a:r>
              <a:rPr lang="es-419" noProof="0" dirty="0"/>
              <a:t>Reducción de complicaciones infecciosas</a:t>
            </a:r>
          </a:p>
          <a:p>
            <a:r>
              <a:rPr lang="es-419" noProof="0" dirty="0"/>
              <a:t>Mejorías en la ingesta energética y proteica</a:t>
            </a:r>
          </a:p>
          <a:p>
            <a:endParaRPr lang="en-US" dirty="0"/>
          </a:p>
          <a:p>
            <a:r>
              <a:rPr lang="en-US" b="0" i="1" dirty="0"/>
              <a:t>May 2009 Update of the Canadian Clinical Practice Guidelines for Nutrition Support in Mechanically Ventilated patients. www. criticalcarenutrition.com/docs/cpg/srrev.pdf.</a:t>
            </a:r>
          </a:p>
          <a:p>
            <a:r>
              <a:rPr lang="en-US" b="0" i="1" dirty="0"/>
              <a:t>Khalid I, Doshi P, DiGiovine B. Early enteral nutrition and outcomes of critically ill patients treated with vasopressors and mechanical ventilation. Am J Crit Care 2010;19:261-268.</a:t>
            </a:r>
          </a:p>
          <a:p>
            <a:r>
              <a:rPr lang="en-US" b="0" i="1" dirty="0"/>
              <a:t>Andersen HK, Lewis SJ, Thomas S. Early enteral nutrition within 24h of colorectal surgery versus later commencement of feeding for postoperative complications. Cochrane Database Syst Rev 2006;18:CD004080.</a:t>
            </a:r>
            <a:endParaRPr lang="es-ES_tradnl" b="0" i="1" dirty="0"/>
          </a:p>
        </p:txBody>
      </p:sp>
      <p:sp>
        <p:nvSpPr>
          <p:cNvPr id="4" name="Slide Number Placeholder 3"/>
          <p:cNvSpPr>
            <a:spLocks noGrp="1"/>
          </p:cNvSpPr>
          <p:nvPr>
            <p:ph type="sldNum" sz="quarter" idx="10"/>
          </p:nvPr>
        </p:nvSpPr>
        <p:spPr/>
        <p:txBody>
          <a:bodyPr/>
          <a:lstStyle/>
          <a:p>
            <a:fld id="{DE9C98C1-4A9C-2644-BEFA-129D8315FB98}" type="slidenum">
              <a:rPr lang="en-US" smtClean="0"/>
              <a:pPr/>
              <a:t>7</a:t>
            </a:fld>
            <a:endParaRPr lang="en-US"/>
          </a:p>
        </p:txBody>
      </p:sp>
    </p:spTree>
    <p:extLst>
      <p:ext uri="{BB962C8B-B14F-4D97-AF65-F5344CB8AC3E}">
        <p14:creationId xmlns:p14="http://schemas.microsoft.com/office/powerpoint/2010/main" val="40643484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419" noProof="0" dirty="0"/>
              <a:t>Anteriormente, los médicos preferían mantener a los pacientes con pancreatitis aguda severa (PAS) </a:t>
            </a:r>
            <a:r>
              <a:rPr lang="es-419" noProof="0" dirty="0" err="1"/>
              <a:t>nil</a:t>
            </a:r>
            <a:r>
              <a:rPr lang="es-419" noProof="0" dirty="0"/>
              <a:t> per os (nada por vía oral) o utilizar una terapia de nutrición parenteral para evitar la estimulación pancreática.</a:t>
            </a:r>
          </a:p>
          <a:p>
            <a:r>
              <a:rPr lang="es-419" noProof="0" dirty="0"/>
              <a:t>Investigaciones subsecuentes mostraron que la nutrición enteral está asociada con una disminución en las complicaciones infecciosas y metabólicas, y no estimula la secreción pancreática cuando se administra a nivel del yeyuno proximal. En la práctica médica se ha optado en la actualidad por utilizar la nutrición enteral. No obstante, hasta el 2011, los expertos aún exhortan a realizar más estudios que investiguen el papel que desempeña el soporte de la nutrición enteral temprana.</a:t>
            </a:r>
          </a:p>
          <a:p>
            <a:r>
              <a:rPr lang="es-419" noProof="0" dirty="0"/>
              <a:t>(</a:t>
            </a:r>
            <a:r>
              <a:rPr lang="es-419" noProof="0" dirty="0" err="1"/>
              <a:t>Spanier</a:t>
            </a:r>
            <a:r>
              <a:rPr lang="es-419" noProof="0" dirty="0"/>
              <a:t> BW, Bruno MJ, </a:t>
            </a:r>
            <a:r>
              <a:rPr lang="es-419" noProof="0" dirty="0" err="1"/>
              <a:t>Mathus-Vliegen</a:t>
            </a:r>
            <a:r>
              <a:rPr lang="es-419" noProof="0" dirty="0"/>
              <a:t> EM. Enteral </a:t>
            </a:r>
            <a:r>
              <a:rPr lang="es-419" noProof="0" dirty="0" err="1"/>
              <a:t>Nutrition</a:t>
            </a:r>
            <a:r>
              <a:rPr lang="es-419" noProof="0" dirty="0"/>
              <a:t> and</a:t>
            </a:r>
            <a:r>
              <a:rPr lang="es-419" baseline="0" noProof="0" dirty="0"/>
              <a:t> </a:t>
            </a:r>
            <a:r>
              <a:rPr lang="es-419" baseline="0" noProof="0" dirty="0" err="1"/>
              <a:t>A</a:t>
            </a:r>
            <a:r>
              <a:rPr lang="es-419" noProof="0" dirty="0" err="1"/>
              <a:t>cute</a:t>
            </a:r>
            <a:r>
              <a:rPr lang="es-419" noProof="0" dirty="0"/>
              <a:t> pancreatitis: a </a:t>
            </a:r>
            <a:r>
              <a:rPr lang="es-419" noProof="0" dirty="0" err="1"/>
              <a:t>review</a:t>
            </a:r>
            <a:r>
              <a:rPr lang="es-419" noProof="0" dirty="0"/>
              <a:t>. </a:t>
            </a:r>
            <a:r>
              <a:rPr lang="es-419" noProof="0" dirty="0" err="1"/>
              <a:t>Gastroenterol</a:t>
            </a:r>
            <a:r>
              <a:rPr lang="es-419" noProof="0" dirty="0"/>
              <a:t> Res </a:t>
            </a:r>
            <a:r>
              <a:rPr lang="es-419" noProof="0" dirty="0" err="1"/>
              <a:t>Pract</a:t>
            </a:r>
            <a:r>
              <a:rPr lang="es-419" noProof="0" dirty="0"/>
              <a:t> 2011;2011. </a:t>
            </a:r>
            <a:r>
              <a:rPr lang="es-419" noProof="0" dirty="0" err="1"/>
              <a:t>pii</a:t>
            </a:r>
            <a:r>
              <a:rPr lang="es-419" noProof="0" dirty="0"/>
              <a:t>: 857949.)</a:t>
            </a:r>
          </a:p>
          <a:p>
            <a:endParaRPr lang="es-419" noProof="0" dirty="0"/>
          </a:p>
          <a:p>
            <a:r>
              <a:rPr lang="es-419" noProof="0" dirty="0" err="1"/>
              <a:t>Hegazi</a:t>
            </a:r>
            <a:r>
              <a:rPr lang="es-419" noProof="0" dirty="0"/>
              <a:t> y asociados publicó un estudio que investigó la relación existente entre el inicio de una nutrición enteral temprana y el logro de sus objetivos, así como sus resultados clínicos en pacientes con pancreatitis aguda severa (PAS). En este estudio se llevó a cabo un análisis retrospectivo en pacientes con PAS referidos a un servicio de apoyo en un centro médico de cuidado terciario entre julio de 2006 y junio de 2007. Se incluyó a diecisiete pacientes. Todos los pacientes recibieron alimentación </a:t>
            </a:r>
            <a:r>
              <a:rPr lang="es-419" noProof="0" dirty="0" err="1"/>
              <a:t>yeyunal</a:t>
            </a:r>
            <a:r>
              <a:rPr lang="es-419" noProof="0" dirty="0"/>
              <a:t> con una fórmula enteral </a:t>
            </a:r>
            <a:r>
              <a:rPr lang="es-419" noProof="0" dirty="0" err="1"/>
              <a:t>semielemental</a:t>
            </a:r>
            <a:r>
              <a:rPr lang="es-419" noProof="0" dirty="0"/>
              <a:t> administrada a través de una sonda de doble lumen para alimentación </a:t>
            </a:r>
            <a:r>
              <a:rPr lang="es-419" noProof="0" dirty="0" err="1"/>
              <a:t>nasoyeyunal</a:t>
            </a:r>
            <a:r>
              <a:rPr lang="es-419" noProof="0" dirty="0"/>
              <a:t> y descompresión gástrica. Las sondas fueron colocadas dentro de las primeras 24 horas posteriores a la recepción de la solicitud de consulta.</a:t>
            </a:r>
          </a:p>
          <a:p>
            <a:endParaRPr lang="es-419" dirty="0"/>
          </a:p>
          <a:p>
            <a:r>
              <a:rPr lang="es-419" b="0" i="1" dirty="0" err="1"/>
              <a:t>Hegazi</a:t>
            </a:r>
            <a:r>
              <a:rPr lang="es-419" b="0" i="1" dirty="0"/>
              <a:t> R, </a:t>
            </a:r>
            <a:r>
              <a:rPr lang="es-419" b="0" i="1" dirty="0" err="1"/>
              <a:t>Raina</a:t>
            </a:r>
            <a:r>
              <a:rPr lang="es-419" b="0" i="1" dirty="0"/>
              <a:t> A, Graham T, et al. </a:t>
            </a:r>
            <a:r>
              <a:rPr lang="es-419" b="0" i="1" dirty="0" err="1"/>
              <a:t>Early</a:t>
            </a:r>
            <a:r>
              <a:rPr lang="es-419" b="0" i="1" dirty="0"/>
              <a:t> </a:t>
            </a:r>
            <a:r>
              <a:rPr lang="es-419" b="0" i="1" dirty="0" err="1"/>
              <a:t>jejunal</a:t>
            </a:r>
            <a:r>
              <a:rPr lang="es-419" b="0" i="1" dirty="0"/>
              <a:t> </a:t>
            </a:r>
            <a:r>
              <a:rPr lang="es-419" b="0" i="1" dirty="0" err="1"/>
              <a:t>feeding</a:t>
            </a:r>
            <a:r>
              <a:rPr lang="es-419" b="0" i="1" dirty="0"/>
              <a:t> </a:t>
            </a:r>
            <a:r>
              <a:rPr lang="es-419" b="0" i="1" dirty="0" err="1"/>
              <a:t>initiation</a:t>
            </a:r>
            <a:r>
              <a:rPr lang="es-419" b="0" i="1" dirty="0"/>
              <a:t> and </a:t>
            </a:r>
            <a:r>
              <a:rPr lang="es-419" b="0" i="1" dirty="0" err="1"/>
              <a:t>clinical</a:t>
            </a:r>
            <a:r>
              <a:rPr lang="es-419" b="0" i="1" dirty="0"/>
              <a:t> </a:t>
            </a:r>
            <a:r>
              <a:rPr lang="es-419" b="0" i="1" dirty="0" err="1"/>
              <a:t>outcomes</a:t>
            </a:r>
            <a:r>
              <a:rPr lang="es-419" b="0" i="1" dirty="0"/>
              <a:t> in </a:t>
            </a:r>
            <a:r>
              <a:rPr lang="es-419" b="0" i="1" dirty="0" err="1"/>
              <a:t>patients</a:t>
            </a:r>
            <a:r>
              <a:rPr lang="es-419" b="0" i="1" dirty="0"/>
              <a:t> </a:t>
            </a:r>
            <a:r>
              <a:rPr lang="es-419" b="0" i="1" dirty="0" err="1"/>
              <a:t>with</a:t>
            </a:r>
            <a:r>
              <a:rPr lang="es-419" b="0" i="1" dirty="0"/>
              <a:t> </a:t>
            </a:r>
            <a:r>
              <a:rPr lang="es-419" b="0" i="1" dirty="0" err="1"/>
              <a:t>severe</a:t>
            </a:r>
            <a:r>
              <a:rPr lang="es-419" b="0" i="1" dirty="0"/>
              <a:t> </a:t>
            </a:r>
            <a:r>
              <a:rPr lang="es-419" b="0" i="1" dirty="0" err="1"/>
              <a:t>acute</a:t>
            </a:r>
            <a:r>
              <a:rPr lang="es-419" b="0" i="1" dirty="0"/>
              <a:t> pancreatitis. JPEN J </a:t>
            </a:r>
            <a:r>
              <a:rPr lang="es-419" b="0" i="1" dirty="0" err="1"/>
              <a:t>Parenter</a:t>
            </a:r>
            <a:r>
              <a:rPr lang="es-419" b="0" i="1" dirty="0"/>
              <a:t> Enteral </a:t>
            </a:r>
            <a:r>
              <a:rPr lang="es-419" b="0" i="1" dirty="0" err="1"/>
              <a:t>Nutr</a:t>
            </a:r>
            <a:r>
              <a:rPr lang="es-419" b="0" i="1" dirty="0"/>
              <a:t> 2011;35:91-96.</a:t>
            </a:r>
          </a:p>
        </p:txBody>
      </p:sp>
      <p:sp>
        <p:nvSpPr>
          <p:cNvPr id="4" name="Slide Number Placeholder 3"/>
          <p:cNvSpPr>
            <a:spLocks noGrp="1"/>
          </p:cNvSpPr>
          <p:nvPr>
            <p:ph type="sldNum" sz="quarter" idx="10"/>
          </p:nvPr>
        </p:nvSpPr>
        <p:spPr/>
        <p:txBody>
          <a:bodyPr/>
          <a:lstStyle/>
          <a:p>
            <a:fld id="{DE9C98C1-4A9C-2644-BEFA-129D8315FB98}" type="slidenum">
              <a:rPr lang="en-US"/>
              <a:pPr/>
              <a:t>8</a:t>
            </a:fld>
            <a:endParaRPr lang="en-US"/>
          </a:p>
        </p:txBody>
      </p:sp>
    </p:spTree>
    <p:extLst>
      <p:ext uri="{BB962C8B-B14F-4D97-AF65-F5344CB8AC3E}">
        <p14:creationId xmlns:p14="http://schemas.microsoft.com/office/powerpoint/2010/main" val="30742895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419" noProof="0" dirty="0"/>
              <a:t>Se dividió a los pacientes en 3 grupos de acuerdo con el tiempo que les tomó alcanzar un rango objetivo de alimentación:</a:t>
            </a:r>
          </a:p>
          <a:p>
            <a:endParaRPr lang="es-419" noProof="0" dirty="0"/>
          </a:p>
          <a:p>
            <a:pPr indent="97200">
              <a:buFont typeface="Arial"/>
              <a:buChar char="•"/>
            </a:pPr>
            <a:r>
              <a:rPr lang="es-419" noProof="0" dirty="0"/>
              <a:t>Grupo A: nunca alcanzó el rango objetivo</a:t>
            </a:r>
          </a:p>
          <a:p>
            <a:pPr indent="97200">
              <a:buFont typeface="Arial"/>
              <a:buChar char="•"/>
            </a:pPr>
            <a:r>
              <a:rPr lang="es-419" noProof="0" dirty="0"/>
              <a:t>Grupo B: alcanzó el rango objetivo en más de 3 días posteriores a la colocación de la sonda</a:t>
            </a:r>
          </a:p>
          <a:p>
            <a:pPr indent="97200">
              <a:buFont typeface="Arial"/>
              <a:buChar char="•"/>
            </a:pPr>
            <a:r>
              <a:rPr lang="es-419" noProof="0" dirty="0"/>
              <a:t>Grupo C: alcanzó el rango objetivo en 3 días o menos, posteriores a la colocación de la sonda</a:t>
            </a:r>
          </a:p>
          <a:p>
            <a:pPr indent="97200">
              <a:buFont typeface="Arial"/>
              <a:buChar char="•"/>
            </a:pPr>
            <a:endParaRPr lang="es-419" noProof="0" dirty="0"/>
          </a:p>
          <a:p>
            <a:r>
              <a:rPr lang="es-419" noProof="0" dirty="0"/>
              <a:t>No se registró diferencia entre las puntuaciones de los grupos de evaluación de fisiología aguda y crónica</a:t>
            </a:r>
            <a:r>
              <a:rPr lang="es-419" baseline="0" noProof="0" dirty="0"/>
              <a:t> </a:t>
            </a:r>
            <a:r>
              <a:rPr lang="es-419" noProof="0" dirty="0"/>
              <a:t>(APACHE II) y tampoco en el porcentaje de pacientes con complicaciones como síndrome de disfunción múltiple de órganos, sepsis, necrosis pancreática y necrosis pancreática con infección. Hubo, sin embargo, una diferencia significativa en la duración de la estadía en la unidad de cuidados intensivos (UCI) (P = 0.035).</a:t>
            </a:r>
            <a:r>
              <a:rPr lang="es-419" baseline="0" noProof="0" dirty="0"/>
              <a:t> </a:t>
            </a:r>
            <a:r>
              <a:rPr lang="es-419" noProof="0" dirty="0"/>
              <a:t>En otro estudio, los pacientes fueron divididos en dos grupos (n = 6) con base en el tiempo promedio de 12 días a partir del comienzo del dolor abdominal y hasta alcanzar el rango objetivo de alimentación. Los pacientes que alcanzaron el rango objetivo antes de los 12 días tuvieron una estancia promedio de 9 ± 2 días en la unidad de cuidados críticos, en comparación con el promedio de 19 ± 2 días del otro grupo (P&lt; 0.001).</a:t>
            </a:r>
          </a:p>
          <a:p>
            <a:r>
              <a:rPr lang="es-419" noProof="0" dirty="0"/>
              <a:t>Estos hallazgos muestran que la rapidez con la que se alcanza el rango objetivo de alimentación está relacionada con una estadía más corta en la unidad de cuidados críticos, independientemente de la gravedad de la enfermedad.</a:t>
            </a:r>
          </a:p>
          <a:p>
            <a:endParaRPr lang="es-ES_tradnl" dirty="0"/>
          </a:p>
          <a:p>
            <a:r>
              <a:rPr lang="es-ES_tradnl" b="0" i="1" dirty="0"/>
              <a:t>Hegazi R, Raina A, Graham T, et al. Early jejunal feeding initiation and clinical outcomes in patients with severe acute pancreatitis. JPEN J Parenter Enteral Nutr 2011;35:91-96.</a:t>
            </a:r>
          </a:p>
          <a:p>
            <a:endParaRPr lang="en-US" dirty="0"/>
          </a:p>
        </p:txBody>
      </p:sp>
      <p:sp>
        <p:nvSpPr>
          <p:cNvPr id="4" name="Slide Number Placeholder 3"/>
          <p:cNvSpPr>
            <a:spLocks noGrp="1"/>
          </p:cNvSpPr>
          <p:nvPr>
            <p:ph type="sldNum" sz="quarter" idx="10"/>
          </p:nvPr>
        </p:nvSpPr>
        <p:spPr/>
        <p:txBody>
          <a:bodyPr/>
          <a:lstStyle/>
          <a:p>
            <a:fld id="{DE9C98C1-4A9C-2644-BEFA-129D8315FB98}" type="slidenum">
              <a:rPr lang="en-US"/>
              <a:pPr/>
              <a:t>9</a:t>
            </a:fld>
            <a:endParaRPr lang="en-US"/>
          </a:p>
        </p:txBody>
      </p:sp>
    </p:spTree>
    <p:extLst>
      <p:ext uri="{BB962C8B-B14F-4D97-AF65-F5344CB8AC3E}">
        <p14:creationId xmlns:p14="http://schemas.microsoft.com/office/powerpoint/2010/main" val="14942159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O" sz="1200" b="0" i="0" u="none" strike="noStrike" kern="1200" baseline="0" noProof="0" dirty="0">
                <a:solidFill>
                  <a:schemeClr val="tx1"/>
                </a:solidFill>
                <a:effectLst/>
                <a:latin typeface="Arial" charset="0"/>
                <a:ea typeface="ヒラギノ角ゴ Pro W3" pitchFamily="126" charset="-128"/>
                <a:cs typeface="ヒラギノ角ゴ Pro W3" pitchFamily="126" charset="-128"/>
              </a:rPr>
              <a:t>La terapia nutricional especializada se encuentra indicada en casos de pancreatitis moderada (falla orgánica limitada a 48 horas o aparición de complicaciones locales de la pancreatitis) y pancreatitis severa (falla orgánica por más de 48 horas). La pancreatitis leve (ausencia de complicaciones locales o falla orgánica) usualmente no tiene indicación de terapia nutricional especializada, excepto si el ayuno se prolonga por más de 5 a 7 días o si surge alguna complicación.</a:t>
            </a:r>
          </a:p>
          <a:p>
            <a:pPr marL="0" marR="0" lvl="0" indent="0" algn="l" defTabSz="914400" rtl="0" eaLnBrk="1" fontAlgn="auto" latinLnBrk="0" hangingPunct="1">
              <a:lnSpc>
                <a:spcPct val="100000"/>
              </a:lnSpc>
              <a:spcBef>
                <a:spcPts val="0"/>
              </a:spcBef>
              <a:spcAft>
                <a:spcPts val="0"/>
              </a:spcAft>
              <a:buClrTx/>
              <a:buSzTx/>
              <a:buFontTx/>
              <a:buNone/>
              <a:tabLst/>
              <a:defRPr/>
            </a:pPr>
            <a:r>
              <a:rPr lang="es-CO" sz="1200" b="0" i="0" u="none" strike="noStrike" kern="1200" baseline="0" noProof="0" dirty="0">
                <a:solidFill>
                  <a:schemeClr val="tx1"/>
                </a:solidFill>
                <a:effectLst/>
                <a:latin typeface="Arial" charset="0"/>
                <a:ea typeface="ヒラギノ角ゴ Pro W3" pitchFamily="126" charset="-128"/>
                <a:cs typeface="ヒラギノ角ゴ Pro W3" pitchFamily="126" charset="-128"/>
              </a:rPr>
              <a:t>La evidencia actual demuestra que la nutrición enteral temprana reduce la mortalidad cuando se compara con terapia estándar, reduce complicaciones infecciosas, nuevas fallas orgánicas, aparición de íleo, estancia en la unidad de cuidado intensivo y desarrollo de síndrome de respuesta inflamatoria sistémica cuando se compara con nutrición enteral tardía.</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CO" sz="1200" b="0" i="0" u="none" strike="noStrike" kern="1200" baseline="0" noProof="0" dirty="0">
              <a:solidFill>
                <a:schemeClr val="tx1"/>
              </a:solidFill>
              <a:effectLst/>
              <a:latin typeface="Arial" charset="0"/>
              <a:ea typeface="ヒラギノ角ゴ Pro W3" pitchFamily="126" charset="-128"/>
              <a:cs typeface="ヒラギノ角ゴ Pro W3" pitchFamily="126"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s-CO" sz="1200" b="0" i="0" u="none" strike="noStrike" kern="1200" baseline="0" noProof="0" dirty="0">
                <a:solidFill>
                  <a:schemeClr val="tx1"/>
                </a:solidFill>
                <a:effectLst/>
                <a:latin typeface="Arial" charset="0"/>
                <a:ea typeface="ヒラギノ角ゴ Pro W3" pitchFamily="126" charset="-128"/>
                <a:cs typeface="ヒラギノ角ゴ Pro W3" pitchFamily="126" charset="-128"/>
              </a:rPr>
              <a:t>La utilización de fórmulas nutricionales poliméricas y la nutrición a estómago se aceptan en la actualidad como modalidades de elección requiriéndose solamente en casos seleccionados de intolerancia el uso de fórmulas nutricionales </a:t>
            </a:r>
            <a:r>
              <a:rPr lang="es-CO" sz="1200" b="0" i="0" u="none" strike="noStrike" kern="1200" baseline="0" noProof="0" dirty="0" err="1">
                <a:solidFill>
                  <a:schemeClr val="tx1"/>
                </a:solidFill>
                <a:effectLst/>
                <a:latin typeface="Arial" charset="0"/>
                <a:ea typeface="ヒラギノ角ゴ Pro W3" pitchFamily="126" charset="-128"/>
                <a:cs typeface="ヒラギノ角ゴ Pro W3" pitchFamily="126" charset="-128"/>
              </a:rPr>
              <a:t>oligoméricas</a:t>
            </a:r>
            <a:r>
              <a:rPr lang="es-CO" sz="1200" b="0" i="0" u="none" strike="noStrike" kern="1200" baseline="0" noProof="0" dirty="0">
                <a:solidFill>
                  <a:schemeClr val="tx1"/>
                </a:solidFill>
                <a:effectLst/>
                <a:latin typeface="Arial" charset="0"/>
                <a:ea typeface="ヒラギノ角ゴ Pro W3" pitchFamily="126" charset="-128"/>
                <a:cs typeface="ヒラギノ角ゴ Pro W3" pitchFamily="126" charset="-128"/>
              </a:rPr>
              <a:t> (peptídicas y/o con triglicéridos de cadena media) y/o la nutrición a intestino delgado.</a:t>
            </a:r>
          </a:p>
          <a:p>
            <a:endParaRPr lang="en-US" dirty="0"/>
          </a:p>
        </p:txBody>
      </p:sp>
      <p:sp>
        <p:nvSpPr>
          <p:cNvPr id="4" name="Slide Number Placeholder 3"/>
          <p:cNvSpPr>
            <a:spLocks noGrp="1"/>
          </p:cNvSpPr>
          <p:nvPr>
            <p:ph type="sldNum" sz="quarter" idx="10"/>
          </p:nvPr>
        </p:nvSpPr>
        <p:spPr/>
        <p:txBody>
          <a:bodyPr/>
          <a:lstStyle/>
          <a:p>
            <a:fld id="{DE9C98C1-4A9C-2644-BEFA-129D8315FB98}" type="slidenum">
              <a:rPr lang="en-US"/>
              <a:pPr/>
              <a:t>10</a:t>
            </a:fld>
            <a:endParaRPr lang="en-US"/>
          </a:p>
        </p:txBody>
      </p:sp>
    </p:spTree>
    <p:extLst>
      <p:ext uri="{BB962C8B-B14F-4D97-AF65-F5344CB8AC3E}">
        <p14:creationId xmlns:p14="http://schemas.microsoft.com/office/powerpoint/2010/main" val="2352320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O"/>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editar el estilo de subtítulo del patrón</a:t>
            </a:r>
            <a:endParaRPr lang="es-CO"/>
          </a:p>
        </p:txBody>
      </p:sp>
      <p:sp>
        <p:nvSpPr>
          <p:cNvPr id="4" name="Marcador de fecha 3"/>
          <p:cNvSpPr>
            <a:spLocks noGrp="1"/>
          </p:cNvSpPr>
          <p:nvPr>
            <p:ph type="dt" sz="half" idx="10"/>
          </p:nvPr>
        </p:nvSpPr>
        <p:spPr/>
        <p:txBody>
          <a:bodyPr/>
          <a:lstStyle/>
          <a:p>
            <a:fld id="{F3291CC8-1BF0-4D39-8BF8-9394A21365EB}" type="datetimeFigureOut">
              <a:rPr lang="es-CO" smtClean="0"/>
              <a:t>25/09/20</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FC29DFD6-0408-4F50-AD43-A578F038F630}" type="slidenum">
              <a:rPr lang="es-CO" smtClean="0"/>
              <a:t>‹Nº›</a:t>
            </a:fld>
            <a:endParaRPr lang="es-CO"/>
          </a:p>
        </p:txBody>
      </p:sp>
    </p:spTree>
    <p:extLst>
      <p:ext uri="{BB962C8B-B14F-4D97-AF65-F5344CB8AC3E}">
        <p14:creationId xmlns:p14="http://schemas.microsoft.com/office/powerpoint/2010/main" val="30288172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O"/>
          </a:p>
        </p:txBody>
      </p:sp>
      <p:sp>
        <p:nvSpPr>
          <p:cNvPr id="3" name="Marcador de texto vertical 2"/>
          <p:cNvSpPr>
            <a:spLocks noGrp="1"/>
          </p:cNvSpPr>
          <p:nvPr>
            <p:ph type="body" orient="vert" idx="1"/>
          </p:nvPr>
        </p:nvSpPr>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p:cNvSpPr>
            <a:spLocks noGrp="1"/>
          </p:cNvSpPr>
          <p:nvPr>
            <p:ph type="dt" sz="half" idx="10"/>
          </p:nvPr>
        </p:nvSpPr>
        <p:spPr/>
        <p:txBody>
          <a:bodyPr/>
          <a:lstStyle/>
          <a:p>
            <a:fld id="{F3291CC8-1BF0-4D39-8BF8-9394A21365EB}" type="datetimeFigureOut">
              <a:rPr lang="es-CO" smtClean="0"/>
              <a:t>25/09/20</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FC29DFD6-0408-4F50-AD43-A578F038F630}" type="slidenum">
              <a:rPr lang="es-CO" smtClean="0"/>
              <a:t>‹Nº›</a:t>
            </a:fld>
            <a:endParaRPr lang="es-CO"/>
          </a:p>
        </p:txBody>
      </p:sp>
    </p:spTree>
    <p:extLst>
      <p:ext uri="{BB962C8B-B14F-4D97-AF65-F5344CB8AC3E}">
        <p14:creationId xmlns:p14="http://schemas.microsoft.com/office/powerpoint/2010/main" val="4228885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O"/>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p:cNvSpPr>
            <a:spLocks noGrp="1"/>
          </p:cNvSpPr>
          <p:nvPr>
            <p:ph type="dt" sz="half" idx="10"/>
          </p:nvPr>
        </p:nvSpPr>
        <p:spPr/>
        <p:txBody>
          <a:bodyPr/>
          <a:lstStyle/>
          <a:p>
            <a:fld id="{F3291CC8-1BF0-4D39-8BF8-9394A21365EB}" type="datetimeFigureOut">
              <a:rPr lang="es-CO" smtClean="0"/>
              <a:t>25/09/20</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FC29DFD6-0408-4F50-AD43-A578F038F630}" type="slidenum">
              <a:rPr lang="es-CO" smtClean="0"/>
              <a:t>‹Nº›</a:t>
            </a:fld>
            <a:endParaRPr lang="es-CO"/>
          </a:p>
        </p:txBody>
      </p:sp>
    </p:spTree>
    <p:extLst>
      <p:ext uri="{BB962C8B-B14F-4D97-AF65-F5344CB8AC3E}">
        <p14:creationId xmlns:p14="http://schemas.microsoft.com/office/powerpoint/2010/main" val="21820034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O"/>
          </a:p>
        </p:txBody>
      </p:sp>
      <p:sp>
        <p:nvSpPr>
          <p:cNvPr id="3" name="Marcador de contenido 2"/>
          <p:cNvSpPr>
            <a:spLocks noGrp="1"/>
          </p:cNvSpPr>
          <p:nvPr>
            <p:ph idx="1"/>
          </p:nvPr>
        </p:nvSpPr>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p:cNvSpPr>
            <a:spLocks noGrp="1"/>
          </p:cNvSpPr>
          <p:nvPr>
            <p:ph type="dt" sz="half" idx="10"/>
          </p:nvPr>
        </p:nvSpPr>
        <p:spPr/>
        <p:txBody>
          <a:bodyPr/>
          <a:lstStyle/>
          <a:p>
            <a:fld id="{F3291CC8-1BF0-4D39-8BF8-9394A21365EB}" type="datetimeFigureOut">
              <a:rPr lang="es-CO" smtClean="0"/>
              <a:t>25/09/20</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FC29DFD6-0408-4F50-AD43-A578F038F630}" type="slidenum">
              <a:rPr lang="es-CO" smtClean="0"/>
              <a:t>‹Nº›</a:t>
            </a:fld>
            <a:endParaRPr lang="es-CO"/>
          </a:p>
        </p:txBody>
      </p:sp>
      <p:pic>
        <p:nvPicPr>
          <p:cNvPr id="10" name="Imagen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856"/>
            <a:ext cx="12193526" cy="6857143"/>
          </a:xfrm>
          <a:prstGeom prst="rect">
            <a:avLst/>
          </a:prstGeom>
        </p:spPr>
      </p:pic>
    </p:spTree>
    <p:extLst>
      <p:ext uri="{BB962C8B-B14F-4D97-AF65-F5344CB8AC3E}">
        <p14:creationId xmlns:p14="http://schemas.microsoft.com/office/powerpoint/2010/main" val="32580596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O"/>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el estilo de texto del patrón</a:t>
            </a:r>
          </a:p>
        </p:txBody>
      </p:sp>
      <p:sp>
        <p:nvSpPr>
          <p:cNvPr id="4" name="Marcador de fecha 3"/>
          <p:cNvSpPr>
            <a:spLocks noGrp="1"/>
          </p:cNvSpPr>
          <p:nvPr>
            <p:ph type="dt" sz="half" idx="10"/>
          </p:nvPr>
        </p:nvSpPr>
        <p:spPr/>
        <p:txBody>
          <a:bodyPr/>
          <a:lstStyle/>
          <a:p>
            <a:fld id="{F3291CC8-1BF0-4D39-8BF8-9394A21365EB}" type="datetimeFigureOut">
              <a:rPr lang="es-CO" smtClean="0"/>
              <a:t>25/09/20</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FC29DFD6-0408-4F50-AD43-A578F038F630}" type="slidenum">
              <a:rPr lang="es-CO" smtClean="0"/>
              <a:t>‹Nº›</a:t>
            </a:fld>
            <a:endParaRPr lang="es-CO"/>
          </a:p>
        </p:txBody>
      </p:sp>
    </p:spTree>
    <p:extLst>
      <p:ext uri="{BB962C8B-B14F-4D97-AF65-F5344CB8AC3E}">
        <p14:creationId xmlns:p14="http://schemas.microsoft.com/office/powerpoint/2010/main" val="21731473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os objetos">
    <p:spTree>
      <p:nvGrpSpPr>
        <p:cNvPr id="1" name=""/>
        <p:cNvGrpSpPr/>
        <p:nvPr/>
      </p:nvGrpSpPr>
      <p:grpSpPr>
        <a:xfrm>
          <a:off x="0" y="0"/>
          <a:ext cx="0" cy="0"/>
          <a:chOff x="0" y="0"/>
          <a:chExt cx="0" cy="0"/>
        </a:xfrm>
      </p:grpSpPr>
      <p:sp>
        <p:nvSpPr>
          <p:cNvPr id="5" name="Marcador de fecha 4"/>
          <p:cNvSpPr>
            <a:spLocks noGrp="1"/>
          </p:cNvSpPr>
          <p:nvPr>
            <p:ph type="dt" sz="half" idx="10"/>
          </p:nvPr>
        </p:nvSpPr>
        <p:spPr/>
        <p:txBody>
          <a:bodyPr/>
          <a:lstStyle/>
          <a:p>
            <a:fld id="{F3291CC8-1BF0-4D39-8BF8-9394A21365EB}" type="datetimeFigureOut">
              <a:rPr lang="es-CO" smtClean="0"/>
              <a:t>25/09/20</a:t>
            </a:fld>
            <a:endParaRPr lang="es-CO"/>
          </a:p>
        </p:txBody>
      </p:sp>
      <p:sp>
        <p:nvSpPr>
          <p:cNvPr id="6" name="Marcador de pie de página 5"/>
          <p:cNvSpPr>
            <a:spLocks noGrp="1"/>
          </p:cNvSpPr>
          <p:nvPr>
            <p:ph type="ftr" sz="quarter" idx="11"/>
          </p:nvPr>
        </p:nvSpPr>
        <p:spPr/>
        <p:txBody>
          <a:bodyPr/>
          <a:lstStyle/>
          <a:p>
            <a:endParaRPr lang="es-CO" dirty="0"/>
          </a:p>
        </p:txBody>
      </p:sp>
      <p:sp>
        <p:nvSpPr>
          <p:cNvPr id="7" name="Marcador de número de diapositiva 6"/>
          <p:cNvSpPr>
            <a:spLocks noGrp="1"/>
          </p:cNvSpPr>
          <p:nvPr>
            <p:ph type="sldNum" sz="quarter" idx="12"/>
          </p:nvPr>
        </p:nvSpPr>
        <p:spPr/>
        <p:txBody>
          <a:bodyPr/>
          <a:lstStyle/>
          <a:p>
            <a:fld id="{FC29DFD6-0408-4F50-AD43-A578F038F630}" type="slidenum">
              <a:rPr lang="es-CO" smtClean="0"/>
              <a:t>‹Nº›</a:t>
            </a:fld>
            <a:endParaRPr lang="es-CO"/>
          </a:p>
        </p:txBody>
      </p:sp>
      <p:pic>
        <p:nvPicPr>
          <p:cNvPr id="3" name="Imagen 2">
            <a:extLst>
              <a:ext uri="{FF2B5EF4-FFF2-40B4-BE49-F238E27FC236}">
                <a16:creationId xmlns:a16="http://schemas.microsoft.com/office/drawing/2014/main" id="{32A79C6F-6141-0D47-8133-9F1582C1C8D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5081001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a:t>Haga clic para modificar el estilo de título del patrón</a:t>
            </a:r>
            <a:endParaRPr lang="es-CO"/>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Marcador de fecha 6"/>
          <p:cNvSpPr>
            <a:spLocks noGrp="1"/>
          </p:cNvSpPr>
          <p:nvPr>
            <p:ph type="dt" sz="half" idx="10"/>
          </p:nvPr>
        </p:nvSpPr>
        <p:spPr/>
        <p:txBody>
          <a:bodyPr/>
          <a:lstStyle/>
          <a:p>
            <a:fld id="{F3291CC8-1BF0-4D39-8BF8-9394A21365EB}" type="datetimeFigureOut">
              <a:rPr lang="es-CO" smtClean="0"/>
              <a:t>25/09/20</a:t>
            </a:fld>
            <a:endParaRPr lang="es-CO"/>
          </a:p>
        </p:txBody>
      </p:sp>
      <p:sp>
        <p:nvSpPr>
          <p:cNvPr id="8" name="Marcador de pie de página 7"/>
          <p:cNvSpPr>
            <a:spLocks noGrp="1"/>
          </p:cNvSpPr>
          <p:nvPr>
            <p:ph type="ftr" sz="quarter" idx="11"/>
          </p:nvPr>
        </p:nvSpPr>
        <p:spPr/>
        <p:txBody>
          <a:bodyPr/>
          <a:lstStyle/>
          <a:p>
            <a:endParaRPr lang="es-CO"/>
          </a:p>
        </p:txBody>
      </p:sp>
      <p:sp>
        <p:nvSpPr>
          <p:cNvPr id="9" name="Marcador de número de diapositiva 8"/>
          <p:cNvSpPr>
            <a:spLocks noGrp="1"/>
          </p:cNvSpPr>
          <p:nvPr>
            <p:ph type="sldNum" sz="quarter" idx="12"/>
          </p:nvPr>
        </p:nvSpPr>
        <p:spPr/>
        <p:txBody>
          <a:bodyPr/>
          <a:lstStyle/>
          <a:p>
            <a:fld id="{FC29DFD6-0408-4F50-AD43-A578F038F630}" type="slidenum">
              <a:rPr lang="es-CO" smtClean="0"/>
              <a:t>‹Nº›</a:t>
            </a:fld>
            <a:endParaRPr lang="es-CO"/>
          </a:p>
        </p:txBody>
      </p:sp>
    </p:spTree>
    <p:extLst>
      <p:ext uri="{BB962C8B-B14F-4D97-AF65-F5344CB8AC3E}">
        <p14:creationId xmlns:p14="http://schemas.microsoft.com/office/powerpoint/2010/main" val="26858463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O"/>
          </a:p>
        </p:txBody>
      </p:sp>
      <p:sp>
        <p:nvSpPr>
          <p:cNvPr id="3" name="Marcador de fecha 2"/>
          <p:cNvSpPr>
            <a:spLocks noGrp="1"/>
          </p:cNvSpPr>
          <p:nvPr>
            <p:ph type="dt" sz="half" idx="10"/>
          </p:nvPr>
        </p:nvSpPr>
        <p:spPr/>
        <p:txBody>
          <a:bodyPr/>
          <a:lstStyle/>
          <a:p>
            <a:fld id="{F3291CC8-1BF0-4D39-8BF8-9394A21365EB}" type="datetimeFigureOut">
              <a:rPr lang="es-CO" smtClean="0"/>
              <a:t>25/09/20</a:t>
            </a:fld>
            <a:endParaRPr lang="es-CO"/>
          </a:p>
        </p:txBody>
      </p:sp>
      <p:sp>
        <p:nvSpPr>
          <p:cNvPr id="4" name="Marcador de pie de página 3"/>
          <p:cNvSpPr>
            <a:spLocks noGrp="1"/>
          </p:cNvSpPr>
          <p:nvPr>
            <p:ph type="ftr" sz="quarter" idx="11"/>
          </p:nvPr>
        </p:nvSpPr>
        <p:spPr/>
        <p:txBody>
          <a:bodyPr/>
          <a:lstStyle/>
          <a:p>
            <a:endParaRPr lang="es-CO"/>
          </a:p>
        </p:txBody>
      </p:sp>
      <p:sp>
        <p:nvSpPr>
          <p:cNvPr id="5" name="Marcador de número de diapositiva 4"/>
          <p:cNvSpPr>
            <a:spLocks noGrp="1"/>
          </p:cNvSpPr>
          <p:nvPr>
            <p:ph type="sldNum" sz="quarter" idx="12"/>
          </p:nvPr>
        </p:nvSpPr>
        <p:spPr/>
        <p:txBody>
          <a:bodyPr/>
          <a:lstStyle/>
          <a:p>
            <a:fld id="{FC29DFD6-0408-4F50-AD43-A578F038F630}" type="slidenum">
              <a:rPr lang="es-CO" smtClean="0"/>
              <a:t>‹Nº›</a:t>
            </a:fld>
            <a:endParaRPr lang="es-CO"/>
          </a:p>
        </p:txBody>
      </p:sp>
    </p:spTree>
    <p:extLst>
      <p:ext uri="{BB962C8B-B14F-4D97-AF65-F5344CB8AC3E}">
        <p14:creationId xmlns:p14="http://schemas.microsoft.com/office/powerpoint/2010/main" val="10543965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F3291CC8-1BF0-4D39-8BF8-9394A21365EB}" type="datetimeFigureOut">
              <a:rPr lang="es-CO" smtClean="0"/>
              <a:t>25/09/20</a:t>
            </a:fld>
            <a:endParaRPr lang="es-CO"/>
          </a:p>
        </p:txBody>
      </p:sp>
      <p:sp>
        <p:nvSpPr>
          <p:cNvPr id="3" name="Marcador de pie de página 2"/>
          <p:cNvSpPr>
            <a:spLocks noGrp="1"/>
          </p:cNvSpPr>
          <p:nvPr>
            <p:ph type="ftr" sz="quarter" idx="11"/>
          </p:nvPr>
        </p:nvSpPr>
        <p:spPr/>
        <p:txBody>
          <a:bodyPr/>
          <a:lstStyle/>
          <a:p>
            <a:endParaRPr lang="es-CO"/>
          </a:p>
        </p:txBody>
      </p:sp>
      <p:sp>
        <p:nvSpPr>
          <p:cNvPr id="4" name="Marcador de número de diapositiva 3"/>
          <p:cNvSpPr>
            <a:spLocks noGrp="1"/>
          </p:cNvSpPr>
          <p:nvPr>
            <p:ph type="sldNum" sz="quarter" idx="12"/>
          </p:nvPr>
        </p:nvSpPr>
        <p:spPr/>
        <p:txBody>
          <a:bodyPr/>
          <a:lstStyle/>
          <a:p>
            <a:fld id="{FC29DFD6-0408-4F50-AD43-A578F038F630}" type="slidenum">
              <a:rPr lang="es-CO" smtClean="0"/>
              <a:t>‹Nº›</a:t>
            </a:fld>
            <a:endParaRPr lang="es-CO"/>
          </a:p>
        </p:txBody>
      </p:sp>
      <p:pic>
        <p:nvPicPr>
          <p:cNvPr id="6" name="Imagen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856"/>
            <a:ext cx="12193526" cy="6857143"/>
          </a:xfrm>
          <a:prstGeom prst="rect">
            <a:avLst/>
          </a:prstGeom>
        </p:spPr>
      </p:pic>
    </p:spTree>
    <p:extLst>
      <p:ext uri="{BB962C8B-B14F-4D97-AF65-F5344CB8AC3E}">
        <p14:creationId xmlns:p14="http://schemas.microsoft.com/office/powerpoint/2010/main" val="13033168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Marcador de fecha 4"/>
          <p:cNvSpPr>
            <a:spLocks noGrp="1"/>
          </p:cNvSpPr>
          <p:nvPr>
            <p:ph type="dt" sz="half" idx="10"/>
          </p:nvPr>
        </p:nvSpPr>
        <p:spPr/>
        <p:txBody>
          <a:bodyPr/>
          <a:lstStyle/>
          <a:p>
            <a:fld id="{F3291CC8-1BF0-4D39-8BF8-9394A21365EB}" type="datetimeFigureOut">
              <a:rPr lang="es-CO" smtClean="0"/>
              <a:t>25/09/20</a:t>
            </a:fld>
            <a:endParaRPr lang="es-CO"/>
          </a:p>
        </p:txBody>
      </p:sp>
      <p:sp>
        <p:nvSpPr>
          <p:cNvPr id="6" name="Marcador de pie de página 5"/>
          <p:cNvSpPr>
            <a:spLocks noGrp="1"/>
          </p:cNvSpPr>
          <p:nvPr>
            <p:ph type="ftr" sz="quarter" idx="11"/>
          </p:nvPr>
        </p:nvSpPr>
        <p:spPr/>
        <p:txBody>
          <a:bodyPr/>
          <a:lstStyle/>
          <a:p>
            <a:endParaRPr lang="es-CO"/>
          </a:p>
        </p:txBody>
      </p:sp>
      <p:sp>
        <p:nvSpPr>
          <p:cNvPr id="7" name="Marcador de número de diapositiva 6"/>
          <p:cNvSpPr>
            <a:spLocks noGrp="1"/>
          </p:cNvSpPr>
          <p:nvPr>
            <p:ph type="sldNum" sz="quarter" idx="12"/>
          </p:nvPr>
        </p:nvSpPr>
        <p:spPr/>
        <p:txBody>
          <a:bodyPr/>
          <a:lstStyle/>
          <a:p>
            <a:fld id="{FC29DFD6-0408-4F50-AD43-A578F038F630}" type="slidenum">
              <a:rPr lang="es-CO" smtClean="0"/>
              <a:t>‹Nº›</a:t>
            </a:fld>
            <a:endParaRPr lang="es-CO"/>
          </a:p>
        </p:txBody>
      </p:sp>
    </p:spTree>
    <p:extLst>
      <p:ext uri="{BB962C8B-B14F-4D97-AF65-F5344CB8AC3E}">
        <p14:creationId xmlns:p14="http://schemas.microsoft.com/office/powerpoint/2010/main" val="10534415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Marcador de fecha 4"/>
          <p:cNvSpPr>
            <a:spLocks noGrp="1"/>
          </p:cNvSpPr>
          <p:nvPr>
            <p:ph type="dt" sz="half" idx="10"/>
          </p:nvPr>
        </p:nvSpPr>
        <p:spPr/>
        <p:txBody>
          <a:bodyPr/>
          <a:lstStyle/>
          <a:p>
            <a:fld id="{F3291CC8-1BF0-4D39-8BF8-9394A21365EB}" type="datetimeFigureOut">
              <a:rPr lang="es-CO" smtClean="0"/>
              <a:t>25/09/20</a:t>
            </a:fld>
            <a:endParaRPr lang="es-CO"/>
          </a:p>
        </p:txBody>
      </p:sp>
      <p:sp>
        <p:nvSpPr>
          <p:cNvPr id="6" name="Marcador de pie de página 5"/>
          <p:cNvSpPr>
            <a:spLocks noGrp="1"/>
          </p:cNvSpPr>
          <p:nvPr>
            <p:ph type="ftr" sz="quarter" idx="11"/>
          </p:nvPr>
        </p:nvSpPr>
        <p:spPr/>
        <p:txBody>
          <a:bodyPr/>
          <a:lstStyle/>
          <a:p>
            <a:endParaRPr lang="es-CO"/>
          </a:p>
        </p:txBody>
      </p:sp>
      <p:sp>
        <p:nvSpPr>
          <p:cNvPr id="7" name="Marcador de número de diapositiva 6"/>
          <p:cNvSpPr>
            <a:spLocks noGrp="1"/>
          </p:cNvSpPr>
          <p:nvPr>
            <p:ph type="sldNum" sz="quarter" idx="12"/>
          </p:nvPr>
        </p:nvSpPr>
        <p:spPr/>
        <p:txBody>
          <a:bodyPr/>
          <a:lstStyle/>
          <a:p>
            <a:fld id="{FC29DFD6-0408-4F50-AD43-A578F038F630}" type="slidenum">
              <a:rPr lang="es-CO" smtClean="0"/>
              <a:t>‹Nº›</a:t>
            </a:fld>
            <a:endParaRPr lang="es-CO"/>
          </a:p>
        </p:txBody>
      </p:sp>
    </p:spTree>
    <p:extLst>
      <p:ext uri="{BB962C8B-B14F-4D97-AF65-F5344CB8AC3E}">
        <p14:creationId xmlns:p14="http://schemas.microsoft.com/office/powerpoint/2010/main" val="32923047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291CC8-1BF0-4D39-8BF8-9394A21365EB}" type="datetimeFigureOut">
              <a:rPr lang="es-CO" smtClean="0"/>
              <a:t>25/09/20</a:t>
            </a:fld>
            <a:endParaRPr lang="es-CO"/>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29DFD6-0408-4F50-AD43-A578F038F630}" type="slidenum">
              <a:rPr lang="es-CO" smtClean="0"/>
              <a:t>‹Nº›</a:t>
            </a:fld>
            <a:endParaRPr lang="es-CO"/>
          </a:p>
        </p:txBody>
      </p:sp>
    </p:spTree>
    <p:extLst>
      <p:ext uri="{BB962C8B-B14F-4D97-AF65-F5344CB8AC3E}">
        <p14:creationId xmlns:p14="http://schemas.microsoft.com/office/powerpoint/2010/main" val="2235316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hyperlink" Target="https://www.criticalcarenutrition.com/resources/cpgs/past-guidelines/2015"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comments" Target="../comments/commen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
          <p:cNvSpPr txBox="1">
            <a:spLocks/>
          </p:cNvSpPr>
          <p:nvPr/>
        </p:nvSpPr>
        <p:spPr>
          <a:xfrm>
            <a:off x="7739170" y="1088838"/>
            <a:ext cx="4452830" cy="1289108"/>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CO" sz="3000" b="1" dirty="0">
                <a:solidFill>
                  <a:schemeClr val="bg1"/>
                </a:solidFill>
                <a:latin typeface="Verdana" panose="020B0604030504040204" pitchFamily="34" charset="0"/>
                <a:ea typeface="Verdana" panose="020B0604030504040204" pitchFamily="34" charset="0"/>
              </a:rPr>
              <a:t>CUIDADO CRÍTICO</a:t>
            </a:r>
          </a:p>
        </p:txBody>
      </p:sp>
      <p:sp>
        <p:nvSpPr>
          <p:cNvPr id="6" name="Marcador de contenido 2"/>
          <p:cNvSpPr txBox="1">
            <a:spLocks/>
          </p:cNvSpPr>
          <p:nvPr/>
        </p:nvSpPr>
        <p:spPr>
          <a:xfrm>
            <a:off x="7441379" y="3659732"/>
            <a:ext cx="4023790" cy="196001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s-CO" sz="3200" b="1" dirty="0">
                <a:solidFill>
                  <a:schemeClr val="bg1"/>
                </a:solidFill>
                <a:latin typeface="Arial" panose="020B0604020202020204" pitchFamily="34" charset="0"/>
                <a:cs typeface="Arial" panose="020B0604020202020204" pitchFamily="34" charset="0"/>
              </a:rPr>
              <a:t>Terapia de Nutrición Enteral para Pacientes con Enfermedad Crítica</a:t>
            </a:r>
          </a:p>
        </p:txBody>
      </p:sp>
    </p:spTree>
    <p:extLst>
      <p:ext uri="{BB962C8B-B14F-4D97-AF65-F5344CB8AC3E}">
        <p14:creationId xmlns:p14="http://schemas.microsoft.com/office/powerpoint/2010/main" val="28300986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847528" y="221539"/>
            <a:ext cx="8352928" cy="1569660"/>
          </a:xfrm>
          <a:prstGeom prst="rect">
            <a:avLst/>
          </a:prstGeom>
          <a:noFill/>
        </p:spPr>
        <p:txBody>
          <a:bodyPr wrap="square" rtlCol="0">
            <a:spAutoFit/>
          </a:bodyPr>
          <a:lstStyle/>
          <a:p>
            <a:pPr algn="ctr"/>
            <a:r>
              <a:rPr lang="en-US" sz="3200" b="1" dirty="0" err="1">
                <a:solidFill>
                  <a:srgbClr val="185BA1"/>
                </a:solidFill>
                <a:latin typeface="Arial" panose="020B0604020202020204" pitchFamily="34" charset="0"/>
                <a:cs typeface="Arial" panose="020B0604020202020204" pitchFamily="34" charset="0"/>
              </a:rPr>
              <a:t>Evidencia</a:t>
            </a:r>
            <a:r>
              <a:rPr lang="en-US" sz="3200" b="1" dirty="0">
                <a:solidFill>
                  <a:srgbClr val="185BA1"/>
                </a:solidFill>
                <a:latin typeface="Arial" panose="020B0604020202020204" pitchFamily="34" charset="0"/>
                <a:cs typeface="Arial" panose="020B0604020202020204" pitchFamily="34" charset="0"/>
              </a:rPr>
              <a:t> y </a:t>
            </a:r>
            <a:r>
              <a:rPr lang="en-US" sz="3200" b="1" dirty="0" err="1">
                <a:solidFill>
                  <a:srgbClr val="185BA1"/>
                </a:solidFill>
                <a:latin typeface="Arial" panose="020B0604020202020204" pitchFamily="34" charset="0"/>
                <a:cs typeface="Arial" panose="020B0604020202020204" pitchFamily="34" charset="0"/>
              </a:rPr>
              <a:t>recomendaciones</a:t>
            </a:r>
            <a:r>
              <a:rPr lang="en-US" sz="3200" b="1" dirty="0">
                <a:solidFill>
                  <a:srgbClr val="185BA1"/>
                </a:solidFill>
                <a:latin typeface="Arial" panose="020B0604020202020204" pitchFamily="34" charset="0"/>
                <a:cs typeface="Arial" panose="020B0604020202020204" pitchFamily="34" charset="0"/>
              </a:rPr>
              <a:t> de la </a:t>
            </a:r>
            <a:r>
              <a:rPr lang="en-US" sz="3200" b="1" dirty="0" err="1">
                <a:solidFill>
                  <a:srgbClr val="185BA1"/>
                </a:solidFill>
                <a:latin typeface="Arial" panose="020B0604020202020204" pitchFamily="34" charset="0"/>
                <a:cs typeface="Arial" panose="020B0604020202020204" pitchFamily="34" charset="0"/>
              </a:rPr>
              <a:t>nutrición</a:t>
            </a:r>
            <a:r>
              <a:rPr lang="en-US" sz="3200" b="1" dirty="0">
                <a:solidFill>
                  <a:srgbClr val="185BA1"/>
                </a:solidFill>
                <a:latin typeface="Arial" panose="020B0604020202020204" pitchFamily="34" charset="0"/>
                <a:cs typeface="Arial" panose="020B0604020202020204" pitchFamily="34" charset="0"/>
              </a:rPr>
              <a:t> enteral </a:t>
            </a:r>
            <a:r>
              <a:rPr lang="en-US" sz="3200" b="1" dirty="0" err="1">
                <a:solidFill>
                  <a:srgbClr val="185BA1"/>
                </a:solidFill>
                <a:latin typeface="Arial" panose="020B0604020202020204" pitchFamily="34" charset="0"/>
                <a:cs typeface="Arial" panose="020B0604020202020204" pitchFamily="34" charset="0"/>
              </a:rPr>
              <a:t>temprana</a:t>
            </a:r>
            <a:r>
              <a:rPr lang="en-US" sz="3200" b="1" dirty="0">
                <a:solidFill>
                  <a:srgbClr val="185BA1"/>
                </a:solidFill>
                <a:latin typeface="Arial" panose="020B0604020202020204" pitchFamily="34" charset="0"/>
                <a:cs typeface="Arial" panose="020B0604020202020204" pitchFamily="34" charset="0"/>
              </a:rPr>
              <a:t> </a:t>
            </a:r>
            <a:r>
              <a:rPr lang="en-US" sz="3200" b="1" dirty="0" err="1">
                <a:solidFill>
                  <a:srgbClr val="185BA1"/>
                </a:solidFill>
                <a:latin typeface="Arial" panose="020B0604020202020204" pitchFamily="34" charset="0"/>
                <a:cs typeface="Arial" panose="020B0604020202020204" pitchFamily="34" charset="0"/>
              </a:rPr>
              <a:t>en</a:t>
            </a:r>
            <a:r>
              <a:rPr lang="en-US" sz="3200" b="1" dirty="0">
                <a:solidFill>
                  <a:srgbClr val="185BA1"/>
                </a:solidFill>
                <a:latin typeface="Arial" panose="020B0604020202020204" pitchFamily="34" charset="0"/>
                <a:cs typeface="Arial" panose="020B0604020202020204" pitchFamily="34" charset="0"/>
              </a:rPr>
              <a:t> pancreatitis </a:t>
            </a:r>
            <a:r>
              <a:rPr lang="en-US" sz="3200" b="1" dirty="0" err="1">
                <a:solidFill>
                  <a:srgbClr val="185BA1"/>
                </a:solidFill>
                <a:latin typeface="Arial" panose="020B0604020202020204" pitchFamily="34" charset="0"/>
                <a:cs typeface="Arial" panose="020B0604020202020204" pitchFamily="34" charset="0"/>
              </a:rPr>
              <a:t>aguda</a:t>
            </a:r>
            <a:r>
              <a:rPr lang="en-US" sz="3200" b="1" dirty="0">
                <a:solidFill>
                  <a:srgbClr val="185BA1"/>
                </a:solidFill>
                <a:latin typeface="Arial" panose="020B0604020202020204" pitchFamily="34" charset="0"/>
                <a:cs typeface="Arial" panose="020B0604020202020204" pitchFamily="34" charset="0"/>
              </a:rPr>
              <a:t> </a:t>
            </a:r>
            <a:r>
              <a:rPr lang="en-US" sz="3200" b="1" dirty="0" err="1">
                <a:solidFill>
                  <a:srgbClr val="185BA1"/>
                </a:solidFill>
                <a:latin typeface="Arial" panose="020B0604020202020204" pitchFamily="34" charset="0"/>
                <a:cs typeface="Arial" panose="020B0604020202020204" pitchFamily="34" charset="0"/>
              </a:rPr>
              <a:t>moderada</a:t>
            </a:r>
            <a:r>
              <a:rPr lang="en-US" sz="3200" b="1" dirty="0">
                <a:solidFill>
                  <a:srgbClr val="185BA1"/>
                </a:solidFill>
                <a:latin typeface="Arial" panose="020B0604020202020204" pitchFamily="34" charset="0"/>
                <a:cs typeface="Arial" panose="020B0604020202020204" pitchFamily="34" charset="0"/>
              </a:rPr>
              <a:t>/</a:t>
            </a:r>
            <a:r>
              <a:rPr lang="en-US" sz="3200" b="1" dirty="0" err="1">
                <a:solidFill>
                  <a:srgbClr val="185BA1"/>
                </a:solidFill>
                <a:latin typeface="Arial" panose="020B0604020202020204" pitchFamily="34" charset="0"/>
                <a:cs typeface="Arial" panose="020B0604020202020204" pitchFamily="34" charset="0"/>
              </a:rPr>
              <a:t>severa</a:t>
            </a:r>
            <a:endParaRPr lang="en-US" sz="3200" b="1" dirty="0">
              <a:solidFill>
                <a:srgbClr val="185BA1"/>
              </a:solidFill>
              <a:latin typeface="Arial" panose="020B0604020202020204" pitchFamily="34" charset="0"/>
              <a:cs typeface="Arial" panose="020B0604020202020204" pitchFamily="34" charset="0"/>
            </a:endParaRPr>
          </a:p>
        </p:txBody>
      </p:sp>
      <p:sp>
        <p:nvSpPr>
          <p:cNvPr id="5" name="TextBox 4"/>
          <p:cNvSpPr txBox="1"/>
          <p:nvPr/>
        </p:nvSpPr>
        <p:spPr>
          <a:xfrm>
            <a:off x="1529861" y="2772774"/>
            <a:ext cx="3720734" cy="2585323"/>
          </a:xfrm>
          <a:prstGeom prst="rect">
            <a:avLst/>
          </a:prstGeom>
          <a:solidFill>
            <a:srgbClr val="3366FF">
              <a:alpha val="19000"/>
            </a:srgbClr>
          </a:solidFill>
        </p:spPr>
        <p:txBody>
          <a:bodyPr wrap="square" rtlCol="0" anchor="t" anchorCtr="1">
            <a:spAutoFit/>
          </a:bodyPr>
          <a:lstStyle/>
          <a:p>
            <a:pPr marL="285750" indent="-285750">
              <a:buFont typeface="Arial" panose="020B0604020202020204" pitchFamily="34" charset="0"/>
              <a:buChar char="•"/>
            </a:pPr>
            <a:r>
              <a:rPr lang="es-CO" dirty="0">
                <a:solidFill>
                  <a:srgbClr val="1D68B4"/>
                </a:solidFill>
                <a:latin typeface="Arial" panose="020B0604020202020204" pitchFamily="34" charset="0"/>
                <a:cs typeface="Arial" panose="020B0604020202020204" pitchFamily="34" charset="0"/>
              </a:rPr>
              <a:t>Pancreatitis leve                     (no complicaciones locales ni falla orgánica)</a:t>
            </a:r>
          </a:p>
          <a:p>
            <a:pPr marL="285750" indent="-285750">
              <a:buFont typeface="Arial" panose="020B0604020202020204" pitchFamily="34" charset="0"/>
              <a:buChar char="•"/>
            </a:pPr>
            <a:r>
              <a:rPr lang="es-CO" dirty="0">
                <a:solidFill>
                  <a:srgbClr val="1D68B4"/>
                </a:solidFill>
                <a:latin typeface="Arial" panose="020B0604020202020204" pitchFamily="34" charset="0"/>
                <a:cs typeface="Arial" panose="020B0604020202020204" pitchFamily="34" charset="0"/>
              </a:rPr>
              <a:t>Pancreatitis moderada (complicaciones locales o falla orgánica limitada a 48 horas)</a:t>
            </a:r>
          </a:p>
          <a:p>
            <a:pPr marL="285750" indent="-285750">
              <a:buFont typeface="Arial" panose="020B0604020202020204" pitchFamily="34" charset="0"/>
              <a:buChar char="•"/>
            </a:pPr>
            <a:r>
              <a:rPr lang="es-CO" dirty="0">
                <a:solidFill>
                  <a:srgbClr val="1D68B4"/>
                </a:solidFill>
                <a:latin typeface="Arial" panose="020B0604020202020204" pitchFamily="34" charset="0"/>
                <a:cs typeface="Arial" panose="020B0604020202020204" pitchFamily="34" charset="0"/>
              </a:rPr>
              <a:t>Pancreatitis severa (falla orgánica por más de 48 horas)</a:t>
            </a:r>
          </a:p>
          <a:p>
            <a:endParaRPr lang="en-US" dirty="0">
              <a:latin typeface="Arial" panose="020B0604020202020204" pitchFamily="34" charset="0"/>
              <a:cs typeface="Arial" panose="020B0604020202020204" pitchFamily="34" charset="0"/>
            </a:endParaRPr>
          </a:p>
        </p:txBody>
      </p:sp>
      <p:sp>
        <p:nvSpPr>
          <p:cNvPr id="6" name="TextBox 5"/>
          <p:cNvSpPr txBox="1"/>
          <p:nvPr/>
        </p:nvSpPr>
        <p:spPr>
          <a:xfrm>
            <a:off x="5829300" y="1981626"/>
            <a:ext cx="5157214" cy="3939540"/>
          </a:xfrm>
          <a:prstGeom prst="rect">
            <a:avLst/>
          </a:prstGeom>
          <a:solidFill>
            <a:srgbClr val="3366FF">
              <a:alpha val="19000"/>
            </a:srgbClr>
          </a:solidFill>
        </p:spPr>
        <p:txBody>
          <a:bodyPr wrap="square" rtlCol="0" anchor="ctr" anchorCtr="0">
            <a:spAutoFit/>
          </a:bodyPr>
          <a:lstStyle/>
          <a:p>
            <a:pPr algn="ctr">
              <a:lnSpc>
                <a:spcPts val="1960"/>
              </a:lnSpc>
            </a:pPr>
            <a:r>
              <a:rPr lang="es-CO" dirty="0">
                <a:solidFill>
                  <a:srgbClr val="1D68B4"/>
                </a:solidFill>
                <a:latin typeface="Arial" panose="020B0604020202020204" pitchFamily="34" charset="0"/>
                <a:cs typeface="Arial" panose="020B0604020202020204" pitchFamily="34" charset="0"/>
              </a:rPr>
              <a:t>Reducción de:</a:t>
            </a:r>
          </a:p>
          <a:p>
            <a:pPr algn="ctr">
              <a:lnSpc>
                <a:spcPts val="1960"/>
              </a:lnSpc>
            </a:pPr>
            <a:r>
              <a:rPr lang="es-CO" dirty="0">
                <a:solidFill>
                  <a:srgbClr val="1D68B4"/>
                </a:solidFill>
                <a:latin typeface="Arial" panose="020B0604020202020204" pitchFamily="34" charset="0"/>
                <a:cs typeface="Arial" panose="020B0604020202020204" pitchFamily="34" charset="0"/>
              </a:rPr>
              <a:t>Mortalidad  (NET vs terapia estándar)</a:t>
            </a:r>
          </a:p>
          <a:p>
            <a:pPr>
              <a:lnSpc>
                <a:spcPts val="1960"/>
              </a:lnSpc>
            </a:pPr>
            <a:endParaRPr lang="es-CO" dirty="0">
              <a:solidFill>
                <a:srgbClr val="1D68B4"/>
              </a:solidFill>
              <a:latin typeface="Arial" panose="020B0604020202020204" pitchFamily="34" charset="0"/>
              <a:cs typeface="Arial" panose="020B0604020202020204" pitchFamily="34" charset="0"/>
            </a:endParaRPr>
          </a:p>
          <a:p>
            <a:pPr>
              <a:lnSpc>
                <a:spcPts val="1960"/>
              </a:lnSpc>
            </a:pPr>
            <a:r>
              <a:rPr lang="es-CO" dirty="0">
                <a:solidFill>
                  <a:srgbClr val="1D68B4"/>
                </a:solidFill>
                <a:latin typeface="Arial" panose="020B0604020202020204" pitchFamily="34" charset="0"/>
                <a:cs typeface="Arial" panose="020B0604020202020204" pitchFamily="34" charset="0"/>
              </a:rPr>
              <a:t>Complicaciones</a:t>
            </a:r>
            <a:br>
              <a:rPr lang="es-CO" dirty="0">
                <a:solidFill>
                  <a:srgbClr val="1D68B4"/>
                </a:solidFill>
                <a:latin typeface="Arial" panose="020B0604020202020204" pitchFamily="34" charset="0"/>
                <a:cs typeface="Arial" panose="020B0604020202020204" pitchFamily="34" charset="0"/>
              </a:rPr>
            </a:br>
            <a:r>
              <a:rPr lang="es-CO" dirty="0">
                <a:solidFill>
                  <a:srgbClr val="1D68B4"/>
                </a:solidFill>
                <a:latin typeface="Arial" panose="020B0604020202020204" pitchFamily="34" charset="0"/>
                <a:cs typeface="Arial" panose="020B0604020202020204" pitchFamily="34" charset="0"/>
              </a:rPr>
              <a:t>infecciosas</a:t>
            </a:r>
          </a:p>
          <a:p>
            <a:pPr>
              <a:lnSpc>
                <a:spcPts val="1960"/>
              </a:lnSpc>
            </a:pPr>
            <a:endParaRPr lang="es-CO" dirty="0">
              <a:solidFill>
                <a:srgbClr val="1D68B4"/>
              </a:solidFill>
              <a:latin typeface="Arial" panose="020B0604020202020204" pitchFamily="34" charset="0"/>
              <a:cs typeface="Arial" panose="020B0604020202020204" pitchFamily="34" charset="0"/>
            </a:endParaRPr>
          </a:p>
          <a:p>
            <a:pPr>
              <a:lnSpc>
                <a:spcPts val="1960"/>
              </a:lnSpc>
            </a:pPr>
            <a:r>
              <a:rPr lang="es-CO" dirty="0">
                <a:solidFill>
                  <a:srgbClr val="1D68B4"/>
                </a:solidFill>
                <a:latin typeface="Arial" panose="020B0604020202020204" pitchFamily="34" charset="0"/>
                <a:cs typeface="Arial" panose="020B0604020202020204" pitchFamily="34" charset="0"/>
              </a:rPr>
              <a:t>Nuevas fallas</a:t>
            </a:r>
            <a:br>
              <a:rPr lang="es-CO" dirty="0">
                <a:solidFill>
                  <a:srgbClr val="1D68B4"/>
                </a:solidFill>
                <a:latin typeface="Arial" panose="020B0604020202020204" pitchFamily="34" charset="0"/>
                <a:cs typeface="Arial" panose="020B0604020202020204" pitchFamily="34" charset="0"/>
              </a:rPr>
            </a:br>
            <a:r>
              <a:rPr lang="es-CO" dirty="0">
                <a:solidFill>
                  <a:srgbClr val="1D68B4"/>
                </a:solidFill>
                <a:latin typeface="Arial" panose="020B0604020202020204" pitchFamily="34" charset="0"/>
                <a:cs typeface="Arial" panose="020B0604020202020204" pitchFamily="34" charset="0"/>
              </a:rPr>
              <a:t>orgánicas Íleo	  (NE temprana vs tardía)</a:t>
            </a:r>
          </a:p>
          <a:p>
            <a:pPr>
              <a:lnSpc>
                <a:spcPts val="1960"/>
              </a:lnSpc>
            </a:pPr>
            <a:r>
              <a:rPr lang="es-CO" dirty="0">
                <a:solidFill>
                  <a:srgbClr val="1D68B4"/>
                </a:solidFill>
                <a:latin typeface="Arial" panose="020B0604020202020204" pitchFamily="34" charset="0"/>
                <a:cs typeface="Arial" panose="020B0604020202020204" pitchFamily="34" charset="0"/>
              </a:rPr>
              <a:t>		</a:t>
            </a:r>
          </a:p>
          <a:p>
            <a:pPr>
              <a:lnSpc>
                <a:spcPts val="1960"/>
              </a:lnSpc>
            </a:pPr>
            <a:r>
              <a:rPr lang="es-CO" dirty="0">
                <a:solidFill>
                  <a:srgbClr val="1D68B4"/>
                </a:solidFill>
                <a:latin typeface="Arial" panose="020B0604020202020204" pitchFamily="34" charset="0"/>
                <a:cs typeface="Arial" panose="020B0604020202020204" pitchFamily="34" charset="0"/>
              </a:rPr>
              <a:t>Estancia en UCI</a:t>
            </a:r>
          </a:p>
          <a:p>
            <a:pPr>
              <a:lnSpc>
                <a:spcPts val="1960"/>
              </a:lnSpc>
            </a:pPr>
            <a:r>
              <a:rPr lang="es-CO" dirty="0">
                <a:solidFill>
                  <a:srgbClr val="1D68B4"/>
                </a:solidFill>
                <a:latin typeface="Arial" panose="020B0604020202020204" pitchFamily="34" charset="0"/>
                <a:cs typeface="Arial" panose="020B0604020202020204" pitchFamily="34" charset="0"/>
              </a:rPr>
              <a:t>SRIS</a:t>
            </a:r>
          </a:p>
          <a:p>
            <a:pPr>
              <a:lnSpc>
                <a:spcPts val="1960"/>
              </a:lnSpc>
            </a:pPr>
            <a:endParaRPr lang="es-CO" dirty="0">
              <a:solidFill>
                <a:srgbClr val="1D68B4"/>
              </a:solidFill>
              <a:latin typeface="Arial" panose="020B0604020202020204" pitchFamily="34" charset="0"/>
              <a:cs typeface="Arial" panose="020B0604020202020204" pitchFamily="34" charset="0"/>
            </a:endParaRPr>
          </a:p>
          <a:p>
            <a:pPr>
              <a:lnSpc>
                <a:spcPts val="1960"/>
              </a:lnSpc>
            </a:pPr>
            <a:r>
              <a:rPr lang="es-CO" dirty="0">
                <a:solidFill>
                  <a:srgbClr val="1D68B4"/>
                </a:solidFill>
                <a:latin typeface="Arial" panose="020B0604020202020204" pitchFamily="34" charset="0"/>
                <a:cs typeface="Arial" panose="020B0604020202020204" pitchFamily="34" charset="0"/>
              </a:rPr>
              <a:t>Fórmulas nutricionales poliméricas</a:t>
            </a:r>
          </a:p>
          <a:p>
            <a:pPr>
              <a:lnSpc>
                <a:spcPts val="1960"/>
              </a:lnSpc>
            </a:pPr>
            <a:r>
              <a:rPr lang="es-CO" dirty="0">
                <a:solidFill>
                  <a:srgbClr val="1D68B4"/>
                </a:solidFill>
                <a:latin typeface="Arial" panose="020B0604020202020204" pitchFamily="34" charset="0"/>
                <a:cs typeface="Arial" panose="020B0604020202020204" pitchFamily="34" charset="0"/>
              </a:rPr>
              <a:t>Nutrición a estómago</a:t>
            </a:r>
          </a:p>
          <a:p>
            <a:pPr>
              <a:lnSpc>
                <a:spcPts val="1960"/>
              </a:lnSpc>
            </a:pPr>
            <a:endParaRPr lang="es-CO" dirty="0">
              <a:latin typeface="Arial" panose="020B0604020202020204" pitchFamily="34" charset="0"/>
              <a:cs typeface="Arial" panose="020B0604020202020204" pitchFamily="34" charset="0"/>
            </a:endParaRPr>
          </a:p>
        </p:txBody>
      </p:sp>
      <p:sp>
        <p:nvSpPr>
          <p:cNvPr id="7" name="TextBox 6"/>
          <p:cNvSpPr txBox="1"/>
          <p:nvPr/>
        </p:nvSpPr>
        <p:spPr>
          <a:xfrm>
            <a:off x="1397977" y="6016344"/>
            <a:ext cx="6313766" cy="400110"/>
          </a:xfrm>
          <a:prstGeom prst="rect">
            <a:avLst/>
          </a:prstGeom>
          <a:noFill/>
        </p:spPr>
        <p:txBody>
          <a:bodyPr wrap="square" rtlCol="0">
            <a:spAutoFit/>
          </a:bodyPr>
          <a:lstStyle/>
          <a:p>
            <a:r>
              <a:rPr lang="es-CO" sz="1000" i="1" dirty="0">
                <a:solidFill>
                  <a:srgbClr val="1D68B4"/>
                </a:solidFill>
                <a:latin typeface="+mj-lt"/>
                <a:ea typeface="Calibri" panose="020F0502020204030204" pitchFamily="34" charset="0"/>
                <a:cs typeface="Arial" panose="020B0604020202020204" pitchFamily="34" charset="0"/>
              </a:rPr>
              <a:t>Mirtallo JM, Forbes A et al JPEN (2012) 36, 284-291.    Mc  Clave et al JPEN(2016) 40, 159 – 211.</a:t>
            </a:r>
            <a:endParaRPr lang="es-CO" sz="1000" dirty="0">
              <a:solidFill>
                <a:srgbClr val="1D68B4"/>
              </a:solidFill>
              <a:latin typeface="+mj-lt"/>
              <a:cs typeface="Arial" panose="020B0604020202020204" pitchFamily="34" charset="0"/>
            </a:endParaRPr>
          </a:p>
          <a:p>
            <a:endParaRPr lang="en-US" sz="1000" dirty="0">
              <a:latin typeface="+mj-lt"/>
            </a:endParaRPr>
          </a:p>
        </p:txBody>
      </p:sp>
      <p:sp>
        <p:nvSpPr>
          <p:cNvPr id="8" name="Cerrar llave 5"/>
          <p:cNvSpPr/>
          <p:nvPr/>
        </p:nvSpPr>
        <p:spPr>
          <a:xfrm>
            <a:off x="7664946" y="3015292"/>
            <a:ext cx="72008" cy="1872208"/>
          </a:xfrm>
          <a:prstGeom prst="rightBrace">
            <a:avLst/>
          </a:prstGeom>
          <a:ln w="254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CO"/>
          </a:p>
        </p:txBody>
      </p:sp>
    </p:spTree>
    <p:extLst>
      <p:ext uri="{BB962C8B-B14F-4D97-AF65-F5344CB8AC3E}">
        <p14:creationId xmlns:p14="http://schemas.microsoft.com/office/powerpoint/2010/main" val="1779155045"/>
      </p:ext>
    </p:extLst>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4"/>
          <p:cNvSpPr txBox="1">
            <a:spLocks/>
          </p:cNvSpPr>
          <p:nvPr/>
        </p:nvSpPr>
        <p:spPr bwMode="auto">
          <a:xfrm>
            <a:off x="1588764" y="172862"/>
            <a:ext cx="8989368" cy="1447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algn="ctr" eaLnBrk="0" fontAlgn="base" hangingPunct="0">
              <a:lnSpc>
                <a:spcPts val="3340"/>
              </a:lnSpc>
              <a:spcBef>
                <a:spcPct val="0"/>
              </a:spcBef>
              <a:spcAft>
                <a:spcPct val="0"/>
              </a:spcAft>
              <a:defRPr/>
            </a:pPr>
            <a:r>
              <a:rPr lang="es-CO" sz="3200" b="1" kern="0" dirty="0">
                <a:solidFill>
                  <a:srgbClr val="1D68B4"/>
                </a:solidFill>
                <a:latin typeface="Arial" panose="020B0604020202020204" pitchFamily="34" charset="0"/>
                <a:ea typeface="ＭＳ Ｐゴシック" charset="-128"/>
                <a:cs typeface="Arial" panose="020B0604020202020204" pitchFamily="34" charset="0"/>
              </a:rPr>
              <a:t>La nutrición enteral temprana puede</a:t>
            </a:r>
            <a:br>
              <a:rPr lang="es-CO" sz="3200" b="1" kern="0" dirty="0">
                <a:solidFill>
                  <a:srgbClr val="1D68B4"/>
                </a:solidFill>
                <a:latin typeface="Arial" panose="020B0604020202020204" pitchFamily="34" charset="0"/>
                <a:ea typeface="ＭＳ Ｐゴシック" charset="-128"/>
                <a:cs typeface="Arial" panose="020B0604020202020204" pitchFamily="34" charset="0"/>
              </a:rPr>
            </a:br>
            <a:r>
              <a:rPr lang="es-CO" sz="3200" b="1" kern="0" dirty="0">
                <a:solidFill>
                  <a:srgbClr val="1D68B4"/>
                </a:solidFill>
                <a:latin typeface="Arial" panose="020B0604020202020204" pitchFamily="34" charset="0"/>
                <a:ea typeface="ＭＳ Ｐゴシック" charset="-128"/>
                <a:cs typeface="Arial" panose="020B0604020202020204" pitchFamily="34" charset="0"/>
              </a:rPr>
              <a:t>emplearse en forma segura en pacientes</a:t>
            </a:r>
            <a:br>
              <a:rPr lang="es-CO" sz="3200" b="1" kern="0" dirty="0">
                <a:solidFill>
                  <a:srgbClr val="1D68B4"/>
                </a:solidFill>
                <a:latin typeface="Arial" panose="020B0604020202020204" pitchFamily="34" charset="0"/>
                <a:ea typeface="ＭＳ Ｐゴシック" charset="-128"/>
                <a:cs typeface="Arial" panose="020B0604020202020204" pitchFamily="34" charset="0"/>
              </a:rPr>
            </a:br>
            <a:r>
              <a:rPr lang="es-CO" sz="3200" b="1" kern="0" dirty="0">
                <a:solidFill>
                  <a:srgbClr val="1D68B4"/>
                </a:solidFill>
                <a:latin typeface="Arial" panose="020B0604020202020204" pitchFamily="34" charset="0"/>
                <a:ea typeface="ＭＳ Ｐゴシック" charset="-128"/>
                <a:cs typeface="Arial" panose="020B0604020202020204" pitchFamily="34" charset="0"/>
              </a:rPr>
              <a:t>con inestabilidad hemodinámica</a:t>
            </a:r>
            <a:endParaRPr lang="es-CO" sz="3200" b="1" kern="0" dirty="0">
              <a:solidFill>
                <a:srgbClr val="1D68B4"/>
              </a:solidFill>
              <a:latin typeface="Arial" panose="020B0604020202020204" pitchFamily="34" charset="0"/>
              <a:ea typeface="ヒラギノ角ゴ Pro W3" pitchFamily="-60" charset="-128"/>
              <a:cs typeface="Arial" panose="020B0604020202020204" pitchFamily="34" charset="0"/>
            </a:endParaRPr>
          </a:p>
        </p:txBody>
      </p:sp>
      <p:sp>
        <p:nvSpPr>
          <p:cNvPr id="6" name="Text Box 12"/>
          <p:cNvSpPr txBox="1">
            <a:spLocks noChangeArrowheads="1"/>
          </p:cNvSpPr>
          <p:nvPr/>
        </p:nvSpPr>
        <p:spPr bwMode="auto">
          <a:xfrm>
            <a:off x="2202052" y="5808766"/>
            <a:ext cx="6937375" cy="400110"/>
          </a:xfrm>
          <a:prstGeom prst="rect">
            <a:avLst/>
          </a:prstGeom>
          <a:noFill/>
          <a:ln w="9525">
            <a:noFill/>
            <a:miter lim="800000"/>
            <a:headEnd/>
            <a:tailEnd/>
          </a:ln>
        </p:spPr>
        <p:txBody>
          <a:bodyPr wrap="square">
            <a:prstTxWarp prst="textNoShape">
              <a:avLst/>
            </a:prstTxWarp>
            <a:spAutoFit/>
          </a:bodyPr>
          <a:lstStyle/>
          <a:p>
            <a:r>
              <a:rPr lang="en-US" sz="1000" i="1" dirty="0">
                <a:solidFill>
                  <a:srgbClr val="1D68B4"/>
                </a:solidFill>
                <a:latin typeface="Arial" panose="020B0604020202020204" pitchFamily="34" charset="0"/>
                <a:cs typeface="Arial" panose="020B0604020202020204" pitchFamily="34" charset="0"/>
              </a:rPr>
              <a:t>MV = mechanical ventilation</a:t>
            </a:r>
          </a:p>
          <a:p>
            <a:r>
              <a:rPr lang="en-US" sz="1000" i="1" dirty="0">
                <a:solidFill>
                  <a:srgbClr val="1D68B4"/>
                </a:solidFill>
                <a:latin typeface="Arial" panose="020B0604020202020204" pitchFamily="34" charset="0"/>
                <a:ea typeface="ヒラギノ角ゴ Pro W3" pitchFamily="-60" charset="-128"/>
                <a:cs typeface="Arial" panose="020B0604020202020204" pitchFamily="34" charset="0"/>
              </a:rPr>
              <a:t>Khalid I, et al. Am J </a:t>
            </a:r>
            <a:r>
              <a:rPr lang="en-US" sz="1000" i="1" dirty="0" err="1">
                <a:solidFill>
                  <a:srgbClr val="1D68B4"/>
                </a:solidFill>
                <a:latin typeface="Arial" panose="020B0604020202020204" pitchFamily="34" charset="0"/>
                <a:ea typeface="ヒラギノ角ゴ Pro W3" pitchFamily="-60" charset="-128"/>
                <a:cs typeface="Arial" panose="020B0604020202020204" pitchFamily="34" charset="0"/>
              </a:rPr>
              <a:t>Crit</a:t>
            </a:r>
            <a:r>
              <a:rPr lang="en-US" sz="1000" i="1" dirty="0">
                <a:solidFill>
                  <a:srgbClr val="1D68B4"/>
                </a:solidFill>
                <a:latin typeface="Arial" panose="020B0604020202020204" pitchFamily="34" charset="0"/>
                <a:ea typeface="ヒラギノ角ゴ Pro W3" pitchFamily="-60" charset="-128"/>
                <a:cs typeface="Arial" panose="020B0604020202020204" pitchFamily="34" charset="0"/>
              </a:rPr>
              <a:t> Care. 2010;19:261-268</a:t>
            </a:r>
            <a:r>
              <a:rPr lang="en-US" sz="1000" i="1" dirty="0">
                <a:solidFill>
                  <a:srgbClr val="595959"/>
                </a:solidFill>
                <a:latin typeface="Arial" panose="020B0604020202020204" pitchFamily="34" charset="0"/>
                <a:ea typeface="ヒラギノ角ゴ Pro W3" pitchFamily="-60" charset="-128"/>
                <a:cs typeface="Arial" panose="020B0604020202020204" pitchFamily="34" charset="0"/>
              </a:rPr>
              <a:t>.</a:t>
            </a:r>
            <a:endParaRPr lang="en-US" sz="1000" i="1" dirty="0">
              <a:solidFill>
                <a:srgbClr val="595959"/>
              </a:solidFill>
              <a:latin typeface="Arial" panose="020B0604020202020204" pitchFamily="34" charset="0"/>
              <a:ea typeface="MS PGothic" charset="0"/>
              <a:cs typeface="Arial" panose="020B0604020202020204" pitchFamily="34" charset="0"/>
            </a:endParaRPr>
          </a:p>
        </p:txBody>
      </p:sp>
      <p:sp>
        <p:nvSpPr>
          <p:cNvPr id="7" name="Rounded Rectangle 6"/>
          <p:cNvSpPr/>
          <p:nvPr/>
        </p:nvSpPr>
        <p:spPr bwMode="auto">
          <a:xfrm>
            <a:off x="2210714" y="3245765"/>
            <a:ext cx="7742831" cy="304800"/>
          </a:xfrm>
          <a:prstGeom prst="roundRect">
            <a:avLst/>
          </a:prstGeom>
          <a:gradFill flip="none" rotWithShape="1">
            <a:gsLst>
              <a:gs pos="0">
                <a:srgbClr val="185BA1"/>
              </a:gs>
              <a:gs pos="76000">
                <a:schemeClr val="bg1"/>
              </a:gs>
              <a:gs pos="100000">
                <a:schemeClr val="bg1"/>
              </a:gs>
            </a:gsLst>
            <a:lin ang="8100000" scaled="1"/>
            <a:tileRect/>
          </a:gradFill>
          <a:ln w="12700" cap="flat" cmpd="sng" algn="ctr">
            <a:solidFill>
              <a:srgbClr val="185BA1"/>
            </a:solidFill>
            <a:prstDash val="solid"/>
            <a:round/>
            <a:headEnd type="none" w="med" len="med"/>
            <a:tailEnd type="none" w="med" len="med"/>
          </a:ln>
          <a:effectLst/>
        </p:spPr>
        <p:txBody>
          <a:bodyPr/>
          <a:lstStyle/>
          <a:p>
            <a:pPr eaLnBrk="0" hangingPunct="0">
              <a:defRPr/>
            </a:pPr>
            <a:endParaRPr lang="en-US" sz="2400" dirty="0">
              <a:latin typeface="Times" pitchFamily="-80" charset="0"/>
            </a:endParaRPr>
          </a:p>
        </p:txBody>
      </p:sp>
      <p:sp>
        <p:nvSpPr>
          <p:cNvPr id="8" name="Rounded Rectangle 7"/>
          <p:cNvSpPr/>
          <p:nvPr/>
        </p:nvSpPr>
        <p:spPr bwMode="auto">
          <a:xfrm>
            <a:off x="2210714" y="2636165"/>
            <a:ext cx="7742831" cy="304800"/>
          </a:xfrm>
          <a:prstGeom prst="roundRect">
            <a:avLst/>
          </a:prstGeom>
          <a:gradFill flip="none" rotWithShape="1">
            <a:gsLst>
              <a:gs pos="0">
                <a:srgbClr val="185BA1"/>
              </a:gs>
              <a:gs pos="76000">
                <a:schemeClr val="bg1"/>
              </a:gs>
              <a:gs pos="100000">
                <a:schemeClr val="bg1"/>
              </a:gs>
            </a:gsLst>
            <a:lin ang="8100000" scaled="1"/>
            <a:tileRect/>
          </a:gradFill>
          <a:ln w="12700" cap="flat" cmpd="sng" algn="ctr">
            <a:solidFill>
              <a:srgbClr val="185BA1"/>
            </a:solidFill>
            <a:prstDash val="solid"/>
            <a:round/>
            <a:headEnd type="none" w="med" len="med"/>
            <a:tailEnd type="none" w="med" len="med"/>
          </a:ln>
          <a:effectLst/>
        </p:spPr>
        <p:txBody>
          <a:bodyPr/>
          <a:lstStyle/>
          <a:p>
            <a:pPr eaLnBrk="0" hangingPunct="0">
              <a:defRPr/>
            </a:pPr>
            <a:endParaRPr lang="en-US" sz="2400">
              <a:latin typeface="Times" pitchFamily="-80" charset="0"/>
            </a:endParaRPr>
          </a:p>
        </p:txBody>
      </p:sp>
      <p:sp>
        <p:nvSpPr>
          <p:cNvPr id="9" name="Rounded Rectangle 8"/>
          <p:cNvSpPr/>
          <p:nvPr/>
        </p:nvSpPr>
        <p:spPr bwMode="auto">
          <a:xfrm>
            <a:off x="2224584" y="2066017"/>
            <a:ext cx="7742831" cy="265348"/>
          </a:xfrm>
          <a:prstGeom prst="roundRect">
            <a:avLst/>
          </a:prstGeom>
          <a:gradFill flip="none" rotWithShape="1">
            <a:gsLst>
              <a:gs pos="0">
                <a:srgbClr val="185BA1"/>
              </a:gs>
              <a:gs pos="76000">
                <a:schemeClr val="bg1"/>
              </a:gs>
              <a:gs pos="100000">
                <a:schemeClr val="bg1"/>
              </a:gs>
            </a:gsLst>
            <a:lin ang="8100000" scaled="1"/>
            <a:tileRect/>
          </a:gradFill>
          <a:ln w="12700" cap="flat" cmpd="sng" algn="ctr">
            <a:solidFill>
              <a:srgbClr val="185BA1"/>
            </a:solidFill>
            <a:prstDash val="solid"/>
            <a:round/>
            <a:headEnd type="none" w="med" len="med"/>
            <a:tailEnd type="none" w="med" len="med"/>
          </a:ln>
          <a:effectLst/>
        </p:spPr>
        <p:txBody>
          <a:bodyPr/>
          <a:lstStyle/>
          <a:p>
            <a:pPr eaLnBrk="0" hangingPunct="0">
              <a:defRPr/>
            </a:pPr>
            <a:endParaRPr lang="en-US" sz="2400">
              <a:latin typeface="Times" pitchFamily="-80" charset="0"/>
            </a:endParaRPr>
          </a:p>
        </p:txBody>
      </p:sp>
      <p:sp>
        <p:nvSpPr>
          <p:cNvPr id="10" name="Rounded Rectangle 9"/>
          <p:cNvSpPr/>
          <p:nvPr/>
        </p:nvSpPr>
        <p:spPr bwMode="auto">
          <a:xfrm>
            <a:off x="2210714" y="4998365"/>
            <a:ext cx="7742831" cy="304800"/>
          </a:xfrm>
          <a:prstGeom prst="roundRect">
            <a:avLst/>
          </a:prstGeom>
          <a:gradFill flip="none" rotWithShape="1">
            <a:gsLst>
              <a:gs pos="0">
                <a:srgbClr val="185BA1"/>
              </a:gs>
              <a:gs pos="76000">
                <a:schemeClr val="bg1"/>
              </a:gs>
              <a:gs pos="100000">
                <a:schemeClr val="bg1"/>
              </a:gs>
            </a:gsLst>
            <a:lin ang="8100000" scaled="1"/>
            <a:tileRect/>
          </a:gradFill>
          <a:ln w="12700" cap="flat" cmpd="sng" algn="ctr">
            <a:solidFill>
              <a:srgbClr val="185BA1"/>
            </a:solidFill>
            <a:prstDash val="solid"/>
            <a:round/>
            <a:headEnd type="none" w="med" len="med"/>
            <a:tailEnd type="none" w="med" len="med"/>
          </a:ln>
          <a:effectLst/>
        </p:spPr>
        <p:txBody>
          <a:bodyPr/>
          <a:lstStyle/>
          <a:p>
            <a:pPr eaLnBrk="0" hangingPunct="0">
              <a:defRPr/>
            </a:pPr>
            <a:endParaRPr lang="en-US" sz="1900" b="1" dirty="0">
              <a:solidFill>
                <a:srgbClr val="595959"/>
              </a:solidFill>
            </a:endParaRPr>
          </a:p>
        </p:txBody>
      </p:sp>
      <p:sp>
        <p:nvSpPr>
          <p:cNvPr id="11" name="Content Placeholder 7"/>
          <p:cNvSpPr txBox="1">
            <a:spLocks/>
          </p:cNvSpPr>
          <p:nvPr/>
        </p:nvSpPr>
        <p:spPr bwMode="auto">
          <a:xfrm>
            <a:off x="2316257" y="2086634"/>
            <a:ext cx="7961312" cy="383785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90000" indent="-187200" eaLnBrk="0" fontAlgn="base" hangingPunct="0">
              <a:lnSpc>
                <a:spcPts val="1620"/>
              </a:lnSpc>
              <a:spcBef>
                <a:spcPts val="400"/>
              </a:spcBef>
              <a:spcAft>
                <a:spcPts val="400"/>
              </a:spcAft>
              <a:defRPr/>
            </a:pPr>
            <a:r>
              <a:rPr lang="es-CO" sz="1600" b="1" kern="0" dirty="0">
                <a:solidFill>
                  <a:srgbClr val="0070C0"/>
                </a:solidFill>
                <a:latin typeface="Arial" panose="020B0604020202020204" pitchFamily="34" charset="0"/>
                <a:ea typeface="ヒラギノ角ゴ Pro W3" pitchFamily="-60" charset="-128"/>
                <a:cs typeface="Arial" panose="020B0604020202020204" pitchFamily="34" charset="0"/>
              </a:rPr>
              <a:t>Objetivo</a:t>
            </a:r>
          </a:p>
          <a:p>
            <a:pPr marL="90000" indent="-187200" eaLnBrk="0" fontAlgn="base" hangingPunct="0">
              <a:lnSpc>
                <a:spcPts val="1620"/>
              </a:lnSpc>
              <a:spcBef>
                <a:spcPts val="400"/>
              </a:spcBef>
              <a:spcAft>
                <a:spcPts val="400"/>
              </a:spcAft>
              <a:buFont typeface="Times" charset="0"/>
              <a:buChar char="•"/>
              <a:defRPr/>
            </a:pPr>
            <a:r>
              <a:rPr lang="es-CO" sz="1600" kern="0" dirty="0">
                <a:solidFill>
                  <a:srgbClr val="0070C0"/>
                </a:solidFill>
                <a:latin typeface="Arial" panose="020B0604020202020204" pitchFamily="34" charset="0"/>
                <a:ea typeface="ヒラギノ角ゴ Pro W3" pitchFamily="-60" charset="-128"/>
                <a:cs typeface="Arial" panose="020B0604020202020204" pitchFamily="34" charset="0"/>
              </a:rPr>
              <a:t>Evaluar el efecto de nutrición enteral temprana sobre los resultados clínicos</a:t>
            </a:r>
          </a:p>
          <a:p>
            <a:pPr marL="90000" indent="-187200" eaLnBrk="0" fontAlgn="base" hangingPunct="0">
              <a:lnSpc>
                <a:spcPts val="1620"/>
              </a:lnSpc>
              <a:spcBef>
                <a:spcPts val="400"/>
              </a:spcBef>
              <a:spcAft>
                <a:spcPts val="400"/>
              </a:spcAft>
              <a:defRPr/>
            </a:pPr>
            <a:r>
              <a:rPr lang="es-CO" sz="1600" b="1" kern="0" dirty="0">
                <a:solidFill>
                  <a:srgbClr val="0070C0"/>
                </a:solidFill>
                <a:latin typeface="Arial" panose="020B0604020202020204" pitchFamily="34" charset="0"/>
                <a:ea typeface="ヒラギノ角ゴ Pro W3" pitchFamily="-60" charset="-128"/>
                <a:cs typeface="Arial" panose="020B0604020202020204" pitchFamily="34" charset="0"/>
              </a:rPr>
              <a:t>Sujetos</a:t>
            </a:r>
          </a:p>
          <a:p>
            <a:pPr marL="90000" indent="-187200" eaLnBrk="0" fontAlgn="base" hangingPunct="0">
              <a:lnSpc>
                <a:spcPts val="1620"/>
              </a:lnSpc>
              <a:spcBef>
                <a:spcPts val="400"/>
              </a:spcBef>
              <a:spcAft>
                <a:spcPts val="400"/>
              </a:spcAft>
              <a:buFont typeface="Times" charset="0"/>
              <a:buChar char="•"/>
              <a:defRPr/>
            </a:pPr>
            <a:r>
              <a:rPr lang="es-CO" sz="1600" kern="0" dirty="0">
                <a:solidFill>
                  <a:srgbClr val="0070C0"/>
                </a:solidFill>
                <a:latin typeface="Arial" panose="020B0604020202020204" pitchFamily="34" charset="0"/>
                <a:ea typeface="ヒラギノ角ゴ Pro W3" pitchFamily="-60" charset="-128"/>
                <a:cs typeface="Arial" panose="020B0604020202020204" pitchFamily="34" charset="0"/>
              </a:rPr>
              <a:t>Todos los sujetos tenían más de 2 días de vasopresores y ventilación mecánica</a:t>
            </a:r>
          </a:p>
          <a:p>
            <a:pPr marL="90000" indent="-187200" eaLnBrk="0" fontAlgn="base" hangingPunct="0">
              <a:lnSpc>
                <a:spcPts val="1620"/>
              </a:lnSpc>
              <a:spcBef>
                <a:spcPts val="400"/>
              </a:spcBef>
              <a:spcAft>
                <a:spcPts val="400"/>
              </a:spcAft>
              <a:defRPr/>
            </a:pPr>
            <a:r>
              <a:rPr lang="es-CO" sz="1600" b="1" kern="0" dirty="0">
                <a:solidFill>
                  <a:srgbClr val="0070C0"/>
                </a:solidFill>
                <a:latin typeface="Arial" panose="020B0604020202020204" pitchFamily="34" charset="0"/>
                <a:ea typeface="ヒラギノ角ゴ Pro W3" pitchFamily="-60" charset="-128"/>
                <a:cs typeface="Arial" panose="020B0604020202020204" pitchFamily="34" charset="0"/>
              </a:rPr>
              <a:t>Diseño</a:t>
            </a:r>
          </a:p>
          <a:p>
            <a:pPr marL="90000" indent="-187200" eaLnBrk="0" fontAlgn="base" hangingPunct="0">
              <a:lnSpc>
                <a:spcPts val="1620"/>
              </a:lnSpc>
              <a:spcBef>
                <a:spcPts val="400"/>
              </a:spcBef>
              <a:spcAft>
                <a:spcPts val="400"/>
              </a:spcAft>
              <a:buFont typeface="Times" charset="0"/>
              <a:buChar char="•"/>
              <a:defRPr/>
            </a:pPr>
            <a:r>
              <a:rPr lang="es-CO" sz="1600" kern="0" dirty="0">
                <a:solidFill>
                  <a:srgbClr val="0070C0"/>
                </a:solidFill>
                <a:latin typeface="Arial" panose="020B0604020202020204" pitchFamily="34" charset="0"/>
                <a:ea typeface="ヒラギノ角ゴ Pro W3" pitchFamily="-60" charset="-128"/>
                <a:cs typeface="Arial" panose="020B0604020202020204" pitchFamily="34" charset="0"/>
              </a:rPr>
              <a:t>Datos recolectados prospectivamente y analizados retrospectivamente</a:t>
            </a:r>
          </a:p>
          <a:p>
            <a:pPr marL="90000" indent="-187200" eaLnBrk="0" fontAlgn="base" hangingPunct="0">
              <a:lnSpc>
                <a:spcPts val="1620"/>
              </a:lnSpc>
              <a:spcBef>
                <a:spcPts val="400"/>
              </a:spcBef>
              <a:spcAft>
                <a:spcPts val="400"/>
              </a:spcAft>
              <a:buFont typeface="Times" charset="0"/>
              <a:buChar char="•"/>
              <a:defRPr/>
            </a:pPr>
            <a:r>
              <a:rPr lang="es-CO" sz="1600" kern="0" dirty="0">
                <a:solidFill>
                  <a:srgbClr val="0070C0"/>
                </a:solidFill>
                <a:latin typeface="Arial" panose="020B0604020202020204" pitchFamily="34" charset="0"/>
                <a:ea typeface="ヒラギノ角ゴ Pro W3" pitchFamily="-60" charset="-128"/>
                <a:cs typeface="Arial" panose="020B0604020202020204" pitchFamily="34" charset="0"/>
              </a:rPr>
              <a:t>Grupos de tratamiento</a:t>
            </a:r>
          </a:p>
          <a:p>
            <a:pPr marL="90000" lvl="1" indent="-187200" eaLnBrk="0" fontAlgn="base" hangingPunct="0">
              <a:lnSpc>
                <a:spcPts val="1620"/>
              </a:lnSpc>
              <a:spcBef>
                <a:spcPts val="400"/>
              </a:spcBef>
              <a:spcAft>
                <a:spcPts val="400"/>
              </a:spcAft>
              <a:buSzPct val="100000"/>
              <a:buFont typeface="Wingdings" charset="2"/>
              <a:buChar char="§"/>
              <a:defRPr/>
            </a:pPr>
            <a:r>
              <a:rPr lang="es-CO" sz="1600" b="1" kern="0" dirty="0">
                <a:solidFill>
                  <a:srgbClr val="0070C0"/>
                </a:solidFill>
                <a:latin typeface="Arial" panose="020B0604020202020204" pitchFamily="34" charset="0"/>
                <a:ea typeface="ヒラギノ角ゴ Pro W3" pitchFamily="113" charset="-128"/>
                <a:cs typeface="Arial" panose="020B0604020202020204" pitchFamily="34" charset="0"/>
              </a:rPr>
              <a:t>NE temprana EN </a:t>
            </a:r>
            <a:r>
              <a:rPr lang="es-CO" sz="1600" kern="0" dirty="0">
                <a:solidFill>
                  <a:srgbClr val="0070C0"/>
                </a:solidFill>
                <a:latin typeface="Arial" panose="020B0604020202020204" pitchFamily="34" charset="0"/>
                <a:ea typeface="ヒラギノ角ゴ Pro W3" pitchFamily="113" charset="-128"/>
                <a:cs typeface="Arial" panose="020B0604020202020204" pitchFamily="34" charset="0"/>
              </a:rPr>
              <a:t>(n = 707): recibieron NE dentro de las primeras 48 horas</a:t>
            </a:r>
            <a:br>
              <a:rPr lang="es-CO" sz="1600" kern="0" dirty="0">
                <a:solidFill>
                  <a:srgbClr val="0070C0"/>
                </a:solidFill>
                <a:latin typeface="Arial" panose="020B0604020202020204" pitchFamily="34" charset="0"/>
                <a:ea typeface="ヒラギノ角ゴ Pro W3" pitchFamily="113" charset="-128"/>
                <a:cs typeface="Arial" panose="020B0604020202020204" pitchFamily="34" charset="0"/>
              </a:rPr>
            </a:br>
            <a:r>
              <a:rPr lang="es-CO" sz="1600" kern="0" dirty="0">
                <a:solidFill>
                  <a:srgbClr val="0070C0"/>
                </a:solidFill>
                <a:latin typeface="Arial" panose="020B0604020202020204" pitchFamily="34" charset="0"/>
                <a:ea typeface="ヒラギノ角ゴ Pro W3" pitchFamily="113" charset="-128"/>
                <a:cs typeface="Arial" panose="020B0604020202020204" pitchFamily="34" charset="0"/>
              </a:rPr>
              <a:t>  de iniciada la ventilación mecánica</a:t>
            </a:r>
          </a:p>
          <a:p>
            <a:pPr marL="90000" lvl="1" indent="-187200" eaLnBrk="0" fontAlgn="base" hangingPunct="0">
              <a:lnSpc>
                <a:spcPts val="1620"/>
              </a:lnSpc>
              <a:spcBef>
                <a:spcPts val="400"/>
              </a:spcBef>
              <a:spcAft>
                <a:spcPts val="400"/>
              </a:spcAft>
              <a:buSzPct val="100000"/>
              <a:buFont typeface="Wingdings" charset="2"/>
              <a:buChar char="§"/>
              <a:defRPr/>
            </a:pPr>
            <a:r>
              <a:rPr lang="es-CO" sz="1600" b="1" kern="0" dirty="0">
                <a:solidFill>
                  <a:srgbClr val="0070C0"/>
                </a:solidFill>
                <a:latin typeface="Arial" panose="020B0604020202020204" pitchFamily="34" charset="0"/>
                <a:ea typeface="ヒラギノ角ゴ Pro W3" pitchFamily="113" charset="-128"/>
                <a:cs typeface="Arial" panose="020B0604020202020204" pitchFamily="34" charset="0"/>
              </a:rPr>
              <a:t>NE tardía </a:t>
            </a:r>
            <a:r>
              <a:rPr lang="es-CO" sz="1600" kern="0" dirty="0">
                <a:solidFill>
                  <a:srgbClr val="0070C0"/>
                </a:solidFill>
                <a:latin typeface="Arial" panose="020B0604020202020204" pitchFamily="34" charset="0"/>
                <a:ea typeface="ヒラギノ角ゴ Pro W3" pitchFamily="113" charset="-128"/>
                <a:cs typeface="Arial" panose="020B0604020202020204" pitchFamily="34" charset="0"/>
              </a:rPr>
              <a:t>(n = 467): no recibieron nutrición enteral temprana</a:t>
            </a:r>
          </a:p>
          <a:p>
            <a:pPr marL="90000" indent="-187200" eaLnBrk="0" fontAlgn="base" hangingPunct="0">
              <a:lnSpc>
                <a:spcPts val="1620"/>
              </a:lnSpc>
              <a:spcBef>
                <a:spcPts val="400"/>
              </a:spcBef>
              <a:spcAft>
                <a:spcPts val="400"/>
              </a:spcAft>
              <a:defRPr/>
            </a:pPr>
            <a:r>
              <a:rPr lang="es-CO" sz="1600" b="1" kern="0" dirty="0">
                <a:solidFill>
                  <a:srgbClr val="0070C0"/>
                </a:solidFill>
                <a:latin typeface="Arial" panose="020B0604020202020204" pitchFamily="34" charset="0"/>
                <a:ea typeface="ヒラギノ角ゴ Pro W3" pitchFamily="-60" charset="-128"/>
                <a:cs typeface="Arial" panose="020B0604020202020204" pitchFamily="34" charset="0"/>
              </a:rPr>
              <a:t>Desenlaces estudiados</a:t>
            </a:r>
          </a:p>
          <a:p>
            <a:pPr marL="90000" indent="-187200" eaLnBrk="0" fontAlgn="base" hangingPunct="0">
              <a:lnSpc>
                <a:spcPts val="1620"/>
              </a:lnSpc>
              <a:spcBef>
                <a:spcPts val="400"/>
              </a:spcBef>
              <a:spcAft>
                <a:spcPts val="400"/>
              </a:spcAft>
              <a:buFont typeface="Times" charset="0"/>
              <a:buChar char="•"/>
              <a:defRPr/>
            </a:pPr>
            <a:r>
              <a:rPr lang="es-CO" sz="1600" kern="0" dirty="0">
                <a:solidFill>
                  <a:srgbClr val="0070C0"/>
                </a:solidFill>
                <a:latin typeface="Arial" panose="020B0604020202020204" pitchFamily="34" charset="0"/>
                <a:ea typeface="ヒラギノ角ゴ Pro W3" pitchFamily="-60" charset="-128"/>
                <a:cs typeface="Arial" panose="020B0604020202020204" pitchFamily="34" charset="0"/>
              </a:rPr>
              <a:t>Primarios: Mortalidad global en UCI y hospitalaria</a:t>
            </a:r>
          </a:p>
          <a:p>
            <a:pPr marL="796925" lvl="1" indent="-339725" eaLnBrk="0" fontAlgn="base" hangingPunct="0">
              <a:spcBef>
                <a:spcPts val="400"/>
              </a:spcBef>
              <a:spcAft>
                <a:spcPts val="400"/>
              </a:spcAft>
              <a:buSzPct val="100000"/>
              <a:buFont typeface="Wingdings" charset="2"/>
              <a:buChar char="§"/>
              <a:defRPr/>
            </a:pPr>
            <a:endParaRPr lang="en-US" sz="1900" kern="0" dirty="0">
              <a:solidFill>
                <a:srgbClr val="0070C0"/>
              </a:solidFill>
              <a:latin typeface="Arial" panose="020B0604020202020204" pitchFamily="34" charset="0"/>
              <a:ea typeface="ヒラギノ角ゴ Pro W3" pitchFamily="113" charset="-128"/>
              <a:cs typeface="Arial" panose="020B0604020202020204" pitchFamily="34" charset="0"/>
            </a:endParaRPr>
          </a:p>
        </p:txBody>
      </p:sp>
    </p:spTree>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5"/>
          <p:cNvSpPr txBox="1">
            <a:spLocks/>
          </p:cNvSpPr>
          <p:nvPr/>
        </p:nvSpPr>
        <p:spPr bwMode="auto">
          <a:xfrm>
            <a:off x="2151062" y="381039"/>
            <a:ext cx="7889875" cy="1299121"/>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algn="ctr"/>
            <a:r>
              <a:rPr lang="es-CO" sz="3200" b="1" dirty="0">
                <a:solidFill>
                  <a:srgbClr val="1969B5"/>
                </a:solidFill>
                <a:latin typeface="Arial" panose="020B0604020202020204" pitchFamily="34" charset="0"/>
                <a:cs typeface="Arial" panose="020B0604020202020204" pitchFamily="34" charset="0"/>
              </a:rPr>
              <a:t>La inestabilidad hemodinámica </a:t>
            </a:r>
          </a:p>
          <a:p>
            <a:pPr algn="ctr"/>
            <a:r>
              <a:rPr lang="es-CO" sz="3200" b="1" dirty="0">
                <a:solidFill>
                  <a:srgbClr val="1969B5"/>
                </a:solidFill>
                <a:latin typeface="Arial" panose="020B0604020202020204" pitchFamily="34" charset="0"/>
                <a:cs typeface="Arial" panose="020B0604020202020204" pitchFamily="34" charset="0"/>
              </a:rPr>
              <a:t>NO es una contraindicación para la </a:t>
            </a:r>
          </a:p>
          <a:p>
            <a:pPr algn="ctr"/>
            <a:r>
              <a:rPr lang="es-CO" sz="3200" b="1" dirty="0">
                <a:solidFill>
                  <a:srgbClr val="1969B5"/>
                </a:solidFill>
                <a:latin typeface="Arial" panose="020B0604020202020204" pitchFamily="34" charset="0"/>
                <a:cs typeface="Arial" panose="020B0604020202020204" pitchFamily="34" charset="0"/>
              </a:rPr>
              <a:t>nutrición enteral temprana</a:t>
            </a:r>
            <a:endParaRPr lang="es-CO" sz="3200" b="1" kern="0" dirty="0">
              <a:solidFill>
                <a:srgbClr val="1969B5"/>
              </a:solidFill>
              <a:latin typeface="Arial" panose="020B0604020202020204" pitchFamily="34" charset="0"/>
              <a:ea typeface="Arial"/>
              <a:cs typeface="Arial" panose="020B0604020202020204" pitchFamily="34" charset="0"/>
            </a:endParaRPr>
          </a:p>
        </p:txBody>
      </p:sp>
      <p:sp>
        <p:nvSpPr>
          <p:cNvPr id="13" name="TextBox 9"/>
          <p:cNvSpPr txBox="1">
            <a:spLocks noChangeArrowheads="1"/>
          </p:cNvSpPr>
          <p:nvPr/>
        </p:nvSpPr>
        <p:spPr bwMode="auto">
          <a:xfrm>
            <a:off x="1337164" y="5925792"/>
            <a:ext cx="4267200" cy="400110"/>
          </a:xfrm>
          <a:prstGeom prst="rect">
            <a:avLst/>
          </a:prstGeom>
          <a:noFill/>
          <a:ln w="9525">
            <a:noFill/>
            <a:miter lim="800000"/>
            <a:headEnd/>
            <a:tailEnd/>
          </a:ln>
        </p:spPr>
        <p:txBody>
          <a:bodyPr wrap="square">
            <a:prstTxWarp prst="textNoShape">
              <a:avLst/>
            </a:prstTxWarp>
            <a:spAutoFit/>
          </a:bodyPr>
          <a:lstStyle/>
          <a:p>
            <a:endParaRPr lang="en-US" sz="1000" dirty="0">
              <a:solidFill>
                <a:srgbClr val="595959"/>
              </a:solidFill>
              <a:latin typeface="Arial" panose="020B0604020202020204" pitchFamily="34" charset="0"/>
              <a:ea typeface="Arial"/>
              <a:cs typeface="Arial" panose="020B0604020202020204" pitchFamily="34" charset="0"/>
            </a:endParaRPr>
          </a:p>
          <a:p>
            <a:r>
              <a:rPr lang="en-US" sz="1000" dirty="0">
                <a:solidFill>
                  <a:srgbClr val="1D68B4"/>
                </a:solidFill>
                <a:latin typeface="Arial" panose="020B0604020202020204" pitchFamily="34" charset="0"/>
                <a:ea typeface="Arial"/>
                <a:cs typeface="Arial" panose="020B0604020202020204" pitchFamily="34" charset="0"/>
              </a:rPr>
              <a:t> </a:t>
            </a:r>
            <a:r>
              <a:rPr lang="en-US" sz="1000" i="1" dirty="0">
                <a:solidFill>
                  <a:srgbClr val="1D68B4"/>
                </a:solidFill>
                <a:latin typeface="Arial" panose="020B0604020202020204" pitchFamily="34" charset="0"/>
                <a:ea typeface="Arial"/>
                <a:cs typeface="Arial" panose="020B0604020202020204" pitchFamily="34" charset="0"/>
              </a:rPr>
              <a:t>Khalid I. et al. Am J </a:t>
            </a:r>
            <a:r>
              <a:rPr lang="en-US" sz="1000" i="1" dirty="0" err="1">
                <a:solidFill>
                  <a:srgbClr val="1D68B4"/>
                </a:solidFill>
                <a:latin typeface="Arial" panose="020B0604020202020204" pitchFamily="34" charset="0"/>
                <a:ea typeface="Arial"/>
                <a:cs typeface="Arial" panose="020B0604020202020204" pitchFamily="34" charset="0"/>
              </a:rPr>
              <a:t>Crit</a:t>
            </a:r>
            <a:r>
              <a:rPr lang="en-US" sz="1000" i="1" dirty="0">
                <a:solidFill>
                  <a:srgbClr val="1D68B4"/>
                </a:solidFill>
                <a:latin typeface="Arial" panose="020B0604020202020204" pitchFamily="34" charset="0"/>
                <a:ea typeface="Arial"/>
                <a:cs typeface="Arial" panose="020B0604020202020204" pitchFamily="34" charset="0"/>
              </a:rPr>
              <a:t> Care 2010 19:261-263.</a:t>
            </a:r>
            <a:endParaRPr lang="en-US" sz="1000" i="1" dirty="0">
              <a:solidFill>
                <a:srgbClr val="1D68B4"/>
              </a:solidFill>
              <a:latin typeface="Arial" panose="020B0604020202020204" pitchFamily="34" charset="0"/>
              <a:cs typeface="Arial" panose="020B0604020202020204" pitchFamily="34" charset="0"/>
            </a:endParaRPr>
          </a:p>
        </p:txBody>
      </p:sp>
      <p:grpSp>
        <p:nvGrpSpPr>
          <p:cNvPr id="2" name="Grupo 1"/>
          <p:cNvGrpSpPr/>
          <p:nvPr/>
        </p:nvGrpSpPr>
        <p:grpSpPr>
          <a:xfrm>
            <a:off x="1105862" y="1871624"/>
            <a:ext cx="9884522" cy="4150020"/>
            <a:chOff x="1597498" y="2241137"/>
            <a:chExt cx="9070502" cy="3614542"/>
          </a:xfrm>
        </p:grpSpPr>
        <p:sp>
          <p:nvSpPr>
            <p:cNvPr id="6" name="TextBox 5"/>
            <p:cNvSpPr txBox="1"/>
            <p:nvPr/>
          </p:nvSpPr>
          <p:spPr>
            <a:xfrm>
              <a:off x="4054737" y="2241137"/>
              <a:ext cx="4267200" cy="321677"/>
            </a:xfrm>
            <a:prstGeom prst="rect">
              <a:avLst/>
            </a:prstGeom>
            <a:noFill/>
          </p:spPr>
          <p:txBody>
            <a:bodyPr wrap="square" rtlCol="0">
              <a:spAutoFit/>
            </a:bodyPr>
            <a:lstStyle/>
            <a:p>
              <a:pPr algn="ctr"/>
              <a:r>
                <a:rPr lang="es-ES_tradnl" b="1" dirty="0">
                  <a:solidFill>
                    <a:srgbClr val="185BA1"/>
                  </a:solidFill>
                  <a:latin typeface="Arial" panose="020B0604020202020204" pitchFamily="34" charset="0"/>
                  <a:cs typeface="Arial" panose="020B0604020202020204" pitchFamily="34" charset="0"/>
                </a:rPr>
                <a:t>Resultados</a:t>
              </a:r>
            </a:p>
          </p:txBody>
        </p:sp>
        <p:sp>
          <p:nvSpPr>
            <p:cNvPr id="7" name="TextBox 6"/>
            <p:cNvSpPr txBox="1"/>
            <p:nvPr/>
          </p:nvSpPr>
          <p:spPr>
            <a:xfrm>
              <a:off x="1597498" y="4103378"/>
              <a:ext cx="2342479" cy="804193"/>
            </a:xfrm>
            <a:prstGeom prst="rect">
              <a:avLst/>
            </a:prstGeom>
            <a:noFill/>
          </p:spPr>
          <p:txBody>
            <a:bodyPr wrap="square" rtlCol="0">
              <a:spAutoFit/>
            </a:bodyPr>
            <a:lstStyle/>
            <a:p>
              <a:r>
                <a:rPr lang="es-ES_tradnl" b="1" dirty="0">
                  <a:solidFill>
                    <a:srgbClr val="185BA1"/>
                  </a:solidFill>
                  <a:latin typeface="Arial" panose="020B0604020202020204" pitchFamily="34" charset="0"/>
                  <a:cs typeface="Arial" panose="020B0604020202020204" pitchFamily="34" charset="0"/>
                </a:rPr>
                <a:t>UCI =</a:t>
              </a:r>
            </a:p>
            <a:p>
              <a:r>
                <a:rPr lang="es-ES_tradnl" b="1" dirty="0">
                  <a:solidFill>
                    <a:srgbClr val="185BA1"/>
                  </a:solidFill>
                  <a:latin typeface="Arial" panose="020B0604020202020204" pitchFamily="34" charset="0"/>
                  <a:cs typeface="Arial" panose="020B0604020202020204" pitchFamily="34" charset="0"/>
                </a:rPr>
                <a:t>Unidad Médica de Cuidados Intensivos</a:t>
              </a:r>
            </a:p>
          </p:txBody>
        </p:sp>
        <p:sp>
          <p:nvSpPr>
            <p:cNvPr id="8" name="TextBox 7"/>
            <p:cNvSpPr txBox="1"/>
            <p:nvPr/>
          </p:nvSpPr>
          <p:spPr>
            <a:xfrm>
              <a:off x="8991600" y="2731479"/>
              <a:ext cx="1676400" cy="2010480"/>
            </a:xfrm>
            <a:prstGeom prst="rect">
              <a:avLst/>
            </a:prstGeom>
            <a:noFill/>
          </p:spPr>
          <p:txBody>
            <a:bodyPr wrap="square" rtlCol="0">
              <a:spAutoFit/>
            </a:bodyPr>
            <a:lstStyle/>
            <a:p>
              <a:r>
                <a:rPr lang="es-ES_tradnl" b="1" dirty="0">
                  <a:solidFill>
                    <a:srgbClr val="185BA1"/>
                  </a:solidFill>
                  <a:latin typeface="Arial" panose="020B0604020202020204" pitchFamily="34" charset="0"/>
                  <a:cs typeface="Arial" panose="020B0604020202020204" pitchFamily="34" charset="0"/>
                </a:rPr>
                <a:t>NE tardía</a:t>
              </a:r>
            </a:p>
            <a:p>
              <a:r>
                <a:rPr lang="es-ES_tradnl" b="1" dirty="0">
                  <a:solidFill>
                    <a:srgbClr val="185BA1"/>
                  </a:solidFill>
                  <a:latin typeface="Arial" panose="020B0604020202020204" pitchFamily="34" charset="0"/>
                  <a:cs typeface="Arial" panose="020B0604020202020204" pitchFamily="34" charset="0"/>
                </a:rPr>
                <a:t>(% pacientes)</a:t>
              </a:r>
            </a:p>
            <a:p>
              <a:endParaRPr lang="es-ES_tradnl" b="1" dirty="0">
                <a:solidFill>
                  <a:srgbClr val="185BA1"/>
                </a:solidFill>
                <a:latin typeface="Arial" panose="020B0604020202020204" pitchFamily="34" charset="0"/>
                <a:cs typeface="Arial" panose="020B0604020202020204" pitchFamily="34" charset="0"/>
              </a:endParaRPr>
            </a:p>
            <a:p>
              <a:r>
                <a:rPr lang="es-ES_tradnl" b="1" dirty="0">
                  <a:solidFill>
                    <a:srgbClr val="185BA1"/>
                  </a:solidFill>
                  <a:latin typeface="Arial" panose="020B0604020202020204" pitchFamily="34" charset="0"/>
                  <a:cs typeface="Arial" panose="020B0604020202020204" pitchFamily="34" charset="0"/>
                </a:rPr>
                <a:t>NE temprana</a:t>
              </a:r>
            </a:p>
            <a:p>
              <a:r>
                <a:rPr lang="es-ES_tradnl" b="1" dirty="0">
                  <a:solidFill>
                    <a:srgbClr val="185BA1"/>
                  </a:solidFill>
                  <a:latin typeface="Arial" panose="020B0604020202020204" pitchFamily="34" charset="0"/>
                  <a:cs typeface="Arial" panose="020B0604020202020204" pitchFamily="34" charset="0"/>
                </a:rPr>
                <a:t>(% pacientes)</a:t>
              </a:r>
            </a:p>
            <a:p>
              <a:endParaRPr lang="es-ES_tradnl" b="1" dirty="0">
                <a:solidFill>
                  <a:srgbClr val="185BA1"/>
                </a:solidFill>
                <a:latin typeface="Arial" panose="020B0604020202020204" pitchFamily="34" charset="0"/>
                <a:cs typeface="Arial" panose="020B0604020202020204" pitchFamily="34" charset="0"/>
              </a:endParaRPr>
            </a:p>
            <a:p>
              <a:r>
                <a:rPr lang="es-ES_tradnl" b="1" dirty="0">
                  <a:solidFill>
                    <a:srgbClr val="185BA1"/>
                  </a:solidFill>
                  <a:latin typeface="Arial" panose="020B0604020202020204" pitchFamily="34" charset="0"/>
                  <a:cs typeface="Arial" panose="020B0604020202020204" pitchFamily="34" charset="0"/>
                </a:rPr>
                <a:t>P&lt;0.001</a:t>
              </a:r>
            </a:p>
            <a:p>
              <a:endParaRPr lang="es-ES_tradnl" dirty="0">
                <a:latin typeface="Arial" panose="020B0604020202020204" pitchFamily="34" charset="0"/>
                <a:cs typeface="Arial" panose="020B0604020202020204" pitchFamily="34" charset="0"/>
              </a:endParaRPr>
            </a:p>
          </p:txBody>
        </p:sp>
        <p:sp>
          <p:nvSpPr>
            <p:cNvPr id="9" name="Rectangle 8"/>
            <p:cNvSpPr/>
            <p:nvPr/>
          </p:nvSpPr>
          <p:spPr bwMode="auto">
            <a:xfrm>
              <a:off x="8686800" y="2883879"/>
              <a:ext cx="228600" cy="228600"/>
            </a:xfrm>
            <a:prstGeom prst="rect">
              <a:avLst/>
            </a:prstGeom>
            <a:solidFill>
              <a:srgbClr val="C6D1E5"/>
            </a:solidFill>
            <a:ln w="9525" cap="flat" cmpd="sng" algn="ctr">
              <a:solidFill>
                <a:schemeClr val="accent3"/>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s-ES_tradnl">
                <a:latin typeface="Arial" panose="020B0604020202020204" pitchFamily="34" charset="0"/>
                <a:cs typeface="Arial" panose="020B0604020202020204" pitchFamily="34" charset="0"/>
              </a:endParaRPr>
            </a:p>
          </p:txBody>
        </p:sp>
        <p:sp>
          <p:nvSpPr>
            <p:cNvPr id="10" name="Rectangle 9"/>
            <p:cNvSpPr/>
            <p:nvPr/>
          </p:nvSpPr>
          <p:spPr bwMode="auto">
            <a:xfrm>
              <a:off x="8686800" y="3645879"/>
              <a:ext cx="228600" cy="228600"/>
            </a:xfrm>
            <a:prstGeom prst="rect">
              <a:avLst/>
            </a:prstGeom>
            <a:solidFill>
              <a:srgbClr val="5E7DB6"/>
            </a:solidFill>
            <a:ln w="9525" cap="flat" cmpd="sng" algn="ctr">
              <a:solidFill>
                <a:schemeClr val="accent3"/>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s-ES_tradnl">
                <a:latin typeface="Arial" panose="020B0604020202020204" pitchFamily="34" charset="0"/>
                <a:cs typeface="Arial" panose="020B0604020202020204" pitchFamily="34" charset="0"/>
              </a:endParaRPr>
            </a:p>
          </p:txBody>
        </p:sp>
        <p:pic>
          <p:nvPicPr>
            <p:cNvPr id="14" name="Picture 13" descr="Dia3 y 4..jpg.jpg"/>
            <p:cNvPicPr>
              <a:picLocks noChangeAspect="1"/>
            </p:cNvPicPr>
            <p:nvPr/>
          </p:nvPicPr>
          <p:blipFill>
            <a:blip r:embed="rId3">
              <a:clrChange>
                <a:clrFrom>
                  <a:srgbClr val="EFEFED"/>
                </a:clrFrom>
                <a:clrTo>
                  <a:srgbClr val="EFEFED">
                    <a:alpha val="0"/>
                  </a:srgbClr>
                </a:clrTo>
              </a:clrChange>
              <a:duotone>
                <a:schemeClr val="accent5">
                  <a:shade val="45000"/>
                  <a:satMod val="135000"/>
                </a:schemeClr>
                <a:prstClr val="white"/>
              </a:duotone>
            </a:blip>
            <a:stretch>
              <a:fillRect/>
            </a:stretch>
          </p:blipFill>
          <p:spPr>
            <a:xfrm>
              <a:off x="4191000" y="2655279"/>
              <a:ext cx="4072444" cy="3200400"/>
            </a:xfrm>
            <a:prstGeom prst="rect">
              <a:avLst/>
            </a:prstGeom>
            <a:ln>
              <a:solidFill>
                <a:srgbClr val="0070C0"/>
              </a:solidFill>
            </a:ln>
          </p:spPr>
        </p:pic>
        <p:sp>
          <p:nvSpPr>
            <p:cNvPr id="15" name="TextBox 14"/>
            <p:cNvSpPr txBox="1"/>
            <p:nvPr/>
          </p:nvSpPr>
          <p:spPr>
            <a:xfrm rot="16200000">
              <a:off x="3512151" y="3068538"/>
              <a:ext cx="928301" cy="254187"/>
            </a:xfrm>
            <a:prstGeom prst="rect">
              <a:avLst/>
            </a:prstGeom>
            <a:noFill/>
          </p:spPr>
          <p:txBody>
            <a:bodyPr wrap="square" rtlCol="0">
              <a:spAutoFit/>
            </a:bodyPr>
            <a:lstStyle/>
            <a:p>
              <a:pPr algn="ctr"/>
              <a:r>
                <a:rPr lang="es-ES_tradnl" sz="1200" b="1" dirty="0">
                  <a:solidFill>
                    <a:srgbClr val="1D68B4"/>
                  </a:solidFill>
                  <a:latin typeface="Arial" panose="020B0604020202020204" pitchFamily="34" charset="0"/>
                  <a:cs typeface="Arial" panose="020B0604020202020204" pitchFamily="34" charset="0"/>
                </a:rPr>
                <a:t>Pacientes</a:t>
              </a:r>
            </a:p>
          </p:txBody>
        </p:sp>
      </p:grpSp>
    </p:spTree>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13628" y="150074"/>
            <a:ext cx="8352928" cy="1569660"/>
          </a:xfrm>
          <a:prstGeom prst="rect">
            <a:avLst/>
          </a:prstGeom>
          <a:noFill/>
        </p:spPr>
        <p:txBody>
          <a:bodyPr wrap="square" rtlCol="0">
            <a:spAutoFit/>
          </a:bodyPr>
          <a:lstStyle/>
          <a:p>
            <a:pPr algn="ctr"/>
            <a:r>
              <a:rPr lang="en-US" sz="3200" b="1" dirty="0" err="1">
                <a:solidFill>
                  <a:srgbClr val="1D68B4"/>
                </a:solidFill>
                <a:latin typeface="Arial" panose="020B0604020202020204" pitchFamily="34" charset="0"/>
                <a:cs typeface="Arial" panose="020B0604020202020204" pitchFamily="34" charset="0"/>
              </a:rPr>
              <a:t>Consideraciones</a:t>
            </a:r>
            <a:r>
              <a:rPr lang="en-US" sz="3200" b="1" dirty="0">
                <a:solidFill>
                  <a:srgbClr val="1D68B4"/>
                </a:solidFill>
                <a:latin typeface="Arial" panose="020B0604020202020204" pitchFamily="34" charset="0"/>
                <a:cs typeface="Arial" panose="020B0604020202020204" pitchFamily="34" charset="0"/>
              </a:rPr>
              <a:t> para el </a:t>
            </a:r>
            <a:r>
              <a:rPr lang="en-US" sz="3200" b="1" dirty="0" err="1">
                <a:solidFill>
                  <a:srgbClr val="1D68B4"/>
                </a:solidFill>
                <a:latin typeface="Arial" panose="020B0604020202020204" pitchFamily="34" charset="0"/>
                <a:cs typeface="Arial" panose="020B0604020202020204" pitchFamily="34" charset="0"/>
              </a:rPr>
              <a:t>uso</a:t>
            </a:r>
            <a:r>
              <a:rPr lang="en-US" sz="3200" b="1" dirty="0">
                <a:solidFill>
                  <a:srgbClr val="1D68B4"/>
                </a:solidFill>
                <a:latin typeface="Arial" panose="020B0604020202020204" pitchFamily="34" charset="0"/>
                <a:cs typeface="Arial" panose="020B0604020202020204" pitchFamily="34" charset="0"/>
              </a:rPr>
              <a:t> de </a:t>
            </a:r>
          </a:p>
          <a:p>
            <a:pPr algn="ctr"/>
            <a:r>
              <a:rPr lang="en-US" sz="3200" b="1" dirty="0" err="1">
                <a:solidFill>
                  <a:srgbClr val="1D68B4"/>
                </a:solidFill>
                <a:latin typeface="Arial" panose="020B0604020202020204" pitchFamily="34" charset="0"/>
                <a:cs typeface="Arial" panose="020B0604020202020204" pitchFamily="34" charset="0"/>
              </a:rPr>
              <a:t>nutrición</a:t>
            </a:r>
            <a:r>
              <a:rPr lang="en-US" sz="3200" b="1" dirty="0">
                <a:solidFill>
                  <a:srgbClr val="1D68B4"/>
                </a:solidFill>
                <a:latin typeface="Arial" panose="020B0604020202020204" pitchFamily="34" charset="0"/>
                <a:cs typeface="Arial" panose="020B0604020202020204" pitchFamily="34" charset="0"/>
              </a:rPr>
              <a:t> enteral </a:t>
            </a:r>
            <a:r>
              <a:rPr lang="en-US" sz="3200" b="1" dirty="0" err="1">
                <a:solidFill>
                  <a:srgbClr val="1D68B4"/>
                </a:solidFill>
                <a:latin typeface="Arial" panose="020B0604020202020204" pitchFamily="34" charset="0"/>
                <a:cs typeface="Arial" panose="020B0604020202020204" pitchFamily="34" charset="0"/>
              </a:rPr>
              <a:t>en</a:t>
            </a:r>
            <a:r>
              <a:rPr lang="en-US" sz="3200" b="1" dirty="0">
                <a:solidFill>
                  <a:srgbClr val="1D68B4"/>
                </a:solidFill>
                <a:latin typeface="Arial" panose="020B0604020202020204" pitchFamily="34" charset="0"/>
                <a:cs typeface="Arial" panose="020B0604020202020204" pitchFamily="34" charset="0"/>
              </a:rPr>
              <a:t> </a:t>
            </a:r>
            <a:r>
              <a:rPr lang="en-US" sz="3200" b="1" dirty="0" err="1">
                <a:solidFill>
                  <a:srgbClr val="1D68B4"/>
                </a:solidFill>
                <a:latin typeface="Arial" panose="020B0604020202020204" pitchFamily="34" charset="0"/>
                <a:cs typeface="Arial" panose="020B0604020202020204" pitchFamily="34" charset="0"/>
              </a:rPr>
              <a:t>pacientes</a:t>
            </a:r>
            <a:r>
              <a:rPr lang="en-US" sz="3200" b="1" dirty="0">
                <a:solidFill>
                  <a:srgbClr val="1D68B4"/>
                </a:solidFill>
                <a:latin typeface="Arial" panose="020B0604020202020204" pitchFamily="34" charset="0"/>
                <a:cs typeface="Arial" panose="020B0604020202020204" pitchFamily="34" charset="0"/>
              </a:rPr>
              <a:t> con </a:t>
            </a:r>
          </a:p>
          <a:p>
            <a:pPr algn="ctr"/>
            <a:r>
              <a:rPr lang="en-US" sz="3200" b="1" dirty="0" err="1">
                <a:solidFill>
                  <a:srgbClr val="1D68B4"/>
                </a:solidFill>
                <a:latin typeface="Arial" panose="020B0604020202020204" pitchFamily="34" charset="0"/>
                <a:cs typeface="Arial" panose="020B0604020202020204" pitchFamily="34" charset="0"/>
              </a:rPr>
              <a:t>requerimiento</a:t>
            </a:r>
            <a:r>
              <a:rPr lang="en-US" sz="3200" b="1" dirty="0">
                <a:solidFill>
                  <a:srgbClr val="1D68B4"/>
                </a:solidFill>
                <a:latin typeface="Arial" panose="020B0604020202020204" pitchFamily="34" charset="0"/>
                <a:cs typeface="Arial" panose="020B0604020202020204" pitchFamily="34" charset="0"/>
              </a:rPr>
              <a:t> de </a:t>
            </a:r>
            <a:r>
              <a:rPr lang="en-US" sz="3200" b="1" dirty="0" err="1">
                <a:solidFill>
                  <a:srgbClr val="1D68B4"/>
                </a:solidFill>
                <a:latin typeface="Arial" panose="020B0604020202020204" pitchFamily="34" charset="0"/>
                <a:cs typeface="Arial" panose="020B0604020202020204" pitchFamily="34" charset="0"/>
              </a:rPr>
              <a:t>vasopresores</a:t>
            </a:r>
            <a:endParaRPr lang="en-US" sz="3200" b="1" dirty="0">
              <a:solidFill>
                <a:srgbClr val="1D68B4"/>
              </a:solidFill>
              <a:latin typeface="Arial" panose="020B0604020202020204" pitchFamily="34" charset="0"/>
              <a:cs typeface="Arial" panose="020B0604020202020204" pitchFamily="34" charset="0"/>
            </a:endParaRPr>
          </a:p>
        </p:txBody>
      </p:sp>
      <p:sp>
        <p:nvSpPr>
          <p:cNvPr id="5" name="TextBox 4"/>
          <p:cNvSpPr txBox="1"/>
          <p:nvPr/>
        </p:nvSpPr>
        <p:spPr>
          <a:xfrm>
            <a:off x="546542" y="1990035"/>
            <a:ext cx="11087100" cy="3862596"/>
          </a:xfrm>
          <a:prstGeom prst="rect">
            <a:avLst/>
          </a:prstGeom>
          <a:noFill/>
        </p:spPr>
        <p:txBody>
          <a:bodyPr wrap="square" rtlCol="0">
            <a:spAutoFit/>
          </a:bodyPr>
          <a:lstStyle/>
          <a:p>
            <a:pPr marL="285750" indent="-285750" algn="just">
              <a:lnSpc>
                <a:spcPts val="2120"/>
              </a:lnSpc>
              <a:buFont typeface="Arial"/>
              <a:buChar char="•"/>
            </a:pPr>
            <a:r>
              <a:rPr lang="es-CO" sz="2200" dirty="0">
                <a:solidFill>
                  <a:srgbClr val="1D68B4"/>
                </a:solidFill>
                <a:latin typeface="Arial" panose="020B0604020202020204" pitchFamily="34" charset="0"/>
                <a:cs typeface="Arial" panose="020B0604020202020204" pitchFamily="34" charset="0"/>
              </a:rPr>
              <a:t>No es posible establecer el grado de riesgo de isquemia o necrosis intestinal no oclusiva (I/NMNO) únicamente con base en la dosis empleada de vasopresores. Se presenta en pacientes de cirugía, trauma y quemaduras y cuando la nutrición se administra a nivel yeyunal. Su mortalidad es elevada.</a:t>
            </a:r>
          </a:p>
          <a:p>
            <a:pPr marL="285750" indent="-285750" algn="just">
              <a:lnSpc>
                <a:spcPts val="2120"/>
              </a:lnSpc>
              <a:buFont typeface="Arial"/>
              <a:buChar char="•"/>
            </a:pPr>
            <a:endParaRPr lang="es-CO" sz="2200" dirty="0">
              <a:solidFill>
                <a:srgbClr val="1D68B4"/>
              </a:solidFill>
              <a:latin typeface="Arial" panose="020B0604020202020204" pitchFamily="34" charset="0"/>
              <a:cs typeface="Arial" panose="020B0604020202020204" pitchFamily="34" charset="0"/>
            </a:endParaRPr>
          </a:p>
          <a:p>
            <a:pPr marL="285750" indent="-285750" algn="just">
              <a:lnSpc>
                <a:spcPts val="2120"/>
              </a:lnSpc>
              <a:buFont typeface="Arial"/>
              <a:buChar char="•"/>
            </a:pPr>
            <a:r>
              <a:rPr lang="es-CO" sz="2200" dirty="0">
                <a:solidFill>
                  <a:srgbClr val="1D68B4"/>
                </a:solidFill>
                <a:latin typeface="Arial" panose="020B0604020202020204" pitchFamily="34" charset="0"/>
                <a:cs typeface="Arial" panose="020B0604020202020204" pitchFamily="34" charset="0"/>
              </a:rPr>
              <a:t>La nutrición enteral debe iniciarse en dosis trófica (10 – 20 cc/hora) con incrementos graduales en pacientes con dosis estables o en descenso de vasopresores.</a:t>
            </a:r>
          </a:p>
          <a:p>
            <a:pPr marL="285750" indent="-285750" algn="just">
              <a:lnSpc>
                <a:spcPts val="2120"/>
              </a:lnSpc>
              <a:buFont typeface="Arial"/>
              <a:buChar char="•"/>
            </a:pPr>
            <a:endParaRPr lang="es-CO" sz="2200" dirty="0">
              <a:solidFill>
                <a:srgbClr val="1D68B4"/>
              </a:solidFill>
              <a:latin typeface="Arial" panose="020B0604020202020204" pitchFamily="34" charset="0"/>
              <a:cs typeface="Arial" panose="020B0604020202020204" pitchFamily="34" charset="0"/>
            </a:endParaRPr>
          </a:p>
          <a:p>
            <a:pPr marL="285750" indent="-285750" algn="just">
              <a:lnSpc>
                <a:spcPts val="2120"/>
              </a:lnSpc>
              <a:buFont typeface="Arial"/>
              <a:buChar char="•"/>
            </a:pPr>
            <a:r>
              <a:rPr lang="es-CO" sz="2200" dirty="0">
                <a:solidFill>
                  <a:srgbClr val="1D68B4"/>
                </a:solidFill>
                <a:latin typeface="Arial" panose="020B0604020202020204" pitchFamily="34" charset="0"/>
                <a:cs typeface="Arial" panose="020B0604020202020204" pitchFamily="34" charset="0"/>
              </a:rPr>
              <a:t>La reposición de volumen siempre es prioritaria frente al inicio</a:t>
            </a:r>
            <a:br>
              <a:rPr lang="es-CO" sz="2200" dirty="0">
                <a:solidFill>
                  <a:srgbClr val="1D68B4"/>
                </a:solidFill>
                <a:latin typeface="Arial" panose="020B0604020202020204" pitchFamily="34" charset="0"/>
                <a:cs typeface="Arial" panose="020B0604020202020204" pitchFamily="34" charset="0"/>
              </a:rPr>
            </a:br>
            <a:r>
              <a:rPr lang="es-CO" sz="2200" dirty="0">
                <a:solidFill>
                  <a:srgbClr val="1D68B4"/>
                </a:solidFill>
                <a:latin typeface="Arial" panose="020B0604020202020204" pitchFamily="34" charset="0"/>
                <a:cs typeface="Arial" panose="020B0604020202020204" pitchFamily="34" charset="0"/>
              </a:rPr>
              <a:t>de nutrición enteral.</a:t>
            </a:r>
          </a:p>
          <a:p>
            <a:pPr marL="285750" indent="-285750" algn="just">
              <a:lnSpc>
                <a:spcPts val="2120"/>
              </a:lnSpc>
              <a:buFont typeface="Arial"/>
              <a:buChar char="•"/>
            </a:pPr>
            <a:endParaRPr lang="es-CO" sz="2200" dirty="0">
              <a:solidFill>
                <a:srgbClr val="1D68B4"/>
              </a:solidFill>
              <a:latin typeface="Arial" panose="020B0604020202020204" pitchFamily="34" charset="0"/>
              <a:cs typeface="Arial" panose="020B0604020202020204" pitchFamily="34" charset="0"/>
            </a:endParaRPr>
          </a:p>
          <a:p>
            <a:pPr marL="285750" indent="-285750" algn="just">
              <a:lnSpc>
                <a:spcPts val="2120"/>
              </a:lnSpc>
              <a:buFont typeface="Arial"/>
              <a:buChar char="•"/>
            </a:pPr>
            <a:r>
              <a:rPr lang="es-CO" sz="2200" dirty="0">
                <a:solidFill>
                  <a:srgbClr val="1D68B4"/>
                </a:solidFill>
                <a:latin typeface="Arial" panose="020B0604020202020204" pitchFamily="34" charset="0"/>
                <a:cs typeface="Arial" panose="020B0604020202020204" pitchFamily="34" charset="0"/>
              </a:rPr>
              <a:t>Las fórmulas de alta osmolaridad (&gt; 700 mOsm) o con alto contenido de fibra en especial insoluble facilitan el paso de líquido al lumen intestinal alterando la perfusión y la motilidad.</a:t>
            </a:r>
          </a:p>
        </p:txBody>
      </p:sp>
      <p:sp>
        <p:nvSpPr>
          <p:cNvPr id="6" name="TextBox 5"/>
          <p:cNvSpPr txBox="1"/>
          <p:nvPr/>
        </p:nvSpPr>
        <p:spPr>
          <a:xfrm>
            <a:off x="819150" y="6027682"/>
            <a:ext cx="4968552" cy="400110"/>
          </a:xfrm>
          <a:prstGeom prst="rect">
            <a:avLst/>
          </a:prstGeom>
          <a:noFill/>
        </p:spPr>
        <p:txBody>
          <a:bodyPr wrap="square" rtlCol="0">
            <a:spAutoFit/>
          </a:bodyPr>
          <a:lstStyle/>
          <a:p>
            <a:r>
              <a:rPr lang="es-CO" sz="1000" i="1" dirty="0">
                <a:solidFill>
                  <a:srgbClr val="1D68B4"/>
                </a:solidFill>
                <a:latin typeface="Arial" panose="020B0604020202020204" pitchFamily="34" charset="0"/>
                <a:ea typeface="Calibri" panose="020F0502020204030204" pitchFamily="34" charset="0"/>
                <a:cs typeface="Arial" panose="020B0604020202020204" pitchFamily="34" charset="0"/>
              </a:rPr>
              <a:t>Yang S, </a:t>
            </a:r>
            <a:r>
              <a:rPr lang="es-CO" sz="1000" i="1" dirty="0" err="1">
                <a:solidFill>
                  <a:srgbClr val="1D68B4"/>
                </a:solidFill>
                <a:latin typeface="Arial" panose="020B0604020202020204" pitchFamily="34" charset="0"/>
                <a:ea typeface="Calibri" panose="020F0502020204030204" pitchFamily="34" charset="0"/>
                <a:cs typeface="Arial" panose="020B0604020202020204" pitchFamily="34" charset="0"/>
              </a:rPr>
              <a:t>Xingyang</a:t>
            </a:r>
            <a:r>
              <a:rPr lang="es-CO" sz="1000" i="1" dirty="0">
                <a:solidFill>
                  <a:srgbClr val="1D68B4"/>
                </a:solidFill>
                <a:latin typeface="Arial" panose="020B0604020202020204" pitchFamily="34" charset="0"/>
                <a:ea typeface="Calibri" panose="020F0502020204030204" pitchFamily="34" charset="0"/>
                <a:cs typeface="Arial" panose="020B0604020202020204" pitchFamily="34" charset="0"/>
              </a:rPr>
              <a:t> W et al NCP (2014) 29, 90 – 96.</a:t>
            </a:r>
            <a:endParaRPr lang="es-CO" sz="1000" i="1" dirty="0">
              <a:solidFill>
                <a:srgbClr val="1D68B4"/>
              </a:solidFill>
              <a:latin typeface="Arial" panose="020B0604020202020204" pitchFamily="34" charset="0"/>
              <a:cs typeface="Arial" panose="020B0604020202020204" pitchFamily="34" charset="0"/>
            </a:endParaRPr>
          </a:p>
          <a:p>
            <a:endParaRPr lang="en-US" sz="1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95936044"/>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idx="1"/>
          </p:nvPr>
        </p:nvSpPr>
        <p:spPr>
          <a:xfrm>
            <a:off x="2199123" y="2203242"/>
            <a:ext cx="7836425" cy="3473657"/>
          </a:xfrm>
        </p:spPr>
        <p:txBody>
          <a:bodyPr>
            <a:noAutofit/>
          </a:bodyPr>
          <a:lstStyle/>
          <a:p>
            <a:pPr marL="0" indent="0">
              <a:buNone/>
            </a:pPr>
            <a:r>
              <a:rPr lang="es-CO" sz="2400" b="1" dirty="0">
                <a:solidFill>
                  <a:srgbClr val="0070C0"/>
                </a:solidFill>
                <a:latin typeface="Arial" panose="020B0604020202020204" pitchFamily="34" charset="0"/>
                <a:cs typeface="Arial" panose="020B0604020202020204" pitchFamily="34" charset="0"/>
              </a:rPr>
              <a:t>La nutrición enteral debe evitarse cuando:</a:t>
            </a:r>
          </a:p>
          <a:p>
            <a:endParaRPr lang="es-CO" sz="2400" dirty="0">
              <a:solidFill>
                <a:srgbClr val="0070C0"/>
              </a:solidFill>
              <a:latin typeface="Arial" panose="020B0604020202020204" pitchFamily="34" charset="0"/>
              <a:cs typeface="Arial" panose="020B0604020202020204" pitchFamily="34" charset="0"/>
            </a:endParaRPr>
          </a:p>
          <a:p>
            <a:pPr marL="363600" indent="-327600" algn="just">
              <a:lnSpc>
                <a:spcPts val="2800"/>
              </a:lnSpc>
              <a:buFont typeface="Arial"/>
              <a:buChar char="•"/>
            </a:pPr>
            <a:r>
              <a:rPr lang="es-CO" sz="2400" dirty="0">
                <a:solidFill>
                  <a:srgbClr val="0070C0"/>
                </a:solidFill>
                <a:latin typeface="Arial" panose="020B0604020202020204" pitchFamily="34" charset="0"/>
                <a:cs typeface="Arial" panose="020B0604020202020204" pitchFamily="34" charset="0"/>
              </a:rPr>
              <a:t>Presión arterial media &lt; 50 </a:t>
            </a:r>
            <a:r>
              <a:rPr lang="es-CO" sz="2400" dirty="0" err="1">
                <a:solidFill>
                  <a:srgbClr val="0070C0"/>
                </a:solidFill>
                <a:latin typeface="Arial" panose="020B0604020202020204" pitchFamily="34" charset="0"/>
                <a:cs typeface="Arial" panose="020B0604020202020204" pitchFamily="34" charset="0"/>
              </a:rPr>
              <a:t>mmHg</a:t>
            </a:r>
            <a:endParaRPr lang="es-CO" sz="2400" dirty="0">
              <a:solidFill>
                <a:srgbClr val="0070C0"/>
              </a:solidFill>
              <a:latin typeface="Arial" panose="020B0604020202020204" pitchFamily="34" charset="0"/>
              <a:cs typeface="Arial" panose="020B0604020202020204" pitchFamily="34" charset="0"/>
            </a:endParaRPr>
          </a:p>
          <a:p>
            <a:pPr marL="363600" indent="-327600" algn="just">
              <a:lnSpc>
                <a:spcPts val="2800"/>
              </a:lnSpc>
              <a:buFont typeface="Arial"/>
              <a:buChar char="•"/>
            </a:pPr>
            <a:r>
              <a:rPr lang="es-CO" sz="2400" dirty="0">
                <a:solidFill>
                  <a:srgbClr val="0070C0"/>
                </a:solidFill>
                <a:latin typeface="Arial" panose="020B0604020202020204" pitchFamily="34" charset="0"/>
                <a:cs typeface="Arial" panose="020B0604020202020204" pitchFamily="34" charset="0"/>
              </a:rPr>
              <a:t>Se requiere del inicio, adición o escalado de dosis de vasopresores (epinefrina, norepinefrina, dopamina, fenilefrina, vasopresina).</a:t>
            </a:r>
          </a:p>
          <a:p>
            <a:pPr marL="363600" indent="-327600" algn="just">
              <a:lnSpc>
                <a:spcPts val="2800"/>
              </a:lnSpc>
              <a:buFont typeface="Arial"/>
              <a:buChar char="•"/>
            </a:pPr>
            <a:r>
              <a:rPr lang="es-CO" sz="2400" dirty="0">
                <a:solidFill>
                  <a:srgbClr val="0070C0"/>
                </a:solidFill>
                <a:latin typeface="Arial" panose="020B0604020202020204" pitchFamily="34" charset="0"/>
                <a:cs typeface="Arial" panose="020B0604020202020204" pitchFamily="34" charset="0"/>
              </a:rPr>
              <a:t>Sospecha clínica o radiológica de isquemia o necrosis intestinal no oclusiva.</a:t>
            </a:r>
          </a:p>
          <a:p>
            <a:endParaRPr lang="en-US" sz="2400" dirty="0">
              <a:solidFill>
                <a:srgbClr val="0070C0"/>
              </a:solidFill>
              <a:latin typeface="Arial" panose="020B0604020202020204" pitchFamily="34" charset="0"/>
              <a:cs typeface="Arial" panose="020B0604020202020204" pitchFamily="34" charset="0"/>
            </a:endParaRPr>
          </a:p>
        </p:txBody>
      </p:sp>
      <p:sp>
        <p:nvSpPr>
          <p:cNvPr id="6" name="TextBox 5"/>
          <p:cNvSpPr txBox="1"/>
          <p:nvPr/>
        </p:nvSpPr>
        <p:spPr>
          <a:xfrm>
            <a:off x="2199123" y="5760297"/>
            <a:ext cx="4392488" cy="400110"/>
          </a:xfrm>
          <a:prstGeom prst="rect">
            <a:avLst/>
          </a:prstGeom>
          <a:noFill/>
        </p:spPr>
        <p:txBody>
          <a:bodyPr wrap="square" rtlCol="0">
            <a:spAutoFit/>
          </a:bodyPr>
          <a:lstStyle/>
          <a:p>
            <a:r>
              <a:rPr lang="es-CO" sz="1000" i="1" dirty="0">
                <a:solidFill>
                  <a:srgbClr val="1D68B4"/>
                </a:solidFill>
                <a:latin typeface="Arial" panose="020B0604020202020204" pitchFamily="34" charset="0"/>
                <a:ea typeface="Calibri" panose="020F0502020204030204" pitchFamily="34" charset="0"/>
                <a:cs typeface="Arial" panose="020B0604020202020204" pitchFamily="34" charset="0"/>
              </a:rPr>
              <a:t>Mc  Clave et al JPEN(2016) 40, 159 – 211.</a:t>
            </a:r>
            <a:endParaRPr lang="es-CO" sz="1000" i="1" dirty="0">
              <a:solidFill>
                <a:srgbClr val="1D68B4"/>
              </a:solidFill>
              <a:latin typeface="Arial" panose="020B0604020202020204" pitchFamily="34" charset="0"/>
              <a:cs typeface="Arial" panose="020B0604020202020204" pitchFamily="34" charset="0"/>
            </a:endParaRPr>
          </a:p>
          <a:p>
            <a:endParaRPr lang="en-US" sz="1000" dirty="0">
              <a:latin typeface="Arial" panose="020B0604020202020204" pitchFamily="34" charset="0"/>
              <a:cs typeface="Arial" panose="020B0604020202020204" pitchFamily="34" charset="0"/>
            </a:endParaRPr>
          </a:p>
        </p:txBody>
      </p:sp>
      <p:sp>
        <p:nvSpPr>
          <p:cNvPr id="10" name="TextBox 3">
            <a:extLst>
              <a:ext uri="{FF2B5EF4-FFF2-40B4-BE49-F238E27FC236}">
                <a16:creationId xmlns:a16="http://schemas.microsoft.com/office/drawing/2014/main" id="{FE22F42D-1CC2-7644-91C5-E62ED78A6B01}"/>
              </a:ext>
            </a:extLst>
          </p:cNvPr>
          <p:cNvSpPr txBox="1"/>
          <p:nvPr/>
        </p:nvSpPr>
        <p:spPr>
          <a:xfrm>
            <a:off x="1913628" y="150074"/>
            <a:ext cx="8352928" cy="1569660"/>
          </a:xfrm>
          <a:prstGeom prst="rect">
            <a:avLst/>
          </a:prstGeom>
          <a:noFill/>
        </p:spPr>
        <p:txBody>
          <a:bodyPr wrap="square" rtlCol="0">
            <a:spAutoFit/>
          </a:bodyPr>
          <a:lstStyle/>
          <a:p>
            <a:pPr algn="ctr"/>
            <a:r>
              <a:rPr lang="es-419" sz="3200" b="1" dirty="0">
                <a:solidFill>
                  <a:srgbClr val="1D68B4"/>
                </a:solidFill>
                <a:latin typeface="Arial" panose="020B0604020202020204" pitchFamily="34" charset="0"/>
                <a:cs typeface="Arial" panose="020B0604020202020204" pitchFamily="34" charset="0"/>
              </a:rPr>
              <a:t>Consideraciones para el uso de </a:t>
            </a:r>
          </a:p>
          <a:p>
            <a:pPr algn="ctr"/>
            <a:r>
              <a:rPr lang="es-419" sz="3200" b="1" dirty="0">
                <a:solidFill>
                  <a:srgbClr val="1D68B4"/>
                </a:solidFill>
                <a:latin typeface="Arial" panose="020B0604020202020204" pitchFamily="34" charset="0"/>
                <a:cs typeface="Arial" panose="020B0604020202020204" pitchFamily="34" charset="0"/>
              </a:rPr>
              <a:t>nutrición enteral en pacientes con </a:t>
            </a:r>
          </a:p>
          <a:p>
            <a:pPr algn="ctr"/>
            <a:r>
              <a:rPr lang="es-419" sz="3200" b="1" dirty="0">
                <a:solidFill>
                  <a:srgbClr val="1D68B4"/>
                </a:solidFill>
                <a:latin typeface="Arial" panose="020B0604020202020204" pitchFamily="34" charset="0"/>
                <a:cs typeface="Arial" panose="020B0604020202020204" pitchFamily="34" charset="0"/>
              </a:rPr>
              <a:t>requerimiento de </a:t>
            </a:r>
            <a:r>
              <a:rPr lang="es-419" sz="3200" b="1" dirty="0" err="1">
                <a:solidFill>
                  <a:srgbClr val="1D68B4"/>
                </a:solidFill>
                <a:latin typeface="Arial" panose="020B0604020202020204" pitchFamily="34" charset="0"/>
                <a:cs typeface="Arial" panose="020B0604020202020204" pitchFamily="34" charset="0"/>
              </a:rPr>
              <a:t>vasopresores</a:t>
            </a:r>
            <a:endParaRPr lang="es-419" sz="3200" b="1" dirty="0">
              <a:solidFill>
                <a:srgbClr val="1D68B4"/>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56181697"/>
      </p:ext>
    </p:extLst>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4"/>
          <p:cNvSpPr>
            <a:spLocks noGrp="1"/>
          </p:cNvSpPr>
          <p:nvPr>
            <p:ph type="title"/>
          </p:nvPr>
        </p:nvSpPr>
        <p:spPr>
          <a:xfrm>
            <a:off x="1964686" y="365956"/>
            <a:ext cx="8262628" cy="1231899"/>
          </a:xfrm>
        </p:spPr>
        <p:txBody>
          <a:bodyPr>
            <a:noAutofit/>
          </a:bodyPr>
          <a:lstStyle/>
          <a:p>
            <a:pPr algn="ctr"/>
            <a:r>
              <a:rPr lang="es-CO" sz="3200" b="1" dirty="0">
                <a:solidFill>
                  <a:srgbClr val="1D68B4"/>
                </a:solidFill>
                <a:latin typeface="Arial" panose="020B0604020202020204" pitchFamily="34" charset="0"/>
                <a:cs typeface="Arial" panose="020B0604020202020204" pitchFamily="34" charset="0"/>
              </a:rPr>
              <a:t>La ausencia de ruidos intestinales</a:t>
            </a:r>
            <a:br>
              <a:rPr lang="es-CO" sz="3200" b="1" dirty="0">
                <a:solidFill>
                  <a:srgbClr val="1D68B4"/>
                </a:solidFill>
                <a:latin typeface="Arial" panose="020B0604020202020204" pitchFamily="34" charset="0"/>
                <a:cs typeface="Arial" panose="020B0604020202020204" pitchFamily="34" charset="0"/>
              </a:rPr>
            </a:br>
            <a:r>
              <a:rPr lang="es-CO" sz="3200" b="1" dirty="0">
                <a:solidFill>
                  <a:srgbClr val="1D68B4"/>
                </a:solidFill>
                <a:latin typeface="Arial" panose="020B0604020202020204" pitchFamily="34" charset="0"/>
                <a:cs typeface="Arial" panose="020B0604020202020204" pitchFamily="34" charset="0"/>
              </a:rPr>
              <a:t>NO es una contraindicación para</a:t>
            </a:r>
            <a:br>
              <a:rPr lang="es-CO" sz="3200" b="1" dirty="0">
                <a:solidFill>
                  <a:srgbClr val="1D68B4"/>
                </a:solidFill>
                <a:latin typeface="Arial" panose="020B0604020202020204" pitchFamily="34" charset="0"/>
                <a:cs typeface="Arial" panose="020B0604020202020204" pitchFamily="34" charset="0"/>
              </a:rPr>
            </a:br>
            <a:r>
              <a:rPr lang="es-CO" sz="3200" b="1" dirty="0">
                <a:solidFill>
                  <a:srgbClr val="1D68B4"/>
                </a:solidFill>
                <a:latin typeface="Arial" panose="020B0604020202020204" pitchFamily="34" charset="0"/>
                <a:cs typeface="Arial" panose="020B0604020202020204" pitchFamily="34" charset="0"/>
              </a:rPr>
              <a:t>la nutrición enteral</a:t>
            </a:r>
          </a:p>
        </p:txBody>
      </p:sp>
      <p:sp>
        <p:nvSpPr>
          <p:cNvPr id="3" name="Text Box 12"/>
          <p:cNvSpPr txBox="1">
            <a:spLocks noChangeArrowheads="1"/>
          </p:cNvSpPr>
          <p:nvPr/>
        </p:nvSpPr>
        <p:spPr bwMode="auto">
          <a:xfrm>
            <a:off x="820390" y="5892209"/>
            <a:ext cx="5410200" cy="246221"/>
          </a:xfrm>
          <a:prstGeom prst="rect">
            <a:avLst/>
          </a:prstGeom>
          <a:noFill/>
          <a:ln w="9525">
            <a:noFill/>
            <a:miter lim="800000"/>
            <a:headEnd/>
            <a:tailEnd/>
          </a:ln>
        </p:spPr>
        <p:txBody>
          <a:bodyPr wrap="square">
            <a:prstTxWarp prst="textNoShape">
              <a:avLst/>
            </a:prstTxWarp>
            <a:spAutoFit/>
          </a:bodyPr>
          <a:lstStyle/>
          <a:p>
            <a:r>
              <a:rPr lang="en-US" sz="1000" i="1" dirty="0" err="1">
                <a:solidFill>
                  <a:srgbClr val="1D68B4"/>
                </a:solidFill>
                <a:latin typeface="Arial" panose="020B0604020202020204" pitchFamily="34" charset="0"/>
                <a:ea typeface="Arial"/>
                <a:cs typeface="Arial" panose="020B0604020202020204" pitchFamily="34" charset="0"/>
              </a:rPr>
              <a:t>Waldhausen</a:t>
            </a:r>
            <a:r>
              <a:rPr lang="en-US" sz="1000" i="1" dirty="0">
                <a:solidFill>
                  <a:srgbClr val="1D68B4"/>
                </a:solidFill>
                <a:latin typeface="Arial" panose="020B0604020202020204" pitchFamily="34" charset="0"/>
                <a:ea typeface="Arial"/>
                <a:cs typeface="Arial" panose="020B0604020202020204" pitchFamily="34" charset="0"/>
              </a:rPr>
              <a:t> J. et. al. Ann Surg 1990;211:777-784.</a:t>
            </a:r>
          </a:p>
        </p:txBody>
      </p:sp>
      <p:pic>
        <p:nvPicPr>
          <p:cNvPr id="4" name="Picture 3" descr="estomago.psd"/>
          <p:cNvPicPr>
            <a:picLocks noChangeAspect="1"/>
          </p:cNvPicPr>
          <p:nvPr/>
        </p:nvPicPr>
        <p:blipFill>
          <a:blip r:embed="rId3"/>
          <a:stretch>
            <a:fillRect/>
          </a:stretch>
        </p:blipFill>
        <p:spPr>
          <a:xfrm>
            <a:off x="4273801" y="2057400"/>
            <a:ext cx="2701881" cy="3810000"/>
          </a:xfrm>
          <a:prstGeom prst="rect">
            <a:avLst/>
          </a:prstGeom>
        </p:spPr>
      </p:pic>
      <p:cxnSp>
        <p:nvCxnSpPr>
          <p:cNvPr id="5" name="Straight Arrow Connector 4"/>
          <p:cNvCxnSpPr>
            <a:endCxn id="10" idx="1"/>
          </p:cNvCxnSpPr>
          <p:nvPr/>
        </p:nvCxnSpPr>
        <p:spPr bwMode="auto">
          <a:xfrm>
            <a:off x="6572249" y="5015331"/>
            <a:ext cx="945538" cy="175229"/>
          </a:xfrm>
          <a:prstGeom prst="straightConnector1">
            <a:avLst/>
          </a:prstGeom>
          <a:solidFill>
            <a:schemeClr val="accent1"/>
          </a:solidFill>
          <a:ln w="28575" cap="flat" cmpd="sng" algn="ctr">
            <a:solidFill>
              <a:schemeClr val="accent6">
                <a:alpha val="94000"/>
              </a:schemeClr>
            </a:solidFill>
            <a:prstDash val="solid"/>
            <a:round/>
            <a:headEnd type="oval" w="med" len="med"/>
            <a:tailEnd type="oval"/>
          </a:ln>
          <a:effectLst/>
        </p:spPr>
      </p:cxnSp>
      <p:cxnSp>
        <p:nvCxnSpPr>
          <p:cNvPr id="6" name="Straight Arrow Connector 5"/>
          <p:cNvCxnSpPr/>
          <p:nvPr/>
        </p:nvCxnSpPr>
        <p:spPr bwMode="auto">
          <a:xfrm flipV="1">
            <a:off x="5962650" y="3048000"/>
            <a:ext cx="2057400" cy="838200"/>
          </a:xfrm>
          <a:prstGeom prst="straightConnector1">
            <a:avLst/>
          </a:prstGeom>
          <a:solidFill>
            <a:schemeClr val="accent1"/>
          </a:solidFill>
          <a:ln w="28575" cap="flat" cmpd="sng" algn="ctr">
            <a:solidFill>
              <a:schemeClr val="accent6">
                <a:alpha val="94000"/>
              </a:schemeClr>
            </a:solidFill>
            <a:prstDash val="solid"/>
            <a:round/>
            <a:headEnd type="oval" w="med" len="med"/>
            <a:tailEnd type="oval"/>
          </a:ln>
          <a:effectLst/>
        </p:spPr>
      </p:cxnSp>
      <p:cxnSp>
        <p:nvCxnSpPr>
          <p:cNvPr id="7" name="Straight Arrow Connector 6"/>
          <p:cNvCxnSpPr>
            <a:cxnSpLocks/>
          </p:cNvCxnSpPr>
          <p:nvPr/>
        </p:nvCxnSpPr>
        <p:spPr bwMode="auto">
          <a:xfrm flipH="1" flipV="1">
            <a:off x="2895600" y="2460045"/>
            <a:ext cx="2990851" cy="664155"/>
          </a:xfrm>
          <a:prstGeom prst="straightConnector1">
            <a:avLst/>
          </a:prstGeom>
          <a:solidFill>
            <a:schemeClr val="accent1"/>
          </a:solidFill>
          <a:ln w="25400" cap="flat" cmpd="sng" algn="ctr">
            <a:solidFill>
              <a:schemeClr val="accent6">
                <a:alpha val="94000"/>
              </a:schemeClr>
            </a:solidFill>
            <a:prstDash val="solid"/>
            <a:round/>
            <a:headEnd type="oval" w="med" len="med"/>
            <a:tailEnd type="oval"/>
          </a:ln>
          <a:effectLst/>
        </p:spPr>
      </p:cxnSp>
      <p:sp>
        <p:nvSpPr>
          <p:cNvPr id="8" name="TextBox 7"/>
          <p:cNvSpPr txBox="1"/>
          <p:nvPr/>
        </p:nvSpPr>
        <p:spPr>
          <a:xfrm>
            <a:off x="820390" y="1964566"/>
            <a:ext cx="2471963" cy="1569660"/>
          </a:xfrm>
          <a:prstGeom prst="rect">
            <a:avLst/>
          </a:prstGeom>
          <a:noFill/>
        </p:spPr>
        <p:txBody>
          <a:bodyPr wrap="square" rtlCol="0">
            <a:spAutoFit/>
          </a:bodyPr>
          <a:lstStyle/>
          <a:p>
            <a:r>
              <a:rPr lang="es-CO" sz="2400" b="1" dirty="0">
                <a:solidFill>
                  <a:srgbClr val="1969B5"/>
                </a:solidFill>
                <a:latin typeface="Arial" panose="020B0604020202020204" pitchFamily="34" charset="0"/>
                <a:cs typeface="Arial" panose="020B0604020202020204" pitchFamily="34" charset="0"/>
              </a:rPr>
              <a:t>Actividad </a:t>
            </a:r>
            <a:r>
              <a:rPr lang="es-CO" sz="2400" b="1" dirty="0" err="1">
                <a:solidFill>
                  <a:srgbClr val="1969B5"/>
                </a:solidFill>
                <a:latin typeface="Arial" panose="020B0604020202020204" pitchFamily="34" charset="0"/>
                <a:cs typeface="Arial" panose="020B0604020202020204" pitchFamily="34" charset="0"/>
              </a:rPr>
              <a:t>Mioeléctrica</a:t>
            </a:r>
            <a:endParaRPr lang="es-CO" sz="2400" b="1" dirty="0">
              <a:solidFill>
                <a:srgbClr val="1969B5"/>
              </a:solidFill>
              <a:latin typeface="Arial" panose="020B0604020202020204" pitchFamily="34" charset="0"/>
              <a:cs typeface="Arial" panose="020B0604020202020204" pitchFamily="34" charset="0"/>
            </a:endParaRPr>
          </a:p>
          <a:p>
            <a:r>
              <a:rPr lang="es-ES_tradnl" sz="2400" b="1" dirty="0">
                <a:solidFill>
                  <a:srgbClr val="1969B5"/>
                </a:solidFill>
                <a:latin typeface="Arial" panose="020B0604020202020204" pitchFamily="34" charset="0"/>
                <a:cs typeface="Arial" panose="020B0604020202020204" pitchFamily="34" charset="0"/>
              </a:rPr>
              <a:t>Gástrica 24 horas</a:t>
            </a:r>
          </a:p>
        </p:txBody>
      </p:sp>
      <p:sp>
        <p:nvSpPr>
          <p:cNvPr id="9" name="TextBox 8"/>
          <p:cNvSpPr txBox="1"/>
          <p:nvPr/>
        </p:nvSpPr>
        <p:spPr>
          <a:xfrm>
            <a:off x="8096250" y="2439632"/>
            <a:ext cx="3760662" cy="1569660"/>
          </a:xfrm>
          <a:prstGeom prst="rect">
            <a:avLst/>
          </a:prstGeom>
          <a:noFill/>
        </p:spPr>
        <p:txBody>
          <a:bodyPr wrap="square" rtlCol="0">
            <a:spAutoFit/>
          </a:bodyPr>
          <a:lstStyle/>
          <a:p>
            <a:r>
              <a:rPr lang="es-CO" sz="2400" b="1" dirty="0">
                <a:solidFill>
                  <a:srgbClr val="1969B5"/>
                </a:solidFill>
                <a:latin typeface="Arial" panose="020B0604020202020204" pitchFamily="34" charset="0"/>
                <a:cs typeface="Arial" panose="020B0604020202020204" pitchFamily="34" charset="0"/>
              </a:rPr>
              <a:t>Actividad </a:t>
            </a:r>
            <a:r>
              <a:rPr lang="es-CO" sz="2400" b="1" dirty="0" err="1">
                <a:solidFill>
                  <a:srgbClr val="1969B5"/>
                </a:solidFill>
                <a:latin typeface="Arial" panose="020B0604020202020204" pitchFamily="34" charset="0"/>
                <a:cs typeface="Arial" panose="020B0604020202020204" pitchFamily="34" charset="0"/>
              </a:rPr>
              <a:t>mioeléctrica</a:t>
            </a:r>
            <a:endParaRPr lang="es-CO" sz="2400" b="1" dirty="0">
              <a:solidFill>
                <a:srgbClr val="1969B5"/>
              </a:solidFill>
              <a:latin typeface="Arial" panose="020B0604020202020204" pitchFamily="34" charset="0"/>
              <a:cs typeface="Arial" panose="020B0604020202020204" pitchFamily="34" charset="0"/>
            </a:endParaRPr>
          </a:p>
          <a:p>
            <a:r>
              <a:rPr lang="es-CO" sz="2400" b="1" dirty="0">
                <a:solidFill>
                  <a:srgbClr val="1969B5"/>
                </a:solidFill>
                <a:latin typeface="Arial" panose="020B0604020202020204" pitchFamily="34" charset="0"/>
                <a:cs typeface="Arial" panose="020B0604020202020204" pitchFamily="34" charset="0"/>
              </a:rPr>
              <a:t>en el intestino delgado</a:t>
            </a:r>
          </a:p>
          <a:p>
            <a:r>
              <a:rPr lang="es-CO" sz="2400" b="1" dirty="0">
                <a:solidFill>
                  <a:srgbClr val="1969B5"/>
                </a:solidFill>
                <a:latin typeface="Arial" panose="020B0604020202020204" pitchFamily="34" charset="0"/>
                <a:cs typeface="Arial" panose="020B0604020202020204" pitchFamily="34" charset="0"/>
              </a:rPr>
              <a:t>4-8 horas</a:t>
            </a:r>
          </a:p>
          <a:p>
            <a:endParaRPr lang="es-ES_tradnl" sz="2400" dirty="0">
              <a:latin typeface="Arial" panose="020B0604020202020204" pitchFamily="34" charset="0"/>
              <a:cs typeface="Arial" panose="020B0604020202020204" pitchFamily="34" charset="0"/>
            </a:endParaRPr>
          </a:p>
        </p:txBody>
      </p:sp>
      <p:sp>
        <p:nvSpPr>
          <p:cNvPr id="10" name="TextBox 9"/>
          <p:cNvSpPr txBox="1"/>
          <p:nvPr/>
        </p:nvSpPr>
        <p:spPr>
          <a:xfrm>
            <a:off x="7517787" y="4405730"/>
            <a:ext cx="2020402" cy="1569660"/>
          </a:xfrm>
          <a:prstGeom prst="rect">
            <a:avLst/>
          </a:prstGeom>
          <a:noFill/>
        </p:spPr>
        <p:txBody>
          <a:bodyPr wrap="square" rtlCol="0">
            <a:spAutoFit/>
          </a:bodyPr>
          <a:lstStyle/>
          <a:p>
            <a:r>
              <a:rPr lang="es-CO" sz="2400" b="1" dirty="0">
                <a:solidFill>
                  <a:srgbClr val="1969B5"/>
                </a:solidFill>
                <a:latin typeface="Arial" panose="020B0604020202020204" pitchFamily="34" charset="0"/>
                <a:cs typeface="Arial" panose="020B0604020202020204" pitchFamily="34" charset="0"/>
              </a:rPr>
              <a:t>Actividad </a:t>
            </a:r>
            <a:r>
              <a:rPr lang="es-CO" sz="2400" b="1" dirty="0" err="1">
                <a:solidFill>
                  <a:srgbClr val="1969B5"/>
                </a:solidFill>
                <a:latin typeface="Arial" panose="020B0604020202020204" pitchFamily="34" charset="0"/>
                <a:cs typeface="Arial" panose="020B0604020202020204" pitchFamily="34" charset="0"/>
              </a:rPr>
              <a:t>mioeléctrica</a:t>
            </a:r>
            <a:endParaRPr lang="es-CO" sz="2400" b="1" dirty="0">
              <a:solidFill>
                <a:srgbClr val="1969B5"/>
              </a:solidFill>
              <a:latin typeface="Arial" panose="020B0604020202020204" pitchFamily="34" charset="0"/>
              <a:cs typeface="Arial" panose="020B0604020202020204" pitchFamily="34" charset="0"/>
            </a:endParaRPr>
          </a:p>
          <a:p>
            <a:r>
              <a:rPr lang="es-CO" sz="2400" b="1" dirty="0">
                <a:solidFill>
                  <a:srgbClr val="1969B5"/>
                </a:solidFill>
                <a:latin typeface="Arial" panose="020B0604020202020204" pitchFamily="34" charset="0"/>
                <a:cs typeface="Arial" panose="020B0604020202020204" pitchFamily="34" charset="0"/>
              </a:rPr>
              <a:t>en el colon 3-5 días</a:t>
            </a:r>
          </a:p>
        </p:txBody>
      </p:sp>
    </p:spTree>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85850" y="1905422"/>
            <a:ext cx="10706100" cy="2920671"/>
          </a:xfrm>
          <a:prstGeom prst="rect">
            <a:avLst/>
          </a:prstGeom>
          <a:noFill/>
        </p:spPr>
        <p:txBody>
          <a:bodyPr wrap="square" rtlCol="0">
            <a:spAutoFit/>
          </a:bodyPr>
          <a:lstStyle/>
          <a:p>
            <a:pPr>
              <a:lnSpc>
                <a:spcPts val="3160"/>
              </a:lnSpc>
            </a:pPr>
            <a:r>
              <a:rPr lang="es-CO" sz="2000" b="1" dirty="0">
                <a:solidFill>
                  <a:srgbClr val="1969B5"/>
                </a:solidFill>
                <a:latin typeface="Arial" panose="020B0604020202020204" pitchFamily="34" charset="0"/>
                <a:cs typeface="Arial" panose="020B0604020202020204" pitchFamily="34" charset="0"/>
              </a:rPr>
              <a:t>Protocolos de recuperación temprana después de cirugía (sigla en inglés: ERAS)</a:t>
            </a:r>
          </a:p>
          <a:p>
            <a:pPr indent="187200">
              <a:lnSpc>
                <a:spcPts val="3160"/>
              </a:lnSpc>
              <a:buFont typeface="Arial"/>
              <a:buChar char="•"/>
            </a:pPr>
            <a:r>
              <a:rPr lang="es-CO" sz="2000" dirty="0">
                <a:solidFill>
                  <a:srgbClr val="1969B5"/>
                </a:solidFill>
                <a:latin typeface="Arial" panose="020B0604020202020204" pitchFamily="34" charset="0"/>
                <a:cs typeface="Arial" panose="020B0604020202020204" pitchFamily="34" charset="0"/>
              </a:rPr>
              <a:t>Instaurar la alimentación temprana postoperatoria</a:t>
            </a:r>
          </a:p>
          <a:p>
            <a:pPr indent="187200">
              <a:lnSpc>
                <a:spcPts val="3160"/>
              </a:lnSpc>
              <a:buFont typeface="Arial"/>
              <a:buChar char="•"/>
            </a:pPr>
            <a:r>
              <a:rPr lang="es-CO" sz="2000" dirty="0">
                <a:solidFill>
                  <a:srgbClr val="1969B5"/>
                </a:solidFill>
                <a:latin typeface="Arial" panose="020B0604020202020204" pitchFamily="34" charset="0"/>
                <a:cs typeface="Arial" panose="020B0604020202020204" pitchFamily="34" charset="0"/>
              </a:rPr>
              <a:t>Otras características de los protocolos incluyen:</a:t>
            </a:r>
          </a:p>
          <a:p>
            <a:pPr marL="720000" indent="187200">
              <a:lnSpc>
                <a:spcPts val="3160"/>
              </a:lnSpc>
              <a:buFont typeface="Arial"/>
              <a:buChar char="•"/>
            </a:pPr>
            <a:r>
              <a:rPr lang="es-CO" sz="2000" dirty="0">
                <a:solidFill>
                  <a:srgbClr val="1969B5"/>
                </a:solidFill>
                <a:latin typeface="Arial" panose="020B0604020202020204" pitchFamily="34" charset="0"/>
                <a:cs typeface="Arial" panose="020B0604020202020204" pitchFamily="34" charset="0"/>
              </a:rPr>
              <a:t>Analgesia epidural adyuvante</a:t>
            </a:r>
          </a:p>
          <a:p>
            <a:pPr marL="720000" indent="187200">
              <a:lnSpc>
                <a:spcPts val="3160"/>
              </a:lnSpc>
              <a:buFont typeface="Arial"/>
              <a:buChar char="•"/>
            </a:pPr>
            <a:r>
              <a:rPr lang="es-CO" sz="2000" dirty="0">
                <a:solidFill>
                  <a:srgbClr val="1969B5"/>
                </a:solidFill>
                <a:latin typeface="Arial" panose="020B0604020202020204" pitchFamily="34" charset="0"/>
                <a:cs typeface="Arial" panose="020B0604020202020204" pitchFamily="34" charset="0"/>
              </a:rPr>
              <a:t>Control del dolor postoperatorio</a:t>
            </a:r>
          </a:p>
          <a:p>
            <a:pPr marL="720000" indent="187200">
              <a:lnSpc>
                <a:spcPts val="3160"/>
              </a:lnSpc>
              <a:buFont typeface="Arial"/>
              <a:buChar char="•"/>
            </a:pPr>
            <a:r>
              <a:rPr lang="es-CO" sz="2000" dirty="0">
                <a:solidFill>
                  <a:srgbClr val="1969B5"/>
                </a:solidFill>
                <a:latin typeface="Arial" panose="020B0604020202020204" pitchFamily="34" charset="0"/>
                <a:cs typeface="Arial" panose="020B0604020202020204" pitchFamily="34" charset="0"/>
              </a:rPr>
              <a:t>Extubación temprana</a:t>
            </a:r>
          </a:p>
          <a:p>
            <a:pPr marL="720000" indent="187200">
              <a:lnSpc>
                <a:spcPts val="3160"/>
              </a:lnSpc>
              <a:buFont typeface="Arial"/>
              <a:buChar char="•"/>
            </a:pPr>
            <a:r>
              <a:rPr lang="es-CO" sz="2000" dirty="0">
                <a:solidFill>
                  <a:srgbClr val="1969B5"/>
                </a:solidFill>
                <a:latin typeface="Arial" panose="020B0604020202020204" pitchFamily="34" charset="0"/>
                <a:cs typeface="Arial" panose="020B0604020202020204" pitchFamily="34" charset="0"/>
              </a:rPr>
              <a:t>Deambulación temprana</a:t>
            </a:r>
          </a:p>
        </p:txBody>
      </p:sp>
      <p:sp>
        <p:nvSpPr>
          <p:cNvPr id="3" name="TextBox 2"/>
          <p:cNvSpPr txBox="1"/>
          <p:nvPr/>
        </p:nvSpPr>
        <p:spPr>
          <a:xfrm>
            <a:off x="2438400" y="260407"/>
            <a:ext cx="7315200" cy="1415772"/>
          </a:xfrm>
          <a:prstGeom prst="rect">
            <a:avLst/>
          </a:prstGeom>
          <a:noFill/>
        </p:spPr>
        <p:txBody>
          <a:bodyPr wrap="square" rtlCol="0">
            <a:spAutoFit/>
          </a:bodyPr>
          <a:lstStyle/>
          <a:p>
            <a:pPr algn="ctr"/>
            <a:r>
              <a:rPr lang="es-CO" sz="3400" b="1" dirty="0">
                <a:solidFill>
                  <a:srgbClr val="1969B5"/>
                </a:solidFill>
                <a:latin typeface="Arial" panose="020B0604020202020204" pitchFamily="34" charset="0"/>
                <a:cs typeface="Arial" panose="020B0604020202020204" pitchFamily="34" charset="0"/>
              </a:rPr>
              <a:t>La nutrición enteral temprana previene o disminuye el íleo</a:t>
            </a:r>
          </a:p>
          <a:p>
            <a:pPr algn="ctr"/>
            <a:endParaRPr lang="es-ES_tradnl" b="1" dirty="0">
              <a:latin typeface="Arial" panose="020B0604020202020204" pitchFamily="34" charset="0"/>
              <a:cs typeface="Arial" panose="020B0604020202020204" pitchFamily="34" charset="0"/>
            </a:endParaRPr>
          </a:p>
        </p:txBody>
      </p:sp>
      <p:sp>
        <p:nvSpPr>
          <p:cNvPr id="4" name="TextBox 3"/>
          <p:cNvSpPr txBox="1"/>
          <p:nvPr/>
        </p:nvSpPr>
        <p:spPr>
          <a:xfrm>
            <a:off x="1085850" y="5931551"/>
            <a:ext cx="5042520" cy="400110"/>
          </a:xfrm>
          <a:prstGeom prst="rect">
            <a:avLst/>
          </a:prstGeom>
          <a:noFill/>
        </p:spPr>
        <p:txBody>
          <a:bodyPr wrap="square" rtlCol="0">
            <a:spAutoFit/>
          </a:bodyPr>
          <a:lstStyle/>
          <a:p>
            <a:r>
              <a:rPr lang="en-US" sz="1000" i="1" dirty="0">
                <a:solidFill>
                  <a:srgbClr val="1D68B4"/>
                </a:solidFill>
                <a:latin typeface="Arial" panose="020B0604020202020204" pitchFamily="34" charset="0"/>
                <a:ea typeface="Arial"/>
                <a:cs typeface="Arial" panose="020B0604020202020204" pitchFamily="34" charset="0"/>
              </a:rPr>
              <a:t>Carter J. et. al. Aust N Z J </a:t>
            </a:r>
            <a:r>
              <a:rPr lang="en-US" sz="1000" i="1" dirty="0" err="1">
                <a:solidFill>
                  <a:srgbClr val="1D68B4"/>
                </a:solidFill>
                <a:latin typeface="Arial" panose="020B0604020202020204" pitchFamily="34" charset="0"/>
                <a:ea typeface="Arial"/>
                <a:cs typeface="Arial" panose="020B0604020202020204" pitchFamily="34" charset="0"/>
              </a:rPr>
              <a:t>Obstel</a:t>
            </a:r>
            <a:r>
              <a:rPr lang="en-US" sz="1000" i="1" dirty="0">
                <a:solidFill>
                  <a:srgbClr val="1D68B4"/>
                </a:solidFill>
                <a:latin typeface="Arial" panose="020B0604020202020204" pitchFamily="34" charset="0"/>
                <a:ea typeface="Arial"/>
                <a:cs typeface="Arial" panose="020B0604020202020204" pitchFamily="34" charset="0"/>
              </a:rPr>
              <a:t> </a:t>
            </a:r>
            <a:r>
              <a:rPr lang="en-US" sz="1000" i="1" dirty="0" err="1">
                <a:solidFill>
                  <a:srgbClr val="1D68B4"/>
                </a:solidFill>
                <a:latin typeface="Arial" panose="020B0604020202020204" pitchFamily="34" charset="0"/>
                <a:ea typeface="Arial"/>
                <a:cs typeface="Arial" panose="020B0604020202020204" pitchFamily="34" charset="0"/>
              </a:rPr>
              <a:t>Gynaecol</a:t>
            </a:r>
            <a:r>
              <a:rPr lang="en-US" sz="1000" i="1" dirty="0">
                <a:solidFill>
                  <a:srgbClr val="1D68B4"/>
                </a:solidFill>
                <a:latin typeface="Arial" panose="020B0604020202020204" pitchFamily="34" charset="0"/>
                <a:ea typeface="Arial"/>
                <a:cs typeface="Arial" panose="020B0604020202020204" pitchFamily="34" charset="0"/>
              </a:rPr>
              <a:t> 2010:50159-163.</a:t>
            </a:r>
          </a:p>
          <a:p>
            <a:endParaRPr lang="es-ES_tradnl" sz="1000" dirty="0">
              <a:latin typeface="Arial" panose="020B0604020202020204" pitchFamily="34" charset="0"/>
              <a:cs typeface="Arial" panose="020B0604020202020204" pitchFamily="34" charset="0"/>
            </a:endParaRPr>
          </a:p>
        </p:txBody>
      </p:sp>
      <p:sp>
        <p:nvSpPr>
          <p:cNvPr id="5" name="TextBox 4"/>
          <p:cNvSpPr txBox="1"/>
          <p:nvPr/>
        </p:nvSpPr>
        <p:spPr>
          <a:xfrm>
            <a:off x="2438400" y="4826736"/>
            <a:ext cx="6781800" cy="646972"/>
          </a:xfrm>
          <a:prstGeom prst="rect">
            <a:avLst/>
          </a:prstGeom>
          <a:noFill/>
        </p:spPr>
        <p:txBody>
          <a:bodyPr wrap="square" rtlCol="0">
            <a:spAutoFit/>
          </a:bodyPr>
          <a:lstStyle/>
          <a:p>
            <a:pPr marL="180000" indent="-187200">
              <a:lnSpc>
                <a:spcPts val="2160"/>
              </a:lnSpc>
              <a:buFont typeface="Arial"/>
              <a:buChar char="•"/>
            </a:pPr>
            <a:r>
              <a:rPr lang="es-CO" dirty="0">
                <a:solidFill>
                  <a:srgbClr val="1969B5"/>
                </a:solidFill>
                <a:latin typeface="Arial" panose="020B0604020202020204" pitchFamily="34" charset="0"/>
                <a:cs typeface="Arial" panose="020B0604020202020204" pitchFamily="34" charset="0"/>
              </a:rPr>
              <a:t>ERAS (</a:t>
            </a:r>
            <a:r>
              <a:rPr lang="es-CO" dirty="0" err="1">
                <a:solidFill>
                  <a:srgbClr val="1969B5"/>
                </a:solidFill>
                <a:latin typeface="Arial" panose="020B0604020202020204" pitchFamily="34" charset="0"/>
                <a:cs typeface="Arial" panose="020B0604020202020204" pitchFamily="34" charset="0"/>
              </a:rPr>
              <a:t>Enhanced</a:t>
            </a:r>
            <a:r>
              <a:rPr lang="es-CO" dirty="0">
                <a:solidFill>
                  <a:srgbClr val="1969B5"/>
                </a:solidFill>
                <a:latin typeface="Arial" panose="020B0604020202020204" pitchFamily="34" charset="0"/>
                <a:cs typeface="Arial" panose="020B0604020202020204" pitchFamily="34" charset="0"/>
              </a:rPr>
              <a:t> </a:t>
            </a:r>
            <a:r>
              <a:rPr lang="es-CO" dirty="0" err="1">
                <a:solidFill>
                  <a:srgbClr val="1969B5"/>
                </a:solidFill>
                <a:latin typeface="Arial" panose="020B0604020202020204" pitchFamily="34" charset="0"/>
                <a:cs typeface="Arial" panose="020B0604020202020204" pitchFamily="34" charset="0"/>
              </a:rPr>
              <a:t>Recovery</a:t>
            </a:r>
            <a:r>
              <a:rPr lang="es-CO" dirty="0">
                <a:solidFill>
                  <a:srgbClr val="1969B5"/>
                </a:solidFill>
                <a:latin typeface="Arial" panose="020B0604020202020204" pitchFamily="34" charset="0"/>
                <a:cs typeface="Arial" panose="020B0604020202020204" pitchFamily="34" charset="0"/>
              </a:rPr>
              <a:t> After </a:t>
            </a:r>
            <a:r>
              <a:rPr lang="es-CO" dirty="0" err="1">
                <a:solidFill>
                  <a:srgbClr val="1969B5"/>
                </a:solidFill>
                <a:latin typeface="Arial" panose="020B0604020202020204" pitchFamily="34" charset="0"/>
                <a:cs typeface="Arial" panose="020B0604020202020204" pitchFamily="34" charset="0"/>
              </a:rPr>
              <a:t>Surgery</a:t>
            </a:r>
            <a:r>
              <a:rPr lang="es-CO" dirty="0">
                <a:solidFill>
                  <a:srgbClr val="1969B5"/>
                </a:solidFill>
                <a:latin typeface="Arial" panose="020B0604020202020204" pitchFamily="34" charset="0"/>
                <a:cs typeface="Arial" panose="020B0604020202020204" pitchFamily="34" charset="0"/>
              </a:rPr>
              <a:t>) reduce/previene</a:t>
            </a:r>
            <a:br>
              <a:rPr lang="es-CO" dirty="0">
                <a:solidFill>
                  <a:srgbClr val="1969B5"/>
                </a:solidFill>
                <a:latin typeface="Arial" panose="020B0604020202020204" pitchFamily="34" charset="0"/>
                <a:cs typeface="Arial" panose="020B0604020202020204" pitchFamily="34" charset="0"/>
              </a:rPr>
            </a:br>
            <a:r>
              <a:rPr lang="es-CO" dirty="0">
                <a:solidFill>
                  <a:srgbClr val="1969B5"/>
                </a:solidFill>
                <a:latin typeface="Arial" panose="020B0604020202020204" pitchFamily="34" charset="0"/>
                <a:cs typeface="Arial" panose="020B0604020202020204" pitchFamily="34" charset="0"/>
              </a:rPr>
              <a:t>el íleo postoperatorio y acorta la estancia hospitalaria</a:t>
            </a:r>
          </a:p>
        </p:txBody>
      </p:sp>
    </p:spTree>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5"/>
          <p:cNvSpPr txBox="1">
            <a:spLocks/>
          </p:cNvSpPr>
          <p:nvPr/>
        </p:nvSpPr>
        <p:spPr bwMode="auto">
          <a:xfrm>
            <a:off x="2157046" y="304801"/>
            <a:ext cx="7889875" cy="9874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algn="ctr" eaLnBrk="0" fontAlgn="base" hangingPunct="0">
              <a:spcBef>
                <a:spcPct val="0"/>
              </a:spcBef>
              <a:spcAft>
                <a:spcPct val="0"/>
              </a:spcAft>
              <a:defRPr/>
            </a:pPr>
            <a:r>
              <a:rPr lang="es-CO" sz="3200" b="1" kern="0" dirty="0">
                <a:solidFill>
                  <a:srgbClr val="1D68B4"/>
                </a:solidFill>
                <a:latin typeface="Arial" panose="020B0604020202020204" pitchFamily="34" charset="0"/>
                <a:ea typeface="Arial"/>
                <a:cs typeface="Arial" panose="020B0604020202020204" pitchFamily="34" charset="0"/>
              </a:rPr>
              <a:t>Selección de la vía </a:t>
            </a:r>
          </a:p>
          <a:p>
            <a:pPr algn="ctr" eaLnBrk="0" fontAlgn="base" hangingPunct="0">
              <a:spcBef>
                <a:spcPct val="0"/>
              </a:spcBef>
              <a:spcAft>
                <a:spcPct val="0"/>
              </a:spcAft>
              <a:defRPr/>
            </a:pPr>
            <a:r>
              <a:rPr lang="es-CO" sz="3200" b="1" kern="0" dirty="0">
                <a:solidFill>
                  <a:srgbClr val="1D68B4"/>
                </a:solidFill>
                <a:latin typeface="Arial" panose="020B0604020202020204" pitchFamily="34" charset="0"/>
                <a:ea typeface="Arial"/>
                <a:cs typeface="Arial" panose="020B0604020202020204" pitchFamily="34" charset="0"/>
              </a:rPr>
              <a:t>para la terapia de nutrición</a:t>
            </a:r>
          </a:p>
        </p:txBody>
      </p:sp>
      <p:grpSp>
        <p:nvGrpSpPr>
          <p:cNvPr id="14" name="Group 13"/>
          <p:cNvGrpSpPr/>
          <p:nvPr/>
        </p:nvGrpSpPr>
        <p:grpSpPr>
          <a:xfrm>
            <a:off x="2057400" y="2008620"/>
            <a:ext cx="8077200" cy="3581400"/>
            <a:chOff x="838200" y="1828800"/>
            <a:chExt cx="8077200" cy="3581400"/>
          </a:xfrm>
        </p:grpSpPr>
        <p:sp>
          <p:nvSpPr>
            <p:cNvPr id="16" name="Rectangle 15"/>
            <p:cNvSpPr/>
            <p:nvPr/>
          </p:nvSpPr>
          <p:spPr bwMode="auto">
            <a:xfrm>
              <a:off x="2628900" y="1828800"/>
              <a:ext cx="3886200" cy="533400"/>
            </a:xfrm>
            <a:prstGeom prst="rect">
              <a:avLst/>
            </a:prstGeom>
            <a:solidFill>
              <a:srgbClr val="1D68B4"/>
            </a:solidFill>
            <a:ln w="9525" cap="flat" cmpd="sng" algn="ctr">
              <a:noFill/>
              <a:prstDash val="solid"/>
              <a:round/>
              <a:headEnd type="none" w="med" len="med"/>
              <a:tailEnd type="none" w="med" len="med"/>
            </a:ln>
            <a:effectLst>
              <a:outerShdw blurRad="50800" dist="38100" dir="2700000" algn="tl" rotWithShape="0">
                <a:srgbClr val="000000">
                  <a:alpha val="43000"/>
                </a:srgbClr>
              </a:outerShdw>
            </a:effectLst>
          </p:spPr>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s-CO" sz="2400" b="1" dirty="0">
                  <a:solidFill>
                    <a:schemeClr val="bg1"/>
                  </a:solidFill>
                  <a:latin typeface="Arial" panose="020B0604020202020204" pitchFamily="34" charset="0"/>
                  <a:cs typeface="Arial" panose="020B0604020202020204" pitchFamily="34" charset="0"/>
                </a:rPr>
                <a:t>Paciente UCI</a:t>
              </a:r>
            </a:p>
          </p:txBody>
        </p:sp>
        <p:sp>
          <p:nvSpPr>
            <p:cNvPr id="19" name="Rectangle 18"/>
            <p:cNvSpPr/>
            <p:nvPr/>
          </p:nvSpPr>
          <p:spPr bwMode="auto">
            <a:xfrm>
              <a:off x="2952750" y="2628900"/>
              <a:ext cx="3238500" cy="743372"/>
            </a:xfrm>
            <a:prstGeom prst="rect">
              <a:avLst/>
            </a:prstGeom>
            <a:solidFill>
              <a:srgbClr val="1D68B4"/>
            </a:solidFill>
            <a:ln w="9525" cap="flat" cmpd="sng" algn="ctr">
              <a:noFill/>
              <a:prstDash val="solid"/>
              <a:round/>
              <a:headEnd type="none" w="med" len="med"/>
              <a:tailEnd type="none" w="med" len="med"/>
            </a:ln>
            <a:effectLst>
              <a:outerShdw blurRad="50800" dist="38100" dir="2700000" algn="tl" rotWithShape="0">
                <a:srgbClr val="000000">
                  <a:alpha val="43000"/>
                </a:srgbClr>
              </a:outerShdw>
            </a:effectLst>
          </p:spPr>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s-CO" sz="2000" dirty="0">
                  <a:solidFill>
                    <a:schemeClr val="bg1"/>
                  </a:solidFill>
                  <a:latin typeface="Arial" panose="020B0604020202020204" pitchFamily="34" charset="0"/>
                  <a:cs typeface="Arial" panose="020B0604020202020204" pitchFamily="34" charset="0"/>
                </a:rPr>
                <a:t>Tracto gastrointestinal</a:t>
              </a:r>
            </a:p>
            <a:p>
              <a:pPr algn="ctr" eaLnBrk="0" fontAlgn="base" hangingPunct="0">
                <a:spcBef>
                  <a:spcPct val="0"/>
                </a:spcBef>
                <a:spcAft>
                  <a:spcPct val="0"/>
                </a:spcAft>
              </a:pPr>
              <a:r>
                <a:rPr lang="es-CO" sz="2000" dirty="0">
                  <a:solidFill>
                    <a:schemeClr val="bg1"/>
                  </a:solidFill>
                  <a:latin typeface="Arial" panose="020B0604020202020204" pitchFamily="34" charset="0"/>
                  <a:cs typeface="Arial" panose="020B0604020202020204" pitchFamily="34" charset="0"/>
                </a:rPr>
                <a:t>funcional</a:t>
              </a:r>
            </a:p>
          </p:txBody>
        </p:sp>
        <p:sp>
          <p:nvSpPr>
            <p:cNvPr id="21" name="Rectangle 20"/>
            <p:cNvSpPr/>
            <p:nvPr/>
          </p:nvSpPr>
          <p:spPr bwMode="auto">
            <a:xfrm>
              <a:off x="838200" y="4724400"/>
              <a:ext cx="3276600" cy="685800"/>
            </a:xfrm>
            <a:prstGeom prst="rect">
              <a:avLst/>
            </a:prstGeom>
            <a:solidFill>
              <a:srgbClr val="1D68B4"/>
            </a:solidFill>
            <a:ln w="9525" cap="flat" cmpd="sng" algn="ctr">
              <a:noFill/>
              <a:prstDash val="solid"/>
              <a:round/>
              <a:headEnd type="none" w="med" len="med"/>
              <a:tailEnd type="none" w="med" len="med"/>
            </a:ln>
            <a:effectLst>
              <a:outerShdw blurRad="50800" dist="38100" dir="2700000" algn="tl" rotWithShape="0">
                <a:srgbClr val="000000">
                  <a:alpha val="43000"/>
                </a:srgbClr>
              </a:outerShdw>
            </a:effectLst>
          </p:spPr>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s-CO" sz="1600" dirty="0">
                  <a:solidFill>
                    <a:schemeClr val="bg1"/>
                  </a:solidFill>
                  <a:latin typeface="Arial" panose="020B0604020202020204" pitchFamily="34" charset="0"/>
                  <a:cs typeface="Arial" panose="020B0604020202020204" pitchFamily="34" charset="0"/>
                </a:rPr>
                <a:t>Comenzar alimentación</a:t>
              </a:r>
              <a:br>
                <a:rPr lang="es-CO" sz="1600" dirty="0">
                  <a:solidFill>
                    <a:schemeClr val="bg1"/>
                  </a:solidFill>
                  <a:latin typeface="Arial" panose="020B0604020202020204" pitchFamily="34" charset="0"/>
                  <a:cs typeface="Arial" panose="020B0604020202020204" pitchFamily="34" charset="0"/>
                </a:rPr>
              </a:br>
              <a:r>
                <a:rPr lang="es-CO" sz="1600" dirty="0">
                  <a:solidFill>
                    <a:schemeClr val="bg1"/>
                  </a:solidFill>
                  <a:latin typeface="Arial" panose="020B0604020202020204" pitchFamily="34" charset="0"/>
                  <a:cs typeface="Arial" panose="020B0604020202020204" pitchFamily="34" charset="0"/>
                </a:rPr>
                <a:t>enteral en 24-48 horas</a:t>
              </a:r>
            </a:p>
          </p:txBody>
        </p:sp>
        <p:sp>
          <p:nvSpPr>
            <p:cNvPr id="22" name="Rectangle 21"/>
            <p:cNvSpPr/>
            <p:nvPr/>
          </p:nvSpPr>
          <p:spPr bwMode="auto">
            <a:xfrm>
              <a:off x="5257800" y="4724400"/>
              <a:ext cx="3429000" cy="685800"/>
            </a:xfrm>
            <a:prstGeom prst="rect">
              <a:avLst/>
            </a:prstGeom>
            <a:solidFill>
              <a:srgbClr val="1D68B4"/>
            </a:solidFill>
            <a:ln w="9525" cap="flat" cmpd="sng" algn="ctr">
              <a:noFill/>
              <a:prstDash val="solid"/>
              <a:round/>
              <a:headEnd type="none" w="med" len="med"/>
              <a:tailEnd type="none" w="med" len="med"/>
            </a:ln>
            <a:effectLst>
              <a:outerShdw blurRad="50800" dist="38100" dir="2700000" algn="tl" rotWithShape="0">
                <a:srgbClr val="000000">
                  <a:alpha val="43000"/>
                </a:srgbClr>
              </a:outerShdw>
            </a:effectLst>
          </p:spPr>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s-CO" sz="1600" dirty="0">
                  <a:solidFill>
                    <a:schemeClr val="bg1"/>
                  </a:solidFill>
                  <a:latin typeface="Arial" panose="020B0604020202020204" pitchFamily="34" charset="0"/>
                  <a:cs typeface="Arial" panose="020B0604020202020204" pitchFamily="34" charset="0"/>
                </a:rPr>
                <a:t>Considerar alimentación enteral</a:t>
              </a:r>
              <a:br>
                <a:rPr lang="es-CO" sz="1600" dirty="0">
                  <a:solidFill>
                    <a:schemeClr val="bg1"/>
                  </a:solidFill>
                  <a:latin typeface="Arial" panose="020B0604020202020204" pitchFamily="34" charset="0"/>
                  <a:cs typeface="Arial" panose="020B0604020202020204" pitchFamily="34" charset="0"/>
                </a:rPr>
              </a:br>
              <a:r>
                <a:rPr lang="es-CO" sz="1600" dirty="0">
                  <a:solidFill>
                    <a:schemeClr val="bg1"/>
                  </a:solidFill>
                  <a:latin typeface="Arial" panose="020B0604020202020204" pitchFamily="34" charset="0"/>
                  <a:cs typeface="Arial" panose="020B0604020202020204" pitchFamily="34" charset="0"/>
                </a:rPr>
                <a:t>trófica con nutrición parenteral</a:t>
              </a:r>
            </a:p>
          </p:txBody>
        </p:sp>
        <p:cxnSp>
          <p:nvCxnSpPr>
            <p:cNvPr id="26" name="Straight Arrow Connector 25"/>
            <p:cNvCxnSpPr>
              <a:stCxn id="16" idx="2"/>
            </p:cNvCxnSpPr>
            <p:nvPr/>
          </p:nvCxnSpPr>
          <p:spPr bwMode="auto">
            <a:xfrm rot="5400000">
              <a:off x="4486064" y="2448136"/>
              <a:ext cx="171872" cy="1588"/>
            </a:xfrm>
            <a:prstGeom prst="straightConnector1">
              <a:avLst/>
            </a:prstGeom>
            <a:ln>
              <a:solidFill>
                <a:srgbClr val="595959"/>
              </a:solidFill>
              <a:headEnd type="none" w="med" len="med"/>
              <a:tailEnd type="arrow"/>
            </a:ln>
          </p:spPr>
          <p:style>
            <a:lnRef idx="2">
              <a:schemeClr val="accent4"/>
            </a:lnRef>
            <a:fillRef idx="0">
              <a:schemeClr val="accent4"/>
            </a:fillRef>
            <a:effectRef idx="1">
              <a:schemeClr val="accent4"/>
            </a:effectRef>
            <a:fontRef idx="minor">
              <a:schemeClr val="tx1"/>
            </a:fontRef>
          </p:style>
        </p:cxnSp>
        <p:cxnSp>
          <p:nvCxnSpPr>
            <p:cNvPr id="27" name="Elbow Connector 26"/>
            <p:cNvCxnSpPr>
              <a:stCxn id="19" idx="2"/>
              <a:endCxn id="21" idx="0"/>
            </p:cNvCxnSpPr>
            <p:nvPr/>
          </p:nvCxnSpPr>
          <p:spPr bwMode="auto">
            <a:xfrm rot="5400000">
              <a:off x="2848186" y="3000586"/>
              <a:ext cx="1352128" cy="2095500"/>
            </a:xfrm>
            <a:prstGeom prst="bentConnector3">
              <a:avLst>
                <a:gd name="adj1" fmla="val 50000"/>
              </a:avLst>
            </a:prstGeom>
            <a:ln>
              <a:solidFill>
                <a:srgbClr val="595959"/>
              </a:solidFill>
              <a:headEnd type="none" w="med" len="med"/>
              <a:tailEnd type="arrow"/>
            </a:ln>
          </p:spPr>
          <p:style>
            <a:lnRef idx="2">
              <a:schemeClr val="accent4"/>
            </a:lnRef>
            <a:fillRef idx="0">
              <a:schemeClr val="accent4"/>
            </a:fillRef>
            <a:effectRef idx="1">
              <a:schemeClr val="accent4"/>
            </a:effectRef>
            <a:fontRef idx="minor">
              <a:schemeClr val="tx1"/>
            </a:fontRef>
          </p:style>
        </p:cxnSp>
        <p:cxnSp>
          <p:nvCxnSpPr>
            <p:cNvPr id="28" name="Elbow Connector 27"/>
            <p:cNvCxnSpPr>
              <a:stCxn id="19" idx="2"/>
              <a:endCxn id="22" idx="0"/>
            </p:cNvCxnSpPr>
            <p:nvPr/>
          </p:nvCxnSpPr>
          <p:spPr bwMode="auto">
            <a:xfrm rot="16200000" flipH="1">
              <a:off x="5096086" y="2848186"/>
              <a:ext cx="1352128" cy="2400300"/>
            </a:xfrm>
            <a:prstGeom prst="bentConnector3">
              <a:avLst>
                <a:gd name="adj1" fmla="val 50000"/>
              </a:avLst>
            </a:prstGeom>
            <a:ln>
              <a:solidFill>
                <a:srgbClr val="595959"/>
              </a:solidFill>
              <a:headEnd type="none" w="med" len="med"/>
              <a:tailEnd type="arrow"/>
            </a:ln>
          </p:spPr>
          <p:style>
            <a:lnRef idx="2">
              <a:schemeClr val="accent4"/>
            </a:lnRef>
            <a:fillRef idx="0">
              <a:schemeClr val="accent4"/>
            </a:fillRef>
            <a:effectRef idx="1">
              <a:schemeClr val="accent4"/>
            </a:effectRef>
            <a:fontRef idx="minor">
              <a:schemeClr val="tx1"/>
            </a:fontRef>
          </p:style>
        </p:cxnSp>
        <p:sp>
          <p:nvSpPr>
            <p:cNvPr id="29" name="Rectangle 28"/>
            <p:cNvSpPr/>
            <p:nvPr/>
          </p:nvSpPr>
          <p:spPr bwMode="auto">
            <a:xfrm>
              <a:off x="7162800" y="2638901"/>
              <a:ext cx="1752600" cy="533400"/>
            </a:xfrm>
            <a:prstGeom prst="rect">
              <a:avLst/>
            </a:prstGeom>
            <a:solidFill>
              <a:srgbClr val="1D68B4"/>
            </a:solidFill>
            <a:ln w="9525" cap="flat" cmpd="sng" algn="ctr">
              <a:noFill/>
              <a:prstDash val="solid"/>
              <a:round/>
              <a:headEnd type="none" w="med" len="med"/>
              <a:tailEnd type="none" w="med" len="med"/>
            </a:ln>
            <a:effectLst>
              <a:outerShdw blurRad="50800" dist="38100" dir="2700000" algn="tl" rotWithShape="0">
                <a:srgbClr val="000000">
                  <a:alpha val="43000"/>
                </a:srgbClr>
              </a:outerShdw>
            </a:effectLst>
          </p:spPr>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s-CO" sz="1600" dirty="0">
                  <a:solidFill>
                    <a:schemeClr val="bg1"/>
                  </a:solidFill>
                  <a:latin typeface="Arial" panose="020B0604020202020204" pitchFamily="34" charset="0"/>
                  <a:cs typeface="Arial" panose="020B0604020202020204" pitchFamily="34" charset="0"/>
                </a:rPr>
                <a:t>Reevaluación</a:t>
              </a:r>
            </a:p>
          </p:txBody>
        </p:sp>
        <p:cxnSp>
          <p:nvCxnSpPr>
            <p:cNvPr id="30" name="Straight Arrow Connector 29"/>
            <p:cNvCxnSpPr/>
            <p:nvPr/>
          </p:nvCxnSpPr>
          <p:spPr bwMode="auto">
            <a:xfrm rot="5400000" flipH="1" flipV="1">
              <a:off x="7239794" y="3962400"/>
              <a:ext cx="1524000" cy="1588"/>
            </a:xfrm>
            <a:prstGeom prst="straightConnector1">
              <a:avLst/>
            </a:prstGeom>
            <a:ln>
              <a:solidFill>
                <a:srgbClr val="595959"/>
              </a:solidFill>
              <a:headEnd type="none" w="med" len="med"/>
              <a:tailEnd type="arrow"/>
            </a:ln>
          </p:spPr>
          <p:style>
            <a:lnRef idx="2">
              <a:schemeClr val="accent4"/>
            </a:lnRef>
            <a:fillRef idx="0">
              <a:schemeClr val="accent4"/>
            </a:fillRef>
            <a:effectRef idx="1">
              <a:schemeClr val="accent4"/>
            </a:effectRef>
            <a:fontRef idx="minor">
              <a:schemeClr val="tx1"/>
            </a:fontRef>
          </p:style>
        </p:cxnSp>
        <p:cxnSp>
          <p:nvCxnSpPr>
            <p:cNvPr id="31" name="Straight Arrow Connector 30"/>
            <p:cNvCxnSpPr>
              <a:endCxn id="19" idx="3"/>
            </p:cNvCxnSpPr>
            <p:nvPr/>
          </p:nvCxnSpPr>
          <p:spPr bwMode="auto">
            <a:xfrm rot="10800000" flipV="1">
              <a:off x="6191250" y="2991272"/>
              <a:ext cx="971550" cy="9314"/>
            </a:xfrm>
            <a:prstGeom prst="straightConnector1">
              <a:avLst/>
            </a:prstGeom>
            <a:ln>
              <a:solidFill>
                <a:srgbClr val="595959"/>
              </a:solidFill>
              <a:headEnd type="none" w="med" len="med"/>
              <a:tailEnd type="arrow"/>
            </a:ln>
          </p:spPr>
          <p:style>
            <a:lnRef idx="2">
              <a:schemeClr val="accent4"/>
            </a:lnRef>
            <a:fillRef idx="0">
              <a:schemeClr val="accent4"/>
            </a:fillRef>
            <a:effectRef idx="1">
              <a:schemeClr val="accent4"/>
            </a:effectRef>
            <a:fontRef idx="minor">
              <a:schemeClr val="tx1"/>
            </a:fontRef>
          </p:style>
        </p:cxnSp>
        <p:sp>
          <p:nvSpPr>
            <p:cNvPr id="32" name="TextBox 31"/>
            <p:cNvSpPr txBox="1"/>
            <p:nvPr/>
          </p:nvSpPr>
          <p:spPr>
            <a:xfrm>
              <a:off x="1487800" y="3505200"/>
              <a:ext cx="1371600" cy="400110"/>
            </a:xfrm>
            <a:prstGeom prst="rect">
              <a:avLst/>
            </a:prstGeom>
            <a:noFill/>
          </p:spPr>
          <p:txBody>
            <a:bodyPr wrap="square" rtlCol="0">
              <a:spAutoFit/>
            </a:bodyPr>
            <a:lstStyle/>
            <a:p>
              <a:pPr algn="ctr"/>
              <a:r>
                <a:rPr lang="en-US" sz="2000" b="1" dirty="0">
                  <a:solidFill>
                    <a:srgbClr val="1969B5"/>
                  </a:solidFill>
                  <a:latin typeface="Arial" panose="020B0604020202020204" pitchFamily="34" charset="0"/>
                  <a:cs typeface="Arial" panose="020B0604020202020204" pitchFamily="34" charset="0"/>
                </a:rPr>
                <a:t>SÍ</a:t>
              </a:r>
            </a:p>
          </p:txBody>
        </p:sp>
        <p:sp>
          <p:nvSpPr>
            <p:cNvPr id="33" name="TextBox 32"/>
            <p:cNvSpPr txBox="1"/>
            <p:nvPr/>
          </p:nvSpPr>
          <p:spPr>
            <a:xfrm>
              <a:off x="6266000" y="3505200"/>
              <a:ext cx="1371600" cy="400110"/>
            </a:xfrm>
            <a:prstGeom prst="rect">
              <a:avLst/>
            </a:prstGeom>
            <a:noFill/>
          </p:spPr>
          <p:txBody>
            <a:bodyPr wrap="square" rtlCol="0">
              <a:spAutoFit/>
            </a:bodyPr>
            <a:lstStyle/>
            <a:p>
              <a:pPr algn="ctr"/>
              <a:r>
                <a:rPr lang="en-US" sz="2000" b="1" dirty="0">
                  <a:solidFill>
                    <a:srgbClr val="1969B5"/>
                  </a:solidFill>
                  <a:latin typeface="Arial" panose="020B0604020202020204" pitchFamily="34" charset="0"/>
                  <a:cs typeface="Arial" panose="020B0604020202020204" pitchFamily="34" charset="0"/>
                </a:rPr>
                <a:t>NO</a:t>
              </a:r>
            </a:p>
          </p:txBody>
        </p:sp>
      </p:grpSp>
      <p:sp>
        <p:nvSpPr>
          <p:cNvPr id="34" name="TextBox 4"/>
          <p:cNvSpPr txBox="1">
            <a:spLocks noChangeArrowheads="1"/>
          </p:cNvSpPr>
          <p:nvPr/>
        </p:nvSpPr>
        <p:spPr bwMode="auto">
          <a:xfrm>
            <a:off x="2000250" y="5870909"/>
            <a:ext cx="6858000" cy="246221"/>
          </a:xfrm>
          <a:prstGeom prst="rect">
            <a:avLst/>
          </a:prstGeom>
          <a:noFill/>
          <a:ln w="9525">
            <a:noFill/>
            <a:miter lim="800000"/>
            <a:headEnd/>
            <a:tailEnd/>
          </a:ln>
        </p:spPr>
        <p:txBody>
          <a:bodyPr wrap="square">
            <a:prstTxWarp prst="textNoShape">
              <a:avLst/>
            </a:prstTxWarp>
            <a:spAutoFit/>
          </a:bodyPr>
          <a:lstStyle/>
          <a:p>
            <a:r>
              <a:rPr lang="en-US" sz="1000" i="1" dirty="0" err="1">
                <a:solidFill>
                  <a:srgbClr val="1D68B4"/>
                </a:solidFill>
                <a:latin typeface="Arial" panose="020B0604020202020204" pitchFamily="34" charset="0"/>
                <a:cs typeface="Arial" panose="020B0604020202020204" pitchFamily="34" charset="0"/>
              </a:rPr>
              <a:t>Hegazi</a:t>
            </a:r>
            <a:r>
              <a:rPr lang="en-US" sz="1000" i="1" dirty="0">
                <a:solidFill>
                  <a:srgbClr val="1D68B4"/>
                </a:solidFill>
                <a:latin typeface="Arial" panose="020B0604020202020204" pitchFamily="34" charset="0"/>
                <a:cs typeface="Arial" panose="020B0604020202020204" pitchFamily="34" charset="0"/>
              </a:rPr>
              <a:t> RA et al. Critical Care 2011;15:234</a:t>
            </a:r>
            <a:r>
              <a:rPr lang="en-US" sz="1000" i="1" dirty="0">
                <a:latin typeface="Arial" panose="020B0604020202020204" pitchFamily="34" charset="0"/>
                <a:cs typeface="Arial" panose="020B0604020202020204" pitchFamily="34" charset="0"/>
              </a:rPr>
              <a:t>.</a:t>
            </a:r>
            <a:endParaRPr lang="en-US" sz="1000" i="1" dirty="0">
              <a:solidFill>
                <a:srgbClr val="595959"/>
              </a:solidFill>
              <a:latin typeface="Arial" panose="020B0604020202020204" pitchFamily="34" charset="0"/>
              <a:cs typeface="Arial" panose="020B0604020202020204" pitchFamily="34" charset="0"/>
            </a:endParaRPr>
          </a:p>
        </p:txBody>
      </p:sp>
    </p:spTree>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C:\Users\sheila\AppData\Local\Microsoft\Windows\Temporary Internet Files\Low\Content.IE5\9T4D70IW\200248846-001[1].jpg"/>
          <p:cNvPicPr>
            <a:picLocks noChangeAspect="1" noChangeArrowheads="1"/>
          </p:cNvPicPr>
          <p:nvPr/>
        </p:nvPicPr>
        <p:blipFill>
          <a:blip r:embed="rId3"/>
          <a:srcRect l="10947" r="14168"/>
          <a:stretch>
            <a:fillRect/>
          </a:stretch>
        </p:blipFill>
        <p:spPr bwMode="auto">
          <a:xfrm>
            <a:off x="7629492" y="2000904"/>
            <a:ext cx="2905158" cy="3847372"/>
          </a:xfrm>
          <a:prstGeom prst="rect">
            <a:avLst/>
          </a:prstGeom>
          <a:noFill/>
          <a:ln w="15875">
            <a:noFill/>
            <a:miter lim="800000"/>
            <a:headEnd/>
            <a:tailEnd/>
          </a:ln>
        </p:spPr>
      </p:pic>
      <p:sp>
        <p:nvSpPr>
          <p:cNvPr id="9" name="TextBox 4"/>
          <p:cNvSpPr txBox="1">
            <a:spLocks noChangeArrowheads="1"/>
          </p:cNvSpPr>
          <p:nvPr/>
        </p:nvSpPr>
        <p:spPr bwMode="auto">
          <a:xfrm>
            <a:off x="1723866" y="5971630"/>
            <a:ext cx="6239033" cy="246221"/>
          </a:xfrm>
          <a:prstGeom prst="rect">
            <a:avLst/>
          </a:prstGeom>
          <a:noFill/>
          <a:ln w="9525">
            <a:noFill/>
            <a:miter lim="800000"/>
            <a:headEnd/>
            <a:tailEnd/>
          </a:ln>
        </p:spPr>
        <p:txBody>
          <a:bodyPr wrap="square">
            <a:prstTxWarp prst="textNoShape">
              <a:avLst/>
            </a:prstTxWarp>
            <a:spAutoFit/>
          </a:bodyPr>
          <a:lstStyle/>
          <a:p>
            <a:r>
              <a:rPr lang="en-US" sz="1000" i="1" dirty="0" err="1">
                <a:solidFill>
                  <a:srgbClr val="1D68B4"/>
                </a:solidFill>
                <a:latin typeface="Arial" panose="020B0604020202020204" pitchFamily="34" charset="0"/>
                <a:cs typeface="Arial" panose="020B0604020202020204" pitchFamily="34" charset="0"/>
              </a:rPr>
              <a:t>McClave</a:t>
            </a:r>
            <a:r>
              <a:rPr lang="en-US" sz="1000" i="1" dirty="0">
                <a:solidFill>
                  <a:srgbClr val="1D68B4"/>
                </a:solidFill>
                <a:latin typeface="Arial" panose="020B0604020202020204" pitchFamily="34" charset="0"/>
                <a:cs typeface="Arial" panose="020B0604020202020204" pitchFamily="34" charset="0"/>
              </a:rPr>
              <a:t> SA, et al. </a:t>
            </a:r>
            <a:r>
              <a:rPr lang="en-US" sz="1000" i="1" dirty="0" err="1">
                <a:solidFill>
                  <a:srgbClr val="1D68B4"/>
                </a:solidFill>
                <a:latin typeface="Arial" panose="020B0604020202020204" pitchFamily="34" charset="0"/>
                <a:cs typeface="Arial" panose="020B0604020202020204" pitchFamily="34" charset="0"/>
              </a:rPr>
              <a:t>Nutr</a:t>
            </a:r>
            <a:r>
              <a:rPr lang="en-US" sz="1000" i="1" dirty="0">
                <a:solidFill>
                  <a:srgbClr val="1D68B4"/>
                </a:solidFill>
                <a:latin typeface="Arial" panose="020B0604020202020204" pitchFamily="34" charset="0"/>
                <a:cs typeface="Arial" panose="020B0604020202020204" pitchFamily="34" charset="0"/>
              </a:rPr>
              <a:t> </a:t>
            </a:r>
            <a:r>
              <a:rPr lang="en-US" sz="1000" i="1" dirty="0" err="1">
                <a:solidFill>
                  <a:srgbClr val="1D68B4"/>
                </a:solidFill>
                <a:latin typeface="Arial" panose="020B0604020202020204" pitchFamily="34" charset="0"/>
                <a:cs typeface="Arial" panose="020B0604020202020204" pitchFamily="34" charset="0"/>
              </a:rPr>
              <a:t>Clin</a:t>
            </a:r>
            <a:r>
              <a:rPr lang="en-US" sz="1000" i="1" dirty="0">
                <a:solidFill>
                  <a:srgbClr val="1D68B4"/>
                </a:solidFill>
                <a:latin typeface="Arial" panose="020B0604020202020204" pitchFamily="34" charset="0"/>
                <a:cs typeface="Arial" panose="020B0604020202020204" pitchFamily="34" charset="0"/>
              </a:rPr>
              <a:t> </a:t>
            </a:r>
            <a:r>
              <a:rPr lang="en-US" sz="1000" i="1" dirty="0" err="1">
                <a:solidFill>
                  <a:srgbClr val="1D68B4"/>
                </a:solidFill>
                <a:latin typeface="Arial" panose="020B0604020202020204" pitchFamily="34" charset="0"/>
                <a:cs typeface="Arial" panose="020B0604020202020204" pitchFamily="34" charset="0"/>
              </a:rPr>
              <a:t>Pract</a:t>
            </a:r>
            <a:r>
              <a:rPr lang="en-US" sz="1000" i="1" dirty="0">
                <a:solidFill>
                  <a:srgbClr val="1D68B4"/>
                </a:solidFill>
                <a:latin typeface="Arial" panose="020B0604020202020204" pitchFamily="34" charset="0"/>
                <a:cs typeface="Arial" panose="020B0604020202020204" pitchFamily="34" charset="0"/>
              </a:rPr>
              <a:t> 2009;24:305-315. Thibault R, et al. </a:t>
            </a:r>
            <a:r>
              <a:rPr lang="en-US" sz="1000" i="1" dirty="0" err="1">
                <a:solidFill>
                  <a:srgbClr val="1D68B4"/>
                </a:solidFill>
                <a:latin typeface="Arial" panose="020B0604020202020204" pitchFamily="34" charset="0"/>
                <a:cs typeface="Arial" panose="020B0604020202020204" pitchFamily="34" charset="0"/>
              </a:rPr>
              <a:t>Crit</a:t>
            </a:r>
            <a:r>
              <a:rPr lang="en-US" sz="1000" i="1" dirty="0">
                <a:solidFill>
                  <a:srgbClr val="1D68B4"/>
                </a:solidFill>
                <a:latin typeface="Arial" panose="020B0604020202020204" pitchFamily="34" charset="0"/>
                <a:cs typeface="Arial" panose="020B0604020202020204" pitchFamily="34" charset="0"/>
              </a:rPr>
              <a:t> Care </a:t>
            </a:r>
            <a:r>
              <a:rPr lang="en-US" sz="1000" i="1" dirty="0" err="1">
                <a:solidFill>
                  <a:srgbClr val="1D68B4"/>
                </a:solidFill>
                <a:latin typeface="Arial" panose="020B0604020202020204" pitchFamily="34" charset="0"/>
                <a:cs typeface="Arial" panose="020B0604020202020204" pitchFamily="34" charset="0"/>
              </a:rPr>
              <a:t>Clin</a:t>
            </a:r>
            <a:r>
              <a:rPr lang="en-US" sz="1000" i="1" dirty="0">
                <a:solidFill>
                  <a:srgbClr val="1D68B4"/>
                </a:solidFill>
                <a:latin typeface="Arial" panose="020B0604020202020204" pitchFamily="34" charset="0"/>
                <a:cs typeface="Arial" panose="020B0604020202020204" pitchFamily="34" charset="0"/>
              </a:rPr>
              <a:t> 2010;26:467-480</a:t>
            </a:r>
            <a:r>
              <a:rPr lang="en-US" sz="1000" i="1" dirty="0">
                <a:solidFill>
                  <a:srgbClr val="595959"/>
                </a:solidFill>
                <a:latin typeface="Arial" panose="020B0604020202020204" pitchFamily="34" charset="0"/>
                <a:cs typeface="Arial" panose="020B0604020202020204" pitchFamily="34" charset="0"/>
              </a:rPr>
              <a:t>.</a:t>
            </a:r>
          </a:p>
        </p:txBody>
      </p:sp>
      <p:sp>
        <p:nvSpPr>
          <p:cNvPr id="10" name="Title 5"/>
          <p:cNvSpPr txBox="1">
            <a:spLocks/>
          </p:cNvSpPr>
          <p:nvPr/>
        </p:nvSpPr>
        <p:spPr bwMode="auto">
          <a:xfrm>
            <a:off x="2121875" y="263446"/>
            <a:ext cx="7966075" cy="9874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algn="ctr" eaLnBrk="0" fontAlgn="base" hangingPunct="0">
              <a:spcBef>
                <a:spcPct val="0"/>
              </a:spcBef>
              <a:spcAft>
                <a:spcPct val="0"/>
              </a:spcAft>
              <a:defRPr/>
            </a:pPr>
            <a:r>
              <a:rPr lang="es-CO" sz="3200" b="1" kern="0" dirty="0">
                <a:solidFill>
                  <a:srgbClr val="1D68B4"/>
                </a:solidFill>
                <a:latin typeface="Arial" panose="020B0604020202020204" pitchFamily="34" charset="0"/>
                <a:ea typeface="Arial"/>
                <a:cs typeface="Arial" panose="020B0604020202020204" pitchFamily="34" charset="0"/>
              </a:rPr>
              <a:t>Considerar la combinación de </a:t>
            </a:r>
          </a:p>
          <a:p>
            <a:pPr algn="ctr" eaLnBrk="0" fontAlgn="base" hangingPunct="0">
              <a:spcBef>
                <a:spcPct val="0"/>
              </a:spcBef>
              <a:spcAft>
                <a:spcPct val="0"/>
              </a:spcAft>
              <a:defRPr/>
            </a:pPr>
            <a:r>
              <a:rPr lang="es-CO" sz="3200" b="1" kern="0" dirty="0">
                <a:solidFill>
                  <a:srgbClr val="1D68B4"/>
                </a:solidFill>
                <a:latin typeface="Arial" panose="020B0604020202020204" pitchFamily="34" charset="0"/>
                <a:ea typeface="Arial"/>
                <a:cs typeface="Arial" panose="020B0604020202020204" pitchFamily="34" charset="0"/>
              </a:rPr>
              <a:t>nutrición enteral y parenteral</a:t>
            </a:r>
          </a:p>
        </p:txBody>
      </p:sp>
      <p:sp>
        <p:nvSpPr>
          <p:cNvPr id="11" name="TextBox 10"/>
          <p:cNvSpPr txBox="1"/>
          <p:nvPr/>
        </p:nvSpPr>
        <p:spPr>
          <a:xfrm>
            <a:off x="1800067" y="1600314"/>
            <a:ext cx="5410200" cy="1695336"/>
          </a:xfrm>
          <a:prstGeom prst="rect">
            <a:avLst/>
          </a:prstGeom>
          <a:noFill/>
        </p:spPr>
        <p:txBody>
          <a:bodyPr wrap="square" rtlCol="0">
            <a:spAutoFit/>
          </a:bodyPr>
          <a:lstStyle/>
          <a:p>
            <a:pPr>
              <a:lnSpc>
                <a:spcPts val="2500"/>
              </a:lnSpc>
            </a:pPr>
            <a:r>
              <a:rPr lang="es-CO" sz="2400" b="1" dirty="0">
                <a:solidFill>
                  <a:srgbClr val="1969B5"/>
                </a:solidFill>
                <a:latin typeface="Arial" panose="020B0604020202020204" pitchFamily="34" charset="0"/>
                <a:cs typeface="Arial" panose="020B0604020202020204" pitchFamily="34" charset="0"/>
              </a:rPr>
              <a:t>Alimentación por goteo (trófica)</a:t>
            </a:r>
          </a:p>
          <a:p>
            <a:pPr>
              <a:lnSpc>
                <a:spcPts val="2500"/>
              </a:lnSpc>
            </a:pPr>
            <a:endParaRPr lang="es-CO" sz="2000" b="1" dirty="0">
              <a:solidFill>
                <a:srgbClr val="1969B5"/>
              </a:solidFill>
              <a:latin typeface="Arial" panose="020B0604020202020204" pitchFamily="34" charset="0"/>
              <a:cs typeface="Arial" panose="020B0604020202020204" pitchFamily="34" charset="0"/>
            </a:endParaRPr>
          </a:p>
          <a:p>
            <a:pPr marL="180000" indent="-187200">
              <a:lnSpc>
                <a:spcPts val="2500"/>
              </a:lnSpc>
              <a:buFont typeface="Arial"/>
              <a:buChar char="•"/>
            </a:pPr>
            <a:r>
              <a:rPr lang="es-CO" dirty="0">
                <a:solidFill>
                  <a:srgbClr val="1969B5"/>
                </a:solidFill>
                <a:latin typeface="Arial" panose="020B0604020202020204" pitchFamily="34" charset="0"/>
                <a:cs typeface="Arial" panose="020B0604020202020204" pitchFamily="34" charset="0"/>
              </a:rPr>
              <a:t>El aporte de pequeñas cantidades de nutrición enteral previene la atrofia Intestinal </a:t>
            </a:r>
            <a:r>
              <a:rPr lang="es-CO" i="1" dirty="0">
                <a:solidFill>
                  <a:srgbClr val="1969B5"/>
                </a:solidFill>
                <a:latin typeface="Arial" panose="020B0604020202020204" pitchFamily="34" charset="0"/>
                <a:cs typeface="Arial" panose="020B0604020202020204" pitchFamily="34" charset="0"/>
              </a:rPr>
              <a:t>asociada con la nutrición parenteral exclusiva</a:t>
            </a:r>
          </a:p>
        </p:txBody>
      </p:sp>
      <p:sp>
        <p:nvSpPr>
          <p:cNvPr id="12" name="TextBox 11"/>
          <p:cNvSpPr txBox="1"/>
          <p:nvPr/>
        </p:nvSpPr>
        <p:spPr>
          <a:xfrm>
            <a:off x="1771651" y="3295650"/>
            <a:ext cx="5410200" cy="1651734"/>
          </a:xfrm>
          <a:prstGeom prst="rect">
            <a:avLst/>
          </a:prstGeom>
          <a:noFill/>
        </p:spPr>
        <p:txBody>
          <a:bodyPr wrap="square" rtlCol="0">
            <a:spAutoFit/>
          </a:bodyPr>
          <a:lstStyle/>
          <a:p>
            <a:pPr marL="180000" indent="-187200">
              <a:lnSpc>
                <a:spcPts val="2500"/>
              </a:lnSpc>
              <a:buFont typeface="Arial"/>
              <a:buChar char="•"/>
            </a:pPr>
            <a:r>
              <a:rPr lang="es-CO" dirty="0">
                <a:solidFill>
                  <a:srgbClr val="1D68B4"/>
                </a:solidFill>
                <a:latin typeface="Arial" panose="020B0604020202020204" pitchFamily="34" charset="0"/>
                <a:cs typeface="Arial" panose="020B0604020202020204" pitchFamily="34" charset="0"/>
              </a:rPr>
              <a:t>Se recomienda usar nutrición parenteral para cubrir la brecha de nutrientes cuando la nutrición enteral no logra satisfacer las necesidades calóricas y de otros nutrientes</a:t>
            </a:r>
          </a:p>
          <a:p>
            <a:endParaRPr lang="es-ES_tradnl" dirty="0">
              <a:latin typeface="Arial" panose="020B0604020202020204" pitchFamily="34" charset="0"/>
              <a:cs typeface="Arial" panose="020B0604020202020204" pitchFamily="34" charset="0"/>
            </a:endParaRPr>
          </a:p>
        </p:txBody>
      </p:sp>
      <p:sp>
        <p:nvSpPr>
          <p:cNvPr id="13" name="TextBox 12"/>
          <p:cNvSpPr txBox="1"/>
          <p:nvPr/>
        </p:nvSpPr>
        <p:spPr>
          <a:xfrm>
            <a:off x="1771651" y="4743451"/>
            <a:ext cx="5410200" cy="1026499"/>
          </a:xfrm>
          <a:prstGeom prst="rect">
            <a:avLst/>
          </a:prstGeom>
          <a:noFill/>
        </p:spPr>
        <p:txBody>
          <a:bodyPr wrap="square" rtlCol="0">
            <a:spAutoFit/>
          </a:bodyPr>
          <a:lstStyle/>
          <a:p>
            <a:pPr marL="180000" indent="-187200">
              <a:lnSpc>
                <a:spcPts val="2500"/>
              </a:lnSpc>
              <a:buFont typeface="Arial"/>
              <a:buChar char="•"/>
            </a:pPr>
            <a:r>
              <a:rPr lang="es-CO" dirty="0">
                <a:solidFill>
                  <a:srgbClr val="1D68B4"/>
                </a:solidFill>
                <a:latin typeface="Arial" panose="020B0604020202020204" pitchFamily="34" charset="0"/>
                <a:cs typeface="Arial" panose="020B0604020202020204" pitchFamily="34" charset="0"/>
              </a:rPr>
              <a:t>Considere la nutrición enteral trófica en pacientes con disfunción del tracto gastrointestinal cuyas metas de NE no son alcanzables</a:t>
            </a:r>
            <a:endParaRPr lang="es-CO" dirty="0">
              <a:latin typeface="Arial" panose="020B0604020202020204" pitchFamily="34" charset="0"/>
              <a:cs typeface="Arial" panose="020B0604020202020204" pitchFamily="34" charset="0"/>
            </a:endParaRPr>
          </a:p>
        </p:txBody>
      </p:sp>
    </p:spTree>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Arrow 18"/>
          <p:cNvSpPr/>
          <p:nvPr/>
        </p:nvSpPr>
        <p:spPr bwMode="auto">
          <a:xfrm>
            <a:off x="4067910" y="3851035"/>
            <a:ext cx="3124200" cy="1905000"/>
          </a:xfrm>
          <a:prstGeom prst="rightArrow">
            <a:avLst>
              <a:gd name="adj1" fmla="val 76249"/>
              <a:gd name="adj2" fmla="val 64317"/>
            </a:avLst>
          </a:prstGeom>
          <a:solidFill>
            <a:schemeClr val="bg1"/>
          </a:solidFill>
          <a:ln w="9525" cap="flat" cmpd="sng" algn="ctr">
            <a:solidFill>
              <a:srgbClr val="1969B5"/>
            </a:solidFill>
            <a:prstDash val="solid"/>
            <a:round/>
            <a:headEnd type="none" w="med" len="med"/>
            <a:tailEnd type="none" w="med" len="med"/>
          </a:ln>
          <a:effectLst>
            <a:outerShdw blurRad="50800" dist="38100" dir="2700000" algn="tl" rotWithShape="0">
              <a:srgbClr val="000000">
                <a:alpha val="43000"/>
              </a:srgbClr>
            </a:outerShdw>
          </a:effectLst>
        </p:spPr>
        <p:txBody>
          <a:bodyPr vert="horz" wrap="square" lIns="91440" tIns="45720" rIns="91440" bIns="45720" numCol="1" rtlCol="0" anchor="ctr" anchorCtr="0" compatLnSpc="1">
            <a:prstTxWarp prst="textNoShape">
              <a:avLst/>
            </a:prstTxWarp>
          </a:bodyPr>
          <a:lstStyle/>
          <a:p>
            <a:pPr marL="109538" indent="-109538" eaLnBrk="0" hangingPunct="0">
              <a:lnSpc>
                <a:spcPts val="1640"/>
              </a:lnSpc>
              <a:buFont typeface="Arial"/>
              <a:buChar char="•"/>
            </a:pPr>
            <a:r>
              <a:rPr lang="es-CO" sz="1200" b="1" dirty="0">
                <a:solidFill>
                  <a:srgbClr val="1969B5"/>
                </a:solidFill>
                <a:latin typeface="Arial" panose="020B0604020202020204" pitchFamily="34" charset="0"/>
                <a:cs typeface="Arial" panose="020B0604020202020204" pitchFamily="34" charset="0"/>
              </a:rPr>
              <a:t> Considerar para pacientes con riesgo de aspiración, intolerantes a la alimentación gástrica o aquellos con residuos altos a repetición</a:t>
            </a:r>
          </a:p>
        </p:txBody>
      </p:sp>
      <p:sp>
        <p:nvSpPr>
          <p:cNvPr id="20" name="Title 4"/>
          <p:cNvSpPr>
            <a:spLocks noGrp="1"/>
          </p:cNvSpPr>
          <p:nvPr>
            <p:ph type="title"/>
          </p:nvPr>
        </p:nvSpPr>
        <p:spPr>
          <a:xfrm>
            <a:off x="2162665" y="242590"/>
            <a:ext cx="7889875" cy="987425"/>
          </a:xfrm>
        </p:spPr>
        <p:txBody>
          <a:bodyPr>
            <a:normAutofit/>
          </a:bodyPr>
          <a:lstStyle/>
          <a:p>
            <a:pPr algn="ctr"/>
            <a:r>
              <a:rPr lang="es-CO" sz="3200" b="1" dirty="0">
                <a:solidFill>
                  <a:srgbClr val="1D68B4"/>
                </a:solidFill>
                <a:latin typeface="Arial" panose="020B0604020202020204" pitchFamily="34" charset="0"/>
                <a:cs typeface="Arial" panose="020B0604020202020204" pitchFamily="34" charset="0"/>
              </a:rPr>
              <a:t>Seleccionar el lugar </a:t>
            </a:r>
            <a:br>
              <a:rPr lang="es-CO" sz="3200" b="1" dirty="0">
                <a:solidFill>
                  <a:srgbClr val="1D68B4"/>
                </a:solidFill>
                <a:latin typeface="Arial" panose="020B0604020202020204" pitchFamily="34" charset="0"/>
                <a:cs typeface="Arial" panose="020B0604020202020204" pitchFamily="34" charset="0"/>
              </a:rPr>
            </a:br>
            <a:r>
              <a:rPr lang="es-CO" sz="3200" b="1" dirty="0">
                <a:solidFill>
                  <a:srgbClr val="1D68B4"/>
                </a:solidFill>
                <a:latin typeface="Arial" panose="020B0604020202020204" pitchFamily="34" charset="0"/>
                <a:cs typeface="Arial" panose="020B0604020202020204" pitchFamily="34" charset="0"/>
              </a:rPr>
              <a:t>de alimentación por sonda</a:t>
            </a:r>
          </a:p>
        </p:txBody>
      </p:sp>
      <p:grpSp>
        <p:nvGrpSpPr>
          <p:cNvPr id="21" name="Group 20"/>
          <p:cNvGrpSpPr/>
          <p:nvPr/>
        </p:nvGrpSpPr>
        <p:grpSpPr>
          <a:xfrm>
            <a:off x="2040674" y="2327035"/>
            <a:ext cx="5151436" cy="1308830"/>
            <a:chOff x="129945" y="1790700"/>
            <a:chExt cx="5390255" cy="990600"/>
          </a:xfrm>
        </p:grpSpPr>
        <p:sp>
          <p:nvSpPr>
            <p:cNvPr id="22" name="Right Arrow 21"/>
            <p:cNvSpPr/>
            <p:nvPr/>
          </p:nvSpPr>
          <p:spPr bwMode="auto">
            <a:xfrm>
              <a:off x="2163600" y="1790700"/>
              <a:ext cx="3356600" cy="990600"/>
            </a:xfrm>
            <a:prstGeom prst="rightArrow">
              <a:avLst>
                <a:gd name="adj1" fmla="val 76249"/>
                <a:gd name="adj2" fmla="val 64317"/>
              </a:avLst>
            </a:prstGeom>
            <a:solidFill>
              <a:schemeClr val="bg1"/>
            </a:solidFill>
            <a:ln w="9525" cap="flat" cmpd="sng" algn="ctr">
              <a:solidFill>
                <a:srgbClr val="1969B5"/>
              </a:solidFill>
              <a:prstDash val="solid"/>
              <a:round/>
              <a:headEnd type="none" w="med" len="med"/>
              <a:tailEnd type="none" w="med" len="med"/>
            </a:ln>
            <a:effectLst>
              <a:outerShdw blurRad="50800" dist="38100" dir="2700000" algn="tl" rotWithShape="0">
                <a:srgbClr val="000000">
                  <a:alpha val="43000"/>
                </a:srgbClr>
              </a:outerShdw>
            </a:effectLst>
          </p:spPr>
          <p:txBody>
            <a:bodyPr vert="horz" wrap="square" lIns="91440" tIns="45720" rIns="91440" bIns="45720" numCol="1" rtlCol="0" anchor="ctr" anchorCtr="0" compatLnSpc="1">
              <a:prstTxWarp prst="textNoShape">
                <a:avLst/>
              </a:prstTxWarp>
            </a:bodyPr>
            <a:lstStyle/>
            <a:p>
              <a:pPr marL="109538" indent="-109538" eaLnBrk="0" fontAlgn="base" hangingPunct="0">
                <a:lnSpc>
                  <a:spcPts val="1640"/>
                </a:lnSpc>
                <a:spcBef>
                  <a:spcPct val="0"/>
                </a:spcBef>
                <a:spcAft>
                  <a:spcPct val="0"/>
                </a:spcAft>
                <a:buFont typeface="Arial"/>
                <a:buChar char="•"/>
              </a:pPr>
              <a:r>
                <a:rPr lang="es-CO" sz="1200" b="1" dirty="0">
                  <a:solidFill>
                    <a:srgbClr val="1969B5"/>
                  </a:solidFill>
                  <a:latin typeface="Arial" panose="020B0604020202020204" pitchFamily="34" charset="0"/>
                  <a:cs typeface="Arial" panose="020B0604020202020204" pitchFamily="34" charset="0"/>
                </a:rPr>
                <a:t> Utilizar cuando el acceso al intestino delgado no es posible o el inicio de la alimentación se ha retardado</a:t>
              </a:r>
            </a:p>
          </p:txBody>
        </p:sp>
        <p:sp>
          <p:nvSpPr>
            <p:cNvPr id="23" name="Rounded Rectangle 22"/>
            <p:cNvSpPr/>
            <p:nvPr/>
          </p:nvSpPr>
          <p:spPr bwMode="auto">
            <a:xfrm>
              <a:off x="129945" y="1790700"/>
              <a:ext cx="2079856" cy="990600"/>
            </a:xfrm>
            <a:prstGeom prst="roundRect">
              <a:avLst/>
            </a:prstGeom>
            <a:solidFill>
              <a:srgbClr val="1D68B4"/>
            </a:solidFill>
            <a:ln w="9525" cap="flat" cmpd="sng" algn="ctr">
              <a:noFill/>
              <a:prstDash val="solid"/>
              <a:round/>
              <a:headEnd type="none" w="med" len="med"/>
              <a:tailEnd type="none" w="med" len="med"/>
            </a:ln>
            <a:effectLst>
              <a:outerShdw blurRad="50800" dist="38100" dir="2700000" algn="tl" rotWithShape="0">
                <a:srgbClr val="000000">
                  <a:alpha val="43000"/>
                </a:srgbClr>
              </a:outerShdw>
            </a:effectLst>
          </p:spPr>
          <p:txBody>
            <a:bodyPr vert="horz" wrap="square" lIns="91440" tIns="45720" rIns="91440" bIns="45720" numCol="1" rtlCol="0" anchor="ctr" anchorCtr="0" compatLnSpc="1">
              <a:prstTxWarp prst="textNoShape">
                <a:avLst/>
              </a:prstTxWarp>
            </a:bodyPr>
            <a:lstStyle/>
            <a:p>
              <a:pPr eaLnBrk="0" fontAlgn="base" hangingPunct="0">
                <a:spcBef>
                  <a:spcPct val="0"/>
                </a:spcBef>
                <a:spcAft>
                  <a:spcPct val="0"/>
                </a:spcAft>
              </a:pPr>
              <a:r>
                <a:rPr lang="es-CO" sz="2100" dirty="0">
                  <a:solidFill>
                    <a:schemeClr val="bg1"/>
                  </a:solidFill>
                  <a:latin typeface="Arial" panose="020B0604020202020204" pitchFamily="34" charset="0"/>
                  <a:cs typeface="Arial" panose="020B0604020202020204" pitchFamily="34" charset="0"/>
                </a:rPr>
                <a:t>Alimentación</a:t>
              </a:r>
            </a:p>
            <a:p>
              <a:pPr eaLnBrk="0" fontAlgn="base" hangingPunct="0">
                <a:spcBef>
                  <a:spcPct val="0"/>
                </a:spcBef>
                <a:spcAft>
                  <a:spcPct val="0"/>
                </a:spcAft>
              </a:pPr>
              <a:r>
                <a:rPr lang="es-CO" sz="2100" dirty="0">
                  <a:solidFill>
                    <a:schemeClr val="bg1"/>
                  </a:solidFill>
                  <a:latin typeface="Arial" panose="020B0604020202020204" pitchFamily="34" charset="0"/>
                  <a:cs typeface="Arial" panose="020B0604020202020204" pitchFamily="34" charset="0"/>
                </a:rPr>
                <a:t>gástrica</a:t>
              </a:r>
            </a:p>
          </p:txBody>
        </p:sp>
      </p:grpSp>
      <p:sp>
        <p:nvSpPr>
          <p:cNvPr id="24" name="Rounded Rectangle 23"/>
          <p:cNvSpPr/>
          <p:nvPr/>
        </p:nvSpPr>
        <p:spPr bwMode="auto">
          <a:xfrm>
            <a:off x="2040674" y="4155835"/>
            <a:ext cx="2002258" cy="1295400"/>
          </a:xfrm>
          <a:prstGeom prst="roundRect">
            <a:avLst/>
          </a:prstGeom>
          <a:solidFill>
            <a:srgbClr val="00B0F0"/>
          </a:solidFill>
          <a:ln w="9525" cap="flat" cmpd="sng" algn="ctr">
            <a:noFill/>
            <a:prstDash val="solid"/>
            <a:round/>
            <a:headEnd type="none" w="med" len="med"/>
            <a:tailEnd type="none" w="med" len="med"/>
          </a:ln>
          <a:effectLst>
            <a:outerShdw blurRad="50800" dist="38100" dir="2700000" algn="tl" rotWithShape="0">
              <a:srgbClr val="000000">
                <a:alpha val="43000"/>
              </a:srgbClr>
            </a:outerShdw>
          </a:effectLst>
        </p:spPr>
        <p:txBody>
          <a:bodyPr vert="horz" wrap="square" lIns="91440" tIns="45720" rIns="91440" bIns="45720" numCol="1" rtlCol="0" anchor="ctr" anchorCtr="0" compatLnSpc="1">
            <a:prstTxWarp prst="textNoShape">
              <a:avLst/>
            </a:prstTxWarp>
          </a:bodyPr>
          <a:lstStyle/>
          <a:p>
            <a:pPr eaLnBrk="0" fontAlgn="base" hangingPunct="0">
              <a:spcBef>
                <a:spcPct val="0"/>
              </a:spcBef>
              <a:spcAft>
                <a:spcPct val="0"/>
              </a:spcAft>
            </a:pPr>
            <a:r>
              <a:rPr lang="es-CO" dirty="0">
                <a:solidFill>
                  <a:schemeClr val="bg1"/>
                </a:solidFill>
                <a:latin typeface="Arial" panose="020B0604020202020204" pitchFamily="34" charset="0"/>
                <a:cs typeface="Arial" panose="020B0604020202020204" pitchFamily="34" charset="0"/>
              </a:rPr>
              <a:t>Alimentación</a:t>
            </a:r>
            <a:br>
              <a:rPr lang="es-CO" dirty="0">
                <a:solidFill>
                  <a:schemeClr val="bg1"/>
                </a:solidFill>
                <a:latin typeface="Arial" panose="020B0604020202020204" pitchFamily="34" charset="0"/>
                <a:cs typeface="Arial" panose="020B0604020202020204" pitchFamily="34" charset="0"/>
              </a:rPr>
            </a:br>
            <a:r>
              <a:rPr lang="es-CO" dirty="0">
                <a:solidFill>
                  <a:schemeClr val="bg1"/>
                </a:solidFill>
                <a:latin typeface="Arial" panose="020B0604020202020204" pitchFamily="34" charset="0"/>
                <a:cs typeface="Arial" panose="020B0604020202020204" pitchFamily="34" charset="0"/>
              </a:rPr>
              <a:t>al intestino delgado</a:t>
            </a:r>
          </a:p>
        </p:txBody>
      </p:sp>
      <p:sp>
        <p:nvSpPr>
          <p:cNvPr id="25" name="TextBox 6"/>
          <p:cNvSpPr txBox="1">
            <a:spLocks noChangeArrowheads="1"/>
          </p:cNvSpPr>
          <p:nvPr/>
        </p:nvSpPr>
        <p:spPr bwMode="auto">
          <a:xfrm>
            <a:off x="1923441" y="6069238"/>
            <a:ext cx="7525359" cy="246221"/>
          </a:xfrm>
          <a:prstGeom prst="rect">
            <a:avLst/>
          </a:prstGeom>
          <a:noFill/>
          <a:ln w="9525">
            <a:noFill/>
            <a:miter lim="800000"/>
            <a:headEnd/>
            <a:tailEnd/>
          </a:ln>
        </p:spPr>
        <p:txBody>
          <a:bodyPr wrap="square">
            <a:prstTxWarp prst="textNoShape">
              <a:avLst/>
            </a:prstTxWarp>
            <a:spAutoFit/>
          </a:bodyPr>
          <a:lstStyle/>
          <a:p>
            <a:r>
              <a:rPr lang="en-US" sz="1000" i="1" dirty="0" err="1">
                <a:solidFill>
                  <a:srgbClr val="1D68B4"/>
                </a:solidFill>
                <a:latin typeface="Arial" panose="020B0604020202020204" pitchFamily="34" charset="0"/>
                <a:ea typeface="Arial"/>
                <a:cs typeface="Arial" panose="020B0604020202020204" pitchFamily="34" charset="0"/>
              </a:rPr>
              <a:t>Heyland</a:t>
            </a:r>
            <a:r>
              <a:rPr lang="en-US" sz="1000" i="1" dirty="0">
                <a:solidFill>
                  <a:srgbClr val="1D68B4"/>
                </a:solidFill>
                <a:latin typeface="Arial" panose="020B0604020202020204" pitchFamily="34" charset="0"/>
                <a:ea typeface="Arial"/>
                <a:cs typeface="Arial" panose="020B0604020202020204" pitchFamily="34" charset="0"/>
              </a:rPr>
              <a:t> DK, et al. JPEN J </a:t>
            </a:r>
            <a:r>
              <a:rPr lang="en-US" sz="1000" i="1" dirty="0" err="1">
                <a:solidFill>
                  <a:srgbClr val="1D68B4"/>
                </a:solidFill>
                <a:latin typeface="Arial" panose="020B0604020202020204" pitchFamily="34" charset="0"/>
                <a:ea typeface="Arial"/>
                <a:cs typeface="Arial" panose="020B0604020202020204" pitchFamily="34" charset="0"/>
              </a:rPr>
              <a:t>Parenter</a:t>
            </a:r>
            <a:r>
              <a:rPr lang="en-US" sz="1000" i="1" dirty="0">
                <a:solidFill>
                  <a:srgbClr val="1D68B4"/>
                </a:solidFill>
                <a:latin typeface="Arial" panose="020B0604020202020204" pitchFamily="34" charset="0"/>
                <a:ea typeface="Arial"/>
                <a:cs typeface="Arial" panose="020B0604020202020204" pitchFamily="34" charset="0"/>
              </a:rPr>
              <a:t> </a:t>
            </a:r>
            <a:r>
              <a:rPr lang="en-US" sz="1000" i="1" dirty="0" err="1">
                <a:solidFill>
                  <a:srgbClr val="1D68B4"/>
                </a:solidFill>
                <a:latin typeface="Arial" panose="020B0604020202020204" pitchFamily="34" charset="0"/>
                <a:ea typeface="Arial"/>
                <a:cs typeface="Arial" panose="020B0604020202020204" pitchFamily="34" charset="0"/>
              </a:rPr>
              <a:t>Enteral</a:t>
            </a:r>
            <a:r>
              <a:rPr lang="en-US" sz="1000" i="1" dirty="0">
                <a:solidFill>
                  <a:srgbClr val="1D68B4"/>
                </a:solidFill>
                <a:latin typeface="Arial" panose="020B0604020202020204" pitchFamily="34" charset="0"/>
                <a:ea typeface="Arial"/>
                <a:cs typeface="Arial" panose="020B0604020202020204" pitchFamily="34" charset="0"/>
              </a:rPr>
              <a:t> </a:t>
            </a:r>
            <a:r>
              <a:rPr lang="en-US" sz="1000" i="1" dirty="0" err="1">
                <a:solidFill>
                  <a:srgbClr val="1D68B4"/>
                </a:solidFill>
                <a:latin typeface="Arial" panose="020B0604020202020204" pitchFamily="34" charset="0"/>
                <a:ea typeface="Arial"/>
                <a:cs typeface="Arial" panose="020B0604020202020204" pitchFamily="34" charset="0"/>
              </a:rPr>
              <a:t>Nutr</a:t>
            </a:r>
            <a:r>
              <a:rPr lang="en-US" sz="1000" i="1" dirty="0">
                <a:solidFill>
                  <a:srgbClr val="1D68B4"/>
                </a:solidFill>
                <a:latin typeface="Arial" panose="020B0604020202020204" pitchFamily="34" charset="0"/>
                <a:ea typeface="Arial"/>
                <a:cs typeface="Arial" panose="020B0604020202020204" pitchFamily="34" charset="0"/>
              </a:rPr>
              <a:t> 2002;26 (6 Suppl.):S51-S55.</a:t>
            </a:r>
          </a:p>
        </p:txBody>
      </p:sp>
      <p:sp>
        <p:nvSpPr>
          <p:cNvPr id="26" name="TextBox 25"/>
          <p:cNvSpPr txBox="1"/>
          <p:nvPr/>
        </p:nvSpPr>
        <p:spPr>
          <a:xfrm>
            <a:off x="6506310" y="1641235"/>
            <a:ext cx="1219200" cy="569814"/>
          </a:xfrm>
          <a:prstGeom prst="rect">
            <a:avLst/>
          </a:prstGeom>
          <a:noFill/>
        </p:spPr>
        <p:txBody>
          <a:bodyPr wrap="square" rtlCol="0">
            <a:spAutoFit/>
          </a:bodyPr>
          <a:lstStyle/>
          <a:p>
            <a:pPr>
              <a:lnSpc>
                <a:spcPts val="1940"/>
              </a:lnSpc>
            </a:pPr>
            <a:r>
              <a:rPr lang="es-ES_tradnl" sz="1200" b="1" dirty="0">
                <a:solidFill>
                  <a:srgbClr val="000090"/>
                </a:solidFill>
                <a:latin typeface="Arial" panose="020B0604020202020204" pitchFamily="34" charset="0"/>
                <a:cs typeface="Arial" panose="020B0604020202020204" pitchFamily="34" charset="0"/>
              </a:rPr>
              <a:t>Nariz</a:t>
            </a:r>
          </a:p>
          <a:p>
            <a:pPr>
              <a:lnSpc>
                <a:spcPts val="1940"/>
              </a:lnSpc>
            </a:pPr>
            <a:r>
              <a:rPr lang="es-ES_tradnl" sz="1200" b="1" dirty="0">
                <a:solidFill>
                  <a:srgbClr val="000090"/>
                </a:solidFill>
                <a:latin typeface="Arial" panose="020B0604020202020204" pitchFamily="34" charset="0"/>
                <a:cs typeface="Arial" panose="020B0604020202020204" pitchFamily="34" charset="0"/>
              </a:rPr>
              <a:t>Boca</a:t>
            </a:r>
          </a:p>
        </p:txBody>
      </p:sp>
      <p:sp>
        <p:nvSpPr>
          <p:cNvPr id="27" name="TextBox 26"/>
          <p:cNvSpPr txBox="1"/>
          <p:nvPr/>
        </p:nvSpPr>
        <p:spPr>
          <a:xfrm>
            <a:off x="9401910" y="3163841"/>
            <a:ext cx="1371600" cy="2015936"/>
          </a:xfrm>
          <a:prstGeom prst="rect">
            <a:avLst/>
          </a:prstGeom>
          <a:noFill/>
        </p:spPr>
        <p:txBody>
          <a:bodyPr wrap="square" rtlCol="0">
            <a:spAutoFit/>
          </a:bodyPr>
          <a:lstStyle/>
          <a:p>
            <a:pPr>
              <a:lnSpc>
                <a:spcPts val="3040"/>
              </a:lnSpc>
            </a:pPr>
            <a:r>
              <a:rPr lang="es-ES_tradnl" sz="1200" b="1" dirty="0">
                <a:solidFill>
                  <a:srgbClr val="000090"/>
                </a:solidFill>
                <a:latin typeface="Arial" panose="020B0604020202020204" pitchFamily="34" charset="0"/>
                <a:cs typeface="Arial" panose="020B0604020202020204" pitchFamily="34" charset="0"/>
              </a:rPr>
              <a:t>Estómago</a:t>
            </a:r>
          </a:p>
          <a:p>
            <a:pPr>
              <a:lnSpc>
                <a:spcPts val="3040"/>
              </a:lnSpc>
            </a:pPr>
            <a:r>
              <a:rPr lang="es-CO" sz="1200" b="1" dirty="0">
                <a:solidFill>
                  <a:srgbClr val="000090"/>
                </a:solidFill>
                <a:latin typeface="Arial" panose="020B0604020202020204" pitchFamily="34" charset="0"/>
                <a:cs typeface="Arial" panose="020B0604020202020204" pitchFamily="34" charset="0"/>
              </a:rPr>
              <a:t>Gastrostomía</a:t>
            </a:r>
          </a:p>
          <a:p>
            <a:pPr>
              <a:lnSpc>
                <a:spcPts val="3040"/>
              </a:lnSpc>
            </a:pPr>
            <a:r>
              <a:rPr lang="es-ES_tradnl" sz="1200" b="1" dirty="0">
                <a:solidFill>
                  <a:srgbClr val="000090"/>
                </a:solidFill>
                <a:latin typeface="Arial" panose="020B0604020202020204" pitchFamily="34" charset="0"/>
                <a:cs typeface="Arial" panose="020B0604020202020204" pitchFamily="34" charset="0"/>
              </a:rPr>
              <a:t>Duodeno</a:t>
            </a:r>
          </a:p>
          <a:p>
            <a:pPr>
              <a:lnSpc>
                <a:spcPts val="3040"/>
              </a:lnSpc>
            </a:pPr>
            <a:r>
              <a:rPr lang="es-ES_tradnl" sz="1200" b="1" dirty="0">
                <a:solidFill>
                  <a:srgbClr val="000090"/>
                </a:solidFill>
                <a:latin typeface="Arial" panose="020B0604020202020204" pitchFamily="34" charset="0"/>
                <a:cs typeface="Arial" panose="020B0604020202020204" pitchFamily="34" charset="0"/>
              </a:rPr>
              <a:t>Yeyuno</a:t>
            </a:r>
          </a:p>
          <a:p>
            <a:pPr>
              <a:lnSpc>
                <a:spcPts val="3040"/>
              </a:lnSpc>
            </a:pPr>
            <a:r>
              <a:rPr lang="es-CO" sz="1200" b="1" dirty="0">
                <a:solidFill>
                  <a:srgbClr val="000090"/>
                </a:solidFill>
                <a:latin typeface="Arial" panose="020B0604020202020204" pitchFamily="34" charset="0"/>
                <a:cs typeface="Arial" panose="020B0604020202020204" pitchFamily="34" charset="0"/>
              </a:rPr>
              <a:t>Yeyunostomía</a:t>
            </a:r>
          </a:p>
        </p:txBody>
      </p:sp>
      <p:pic>
        <p:nvPicPr>
          <p:cNvPr id="28" name="Picture 27" descr="sennor.jpg"/>
          <p:cNvPicPr>
            <a:picLocks noChangeAspect="1"/>
          </p:cNvPicPr>
          <p:nvPr/>
        </p:nvPicPr>
        <p:blipFill>
          <a:blip r:embed="rId3"/>
          <a:stretch>
            <a:fillRect/>
          </a:stretch>
        </p:blipFill>
        <p:spPr>
          <a:xfrm>
            <a:off x="7198143" y="1412635"/>
            <a:ext cx="2172041" cy="4360862"/>
          </a:xfrm>
          <a:prstGeom prst="rect">
            <a:avLst/>
          </a:prstGeom>
          <a:ln>
            <a:solidFill>
              <a:srgbClr val="0000FF"/>
            </a:solidFill>
          </a:ln>
        </p:spPr>
      </p:pic>
      <p:sp>
        <p:nvSpPr>
          <p:cNvPr id="29" name="TextBox 28"/>
          <p:cNvSpPr txBox="1"/>
          <p:nvPr/>
        </p:nvSpPr>
        <p:spPr>
          <a:xfrm>
            <a:off x="8335110" y="2981450"/>
            <a:ext cx="1752600" cy="307777"/>
          </a:xfrm>
          <a:prstGeom prst="rect">
            <a:avLst/>
          </a:prstGeom>
          <a:noFill/>
        </p:spPr>
        <p:txBody>
          <a:bodyPr wrap="square" rtlCol="0">
            <a:spAutoFit/>
          </a:bodyPr>
          <a:lstStyle/>
          <a:p>
            <a:r>
              <a:rPr lang="es-ES_tradnl" sz="1400" dirty="0">
                <a:solidFill>
                  <a:srgbClr val="000090"/>
                </a:solidFill>
                <a:latin typeface="Arial" panose="020B0604020202020204" pitchFamily="34" charset="0"/>
                <a:cs typeface="Arial" panose="020B0604020202020204" pitchFamily="34" charset="0"/>
              </a:rPr>
              <a:t>Esófago</a:t>
            </a:r>
          </a:p>
        </p:txBody>
      </p:sp>
    </p:spTree>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txBox="1">
            <a:spLocks noChangeArrowheads="1"/>
          </p:cNvSpPr>
          <p:nvPr/>
        </p:nvSpPr>
        <p:spPr bwMode="auto">
          <a:xfrm>
            <a:off x="2324098" y="2351501"/>
            <a:ext cx="8382001" cy="3429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r>
              <a:rPr lang="es-CO" sz="2400" dirty="0">
                <a:solidFill>
                  <a:srgbClr val="185BA1"/>
                </a:solidFill>
                <a:latin typeface="Arial" panose="020B0604020202020204" pitchFamily="34" charset="0"/>
                <a:cs typeface="Arial" panose="020B0604020202020204" pitchFamily="34" charset="0"/>
              </a:rPr>
              <a:t>Al final de esta sesión, los participantes serán capaces de:</a:t>
            </a:r>
          </a:p>
          <a:p>
            <a:endParaRPr lang="es-CO" sz="2400" dirty="0">
              <a:solidFill>
                <a:srgbClr val="185BA1"/>
              </a:solidFill>
              <a:latin typeface="Arial" panose="020B0604020202020204" pitchFamily="34" charset="0"/>
              <a:cs typeface="Arial" panose="020B0604020202020204" pitchFamily="34" charset="0"/>
            </a:endParaRPr>
          </a:p>
          <a:p>
            <a:pPr marL="180000" indent="-367200"/>
            <a:r>
              <a:rPr lang="es-CO" sz="2400" dirty="0">
                <a:solidFill>
                  <a:srgbClr val="185BA1"/>
                </a:solidFill>
                <a:latin typeface="Arial" panose="020B0604020202020204" pitchFamily="34" charset="0"/>
                <a:cs typeface="Arial" panose="020B0604020202020204" pitchFamily="34" charset="0"/>
              </a:rPr>
              <a:t>• Describir y usar las mejores prácticas para implementar y manejar la alimentación enteral en pacientes con enfermedades críticas</a:t>
            </a:r>
            <a:endParaRPr lang="es-CO" sz="2400" kern="0" dirty="0">
              <a:solidFill>
                <a:srgbClr val="185BA1"/>
              </a:solidFill>
              <a:latin typeface="Arial" panose="020B0604020202020204" pitchFamily="34" charset="0"/>
              <a:ea typeface="Arial"/>
              <a:cs typeface="Arial" panose="020B0604020202020204" pitchFamily="34" charset="0"/>
            </a:endParaRPr>
          </a:p>
        </p:txBody>
      </p:sp>
      <p:sp>
        <p:nvSpPr>
          <p:cNvPr id="6146" name="Rectangle 2"/>
          <p:cNvSpPr>
            <a:spLocks noGrp="1" noChangeArrowheads="1"/>
          </p:cNvSpPr>
          <p:nvPr>
            <p:ph type="title"/>
          </p:nvPr>
        </p:nvSpPr>
        <p:spPr>
          <a:xfrm>
            <a:off x="2265362" y="364244"/>
            <a:ext cx="7661275" cy="682625"/>
          </a:xfrm>
        </p:spPr>
        <p:txBody>
          <a:bodyPr anchor="b"/>
          <a:lstStyle/>
          <a:p>
            <a:pPr algn="ctr"/>
            <a:r>
              <a:rPr lang="es-419" sz="3200" b="1" dirty="0">
                <a:solidFill>
                  <a:srgbClr val="1D68B4"/>
                </a:solidFill>
                <a:latin typeface="Arial" panose="020B0604020202020204" pitchFamily="34" charset="0"/>
                <a:cs typeface="Arial" panose="020B0604020202020204" pitchFamily="34" charset="0"/>
              </a:rPr>
              <a:t>Objetivos</a:t>
            </a:r>
          </a:p>
        </p:txBody>
      </p:sp>
    </p:spTree>
  </p:cSld>
  <p:clrMapOvr>
    <a:masterClrMapping/>
  </p:clrMapOvr>
  <p:transition spd="slow"/>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sennor.jpg"/>
          <p:cNvPicPr>
            <a:picLocks noChangeAspect="1"/>
          </p:cNvPicPr>
          <p:nvPr/>
        </p:nvPicPr>
        <p:blipFill>
          <a:blip r:embed="rId3"/>
          <a:stretch>
            <a:fillRect/>
          </a:stretch>
        </p:blipFill>
        <p:spPr>
          <a:xfrm>
            <a:off x="7420710" y="1676410"/>
            <a:ext cx="2051676" cy="4267200"/>
          </a:xfrm>
          <a:prstGeom prst="rect">
            <a:avLst/>
          </a:prstGeom>
          <a:ln w="15875">
            <a:solidFill>
              <a:schemeClr val="accent1">
                <a:lumMod val="50000"/>
              </a:schemeClr>
            </a:solidFill>
          </a:ln>
        </p:spPr>
      </p:pic>
      <p:sp>
        <p:nvSpPr>
          <p:cNvPr id="12" name="TextBox 11"/>
          <p:cNvSpPr txBox="1"/>
          <p:nvPr/>
        </p:nvSpPr>
        <p:spPr>
          <a:xfrm>
            <a:off x="8411311" y="3352811"/>
            <a:ext cx="838200" cy="276999"/>
          </a:xfrm>
          <a:prstGeom prst="rect">
            <a:avLst/>
          </a:prstGeom>
          <a:noFill/>
        </p:spPr>
        <p:txBody>
          <a:bodyPr wrap="square" rtlCol="0">
            <a:spAutoFit/>
          </a:bodyPr>
          <a:lstStyle/>
          <a:p>
            <a:r>
              <a:rPr lang="es-ES_tradnl" sz="1200" b="1" dirty="0">
                <a:solidFill>
                  <a:srgbClr val="1D68B4"/>
                </a:solidFill>
                <a:latin typeface="Arial" panose="020B0604020202020204" pitchFamily="34" charset="0"/>
                <a:cs typeface="Arial" panose="020B0604020202020204" pitchFamily="34" charset="0"/>
              </a:rPr>
              <a:t>Esófago</a:t>
            </a:r>
          </a:p>
        </p:txBody>
      </p:sp>
      <p:sp>
        <p:nvSpPr>
          <p:cNvPr id="13" name="TextBox 12"/>
          <p:cNvSpPr txBox="1"/>
          <p:nvPr/>
        </p:nvSpPr>
        <p:spPr>
          <a:xfrm>
            <a:off x="9478111" y="3657610"/>
            <a:ext cx="1371600" cy="1982594"/>
          </a:xfrm>
          <a:prstGeom prst="rect">
            <a:avLst/>
          </a:prstGeom>
          <a:noFill/>
        </p:spPr>
        <p:txBody>
          <a:bodyPr wrap="square" rtlCol="0">
            <a:spAutoFit/>
          </a:bodyPr>
          <a:lstStyle/>
          <a:p>
            <a:pPr>
              <a:lnSpc>
                <a:spcPts val="3040"/>
              </a:lnSpc>
            </a:pPr>
            <a:r>
              <a:rPr lang="es-CO" sz="1200" b="1" dirty="0">
                <a:solidFill>
                  <a:srgbClr val="1969B5"/>
                </a:solidFill>
                <a:latin typeface="Arial" panose="020B0604020202020204" pitchFamily="34" charset="0"/>
                <a:cs typeface="Arial" panose="020B0604020202020204" pitchFamily="34" charset="0"/>
              </a:rPr>
              <a:t>Estómago</a:t>
            </a:r>
          </a:p>
          <a:p>
            <a:pPr>
              <a:lnSpc>
                <a:spcPts val="3040"/>
              </a:lnSpc>
            </a:pPr>
            <a:r>
              <a:rPr lang="es-CO" sz="1200" b="1" dirty="0">
                <a:solidFill>
                  <a:srgbClr val="1969B5"/>
                </a:solidFill>
                <a:latin typeface="Arial" panose="020B0604020202020204" pitchFamily="34" charset="0"/>
                <a:cs typeface="Arial" panose="020B0604020202020204" pitchFamily="34" charset="0"/>
              </a:rPr>
              <a:t>Gastrostomía</a:t>
            </a:r>
          </a:p>
          <a:p>
            <a:pPr>
              <a:lnSpc>
                <a:spcPts val="3040"/>
              </a:lnSpc>
            </a:pPr>
            <a:r>
              <a:rPr lang="es-CO" sz="1200" b="1" dirty="0">
                <a:solidFill>
                  <a:srgbClr val="1969B5"/>
                </a:solidFill>
                <a:latin typeface="Arial" panose="020B0604020202020204" pitchFamily="34" charset="0"/>
                <a:cs typeface="Arial" panose="020B0604020202020204" pitchFamily="34" charset="0"/>
              </a:rPr>
              <a:t>Duodeno</a:t>
            </a:r>
          </a:p>
          <a:p>
            <a:pPr>
              <a:lnSpc>
                <a:spcPts val="3040"/>
              </a:lnSpc>
            </a:pPr>
            <a:r>
              <a:rPr lang="es-CO" sz="1200" b="1" dirty="0">
                <a:solidFill>
                  <a:srgbClr val="1969B5"/>
                </a:solidFill>
                <a:latin typeface="Arial" panose="020B0604020202020204" pitchFamily="34" charset="0"/>
                <a:cs typeface="Arial" panose="020B0604020202020204" pitchFamily="34" charset="0"/>
              </a:rPr>
              <a:t>Yeyuno</a:t>
            </a:r>
          </a:p>
          <a:p>
            <a:pPr>
              <a:lnSpc>
                <a:spcPts val="3040"/>
              </a:lnSpc>
            </a:pPr>
            <a:r>
              <a:rPr lang="es-CO" sz="1200" b="1" dirty="0" err="1">
                <a:solidFill>
                  <a:srgbClr val="1969B5"/>
                </a:solidFill>
                <a:latin typeface="Arial" panose="020B0604020202020204" pitchFamily="34" charset="0"/>
                <a:cs typeface="Arial" panose="020B0604020202020204" pitchFamily="34" charset="0"/>
              </a:rPr>
              <a:t>Yeyunostomí</a:t>
            </a:r>
            <a:r>
              <a:rPr lang="es-ES_tradnl" sz="1200" b="1" dirty="0">
                <a:solidFill>
                  <a:srgbClr val="1969B5"/>
                </a:solidFill>
                <a:latin typeface="Arial" panose="020B0604020202020204" pitchFamily="34" charset="0"/>
                <a:cs typeface="Arial" panose="020B0604020202020204" pitchFamily="34" charset="0"/>
              </a:rPr>
              <a:t>a</a:t>
            </a:r>
          </a:p>
        </p:txBody>
      </p:sp>
      <p:sp>
        <p:nvSpPr>
          <p:cNvPr id="14" name="TextBox 11"/>
          <p:cNvSpPr txBox="1">
            <a:spLocks noChangeArrowheads="1"/>
          </p:cNvSpPr>
          <p:nvPr/>
        </p:nvSpPr>
        <p:spPr bwMode="auto">
          <a:xfrm>
            <a:off x="2010510" y="3581410"/>
            <a:ext cx="4572000" cy="923330"/>
          </a:xfrm>
          <a:prstGeom prst="rect">
            <a:avLst/>
          </a:prstGeom>
          <a:noFill/>
          <a:ln w="9525">
            <a:noFill/>
            <a:miter lim="800000"/>
            <a:headEnd/>
            <a:tailEnd/>
          </a:ln>
        </p:spPr>
        <p:txBody>
          <a:bodyPr wrap="square">
            <a:prstTxWarp prst="textNoShape">
              <a:avLst/>
            </a:prstTxWarp>
            <a:spAutoFit/>
          </a:bodyPr>
          <a:lstStyle/>
          <a:p>
            <a:r>
              <a:rPr lang="es-CO" b="1" dirty="0">
                <a:solidFill>
                  <a:srgbClr val="0070C0"/>
                </a:solidFill>
                <a:latin typeface="Arial" panose="020B0604020202020204" pitchFamily="34" charset="0"/>
                <a:cs typeface="Arial" panose="020B0604020202020204" pitchFamily="34" charset="0"/>
              </a:rPr>
              <a:t>Considerar la colocación de una sonda de alimentación durante la cirugía</a:t>
            </a:r>
          </a:p>
          <a:p>
            <a:endParaRPr lang="en-US" dirty="0">
              <a:solidFill>
                <a:srgbClr val="0070C0"/>
              </a:solidFill>
              <a:latin typeface="Arial" panose="020B0604020202020204" pitchFamily="34" charset="0"/>
              <a:cs typeface="Arial" panose="020B0604020202020204" pitchFamily="34" charset="0"/>
            </a:endParaRPr>
          </a:p>
        </p:txBody>
      </p:sp>
      <p:sp>
        <p:nvSpPr>
          <p:cNvPr id="15" name="TextBox 6"/>
          <p:cNvSpPr txBox="1">
            <a:spLocks noChangeArrowheads="1"/>
          </p:cNvSpPr>
          <p:nvPr/>
        </p:nvSpPr>
        <p:spPr bwMode="auto">
          <a:xfrm>
            <a:off x="1708993" y="5891480"/>
            <a:ext cx="5606207" cy="400110"/>
          </a:xfrm>
          <a:prstGeom prst="rect">
            <a:avLst/>
          </a:prstGeom>
          <a:noFill/>
          <a:ln w="9525">
            <a:noFill/>
            <a:miter lim="800000"/>
            <a:headEnd/>
            <a:tailEnd/>
          </a:ln>
        </p:spPr>
        <p:txBody>
          <a:bodyPr wrap="square">
            <a:prstTxWarp prst="textNoShape">
              <a:avLst/>
            </a:prstTxWarp>
            <a:spAutoFit/>
          </a:bodyPr>
          <a:lstStyle/>
          <a:p>
            <a:r>
              <a:rPr lang="en-US" sz="1000" i="1" dirty="0" err="1">
                <a:solidFill>
                  <a:srgbClr val="1D68B4"/>
                </a:solidFill>
                <a:latin typeface="Arial" panose="020B0604020202020204" pitchFamily="34" charset="0"/>
                <a:ea typeface="ヒラギノ角ゴ Pro W3" charset="-128"/>
                <a:cs typeface="Arial" panose="020B0604020202020204" pitchFamily="34" charset="0"/>
              </a:rPr>
              <a:t>Welpe</a:t>
            </a:r>
            <a:r>
              <a:rPr lang="en-US" sz="1000" i="1" dirty="0">
                <a:solidFill>
                  <a:srgbClr val="1D68B4"/>
                </a:solidFill>
                <a:latin typeface="Arial" panose="020B0604020202020204" pitchFamily="34" charset="0"/>
                <a:ea typeface="ヒラギノ角ゴ Pro W3" charset="-128"/>
                <a:cs typeface="Arial" panose="020B0604020202020204" pitchFamily="34" charset="0"/>
              </a:rPr>
              <a:t> P, et al. JPEN J </a:t>
            </a:r>
            <a:r>
              <a:rPr lang="en-US" sz="1000" i="1" dirty="0" err="1">
                <a:solidFill>
                  <a:srgbClr val="1D68B4"/>
                </a:solidFill>
                <a:latin typeface="Arial" panose="020B0604020202020204" pitchFamily="34" charset="0"/>
                <a:ea typeface="ヒラギノ角ゴ Pro W3" charset="-128"/>
                <a:cs typeface="Arial" panose="020B0604020202020204" pitchFamily="34" charset="0"/>
              </a:rPr>
              <a:t>Parenter</a:t>
            </a:r>
            <a:r>
              <a:rPr lang="en-US" sz="1000" i="1" dirty="0">
                <a:solidFill>
                  <a:srgbClr val="1D68B4"/>
                </a:solidFill>
                <a:latin typeface="Arial" panose="020B0604020202020204" pitchFamily="34" charset="0"/>
                <a:ea typeface="ヒラギノ角ゴ Pro W3" charset="-128"/>
                <a:cs typeface="Arial" panose="020B0604020202020204" pitchFamily="34" charset="0"/>
              </a:rPr>
              <a:t> </a:t>
            </a:r>
            <a:r>
              <a:rPr lang="en-US" sz="1000" i="1" dirty="0" err="1">
                <a:solidFill>
                  <a:srgbClr val="1D68B4"/>
                </a:solidFill>
                <a:latin typeface="Arial" panose="020B0604020202020204" pitchFamily="34" charset="0"/>
                <a:ea typeface="ヒラギノ角ゴ Pro W3" charset="-128"/>
                <a:cs typeface="Arial" panose="020B0604020202020204" pitchFamily="34" charset="0"/>
              </a:rPr>
              <a:t>Enteral</a:t>
            </a:r>
            <a:r>
              <a:rPr lang="en-US" sz="1000" i="1" dirty="0">
                <a:solidFill>
                  <a:srgbClr val="1D68B4"/>
                </a:solidFill>
                <a:latin typeface="Arial" panose="020B0604020202020204" pitchFamily="34" charset="0"/>
                <a:ea typeface="ヒラギノ角ゴ Pro W3" charset="-128"/>
                <a:cs typeface="Arial" panose="020B0604020202020204" pitchFamily="34" charset="0"/>
              </a:rPr>
              <a:t> </a:t>
            </a:r>
            <a:r>
              <a:rPr lang="en-US" sz="1000" i="1" dirty="0" err="1">
                <a:solidFill>
                  <a:srgbClr val="1D68B4"/>
                </a:solidFill>
                <a:latin typeface="Arial" panose="020B0604020202020204" pitchFamily="34" charset="0"/>
                <a:ea typeface="ヒラギノ角ゴ Pro W3" charset="-128"/>
                <a:cs typeface="Arial" panose="020B0604020202020204" pitchFamily="34" charset="0"/>
              </a:rPr>
              <a:t>Nutr</a:t>
            </a:r>
            <a:r>
              <a:rPr lang="en-US" sz="1000" i="1" dirty="0">
                <a:solidFill>
                  <a:srgbClr val="1D68B4"/>
                </a:solidFill>
                <a:latin typeface="Arial" panose="020B0604020202020204" pitchFamily="34" charset="0"/>
                <a:ea typeface="ヒラギノ角ゴ Pro W3" charset="-128"/>
                <a:cs typeface="Arial" panose="020B0604020202020204" pitchFamily="34" charset="0"/>
              </a:rPr>
              <a:t> 2010;34:121-124.</a:t>
            </a:r>
          </a:p>
          <a:p>
            <a:r>
              <a:rPr lang="en-US" sz="1000" i="1" dirty="0" err="1">
                <a:solidFill>
                  <a:srgbClr val="1D68B4"/>
                </a:solidFill>
                <a:latin typeface="Arial" panose="020B0604020202020204" pitchFamily="34" charset="0"/>
                <a:ea typeface="ヒラギノ角ゴ Pro W3" charset="-128"/>
                <a:cs typeface="Arial" panose="020B0604020202020204" pitchFamily="34" charset="0"/>
              </a:rPr>
              <a:t>Gatt</a:t>
            </a:r>
            <a:r>
              <a:rPr lang="en-US" sz="1000" i="1" dirty="0">
                <a:solidFill>
                  <a:srgbClr val="1D68B4"/>
                </a:solidFill>
                <a:latin typeface="Arial" panose="020B0604020202020204" pitchFamily="34" charset="0"/>
                <a:ea typeface="ヒラギノ角ゴ Pro W3" charset="-128"/>
                <a:cs typeface="Arial" panose="020B0604020202020204" pitchFamily="34" charset="0"/>
              </a:rPr>
              <a:t> M, et al. </a:t>
            </a:r>
            <a:r>
              <a:rPr lang="en-US" sz="1000" i="1" dirty="0" err="1">
                <a:solidFill>
                  <a:srgbClr val="1D68B4"/>
                </a:solidFill>
                <a:latin typeface="Arial" panose="020B0604020202020204" pitchFamily="34" charset="0"/>
                <a:ea typeface="ヒラギノ角ゴ Pro W3" charset="-128"/>
                <a:cs typeface="Arial" panose="020B0604020202020204" pitchFamily="34" charset="0"/>
              </a:rPr>
              <a:t>Crit</a:t>
            </a:r>
            <a:r>
              <a:rPr lang="en-US" sz="1000" i="1" dirty="0">
                <a:solidFill>
                  <a:srgbClr val="1D68B4"/>
                </a:solidFill>
                <a:latin typeface="Arial" panose="020B0604020202020204" pitchFamily="34" charset="0"/>
                <a:ea typeface="ヒラギノ角ゴ Pro W3" charset="-128"/>
                <a:cs typeface="Arial" panose="020B0604020202020204" pitchFamily="34" charset="0"/>
              </a:rPr>
              <a:t> Care Med 2009;37:523-527</a:t>
            </a:r>
            <a:r>
              <a:rPr lang="en-US" sz="1000" i="1" dirty="0">
                <a:solidFill>
                  <a:srgbClr val="595959"/>
                </a:solidFill>
                <a:latin typeface="Arial" panose="020B0604020202020204" pitchFamily="34" charset="0"/>
                <a:ea typeface="ヒラギノ角ゴ Pro W3" charset="-128"/>
                <a:cs typeface="Arial" panose="020B0604020202020204" pitchFamily="34" charset="0"/>
              </a:rPr>
              <a:t>.</a:t>
            </a:r>
          </a:p>
        </p:txBody>
      </p:sp>
      <p:sp>
        <p:nvSpPr>
          <p:cNvPr id="16" name="Title 7"/>
          <p:cNvSpPr>
            <a:spLocks noGrp="1"/>
          </p:cNvSpPr>
          <p:nvPr>
            <p:ph type="title"/>
          </p:nvPr>
        </p:nvSpPr>
        <p:spPr>
          <a:xfrm>
            <a:off x="2385645" y="275496"/>
            <a:ext cx="7432674" cy="987425"/>
          </a:xfrm>
        </p:spPr>
        <p:txBody>
          <a:bodyPr/>
          <a:lstStyle/>
          <a:p>
            <a:pPr algn="ctr"/>
            <a:r>
              <a:rPr lang="es-CO" sz="3200" b="1" dirty="0">
                <a:solidFill>
                  <a:srgbClr val="0070C0"/>
                </a:solidFill>
                <a:latin typeface="Arial" panose="020B0604020202020204" pitchFamily="34" charset="0"/>
                <a:cs typeface="Arial" panose="020B0604020202020204" pitchFamily="34" charset="0"/>
              </a:rPr>
              <a:t>Seleccionar el tipo de </a:t>
            </a:r>
            <a:br>
              <a:rPr lang="es-CO" sz="3200" b="1" dirty="0">
                <a:solidFill>
                  <a:srgbClr val="0070C0"/>
                </a:solidFill>
                <a:latin typeface="Arial" panose="020B0604020202020204" pitchFamily="34" charset="0"/>
                <a:cs typeface="Arial" panose="020B0604020202020204" pitchFamily="34" charset="0"/>
              </a:rPr>
            </a:br>
            <a:r>
              <a:rPr lang="es-CO" sz="3200" b="1" dirty="0">
                <a:solidFill>
                  <a:srgbClr val="0070C0"/>
                </a:solidFill>
                <a:latin typeface="Arial" panose="020B0604020202020204" pitchFamily="34" charset="0"/>
                <a:cs typeface="Arial" panose="020B0604020202020204" pitchFamily="34" charset="0"/>
              </a:rPr>
              <a:t>alimentación por sonda</a:t>
            </a:r>
          </a:p>
        </p:txBody>
      </p:sp>
      <p:sp>
        <p:nvSpPr>
          <p:cNvPr id="26" name="CuadroTexto 25"/>
          <p:cNvSpPr txBox="1"/>
          <p:nvPr/>
        </p:nvSpPr>
        <p:spPr>
          <a:xfrm>
            <a:off x="13944600" y="5867400"/>
            <a:ext cx="184666" cy="369332"/>
          </a:xfrm>
          <a:prstGeom prst="rect">
            <a:avLst/>
          </a:prstGeom>
          <a:noFill/>
        </p:spPr>
        <p:txBody>
          <a:bodyPr wrap="none" rtlCol="0">
            <a:spAutoFit/>
          </a:bodyPr>
          <a:lstStyle/>
          <a:p>
            <a:endParaRPr lang="es-ES_tradnl"/>
          </a:p>
        </p:txBody>
      </p:sp>
      <p:sp>
        <p:nvSpPr>
          <p:cNvPr id="31" name="Right Arrow 18"/>
          <p:cNvSpPr/>
          <p:nvPr/>
        </p:nvSpPr>
        <p:spPr bwMode="auto">
          <a:xfrm>
            <a:off x="3610710" y="1600210"/>
            <a:ext cx="3733800" cy="1905000"/>
          </a:xfrm>
          <a:prstGeom prst="rightArrow">
            <a:avLst>
              <a:gd name="adj1" fmla="val 76249"/>
              <a:gd name="adj2" fmla="val 64317"/>
            </a:avLst>
          </a:prstGeom>
          <a:solidFill>
            <a:schemeClr val="bg1"/>
          </a:solidFill>
          <a:ln w="9525" cap="flat" cmpd="sng" algn="ctr">
            <a:solidFill>
              <a:srgbClr val="1969B5"/>
            </a:solidFill>
            <a:prstDash val="solid"/>
            <a:round/>
            <a:headEnd type="none" w="med" len="med"/>
            <a:tailEnd type="none" w="med" len="med"/>
          </a:ln>
          <a:effectLst>
            <a:outerShdw blurRad="50800" dist="38100" dir="2700000" algn="tl" rotWithShape="0">
              <a:srgbClr val="000000">
                <a:alpha val="43000"/>
              </a:srgbClr>
            </a:outerShdw>
          </a:effectLst>
        </p:spPr>
        <p:txBody>
          <a:bodyPr vert="horz" wrap="square" lIns="91440" tIns="45720" rIns="91440" bIns="45720" numCol="1" rtlCol="0" anchor="ctr" anchorCtr="0" compatLnSpc="1">
            <a:prstTxWarp prst="textNoShape">
              <a:avLst/>
            </a:prstTxWarp>
          </a:bodyPr>
          <a:lstStyle/>
          <a:p>
            <a:pPr>
              <a:lnSpc>
                <a:spcPts val="1880"/>
              </a:lnSpc>
            </a:pPr>
            <a:r>
              <a:rPr lang="es-CO" sz="1400" b="1" dirty="0">
                <a:solidFill>
                  <a:srgbClr val="1969B5"/>
                </a:solidFill>
                <a:latin typeface="Arial" panose="020B0604020202020204" pitchFamily="34" charset="0"/>
                <a:cs typeface="Arial" panose="020B0604020202020204" pitchFamily="34" charset="0"/>
              </a:rPr>
              <a:t>Las sondas nasogástricas se podrían colocar en la cabecera o con la ayuda de guía con rayos X</a:t>
            </a:r>
            <a:r>
              <a:rPr lang="es-CO" sz="1200" b="1" dirty="0">
                <a:solidFill>
                  <a:srgbClr val="1969B5"/>
                </a:solidFill>
                <a:latin typeface="Arial" panose="020B0604020202020204" pitchFamily="34" charset="0"/>
                <a:cs typeface="Arial" panose="020B0604020202020204" pitchFamily="34" charset="0"/>
              </a:rPr>
              <a:t>. </a:t>
            </a:r>
            <a:endParaRPr lang="es-ES_tradnl" sz="1200" b="1" dirty="0">
              <a:solidFill>
                <a:srgbClr val="1969B5"/>
              </a:solidFill>
              <a:latin typeface="Arial" panose="020B0604020202020204" pitchFamily="34" charset="0"/>
              <a:cs typeface="Arial" panose="020B0604020202020204" pitchFamily="34" charset="0"/>
            </a:endParaRPr>
          </a:p>
        </p:txBody>
      </p:sp>
      <p:sp>
        <p:nvSpPr>
          <p:cNvPr id="32" name="Rounded Rectangle 23"/>
          <p:cNvSpPr/>
          <p:nvPr/>
        </p:nvSpPr>
        <p:spPr bwMode="auto">
          <a:xfrm>
            <a:off x="1858110" y="1905010"/>
            <a:ext cx="1646236" cy="1295400"/>
          </a:xfrm>
          <a:prstGeom prst="roundRect">
            <a:avLst/>
          </a:prstGeom>
          <a:solidFill>
            <a:srgbClr val="1969B5"/>
          </a:solidFill>
          <a:ln w="9525" cap="flat" cmpd="sng" algn="ctr">
            <a:noFill/>
            <a:prstDash val="solid"/>
            <a:round/>
            <a:headEnd type="none" w="med" len="med"/>
            <a:tailEnd type="none" w="med" len="med"/>
          </a:ln>
          <a:effectLst>
            <a:outerShdw blurRad="50800" dist="38100" dir="2700000" algn="tl" rotWithShape="0">
              <a:srgbClr val="000000">
                <a:alpha val="43000"/>
              </a:srgbClr>
            </a:outerShdw>
          </a:effectLst>
        </p:spPr>
        <p:txBody>
          <a:bodyPr vert="horz" wrap="square" lIns="91440" tIns="45720" rIns="91440" bIns="45720" numCol="1" rtlCol="0" anchor="ctr" anchorCtr="0" compatLnSpc="1">
            <a:prstTxWarp prst="textNoShape">
              <a:avLst/>
            </a:prstTxWarp>
          </a:bodyPr>
          <a:lstStyle/>
          <a:p>
            <a:pPr eaLnBrk="0" hangingPunct="0"/>
            <a:r>
              <a:rPr lang="es-CO" dirty="0">
                <a:solidFill>
                  <a:schemeClr val="bg1"/>
                </a:solidFill>
                <a:latin typeface="Arial" panose="020B0604020202020204" pitchFamily="34" charset="0"/>
                <a:cs typeface="Arial" panose="020B0604020202020204" pitchFamily="34" charset="0"/>
              </a:rPr>
              <a:t>Sondas de</a:t>
            </a:r>
          </a:p>
          <a:p>
            <a:pPr eaLnBrk="0" hangingPunct="0"/>
            <a:r>
              <a:rPr lang="es-CO" dirty="0">
                <a:solidFill>
                  <a:schemeClr val="bg1"/>
                </a:solidFill>
                <a:latin typeface="Arial" panose="020B0604020202020204" pitchFamily="34" charset="0"/>
                <a:cs typeface="Arial" panose="020B0604020202020204" pitchFamily="34" charset="0"/>
              </a:rPr>
              <a:t>Alimentación</a:t>
            </a:r>
          </a:p>
          <a:p>
            <a:pPr eaLnBrk="0" hangingPunct="0"/>
            <a:r>
              <a:rPr lang="es-CO" dirty="0" err="1">
                <a:solidFill>
                  <a:schemeClr val="bg1"/>
                </a:solidFill>
                <a:latin typeface="Arial" panose="020B0604020202020204" pitchFamily="34" charset="0"/>
                <a:cs typeface="Arial" panose="020B0604020202020204" pitchFamily="34" charset="0"/>
              </a:rPr>
              <a:t>transnasal</a:t>
            </a:r>
            <a:endParaRPr lang="es-CO" dirty="0">
              <a:solidFill>
                <a:schemeClr val="bg1"/>
              </a:solidFill>
              <a:latin typeface="Arial" panose="020B0604020202020204" pitchFamily="34" charset="0"/>
              <a:cs typeface="Arial" panose="020B0604020202020204" pitchFamily="34" charset="0"/>
            </a:endParaRPr>
          </a:p>
        </p:txBody>
      </p:sp>
      <p:sp>
        <p:nvSpPr>
          <p:cNvPr id="33" name="Rounded Rectangle 23"/>
          <p:cNvSpPr/>
          <p:nvPr/>
        </p:nvSpPr>
        <p:spPr bwMode="auto">
          <a:xfrm>
            <a:off x="1888274" y="4419610"/>
            <a:ext cx="1646236" cy="1295400"/>
          </a:xfrm>
          <a:prstGeom prst="roundRect">
            <a:avLst/>
          </a:prstGeom>
          <a:solidFill>
            <a:srgbClr val="00B0F0"/>
          </a:solidFill>
          <a:ln w="9525" cap="flat" cmpd="sng" algn="ctr">
            <a:noFill/>
            <a:prstDash val="solid"/>
            <a:round/>
            <a:headEnd type="none" w="med" len="med"/>
            <a:tailEnd type="none" w="med" len="med"/>
          </a:ln>
          <a:effectLst>
            <a:outerShdw blurRad="50800" dist="38100" dir="2700000" algn="tl" rotWithShape="0">
              <a:srgbClr val="000000">
                <a:alpha val="43000"/>
              </a:srgbClr>
            </a:outerShdw>
          </a:effectLst>
        </p:spPr>
        <p:txBody>
          <a:bodyPr vert="horz" wrap="square" lIns="91440" tIns="45720" rIns="91440" bIns="45720" numCol="1" rtlCol="0" anchor="ctr" anchorCtr="0" compatLnSpc="1">
            <a:prstTxWarp prst="textNoShape">
              <a:avLst/>
            </a:prstTxWarp>
          </a:bodyPr>
          <a:lstStyle/>
          <a:p>
            <a:pPr eaLnBrk="0" hangingPunct="0"/>
            <a:r>
              <a:rPr lang="es-CO" dirty="0">
                <a:solidFill>
                  <a:schemeClr val="bg1"/>
                </a:solidFill>
                <a:latin typeface="Arial" panose="020B0604020202020204" pitchFamily="34" charset="0"/>
                <a:cs typeface="Arial" panose="020B0604020202020204" pitchFamily="34" charset="0"/>
              </a:rPr>
              <a:t>Ostomías de</a:t>
            </a:r>
          </a:p>
          <a:p>
            <a:pPr eaLnBrk="0" hangingPunct="0"/>
            <a:r>
              <a:rPr lang="es-CO" dirty="0">
                <a:solidFill>
                  <a:schemeClr val="bg1"/>
                </a:solidFill>
                <a:latin typeface="Arial" panose="020B0604020202020204" pitchFamily="34" charset="0"/>
                <a:cs typeface="Arial" panose="020B0604020202020204" pitchFamily="34" charset="0"/>
              </a:rPr>
              <a:t>alimentación</a:t>
            </a:r>
          </a:p>
        </p:txBody>
      </p:sp>
      <p:sp>
        <p:nvSpPr>
          <p:cNvPr id="34" name="Right Arrow 18"/>
          <p:cNvSpPr/>
          <p:nvPr/>
        </p:nvSpPr>
        <p:spPr bwMode="auto">
          <a:xfrm>
            <a:off x="3610710" y="4495810"/>
            <a:ext cx="3733800" cy="1219200"/>
          </a:xfrm>
          <a:prstGeom prst="rightArrow">
            <a:avLst>
              <a:gd name="adj1" fmla="val 76249"/>
              <a:gd name="adj2" fmla="val 64317"/>
            </a:avLst>
          </a:prstGeom>
          <a:solidFill>
            <a:schemeClr val="bg1"/>
          </a:solidFill>
          <a:ln w="9525" cap="flat" cmpd="sng" algn="ctr">
            <a:solidFill>
              <a:srgbClr val="1969B5"/>
            </a:solidFill>
            <a:prstDash val="solid"/>
            <a:round/>
            <a:headEnd type="none" w="med" len="med"/>
            <a:tailEnd type="none" w="med" len="med"/>
          </a:ln>
          <a:effectLst>
            <a:outerShdw blurRad="50800" dist="38100" dir="2700000" algn="tl" rotWithShape="0">
              <a:srgbClr val="000000">
                <a:alpha val="43000"/>
              </a:srgbClr>
            </a:outerShdw>
          </a:effectLst>
        </p:spPr>
        <p:txBody>
          <a:bodyPr vert="horz" wrap="square" lIns="91440" tIns="45720" rIns="91440" bIns="45720" numCol="1" rtlCol="0" anchor="ctr" anchorCtr="0" compatLnSpc="1">
            <a:prstTxWarp prst="textNoShape">
              <a:avLst/>
            </a:prstTxWarp>
          </a:bodyPr>
          <a:lstStyle/>
          <a:p>
            <a:pPr>
              <a:lnSpc>
                <a:spcPts val="1880"/>
              </a:lnSpc>
            </a:pPr>
            <a:r>
              <a:rPr lang="es-CO" sz="1400" b="1" dirty="0">
                <a:solidFill>
                  <a:srgbClr val="1969B5"/>
                </a:solidFill>
                <a:latin typeface="Arial" panose="020B0604020202020204" pitchFamily="34" charset="0"/>
                <a:cs typeface="Arial" panose="020B0604020202020204" pitchFamily="34" charset="0"/>
              </a:rPr>
              <a:t>Pueden ser colocadas quirúrgica, endoscópica o percutáneamente</a:t>
            </a:r>
            <a:endParaRPr lang="es-ES_tradnl" sz="1400" b="1" dirty="0">
              <a:latin typeface="Arial" panose="020B0604020202020204" pitchFamily="34" charset="0"/>
              <a:cs typeface="Arial" panose="020B0604020202020204" pitchFamily="34" charset="0"/>
            </a:endParaRPr>
          </a:p>
        </p:txBody>
      </p:sp>
    </p:spTree>
  </p:cSld>
  <p:clrMapOvr>
    <a:masterClrMapping/>
  </p:clrMapOvr>
  <p:transition spd="slow"/>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305398087"/>
              </p:ext>
            </p:extLst>
          </p:nvPr>
        </p:nvGraphicFramePr>
        <p:xfrm>
          <a:off x="1972952" y="2419931"/>
          <a:ext cx="8246096" cy="2991584"/>
        </p:xfrm>
        <a:graphic>
          <a:graphicData uri="http://schemas.openxmlformats.org/drawingml/2006/table">
            <a:tbl>
              <a:tblPr firstRow="1" bandRow="1">
                <a:tableStyleId>{5C22544A-7EE6-4342-B048-85BDC9FD1C3A}</a:tableStyleId>
              </a:tblPr>
              <a:tblGrid>
                <a:gridCol w="1512040">
                  <a:extLst>
                    <a:ext uri="{9D8B030D-6E8A-4147-A177-3AD203B41FA5}">
                      <a16:colId xmlns:a16="http://schemas.microsoft.com/office/drawing/2014/main" val="20000"/>
                    </a:ext>
                  </a:extLst>
                </a:gridCol>
                <a:gridCol w="3661980">
                  <a:extLst>
                    <a:ext uri="{9D8B030D-6E8A-4147-A177-3AD203B41FA5}">
                      <a16:colId xmlns:a16="http://schemas.microsoft.com/office/drawing/2014/main" val="20001"/>
                    </a:ext>
                  </a:extLst>
                </a:gridCol>
                <a:gridCol w="3072076">
                  <a:extLst>
                    <a:ext uri="{9D8B030D-6E8A-4147-A177-3AD203B41FA5}">
                      <a16:colId xmlns:a16="http://schemas.microsoft.com/office/drawing/2014/main" val="20002"/>
                    </a:ext>
                  </a:extLst>
                </a:gridCol>
              </a:tblGrid>
              <a:tr h="365760">
                <a:tc>
                  <a:txBody>
                    <a:bodyPr/>
                    <a:lstStyle/>
                    <a:p>
                      <a:pPr algn="ctr"/>
                      <a:endParaRPr lang="es-CO" sz="1200" dirty="0"/>
                    </a:p>
                  </a:txBody>
                  <a:tcPr>
                    <a:solidFill>
                      <a:srgbClr val="185BA1"/>
                    </a:solidFill>
                  </a:tcPr>
                </a:tc>
                <a:tc>
                  <a:txBody>
                    <a:bodyPr/>
                    <a:lstStyle/>
                    <a:p>
                      <a:pPr algn="ctr"/>
                      <a:r>
                        <a:rPr lang="es-CO" sz="1200" dirty="0"/>
                        <a:t>Ecuación</a:t>
                      </a:r>
                      <a:endParaRPr lang="es-CO" sz="1200" dirty="0">
                        <a:solidFill>
                          <a:schemeClr val="tx1"/>
                        </a:solidFill>
                      </a:endParaRPr>
                    </a:p>
                  </a:txBody>
                  <a:tcPr anchor="ctr">
                    <a:solidFill>
                      <a:srgbClr val="185BA1"/>
                    </a:solidFill>
                  </a:tcPr>
                </a:tc>
                <a:tc>
                  <a:txBody>
                    <a:bodyPr/>
                    <a:lstStyle/>
                    <a:p>
                      <a:pPr algn="ctr"/>
                      <a:r>
                        <a:rPr lang="es-CO" sz="1200" dirty="0"/>
                        <a:t>Aplicación</a:t>
                      </a:r>
                      <a:endParaRPr lang="es-CO" sz="1200" dirty="0">
                        <a:solidFill>
                          <a:schemeClr val="tx1"/>
                        </a:solidFill>
                      </a:endParaRPr>
                    </a:p>
                  </a:txBody>
                  <a:tcPr anchor="ctr">
                    <a:solidFill>
                      <a:srgbClr val="185BA1"/>
                    </a:solidFill>
                  </a:tcPr>
                </a:tc>
                <a:extLst>
                  <a:ext uri="{0D108BD9-81ED-4DB2-BD59-A6C34878D82A}">
                    <a16:rowId xmlns:a16="http://schemas.microsoft.com/office/drawing/2014/main" val="10000"/>
                  </a:ext>
                </a:extLst>
              </a:tr>
              <a:tr h="498336">
                <a:tc>
                  <a:txBody>
                    <a:bodyPr/>
                    <a:lstStyle/>
                    <a:p>
                      <a:r>
                        <a:rPr lang="es-CO" sz="1400" b="1" dirty="0" err="1">
                          <a:solidFill>
                            <a:srgbClr val="1D68B4"/>
                          </a:solidFill>
                        </a:rPr>
                        <a:t>Mifflin</a:t>
                      </a:r>
                      <a:r>
                        <a:rPr lang="es-CO" sz="1400" b="1" dirty="0">
                          <a:solidFill>
                            <a:srgbClr val="1D68B4"/>
                          </a:solidFill>
                        </a:rPr>
                        <a:t> </a:t>
                      </a:r>
                      <a:r>
                        <a:rPr lang="es-CO" sz="1400" b="1" dirty="0" err="1">
                          <a:solidFill>
                            <a:srgbClr val="1D68B4"/>
                          </a:solidFill>
                        </a:rPr>
                        <a:t>St</a:t>
                      </a:r>
                      <a:r>
                        <a:rPr lang="es-CO" sz="1400" b="1" dirty="0">
                          <a:solidFill>
                            <a:srgbClr val="1D68B4"/>
                          </a:solidFill>
                        </a:rPr>
                        <a:t> </a:t>
                      </a:r>
                      <a:r>
                        <a:rPr lang="es-CO" sz="1400" b="1" dirty="0" err="1">
                          <a:solidFill>
                            <a:srgbClr val="1D68B4"/>
                          </a:solidFill>
                        </a:rPr>
                        <a:t>Jeor</a:t>
                      </a:r>
                      <a:endParaRPr lang="es-CO" sz="1400" b="1" dirty="0">
                        <a:solidFill>
                          <a:srgbClr val="1D68B4"/>
                        </a:solidFill>
                      </a:endParaRPr>
                    </a:p>
                  </a:txBody>
                  <a:tcPr/>
                </a:tc>
                <a:tc>
                  <a:txBody>
                    <a:bodyPr/>
                    <a:lstStyle/>
                    <a:p>
                      <a:pPr algn="l"/>
                      <a:r>
                        <a:rPr lang="es-CO" sz="1400" b="1" dirty="0">
                          <a:solidFill>
                            <a:srgbClr val="1D68B4"/>
                          </a:solidFill>
                        </a:rPr>
                        <a:t>Hombre: 10 x P + 6,25 A</a:t>
                      </a:r>
                      <a:r>
                        <a:rPr lang="es-CO" sz="1400" b="1" baseline="0" dirty="0">
                          <a:solidFill>
                            <a:srgbClr val="1D68B4"/>
                          </a:solidFill>
                        </a:rPr>
                        <a:t> -  5 E + 5</a:t>
                      </a:r>
                    </a:p>
                    <a:p>
                      <a:pPr algn="l"/>
                      <a:r>
                        <a:rPr lang="es-CO" sz="1400" b="1" baseline="0" dirty="0">
                          <a:solidFill>
                            <a:srgbClr val="1D68B4"/>
                          </a:solidFill>
                        </a:rPr>
                        <a:t>Mujer:     </a:t>
                      </a:r>
                      <a:r>
                        <a:rPr lang="es-CO" sz="1400" b="1" dirty="0">
                          <a:solidFill>
                            <a:srgbClr val="1D68B4"/>
                          </a:solidFill>
                        </a:rPr>
                        <a:t>10 x P + 6,25 A</a:t>
                      </a:r>
                      <a:r>
                        <a:rPr lang="es-CO" sz="1400" b="1" baseline="0" dirty="0">
                          <a:solidFill>
                            <a:srgbClr val="1D68B4"/>
                          </a:solidFill>
                        </a:rPr>
                        <a:t> -  5 E - 161</a:t>
                      </a:r>
                      <a:endParaRPr lang="es-CO" sz="1400" b="1" dirty="0">
                        <a:solidFill>
                          <a:srgbClr val="1D68B4"/>
                        </a:solidFill>
                      </a:endParaRPr>
                    </a:p>
                  </a:txBody>
                  <a:tcPr/>
                </a:tc>
                <a:tc>
                  <a:txBody>
                    <a:bodyPr/>
                    <a:lstStyle/>
                    <a:p>
                      <a:r>
                        <a:rPr lang="es-CO" sz="1400" b="1" dirty="0">
                          <a:solidFill>
                            <a:srgbClr val="1D68B4"/>
                          </a:solidFill>
                        </a:rPr>
                        <a:t>Individuo sano</a:t>
                      </a:r>
                    </a:p>
                  </a:txBody>
                  <a:tcPr/>
                </a:tc>
                <a:extLst>
                  <a:ext uri="{0D108BD9-81ED-4DB2-BD59-A6C34878D82A}">
                    <a16:rowId xmlns:a16="http://schemas.microsoft.com/office/drawing/2014/main" val="10001"/>
                  </a:ext>
                </a:extLst>
              </a:tr>
              <a:tr h="578336">
                <a:tc>
                  <a:txBody>
                    <a:bodyPr/>
                    <a:lstStyle/>
                    <a:p>
                      <a:r>
                        <a:rPr lang="es-CO" sz="1400" b="1" dirty="0" err="1">
                          <a:solidFill>
                            <a:srgbClr val="1D68B4"/>
                          </a:solidFill>
                        </a:rPr>
                        <a:t>Mifflin</a:t>
                      </a:r>
                      <a:r>
                        <a:rPr lang="es-CO" sz="1400" b="1" dirty="0">
                          <a:solidFill>
                            <a:srgbClr val="1D68B4"/>
                          </a:solidFill>
                        </a:rPr>
                        <a:t> </a:t>
                      </a:r>
                      <a:r>
                        <a:rPr lang="es-CO" sz="1400" b="1" dirty="0" err="1">
                          <a:solidFill>
                            <a:srgbClr val="1D68B4"/>
                          </a:solidFill>
                        </a:rPr>
                        <a:t>St</a:t>
                      </a:r>
                      <a:r>
                        <a:rPr lang="es-CO" sz="1400" b="1" dirty="0">
                          <a:solidFill>
                            <a:srgbClr val="1D68B4"/>
                          </a:solidFill>
                        </a:rPr>
                        <a:t> </a:t>
                      </a:r>
                      <a:r>
                        <a:rPr lang="es-CO" sz="1400" b="1" dirty="0" err="1">
                          <a:solidFill>
                            <a:srgbClr val="1D68B4"/>
                          </a:solidFill>
                        </a:rPr>
                        <a:t>Jeor</a:t>
                      </a:r>
                      <a:r>
                        <a:rPr lang="es-CO" sz="1400" b="1" dirty="0">
                          <a:solidFill>
                            <a:srgbClr val="1D68B4"/>
                          </a:solidFill>
                        </a:rPr>
                        <a:t> x 1,3</a:t>
                      </a:r>
                    </a:p>
                  </a:txBody>
                  <a:tcPr/>
                </a:tc>
                <a:tc>
                  <a:txBody>
                    <a:bodyPr/>
                    <a:lstStyle/>
                    <a:p>
                      <a:pPr algn="l"/>
                      <a:r>
                        <a:rPr lang="es-CO" sz="1400" b="1" dirty="0">
                          <a:solidFill>
                            <a:srgbClr val="1D68B4"/>
                          </a:solidFill>
                        </a:rPr>
                        <a:t>Hombre: (10 x P + 6,25 A</a:t>
                      </a:r>
                      <a:r>
                        <a:rPr lang="es-CO" sz="1400" b="1" baseline="0" dirty="0">
                          <a:solidFill>
                            <a:srgbClr val="1D68B4"/>
                          </a:solidFill>
                        </a:rPr>
                        <a:t> -  5 E + 5) x 1,3</a:t>
                      </a:r>
                    </a:p>
                    <a:p>
                      <a:pPr algn="l"/>
                      <a:r>
                        <a:rPr lang="es-CO" sz="1400" b="1" baseline="0" dirty="0">
                          <a:solidFill>
                            <a:srgbClr val="1D68B4"/>
                          </a:solidFill>
                        </a:rPr>
                        <a:t>Mujer:     (</a:t>
                      </a:r>
                      <a:r>
                        <a:rPr lang="es-CO" sz="1400" b="1" dirty="0">
                          <a:solidFill>
                            <a:srgbClr val="1D68B4"/>
                          </a:solidFill>
                        </a:rPr>
                        <a:t>10 x P + 6,25 A</a:t>
                      </a:r>
                      <a:r>
                        <a:rPr lang="es-CO" sz="1400" b="1" baseline="0" dirty="0">
                          <a:solidFill>
                            <a:srgbClr val="1D68B4"/>
                          </a:solidFill>
                        </a:rPr>
                        <a:t> -  5 E – 161) x 1,3</a:t>
                      </a:r>
                      <a:endParaRPr lang="es-CO" sz="1400" b="1" dirty="0">
                        <a:solidFill>
                          <a:srgbClr val="1D68B4"/>
                        </a:solidFill>
                      </a:endParaRPr>
                    </a:p>
                    <a:p>
                      <a:pPr algn="l"/>
                      <a:endParaRPr lang="es-CO" sz="1400" b="1" dirty="0">
                        <a:solidFill>
                          <a:srgbClr val="1D68B4"/>
                        </a:solidFill>
                      </a:endParaRPr>
                    </a:p>
                  </a:txBody>
                  <a:tcPr/>
                </a:tc>
                <a:tc>
                  <a:txBody>
                    <a:bodyPr/>
                    <a:lstStyle/>
                    <a:p>
                      <a:r>
                        <a:rPr lang="es-CO" sz="1400" b="1" dirty="0">
                          <a:solidFill>
                            <a:srgbClr val="1D68B4"/>
                          </a:solidFill>
                        </a:rPr>
                        <a:t>Cuidado crítico</a:t>
                      </a:r>
                      <a:r>
                        <a:rPr lang="es-CO" sz="1400" b="1" baseline="0" dirty="0">
                          <a:solidFill>
                            <a:srgbClr val="1D68B4"/>
                          </a:solidFill>
                        </a:rPr>
                        <a:t> sin ventilación mecánica</a:t>
                      </a:r>
                      <a:endParaRPr lang="es-CO" sz="1400" b="1" dirty="0">
                        <a:solidFill>
                          <a:srgbClr val="1D68B4"/>
                        </a:solidFill>
                      </a:endParaRPr>
                    </a:p>
                  </a:txBody>
                  <a:tcPr/>
                </a:tc>
                <a:extLst>
                  <a:ext uri="{0D108BD9-81ED-4DB2-BD59-A6C34878D82A}">
                    <a16:rowId xmlns:a16="http://schemas.microsoft.com/office/drawing/2014/main" val="10002"/>
                  </a:ext>
                </a:extLst>
              </a:tr>
              <a:tr h="640080">
                <a:tc>
                  <a:txBody>
                    <a:bodyPr/>
                    <a:lstStyle/>
                    <a:p>
                      <a:r>
                        <a:rPr lang="es-CO" sz="1400" b="1" dirty="0">
                          <a:solidFill>
                            <a:srgbClr val="1D68B4"/>
                          </a:solidFill>
                        </a:rPr>
                        <a:t>Penn </a:t>
                      </a:r>
                      <a:r>
                        <a:rPr lang="es-CO" sz="1400" b="1" dirty="0" err="1">
                          <a:solidFill>
                            <a:srgbClr val="1D68B4"/>
                          </a:solidFill>
                        </a:rPr>
                        <a:t>State</a:t>
                      </a:r>
                      <a:endParaRPr lang="es-CO" sz="1400" b="1" dirty="0">
                        <a:solidFill>
                          <a:srgbClr val="1D68B4"/>
                        </a:solidFill>
                      </a:endParaRPr>
                    </a:p>
                  </a:txBody>
                  <a:tcPr/>
                </a:tc>
                <a:tc>
                  <a:txBody>
                    <a:bodyPr/>
                    <a:lstStyle/>
                    <a:p>
                      <a:pPr algn="l"/>
                      <a:r>
                        <a:rPr lang="es-CO" sz="1400" b="1" dirty="0">
                          <a:solidFill>
                            <a:srgbClr val="1D68B4"/>
                          </a:solidFill>
                        </a:rPr>
                        <a:t>0,96 x </a:t>
                      </a:r>
                      <a:r>
                        <a:rPr lang="es-CO" sz="1400" b="1" dirty="0" err="1">
                          <a:solidFill>
                            <a:srgbClr val="1D68B4"/>
                          </a:solidFill>
                        </a:rPr>
                        <a:t>Miff</a:t>
                      </a:r>
                      <a:r>
                        <a:rPr lang="es-CO" sz="1400" b="1" dirty="0">
                          <a:solidFill>
                            <a:srgbClr val="1D68B4"/>
                          </a:solidFill>
                        </a:rPr>
                        <a:t> + 167 x T + 31</a:t>
                      </a:r>
                      <a:r>
                        <a:rPr lang="es-CO" sz="1400" b="1" baseline="0" dirty="0">
                          <a:solidFill>
                            <a:srgbClr val="1D68B4"/>
                          </a:solidFill>
                        </a:rPr>
                        <a:t> x Ve - 6212</a:t>
                      </a:r>
                      <a:endParaRPr lang="es-CO" sz="1400" b="1" dirty="0">
                        <a:solidFill>
                          <a:srgbClr val="1D68B4"/>
                        </a:solidFill>
                      </a:endParaRPr>
                    </a:p>
                  </a:txBody>
                  <a:tcPr/>
                </a:tc>
                <a:tc>
                  <a:txBody>
                    <a:bodyPr/>
                    <a:lstStyle/>
                    <a:p>
                      <a:r>
                        <a:rPr lang="es-CO" sz="1400" b="1" dirty="0">
                          <a:solidFill>
                            <a:srgbClr val="1D68B4"/>
                          </a:solidFill>
                        </a:rPr>
                        <a:t>Cuidado crítico con ventilación mecánica</a:t>
                      </a:r>
                    </a:p>
                  </a:txBody>
                  <a:tcPr/>
                </a:tc>
                <a:extLst>
                  <a:ext uri="{0D108BD9-81ED-4DB2-BD59-A6C34878D82A}">
                    <a16:rowId xmlns:a16="http://schemas.microsoft.com/office/drawing/2014/main" val="10003"/>
                  </a:ext>
                </a:extLst>
              </a:tr>
              <a:tr h="736064">
                <a:tc>
                  <a:txBody>
                    <a:bodyPr/>
                    <a:lstStyle/>
                    <a:p>
                      <a:r>
                        <a:rPr lang="es-CO" sz="1400" b="1" dirty="0">
                          <a:solidFill>
                            <a:srgbClr val="1D68B4"/>
                          </a:solidFill>
                        </a:rPr>
                        <a:t>Penn </a:t>
                      </a:r>
                      <a:r>
                        <a:rPr lang="es-CO" sz="1400" b="1" dirty="0" err="1">
                          <a:solidFill>
                            <a:srgbClr val="1D68B4"/>
                          </a:solidFill>
                        </a:rPr>
                        <a:t>State</a:t>
                      </a:r>
                      <a:r>
                        <a:rPr lang="es-CO" sz="1400" b="1" dirty="0">
                          <a:solidFill>
                            <a:srgbClr val="1D68B4"/>
                          </a:solidFill>
                        </a:rPr>
                        <a:t> modificada</a:t>
                      </a:r>
                    </a:p>
                  </a:txBody>
                  <a:tcPr/>
                </a:tc>
                <a:tc>
                  <a:txBody>
                    <a:bodyPr/>
                    <a:lstStyle/>
                    <a:p>
                      <a:pPr algn="l"/>
                      <a:r>
                        <a:rPr lang="es-CO" sz="1400" b="1" dirty="0">
                          <a:solidFill>
                            <a:srgbClr val="1D68B4"/>
                          </a:solidFill>
                        </a:rPr>
                        <a:t>0,71 x </a:t>
                      </a:r>
                      <a:r>
                        <a:rPr lang="es-CO" sz="1400" b="1" dirty="0" err="1">
                          <a:solidFill>
                            <a:srgbClr val="1D68B4"/>
                          </a:solidFill>
                        </a:rPr>
                        <a:t>Miff</a:t>
                      </a:r>
                      <a:r>
                        <a:rPr lang="es-CO" sz="1400" b="1" dirty="0">
                          <a:solidFill>
                            <a:srgbClr val="1D68B4"/>
                          </a:solidFill>
                        </a:rPr>
                        <a:t> + 85 x T + 64 x Ve - 3085</a:t>
                      </a:r>
                    </a:p>
                  </a:txBody>
                  <a:tcPr/>
                </a:tc>
                <a:tc>
                  <a:txBody>
                    <a:bodyPr/>
                    <a:lstStyle/>
                    <a:p>
                      <a:r>
                        <a:rPr lang="es-CO" sz="1400" b="1" dirty="0">
                          <a:solidFill>
                            <a:srgbClr val="1D68B4"/>
                          </a:solidFill>
                        </a:rPr>
                        <a:t>Cuidado crítico con ventilación mecánica,</a:t>
                      </a:r>
                      <a:br>
                        <a:rPr lang="es-CO" sz="1400" b="1" dirty="0">
                          <a:solidFill>
                            <a:srgbClr val="1D68B4"/>
                          </a:solidFill>
                        </a:rPr>
                      </a:br>
                      <a:r>
                        <a:rPr lang="es-CO" sz="1400" b="1" dirty="0">
                          <a:solidFill>
                            <a:srgbClr val="1D68B4"/>
                          </a:solidFill>
                        </a:rPr>
                        <a:t>edad</a:t>
                      </a:r>
                      <a:r>
                        <a:rPr lang="es-CO" sz="1400" b="1" baseline="0" dirty="0">
                          <a:solidFill>
                            <a:srgbClr val="1D68B4"/>
                          </a:solidFill>
                        </a:rPr>
                        <a:t> &gt; 60 años o IMC </a:t>
                      </a:r>
                      <a:r>
                        <a:rPr lang="es-CO" sz="1400" b="1" kern="1200" baseline="0" dirty="0">
                          <a:solidFill>
                            <a:srgbClr val="1D68B4"/>
                          </a:solidFill>
                          <a:effectLst/>
                        </a:rPr>
                        <a:t>≥ 30 kg/m2</a:t>
                      </a:r>
                      <a:endParaRPr lang="es-CO" sz="1400" b="1" dirty="0">
                        <a:solidFill>
                          <a:srgbClr val="1D68B4"/>
                        </a:solidFill>
                      </a:endParaRPr>
                    </a:p>
                  </a:txBody>
                  <a:tcPr/>
                </a:tc>
                <a:extLst>
                  <a:ext uri="{0D108BD9-81ED-4DB2-BD59-A6C34878D82A}">
                    <a16:rowId xmlns:a16="http://schemas.microsoft.com/office/drawing/2014/main" val="10004"/>
                  </a:ext>
                </a:extLst>
              </a:tr>
            </a:tbl>
          </a:graphicData>
        </a:graphic>
      </p:graphicFrame>
      <p:sp>
        <p:nvSpPr>
          <p:cNvPr id="5" name="TextBox 4"/>
          <p:cNvSpPr txBox="1"/>
          <p:nvPr/>
        </p:nvSpPr>
        <p:spPr>
          <a:xfrm>
            <a:off x="1972952" y="5441035"/>
            <a:ext cx="8181610" cy="492443"/>
          </a:xfrm>
          <a:prstGeom prst="rect">
            <a:avLst/>
          </a:prstGeom>
          <a:noFill/>
        </p:spPr>
        <p:txBody>
          <a:bodyPr wrap="square" rtlCol="0">
            <a:spAutoFit/>
          </a:bodyPr>
          <a:lstStyle/>
          <a:p>
            <a:r>
              <a:rPr lang="es-CO" sz="1400" dirty="0">
                <a:solidFill>
                  <a:srgbClr val="1D68B4"/>
                </a:solidFill>
                <a:latin typeface="Arial" panose="020B0604020202020204" pitchFamily="34" charset="0"/>
                <a:cs typeface="Arial" panose="020B0604020202020204" pitchFamily="34" charset="0"/>
              </a:rPr>
              <a:t>P= peso (kg), A = altura (cm), E= Edad (años), Ve= Ventilación minuto (L/min), T= Temperatura (°C)</a:t>
            </a:r>
          </a:p>
          <a:p>
            <a:endParaRPr lang="en-US" sz="1200" dirty="0">
              <a:latin typeface="Arial" panose="020B0604020202020204" pitchFamily="34" charset="0"/>
              <a:cs typeface="Arial" panose="020B0604020202020204" pitchFamily="34" charset="0"/>
            </a:endParaRPr>
          </a:p>
        </p:txBody>
      </p:sp>
      <p:sp>
        <p:nvSpPr>
          <p:cNvPr id="6" name="TextBox 5"/>
          <p:cNvSpPr txBox="1"/>
          <p:nvPr/>
        </p:nvSpPr>
        <p:spPr>
          <a:xfrm>
            <a:off x="1894375" y="5914246"/>
            <a:ext cx="5760640" cy="400110"/>
          </a:xfrm>
          <a:prstGeom prst="rect">
            <a:avLst/>
          </a:prstGeom>
          <a:noFill/>
        </p:spPr>
        <p:txBody>
          <a:bodyPr wrap="square" rtlCol="0">
            <a:spAutoFit/>
          </a:bodyPr>
          <a:lstStyle/>
          <a:p>
            <a:r>
              <a:rPr lang="es-CO" sz="1000" i="1" dirty="0" err="1">
                <a:solidFill>
                  <a:srgbClr val="1D68B4"/>
                </a:solidFill>
                <a:latin typeface="Arial" panose="020B0604020202020204" pitchFamily="34" charset="0"/>
                <a:ea typeface="Calibri" panose="020F0502020204030204" pitchFamily="34" charset="0"/>
                <a:cs typeface="Arial" panose="020B0604020202020204" pitchFamily="34" charset="0"/>
              </a:rPr>
              <a:t>Schlein</a:t>
            </a:r>
            <a:r>
              <a:rPr lang="es-CO" sz="1000" i="1" dirty="0">
                <a:solidFill>
                  <a:srgbClr val="1D68B4"/>
                </a:solidFill>
                <a:latin typeface="Arial" panose="020B0604020202020204" pitchFamily="34" charset="0"/>
                <a:ea typeface="Calibri" panose="020F0502020204030204" pitchFamily="34" charset="0"/>
                <a:cs typeface="Arial" panose="020B0604020202020204" pitchFamily="34" charset="0"/>
              </a:rPr>
              <a:t> MS, </a:t>
            </a:r>
            <a:r>
              <a:rPr lang="es-CO" sz="1000" i="1" dirty="0" err="1">
                <a:solidFill>
                  <a:srgbClr val="1D68B4"/>
                </a:solidFill>
                <a:latin typeface="Arial" panose="020B0604020202020204" pitchFamily="34" charset="0"/>
                <a:ea typeface="Calibri" panose="020F0502020204030204" pitchFamily="34" charset="0"/>
                <a:cs typeface="Arial" panose="020B0604020202020204" pitchFamily="34" charset="0"/>
              </a:rPr>
              <a:t>Peskoe</a:t>
            </a:r>
            <a:r>
              <a:rPr lang="es-CO" sz="1000" i="1" dirty="0">
                <a:solidFill>
                  <a:srgbClr val="1D68B4"/>
                </a:solidFill>
                <a:latin typeface="Arial" panose="020B0604020202020204" pitchFamily="34" charset="0"/>
                <a:ea typeface="Calibri" panose="020F0502020204030204" pitchFamily="34" charset="0"/>
                <a:cs typeface="Arial" panose="020B0604020202020204" pitchFamily="34" charset="0"/>
              </a:rPr>
              <a:t> SS NCP (2014) 29, 44 – 55.</a:t>
            </a:r>
            <a:endParaRPr lang="es-CO" sz="1000" i="1" dirty="0">
              <a:solidFill>
                <a:srgbClr val="1D68B4"/>
              </a:solidFill>
              <a:latin typeface="Arial" panose="020B0604020202020204" pitchFamily="34" charset="0"/>
              <a:cs typeface="Arial" panose="020B0604020202020204" pitchFamily="34" charset="0"/>
            </a:endParaRPr>
          </a:p>
          <a:p>
            <a:endParaRPr lang="en-US" sz="1000" dirty="0">
              <a:latin typeface="Arial" panose="020B0604020202020204" pitchFamily="34" charset="0"/>
              <a:cs typeface="Arial" panose="020B0604020202020204" pitchFamily="34" charset="0"/>
            </a:endParaRPr>
          </a:p>
        </p:txBody>
      </p:sp>
      <p:sp>
        <p:nvSpPr>
          <p:cNvPr id="7" name="TextBox 6"/>
          <p:cNvSpPr txBox="1"/>
          <p:nvPr/>
        </p:nvSpPr>
        <p:spPr>
          <a:xfrm>
            <a:off x="1894375" y="494147"/>
            <a:ext cx="8496944" cy="1077218"/>
          </a:xfrm>
          <a:prstGeom prst="rect">
            <a:avLst/>
          </a:prstGeom>
          <a:noFill/>
        </p:spPr>
        <p:txBody>
          <a:bodyPr wrap="square" rtlCol="0">
            <a:spAutoFit/>
          </a:bodyPr>
          <a:lstStyle/>
          <a:p>
            <a:pPr algn="ctr"/>
            <a:r>
              <a:rPr lang="en-US" sz="3200" b="1" dirty="0" err="1">
                <a:solidFill>
                  <a:srgbClr val="185BA1"/>
                </a:solidFill>
                <a:latin typeface="Arial" panose="020B0604020202020204" pitchFamily="34" charset="0"/>
                <a:cs typeface="Arial" panose="020B0604020202020204" pitchFamily="34" charset="0"/>
              </a:rPr>
              <a:t>Cómo</a:t>
            </a:r>
            <a:r>
              <a:rPr lang="en-US" sz="3200" b="1" dirty="0">
                <a:solidFill>
                  <a:srgbClr val="185BA1"/>
                </a:solidFill>
                <a:latin typeface="Arial" panose="020B0604020202020204" pitchFamily="34" charset="0"/>
                <a:cs typeface="Arial" panose="020B0604020202020204" pitchFamily="34" charset="0"/>
              </a:rPr>
              <a:t> </a:t>
            </a:r>
            <a:r>
              <a:rPr lang="en-US" sz="3200" b="1" dirty="0" err="1">
                <a:solidFill>
                  <a:srgbClr val="185BA1"/>
                </a:solidFill>
                <a:latin typeface="Arial" panose="020B0604020202020204" pitchFamily="34" charset="0"/>
                <a:cs typeface="Arial" panose="020B0604020202020204" pitchFamily="34" charset="0"/>
              </a:rPr>
              <a:t>estimar</a:t>
            </a:r>
            <a:r>
              <a:rPr lang="en-US" sz="3200" b="1" dirty="0">
                <a:solidFill>
                  <a:srgbClr val="185BA1"/>
                </a:solidFill>
                <a:latin typeface="Arial" panose="020B0604020202020204" pitchFamily="34" charset="0"/>
                <a:cs typeface="Arial" panose="020B0604020202020204" pitchFamily="34" charset="0"/>
              </a:rPr>
              <a:t> las </a:t>
            </a:r>
            <a:r>
              <a:rPr lang="en-US" sz="3200" b="1" dirty="0" err="1">
                <a:solidFill>
                  <a:srgbClr val="185BA1"/>
                </a:solidFill>
                <a:latin typeface="Arial" panose="020B0604020202020204" pitchFamily="34" charset="0"/>
                <a:cs typeface="Arial" panose="020B0604020202020204" pitchFamily="34" charset="0"/>
              </a:rPr>
              <a:t>necesidades</a:t>
            </a:r>
            <a:r>
              <a:rPr lang="en-US" sz="3200" b="1" dirty="0">
                <a:solidFill>
                  <a:srgbClr val="185BA1"/>
                </a:solidFill>
                <a:latin typeface="Arial" panose="020B0604020202020204" pitchFamily="34" charset="0"/>
                <a:cs typeface="Arial" panose="020B0604020202020204" pitchFamily="34" charset="0"/>
              </a:rPr>
              <a:t> </a:t>
            </a:r>
          </a:p>
          <a:p>
            <a:pPr algn="ctr"/>
            <a:r>
              <a:rPr lang="en-US" sz="3200" b="1" dirty="0">
                <a:solidFill>
                  <a:srgbClr val="185BA1"/>
                </a:solidFill>
                <a:latin typeface="Arial" panose="020B0604020202020204" pitchFamily="34" charset="0"/>
                <a:cs typeface="Arial" panose="020B0604020202020204" pitchFamily="34" charset="0"/>
              </a:rPr>
              <a:t>de </a:t>
            </a:r>
            <a:r>
              <a:rPr lang="en-US" sz="3200" b="1" dirty="0" err="1">
                <a:solidFill>
                  <a:srgbClr val="185BA1"/>
                </a:solidFill>
                <a:latin typeface="Arial" panose="020B0604020202020204" pitchFamily="34" charset="0"/>
                <a:cs typeface="Arial" panose="020B0604020202020204" pitchFamily="34" charset="0"/>
              </a:rPr>
              <a:t>energía</a:t>
            </a:r>
            <a:r>
              <a:rPr lang="en-US" sz="3200" b="1" dirty="0">
                <a:solidFill>
                  <a:srgbClr val="185BA1"/>
                </a:solidFill>
                <a:latin typeface="Arial" panose="020B0604020202020204" pitchFamily="34" charset="0"/>
                <a:cs typeface="Arial" panose="020B0604020202020204" pitchFamily="34" charset="0"/>
              </a:rPr>
              <a:t> (kcal)</a:t>
            </a:r>
          </a:p>
        </p:txBody>
      </p:sp>
      <p:sp>
        <p:nvSpPr>
          <p:cNvPr id="8" name="TextBox 7"/>
          <p:cNvSpPr txBox="1"/>
          <p:nvPr/>
        </p:nvSpPr>
        <p:spPr>
          <a:xfrm>
            <a:off x="1575357" y="1866530"/>
            <a:ext cx="6192688" cy="599972"/>
          </a:xfrm>
          <a:prstGeom prst="rect">
            <a:avLst/>
          </a:prstGeom>
          <a:noFill/>
        </p:spPr>
        <p:txBody>
          <a:bodyPr wrap="square" rtlCol="0">
            <a:spAutoFit/>
          </a:bodyPr>
          <a:lstStyle/>
          <a:p>
            <a:pPr marL="342900" indent="162000">
              <a:lnSpc>
                <a:spcPts val="1920"/>
              </a:lnSpc>
              <a:buFont typeface="Arial" panose="020B0604020202020204" pitchFamily="34" charset="0"/>
              <a:buChar char="•"/>
            </a:pPr>
            <a:r>
              <a:rPr lang="es-CO" dirty="0">
                <a:solidFill>
                  <a:srgbClr val="1D68B4"/>
                </a:solidFill>
                <a:latin typeface="Arial" panose="020B0604020202020204" pitchFamily="34" charset="0"/>
                <a:cs typeface="Arial" panose="020B0604020202020204" pitchFamily="34" charset="0"/>
              </a:rPr>
              <a:t>Calorimetría indirecta el patrón de oro</a:t>
            </a:r>
          </a:p>
          <a:p>
            <a:pPr marL="342900" indent="162000">
              <a:lnSpc>
                <a:spcPts val="1920"/>
              </a:lnSpc>
              <a:buFont typeface="Arial" panose="020B0604020202020204" pitchFamily="34" charset="0"/>
              <a:buChar char="•"/>
            </a:pPr>
            <a:r>
              <a:rPr lang="es-CO" dirty="0">
                <a:solidFill>
                  <a:srgbClr val="1D68B4"/>
                </a:solidFill>
                <a:latin typeface="Arial" panose="020B0604020202020204" pitchFamily="34" charset="0"/>
                <a:cs typeface="Arial" panose="020B0604020202020204" pitchFamily="34" charset="0"/>
              </a:rPr>
              <a:t>Ecuaciones predictivas:</a:t>
            </a:r>
          </a:p>
        </p:txBody>
      </p:sp>
    </p:spTree>
    <p:extLst>
      <p:ext uri="{BB962C8B-B14F-4D97-AF65-F5344CB8AC3E}">
        <p14:creationId xmlns:p14="http://schemas.microsoft.com/office/powerpoint/2010/main" val="3403239155"/>
      </p:ext>
    </p:extLst>
  </p:cSld>
  <p:clrMapOvr>
    <a:masterClrMapping/>
  </p:clrMapOvr>
  <p:transition spd="slow"/>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adroTexto 3"/>
          <p:cNvSpPr txBox="1"/>
          <p:nvPr/>
        </p:nvSpPr>
        <p:spPr>
          <a:xfrm>
            <a:off x="2286000" y="457200"/>
            <a:ext cx="7620000" cy="1077218"/>
          </a:xfrm>
          <a:prstGeom prst="rect">
            <a:avLst/>
          </a:prstGeom>
          <a:noFill/>
        </p:spPr>
        <p:txBody>
          <a:bodyPr wrap="square" rtlCol="0">
            <a:spAutoFit/>
          </a:bodyPr>
          <a:lstStyle/>
          <a:p>
            <a:pPr algn="ctr"/>
            <a:r>
              <a:rPr lang="en-US" sz="3200" b="1" dirty="0" err="1">
                <a:solidFill>
                  <a:srgbClr val="185BA1"/>
                </a:solidFill>
                <a:latin typeface="Arial" panose="020B0604020202020204" pitchFamily="34" charset="0"/>
                <a:cs typeface="Arial" panose="020B0604020202020204" pitchFamily="34" charset="0"/>
              </a:rPr>
              <a:t>Cómo</a:t>
            </a:r>
            <a:r>
              <a:rPr lang="en-US" sz="3200" b="1" dirty="0">
                <a:solidFill>
                  <a:srgbClr val="185BA1"/>
                </a:solidFill>
                <a:latin typeface="Arial" panose="020B0604020202020204" pitchFamily="34" charset="0"/>
                <a:cs typeface="Arial" panose="020B0604020202020204" pitchFamily="34" charset="0"/>
              </a:rPr>
              <a:t> </a:t>
            </a:r>
            <a:r>
              <a:rPr lang="en-US" sz="3200" b="1" dirty="0" err="1">
                <a:solidFill>
                  <a:srgbClr val="185BA1"/>
                </a:solidFill>
                <a:latin typeface="Arial" panose="020B0604020202020204" pitchFamily="34" charset="0"/>
                <a:cs typeface="Arial" panose="020B0604020202020204" pitchFamily="34" charset="0"/>
              </a:rPr>
              <a:t>estimar</a:t>
            </a:r>
            <a:r>
              <a:rPr lang="en-US" sz="3200" b="1" dirty="0">
                <a:solidFill>
                  <a:srgbClr val="185BA1"/>
                </a:solidFill>
                <a:latin typeface="Arial" panose="020B0604020202020204" pitchFamily="34" charset="0"/>
                <a:cs typeface="Arial" panose="020B0604020202020204" pitchFamily="34" charset="0"/>
              </a:rPr>
              <a:t> las </a:t>
            </a:r>
            <a:r>
              <a:rPr lang="en-US" sz="3200" b="1" dirty="0" err="1">
                <a:solidFill>
                  <a:srgbClr val="185BA1"/>
                </a:solidFill>
                <a:latin typeface="Arial" panose="020B0604020202020204" pitchFamily="34" charset="0"/>
                <a:cs typeface="Arial" panose="020B0604020202020204" pitchFamily="34" charset="0"/>
              </a:rPr>
              <a:t>necesidades</a:t>
            </a:r>
            <a:br>
              <a:rPr lang="en-US" sz="3200" b="1" dirty="0">
                <a:solidFill>
                  <a:srgbClr val="185BA1"/>
                </a:solidFill>
                <a:latin typeface="Arial" panose="020B0604020202020204" pitchFamily="34" charset="0"/>
                <a:cs typeface="Arial" panose="020B0604020202020204" pitchFamily="34" charset="0"/>
              </a:rPr>
            </a:br>
            <a:r>
              <a:rPr lang="en-US" sz="3200" b="1" dirty="0">
                <a:solidFill>
                  <a:srgbClr val="185BA1"/>
                </a:solidFill>
                <a:latin typeface="Arial" panose="020B0604020202020204" pitchFamily="34" charset="0"/>
                <a:cs typeface="Arial" panose="020B0604020202020204" pitchFamily="34" charset="0"/>
              </a:rPr>
              <a:t>de </a:t>
            </a:r>
            <a:r>
              <a:rPr lang="en-US" sz="3200" b="1" dirty="0" err="1">
                <a:solidFill>
                  <a:srgbClr val="185BA1"/>
                </a:solidFill>
                <a:latin typeface="Arial" panose="020B0604020202020204" pitchFamily="34" charset="0"/>
                <a:cs typeface="Arial" panose="020B0604020202020204" pitchFamily="34" charset="0"/>
              </a:rPr>
              <a:t>energía</a:t>
            </a:r>
            <a:r>
              <a:rPr lang="en-US" sz="3200" b="1" dirty="0">
                <a:solidFill>
                  <a:srgbClr val="185BA1"/>
                </a:solidFill>
                <a:latin typeface="Arial" panose="020B0604020202020204" pitchFamily="34" charset="0"/>
                <a:cs typeface="Arial" panose="020B0604020202020204" pitchFamily="34" charset="0"/>
              </a:rPr>
              <a:t> (kcal)</a:t>
            </a:r>
            <a:endParaRPr lang="es-ES_tradnl" sz="3200" b="1" dirty="0">
              <a:solidFill>
                <a:srgbClr val="185BA1"/>
              </a:solidFill>
              <a:latin typeface="Arial" panose="020B0604020202020204" pitchFamily="34" charset="0"/>
              <a:cs typeface="Arial" panose="020B0604020202020204" pitchFamily="34" charset="0"/>
            </a:endParaRPr>
          </a:p>
        </p:txBody>
      </p:sp>
      <p:sp>
        <p:nvSpPr>
          <p:cNvPr id="7" name="CuadroTexto 5"/>
          <p:cNvSpPr txBox="1"/>
          <p:nvPr/>
        </p:nvSpPr>
        <p:spPr>
          <a:xfrm>
            <a:off x="1834661" y="2106106"/>
            <a:ext cx="5105400" cy="523220"/>
          </a:xfrm>
          <a:prstGeom prst="rect">
            <a:avLst/>
          </a:prstGeom>
          <a:noFill/>
        </p:spPr>
        <p:txBody>
          <a:bodyPr wrap="square" rtlCol="0">
            <a:spAutoFit/>
          </a:bodyPr>
          <a:lstStyle/>
          <a:p>
            <a:pPr marL="342900" indent="-342900">
              <a:buFont typeface="Arial" panose="020B0604020202020204" pitchFamily="34" charset="0"/>
              <a:buChar char="•"/>
            </a:pPr>
            <a:r>
              <a:rPr lang="es-CO" sz="2800" b="1" dirty="0">
                <a:solidFill>
                  <a:srgbClr val="185BA1"/>
                </a:solidFill>
                <a:latin typeface="Arial" panose="020B0604020202020204" pitchFamily="34" charset="0"/>
                <a:cs typeface="Arial" panose="020B0604020202020204" pitchFamily="34" charset="0"/>
              </a:rPr>
              <a:t>Fórmula simplificada:</a:t>
            </a:r>
            <a:endParaRPr lang="es-ES_tradnl" sz="2800" b="1" dirty="0">
              <a:solidFill>
                <a:srgbClr val="185BA1"/>
              </a:solidFill>
              <a:latin typeface="Arial" panose="020B0604020202020204" pitchFamily="34" charset="0"/>
              <a:cs typeface="Arial" panose="020B0604020202020204" pitchFamily="34" charset="0"/>
            </a:endParaRPr>
          </a:p>
        </p:txBody>
      </p:sp>
      <p:sp>
        <p:nvSpPr>
          <p:cNvPr id="8" name="CuadroTexto 6"/>
          <p:cNvSpPr txBox="1"/>
          <p:nvPr/>
        </p:nvSpPr>
        <p:spPr>
          <a:xfrm>
            <a:off x="1148861" y="2629326"/>
            <a:ext cx="9894277" cy="2677656"/>
          </a:xfrm>
          <a:prstGeom prst="rect">
            <a:avLst/>
          </a:prstGeom>
          <a:noFill/>
        </p:spPr>
        <p:txBody>
          <a:bodyPr wrap="square" rtlCol="0">
            <a:spAutoFit/>
          </a:bodyPr>
          <a:lstStyle/>
          <a:p>
            <a:pPr algn="ctr"/>
            <a:r>
              <a:rPr lang="es-ES_tradnl" sz="2400" b="1" dirty="0">
                <a:solidFill>
                  <a:srgbClr val="1D68B4"/>
                </a:solidFill>
                <a:latin typeface="Arial" panose="020B0604020202020204" pitchFamily="34" charset="0"/>
                <a:cs typeface="Arial" panose="020B0604020202020204" pitchFamily="34" charset="0"/>
              </a:rPr>
              <a:t>25-30 Kcal/kg de peso corporal real</a:t>
            </a:r>
          </a:p>
          <a:p>
            <a:pPr algn="ctr"/>
            <a:endParaRPr lang="es-ES_tradnl" sz="2400" i="1" dirty="0">
              <a:latin typeface="Arial" panose="020B0604020202020204" pitchFamily="34" charset="0"/>
              <a:cs typeface="Arial" panose="020B0604020202020204" pitchFamily="34" charset="0"/>
            </a:endParaRPr>
          </a:p>
          <a:p>
            <a:pPr algn="ctr"/>
            <a:r>
              <a:rPr lang="es-ES_tradnl" sz="2400" i="1" dirty="0">
                <a:solidFill>
                  <a:srgbClr val="1D68B4"/>
                </a:solidFill>
                <a:latin typeface="Arial" panose="020B0604020202020204" pitchFamily="34" charset="0"/>
                <a:cs typeface="Arial" panose="020B0604020202020204" pitchFamily="34" charset="0"/>
              </a:rPr>
              <a:t>(Para pacientes obesos (IMC &gt;30) utilizar peso ajustado por obesidad</a:t>
            </a:r>
            <a:br>
              <a:rPr lang="es-ES_tradnl" sz="2400" i="1" dirty="0">
                <a:solidFill>
                  <a:srgbClr val="1D68B4"/>
                </a:solidFill>
                <a:latin typeface="Arial" panose="020B0604020202020204" pitchFamily="34" charset="0"/>
                <a:cs typeface="Arial" panose="020B0604020202020204" pitchFamily="34" charset="0"/>
              </a:rPr>
            </a:br>
            <a:r>
              <a:rPr lang="es-ES_tradnl" sz="2400" i="1" dirty="0">
                <a:solidFill>
                  <a:srgbClr val="1D68B4"/>
                </a:solidFill>
                <a:latin typeface="Arial" panose="020B0604020202020204" pitchFamily="34" charset="0"/>
                <a:cs typeface="Arial" panose="020B0604020202020204" pitchFamily="34" charset="0"/>
              </a:rPr>
              <a:t>y para pacientes con edema emplear el peso seco)</a:t>
            </a:r>
          </a:p>
          <a:p>
            <a:pPr algn="ctr"/>
            <a:endParaRPr lang="es-ES_tradnl" sz="2400" i="1" dirty="0">
              <a:solidFill>
                <a:srgbClr val="1D68B4"/>
              </a:solidFill>
              <a:latin typeface="Arial" panose="020B0604020202020204" pitchFamily="34" charset="0"/>
              <a:cs typeface="Arial" panose="020B0604020202020204" pitchFamily="34" charset="0"/>
            </a:endParaRPr>
          </a:p>
          <a:p>
            <a:pPr algn="ctr"/>
            <a:r>
              <a:rPr lang="es-ES_tradnl" sz="2400" dirty="0">
                <a:solidFill>
                  <a:srgbClr val="1D68B4"/>
                </a:solidFill>
                <a:latin typeface="Arial" panose="020B0604020202020204" pitchFamily="34" charset="0"/>
                <a:cs typeface="Arial" panose="020B0604020202020204" pitchFamily="34" charset="0"/>
              </a:rPr>
              <a:t>Peso ajustado por obesidad = Peso ideal + (0.4 Peso ideal – Peso real)</a:t>
            </a:r>
          </a:p>
          <a:p>
            <a:pPr algn="ctr"/>
            <a:endParaRPr lang="es-ES_tradnl" sz="2400" dirty="0">
              <a:latin typeface="Arial" panose="020B0604020202020204" pitchFamily="34" charset="0"/>
              <a:cs typeface="Arial" panose="020B0604020202020204" pitchFamily="34" charset="0"/>
            </a:endParaRPr>
          </a:p>
        </p:txBody>
      </p:sp>
      <p:sp>
        <p:nvSpPr>
          <p:cNvPr id="9" name="CuadroTexto 8"/>
          <p:cNvSpPr txBox="1"/>
          <p:nvPr/>
        </p:nvSpPr>
        <p:spPr>
          <a:xfrm>
            <a:off x="1148861" y="5553203"/>
            <a:ext cx="5634362" cy="400110"/>
          </a:xfrm>
          <a:prstGeom prst="rect">
            <a:avLst/>
          </a:prstGeom>
          <a:noFill/>
        </p:spPr>
        <p:txBody>
          <a:bodyPr wrap="square" rtlCol="0">
            <a:spAutoFit/>
          </a:bodyPr>
          <a:lstStyle/>
          <a:p>
            <a:r>
              <a:rPr lang="es-CO" sz="1000" i="1" dirty="0">
                <a:solidFill>
                  <a:srgbClr val="1D68B4"/>
                </a:solidFill>
                <a:latin typeface="Arial" panose="020B0604020202020204" pitchFamily="34" charset="0"/>
                <a:ea typeface="Calibri" panose="020F0502020204030204" pitchFamily="34" charset="0"/>
                <a:cs typeface="Arial" panose="020B0604020202020204" pitchFamily="34" charset="0"/>
              </a:rPr>
              <a:t>Mc Clave SA et al JPEN (2009) 33, 277 – 316. Schlein MS, Peskoe SS NCP (2014) 29, 44 – 55.</a:t>
            </a:r>
            <a:endParaRPr lang="es-CO" sz="1000" i="1" dirty="0">
              <a:solidFill>
                <a:srgbClr val="1D68B4"/>
              </a:solidFill>
              <a:latin typeface="Arial" panose="020B0604020202020204" pitchFamily="34" charset="0"/>
              <a:cs typeface="Arial" panose="020B0604020202020204" pitchFamily="34" charset="0"/>
            </a:endParaRPr>
          </a:p>
          <a:p>
            <a:endParaRPr lang="es-ES_tradnl" sz="1000" dirty="0">
              <a:latin typeface="Arial" panose="020B0604020202020204" pitchFamily="34" charset="0"/>
              <a:cs typeface="Arial" panose="020B0604020202020204" pitchFamily="34" charset="0"/>
            </a:endParaRPr>
          </a:p>
        </p:txBody>
      </p:sp>
    </p:spTree>
  </p:cSld>
  <p:clrMapOvr>
    <a:masterClrMapping/>
  </p:clrMapOvr>
  <p:transition spd="slow"/>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p:cNvSpPr txBox="1"/>
          <p:nvPr/>
        </p:nvSpPr>
        <p:spPr>
          <a:xfrm>
            <a:off x="2034961" y="1916800"/>
            <a:ext cx="8122077" cy="3785652"/>
          </a:xfrm>
          <a:prstGeom prst="rect">
            <a:avLst/>
          </a:prstGeom>
          <a:noFill/>
        </p:spPr>
        <p:txBody>
          <a:bodyPr wrap="square" rtlCol="0">
            <a:spAutoFit/>
          </a:bodyPr>
          <a:lstStyle/>
          <a:p>
            <a:pPr marL="270000" indent="-367200">
              <a:lnSpc>
                <a:spcPts val="3640"/>
              </a:lnSpc>
            </a:pPr>
            <a:r>
              <a:rPr lang="es-CO" sz="2400" b="1" dirty="0">
                <a:solidFill>
                  <a:srgbClr val="1969B5"/>
                </a:solidFill>
                <a:latin typeface="Arial" panose="020B0604020202020204" pitchFamily="34" charset="0"/>
                <a:cs typeface="Arial" panose="020B0604020202020204" pitchFamily="34" charset="0"/>
              </a:rPr>
              <a:t>• Fórmula simplificada</a:t>
            </a:r>
          </a:p>
          <a:p>
            <a:pPr marL="270000" indent="-367200">
              <a:lnSpc>
                <a:spcPts val="3640"/>
              </a:lnSpc>
            </a:pPr>
            <a:r>
              <a:rPr lang="es-CO" sz="2400" dirty="0">
                <a:solidFill>
                  <a:srgbClr val="1969B5"/>
                </a:solidFill>
                <a:latin typeface="Arial" panose="020B0604020202020204" pitchFamily="34" charset="0"/>
                <a:cs typeface="Arial" panose="020B0604020202020204" pitchFamily="34" charset="0"/>
              </a:rPr>
              <a:t>  1.2 - 2.0 g proteína/ kg/día</a:t>
            </a:r>
          </a:p>
          <a:p>
            <a:pPr marL="270000" indent="-367200">
              <a:lnSpc>
                <a:spcPts val="3640"/>
              </a:lnSpc>
            </a:pPr>
            <a:r>
              <a:rPr lang="es-CO" sz="2400" b="1" dirty="0">
                <a:solidFill>
                  <a:srgbClr val="1969B5"/>
                </a:solidFill>
                <a:latin typeface="Arial" panose="020B0604020202020204" pitchFamily="34" charset="0"/>
                <a:cs typeface="Arial" panose="020B0604020202020204" pitchFamily="34" charset="0"/>
              </a:rPr>
              <a:t>  Ejemplo:</a:t>
            </a:r>
          </a:p>
          <a:p>
            <a:pPr marL="270000" indent="-367200">
              <a:lnSpc>
                <a:spcPts val="3640"/>
              </a:lnSpc>
            </a:pPr>
            <a:r>
              <a:rPr lang="es-CO" sz="2400" dirty="0">
                <a:solidFill>
                  <a:srgbClr val="1969B5"/>
                </a:solidFill>
                <a:latin typeface="Arial" panose="020B0604020202020204" pitchFamily="34" charset="0"/>
                <a:cs typeface="Arial" panose="020B0604020202020204" pitchFamily="34" charset="0"/>
              </a:rPr>
              <a:t>  Necesidades de proteína para un paciente de 70 kg</a:t>
            </a:r>
          </a:p>
          <a:p>
            <a:pPr marL="270000" indent="-367200">
              <a:lnSpc>
                <a:spcPts val="3640"/>
              </a:lnSpc>
            </a:pPr>
            <a:r>
              <a:rPr lang="es-CO" sz="2400" dirty="0">
                <a:solidFill>
                  <a:srgbClr val="1969B5"/>
                </a:solidFill>
                <a:latin typeface="Arial" panose="020B0604020202020204" pitchFamily="34" charset="0"/>
                <a:cs typeface="Arial" panose="020B0604020202020204" pitchFamily="34" charset="0"/>
              </a:rPr>
              <a:t>  =1.2 - 2.0 g/kg/día X 70 kg =84-140 g/día</a:t>
            </a:r>
          </a:p>
          <a:p>
            <a:pPr marL="270000" indent="-277200">
              <a:lnSpc>
                <a:spcPts val="3640"/>
              </a:lnSpc>
              <a:buFont typeface="Arial"/>
              <a:buChar char="•"/>
            </a:pPr>
            <a:r>
              <a:rPr lang="es-CO" sz="2400" dirty="0">
                <a:solidFill>
                  <a:srgbClr val="1969B5"/>
                </a:solidFill>
                <a:latin typeface="Arial" panose="020B0604020202020204" pitchFamily="34" charset="0"/>
                <a:cs typeface="Arial" panose="020B0604020202020204" pitchFamily="34" charset="0"/>
              </a:rPr>
              <a:t>Las concentraciones séricas de proteínas no son útiles</a:t>
            </a:r>
          </a:p>
          <a:p>
            <a:pPr marL="270000" indent="-277200">
              <a:lnSpc>
                <a:spcPts val="3640"/>
              </a:lnSpc>
              <a:buFont typeface="Arial"/>
              <a:buChar char="•"/>
            </a:pPr>
            <a:r>
              <a:rPr lang="es-CO" sz="2400" dirty="0">
                <a:solidFill>
                  <a:srgbClr val="1969B5"/>
                </a:solidFill>
                <a:latin typeface="Arial" panose="020B0604020202020204" pitchFamily="34" charset="0"/>
                <a:cs typeface="Arial" panose="020B0604020202020204" pitchFamily="34" charset="0"/>
              </a:rPr>
              <a:t>La estimación del balance de nitrógeno se dificulta en</a:t>
            </a:r>
            <a:br>
              <a:rPr lang="es-CO" sz="2400" dirty="0">
                <a:solidFill>
                  <a:srgbClr val="1969B5"/>
                </a:solidFill>
                <a:latin typeface="Arial" panose="020B0604020202020204" pitchFamily="34" charset="0"/>
                <a:cs typeface="Arial" panose="020B0604020202020204" pitchFamily="34" charset="0"/>
              </a:rPr>
            </a:br>
            <a:r>
              <a:rPr lang="es-CO" sz="2400" dirty="0">
                <a:solidFill>
                  <a:srgbClr val="1969B5"/>
                </a:solidFill>
                <a:latin typeface="Arial" panose="020B0604020202020204" pitchFamily="34" charset="0"/>
                <a:cs typeface="Arial" panose="020B0604020202020204" pitchFamily="34" charset="0"/>
              </a:rPr>
              <a:t>el entorno clínico</a:t>
            </a:r>
          </a:p>
        </p:txBody>
      </p:sp>
      <p:sp>
        <p:nvSpPr>
          <p:cNvPr id="19" name="TextBox 18"/>
          <p:cNvSpPr txBox="1"/>
          <p:nvPr/>
        </p:nvSpPr>
        <p:spPr>
          <a:xfrm>
            <a:off x="2034961" y="5866633"/>
            <a:ext cx="6314983" cy="246221"/>
          </a:xfrm>
          <a:prstGeom prst="rect">
            <a:avLst/>
          </a:prstGeom>
          <a:noFill/>
        </p:spPr>
        <p:txBody>
          <a:bodyPr wrap="square" rtlCol="0">
            <a:spAutoFit/>
          </a:bodyPr>
          <a:lstStyle/>
          <a:p>
            <a:pPr>
              <a:defRPr/>
            </a:pPr>
            <a:r>
              <a:rPr lang="en-US" sz="1000" i="1" kern="0" dirty="0" err="1">
                <a:solidFill>
                  <a:srgbClr val="1D68B4"/>
                </a:solidFill>
                <a:latin typeface="Arial" panose="020B0604020202020204" pitchFamily="34" charset="0"/>
                <a:cs typeface="Arial" panose="020B0604020202020204" pitchFamily="34" charset="0"/>
              </a:rPr>
              <a:t>McClave</a:t>
            </a:r>
            <a:r>
              <a:rPr lang="en-US" sz="1000" i="1" kern="0" dirty="0">
                <a:solidFill>
                  <a:srgbClr val="1D68B4"/>
                </a:solidFill>
                <a:latin typeface="Arial" panose="020B0604020202020204" pitchFamily="34" charset="0"/>
                <a:cs typeface="Arial" panose="020B0604020202020204" pitchFamily="34" charset="0"/>
              </a:rPr>
              <a:t> SA, et al. JPEN J </a:t>
            </a:r>
            <a:r>
              <a:rPr lang="en-US" sz="1000" i="1" kern="0" dirty="0" err="1">
                <a:solidFill>
                  <a:srgbClr val="1D68B4"/>
                </a:solidFill>
                <a:latin typeface="Arial" panose="020B0604020202020204" pitchFamily="34" charset="0"/>
                <a:cs typeface="Arial" panose="020B0604020202020204" pitchFamily="34" charset="0"/>
              </a:rPr>
              <a:t>Parenter</a:t>
            </a:r>
            <a:r>
              <a:rPr lang="en-US" sz="1000" i="1" kern="0" dirty="0">
                <a:solidFill>
                  <a:srgbClr val="1D68B4"/>
                </a:solidFill>
                <a:latin typeface="Arial" panose="020B0604020202020204" pitchFamily="34" charset="0"/>
                <a:cs typeface="Arial" panose="020B0604020202020204" pitchFamily="34" charset="0"/>
              </a:rPr>
              <a:t> Enteral </a:t>
            </a:r>
            <a:r>
              <a:rPr lang="en-US" sz="1000" i="1" kern="0" dirty="0" err="1">
                <a:solidFill>
                  <a:srgbClr val="1D68B4"/>
                </a:solidFill>
                <a:latin typeface="Arial" panose="020B0604020202020204" pitchFamily="34" charset="0"/>
                <a:cs typeface="Arial" panose="020B0604020202020204" pitchFamily="34" charset="0"/>
              </a:rPr>
              <a:t>Nutr</a:t>
            </a:r>
            <a:r>
              <a:rPr lang="en-US" sz="1000" i="1" kern="0" dirty="0">
                <a:solidFill>
                  <a:srgbClr val="1D68B4"/>
                </a:solidFill>
                <a:latin typeface="Arial" panose="020B0604020202020204" pitchFamily="34" charset="0"/>
                <a:cs typeface="Arial" panose="020B0604020202020204" pitchFamily="34" charset="0"/>
              </a:rPr>
              <a:t> 2009;33:277-316</a:t>
            </a:r>
            <a:r>
              <a:rPr lang="en-US" sz="1000" i="1" kern="0" dirty="0">
                <a:solidFill>
                  <a:schemeClr val="tx1">
                    <a:lumMod val="75000"/>
                    <a:lumOff val="25000"/>
                  </a:schemeClr>
                </a:solidFill>
                <a:latin typeface="Arial" panose="020B0604020202020204" pitchFamily="34" charset="0"/>
                <a:cs typeface="Arial" panose="020B0604020202020204" pitchFamily="34" charset="0"/>
              </a:rPr>
              <a:t>.</a:t>
            </a:r>
          </a:p>
        </p:txBody>
      </p:sp>
      <p:sp>
        <p:nvSpPr>
          <p:cNvPr id="4" name="CuadroTexto 3"/>
          <p:cNvSpPr txBox="1"/>
          <p:nvPr/>
        </p:nvSpPr>
        <p:spPr>
          <a:xfrm>
            <a:off x="2514600" y="492197"/>
            <a:ext cx="7162800" cy="1569660"/>
          </a:xfrm>
          <a:prstGeom prst="rect">
            <a:avLst/>
          </a:prstGeom>
          <a:noFill/>
        </p:spPr>
        <p:txBody>
          <a:bodyPr wrap="square" rtlCol="0">
            <a:spAutoFit/>
          </a:bodyPr>
          <a:lstStyle/>
          <a:p>
            <a:pPr algn="ctr"/>
            <a:r>
              <a:rPr lang="es-CO" sz="3200" b="1" dirty="0">
                <a:solidFill>
                  <a:srgbClr val="1969B5"/>
                </a:solidFill>
                <a:latin typeface="Arial" panose="020B0604020202020204" pitchFamily="34" charset="0"/>
                <a:cs typeface="Arial" panose="020B0604020202020204" pitchFamily="34" charset="0"/>
              </a:rPr>
              <a:t>Cómo calcular las necesidades</a:t>
            </a:r>
            <a:br>
              <a:rPr lang="es-CO" sz="3200" b="1" dirty="0">
                <a:solidFill>
                  <a:srgbClr val="1969B5"/>
                </a:solidFill>
                <a:latin typeface="Arial" panose="020B0604020202020204" pitchFamily="34" charset="0"/>
                <a:cs typeface="Arial" panose="020B0604020202020204" pitchFamily="34" charset="0"/>
              </a:rPr>
            </a:br>
            <a:r>
              <a:rPr lang="es-CO" sz="3200" b="1" dirty="0">
                <a:solidFill>
                  <a:srgbClr val="1969B5"/>
                </a:solidFill>
                <a:latin typeface="Arial" panose="020B0604020202020204" pitchFamily="34" charset="0"/>
                <a:cs typeface="Arial" panose="020B0604020202020204" pitchFamily="34" charset="0"/>
              </a:rPr>
              <a:t>de proteína</a:t>
            </a:r>
          </a:p>
          <a:p>
            <a:pPr algn="ctr"/>
            <a:endParaRPr lang="es-ES_tradnl" sz="3200" b="1" dirty="0">
              <a:latin typeface="Arial" panose="020B0604020202020204" pitchFamily="34" charset="0"/>
              <a:cs typeface="Arial" panose="020B0604020202020204" pitchFamily="34" charset="0"/>
            </a:endParaRPr>
          </a:p>
        </p:txBody>
      </p:sp>
    </p:spTree>
  </p:cSld>
  <p:clrMapOvr>
    <a:masterClrMapping/>
  </p:clrMapOvr>
  <p:transition spd="slow"/>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135560" y="417298"/>
            <a:ext cx="7920880" cy="1154097"/>
          </a:xfrm>
        </p:spPr>
        <p:txBody>
          <a:bodyPr>
            <a:noAutofit/>
          </a:bodyPr>
          <a:lstStyle/>
          <a:p>
            <a:pPr algn="ctr"/>
            <a:r>
              <a:rPr lang="es-ES" sz="3200" b="1" dirty="0">
                <a:solidFill>
                  <a:srgbClr val="0070C0"/>
                </a:solidFill>
                <a:latin typeface="Arial" panose="020B0604020202020204" pitchFamily="34" charset="0"/>
                <a:cs typeface="Arial" panose="020B0604020202020204" pitchFamily="34" charset="0"/>
              </a:rPr>
              <a:t>Las necesidades de proteína varían de acuerdo con la condición clínica</a:t>
            </a:r>
          </a:p>
        </p:txBody>
      </p:sp>
      <p:sp>
        <p:nvSpPr>
          <p:cNvPr id="3" name="2 Marcador de contenido"/>
          <p:cNvSpPr>
            <a:spLocks noGrp="1"/>
          </p:cNvSpPr>
          <p:nvPr>
            <p:ph sz="quarter" idx="1"/>
          </p:nvPr>
        </p:nvSpPr>
        <p:spPr/>
        <p:txBody>
          <a:bodyPr/>
          <a:lstStyle/>
          <a:p>
            <a:endParaRPr lang="es-ES" dirty="0"/>
          </a:p>
          <a:p>
            <a:endParaRPr lang="es-ES" dirty="0"/>
          </a:p>
        </p:txBody>
      </p:sp>
      <p:graphicFrame>
        <p:nvGraphicFramePr>
          <p:cNvPr id="6" name="5 Tabla"/>
          <p:cNvGraphicFramePr>
            <a:graphicFrameLocks noGrp="1"/>
          </p:cNvGraphicFramePr>
          <p:nvPr>
            <p:extLst>
              <p:ext uri="{D42A27DB-BD31-4B8C-83A1-F6EECF244321}">
                <p14:modId xmlns:p14="http://schemas.microsoft.com/office/powerpoint/2010/main" val="3716878317"/>
              </p:ext>
            </p:extLst>
          </p:nvPr>
        </p:nvGraphicFramePr>
        <p:xfrm>
          <a:off x="3236668" y="1972784"/>
          <a:ext cx="5333492" cy="2912014"/>
        </p:xfrm>
        <a:graphic>
          <a:graphicData uri="http://schemas.openxmlformats.org/drawingml/2006/table">
            <a:tbl>
              <a:tblPr firstRow="1" bandRow="1">
                <a:tableStyleId>{5C22544A-7EE6-4342-B048-85BDC9FD1C3A}</a:tableStyleId>
              </a:tblPr>
              <a:tblGrid>
                <a:gridCol w="3677307">
                  <a:extLst>
                    <a:ext uri="{9D8B030D-6E8A-4147-A177-3AD203B41FA5}">
                      <a16:colId xmlns:a16="http://schemas.microsoft.com/office/drawing/2014/main" val="20000"/>
                    </a:ext>
                  </a:extLst>
                </a:gridCol>
                <a:gridCol w="1656185">
                  <a:extLst>
                    <a:ext uri="{9D8B030D-6E8A-4147-A177-3AD203B41FA5}">
                      <a16:colId xmlns:a16="http://schemas.microsoft.com/office/drawing/2014/main" val="20001"/>
                    </a:ext>
                  </a:extLst>
                </a:gridCol>
              </a:tblGrid>
              <a:tr h="470398">
                <a:tc>
                  <a:txBody>
                    <a:bodyPr/>
                    <a:lstStyle/>
                    <a:p>
                      <a:pPr algn="ctr"/>
                      <a:r>
                        <a:rPr lang="es-ES" sz="1800" b="1" dirty="0">
                          <a:solidFill>
                            <a:schemeClr val="bg1"/>
                          </a:solidFill>
                        </a:rPr>
                        <a:t>CONDICIÓN CLÍNICA</a:t>
                      </a:r>
                    </a:p>
                  </a:txBody>
                  <a:tcPr anchor="ctr">
                    <a:solidFill>
                      <a:srgbClr val="1D68B4"/>
                    </a:solidFill>
                  </a:tcPr>
                </a:tc>
                <a:tc>
                  <a:txBody>
                    <a:bodyPr/>
                    <a:lstStyle/>
                    <a:p>
                      <a:pPr algn="ctr"/>
                      <a:r>
                        <a:rPr lang="es-ES" sz="1800" b="1" dirty="0">
                          <a:solidFill>
                            <a:schemeClr val="bg1"/>
                          </a:solidFill>
                        </a:rPr>
                        <a:t>gr/kg/día</a:t>
                      </a:r>
                    </a:p>
                  </a:txBody>
                  <a:tcPr anchor="ctr">
                    <a:solidFill>
                      <a:srgbClr val="1D68B4"/>
                    </a:solidFill>
                  </a:tcPr>
                </a:tc>
                <a:extLst>
                  <a:ext uri="{0D108BD9-81ED-4DB2-BD59-A6C34878D82A}">
                    <a16:rowId xmlns:a16="http://schemas.microsoft.com/office/drawing/2014/main" val="10000"/>
                  </a:ext>
                </a:extLst>
              </a:tr>
              <a:tr h="504056">
                <a:tc>
                  <a:txBody>
                    <a:bodyPr/>
                    <a:lstStyle/>
                    <a:p>
                      <a:pPr algn="ctr"/>
                      <a:r>
                        <a:rPr lang="es-ES" sz="2000" b="1" dirty="0">
                          <a:solidFill>
                            <a:srgbClr val="1D68B4"/>
                          </a:solidFill>
                        </a:rPr>
                        <a:t>Estado crítico IMC &lt; 30</a:t>
                      </a:r>
                    </a:p>
                  </a:txBody>
                  <a:tcPr anchor="ctr">
                    <a:solidFill>
                      <a:srgbClr val="C6D1E5"/>
                    </a:solidFill>
                  </a:tcPr>
                </a:tc>
                <a:tc>
                  <a:txBody>
                    <a:bodyPr/>
                    <a:lstStyle/>
                    <a:p>
                      <a:pPr algn="ctr"/>
                      <a:r>
                        <a:rPr lang="es-ES" sz="2000" b="1" dirty="0">
                          <a:solidFill>
                            <a:srgbClr val="1D68B4"/>
                          </a:solidFill>
                        </a:rPr>
                        <a:t>1,2 -  2</a:t>
                      </a:r>
                    </a:p>
                  </a:txBody>
                  <a:tcPr anchor="ctr">
                    <a:solidFill>
                      <a:srgbClr val="C6D1E5"/>
                    </a:solidFill>
                  </a:tcPr>
                </a:tc>
                <a:extLst>
                  <a:ext uri="{0D108BD9-81ED-4DB2-BD59-A6C34878D82A}">
                    <a16:rowId xmlns:a16="http://schemas.microsoft.com/office/drawing/2014/main" val="10001"/>
                  </a:ext>
                </a:extLst>
              </a:tr>
              <a:tr h="792088">
                <a:tc>
                  <a:txBody>
                    <a:bodyPr/>
                    <a:lstStyle/>
                    <a:p>
                      <a:pPr algn="ctr"/>
                      <a:r>
                        <a:rPr lang="es-ES" sz="2000" b="1" dirty="0" err="1">
                          <a:solidFill>
                            <a:srgbClr val="1D68B4"/>
                          </a:solidFill>
                        </a:rPr>
                        <a:t>Politrauma</a:t>
                      </a:r>
                      <a:r>
                        <a:rPr lang="es-ES" sz="2000" b="1" dirty="0">
                          <a:solidFill>
                            <a:srgbClr val="1D68B4"/>
                          </a:solidFill>
                        </a:rPr>
                        <a:t>,</a:t>
                      </a:r>
                      <a:r>
                        <a:rPr lang="es-ES" sz="2000" b="1" baseline="0" dirty="0">
                          <a:solidFill>
                            <a:srgbClr val="1D68B4"/>
                          </a:solidFill>
                        </a:rPr>
                        <a:t> Quemaduras mayores, Hemodiálisis, </a:t>
                      </a:r>
                      <a:r>
                        <a:rPr lang="es-ES" sz="2000" b="1" baseline="0" dirty="0" err="1">
                          <a:solidFill>
                            <a:srgbClr val="1D68B4"/>
                          </a:solidFill>
                        </a:rPr>
                        <a:t>Hemodiafiltración</a:t>
                      </a:r>
                      <a:endParaRPr lang="es-ES" sz="2000" b="1" dirty="0">
                        <a:solidFill>
                          <a:srgbClr val="1D68B4"/>
                        </a:solidFill>
                      </a:endParaRPr>
                    </a:p>
                  </a:txBody>
                  <a:tcPr anchor="ctr">
                    <a:solidFill>
                      <a:srgbClr val="C6D1E5"/>
                    </a:solidFill>
                  </a:tcPr>
                </a:tc>
                <a:tc>
                  <a:txBody>
                    <a:bodyPr/>
                    <a:lstStyle/>
                    <a:p>
                      <a:pPr algn="ctr"/>
                      <a:r>
                        <a:rPr lang="es-ES" sz="2000" b="1" dirty="0">
                          <a:solidFill>
                            <a:srgbClr val="1D68B4"/>
                          </a:solidFill>
                        </a:rPr>
                        <a:t>1,5 – 2,5</a:t>
                      </a:r>
                    </a:p>
                  </a:txBody>
                  <a:tcPr anchor="ctr">
                    <a:solidFill>
                      <a:srgbClr val="C6D1E5"/>
                    </a:solidFill>
                  </a:tcPr>
                </a:tc>
                <a:extLst>
                  <a:ext uri="{0D108BD9-81ED-4DB2-BD59-A6C34878D82A}">
                    <a16:rowId xmlns:a16="http://schemas.microsoft.com/office/drawing/2014/main" val="10002"/>
                  </a:ext>
                </a:extLst>
              </a:tr>
              <a:tr h="432048">
                <a:tc>
                  <a:txBody>
                    <a:bodyPr/>
                    <a:lstStyle/>
                    <a:p>
                      <a:pPr algn="ctr"/>
                      <a:r>
                        <a:rPr lang="es-ES" sz="2000" b="1" dirty="0">
                          <a:solidFill>
                            <a:srgbClr val="1D68B4"/>
                          </a:solidFill>
                        </a:rPr>
                        <a:t>Obesidad I y II (IMC 30-40)</a:t>
                      </a:r>
                    </a:p>
                  </a:txBody>
                  <a:tcPr anchor="ctr">
                    <a:solidFill>
                      <a:srgbClr val="C6D1E5"/>
                    </a:solidFill>
                  </a:tcPr>
                </a:tc>
                <a:tc>
                  <a:txBody>
                    <a:bodyPr/>
                    <a:lstStyle/>
                    <a:p>
                      <a:pPr algn="ctr"/>
                      <a:r>
                        <a:rPr lang="es-ES" sz="2000" b="1" dirty="0">
                          <a:solidFill>
                            <a:srgbClr val="1D68B4"/>
                          </a:solidFill>
                        </a:rPr>
                        <a:t>2 – 2,5</a:t>
                      </a:r>
                    </a:p>
                  </a:txBody>
                  <a:tcPr anchor="ctr">
                    <a:solidFill>
                      <a:srgbClr val="C6D1E5"/>
                    </a:solidFill>
                  </a:tcPr>
                </a:tc>
                <a:extLst>
                  <a:ext uri="{0D108BD9-81ED-4DB2-BD59-A6C34878D82A}">
                    <a16:rowId xmlns:a16="http://schemas.microsoft.com/office/drawing/2014/main" val="10003"/>
                  </a:ext>
                </a:extLst>
              </a:tr>
              <a:tr h="499672">
                <a:tc>
                  <a:txBody>
                    <a:bodyPr/>
                    <a:lstStyle/>
                    <a:p>
                      <a:pPr algn="ctr"/>
                      <a:r>
                        <a:rPr lang="es-ES" sz="2000" b="1" dirty="0">
                          <a:solidFill>
                            <a:srgbClr val="1D68B4"/>
                          </a:solidFill>
                        </a:rPr>
                        <a:t>Obesidad mórbida</a:t>
                      </a:r>
                    </a:p>
                  </a:txBody>
                  <a:tcPr anchor="ctr">
                    <a:solidFill>
                      <a:srgbClr val="C6D1E5"/>
                    </a:solidFill>
                  </a:tcPr>
                </a:tc>
                <a:tc>
                  <a:txBody>
                    <a:bodyPr/>
                    <a:lstStyle/>
                    <a:p>
                      <a:pPr algn="ctr"/>
                      <a:r>
                        <a:rPr lang="es-ES" sz="2000" b="1" dirty="0">
                          <a:solidFill>
                            <a:srgbClr val="1D68B4"/>
                          </a:solidFill>
                        </a:rPr>
                        <a:t>&gt; 2,5</a:t>
                      </a:r>
                    </a:p>
                  </a:txBody>
                  <a:tcPr anchor="ctr">
                    <a:solidFill>
                      <a:srgbClr val="C6D1E5"/>
                    </a:solidFill>
                  </a:tcPr>
                </a:tc>
                <a:extLst>
                  <a:ext uri="{0D108BD9-81ED-4DB2-BD59-A6C34878D82A}">
                    <a16:rowId xmlns:a16="http://schemas.microsoft.com/office/drawing/2014/main" val="10004"/>
                  </a:ext>
                </a:extLst>
              </a:tr>
            </a:tbl>
          </a:graphicData>
        </a:graphic>
      </p:graphicFrame>
      <p:sp>
        <p:nvSpPr>
          <p:cNvPr id="5" name="TextBox 4">
            <a:extLst>
              <a:ext uri="{FF2B5EF4-FFF2-40B4-BE49-F238E27FC236}">
                <a16:creationId xmlns:a16="http://schemas.microsoft.com/office/drawing/2014/main" id="{6787CBC4-14B6-4302-8831-F3A0AB807862}"/>
              </a:ext>
            </a:extLst>
          </p:cNvPr>
          <p:cNvSpPr txBox="1"/>
          <p:nvPr/>
        </p:nvSpPr>
        <p:spPr>
          <a:xfrm>
            <a:off x="3236668" y="4911074"/>
            <a:ext cx="5076564" cy="492443"/>
          </a:xfrm>
          <a:prstGeom prst="rect">
            <a:avLst/>
          </a:prstGeom>
          <a:noFill/>
        </p:spPr>
        <p:txBody>
          <a:bodyPr wrap="square" rtlCol="0">
            <a:spAutoFit/>
          </a:bodyPr>
          <a:lstStyle/>
          <a:p>
            <a:r>
              <a:rPr lang="es-CO" sz="1400" dirty="0">
                <a:solidFill>
                  <a:srgbClr val="1D68B4"/>
                </a:solidFill>
                <a:latin typeface="Arial" panose="020B0604020202020204" pitchFamily="34" charset="0"/>
                <a:cs typeface="Arial" panose="020B0604020202020204" pitchFamily="34" charset="0"/>
              </a:rPr>
              <a:t>IMC &lt; 30 emplear peso actual     IMC ≥ 30 emplear peso ideal</a:t>
            </a:r>
          </a:p>
          <a:p>
            <a:endParaRPr lang="en-US" sz="1200" dirty="0">
              <a:latin typeface="Arial" panose="020B0604020202020204" pitchFamily="34" charset="0"/>
              <a:cs typeface="Arial" panose="020B0604020202020204" pitchFamily="34" charset="0"/>
            </a:endParaRPr>
          </a:p>
        </p:txBody>
      </p:sp>
      <p:sp>
        <p:nvSpPr>
          <p:cNvPr id="7" name="TextBox 18">
            <a:extLst>
              <a:ext uri="{FF2B5EF4-FFF2-40B4-BE49-F238E27FC236}">
                <a16:creationId xmlns:a16="http://schemas.microsoft.com/office/drawing/2014/main" id="{D87EB243-9B0E-4A05-9BD1-CE4AB164D919}"/>
              </a:ext>
            </a:extLst>
          </p:cNvPr>
          <p:cNvSpPr txBox="1"/>
          <p:nvPr/>
        </p:nvSpPr>
        <p:spPr>
          <a:xfrm>
            <a:off x="3172287" y="5589936"/>
            <a:ext cx="5847425" cy="400110"/>
          </a:xfrm>
          <a:prstGeom prst="rect">
            <a:avLst/>
          </a:prstGeom>
          <a:noFill/>
        </p:spPr>
        <p:txBody>
          <a:bodyPr wrap="square" rtlCol="0">
            <a:spAutoFit/>
          </a:bodyPr>
          <a:lstStyle/>
          <a:p>
            <a:pPr>
              <a:defRPr/>
            </a:pPr>
            <a:r>
              <a:rPr lang="en-US" sz="1000" i="1" kern="0" dirty="0" err="1">
                <a:solidFill>
                  <a:srgbClr val="1D68B4"/>
                </a:solidFill>
                <a:latin typeface="Arial" panose="020B0604020202020204" pitchFamily="34" charset="0"/>
                <a:cs typeface="Arial" panose="020B0604020202020204" pitchFamily="34" charset="0"/>
              </a:rPr>
              <a:t>McClave</a:t>
            </a:r>
            <a:r>
              <a:rPr lang="en-US" sz="1000" i="1" kern="0" dirty="0">
                <a:solidFill>
                  <a:srgbClr val="1D68B4"/>
                </a:solidFill>
                <a:latin typeface="Arial" panose="020B0604020202020204" pitchFamily="34" charset="0"/>
                <a:cs typeface="Arial" panose="020B0604020202020204" pitchFamily="34" charset="0"/>
              </a:rPr>
              <a:t> SA, et al. JPEN J </a:t>
            </a:r>
            <a:r>
              <a:rPr lang="en-US" sz="1000" i="1" kern="0" dirty="0" err="1">
                <a:solidFill>
                  <a:srgbClr val="1D68B4"/>
                </a:solidFill>
                <a:latin typeface="Arial" panose="020B0604020202020204" pitchFamily="34" charset="0"/>
                <a:cs typeface="Arial" panose="020B0604020202020204" pitchFamily="34" charset="0"/>
              </a:rPr>
              <a:t>Parenter</a:t>
            </a:r>
            <a:r>
              <a:rPr lang="en-US" sz="1000" i="1" kern="0" dirty="0">
                <a:solidFill>
                  <a:srgbClr val="1D68B4"/>
                </a:solidFill>
                <a:latin typeface="Arial" panose="020B0604020202020204" pitchFamily="34" charset="0"/>
                <a:cs typeface="Arial" panose="020B0604020202020204" pitchFamily="34" charset="0"/>
              </a:rPr>
              <a:t> Enteral </a:t>
            </a:r>
            <a:r>
              <a:rPr lang="en-US" sz="1000" i="1" kern="0" dirty="0" err="1">
                <a:solidFill>
                  <a:srgbClr val="1D68B4"/>
                </a:solidFill>
                <a:latin typeface="Arial" panose="020B0604020202020204" pitchFamily="34" charset="0"/>
                <a:cs typeface="Arial" panose="020B0604020202020204" pitchFamily="34" charset="0"/>
              </a:rPr>
              <a:t>Nutr</a:t>
            </a:r>
            <a:r>
              <a:rPr lang="en-US" sz="1000" i="1" kern="0" dirty="0">
                <a:solidFill>
                  <a:srgbClr val="1D68B4"/>
                </a:solidFill>
                <a:latin typeface="Arial" panose="020B0604020202020204" pitchFamily="34" charset="0"/>
                <a:cs typeface="Arial" panose="020B0604020202020204" pitchFamily="34" charset="0"/>
              </a:rPr>
              <a:t> 2011, ;35: 88S-96S.</a:t>
            </a:r>
          </a:p>
          <a:p>
            <a:pPr>
              <a:defRPr/>
            </a:pPr>
            <a:r>
              <a:rPr lang="en-US" sz="1000" i="1" kern="0" dirty="0" err="1">
                <a:solidFill>
                  <a:srgbClr val="1D68B4"/>
                </a:solidFill>
                <a:latin typeface="Arial" panose="020B0604020202020204" pitchFamily="34" charset="0"/>
                <a:cs typeface="Arial" panose="020B0604020202020204" pitchFamily="34" charset="0"/>
              </a:rPr>
              <a:t>McClave</a:t>
            </a:r>
            <a:r>
              <a:rPr lang="en-US" sz="1000" i="1" kern="0" dirty="0">
                <a:solidFill>
                  <a:srgbClr val="1D68B4"/>
                </a:solidFill>
                <a:latin typeface="Arial" panose="020B0604020202020204" pitchFamily="34" charset="0"/>
                <a:cs typeface="Arial" panose="020B0604020202020204" pitchFamily="34" charset="0"/>
              </a:rPr>
              <a:t> SA, et al. JPEN J </a:t>
            </a:r>
            <a:r>
              <a:rPr lang="en-US" sz="1000" i="1" kern="0" dirty="0" err="1">
                <a:solidFill>
                  <a:srgbClr val="1D68B4"/>
                </a:solidFill>
                <a:latin typeface="Arial" panose="020B0604020202020204" pitchFamily="34" charset="0"/>
                <a:cs typeface="Arial" panose="020B0604020202020204" pitchFamily="34" charset="0"/>
              </a:rPr>
              <a:t>Parenter</a:t>
            </a:r>
            <a:r>
              <a:rPr lang="en-US" sz="1000" i="1" kern="0" dirty="0">
                <a:solidFill>
                  <a:srgbClr val="1D68B4"/>
                </a:solidFill>
                <a:latin typeface="Arial" panose="020B0604020202020204" pitchFamily="34" charset="0"/>
                <a:cs typeface="Arial" panose="020B0604020202020204" pitchFamily="34" charset="0"/>
              </a:rPr>
              <a:t> Enteral </a:t>
            </a:r>
            <a:r>
              <a:rPr lang="en-US" sz="1000" i="1" kern="0" dirty="0" err="1">
                <a:solidFill>
                  <a:srgbClr val="1D68B4"/>
                </a:solidFill>
                <a:latin typeface="Arial" panose="020B0604020202020204" pitchFamily="34" charset="0"/>
                <a:cs typeface="Arial" panose="020B0604020202020204" pitchFamily="34" charset="0"/>
              </a:rPr>
              <a:t>Nutr</a:t>
            </a:r>
            <a:r>
              <a:rPr lang="en-US" sz="1000" i="1" kern="0" dirty="0">
                <a:solidFill>
                  <a:srgbClr val="1D68B4"/>
                </a:solidFill>
                <a:latin typeface="Arial" panose="020B0604020202020204" pitchFamily="34" charset="0"/>
                <a:cs typeface="Arial" panose="020B0604020202020204" pitchFamily="34" charset="0"/>
              </a:rPr>
              <a:t> 2009, ;33: 277 – 316.</a:t>
            </a:r>
          </a:p>
        </p:txBody>
      </p:sp>
    </p:spTree>
    <p:extLst>
      <p:ext uri="{BB962C8B-B14F-4D97-AF65-F5344CB8AC3E}">
        <p14:creationId xmlns:p14="http://schemas.microsoft.com/office/powerpoint/2010/main" val="32040684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961292" y="1804576"/>
            <a:ext cx="10269415" cy="3136900"/>
          </a:xfrm>
          <a:prstGeom prst="rect">
            <a:avLst/>
          </a:prstGeom>
          <a:noFill/>
        </p:spPr>
        <p:txBody>
          <a:bodyPr wrap="square" rtlCol="0">
            <a:noAutofit/>
          </a:bodyPr>
          <a:lstStyle/>
          <a:p>
            <a:pPr marL="270000" indent="180000">
              <a:lnSpc>
                <a:spcPts val="3180"/>
              </a:lnSpc>
              <a:buFont typeface="Arial"/>
              <a:buChar char="•"/>
            </a:pPr>
            <a:r>
              <a:rPr lang="es-CO" sz="2400" b="1" dirty="0">
                <a:solidFill>
                  <a:srgbClr val="1969B5"/>
                </a:solidFill>
                <a:latin typeface="Arial" panose="020B0604020202020204" pitchFamily="34" charset="0"/>
                <a:cs typeface="Arial" panose="020B0604020202020204" pitchFamily="34" charset="0"/>
              </a:rPr>
              <a:t>Fórmula simplificada</a:t>
            </a:r>
          </a:p>
          <a:p>
            <a:pPr marL="270000" indent="180000">
              <a:lnSpc>
                <a:spcPts val="3180"/>
              </a:lnSpc>
            </a:pPr>
            <a:r>
              <a:rPr lang="es-CO" sz="2400" dirty="0">
                <a:solidFill>
                  <a:srgbClr val="1969B5"/>
                </a:solidFill>
                <a:latin typeface="Arial" panose="020B0604020202020204" pitchFamily="34" charset="0"/>
                <a:cs typeface="Arial" panose="020B0604020202020204" pitchFamily="34" charset="0"/>
              </a:rPr>
              <a:t>30 </a:t>
            </a:r>
            <a:r>
              <a:rPr lang="es-CO" sz="2400" dirty="0" err="1">
                <a:solidFill>
                  <a:srgbClr val="1969B5"/>
                </a:solidFill>
                <a:latin typeface="Arial" panose="020B0604020202020204" pitchFamily="34" charset="0"/>
                <a:cs typeface="Arial" panose="020B0604020202020204" pitchFamily="34" charset="0"/>
              </a:rPr>
              <a:t>mL</a:t>
            </a:r>
            <a:r>
              <a:rPr lang="es-CO" sz="2400" dirty="0">
                <a:solidFill>
                  <a:srgbClr val="1969B5"/>
                </a:solidFill>
                <a:latin typeface="Arial" panose="020B0604020202020204" pitchFamily="34" charset="0"/>
                <a:cs typeface="Arial" panose="020B0604020202020204" pitchFamily="34" charset="0"/>
              </a:rPr>
              <a:t>./kg/día</a:t>
            </a:r>
          </a:p>
          <a:p>
            <a:pPr marL="270000" indent="180000">
              <a:lnSpc>
                <a:spcPts val="3180"/>
              </a:lnSpc>
              <a:buFont typeface="Arial"/>
              <a:buChar char="•"/>
            </a:pPr>
            <a:r>
              <a:rPr lang="es-CO" sz="2400" b="1" dirty="0">
                <a:solidFill>
                  <a:srgbClr val="1969B5"/>
                </a:solidFill>
                <a:latin typeface="Arial" panose="020B0604020202020204" pitchFamily="34" charset="0"/>
                <a:cs typeface="Arial" panose="020B0604020202020204" pitchFamily="34" charset="0"/>
              </a:rPr>
              <a:t>Fórmulas de alimentación por sonda listas para usarse</a:t>
            </a:r>
          </a:p>
          <a:p>
            <a:pPr marL="270000" indent="180000">
              <a:lnSpc>
                <a:spcPts val="3180"/>
              </a:lnSpc>
            </a:pPr>
            <a:r>
              <a:rPr lang="es-CO" sz="2400" dirty="0">
                <a:solidFill>
                  <a:srgbClr val="1969B5"/>
                </a:solidFill>
                <a:latin typeface="Arial" panose="020B0604020202020204" pitchFamily="34" charset="0"/>
                <a:cs typeface="Arial" panose="020B0604020202020204" pitchFamily="34" charset="0"/>
              </a:rPr>
              <a:t>de 75% a 80% de agua (500 - 800 </a:t>
            </a:r>
            <a:r>
              <a:rPr lang="es-CO" sz="2400" dirty="0" err="1">
                <a:solidFill>
                  <a:srgbClr val="1969B5"/>
                </a:solidFill>
                <a:latin typeface="Arial" panose="020B0604020202020204" pitchFamily="34" charset="0"/>
                <a:cs typeface="Arial" panose="020B0604020202020204" pitchFamily="34" charset="0"/>
              </a:rPr>
              <a:t>mL</a:t>
            </a:r>
            <a:r>
              <a:rPr lang="es-CO" sz="2400" dirty="0">
                <a:solidFill>
                  <a:srgbClr val="1969B5"/>
                </a:solidFill>
                <a:latin typeface="Arial" panose="020B0604020202020204" pitchFamily="34" charset="0"/>
                <a:cs typeface="Arial" panose="020B0604020202020204" pitchFamily="34" charset="0"/>
              </a:rPr>
              <a:t> de agua/L)</a:t>
            </a:r>
          </a:p>
          <a:p>
            <a:pPr marL="270000" indent="180000">
              <a:lnSpc>
                <a:spcPts val="3180"/>
              </a:lnSpc>
              <a:buFont typeface="Arial"/>
              <a:buChar char="•"/>
            </a:pPr>
            <a:r>
              <a:rPr lang="es-CO" sz="2400" b="1" dirty="0">
                <a:solidFill>
                  <a:srgbClr val="1969B5"/>
                </a:solidFill>
                <a:latin typeface="Arial" panose="020B0604020202020204" pitchFamily="34" charset="0"/>
                <a:cs typeface="Arial" panose="020B0604020202020204" pitchFamily="34" charset="0"/>
              </a:rPr>
              <a:t>Calcular las necesidades adicionales de agua</a:t>
            </a:r>
          </a:p>
          <a:p>
            <a:pPr marL="270000" indent="180000">
              <a:lnSpc>
                <a:spcPts val="3180"/>
              </a:lnSpc>
            </a:pPr>
            <a:r>
              <a:rPr lang="es-CO" sz="2400" dirty="0">
                <a:solidFill>
                  <a:srgbClr val="1969B5"/>
                </a:solidFill>
                <a:latin typeface="Arial" panose="020B0604020202020204" pitchFamily="34" charset="0"/>
                <a:cs typeface="Arial" panose="020B0604020202020204" pitchFamily="34" charset="0"/>
              </a:rPr>
              <a:t>Restar agua provista en la fórmula de las necesidades totales de agua</a:t>
            </a:r>
          </a:p>
        </p:txBody>
      </p:sp>
      <p:sp>
        <p:nvSpPr>
          <p:cNvPr id="7" name="TextBox 6"/>
          <p:cNvSpPr txBox="1"/>
          <p:nvPr/>
        </p:nvSpPr>
        <p:spPr>
          <a:xfrm>
            <a:off x="2400300" y="450359"/>
            <a:ext cx="7391400" cy="1354217"/>
          </a:xfrm>
          <a:prstGeom prst="rect">
            <a:avLst/>
          </a:prstGeom>
          <a:noFill/>
        </p:spPr>
        <p:txBody>
          <a:bodyPr wrap="square" rtlCol="0">
            <a:spAutoFit/>
          </a:bodyPr>
          <a:lstStyle/>
          <a:p>
            <a:pPr algn="ctr"/>
            <a:r>
              <a:rPr lang="es-CO" sz="3200" b="1" dirty="0">
                <a:solidFill>
                  <a:srgbClr val="1969B5"/>
                </a:solidFill>
                <a:latin typeface="Arial" panose="020B0604020202020204" pitchFamily="34" charset="0"/>
                <a:cs typeface="Arial" panose="020B0604020202020204" pitchFamily="34" charset="0"/>
              </a:rPr>
              <a:t>Cómo calcular las necesidades adicionales de agua</a:t>
            </a:r>
          </a:p>
          <a:p>
            <a:pPr algn="ctr"/>
            <a:endParaRPr lang="es-ES_tradnl" b="1" dirty="0">
              <a:latin typeface="Arial" panose="020B0604020202020204" pitchFamily="34" charset="0"/>
              <a:cs typeface="Arial" panose="020B0604020202020204" pitchFamily="34" charset="0"/>
            </a:endParaRPr>
          </a:p>
        </p:txBody>
      </p:sp>
      <p:sp>
        <p:nvSpPr>
          <p:cNvPr id="8" name="TextBox 7"/>
          <p:cNvSpPr txBox="1"/>
          <p:nvPr/>
        </p:nvSpPr>
        <p:spPr>
          <a:xfrm>
            <a:off x="1657350" y="4538450"/>
            <a:ext cx="9325707" cy="830997"/>
          </a:xfrm>
          <a:prstGeom prst="rect">
            <a:avLst/>
          </a:prstGeom>
          <a:noFill/>
        </p:spPr>
        <p:txBody>
          <a:bodyPr wrap="square" rtlCol="0">
            <a:spAutoFit/>
          </a:bodyPr>
          <a:lstStyle/>
          <a:p>
            <a:r>
              <a:rPr lang="es-CO" sz="1600" b="1" dirty="0">
                <a:solidFill>
                  <a:srgbClr val="1969B5"/>
                </a:solidFill>
                <a:latin typeface="Arial" panose="020B0604020202020204" pitchFamily="34" charset="0"/>
                <a:cs typeface="Arial" panose="020B0604020202020204" pitchFamily="34" charset="0"/>
              </a:rPr>
              <a:t>Ejemplo: </a:t>
            </a:r>
            <a:r>
              <a:rPr lang="es-CO" sz="1600" dirty="0">
                <a:solidFill>
                  <a:srgbClr val="1969B5"/>
                </a:solidFill>
                <a:latin typeface="Arial" panose="020B0604020202020204" pitchFamily="34" charset="0"/>
                <a:cs typeface="Arial" panose="020B0604020202020204" pitchFamily="34" charset="0"/>
              </a:rPr>
              <a:t>paciente de 70 Kg que recibe 2L de fórmula de 1.5 Kcal/mL y 75% de la misma es agua</a:t>
            </a:r>
          </a:p>
          <a:p>
            <a:r>
              <a:rPr lang="es-CO" sz="1600" dirty="0">
                <a:solidFill>
                  <a:srgbClr val="1969B5"/>
                </a:solidFill>
                <a:latin typeface="Arial" panose="020B0604020202020204" pitchFamily="34" charset="0"/>
                <a:cs typeface="Arial" panose="020B0604020202020204" pitchFamily="34" charset="0"/>
              </a:rPr>
              <a:t>Agua provista por la fórmula = 2000 mL X 0.75 = 1500 mL</a:t>
            </a:r>
          </a:p>
          <a:p>
            <a:r>
              <a:rPr lang="es-CO" sz="1600" dirty="0">
                <a:solidFill>
                  <a:srgbClr val="1969B5"/>
                </a:solidFill>
                <a:latin typeface="Arial" panose="020B0604020202020204" pitchFamily="34" charset="0"/>
                <a:cs typeface="Arial" panose="020B0604020202020204" pitchFamily="34" charset="0"/>
              </a:rPr>
              <a:t>Necesidades totales de agua del paciente = 70 Kg x 30 </a:t>
            </a:r>
            <a:r>
              <a:rPr lang="es-CO" sz="1600" dirty="0" err="1">
                <a:solidFill>
                  <a:srgbClr val="1969B5"/>
                </a:solidFill>
                <a:latin typeface="Arial" panose="020B0604020202020204" pitchFamily="34" charset="0"/>
                <a:cs typeface="Arial" panose="020B0604020202020204" pitchFamily="34" charset="0"/>
              </a:rPr>
              <a:t>mL</a:t>
            </a:r>
            <a:r>
              <a:rPr lang="es-CO" sz="1600" dirty="0">
                <a:solidFill>
                  <a:srgbClr val="1969B5"/>
                </a:solidFill>
                <a:latin typeface="Arial" panose="020B0604020202020204" pitchFamily="34" charset="0"/>
                <a:cs typeface="Arial" panose="020B0604020202020204" pitchFamily="34" charset="0"/>
              </a:rPr>
              <a:t>/Kg = 2100 </a:t>
            </a:r>
            <a:r>
              <a:rPr lang="es-CO" sz="1600" dirty="0" err="1">
                <a:solidFill>
                  <a:srgbClr val="1969B5"/>
                </a:solidFill>
                <a:latin typeface="Arial" panose="020B0604020202020204" pitchFamily="34" charset="0"/>
                <a:cs typeface="Arial" panose="020B0604020202020204" pitchFamily="34" charset="0"/>
              </a:rPr>
              <a:t>mL</a:t>
            </a:r>
            <a:endParaRPr lang="es-CO" sz="1600" dirty="0">
              <a:solidFill>
                <a:srgbClr val="1969B5"/>
              </a:solidFill>
              <a:latin typeface="Arial" panose="020B0604020202020204" pitchFamily="34" charset="0"/>
              <a:cs typeface="Arial" panose="020B0604020202020204" pitchFamily="34" charset="0"/>
            </a:endParaRPr>
          </a:p>
        </p:txBody>
      </p:sp>
      <p:sp>
        <p:nvSpPr>
          <p:cNvPr id="9" name="TextBox 8"/>
          <p:cNvSpPr txBox="1"/>
          <p:nvPr/>
        </p:nvSpPr>
        <p:spPr>
          <a:xfrm>
            <a:off x="1657350" y="5482318"/>
            <a:ext cx="10134600" cy="338554"/>
          </a:xfrm>
          <a:prstGeom prst="rect">
            <a:avLst/>
          </a:prstGeom>
          <a:noFill/>
        </p:spPr>
        <p:txBody>
          <a:bodyPr wrap="square" rtlCol="0">
            <a:spAutoFit/>
          </a:bodyPr>
          <a:lstStyle/>
          <a:p>
            <a:r>
              <a:rPr lang="es-CO" sz="1600" dirty="0">
                <a:solidFill>
                  <a:srgbClr val="1969B5"/>
                </a:solidFill>
                <a:latin typeface="Arial" panose="020B0604020202020204" pitchFamily="34" charset="0"/>
                <a:cs typeface="Arial" panose="020B0604020202020204" pitchFamily="34" charset="0"/>
              </a:rPr>
              <a:t>Necesidades totales de agua – agua provista por la fórmula = 600 </a:t>
            </a:r>
            <a:r>
              <a:rPr lang="es-CO" sz="1600" dirty="0" err="1">
                <a:solidFill>
                  <a:srgbClr val="1969B5"/>
                </a:solidFill>
                <a:latin typeface="Arial" panose="020B0604020202020204" pitchFamily="34" charset="0"/>
                <a:cs typeface="Arial" panose="020B0604020202020204" pitchFamily="34" charset="0"/>
              </a:rPr>
              <a:t>mL</a:t>
            </a:r>
            <a:r>
              <a:rPr lang="es-CO" sz="1600" dirty="0">
                <a:solidFill>
                  <a:srgbClr val="1969B5"/>
                </a:solidFill>
                <a:latin typeface="Arial" panose="020B0604020202020204" pitchFamily="34" charset="0"/>
                <a:cs typeface="Arial" panose="020B0604020202020204" pitchFamily="34" charset="0"/>
              </a:rPr>
              <a:t> de agua adicional requerida</a:t>
            </a:r>
          </a:p>
        </p:txBody>
      </p:sp>
    </p:spTree>
  </p:cSld>
  <p:clrMapOvr>
    <a:masterClrMapping/>
  </p:clrMapOvr>
  <p:transition spd="slow"/>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
          <p:cNvSpPr>
            <a:spLocks noChangeArrowheads="1"/>
          </p:cNvSpPr>
          <p:nvPr/>
        </p:nvSpPr>
        <p:spPr bwMode="auto">
          <a:xfrm>
            <a:off x="1230923" y="5909411"/>
            <a:ext cx="6062663" cy="246221"/>
          </a:xfrm>
          <a:prstGeom prst="rect">
            <a:avLst/>
          </a:prstGeom>
          <a:noFill/>
          <a:ln w="9525">
            <a:noFill/>
            <a:miter lim="800000"/>
            <a:headEnd/>
            <a:tailEnd/>
          </a:ln>
        </p:spPr>
        <p:txBody>
          <a:bodyPr wrap="square" anchor="ctr">
            <a:prstTxWarp prst="textNoShape">
              <a:avLst/>
            </a:prstTxWarp>
            <a:spAutoFit/>
          </a:bodyPr>
          <a:lstStyle/>
          <a:p>
            <a:pPr eaLnBrk="0" hangingPunct="0"/>
            <a:r>
              <a:rPr lang="en-US" sz="1000" i="1" dirty="0">
                <a:solidFill>
                  <a:srgbClr val="1D68B4"/>
                </a:solidFill>
                <a:latin typeface="Arial" panose="020B0604020202020204" pitchFamily="34" charset="0"/>
                <a:cs typeface="Arial" panose="020B0604020202020204" pitchFamily="34" charset="0"/>
              </a:rPr>
              <a:t>Bankhead </a:t>
            </a:r>
            <a:r>
              <a:rPr lang="en-US" sz="1000" i="1" dirty="0" err="1">
                <a:solidFill>
                  <a:srgbClr val="1D68B4"/>
                </a:solidFill>
                <a:latin typeface="Arial" panose="020B0604020202020204" pitchFamily="34" charset="0"/>
                <a:cs typeface="Arial" panose="020B0604020202020204" pitchFamily="34" charset="0"/>
              </a:rPr>
              <a:t>R,et</a:t>
            </a:r>
            <a:r>
              <a:rPr lang="en-US" sz="1000" i="1" dirty="0">
                <a:solidFill>
                  <a:srgbClr val="1D68B4"/>
                </a:solidFill>
                <a:latin typeface="Arial" panose="020B0604020202020204" pitchFamily="34" charset="0"/>
                <a:cs typeface="Arial" panose="020B0604020202020204" pitchFamily="34" charset="0"/>
              </a:rPr>
              <a:t> al. JPEN J </a:t>
            </a:r>
            <a:r>
              <a:rPr lang="en-US" sz="1000" i="1" dirty="0" err="1">
                <a:solidFill>
                  <a:srgbClr val="1D68B4"/>
                </a:solidFill>
                <a:latin typeface="Arial" panose="020B0604020202020204" pitchFamily="34" charset="0"/>
                <a:cs typeface="Arial" panose="020B0604020202020204" pitchFamily="34" charset="0"/>
              </a:rPr>
              <a:t>Parenter</a:t>
            </a:r>
            <a:r>
              <a:rPr lang="en-US" sz="1000" i="1" dirty="0">
                <a:solidFill>
                  <a:srgbClr val="1D68B4"/>
                </a:solidFill>
                <a:latin typeface="Arial" panose="020B0604020202020204" pitchFamily="34" charset="0"/>
                <a:cs typeface="Arial" panose="020B0604020202020204" pitchFamily="34" charset="0"/>
              </a:rPr>
              <a:t> Enteral </a:t>
            </a:r>
            <a:r>
              <a:rPr lang="en-US" sz="1000" i="1" dirty="0" err="1">
                <a:solidFill>
                  <a:srgbClr val="1D68B4"/>
                </a:solidFill>
                <a:latin typeface="Arial" panose="020B0604020202020204" pitchFamily="34" charset="0"/>
                <a:cs typeface="Arial" panose="020B0604020202020204" pitchFamily="34" charset="0"/>
              </a:rPr>
              <a:t>Nutr</a:t>
            </a:r>
            <a:r>
              <a:rPr lang="en-US" sz="1000" i="1" dirty="0">
                <a:solidFill>
                  <a:srgbClr val="1D68B4"/>
                </a:solidFill>
                <a:latin typeface="Arial" panose="020B0604020202020204" pitchFamily="34" charset="0"/>
                <a:cs typeface="Arial" panose="020B0604020202020204" pitchFamily="34" charset="0"/>
              </a:rPr>
              <a:t> 2009;33:122-167</a:t>
            </a:r>
            <a:r>
              <a:rPr lang="en-US" sz="1000" i="1" dirty="0">
                <a:solidFill>
                  <a:srgbClr val="595959"/>
                </a:solidFill>
                <a:latin typeface="Arial" panose="020B0604020202020204" pitchFamily="34" charset="0"/>
                <a:cs typeface="Arial" panose="020B0604020202020204" pitchFamily="34" charset="0"/>
              </a:rPr>
              <a:t>. </a:t>
            </a:r>
          </a:p>
        </p:txBody>
      </p:sp>
      <p:pic>
        <p:nvPicPr>
          <p:cNvPr id="7" name="Picture 6"/>
          <p:cNvPicPr>
            <a:picLocks noChangeArrowheads="1"/>
          </p:cNvPicPr>
          <p:nvPr/>
        </p:nvPicPr>
        <p:blipFill>
          <a:blip r:embed="rId3"/>
          <a:srcRect l="342" t="504"/>
          <a:stretch>
            <a:fillRect/>
          </a:stretch>
        </p:blipFill>
        <p:spPr bwMode="auto">
          <a:xfrm>
            <a:off x="7084036" y="1778993"/>
            <a:ext cx="3733801" cy="4055727"/>
          </a:xfrm>
          <a:prstGeom prst="rect">
            <a:avLst/>
          </a:prstGeom>
          <a:noFill/>
          <a:ln w="12700">
            <a:noFill/>
            <a:miter lim="800000"/>
            <a:headEnd/>
            <a:tailEnd/>
          </a:ln>
          <a:effectLst>
            <a:glow rad="127000">
              <a:schemeClr val="bg1"/>
            </a:glow>
            <a:softEdge rad="203200"/>
          </a:effectLst>
        </p:spPr>
      </p:pic>
      <p:sp>
        <p:nvSpPr>
          <p:cNvPr id="8" name="Title 6"/>
          <p:cNvSpPr>
            <a:spLocks noGrp="1"/>
          </p:cNvSpPr>
          <p:nvPr>
            <p:ph type="title"/>
          </p:nvPr>
        </p:nvSpPr>
        <p:spPr>
          <a:xfrm>
            <a:off x="1729581" y="140696"/>
            <a:ext cx="8732837" cy="1130300"/>
          </a:xfrm>
        </p:spPr>
        <p:txBody>
          <a:bodyPr/>
          <a:lstStyle/>
          <a:p>
            <a:pPr algn="ctr"/>
            <a:r>
              <a:rPr lang="es-CO" sz="3200" b="1" dirty="0">
                <a:solidFill>
                  <a:srgbClr val="0070C0"/>
                </a:solidFill>
                <a:latin typeface="Arial" panose="020B0604020202020204" pitchFamily="34" charset="0"/>
                <a:cs typeface="Arial" panose="020B0604020202020204" pitchFamily="34" charset="0"/>
              </a:rPr>
              <a:t>Optimizar la terapia de nutrición enteral</a:t>
            </a:r>
          </a:p>
        </p:txBody>
      </p:sp>
      <p:sp>
        <p:nvSpPr>
          <p:cNvPr id="9" name="TextBox 8"/>
          <p:cNvSpPr txBox="1"/>
          <p:nvPr/>
        </p:nvSpPr>
        <p:spPr>
          <a:xfrm>
            <a:off x="1230923" y="1666600"/>
            <a:ext cx="4865077" cy="3970318"/>
          </a:xfrm>
          <a:prstGeom prst="rect">
            <a:avLst/>
          </a:prstGeom>
          <a:noFill/>
        </p:spPr>
        <p:txBody>
          <a:bodyPr wrap="square" rtlCol="0">
            <a:spAutoFit/>
          </a:bodyPr>
          <a:lstStyle/>
          <a:p>
            <a:r>
              <a:rPr lang="es-CO" sz="2400" dirty="0">
                <a:solidFill>
                  <a:srgbClr val="1969B5"/>
                </a:solidFill>
                <a:latin typeface="Arial" panose="020B0604020202020204" pitchFamily="34" charset="0"/>
                <a:cs typeface="Arial" panose="020B0604020202020204" pitchFamily="34" charset="0"/>
              </a:rPr>
              <a:t>Uso de bombas de alimentación enteral</a:t>
            </a:r>
          </a:p>
          <a:p>
            <a:endParaRPr lang="es-CO" sz="2400" b="1" dirty="0">
              <a:solidFill>
                <a:srgbClr val="1969B5"/>
              </a:solidFill>
              <a:latin typeface="Arial" panose="020B0604020202020204" pitchFamily="34" charset="0"/>
              <a:cs typeface="Arial" panose="020B0604020202020204" pitchFamily="34" charset="0"/>
            </a:endParaRPr>
          </a:p>
          <a:p>
            <a:pPr marL="270000" indent="-277200">
              <a:lnSpc>
                <a:spcPts val="2700"/>
              </a:lnSpc>
              <a:buFont typeface="Arial"/>
              <a:buChar char="•"/>
            </a:pPr>
            <a:r>
              <a:rPr lang="es-CO" sz="2400" dirty="0">
                <a:solidFill>
                  <a:srgbClr val="1969B5"/>
                </a:solidFill>
                <a:latin typeface="Arial" panose="020B0604020202020204" pitchFamily="34" charset="0"/>
                <a:cs typeface="Arial" panose="020B0604020202020204" pitchFamily="34" charset="0"/>
              </a:rPr>
              <a:t>Para mejorar la tolerancia</a:t>
            </a:r>
            <a:br>
              <a:rPr lang="es-CO" sz="2400" dirty="0">
                <a:solidFill>
                  <a:srgbClr val="1969B5"/>
                </a:solidFill>
                <a:latin typeface="Arial" panose="020B0604020202020204" pitchFamily="34" charset="0"/>
                <a:cs typeface="Arial" panose="020B0604020202020204" pitchFamily="34" charset="0"/>
              </a:rPr>
            </a:br>
            <a:r>
              <a:rPr lang="es-CO" sz="2400" dirty="0">
                <a:solidFill>
                  <a:srgbClr val="1969B5"/>
                </a:solidFill>
                <a:latin typeface="Arial" panose="020B0604020202020204" pitchFamily="34" charset="0"/>
                <a:cs typeface="Arial" panose="020B0604020202020204" pitchFamily="34" charset="0"/>
              </a:rPr>
              <a:t>gastrointestinal</a:t>
            </a:r>
          </a:p>
          <a:p>
            <a:pPr marL="270000" indent="-277200">
              <a:lnSpc>
                <a:spcPts val="2700"/>
              </a:lnSpc>
              <a:buFont typeface="Arial"/>
              <a:buChar char="•"/>
            </a:pPr>
            <a:r>
              <a:rPr lang="es-CO" sz="2400" dirty="0">
                <a:solidFill>
                  <a:srgbClr val="1969B5"/>
                </a:solidFill>
                <a:latin typeface="Arial" panose="020B0604020202020204" pitchFamily="34" charset="0"/>
                <a:cs typeface="Arial" panose="020B0604020202020204" pitchFamily="34" charset="0"/>
              </a:rPr>
              <a:t>Para controlar la alimentación</a:t>
            </a:r>
          </a:p>
          <a:p>
            <a:pPr marL="270000" indent="-277200">
              <a:lnSpc>
                <a:spcPts val="2700"/>
              </a:lnSpc>
            </a:pPr>
            <a:r>
              <a:rPr lang="es-CO" sz="2400" dirty="0">
                <a:solidFill>
                  <a:srgbClr val="1969B5"/>
                </a:solidFill>
                <a:latin typeface="Arial" panose="020B0604020202020204" pitchFamily="34" charset="0"/>
                <a:cs typeface="Arial" panose="020B0604020202020204" pitchFamily="34" charset="0"/>
              </a:rPr>
              <a:t>	continua y ayudar a prevenir</a:t>
            </a:r>
            <a:br>
              <a:rPr lang="es-CO" sz="2400" dirty="0">
                <a:solidFill>
                  <a:srgbClr val="1969B5"/>
                </a:solidFill>
                <a:latin typeface="Arial" panose="020B0604020202020204" pitchFamily="34" charset="0"/>
                <a:cs typeface="Arial" panose="020B0604020202020204" pitchFamily="34" charset="0"/>
              </a:rPr>
            </a:br>
            <a:r>
              <a:rPr lang="es-CO" sz="2400" dirty="0">
                <a:solidFill>
                  <a:srgbClr val="1969B5"/>
                </a:solidFill>
                <a:latin typeface="Arial" panose="020B0604020202020204" pitchFamily="34" charset="0"/>
                <a:cs typeface="Arial" panose="020B0604020202020204" pitchFamily="34" charset="0"/>
              </a:rPr>
              <a:t>la aspiración</a:t>
            </a:r>
          </a:p>
          <a:p>
            <a:pPr marL="270000" indent="-277200">
              <a:lnSpc>
                <a:spcPts val="2700"/>
              </a:lnSpc>
              <a:buFont typeface="Arial"/>
              <a:buChar char="•"/>
            </a:pPr>
            <a:r>
              <a:rPr lang="es-CO" sz="2400" dirty="0">
                <a:solidFill>
                  <a:srgbClr val="1969B5"/>
                </a:solidFill>
                <a:latin typeface="Arial" panose="020B0604020202020204" pitchFamily="34" charset="0"/>
                <a:cs typeface="Arial" panose="020B0604020202020204" pitchFamily="34" charset="0"/>
              </a:rPr>
              <a:t>Para maximizar la tolerancia de la alimentación por el intestino delgado</a:t>
            </a:r>
          </a:p>
        </p:txBody>
      </p:sp>
    </p:spTree>
  </p:cSld>
  <p:clrMapOvr>
    <a:masterClrMapping/>
  </p:clrMapOvr>
  <p:transition spd="slow"/>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slide 19 illustration.jpg"/>
          <p:cNvPicPr>
            <a:picLocks noChangeAspect="1"/>
          </p:cNvPicPr>
          <p:nvPr/>
        </p:nvPicPr>
        <p:blipFill>
          <a:blip r:embed="rId3"/>
          <a:srcRect/>
          <a:stretch>
            <a:fillRect/>
          </a:stretch>
        </p:blipFill>
        <p:spPr bwMode="auto">
          <a:xfrm>
            <a:off x="6990555" y="3353781"/>
            <a:ext cx="3929063" cy="2506956"/>
          </a:xfrm>
          <a:prstGeom prst="rect">
            <a:avLst/>
          </a:prstGeom>
          <a:noFill/>
          <a:ln w="9525">
            <a:noFill/>
            <a:miter lim="800000"/>
            <a:headEnd/>
            <a:tailEnd/>
          </a:ln>
        </p:spPr>
      </p:pic>
      <p:sp>
        <p:nvSpPr>
          <p:cNvPr id="9" name="Rectangle 10"/>
          <p:cNvSpPr>
            <a:spLocks noChangeArrowheads="1"/>
          </p:cNvSpPr>
          <p:nvPr/>
        </p:nvSpPr>
        <p:spPr bwMode="auto">
          <a:xfrm>
            <a:off x="2118211" y="5860737"/>
            <a:ext cx="5649157" cy="400110"/>
          </a:xfrm>
          <a:prstGeom prst="rect">
            <a:avLst/>
          </a:prstGeom>
          <a:noFill/>
          <a:ln w="9525">
            <a:noFill/>
            <a:miter lim="800000"/>
            <a:headEnd/>
            <a:tailEnd/>
          </a:ln>
        </p:spPr>
        <p:txBody>
          <a:bodyPr wrap="square">
            <a:prstTxWarp prst="textNoShape">
              <a:avLst/>
            </a:prstTxWarp>
            <a:spAutoFit/>
          </a:bodyPr>
          <a:lstStyle/>
          <a:p>
            <a:r>
              <a:rPr lang="en-US" sz="1000" i="1" dirty="0" err="1">
                <a:solidFill>
                  <a:srgbClr val="1D68B4"/>
                </a:solidFill>
                <a:latin typeface="Arial" panose="020B0604020202020204" pitchFamily="34" charset="0"/>
                <a:cs typeface="Arial" panose="020B0604020202020204" pitchFamily="34" charset="0"/>
              </a:rPr>
              <a:t>Boullata</a:t>
            </a:r>
            <a:r>
              <a:rPr lang="en-US" sz="1000" i="1" dirty="0">
                <a:solidFill>
                  <a:srgbClr val="1D68B4"/>
                </a:solidFill>
                <a:latin typeface="Arial" panose="020B0604020202020204" pitchFamily="34" charset="0"/>
                <a:cs typeface="Arial" panose="020B0604020202020204" pitchFamily="34" charset="0"/>
              </a:rPr>
              <a:t> JI, Carrera AL et al. JPEN J </a:t>
            </a:r>
            <a:r>
              <a:rPr lang="en-US" sz="1000" i="1" dirty="0" err="1">
                <a:solidFill>
                  <a:srgbClr val="1D68B4"/>
                </a:solidFill>
                <a:latin typeface="Arial" panose="020B0604020202020204" pitchFamily="34" charset="0"/>
                <a:cs typeface="Arial" panose="020B0604020202020204" pitchFamily="34" charset="0"/>
              </a:rPr>
              <a:t>Parenter</a:t>
            </a:r>
            <a:r>
              <a:rPr lang="en-US" sz="1000" i="1" dirty="0">
                <a:solidFill>
                  <a:srgbClr val="1D68B4"/>
                </a:solidFill>
                <a:latin typeface="Arial" panose="020B0604020202020204" pitchFamily="34" charset="0"/>
                <a:cs typeface="Arial" panose="020B0604020202020204" pitchFamily="34" charset="0"/>
              </a:rPr>
              <a:t> Enteral </a:t>
            </a:r>
            <a:r>
              <a:rPr lang="en-US" sz="1000" i="1" dirty="0" err="1">
                <a:solidFill>
                  <a:srgbClr val="1D68B4"/>
                </a:solidFill>
                <a:latin typeface="Arial" panose="020B0604020202020204" pitchFamily="34" charset="0"/>
                <a:cs typeface="Arial" panose="020B0604020202020204" pitchFamily="34" charset="0"/>
              </a:rPr>
              <a:t>Nutr</a:t>
            </a:r>
            <a:r>
              <a:rPr lang="en-US" sz="1000" i="1" dirty="0">
                <a:solidFill>
                  <a:srgbClr val="1D68B4"/>
                </a:solidFill>
                <a:latin typeface="Arial" panose="020B0604020202020204" pitchFamily="34" charset="0"/>
                <a:cs typeface="Arial" panose="020B0604020202020204" pitchFamily="34" charset="0"/>
              </a:rPr>
              <a:t> 2017; 41(1): 15-103</a:t>
            </a:r>
            <a:r>
              <a:rPr lang="en-US" sz="1000" i="1" dirty="0">
                <a:latin typeface="Arial" panose="020B0604020202020204" pitchFamily="34" charset="0"/>
                <a:cs typeface="Arial" panose="020B0604020202020204" pitchFamily="34" charset="0"/>
              </a:rPr>
              <a:t>.</a:t>
            </a:r>
            <a:endParaRPr lang="es-CO" sz="1000" i="1" dirty="0">
              <a:latin typeface="Arial" panose="020B0604020202020204" pitchFamily="34" charset="0"/>
              <a:cs typeface="Arial" panose="020B0604020202020204" pitchFamily="34" charset="0"/>
            </a:endParaRPr>
          </a:p>
          <a:p>
            <a:r>
              <a:rPr lang="en-US" sz="1000" dirty="0">
                <a:solidFill>
                  <a:srgbClr val="595959"/>
                </a:solidFill>
                <a:latin typeface="Arial" panose="020B0604020202020204" pitchFamily="34" charset="0"/>
                <a:cs typeface="Arial" panose="020B0604020202020204" pitchFamily="34" charset="0"/>
              </a:rPr>
              <a:t>. </a:t>
            </a:r>
          </a:p>
        </p:txBody>
      </p:sp>
      <p:sp>
        <p:nvSpPr>
          <p:cNvPr id="10" name="Title 6"/>
          <p:cNvSpPr>
            <a:spLocks noGrp="1"/>
          </p:cNvSpPr>
          <p:nvPr>
            <p:ph type="title"/>
          </p:nvPr>
        </p:nvSpPr>
        <p:spPr>
          <a:xfrm>
            <a:off x="1729581" y="306388"/>
            <a:ext cx="8732837" cy="987425"/>
          </a:xfrm>
        </p:spPr>
        <p:txBody>
          <a:bodyPr/>
          <a:lstStyle/>
          <a:p>
            <a:pPr algn="ctr"/>
            <a:r>
              <a:rPr lang="es-CO" sz="3200" b="1" dirty="0">
                <a:solidFill>
                  <a:srgbClr val="0070C0"/>
                </a:solidFill>
                <a:latin typeface="Arial" panose="020B0604020202020204" pitchFamily="34" charset="0"/>
                <a:cs typeface="Arial" panose="020B0604020202020204" pitchFamily="34" charset="0"/>
              </a:rPr>
              <a:t>Optimizar la terapia de nutrición enteral</a:t>
            </a:r>
          </a:p>
        </p:txBody>
      </p:sp>
      <p:sp>
        <p:nvSpPr>
          <p:cNvPr id="11" name="TextBox 10"/>
          <p:cNvSpPr txBox="1"/>
          <p:nvPr/>
        </p:nvSpPr>
        <p:spPr>
          <a:xfrm>
            <a:off x="2118211" y="1492933"/>
            <a:ext cx="7773986" cy="523220"/>
          </a:xfrm>
          <a:prstGeom prst="rect">
            <a:avLst/>
          </a:prstGeom>
          <a:noFill/>
        </p:spPr>
        <p:txBody>
          <a:bodyPr wrap="square" rtlCol="0">
            <a:spAutoFit/>
          </a:bodyPr>
          <a:lstStyle/>
          <a:p>
            <a:r>
              <a:rPr lang="es-CO" sz="2800" b="1" dirty="0">
                <a:solidFill>
                  <a:srgbClr val="1969B5"/>
                </a:solidFill>
              </a:rPr>
              <a:t>Mantener la permeabilidad de la sonda</a:t>
            </a:r>
          </a:p>
        </p:txBody>
      </p:sp>
      <p:sp>
        <p:nvSpPr>
          <p:cNvPr id="12" name="TextBox 11"/>
          <p:cNvSpPr txBox="1"/>
          <p:nvPr/>
        </p:nvSpPr>
        <p:spPr>
          <a:xfrm>
            <a:off x="1959950" y="2081925"/>
            <a:ext cx="7818437" cy="3778812"/>
          </a:xfrm>
          <a:prstGeom prst="rect">
            <a:avLst/>
          </a:prstGeom>
          <a:noFill/>
        </p:spPr>
        <p:txBody>
          <a:bodyPr wrap="square" rtlCol="0">
            <a:spAutoFit/>
          </a:bodyPr>
          <a:lstStyle/>
          <a:p>
            <a:pPr marL="270000" indent="-187200">
              <a:lnSpc>
                <a:spcPts val="3180"/>
              </a:lnSpc>
              <a:buFont typeface="Arial"/>
              <a:buChar char="•"/>
            </a:pPr>
            <a:r>
              <a:rPr lang="es-CO" sz="2400" dirty="0">
                <a:solidFill>
                  <a:srgbClr val="1969B5"/>
                </a:solidFill>
                <a:latin typeface="Arial" panose="020B0604020202020204" pitchFamily="34" charset="0"/>
                <a:cs typeface="Arial" panose="020B0604020202020204" pitchFamily="34" charset="0"/>
              </a:rPr>
              <a:t>Irrigar frecuentemente con agua limpia</a:t>
            </a:r>
          </a:p>
          <a:p>
            <a:pPr marL="270000" indent="-187200">
              <a:lnSpc>
                <a:spcPts val="3180"/>
              </a:lnSpc>
              <a:buFont typeface="Arial"/>
              <a:buChar char="•"/>
            </a:pPr>
            <a:r>
              <a:rPr lang="es-CO" sz="2400" dirty="0">
                <a:solidFill>
                  <a:srgbClr val="1969B5"/>
                </a:solidFill>
                <a:latin typeface="Arial" panose="020B0604020202020204" pitchFamily="34" charset="0"/>
                <a:cs typeface="Arial" panose="020B0604020202020204" pitchFamily="34" charset="0"/>
              </a:rPr>
              <a:t>Siempre utilizar una jeringa de 30 cc o más grande</a:t>
            </a:r>
          </a:p>
          <a:p>
            <a:pPr marL="270000" indent="-187200">
              <a:lnSpc>
                <a:spcPts val="3180"/>
              </a:lnSpc>
              <a:buFont typeface="Arial"/>
              <a:buChar char="•"/>
            </a:pPr>
            <a:r>
              <a:rPr lang="es-CO" sz="2400" dirty="0">
                <a:solidFill>
                  <a:srgbClr val="1969B5"/>
                </a:solidFill>
                <a:latin typeface="Arial" panose="020B0604020202020204" pitchFamily="34" charset="0"/>
                <a:cs typeface="Arial" panose="020B0604020202020204" pitchFamily="34" charset="0"/>
              </a:rPr>
              <a:t>Evite utilizar medicamentos a través de la sonda</a:t>
            </a:r>
          </a:p>
          <a:p>
            <a:pPr marL="270000" indent="-187200">
              <a:lnSpc>
                <a:spcPts val="3180"/>
              </a:lnSpc>
              <a:buFont typeface="Arial"/>
              <a:buChar char="•"/>
            </a:pPr>
            <a:r>
              <a:rPr lang="es-CO" sz="2400" dirty="0">
                <a:solidFill>
                  <a:srgbClr val="1969B5"/>
                </a:solidFill>
                <a:latin typeface="Arial" panose="020B0604020202020204" pitchFamily="34" charset="0"/>
                <a:cs typeface="Arial" panose="020B0604020202020204" pitchFamily="34" charset="0"/>
              </a:rPr>
              <a:t>Use formas líquidas</a:t>
            </a:r>
          </a:p>
          <a:p>
            <a:pPr marL="270000" indent="-187200">
              <a:lnSpc>
                <a:spcPts val="3180"/>
              </a:lnSpc>
              <a:buFont typeface="Arial"/>
              <a:buChar char="•"/>
            </a:pPr>
            <a:r>
              <a:rPr lang="es-CO" sz="2400" dirty="0">
                <a:solidFill>
                  <a:srgbClr val="1969B5"/>
                </a:solidFill>
                <a:latin typeface="Arial" panose="020B0604020202020204" pitchFamily="34" charset="0"/>
                <a:cs typeface="Arial" panose="020B0604020202020204" pitchFamily="34" charset="0"/>
              </a:rPr>
              <a:t>Considerar la profilaxis con</a:t>
            </a:r>
            <a:br>
              <a:rPr lang="es-CO" sz="2400" dirty="0">
                <a:solidFill>
                  <a:srgbClr val="1969B5"/>
                </a:solidFill>
                <a:latin typeface="Arial" panose="020B0604020202020204" pitchFamily="34" charset="0"/>
                <a:cs typeface="Arial" panose="020B0604020202020204" pitchFamily="34" charset="0"/>
              </a:rPr>
            </a:br>
            <a:r>
              <a:rPr lang="es-CO" sz="2400" dirty="0">
                <a:solidFill>
                  <a:srgbClr val="1969B5"/>
                </a:solidFill>
                <a:latin typeface="Arial" panose="020B0604020202020204" pitchFamily="34" charset="0"/>
                <a:cs typeface="Arial" panose="020B0604020202020204" pitchFamily="34" charset="0"/>
              </a:rPr>
              <a:t>bicarbonato de sodio/enzimas</a:t>
            </a:r>
          </a:p>
          <a:p>
            <a:pPr marL="270000" indent="-187200">
              <a:lnSpc>
                <a:spcPts val="3180"/>
              </a:lnSpc>
              <a:buFont typeface="Arial"/>
              <a:buChar char="•"/>
            </a:pPr>
            <a:r>
              <a:rPr lang="es-CO" sz="2400" dirty="0">
                <a:solidFill>
                  <a:srgbClr val="1969B5"/>
                </a:solidFill>
                <a:latin typeface="Arial" panose="020B0604020202020204" pitchFamily="34" charset="0"/>
                <a:cs typeface="Arial" panose="020B0604020202020204" pitchFamily="34" charset="0"/>
              </a:rPr>
              <a:t>Nunca reinserte una guía</a:t>
            </a:r>
            <a:br>
              <a:rPr lang="es-CO" sz="2400" dirty="0">
                <a:solidFill>
                  <a:srgbClr val="1969B5"/>
                </a:solidFill>
                <a:latin typeface="Arial" panose="020B0604020202020204" pitchFamily="34" charset="0"/>
                <a:cs typeface="Arial" panose="020B0604020202020204" pitchFamily="34" charset="0"/>
              </a:rPr>
            </a:br>
            <a:r>
              <a:rPr lang="es-CO" sz="2400" dirty="0">
                <a:solidFill>
                  <a:srgbClr val="1969B5"/>
                </a:solidFill>
                <a:latin typeface="Arial" panose="020B0604020202020204" pitchFamily="34" charset="0"/>
                <a:cs typeface="Arial" panose="020B0604020202020204" pitchFamily="34" charset="0"/>
              </a:rPr>
              <a:t>metálica para desobstruir una</a:t>
            </a:r>
            <a:br>
              <a:rPr lang="es-CO" sz="2400" dirty="0">
                <a:solidFill>
                  <a:srgbClr val="1969B5"/>
                </a:solidFill>
                <a:latin typeface="Arial" panose="020B0604020202020204" pitchFamily="34" charset="0"/>
                <a:cs typeface="Arial" panose="020B0604020202020204" pitchFamily="34" charset="0"/>
              </a:rPr>
            </a:br>
            <a:r>
              <a:rPr lang="es-CO" sz="2400" dirty="0">
                <a:solidFill>
                  <a:srgbClr val="1969B5"/>
                </a:solidFill>
                <a:latin typeface="Arial" panose="020B0604020202020204" pitchFamily="34" charset="0"/>
                <a:cs typeface="Arial" panose="020B0604020202020204" pitchFamily="34" charset="0"/>
              </a:rPr>
              <a:t>sonda ocluida</a:t>
            </a:r>
          </a:p>
        </p:txBody>
      </p:sp>
    </p:spTree>
  </p:cSld>
  <p:clrMapOvr>
    <a:masterClrMapping/>
  </p:clrMapOvr>
  <p:transition spd="slow"/>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1524000" y="1667993"/>
            <a:ext cx="9144000" cy="4324261"/>
          </a:xfrm>
          <a:prstGeom prst="rect">
            <a:avLst/>
          </a:prstGeom>
          <a:noFill/>
        </p:spPr>
        <p:txBody>
          <a:bodyPr wrap="square" rtlCol="0">
            <a:spAutoFit/>
          </a:bodyPr>
          <a:lstStyle/>
          <a:p>
            <a:pPr marL="360000" indent="-277200">
              <a:lnSpc>
                <a:spcPts val="3300"/>
              </a:lnSpc>
              <a:buFont typeface="Arial"/>
              <a:buChar char="•"/>
            </a:pPr>
            <a:r>
              <a:rPr lang="en-US" sz="2400" dirty="0">
                <a:solidFill>
                  <a:srgbClr val="1969B5"/>
                </a:solidFill>
                <a:latin typeface="Arial" panose="020B0604020202020204" pitchFamily="34" charset="0"/>
                <a:cs typeface="Arial" panose="020B0604020202020204" pitchFamily="34" charset="0"/>
              </a:rPr>
              <a:t>S</a:t>
            </a:r>
            <a:r>
              <a:rPr lang="es-CO" sz="2400" dirty="0">
                <a:solidFill>
                  <a:srgbClr val="1969B5"/>
                </a:solidFill>
                <a:latin typeface="Arial" panose="020B0604020202020204" pitchFamily="34" charset="0"/>
                <a:cs typeface="Arial" panose="020B0604020202020204" pitchFamily="34" charset="0"/>
              </a:rPr>
              <a:t>e prefiere nutrición enteral temprana en vez de nutrición parenteral.</a:t>
            </a:r>
          </a:p>
          <a:p>
            <a:pPr marL="360000" indent="-277200">
              <a:lnSpc>
                <a:spcPts val="3300"/>
              </a:lnSpc>
              <a:buFont typeface="Arial"/>
              <a:buChar char="•"/>
            </a:pPr>
            <a:r>
              <a:rPr lang="es-CO" sz="2400" dirty="0">
                <a:solidFill>
                  <a:srgbClr val="1969B5"/>
                </a:solidFill>
                <a:latin typeface="Arial" panose="020B0604020202020204" pitchFamily="34" charset="0"/>
                <a:cs typeface="Arial" panose="020B0604020202020204" pitchFamily="34" charset="0"/>
              </a:rPr>
              <a:t>La terapia de nutrición enteral temprana puede utilizarse</a:t>
            </a:r>
            <a:br>
              <a:rPr lang="es-CO" sz="2400" dirty="0">
                <a:solidFill>
                  <a:srgbClr val="1969B5"/>
                </a:solidFill>
                <a:latin typeface="Arial" panose="020B0604020202020204" pitchFamily="34" charset="0"/>
                <a:cs typeface="Arial" panose="020B0604020202020204" pitchFamily="34" charset="0"/>
              </a:rPr>
            </a:br>
            <a:r>
              <a:rPr lang="es-CO" sz="2400" dirty="0">
                <a:solidFill>
                  <a:srgbClr val="1969B5"/>
                </a:solidFill>
                <a:latin typeface="Arial" panose="020B0604020202020204" pitchFamily="34" charset="0"/>
                <a:cs typeface="Arial" panose="020B0604020202020204" pitchFamily="34" charset="0"/>
              </a:rPr>
              <a:t>en pacientes inestables </a:t>
            </a:r>
            <a:r>
              <a:rPr lang="es-CO" sz="2400" dirty="0" err="1">
                <a:solidFill>
                  <a:srgbClr val="1969B5"/>
                </a:solidFill>
                <a:latin typeface="Arial" panose="020B0604020202020204" pitchFamily="34" charset="0"/>
                <a:cs typeface="Arial" panose="020B0604020202020204" pitchFamily="34" charset="0"/>
              </a:rPr>
              <a:t>hemodinámicamente</a:t>
            </a:r>
            <a:r>
              <a:rPr lang="es-CO" sz="2400" dirty="0">
                <a:solidFill>
                  <a:srgbClr val="1969B5"/>
                </a:solidFill>
                <a:latin typeface="Arial" panose="020B0604020202020204" pitchFamily="34" charset="0"/>
                <a:cs typeface="Arial" panose="020B0604020202020204" pitchFamily="34" charset="0"/>
              </a:rPr>
              <a:t> y previo a la</a:t>
            </a:r>
          </a:p>
          <a:p>
            <a:pPr marL="360000" indent="-277200">
              <a:lnSpc>
                <a:spcPts val="3300"/>
              </a:lnSpc>
            </a:pPr>
            <a:r>
              <a:rPr lang="es-CO" sz="2400" dirty="0">
                <a:solidFill>
                  <a:srgbClr val="1969B5"/>
                </a:solidFill>
                <a:latin typeface="Arial" panose="020B0604020202020204" pitchFamily="34" charset="0"/>
                <a:cs typeface="Arial" panose="020B0604020202020204" pitchFamily="34" charset="0"/>
              </a:rPr>
              <a:t>	reaparición de ruidos intestinales.</a:t>
            </a:r>
          </a:p>
          <a:p>
            <a:pPr marL="360000" indent="-277200">
              <a:lnSpc>
                <a:spcPts val="3300"/>
              </a:lnSpc>
              <a:buFont typeface="Arial"/>
              <a:buChar char="•"/>
            </a:pPr>
            <a:r>
              <a:rPr lang="es-CO" sz="2400" dirty="0">
                <a:solidFill>
                  <a:srgbClr val="1969B5"/>
                </a:solidFill>
                <a:latin typeface="Arial" panose="020B0604020202020204" pitchFamily="34" charset="0"/>
                <a:cs typeface="Arial" panose="020B0604020202020204" pitchFamily="34" charset="0"/>
              </a:rPr>
              <a:t>Los métodos para realizar los cálculos iniciales de kcal, proteínas y la necesidad de agua de los pacientes, ayudan</a:t>
            </a:r>
            <a:br>
              <a:rPr lang="es-CO" sz="2400" dirty="0">
                <a:solidFill>
                  <a:srgbClr val="1969B5"/>
                </a:solidFill>
                <a:latin typeface="Arial" panose="020B0604020202020204" pitchFamily="34" charset="0"/>
                <a:cs typeface="Arial" panose="020B0604020202020204" pitchFamily="34" charset="0"/>
              </a:rPr>
            </a:br>
            <a:r>
              <a:rPr lang="es-CO" sz="2400" dirty="0">
                <a:solidFill>
                  <a:srgbClr val="1969B5"/>
                </a:solidFill>
                <a:latin typeface="Arial" panose="020B0604020202020204" pitchFamily="34" charset="0"/>
                <a:cs typeface="Arial" panose="020B0604020202020204" pitchFamily="34" charset="0"/>
              </a:rPr>
              <a:t>en la prescripción de la fórmula.</a:t>
            </a:r>
          </a:p>
          <a:p>
            <a:pPr marL="360000" indent="-277200">
              <a:lnSpc>
                <a:spcPts val="3300"/>
              </a:lnSpc>
              <a:buFont typeface="Arial"/>
              <a:buChar char="•"/>
            </a:pPr>
            <a:r>
              <a:rPr lang="es-CO" sz="2400" dirty="0">
                <a:solidFill>
                  <a:srgbClr val="1969B5"/>
                </a:solidFill>
                <a:latin typeface="Arial" panose="020B0604020202020204" pitchFamily="34" charset="0"/>
                <a:cs typeface="Arial" panose="020B0604020202020204" pitchFamily="34" charset="0"/>
              </a:rPr>
              <a:t>Utilizar las técnicas establecidas para optimizar la terapia de nutrición enteral.</a:t>
            </a:r>
          </a:p>
        </p:txBody>
      </p:sp>
      <p:sp>
        <p:nvSpPr>
          <p:cNvPr id="11" name="TextBox 10"/>
          <p:cNvSpPr txBox="1"/>
          <p:nvPr/>
        </p:nvSpPr>
        <p:spPr>
          <a:xfrm>
            <a:off x="2261373" y="409204"/>
            <a:ext cx="7239000" cy="861774"/>
          </a:xfrm>
          <a:prstGeom prst="rect">
            <a:avLst/>
          </a:prstGeom>
          <a:noFill/>
        </p:spPr>
        <p:txBody>
          <a:bodyPr wrap="square" rtlCol="0">
            <a:spAutoFit/>
          </a:bodyPr>
          <a:lstStyle/>
          <a:p>
            <a:pPr algn="ctr"/>
            <a:r>
              <a:rPr lang="es-CO" sz="3200" b="1" dirty="0">
                <a:solidFill>
                  <a:srgbClr val="1969B5"/>
                </a:solidFill>
                <a:latin typeface="Arial" panose="020B0604020202020204" pitchFamily="34" charset="0"/>
                <a:cs typeface="Arial" panose="020B0604020202020204" pitchFamily="34" charset="0"/>
              </a:rPr>
              <a:t>Conceptos clave</a:t>
            </a:r>
          </a:p>
          <a:p>
            <a:pPr algn="ctr"/>
            <a:endParaRPr lang="es-ES_tradnl" b="1" dirty="0">
              <a:latin typeface="Arial" panose="020B0604020202020204" pitchFamily="34" charset="0"/>
              <a:cs typeface="Arial" panose="020B0604020202020204" pitchFamily="34" charset="0"/>
            </a:endParaRPr>
          </a:p>
        </p:txBody>
      </p:sp>
    </p:spTree>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Content Placeholder 2"/>
          <p:cNvSpPr>
            <a:spLocks noGrp="1"/>
          </p:cNvSpPr>
          <p:nvPr>
            <p:ph idx="1"/>
          </p:nvPr>
        </p:nvSpPr>
        <p:spPr>
          <a:xfrm>
            <a:off x="1465385" y="2255099"/>
            <a:ext cx="4876800" cy="3048000"/>
          </a:xfrm>
        </p:spPr>
        <p:txBody>
          <a:bodyPr/>
          <a:lstStyle/>
          <a:p>
            <a:pPr marL="291600" indent="-291600">
              <a:buSzPct val="125000"/>
              <a:buFont typeface="Arial"/>
              <a:buChar char="•"/>
            </a:pPr>
            <a:r>
              <a:rPr lang="es-CO" sz="2400" dirty="0">
                <a:solidFill>
                  <a:schemeClr val="accent1">
                    <a:lumMod val="75000"/>
                  </a:schemeClr>
                </a:solidFill>
                <a:latin typeface="Arial" panose="020B0604020202020204" pitchFamily="34" charset="0"/>
                <a:cs typeface="Arial" panose="020B0604020202020204" pitchFamily="34" charset="0"/>
              </a:rPr>
              <a:t>Las guías de nutrición dan la pauta en la atención para mejorar los resultados clínicos.</a:t>
            </a:r>
          </a:p>
          <a:p>
            <a:pPr marL="291600" indent="-291600">
              <a:buSzPct val="125000"/>
              <a:buFont typeface="Arial"/>
              <a:buChar char="•"/>
            </a:pPr>
            <a:r>
              <a:rPr lang="es-CO" sz="2400" dirty="0">
                <a:solidFill>
                  <a:schemeClr val="accent1">
                    <a:lumMod val="75000"/>
                  </a:schemeClr>
                </a:solidFill>
                <a:latin typeface="Arial" panose="020B0604020202020204" pitchFamily="34" charset="0"/>
                <a:cs typeface="Arial" panose="020B0604020202020204" pitchFamily="34" charset="0"/>
              </a:rPr>
              <a:t>La terapia de nutrición es parte integral del tratamiento en la unidad de cuidados intensivos</a:t>
            </a:r>
            <a:br>
              <a:rPr lang="es-CO" sz="2400" dirty="0">
                <a:solidFill>
                  <a:schemeClr val="accent1">
                    <a:lumMod val="75000"/>
                  </a:schemeClr>
                </a:solidFill>
                <a:latin typeface="Arial" panose="020B0604020202020204" pitchFamily="34" charset="0"/>
                <a:cs typeface="Arial" panose="020B0604020202020204" pitchFamily="34" charset="0"/>
              </a:rPr>
            </a:br>
            <a:r>
              <a:rPr lang="es-CO" sz="2400" dirty="0">
                <a:solidFill>
                  <a:schemeClr val="accent1">
                    <a:lumMod val="75000"/>
                  </a:schemeClr>
                </a:solidFill>
                <a:latin typeface="Arial" panose="020B0604020202020204" pitchFamily="34" charset="0"/>
                <a:cs typeface="Arial" panose="020B0604020202020204" pitchFamily="34" charset="0"/>
              </a:rPr>
              <a:t>y después del alta del paciente.</a:t>
            </a:r>
            <a:endParaRPr lang="es-CO" sz="2400" b="1" dirty="0">
              <a:solidFill>
                <a:schemeClr val="accent1">
                  <a:lumMod val="75000"/>
                </a:schemeClr>
              </a:solidFill>
              <a:latin typeface="Arial" panose="020B0604020202020204" pitchFamily="34" charset="0"/>
              <a:cs typeface="Arial" panose="020B0604020202020204" pitchFamily="34" charset="0"/>
            </a:endParaRPr>
          </a:p>
        </p:txBody>
      </p:sp>
      <p:sp>
        <p:nvSpPr>
          <p:cNvPr id="7172" name="TextBox 3"/>
          <p:cNvSpPr txBox="1">
            <a:spLocks noChangeArrowheads="1"/>
          </p:cNvSpPr>
          <p:nvPr/>
        </p:nvSpPr>
        <p:spPr bwMode="auto">
          <a:xfrm>
            <a:off x="1465385" y="6048158"/>
            <a:ext cx="6858000" cy="246221"/>
          </a:xfrm>
          <a:prstGeom prst="rect">
            <a:avLst/>
          </a:prstGeom>
          <a:noFill/>
          <a:ln w="9525">
            <a:noFill/>
            <a:miter lim="800000"/>
            <a:headEnd/>
            <a:tailEnd/>
          </a:ln>
        </p:spPr>
        <p:txBody>
          <a:bodyPr wrap="square">
            <a:prstTxWarp prst="textNoShape">
              <a:avLst/>
            </a:prstTxWarp>
            <a:spAutoFit/>
          </a:bodyPr>
          <a:lstStyle/>
          <a:p>
            <a:r>
              <a:rPr lang="en-US" sz="1000" i="1" dirty="0" err="1">
                <a:solidFill>
                  <a:srgbClr val="1D68B4"/>
                </a:solidFill>
                <a:latin typeface="Arial" panose="020B0604020202020204" pitchFamily="34" charset="0"/>
                <a:cs typeface="Arial" panose="020B0604020202020204" pitchFamily="34" charset="0"/>
              </a:rPr>
              <a:t>Wischmeyer</a:t>
            </a:r>
            <a:r>
              <a:rPr lang="en-US" sz="1000" i="1" dirty="0">
                <a:solidFill>
                  <a:srgbClr val="1D68B4"/>
                </a:solidFill>
                <a:latin typeface="Arial" panose="020B0604020202020204" pitchFamily="34" charset="0"/>
                <a:cs typeface="Arial" panose="020B0604020202020204" pitchFamily="34" charset="0"/>
              </a:rPr>
              <a:t> PE, et al. </a:t>
            </a:r>
            <a:r>
              <a:rPr lang="en-US" sz="1000" i="1" dirty="0" err="1">
                <a:solidFill>
                  <a:srgbClr val="1D68B4"/>
                </a:solidFill>
                <a:latin typeface="Arial" panose="020B0604020202020204" pitchFamily="34" charset="0"/>
                <a:cs typeface="Arial" panose="020B0604020202020204" pitchFamily="34" charset="0"/>
              </a:rPr>
              <a:t>Crit</a:t>
            </a:r>
            <a:r>
              <a:rPr lang="en-US" sz="1000" i="1" dirty="0">
                <a:solidFill>
                  <a:srgbClr val="1D68B4"/>
                </a:solidFill>
                <a:latin typeface="Arial" panose="020B0604020202020204" pitchFamily="34" charset="0"/>
                <a:cs typeface="Arial" panose="020B0604020202020204" pitchFamily="34" charset="0"/>
              </a:rPr>
              <a:t> Care </a:t>
            </a:r>
            <a:r>
              <a:rPr lang="en-US" sz="1000" i="1" dirty="0" err="1">
                <a:solidFill>
                  <a:srgbClr val="1D68B4"/>
                </a:solidFill>
                <a:latin typeface="Arial" panose="020B0604020202020204" pitchFamily="34" charset="0"/>
                <a:cs typeface="Arial" panose="020B0604020202020204" pitchFamily="34" charset="0"/>
              </a:rPr>
              <a:t>Clin</a:t>
            </a:r>
            <a:r>
              <a:rPr lang="en-US" sz="1000" i="1" dirty="0">
                <a:solidFill>
                  <a:srgbClr val="1D68B4"/>
                </a:solidFill>
                <a:latin typeface="Arial" panose="020B0604020202020204" pitchFamily="34" charset="0"/>
                <a:cs typeface="Arial" panose="020B0604020202020204" pitchFamily="34" charset="0"/>
              </a:rPr>
              <a:t> 2010;26:433-441</a:t>
            </a:r>
            <a:r>
              <a:rPr lang="en-US" sz="1000" dirty="0">
                <a:solidFill>
                  <a:srgbClr val="1D68B4"/>
                </a:solidFill>
                <a:latin typeface="Arial" panose="020B0604020202020204" pitchFamily="34" charset="0"/>
                <a:cs typeface="Arial" panose="020B0604020202020204" pitchFamily="34" charset="0"/>
              </a:rPr>
              <a:t>.</a:t>
            </a:r>
          </a:p>
        </p:txBody>
      </p:sp>
      <p:sp>
        <p:nvSpPr>
          <p:cNvPr id="7173" name="Rectangle 4"/>
          <p:cNvSpPr>
            <a:spLocks noChangeArrowheads="1"/>
          </p:cNvSpPr>
          <p:nvPr/>
        </p:nvSpPr>
        <p:spPr bwMode="auto">
          <a:xfrm>
            <a:off x="2238574" y="5204788"/>
            <a:ext cx="7885112" cy="707886"/>
          </a:xfrm>
          <a:prstGeom prst="rect">
            <a:avLst/>
          </a:prstGeom>
          <a:noFill/>
          <a:ln w="9525">
            <a:noFill/>
            <a:miter lim="800000"/>
            <a:headEnd/>
            <a:tailEnd/>
          </a:ln>
        </p:spPr>
        <p:txBody>
          <a:bodyPr wrap="square">
            <a:prstTxWarp prst="textNoShape">
              <a:avLst/>
            </a:prstTxWarp>
            <a:spAutoFit/>
          </a:bodyPr>
          <a:lstStyle/>
          <a:p>
            <a:pPr algn="ctr"/>
            <a:r>
              <a:rPr lang="es-CO" sz="2000" dirty="0">
                <a:solidFill>
                  <a:srgbClr val="1969B5"/>
                </a:solidFill>
                <a:latin typeface="Arial" panose="020B0604020202020204" pitchFamily="34" charset="0"/>
                <a:cs typeface="Arial" panose="020B0604020202020204" pitchFamily="34" charset="0"/>
              </a:rPr>
              <a:t>Todos los pacientes ingresados a las unidades de cuidados</a:t>
            </a:r>
          </a:p>
          <a:p>
            <a:pPr algn="ctr"/>
            <a:r>
              <a:rPr lang="es-CO" sz="2000" dirty="0">
                <a:solidFill>
                  <a:srgbClr val="1969B5"/>
                </a:solidFill>
                <a:latin typeface="Arial" panose="020B0604020202020204" pitchFamily="34" charset="0"/>
                <a:cs typeface="Arial" panose="020B0604020202020204" pitchFamily="34" charset="0"/>
              </a:rPr>
              <a:t>intensivos son candidatos para la terapia de nutrición</a:t>
            </a:r>
          </a:p>
        </p:txBody>
      </p:sp>
      <p:pic>
        <p:nvPicPr>
          <p:cNvPr id="7174" name="Picture 6" descr="S6-SLD3.jpg"/>
          <p:cNvPicPr>
            <a:picLocks noChangeAspect="1"/>
          </p:cNvPicPr>
          <p:nvPr/>
        </p:nvPicPr>
        <p:blipFill>
          <a:blip r:embed="rId3"/>
          <a:srcRect/>
          <a:stretch>
            <a:fillRect/>
          </a:stretch>
        </p:blipFill>
        <p:spPr bwMode="auto">
          <a:xfrm>
            <a:off x="7121769" y="2019723"/>
            <a:ext cx="3152531" cy="3140693"/>
          </a:xfrm>
          <a:prstGeom prst="rect">
            <a:avLst/>
          </a:prstGeom>
          <a:noFill/>
          <a:ln w="9525">
            <a:noFill/>
            <a:miter lim="800000"/>
            <a:headEnd/>
            <a:tailEnd/>
          </a:ln>
        </p:spPr>
      </p:pic>
      <p:sp>
        <p:nvSpPr>
          <p:cNvPr id="7" name="Title 6"/>
          <p:cNvSpPr>
            <a:spLocks noGrp="1"/>
          </p:cNvSpPr>
          <p:nvPr>
            <p:ph type="title"/>
          </p:nvPr>
        </p:nvSpPr>
        <p:spPr>
          <a:xfrm>
            <a:off x="2238574" y="545125"/>
            <a:ext cx="7889875" cy="1295400"/>
          </a:xfrm>
        </p:spPr>
        <p:txBody>
          <a:bodyPr>
            <a:noAutofit/>
          </a:bodyPr>
          <a:lstStyle/>
          <a:p>
            <a:pPr algn="ctr"/>
            <a:r>
              <a:rPr lang="es-CO" sz="3200" b="1" dirty="0">
                <a:solidFill>
                  <a:srgbClr val="0070C0"/>
                </a:solidFill>
                <a:latin typeface="Arial" panose="020B0604020202020204" pitchFamily="34" charset="0"/>
                <a:cs typeface="Arial" panose="020B0604020202020204" pitchFamily="34" charset="0"/>
              </a:rPr>
              <a:t>Las enfermedades/traumatismos</a:t>
            </a:r>
            <a:br>
              <a:rPr lang="es-CO" sz="3200" b="1" dirty="0">
                <a:solidFill>
                  <a:srgbClr val="0070C0"/>
                </a:solidFill>
                <a:latin typeface="Arial" panose="020B0604020202020204" pitchFamily="34" charset="0"/>
                <a:cs typeface="Arial" panose="020B0604020202020204" pitchFamily="34" charset="0"/>
              </a:rPr>
            </a:br>
            <a:r>
              <a:rPr lang="es-CO" sz="3200" b="1" dirty="0">
                <a:solidFill>
                  <a:srgbClr val="0070C0"/>
                </a:solidFill>
                <a:latin typeface="Arial" panose="020B0604020202020204" pitchFamily="34" charset="0"/>
                <a:cs typeface="Arial" panose="020B0604020202020204" pitchFamily="34" charset="0"/>
              </a:rPr>
              <a:t>críticos son una indicación para</a:t>
            </a:r>
            <a:br>
              <a:rPr lang="es-CO" sz="3200" b="1" dirty="0">
                <a:solidFill>
                  <a:srgbClr val="0070C0"/>
                </a:solidFill>
                <a:latin typeface="Arial" panose="020B0604020202020204" pitchFamily="34" charset="0"/>
                <a:cs typeface="Arial" panose="020B0604020202020204" pitchFamily="34" charset="0"/>
              </a:rPr>
            </a:br>
            <a:r>
              <a:rPr lang="es-CO" sz="3200" b="1" dirty="0">
                <a:solidFill>
                  <a:srgbClr val="0070C0"/>
                </a:solidFill>
                <a:latin typeface="Arial" panose="020B0604020202020204" pitchFamily="34" charset="0"/>
                <a:cs typeface="Arial" panose="020B0604020202020204" pitchFamily="34" charset="0"/>
              </a:rPr>
              <a:t>terapia de nutrición</a:t>
            </a:r>
            <a:br>
              <a:rPr lang="en-US" sz="3200" b="1" dirty="0">
                <a:solidFill>
                  <a:srgbClr val="0070C0"/>
                </a:solidFill>
                <a:latin typeface="Arial" panose="020B0604020202020204" pitchFamily="34" charset="0"/>
                <a:cs typeface="Arial" panose="020B0604020202020204" pitchFamily="34" charset="0"/>
              </a:rPr>
            </a:br>
            <a:endParaRPr lang="en-US" sz="3200" b="1" dirty="0">
              <a:latin typeface="Arial" panose="020B0604020202020204" pitchFamily="34" charset="0"/>
              <a:cs typeface="Arial" panose="020B0604020202020204" pitchFamily="34" charset="0"/>
            </a:endParaRPr>
          </a:p>
        </p:txBody>
      </p:sp>
    </p:spTree>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2057400" y="194391"/>
            <a:ext cx="8077200" cy="1354217"/>
          </a:xfrm>
          <a:prstGeom prst="rect">
            <a:avLst/>
          </a:prstGeom>
          <a:noFill/>
        </p:spPr>
        <p:txBody>
          <a:bodyPr wrap="square" rtlCol="0">
            <a:spAutoFit/>
          </a:bodyPr>
          <a:lstStyle/>
          <a:p>
            <a:pPr algn="ctr"/>
            <a:r>
              <a:rPr lang="es-CO" sz="3200" b="1" dirty="0">
                <a:solidFill>
                  <a:srgbClr val="1D68B4"/>
                </a:solidFill>
                <a:latin typeface="Arial" panose="020B0604020202020204" pitchFamily="34" charset="0"/>
                <a:cs typeface="Arial" panose="020B0604020202020204" pitchFamily="34" charset="0"/>
              </a:rPr>
              <a:t>GUÍAS ESPEN 2019 - Recomendaciones de terapia médica nutricional en UCI</a:t>
            </a:r>
          </a:p>
          <a:p>
            <a:pPr algn="ctr"/>
            <a:endParaRPr lang="es-ES_tradnl" b="1" dirty="0">
              <a:latin typeface="Arial" panose="020B0604020202020204" pitchFamily="34" charset="0"/>
              <a:cs typeface="Arial" panose="020B0604020202020204" pitchFamily="34" charset="0"/>
            </a:endParaRPr>
          </a:p>
        </p:txBody>
      </p:sp>
      <p:sp>
        <p:nvSpPr>
          <p:cNvPr id="4" name="TextBox 18">
            <a:extLst>
              <a:ext uri="{FF2B5EF4-FFF2-40B4-BE49-F238E27FC236}">
                <a16:creationId xmlns:a16="http://schemas.microsoft.com/office/drawing/2014/main" id="{19AB8AD0-7DB7-466B-B487-645CABDD4177}"/>
              </a:ext>
            </a:extLst>
          </p:cNvPr>
          <p:cNvSpPr txBox="1"/>
          <p:nvPr/>
        </p:nvSpPr>
        <p:spPr>
          <a:xfrm>
            <a:off x="1409700" y="6034758"/>
            <a:ext cx="6049108" cy="246221"/>
          </a:xfrm>
          <a:prstGeom prst="rect">
            <a:avLst/>
          </a:prstGeom>
          <a:noFill/>
        </p:spPr>
        <p:txBody>
          <a:bodyPr wrap="square" rtlCol="0">
            <a:spAutoFit/>
          </a:bodyPr>
          <a:lstStyle/>
          <a:p>
            <a:pPr>
              <a:defRPr/>
            </a:pPr>
            <a:r>
              <a:rPr lang="en-US" sz="1000" i="1" kern="0" dirty="0">
                <a:solidFill>
                  <a:srgbClr val="1D68B4"/>
                </a:solidFill>
                <a:latin typeface="Arial" panose="020B0604020202020204" pitchFamily="34" charset="0"/>
                <a:cs typeface="Arial" panose="020B0604020202020204" pitchFamily="34" charset="0"/>
              </a:rPr>
              <a:t>Singer P, et al. ESPEN guideline on clinical nutrition in the intensive care unit.  Clin </a:t>
            </a:r>
            <a:r>
              <a:rPr lang="en-US" sz="1000" i="1" kern="0" dirty="0" err="1">
                <a:solidFill>
                  <a:srgbClr val="1D68B4"/>
                </a:solidFill>
                <a:latin typeface="Arial" panose="020B0604020202020204" pitchFamily="34" charset="0"/>
                <a:cs typeface="Arial" panose="020B0604020202020204" pitchFamily="34" charset="0"/>
              </a:rPr>
              <a:t>Nutr</a:t>
            </a:r>
            <a:r>
              <a:rPr lang="en-US" sz="1000" i="1" kern="0" dirty="0">
                <a:solidFill>
                  <a:srgbClr val="1D68B4"/>
                </a:solidFill>
                <a:latin typeface="Arial" panose="020B0604020202020204" pitchFamily="34" charset="0"/>
                <a:cs typeface="Arial" panose="020B0604020202020204" pitchFamily="34" charset="0"/>
              </a:rPr>
              <a:t> 2019; 38: 48-79.  </a:t>
            </a:r>
          </a:p>
        </p:txBody>
      </p:sp>
      <p:graphicFrame>
        <p:nvGraphicFramePr>
          <p:cNvPr id="2" name="Tabla 1">
            <a:extLst>
              <a:ext uri="{FF2B5EF4-FFF2-40B4-BE49-F238E27FC236}">
                <a16:creationId xmlns:a16="http://schemas.microsoft.com/office/drawing/2014/main" id="{93553CA6-681C-4238-AB0B-C106E302F290}"/>
              </a:ext>
            </a:extLst>
          </p:cNvPr>
          <p:cNvGraphicFramePr>
            <a:graphicFrameLocks noGrp="1"/>
          </p:cNvGraphicFramePr>
          <p:nvPr>
            <p:extLst>
              <p:ext uri="{D42A27DB-BD31-4B8C-83A1-F6EECF244321}">
                <p14:modId xmlns:p14="http://schemas.microsoft.com/office/powerpoint/2010/main" val="1595003539"/>
              </p:ext>
            </p:extLst>
          </p:nvPr>
        </p:nvGraphicFramePr>
        <p:xfrm>
          <a:off x="1343025" y="1529558"/>
          <a:ext cx="9505950" cy="4396457"/>
        </p:xfrm>
        <a:graphic>
          <a:graphicData uri="http://schemas.openxmlformats.org/drawingml/2006/table">
            <a:tbl>
              <a:tblPr firstRow="1" bandRow="1">
                <a:tableStyleId>{5C22544A-7EE6-4342-B048-85BDC9FD1C3A}</a:tableStyleId>
              </a:tblPr>
              <a:tblGrid>
                <a:gridCol w="4972050">
                  <a:extLst>
                    <a:ext uri="{9D8B030D-6E8A-4147-A177-3AD203B41FA5}">
                      <a16:colId xmlns:a16="http://schemas.microsoft.com/office/drawing/2014/main" val="2657852401"/>
                    </a:ext>
                  </a:extLst>
                </a:gridCol>
                <a:gridCol w="4533900">
                  <a:extLst>
                    <a:ext uri="{9D8B030D-6E8A-4147-A177-3AD203B41FA5}">
                      <a16:colId xmlns:a16="http://schemas.microsoft.com/office/drawing/2014/main" val="683591091"/>
                    </a:ext>
                  </a:extLst>
                </a:gridCol>
              </a:tblGrid>
              <a:tr h="426613">
                <a:tc>
                  <a:txBody>
                    <a:bodyPr/>
                    <a:lstStyle/>
                    <a:p>
                      <a:pPr algn="ctr"/>
                      <a:r>
                        <a:rPr lang="es-CO" sz="2200" baseline="-25000" dirty="0">
                          <a:solidFill>
                            <a:schemeClr val="bg1">
                              <a:lumMod val="95000"/>
                            </a:schemeClr>
                          </a:solidFill>
                          <a:latin typeface="Arial" panose="020B0604020202020204" pitchFamily="34" charset="0"/>
                          <a:cs typeface="Arial" panose="020B0604020202020204" pitchFamily="34" charset="0"/>
                        </a:rPr>
                        <a:t>RECOMENDACIÓN</a:t>
                      </a:r>
                    </a:p>
                  </a:txBody>
                  <a:tcPr/>
                </a:tc>
                <a:tc>
                  <a:txBody>
                    <a:bodyPr/>
                    <a:lstStyle/>
                    <a:p>
                      <a:pPr algn="ctr"/>
                      <a:r>
                        <a:rPr lang="es-CO" sz="2200" baseline="-25000" dirty="0">
                          <a:solidFill>
                            <a:schemeClr val="bg1">
                              <a:lumMod val="95000"/>
                            </a:schemeClr>
                          </a:solidFill>
                          <a:latin typeface="Arial" panose="020B0604020202020204" pitchFamily="34" charset="0"/>
                          <a:cs typeface="Arial" panose="020B0604020202020204" pitchFamily="34" charset="0"/>
                        </a:rPr>
                        <a:t>GRADO</a:t>
                      </a:r>
                    </a:p>
                  </a:txBody>
                  <a:tcPr/>
                </a:tc>
                <a:extLst>
                  <a:ext uri="{0D108BD9-81ED-4DB2-BD59-A6C34878D82A}">
                    <a16:rowId xmlns:a16="http://schemas.microsoft.com/office/drawing/2014/main" val="440110986"/>
                  </a:ext>
                </a:extLst>
              </a:tr>
              <a:tr h="1015716">
                <a:tc>
                  <a:txBody>
                    <a:bodyPr/>
                    <a:lstStyle/>
                    <a:p>
                      <a:pPr marL="93663" indent="0" algn="just">
                        <a:tabLst>
                          <a:tab pos="4529138" algn="l"/>
                        </a:tabLst>
                      </a:pPr>
                      <a:r>
                        <a:rPr lang="es-CO" sz="2400" baseline="-25000" dirty="0">
                          <a:solidFill>
                            <a:srgbClr val="1D68B4"/>
                          </a:solidFill>
                          <a:latin typeface="Arial" panose="020B0604020202020204" pitchFamily="34" charset="0"/>
                          <a:cs typeface="Arial" panose="020B0604020202020204" pitchFamily="34" charset="0"/>
                        </a:rPr>
                        <a:t>Todo paciente cuya estancia en UCI supere las 48 horas debe considerarse en riesgo de malnutrición y es candidato para terapia médica nutricional</a:t>
                      </a:r>
                    </a:p>
                  </a:txBody>
                  <a:tcPr/>
                </a:tc>
                <a:tc>
                  <a:txBody>
                    <a:bodyPr/>
                    <a:lstStyle/>
                    <a:p>
                      <a:pPr algn="ctr"/>
                      <a:r>
                        <a:rPr lang="es-CO" sz="2400" b="1" baseline="-25000" dirty="0">
                          <a:solidFill>
                            <a:srgbClr val="1D68B4"/>
                          </a:solidFill>
                          <a:latin typeface="Arial" panose="020B0604020202020204" pitchFamily="34" charset="0"/>
                          <a:cs typeface="Arial" panose="020B0604020202020204" pitchFamily="34" charset="0"/>
                        </a:rPr>
                        <a:t>Consenso fuerte</a:t>
                      </a:r>
                    </a:p>
                  </a:txBody>
                  <a:tcPr anchor="ctr"/>
                </a:tc>
                <a:extLst>
                  <a:ext uri="{0D108BD9-81ED-4DB2-BD59-A6C34878D82A}">
                    <a16:rowId xmlns:a16="http://schemas.microsoft.com/office/drawing/2014/main" val="1776490136"/>
                  </a:ext>
                </a:extLst>
              </a:tr>
              <a:tr h="1245492">
                <a:tc>
                  <a:txBody>
                    <a:bodyPr/>
                    <a:lstStyle/>
                    <a:p>
                      <a:pPr marL="55563" indent="38100" algn="just">
                        <a:tabLst/>
                      </a:pPr>
                      <a:r>
                        <a:rPr lang="es-CO" sz="2400" baseline="-25000" dirty="0">
                          <a:solidFill>
                            <a:srgbClr val="1D68B4"/>
                          </a:solidFill>
                          <a:latin typeface="Arial" panose="020B0604020202020204" pitchFamily="34" charset="0"/>
                          <a:cs typeface="Arial" panose="020B0604020202020204" pitchFamily="34" charset="0"/>
                        </a:rPr>
                        <a:t>En pacientes no intubados que no logran cumplir con sus requerimientos nutricionales con la dieta oral considere el uso de suplementación nutricional oral antes de nutrición enteral</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CO" sz="2400" b="1" baseline="-25000" dirty="0">
                          <a:solidFill>
                            <a:srgbClr val="1D68B4"/>
                          </a:solidFill>
                          <a:latin typeface="Arial" panose="020B0604020202020204" pitchFamily="34" charset="0"/>
                          <a:cs typeface="Arial" panose="020B0604020202020204" pitchFamily="34" charset="0"/>
                        </a:rPr>
                        <a:t>Consenso fuerte</a:t>
                      </a:r>
                    </a:p>
                    <a:p>
                      <a:pPr algn="ctr"/>
                      <a:endParaRPr lang="es-CO" sz="2400" b="1" baseline="-25000" dirty="0">
                        <a:solidFill>
                          <a:srgbClr val="1D68B4"/>
                        </a:solidFill>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2551285460"/>
                  </a:ext>
                </a:extLst>
              </a:tr>
              <a:tr h="854318">
                <a:tc>
                  <a:txBody>
                    <a:bodyPr/>
                    <a:lstStyle/>
                    <a:p>
                      <a:pPr marL="93663" marR="0" lvl="0" indent="0" algn="just" defTabSz="914400" rtl="0" eaLnBrk="1" fontAlgn="auto" latinLnBrk="0" hangingPunct="1">
                        <a:lnSpc>
                          <a:spcPct val="100000"/>
                        </a:lnSpc>
                        <a:spcBef>
                          <a:spcPts val="0"/>
                        </a:spcBef>
                        <a:spcAft>
                          <a:spcPts val="0"/>
                        </a:spcAft>
                        <a:buClrTx/>
                        <a:buSzTx/>
                        <a:buFontTx/>
                        <a:buNone/>
                        <a:tabLst/>
                        <a:defRPr/>
                      </a:pPr>
                      <a:r>
                        <a:rPr lang="es-CO" sz="2400" baseline="-25000" dirty="0">
                          <a:solidFill>
                            <a:srgbClr val="1D68B4"/>
                          </a:solidFill>
                          <a:latin typeface="Arial" panose="020B0604020202020204" pitchFamily="34" charset="0"/>
                          <a:cs typeface="Arial" panose="020B0604020202020204" pitchFamily="34" charset="0"/>
                        </a:rPr>
                        <a:t>Si no es posible la nutrición por vía oral debe iniciarse nutrición enteral temprana en vez de nutrición parenteral</a:t>
                      </a:r>
                    </a:p>
                  </a:txBody>
                  <a:tcPr/>
                </a:tc>
                <a:tc>
                  <a:txBody>
                    <a:bodyPr/>
                    <a:lstStyle/>
                    <a:p>
                      <a:pPr algn="ctr"/>
                      <a:r>
                        <a:rPr lang="es-CO" sz="2400" b="1" baseline="-25000" dirty="0">
                          <a:solidFill>
                            <a:srgbClr val="1D68B4"/>
                          </a:solidFill>
                          <a:latin typeface="Arial" panose="020B0604020202020204" pitchFamily="34" charset="0"/>
                          <a:cs typeface="Arial" panose="020B0604020202020204" pitchFamily="34" charset="0"/>
                        </a:rPr>
                        <a:t>A</a:t>
                      </a:r>
                    </a:p>
                  </a:txBody>
                  <a:tcPr anchor="ctr"/>
                </a:tc>
                <a:extLst>
                  <a:ext uri="{0D108BD9-81ED-4DB2-BD59-A6C34878D82A}">
                    <a16:rowId xmlns:a16="http://schemas.microsoft.com/office/drawing/2014/main" val="80687272"/>
                  </a:ext>
                </a:extLst>
              </a:tr>
              <a:tr h="854318">
                <a:tc>
                  <a:txBody>
                    <a:bodyPr/>
                    <a:lstStyle/>
                    <a:p>
                      <a:pPr marL="55563" indent="0" algn="just">
                        <a:tabLst/>
                      </a:pPr>
                      <a:r>
                        <a:rPr lang="es-CO" sz="2400" baseline="-25000" dirty="0">
                          <a:solidFill>
                            <a:srgbClr val="1D68B4"/>
                          </a:solidFill>
                          <a:latin typeface="Arial" panose="020B0604020202020204" pitchFamily="34" charset="0"/>
                          <a:cs typeface="Arial" panose="020B0604020202020204" pitchFamily="34" charset="0"/>
                        </a:rPr>
                        <a:t>Si no es posible la nutrición por vía oral, se prefiere la nutrición enteral temprana sobre la nutrición enteral tardía</a:t>
                      </a:r>
                    </a:p>
                  </a:txBody>
                  <a:tcPr/>
                </a:tc>
                <a:tc>
                  <a:txBody>
                    <a:bodyPr/>
                    <a:lstStyle/>
                    <a:p>
                      <a:pPr algn="ctr"/>
                      <a:r>
                        <a:rPr lang="es-CO" sz="2400" b="1" baseline="-25000" dirty="0">
                          <a:solidFill>
                            <a:srgbClr val="1D68B4"/>
                          </a:solidFill>
                          <a:latin typeface="Arial" panose="020B0604020202020204" pitchFamily="34" charset="0"/>
                          <a:cs typeface="Arial" panose="020B0604020202020204" pitchFamily="34" charset="0"/>
                        </a:rPr>
                        <a:t>B</a:t>
                      </a:r>
                    </a:p>
                  </a:txBody>
                  <a:tcPr anchor="ctr"/>
                </a:tc>
                <a:extLst>
                  <a:ext uri="{0D108BD9-81ED-4DB2-BD59-A6C34878D82A}">
                    <a16:rowId xmlns:a16="http://schemas.microsoft.com/office/drawing/2014/main" val="2714831081"/>
                  </a:ext>
                </a:extLst>
              </a:tr>
            </a:tbl>
          </a:graphicData>
        </a:graphic>
      </p:graphicFrame>
    </p:spTree>
    <p:extLst>
      <p:ext uri="{BB962C8B-B14F-4D97-AF65-F5344CB8AC3E}">
        <p14:creationId xmlns:p14="http://schemas.microsoft.com/office/powerpoint/2010/main" val="1873161294"/>
      </p:ext>
    </p:extLst>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2057400" y="433391"/>
            <a:ext cx="8077200" cy="1354217"/>
          </a:xfrm>
          <a:prstGeom prst="rect">
            <a:avLst/>
          </a:prstGeom>
          <a:noFill/>
        </p:spPr>
        <p:txBody>
          <a:bodyPr wrap="square" rtlCol="0">
            <a:spAutoFit/>
          </a:bodyPr>
          <a:lstStyle/>
          <a:p>
            <a:pPr algn="ctr"/>
            <a:r>
              <a:rPr lang="es-CO" sz="3200" b="1" dirty="0">
                <a:solidFill>
                  <a:srgbClr val="1D68B4"/>
                </a:solidFill>
                <a:latin typeface="Arial" panose="020B0604020202020204" pitchFamily="34" charset="0"/>
                <a:cs typeface="Arial" panose="020B0604020202020204" pitchFamily="34" charset="0"/>
              </a:rPr>
              <a:t>Alimentación por vía oral </a:t>
            </a:r>
          </a:p>
          <a:p>
            <a:pPr algn="ctr"/>
            <a:r>
              <a:rPr lang="es-CO" sz="3200" b="1" dirty="0">
                <a:solidFill>
                  <a:srgbClr val="1D68B4"/>
                </a:solidFill>
                <a:latin typeface="Arial" panose="020B0604020202020204" pitchFamily="34" charset="0"/>
                <a:cs typeface="Arial" panose="020B0604020202020204" pitchFamily="34" charset="0"/>
              </a:rPr>
              <a:t>en el paciente crítico</a:t>
            </a:r>
          </a:p>
          <a:p>
            <a:pPr algn="ctr"/>
            <a:endParaRPr lang="es-ES_tradnl" b="1" dirty="0">
              <a:latin typeface="Arial" panose="020B0604020202020204" pitchFamily="34" charset="0"/>
              <a:cs typeface="Arial" panose="020B0604020202020204" pitchFamily="34" charset="0"/>
            </a:endParaRPr>
          </a:p>
        </p:txBody>
      </p:sp>
      <p:sp>
        <p:nvSpPr>
          <p:cNvPr id="4" name="TextBox 18">
            <a:extLst>
              <a:ext uri="{FF2B5EF4-FFF2-40B4-BE49-F238E27FC236}">
                <a16:creationId xmlns:a16="http://schemas.microsoft.com/office/drawing/2014/main" id="{19AB8AD0-7DB7-466B-B487-645CABDD4177}"/>
              </a:ext>
            </a:extLst>
          </p:cNvPr>
          <p:cNvSpPr txBox="1"/>
          <p:nvPr/>
        </p:nvSpPr>
        <p:spPr>
          <a:xfrm>
            <a:off x="2590800" y="5654580"/>
            <a:ext cx="5311806" cy="246221"/>
          </a:xfrm>
          <a:prstGeom prst="rect">
            <a:avLst/>
          </a:prstGeom>
          <a:noFill/>
        </p:spPr>
        <p:txBody>
          <a:bodyPr wrap="square" rtlCol="0">
            <a:spAutoFit/>
          </a:bodyPr>
          <a:lstStyle/>
          <a:p>
            <a:pPr>
              <a:defRPr/>
            </a:pPr>
            <a:r>
              <a:rPr lang="en-US" sz="1000" i="1" kern="0" dirty="0">
                <a:solidFill>
                  <a:srgbClr val="1D68B4"/>
                </a:solidFill>
                <a:latin typeface="Arial" panose="020B0604020202020204" pitchFamily="34" charset="0"/>
                <a:cs typeface="Arial" panose="020B0604020202020204" pitchFamily="34" charset="0"/>
              </a:rPr>
              <a:t>Peterson SJ 2011 </a:t>
            </a:r>
            <a:r>
              <a:rPr lang="en-US" sz="1000" i="1" kern="0" dirty="0" err="1">
                <a:solidFill>
                  <a:srgbClr val="1D68B4"/>
                </a:solidFill>
                <a:latin typeface="Arial" panose="020B0604020202020204" pitchFamily="34" charset="0"/>
                <a:cs typeface="Arial" panose="020B0604020202020204" pitchFamily="34" charset="0"/>
              </a:rPr>
              <a:t>Curr</a:t>
            </a:r>
            <a:r>
              <a:rPr lang="en-US" sz="1000" i="1" kern="0" dirty="0">
                <a:solidFill>
                  <a:srgbClr val="1D68B4"/>
                </a:solidFill>
                <a:latin typeface="Arial" panose="020B0604020202020204" pitchFamily="34" charset="0"/>
                <a:cs typeface="Arial" panose="020B0604020202020204" pitchFamily="34" charset="0"/>
              </a:rPr>
              <a:t> </a:t>
            </a:r>
            <a:r>
              <a:rPr lang="en-US" sz="1000" i="1" kern="0" dirty="0" err="1">
                <a:solidFill>
                  <a:srgbClr val="1D68B4"/>
                </a:solidFill>
                <a:latin typeface="Arial" panose="020B0604020202020204" pitchFamily="34" charset="0"/>
                <a:cs typeface="Arial" panose="020B0604020202020204" pitchFamily="34" charset="0"/>
              </a:rPr>
              <a:t>Opin</a:t>
            </a:r>
            <a:r>
              <a:rPr lang="en-US" sz="1000" i="1" kern="0" dirty="0">
                <a:solidFill>
                  <a:srgbClr val="1D68B4"/>
                </a:solidFill>
                <a:latin typeface="Arial" panose="020B0604020202020204" pitchFamily="34" charset="0"/>
                <a:cs typeface="Arial" panose="020B0604020202020204" pitchFamily="34" charset="0"/>
              </a:rPr>
              <a:t> </a:t>
            </a:r>
            <a:r>
              <a:rPr lang="en-US" sz="1000" i="1" kern="0" dirty="0" err="1">
                <a:solidFill>
                  <a:srgbClr val="1D68B4"/>
                </a:solidFill>
                <a:latin typeface="Arial" panose="020B0604020202020204" pitchFamily="34" charset="0"/>
                <a:cs typeface="Arial" panose="020B0604020202020204" pitchFamily="34" charset="0"/>
              </a:rPr>
              <a:t>Nutr</a:t>
            </a:r>
            <a:r>
              <a:rPr lang="en-US" sz="1000" i="1" kern="0" dirty="0">
                <a:solidFill>
                  <a:srgbClr val="1D68B4"/>
                </a:solidFill>
                <a:latin typeface="Arial" panose="020B0604020202020204" pitchFamily="34" charset="0"/>
                <a:cs typeface="Arial" panose="020B0604020202020204" pitchFamily="34" charset="0"/>
              </a:rPr>
              <a:t> </a:t>
            </a:r>
            <a:r>
              <a:rPr lang="en-US" sz="1000" i="1" kern="0" dirty="0" err="1">
                <a:solidFill>
                  <a:srgbClr val="1D68B4"/>
                </a:solidFill>
                <a:latin typeface="Arial" panose="020B0604020202020204" pitchFamily="34" charset="0"/>
                <a:cs typeface="Arial" panose="020B0604020202020204" pitchFamily="34" charset="0"/>
              </a:rPr>
              <a:t>Metab</a:t>
            </a:r>
            <a:r>
              <a:rPr lang="en-US" sz="1000" i="1" kern="0" dirty="0">
                <a:solidFill>
                  <a:srgbClr val="1D68B4"/>
                </a:solidFill>
                <a:latin typeface="Arial" panose="020B0604020202020204" pitchFamily="34" charset="0"/>
                <a:cs typeface="Arial" panose="020B0604020202020204" pitchFamily="34" charset="0"/>
              </a:rPr>
              <a:t> Care 2011; 14: 182-185.</a:t>
            </a:r>
          </a:p>
        </p:txBody>
      </p:sp>
      <p:sp>
        <p:nvSpPr>
          <p:cNvPr id="5" name="Rectangle 3">
            <a:extLst>
              <a:ext uri="{FF2B5EF4-FFF2-40B4-BE49-F238E27FC236}">
                <a16:creationId xmlns:a16="http://schemas.microsoft.com/office/drawing/2014/main" id="{CD61434A-2CFF-4403-BCCD-F4352E1A3507}"/>
              </a:ext>
            </a:extLst>
          </p:cNvPr>
          <p:cNvSpPr txBox="1">
            <a:spLocks noChangeArrowheads="1"/>
          </p:cNvSpPr>
          <p:nvPr/>
        </p:nvSpPr>
        <p:spPr bwMode="auto">
          <a:xfrm>
            <a:off x="2190750" y="2380190"/>
            <a:ext cx="8077200" cy="367240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algn="just"/>
            <a:r>
              <a:rPr lang="es-CO" sz="2400" dirty="0">
                <a:solidFill>
                  <a:srgbClr val="185BA1"/>
                </a:solidFill>
                <a:latin typeface="Arial" panose="020B0604020202020204" pitchFamily="34" charset="0"/>
                <a:cs typeface="Arial" panose="020B0604020202020204" pitchFamily="34" charset="0"/>
              </a:rPr>
              <a:t>La vía oral se prefiere cuando la ingesta está conservada solamente si los requerimientos nutricionales se cumplen.</a:t>
            </a:r>
          </a:p>
          <a:p>
            <a:endParaRPr lang="es-CO" sz="2400" dirty="0">
              <a:solidFill>
                <a:srgbClr val="185BA1"/>
              </a:solidFill>
              <a:latin typeface="Arial" panose="020B0604020202020204" pitchFamily="34" charset="0"/>
              <a:cs typeface="Arial" panose="020B0604020202020204" pitchFamily="34" charset="0"/>
            </a:endParaRPr>
          </a:p>
          <a:p>
            <a:r>
              <a:rPr lang="es-CO" sz="2400" dirty="0">
                <a:solidFill>
                  <a:srgbClr val="185BA1"/>
                </a:solidFill>
                <a:latin typeface="Arial" panose="020B0604020202020204" pitchFamily="34" charset="0"/>
                <a:cs typeface="Arial" panose="020B0604020202020204" pitchFamily="34" charset="0"/>
              </a:rPr>
              <a:t>La ingesta oral inadecuada es frecuente durante la enfermedad crítica por múltiples factores.</a:t>
            </a:r>
          </a:p>
          <a:p>
            <a:endParaRPr lang="es-CO" sz="2400" dirty="0">
              <a:solidFill>
                <a:srgbClr val="185BA1"/>
              </a:solidFill>
              <a:latin typeface="Arial" panose="020B0604020202020204" pitchFamily="34" charset="0"/>
              <a:cs typeface="Arial" panose="020B0604020202020204" pitchFamily="34" charset="0"/>
            </a:endParaRPr>
          </a:p>
          <a:p>
            <a:r>
              <a:rPr lang="es-CO" sz="2400" dirty="0">
                <a:solidFill>
                  <a:srgbClr val="185BA1"/>
                </a:solidFill>
                <a:latin typeface="Arial" panose="020B0604020202020204" pitchFamily="34" charset="0"/>
                <a:cs typeface="Arial" panose="020B0604020202020204" pitchFamily="34" charset="0"/>
              </a:rPr>
              <a:t>Seguimiento diario a la ingesta por alto riesgo de déficit calórico y proteico.</a:t>
            </a:r>
          </a:p>
        </p:txBody>
      </p:sp>
    </p:spTree>
    <p:extLst>
      <p:ext uri="{BB962C8B-B14F-4D97-AF65-F5344CB8AC3E}">
        <p14:creationId xmlns:p14="http://schemas.microsoft.com/office/powerpoint/2010/main" val="3179649685"/>
      </p:ext>
    </p:extLst>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7" name="Text Box 6"/>
          <p:cNvSpPr txBox="1">
            <a:spLocks noChangeArrowheads="1"/>
          </p:cNvSpPr>
          <p:nvPr/>
        </p:nvSpPr>
        <p:spPr bwMode="auto">
          <a:xfrm>
            <a:off x="7016385" y="5099958"/>
            <a:ext cx="3276600" cy="307777"/>
          </a:xfrm>
          <a:prstGeom prst="rect">
            <a:avLst/>
          </a:prstGeom>
          <a:noFill/>
          <a:ln w="9525">
            <a:noFill/>
            <a:miter lim="800000"/>
            <a:headEnd/>
            <a:tailEnd/>
          </a:ln>
        </p:spPr>
        <p:txBody>
          <a:bodyPr wrap="square">
            <a:prstTxWarp prst="textNoShape">
              <a:avLst/>
            </a:prstTxWarp>
            <a:spAutoFit/>
          </a:bodyPr>
          <a:lstStyle/>
          <a:p>
            <a:pPr algn="ctr">
              <a:spcBef>
                <a:spcPct val="50000"/>
              </a:spcBef>
            </a:pPr>
            <a:r>
              <a:rPr lang="es-CO" sz="1400" i="1" dirty="0">
                <a:solidFill>
                  <a:srgbClr val="1D68B4"/>
                </a:solidFill>
              </a:rPr>
              <a:t>“Si el intestino funciona úselo”</a:t>
            </a:r>
          </a:p>
        </p:txBody>
      </p:sp>
      <p:sp>
        <p:nvSpPr>
          <p:cNvPr id="8198" name="TextBox 13"/>
          <p:cNvSpPr txBox="1">
            <a:spLocks noChangeArrowheads="1"/>
          </p:cNvSpPr>
          <p:nvPr/>
        </p:nvSpPr>
        <p:spPr bwMode="auto">
          <a:xfrm>
            <a:off x="621103" y="5725323"/>
            <a:ext cx="11419374" cy="707886"/>
          </a:xfrm>
          <a:prstGeom prst="rect">
            <a:avLst/>
          </a:prstGeom>
          <a:noFill/>
          <a:ln w="9525">
            <a:noFill/>
            <a:miter lim="800000"/>
            <a:headEnd/>
            <a:tailEnd/>
          </a:ln>
        </p:spPr>
        <p:txBody>
          <a:bodyPr wrap="square">
            <a:prstTxWarp prst="textNoShape">
              <a:avLst/>
            </a:prstTxWarp>
            <a:spAutoFit/>
          </a:bodyPr>
          <a:lstStyle/>
          <a:p>
            <a:r>
              <a:rPr lang="en-US" sz="1000" i="1" dirty="0" err="1">
                <a:solidFill>
                  <a:srgbClr val="1D68B4"/>
                </a:solidFill>
                <a:latin typeface="Arial" panose="020B0604020202020204" pitchFamily="34" charset="0"/>
                <a:ea typeface="Arial"/>
                <a:cs typeface="Arial" panose="020B0604020202020204" pitchFamily="34" charset="0"/>
              </a:rPr>
              <a:t>McClave</a:t>
            </a:r>
            <a:r>
              <a:rPr lang="en-US" sz="1000" i="1" dirty="0">
                <a:solidFill>
                  <a:srgbClr val="1D68B4"/>
                </a:solidFill>
                <a:latin typeface="Arial" panose="020B0604020202020204" pitchFamily="34" charset="0"/>
                <a:ea typeface="Arial"/>
                <a:cs typeface="Arial" panose="020B0604020202020204" pitchFamily="34" charset="0"/>
              </a:rPr>
              <a:t> SA, et al. </a:t>
            </a:r>
            <a:r>
              <a:rPr lang="en-US" sz="1000" i="1" dirty="0" err="1">
                <a:solidFill>
                  <a:srgbClr val="1D68B4"/>
                </a:solidFill>
                <a:latin typeface="Arial" panose="020B0604020202020204" pitchFamily="34" charset="0"/>
                <a:ea typeface="Arial"/>
                <a:cs typeface="Arial" panose="020B0604020202020204" pitchFamily="34" charset="0"/>
              </a:rPr>
              <a:t>Nutr</a:t>
            </a:r>
            <a:r>
              <a:rPr lang="en-US" sz="1000" i="1" dirty="0">
                <a:solidFill>
                  <a:srgbClr val="1D68B4"/>
                </a:solidFill>
                <a:latin typeface="Arial" panose="020B0604020202020204" pitchFamily="34" charset="0"/>
                <a:ea typeface="Arial"/>
                <a:cs typeface="Arial" panose="020B0604020202020204" pitchFamily="34" charset="0"/>
              </a:rPr>
              <a:t> </a:t>
            </a:r>
            <a:r>
              <a:rPr lang="en-US" sz="1000" i="1" dirty="0" err="1">
                <a:solidFill>
                  <a:srgbClr val="1D68B4"/>
                </a:solidFill>
                <a:latin typeface="Arial" panose="020B0604020202020204" pitchFamily="34" charset="0"/>
                <a:ea typeface="Arial"/>
                <a:cs typeface="Arial" panose="020B0604020202020204" pitchFamily="34" charset="0"/>
              </a:rPr>
              <a:t>Clin</a:t>
            </a:r>
            <a:r>
              <a:rPr lang="en-US" sz="1000" i="1" dirty="0">
                <a:solidFill>
                  <a:srgbClr val="1D68B4"/>
                </a:solidFill>
                <a:latin typeface="Arial" panose="020B0604020202020204" pitchFamily="34" charset="0"/>
                <a:ea typeface="Arial"/>
                <a:cs typeface="Arial" panose="020B0604020202020204" pitchFamily="34" charset="0"/>
              </a:rPr>
              <a:t> </a:t>
            </a:r>
            <a:r>
              <a:rPr lang="en-US" sz="1000" i="1" dirty="0" err="1">
                <a:solidFill>
                  <a:srgbClr val="1D68B4"/>
                </a:solidFill>
                <a:latin typeface="Arial" panose="020B0604020202020204" pitchFamily="34" charset="0"/>
                <a:ea typeface="Arial"/>
                <a:cs typeface="Arial" panose="020B0604020202020204" pitchFamily="34" charset="0"/>
              </a:rPr>
              <a:t>Pract</a:t>
            </a:r>
            <a:r>
              <a:rPr lang="en-US" sz="1000" i="1" dirty="0">
                <a:solidFill>
                  <a:srgbClr val="1D68B4"/>
                </a:solidFill>
                <a:latin typeface="Arial" panose="020B0604020202020204" pitchFamily="34" charset="0"/>
                <a:ea typeface="Arial"/>
                <a:cs typeface="Arial" panose="020B0604020202020204" pitchFamily="34" charset="0"/>
              </a:rPr>
              <a:t> 2009;24:305.315. Hanna MK, et al. </a:t>
            </a:r>
            <a:r>
              <a:rPr lang="en-US" sz="1000" i="1" dirty="0">
                <a:solidFill>
                  <a:srgbClr val="1D68B4"/>
                </a:solidFill>
                <a:latin typeface="Arial" panose="020B0604020202020204" pitchFamily="34" charset="0"/>
                <a:cs typeface="Arial" panose="020B0604020202020204" pitchFamily="34" charset="0"/>
              </a:rPr>
              <a:t>JPEN J </a:t>
            </a:r>
            <a:r>
              <a:rPr lang="en-US" sz="1000" i="1" dirty="0" err="1">
                <a:solidFill>
                  <a:srgbClr val="1D68B4"/>
                </a:solidFill>
                <a:latin typeface="Arial" panose="020B0604020202020204" pitchFamily="34" charset="0"/>
                <a:cs typeface="Arial" panose="020B0604020202020204" pitchFamily="34" charset="0"/>
              </a:rPr>
              <a:t>Parenter</a:t>
            </a:r>
            <a:r>
              <a:rPr lang="en-US" sz="1000" i="1" dirty="0">
                <a:solidFill>
                  <a:srgbClr val="1D68B4"/>
                </a:solidFill>
                <a:latin typeface="Arial" panose="020B0604020202020204" pitchFamily="34" charset="0"/>
                <a:cs typeface="Arial" panose="020B0604020202020204" pitchFamily="34" charset="0"/>
              </a:rPr>
              <a:t> </a:t>
            </a:r>
            <a:r>
              <a:rPr lang="en-US" sz="1000" i="1" dirty="0" err="1">
                <a:solidFill>
                  <a:srgbClr val="1D68B4"/>
                </a:solidFill>
                <a:latin typeface="Arial" panose="020B0604020202020204" pitchFamily="34" charset="0"/>
                <a:cs typeface="Arial" panose="020B0604020202020204" pitchFamily="34" charset="0"/>
              </a:rPr>
              <a:t>Enteral</a:t>
            </a:r>
            <a:r>
              <a:rPr lang="en-US" sz="1000" i="1" dirty="0">
                <a:solidFill>
                  <a:srgbClr val="1D68B4"/>
                </a:solidFill>
                <a:latin typeface="Arial" panose="020B0604020202020204" pitchFamily="34" charset="0"/>
                <a:cs typeface="Arial" panose="020B0604020202020204" pitchFamily="34" charset="0"/>
              </a:rPr>
              <a:t> </a:t>
            </a:r>
            <a:r>
              <a:rPr lang="en-US" sz="1000" i="1" dirty="0" err="1">
                <a:solidFill>
                  <a:srgbClr val="1D68B4"/>
                </a:solidFill>
                <a:latin typeface="Arial" panose="020B0604020202020204" pitchFamily="34" charset="0"/>
                <a:cs typeface="Arial" panose="020B0604020202020204" pitchFamily="34" charset="0"/>
              </a:rPr>
              <a:t>Nutr</a:t>
            </a:r>
            <a:r>
              <a:rPr lang="en-US" sz="1000" i="1" dirty="0">
                <a:solidFill>
                  <a:srgbClr val="1D68B4"/>
                </a:solidFill>
                <a:latin typeface="Arial" panose="020B0604020202020204" pitchFamily="34" charset="0"/>
                <a:ea typeface="Arial"/>
                <a:cs typeface="Arial" panose="020B0604020202020204" pitchFamily="34" charset="0"/>
              </a:rPr>
              <a:t> 2000;24:261-269. </a:t>
            </a:r>
          </a:p>
          <a:p>
            <a:r>
              <a:rPr lang="en-US" sz="1000" i="1" dirty="0">
                <a:solidFill>
                  <a:srgbClr val="1D68B4"/>
                </a:solidFill>
                <a:latin typeface="Arial" panose="020B0604020202020204" pitchFamily="34" charset="0"/>
                <a:ea typeface="Arial"/>
                <a:cs typeface="Arial" panose="020B0604020202020204" pitchFamily="34" charset="0"/>
              </a:rPr>
              <a:t>May 2015 Updated of the Canadian Clinical Practice Guidelines for Nutrition Support in Mechanically Ventilated Patients. https://www.criticalcarenutrition.com/resources/cpgs/past-guidelines/2015</a:t>
            </a:r>
            <a:r>
              <a:rPr lang="en-US" sz="1000" i="1" dirty="0">
                <a:solidFill>
                  <a:srgbClr val="595959"/>
                </a:solidFill>
                <a:latin typeface="Arial" panose="020B0604020202020204" pitchFamily="34" charset="0"/>
                <a:ea typeface="Arial"/>
                <a:cs typeface="Arial" panose="020B0604020202020204" pitchFamily="34" charset="0"/>
              </a:rPr>
              <a:t> </a:t>
            </a:r>
          </a:p>
          <a:p>
            <a:endParaRPr lang="en-US" sz="1000" dirty="0">
              <a:solidFill>
                <a:srgbClr val="595959"/>
              </a:solidFill>
              <a:latin typeface="Arial" panose="020B0604020202020204" pitchFamily="34" charset="0"/>
              <a:cs typeface="Arial" panose="020B0604020202020204" pitchFamily="34" charset="0"/>
            </a:endParaRPr>
          </a:p>
          <a:p>
            <a:endParaRPr lang="en-US" sz="1000" dirty="0">
              <a:solidFill>
                <a:srgbClr val="595959"/>
              </a:solidFill>
              <a:latin typeface="Arial" panose="020B0604020202020204" pitchFamily="34" charset="0"/>
              <a:cs typeface="Arial" panose="020B0604020202020204" pitchFamily="34" charset="0"/>
            </a:endParaRPr>
          </a:p>
        </p:txBody>
      </p:sp>
      <p:sp>
        <p:nvSpPr>
          <p:cNvPr id="7" name="Title 6"/>
          <p:cNvSpPr>
            <a:spLocks noGrp="1"/>
          </p:cNvSpPr>
          <p:nvPr>
            <p:ph type="title"/>
          </p:nvPr>
        </p:nvSpPr>
        <p:spPr>
          <a:xfrm>
            <a:off x="2074862" y="258474"/>
            <a:ext cx="8042275" cy="1123293"/>
          </a:xfrm>
        </p:spPr>
        <p:txBody>
          <a:bodyPr/>
          <a:lstStyle/>
          <a:p>
            <a:pPr algn="ctr"/>
            <a:r>
              <a:rPr lang="es-CO" sz="3200" b="1" dirty="0">
                <a:solidFill>
                  <a:srgbClr val="1969B5"/>
                </a:solidFill>
                <a:latin typeface="Arial" panose="020B0604020202020204" pitchFamily="34" charset="0"/>
                <a:cs typeface="Arial" panose="020B0604020202020204" pitchFamily="34" charset="0"/>
              </a:rPr>
              <a:t>La terapia de nutrición enteral</a:t>
            </a:r>
            <a:br>
              <a:rPr lang="es-CO" sz="3200" b="1" dirty="0">
                <a:solidFill>
                  <a:srgbClr val="1969B5"/>
                </a:solidFill>
                <a:latin typeface="Arial" panose="020B0604020202020204" pitchFamily="34" charset="0"/>
                <a:cs typeface="Arial" panose="020B0604020202020204" pitchFamily="34" charset="0"/>
              </a:rPr>
            </a:br>
            <a:r>
              <a:rPr lang="es-CO" sz="3200" b="1" dirty="0">
                <a:solidFill>
                  <a:srgbClr val="1969B5"/>
                </a:solidFill>
                <a:latin typeface="Arial" panose="020B0604020202020204" pitchFamily="34" charset="0"/>
                <a:cs typeface="Arial" panose="020B0604020202020204" pitchFamily="34" charset="0"/>
              </a:rPr>
              <a:t>es preferible a la parenteral</a:t>
            </a:r>
            <a:endParaRPr lang="es-CO" sz="3200" b="1" dirty="0">
              <a:latin typeface="Arial" panose="020B0604020202020204" pitchFamily="34" charset="0"/>
              <a:cs typeface="Arial" panose="020B0604020202020204" pitchFamily="34" charset="0"/>
            </a:endParaRPr>
          </a:p>
        </p:txBody>
      </p:sp>
      <p:pic>
        <p:nvPicPr>
          <p:cNvPr id="8" name="Picture 7" descr="hhombre.jpg"/>
          <p:cNvPicPr>
            <a:picLocks noChangeAspect="1"/>
          </p:cNvPicPr>
          <p:nvPr/>
        </p:nvPicPr>
        <p:blipFill>
          <a:blip r:embed="rId3"/>
          <a:stretch>
            <a:fillRect/>
          </a:stretch>
        </p:blipFill>
        <p:spPr>
          <a:xfrm>
            <a:off x="7549598" y="2066070"/>
            <a:ext cx="3446954" cy="2971800"/>
          </a:xfrm>
          <a:prstGeom prst="rect">
            <a:avLst/>
          </a:prstGeom>
          <a:ln w="41275">
            <a:solidFill>
              <a:schemeClr val="bg1"/>
            </a:solidFill>
          </a:ln>
        </p:spPr>
      </p:pic>
      <p:sp>
        <p:nvSpPr>
          <p:cNvPr id="11" name="TextBox 10"/>
          <p:cNvSpPr txBox="1"/>
          <p:nvPr/>
        </p:nvSpPr>
        <p:spPr>
          <a:xfrm>
            <a:off x="621103" y="1762455"/>
            <a:ext cx="6488943" cy="3785652"/>
          </a:xfrm>
          <a:prstGeom prst="rect">
            <a:avLst/>
          </a:prstGeom>
          <a:noFill/>
        </p:spPr>
        <p:txBody>
          <a:bodyPr wrap="square" rtlCol="0">
            <a:spAutoFit/>
          </a:bodyPr>
          <a:lstStyle/>
          <a:p>
            <a:pPr marL="360000" indent="-360000">
              <a:buFont typeface="Wingdings" charset="2"/>
              <a:buChar char="v"/>
            </a:pPr>
            <a:r>
              <a:rPr lang="en-US" sz="2000" b="1" dirty="0">
                <a:solidFill>
                  <a:srgbClr val="185BA1"/>
                </a:solidFill>
                <a:latin typeface="Arial" panose="020B0604020202020204" pitchFamily="34" charset="0"/>
                <a:cs typeface="Arial" panose="020B0604020202020204" pitchFamily="34" charset="0"/>
              </a:rPr>
              <a:t>La </a:t>
            </a:r>
            <a:r>
              <a:rPr lang="es-CO" sz="2000" b="1" dirty="0">
                <a:solidFill>
                  <a:srgbClr val="185BA1"/>
                </a:solidFill>
                <a:latin typeface="Arial" panose="020B0604020202020204" pitchFamily="34" charset="0"/>
                <a:cs typeface="Arial" panose="020B0604020202020204" pitchFamily="34" charset="0"/>
              </a:rPr>
              <a:t>presencia de nutrientes enterales</a:t>
            </a:r>
          </a:p>
          <a:p>
            <a:pPr marL="360000" indent="-360000"/>
            <a:r>
              <a:rPr lang="es-CO" sz="2000" b="1" dirty="0">
                <a:solidFill>
                  <a:srgbClr val="185BA1"/>
                </a:solidFill>
                <a:latin typeface="Arial" panose="020B0604020202020204" pitchFamily="34" charset="0"/>
                <a:cs typeface="Arial" panose="020B0604020202020204" pitchFamily="34" charset="0"/>
              </a:rPr>
              <a:t>	mantiene la función e integridad gastrointestinal</a:t>
            </a:r>
          </a:p>
          <a:p>
            <a:pPr marL="360000" indent="-360000">
              <a:buFont typeface="Wingdings" charset="2"/>
              <a:buChar char="v"/>
            </a:pPr>
            <a:r>
              <a:rPr lang="es-CO" sz="2000" b="1" dirty="0">
                <a:solidFill>
                  <a:srgbClr val="185BA1"/>
                </a:solidFill>
                <a:latin typeface="Arial" panose="020B0604020202020204" pitchFamily="34" charset="0"/>
                <a:cs typeface="Arial" panose="020B0604020202020204" pitchFamily="34" charset="0"/>
              </a:rPr>
              <a:t>Ayuda al sistema inmunológico</a:t>
            </a:r>
          </a:p>
          <a:p>
            <a:pPr marL="540000" indent="-180000">
              <a:buFont typeface="Arial"/>
              <a:buChar char="•"/>
            </a:pPr>
            <a:r>
              <a:rPr lang="es-CO" sz="2000" dirty="0">
                <a:solidFill>
                  <a:srgbClr val="185BA1"/>
                </a:solidFill>
                <a:latin typeface="Arial" panose="020B0604020202020204" pitchFamily="34" charset="0"/>
                <a:cs typeface="Arial" panose="020B0604020202020204" pitchFamily="34" charset="0"/>
              </a:rPr>
              <a:t>Tejido linfoide asociado con el intestino.</a:t>
            </a:r>
          </a:p>
          <a:p>
            <a:pPr marL="540000" indent="-180000">
              <a:buFont typeface="Arial"/>
              <a:buChar char="•"/>
            </a:pPr>
            <a:r>
              <a:rPr lang="es-CO" sz="2000" dirty="0">
                <a:solidFill>
                  <a:srgbClr val="185BA1"/>
                </a:solidFill>
                <a:latin typeface="Arial" panose="020B0604020202020204" pitchFamily="34" charset="0"/>
                <a:cs typeface="Arial" panose="020B0604020202020204" pitchFamily="34" charset="0"/>
              </a:rPr>
              <a:t>Mantiene las células inmunitarias y la producción de lg.  A.</a:t>
            </a:r>
          </a:p>
          <a:p>
            <a:pPr marL="540000" indent="-180000">
              <a:buFont typeface="Arial"/>
              <a:buChar char="•"/>
            </a:pPr>
            <a:r>
              <a:rPr lang="es-CO" sz="2000" dirty="0">
                <a:solidFill>
                  <a:srgbClr val="185BA1"/>
                </a:solidFill>
                <a:latin typeface="Arial" panose="020B0604020202020204" pitchFamily="34" charset="0"/>
                <a:cs typeface="Arial" panose="020B0604020202020204" pitchFamily="34" charset="0"/>
              </a:rPr>
              <a:t>Estimula la contractilidad gastrointestinal y la liberación de sustancias tróficas.</a:t>
            </a:r>
          </a:p>
          <a:p>
            <a:pPr marL="540000" indent="-180000">
              <a:buFont typeface="Arial"/>
              <a:buChar char="•"/>
            </a:pPr>
            <a:r>
              <a:rPr lang="es-CO" sz="2000" dirty="0">
                <a:solidFill>
                  <a:srgbClr val="185BA1"/>
                </a:solidFill>
                <a:latin typeface="Arial" panose="020B0604020202020204" pitchFamily="34" charset="0"/>
                <a:cs typeface="Arial" panose="020B0604020202020204" pitchFamily="34" charset="0"/>
              </a:rPr>
              <a:t>Mantiene defensas no específicas; moco, ácido gástrico, sales biliares, descamación, micro flora.</a:t>
            </a:r>
          </a:p>
          <a:p>
            <a:pPr marL="540000" indent="-180000">
              <a:buFont typeface="Arial"/>
              <a:buChar char="•"/>
            </a:pPr>
            <a:r>
              <a:rPr lang="es-CO" sz="2000" dirty="0">
                <a:solidFill>
                  <a:srgbClr val="185BA1"/>
                </a:solidFill>
                <a:latin typeface="Arial" panose="020B0604020202020204" pitchFamily="34" charset="0"/>
                <a:cs typeface="Arial" panose="020B0604020202020204" pitchFamily="34" charset="0"/>
              </a:rPr>
              <a:t>Evita las infecciones asociadas con la nutrición parenteral y las alteraciones metabólicas de esta.</a:t>
            </a:r>
          </a:p>
        </p:txBody>
      </p:sp>
    </p:spTree>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20409" y="1672486"/>
            <a:ext cx="6980237" cy="3375283"/>
          </a:xfrm>
          <a:prstGeom prst="rect">
            <a:avLst/>
          </a:prstGeom>
          <a:noFill/>
        </p:spPr>
        <p:txBody>
          <a:bodyPr wrap="square" rtlCol="0">
            <a:spAutoFit/>
          </a:bodyPr>
          <a:lstStyle/>
          <a:p>
            <a:pPr>
              <a:lnSpc>
                <a:spcPts val="3180"/>
              </a:lnSpc>
            </a:pPr>
            <a:endParaRPr lang="es-CO" sz="2400" dirty="0">
              <a:solidFill>
                <a:srgbClr val="1969B5"/>
              </a:solidFill>
              <a:latin typeface="Arial" panose="020B0604020202020204" pitchFamily="34" charset="0"/>
              <a:cs typeface="Arial" panose="020B0604020202020204" pitchFamily="34" charset="0"/>
            </a:endParaRPr>
          </a:p>
          <a:p>
            <a:pPr marL="270000" indent="277200">
              <a:lnSpc>
                <a:spcPts val="3180"/>
              </a:lnSpc>
              <a:buFont typeface="Arial"/>
              <a:buChar char="•"/>
            </a:pPr>
            <a:r>
              <a:rPr lang="es-CO" sz="2400" dirty="0">
                <a:solidFill>
                  <a:srgbClr val="185BA1"/>
                </a:solidFill>
                <a:latin typeface="Arial" panose="020B0604020202020204" pitchFamily="34" charset="0"/>
                <a:cs typeface="Arial" panose="020B0604020202020204" pitchFamily="34" charset="0"/>
              </a:rPr>
              <a:t>Morbilidad reducida en la unidad de</a:t>
            </a:r>
          </a:p>
          <a:p>
            <a:pPr marL="270000" indent="277200">
              <a:lnSpc>
                <a:spcPts val="3180"/>
              </a:lnSpc>
            </a:pPr>
            <a:r>
              <a:rPr lang="es-CO" sz="2400" dirty="0">
                <a:solidFill>
                  <a:srgbClr val="185BA1"/>
                </a:solidFill>
                <a:latin typeface="Arial" panose="020B0604020202020204" pitchFamily="34" charset="0"/>
                <a:cs typeface="Arial" panose="020B0604020202020204" pitchFamily="34" charset="0"/>
              </a:rPr>
              <a:t>cuidados intensivos y en el hospital.</a:t>
            </a:r>
          </a:p>
          <a:p>
            <a:pPr marL="270000" indent="277200">
              <a:lnSpc>
                <a:spcPts val="3180"/>
              </a:lnSpc>
              <a:buFont typeface="Arial"/>
              <a:buChar char="•"/>
            </a:pPr>
            <a:r>
              <a:rPr lang="es-CO" sz="2400" dirty="0">
                <a:solidFill>
                  <a:srgbClr val="185BA1"/>
                </a:solidFill>
                <a:latin typeface="Arial" panose="020B0604020202020204" pitchFamily="34" charset="0"/>
                <a:cs typeface="Arial" panose="020B0604020202020204" pitchFamily="34" charset="0"/>
              </a:rPr>
              <a:t>Menor estrés oxidativo postoperatorio.</a:t>
            </a:r>
          </a:p>
          <a:p>
            <a:pPr marL="270000" indent="277200">
              <a:lnSpc>
                <a:spcPts val="3180"/>
              </a:lnSpc>
              <a:buFont typeface="Arial"/>
              <a:buChar char="•"/>
            </a:pPr>
            <a:r>
              <a:rPr lang="es-CO" sz="2400" dirty="0">
                <a:solidFill>
                  <a:srgbClr val="185BA1"/>
                </a:solidFill>
                <a:latin typeface="Arial" panose="020B0604020202020204" pitchFamily="34" charset="0"/>
                <a:cs typeface="Arial" panose="020B0604020202020204" pitchFamily="34" charset="0"/>
              </a:rPr>
              <a:t>Riesgo reducido de complicaciones</a:t>
            </a:r>
          </a:p>
          <a:p>
            <a:pPr marL="270000" indent="277200">
              <a:lnSpc>
                <a:spcPts val="3180"/>
              </a:lnSpc>
            </a:pPr>
            <a:r>
              <a:rPr lang="es-CO" sz="2400" dirty="0">
                <a:solidFill>
                  <a:srgbClr val="185BA1"/>
                </a:solidFill>
                <a:latin typeface="Arial" panose="020B0604020202020204" pitchFamily="34" charset="0"/>
                <a:cs typeface="Arial" panose="020B0604020202020204" pitchFamily="34" charset="0"/>
              </a:rPr>
              <a:t>postoperatorias del tracto gastrointestinal.</a:t>
            </a:r>
          </a:p>
          <a:p>
            <a:pPr marL="270000" indent="277200">
              <a:lnSpc>
                <a:spcPts val="3180"/>
              </a:lnSpc>
              <a:buFont typeface="Arial"/>
              <a:buChar char="•"/>
            </a:pPr>
            <a:r>
              <a:rPr lang="es-CO" sz="2400" dirty="0">
                <a:solidFill>
                  <a:srgbClr val="185BA1"/>
                </a:solidFill>
                <a:latin typeface="Arial" panose="020B0604020202020204" pitchFamily="34" charset="0"/>
                <a:cs typeface="Arial" panose="020B0604020202020204" pitchFamily="34" charset="0"/>
              </a:rPr>
              <a:t>Menos complicaciones infecciosas.</a:t>
            </a:r>
          </a:p>
          <a:p>
            <a:pPr marL="270000" indent="277200">
              <a:lnSpc>
                <a:spcPts val="3180"/>
              </a:lnSpc>
              <a:buFont typeface="Arial"/>
              <a:buChar char="•"/>
            </a:pPr>
            <a:r>
              <a:rPr lang="es-CO" sz="2400" dirty="0">
                <a:solidFill>
                  <a:srgbClr val="185BA1"/>
                </a:solidFill>
                <a:latin typeface="Arial" panose="020B0604020202020204" pitchFamily="34" charset="0"/>
                <a:cs typeface="Arial" panose="020B0604020202020204" pitchFamily="34" charset="0"/>
              </a:rPr>
              <a:t>Mayor ingesta energética y proteica.</a:t>
            </a:r>
          </a:p>
        </p:txBody>
      </p:sp>
      <p:pic>
        <p:nvPicPr>
          <p:cNvPr id="5" name="Picture 4" descr="relojj.jpg"/>
          <p:cNvPicPr>
            <a:picLocks noChangeAspect="1"/>
          </p:cNvPicPr>
          <p:nvPr/>
        </p:nvPicPr>
        <p:blipFill>
          <a:blip r:embed="rId3"/>
          <a:stretch>
            <a:fillRect/>
          </a:stretch>
        </p:blipFill>
        <p:spPr>
          <a:xfrm>
            <a:off x="7772522" y="1672486"/>
            <a:ext cx="2180371" cy="3996773"/>
          </a:xfrm>
          <a:prstGeom prst="rect">
            <a:avLst/>
          </a:prstGeom>
        </p:spPr>
      </p:pic>
      <p:sp>
        <p:nvSpPr>
          <p:cNvPr id="6" name="TextBox 5"/>
          <p:cNvSpPr txBox="1"/>
          <p:nvPr/>
        </p:nvSpPr>
        <p:spPr>
          <a:xfrm>
            <a:off x="1406160" y="5799937"/>
            <a:ext cx="8832484" cy="400110"/>
          </a:xfrm>
          <a:prstGeom prst="rect">
            <a:avLst/>
          </a:prstGeom>
          <a:noFill/>
        </p:spPr>
        <p:txBody>
          <a:bodyPr wrap="square" rtlCol="0">
            <a:spAutoFit/>
          </a:bodyPr>
          <a:lstStyle/>
          <a:p>
            <a:r>
              <a:rPr lang="en-US" sz="1000" i="1" dirty="0">
                <a:solidFill>
                  <a:srgbClr val="1D68B4"/>
                </a:solidFill>
                <a:latin typeface="Arial" panose="020B0604020202020204" pitchFamily="34" charset="0"/>
                <a:ea typeface="Arial"/>
                <a:cs typeface="Arial" panose="020B0604020202020204" pitchFamily="34" charset="0"/>
              </a:rPr>
              <a:t>May 2015 Updated of the Canadian Clinical Practice Guidelines for Nutrition Support in Mechanically Ventilated Patients. </a:t>
            </a:r>
            <a:r>
              <a:rPr lang="en-US" sz="1000" i="1" dirty="0">
                <a:solidFill>
                  <a:srgbClr val="1D68B4"/>
                </a:solidFill>
                <a:latin typeface="Arial" panose="020B0604020202020204" pitchFamily="34" charset="0"/>
                <a:ea typeface="Arial"/>
                <a:cs typeface="Arial" panose="020B0604020202020204" pitchFamily="34" charset="0"/>
                <a:hlinkClick r:id="rId4"/>
              </a:rPr>
              <a:t>https://www.criticalcarenutrition.com/resources/cpgs/past-guidelines/2015</a:t>
            </a:r>
            <a:r>
              <a:rPr lang="en-US" sz="1000" i="1" dirty="0">
                <a:solidFill>
                  <a:srgbClr val="1D68B4"/>
                </a:solidFill>
                <a:latin typeface="Arial" panose="020B0604020202020204" pitchFamily="34" charset="0"/>
                <a:ea typeface="Arial"/>
                <a:cs typeface="Arial" panose="020B0604020202020204" pitchFamily="34" charset="0"/>
              </a:rPr>
              <a:t>. Andersen HK, et al. Cochrane Database Syst Rev 2006;18:CD004080</a:t>
            </a:r>
          </a:p>
        </p:txBody>
      </p:sp>
      <p:sp>
        <p:nvSpPr>
          <p:cNvPr id="10" name="Title 6"/>
          <p:cNvSpPr>
            <a:spLocks noGrp="1"/>
          </p:cNvSpPr>
          <p:nvPr>
            <p:ph type="title"/>
          </p:nvPr>
        </p:nvSpPr>
        <p:spPr>
          <a:xfrm>
            <a:off x="2074862" y="258474"/>
            <a:ext cx="8042275" cy="1123293"/>
          </a:xfrm>
        </p:spPr>
        <p:txBody>
          <a:bodyPr/>
          <a:lstStyle/>
          <a:p>
            <a:pPr algn="ctr"/>
            <a:r>
              <a:rPr lang="es-CO" sz="3200" b="1" dirty="0">
                <a:solidFill>
                  <a:srgbClr val="1969B5"/>
                </a:solidFill>
                <a:latin typeface="Arial" panose="020B0604020202020204" pitchFamily="34" charset="0"/>
                <a:cs typeface="Arial" panose="020B0604020202020204" pitchFamily="34" charset="0"/>
              </a:rPr>
              <a:t>Los beneficios de una terapia</a:t>
            </a:r>
            <a:br>
              <a:rPr lang="es-CO" sz="3200" b="1" dirty="0">
                <a:solidFill>
                  <a:srgbClr val="1969B5"/>
                </a:solidFill>
                <a:latin typeface="Arial" panose="020B0604020202020204" pitchFamily="34" charset="0"/>
                <a:cs typeface="Arial" panose="020B0604020202020204" pitchFamily="34" charset="0"/>
              </a:rPr>
            </a:br>
            <a:r>
              <a:rPr lang="es-CO" sz="3200" b="1" dirty="0">
                <a:solidFill>
                  <a:srgbClr val="1969B5"/>
                </a:solidFill>
                <a:latin typeface="Arial" panose="020B0604020202020204" pitchFamily="34" charset="0"/>
                <a:cs typeface="Arial" panose="020B0604020202020204" pitchFamily="34" charset="0"/>
              </a:rPr>
              <a:t>de nutrición enteral temprana</a:t>
            </a:r>
          </a:p>
        </p:txBody>
      </p:sp>
    </p:spTree>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33575" y="331503"/>
            <a:ext cx="8324850" cy="1569660"/>
          </a:xfrm>
          <a:prstGeom prst="rect">
            <a:avLst/>
          </a:prstGeom>
          <a:noFill/>
        </p:spPr>
        <p:txBody>
          <a:bodyPr wrap="square" rtlCol="0">
            <a:spAutoFit/>
          </a:bodyPr>
          <a:lstStyle/>
          <a:p>
            <a:pPr algn="ctr"/>
            <a:r>
              <a:rPr lang="es-CO" sz="3200" b="1" dirty="0">
                <a:solidFill>
                  <a:srgbClr val="1969B5"/>
                </a:solidFill>
                <a:latin typeface="Arial" panose="020B0604020202020204" pitchFamily="34" charset="0"/>
                <a:cs typeface="Arial" panose="020B0604020202020204" pitchFamily="34" charset="0"/>
              </a:rPr>
              <a:t>Nutrición enteral temprana </a:t>
            </a:r>
          </a:p>
          <a:p>
            <a:pPr algn="ctr"/>
            <a:r>
              <a:rPr lang="es-CO" sz="3200" b="1" dirty="0">
                <a:solidFill>
                  <a:srgbClr val="1969B5"/>
                </a:solidFill>
                <a:latin typeface="Arial" panose="020B0604020202020204" pitchFamily="34" charset="0"/>
                <a:cs typeface="Arial" panose="020B0604020202020204" pitchFamily="34" charset="0"/>
              </a:rPr>
              <a:t>asociada con mejores resultados en pacientes con pancreatitis aguda severa</a:t>
            </a:r>
          </a:p>
        </p:txBody>
      </p:sp>
      <p:sp>
        <p:nvSpPr>
          <p:cNvPr id="5" name="TextBox 4"/>
          <p:cNvSpPr txBox="1"/>
          <p:nvPr/>
        </p:nvSpPr>
        <p:spPr>
          <a:xfrm>
            <a:off x="1696373" y="2381153"/>
            <a:ext cx="8706780" cy="3044551"/>
          </a:xfrm>
          <a:prstGeom prst="rect">
            <a:avLst/>
          </a:prstGeom>
          <a:noFill/>
        </p:spPr>
        <p:txBody>
          <a:bodyPr wrap="square" rtlCol="0">
            <a:spAutoFit/>
          </a:bodyPr>
          <a:lstStyle/>
          <a:p>
            <a:pPr algn="just">
              <a:lnSpc>
                <a:spcPts val="2900"/>
              </a:lnSpc>
            </a:pPr>
            <a:r>
              <a:rPr lang="es-CO" sz="2400" b="1" i="1" dirty="0">
                <a:solidFill>
                  <a:srgbClr val="1969B5"/>
                </a:solidFill>
                <a:latin typeface="Arial" panose="020B0604020202020204" pitchFamily="34" charset="0"/>
                <a:cs typeface="Arial" panose="020B0604020202020204" pitchFamily="34" charset="0"/>
              </a:rPr>
              <a:t>Pregunta de investigación: </a:t>
            </a:r>
            <a:r>
              <a:rPr lang="es-CO" sz="2400" dirty="0">
                <a:solidFill>
                  <a:srgbClr val="1969B5"/>
                </a:solidFill>
                <a:latin typeface="Arial" panose="020B0604020202020204" pitchFamily="34" charset="0"/>
                <a:cs typeface="Arial" panose="020B0604020202020204" pitchFamily="34" charset="0"/>
              </a:rPr>
              <a:t>¿Cuál es la asociación entre</a:t>
            </a:r>
          </a:p>
          <a:p>
            <a:pPr algn="just">
              <a:lnSpc>
                <a:spcPts val="2900"/>
              </a:lnSpc>
            </a:pPr>
            <a:r>
              <a:rPr lang="es-CO" sz="2400" dirty="0">
                <a:solidFill>
                  <a:srgbClr val="1969B5"/>
                </a:solidFill>
                <a:latin typeface="Arial" panose="020B0604020202020204" pitchFamily="34" charset="0"/>
                <a:cs typeface="Arial" panose="020B0604020202020204" pitchFamily="34" charset="0"/>
              </a:rPr>
              <a:t>la nutrición enteral temprana (NET), la meta nutricional y los resultados en pacientes con pancreatitis aguda severa (PAS)?</a:t>
            </a:r>
          </a:p>
          <a:p>
            <a:pPr algn="just">
              <a:lnSpc>
                <a:spcPts val="2900"/>
              </a:lnSpc>
            </a:pPr>
            <a:endParaRPr lang="es-CO" sz="2400" b="1" i="1" dirty="0">
              <a:solidFill>
                <a:srgbClr val="1969B5"/>
              </a:solidFill>
              <a:latin typeface="Arial" panose="020B0604020202020204" pitchFamily="34" charset="0"/>
              <a:cs typeface="Arial" panose="020B0604020202020204" pitchFamily="34" charset="0"/>
            </a:endParaRPr>
          </a:p>
          <a:p>
            <a:pPr algn="just">
              <a:lnSpc>
                <a:spcPts val="2900"/>
              </a:lnSpc>
            </a:pPr>
            <a:r>
              <a:rPr lang="es-CO" sz="2400" b="1" i="1" dirty="0">
                <a:solidFill>
                  <a:srgbClr val="1969B5"/>
                </a:solidFill>
                <a:latin typeface="Arial" panose="020B0604020202020204" pitchFamily="34" charset="0"/>
                <a:cs typeface="Arial" panose="020B0604020202020204" pitchFamily="34" charset="0"/>
              </a:rPr>
              <a:t>Diseño: </a:t>
            </a:r>
            <a:r>
              <a:rPr lang="es-CO" sz="2400" dirty="0">
                <a:solidFill>
                  <a:srgbClr val="1969B5"/>
                </a:solidFill>
                <a:latin typeface="Arial" panose="020B0604020202020204" pitchFamily="34" charset="0"/>
                <a:cs typeface="Arial" panose="020B0604020202020204" pitchFamily="34" charset="0"/>
              </a:rPr>
              <a:t>Análisis retrospectivo de 17 pacientes con PAS que fueron nutridos con una fórmula semi-elemental a través de sonda de doble lumen para alimentación/descompresión gástrica.</a:t>
            </a:r>
            <a:endParaRPr lang="es-ES_tradnl" sz="2400" dirty="0">
              <a:latin typeface="Arial" panose="020B0604020202020204" pitchFamily="34" charset="0"/>
              <a:cs typeface="Arial" panose="020B0604020202020204" pitchFamily="34" charset="0"/>
            </a:endParaRPr>
          </a:p>
        </p:txBody>
      </p:sp>
      <p:sp>
        <p:nvSpPr>
          <p:cNvPr id="6" name="TextBox 5"/>
          <p:cNvSpPr txBox="1"/>
          <p:nvPr/>
        </p:nvSpPr>
        <p:spPr>
          <a:xfrm>
            <a:off x="1696373" y="5532241"/>
            <a:ext cx="5237825" cy="553998"/>
          </a:xfrm>
          <a:prstGeom prst="rect">
            <a:avLst/>
          </a:prstGeom>
          <a:noFill/>
        </p:spPr>
        <p:txBody>
          <a:bodyPr wrap="square" rtlCol="0">
            <a:spAutoFit/>
          </a:bodyPr>
          <a:lstStyle/>
          <a:p>
            <a:endParaRPr lang="en-US" sz="1000" i="1" dirty="0">
              <a:solidFill>
                <a:srgbClr val="595959"/>
              </a:solidFill>
              <a:latin typeface="Arial" panose="020B0604020202020204" pitchFamily="34" charset="0"/>
              <a:ea typeface="Arial"/>
              <a:cs typeface="Arial" panose="020B0604020202020204" pitchFamily="34" charset="0"/>
            </a:endParaRPr>
          </a:p>
          <a:p>
            <a:r>
              <a:rPr lang="en-US" sz="1000" i="1" dirty="0">
                <a:solidFill>
                  <a:srgbClr val="1D68B4"/>
                </a:solidFill>
                <a:latin typeface="Arial" panose="020B0604020202020204" pitchFamily="34" charset="0"/>
                <a:ea typeface="Arial"/>
                <a:cs typeface="Arial" panose="020B0604020202020204" pitchFamily="34" charset="0"/>
              </a:rPr>
              <a:t> </a:t>
            </a:r>
            <a:r>
              <a:rPr lang="en-US" sz="1000" i="1" dirty="0" err="1">
                <a:solidFill>
                  <a:srgbClr val="1D68B4"/>
                </a:solidFill>
                <a:latin typeface="Arial" panose="020B0604020202020204" pitchFamily="34" charset="0"/>
                <a:ea typeface="Arial"/>
                <a:cs typeface="Arial" panose="020B0604020202020204" pitchFamily="34" charset="0"/>
              </a:rPr>
              <a:t>Hegazi</a:t>
            </a:r>
            <a:r>
              <a:rPr lang="en-US" sz="1000" i="1" dirty="0">
                <a:solidFill>
                  <a:srgbClr val="1D68B4"/>
                </a:solidFill>
                <a:latin typeface="Arial" panose="020B0604020202020204" pitchFamily="34" charset="0"/>
                <a:ea typeface="Arial"/>
                <a:cs typeface="Arial" panose="020B0604020202020204" pitchFamily="34" charset="0"/>
              </a:rPr>
              <a:t> R, et al. JPEN J </a:t>
            </a:r>
            <a:r>
              <a:rPr lang="en-US" sz="1000" i="1" dirty="0" err="1">
                <a:solidFill>
                  <a:srgbClr val="1D68B4"/>
                </a:solidFill>
                <a:latin typeface="Arial" panose="020B0604020202020204" pitchFamily="34" charset="0"/>
                <a:ea typeface="Arial"/>
                <a:cs typeface="Arial" panose="020B0604020202020204" pitchFamily="34" charset="0"/>
              </a:rPr>
              <a:t>Parenter</a:t>
            </a:r>
            <a:r>
              <a:rPr lang="en-US" sz="1000" i="1" dirty="0">
                <a:solidFill>
                  <a:srgbClr val="1D68B4"/>
                </a:solidFill>
                <a:latin typeface="Arial" panose="020B0604020202020204" pitchFamily="34" charset="0"/>
                <a:ea typeface="Arial"/>
                <a:cs typeface="Arial" panose="020B0604020202020204" pitchFamily="34" charset="0"/>
              </a:rPr>
              <a:t> </a:t>
            </a:r>
            <a:r>
              <a:rPr lang="en-US" sz="1000" i="1" dirty="0" err="1">
                <a:solidFill>
                  <a:srgbClr val="1D68B4"/>
                </a:solidFill>
                <a:latin typeface="Arial" panose="020B0604020202020204" pitchFamily="34" charset="0"/>
                <a:ea typeface="Arial"/>
                <a:cs typeface="Arial" panose="020B0604020202020204" pitchFamily="34" charset="0"/>
              </a:rPr>
              <a:t>Enteral</a:t>
            </a:r>
            <a:r>
              <a:rPr lang="en-US" sz="1000" i="1" dirty="0">
                <a:solidFill>
                  <a:srgbClr val="1D68B4"/>
                </a:solidFill>
                <a:latin typeface="Arial" panose="020B0604020202020204" pitchFamily="34" charset="0"/>
                <a:ea typeface="Arial"/>
                <a:cs typeface="Arial" panose="020B0604020202020204" pitchFamily="34" charset="0"/>
              </a:rPr>
              <a:t> </a:t>
            </a:r>
            <a:r>
              <a:rPr lang="en-US" sz="1000" i="1" dirty="0" err="1">
                <a:solidFill>
                  <a:srgbClr val="1D68B4"/>
                </a:solidFill>
                <a:latin typeface="Arial" panose="020B0604020202020204" pitchFamily="34" charset="0"/>
                <a:ea typeface="Arial"/>
                <a:cs typeface="Arial" panose="020B0604020202020204" pitchFamily="34" charset="0"/>
              </a:rPr>
              <a:t>Nutr</a:t>
            </a:r>
            <a:r>
              <a:rPr lang="en-US" sz="1000" i="1" dirty="0">
                <a:solidFill>
                  <a:srgbClr val="1D68B4"/>
                </a:solidFill>
                <a:latin typeface="Arial" panose="020B0604020202020204" pitchFamily="34" charset="0"/>
                <a:ea typeface="Arial"/>
                <a:cs typeface="Arial" panose="020B0604020202020204" pitchFamily="34" charset="0"/>
              </a:rPr>
              <a:t> 2011;35:91-96</a:t>
            </a:r>
            <a:r>
              <a:rPr lang="en-US" sz="1000" i="1" dirty="0">
                <a:solidFill>
                  <a:srgbClr val="595959"/>
                </a:solidFill>
                <a:latin typeface="Arial" panose="020B0604020202020204" pitchFamily="34" charset="0"/>
                <a:ea typeface="Arial"/>
                <a:cs typeface="Arial" panose="020B0604020202020204" pitchFamily="34" charset="0"/>
              </a:rPr>
              <a:t>. </a:t>
            </a:r>
            <a:endParaRPr lang="en-US" sz="1000" i="1" dirty="0">
              <a:solidFill>
                <a:srgbClr val="595959"/>
              </a:solidFill>
              <a:latin typeface="Arial" panose="020B0604020202020204" pitchFamily="34" charset="0"/>
              <a:cs typeface="Arial" panose="020B0604020202020204" pitchFamily="34" charset="0"/>
            </a:endParaRPr>
          </a:p>
          <a:p>
            <a:endParaRPr lang="es-ES_tradnl" sz="1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93856484"/>
      </p:ext>
    </p:extLst>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rot="16200000">
            <a:off x="1156202" y="3770906"/>
            <a:ext cx="2667000" cy="830997"/>
          </a:xfrm>
          <a:prstGeom prst="rect">
            <a:avLst/>
          </a:prstGeom>
          <a:noFill/>
        </p:spPr>
        <p:txBody>
          <a:bodyPr wrap="square" rtlCol="0">
            <a:spAutoFit/>
          </a:bodyPr>
          <a:lstStyle/>
          <a:p>
            <a:pPr algn="ctr"/>
            <a:r>
              <a:rPr lang="es-ES_tradnl" sz="1600" dirty="0">
                <a:solidFill>
                  <a:srgbClr val="1969B5"/>
                </a:solidFill>
                <a:latin typeface="Arial" panose="020B0604020202020204" pitchFamily="34" charset="0"/>
                <a:cs typeface="Arial" panose="020B0604020202020204" pitchFamily="34" charset="0"/>
              </a:rPr>
              <a:t>Estancia en la Unidad</a:t>
            </a:r>
          </a:p>
          <a:p>
            <a:pPr algn="ctr"/>
            <a:r>
              <a:rPr lang="es-ES_tradnl" sz="1600" dirty="0">
                <a:solidFill>
                  <a:srgbClr val="1969B5"/>
                </a:solidFill>
                <a:latin typeface="Arial" panose="020B0604020202020204" pitchFamily="34" charset="0"/>
                <a:cs typeface="Arial" panose="020B0604020202020204" pitchFamily="34" charset="0"/>
              </a:rPr>
              <a:t>de Cuidados Intensivos (días)</a:t>
            </a:r>
          </a:p>
        </p:txBody>
      </p:sp>
      <p:pic>
        <p:nvPicPr>
          <p:cNvPr id="7" name="Picture 6" descr="Untitled-1.jpg"/>
          <p:cNvPicPr>
            <a:picLocks noChangeAspect="1"/>
          </p:cNvPicPr>
          <p:nvPr/>
        </p:nvPicPr>
        <p:blipFill>
          <a:blip r:embed="rId3"/>
          <a:stretch>
            <a:fillRect/>
          </a:stretch>
        </p:blipFill>
        <p:spPr>
          <a:xfrm>
            <a:off x="2965938" y="2395703"/>
            <a:ext cx="7010400" cy="3484416"/>
          </a:xfrm>
          <a:prstGeom prst="rect">
            <a:avLst/>
          </a:prstGeom>
        </p:spPr>
      </p:pic>
      <p:sp>
        <p:nvSpPr>
          <p:cNvPr id="8" name="TextBox 5">
            <a:extLst>
              <a:ext uri="{FF2B5EF4-FFF2-40B4-BE49-F238E27FC236}">
                <a16:creationId xmlns:a16="http://schemas.microsoft.com/office/drawing/2014/main" id="{9C032BFB-888E-4575-BA46-857BF5F6F1D5}"/>
              </a:ext>
            </a:extLst>
          </p:cNvPr>
          <p:cNvSpPr txBox="1"/>
          <p:nvPr/>
        </p:nvSpPr>
        <p:spPr>
          <a:xfrm>
            <a:off x="1978953" y="5880119"/>
            <a:ext cx="5178641" cy="553998"/>
          </a:xfrm>
          <a:prstGeom prst="rect">
            <a:avLst/>
          </a:prstGeom>
          <a:noFill/>
        </p:spPr>
        <p:txBody>
          <a:bodyPr wrap="square" rtlCol="0">
            <a:spAutoFit/>
          </a:bodyPr>
          <a:lstStyle/>
          <a:p>
            <a:endParaRPr lang="en-US" sz="1000" dirty="0">
              <a:solidFill>
                <a:srgbClr val="595959"/>
              </a:solidFill>
              <a:latin typeface="Arial" panose="020B0604020202020204" pitchFamily="34" charset="0"/>
              <a:ea typeface="Arial"/>
              <a:cs typeface="Arial" panose="020B0604020202020204" pitchFamily="34" charset="0"/>
            </a:endParaRPr>
          </a:p>
          <a:p>
            <a:r>
              <a:rPr lang="en-US" sz="1000" i="1" dirty="0">
                <a:solidFill>
                  <a:srgbClr val="1D68B4"/>
                </a:solidFill>
                <a:latin typeface="Arial" panose="020B0604020202020204" pitchFamily="34" charset="0"/>
                <a:ea typeface="Arial"/>
                <a:cs typeface="Arial" panose="020B0604020202020204" pitchFamily="34" charset="0"/>
              </a:rPr>
              <a:t> </a:t>
            </a:r>
            <a:r>
              <a:rPr lang="en-US" sz="1000" i="1" dirty="0" err="1">
                <a:solidFill>
                  <a:srgbClr val="1D68B4"/>
                </a:solidFill>
                <a:latin typeface="Arial" panose="020B0604020202020204" pitchFamily="34" charset="0"/>
                <a:ea typeface="Arial"/>
                <a:cs typeface="Arial" panose="020B0604020202020204" pitchFamily="34" charset="0"/>
              </a:rPr>
              <a:t>Hegazi</a:t>
            </a:r>
            <a:r>
              <a:rPr lang="en-US" sz="1000" i="1" dirty="0">
                <a:solidFill>
                  <a:srgbClr val="1D68B4"/>
                </a:solidFill>
                <a:latin typeface="Arial" panose="020B0604020202020204" pitchFamily="34" charset="0"/>
                <a:ea typeface="Arial"/>
                <a:cs typeface="Arial" panose="020B0604020202020204" pitchFamily="34" charset="0"/>
              </a:rPr>
              <a:t> R, et al. JPEN J </a:t>
            </a:r>
            <a:r>
              <a:rPr lang="en-US" sz="1000" i="1" dirty="0" err="1">
                <a:solidFill>
                  <a:srgbClr val="1D68B4"/>
                </a:solidFill>
                <a:latin typeface="Arial" panose="020B0604020202020204" pitchFamily="34" charset="0"/>
                <a:ea typeface="Arial"/>
                <a:cs typeface="Arial" panose="020B0604020202020204" pitchFamily="34" charset="0"/>
              </a:rPr>
              <a:t>Parenter</a:t>
            </a:r>
            <a:r>
              <a:rPr lang="en-US" sz="1000" i="1" dirty="0">
                <a:solidFill>
                  <a:srgbClr val="1D68B4"/>
                </a:solidFill>
                <a:latin typeface="Arial" panose="020B0604020202020204" pitchFamily="34" charset="0"/>
                <a:ea typeface="Arial"/>
                <a:cs typeface="Arial" panose="020B0604020202020204" pitchFamily="34" charset="0"/>
              </a:rPr>
              <a:t> </a:t>
            </a:r>
            <a:r>
              <a:rPr lang="en-US" sz="1000" i="1" dirty="0" err="1">
                <a:solidFill>
                  <a:srgbClr val="1D68B4"/>
                </a:solidFill>
                <a:latin typeface="Arial" panose="020B0604020202020204" pitchFamily="34" charset="0"/>
                <a:ea typeface="Arial"/>
                <a:cs typeface="Arial" panose="020B0604020202020204" pitchFamily="34" charset="0"/>
              </a:rPr>
              <a:t>Enteral</a:t>
            </a:r>
            <a:r>
              <a:rPr lang="en-US" sz="1000" i="1" dirty="0">
                <a:solidFill>
                  <a:srgbClr val="1D68B4"/>
                </a:solidFill>
                <a:latin typeface="Arial" panose="020B0604020202020204" pitchFamily="34" charset="0"/>
                <a:ea typeface="Arial"/>
                <a:cs typeface="Arial" panose="020B0604020202020204" pitchFamily="34" charset="0"/>
              </a:rPr>
              <a:t> </a:t>
            </a:r>
            <a:r>
              <a:rPr lang="en-US" sz="1000" i="1" dirty="0" err="1">
                <a:solidFill>
                  <a:srgbClr val="1D68B4"/>
                </a:solidFill>
                <a:latin typeface="Arial" panose="020B0604020202020204" pitchFamily="34" charset="0"/>
                <a:ea typeface="Arial"/>
                <a:cs typeface="Arial" panose="020B0604020202020204" pitchFamily="34" charset="0"/>
              </a:rPr>
              <a:t>Nutr</a:t>
            </a:r>
            <a:r>
              <a:rPr lang="en-US" sz="1000" i="1" dirty="0">
                <a:solidFill>
                  <a:srgbClr val="1D68B4"/>
                </a:solidFill>
                <a:latin typeface="Arial" panose="020B0604020202020204" pitchFamily="34" charset="0"/>
                <a:ea typeface="Arial"/>
                <a:cs typeface="Arial" panose="020B0604020202020204" pitchFamily="34" charset="0"/>
              </a:rPr>
              <a:t> 2011;35:91-96</a:t>
            </a:r>
            <a:r>
              <a:rPr lang="en-US" sz="1000" i="1" dirty="0">
                <a:solidFill>
                  <a:srgbClr val="595959"/>
                </a:solidFill>
                <a:latin typeface="Arial" panose="020B0604020202020204" pitchFamily="34" charset="0"/>
                <a:ea typeface="Arial"/>
                <a:cs typeface="Arial" panose="020B0604020202020204" pitchFamily="34" charset="0"/>
              </a:rPr>
              <a:t>. </a:t>
            </a:r>
            <a:endParaRPr lang="en-US" sz="1000" i="1" dirty="0">
              <a:solidFill>
                <a:srgbClr val="595959"/>
              </a:solidFill>
              <a:latin typeface="Arial" panose="020B0604020202020204" pitchFamily="34" charset="0"/>
              <a:cs typeface="Arial" panose="020B0604020202020204" pitchFamily="34" charset="0"/>
            </a:endParaRPr>
          </a:p>
          <a:p>
            <a:endParaRPr lang="es-ES_tradnl" sz="1000" dirty="0">
              <a:latin typeface="Arial" panose="020B0604020202020204" pitchFamily="34" charset="0"/>
              <a:cs typeface="Arial" panose="020B0604020202020204" pitchFamily="34" charset="0"/>
            </a:endParaRPr>
          </a:p>
        </p:txBody>
      </p:sp>
      <p:sp>
        <p:nvSpPr>
          <p:cNvPr id="6" name="TextBox 3">
            <a:extLst>
              <a:ext uri="{FF2B5EF4-FFF2-40B4-BE49-F238E27FC236}">
                <a16:creationId xmlns:a16="http://schemas.microsoft.com/office/drawing/2014/main" id="{FC49231D-47DC-B047-B83A-C6D6C00BB3BA}"/>
              </a:ext>
            </a:extLst>
          </p:cNvPr>
          <p:cNvSpPr txBox="1"/>
          <p:nvPr/>
        </p:nvSpPr>
        <p:spPr>
          <a:xfrm>
            <a:off x="1933575" y="331503"/>
            <a:ext cx="8324850" cy="1569660"/>
          </a:xfrm>
          <a:prstGeom prst="rect">
            <a:avLst/>
          </a:prstGeom>
          <a:noFill/>
        </p:spPr>
        <p:txBody>
          <a:bodyPr wrap="square" rtlCol="0">
            <a:spAutoFit/>
          </a:bodyPr>
          <a:lstStyle/>
          <a:p>
            <a:pPr algn="ctr"/>
            <a:r>
              <a:rPr lang="es-CO" sz="3200" b="1" dirty="0">
                <a:solidFill>
                  <a:srgbClr val="1969B5"/>
                </a:solidFill>
                <a:latin typeface="Arial" panose="020B0604020202020204" pitchFamily="34" charset="0"/>
                <a:cs typeface="Arial" panose="020B0604020202020204" pitchFamily="34" charset="0"/>
              </a:rPr>
              <a:t>Nutrición enteral temprana </a:t>
            </a:r>
          </a:p>
          <a:p>
            <a:pPr algn="ctr"/>
            <a:r>
              <a:rPr lang="es-CO" sz="3200" b="1" dirty="0">
                <a:solidFill>
                  <a:srgbClr val="1969B5"/>
                </a:solidFill>
                <a:latin typeface="Arial" panose="020B0604020202020204" pitchFamily="34" charset="0"/>
                <a:cs typeface="Arial" panose="020B0604020202020204" pitchFamily="34" charset="0"/>
              </a:rPr>
              <a:t>asociada con mejores resultados en pacientes con pancreatitis aguda severa</a:t>
            </a:r>
          </a:p>
        </p:txBody>
      </p:sp>
    </p:spTree>
    <p:extLst>
      <p:ext uri="{BB962C8B-B14F-4D97-AF65-F5344CB8AC3E}">
        <p14:creationId xmlns:p14="http://schemas.microsoft.com/office/powerpoint/2010/main" val="3279890030"/>
      </p:ext>
    </p:extLst>
  </p:cSld>
  <p:clrMapOvr>
    <a:masterClrMapping/>
  </p:clrMapOvr>
  <p:transition spd="slow"/>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1742</TotalTime>
  <Words>6980</Words>
  <Application>Microsoft Macintosh PowerPoint</Application>
  <PresentationFormat>Panorámica</PresentationFormat>
  <Paragraphs>442</Paragraphs>
  <Slides>28</Slides>
  <Notes>27</Notes>
  <HiddenSlides>0</HiddenSlides>
  <MMClips>0</MMClips>
  <ScaleCrop>false</ScaleCrop>
  <HeadingPairs>
    <vt:vector size="6" baseType="variant">
      <vt:variant>
        <vt:lpstr>Fuentes usadas</vt:lpstr>
      </vt:variant>
      <vt:variant>
        <vt:i4>10</vt:i4>
      </vt:variant>
      <vt:variant>
        <vt:lpstr>Tema</vt:lpstr>
      </vt:variant>
      <vt:variant>
        <vt:i4>1</vt:i4>
      </vt:variant>
      <vt:variant>
        <vt:lpstr>Títulos de diapositiva</vt:lpstr>
      </vt:variant>
      <vt:variant>
        <vt:i4>28</vt:i4>
      </vt:variant>
    </vt:vector>
  </HeadingPairs>
  <TitlesOfParts>
    <vt:vector size="39" baseType="lpstr">
      <vt:lpstr>ＭＳ Ｐゴシック</vt:lpstr>
      <vt:lpstr>ＭＳ Ｐゴシック</vt:lpstr>
      <vt:lpstr>ヒラギノ角ゴ Pro W3</vt:lpstr>
      <vt:lpstr>Arial</vt:lpstr>
      <vt:lpstr>Calibri</vt:lpstr>
      <vt:lpstr>Calibri Light</vt:lpstr>
      <vt:lpstr>Times</vt:lpstr>
      <vt:lpstr>Times New Roman</vt:lpstr>
      <vt:lpstr>Verdana</vt:lpstr>
      <vt:lpstr>Wingdings</vt:lpstr>
      <vt:lpstr>Tema de Office</vt:lpstr>
      <vt:lpstr>Presentación de PowerPoint</vt:lpstr>
      <vt:lpstr>Objetivos</vt:lpstr>
      <vt:lpstr>Las enfermedades/traumatismos críticos son una indicación para terapia de nutrición </vt:lpstr>
      <vt:lpstr>Presentación de PowerPoint</vt:lpstr>
      <vt:lpstr>Presentación de PowerPoint</vt:lpstr>
      <vt:lpstr>La terapia de nutrición enteral es preferible a la parenteral</vt:lpstr>
      <vt:lpstr>Los beneficios de una terapia de nutrición enteral temprana</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La ausencia de ruidos intestinales NO es una contraindicación para la nutrición enteral</vt:lpstr>
      <vt:lpstr>Presentación de PowerPoint</vt:lpstr>
      <vt:lpstr>Presentación de PowerPoint</vt:lpstr>
      <vt:lpstr>Presentación de PowerPoint</vt:lpstr>
      <vt:lpstr>Seleccionar el lugar  de alimentación por sonda</vt:lpstr>
      <vt:lpstr>Seleccionar el tipo de  alimentación por sonda</vt:lpstr>
      <vt:lpstr>Presentación de PowerPoint</vt:lpstr>
      <vt:lpstr>Presentación de PowerPoint</vt:lpstr>
      <vt:lpstr>Presentación de PowerPoint</vt:lpstr>
      <vt:lpstr>Las necesidades de proteína varían de acuerdo con la condición clínica</vt:lpstr>
      <vt:lpstr>Presentación de PowerPoint</vt:lpstr>
      <vt:lpstr>Optimizar la terapia de nutrición enteral</vt:lpstr>
      <vt:lpstr>Optimizar la terapia de nutrición enteral</vt:lpstr>
      <vt:lpstr>Presentación de PowerPoint</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Renal</dc:title>
  <dc:creator>USER</dc:creator>
  <cp:lastModifiedBy>Microsoft Office User</cp:lastModifiedBy>
  <cp:revision>63</cp:revision>
  <dcterms:created xsi:type="dcterms:W3CDTF">2019-03-12T20:23:04Z</dcterms:created>
  <dcterms:modified xsi:type="dcterms:W3CDTF">2020-09-25T23:12:03Z</dcterms:modified>
</cp:coreProperties>
</file>