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578" r:id="rId2"/>
    <p:sldId id="560" r:id="rId3"/>
    <p:sldId id="541" r:id="rId4"/>
    <p:sldId id="542" r:id="rId5"/>
    <p:sldId id="517" r:id="rId6"/>
    <p:sldId id="518" r:id="rId7"/>
    <p:sldId id="519" r:id="rId8"/>
    <p:sldId id="520" r:id="rId9"/>
    <p:sldId id="521" r:id="rId10"/>
    <p:sldId id="522" r:id="rId11"/>
    <p:sldId id="561" r:id="rId12"/>
    <p:sldId id="554" r:id="rId13"/>
    <p:sldId id="555" r:id="rId14"/>
    <p:sldId id="556" r:id="rId15"/>
    <p:sldId id="557" r:id="rId16"/>
    <p:sldId id="579" r:id="rId17"/>
    <p:sldId id="523" r:id="rId18"/>
    <p:sldId id="524" r:id="rId19"/>
    <p:sldId id="525" r:id="rId20"/>
    <p:sldId id="526" r:id="rId21"/>
    <p:sldId id="572" r:id="rId22"/>
    <p:sldId id="571" r:id="rId23"/>
    <p:sldId id="567" r:id="rId24"/>
    <p:sldId id="570" r:id="rId25"/>
    <p:sldId id="564" r:id="rId26"/>
    <p:sldId id="544" r:id="rId27"/>
    <p:sldId id="545" r:id="rId28"/>
    <p:sldId id="565" r:id="rId29"/>
    <p:sldId id="528" r:id="rId30"/>
    <p:sldId id="575" r:id="rId31"/>
    <p:sldId id="576" r:id="rId32"/>
    <p:sldId id="577" r:id="rId33"/>
    <p:sldId id="569" r:id="rId34"/>
    <p:sldId id="562" r:id="rId35"/>
    <p:sldId id="563" r:id="rId36"/>
    <p:sldId id="559" r:id="rId3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na" initials="L" lastIdx="1" clrIdx="0">
    <p:extLst>
      <p:ext uri="{19B8F6BF-5375-455C-9EA6-DF929625EA0E}">
        <p15:presenceInfo xmlns:p15="http://schemas.microsoft.com/office/powerpoint/2012/main" userId="Lu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2" autoAdjust="0"/>
    <p:restoredTop sz="57756" autoAdjust="0"/>
  </p:normalViewPr>
  <p:slideViewPr>
    <p:cSldViewPr snapToGrid="0">
      <p:cViewPr varScale="1">
        <p:scale>
          <a:sx n="65" d="100"/>
          <a:sy n="65" d="100"/>
        </p:scale>
        <p:origin x="1296" y="192"/>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1T14:25:43.137"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834E7-12C4-43F9-A4C1-05599ED43740}" type="datetimeFigureOut">
              <a:rPr lang="es-CO" smtClean="0"/>
              <a:t>25/09/20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DD567-70F3-49EB-9FEA-D82813A7A83A}" type="slidenum">
              <a:rPr lang="es-CO" smtClean="0"/>
              <a:t>‹Nº›</a:t>
            </a:fld>
            <a:endParaRPr lang="es-CO"/>
          </a:p>
        </p:txBody>
      </p:sp>
    </p:spTree>
    <p:extLst>
      <p:ext uri="{BB962C8B-B14F-4D97-AF65-F5344CB8AC3E}">
        <p14:creationId xmlns:p14="http://schemas.microsoft.com/office/powerpoint/2010/main" val="340436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a:p>
        </p:txBody>
      </p:sp>
      <p:sp>
        <p:nvSpPr>
          <p:cNvPr id="4" name="Marcador de número de diapositiva 3"/>
          <p:cNvSpPr>
            <a:spLocks noGrp="1"/>
          </p:cNvSpPr>
          <p:nvPr>
            <p:ph type="sldNum" sz="quarter" idx="10"/>
          </p:nvPr>
        </p:nvSpPr>
        <p:spPr/>
        <p:txBody>
          <a:bodyPr/>
          <a:lstStyle/>
          <a:p>
            <a:fld id="{670DD567-70F3-49EB-9FEA-D82813A7A83A}" type="slidenum">
              <a:rPr lang="es-CO" smtClean="0"/>
              <a:t>1</a:t>
            </a:fld>
            <a:endParaRPr lang="es-CO"/>
          </a:p>
        </p:txBody>
      </p:sp>
    </p:spTree>
    <p:extLst>
      <p:ext uri="{BB962C8B-B14F-4D97-AF65-F5344CB8AC3E}">
        <p14:creationId xmlns:p14="http://schemas.microsoft.com/office/powerpoint/2010/main" val="3589598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p:spPr>
        <p:txBody>
          <a:bodyPr/>
          <a:lstStyle/>
          <a:p>
            <a:pPr>
              <a:lnSpc>
                <a:spcPct val="90000"/>
              </a:lnSpc>
            </a:pPr>
            <a:r>
              <a:rPr lang="es-419" noProof="0" dirty="0">
                <a:ea typeface="ヒラギノ角ゴ Pro W3"/>
                <a:cs typeface="ヒラギノ角ゴ Pro W3"/>
              </a:rPr>
              <a:t>Los pacientes pueden sufrir complicaciones relacionadas con el catéter durante la inserción del mismo:</a:t>
            </a:r>
          </a:p>
          <a:p>
            <a:pPr marL="90000" indent="-97200">
              <a:lnSpc>
                <a:spcPct val="90000"/>
              </a:lnSpc>
              <a:buFont typeface="Arial"/>
              <a:buChar char="•"/>
            </a:pPr>
            <a:r>
              <a:rPr lang="es-419" noProof="0" dirty="0">
                <a:ea typeface="ヒラギノ角ゴ Pro W3"/>
                <a:cs typeface="ヒラギノ角ゴ Pro W3"/>
              </a:rPr>
              <a:t>Neumotórax: laceración del parénquima </a:t>
            </a:r>
            <a:r>
              <a:rPr lang="es-419" noProof="0" dirty="0" err="1">
                <a:ea typeface="ヒラギノ角ゴ Pro W3"/>
                <a:cs typeface="ヒラギノ角ゴ Pro W3"/>
              </a:rPr>
              <a:t>pulmonario</a:t>
            </a:r>
            <a:r>
              <a:rPr lang="es-419" noProof="0" dirty="0">
                <a:ea typeface="ヒラギノ角ゴ Pro W3"/>
                <a:cs typeface="ヒラギノ角ゴ Pro W3"/>
              </a:rPr>
              <a:t> introducción de aire a través de la jeringa.</a:t>
            </a:r>
          </a:p>
          <a:p>
            <a:pPr marL="90000" indent="-97200">
              <a:lnSpc>
                <a:spcPct val="90000"/>
              </a:lnSpc>
              <a:buFont typeface="Arial"/>
              <a:buChar char="•"/>
            </a:pPr>
            <a:r>
              <a:rPr lang="es-419" noProof="0" dirty="0" err="1">
                <a:ea typeface="ヒラギノ角ゴ Pro W3"/>
                <a:cs typeface="ヒラギノ角ゴ Pro W3"/>
              </a:rPr>
              <a:t>Quilotórax</a:t>
            </a:r>
            <a:r>
              <a:rPr lang="es-419" noProof="0" dirty="0">
                <a:ea typeface="ヒラギノ角ゴ Pro W3"/>
                <a:cs typeface="ヒラギノ角ゴ Pro W3"/>
              </a:rPr>
              <a:t>: punción o laceración del conducto torácico en un abordaje a la vena subclavia izquierda.</a:t>
            </a:r>
          </a:p>
          <a:p>
            <a:pPr marL="90000" indent="-97200">
              <a:lnSpc>
                <a:spcPct val="90000"/>
              </a:lnSpc>
              <a:buFont typeface="Arial"/>
              <a:buChar char="•"/>
            </a:pPr>
            <a:r>
              <a:rPr lang="es-419" noProof="0" dirty="0" err="1">
                <a:ea typeface="ヒラギノ角ゴ Pro W3"/>
                <a:cs typeface="ヒラギノ角ゴ Pro W3"/>
              </a:rPr>
              <a:t>Hemotórax</a:t>
            </a:r>
            <a:r>
              <a:rPr lang="es-419" noProof="0" dirty="0">
                <a:ea typeface="ヒラギノ角ゴ Pro W3"/>
                <a:cs typeface="ヒラギノ角ゴ Pro W3"/>
              </a:rPr>
              <a:t>: La punción de una vena o arteria torácica durante la inserción.</a:t>
            </a:r>
          </a:p>
          <a:p>
            <a:pPr marL="90000" indent="-97200">
              <a:lnSpc>
                <a:spcPct val="90000"/>
              </a:lnSpc>
              <a:buFont typeface="Arial"/>
              <a:buChar char="•"/>
            </a:pPr>
            <a:r>
              <a:rPr lang="es-419" noProof="0" dirty="0">
                <a:ea typeface="ヒラギノ角ゴ Pro W3"/>
                <a:cs typeface="ヒラギノ角ゴ Pro W3"/>
              </a:rPr>
              <a:t>Émbolo de aire: Entrada de aire a través de una aguja o catéter en el sistema vascular.</a:t>
            </a:r>
          </a:p>
          <a:p>
            <a:pPr marL="90000" indent="-97200">
              <a:lnSpc>
                <a:spcPct val="90000"/>
              </a:lnSpc>
              <a:buFont typeface="Arial"/>
              <a:buChar char="•"/>
            </a:pPr>
            <a:r>
              <a:rPr lang="es-419" noProof="0" dirty="0">
                <a:ea typeface="ヒラギノ角ゴ Pro W3"/>
                <a:cs typeface="ヒラギノ角ゴ Pro W3"/>
              </a:rPr>
              <a:t>Punción arterial: punción arterial que puede ocurrir cuando hay una presión arterial baja (hipotensión o deshidratación) y el vaso sanguíneo se confunde con una vena.</a:t>
            </a:r>
          </a:p>
          <a:p>
            <a:pPr marL="90000" indent="-97200">
              <a:lnSpc>
                <a:spcPct val="90000"/>
              </a:lnSpc>
              <a:buFont typeface="Arial"/>
              <a:buChar char="•"/>
            </a:pPr>
            <a:r>
              <a:rPr lang="es-419" noProof="0" dirty="0">
                <a:ea typeface="ヒラギノ角ゴ Pro W3"/>
                <a:cs typeface="ヒラギノ角ゴ Pro W3"/>
              </a:rPr>
              <a:t>Lesión nerviosa: El daño puede ocurrir cuando la anatomía no es clara y la identificación de la vena y el nervio es difícil.</a:t>
            </a:r>
          </a:p>
          <a:p>
            <a:pPr marL="90000" indent="-97200">
              <a:lnSpc>
                <a:spcPct val="90000"/>
              </a:lnSpc>
              <a:buFont typeface="Arial"/>
              <a:buChar char="•"/>
            </a:pPr>
            <a:endParaRPr lang="es-419" noProof="0" dirty="0">
              <a:ea typeface="ヒラギノ角ゴ Pro W3"/>
              <a:cs typeface="ヒラギノ角ゴ Pro W3"/>
            </a:endParaRPr>
          </a:p>
          <a:p>
            <a:pPr marL="0" indent="-97200">
              <a:lnSpc>
                <a:spcPct val="90000"/>
              </a:lnSpc>
              <a:buFontTx/>
              <a:buNone/>
            </a:pPr>
            <a:r>
              <a:rPr lang="es-419" b="0" i="1" noProof="0" dirty="0" err="1">
                <a:ea typeface="ヒラギノ角ゴ Pro W3"/>
                <a:cs typeface="ヒラギノ角ゴ Pro W3"/>
              </a:rPr>
              <a:t>Krzywda</a:t>
            </a:r>
            <a:r>
              <a:rPr lang="es-419" b="0" i="1" noProof="0" dirty="0">
                <a:ea typeface="ヒラギノ角ゴ Pro W3"/>
                <a:cs typeface="ヒラギノ角ゴ Pro W3"/>
              </a:rPr>
              <a:t> EA, </a:t>
            </a:r>
            <a:r>
              <a:rPr lang="es-419" b="0" i="1" noProof="0" dirty="0" err="1">
                <a:ea typeface="ヒラギノ角ゴ Pro W3"/>
                <a:cs typeface="ヒラギノ角ゴ Pro W3"/>
              </a:rPr>
              <a:t>Edmiston</a:t>
            </a:r>
            <a:r>
              <a:rPr lang="es-419" b="0" i="1" noProof="0" dirty="0">
                <a:ea typeface="ヒラギノ角ゴ Pro W3"/>
                <a:cs typeface="ヒラギノ角ゴ Pro W3"/>
              </a:rPr>
              <a:t> CE. Parenteral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access</a:t>
            </a:r>
            <a:r>
              <a:rPr lang="es-419" b="0" i="1" noProof="0" dirty="0">
                <a:ea typeface="ヒラギノ角ゴ Pro W3"/>
                <a:cs typeface="ヒラギノ角ゴ Pro W3"/>
              </a:rPr>
              <a:t> and </a:t>
            </a:r>
            <a:r>
              <a:rPr lang="es-419" b="0" i="1" noProof="0" dirty="0" err="1">
                <a:ea typeface="ヒラギノ角ゴ Pro W3"/>
                <a:cs typeface="ヒラギノ角ゴ Pro W3"/>
              </a:rPr>
              <a:t>infusion</a:t>
            </a:r>
            <a:r>
              <a:rPr lang="es-419" b="0" i="1" noProof="0" dirty="0">
                <a:ea typeface="ヒラギノ角ゴ Pro W3"/>
                <a:cs typeface="ヒラギノ角ゴ Pro W3"/>
              </a:rPr>
              <a:t> </a:t>
            </a:r>
            <a:r>
              <a:rPr lang="es-419" b="0" i="1" noProof="0" dirty="0" err="1">
                <a:ea typeface="ヒラギノ角ゴ Pro W3"/>
                <a:cs typeface="ヒラギノ角ゴ Pro W3"/>
              </a:rPr>
              <a:t>equipment</a:t>
            </a:r>
            <a:r>
              <a:rPr lang="es-419" b="0" i="1" noProof="0" dirty="0">
                <a:ea typeface="ヒラギノ角ゴ Pro W3"/>
                <a:cs typeface="ヒラギノ角ゴ Pro W3"/>
              </a:rPr>
              <a:t>. In: </a:t>
            </a:r>
            <a:r>
              <a:rPr lang="es-419" b="0" i="1" noProof="0" dirty="0" err="1">
                <a:ea typeface="ヒラギノ角ゴ Pro W3"/>
                <a:cs typeface="ヒラギノ角ゴ Pro W3"/>
              </a:rPr>
              <a:t>Merritt</a:t>
            </a:r>
            <a:r>
              <a:rPr lang="es-419" b="0" i="1" noProof="0" dirty="0">
                <a:ea typeface="ヒラギノ角ゴ Pro W3"/>
                <a:cs typeface="ヒラギノ角ゴ Pro W3"/>
              </a:rPr>
              <a:t> R, ed. </a:t>
            </a:r>
            <a:r>
              <a:rPr lang="es-419" b="0" i="1" noProof="0" dirty="0" err="1">
                <a:ea typeface="ヒラギノ角ゴ Pro W3"/>
                <a:cs typeface="ヒラギノ角ゴ Pro W3"/>
              </a:rPr>
              <a:t>The</a:t>
            </a:r>
            <a:r>
              <a:rPr lang="es-419" b="0" i="1" noProof="0" dirty="0">
                <a:ea typeface="ヒラギノ角ゴ Pro W3"/>
                <a:cs typeface="ヒラギノ角ゴ Pro W3"/>
              </a:rPr>
              <a:t> A.S.P.E.N.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Support</a:t>
            </a:r>
            <a:r>
              <a:rPr lang="es-419" b="0" i="1" noProof="0" dirty="0">
                <a:ea typeface="ヒラギノ角ゴ Pro W3"/>
                <a:cs typeface="ヒラギノ角ゴ Pro W3"/>
              </a:rPr>
              <a:t> </a:t>
            </a:r>
            <a:r>
              <a:rPr lang="es-419" b="0" i="1" noProof="0" dirty="0" err="1">
                <a:ea typeface="ヒラギノ角ゴ Pro W3"/>
                <a:cs typeface="ヒラギノ角ゴ Pro W3"/>
              </a:rPr>
              <a:t>Practice</a:t>
            </a:r>
            <a:r>
              <a:rPr lang="es-419" b="0" i="1" noProof="0" dirty="0">
                <a:ea typeface="ヒラギノ角ゴ Pro W3"/>
                <a:cs typeface="ヒラギノ角ゴ Pro W3"/>
              </a:rPr>
              <a:t> Manual, 2nd ed. </a:t>
            </a:r>
            <a:r>
              <a:rPr lang="es-419" b="0" i="1" noProof="0" dirty="0" err="1">
                <a:ea typeface="ヒラギノ角ゴ Pro W3"/>
                <a:cs typeface="ヒラギノ角ゴ Pro W3"/>
              </a:rPr>
              <a:t>Silver</a:t>
            </a:r>
            <a:r>
              <a:rPr lang="es-419" b="0" i="1" noProof="0" dirty="0">
                <a:ea typeface="ヒラギノ角ゴ Pro W3"/>
                <a:cs typeface="ヒラギノ角ゴ Pro W3"/>
              </a:rPr>
              <a:t> Spring, MD:A.S.P.E.N.; 2005;90-96. </a:t>
            </a:r>
          </a:p>
          <a:p>
            <a:pPr marL="0" indent="-97200">
              <a:lnSpc>
                <a:spcPct val="90000"/>
              </a:lnSpc>
              <a:buFontTx/>
              <a:buNone/>
            </a:pPr>
            <a:r>
              <a:rPr lang="es-419" b="0" i="1" noProof="0" dirty="0" err="1">
                <a:ea typeface="ヒラギノ角ゴ Pro W3"/>
                <a:cs typeface="ヒラギノ角ゴ Pro W3"/>
              </a:rPr>
              <a:t>Ukleja</a:t>
            </a:r>
            <a:r>
              <a:rPr lang="es-419" b="0" i="1" noProof="0" dirty="0">
                <a:ea typeface="ヒラギノ角ゴ Pro W3"/>
                <a:cs typeface="ヒラギノ角ゴ Pro W3"/>
              </a:rPr>
              <a:t> A, Romano MM. </a:t>
            </a:r>
            <a:r>
              <a:rPr lang="es-419" b="0" i="1" noProof="0" dirty="0" err="1">
                <a:ea typeface="ヒラギノ角ゴ Pro W3"/>
                <a:cs typeface="ヒラギノ角ゴ Pro W3"/>
              </a:rPr>
              <a:t>Complications</a:t>
            </a:r>
            <a:r>
              <a:rPr lang="es-419" b="0" i="1" noProof="0" dirty="0">
                <a:ea typeface="ヒラギノ角ゴ Pro W3"/>
                <a:cs typeface="ヒラギノ角ゴ Pro W3"/>
              </a:rPr>
              <a:t> of parenteral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Gastroenterol</a:t>
            </a:r>
            <a:r>
              <a:rPr lang="es-419" b="0" i="1" noProof="0" dirty="0">
                <a:ea typeface="ヒラギノ角ゴ Pro W3"/>
                <a:cs typeface="ヒラギノ角ゴ Pro W3"/>
              </a:rPr>
              <a:t> </a:t>
            </a:r>
            <a:r>
              <a:rPr lang="es-419" b="0" i="1" noProof="0" dirty="0" err="1">
                <a:ea typeface="ヒラギノ角ゴ Pro W3"/>
                <a:cs typeface="ヒラギノ角ゴ Pro W3"/>
              </a:rPr>
              <a:t>Clin</a:t>
            </a:r>
            <a:r>
              <a:rPr lang="es-419" b="0" i="1" noProof="0" dirty="0">
                <a:ea typeface="ヒラギノ角ゴ Pro W3"/>
                <a:cs typeface="ヒラギノ角ゴ Pro W3"/>
              </a:rPr>
              <a:t> North Am 2007;36:23-46.</a:t>
            </a:r>
          </a:p>
        </p:txBody>
      </p:sp>
      <p:sp>
        <p:nvSpPr>
          <p:cNvPr id="37891"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BF9F0B3C-A290-4D25-B985-41BCD2AA3810}" type="slidenum">
              <a:rPr lang="en-PH" sz="1200">
                <a:latin typeface="Calibri" pitchFamily="34" charset="0"/>
                <a:cs typeface="Arial" charset="0"/>
              </a:rPr>
              <a:pPr algn="r"/>
              <a:t>10</a:t>
            </a:fld>
            <a:endParaRPr lang="en-PH" sz="1200">
              <a:latin typeface="Calibri" pitchFamily="34" charset="0"/>
              <a:cs typeface="Arial" charset="0"/>
            </a:endParaRPr>
          </a:p>
        </p:txBody>
      </p:sp>
    </p:spTree>
    <p:extLst>
      <p:ext uri="{BB962C8B-B14F-4D97-AF65-F5344CB8AC3E}">
        <p14:creationId xmlns:p14="http://schemas.microsoft.com/office/powerpoint/2010/main" val="78680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419" noProof="0" dirty="0"/>
              <a:t>Las complicaciones mecánicas relacionadas con el catéter incluyen:</a:t>
            </a:r>
          </a:p>
          <a:p>
            <a:pPr indent="97200">
              <a:buFont typeface="Arial"/>
              <a:buChar char="•"/>
            </a:pPr>
            <a:r>
              <a:rPr lang="es-419" noProof="0" dirty="0"/>
              <a:t> Mala posición del catéter: conduce el suministro de nutrientes en áreas distintas a la aurícula derecha. </a:t>
            </a:r>
          </a:p>
          <a:p>
            <a:pPr indent="97200">
              <a:buFont typeface="Arial"/>
              <a:buChar char="•"/>
            </a:pPr>
            <a:r>
              <a:rPr lang="es-419" noProof="0" dirty="0"/>
              <a:t> Flebitis: problemas de presión debido al tamaño del catéter o la osmolaridad de la solución.</a:t>
            </a:r>
          </a:p>
          <a:p>
            <a:pPr indent="97200">
              <a:buFont typeface="Arial"/>
              <a:buChar char="•"/>
            </a:pPr>
            <a:r>
              <a:rPr lang="es-419" noProof="0" dirty="0"/>
              <a:t> Trombosis: ocurre cuando hay un bajo flujo en el catéter en momentos en que la nutrición no pasa.</a:t>
            </a:r>
          </a:p>
          <a:p>
            <a:pPr indent="97200">
              <a:buFont typeface="Arial"/>
              <a:buChar char="•"/>
            </a:pPr>
            <a:r>
              <a:rPr lang="es-419" noProof="0" dirty="0"/>
              <a:t> Oclusión del catéter: puede ser aguda o gradual y requiere remoción del catéter</a:t>
            </a:r>
          </a:p>
          <a:p>
            <a:pPr indent="97200">
              <a:buFont typeface="Arial"/>
              <a:buChar char="•"/>
            </a:pPr>
            <a:r>
              <a:rPr lang="es-419" noProof="0" dirty="0"/>
              <a:t> Ruptura del catéter: debido al uso de jeringas de inyección forzada, técnica defectuosa en la inserción, lo cual lleva a una fuga de la solución </a:t>
            </a:r>
          </a:p>
          <a:p>
            <a:pPr indent="97200">
              <a:buFont typeface="Arial"/>
              <a:buChar char="•"/>
            </a:pPr>
            <a:r>
              <a:rPr lang="es-419" noProof="0" dirty="0"/>
              <a:t> Émbolo: catéter de varios lúmenes o durante la inserción de la guía o durante el recambio en donde se permite la entrada de aire; puede ser asintomática o fatal dependiendo de la cantidad.</a:t>
            </a:r>
          </a:p>
          <a:p>
            <a:endParaRPr lang="es-ES_tradnl" dirty="0"/>
          </a:p>
          <a:p>
            <a:r>
              <a:rPr lang="es-ES_tradnl" b="0" i="1" dirty="0" err="1"/>
              <a:t>Ukleja</a:t>
            </a:r>
            <a:r>
              <a:rPr lang="es-ES_tradnl" b="0" i="1" dirty="0"/>
              <a:t> A, Romano MM. </a:t>
            </a:r>
            <a:r>
              <a:rPr lang="es-ES_tradnl" b="0" i="1" dirty="0" err="1"/>
              <a:t>Complications</a:t>
            </a:r>
            <a:r>
              <a:rPr lang="es-ES_tradnl" b="0" i="1" dirty="0"/>
              <a:t> </a:t>
            </a:r>
            <a:r>
              <a:rPr lang="es-ES_tradnl" b="0" i="1" dirty="0" err="1"/>
              <a:t>of</a:t>
            </a:r>
            <a:r>
              <a:rPr lang="es-ES_tradnl" b="0" i="1" dirty="0"/>
              <a:t> parenteral </a:t>
            </a:r>
            <a:r>
              <a:rPr lang="es-ES_tradnl" b="0" i="1" dirty="0" err="1"/>
              <a:t>nutrition</a:t>
            </a:r>
            <a:r>
              <a:rPr lang="es-ES_tradnl" b="0" i="1" dirty="0"/>
              <a:t>. </a:t>
            </a:r>
            <a:r>
              <a:rPr lang="es-ES_tradnl" b="0" i="1" dirty="0" err="1"/>
              <a:t>Gastroenterol</a:t>
            </a:r>
            <a:r>
              <a:rPr lang="es-ES_tradnl" b="0" i="1" dirty="0"/>
              <a:t> Clin North Am 2007;36:23-46.</a:t>
            </a:r>
          </a:p>
          <a:p>
            <a:r>
              <a:rPr lang="es-ES_tradnl" b="0" i="1" dirty="0"/>
              <a:t>ASPEN </a:t>
            </a:r>
            <a:r>
              <a:rPr lang="es-ES_tradnl" b="0" i="1" dirty="0" err="1"/>
              <a:t>Board</a:t>
            </a:r>
            <a:r>
              <a:rPr lang="es-ES_tradnl" b="0" i="1" dirty="0"/>
              <a:t> </a:t>
            </a:r>
            <a:r>
              <a:rPr lang="es-ES_tradnl" b="0" i="1" dirty="0" err="1"/>
              <a:t>of</a:t>
            </a:r>
            <a:r>
              <a:rPr lang="es-ES_tradnl" b="0" i="1" dirty="0"/>
              <a:t> </a:t>
            </a:r>
            <a:r>
              <a:rPr lang="es-ES_tradnl" b="0" i="1" dirty="0" err="1"/>
              <a:t>Directors</a:t>
            </a:r>
            <a:r>
              <a:rPr lang="es-ES_tradnl" b="0" i="1" dirty="0"/>
              <a:t>, </a:t>
            </a:r>
            <a:r>
              <a:rPr lang="es-ES_tradnl" b="0" i="1" dirty="0" err="1"/>
              <a:t>the</a:t>
            </a:r>
            <a:r>
              <a:rPr lang="es-ES_tradnl" b="0" i="1" dirty="0"/>
              <a:t> </a:t>
            </a:r>
            <a:r>
              <a:rPr lang="es-ES_tradnl" b="0" i="1" dirty="0" err="1"/>
              <a:t>Clinical</a:t>
            </a:r>
            <a:r>
              <a:rPr lang="es-ES_tradnl" b="0" i="1" dirty="0"/>
              <a:t> </a:t>
            </a:r>
            <a:r>
              <a:rPr lang="es-ES_tradnl" b="0" i="1" dirty="0" err="1"/>
              <a:t>Guidelines</a:t>
            </a:r>
            <a:r>
              <a:rPr lang="es-ES_tradnl" b="0" i="1" dirty="0"/>
              <a:t> </a:t>
            </a:r>
            <a:r>
              <a:rPr lang="es-ES_tradnl" b="0" i="1" dirty="0" err="1"/>
              <a:t>Task</a:t>
            </a:r>
            <a:r>
              <a:rPr lang="es-ES_tradnl" b="0" i="1" dirty="0"/>
              <a:t> </a:t>
            </a:r>
            <a:r>
              <a:rPr lang="es-ES_tradnl" b="0" i="1" dirty="0" err="1"/>
              <a:t>Force</a:t>
            </a:r>
            <a:r>
              <a:rPr lang="es-ES_tradnl" b="0" i="1" dirty="0"/>
              <a:t>. </a:t>
            </a:r>
            <a:r>
              <a:rPr lang="es-ES_tradnl" b="0" i="1" dirty="0" err="1"/>
              <a:t>Guidelines</a:t>
            </a:r>
            <a:r>
              <a:rPr lang="es-ES_tradnl" b="0" i="1" dirty="0"/>
              <a:t> </a:t>
            </a:r>
            <a:r>
              <a:rPr lang="es-ES_tradnl" b="0" i="1" dirty="0" err="1"/>
              <a:t>for</a:t>
            </a:r>
            <a:r>
              <a:rPr lang="es-ES_tradnl" b="0" i="1" dirty="0"/>
              <a:t> </a:t>
            </a:r>
            <a:r>
              <a:rPr lang="es-ES_tradnl" b="0" i="1" dirty="0" err="1"/>
              <a:t>the</a:t>
            </a:r>
            <a:r>
              <a:rPr lang="es-ES_tradnl" b="0" i="1" dirty="0"/>
              <a:t> use </a:t>
            </a:r>
            <a:r>
              <a:rPr lang="es-ES_tradnl" b="0" i="1" dirty="0" err="1"/>
              <a:t>of</a:t>
            </a:r>
            <a:r>
              <a:rPr lang="es-ES_tradnl" b="0" i="1" dirty="0"/>
              <a:t> parenteral and enteral </a:t>
            </a:r>
            <a:r>
              <a:rPr lang="es-ES_tradnl" b="0" i="1" dirty="0" err="1"/>
              <a:t>nutrition</a:t>
            </a:r>
            <a:r>
              <a:rPr lang="es-ES_tradnl" b="0" i="1" dirty="0"/>
              <a:t> in </a:t>
            </a:r>
            <a:r>
              <a:rPr lang="es-ES_tradnl" b="0" i="1" dirty="0" err="1"/>
              <a:t>adult</a:t>
            </a:r>
            <a:r>
              <a:rPr lang="es-ES_tradnl" b="0" i="1" dirty="0"/>
              <a:t> and </a:t>
            </a:r>
            <a:r>
              <a:rPr lang="es-ES_tradnl" b="0" i="1" dirty="0" err="1"/>
              <a:t>pediatric</a:t>
            </a:r>
            <a:r>
              <a:rPr lang="es-ES_tradnl" b="0" i="1" dirty="0"/>
              <a:t> </a:t>
            </a:r>
            <a:r>
              <a:rPr lang="es-ES_tradnl" b="0" i="1" dirty="0" err="1"/>
              <a:t>patients</a:t>
            </a:r>
            <a:r>
              <a:rPr lang="es-ES_tradnl" b="0" i="1" dirty="0"/>
              <a:t>. JPEN J </a:t>
            </a:r>
            <a:r>
              <a:rPr lang="es-ES_tradnl" b="0" i="1" dirty="0" err="1"/>
              <a:t>Parenter</a:t>
            </a:r>
            <a:r>
              <a:rPr lang="es-ES_tradnl" b="0" i="1" dirty="0"/>
              <a:t> Enteral </a:t>
            </a:r>
            <a:r>
              <a:rPr lang="es-ES_tradnl" b="0" i="1" dirty="0" err="1"/>
              <a:t>Nutr</a:t>
            </a:r>
            <a:r>
              <a:rPr lang="es-ES_tradnl" b="0" i="1" dirty="0"/>
              <a:t>. 2002;26(1 </a:t>
            </a:r>
            <a:r>
              <a:rPr lang="es-ES_tradnl" b="0" i="1" dirty="0" err="1"/>
              <a:t>Suppl</a:t>
            </a:r>
            <a:r>
              <a:rPr lang="es-ES_tradnl" b="0" i="1" dirty="0"/>
              <a:t>):1SA-138SA.</a:t>
            </a:r>
          </a:p>
        </p:txBody>
      </p:sp>
      <p:sp>
        <p:nvSpPr>
          <p:cNvPr id="4" name="Marcador de número de diapositiva 3"/>
          <p:cNvSpPr>
            <a:spLocks noGrp="1"/>
          </p:cNvSpPr>
          <p:nvPr>
            <p:ph type="sldNum" sz="quarter" idx="10"/>
          </p:nvPr>
        </p:nvSpPr>
        <p:spPr/>
        <p:txBody>
          <a:bodyPr/>
          <a:lstStyle/>
          <a:p>
            <a:pPr>
              <a:defRPr/>
            </a:pPr>
            <a:fld id="{85367E5D-A744-416F-8CC2-30E1088C2CE2}" type="slidenum">
              <a:rPr lang="en-US"/>
              <a:pPr>
                <a:defRPr/>
              </a:pPr>
              <a:t>11</a:t>
            </a:fld>
            <a:endParaRPr lang="en-US"/>
          </a:p>
        </p:txBody>
      </p:sp>
    </p:spTree>
    <p:extLst>
      <p:ext uri="{BB962C8B-B14F-4D97-AF65-F5344CB8AC3E}">
        <p14:creationId xmlns:p14="http://schemas.microsoft.com/office/powerpoint/2010/main" val="414450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p:spPr>
        <p:txBody>
          <a:bodyPr/>
          <a:lstStyle/>
          <a:p>
            <a:r>
              <a:rPr lang="es-419" noProof="0" dirty="0">
                <a:ea typeface="ヒラギノ角ゴ Pro W3"/>
                <a:cs typeface="ヒラギノ角ゴ Pro W3"/>
              </a:rPr>
              <a:t>Los médicos pueden prevenir y tratar los problemas mecánicos de la inserción del catéter con cuidado y realizando seguimiento de protocolos basados en la evidencia para la preparación e inserción del catéter, su mantenimiento y proporcionando capacitación continua al personal. Los médicos también pueden ayudar a prevenir las complicaciones:</a:t>
            </a:r>
          </a:p>
          <a:p>
            <a:pPr indent="97200">
              <a:buFont typeface="Arial"/>
              <a:buChar char="•"/>
            </a:pPr>
            <a:r>
              <a:rPr lang="es-419" noProof="0" dirty="0">
                <a:ea typeface="ヒラギノ角ゴ Pro W3"/>
                <a:cs typeface="ヒラギノ角ゴ Pro W3"/>
              </a:rPr>
              <a:t> Asegurándose que el paciente esté adecuadamente hidratado antes del procedimiento. </a:t>
            </a:r>
          </a:p>
          <a:p>
            <a:pPr indent="97200">
              <a:buFont typeface="Arial"/>
              <a:buChar char="•"/>
            </a:pPr>
            <a:r>
              <a:rPr lang="es-419" noProof="0" dirty="0">
                <a:ea typeface="ヒラギノ角ゴ Pro W3"/>
                <a:cs typeface="ヒラギノ角ゴ Pro W3"/>
              </a:rPr>
              <a:t> Realizando evaluación radiológica durante y después de la inserción del catéter.</a:t>
            </a:r>
          </a:p>
          <a:p>
            <a:endParaRPr lang="es-419" noProof="0" dirty="0">
              <a:ea typeface="ヒラギノ角ゴ Pro W3"/>
              <a:cs typeface="ヒラギノ角ゴ Pro W3"/>
            </a:endParaRPr>
          </a:p>
          <a:p>
            <a:r>
              <a:rPr lang="es-419" b="0" i="1" noProof="0" dirty="0" err="1">
                <a:ea typeface="ヒラギノ角ゴ Pro W3"/>
                <a:cs typeface="ヒラギノ角ゴ Pro W3"/>
              </a:rPr>
              <a:t>Ukleja</a:t>
            </a:r>
            <a:r>
              <a:rPr lang="es-419" b="0" i="1" noProof="0" dirty="0">
                <a:ea typeface="ヒラギノ角ゴ Pro W3"/>
                <a:cs typeface="ヒラギノ角ゴ Pro W3"/>
              </a:rPr>
              <a:t> A, Romano MM. </a:t>
            </a:r>
            <a:r>
              <a:rPr lang="es-419" b="0" i="1" noProof="0" dirty="0" err="1">
                <a:ea typeface="ヒラギノ角ゴ Pro W3"/>
                <a:cs typeface="ヒラギノ角ゴ Pro W3"/>
              </a:rPr>
              <a:t>Complications</a:t>
            </a:r>
            <a:r>
              <a:rPr lang="es-419" b="0" i="1" noProof="0" dirty="0">
                <a:ea typeface="ヒラギノ角ゴ Pro W3"/>
                <a:cs typeface="ヒラギノ角ゴ Pro W3"/>
              </a:rPr>
              <a:t> of parenteral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Gastroenterol</a:t>
            </a:r>
            <a:r>
              <a:rPr lang="es-419" b="0" i="1" noProof="0" dirty="0">
                <a:ea typeface="ヒラギノ角ゴ Pro W3"/>
                <a:cs typeface="ヒラギノ角ゴ Pro W3"/>
              </a:rPr>
              <a:t> </a:t>
            </a:r>
            <a:r>
              <a:rPr lang="es-419" b="0" i="1" noProof="0" dirty="0" err="1">
                <a:ea typeface="ヒラギノ角ゴ Pro W3"/>
                <a:cs typeface="ヒラギノ角ゴ Pro W3"/>
              </a:rPr>
              <a:t>Clin</a:t>
            </a:r>
            <a:r>
              <a:rPr lang="es-419" b="0" i="1" noProof="0" dirty="0">
                <a:ea typeface="ヒラギノ角ゴ Pro W3"/>
                <a:cs typeface="ヒラギノ角ゴ Pro W3"/>
              </a:rPr>
              <a:t> North Am 2007;36:23-46.</a:t>
            </a:r>
          </a:p>
          <a:p>
            <a:r>
              <a:rPr lang="es-419" b="0" i="1" noProof="0" dirty="0">
                <a:ea typeface="ヒラギノ角ゴ Pro W3"/>
                <a:cs typeface="ヒラギノ角ゴ Pro W3"/>
              </a:rPr>
              <a:t>ASPEN </a:t>
            </a:r>
            <a:r>
              <a:rPr lang="es-419" b="0" i="1" noProof="0" dirty="0" err="1">
                <a:ea typeface="ヒラギノ角ゴ Pro W3"/>
                <a:cs typeface="ヒラギノ角ゴ Pro W3"/>
              </a:rPr>
              <a:t>Board</a:t>
            </a:r>
            <a:r>
              <a:rPr lang="es-419" b="0" i="1" noProof="0" dirty="0">
                <a:ea typeface="ヒラギノ角ゴ Pro W3"/>
                <a:cs typeface="ヒラギノ角ゴ Pro W3"/>
              </a:rPr>
              <a:t> of </a:t>
            </a:r>
            <a:r>
              <a:rPr lang="es-419" b="0" i="1" noProof="0" dirty="0" err="1">
                <a:ea typeface="ヒラギノ角ゴ Pro W3"/>
                <a:cs typeface="ヒラギノ角ゴ Pro W3"/>
              </a:rPr>
              <a:t>Directors</a:t>
            </a:r>
            <a:r>
              <a:rPr lang="es-419" b="0" i="1" noProof="0" dirty="0">
                <a:ea typeface="ヒラギノ角ゴ Pro W3"/>
                <a:cs typeface="ヒラギノ角ゴ Pro W3"/>
              </a:rPr>
              <a:t>, </a:t>
            </a:r>
            <a:r>
              <a:rPr lang="es-419" b="0" i="1" noProof="0" dirty="0" err="1">
                <a:ea typeface="ヒラギノ角ゴ Pro W3"/>
                <a:cs typeface="ヒラギノ角ゴ Pro W3"/>
              </a:rPr>
              <a:t>the</a:t>
            </a:r>
            <a:r>
              <a:rPr lang="es-419" b="0" i="1" noProof="0" dirty="0">
                <a:ea typeface="ヒラギノ角ゴ Pro W3"/>
                <a:cs typeface="ヒラギノ角ゴ Pro W3"/>
              </a:rPr>
              <a:t> </a:t>
            </a:r>
            <a:r>
              <a:rPr lang="es-419" b="0" i="1" noProof="0" dirty="0" err="1">
                <a:ea typeface="ヒラギノ角ゴ Pro W3"/>
                <a:cs typeface="ヒラギノ角ゴ Pro W3"/>
              </a:rPr>
              <a:t>Clinical</a:t>
            </a:r>
            <a:r>
              <a:rPr lang="es-419" b="0" i="1" noProof="0" dirty="0">
                <a:ea typeface="ヒラギノ角ゴ Pro W3"/>
                <a:cs typeface="ヒラギノ角ゴ Pro W3"/>
              </a:rPr>
              <a:t>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Task</a:t>
            </a:r>
            <a:r>
              <a:rPr lang="es-419" b="0" i="1" noProof="0" dirty="0">
                <a:ea typeface="ヒラギノ角ゴ Pro W3"/>
                <a:cs typeface="ヒラギノ角ゴ Pro W3"/>
              </a:rPr>
              <a:t> </a:t>
            </a:r>
            <a:r>
              <a:rPr lang="es-419" b="0" i="1" noProof="0" dirty="0" err="1">
                <a:ea typeface="ヒラギノ角ゴ Pro W3"/>
                <a:cs typeface="ヒラギノ角ゴ Pro W3"/>
              </a:rPr>
              <a:t>Force</a:t>
            </a:r>
            <a:r>
              <a:rPr lang="es-419" b="0" i="1" noProof="0" dirty="0">
                <a:ea typeface="ヒラギノ角ゴ Pro W3"/>
                <a:cs typeface="ヒラギノ角ゴ Pro W3"/>
              </a:rPr>
              <a:t>.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for</a:t>
            </a:r>
            <a:r>
              <a:rPr lang="es-419" b="0" i="1" noProof="0" dirty="0">
                <a:ea typeface="ヒラギノ角ゴ Pro W3"/>
                <a:cs typeface="ヒラギノ角ゴ Pro W3"/>
              </a:rPr>
              <a:t> </a:t>
            </a:r>
            <a:r>
              <a:rPr lang="es-419" b="0" i="1" noProof="0" dirty="0" err="1">
                <a:ea typeface="ヒラギノ角ゴ Pro W3"/>
                <a:cs typeface="ヒラギノ角ゴ Pro W3"/>
              </a:rPr>
              <a:t>the</a:t>
            </a:r>
            <a:r>
              <a:rPr lang="es-419" b="0" i="1" noProof="0" dirty="0">
                <a:ea typeface="ヒラギノ角ゴ Pro W3"/>
                <a:cs typeface="ヒラギノ角ゴ Pro W3"/>
              </a:rPr>
              <a:t> use of parenteral and 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in </a:t>
            </a:r>
            <a:r>
              <a:rPr lang="es-419" b="0" i="1" noProof="0" dirty="0" err="1">
                <a:ea typeface="ヒラギノ角ゴ Pro W3"/>
                <a:cs typeface="ヒラギノ角ゴ Pro W3"/>
              </a:rPr>
              <a:t>adult</a:t>
            </a:r>
            <a:r>
              <a:rPr lang="es-419" b="0" i="1" noProof="0" dirty="0">
                <a:ea typeface="ヒラギノ角ゴ Pro W3"/>
                <a:cs typeface="ヒラギノ角ゴ Pro W3"/>
              </a:rPr>
              <a:t> and </a:t>
            </a:r>
            <a:r>
              <a:rPr lang="es-419" b="0" i="1" noProof="0" dirty="0" err="1">
                <a:ea typeface="ヒラギノ角ゴ Pro W3"/>
                <a:cs typeface="ヒラギノ角ゴ Pro W3"/>
              </a:rPr>
              <a:t>pediatric</a:t>
            </a:r>
            <a:r>
              <a:rPr lang="es-419" b="0" i="1" noProof="0" dirty="0">
                <a:ea typeface="ヒラギノ角ゴ Pro W3"/>
                <a:cs typeface="ヒラギノ角ゴ Pro W3"/>
              </a:rPr>
              <a:t> </a:t>
            </a:r>
            <a:r>
              <a:rPr lang="es-419" b="0" i="1" noProof="0" dirty="0" err="1">
                <a:ea typeface="ヒラギノ角ゴ Pro W3"/>
                <a:cs typeface="ヒラギノ角ゴ Pro W3"/>
              </a:rPr>
              <a:t>patients</a:t>
            </a:r>
            <a:r>
              <a:rPr lang="es-419" b="0" i="1" noProof="0" dirty="0">
                <a:ea typeface="ヒラギノ角ゴ Pro W3"/>
                <a:cs typeface="ヒラギノ角ゴ Pro W3"/>
              </a:rPr>
              <a:t>. JPEN J </a:t>
            </a:r>
            <a:r>
              <a:rPr lang="es-419" b="0" i="1" noProof="0" dirty="0" err="1">
                <a:ea typeface="ヒラギノ角ゴ Pro W3"/>
                <a:cs typeface="ヒラギノ角ゴ Pro W3"/>
              </a:rPr>
              <a:t>Parenter</a:t>
            </a:r>
            <a:r>
              <a:rPr lang="es-419" b="0" i="1" noProof="0" dirty="0">
                <a:ea typeface="ヒラギノ角ゴ Pro W3"/>
                <a:cs typeface="ヒラギノ角ゴ Pro W3"/>
              </a:rPr>
              <a:t> Enteral </a:t>
            </a:r>
            <a:r>
              <a:rPr lang="es-419" b="0" i="1" noProof="0" dirty="0" err="1">
                <a:ea typeface="ヒラギノ角ゴ Pro W3"/>
                <a:cs typeface="ヒラギノ角ゴ Pro W3"/>
              </a:rPr>
              <a:t>Nutr</a:t>
            </a:r>
            <a:r>
              <a:rPr lang="es-419" b="0" i="1" noProof="0" dirty="0">
                <a:ea typeface="ヒラギノ角ゴ Pro W3"/>
                <a:cs typeface="ヒラギノ角ゴ Pro W3"/>
              </a:rPr>
              <a:t>. 2002;26(1 </a:t>
            </a:r>
            <a:r>
              <a:rPr lang="es-419" b="0" i="1" noProof="0" dirty="0" err="1">
                <a:ea typeface="ヒラギノ角ゴ Pro W3"/>
                <a:cs typeface="ヒラギノ角ゴ Pro W3"/>
              </a:rPr>
              <a:t>Suppl</a:t>
            </a:r>
            <a:r>
              <a:rPr lang="es-419" b="0" i="1" noProof="0" dirty="0">
                <a:ea typeface="ヒラギノ角ゴ Pro W3"/>
                <a:cs typeface="ヒラギノ角ゴ Pro W3"/>
              </a:rPr>
              <a:t>):1SA-138SA.</a:t>
            </a:r>
            <a:endParaRPr lang="es-419" sz="1000" b="0" i="1" noProof="0" dirty="0">
              <a:ea typeface="MS PGothic" pitchFamily="34" charset="-128"/>
              <a:cs typeface="ヒラギノ角ゴ Pro W3"/>
            </a:endParaRPr>
          </a:p>
        </p:txBody>
      </p:sp>
      <p:sp>
        <p:nvSpPr>
          <p:cNvPr id="39939" name="Slide Number Placeholder 3"/>
          <p:cNvSpPr>
            <a:spLocks noGrp="1"/>
          </p:cNvSpPr>
          <p:nvPr>
            <p:ph type="sldNum" sz="quarter" idx="5"/>
          </p:nvPr>
        </p:nvSpPr>
        <p:spPr>
          <a:noFill/>
        </p:spPr>
        <p:txBody>
          <a:bodyPr/>
          <a:lstStyle/>
          <a:p>
            <a:fld id="{88A42973-5527-4B71-8076-02A0EF54DBFD}" type="slidenum">
              <a:rPr lang="en-US" smtClean="0">
                <a:latin typeface="Times New Roman" pitchFamily="18" charset="0"/>
                <a:ea typeface="MS PGothic" pitchFamily="34" charset="-128"/>
                <a:cs typeface="ヒラギノ角ゴ Pro W3"/>
              </a:rPr>
              <a:pPr/>
              <a:t>12</a:t>
            </a:fld>
            <a:endParaRPr lang="en-US">
              <a:latin typeface="Times New Roman" pitchFamily="18" charset="0"/>
              <a:ea typeface="MS PGothic" pitchFamily="34" charset="-128"/>
              <a:cs typeface="ヒラギノ角ゴ Pro W3"/>
            </a:endParaRPr>
          </a:p>
        </p:txBody>
      </p:sp>
    </p:spTree>
    <p:extLst>
      <p:ext uri="{BB962C8B-B14F-4D97-AF65-F5344CB8AC3E}">
        <p14:creationId xmlns:p14="http://schemas.microsoft.com/office/powerpoint/2010/main" val="314280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411163" y="698500"/>
            <a:ext cx="6192837" cy="3484563"/>
          </a:xfrm>
          <a:ln/>
        </p:spPr>
      </p:sp>
      <p:sp>
        <p:nvSpPr>
          <p:cNvPr id="41986" name="Rectangle 3"/>
          <p:cNvSpPr>
            <a:spLocks noGrp="1" noChangeArrowheads="1"/>
          </p:cNvSpPr>
          <p:nvPr>
            <p:ph type="body" idx="1"/>
          </p:nvPr>
        </p:nvSpPr>
        <p:spPr>
          <a:xfrm>
            <a:off x="701675" y="4454525"/>
            <a:ext cx="5607050" cy="4183063"/>
          </a:xfrm>
          <a:noFill/>
          <a:ln/>
        </p:spPr>
        <p:txBody>
          <a:bodyPr/>
          <a:lstStyle/>
          <a:p>
            <a:r>
              <a:rPr lang="es-419" sz="1000" noProof="0" dirty="0">
                <a:ea typeface="ヒラギノ角ゴ Pro W3"/>
                <a:cs typeface="ヒラギノ角ゴ Pro W3"/>
              </a:rPr>
              <a:t>Las complicaciones infecciosas pueden surgir por la colonización en la piel y la migración microbiana a lo largo del tracto de la herida de la piel o por la infección del recubrimiento de fibrina. Otras causas incluyen:</a:t>
            </a:r>
          </a:p>
          <a:p>
            <a:pPr marL="171450" indent="-171450">
              <a:buFont typeface="Arial" panose="020B0604020202020204" pitchFamily="34" charset="0"/>
              <a:buChar char="•"/>
            </a:pPr>
            <a:r>
              <a:rPr lang="es-419" sz="1000" noProof="0" dirty="0">
                <a:ea typeface="ヒラギノ角ゴ Pro W3"/>
                <a:cs typeface="ヒラギノ角ゴ Pro W3"/>
              </a:rPr>
              <a:t>La colonización microbiana del dispositivo.</a:t>
            </a:r>
          </a:p>
          <a:p>
            <a:pPr marL="171450" indent="-171450">
              <a:buFont typeface="Arial" panose="020B0604020202020204" pitchFamily="34" charset="0"/>
              <a:buChar char="•"/>
            </a:pPr>
            <a:r>
              <a:rPr lang="es-419" sz="1000" noProof="0" dirty="0">
                <a:ea typeface="ヒラギノ角ゴ Pro W3"/>
                <a:cs typeface="ヒラギノ角ゴ Pro W3"/>
              </a:rPr>
              <a:t>La siembra de fuentes remotas (tal como una vaina de fibrina infectada).</a:t>
            </a:r>
          </a:p>
          <a:p>
            <a:pPr marL="171450" indent="-171450">
              <a:buFont typeface="Arial" panose="020B0604020202020204" pitchFamily="34" charset="0"/>
              <a:buChar char="•"/>
            </a:pPr>
            <a:r>
              <a:rPr lang="es-419" sz="1000" noProof="0" dirty="0">
                <a:ea typeface="ヒラギノ角ゴ Pro W3"/>
                <a:cs typeface="ヒラギノ角ゴ Pro W3"/>
              </a:rPr>
              <a:t>Suministro de soluciones contaminadas con nefastas consecuencias por los resultados potencialmente letales de la NP relacionados con las complicaciones infecciosas.</a:t>
            </a:r>
          </a:p>
          <a:p>
            <a:endParaRPr lang="en-US" sz="1000" dirty="0">
              <a:ea typeface="ヒラギノ角ゴ Pro W3"/>
              <a:cs typeface="ヒラギノ角ゴ Pro W3"/>
            </a:endParaRPr>
          </a:p>
          <a:p>
            <a:r>
              <a:rPr lang="en-US" sz="1000" b="0" i="1" dirty="0">
                <a:ea typeface="ヒラギノ角ゴ Pro W3"/>
                <a:cs typeface="ヒラギノ角ゴ Pro W3"/>
              </a:rPr>
              <a:t>Sacks GL, Mayhew S, Johnson D. Parenteral nutrition implementation and management. In: Merritt R, ed. The A.S.P.E.N. Nutrition Support Practice Manual, 2nd ed. Silver Spring, MD:A.S.P.E.N.;2005;108-117</a:t>
            </a:r>
          </a:p>
        </p:txBody>
      </p:sp>
    </p:spTree>
    <p:extLst>
      <p:ext uri="{BB962C8B-B14F-4D97-AF65-F5344CB8AC3E}">
        <p14:creationId xmlns:p14="http://schemas.microsoft.com/office/powerpoint/2010/main" val="1666318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r>
              <a:rPr lang="es-419" noProof="0" dirty="0">
                <a:ea typeface="ヒラギノ角ゴ Pro W3"/>
                <a:cs typeface="ヒラギノ角ゴ Pro W3"/>
              </a:rPr>
              <a:t>La Sociedad Europea de Nutrición Parenteral y Enteral (ESPEN) recomienda el uso de estos métodos para la prevención de complicaciones infecciosas derivadas de la colocación del catéter:</a:t>
            </a:r>
          </a:p>
          <a:p>
            <a:pPr marL="171450" indent="-171450">
              <a:buFont typeface="Arial" panose="020B0604020202020204" pitchFamily="34" charset="0"/>
              <a:buChar char="•"/>
            </a:pPr>
            <a:r>
              <a:rPr lang="es-419" noProof="0" dirty="0">
                <a:ea typeface="ヒラギノ角ゴ Pro W3"/>
                <a:cs typeface="ヒラギノ角ゴ Pro W3"/>
              </a:rPr>
              <a:t>El uso de catéteres tunelizados e implantables (su valor se ha demostrado en el uso a largo plazo); catéter de recubrimiento antimicrobiano (sólo en uso a corto plazo); catéteres de un solo lumen, catéteres centrales insertados periféricamente (CCIP), venopunción guiada por ultrasonido.</a:t>
            </a:r>
          </a:p>
          <a:p>
            <a:pPr marL="171450" indent="-171450">
              <a:buFont typeface="Arial" panose="020B0604020202020204" pitchFamily="34" charset="0"/>
              <a:buChar char="•"/>
            </a:pPr>
            <a:r>
              <a:rPr lang="es-419" noProof="0" dirty="0">
                <a:ea typeface="ヒラギノ角ゴ Pro W3"/>
                <a:cs typeface="ヒラギノ角ゴ Pro W3"/>
              </a:rPr>
              <a:t>Elegir un sitio de inserción adecuado.</a:t>
            </a:r>
          </a:p>
          <a:p>
            <a:pPr marL="171450" indent="-171450">
              <a:buFont typeface="Arial" panose="020B0604020202020204" pitchFamily="34" charset="0"/>
              <a:buChar char="•"/>
            </a:pPr>
            <a:r>
              <a:rPr lang="es-419" noProof="0" dirty="0">
                <a:ea typeface="ヒラギノ角ゴ Pro W3"/>
                <a:cs typeface="ヒラギノ角ゴ Pro W3"/>
              </a:rPr>
              <a:t>Aplicar una política de lavado de manos.</a:t>
            </a:r>
          </a:p>
          <a:p>
            <a:pPr marL="171450" indent="-171450">
              <a:buFont typeface="Arial" panose="020B0604020202020204" pitchFamily="34" charset="0"/>
              <a:buChar char="•"/>
            </a:pPr>
            <a:r>
              <a:rPr lang="es-419" noProof="0" dirty="0">
                <a:ea typeface="ヒラギノ角ゴ Pro W3"/>
                <a:cs typeface="ヒラギノ角ゴ Pro W3"/>
              </a:rPr>
              <a:t>Asegurar el entrenamiento de rutina del personal.</a:t>
            </a:r>
          </a:p>
          <a:p>
            <a:endParaRPr lang="es-419" sz="1000" b="0" i="1" noProof="0" dirty="0">
              <a:ea typeface="ヒラギノ角ゴ Pro W3"/>
              <a:cs typeface="ヒラギノ角ゴ Pro W3"/>
            </a:endParaRPr>
          </a:p>
          <a:p>
            <a:r>
              <a:rPr lang="es-419" sz="1000" b="0" i="1" noProof="0" dirty="0" err="1">
                <a:ea typeface="ヒラギノ角ゴ Pro W3"/>
                <a:cs typeface="ヒラギノ角ゴ Pro W3"/>
              </a:rPr>
              <a:t>Pittiruti</a:t>
            </a:r>
            <a:r>
              <a:rPr lang="es-419" sz="1000" b="0" i="1" noProof="0" dirty="0">
                <a:ea typeface="ヒラギノ角ゴ Pro W3"/>
                <a:cs typeface="ヒラギノ角ゴ Pro W3"/>
              </a:rPr>
              <a:t> M, Hamilton H, </a:t>
            </a:r>
            <a:r>
              <a:rPr lang="es-419" sz="1000" b="0" i="1" noProof="0" dirty="0" err="1">
                <a:ea typeface="ヒラギノ角ゴ Pro W3"/>
                <a:cs typeface="ヒラギノ角ゴ Pro W3"/>
              </a:rPr>
              <a:t>Biffi</a:t>
            </a:r>
            <a:r>
              <a:rPr lang="es-419" sz="1000" b="0" i="1" noProof="0" dirty="0">
                <a:ea typeface="ヒラギノ角ゴ Pro W3"/>
                <a:cs typeface="ヒラギノ角ゴ Pro W3"/>
              </a:rPr>
              <a:t> R, et al. ESPEN </a:t>
            </a:r>
            <a:r>
              <a:rPr lang="es-419" sz="1000" b="0" i="1" noProof="0" dirty="0" err="1">
                <a:ea typeface="ヒラギノ角ゴ Pro W3"/>
                <a:cs typeface="ヒラギノ角ゴ Pro W3"/>
              </a:rPr>
              <a:t>Guidelines</a:t>
            </a:r>
            <a:r>
              <a:rPr lang="es-419" sz="1000" b="0" i="1" noProof="0" dirty="0">
                <a:ea typeface="ヒラギノ角ゴ Pro W3"/>
                <a:cs typeface="ヒラギノ角ゴ Pro W3"/>
              </a:rPr>
              <a:t> </a:t>
            </a:r>
            <a:r>
              <a:rPr lang="es-419" sz="1000" b="0" i="1" noProof="0" dirty="0" err="1">
                <a:ea typeface="ヒラギノ角ゴ Pro W3"/>
                <a:cs typeface="ヒラギノ角ゴ Pro W3"/>
              </a:rPr>
              <a:t>on</a:t>
            </a:r>
            <a:r>
              <a:rPr lang="es-419" sz="1000" b="0" i="1" noProof="0" dirty="0">
                <a:ea typeface="ヒラギノ角ゴ Pro W3"/>
                <a:cs typeface="ヒラギノ角ゴ Pro W3"/>
              </a:rPr>
              <a:t> Parenteral </a:t>
            </a:r>
            <a:r>
              <a:rPr lang="es-419" sz="1000" b="0" i="1" noProof="0" dirty="0" err="1">
                <a:ea typeface="ヒラギノ角ゴ Pro W3"/>
                <a:cs typeface="ヒラギノ角ゴ Pro W3"/>
              </a:rPr>
              <a:t>Nutrition</a:t>
            </a:r>
            <a:r>
              <a:rPr lang="es-419" sz="1000" b="0" i="1" noProof="0" dirty="0">
                <a:ea typeface="ヒラギノ角ゴ Pro W3"/>
                <a:cs typeface="ヒラギノ角ゴ Pro W3"/>
              </a:rPr>
              <a:t>: central </a:t>
            </a:r>
            <a:r>
              <a:rPr lang="es-419" sz="1000" b="0" i="1" noProof="0" dirty="0" err="1">
                <a:ea typeface="ヒラギノ角ゴ Pro W3"/>
                <a:cs typeface="ヒラギノ角ゴ Pro W3"/>
              </a:rPr>
              <a:t>venous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catheters</a:t>
            </a:r>
            <a:r>
              <a:rPr lang="es-419" sz="1000" b="0" i="1" noProof="0" dirty="0">
                <a:ea typeface="ヒラギノ角ゴ Pro W3"/>
                <a:cs typeface="ヒラギノ角ゴ Pro W3"/>
              </a:rPr>
              <a:t> (</a:t>
            </a:r>
            <a:r>
              <a:rPr lang="es-419" sz="1000" b="0" i="1" noProof="0" dirty="0" err="1">
                <a:ea typeface="ヒラギノ角ゴ Pro W3"/>
                <a:cs typeface="ヒラギノ角ゴ Pro W3"/>
              </a:rPr>
              <a:t>access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care</a:t>
            </a:r>
            <a:r>
              <a:rPr lang="es-419" sz="1000" b="0" i="1" noProof="0" dirty="0">
                <a:ea typeface="ヒラギノ角ゴ Pro W3"/>
                <a:cs typeface="ヒラギノ角ゴ Pro W3"/>
              </a:rPr>
              <a:t> diagnosis and </a:t>
            </a:r>
            <a:r>
              <a:rPr lang="es-419" sz="1000" b="0" i="1" noProof="0" dirty="0" err="1">
                <a:ea typeface="ヒラギノ角ゴ Pro W3"/>
                <a:cs typeface="ヒラギノ角ゴ Pro W3"/>
              </a:rPr>
              <a:t>therapy</a:t>
            </a:r>
            <a:r>
              <a:rPr lang="es-419" sz="1000" b="0" i="1" noProof="0" dirty="0">
                <a:ea typeface="ヒラギノ角ゴ Pro W3"/>
                <a:cs typeface="ヒラギノ角ゴ Pro W3"/>
              </a:rPr>
              <a:t> of </a:t>
            </a:r>
            <a:r>
              <a:rPr lang="es-419" sz="1000" b="0" i="1" noProof="0" dirty="0" err="1">
                <a:ea typeface="ヒラギノ角ゴ Pro W3"/>
                <a:cs typeface="ヒラギノ角ゴ Pro W3"/>
              </a:rPr>
              <a:t>complications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Clin</a:t>
            </a:r>
            <a:r>
              <a:rPr lang="es-419" sz="1000" b="0" i="1" noProof="0" dirty="0">
                <a:ea typeface="ヒラギノ角ゴ Pro W3"/>
                <a:cs typeface="ヒラギノ角ゴ Pro W3"/>
              </a:rPr>
              <a:t> </a:t>
            </a:r>
            <a:r>
              <a:rPr lang="es-419" sz="1000" b="0" i="1" noProof="0" dirty="0" err="1">
                <a:ea typeface="ヒラギノ角ゴ Pro W3"/>
                <a:cs typeface="ヒラギノ角ゴ Pro W3"/>
              </a:rPr>
              <a:t>Nutr</a:t>
            </a:r>
            <a:r>
              <a:rPr lang="es-419" sz="1000" b="0" i="1" noProof="0" dirty="0">
                <a:ea typeface="ヒラギノ角ゴ Pro W3"/>
                <a:cs typeface="ヒラギノ角ゴ Pro W3"/>
              </a:rPr>
              <a:t> 2009;28:365-377.</a:t>
            </a:r>
          </a:p>
        </p:txBody>
      </p:sp>
    </p:spTree>
    <p:extLst>
      <p:ext uri="{BB962C8B-B14F-4D97-AF65-F5344CB8AC3E}">
        <p14:creationId xmlns:p14="http://schemas.microsoft.com/office/powerpoint/2010/main" val="1853064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noChangeArrowheads="1"/>
          </p:cNvSpPr>
          <p:nvPr/>
        </p:nvSpPr>
        <p:spPr bwMode="auto">
          <a:xfrm>
            <a:off x="3971925" y="8831263"/>
            <a:ext cx="3038475" cy="465137"/>
          </a:xfrm>
          <a:prstGeom prst="rect">
            <a:avLst/>
          </a:prstGeom>
          <a:noFill/>
          <a:ln w="9525">
            <a:noFill/>
            <a:miter lim="800000"/>
            <a:headEnd/>
            <a:tailEnd/>
          </a:ln>
        </p:spPr>
        <p:txBody>
          <a:bodyPr lIns="91424" tIns="45713" rIns="91424" bIns="45713" anchor="b"/>
          <a:lstStyle/>
          <a:p>
            <a:pPr algn="r"/>
            <a:fld id="{8A23A8D9-939B-4699-8B01-ADE8E70F12DC}" type="slidenum">
              <a:rPr lang="en-US" sz="1200"/>
              <a:pPr algn="r"/>
              <a:t>15</a:t>
            </a:fld>
            <a:endParaRPr lang="en-US" sz="1200"/>
          </a:p>
        </p:txBody>
      </p:sp>
      <p:sp>
        <p:nvSpPr>
          <p:cNvPr id="46082" name="Rectangle 7"/>
          <p:cNvSpPr txBox="1">
            <a:spLocks noGrp="1" noChangeArrowheads="1"/>
          </p:cNvSpPr>
          <p:nvPr/>
        </p:nvSpPr>
        <p:spPr bwMode="auto">
          <a:xfrm>
            <a:off x="3968750" y="8829675"/>
            <a:ext cx="3040063" cy="465138"/>
          </a:xfrm>
          <a:prstGeom prst="rect">
            <a:avLst/>
          </a:prstGeom>
          <a:noFill/>
          <a:ln w="9525">
            <a:noFill/>
            <a:miter lim="800000"/>
            <a:headEnd/>
            <a:tailEnd/>
          </a:ln>
        </p:spPr>
        <p:txBody>
          <a:bodyPr lIns="93874" tIns="46937" rIns="93874" bIns="46937" anchor="b"/>
          <a:lstStyle/>
          <a:p>
            <a:pPr algn="r" defTabSz="938213">
              <a:spcBef>
                <a:spcPct val="50000"/>
              </a:spcBef>
              <a:spcAft>
                <a:spcPct val="50000"/>
              </a:spcAft>
            </a:pPr>
            <a:fld id="{862EBCE6-2DC2-4E8A-96C6-68CD61A8F846}" type="slidenum">
              <a:rPr lang="en-US" sz="1300">
                <a:ea typeface="MS PGothic" pitchFamily="34" charset="-128"/>
              </a:rPr>
              <a:pPr algn="r" defTabSz="938213">
                <a:spcBef>
                  <a:spcPct val="50000"/>
                </a:spcBef>
                <a:spcAft>
                  <a:spcPct val="50000"/>
                </a:spcAft>
              </a:pPr>
              <a:t>15</a:t>
            </a:fld>
            <a:endParaRPr lang="en-US" sz="1300">
              <a:ea typeface="MS PGothic" pitchFamily="34" charset="-128"/>
            </a:endParaRPr>
          </a:p>
        </p:txBody>
      </p:sp>
      <p:sp>
        <p:nvSpPr>
          <p:cNvPr id="46083" name="Slide Image Placeholder 1"/>
          <p:cNvSpPr>
            <a:spLocks noGrp="1" noRot="1" noChangeAspect="1" noTextEdit="1"/>
          </p:cNvSpPr>
          <p:nvPr>
            <p:ph type="sldImg"/>
          </p:nvPr>
        </p:nvSpPr>
        <p:spPr>
          <a:xfrm>
            <a:off x="482600" y="738188"/>
            <a:ext cx="6046788" cy="3402012"/>
          </a:xfrm>
          <a:ln/>
        </p:spPr>
      </p:sp>
      <p:sp>
        <p:nvSpPr>
          <p:cNvPr id="46084" name="Notes Placeholder 2"/>
          <p:cNvSpPr>
            <a:spLocks noGrp="1"/>
          </p:cNvSpPr>
          <p:nvPr>
            <p:ph type="body" idx="1"/>
          </p:nvPr>
        </p:nvSpPr>
        <p:spPr>
          <a:xfrm>
            <a:off x="1144588" y="4414838"/>
            <a:ext cx="4702175" cy="4183062"/>
          </a:xfrm>
          <a:noFill/>
          <a:ln/>
        </p:spPr>
        <p:txBody>
          <a:bodyPr lIns="97078" tIns="49361" rIns="97078" bIns="49361"/>
          <a:lstStyle/>
          <a:p>
            <a:r>
              <a:rPr lang="es-419" noProof="0" dirty="0">
                <a:ea typeface="ヒラギノ角ゴ Pro W3"/>
                <a:cs typeface="ヒラギノ角ゴ Pro W3"/>
              </a:rPr>
              <a:t>Preparar el lugar de inserción, esto puede ayudar a prevenir complicaciones infecciosas.</a:t>
            </a:r>
          </a:p>
          <a:p>
            <a:pPr marL="171450" indent="-171450">
              <a:buFont typeface="Arial" panose="020B0604020202020204" pitchFamily="34" charset="0"/>
              <a:buChar char="•"/>
            </a:pPr>
            <a:r>
              <a:rPr lang="es-419" noProof="0" dirty="0">
                <a:ea typeface="ヒラギノ角ゴ Pro W3"/>
                <a:cs typeface="ヒラギノ角ゴ Pro W3"/>
              </a:rPr>
              <a:t>Tomar las precauciones máximas de barrera durante la inserción del catéter.</a:t>
            </a:r>
          </a:p>
          <a:p>
            <a:pPr marL="171450" indent="-171450">
              <a:buFont typeface="Arial" panose="020B0604020202020204" pitchFamily="34" charset="0"/>
              <a:buChar char="•"/>
            </a:pPr>
            <a:r>
              <a:rPr lang="es-419" noProof="0" dirty="0">
                <a:ea typeface="ヒラギノ角ゴ Pro W3"/>
                <a:cs typeface="ヒラギノ角ゴ Pro W3"/>
              </a:rPr>
              <a:t>Usar 2% de clorhexidina como antiséptico.</a:t>
            </a:r>
          </a:p>
          <a:p>
            <a:pPr marL="171450" indent="-171450">
              <a:buFont typeface="Arial" panose="020B0604020202020204" pitchFamily="34" charset="0"/>
              <a:buChar char="•"/>
            </a:pPr>
            <a:r>
              <a:rPr lang="es-419" noProof="0" dirty="0">
                <a:ea typeface="ヒラギノ角ゴ Pro W3"/>
                <a:cs typeface="ヒラギノ角ゴ Pro W3"/>
              </a:rPr>
              <a:t>Cubrir el sitio de salida de manera apropiada.</a:t>
            </a:r>
          </a:p>
          <a:p>
            <a:endParaRPr lang="en-US" dirty="0">
              <a:ea typeface="ヒラギノ角ゴ Pro W3"/>
              <a:cs typeface="ヒラギノ角ゴ Pro W3"/>
            </a:endParaRPr>
          </a:p>
          <a:p>
            <a:r>
              <a:rPr lang="en-US" b="0" i="1" dirty="0" err="1">
                <a:ea typeface="ヒラギノ角ゴ Pro W3"/>
                <a:cs typeface="ヒラギノ角ゴ Pro W3"/>
              </a:rPr>
              <a:t>Pittiruti</a:t>
            </a:r>
            <a:r>
              <a:rPr lang="en-US" b="0" i="1" dirty="0">
                <a:ea typeface="ヒラギノ角ゴ Pro W3"/>
                <a:cs typeface="ヒラギノ角ゴ Pro W3"/>
              </a:rPr>
              <a:t> M, Hamilton H, </a:t>
            </a:r>
            <a:r>
              <a:rPr lang="en-US" b="0" i="1" dirty="0" err="1">
                <a:ea typeface="ヒラギノ角ゴ Pro W3"/>
                <a:cs typeface="ヒラギノ角ゴ Pro W3"/>
              </a:rPr>
              <a:t>Biffi</a:t>
            </a:r>
            <a:r>
              <a:rPr lang="en-US" b="0" i="1" dirty="0">
                <a:ea typeface="ヒラギノ角ゴ Pro W3"/>
                <a:cs typeface="ヒラギノ角ゴ Pro W3"/>
              </a:rPr>
              <a:t> R, et al. ESPEN Guidelines on Parenteral Nutrition: central venous catheters (access, care diagnosis and therapy of complications). </a:t>
            </a:r>
            <a:r>
              <a:rPr lang="en-US" b="0" i="1" dirty="0" err="1">
                <a:ea typeface="ヒラギノ角ゴ Pro W3"/>
                <a:cs typeface="ヒラギノ角ゴ Pro W3"/>
              </a:rPr>
              <a:t>Clin</a:t>
            </a:r>
            <a:r>
              <a:rPr lang="en-US" b="0" i="1" dirty="0">
                <a:ea typeface="ヒラギノ角ゴ Pro W3"/>
                <a:cs typeface="ヒラギノ角ゴ Pro W3"/>
              </a:rPr>
              <a:t> </a:t>
            </a:r>
            <a:r>
              <a:rPr lang="en-US" b="0" i="1" dirty="0" err="1">
                <a:ea typeface="ヒラギノ角ゴ Pro W3"/>
                <a:cs typeface="ヒラギノ角ゴ Pro W3"/>
              </a:rPr>
              <a:t>Nutr</a:t>
            </a:r>
            <a:r>
              <a:rPr lang="en-US" b="0" i="1" dirty="0">
                <a:ea typeface="ヒラギノ角ゴ Pro W3"/>
                <a:cs typeface="ヒラギノ角ゴ Pro W3"/>
              </a:rPr>
              <a:t> 2009;28:365-377.</a:t>
            </a:r>
            <a:endParaRPr lang="en-US" sz="1000" b="0" i="1" dirty="0">
              <a:ea typeface="ヒラギノ角ゴ Pro W3"/>
              <a:cs typeface="ヒラギノ角ゴ Pro W3"/>
            </a:endParaRPr>
          </a:p>
        </p:txBody>
      </p:sp>
    </p:spTree>
    <p:extLst>
      <p:ext uri="{BB962C8B-B14F-4D97-AF65-F5344CB8AC3E}">
        <p14:creationId xmlns:p14="http://schemas.microsoft.com/office/powerpoint/2010/main" val="127140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ln/>
        </p:spPr>
        <p:txBody>
          <a:bodyPr/>
          <a:lstStyle/>
          <a:p>
            <a:r>
              <a:rPr lang="es-419" sz="1000" b="0" i="1" noProof="0" dirty="0">
                <a:ea typeface="ヒラギノ角ゴ Pro W3"/>
                <a:cs typeface="ヒラギノ角ゴ Pro W3"/>
              </a:rPr>
              <a:t>Estos procedimientos no son eficaces para reducir el riesgo de infección:</a:t>
            </a:r>
          </a:p>
          <a:p>
            <a:pPr marL="171450" indent="-171450">
              <a:buFont typeface="Arial" panose="020B0604020202020204" pitchFamily="34" charset="0"/>
              <a:buChar char="•"/>
            </a:pPr>
            <a:r>
              <a:rPr lang="es-419" sz="1000" b="0" i="0" noProof="0" dirty="0">
                <a:ea typeface="ヒラギノ角ゴ Pro W3"/>
                <a:cs typeface="ヒラギノ角ゴ Pro W3"/>
              </a:rPr>
              <a:t>Colocación de filtros en línea</a:t>
            </a:r>
          </a:p>
          <a:p>
            <a:pPr marL="171450" indent="-171450">
              <a:buFont typeface="Arial" panose="020B0604020202020204" pitchFamily="34" charset="0"/>
              <a:buChar char="•"/>
            </a:pPr>
            <a:r>
              <a:rPr lang="es-419" sz="1000" b="0" i="0" noProof="0" dirty="0">
                <a:ea typeface="ヒラギノ角ゴ Pro W3"/>
                <a:cs typeface="ヒラギノ角ゴ Pro W3"/>
              </a:rPr>
              <a:t>Reemplazar rutinariamente las líneas centrales. </a:t>
            </a:r>
          </a:p>
          <a:p>
            <a:pPr marL="171450" indent="-171450">
              <a:buFont typeface="Arial" panose="020B0604020202020204" pitchFamily="34" charset="0"/>
              <a:buChar char="•"/>
            </a:pPr>
            <a:r>
              <a:rPr lang="es-419" sz="1000" b="0" i="0" noProof="0" dirty="0">
                <a:ea typeface="ヒラギノ角ゴ Pro W3"/>
                <a:cs typeface="ヒラギノ角ゴ Pro W3"/>
              </a:rPr>
              <a:t>La profilaxis antibiótica.</a:t>
            </a:r>
          </a:p>
          <a:p>
            <a:pPr marL="171450" indent="-171450">
              <a:buFont typeface="Arial" panose="020B0604020202020204" pitchFamily="34" charset="0"/>
              <a:buChar char="•"/>
            </a:pPr>
            <a:r>
              <a:rPr lang="es-419" sz="1000" b="0" i="0" noProof="0" dirty="0">
                <a:ea typeface="ヒラギノ角ゴ Pro W3"/>
                <a:cs typeface="ヒラギノ角ゴ Pro W3"/>
              </a:rPr>
              <a:t>El uso rutinario de la heparina.</a:t>
            </a:r>
          </a:p>
          <a:p>
            <a:endParaRPr lang="es-419" sz="1000" b="0" i="1" noProof="0" dirty="0">
              <a:ea typeface="ヒラギノ角ゴ Pro W3"/>
              <a:cs typeface="ヒラギノ角ゴ Pro W3"/>
            </a:endParaRPr>
          </a:p>
          <a:p>
            <a:r>
              <a:rPr lang="es-419" sz="1000" b="0" i="1" noProof="0" dirty="0" err="1">
                <a:ea typeface="ヒラギノ角ゴ Pro W3"/>
                <a:cs typeface="ヒラギノ角ゴ Pro W3"/>
              </a:rPr>
              <a:t>Pittiruti</a:t>
            </a:r>
            <a:r>
              <a:rPr lang="es-419" sz="1000" b="0" i="1" noProof="0" dirty="0">
                <a:ea typeface="ヒラギノ角ゴ Pro W3"/>
                <a:cs typeface="ヒラギノ角ゴ Pro W3"/>
              </a:rPr>
              <a:t> M, Hamilton H, </a:t>
            </a:r>
            <a:r>
              <a:rPr lang="es-419" sz="1000" b="0" i="1" noProof="0" dirty="0" err="1">
                <a:ea typeface="ヒラギノ角ゴ Pro W3"/>
                <a:cs typeface="ヒラギノ角ゴ Pro W3"/>
              </a:rPr>
              <a:t>Biffi</a:t>
            </a:r>
            <a:r>
              <a:rPr lang="es-419" sz="1000" b="0" i="1" noProof="0" dirty="0">
                <a:ea typeface="ヒラギノ角ゴ Pro W3"/>
                <a:cs typeface="ヒラギノ角ゴ Pro W3"/>
              </a:rPr>
              <a:t> R, et al. ESPEN </a:t>
            </a:r>
            <a:r>
              <a:rPr lang="es-419" sz="1000" b="0" i="1" noProof="0" dirty="0" err="1">
                <a:ea typeface="ヒラギノ角ゴ Pro W3"/>
                <a:cs typeface="ヒラギノ角ゴ Pro W3"/>
              </a:rPr>
              <a:t>Guidelines</a:t>
            </a:r>
            <a:r>
              <a:rPr lang="es-419" sz="1000" b="0" i="1" noProof="0" dirty="0">
                <a:ea typeface="ヒラギノ角ゴ Pro W3"/>
                <a:cs typeface="ヒラギノ角ゴ Pro W3"/>
              </a:rPr>
              <a:t> </a:t>
            </a:r>
            <a:r>
              <a:rPr lang="es-419" sz="1000" b="0" i="1" noProof="0" dirty="0" err="1">
                <a:ea typeface="ヒラギノ角ゴ Pro W3"/>
                <a:cs typeface="ヒラギノ角ゴ Pro W3"/>
              </a:rPr>
              <a:t>on</a:t>
            </a:r>
            <a:r>
              <a:rPr lang="es-419" sz="1000" b="0" i="1" noProof="0" dirty="0">
                <a:ea typeface="ヒラギノ角ゴ Pro W3"/>
                <a:cs typeface="ヒラギノ角ゴ Pro W3"/>
              </a:rPr>
              <a:t> Parenteral </a:t>
            </a:r>
            <a:r>
              <a:rPr lang="es-419" sz="1000" b="0" i="1" noProof="0" dirty="0" err="1">
                <a:ea typeface="ヒラギノ角ゴ Pro W3"/>
                <a:cs typeface="ヒラギノ角ゴ Pro W3"/>
              </a:rPr>
              <a:t>Nutrition</a:t>
            </a:r>
            <a:r>
              <a:rPr lang="es-419" sz="1000" b="0" i="1" noProof="0" dirty="0">
                <a:ea typeface="ヒラギノ角ゴ Pro W3"/>
                <a:cs typeface="ヒラギノ角ゴ Pro W3"/>
              </a:rPr>
              <a:t>: central </a:t>
            </a:r>
            <a:r>
              <a:rPr lang="es-419" sz="1000" b="0" i="1" noProof="0" dirty="0" err="1">
                <a:ea typeface="ヒラギノ角ゴ Pro W3"/>
                <a:cs typeface="ヒラギノ角ゴ Pro W3"/>
              </a:rPr>
              <a:t>venous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catheters</a:t>
            </a:r>
            <a:r>
              <a:rPr lang="es-419" sz="1000" b="0" i="1" noProof="0" dirty="0">
                <a:ea typeface="ヒラギノ角ゴ Pro W3"/>
                <a:cs typeface="ヒラギノ角ゴ Pro W3"/>
              </a:rPr>
              <a:t> (</a:t>
            </a:r>
            <a:r>
              <a:rPr lang="es-419" sz="1000" b="0" i="1" noProof="0" dirty="0" err="1">
                <a:ea typeface="ヒラギノ角ゴ Pro W3"/>
                <a:cs typeface="ヒラギノ角ゴ Pro W3"/>
              </a:rPr>
              <a:t>access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care</a:t>
            </a:r>
            <a:r>
              <a:rPr lang="es-419" sz="1000" b="0" i="1" noProof="0" dirty="0">
                <a:ea typeface="ヒラギノ角ゴ Pro W3"/>
                <a:cs typeface="ヒラギノ角ゴ Pro W3"/>
              </a:rPr>
              <a:t> diagnosis and </a:t>
            </a:r>
            <a:r>
              <a:rPr lang="es-419" sz="1000" b="0" i="1" noProof="0" dirty="0" err="1">
                <a:ea typeface="ヒラギノ角ゴ Pro W3"/>
                <a:cs typeface="ヒラギノ角ゴ Pro W3"/>
              </a:rPr>
              <a:t>therapy</a:t>
            </a:r>
            <a:r>
              <a:rPr lang="es-419" sz="1000" b="0" i="1" noProof="0" dirty="0">
                <a:ea typeface="ヒラギノ角ゴ Pro W3"/>
                <a:cs typeface="ヒラギノ角ゴ Pro W3"/>
              </a:rPr>
              <a:t> of </a:t>
            </a:r>
            <a:r>
              <a:rPr lang="es-419" sz="1000" b="0" i="1" noProof="0" dirty="0" err="1">
                <a:ea typeface="ヒラギノ角ゴ Pro W3"/>
                <a:cs typeface="ヒラギノ角ゴ Pro W3"/>
              </a:rPr>
              <a:t>complications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Clin</a:t>
            </a:r>
            <a:r>
              <a:rPr lang="es-419" sz="1000" b="0" i="1" noProof="0" dirty="0">
                <a:ea typeface="ヒラギノ角ゴ Pro W3"/>
                <a:cs typeface="ヒラギノ角ゴ Pro W3"/>
              </a:rPr>
              <a:t> </a:t>
            </a:r>
            <a:r>
              <a:rPr lang="es-419" sz="1000" b="0" i="1" noProof="0" dirty="0" err="1">
                <a:ea typeface="ヒラギノ角ゴ Pro W3"/>
                <a:cs typeface="ヒラギノ角ゴ Pro W3"/>
              </a:rPr>
              <a:t>Nutr</a:t>
            </a:r>
            <a:r>
              <a:rPr lang="es-419" sz="1000" b="0" i="1" noProof="0" dirty="0">
                <a:ea typeface="ヒラギノ角ゴ Pro W3"/>
                <a:cs typeface="ヒラギノ角ゴ Pro W3"/>
              </a:rPr>
              <a:t> 2009;28:365-377.</a:t>
            </a:r>
          </a:p>
        </p:txBody>
      </p:sp>
      <p:sp>
        <p:nvSpPr>
          <p:cNvPr id="50179"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5EA5D508-163A-4FE1-832A-01A8502D2DAC}" type="slidenum">
              <a:rPr lang="en-PH" sz="1200">
                <a:latin typeface="Calibri" pitchFamily="34" charset="0"/>
                <a:cs typeface="Arial" charset="0"/>
              </a:rPr>
              <a:pPr algn="r"/>
              <a:t>17</a:t>
            </a:fld>
            <a:endParaRPr lang="en-PH" sz="1200">
              <a:latin typeface="Calibri" pitchFamily="34" charset="0"/>
              <a:cs typeface="Arial" charset="0"/>
            </a:endParaRPr>
          </a:p>
        </p:txBody>
      </p:sp>
    </p:spTree>
    <p:extLst>
      <p:ext uri="{BB962C8B-B14F-4D97-AF65-F5344CB8AC3E}">
        <p14:creationId xmlns:p14="http://schemas.microsoft.com/office/powerpoint/2010/main" val="2030049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algn="r"/>
            <a:fld id="{D25E8902-D107-444A-9C76-C37FC8FB8DE1}" type="slidenum">
              <a:rPr lang="en-US" sz="1200">
                <a:latin typeface="Calibri" pitchFamily="34" charset="0"/>
                <a:cs typeface="Arial" charset="0"/>
              </a:rPr>
              <a:pPr algn="r"/>
              <a:t>18</a:t>
            </a:fld>
            <a:endParaRPr lang="en-US" sz="1200">
              <a:latin typeface="Calibri" pitchFamily="34" charset="0"/>
              <a:cs typeface="Arial"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s-419" noProof="0" dirty="0">
                <a:ea typeface="ヒラギノ角ゴ Pro W3"/>
                <a:cs typeface="ヒラギノ角ゴ Pro W3"/>
              </a:rPr>
              <a:t>Hemos hablado de algunos antecedentes respecto a las indicaciones de nutrición parenteral y su administración. Ahora echemos un vistazo más de cerca al papel de la nutrición parenteral complementaria en el tratamiento nutricional de los pacientes críticos.</a:t>
            </a:r>
          </a:p>
          <a:p>
            <a:r>
              <a:rPr lang="es-419" noProof="0" dirty="0">
                <a:ea typeface="ヒラギノ角ゴ Pro W3"/>
                <a:cs typeface="ヒラギノ角ゴ Pro W3"/>
              </a:rPr>
              <a:t>Las enfermedades críticas tienen diferentes objetivos nutricionales para los pacientes. Para los médicos, el desafío es cómo determinar mejor esas metas. Sabemos que existe una relación entre las calorías/proteínas y los resultados clínicos (mortalidad) y que esta relación está influida por el riesgo nutricional. También sabemos que el Índice de Masa Corporal (IMC) ayuda a definir el riesgo nutricional crónico.</a:t>
            </a:r>
          </a:p>
          <a:p>
            <a:r>
              <a:rPr lang="es-419" sz="1000" b="0" i="0" noProof="0" dirty="0">
                <a:ea typeface="ヒラギノ角ゴ Pro W3"/>
                <a:cs typeface="Times New Roman" pitchFamily="18" charset="0"/>
              </a:rPr>
              <a:t>La nutrición parenteral suplementaria se define como aquella nutrición parenteral que se adiciona a la nutrición enteral cuando esta última es insuficiente.</a:t>
            </a:r>
          </a:p>
          <a:p>
            <a:r>
              <a:rPr lang="es-419" sz="1000" b="0" i="0" noProof="0" dirty="0">
                <a:ea typeface="ヒラギノ角ゴ Pro W3"/>
                <a:cs typeface="Times New Roman" pitchFamily="18" charset="0"/>
              </a:rPr>
              <a:t>Se considera una terapia de escalonamiento (</a:t>
            </a:r>
            <a:r>
              <a:rPr lang="es-419" sz="1000" b="0" i="0" noProof="0" dirty="0" err="1">
                <a:ea typeface="ヒラギノ角ゴ Pro W3"/>
                <a:cs typeface="Times New Roman" pitchFamily="18" charset="0"/>
              </a:rPr>
              <a:t>step</a:t>
            </a:r>
            <a:r>
              <a:rPr lang="es-419" sz="1000" b="0" i="0" noProof="0" dirty="0">
                <a:ea typeface="ヒラギノ角ゴ Pro W3"/>
                <a:cs typeface="Times New Roman" pitchFamily="18" charset="0"/>
              </a:rPr>
              <a:t>-up) o también llamada de nivelación (top-up) cuando el soporte nutricional enteral completo no es posible o no logra cumplir con los objetivos nutricionales.</a:t>
            </a:r>
          </a:p>
          <a:p>
            <a:endParaRPr lang="es-419" sz="1000" b="0" i="0" noProof="0" dirty="0">
              <a:ea typeface="ヒラギノ角ゴ Pro W3"/>
              <a:cs typeface="Times New Roman" pitchFamily="18" charset="0"/>
            </a:endParaRPr>
          </a:p>
          <a:p>
            <a:r>
              <a:rPr lang="es-419" sz="1000" b="0" i="1" noProof="0" dirty="0">
                <a:ea typeface="ヒラギノ角ゴ Pro W3"/>
                <a:cs typeface="Times New Roman" pitchFamily="18" charset="0"/>
              </a:rPr>
              <a:t>Russell MK, et al. </a:t>
            </a:r>
            <a:r>
              <a:rPr lang="es-419" sz="1000" b="0" i="1" noProof="0" dirty="0" err="1">
                <a:ea typeface="ヒラギノ角ゴ Pro W3"/>
                <a:cs typeface="Times New Roman" pitchFamily="18" charset="0"/>
              </a:rPr>
              <a:t>Supplemental</a:t>
            </a:r>
            <a:r>
              <a:rPr lang="es-419" sz="1000" b="0" i="1" noProof="0" dirty="0">
                <a:ea typeface="ヒラギノ角ゴ Pro W3"/>
                <a:cs typeface="Times New Roman" pitchFamily="18" charset="0"/>
              </a:rPr>
              <a:t> Parenteral </a:t>
            </a:r>
            <a:r>
              <a:rPr lang="es-419" sz="1000" b="0" i="1" noProof="0" dirty="0" err="1">
                <a:ea typeface="ヒラギノ角ゴ Pro W3"/>
                <a:cs typeface="Times New Roman" pitchFamily="18" charset="0"/>
              </a:rPr>
              <a:t>Nutrition</a:t>
            </a:r>
            <a:r>
              <a:rPr lang="es-419" sz="1000" b="0" i="1" noProof="0" dirty="0">
                <a:ea typeface="ヒラギノ角ゴ Pro W3"/>
                <a:cs typeface="Times New Roman" pitchFamily="18" charset="0"/>
              </a:rPr>
              <a:t>: </a:t>
            </a:r>
            <a:r>
              <a:rPr lang="es-419" sz="1000" b="0" i="1" noProof="0" dirty="0" err="1">
                <a:ea typeface="ヒラギノ角ゴ Pro W3"/>
                <a:cs typeface="Times New Roman" pitchFamily="18" charset="0"/>
              </a:rPr>
              <a:t>Review</a:t>
            </a:r>
            <a:r>
              <a:rPr lang="es-419" sz="1000" b="0" i="1" noProof="0" dirty="0">
                <a:ea typeface="ヒラギノ角ゴ Pro W3"/>
                <a:cs typeface="Times New Roman" pitchFamily="18" charset="0"/>
              </a:rPr>
              <a:t> of </a:t>
            </a:r>
            <a:r>
              <a:rPr lang="es-419" sz="1000" b="0" i="1" noProof="0" dirty="0" err="1">
                <a:ea typeface="ヒラギノ角ゴ Pro W3"/>
                <a:cs typeface="Times New Roman" pitchFamily="18" charset="0"/>
              </a:rPr>
              <a:t>the</a:t>
            </a:r>
            <a:r>
              <a:rPr lang="es-419" sz="1000" b="0" i="1" noProof="0" dirty="0">
                <a:ea typeface="ヒラギノ角ゴ Pro W3"/>
                <a:cs typeface="Times New Roman" pitchFamily="18" charset="0"/>
              </a:rPr>
              <a:t> </a:t>
            </a:r>
            <a:r>
              <a:rPr lang="es-419" sz="1000" b="0" i="1" noProof="0" dirty="0" err="1">
                <a:ea typeface="ヒラギノ角ゴ Pro W3"/>
                <a:cs typeface="Times New Roman" pitchFamily="18" charset="0"/>
              </a:rPr>
              <a:t>Literature</a:t>
            </a:r>
            <a:r>
              <a:rPr lang="es-419" sz="1000" b="0" i="1" noProof="0" dirty="0">
                <a:ea typeface="ヒラギノ角ゴ Pro W3"/>
                <a:cs typeface="Times New Roman" pitchFamily="18" charset="0"/>
              </a:rPr>
              <a:t> and </a:t>
            </a:r>
            <a:r>
              <a:rPr lang="es-419" sz="1000" b="0" i="1" noProof="0" dirty="0" err="1">
                <a:ea typeface="ヒラギノ角ゴ Pro W3"/>
                <a:cs typeface="Times New Roman" pitchFamily="18" charset="0"/>
              </a:rPr>
              <a:t>Current</a:t>
            </a:r>
            <a:r>
              <a:rPr lang="es-419" sz="1000" b="0" i="1" noProof="0" dirty="0">
                <a:ea typeface="ヒラギノ角ゴ Pro W3"/>
                <a:cs typeface="Times New Roman" pitchFamily="18" charset="0"/>
              </a:rPr>
              <a:t> </a:t>
            </a:r>
            <a:r>
              <a:rPr lang="es-419" sz="1000" b="0" i="1" noProof="0" dirty="0" err="1">
                <a:ea typeface="ヒラギノ角ゴ Pro W3"/>
                <a:cs typeface="Times New Roman" pitchFamily="18" charset="0"/>
              </a:rPr>
              <a:t>Nutrition</a:t>
            </a:r>
            <a:r>
              <a:rPr lang="es-419" sz="1000" b="0" i="1" noProof="0" dirty="0">
                <a:ea typeface="ヒラギノ角ゴ Pro W3"/>
                <a:cs typeface="Times New Roman" pitchFamily="18" charset="0"/>
              </a:rPr>
              <a:t> </a:t>
            </a:r>
            <a:r>
              <a:rPr lang="es-419" sz="1000" b="0" i="1" noProof="0" dirty="0" err="1">
                <a:ea typeface="ヒラギノ角ゴ Pro W3"/>
                <a:cs typeface="Times New Roman" pitchFamily="18" charset="0"/>
              </a:rPr>
              <a:t>Guidelines</a:t>
            </a:r>
            <a:r>
              <a:rPr lang="es-419" sz="1000" b="0" i="1" noProof="0" dirty="0">
                <a:ea typeface="ヒラギノ角ゴ Pro W3"/>
                <a:cs typeface="Times New Roman" pitchFamily="18" charset="0"/>
              </a:rPr>
              <a:t>. </a:t>
            </a:r>
            <a:r>
              <a:rPr lang="es-419" sz="1000" b="0" i="1" noProof="0" dirty="0" err="1">
                <a:ea typeface="ヒラギノ角ゴ Pro W3"/>
                <a:cs typeface="Times New Roman" pitchFamily="18" charset="0"/>
              </a:rPr>
              <a:t>Nutr</a:t>
            </a:r>
            <a:r>
              <a:rPr lang="es-419" sz="1000" b="0" i="1" noProof="0" dirty="0">
                <a:ea typeface="ヒラギノ角ゴ Pro W3"/>
                <a:cs typeface="Times New Roman" pitchFamily="18" charset="0"/>
              </a:rPr>
              <a:t> </a:t>
            </a:r>
            <a:r>
              <a:rPr lang="es-419" sz="1000" b="0" i="1" noProof="0" dirty="0" err="1">
                <a:ea typeface="ヒラギノ角ゴ Pro W3"/>
                <a:cs typeface="Times New Roman" pitchFamily="18" charset="0"/>
              </a:rPr>
              <a:t>Clin</a:t>
            </a:r>
            <a:r>
              <a:rPr lang="es-419" sz="1000" b="0" i="1" noProof="0" dirty="0">
                <a:ea typeface="ヒラギノ角ゴ Pro W3"/>
                <a:cs typeface="Times New Roman" pitchFamily="18" charset="0"/>
              </a:rPr>
              <a:t> </a:t>
            </a:r>
            <a:r>
              <a:rPr lang="es-419" sz="1000" b="0" i="1" noProof="0" dirty="0" err="1">
                <a:ea typeface="ヒラギノ角ゴ Pro W3"/>
                <a:cs typeface="Times New Roman" pitchFamily="18" charset="0"/>
              </a:rPr>
              <a:t>Pract</a:t>
            </a:r>
            <a:r>
              <a:rPr lang="es-419" sz="1000" b="0" i="1" noProof="0" dirty="0">
                <a:ea typeface="ヒラギノ角ゴ Pro W3"/>
                <a:cs typeface="Times New Roman" pitchFamily="18" charset="0"/>
              </a:rPr>
              <a:t> 2018, 33 (3): 359-369</a:t>
            </a:r>
          </a:p>
        </p:txBody>
      </p:sp>
    </p:spTree>
    <p:extLst>
      <p:ext uri="{BB962C8B-B14F-4D97-AF65-F5344CB8AC3E}">
        <p14:creationId xmlns:p14="http://schemas.microsoft.com/office/powerpoint/2010/main" val="1596194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p:spPr>
        <p:txBody>
          <a:bodyPr/>
          <a:lstStyle/>
          <a:p>
            <a:r>
              <a:rPr lang="es-419" noProof="0" dirty="0" err="1">
                <a:ea typeface="ヒラギノ角ゴ Pro W3"/>
                <a:cs typeface="ヒラギノ角ゴ Pro W3"/>
              </a:rPr>
              <a:t>Weijs</a:t>
            </a:r>
            <a:r>
              <a:rPr lang="es-419" noProof="0" dirty="0">
                <a:ea typeface="ヒラギノ角ゴ Pro W3"/>
                <a:cs typeface="ヒラギノ角ゴ Pro W3"/>
              </a:rPr>
              <a:t> y sus colegas realizaron este estudio para evaluar los efectos de una nutrición óptima sobre mortalidad a los 28 días en 886 pacientes de UCI con ventilación mecánica en quienes se pronosticaba que necesitarían una nutrición artificial por más de 7 a 10 días. Los investigadores basaron la prescripción de calorías en la historia metabólica del paciente. La ingesta óptima de proteínas fue estimada sobre la base de 1,2 g de proteína/kg de peso corporal. La ingesta acumulativa de calorías y proteínas se registró durante todo el período de la ventilación mecánica.</a:t>
            </a:r>
          </a:p>
          <a:p>
            <a:endParaRPr lang="es-419" b="0" i="1" noProof="0" dirty="0">
              <a:ea typeface="ヒラギノ角ゴ Pro W3"/>
              <a:cs typeface="ヒラギノ角ゴ Pro W3"/>
            </a:endParaRPr>
          </a:p>
          <a:p>
            <a:r>
              <a:rPr lang="es-419" b="0" i="1" noProof="0" dirty="0" err="1">
                <a:ea typeface="ヒラギノ角ゴ Pro W3"/>
                <a:cs typeface="ヒラギノ角ゴ Pro W3"/>
              </a:rPr>
              <a:t>Weijs</a:t>
            </a:r>
            <a:r>
              <a:rPr lang="es-419" b="0" i="1" noProof="0" dirty="0">
                <a:ea typeface="ヒラギノ角ゴ Pro W3"/>
                <a:cs typeface="ヒラギノ角ゴ Pro W3"/>
              </a:rPr>
              <a:t> PJ, </a:t>
            </a:r>
            <a:r>
              <a:rPr lang="es-419" b="0" i="1" noProof="0" dirty="0" err="1">
                <a:ea typeface="ヒラギノ角ゴ Pro W3"/>
                <a:cs typeface="ヒラギノ角ゴ Pro W3"/>
              </a:rPr>
              <a:t>Stapel</a:t>
            </a:r>
            <a:r>
              <a:rPr lang="es-419" b="0" i="1" noProof="0" dirty="0">
                <a:ea typeface="ヒラギノ角ゴ Pro W3"/>
                <a:cs typeface="ヒラギノ角ゴ Pro W3"/>
              </a:rPr>
              <a:t> SN, de </a:t>
            </a:r>
            <a:r>
              <a:rPr lang="es-419" b="0" i="1" noProof="0" dirty="0" err="1">
                <a:ea typeface="ヒラギノ角ゴ Pro W3"/>
                <a:cs typeface="ヒラギノ角ゴ Pro W3"/>
              </a:rPr>
              <a:t>Groot</a:t>
            </a:r>
            <a:r>
              <a:rPr lang="es-419" b="0" i="1" noProof="0" dirty="0">
                <a:ea typeface="ヒラギノ角ゴ Pro W3"/>
                <a:cs typeface="ヒラギノ角ゴ Pro W3"/>
              </a:rPr>
              <a:t> SD, et al. </a:t>
            </a:r>
            <a:r>
              <a:rPr lang="es-419" b="0" i="1" noProof="0" dirty="0" err="1">
                <a:ea typeface="ヒラギノ角ゴ Pro W3"/>
                <a:cs typeface="ヒラギノ角ゴ Pro W3"/>
              </a:rPr>
              <a:t>Optimal</a:t>
            </a:r>
            <a:r>
              <a:rPr lang="es-419" b="0" i="1" noProof="0" dirty="0">
                <a:ea typeface="ヒラギノ角ゴ Pro W3"/>
                <a:cs typeface="ヒラギノ角ゴ Pro W3"/>
              </a:rPr>
              <a:t> </a:t>
            </a:r>
            <a:r>
              <a:rPr lang="es-419" b="0" i="1" noProof="0" dirty="0" err="1">
                <a:ea typeface="ヒラギノ角ゴ Pro W3"/>
                <a:cs typeface="ヒラギノ角ゴ Pro W3"/>
              </a:rPr>
              <a:t>protein</a:t>
            </a:r>
            <a:r>
              <a:rPr lang="es-419" b="0" i="1" noProof="0" dirty="0">
                <a:ea typeface="ヒラギノ角ゴ Pro W3"/>
                <a:cs typeface="ヒラギノ角ゴ Pro W3"/>
              </a:rPr>
              <a:t> and </a:t>
            </a:r>
            <a:r>
              <a:rPr lang="es-419" b="0" i="1" noProof="0" dirty="0" err="1">
                <a:ea typeface="ヒラギノ角ゴ Pro W3"/>
                <a:cs typeface="ヒラギノ角ゴ Pro W3"/>
              </a:rPr>
              <a:t>energy</a:t>
            </a:r>
            <a:r>
              <a:rPr lang="es-419" b="0" i="1" noProof="0" dirty="0">
                <a:ea typeface="ヒラギノ角ゴ Pro W3"/>
                <a:cs typeface="ヒラギノ角ゴ Pro W3"/>
              </a:rPr>
              <a:t>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decreases</a:t>
            </a:r>
            <a:r>
              <a:rPr lang="es-419" b="0" i="1" noProof="0" dirty="0">
                <a:ea typeface="ヒラギノ角ゴ Pro W3"/>
                <a:cs typeface="ヒラギノ角ゴ Pro W3"/>
              </a:rPr>
              <a:t> </a:t>
            </a:r>
            <a:r>
              <a:rPr lang="es-419" b="0" i="1" noProof="0" dirty="0" err="1">
                <a:ea typeface="ヒラギノ角ゴ Pro W3"/>
                <a:cs typeface="ヒラギノ角ゴ Pro W3"/>
              </a:rPr>
              <a:t>mortality</a:t>
            </a:r>
            <a:r>
              <a:rPr lang="es-419" b="0" i="1" noProof="0" dirty="0">
                <a:ea typeface="ヒラギノ角ゴ Pro W3"/>
                <a:cs typeface="ヒラギノ角ゴ Pro W3"/>
              </a:rPr>
              <a:t> in </a:t>
            </a:r>
            <a:r>
              <a:rPr lang="es-419" b="0" i="1" noProof="0" dirty="0" err="1">
                <a:ea typeface="ヒラギノ角ゴ Pro W3"/>
                <a:cs typeface="ヒラギノ角ゴ Pro W3"/>
              </a:rPr>
              <a:t>mechanically</a:t>
            </a:r>
            <a:r>
              <a:rPr lang="es-419" b="0" i="1" noProof="0" dirty="0">
                <a:ea typeface="ヒラギノ角ゴ Pro W3"/>
                <a:cs typeface="ヒラギノ角ゴ Pro W3"/>
              </a:rPr>
              <a:t> </a:t>
            </a:r>
            <a:r>
              <a:rPr lang="es-419" b="0" i="1" noProof="0" dirty="0" err="1">
                <a:ea typeface="ヒラギノ角ゴ Pro W3"/>
                <a:cs typeface="ヒラギノ角ゴ Pro W3"/>
              </a:rPr>
              <a:t>ventilated</a:t>
            </a:r>
            <a:r>
              <a:rPr lang="es-419" b="0" i="1" noProof="0" dirty="0">
                <a:ea typeface="ヒラギノ角ゴ Pro W3"/>
                <a:cs typeface="ヒラギノ角ゴ Pro W3"/>
              </a:rPr>
              <a:t>, </a:t>
            </a:r>
            <a:r>
              <a:rPr lang="es-419" b="0" i="1" noProof="0" dirty="0" err="1">
                <a:ea typeface="ヒラギノ角ゴ Pro W3"/>
                <a:cs typeface="ヒラギノ角ゴ Pro W3"/>
              </a:rPr>
              <a:t>critically</a:t>
            </a:r>
            <a:r>
              <a:rPr lang="es-419" b="0" i="1" noProof="0" dirty="0">
                <a:ea typeface="ヒラギノ角ゴ Pro W3"/>
                <a:cs typeface="ヒラギノ角ゴ Pro W3"/>
              </a:rPr>
              <a:t> </a:t>
            </a:r>
            <a:r>
              <a:rPr lang="es-419" b="0" i="1" noProof="0" dirty="0" err="1">
                <a:ea typeface="ヒラギノ角ゴ Pro W3"/>
                <a:cs typeface="ヒラギノ角ゴ Pro W3"/>
              </a:rPr>
              <a:t>ill</a:t>
            </a:r>
            <a:r>
              <a:rPr lang="es-419" b="0" i="1" noProof="0" dirty="0">
                <a:ea typeface="ヒラギノ角ゴ Pro W3"/>
                <a:cs typeface="ヒラギノ角ゴ Pro W3"/>
              </a:rPr>
              <a:t> </a:t>
            </a:r>
            <a:r>
              <a:rPr lang="es-419" b="0" i="1" noProof="0" dirty="0" err="1">
                <a:ea typeface="ヒラギノ角ゴ Pro W3"/>
                <a:cs typeface="ヒラギノ角ゴ Pro W3"/>
              </a:rPr>
              <a:t>patients</a:t>
            </a:r>
            <a:r>
              <a:rPr lang="es-419" b="0" i="1" noProof="0" dirty="0">
                <a:ea typeface="ヒラギノ角ゴ Pro W3"/>
                <a:cs typeface="ヒラギノ角ゴ Pro W3"/>
              </a:rPr>
              <a:t>: a </a:t>
            </a:r>
            <a:r>
              <a:rPr lang="es-419" b="0" i="1" noProof="0" dirty="0" err="1">
                <a:ea typeface="ヒラギノ角ゴ Pro W3"/>
                <a:cs typeface="ヒラギノ角ゴ Pro W3"/>
              </a:rPr>
              <a:t>prospective</a:t>
            </a:r>
            <a:r>
              <a:rPr lang="es-419" b="0" i="1" noProof="0" dirty="0">
                <a:ea typeface="ヒラギノ角ゴ Pro W3"/>
                <a:cs typeface="ヒラギノ角ゴ Pro W3"/>
              </a:rPr>
              <a:t> </a:t>
            </a:r>
            <a:r>
              <a:rPr lang="es-419" b="0" i="1" noProof="0" dirty="0" err="1">
                <a:ea typeface="ヒラギノ角ゴ Pro W3"/>
                <a:cs typeface="ヒラギノ角ゴ Pro W3"/>
              </a:rPr>
              <a:t>observational</a:t>
            </a:r>
            <a:r>
              <a:rPr lang="es-419" b="0" i="1" noProof="0" dirty="0">
                <a:ea typeface="ヒラギノ角ゴ Pro W3"/>
                <a:cs typeface="ヒラギノ角ゴ Pro W3"/>
              </a:rPr>
              <a:t> </a:t>
            </a:r>
            <a:r>
              <a:rPr lang="es-419" b="0" i="1" noProof="0" dirty="0" err="1">
                <a:ea typeface="ヒラギノ角ゴ Pro W3"/>
                <a:cs typeface="ヒラギノ角ゴ Pro W3"/>
              </a:rPr>
              <a:t>cohort</a:t>
            </a:r>
            <a:r>
              <a:rPr lang="es-419" b="0" i="1" noProof="0" dirty="0">
                <a:ea typeface="ヒラギノ角ゴ Pro W3"/>
                <a:cs typeface="ヒラギノ角ゴ Pro W3"/>
              </a:rPr>
              <a:t> </a:t>
            </a:r>
            <a:r>
              <a:rPr lang="es-419" b="0" i="1" noProof="0" dirty="0" err="1">
                <a:ea typeface="ヒラギノ角ゴ Pro W3"/>
                <a:cs typeface="ヒラギノ角ゴ Pro W3"/>
              </a:rPr>
              <a:t>study</a:t>
            </a:r>
            <a:r>
              <a:rPr lang="es-419" b="0" i="1" noProof="0" dirty="0">
                <a:ea typeface="ヒラギノ角ゴ Pro W3"/>
                <a:cs typeface="ヒラギノ角ゴ Pro W3"/>
              </a:rPr>
              <a:t>. JPEN J </a:t>
            </a:r>
            <a:r>
              <a:rPr lang="es-419" b="0" i="1" noProof="0" dirty="0" err="1">
                <a:ea typeface="ヒラギノ角ゴ Pro W3"/>
                <a:cs typeface="ヒラギノ角ゴ Pro W3"/>
              </a:rPr>
              <a:t>Parenter</a:t>
            </a:r>
            <a:r>
              <a:rPr lang="es-419" b="0" i="1" noProof="0" dirty="0">
                <a:ea typeface="ヒラギノ角ゴ Pro W3"/>
                <a:cs typeface="ヒラギノ角ゴ Pro W3"/>
              </a:rPr>
              <a:t> Enteral </a:t>
            </a:r>
            <a:r>
              <a:rPr lang="es-419" b="0" i="1" noProof="0" dirty="0" err="1">
                <a:ea typeface="ヒラギノ角ゴ Pro W3"/>
                <a:cs typeface="ヒラギノ角ゴ Pro W3"/>
              </a:rPr>
              <a:t>Nutr</a:t>
            </a:r>
            <a:r>
              <a:rPr lang="es-419" b="0" i="1" noProof="0" dirty="0">
                <a:ea typeface="ヒラギノ角ゴ Pro W3"/>
                <a:cs typeface="ヒラギノ角ゴ Pro W3"/>
              </a:rPr>
              <a:t> 2012;36:60-68.</a:t>
            </a:r>
            <a:endParaRPr lang="es-419" sz="1000" b="0" i="1" noProof="0" dirty="0">
              <a:ea typeface="ヒラギノ角ゴ Pro W3"/>
              <a:cs typeface="ヒラギノ角ゴ Pro W3"/>
            </a:endParaRPr>
          </a:p>
        </p:txBody>
      </p:sp>
      <p:sp>
        <p:nvSpPr>
          <p:cNvPr id="54275"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DB842CB8-4ADB-451A-BB1E-EDF7007BE1B6}" type="slidenum">
              <a:rPr lang="en-PH" sz="1200">
                <a:latin typeface="Calibri" pitchFamily="34" charset="0"/>
                <a:cs typeface="Arial" charset="0"/>
              </a:rPr>
              <a:pPr algn="r"/>
              <a:t>19</a:t>
            </a:fld>
            <a:endParaRPr lang="en-PH" sz="1200">
              <a:latin typeface="Calibri" pitchFamily="34" charset="0"/>
              <a:cs typeface="Arial" charset="0"/>
            </a:endParaRPr>
          </a:p>
        </p:txBody>
      </p:sp>
    </p:spTree>
    <p:extLst>
      <p:ext uri="{BB962C8B-B14F-4D97-AF65-F5344CB8AC3E}">
        <p14:creationId xmlns:p14="http://schemas.microsoft.com/office/powerpoint/2010/main" val="3382263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TextEdit="1"/>
          </p:cNvSpPr>
          <p:nvPr>
            <p:ph type="sldImg"/>
          </p:nvPr>
        </p:nvSpPr>
        <p:spPr>
          <a:ln/>
        </p:spPr>
      </p:sp>
      <p:sp>
        <p:nvSpPr>
          <p:cNvPr id="56322" name="Rectangle 3"/>
          <p:cNvSpPr>
            <a:spLocks noGrp="1"/>
          </p:cNvSpPr>
          <p:nvPr>
            <p:ph type="body" idx="1"/>
          </p:nvPr>
        </p:nvSpPr>
        <p:spPr>
          <a:noFill/>
          <a:ln/>
        </p:spPr>
        <p:txBody>
          <a:bodyPr/>
          <a:lstStyle/>
          <a:p>
            <a:r>
              <a:rPr lang="es-419" noProof="0" dirty="0">
                <a:ea typeface="ヒラギノ角ゴ Pro W3"/>
                <a:cs typeface="ヒラギノ角ゴ Pro W3"/>
              </a:rPr>
              <a:t>Los cocientes de riesgo (95% intervalo de confianza) para la mortalidad a los 28 días en el grupo que alcanzó los objetivos de energía y proteínas fueron 0,47 (desde 0,31 hasta 0,73) y para el grupo que sólo alcanzó los objetivos a partir de las calorías fue de 0,83 (0,67 a 1,01).</a:t>
            </a:r>
          </a:p>
          <a:p>
            <a:r>
              <a:rPr lang="es-419" noProof="0" dirty="0">
                <a:ea typeface="ヒラギノ角ゴ Pro W3"/>
                <a:cs typeface="ヒラギノ角ゴ Pro W3"/>
              </a:rPr>
              <a:t>Los autores concluyeron que alcanzar los objetivos de proteína y calorías está asociado con una disminución a los 28-días de la mortalidad en un 50%. Alcanzar los objetivos de calorías solamente NO se asocia con mortalidad reducida.</a:t>
            </a:r>
          </a:p>
          <a:p>
            <a:endParaRPr lang="en-US" dirty="0">
              <a:ea typeface="ヒラギノ角ゴ Pro W3"/>
              <a:cs typeface="ヒラギノ角ゴ Pro W3"/>
            </a:endParaRPr>
          </a:p>
          <a:p>
            <a:r>
              <a:rPr lang="en-US" b="0" i="1" dirty="0" err="1">
                <a:ea typeface="ヒラギノ角ゴ Pro W3"/>
                <a:cs typeface="ヒラギノ角ゴ Pro W3"/>
              </a:rPr>
              <a:t>Weijs</a:t>
            </a:r>
            <a:r>
              <a:rPr lang="en-US" b="0" i="1" dirty="0">
                <a:ea typeface="ヒラギノ角ゴ Pro W3"/>
                <a:cs typeface="ヒラギノ角ゴ Pro W3"/>
              </a:rPr>
              <a:t> PJ, </a:t>
            </a:r>
            <a:r>
              <a:rPr lang="en-US" b="0" i="1" dirty="0" err="1">
                <a:ea typeface="ヒラギノ角ゴ Pro W3"/>
                <a:cs typeface="ヒラギノ角ゴ Pro W3"/>
              </a:rPr>
              <a:t>Stapel</a:t>
            </a:r>
            <a:r>
              <a:rPr lang="en-US" b="0" i="1" dirty="0">
                <a:ea typeface="ヒラギノ角ゴ Pro W3"/>
                <a:cs typeface="ヒラギノ角ゴ Pro W3"/>
              </a:rPr>
              <a:t> SN, de Groot SD, et al. Optimal protein and energy nutrition decreases mortality in mechanically ventilated, critically ill patients: a prospective observational cohort study. JPEN J </a:t>
            </a:r>
            <a:r>
              <a:rPr lang="en-US" b="0" i="1" dirty="0" err="1">
                <a:ea typeface="ヒラギノ角ゴ Pro W3"/>
                <a:cs typeface="ヒラギノ角ゴ Pro W3"/>
              </a:rPr>
              <a:t>Parenter</a:t>
            </a:r>
            <a:r>
              <a:rPr lang="en-US" b="0" i="1" dirty="0">
                <a:ea typeface="ヒラギノ角ゴ Pro W3"/>
                <a:cs typeface="ヒラギノ角ゴ Pro W3"/>
              </a:rPr>
              <a:t> Enteral </a:t>
            </a:r>
            <a:r>
              <a:rPr lang="en-US" b="0" i="1" dirty="0" err="1">
                <a:ea typeface="ヒラギノ角ゴ Pro W3"/>
                <a:cs typeface="ヒラギノ角ゴ Pro W3"/>
              </a:rPr>
              <a:t>Nutr</a:t>
            </a:r>
            <a:r>
              <a:rPr lang="en-US" b="0" i="1" dirty="0">
                <a:ea typeface="ヒラギノ角ゴ Pro W3"/>
                <a:cs typeface="ヒラギノ角ゴ Pro W3"/>
              </a:rPr>
              <a:t> 2012;36:60-68.</a:t>
            </a:r>
          </a:p>
        </p:txBody>
      </p:sp>
    </p:spTree>
    <p:extLst>
      <p:ext uri="{BB962C8B-B14F-4D97-AF65-F5344CB8AC3E}">
        <p14:creationId xmlns:p14="http://schemas.microsoft.com/office/powerpoint/2010/main" val="415595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419" noProof="0" dirty="0"/>
              <a:t>Después de terminar esta sesión, los participantes serán capaces de:</a:t>
            </a:r>
          </a:p>
          <a:p>
            <a:pPr indent="97200">
              <a:buFont typeface="Arial"/>
              <a:buChar char="•"/>
            </a:pPr>
            <a:r>
              <a:rPr lang="es-419" noProof="0" dirty="0"/>
              <a:t>Describir las indicaciones, el acceso, control y complicaciones de la nutrición parenteral.</a:t>
            </a:r>
          </a:p>
          <a:p>
            <a:pPr indent="97200">
              <a:buFont typeface="Arial"/>
              <a:buChar char="•"/>
            </a:pPr>
            <a:r>
              <a:rPr lang="es-419" noProof="0" dirty="0"/>
              <a:t>Explicar los efectos de la insuficiencia de energía y la ingesta proteica en pacientes críticamente enfermos.</a:t>
            </a:r>
          </a:p>
          <a:p>
            <a:pPr indent="97200">
              <a:buFont typeface="Arial"/>
              <a:buChar char="•"/>
            </a:pPr>
            <a:r>
              <a:rPr lang="es-419" noProof="0" dirty="0"/>
              <a:t>Identificar los roles apropiados para la nutrición parenteral en el paciente crítico.</a:t>
            </a:r>
          </a:p>
        </p:txBody>
      </p:sp>
      <p:sp>
        <p:nvSpPr>
          <p:cNvPr id="4" name="Marcador de número de diapositiva 3"/>
          <p:cNvSpPr>
            <a:spLocks noGrp="1"/>
          </p:cNvSpPr>
          <p:nvPr>
            <p:ph type="sldNum" sz="quarter" idx="10"/>
          </p:nvPr>
        </p:nvSpPr>
        <p:spPr/>
        <p:txBody>
          <a:bodyPr/>
          <a:lstStyle/>
          <a:p>
            <a:pPr>
              <a:defRPr/>
            </a:pPr>
            <a:fld id="{85367E5D-A744-416F-8CC2-30E1088C2CE2}" type="slidenum">
              <a:rPr lang="en-US"/>
              <a:pPr>
                <a:defRPr/>
              </a:pPr>
              <a:t>2</a:t>
            </a:fld>
            <a:endParaRPr lang="en-US"/>
          </a:p>
        </p:txBody>
      </p:sp>
    </p:spTree>
    <p:extLst>
      <p:ext uri="{BB962C8B-B14F-4D97-AF65-F5344CB8AC3E}">
        <p14:creationId xmlns:p14="http://schemas.microsoft.com/office/powerpoint/2010/main" val="743265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b="0" i="0" noProof="0" dirty="0">
                <a:solidFill>
                  <a:schemeClr val="accent1">
                    <a:lumMod val="75000"/>
                  </a:schemeClr>
                </a:solidFill>
                <a:latin typeface="Arial" panose="020B0604020202020204" pitchFamily="34" charset="0"/>
                <a:cs typeface="Arial" panose="020B0604020202020204" pitchFamily="34" charset="0"/>
              </a:rPr>
              <a:t>En este estudio de una cohorte retrospectiva que incluyó 1171 pacientes entre 2003 y 2015, se correlacionó la sobrevida a 6 meses de pacientes con enfermedades críticas con la cantidad de calorías aportadas como porcentaje del objetivo nutricional establecido por calorimetría indirecta y 1,3 g/kg/d de proteína, respectivamente.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sz="1200" b="0" i="0" noProof="0" dirty="0">
              <a:solidFill>
                <a:schemeClr val="accent1">
                  <a:lumMod val="75000"/>
                </a:schemeClr>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b="0" i="0" noProof="0" dirty="0">
                <a:solidFill>
                  <a:schemeClr val="accent1">
                    <a:lumMod val="75000"/>
                  </a:schemeClr>
                </a:solidFill>
                <a:latin typeface="Arial" panose="020B0604020202020204" pitchFamily="34" charset="0"/>
                <a:cs typeface="Arial" panose="020B0604020202020204" pitchFamily="34" charset="0"/>
              </a:rPr>
              <a:t>La proporción de calorías administradas/GER tuvo una relación lineal significativa (p&lt;0,001) con la mortalidad después del ajuste de otras variables.  El incremento en el aporte se correlacionó con mejor sobrevida hasta un 70% del GER. No obstante, a partir del 70% de aporte calórico en adelante la mortalidad se incrementó, dando un comportamiento en U a este parámetro (gráfica del lado izquierdo). De igual manera, el aporte de calorías entre el 70 y el 100% del GER medido por calorimetría indirecta se correlacionó con mayor tiempo de estancia en ventilación mecánica y en la unidad de cuidado intensivo.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sz="1200" b="0" i="0" noProof="0" dirty="0">
              <a:solidFill>
                <a:schemeClr val="accent1">
                  <a:lumMod val="75000"/>
                </a:schemeClr>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b="0" i="0" noProof="0" dirty="0">
                <a:solidFill>
                  <a:schemeClr val="accent1">
                    <a:lumMod val="75000"/>
                  </a:schemeClr>
                </a:solidFill>
                <a:latin typeface="Arial" panose="020B0604020202020204" pitchFamily="34" charset="0"/>
                <a:cs typeface="Arial" panose="020B0604020202020204" pitchFamily="34" charset="0"/>
              </a:rPr>
              <a:t>En el caso de las proteínas, los aportes superiores al 75% de la meta establecida de 1,3 g/kg/d mostraron de manera progresiva un descenso en la mortalidad (p=0,02). Este beneficio se tradujo en un incremento de 1% de mortalidad por cada gramo extra de proteína aportado (gráfica del lado derecho).</a:t>
            </a: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b="0" i="0" noProof="0" dirty="0">
                <a:solidFill>
                  <a:schemeClr val="accent1">
                    <a:lumMod val="75000"/>
                  </a:schemeClr>
                </a:solidFill>
                <a:latin typeface="Arial" panose="020B0604020202020204" pitchFamily="34" charset="0"/>
                <a:cs typeface="Arial" panose="020B0604020202020204" pitchFamily="34" charset="0"/>
              </a:rPr>
              <a:t>Se concluye que tanto el aporte calórico en defecto como en exceso, se correlacionan con incrementos de la mortalidad, mientras que el aporte adecuado de proteínas se correlaciona con una mejor sobrevida a 6 meses.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419" sz="1200" i="1" noProof="0" dirty="0">
              <a:solidFill>
                <a:schemeClr val="accent1">
                  <a:lumMod val="75000"/>
                </a:schemeClr>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i="1" noProof="0" dirty="0" err="1">
                <a:solidFill>
                  <a:schemeClr val="accent1">
                    <a:lumMod val="75000"/>
                  </a:schemeClr>
                </a:solidFill>
                <a:latin typeface="Arial" panose="020B0604020202020204" pitchFamily="34" charset="0"/>
                <a:cs typeface="Arial" panose="020B0604020202020204" pitchFamily="34" charset="0"/>
              </a:rPr>
              <a:t>Zusman</a:t>
            </a:r>
            <a:r>
              <a:rPr lang="es-419" sz="1200" i="1" noProof="0" dirty="0">
                <a:solidFill>
                  <a:schemeClr val="accent1">
                    <a:lumMod val="75000"/>
                  </a:schemeClr>
                </a:solidFill>
                <a:latin typeface="Arial" panose="020B0604020202020204" pitchFamily="34" charset="0"/>
                <a:cs typeface="Arial" panose="020B0604020202020204" pitchFamily="34" charset="0"/>
              </a:rPr>
              <a:t>. et al. </a:t>
            </a:r>
            <a:r>
              <a:rPr lang="es-419" sz="1200" i="1" noProof="0" dirty="0" err="1">
                <a:solidFill>
                  <a:schemeClr val="accent1">
                    <a:lumMod val="75000"/>
                  </a:schemeClr>
                </a:solidFill>
                <a:latin typeface="Arial" panose="020B0604020202020204" pitchFamily="34" charset="0"/>
                <a:cs typeface="Arial" panose="020B0604020202020204" pitchFamily="34" charset="0"/>
              </a:rPr>
              <a:t>Resting</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energy</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expenditure</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calorie</a:t>
            </a:r>
            <a:r>
              <a:rPr lang="es-419" sz="1200" i="1" noProof="0" dirty="0">
                <a:solidFill>
                  <a:schemeClr val="accent1">
                    <a:lumMod val="75000"/>
                  </a:schemeClr>
                </a:solidFill>
                <a:latin typeface="Arial" panose="020B0604020202020204" pitchFamily="34" charset="0"/>
                <a:cs typeface="Arial" panose="020B0604020202020204" pitchFamily="34" charset="0"/>
              </a:rPr>
              <a:t> and </a:t>
            </a:r>
            <a:r>
              <a:rPr lang="es-419" sz="1200" i="1" noProof="0" dirty="0" err="1">
                <a:solidFill>
                  <a:schemeClr val="accent1">
                    <a:lumMod val="75000"/>
                  </a:schemeClr>
                </a:solidFill>
                <a:latin typeface="Arial" panose="020B0604020202020204" pitchFamily="34" charset="0"/>
                <a:cs typeface="Arial" panose="020B0604020202020204" pitchFamily="34" charset="0"/>
              </a:rPr>
              <a:t>protein</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consumption</a:t>
            </a:r>
            <a:r>
              <a:rPr lang="es-419" sz="1200" i="1" noProof="0" dirty="0">
                <a:solidFill>
                  <a:schemeClr val="accent1">
                    <a:lumMod val="75000"/>
                  </a:schemeClr>
                </a:solidFill>
                <a:latin typeface="Arial" panose="020B0604020202020204" pitchFamily="34" charset="0"/>
                <a:cs typeface="Arial" panose="020B0604020202020204" pitchFamily="34" charset="0"/>
              </a:rPr>
              <a:t> in </a:t>
            </a:r>
            <a:r>
              <a:rPr lang="es-419" sz="1200" i="1" noProof="0" dirty="0" err="1">
                <a:solidFill>
                  <a:schemeClr val="accent1">
                    <a:lumMod val="75000"/>
                  </a:schemeClr>
                </a:solidFill>
                <a:latin typeface="Arial" panose="020B0604020202020204" pitchFamily="34" charset="0"/>
                <a:cs typeface="Arial" panose="020B0604020202020204" pitchFamily="34" charset="0"/>
              </a:rPr>
              <a:t>critically</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ill</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patients</a:t>
            </a:r>
            <a:r>
              <a:rPr lang="es-419" sz="1200" i="1" noProof="0" dirty="0">
                <a:solidFill>
                  <a:schemeClr val="accent1">
                    <a:lumMod val="75000"/>
                  </a:schemeClr>
                </a:solidFill>
                <a:latin typeface="Arial" panose="020B0604020202020204" pitchFamily="34" charset="0"/>
                <a:cs typeface="Arial" panose="020B0604020202020204" pitchFamily="34" charset="0"/>
              </a:rPr>
              <a:t>: a </a:t>
            </a:r>
            <a:r>
              <a:rPr lang="es-419" sz="1200" i="1" noProof="0" dirty="0" err="1">
                <a:solidFill>
                  <a:schemeClr val="accent1">
                    <a:lumMod val="75000"/>
                  </a:schemeClr>
                </a:solidFill>
                <a:latin typeface="Arial" panose="020B0604020202020204" pitchFamily="34" charset="0"/>
                <a:cs typeface="Arial" panose="020B0604020202020204" pitchFamily="34" charset="0"/>
              </a:rPr>
              <a:t>retrospective</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cohort</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study</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Crit</a:t>
            </a:r>
            <a:r>
              <a:rPr lang="es-419" sz="1200" i="1" noProof="0" dirty="0">
                <a:solidFill>
                  <a:schemeClr val="accent1">
                    <a:lumMod val="75000"/>
                  </a:schemeClr>
                </a:solidFill>
                <a:latin typeface="Arial" panose="020B060402020202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cs typeface="Arial" panose="020B0604020202020204" pitchFamily="34" charset="0"/>
              </a:rPr>
              <a:t>Care</a:t>
            </a:r>
            <a:r>
              <a:rPr lang="es-419" sz="1200" i="1" noProof="0" dirty="0">
                <a:solidFill>
                  <a:schemeClr val="accent1">
                    <a:lumMod val="75000"/>
                  </a:schemeClr>
                </a:solidFill>
                <a:latin typeface="Arial" panose="020B0604020202020204" pitchFamily="34" charset="0"/>
                <a:cs typeface="Arial" panose="020B0604020202020204" pitchFamily="34" charset="0"/>
              </a:rPr>
              <a:t> 2016, 20: 367  DOI 10.1186/s13054-016-1538-4.</a:t>
            </a:r>
          </a:p>
          <a:p>
            <a:endParaRPr lang="es-419" noProof="0" dirty="0"/>
          </a:p>
        </p:txBody>
      </p:sp>
      <p:sp>
        <p:nvSpPr>
          <p:cNvPr id="4" name="Marcador de número de diapositiva 3"/>
          <p:cNvSpPr>
            <a:spLocks noGrp="1"/>
          </p:cNvSpPr>
          <p:nvPr>
            <p:ph type="sldNum" sz="quarter" idx="5"/>
          </p:nvPr>
        </p:nvSpPr>
        <p:spPr/>
        <p:txBody>
          <a:bodyPr/>
          <a:lstStyle/>
          <a:p>
            <a:fld id="{670DD567-70F3-49EB-9FEA-D82813A7A83A}" type="slidenum">
              <a:rPr lang="es-CO" smtClean="0"/>
              <a:t>21</a:t>
            </a:fld>
            <a:endParaRPr lang="es-CO"/>
          </a:p>
        </p:txBody>
      </p:sp>
    </p:spTree>
    <p:extLst>
      <p:ext uri="{BB962C8B-B14F-4D97-AF65-F5344CB8AC3E}">
        <p14:creationId xmlns:p14="http://schemas.microsoft.com/office/powerpoint/2010/main" val="907033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aporte de nutrientes durante las fases iniciales de la enfermedad crítica sigue siendo un tema de controversia.</a:t>
            </a:r>
          </a:p>
          <a:p>
            <a:r>
              <a:rPr lang="es-CO" dirty="0"/>
              <a:t>Este estudio evaluó los tiempos de administración de proteína con los desenlaces de pacientes con requerimiento prolongado de ventilación mecánica.</a:t>
            </a:r>
          </a:p>
          <a:p>
            <a:r>
              <a:rPr lang="es-CO" dirty="0"/>
              <a:t>Se recolectaron datos de manera retrospectiva de 445 pacientes que cumplieron con los criterios de inclusión (adultos, ventilación mecánica por mínimo 7 días).  Se dividieron los pacientes en tres grupos de acuerdo con la dosis de proteína suministrada: </a:t>
            </a:r>
          </a:p>
          <a:p>
            <a:pPr marL="171450" indent="-171450">
              <a:buFontTx/>
              <a:buChar char="-"/>
            </a:pPr>
            <a:r>
              <a:rPr lang="es-CO" dirty="0"/>
              <a:t>&lt; 0,8/g/kg/d</a:t>
            </a:r>
          </a:p>
          <a:p>
            <a:pPr marL="171450" indent="-171450">
              <a:buFontTx/>
              <a:buChar char="-"/>
            </a:pPr>
            <a:r>
              <a:rPr lang="es-CO" dirty="0"/>
              <a:t>0,8 – 1,2 g/kg/d</a:t>
            </a:r>
          </a:p>
          <a:p>
            <a:pPr marL="171450" indent="-171450">
              <a:buFontTx/>
              <a:buChar char="-"/>
            </a:pPr>
            <a:r>
              <a:rPr lang="es-CO" dirty="0"/>
              <a:t>&gt; 1,2 g/kg/d</a:t>
            </a:r>
          </a:p>
          <a:p>
            <a:pPr marL="0" indent="0">
              <a:buFontTx/>
              <a:buNone/>
            </a:pPr>
            <a:endParaRPr lang="es-CO" dirty="0"/>
          </a:p>
          <a:p>
            <a:pPr marL="0" indent="0">
              <a:buFontTx/>
              <a:buNone/>
            </a:pPr>
            <a:r>
              <a:rPr lang="es-CO" dirty="0"/>
              <a:t>Objetivo: correlacionar la dosis y momento de administración de proteína con la mortalidad a 6 meses.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Resultados: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a:t>La administración de proteína &lt; 0,8/g/kg/d en los primeros 3 días y &gt; 0,8 g/kg/d después de 3 días se correlacionaron con las tasas más bajas de mortalidad a 6 meses, en comparación con el aporte global de proteína &gt; 0,8 g/Kg/d (p&lt;0,001).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a:t>La combinación tiempo-dosis de proteína que mostró la mortalidad más baja fue cuando se aportó &lt; 0,8/g/kg/d en los primeros 2 días , seguido por 0,8 – 1,2 g/kg/d en los días 3 a 5 y finalmente &gt; 1,2 g/kg/d después del día 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a:t>El aporte global &lt; 0,8/g/kg/d se asoció con las mortalidades más elevadas en UCI, hospitalaria y a 6 meses.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Conclusión: </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aporte limitado de proteína durante las primeras 72 horas de estancia en la UCI se correlaciona con mejor posibilidad de sobrevida que un aporte global mayor a 0,8 g/kg/día durante toda la estancia.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Una explicación probable a este hallazgo puede relacionarse con el deterioro de la autofagia en las fases iniciales de la enfermedad como resultado de un aporte elevado de nutrientes.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i="0" dirty="0">
              <a:solidFill>
                <a:schemeClr val="tx1"/>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accent1">
                    <a:lumMod val="75000"/>
                  </a:schemeClr>
                </a:solidFill>
                <a:latin typeface="Arial" panose="020B0604020202020204" pitchFamily="34" charset="0"/>
                <a:cs typeface="Arial" panose="020B0604020202020204" pitchFamily="34" charset="0"/>
              </a:rPr>
              <a:t>Koekkoek K. et al. Timing of </a:t>
            </a:r>
            <a:r>
              <a:rPr lang="en-US" sz="1200" i="1" dirty="0" err="1">
                <a:solidFill>
                  <a:schemeClr val="accent1">
                    <a:lumMod val="75000"/>
                  </a:schemeClr>
                </a:solidFill>
                <a:latin typeface="Arial" panose="020B0604020202020204" pitchFamily="34" charset="0"/>
                <a:cs typeface="Arial" panose="020B0604020202020204" pitchFamily="34" charset="0"/>
              </a:rPr>
              <a:t>PROTein</a:t>
            </a:r>
            <a:r>
              <a:rPr lang="en-US" sz="1200" i="1" dirty="0">
                <a:solidFill>
                  <a:schemeClr val="accent1">
                    <a:lumMod val="75000"/>
                  </a:schemeClr>
                </a:solidFill>
                <a:latin typeface="Arial" panose="020B0604020202020204" pitchFamily="34" charset="0"/>
                <a:cs typeface="Arial" panose="020B0604020202020204" pitchFamily="34" charset="0"/>
              </a:rPr>
              <a:t> </a:t>
            </a:r>
            <a:r>
              <a:rPr lang="en-US" sz="1200" i="1" dirty="0" err="1">
                <a:solidFill>
                  <a:schemeClr val="accent1">
                    <a:lumMod val="75000"/>
                  </a:schemeClr>
                </a:solidFill>
                <a:latin typeface="Arial" panose="020B0604020202020204" pitchFamily="34" charset="0"/>
                <a:cs typeface="Arial" panose="020B0604020202020204" pitchFamily="34" charset="0"/>
              </a:rPr>
              <a:t>INtake</a:t>
            </a:r>
            <a:r>
              <a:rPr lang="en-US" sz="1200" i="1" dirty="0">
                <a:solidFill>
                  <a:schemeClr val="accent1">
                    <a:lumMod val="75000"/>
                  </a:schemeClr>
                </a:solidFill>
                <a:latin typeface="Arial" panose="020B0604020202020204" pitchFamily="34" charset="0"/>
                <a:cs typeface="Arial" panose="020B0604020202020204" pitchFamily="34" charset="0"/>
              </a:rPr>
              <a:t> and clinical outcomes of adult critically ill patients on prolonged mechanical </a:t>
            </a:r>
            <a:r>
              <a:rPr lang="en-US" sz="1200" i="1" dirty="0" err="1">
                <a:solidFill>
                  <a:schemeClr val="accent1">
                    <a:lumMod val="75000"/>
                  </a:schemeClr>
                </a:solidFill>
                <a:latin typeface="Arial" panose="020B0604020202020204" pitchFamily="34" charset="0"/>
                <a:cs typeface="Arial" panose="020B0604020202020204" pitchFamily="34" charset="0"/>
              </a:rPr>
              <a:t>VENTilation</a:t>
            </a:r>
            <a:r>
              <a:rPr lang="en-US" sz="1200" i="1" dirty="0">
                <a:solidFill>
                  <a:schemeClr val="accent1">
                    <a:lumMod val="75000"/>
                  </a:schemeClr>
                </a:solidFill>
                <a:latin typeface="Arial" panose="020B0604020202020204" pitchFamily="34" charset="0"/>
                <a:cs typeface="Arial" panose="020B0604020202020204" pitchFamily="34" charset="0"/>
              </a:rPr>
              <a:t>: The PROTINVENT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accent1">
                    <a:lumMod val="75000"/>
                  </a:schemeClr>
                </a:solidFill>
                <a:latin typeface="Arial" panose="020B0604020202020204" pitchFamily="34" charset="0"/>
                <a:cs typeface="Arial" panose="020B0604020202020204" pitchFamily="34" charset="0"/>
              </a:rPr>
              <a:t>retrospective study. Clin </a:t>
            </a:r>
            <a:r>
              <a:rPr lang="en-US" sz="1200" i="1" dirty="0" err="1">
                <a:solidFill>
                  <a:schemeClr val="accent1">
                    <a:lumMod val="75000"/>
                  </a:schemeClr>
                </a:solidFill>
                <a:latin typeface="Arial" panose="020B0604020202020204" pitchFamily="34" charset="0"/>
                <a:cs typeface="Arial" panose="020B0604020202020204" pitchFamily="34" charset="0"/>
              </a:rPr>
              <a:t>Nutr</a:t>
            </a:r>
            <a:r>
              <a:rPr lang="en-US" sz="1200" i="1" dirty="0">
                <a:solidFill>
                  <a:schemeClr val="accent1">
                    <a:lumMod val="75000"/>
                  </a:schemeClr>
                </a:solidFill>
                <a:latin typeface="Arial" panose="020B0604020202020204" pitchFamily="34" charset="0"/>
                <a:cs typeface="Arial" panose="020B0604020202020204" pitchFamily="34" charset="0"/>
              </a:rPr>
              <a:t> 2019, 38: 883-880</a:t>
            </a:r>
          </a:p>
          <a:p>
            <a:endParaRPr lang="es-CO" i="1" dirty="0"/>
          </a:p>
        </p:txBody>
      </p:sp>
      <p:sp>
        <p:nvSpPr>
          <p:cNvPr id="4" name="Marcador de número de diapositiva 3"/>
          <p:cNvSpPr>
            <a:spLocks noGrp="1"/>
          </p:cNvSpPr>
          <p:nvPr>
            <p:ph type="sldNum" sz="quarter" idx="5"/>
          </p:nvPr>
        </p:nvSpPr>
        <p:spPr/>
        <p:txBody>
          <a:bodyPr/>
          <a:lstStyle/>
          <a:p>
            <a:fld id="{670DD567-70F3-49EB-9FEA-D82813A7A83A}" type="slidenum">
              <a:rPr lang="es-CO" smtClean="0"/>
              <a:t>22</a:t>
            </a:fld>
            <a:endParaRPr lang="es-CO"/>
          </a:p>
        </p:txBody>
      </p:sp>
    </p:spTree>
    <p:extLst>
      <p:ext uri="{BB962C8B-B14F-4D97-AF65-F5344CB8AC3E}">
        <p14:creationId xmlns:p14="http://schemas.microsoft.com/office/powerpoint/2010/main" val="279007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autofagia o la apoptosis son las alternativas de la célula frente a una noxa para </a:t>
            </a:r>
            <a:r>
              <a:rPr lang="es-CO" baseline="0" dirty="0"/>
              <a:t>definir su muerte o su reparación. El balance entre los dos procesos puede ser crucial para determinar la respuesta inmunológica y adaptativa durante la sepsis.</a:t>
            </a:r>
          </a:p>
          <a:p>
            <a:endParaRPr lang="es-CO" baseline="0" dirty="0"/>
          </a:p>
          <a:p>
            <a:r>
              <a:rPr lang="es-CO" baseline="0" dirty="0"/>
              <a:t>Apoptosis: activación de la muerte celular programada. Afecta linfocitos, células intestinales y posiblemente endoteliales. Conlleva a inmunosupresión conllevando a la incapacidad de erradicar el foco infeccioso y aumentando la posibilidad de una infección secundaria.</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Autofagia: p</a:t>
            </a:r>
            <a:r>
              <a:rPr lang="es-CO" sz="1200" dirty="0"/>
              <a:t>roceso de reorganización celular en células de la respuesta inmune donde se remueven componentes celulares deteriorados, microorganismos y depósitos excesivos de carbohidratos o grasa. Previene la muerte celular apoptótica y mantiene la homeostasia celular.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dirty="0"/>
          </a:p>
          <a:p>
            <a:pPr marL="0" indent="0" algn="l">
              <a:buNone/>
            </a:pPr>
            <a:r>
              <a:rPr lang="es-CO" sz="1200" b="0" dirty="0"/>
              <a:t>Regulación de la autofagia:</a:t>
            </a:r>
          </a:p>
          <a:p>
            <a:pPr marL="0" indent="0">
              <a:buNone/>
            </a:pPr>
            <a:r>
              <a:rPr lang="es-CO" sz="1200" b="0" dirty="0"/>
              <a:t> - Estímulo: ayuno, estrés oxidativo, glucagón, glutamina</a:t>
            </a:r>
          </a:p>
          <a:p>
            <a:pPr marL="0" indent="0">
              <a:buNone/>
            </a:pPr>
            <a:r>
              <a:rPr lang="es-CO" sz="1200" b="0" dirty="0"/>
              <a:t> - Inhibición: alimentación, insulina hiperglicemia y administración excesiva de nutrientes</a:t>
            </a:r>
            <a:endParaRPr lang="es-CO"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dirty="0"/>
          </a:p>
          <a:p>
            <a:r>
              <a:rPr lang="en-US" i="1" dirty="0"/>
              <a:t>Zang L, </a:t>
            </a:r>
            <a:r>
              <a:rPr lang="en-US" i="1" dirty="0" err="1"/>
              <a:t>Yuhang</a:t>
            </a:r>
            <a:r>
              <a:rPr lang="en-US" i="1" dirty="0"/>
              <a:t> AI. Restoration of immune homeostasis by autophagy. Experimental and therapeutic medicine.2016, 11: 1159 -1167</a:t>
            </a:r>
          </a:p>
          <a:p>
            <a:endParaRPr lang="es-CO" dirty="0"/>
          </a:p>
        </p:txBody>
      </p:sp>
      <p:sp>
        <p:nvSpPr>
          <p:cNvPr id="4" name="Marcador de número de diapositiva 3"/>
          <p:cNvSpPr>
            <a:spLocks noGrp="1"/>
          </p:cNvSpPr>
          <p:nvPr>
            <p:ph type="sldNum" sz="quarter" idx="5"/>
          </p:nvPr>
        </p:nvSpPr>
        <p:spPr/>
        <p:txBody>
          <a:bodyPr/>
          <a:lstStyle/>
          <a:p>
            <a:fld id="{670DD567-70F3-49EB-9FEA-D82813A7A83A}" type="slidenum">
              <a:rPr lang="es-CO" smtClean="0"/>
              <a:t>23</a:t>
            </a:fld>
            <a:endParaRPr lang="es-CO"/>
          </a:p>
        </p:txBody>
      </p:sp>
    </p:spTree>
    <p:extLst>
      <p:ext uri="{BB962C8B-B14F-4D97-AF65-F5344CB8AC3E}">
        <p14:creationId xmlns:p14="http://schemas.microsoft.com/office/powerpoint/2010/main" val="3178293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objetivos o metas nutricionales pueden variar de acuerdo con la fase de la enfermedad crítica en que se encuentra el paciente, así como también según la patología que origina el estado crítico y el estado nutricional previo del paciente.</a:t>
            </a:r>
          </a:p>
          <a:p>
            <a:r>
              <a:rPr lang="es-CO" dirty="0"/>
              <a:t>La gráfica muestra los objetivos nutricionales para pacientes con sepsis en cuanto a calorías totales y proteínas.</a:t>
            </a:r>
          </a:p>
          <a:p>
            <a:r>
              <a:rPr lang="es-CO" dirty="0"/>
              <a:t>La desnutrición previa conlleva una pérdida de la capacidad de generar energía durante la fase inicial de la enfermedad crítica por deterioro en los depósitos de sustratos relacionados con la gluconeogénesis. Lo anterior obliga a lograr más rápidamente el aporte de calorías con respecto al objetivo nutricional (línea blanca punteada). Una vez superadas las fases iniciales de la enfermedad, los incrementos aumentan por la actividad y rehabilitación del paciente que entra en una fase de anabolismo. Se acepta que el hipermetabolismo puede prolongarse hasta por dos años después de superada la enfermedad aguda, siendo incluso necesario el uso de suplementos nutricionales orales de manera ambulatoria por períodos prolongados.</a:t>
            </a:r>
          </a:p>
          <a:p>
            <a:endParaRPr lang="es-CO" i="0" dirty="0"/>
          </a:p>
          <a:p>
            <a:r>
              <a:rPr lang="es-CO" i="1" dirty="0" err="1"/>
              <a:t>Wishmeyer</a:t>
            </a:r>
            <a:r>
              <a:rPr lang="es-CO" i="1" dirty="0"/>
              <a:t> PE. </a:t>
            </a:r>
            <a:r>
              <a:rPr lang="es-CO" i="1" dirty="0" err="1"/>
              <a:t>Nutrition</a:t>
            </a:r>
            <a:r>
              <a:rPr lang="es-CO" i="1" dirty="0"/>
              <a:t> </a:t>
            </a:r>
            <a:r>
              <a:rPr lang="es-CO" i="1" dirty="0" err="1"/>
              <a:t>Therapy</a:t>
            </a:r>
            <a:r>
              <a:rPr lang="es-CO" i="1" dirty="0"/>
              <a:t> in Sepsis. </a:t>
            </a:r>
            <a:r>
              <a:rPr lang="es-CO" i="1" dirty="0" err="1"/>
              <a:t>Crit</a:t>
            </a:r>
            <a:r>
              <a:rPr lang="es-CO" i="1" dirty="0"/>
              <a:t> </a:t>
            </a:r>
            <a:r>
              <a:rPr lang="es-CO" i="1" dirty="0" err="1"/>
              <a:t>Care</a:t>
            </a:r>
            <a:r>
              <a:rPr lang="es-CO" i="1" dirty="0"/>
              <a:t> Clin 201http://dx.doi.org/10.1016/j.ccc.2017.08.0087. </a:t>
            </a:r>
          </a:p>
        </p:txBody>
      </p:sp>
      <p:sp>
        <p:nvSpPr>
          <p:cNvPr id="4" name="Marcador de número de diapositiva 3"/>
          <p:cNvSpPr>
            <a:spLocks noGrp="1"/>
          </p:cNvSpPr>
          <p:nvPr>
            <p:ph type="sldNum" sz="quarter" idx="5"/>
          </p:nvPr>
        </p:nvSpPr>
        <p:spPr/>
        <p:txBody>
          <a:bodyPr/>
          <a:lstStyle/>
          <a:p>
            <a:fld id="{670DD567-70F3-49EB-9FEA-D82813A7A83A}" type="slidenum">
              <a:rPr lang="es-CO" smtClean="0"/>
              <a:t>24</a:t>
            </a:fld>
            <a:endParaRPr lang="es-CO"/>
          </a:p>
        </p:txBody>
      </p:sp>
    </p:spTree>
    <p:extLst>
      <p:ext uri="{BB962C8B-B14F-4D97-AF65-F5344CB8AC3E}">
        <p14:creationId xmlns:p14="http://schemas.microsoft.com/office/powerpoint/2010/main" val="2963107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s-419" b="0" i="0" noProof="0" dirty="0">
                <a:ea typeface="ヒラギノ角ゴ Pro W3"/>
                <a:cs typeface="Arial" charset="0"/>
              </a:rPr>
              <a:t>Se analizan a continuación 3 estudios sobre nutrición parenteral suplementaria en pacientes de unidad de cuidado intensivo (EPANIC, TICACOS y SPN SPN-2).</a:t>
            </a:r>
          </a:p>
          <a:p>
            <a:pPr eaLnBrk="1" hangingPunct="1"/>
            <a:r>
              <a:rPr lang="es-419" b="1" i="0" noProof="0" dirty="0">
                <a:ea typeface="ヒラギノ角ゴ Pro W3"/>
                <a:cs typeface="Arial" charset="0"/>
              </a:rPr>
              <a:t>Estudio EPANIC</a:t>
            </a:r>
          </a:p>
          <a:p>
            <a:r>
              <a:rPr lang="es-419" noProof="0" dirty="0" err="1"/>
              <a:t>EPaNIC</a:t>
            </a:r>
            <a:r>
              <a:rPr lang="es-419" noProof="0" dirty="0"/>
              <a:t> trial:</a:t>
            </a:r>
            <a:r>
              <a:rPr lang="es-419" baseline="0" noProof="0" dirty="0"/>
              <a:t> </a:t>
            </a:r>
            <a:r>
              <a:rPr lang="es-419" baseline="0" noProof="0" dirty="0" err="1"/>
              <a:t>Early</a:t>
            </a:r>
            <a:r>
              <a:rPr lang="es-419" baseline="0" noProof="0" dirty="0"/>
              <a:t> parenteral </a:t>
            </a:r>
            <a:r>
              <a:rPr lang="es-419" baseline="0" noProof="0" dirty="0" err="1"/>
              <a:t>Nutrition</a:t>
            </a:r>
            <a:r>
              <a:rPr lang="es-419" baseline="0" noProof="0" dirty="0"/>
              <a:t> </a:t>
            </a:r>
            <a:r>
              <a:rPr lang="es-419" baseline="0" noProof="0" dirty="0" err="1"/>
              <a:t>Completing</a:t>
            </a:r>
            <a:r>
              <a:rPr lang="es-419" baseline="0" noProof="0" dirty="0"/>
              <a:t> Enteral </a:t>
            </a:r>
            <a:r>
              <a:rPr lang="es-419" baseline="0" noProof="0" dirty="0" err="1"/>
              <a:t>Nutrition</a:t>
            </a:r>
            <a:r>
              <a:rPr lang="es-419" baseline="0" noProof="0" dirty="0"/>
              <a:t> in </a:t>
            </a:r>
            <a:r>
              <a:rPr lang="es-419" baseline="0" noProof="0" dirty="0" err="1"/>
              <a:t>Adult</a:t>
            </a:r>
            <a:r>
              <a:rPr lang="es-419" baseline="0" noProof="0" dirty="0"/>
              <a:t> </a:t>
            </a:r>
            <a:r>
              <a:rPr lang="es-419" baseline="0" noProof="0" dirty="0" err="1"/>
              <a:t>Critically</a:t>
            </a:r>
            <a:r>
              <a:rPr lang="es-419" baseline="0" noProof="0" dirty="0"/>
              <a:t> </a:t>
            </a:r>
            <a:r>
              <a:rPr lang="es-419" baseline="0" noProof="0" dirty="0" err="1"/>
              <a:t>ill</a:t>
            </a:r>
            <a:r>
              <a:rPr lang="es-419" baseline="0" noProof="0" dirty="0"/>
              <a:t> </a:t>
            </a:r>
            <a:r>
              <a:rPr lang="es-419" baseline="0" noProof="0" dirty="0" err="1"/>
              <a:t>patients</a:t>
            </a:r>
            <a:endParaRPr lang="es-419" noProof="0" dirty="0"/>
          </a:p>
          <a:p>
            <a:r>
              <a:rPr lang="es-419" noProof="0" dirty="0"/>
              <a:t>Diseño: estudio prospectivo multicéntrico aleatorizado para comparar inicio temprano en primeras 48 horas de NPT </a:t>
            </a:r>
            <a:r>
              <a:rPr lang="es-419" i="1" noProof="0" dirty="0"/>
              <a:t>vs.</a:t>
            </a:r>
            <a:r>
              <a:rPr lang="es-419" noProof="0" dirty="0"/>
              <a:t> tardío 8 días en pacientes con nutrición enteral insuficiente. Pretende dar respuesta a la controversia</a:t>
            </a:r>
            <a:r>
              <a:rPr lang="es-419" baseline="0" noProof="0" dirty="0"/>
              <a:t> ASPEN ESPEN con respecto a la iniciación de NPS en pacientes con NE insuficiente (es preciso decir que esta controversia se centraba sobre pacientes NO desnutridos, y por esto excluyen pacientes con DNT crónica).</a:t>
            </a:r>
            <a:endParaRPr lang="es-419" noProof="0" dirty="0"/>
          </a:p>
          <a:p>
            <a:r>
              <a:rPr lang="es-419" noProof="0" dirty="0"/>
              <a:t>Resultados: grupo tardío menores infecciones 22,8 </a:t>
            </a:r>
            <a:r>
              <a:rPr lang="es-419" i="1" noProof="0" dirty="0"/>
              <a:t>vs.</a:t>
            </a:r>
            <a:r>
              <a:rPr lang="es-419" noProof="0" dirty="0"/>
              <a:t> 26,2 (p=0,008), menor requerimiento de días de ventilador, menos días de terapia de reemplazo renal,</a:t>
            </a:r>
            <a:r>
              <a:rPr lang="es-419" baseline="0" noProof="0" dirty="0"/>
              <a:t> menor colestasis y menores costos de hospitalización $ 1.600 US$. No diferencias en mortalidad UCI, hospital y a 90 días.</a:t>
            </a:r>
          </a:p>
          <a:p>
            <a:r>
              <a:rPr lang="es-419" baseline="0" noProof="0" dirty="0"/>
              <a:t>Conclusión: iniciación tardía de NP se relacionó con recuperación más rápida y menores complicaciones, por lo cual se recomienda.</a:t>
            </a:r>
            <a:endParaRPr lang="es-419" noProof="0" dirty="0"/>
          </a:p>
          <a:p>
            <a:r>
              <a:rPr lang="es-419" noProof="0" dirty="0"/>
              <a:t>Críticas al EPANIC:</a:t>
            </a:r>
          </a:p>
          <a:p>
            <a:pPr marL="171450" indent="-171450">
              <a:buFontTx/>
              <a:buChar char="-"/>
            </a:pPr>
            <a:r>
              <a:rPr lang="es-419" noProof="0" dirty="0"/>
              <a:t>Descartó pacientes con malnutrición crónica (IMC &lt;</a:t>
            </a:r>
            <a:r>
              <a:rPr lang="es-419" baseline="0" noProof="0" dirty="0"/>
              <a:t> 17)</a:t>
            </a:r>
          </a:p>
          <a:p>
            <a:pPr marL="171450" indent="-171450">
              <a:buFontTx/>
              <a:buChar char="-"/>
            </a:pPr>
            <a:r>
              <a:rPr lang="es-419" baseline="0" noProof="0" dirty="0"/>
              <a:t>Aporte proteico extremadamente bajo de 0,48 gr/kg de peso en ambos grupos.</a:t>
            </a:r>
          </a:p>
          <a:p>
            <a:pPr marL="171450" indent="-171450">
              <a:buFontTx/>
              <a:buChar char="-"/>
            </a:pPr>
            <a:r>
              <a:rPr lang="es-419" baseline="0" noProof="0" dirty="0"/>
              <a:t>Incluyó solo pacientes de bajo riesgo de mortalidad en UCI (estancia menor de días y ventilación mecánica de menos de 2 días)</a:t>
            </a:r>
          </a:p>
          <a:p>
            <a:pPr marL="171450" indent="-171450">
              <a:buFontTx/>
              <a:buChar char="-"/>
            </a:pPr>
            <a:r>
              <a:rPr lang="es-419" baseline="0" noProof="0" dirty="0"/>
              <a:t>Los pacientes recibieron control glicémico estrecho y solución con vitaminas, trazas y electrolitos en ambos grupos, medidas que no son de manejo estándar en </a:t>
            </a:r>
            <a:r>
              <a:rPr lang="es-419" baseline="0" noProof="0" dirty="0" err="1"/>
              <a:t>UCIs</a:t>
            </a:r>
            <a:r>
              <a:rPr lang="es-419" baseline="0" noProof="0" dirty="0"/>
              <a:t>.</a:t>
            </a:r>
          </a:p>
          <a:p>
            <a:pPr marL="171450" indent="-171450">
              <a:buFontTx/>
              <a:buChar char="-"/>
            </a:pPr>
            <a:r>
              <a:rPr lang="es-419" baseline="0" noProof="0" dirty="0"/>
              <a:t>Hubo sobrealimentación por administración de glucosa al inicio.</a:t>
            </a:r>
          </a:p>
          <a:p>
            <a:pPr marL="171450" indent="-171450">
              <a:buFontTx/>
              <a:buChar char="-"/>
            </a:pPr>
            <a:r>
              <a:rPr lang="es-419" baseline="0" noProof="0" dirty="0"/>
              <a:t>Pacientes de cirugía cardíaca sin indicación de soporte nutricional (estancias cortas en UCI)</a:t>
            </a:r>
          </a:p>
          <a:p>
            <a:pPr eaLnBrk="1" hangingPunct="1"/>
            <a:endParaRPr lang="es-419" b="1" i="0" noProof="0" dirty="0">
              <a:ea typeface="ヒラギノ角ゴ Pro W3"/>
              <a:cs typeface="Arial" charset="0"/>
            </a:endParaRPr>
          </a:p>
          <a:p>
            <a:pPr eaLnBrk="1" hangingPunct="1"/>
            <a:r>
              <a:rPr lang="es-419" b="1" i="0" noProof="0" dirty="0">
                <a:ea typeface="ヒラギノ角ゴ Pro W3"/>
                <a:cs typeface="Arial" charset="0"/>
              </a:rPr>
              <a:t>Punto principal:</a:t>
            </a:r>
          </a:p>
          <a:p>
            <a:pPr indent="97200" eaLnBrk="1" hangingPunct="1">
              <a:buFont typeface="Arial"/>
              <a:buChar char="•"/>
            </a:pPr>
            <a:r>
              <a:rPr lang="es-419" b="0" i="0" noProof="0" dirty="0">
                <a:ea typeface="ヒラギノ角ゴ Pro W3"/>
                <a:cs typeface="Arial" charset="0"/>
              </a:rPr>
              <a:t>El suministro agresivo de calorías a través de NP no parece ser beneficiosa en la reducción de mortalidad, para pacientes de baja mortalidad y no desnutridos.</a:t>
            </a:r>
          </a:p>
          <a:p>
            <a:pPr eaLnBrk="1" hangingPunct="1"/>
            <a:endParaRPr lang="es-419" b="0" i="1" noProof="0" dirty="0">
              <a:ea typeface="ヒラギノ角ゴ Pro W3"/>
              <a:cs typeface="Arial" charset="0"/>
            </a:endParaRPr>
          </a:p>
          <a:p>
            <a:pPr eaLnBrk="1" hangingPunct="1"/>
            <a:r>
              <a:rPr lang="es-419" b="0" i="1" noProof="0" dirty="0" err="1">
                <a:ea typeface="ヒラギノ角ゴ Pro W3"/>
                <a:cs typeface="Arial" charset="0"/>
              </a:rPr>
              <a:t>Casaer</a:t>
            </a:r>
            <a:r>
              <a:rPr lang="es-419" b="0" i="1" noProof="0" dirty="0">
                <a:ea typeface="ヒラギノ角ゴ Pro W3"/>
                <a:cs typeface="Arial" charset="0"/>
              </a:rPr>
              <a:t> MP, </a:t>
            </a:r>
            <a:r>
              <a:rPr lang="es-419" b="0" i="1" noProof="0" dirty="0" err="1">
                <a:ea typeface="ヒラギノ角ゴ Pro W3"/>
                <a:cs typeface="Arial" charset="0"/>
              </a:rPr>
              <a:t>Mesotten</a:t>
            </a:r>
            <a:r>
              <a:rPr lang="es-419" b="0" i="1" noProof="0" dirty="0">
                <a:ea typeface="ヒラギノ角ゴ Pro W3"/>
                <a:cs typeface="Arial" charset="0"/>
              </a:rPr>
              <a:t> D, </a:t>
            </a:r>
            <a:r>
              <a:rPr lang="es-419" b="0" i="1" noProof="0" dirty="0" err="1">
                <a:ea typeface="ヒラギノ角ゴ Pro W3"/>
                <a:cs typeface="Arial" charset="0"/>
              </a:rPr>
              <a:t>Hermans</a:t>
            </a:r>
            <a:r>
              <a:rPr lang="es-419" b="0" i="1" noProof="0" dirty="0">
                <a:ea typeface="ヒラギノ角ゴ Pro W3"/>
                <a:cs typeface="Arial" charset="0"/>
              </a:rPr>
              <a:t> G, et al. </a:t>
            </a:r>
            <a:r>
              <a:rPr lang="es-419" b="0" i="1" noProof="0" dirty="0" err="1">
                <a:ea typeface="ヒラギノ角ゴ Pro W3"/>
                <a:cs typeface="Arial" charset="0"/>
              </a:rPr>
              <a:t>Early</a:t>
            </a:r>
            <a:r>
              <a:rPr lang="es-419" b="0" i="1" noProof="0" dirty="0">
                <a:ea typeface="ヒラギノ角ゴ Pro W3"/>
                <a:cs typeface="Arial" charset="0"/>
              </a:rPr>
              <a:t> versus late parenteral </a:t>
            </a:r>
            <a:r>
              <a:rPr lang="es-419" b="0" i="1" noProof="0" dirty="0" err="1">
                <a:ea typeface="ヒラギノ角ゴ Pro W3"/>
                <a:cs typeface="Arial" charset="0"/>
              </a:rPr>
              <a:t>nutrition</a:t>
            </a:r>
            <a:r>
              <a:rPr lang="es-419" b="0" i="1" noProof="0" dirty="0">
                <a:ea typeface="ヒラギノ角ゴ Pro W3"/>
                <a:cs typeface="Arial" charset="0"/>
              </a:rPr>
              <a:t> in </a:t>
            </a:r>
            <a:r>
              <a:rPr lang="es-419" b="0" i="1" noProof="0" dirty="0" err="1">
                <a:ea typeface="ヒラギノ角ゴ Pro W3"/>
                <a:cs typeface="Arial" charset="0"/>
              </a:rPr>
              <a:t>critically</a:t>
            </a:r>
            <a:r>
              <a:rPr lang="es-419" b="0" i="1" noProof="0" dirty="0">
                <a:ea typeface="ヒラギノ角ゴ Pro W3"/>
                <a:cs typeface="Arial" charset="0"/>
              </a:rPr>
              <a:t> </a:t>
            </a:r>
            <a:r>
              <a:rPr lang="es-419" b="0" i="1" noProof="0" dirty="0" err="1">
                <a:ea typeface="ヒラギノ角ゴ Pro W3"/>
                <a:cs typeface="Arial" charset="0"/>
              </a:rPr>
              <a:t>ill</a:t>
            </a:r>
            <a:r>
              <a:rPr lang="es-419" b="0" i="1" noProof="0" dirty="0">
                <a:ea typeface="ヒラギノ角ゴ Pro W3"/>
                <a:cs typeface="Arial" charset="0"/>
              </a:rPr>
              <a:t> </a:t>
            </a:r>
            <a:r>
              <a:rPr lang="es-419" b="0" i="1" noProof="0" dirty="0" err="1">
                <a:ea typeface="ヒラギノ角ゴ Pro W3"/>
                <a:cs typeface="Arial" charset="0"/>
              </a:rPr>
              <a:t>adults</a:t>
            </a:r>
            <a:r>
              <a:rPr lang="es-419" b="0" i="1" noProof="0" dirty="0">
                <a:ea typeface="ヒラギノ角ゴ Pro W3"/>
                <a:cs typeface="Arial" charset="0"/>
              </a:rPr>
              <a:t>. N </a:t>
            </a:r>
            <a:r>
              <a:rPr lang="es-419" b="0" i="1" noProof="0" dirty="0" err="1">
                <a:ea typeface="ヒラギノ角ゴ Pro W3"/>
                <a:cs typeface="Arial" charset="0"/>
              </a:rPr>
              <a:t>Engl</a:t>
            </a:r>
            <a:r>
              <a:rPr lang="es-419" b="0" i="1" noProof="0" dirty="0">
                <a:ea typeface="ヒラギノ角ゴ Pro W3"/>
                <a:cs typeface="Arial" charset="0"/>
              </a:rPr>
              <a:t> J </a:t>
            </a:r>
            <a:r>
              <a:rPr lang="es-419" b="0" i="1" noProof="0" dirty="0" err="1">
                <a:ea typeface="ヒラギノ角ゴ Pro W3"/>
                <a:cs typeface="Arial" charset="0"/>
              </a:rPr>
              <a:t>Med</a:t>
            </a:r>
            <a:r>
              <a:rPr lang="es-419" b="0" i="1" noProof="0" dirty="0">
                <a:ea typeface="ヒラギノ角ゴ Pro W3"/>
                <a:cs typeface="Arial" charset="0"/>
              </a:rPr>
              <a:t> 2011;365:506-517.</a:t>
            </a:r>
          </a:p>
          <a:p>
            <a:endParaRPr lang="es-419" noProof="0" dirty="0"/>
          </a:p>
        </p:txBody>
      </p:sp>
      <p:sp>
        <p:nvSpPr>
          <p:cNvPr id="4" name="Slide Number Placeholder 3"/>
          <p:cNvSpPr>
            <a:spLocks noGrp="1"/>
          </p:cNvSpPr>
          <p:nvPr>
            <p:ph type="sldNum" sz="quarter" idx="10"/>
          </p:nvPr>
        </p:nvSpPr>
        <p:spPr/>
        <p:txBody>
          <a:bodyPr/>
          <a:lstStyle/>
          <a:p>
            <a:pPr>
              <a:defRPr/>
            </a:pPr>
            <a:fld id="{85367E5D-A744-416F-8CC2-30E1088C2CE2}" type="slidenum">
              <a:rPr lang="en-US"/>
              <a:pPr>
                <a:defRPr/>
              </a:pPr>
              <a:t>25</a:t>
            </a:fld>
            <a:endParaRPr lang="en-US"/>
          </a:p>
        </p:txBody>
      </p:sp>
    </p:spTree>
    <p:extLst>
      <p:ext uri="{BB962C8B-B14F-4D97-AF65-F5344CB8AC3E}">
        <p14:creationId xmlns:p14="http://schemas.microsoft.com/office/powerpoint/2010/main" val="3709080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p:spPr>
        <p:txBody>
          <a:bodyPr/>
          <a:lstStyle/>
          <a:p>
            <a:pPr eaLnBrk="1" hangingPunct="1"/>
            <a:r>
              <a:rPr lang="en-US" b="1" i="0" dirty="0">
                <a:ea typeface="ヒラギノ角ゴ Pro W3"/>
                <a:cs typeface="ヒラギノ角ゴ Pro W3"/>
              </a:rPr>
              <a:t>Punto principal:</a:t>
            </a:r>
          </a:p>
          <a:p>
            <a:pPr eaLnBrk="1" hangingPunct="1"/>
            <a:r>
              <a:rPr lang="es-419" b="0" i="0" noProof="0" dirty="0">
                <a:ea typeface="ヒラギノ角ゴ Pro W3"/>
                <a:cs typeface="ヒラギノ角ゴ Pro W3"/>
              </a:rPr>
              <a:t>El déficit de energía puede conducir a resultados negativos.</a:t>
            </a:r>
          </a:p>
          <a:p>
            <a:pPr eaLnBrk="1" hangingPunct="1"/>
            <a:r>
              <a:rPr lang="es-419" b="0" i="0" noProof="0" dirty="0">
                <a:ea typeface="ヒラギノ角ゴ Pro W3"/>
                <a:cs typeface="ヒラギノ角ゴ Pro W3"/>
              </a:rPr>
              <a:t>TICACOS = Estudio de control calórico estrecho</a:t>
            </a:r>
          </a:p>
          <a:p>
            <a:pPr eaLnBrk="1" hangingPunct="1"/>
            <a:r>
              <a:rPr lang="es-419" b="0" i="1" noProof="0" dirty="0">
                <a:ea typeface="ヒラギノ角ゴ Pro W3"/>
                <a:cs typeface="ヒラギノ角ゴ Pro W3"/>
              </a:rPr>
              <a:t>Singer P, et al. </a:t>
            </a:r>
            <a:r>
              <a:rPr lang="es-419" b="0" i="1" noProof="0" dirty="0" err="1">
                <a:ea typeface="ヒラギノ角ゴ Pro W3"/>
                <a:cs typeface="ヒラギノ角ゴ Pro W3"/>
              </a:rPr>
              <a:t>Inten</a:t>
            </a:r>
            <a:r>
              <a:rPr lang="es-419" b="0" i="1" noProof="0" dirty="0">
                <a:ea typeface="ヒラギノ角ゴ Pro W3"/>
                <a:cs typeface="ヒラギノ角ゴ Pro W3"/>
              </a:rPr>
              <a:t> </a:t>
            </a:r>
            <a:r>
              <a:rPr lang="es-419" b="0" i="1" noProof="0" dirty="0" err="1">
                <a:ea typeface="ヒラギノ角ゴ Pro W3"/>
                <a:cs typeface="ヒラギノ角ゴ Pro W3"/>
              </a:rPr>
              <a:t>Care</a:t>
            </a:r>
            <a:r>
              <a:rPr lang="es-419" b="0" i="1" noProof="0" dirty="0">
                <a:ea typeface="ヒラギノ角ゴ Pro W3"/>
                <a:cs typeface="ヒラギノ角ゴ Pro W3"/>
              </a:rPr>
              <a:t> </a:t>
            </a:r>
            <a:r>
              <a:rPr lang="es-419" b="0" i="1" noProof="0" dirty="0" err="1">
                <a:ea typeface="ヒラギノ角ゴ Pro W3"/>
                <a:cs typeface="ヒラギノ角ゴ Pro W3"/>
              </a:rPr>
              <a:t>Med</a:t>
            </a:r>
            <a:r>
              <a:rPr lang="es-419" b="0" i="1" noProof="0" dirty="0">
                <a:ea typeface="ヒラギノ角ゴ Pro W3"/>
                <a:cs typeface="ヒラギノ角ゴ Pro W3"/>
              </a:rPr>
              <a:t> 2011;37(4):601-609.</a:t>
            </a:r>
          </a:p>
        </p:txBody>
      </p:sp>
      <p:sp>
        <p:nvSpPr>
          <p:cNvPr id="68611" name="Slide Number Placeholder 3"/>
          <p:cNvSpPr>
            <a:spLocks noGrp="1"/>
          </p:cNvSpPr>
          <p:nvPr>
            <p:ph type="sldNum" sz="quarter" idx="5"/>
          </p:nvPr>
        </p:nvSpPr>
        <p:spPr>
          <a:noFill/>
        </p:spPr>
        <p:txBody>
          <a:bodyPr/>
          <a:lstStyle/>
          <a:p>
            <a:fld id="{F1A888C1-104B-4FB1-B8F0-EECED60D1176}" type="slidenum">
              <a:rPr lang="en-US" smtClean="0">
                <a:ea typeface="ヒラギノ角ゴ Pro W3"/>
                <a:cs typeface="ヒラギノ角ゴ Pro W3"/>
              </a:rPr>
              <a:pPr/>
              <a:t>26</a:t>
            </a:fld>
            <a:endParaRPr lang="en-US">
              <a:ea typeface="ヒラギノ角ゴ Pro W3"/>
              <a:cs typeface="ヒラギノ角ゴ Pro W3"/>
            </a:endParaRPr>
          </a:p>
        </p:txBody>
      </p:sp>
    </p:spTree>
    <p:extLst>
      <p:ext uri="{BB962C8B-B14F-4D97-AF65-F5344CB8AC3E}">
        <p14:creationId xmlns:p14="http://schemas.microsoft.com/office/powerpoint/2010/main" val="3276131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p:spPr>
        <p:txBody>
          <a:bodyPr/>
          <a:lstStyle/>
          <a:p>
            <a:pPr eaLnBrk="1" hangingPunct="1"/>
            <a:r>
              <a:rPr lang="es-419" b="1" i="0" noProof="0" dirty="0">
                <a:ea typeface="ヒラギノ角ゴ Pro W3"/>
                <a:cs typeface="Arial" charset="0"/>
              </a:rPr>
              <a:t>Estudio TICACOS</a:t>
            </a:r>
          </a:p>
          <a:p>
            <a:pPr eaLnBrk="1" hangingPunct="1"/>
            <a:r>
              <a:rPr lang="es-419" b="1" i="0" noProof="0" dirty="0">
                <a:ea typeface="ヒラギノ角ゴ Pro W3"/>
                <a:cs typeface="Arial" charset="0"/>
              </a:rPr>
              <a:t>Punto principal</a:t>
            </a:r>
          </a:p>
          <a:p>
            <a:pPr indent="97200" eaLnBrk="1" hangingPunct="1">
              <a:buFont typeface="Arial"/>
              <a:buChar char="•"/>
            </a:pPr>
            <a:r>
              <a:rPr lang="es-419" noProof="0" dirty="0">
                <a:ea typeface="ヒラギノ角ゴ Pro W3"/>
                <a:cs typeface="Arial" charset="0"/>
              </a:rPr>
              <a:t>El suministro de calorías se mejora usando la NP como complemento y se asocia con mejores resultados clínicos, específicamente menor mortalidad hospitalaria, en pacientes de alto riesgo en estado crítico.</a:t>
            </a:r>
          </a:p>
          <a:p>
            <a:pPr eaLnBrk="1" hangingPunct="1"/>
            <a:endParaRPr lang="en-US" dirty="0">
              <a:ea typeface="ヒラギノ角ゴ Pro W3"/>
              <a:cs typeface="Arial" charset="0"/>
            </a:endParaRPr>
          </a:p>
          <a:p>
            <a:pPr eaLnBrk="1" hangingPunct="1"/>
            <a:r>
              <a:rPr lang="en-US" i="1" dirty="0">
                <a:ea typeface="ヒラギノ角ゴ Pro W3"/>
                <a:cs typeface="Arial" charset="0"/>
              </a:rPr>
              <a:t>Singer P, et al. </a:t>
            </a:r>
            <a:r>
              <a:rPr lang="en-US" i="1" dirty="0" err="1">
                <a:ea typeface="ヒラギノ角ゴ Pro W3"/>
                <a:cs typeface="Arial" charset="0"/>
              </a:rPr>
              <a:t>Inten</a:t>
            </a:r>
            <a:r>
              <a:rPr lang="en-US" i="1" dirty="0">
                <a:ea typeface="ヒラギノ角ゴ Pro W3"/>
                <a:cs typeface="Arial" charset="0"/>
              </a:rPr>
              <a:t> Care Med. 2011;37(4):601-9.</a:t>
            </a:r>
            <a:endParaRPr lang="en-US" b="0" i="1" dirty="0">
              <a:ea typeface="ヒラギノ角ゴ Pro W3"/>
              <a:cs typeface="ヒラギノ角ゴ Pro W3"/>
            </a:endParaRPr>
          </a:p>
        </p:txBody>
      </p:sp>
      <p:sp>
        <p:nvSpPr>
          <p:cNvPr id="70659" name="Slide Number Placeholder 3"/>
          <p:cNvSpPr>
            <a:spLocks noGrp="1"/>
          </p:cNvSpPr>
          <p:nvPr>
            <p:ph type="sldNum" sz="quarter" idx="5"/>
          </p:nvPr>
        </p:nvSpPr>
        <p:spPr>
          <a:noFill/>
        </p:spPr>
        <p:txBody>
          <a:bodyPr/>
          <a:lstStyle/>
          <a:p>
            <a:fld id="{7F4870FB-766F-4818-B691-B3F2B5924353}" type="slidenum">
              <a:rPr lang="en-US" smtClean="0">
                <a:ea typeface="ヒラギノ角ゴ Pro W3"/>
                <a:cs typeface="ヒラギノ角ゴ Pro W3"/>
              </a:rPr>
              <a:pPr/>
              <a:t>27</a:t>
            </a:fld>
            <a:endParaRPr lang="en-US">
              <a:ea typeface="ヒラギノ角ゴ Pro W3"/>
              <a:cs typeface="ヒラギノ角ゴ Pro W3"/>
            </a:endParaRPr>
          </a:p>
        </p:txBody>
      </p:sp>
    </p:spTree>
    <p:extLst>
      <p:ext uri="{BB962C8B-B14F-4D97-AF65-F5344CB8AC3E}">
        <p14:creationId xmlns:p14="http://schemas.microsoft.com/office/powerpoint/2010/main" val="4264477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i="0" kern="1200" baseline="0" noProof="0" dirty="0">
                <a:solidFill>
                  <a:schemeClr val="tx1"/>
                </a:solidFill>
                <a:effectLst/>
                <a:latin typeface="Arial" charset="0"/>
                <a:ea typeface="ヒラギノ角ゴ Pro W3" pitchFamily="126" charset="-128"/>
                <a:cs typeface="ヒラギノ角ゴ Pro W3" pitchFamily="126" charset="-128"/>
              </a:rPr>
              <a:t>Este estudio prospectivo controlado aleatorizado en 305 pacientes de dos unidades de cuidado intensivo tomó como criterios de ingreso los siguientes factores:</a:t>
            </a:r>
          </a:p>
          <a:p>
            <a:pPr marL="171450" indent="-171450">
              <a:buFontTx/>
              <a:buChar char="-"/>
            </a:pPr>
            <a:r>
              <a:rPr lang="es-419" baseline="0" noProof="0" dirty="0"/>
              <a:t>Pacientes con nutrición enteral con menos del 60% de aporte con respecto a la meta de acuerdo a guías de manejo de la Sociedad Europea de Nutrición Clínica (ESPEN) al día 3 de ingreso a la UCI.</a:t>
            </a:r>
          </a:p>
          <a:p>
            <a:pPr marL="171450" indent="-171450">
              <a:buFontTx/>
              <a:buChar char="-"/>
            </a:pPr>
            <a:r>
              <a:rPr lang="es-419" baseline="0" noProof="0" dirty="0"/>
              <a:t>Tracto gastrointestinal funcional</a:t>
            </a:r>
          </a:p>
          <a:p>
            <a:pPr marL="171450" indent="-171450">
              <a:buFontTx/>
              <a:buChar char="-"/>
            </a:pPr>
            <a:r>
              <a:rPr lang="es-419" baseline="0" noProof="0" dirty="0"/>
              <a:t>Expectativa de estancia en UCI mayor de 5 días</a:t>
            </a:r>
          </a:p>
          <a:p>
            <a:pPr marL="171450" indent="-171450">
              <a:buFontTx/>
              <a:buChar char="-"/>
            </a:pPr>
            <a:r>
              <a:rPr lang="es-419" baseline="0" noProof="0" dirty="0"/>
              <a:t>Expectativa de sobrevida mayor de 7 días.</a:t>
            </a:r>
          </a:p>
          <a:p>
            <a:pPr marL="171450" indent="-171450">
              <a:buFontTx/>
              <a:buChar char="-"/>
            </a:pPr>
            <a:endParaRPr lang="es-419" baseline="0" noProof="0" dirty="0"/>
          </a:p>
          <a:p>
            <a:pPr marL="0" indent="0">
              <a:buFontTx/>
              <a:buNone/>
            </a:pPr>
            <a:r>
              <a:rPr lang="es-419" baseline="0" noProof="0" dirty="0"/>
              <a:t>El grupo estudio recibió nutrición parenteral complementaria del día 4 al día 8 de ingreso a la UCI para completar los requerimientos nutricionales. El grupo control continuó la nutrición enteral buscando alcanzar las metas nutricionales de proteínas y calorías.</a:t>
            </a:r>
          </a:p>
          <a:p>
            <a:pPr marL="0" indent="0">
              <a:buFontTx/>
              <a:buNone/>
            </a:pPr>
            <a:r>
              <a:rPr lang="es-419" baseline="0" noProof="0" dirty="0"/>
              <a:t>Los resultados evidenciaron:</a:t>
            </a:r>
          </a:p>
          <a:p>
            <a:pPr marL="171450" indent="-171450">
              <a:buFont typeface="Arial" panose="020B0604020202020204" pitchFamily="34" charset="0"/>
              <a:buChar char="•"/>
            </a:pPr>
            <a:r>
              <a:rPr lang="es-419" baseline="0" noProof="0" dirty="0"/>
              <a:t>Aporte calórico promedio entre los días 4 a 8 fue de 28 kcal/kg peso en grupo estudio </a:t>
            </a:r>
            <a:r>
              <a:rPr lang="es-419" i="1" baseline="0" noProof="0" dirty="0"/>
              <a:t>vs.</a:t>
            </a:r>
            <a:r>
              <a:rPr lang="es-419" baseline="0" noProof="0" dirty="0"/>
              <a:t> 20 kcal/kg peso en grupo control.</a:t>
            </a:r>
          </a:p>
          <a:p>
            <a:pPr marL="171450" indent="-171450">
              <a:buFont typeface="Arial" panose="020B0604020202020204" pitchFamily="34" charset="0"/>
              <a:buChar char="•"/>
            </a:pPr>
            <a:r>
              <a:rPr lang="es-419" baseline="0" noProof="0" dirty="0"/>
              <a:t>Disminución significativa de infección nosocomial entre los días 8 y 28: 27 </a:t>
            </a:r>
            <a:r>
              <a:rPr lang="es-419" i="1" baseline="0" noProof="0" dirty="0"/>
              <a:t>vs.</a:t>
            </a:r>
            <a:r>
              <a:rPr lang="es-419" baseline="0" noProof="0" dirty="0"/>
              <a:t> 38% (p=0.0338)</a:t>
            </a:r>
          </a:p>
          <a:p>
            <a:pPr marL="171450" indent="-171450">
              <a:buFont typeface="Arial" panose="020B0604020202020204" pitchFamily="34" charset="0"/>
              <a:buChar char="•"/>
            </a:pPr>
            <a:r>
              <a:rPr lang="es-419" baseline="0" noProof="0" dirty="0"/>
              <a:t>Disminución significativa del número de infecciones nosocomiales promedio por paciente (p=0.0238)</a:t>
            </a:r>
          </a:p>
          <a:p>
            <a:endParaRPr lang="es-419" baseline="0" noProof="0" dirty="0"/>
          </a:p>
          <a:p>
            <a:r>
              <a:rPr lang="es-419" baseline="0" noProof="0" dirty="0"/>
              <a:t>Interpretación: la suplementación individualizada de energía con NPS iniciada al día 4 para pacientes con aporte insuficiente con nutrición enteral reduce infección nosocomial y es una estrategia para mejorar desenlaces en pacientes críticos.</a:t>
            </a:r>
          </a:p>
          <a:p>
            <a:endParaRPr lang="es-419" baseline="0" noProof="0" dirty="0"/>
          </a:p>
          <a:p>
            <a:r>
              <a:rPr lang="es-419" baseline="0" noProof="0" dirty="0"/>
              <a:t>Como complemento a este estudio, Beger y Col realizaron la segunda parte del estudio conocida como SPN2-trial, en el cual se demostró que esta estrategia de intervención nutricional se relacionó con mejor desempeño del sistema inmunitario, menor inflamación sistémica y una tendencia a una menor pérdida de masa muscular.</a:t>
            </a:r>
          </a:p>
          <a:p>
            <a:endParaRPr lang="es-419" baseline="0" noProof="0" dirty="0"/>
          </a:p>
          <a:p>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Heidegger CP, et al.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Optimisation</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of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energy</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provision</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with</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supplemental</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parenteral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nutrition</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in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critically</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ill</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patients</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randomised</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controlled</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clinical</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trial. </a:t>
            </a:r>
            <a:r>
              <a:rPr lang="es-419" sz="1200" i="1" noProof="0" dirty="0" err="1">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Lancet</a:t>
            </a:r>
            <a:r>
              <a:rPr lang="es-419" sz="1200" i="1" noProof="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2013, 381, 385393.</a:t>
            </a:r>
          </a:p>
          <a:p>
            <a:r>
              <a:rPr lang="es-419" sz="1200" i="1" baseline="0" noProof="0" dirty="0">
                <a:solidFill>
                  <a:schemeClr val="accent1">
                    <a:lumMod val="75000"/>
                  </a:schemeClr>
                </a:solidFill>
                <a:latin typeface="Arial" panose="020B0604020202020204" pitchFamily="34" charset="0"/>
                <a:cs typeface="Arial" panose="020B0604020202020204" pitchFamily="34" charset="0"/>
              </a:rPr>
              <a:t>Berger MM, et al.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Supplemental</a:t>
            </a:r>
            <a:r>
              <a:rPr lang="es-419" sz="1200" i="1" baseline="0" noProof="0" dirty="0">
                <a:solidFill>
                  <a:schemeClr val="accent1">
                    <a:lumMod val="75000"/>
                  </a:schemeClr>
                </a:solidFill>
                <a:latin typeface="Arial" panose="020B0604020202020204" pitchFamily="34" charset="0"/>
                <a:cs typeface="Arial" panose="020B0604020202020204" pitchFamily="34" charset="0"/>
              </a:rPr>
              <a:t> parenteral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nutrition</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improves</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immunity</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with</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unchanged</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carbohydrate</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and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protein</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metabolism</a:t>
            </a:r>
            <a:r>
              <a:rPr lang="es-419" sz="1200" i="1" baseline="0" noProof="0" dirty="0">
                <a:solidFill>
                  <a:schemeClr val="accent1">
                    <a:lumMod val="75000"/>
                  </a:schemeClr>
                </a:solidFill>
                <a:latin typeface="Arial" panose="020B0604020202020204" pitchFamily="34" charset="0"/>
                <a:cs typeface="Arial" panose="020B0604020202020204" pitchFamily="34" charset="0"/>
              </a:rPr>
              <a:t> in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critically</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ill</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patients</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The</a:t>
            </a:r>
            <a:r>
              <a:rPr lang="es-419" sz="1200" i="1" baseline="0" noProof="0" dirty="0">
                <a:solidFill>
                  <a:schemeClr val="accent1">
                    <a:lumMod val="75000"/>
                  </a:schemeClr>
                </a:solidFill>
                <a:latin typeface="Arial" panose="020B0604020202020204" pitchFamily="34" charset="0"/>
                <a:cs typeface="Arial" panose="020B0604020202020204" pitchFamily="34" charset="0"/>
              </a:rPr>
              <a:t> SPN2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randomized</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tracer</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study</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Clin</a:t>
            </a:r>
            <a:r>
              <a:rPr lang="es-419" sz="1200" i="1" baseline="0" noProof="0" dirty="0">
                <a:solidFill>
                  <a:schemeClr val="accent1">
                    <a:lumMod val="75000"/>
                  </a:schemeClr>
                </a:solidFill>
                <a:latin typeface="Arial" panose="020B0604020202020204" pitchFamily="34" charset="0"/>
                <a:cs typeface="Arial" panose="020B0604020202020204" pitchFamily="34" charset="0"/>
              </a:rPr>
              <a:t>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Nutr</a:t>
            </a:r>
            <a:r>
              <a:rPr lang="es-419" sz="1200" i="1" baseline="0" noProof="0" dirty="0">
                <a:solidFill>
                  <a:schemeClr val="accent1">
                    <a:lumMod val="75000"/>
                  </a:schemeClr>
                </a:solidFill>
                <a:latin typeface="Arial" panose="020B0604020202020204" pitchFamily="34" charset="0"/>
                <a:cs typeface="Arial" panose="020B0604020202020204" pitchFamily="34" charset="0"/>
              </a:rPr>
              <a:t> 2018 </a:t>
            </a:r>
            <a:r>
              <a:rPr lang="es-419" sz="1200" i="1" baseline="0" noProof="0" dirty="0" err="1">
                <a:solidFill>
                  <a:schemeClr val="accent1">
                    <a:lumMod val="75000"/>
                  </a:schemeClr>
                </a:solidFill>
                <a:latin typeface="Arial" panose="020B0604020202020204" pitchFamily="34" charset="0"/>
                <a:cs typeface="Arial" panose="020B0604020202020204" pitchFamily="34" charset="0"/>
              </a:rPr>
              <a:t>doi</a:t>
            </a:r>
            <a:r>
              <a:rPr lang="es-419" sz="1200" i="1" baseline="0" noProof="0" dirty="0">
                <a:solidFill>
                  <a:schemeClr val="accent1">
                    <a:lumMod val="75000"/>
                  </a:schemeClr>
                </a:solidFill>
                <a:latin typeface="Arial" panose="020B0604020202020204" pitchFamily="34" charset="0"/>
                <a:cs typeface="Arial" panose="020B0604020202020204" pitchFamily="34" charset="0"/>
              </a:rPr>
              <a:t>: 10.1016/j.clnu.2018.10.023.</a:t>
            </a:r>
            <a:endParaRPr lang="es-419" baseline="0" noProof="0" dirty="0"/>
          </a:p>
          <a:p>
            <a:endParaRPr lang="es-419" baseline="0" noProof="0" dirty="0"/>
          </a:p>
          <a:p>
            <a:endParaRPr lang="es-419" baseline="0" noProof="0" dirty="0"/>
          </a:p>
          <a:p>
            <a:endParaRPr lang="es-419" noProof="0" dirty="0"/>
          </a:p>
          <a:p>
            <a:endParaRPr lang="es-419" noProof="0" dirty="0"/>
          </a:p>
        </p:txBody>
      </p:sp>
      <p:sp>
        <p:nvSpPr>
          <p:cNvPr id="4" name="Slide Number Placeholder 3"/>
          <p:cNvSpPr>
            <a:spLocks noGrp="1"/>
          </p:cNvSpPr>
          <p:nvPr>
            <p:ph type="sldNum" sz="quarter" idx="10"/>
          </p:nvPr>
        </p:nvSpPr>
        <p:spPr/>
        <p:txBody>
          <a:bodyPr/>
          <a:lstStyle/>
          <a:p>
            <a:pPr>
              <a:defRPr/>
            </a:pPr>
            <a:fld id="{85367E5D-A744-416F-8CC2-30E1088C2CE2}" type="slidenum">
              <a:rPr lang="en-US"/>
              <a:pPr>
                <a:defRPr/>
              </a:pPr>
              <a:t>28</a:t>
            </a:fld>
            <a:endParaRPr lang="en-US"/>
          </a:p>
        </p:txBody>
      </p:sp>
    </p:spTree>
    <p:extLst>
      <p:ext uri="{BB962C8B-B14F-4D97-AF65-F5344CB8AC3E}">
        <p14:creationId xmlns:p14="http://schemas.microsoft.com/office/powerpoint/2010/main" val="3645365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r>
              <a:rPr lang="es-419" b="0" i="0" noProof="0" dirty="0">
                <a:ea typeface="ヒラギノ角ゴ Pro W3"/>
                <a:cs typeface="ヒラギノ角ゴ Pro W3"/>
              </a:rPr>
              <a:t>NP= Nutrición </a:t>
            </a:r>
            <a:r>
              <a:rPr lang="es-419" b="0" i="0" noProof="0" dirty="0" err="1">
                <a:ea typeface="ヒラギノ角ゴ Pro W3"/>
                <a:cs typeface="ヒラギノ角ゴ Pro W3"/>
              </a:rPr>
              <a:t>Prenteral</a:t>
            </a:r>
            <a:r>
              <a:rPr lang="es-419" b="0" i="0" noProof="0" dirty="0">
                <a:ea typeface="ヒラギノ角ゴ Pro W3"/>
                <a:cs typeface="ヒラギノ角ゴ Pro W3"/>
              </a:rPr>
              <a:t>  NE= Nutrición Enteral  NPS= Nutrición Parenteral Suplementaria</a:t>
            </a:r>
          </a:p>
          <a:p>
            <a:endParaRPr lang="en-US" b="0" i="0" dirty="0">
              <a:ea typeface="ヒラギノ角ゴ Pro W3"/>
              <a:cs typeface="ヒラギノ角ゴ Pro W3"/>
            </a:endParaRPr>
          </a:p>
          <a:p>
            <a:r>
              <a:rPr lang="es-419" b="0" i="0" noProof="0" dirty="0">
                <a:ea typeface="ヒラギノ角ゴ Pro W3"/>
                <a:cs typeface="ヒラギノ角ゴ Pro W3"/>
              </a:rPr>
              <a:t>Las guías </a:t>
            </a:r>
            <a:r>
              <a:rPr lang="es-419" sz="1200" noProof="0" dirty="0">
                <a:solidFill>
                  <a:srgbClr val="0070C0"/>
                </a:solidFill>
                <a:ea typeface="ヒラギノ角ゴ Pro W3"/>
                <a:cs typeface="ヒラギノ角ゴ Pro W3"/>
              </a:rPr>
              <a:t>ASPEN SCCM/A.S.P.E.N. (2016) establecen las siguientes recomendaciones para el uso de Nutrición Parenteral en UCI:</a:t>
            </a:r>
          </a:p>
          <a:p>
            <a:pPr marL="367200" indent="-187200">
              <a:lnSpc>
                <a:spcPts val="2380"/>
              </a:lnSpc>
              <a:spcBef>
                <a:spcPts val="600"/>
              </a:spcBef>
              <a:spcAft>
                <a:spcPts val="600"/>
              </a:spcAft>
              <a:buClr>
                <a:srgbClr val="595959"/>
              </a:buClr>
              <a:buFont typeface="Arial" charset="0"/>
              <a:buChar char="•"/>
            </a:pPr>
            <a:r>
              <a:rPr lang="es-419" sz="1200" noProof="0" dirty="0">
                <a:solidFill>
                  <a:srgbClr val="185BA1"/>
                </a:solidFill>
              </a:rPr>
              <a:t>En el paciente de bajo riesgo nutricional (NRS 2002 ≤3 </a:t>
            </a:r>
            <a:r>
              <a:rPr lang="es-419" sz="1200" noProof="0" dirty="0" err="1">
                <a:solidFill>
                  <a:srgbClr val="185BA1"/>
                </a:solidFill>
              </a:rPr>
              <a:t>or</a:t>
            </a:r>
            <a:r>
              <a:rPr lang="es-419" sz="1200" noProof="0" dirty="0">
                <a:solidFill>
                  <a:srgbClr val="185BA1"/>
                </a:solidFill>
              </a:rPr>
              <a:t> NUTRIC score ≤5) solo indique NP exclusiva a los 7 a 10 días en caso de no ser posible la NE</a:t>
            </a:r>
          </a:p>
          <a:p>
            <a:pPr marL="367200" indent="-187200">
              <a:lnSpc>
                <a:spcPts val="2380"/>
              </a:lnSpc>
              <a:spcBef>
                <a:spcPts val="600"/>
              </a:spcBef>
              <a:spcAft>
                <a:spcPts val="600"/>
              </a:spcAft>
              <a:buClr>
                <a:srgbClr val="595959"/>
              </a:buClr>
              <a:buFont typeface="Arial" charset="0"/>
              <a:buChar char="•"/>
            </a:pPr>
            <a:r>
              <a:rPr lang="es-419" sz="1200" noProof="0" dirty="0">
                <a:solidFill>
                  <a:srgbClr val="185BA1"/>
                </a:solidFill>
              </a:rPr>
              <a:t>En pacientes con signos  desnutrición grave o alto riesgo nutricional al ingreso (NRS 2002 &gt;3 </a:t>
            </a:r>
            <a:r>
              <a:rPr lang="es-419" sz="1200" noProof="0" dirty="0" err="1">
                <a:solidFill>
                  <a:srgbClr val="185BA1"/>
                </a:solidFill>
              </a:rPr>
              <a:t>or</a:t>
            </a:r>
            <a:r>
              <a:rPr lang="es-419" sz="1200" noProof="0" dirty="0">
                <a:solidFill>
                  <a:srgbClr val="185BA1"/>
                </a:solidFill>
              </a:rPr>
              <a:t> NUTRIC score &gt;5), iniciar la NP tan pronto como sea posible</a:t>
            </a:r>
          </a:p>
          <a:p>
            <a:pPr marL="367200" indent="-187200">
              <a:lnSpc>
                <a:spcPts val="2380"/>
              </a:lnSpc>
              <a:spcBef>
                <a:spcPts val="600"/>
              </a:spcBef>
              <a:spcAft>
                <a:spcPts val="600"/>
              </a:spcAft>
              <a:buClr>
                <a:srgbClr val="595959"/>
              </a:buClr>
              <a:buFont typeface="Arial" charset="0"/>
              <a:buChar char="•"/>
            </a:pPr>
            <a:r>
              <a:rPr lang="es-419" sz="1200" noProof="0" dirty="0">
                <a:solidFill>
                  <a:srgbClr val="185BA1"/>
                </a:solidFill>
              </a:rPr>
              <a:t>En pacientes con cualquier grado de riesgo nutricional en quienes no se logra &gt; 60% del aporte de calorías y proteína con NE, inicie NPS después de 7 a 10 días </a:t>
            </a:r>
          </a:p>
          <a:p>
            <a:pPr marL="367200" indent="-187200">
              <a:lnSpc>
                <a:spcPts val="2380"/>
              </a:lnSpc>
              <a:spcBef>
                <a:spcPts val="600"/>
              </a:spcBef>
              <a:spcAft>
                <a:spcPts val="600"/>
              </a:spcAft>
              <a:buClr>
                <a:srgbClr val="595959"/>
              </a:buClr>
              <a:buFont typeface="Arial" charset="0"/>
              <a:buChar char="•"/>
            </a:pPr>
            <a:r>
              <a:rPr lang="es-419" sz="1200" noProof="0" dirty="0">
                <a:solidFill>
                  <a:srgbClr val="185BA1"/>
                </a:solidFill>
              </a:rPr>
              <a:t>En paciente con desnutrición grave o alto riesgo que requieran NP emplee  ≤20 Kcal/kg/d y proteína adecuada  ≥ 1,2 g/kg/d en la primera semana</a:t>
            </a:r>
          </a:p>
          <a:p>
            <a:endParaRPr lang="es-419" b="0" i="0" noProof="0" dirty="0">
              <a:ea typeface="ヒラギノ角ゴ Pro W3"/>
              <a:cs typeface="ヒラギノ角ゴ Pro W3"/>
            </a:endParaRPr>
          </a:p>
          <a:p>
            <a:r>
              <a:rPr lang="es-419" b="0" i="1" noProof="0" dirty="0" err="1">
                <a:ea typeface="ヒラギノ角ゴ Pro W3"/>
                <a:cs typeface="ヒラギノ角ゴ Pro W3"/>
              </a:rPr>
              <a:t>McClave</a:t>
            </a:r>
            <a:r>
              <a:rPr lang="es-419" b="0" i="1" noProof="0" dirty="0">
                <a:ea typeface="ヒラギノ角ゴ Pro W3"/>
                <a:cs typeface="ヒラギノ角ゴ Pro W3"/>
              </a:rPr>
              <a:t> SA, </a:t>
            </a:r>
            <a:r>
              <a:rPr lang="es-419" b="0" i="1" noProof="0" dirty="0" err="1">
                <a:ea typeface="ヒラギノ角ゴ Pro W3"/>
                <a:cs typeface="ヒラギノ角ゴ Pro W3"/>
              </a:rPr>
              <a:t>Martindale</a:t>
            </a:r>
            <a:r>
              <a:rPr lang="es-419" b="0" i="1" noProof="0" dirty="0">
                <a:ea typeface="ヒラギノ角ゴ Pro W3"/>
                <a:cs typeface="ヒラギノ角ゴ Pro W3"/>
              </a:rPr>
              <a:t> RG, </a:t>
            </a:r>
            <a:r>
              <a:rPr lang="es-419" b="0" i="1" noProof="0" dirty="0" err="1">
                <a:ea typeface="ヒラギノ角ゴ Pro W3"/>
                <a:cs typeface="ヒラギノ角ゴ Pro W3"/>
              </a:rPr>
              <a:t>Vanek</a:t>
            </a:r>
            <a:r>
              <a:rPr lang="es-419" b="0" i="1" noProof="0" dirty="0">
                <a:ea typeface="ヒラギノ角ゴ Pro W3"/>
                <a:cs typeface="ヒラギノ角ゴ Pro W3"/>
              </a:rPr>
              <a:t> VW, et al.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for</a:t>
            </a:r>
            <a:r>
              <a:rPr lang="es-419" b="0" i="1" noProof="0" dirty="0">
                <a:ea typeface="ヒラギノ角ゴ Pro W3"/>
                <a:cs typeface="ヒラギノ角ゴ Pro W3"/>
              </a:rPr>
              <a:t> </a:t>
            </a:r>
            <a:r>
              <a:rPr lang="es-419" b="0" i="1" noProof="0" dirty="0" err="1">
                <a:ea typeface="ヒラギノ角ゴ Pro W3"/>
                <a:cs typeface="ヒラギノ角ゴ Pro W3"/>
              </a:rPr>
              <a:t>the</a:t>
            </a:r>
            <a:r>
              <a:rPr lang="es-419" b="0" i="1" noProof="0" dirty="0">
                <a:ea typeface="ヒラギノ角ゴ Pro W3"/>
                <a:cs typeface="ヒラギノ角ゴ Pro W3"/>
              </a:rPr>
              <a:t> </a:t>
            </a:r>
            <a:r>
              <a:rPr lang="es-419" b="0" i="1" noProof="0" dirty="0" err="1">
                <a:ea typeface="ヒラギノ角ゴ Pro W3"/>
                <a:cs typeface="ヒラギノ角ゴ Pro W3"/>
              </a:rPr>
              <a:t>Provision</a:t>
            </a:r>
            <a:r>
              <a:rPr lang="es-419" b="0" i="1" noProof="0" dirty="0">
                <a:ea typeface="ヒラギノ角ゴ Pro W3"/>
                <a:cs typeface="ヒラギノ角ゴ Pro W3"/>
              </a:rPr>
              <a:t> and </a:t>
            </a:r>
            <a:r>
              <a:rPr lang="es-419" b="0" i="1" noProof="0" dirty="0" err="1">
                <a:ea typeface="ヒラギノ角ゴ Pro W3"/>
                <a:cs typeface="ヒラギノ角ゴ Pro W3"/>
              </a:rPr>
              <a:t>Assessment</a:t>
            </a:r>
            <a:r>
              <a:rPr lang="es-419" b="0" i="1" noProof="0" dirty="0">
                <a:ea typeface="ヒラギノ角ゴ Pro W3"/>
                <a:cs typeface="ヒラギノ角ゴ Pro W3"/>
              </a:rPr>
              <a:t> of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Support</a:t>
            </a:r>
            <a:r>
              <a:rPr lang="es-419" b="0" i="1" noProof="0" dirty="0">
                <a:ea typeface="ヒラギノ角ゴ Pro W3"/>
                <a:cs typeface="ヒラギノ角ゴ Pro W3"/>
              </a:rPr>
              <a:t> </a:t>
            </a:r>
            <a:r>
              <a:rPr lang="es-419" b="0" i="1" noProof="0" dirty="0" err="1">
                <a:ea typeface="ヒラギノ角ゴ Pro W3"/>
                <a:cs typeface="ヒラギノ角ゴ Pro W3"/>
              </a:rPr>
              <a:t>Therapy</a:t>
            </a:r>
            <a:r>
              <a:rPr lang="es-419" b="0" i="1" noProof="0" dirty="0">
                <a:ea typeface="ヒラギノ角ゴ Pro W3"/>
                <a:cs typeface="ヒラギノ角ゴ Pro W3"/>
              </a:rPr>
              <a:t> in </a:t>
            </a:r>
            <a:r>
              <a:rPr lang="es-419" b="0" i="1" noProof="0" dirty="0" err="1">
                <a:ea typeface="ヒラギノ角ゴ Pro W3"/>
                <a:cs typeface="ヒラギノ角ゴ Pro W3"/>
              </a:rPr>
              <a:t>the</a:t>
            </a:r>
            <a:r>
              <a:rPr lang="es-419" b="0" i="1" noProof="0" dirty="0">
                <a:ea typeface="ヒラギノ角ゴ Pro W3"/>
                <a:cs typeface="ヒラギノ角ゴ Pro W3"/>
              </a:rPr>
              <a:t> </a:t>
            </a:r>
            <a:r>
              <a:rPr lang="es-419" b="0" i="1" noProof="0" dirty="0" err="1">
                <a:ea typeface="ヒラギノ角ゴ Pro W3"/>
                <a:cs typeface="ヒラギノ角ゴ Pro W3"/>
              </a:rPr>
              <a:t>Adult</a:t>
            </a:r>
            <a:r>
              <a:rPr lang="es-419" b="0" i="1" noProof="0" dirty="0">
                <a:ea typeface="ヒラギノ角ゴ Pro W3"/>
                <a:cs typeface="ヒラギノ角ゴ Pro W3"/>
              </a:rPr>
              <a:t> </a:t>
            </a:r>
            <a:r>
              <a:rPr lang="es-419" b="0" i="1" noProof="0" dirty="0" err="1">
                <a:ea typeface="ヒラギノ角ゴ Pro W3"/>
                <a:cs typeface="ヒラギノ角ゴ Pro W3"/>
              </a:rPr>
              <a:t>Critically</a:t>
            </a:r>
            <a:r>
              <a:rPr lang="es-419" b="0" i="1" noProof="0" dirty="0">
                <a:ea typeface="ヒラギノ角ゴ Pro W3"/>
                <a:cs typeface="ヒラギノ角ゴ Pro W3"/>
              </a:rPr>
              <a:t> </a:t>
            </a:r>
            <a:r>
              <a:rPr lang="es-419" b="0" i="1" noProof="0" dirty="0" err="1">
                <a:ea typeface="ヒラギノ角ゴ Pro W3"/>
                <a:cs typeface="ヒラギノ角ゴ Pro W3"/>
              </a:rPr>
              <a:t>Ill</a:t>
            </a:r>
            <a:r>
              <a:rPr lang="es-419" b="0" i="1" noProof="0" dirty="0">
                <a:ea typeface="ヒラギノ角ゴ Pro W3"/>
                <a:cs typeface="ヒラギノ角ゴ Pro W3"/>
              </a:rPr>
              <a:t> </a:t>
            </a:r>
            <a:r>
              <a:rPr lang="es-419" b="0" i="1" noProof="0" dirty="0" err="1">
                <a:ea typeface="ヒラギノ角ゴ Pro W3"/>
                <a:cs typeface="ヒラギノ角ゴ Pro W3"/>
              </a:rPr>
              <a:t>Patient</a:t>
            </a:r>
            <a:r>
              <a:rPr lang="es-419" b="0" i="1" noProof="0" dirty="0">
                <a:ea typeface="ヒラギノ角ゴ Pro W3"/>
                <a:cs typeface="ヒラギノ角ゴ Pro W3"/>
              </a:rPr>
              <a:t>: </a:t>
            </a:r>
            <a:r>
              <a:rPr lang="es-419" b="0" i="1" noProof="0" dirty="0" err="1">
                <a:ea typeface="ヒラギノ角ゴ Pro W3"/>
                <a:cs typeface="ヒラギノ角ゴ Pro W3"/>
              </a:rPr>
              <a:t>Society</a:t>
            </a:r>
            <a:r>
              <a:rPr lang="es-419" b="0" i="1" noProof="0" dirty="0">
                <a:ea typeface="ヒラギノ角ゴ Pro W3"/>
                <a:cs typeface="ヒラギノ角ゴ Pro W3"/>
              </a:rPr>
              <a:t> of </a:t>
            </a:r>
            <a:r>
              <a:rPr lang="es-419" b="0" i="1" noProof="0" dirty="0" err="1">
                <a:ea typeface="ヒラギノ角ゴ Pro W3"/>
                <a:cs typeface="ヒラギノ角ゴ Pro W3"/>
              </a:rPr>
              <a:t>Critical</a:t>
            </a:r>
            <a:r>
              <a:rPr lang="es-419" b="0" i="1" noProof="0" dirty="0">
                <a:ea typeface="ヒラギノ角ゴ Pro W3"/>
                <a:cs typeface="ヒラギノ角ゴ Pro W3"/>
              </a:rPr>
              <a:t> </a:t>
            </a:r>
            <a:r>
              <a:rPr lang="es-419" b="0" i="1" noProof="0" dirty="0" err="1">
                <a:ea typeface="ヒラギノ角ゴ Pro W3"/>
                <a:cs typeface="ヒラギノ角ゴ Pro W3"/>
              </a:rPr>
              <a:t>Care</a:t>
            </a:r>
            <a:r>
              <a:rPr lang="es-419" b="0" i="1" noProof="0" dirty="0">
                <a:ea typeface="ヒラギノ角ゴ Pro W3"/>
                <a:cs typeface="ヒラギノ角ゴ Pro W3"/>
              </a:rPr>
              <a:t> Medicine (SCCM) and American </a:t>
            </a:r>
            <a:r>
              <a:rPr lang="es-419" b="0" i="1" noProof="0" dirty="0" err="1">
                <a:ea typeface="ヒラギノ角ゴ Pro W3"/>
                <a:cs typeface="ヒラギノ角ゴ Pro W3"/>
              </a:rPr>
              <a:t>Society</a:t>
            </a:r>
            <a:r>
              <a:rPr lang="es-419" b="0" i="1" noProof="0" dirty="0">
                <a:ea typeface="ヒラギノ角ゴ Pro W3"/>
                <a:cs typeface="ヒラギノ角ゴ Pro W3"/>
              </a:rPr>
              <a:t> </a:t>
            </a:r>
            <a:r>
              <a:rPr lang="es-419" b="0" i="1" noProof="0" dirty="0" err="1">
                <a:ea typeface="ヒラギノ角ゴ Pro W3"/>
                <a:cs typeface="ヒラギノ角ゴ Pro W3"/>
              </a:rPr>
              <a:t>for</a:t>
            </a:r>
            <a:r>
              <a:rPr lang="es-419" b="0" i="1" noProof="0" dirty="0">
                <a:ea typeface="ヒラギノ角ゴ Pro W3"/>
                <a:cs typeface="ヒラギノ角ゴ Pro W3"/>
              </a:rPr>
              <a:t> Parenteral and 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(A.S.P.E.N.). JPEN J </a:t>
            </a:r>
            <a:r>
              <a:rPr lang="es-419" b="0" i="1" noProof="0" dirty="0" err="1">
                <a:ea typeface="ヒラギノ角ゴ Pro W3"/>
                <a:cs typeface="ヒラギノ角ゴ Pro W3"/>
              </a:rPr>
              <a:t>Parenter</a:t>
            </a:r>
            <a:r>
              <a:rPr lang="es-419" b="0" i="1" noProof="0" dirty="0">
                <a:ea typeface="ヒラギノ角ゴ Pro W3"/>
                <a:cs typeface="ヒラギノ角ゴ Pro W3"/>
              </a:rPr>
              <a:t> Enteral </a:t>
            </a:r>
            <a:r>
              <a:rPr lang="es-419" b="0" i="1" noProof="0" dirty="0" err="1">
                <a:ea typeface="ヒラギノ角ゴ Pro W3"/>
                <a:cs typeface="ヒラギノ角ゴ Pro W3"/>
              </a:rPr>
              <a:t>Nutr</a:t>
            </a:r>
            <a:r>
              <a:rPr lang="es-419" b="0" i="1" noProof="0" dirty="0">
                <a:ea typeface="ヒラギノ角ゴ Pro W3"/>
                <a:cs typeface="ヒラギノ角ゴ Pro W3"/>
              </a:rPr>
              <a:t> 2016;40:159-211.</a:t>
            </a:r>
            <a:endParaRPr lang="es-419" sz="1000" b="0" i="1" noProof="0" dirty="0">
              <a:ea typeface="ヒラギノ角ゴ Pro W3"/>
              <a:cs typeface="ヒラギノ角ゴ Pro W3"/>
            </a:endParaRPr>
          </a:p>
        </p:txBody>
      </p:sp>
      <p:sp>
        <p:nvSpPr>
          <p:cNvPr id="60419"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7AA2BCF2-09CC-42FC-B8E4-1E308DE23918}" type="slidenum">
              <a:rPr lang="en-PH" sz="1200">
                <a:latin typeface="Calibri" pitchFamily="34" charset="0"/>
                <a:cs typeface="Arial" charset="0"/>
              </a:rPr>
              <a:pPr algn="r"/>
              <a:t>29</a:t>
            </a:fld>
            <a:endParaRPr lang="en-PH" sz="1200">
              <a:latin typeface="Calibri" pitchFamily="34" charset="0"/>
              <a:cs typeface="Arial" charset="0"/>
            </a:endParaRPr>
          </a:p>
        </p:txBody>
      </p:sp>
    </p:spTree>
    <p:extLst>
      <p:ext uri="{BB962C8B-B14F-4D97-AF65-F5344CB8AC3E}">
        <p14:creationId xmlns:p14="http://schemas.microsoft.com/office/powerpoint/2010/main" val="4073080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noProof="0" dirty="0"/>
              <a:t>Antes de considerar el uso de nutrición parenteral suplementaria, las guías recomiendan agotar todas las estrategias con evidencia demostrada para optimizar la nutrición enteral.</a:t>
            </a:r>
          </a:p>
          <a:p>
            <a:r>
              <a:rPr lang="es-419" noProof="0" dirty="0"/>
              <a:t>Se enumeran en la diapositiva las recomendaciones al respecto emitidas recientemente por la Sociedad Europea de Nutrición Clínica y Metabolismo (ESPEN):</a:t>
            </a:r>
          </a:p>
          <a:p>
            <a:r>
              <a:rPr lang="es-419" noProof="0" dirty="0"/>
              <a:t>- La Nutrición Parenteral no debe considerarse hasta que no se agoten todas las estrategias para maximizar la Nutrición Enteral.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419" sz="1200" noProof="0" dirty="0">
                <a:solidFill>
                  <a:srgbClr val="0070C0"/>
                </a:solidFill>
              </a:rPr>
              <a:t>El acceso gástrico es la alternativa estándar para iniciar la Nutrición Enteral.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419" sz="1200" noProof="0" dirty="0">
                <a:solidFill>
                  <a:srgbClr val="0070C0"/>
                </a:solidFill>
              </a:rPr>
              <a:t>La </a:t>
            </a:r>
            <a:r>
              <a:rPr lang="es-419" sz="1200" noProof="0" dirty="0" err="1">
                <a:solidFill>
                  <a:srgbClr val="0070C0"/>
                </a:solidFill>
              </a:rPr>
              <a:t>eritromicina</a:t>
            </a:r>
            <a:r>
              <a:rPr lang="es-419" sz="1200" noProof="0" dirty="0">
                <a:solidFill>
                  <a:srgbClr val="0070C0"/>
                </a:solidFill>
              </a:rPr>
              <a:t> es el agente </a:t>
            </a:r>
            <a:r>
              <a:rPr lang="es-419" sz="1200" noProof="0" dirty="0" err="1">
                <a:solidFill>
                  <a:srgbClr val="0070C0"/>
                </a:solidFill>
              </a:rPr>
              <a:t>proquinético</a:t>
            </a:r>
            <a:r>
              <a:rPr lang="es-419" sz="1200" noProof="0" dirty="0">
                <a:solidFill>
                  <a:srgbClr val="0070C0"/>
                </a:solidFill>
              </a:rPr>
              <a:t> de elección cuando hay intolerancia a la NE gástrica.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419" sz="1200" noProof="0" dirty="0">
                <a:solidFill>
                  <a:srgbClr val="0070C0"/>
                </a:solidFill>
              </a:rPr>
              <a:t>Alternativamente use </a:t>
            </a:r>
            <a:r>
              <a:rPr lang="es-419" sz="1200" noProof="0" dirty="0" err="1">
                <a:solidFill>
                  <a:srgbClr val="0070C0"/>
                </a:solidFill>
              </a:rPr>
              <a:t>metoclopramida</a:t>
            </a:r>
            <a:r>
              <a:rPr lang="es-419" sz="1200" noProof="0" dirty="0">
                <a:solidFill>
                  <a:srgbClr val="0070C0"/>
                </a:solidFill>
              </a:rPr>
              <a:t> o la combinación </a:t>
            </a:r>
            <a:r>
              <a:rPr lang="es-419" sz="1200" noProof="0" dirty="0" err="1">
                <a:solidFill>
                  <a:srgbClr val="0070C0"/>
                </a:solidFill>
              </a:rPr>
              <a:t>eritromicina</a:t>
            </a:r>
            <a:r>
              <a:rPr lang="es-419" sz="1200" noProof="0" dirty="0">
                <a:solidFill>
                  <a:srgbClr val="0070C0"/>
                </a:solidFill>
              </a:rPr>
              <a:t> – </a:t>
            </a:r>
            <a:r>
              <a:rPr lang="es-419" sz="1200" noProof="0" dirty="0" err="1">
                <a:solidFill>
                  <a:srgbClr val="0070C0"/>
                </a:solidFill>
              </a:rPr>
              <a:t>metoclopramida</a:t>
            </a:r>
            <a:r>
              <a:rPr lang="es-419" sz="1200" noProof="0" dirty="0">
                <a:solidFill>
                  <a:srgbClr val="0070C0"/>
                </a:solidFill>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419" sz="1200" noProof="0" dirty="0">
                <a:solidFill>
                  <a:srgbClr val="0070C0"/>
                </a:solidFill>
              </a:rPr>
              <a:t>La NE post-pilórica debe emplearse cuando la intolerancia a la alimentación gástrica no mejora con el uso de </a:t>
            </a:r>
            <a:r>
              <a:rPr lang="es-419" sz="1200" noProof="0" dirty="0" err="1">
                <a:solidFill>
                  <a:srgbClr val="0070C0"/>
                </a:solidFill>
              </a:rPr>
              <a:t>proquinéticos</a:t>
            </a:r>
            <a:r>
              <a:rPr lang="es-419" sz="1200" noProof="0" dirty="0">
                <a:solidFill>
                  <a:srgbClr val="0070C0"/>
                </a:solidFill>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s-419" sz="1200" noProof="0"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i="1" noProof="0" dirty="0"/>
              <a:t>Singer P, et al. ESPEN </a:t>
            </a:r>
            <a:r>
              <a:rPr lang="es-419" i="1" noProof="0" dirty="0" err="1"/>
              <a:t>guideline</a:t>
            </a:r>
            <a:r>
              <a:rPr lang="es-419" i="1" noProof="0" dirty="0"/>
              <a:t> </a:t>
            </a:r>
            <a:r>
              <a:rPr lang="es-419" i="1" noProof="0" dirty="0" err="1"/>
              <a:t>on</a:t>
            </a:r>
            <a:r>
              <a:rPr lang="es-419" i="1" noProof="0" dirty="0"/>
              <a:t> </a:t>
            </a:r>
            <a:r>
              <a:rPr lang="es-419" i="1" noProof="0" dirty="0" err="1"/>
              <a:t>clinical</a:t>
            </a:r>
            <a:r>
              <a:rPr lang="es-419" i="1" noProof="0" dirty="0"/>
              <a:t> </a:t>
            </a:r>
            <a:r>
              <a:rPr lang="es-419" i="1" noProof="0" dirty="0" err="1"/>
              <a:t>nutrition</a:t>
            </a:r>
            <a:r>
              <a:rPr lang="es-419" i="1" noProof="0" dirty="0"/>
              <a:t> in </a:t>
            </a:r>
            <a:r>
              <a:rPr lang="es-419" i="1" noProof="0" dirty="0" err="1"/>
              <a:t>the</a:t>
            </a:r>
            <a:r>
              <a:rPr lang="es-419" i="1" noProof="0" dirty="0"/>
              <a:t> </a:t>
            </a:r>
            <a:r>
              <a:rPr lang="es-419" i="1" noProof="0" dirty="0" err="1"/>
              <a:t>intensive</a:t>
            </a:r>
            <a:r>
              <a:rPr lang="es-419" i="1" noProof="0" dirty="0"/>
              <a:t> </a:t>
            </a:r>
            <a:r>
              <a:rPr lang="es-419" i="1" noProof="0" dirty="0" err="1"/>
              <a:t>care</a:t>
            </a:r>
            <a:r>
              <a:rPr lang="es-419" i="1" noProof="0" dirty="0"/>
              <a:t> </a:t>
            </a:r>
            <a:r>
              <a:rPr lang="es-419" i="1" noProof="0" dirty="0" err="1"/>
              <a:t>unit</a:t>
            </a:r>
            <a:r>
              <a:rPr lang="es-419" i="1" noProof="0" dirty="0"/>
              <a:t>. </a:t>
            </a:r>
            <a:r>
              <a:rPr lang="es-419" i="1" noProof="0" dirty="0" err="1"/>
              <a:t>Clin</a:t>
            </a:r>
            <a:r>
              <a:rPr lang="es-419" i="1" noProof="0" dirty="0"/>
              <a:t> </a:t>
            </a:r>
            <a:r>
              <a:rPr lang="es-419" i="1" noProof="0" dirty="0" err="1"/>
              <a:t>Nutr</a:t>
            </a:r>
            <a:r>
              <a:rPr lang="es-419" i="1" noProof="0" dirty="0"/>
              <a:t> 2019, 38: 48-79.</a:t>
            </a:r>
          </a:p>
          <a:p>
            <a:endParaRPr lang="es-419" noProof="0" dirty="0"/>
          </a:p>
        </p:txBody>
      </p:sp>
      <p:sp>
        <p:nvSpPr>
          <p:cNvPr id="4" name="Marcador de número de diapositiva 3"/>
          <p:cNvSpPr>
            <a:spLocks noGrp="1"/>
          </p:cNvSpPr>
          <p:nvPr>
            <p:ph type="sldNum" sz="quarter" idx="5"/>
          </p:nvPr>
        </p:nvSpPr>
        <p:spPr/>
        <p:txBody>
          <a:bodyPr/>
          <a:lstStyle/>
          <a:p>
            <a:fld id="{670DD567-70F3-49EB-9FEA-D82813A7A83A}" type="slidenum">
              <a:rPr lang="es-CO" smtClean="0"/>
              <a:t>30</a:t>
            </a:fld>
            <a:endParaRPr lang="es-CO"/>
          </a:p>
        </p:txBody>
      </p:sp>
    </p:spTree>
    <p:extLst>
      <p:ext uri="{BB962C8B-B14F-4D97-AF65-F5344CB8AC3E}">
        <p14:creationId xmlns:p14="http://schemas.microsoft.com/office/powerpoint/2010/main" val="53980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r>
              <a:rPr lang="es-419" noProof="0" dirty="0">
                <a:ea typeface="ヒラギノ角ゴ Pro W3"/>
                <a:cs typeface="ヒラギノ角ゴ Pro W3"/>
              </a:rPr>
              <a:t>La nutrición parenteral es administrada por vía intravenosa. Se proporciona una nutrición completa o complementaria a los pacientes que no deben o no pueden ser alimentados por vía enteral.</a:t>
            </a:r>
          </a:p>
          <a:p>
            <a:endParaRPr lang="es-419" noProof="0" dirty="0">
              <a:ea typeface="ヒラギノ角ゴ Pro W3"/>
              <a:cs typeface="ヒラギノ角ゴ Pro W3"/>
            </a:endParaRPr>
          </a:p>
          <a:p>
            <a:r>
              <a:rPr lang="es-419" b="0" i="1" noProof="0" dirty="0">
                <a:ea typeface="ヒラギノ角ゴ Pro W3"/>
                <a:cs typeface="ヒラギノ角ゴ Pro W3"/>
              </a:rPr>
              <a:t>Cano NJM, et al. ESPEN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for</a:t>
            </a:r>
            <a:r>
              <a:rPr lang="es-419" b="0" i="1" noProof="0" dirty="0">
                <a:ea typeface="ヒラギノ角ゴ Pro W3"/>
                <a:cs typeface="ヒラギノ角ゴ Pro W3"/>
              </a:rPr>
              <a:t> </a:t>
            </a:r>
            <a:r>
              <a:rPr lang="es-419" b="0" i="1" noProof="0" dirty="0" err="1">
                <a:ea typeface="ヒラギノ角ゴ Pro W3"/>
                <a:cs typeface="ヒラギノ角ゴ Pro W3"/>
              </a:rPr>
              <a:t>Adult</a:t>
            </a:r>
            <a:r>
              <a:rPr lang="es-419" b="0" i="1" noProof="0" dirty="0">
                <a:ea typeface="ヒラギノ角ゴ Pro W3"/>
                <a:cs typeface="ヒラギノ角ゴ Pro W3"/>
              </a:rPr>
              <a:t> Parenteral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Clin</a:t>
            </a:r>
            <a:r>
              <a:rPr lang="es-419" b="0" i="1" noProof="0" dirty="0">
                <a:ea typeface="ヒラギノ角ゴ Pro W3"/>
                <a:cs typeface="ヒラギノ角ゴ Pro W3"/>
              </a:rPr>
              <a:t> </a:t>
            </a:r>
            <a:r>
              <a:rPr lang="es-419" b="0" i="1" noProof="0" dirty="0" err="1">
                <a:ea typeface="ヒラギノ角ゴ Pro W3"/>
                <a:cs typeface="ヒラギノ角ゴ Pro W3"/>
              </a:rPr>
              <a:t>Nutr</a:t>
            </a:r>
            <a:r>
              <a:rPr lang="es-419" b="0" i="1" noProof="0" dirty="0">
                <a:ea typeface="ヒラギノ角ゴ Pro W3"/>
                <a:cs typeface="ヒラギノ角ゴ Pro W3"/>
              </a:rPr>
              <a:t> 2009;28:359-479.</a:t>
            </a:r>
            <a:endParaRPr lang="es-419" sz="1000" b="0" i="1" noProof="0" dirty="0">
              <a:ea typeface="ヒラギノ角ゴ Pro W3"/>
              <a:cs typeface="ヒラギノ角ゴ Pro W3"/>
            </a:endParaRPr>
          </a:p>
        </p:txBody>
      </p:sp>
      <p:sp>
        <p:nvSpPr>
          <p:cNvPr id="23555" name="Slide Number Placeholder 3"/>
          <p:cNvSpPr>
            <a:spLocks noGrp="1"/>
          </p:cNvSpPr>
          <p:nvPr>
            <p:ph type="sldNum" sz="quarter" idx="5"/>
          </p:nvPr>
        </p:nvSpPr>
        <p:spPr>
          <a:noFill/>
        </p:spPr>
        <p:txBody>
          <a:bodyPr/>
          <a:lstStyle/>
          <a:p>
            <a:fld id="{3E3FBFB0-7328-41B6-89E7-FE393745F7C8}" type="slidenum">
              <a:rPr lang="en-US" smtClean="0">
                <a:ea typeface="ヒラギノ角ゴ Pro W3"/>
                <a:cs typeface="ヒラギノ角ゴ Pro W3"/>
              </a:rPr>
              <a:pPr/>
              <a:t>3</a:t>
            </a:fld>
            <a:endParaRPr lang="en-US">
              <a:ea typeface="ヒラギノ角ゴ Pro W3"/>
              <a:cs typeface="ヒラギノ角ゴ Pro W3"/>
            </a:endParaRPr>
          </a:p>
        </p:txBody>
      </p:sp>
    </p:spTree>
    <p:extLst>
      <p:ext uri="{BB962C8B-B14F-4D97-AF65-F5344CB8AC3E}">
        <p14:creationId xmlns:p14="http://schemas.microsoft.com/office/powerpoint/2010/main" val="639661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r>
              <a:rPr lang="es-419" b="0" i="0" noProof="0" dirty="0">
                <a:ea typeface="ヒラギノ角ゴ Pro W3"/>
                <a:cs typeface="ヒラギノ角ゴ Pro W3"/>
              </a:rPr>
              <a:t>NP= Nutrición Parenteral  NE= Nutrición Enteral  NPS= Nutrición Parenteral Suplementaria   GER= Gasto Energético en Reposo</a:t>
            </a:r>
          </a:p>
          <a:p>
            <a:endParaRPr lang="es-419" b="0" i="0" noProof="0" dirty="0">
              <a:ea typeface="ヒラギノ角ゴ Pro W3"/>
              <a:cs typeface="ヒラギノ角ゴ Pro W3"/>
            </a:endParaRPr>
          </a:p>
          <a:p>
            <a:r>
              <a:rPr lang="es-419" b="0" i="0" noProof="0" dirty="0">
                <a:ea typeface="ヒラギノ角ゴ Pro W3"/>
                <a:cs typeface="ヒラギノ角ゴ Pro W3"/>
              </a:rPr>
              <a:t>Recomendaciones de ESPEN 2019 para el aporte de proteínas y calorías:</a:t>
            </a:r>
          </a:p>
          <a:p>
            <a:pPr marL="367200" indent="-187200">
              <a:lnSpc>
                <a:spcPts val="2380"/>
              </a:lnSpc>
              <a:spcBef>
                <a:spcPts val="600"/>
              </a:spcBef>
              <a:spcAft>
                <a:spcPts val="600"/>
              </a:spcAft>
              <a:buClr>
                <a:srgbClr val="595959"/>
              </a:buClr>
              <a:buFont typeface="Arial" charset="0"/>
              <a:buChar char="•"/>
            </a:pPr>
            <a:r>
              <a:rPr lang="es-419" sz="1200" noProof="0" dirty="0">
                <a:solidFill>
                  <a:srgbClr val="185BA1"/>
                </a:solidFill>
              </a:rPr>
              <a:t>Administre el 70% del requerimiento calórico determinado por </a:t>
            </a:r>
            <a:r>
              <a:rPr lang="es-419" sz="1200" b="1" noProof="0" dirty="0">
                <a:solidFill>
                  <a:srgbClr val="185BA1"/>
                </a:solidFill>
              </a:rPr>
              <a:t>calorimetría indirecta </a:t>
            </a:r>
            <a:r>
              <a:rPr lang="es-419" sz="1200" noProof="0" dirty="0">
                <a:solidFill>
                  <a:srgbClr val="185BA1"/>
                </a:solidFill>
              </a:rPr>
              <a:t>en la fase temprana de la enfermedad aguda. Después de 3 días incremente el aporte calórico al 80 – 100% del GER</a:t>
            </a:r>
          </a:p>
          <a:p>
            <a:pPr marL="367200" indent="-187200">
              <a:lnSpc>
                <a:spcPts val="2380"/>
              </a:lnSpc>
              <a:spcBef>
                <a:spcPts val="600"/>
              </a:spcBef>
              <a:spcAft>
                <a:spcPts val="600"/>
              </a:spcAft>
              <a:buClr>
                <a:srgbClr val="595959"/>
              </a:buClr>
              <a:buFont typeface="Arial" charset="0"/>
              <a:buChar char="•"/>
            </a:pPr>
            <a:r>
              <a:rPr lang="es-419" sz="1200" noProof="0" dirty="0">
                <a:solidFill>
                  <a:srgbClr val="185BA1"/>
                </a:solidFill>
              </a:rPr>
              <a:t>Si se usan </a:t>
            </a:r>
            <a:r>
              <a:rPr lang="es-419" sz="1200" b="1" noProof="0" dirty="0">
                <a:solidFill>
                  <a:srgbClr val="185BA1"/>
                </a:solidFill>
              </a:rPr>
              <a:t>ecuaciones predictivas </a:t>
            </a:r>
            <a:r>
              <a:rPr lang="es-419" sz="1200" noProof="0" dirty="0">
                <a:solidFill>
                  <a:srgbClr val="185BA1"/>
                </a:solidFill>
              </a:rPr>
              <a:t>para determinar el requerimiento calórico, se prefiere la nutrición hipocalórica (por debajo del 70% de lo calculado) durante la primera semana de estancia en UCI</a:t>
            </a:r>
          </a:p>
          <a:p>
            <a:pPr marL="367200" indent="-187200">
              <a:lnSpc>
                <a:spcPts val="2380"/>
              </a:lnSpc>
              <a:spcBef>
                <a:spcPts val="600"/>
              </a:spcBef>
              <a:spcAft>
                <a:spcPts val="600"/>
              </a:spcAft>
              <a:buClr>
                <a:srgbClr val="595959"/>
              </a:buClr>
              <a:buFont typeface="Arial" charset="0"/>
              <a:buChar char="•"/>
            </a:pPr>
            <a:r>
              <a:rPr lang="es-419" sz="1200" noProof="0" dirty="0">
                <a:solidFill>
                  <a:srgbClr val="185BA1"/>
                </a:solidFill>
              </a:rPr>
              <a:t>Durante la enfermedad crítica se pueden administrar 1,3 g/kg/d de proteína de manera progresiva</a:t>
            </a:r>
          </a:p>
          <a:p>
            <a:endParaRPr lang="es-419" b="0" i="0" noProof="0" dirty="0">
              <a:ea typeface="ヒラギノ角ゴ Pro W3"/>
              <a:cs typeface="ヒラギノ角ゴ Pro W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i="1" noProof="0" dirty="0"/>
              <a:t>Singer P, et al. ESPEN </a:t>
            </a:r>
            <a:r>
              <a:rPr lang="es-419" i="1" noProof="0" dirty="0" err="1"/>
              <a:t>guideline</a:t>
            </a:r>
            <a:r>
              <a:rPr lang="es-419" i="1" noProof="0" dirty="0"/>
              <a:t> </a:t>
            </a:r>
            <a:r>
              <a:rPr lang="es-419" i="1" noProof="0" dirty="0" err="1"/>
              <a:t>on</a:t>
            </a:r>
            <a:r>
              <a:rPr lang="es-419" i="1" noProof="0" dirty="0"/>
              <a:t> </a:t>
            </a:r>
            <a:r>
              <a:rPr lang="es-419" i="1" noProof="0" dirty="0" err="1"/>
              <a:t>clinical</a:t>
            </a:r>
            <a:r>
              <a:rPr lang="es-419" i="1" noProof="0" dirty="0"/>
              <a:t> </a:t>
            </a:r>
            <a:r>
              <a:rPr lang="es-419" i="1" noProof="0" dirty="0" err="1"/>
              <a:t>nutrition</a:t>
            </a:r>
            <a:r>
              <a:rPr lang="es-419" i="1" noProof="0" dirty="0"/>
              <a:t> in </a:t>
            </a:r>
            <a:r>
              <a:rPr lang="es-419" i="1" noProof="0" dirty="0" err="1"/>
              <a:t>the</a:t>
            </a:r>
            <a:r>
              <a:rPr lang="es-419" i="1" noProof="0" dirty="0"/>
              <a:t> </a:t>
            </a:r>
            <a:r>
              <a:rPr lang="es-419" i="1" noProof="0" dirty="0" err="1"/>
              <a:t>intensive</a:t>
            </a:r>
            <a:r>
              <a:rPr lang="es-419" i="1" noProof="0" dirty="0"/>
              <a:t> </a:t>
            </a:r>
            <a:r>
              <a:rPr lang="es-419" i="1" noProof="0" dirty="0" err="1"/>
              <a:t>care</a:t>
            </a:r>
            <a:r>
              <a:rPr lang="es-419" i="1" noProof="0" dirty="0"/>
              <a:t> </a:t>
            </a:r>
            <a:r>
              <a:rPr lang="es-419" i="1" noProof="0" dirty="0" err="1"/>
              <a:t>unit</a:t>
            </a:r>
            <a:r>
              <a:rPr lang="es-419" i="1" noProof="0" dirty="0"/>
              <a:t>. </a:t>
            </a:r>
            <a:r>
              <a:rPr lang="es-419" i="1" noProof="0" dirty="0" err="1"/>
              <a:t>Clin</a:t>
            </a:r>
            <a:r>
              <a:rPr lang="es-419" i="1" noProof="0" dirty="0"/>
              <a:t> </a:t>
            </a:r>
            <a:r>
              <a:rPr lang="es-419" i="1" noProof="0" dirty="0" err="1"/>
              <a:t>Nutr</a:t>
            </a:r>
            <a:r>
              <a:rPr lang="es-419" i="1" noProof="0" dirty="0"/>
              <a:t> 2019, 38: 48-79</a:t>
            </a:r>
          </a:p>
          <a:p>
            <a:endParaRPr lang="es-419" b="0" i="0" noProof="0" dirty="0">
              <a:ea typeface="ヒラギノ角ゴ Pro W3"/>
              <a:cs typeface="ヒラギノ角ゴ Pro W3"/>
            </a:endParaRPr>
          </a:p>
        </p:txBody>
      </p:sp>
      <p:sp>
        <p:nvSpPr>
          <p:cNvPr id="60419"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7AA2BCF2-09CC-42FC-B8E4-1E308DE23918}" type="slidenum">
              <a:rPr lang="en-PH" sz="1200">
                <a:latin typeface="Calibri" pitchFamily="34" charset="0"/>
                <a:cs typeface="Arial" charset="0"/>
              </a:rPr>
              <a:pPr algn="r"/>
              <a:t>31</a:t>
            </a:fld>
            <a:endParaRPr lang="en-PH" sz="1200">
              <a:latin typeface="Calibri" pitchFamily="34" charset="0"/>
              <a:cs typeface="Arial" charset="0"/>
            </a:endParaRPr>
          </a:p>
        </p:txBody>
      </p:sp>
    </p:spTree>
    <p:extLst>
      <p:ext uri="{BB962C8B-B14F-4D97-AF65-F5344CB8AC3E}">
        <p14:creationId xmlns:p14="http://schemas.microsoft.com/office/powerpoint/2010/main" val="1081671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r>
              <a:rPr lang="es-419" b="0" i="0" noProof="0" dirty="0">
                <a:ea typeface="ヒラギノ角ゴ Pro W3"/>
                <a:cs typeface="ヒラギノ角ゴ Pro W3"/>
              </a:rPr>
              <a:t>NP= Nutrición Parenteral  NE= Nutrición Enteral  NPS= Nutrición Parenteral Suplementaria GER= Gasto Energético en Reposo</a:t>
            </a:r>
          </a:p>
          <a:p>
            <a:endParaRPr lang="es-419" b="0" i="0" noProof="0" dirty="0">
              <a:ea typeface="ヒラギノ角ゴ Pro W3"/>
              <a:cs typeface="ヒラギノ角ゴ Pro W3"/>
            </a:endParaRPr>
          </a:p>
          <a:p>
            <a:r>
              <a:rPr lang="es-419" b="0" i="0" noProof="0" dirty="0">
                <a:ea typeface="ヒラギノ角ゴ Pro W3"/>
                <a:cs typeface="ヒラギノ角ゴ Pro W3"/>
              </a:rPr>
              <a:t>La recomendación de esta sociedad científica para la implementación de nutrición parenteral suplementaria varía en la última versión.</a:t>
            </a:r>
          </a:p>
          <a:p>
            <a:r>
              <a:rPr lang="es-419" b="0" i="0" noProof="0" dirty="0">
                <a:ea typeface="ヒラギノ角ゴ Pro W3"/>
                <a:cs typeface="ヒラギノ角ゴ Pro W3"/>
              </a:rPr>
              <a:t>Para el año 2019 se recomienda que según la evaluación que se haga de cada caso, el inicio de NPS en pacientes con nutrición enteral insuficiente está entre el día 4 a 7 de estancia en la unidad de cuidado intensivo.</a:t>
            </a:r>
          </a:p>
          <a:p>
            <a:endParaRPr lang="es-419" b="0" i="0" noProof="0" dirty="0">
              <a:ea typeface="ヒラギノ角ゴ Pro W3"/>
              <a:cs typeface="ヒラギノ角ゴ Pro W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i="1" noProof="0" dirty="0"/>
              <a:t>Singer P, et al. ESPEN </a:t>
            </a:r>
            <a:r>
              <a:rPr lang="es-419" i="1" noProof="0" dirty="0" err="1"/>
              <a:t>guideline</a:t>
            </a:r>
            <a:r>
              <a:rPr lang="es-419" i="1" noProof="0" dirty="0"/>
              <a:t> </a:t>
            </a:r>
            <a:r>
              <a:rPr lang="es-419" i="1" noProof="0" dirty="0" err="1"/>
              <a:t>on</a:t>
            </a:r>
            <a:r>
              <a:rPr lang="es-419" i="1" noProof="0" dirty="0"/>
              <a:t> </a:t>
            </a:r>
            <a:r>
              <a:rPr lang="es-419" i="1" noProof="0" dirty="0" err="1"/>
              <a:t>clinical</a:t>
            </a:r>
            <a:r>
              <a:rPr lang="es-419" i="1" noProof="0" dirty="0"/>
              <a:t> </a:t>
            </a:r>
            <a:r>
              <a:rPr lang="es-419" i="1" noProof="0" dirty="0" err="1"/>
              <a:t>nutrition</a:t>
            </a:r>
            <a:r>
              <a:rPr lang="es-419" i="1" noProof="0" dirty="0"/>
              <a:t> in </a:t>
            </a:r>
            <a:r>
              <a:rPr lang="es-419" i="1" noProof="0" dirty="0" err="1"/>
              <a:t>the</a:t>
            </a:r>
            <a:r>
              <a:rPr lang="es-419" i="1" noProof="0" dirty="0"/>
              <a:t> </a:t>
            </a:r>
            <a:r>
              <a:rPr lang="es-419" i="1" noProof="0" dirty="0" err="1"/>
              <a:t>intensive</a:t>
            </a:r>
            <a:r>
              <a:rPr lang="es-419" i="1" noProof="0" dirty="0"/>
              <a:t> </a:t>
            </a:r>
            <a:r>
              <a:rPr lang="es-419" i="1" noProof="0" dirty="0" err="1"/>
              <a:t>care</a:t>
            </a:r>
            <a:r>
              <a:rPr lang="es-419" i="1" noProof="0" dirty="0"/>
              <a:t> </a:t>
            </a:r>
            <a:r>
              <a:rPr lang="es-419" i="1" noProof="0" dirty="0" err="1"/>
              <a:t>unit</a:t>
            </a:r>
            <a:r>
              <a:rPr lang="es-419" i="1" noProof="0" dirty="0"/>
              <a:t>. </a:t>
            </a:r>
            <a:r>
              <a:rPr lang="es-419" i="1" noProof="0" dirty="0" err="1"/>
              <a:t>Clin</a:t>
            </a:r>
            <a:r>
              <a:rPr lang="es-419" i="1" noProof="0" dirty="0"/>
              <a:t> </a:t>
            </a:r>
            <a:r>
              <a:rPr lang="es-419" i="1" noProof="0" dirty="0" err="1"/>
              <a:t>Nutr</a:t>
            </a:r>
            <a:r>
              <a:rPr lang="es-419" i="1" noProof="0" dirty="0"/>
              <a:t> 2019, 38: 48-79</a:t>
            </a:r>
          </a:p>
          <a:p>
            <a:endParaRPr lang="en-US" b="0" i="0" dirty="0">
              <a:ea typeface="ヒラギノ角ゴ Pro W3"/>
              <a:cs typeface="ヒラギノ角ゴ Pro W3"/>
            </a:endParaRPr>
          </a:p>
        </p:txBody>
      </p:sp>
      <p:sp>
        <p:nvSpPr>
          <p:cNvPr id="60419"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7AA2BCF2-09CC-42FC-B8E4-1E308DE23918}" type="slidenum">
              <a:rPr lang="en-PH" sz="1200">
                <a:latin typeface="Calibri" pitchFamily="34" charset="0"/>
                <a:cs typeface="Arial" charset="0"/>
              </a:rPr>
              <a:pPr algn="r"/>
              <a:t>32</a:t>
            </a:fld>
            <a:endParaRPr lang="en-PH" sz="1200">
              <a:latin typeface="Calibri" pitchFamily="34" charset="0"/>
              <a:cs typeface="Arial" charset="0"/>
            </a:endParaRPr>
          </a:p>
        </p:txBody>
      </p:sp>
    </p:spTree>
    <p:extLst>
      <p:ext uri="{BB962C8B-B14F-4D97-AF65-F5344CB8AC3E}">
        <p14:creationId xmlns:p14="http://schemas.microsoft.com/office/powerpoint/2010/main" val="2961469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noProof="0" dirty="0"/>
              <a:t>La gráfica resume el enfoque de la terapia médica nutricional tanto enteral como parenteral en pacientes en condición crítica con base en el conocimiento actual para evitar la desnutrición, así como la sobrealimentación (</a:t>
            </a:r>
            <a:r>
              <a:rPr lang="es-419" noProof="0" dirty="0" err="1"/>
              <a:t>overfeeding</a:t>
            </a:r>
            <a:r>
              <a:rPr lang="es-419" noProof="0" dirty="0"/>
              <a:t>):</a:t>
            </a:r>
          </a:p>
          <a:p>
            <a:pPr marL="171450" indent="-171450">
              <a:buFont typeface="Arial" panose="020B0604020202020204" pitchFamily="34" charset="0"/>
              <a:buChar char="•"/>
            </a:pPr>
            <a:r>
              <a:rPr lang="es-419" noProof="0" dirty="0"/>
              <a:t>La nutrición enteral debe intentarse de manera rutinaria debido a los beneficios tanto nutricionales como no nutricionales (línea negra punteada).</a:t>
            </a:r>
          </a:p>
          <a:p>
            <a:pPr marL="171450" indent="-171450">
              <a:buFont typeface="Arial" panose="020B0604020202020204" pitchFamily="34" charset="0"/>
              <a:buChar char="•"/>
            </a:pPr>
            <a:r>
              <a:rPr lang="es-419" noProof="0" dirty="0"/>
              <a:t>La producción endógena de energía (línea roja) producto de las vías metabólicas activadas durante el estrés juega un papel importante y debe tenerse en cuenta. Puede ser suficiente para satisfacer los requerimientos en las primeras 48 a 72 horas, aunque puede verse afectada por el estado nutricional previo. Según esto, la nutrición enteral temprana en dosis completas puede conducir a sobrealimentación (estudio INTACT y NUTRIREA-2)</a:t>
            </a:r>
          </a:p>
          <a:p>
            <a:pPr marL="171450" indent="-171450">
              <a:buFont typeface="Arial" panose="020B0604020202020204" pitchFamily="34" charset="0"/>
              <a:buChar char="•"/>
            </a:pPr>
            <a:r>
              <a:rPr lang="es-419" noProof="0" dirty="0"/>
              <a:t>La línea verde punteada representa la suma de la energía aportada por las reservas endógenas y el aporte exógeno por vía enteral y/o parenteral</a:t>
            </a:r>
          </a:p>
          <a:p>
            <a:pPr marL="171450" indent="-171450">
              <a:buFont typeface="Arial" panose="020B0604020202020204" pitchFamily="34" charset="0"/>
              <a:buChar char="•"/>
            </a:pPr>
            <a:r>
              <a:rPr lang="es-419" noProof="0" dirty="0"/>
              <a:t>En caso de que la nutrición enteral sea insuficiente, la nutrición parenteral suplementaria (línea azul punteada) permite cumplir (top-up) con los requerimientos nutricionales (gasto energético total – línea negra continua).</a:t>
            </a:r>
          </a:p>
          <a:p>
            <a:endParaRPr lang="es-419" noProof="0" dirty="0"/>
          </a:p>
          <a:p>
            <a:r>
              <a:rPr lang="es-419" i="1" noProof="0" dirty="0" err="1"/>
              <a:t>Blaser</a:t>
            </a:r>
            <a:r>
              <a:rPr lang="es-419" i="1" noProof="0" dirty="0"/>
              <a:t> AR, et al. </a:t>
            </a:r>
            <a:r>
              <a:rPr lang="es-419" i="1" noProof="0" dirty="0" err="1"/>
              <a:t>Early</a:t>
            </a:r>
            <a:r>
              <a:rPr lang="es-419" i="1" noProof="0" dirty="0"/>
              <a:t> </a:t>
            </a:r>
            <a:r>
              <a:rPr lang="es-419" i="1" noProof="0" dirty="0" err="1"/>
              <a:t>or</a:t>
            </a:r>
            <a:r>
              <a:rPr lang="es-419" i="1" noProof="0" dirty="0"/>
              <a:t> Late </a:t>
            </a:r>
            <a:r>
              <a:rPr lang="es-419" i="1" noProof="0" dirty="0" err="1"/>
              <a:t>Feeding</a:t>
            </a:r>
            <a:r>
              <a:rPr lang="es-419" i="1" noProof="0" dirty="0"/>
              <a:t> </a:t>
            </a:r>
            <a:r>
              <a:rPr lang="es-419" i="1" noProof="0" dirty="0" err="1"/>
              <a:t>after</a:t>
            </a:r>
            <a:r>
              <a:rPr lang="es-419" i="1" noProof="0" dirty="0"/>
              <a:t> ICU </a:t>
            </a:r>
            <a:r>
              <a:rPr lang="es-419" i="1" noProof="0" dirty="0" err="1"/>
              <a:t>Admission</a:t>
            </a:r>
            <a:r>
              <a:rPr lang="es-419" i="1" noProof="0" dirty="0"/>
              <a:t>? </a:t>
            </a:r>
            <a:r>
              <a:rPr lang="es-419" i="1" noProof="0" dirty="0" err="1"/>
              <a:t>Nutrients</a:t>
            </a:r>
            <a:r>
              <a:rPr lang="es-419" i="1" noProof="0" dirty="0"/>
              <a:t> 2017, 9(12), 1278; https://doi.org/10.3390/nu9121278 </a:t>
            </a:r>
          </a:p>
          <a:p>
            <a:r>
              <a:rPr lang="es-419" i="1" noProof="0" dirty="0" err="1"/>
              <a:t>Reignier</a:t>
            </a:r>
            <a:r>
              <a:rPr lang="es-419" i="1" noProof="0" dirty="0"/>
              <a:t> J, et al. Enteral versus parenteral </a:t>
            </a:r>
            <a:r>
              <a:rPr lang="es-419" i="1" noProof="0" dirty="0" err="1"/>
              <a:t>early</a:t>
            </a:r>
            <a:r>
              <a:rPr lang="es-419" i="1" noProof="0" dirty="0"/>
              <a:t> </a:t>
            </a:r>
            <a:r>
              <a:rPr lang="es-419" i="1" noProof="0" dirty="0" err="1"/>
              <a:t>nutrition</a:t>
            </a:r>
            <a:r>
              <a:rPr lang="es-419" i="1" noProof="0" dirty="0"/>
              <a:t> in </a:t>
            </a:r>
            <a:r>
              <a:rPr lang="es-419" i="1" noProof="0" dirty="0" err="1"/>
              <a:t>ventilated</a:t>
            </a:r>
            <a:r>
              <a:rPr lang="es-419" i="1" noProof="0" dirty="0"/>
              <a:t> </a:t>
            </a:r>
            <a:r>
              <a:rPr lang="es-419" i="1" noProof="0" dirty="0" err="1"/>
              <a:t>adults</a:t>
            </a:r>
            <a:r>
              <a:rPr lang="es-419" i="1" noProof="0" dirty="0"/>
              <a:t> </a:t>
            </a:r>
            <a:r>
              <a:rPr lang="es-419" i="1" noProof="0" dirty="0" err="1"/>
              <a:t>with</a:t>
            </a:r>
            <a:r>
              <a:rPr lang="es-419" i="1" noProof="0" dirty="0"/>
              <a:t> shock: a </a:t>
            </a:r>
            <a:r>
              <a:rPr lang="es-419" i="1" noProof="0" dirty="0" err="1"/>
              <a:t>randomised</a:t>
            </a:r>
            <a:r>
              <a:rPr lang="es-419" i="1" noProof="0" dirty="0"/>
              <a:t>, </a:t>
            </a:r>
            <a:r>
              <a:rPr lang="es-419" i="1" noProof="0" dirty="0" err="1"/>
              <a:t>controlled</a:t>
            </a:r>
            <a:r>
              <a:rPr lang="es-419" i="1" noProof="0" dirty="0"/>
              <a:t>, </a:t>
            </a:r>
            <a:r>
              <a:rPr lang="es-419" i="1" noProof="0" dirty="0" err="1"/>
              <a:t>multicentre</a:t>
            </a:r>
            <a:r>
              <a:rPr lang="es-419" i="1" noProof="0" dirty="0"/>
              <a:t>, open-</a:t>
            </a:r>
            <a:r>
              <a:rPr lang="es-419" i="1" noProof="0" dirty="0" err="1"/>
              <a:t>label</a:t>
            </a:r>
            <a:r>
              <a:rPr lang="es-419" i="1" noProof="0" dirty="0"/>
              <a:t>, </a:t>
            </a:r>
            <a:r>
              <a:rPr lang="es-419" i="1" noProof="0" dirty="0" err="1"/>
              <a:t>parallel-group</a:t>
            </a:r>
            <a:r>
              <a:rPr lang="es-419" i="1" noProof="0" dirty="0"/>
              <a:t> </a:t>
            </a:r>
            <a:r>
              <a:rPr lang="es-419" i="1" noProof="0" dirty="0" err="1"/>
              <a:t>study</a:t>
            </a:r>
            <a:r>
              <a:rPr lang="es-419" i="1" noProof="0" dirty="0"/>
              <a:t> (NUTRIREA-2) </a:t>
            </a:r>
            <a:r>
              <a:rPr lang="es-419" i="1" noProof="0" dirty="0" err="1"/>
              <a:t>Lancet</a:t>
            </a:r>
            <a:r>
              <a:rPr lang="es-419" i="1" noProof="0" dirty="0"/>
              <a:t> 2018; 391: 133–43</a:t>
            </a:r>
          </a:p>
          <a:p>
            <a:r>
              <a:rPr lang="es-419" i="1" noProof="0" dirty="0" err="1"/>
              <a:t>Braunschweig</a:t>
            </a:r>
            <a:r>
              <a:rPr lang="es-419" i="1" noProof="0" dirty="0"/>
              <a:t> CA, et al. </a:t>
            </a:r>
            <a:r>
              <a:rPr lang="es-419" i="1" noProof="0" dirty="0" err="1"/>
              <a:t>Intensive</a:t>
            </a:r>
            <a:r>
              <a:rPr lang="es-419" i="1" noProof="0" dirty="0"/>
              <a:t> </a:t>
            </a:r>
            <a:r>
              <a:rPr lang="es-419" i="1" noProof="0" dirty="0" err="1"/>
              <a:t>Nutrition</a:t>
            </a:r>
            <a:r>
              <a:rPr lang="es-419" i="1" noProof="0" dirty="0"/>
              <a:t> in </a:t>
            </a:r>
            <a:r>
              <a:rPr lang="es-419" i="1" noProof="0" dirty="0" err="1"/>
              <a:t>Acute</a:t>
            </a:r>
            <a:r>
              <a:rPr lang="es-419" i="1" noProof="0" dirty="0"/>
              <a:t> </a:t>
            </a:r>
            <a:r>
              <a:rPr lang="es-419" i="1" noProof="0" dirty="0" err="1"/>
              <a:t>Lung</a:t>
            </a:r>
            <a:r>
              <a:rPr lang="es-419" i="1" noProof="0" dirty="0"/>
              <a:t> </a:t>
            </a:r>
            <a:r>
              <a:rPr lang="es-419" i="1" noProof="0" dirty="0" err="1"/>
              <a:t>Injury</a:t>
            </a:r>
            <a:r>
              <a:rPr lang="es-419" i="1" noProof="0" dirty="0"/>
              <a:t>: A </a:t>
            </a:r>
            <a:r>
              <a:rPr lang="es-419" i="1" noProof="0" dirty="0" err="1"/>
              <a:t>Clinical</a:t>
            </a:r>
            <a:r>
              <a:rPr lang="es-419" i="1" noProof="0" dirty="0"/>
              <a:t> Trial (INTACT). JPEN 2014 DOI: 10.1177/0148607114528541</a:t>
            </a:r>
          </a:p>
        </p:txBody>
      </p:sp>
      <p:sp>
        <p:nvSpPr>
          <p:cNvPr id="4" name="Marcador de número de diapositiva 3"/>
          <p:cNvSpPr>
            <a:spLocks noGrp="1"/>
          </p:cNvSpPr>
          <p:nvPr>
            <p:ph type="sldNum" sz="quarter" idx="5"/>
          </p:nvPr>
        </p:nvSpPr>
        <p:spPr/>
        <p:txBody>
          <a:bodyPr/>
          <a:lstStyle/>
          <a:p>
            <a:fld id="{670DD567-70F3-49EB-9FEA-D82813A7A83A}" type="slidenum">
              <a:rPr lang="es-CO" smtClean="0"/>
              <a:t>33</a:t>
            </a:fld>
            <a:endParaRPr lang="es-CO"/>
          </a:p>
        </p:txBody>
      </p:sp>
    </p:spTree>
    <p:extLst>
      <p:ext uri="{BB962C8B-B14F-4D97-AF65-F5344CB8AC3E}">
        <p14:creationId xmlns:p14="http://schemas.microsoft.com/office/powerpoint/2010/main" val="2114109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noProof="0" dirty="0"/>
              <a:t>Las guías internacionales establecen que los pacientes sin contraindicaciones para nutrición enteral deben recibir por lo menos nutrición trófica tan pronto como sea posible. Si el estado nutricional previo es normal y el riesgo nutricional es bajo, se puede considerar el usar nutrición trófica o sub-nutrición permisiva en la primera semana de estancia en la UCI. </a:t>
            </a:r>
          </a:p>
          <a:p>
            <a:r>
              <a:rPr lang="es-419" noProof="0" dirty="0"/>
              <a:t>En caso de desnutrición preexistente, riesgo nutricional elevado, pacientes con beneficios demostrados del uso de </a:t>
            </a:r>
            <a:r>
              <a:rPr lang="es-419" noProof="0" dirty="0" err="1"/>
              <a:t>inmunonutrición</a:t>
            </a:r>
            <a:r>
              <a:rPr lang="es-419" noProof="0" dirty="0"/>
              <a:t> o de alto aporte de proteína tempranamente (trauma, cirugía mayor, quemaduras, heridas extensas), se debe avanzar prontamente a lograr el objetivo nutricional en 24 a 48 horas.</a:t>
            </a:r>
          </a:p>
          <a:p>
            <a:r>
              <a:rPr lang="es-419" noProof="0" dirty="0"/>
              <a:t>En otros grupos de pacientes el logro temprano de las metas nutricionales no se puede recomendar de manera prioritaria en la actualidad: edad extrema, índice de masa corporal &lt; 25 o &gt; 35 (estudio piloto top-up), o gravedad alta de enfermedad.</a:t>
            </a:r>
          </a:p>
          <a:p>
            <a:endParaRPr lang="es-419" noProof="0" dirty="0"/>
          </a:p>
          <a:p>
            <a:r>
              <a:rPr lang="es-419" i="1" noProof="0" dirty="0" err="1"/>
              <a:t>Compher</a:t>
            </a:r>
            <a:r>
              <a:rPr lang="es-419" i="1" noProof="0" dirty="0"/>
              <a:t> Ch, et al. </a:t>
            </a:r>
            <a:r>
              <a:rPr lang="es-419" i="1" noProof="0" dirty="0" err="1"/>
              <a:t>Greater</a:t>
            </a:r>
            <a:r>
              <a:rPr lang="es-419" i="1" noProof="0" dirty="0"/>
              <a:t> </a:t>
            </a:r>
            <a:r>
              <a:rPr lang="es-419" i="1" noProof="0" dirty="0" err="1"/>
              <a:t>Protein</a:t>
            </a:r>
            <a:r>
              <a:rPr lang="es-419" i="1" noProof="0" dirty="0"/>
              <a:t> and </a:t>
            </a:r>
            <a:r>
              <a:rPr lang="es-419" i="1" noProof="0" dirty="0" err="1"/>
              <a:t>Energy</a:t>
            </a:r>
            <a:r>
              <a:rPr lang="es-419" i="1" noProof="0" dirty="0"/>
              <a:t> </a:t>
            </a:r>
            <a:r>
              <a:rPr lang="es-419" i="1" noProof="0" dirty="0" err="1"/>
              <a:t>Intake</a:t>
            </a:r>
            <a:r>
              <a:rPr lang="es-419" i="1" noProof="0" dirty="0"/>
              <a:t> </a:t>
            </a:r>
            <a:r>
              <a:rPr lang="es-419" i="1" noProof="0" dirty="0" err="1"/>
              <a:t>May</a:t>
            </a:r>
            <a:r>
              <a:rPr lang="es-419" i="1" noProof="0" dirty="0"/>
              <a:t> Be </a:t>
            </a:r>
            <a:r>
              <a:rPr lang="es-419" i="1" noProof="0" dirty="0" err="1"/>
              <a:t>Associated</a:t>
            </a:r>
            <a:r>
              <a:rPr lang="es-419" i="1" noProof="0" dirty="0"/>
              <a:t> </a:t>
            </a:r>
            <a:r>
              <a:rPr lang="es-419" i="1" noProof="0" dirty="0" err="1"/>
              <a:t>With</a:t>
            </a:r>
            <a:r>
              <a:rPr lang="es-419" i="1" noProof="0" dirty="0"/>
              <a:t> </a:t>
            </a:r>
            <a:r>
              <a:rPr lang="es-419" i="1" noProof="0" dirty="0" err="1"/>
              <a:t>Improved</a:t>
            </a:r>
            <a:r>
              <a:rPr lang="es-419" i="1" noProof="0" dirty="0"/>
              <a:t> </a:t>
            </a:r>
            <a:r>
              <a:rPr lang="es-419" i="1" noProof="0" dirty="0" err="1"/>
              <a:t>Mortality</a:t>
            </a:r>
            <a:r>
              <a:rPr lang="es-419" i="1" noProof="0" dirty="0"/>
              <a:t> in </a:t>
            </a:r>
            <a:r>
              <a:rPr lang="es-419" i="1" noProof="0" dirty="0" err="1"/>
              <a:t>Higher</a:t>
            </a:r>
            <a:r>
              <a:rPr lang="es-419" i="1" noProof="0" dirty="0"/>
              <a:t> </a:t>
            </a:r>
            <a:r>
              <a:rPr lang="es-419" i="1" noProof="0" dirty="0" err="1"/>
              <a:t>Risk</a:t>
            </a:r>
            <a:r>
              <a:rPr lang="es-419" i="1" noProof="0" dirty="0"/>
              <a:t> </a:t>
            </a:r>
            <a:r>
              <a:rPr lang="es-419" i="1" noProof="0" dirty="0" err="1"/>
              <a:t>Critically</a:t>
            </a:r>
            <a:r>
              <a:rPr lang="es-419" i="1" noProof="0" dirty="0"/>
              <a:t> </a:t>
            </a:r>
            <a:r>
              <a:rPr lang="es-419" i="1" noProof="0" dirty="0" err="1"/>
              <a:t>Ill</a:t>
            </a:r>
            <a:r>
              <a:rPr lang="es-419" i="1" noProof="0" dirty="0"/>
              <a:t> </a:t>
            </a:r>
            <a:r>
              <a:rPr lang="es-419" i="1" noProof="0" dirty="0" err="1"/>
              <a:t>Patients</a:t>
            </a:r>
            <a:r>
              <a:rPr lang="es-419" i="1" noProof="0" dirty="0"/>
              <a:t>: A </a:t>
            </a:r>
            <a:r>
              <a:rPr lang="es-419" i="1" noProof="0" dirty="0" err="1"/>
              <a:t>Multicenter</a:t>
            </a:r>
            <a:r>
              <a:rPr lang="es-419" i="1" noProof="0" dirty="0"/>
              <a:t>, </a:t>
            </a:r>
            <a:r>
              <a:rPr lang="es-419" i="1" noProof="0" dirty="0" err="1"/>
              <a:t>Multinational</a:t>
            </a:r>
            <a:r>
              <a:rPr lang="es-419" i="1" noProof="0" dirty="0"/>
              <a:t> </a:t>
            </a:r>
            <a:r>
              <a:rPr lang="es-419" i="1" noProof="0" dirty="0" err="1"/>
              <a:t>Observational</a:t>
            </a:r>
            <a:r>
              <a:rPr lang="es-419" i="1" noProof="0" dirty="0"/>
              <a:t> </a:t>
            </a:r>
            <a:r>
              <a:rPr lang="es-419" i="1" noProof="0" dirty="0" err="1"/>
              <a:t>Study</a:t>
            </a:r>
            <a:r>
              <a:rPr lang="es-419" i="1" noProof="0" dirty="0"/>
              <a:t> </a:t>
            </a:r>
            <a:r>
              <a:rPr lang="es-419" i="1" noProof="0" dirty="0" err="1"/>
              <a:t>Crit</a:t>
            </a:r>
            <a:r>
              <a:rPr lang="es-419" i="1" noProof="0" dirty="0"/>
              <a:t> </a:t>
            </a:r>
            <a:r>
              <a:rPr lang="es-419" i="1" noProof="0" dirty="0" err="1"/>
              <a:t>Care</a:t>
            </a:r>
            <a:r>
              <a:rPr lang="es-419" i="1" noProof="0" dirty="0"/>
              <a:t> </a:t>
            </a:r>
            <a:r>
              <a:rPr lang="es-419" i="1" noProof="0" dirty="0" err="1"/>
              <a:t>Med</a:t>
            </a:r>
            <a:r>
              <a:rPr lang="es-419" i="1" noProof="0" dirty="0"/>
              <a:t> 2017; 45:156–163.</a:t>
            </a:r>
          </a:p>
          <a:p>
            <a:r>
              <a:rPr lang="es-419" i="1" noProof="0" dirty="0" err="1"/>
              <a:t>Stuever</a:t>
            </a:r>
            <a:r>
              <a:rPr lang="es-419" i="1" noProof="0" dirty="0"/>
              <a:t> MF, et al. Full </a:t>
            </a:r>
            <a:r>
              <a:rPr lang="es-419" i="1" noProof="0" dirty="0" err="1"/>
              <a:t>nutrition</a:t>
            </a:r>
            <a:r>
              <a:rPr lang="es-419" i="1" noProof="0" dirty="0"/>
              <a:t> </a:t>
            </a:r>
            <a:r>
              <a:rPr lang="es-419" i="1" noProof="0" dirty="0" err="1"/>
              <a:t>or</a:t>
            </a:r>
            <a:r>
              <a:rPr lang="es-419" i="1" noProof="0" dirty="0"/>
              <a:t> </a:t>
            </a:r>
            <a:r>
              <a:rPr lang="es-419" i="1" noProof="0" dirty="0" err="1"/>
              <a:t>not</a:t>
            </a:r>
            <a:r>
              <a:rPr lang="es-419" i="1" noProof="0" dirty="0"/>
              <a:t>? </a:t>
            </a:r>
            <a:r>
              <a:rPr lang="es-419" i="1" noProof="0" dirty="0" err="1"/>
              <a:t>Nutr</a:t>
            </a:r>
            <a:r>
              <a:rPr lang="es-419" i="1" noProof="0" dirty="0"/>
              <a:t> </a:t>
            </a:r>
            <a:r>
              <a:rPr lang="es-419" i="1" noProof="0" dirty="0" err="1"/>
              <a:t>Clin</a:t>
            </a:r>
            <a:r>
              <a:rPr lang="es-419" i="1" noProof="0" dirty="0"/>
              <a:t> </a:t>
            </a:r>
            <a:r>
              <a:rPr lang="es-419" i="1" noProof="0" dirty="0" err="1"/>
              <a:t>Pract</a:t>
            </a:r>
            <a:r>
              <a:rPr lang="es-419" i="1" noProof="0" dirty="0"/>
              <a:t> 2018, 33(3): 333-338</a:t>
            </a:r>
          </a:p>
          <a:p>
            <a:r>
              <a:rPr lang="es-419" i="1" noProof="0" dirty="0" err="1"/>
              <a:t>Wishmeyer</a:t>
            </a:r>
            <a:r>
              <a:rPr lang="es-419" i="1" noProof="0" dirty="0"/>
              <a:t> PE, et al. A </a:t>
            </a:r>
            <a:r>
              <a:rPr lang="es-419" i="1" noProof="0" dirty="0" err="1"/>
              <a:t>randomized</a:t>
            </a:r>
            <a:r>
              <a:rPr lang="es-419" i="1" noProof="0" dirty="0"/>
              <a:t> trial of </a:t>
            </a:r>
            <a:r>
              <a:rPr lang="es-419" i="1" noProof="0" dirty="0" err="1"/>
              <a:t>supplemental</a:t>
            </a:r>
            <a:r>
              <a:rPr lang="es-419" i="1" noProof="0" dirty="0"/>
              <a:t> parenteral </a:t>
            </a:r>
            <a:r>
              <a:rPr lang="es-419" i="1" noProof="0" dirty="0" err="1"/>
              <a:t>nutrition</a:t>
            </a:r>
            <a:r>
              <a:rPr lang="es-419" i="1" noProof="0" dirty="0"/>
              <a:t> in </a:t>
            </a:r>
            <a:r>
              <a:rPr lang="es-419" i="1" noProof="0" dirty="0" err="1"/>
              <a:t>underweight</a:t>
            </a:r>
            <a:r>
              <a:rPr lang="es-419" i="1" noProof="0" dirty="0"/>
              <a:t> and </a:t>
            </a:r>
            <a:r>
              <a:rPr lang="es-419" i="1" noProof="0" dirty="0" err="1"/>
              <a:t>overweight</a:t>
            </a:r>
            <a:r>
              <a:rPr lang="es-419" i="1" noProof="0" dirty="0"/>
              <a:t> </a:t>
            </a:r>
            <a:r>
              <a:rPr lang="es-419" i="1" noProof="0" dirty="0" err="1"/>
              <a:t>critically</a:t>
            </a:r>
            <a:r>
              <a:rPr lang="es-419" i="1" noProof="0" dirty="0"/>
              <a:t> </a:t>
            </a:r>
            <a:r>
              <a:rPr lang="es-419" i="1" noProof="0" dirty="0" err="1"/>
              <a:t>ill</a:t>
            </a:r>
            <a:r>
              <a:rPr lang="es-419" i="1" noProof="0" dirty="0"/>
              <a:t> </a:t>
            </a:r>
            <a:r>
              <a:rPr lang="es-419" i="1" noProof="0" dirty="0" err="1"/>
              <a:t>patients</a:t>
            </a:r>
            <a:r>
              <a:rPr lang="es-419" i="1" noProof="0" dirty="0"/>
              <a:t>: </a:t>
            </a:r>
            <a:r>
              <a:rPr lang="es-419" i="1" noProof="0" dirty="0" err="1"/>
              <a:t>the</a:t>
            </a:r>
            <a:r>
              <a:rPr lang="es-419" i="1" noProof="0" dirty="0"/>
              <a:t> TOP-UP </a:t>
            </a:r>
            <a:r>
              <a:rPr lang="es-419" i="1" noProof="0" dirty="0" err="1"/>
              <a:t>pilot</a:t>
            </a:r>
            <a:r>
              <a:rPr lang="es-419" i="1" noProof="0" dirty="0"/>
              <a:t> trial. </a:t>
            </a:r>
            <a:r>
              <a:rPr lang="es-419" i="1" noProof="0" dirty="0" err="1"/>
              <a:t>Crit</a:t>
            </a:r>
            <a:r>
              <a:rPr lang="es-419" i="1" noProof="0" dirty="0"/>
              <a:t> </a:t>
            </a:r>
            <a:r>
              <a:rPr lang="es-419" i="1" noProof="0" dirty="0" err="1"/>
              <a:t>Care</a:t>
            </a:r>
            <a:r>
              <a:rPr lang="es-419" i="1" noProof="0" dirty="0"/>
              <a:t> 2017, 21(1): 142 </a:t>
            </a:r>
            <a:r>
              <a:rPr lang="es-419" i="1" noProof="0" dirty="0" err="1"/>
              <a:t>doi</a:t>
            </a:r>
            <a:r>
              <a:rPr lang="es-419" i="1" noProof="0" dirty="0"/>
              <a:t>: 10.1186/s13054-017-1736-8.</a:t>
            </a:r>
          </a:p>
        </p:txBody>
      </p:sp>
      <p:sp>
        <p:nvSpPr>
          <p:cNvPr id="4" name="Slide Number Placeholder 3"/>
          <p:cNvSpPr>
            <a:spLocks noGrp="1"/>
          </p:cNvSpPr>
          <p:nvPr>
            <p:ph type="sldNum" sz="quarter" idx="10"/>
          </p:nvPr>
        </p:nvSpPr>
        <p:spPr/>
        <p:txBody>
          <a:bodyPr/>
          <a:lstStyle/>
          <a:p>
            <a:pPr>
              <a:defRPr/>
            </a:pPr>
            <a:fld id="{85367E5D-A744-416F-8CC2-30E1088C2CE2}" type="slidenum">
              <a:rPr lang="en-US"/>
              <a:pPr>
                <a:defRPr/>
              </a:pPr>
              <a:t>34</a:t>
            </a:fld>
            <a:endParaRPr lang="en-US"/>
          </a:p>
        </p:txBody>
      </p:sp>
    </p:spTree>
    <p:extLst>
      <p:ext uri="{BB962C8B-B14F-4D97-AF65-F5344CB8AC3E}">
        <p14:creationId xmlns:p14="http://schemas.microsoft.com/office/powerpoint/2010/main" val="1457163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s-419" noProof="0" dirty="0">
                <a:ea typeface="ヒラギノ角ゴ Pro W3"/>
                <a:cs typeface="Arial" charset="0"/>
              </a:rPr>
              <a:t>Los conceptos clave de esta sesión son:</a:t>
            </a:r>
          </a:p>
          <a:p>
            <a:pPr indent="97200" eaLnBrk="1" hangingPunct="1">
              <a:buFont typeface="Arial"/>
              <a:buChar char="•"/>
            </a:pPr>
            <a:r>
              <a:rPr lang="es-419" noProof="0" dirty="0">
                <a:ea typeface="ヒラギノ角ゴ Pro W3"/>
                <a:cs typeface="Arial" charset="0"/>
              </a:rPr>
              <a:t>La NP se puede utilizar para satisfacer las necesidades nutricionales de los pacientes con falla del funcionamiento del tracto gastrointestinal.</a:t>
            </a:r>
          </a:p>
          <a:p>
            <a:pPr indent="97200" eaLnBrk="1" hangingPunct="1">
              <a:buFont typeface="Arial"/>
              <a:buChar char="•"/>
            </a:pPr>
            <a:r>
              <a:rPr lang="es-419" noProof="0" dirty="0">
                <a:ea typeface="ヒラギノ角ゴ Pro W3"/>
                <a:cs typeface="Arial" charset="0"/>
              </a:rPr>
              <a:t>La insuficiente ingesta de energía y de proteínas se asocia con pobres resultados clínicos.</a:t>
            </a:r>
          </a:p>
          <a:p>
            <a:pPr indent="97200" eaLnBrk="1" hangingPunct="1">
              <a:buFont typeface="Arial"/>
              <a:buChar char="•"/>
            </a:pPr>
            <a:r>
              <a:rPr lang="es-419" noProof="0" dirty="0">
                <a:ea typeface="ヒラギノ角ゴ Pro W3"/>
                <a:cs typeface="Arial" charset="0"/>
              </a:rPr>
              <a:t>La NP complementaria puede ser utilizada en pacientes de alto riesgo para satisfacer las necesidades de energía y proteínas.</a:t>
            </a:r>
          </a:p>
          <a:p>
            <a:pPr marL="0" marR="0" lvl="0" indent="97200" algn="l" defTabSz="914400" rtl="0" eaLnBrk="1" fontAlgn="auto" latinLnBrk="0" hangingPunct="1">
              <a:lnSpc>
                <a:spcPct val="100000"/>
              </a:lnSpc>
              <a:spcBef>
                <a:spcPts val="0"/>
              </a:spcBef>
              <a:spcAft>
                <a:spcPts val="0"/>
              </a:spcAft>
              <a:buClrTx/>
              <a:buSzTx/>
              <a:buFont typeface="Arial"/>
              <a:buChar char="•"/>
              <a:tabLst/>
              <a:defRPr/>
            </a:pPr>
            <a:r>
              <a:rPr lang="es-419" sz="1000" kern="0" noProof="0" dirty="0">
                <a:solidFill>
                  <a:srgbClr val="185BA1"/>
                </a:solidFill>
                <a:ea typeface="ヒラギノ角ゴ Pro W3"/>
                <a:cs typeface="Arial" charset="0"/>
              </a:rPr>
              <a:t>La NP requiere de un monitoreo estrecho para reducir las complicaciones.</a:t>
            </a:r>
            <a:endParaRPr lang="es-419" sz="1000" kern="0" noProof="0" dirty="0">
              <a:solidFill>
                <a:srgbClr val="185BA1"/>
              </a:solidFill>
              <a:ea typeface="ヒラギノ角ゴ Pro W3"/>
            </a:endParaRPr>
          </a:p>
          <a:p>
            <a:pPr marL="0" indent="0" eaLnBrk="1" hangingPunct="1">
              <a:buFont typeface="Arial"/>
              <a:buNone/>
            </a:pPr>
            <a:endParaRPr lang="es-419" sz="1000" noProof="0" dirty="0">
              <a:ea typeface="ヒラギノ角ゴ Pro W3"/>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85367E5D-A744-416F-8CC2-30E1088C2CE2}" type="slidenum">
              <a:rPr lang="en-US"/>
              <a:pPr>
                <a:defRPr/>
              </a:pPr>
              <a:t>35</a:t>
            </a:fld>
            <a:endParaRPr lang="en-US"/>
          </a:p>
        </p:txBody>
      </p:sp>
    </p:spTree>
    <p:extLst>
      <p:ext uri="{BB962C8B-B14F-4D97-AF65-F5344CB8AC3E}">
        <p14:creationId xmlns:p14="http://schemas.microsoft.com/office/powerpoint/2010/main" val="2213077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70DD567-70F3-49EB-9FEA-D82813A7A83A}" type="slidenum">
              <a:rPr lang="es-CO" smtClean="0"/>
              <a:t>36</a:t>
            </a:fld>
            <a:endParaRPr lang="es-CO"/>
          </a:p>
        </p:txBody>
      </p:sp>
    </p:spTree>
    <p:extLst>
      <p:ext uri="{BB962C8B-B14F-4D97-AF65-F5344CB8AC3E}">
        <p14:creationId xmlns:p14="http://schemas.microsoft.com/office/powerpoint/2010/main" val="66180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r>
              <a:rPr lang="es-419" noProof="0" dirty="0">
                <a:ea typeface="ヒラギノ角ゴ Pro W3"/>
                <a:cs typeface="ヒラギノ角ゴ Pro W3"/>
              </a:rPr>
              <a:t>Debido a los riesgos asociados, los expertos recomiendan que la nutrición parenteral se utilice sólo cuando el tracto gastrointestinal no es funcional o es inaccesible. Tales condiciones incluyen:</a:t>
            </a:r>
          </a:p>
          <a:p>
            <a:pPr indent="97200">
              <a:buFont typeface="Arial"/>
              <a:buChar char="•"/>
            </a:pPr>
            <a:r>
              <a:rPr lang="es-419" noProof="0" dirty="0">
                <a:ea typeface="ヒラギノ角ゴ Pro W3"/>
                <a:cs typeface="ヒラギノ角ゴ Pro W3"/>
              </a:rPr>
              <a:t> Obstrucción intestinal completa</a:t>
            </a:r>
          </a:p>
          <a:p>
            <a:pPr indent="97200">
              <a:buFont typeface="Arial"/>
              <a:buChar char="•"/>
            </a:pPr>
            <a:r>
              <a:rPr lang="es-419" noProof="0" dirty="0">
                <a:ea typeface="ヒラギノ角ゴ Pro W3"/>
                <a:cs typeface="ヒラギノ角ゴ Pro W3"/>
              </a:rPr>
              <a:t> Síndrome de intestino corto (insuficiencia intestinal)</a:t>
            </a:r>
          </a:p>
          <a:p>
            <a:pPr indent="97200">
              <a:buFont typeface="Arial"/>
              <a:buChar char="•"/>
            </a:pPr>
            <a:r>
              <a:rPr lang="es-419" noProof="0" dirty="0">
                <a:ea typeface="ヒラギノ角ゴ Pro W3"/>
                <a:cs typeface="ヒラギノ角ゴ Pro W3"/>
              </a:rPr>
              <a:t> Alto gasto de fístulas enterocutáneas</a:t>
            </a:r>
          </a:p>
          <a:p>
            <a:pPr indent="97200">
              <a:buFont typeface="Arial"/>
              <a:buChar char="•"/>
            </a:pPr>
            <a:r>
              <a:rPr lang="es-419" noProof="0" dirty="0">
                <a:ea typeface="ヒラギノ角ゴ Pro W3"/>
                <a:cs typeface="ヒラギノ角ゴ Pro W3"/>
              </a:rPr>
              <a:t> Isquemia intestinal instaurada</a:t>
            </a:r>
          </a:p>
          <a:p>
            <a:endParaRPr lang="es-419" noProof="0" dirty="0">
              <a:ea typeface="ヒラギノ角ゴ Pro W3"/>
              <a:cs typeface="ヒラギノ角ゴ Pro W3"/>
            </a:endParaRPr>
          </a:p>
          <a:p>
            <a:r>
              <a:rPr lang="es-419" noProof="0" dirty="0">
                <a:ea typeface="ヒラギノ角ゴ Pro W3"/>
                <a:cs typeface="ヒラギノ角ゴ Pro W3"/>
              </a:rPr>
              <a:t>Además, cuando la ingesta oral o enteral es imposible o insuficiente, en pacientes con desnutrición moderada o severa, deben recibir nutrición parenteral dentro de 24-72 horas después del ingreso.</a:t>
            </a:r>
          </a:p>
          <a:p>
            <a:endParaRPr lang="es-419" noProof="0" dirty="0">
              <a:ea typeface="ヒラギノ角ゴ Pro W3"/>
              <a:cs typeface="ヒラギノ角ゴ Pro W3"/>
            </a:endParaRPr>
          </a:p>
          <a:p>
            <a:r>
              <a:rPr lang="es-419" b="0" i="1" noProof="0" dirty="0">
                <a:ea typeface="ヒラギノ角ゴ Pro W3"/>
                <a:cs typeface="ヒラギノ角ゴ Pro W3"/>
              </a:rPr>
              <a:t>ESPEN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for</a:t>
            </a:r>
            <a:r>
              <a:rPr lang="es-419" b="0" i="1" noProof="0" dirty="0">
                <a:ea typeface="ヒラギノ角ゴ Pro W3"/>
                <a:cs typeface="ヒラギノ角ゴ Pro W3"/>
              </a:rPr>
              <a:t> </a:t>
            </a:r>
            <a:r>
              <a:rPr lang="es-419" b="0" i="1" noProof="0" dirty="0" err="1">
                <a:ea typeface="ヒラギノ角ゴ Pro W3"/>
                <a:cs typeface="ヒラギノ角ゴ Pro W3"/>
              </a:rPr>
              <a:t>Adult</a:t>
            </a:r>
            <a:r>
              <a:rPr lang="es-419" b="0" i="1" noProof="0" dirty="0">
                <a:ea typeface="ヒラギノ角ゴ Pro W3"/>
                <a:cs typeface="ヒラギノ角ゴ Pro W3"/>
              </a:rPr>
              <a:t> Parenteral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Clin</a:t>
            </a:r>
            <a:r>
              <a:rPr lang="es-419" b="0" i="1" noProof="0" dirty="0">
                <a:ea typeface="ヒラギノ角ゴ Pro W3"/>
                <a:cs typeface="ヒラギノ角ゴ Pro W3"/>
              </a:rPr>
              <a:t> </a:t>
            </a:r>
            <a:r>
              <a:rPr lang="es-419" b="0" i="1" noProof="0" dirty="0" err="1">
                <a:ea typeface="ヒラギノ角ゴ Pro W3"/>
                <a:cs typeface="ヒラギノ角ゴ Pro W3"/>
              </a:rPr>
              <a:t>Nutr</a:t>
            </a:r>
            <a:r>
              <a:rPr lang="es-419" b="0" i="1" noProof="0" dirty="0">
                <a:ea typeface="ヒラギノ角ゴ Pro W3"/>
                <a:cs typeface="ヒラギノ角ゴ Pro W3"/>
              </a:rPr>
              <a:t> 2009;28:359-479.</a:t>
            </a:r>
          </a:p>
          <a:p>
            <a:r>
              <a:rPr lang="es-419" b="0" i="1" noProof="0" dirty="0" err="1">
                <a:ea typeface="ヒラギノ角ゴ Pro W3"/>
                <a:cs typeface="ヒラギノ角ゴ Pro W3"/>
              </a:rPr>
              <a:t>McClave</a:t>
            </a:r>
            <a:r>
              <a:rPr lang="es-419" b="0" i="1" noProof="0" dirty="0">
                <a:ea typeface="ヒラギノ角ゴ Pro W3"/>
                <a:cs typeface="ヒラギノ角ゴ Pro W3"/>
              </a:rPr>
              <a:t> SA, </a:t>
            </a:r>
            <a:r>
              <a:rPr lang="es-419" b="0" i="1" noProof="0" dirty="0" err="1">
                <a:ea typeface="ヒラギノ角ゴ Pro W3"/>
                <a:cs typeface="ヒラギノ角ゴ Pro W3"/>
              </a:rPr>
              <a:t>Martindale</a:t>
            </a:r>
            <a:r>
              <a:rPr lang="es-419" b="0" i="1" noProof="0" dirty="0">
                <a:ea typeface="ヒラギノ角ゴ Pro W3"/>
                <a:cs typeface="ヒラギノ角ゴ Pro W3"/>
              </a:rPr>
              <a:t> RG, </a:t>
            </a:r>
            <a:r>
              <a:rPr lang="es-419" b="0" i="1" noProof="0" dirty="0" err="1">
                <a:ea typeface="ヒラギノ角ゴ Pro W3"/>
                <a:cs typeface="ヒラギノ角ゴ Pro W3"/>
              </a:rPr>
              <a:t>Vanek</a:t>
            </a:r>
            <a:r>
              <a:rPr lang="es-419" b="0" i="1" noProof="0" dirty="0">
                <a:ea typeface="ヒラギノ角ゴ Pro W3"/>
                <a:cs typeface="ヒラギノ角ゴ Pro W3"/>
              </a:rPr>
              <a:t> VW, et al.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for</a:t>
            </a:r>
            <a:r>
              <a:rPr lang="es-419" b="0" i="1" noProof="0" dirty="0">
                <a:ea typeface="ヒラギノ角ゴ Pro W3"/>
                <a:cs typeface="ヒラギノ角ゴ Pro W3"/>
              </a:rPr>
              <a:t> </a:t>
            </a:r>
            <a:r>
              <a:rPr lang="es-419" b="0" i="1" noProof="0" dirty="0" err="1">
                <a:ea typeface="ヒラギノ角ゴ Pro W3"/>
                <a:cs typeface="ヒラギノ角ゴ Pro W3"/>
              </a:rPr>
              <a:t>the</a:t>
            </a:r>
            <a:r>
              <a:rPr lang="es-419" b="0" i="1" noProof="0" dirty="0">
                <a:ea typeface="ヒラギノ角ゴ Pro W3"/>
                <a:cs typeface="ヒラギノ角ゴ Pro W3"/>
              </a:rPr>
              <a:t> </a:t>
            </a:r>
            <a:r>
              <a:rPr lang="es-419" b="0" i="1" noProof="0" dirty="0" err="1">
                <a:ea typeface="ヒラギノ角ゴ Pro W3"/>
                <a:cs typeface="ヒラギノ角ゴ Pro W3"/>
              </a:rPr>
              <a:t>provision</a:t>
            </a:r>
            <a:r>
              <a:rPr lang="es-419" b="0" i="1" noProof="0" dirty="0">
                <a:ea typeface="ヒラギノ角ゴ Pro W3"/>
                <a:cs typeface="ヒラギノ角ゴ Pro W3"/>
              </a:rPr>
              <a:t> and </a:t>
            </a:r>
            <a:r>
              <a:rPr lang="es-419" b="0" i="1" noProof="0" dirty="0" err="1">
                <a:ea typeface="ヒラギノ角ゴ Pro W3"/>
                <a:cs typeface="ヒラギノ角ゴ Pro W3"/>
              </a:rPr>
              <a:t>assessment</a:t>
            </a:r>
            <a:r>
              <a:rPr lang="es-419" b="0" i="1" noProof="0" dirty="0">
                <a:ea typeface="ヒラギノ角ゴ Pro W3"/>
                <a:cs typeface="ヒラギノ角ゴ Pro W3"/>
              </a:rPr>
              <a:t> of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support</a:t>
            </a:r>
            <a:r>
              <a:rPr lang="es-419" b="0" i="1" noProof="0" dirty="0">
                <a:ea typeface="ヒラギノ角ゴ Pro W3"/>
                <a:cs typeface="ヒラギノ角ゴ Pro W3"/>
              </a:rPr>
              <a:t> </a:t>
            </a:r>
            <a:r>
              <a:rPr lang="es-419" b="0" i="1" noProof="0" dirty="0" err="1">
                <a:ea typeface="ヒラギノ角ゴ Pro W3"/>
                <a:cs typeface="ヒラギノ角ゴ Pro W3"/>
              </a:rPr>
              <a:t>therapy</a:t>
            </a:r>
            <a:r>
              <a:rPr lang="es-419" b="0" i="1" noProof="0" dirty="0">
                <a:ea typeface="ヒラギノ角ゴ Pro W3"/>
                <a:cs typeface="ヒラギノ角ゴ Pro W3"/>
              </a:rPr>
              <a:t> in </a:t>
            </a:r>
            <a:r>
              <a:rPr lang="es-419" b="0" i="1" noProof="0" dirty="0" err="1">
                <a:ea typeface="ヒラギノ角ゴ Pro W3"/>
                <a:cs typeface="ヒラギノ角ゴ Pro W3"/>
              </a:rPr>
              <a:t>the</a:t>
            </a:r>
            <a:r>
              <a:rPr lang="es-419" b="0" i="1" noProof="0" dirty="0">
                <a:ea typeface="ヒラギノ角ゴ Pro W3"/>
                <a:cs typeface="ヒラギノ角ゴ Pro W3"/>
              </a:rPr>
              <a:t> </a:t>
            </a:r>
            <a:r>
              <a:rPr lang="es-419" b="0" i="1" noProof="0" dirty="0" err="1">
                <a:ea typeface="ヒラギノ角ゴ Pro W3"/>
                <a:cs typeface="ヒラギノ角ゴ Pro W3"/>
              </a:rPr>
              <a:t>adult</a:t>
            </a:r>
            <a:r>
              <a:rPr lang="es-419" b="0" i="1" noProof="0" dirty="0">
                <a:ea typeface="ヒラギノ角ゴ Pro W3"/>
                <a:cs typeface="ヒラギノ角ゴ Pro W3"/>
              </a:rPr>
              <a:t> </a:t>
            </a:r>
            <a:r>
              <a:rPr lang="es-419" b="0" i="1" noProof="0" dirty="0" err="1">
                <a:ea typeface="ヒラギノ角ゴ Pro W3"/>
                <a:cs typeface="ヒラギノ角ゴ Pro W3"/>
              </a:rPr>
              <a:t>critically</a:t>
            </a:r>
            <a:r>
              <a:rPr lang="es-419" b="0" i="1" noProof="0" dirty="0">
                <a:ea typeface="ヒラギノ角ゴ Pro W3"/>
                <a:cs typeface="ヒラギノ角ゴ Pro W3"/>
              </a:rPr>
              <a:t> </a:t>
            </a:r>
            <a:r>
              <a:rPr lang="es-419" b="0" i="1" noProof="0" dirty="0" err="1">
                <a:ea typeface="ヒラギノ角ゴ Pro W3"/>
                <a:cs typeface="ヒラギノ角ゴ Pro W3"/>
              </a:rPr>
              <a:t>ill</a:t>
            </a:r>
            <a:r>
              <a:rPr lang="es-419" b="0" i="1" noProof="0" dirty="0">
                <a:ea typeface="ヒラギノ角ゴ Pro W3"/>
                <a:cs typeface="ヒラギノ角ゴ Pro W3"/>
              </a:rPr>
              <a:t> </a:t>
            </a:r>
            <a:r>
              <a:rPr lang="es-419" b="0" i="1" noProof="0" dirty="0" err="1">
                <a:ea typeface="ヒラギノ角ゴ Pro W3"/>
                <a:cs typeface="ヒラギノ角ゴ Pro W3"/>
              </a:rPr>
              <a:t>patient</a:t>
            </a:r>
            <a:r>
              <a:rPr lang="es-419" b="0" i="1" noProof="0" dirty="0">
                <a:ea typeface="ヒラギノ角ゴ Pro W3"/>
                <a:cs typeface="ヒラギノ角ゴ Pro W3"/>
              </a:rPr>
              <a:t>: </a:t>
            </a:r>
            <a:r>
              <a:rPr lang="es-419" b="0" i="1" noProof="0" dirty="0" err="1">
                <a:ea typeface="ヒラギノ角ゴ Pro W3"/>
                <a:cs typeface="ヒラギノ角ゴ Pro W3"/>
              </a:rPr>
              <a:t>Society</a:t>
            </a:r>
            <a:r>
              <a:rPr lang="es-419" b="0" i="1" noProof="0" dirty="0">
                <a:ea typeface="ヒラギノ角ゴ Pro W3"/>
                <a:cs typeface="ヒラギノ角ゴ Pro W3"/>
              </a:rPr>
              <a:t> of </a:t>
            </a:r>
            <a:r>
              <a:rPr lang="es-419" b="0" i="1" noProof="0" dirty="0" err="1">
                <a:ea typeface="ヒラギノ角ゴ Pro W3"/>
                <a:cs typeface="ヒラギノ角ゴ Pro W3"/>
              </a:rPr>
              <a:t>Critical</a:t>
            </a:r>
            <a:r>
              <a:rPr lang="es-419" b="0" i="1" noProof="0" dirty="0">
                <a:ea typeface="ヒラギノ角ゴ Pro W3"/>
                <a:cs typeface="ヒラギノ角ゴ Pro W3"/>
              </a:rPr>
              <a:t> </a:t>
            </a:r>
            <a:r>
              <a:rPr lang="es-419" b="0" i="1" noProof="0" dirty="0" err="1">
                <a:ea typeface="ヒラギノ角ゴ Pro W3"/>
                <a:cs typeface="ヒラギノ角ゴ Pro W3"/>
              </a:rPr>
              <a:t>Care</a:t>
            </a:r>
            <a:r>
              <a:rPr lang="es-419" b="0" i="1" noProof="0" dirty="0">
                <a:ea typeface="ヒラギノ角ゴ Pro W3"/>
                <a:cs typeface="ヒラギノ角ゴ Pro W3"/>
              </a:rPr>
              <a:t> Medicine (SCCM) and American </a:t>
            </a:r>
            <a:r>
              <a:rPr lang="es-419" b="0" i="1" noProof="0" dirty="0" err="1">
                <a:ea typeface="ヒラギノ角ゴ Pro W3"/>
                <a:cs typeface="ヒラギノ角ゴ Pro W3"/>
              </a:rPr>
              <a:t>Society</a:t>
            </a:r>
            <a:r>
              <a:rPr lang="es-419" b="0" i="1" noProof="0" dirty="0">
                <a:ea typeface="ヒラギノ角ゴ Pro W3"/>
                <a:cs typeface="ヒラギノ角ゴ Pro W3"/>
              </a:rPr>
              <a:t> </a:t>
            </a:r>
            <a:r>
              <a:rPr lang="es-419" b="0" i="1" noProof="0" dirty="0" err="1">
                <a:ea typeface="ヒラギノ角ゴ Pro W3"/>
                <a:cs typeface="ヒラギノ角ゴ Pro W3"/>
              </a:rPr>
              <a:t>for</a:t>
            </a:r>
            <a:r>
              <a:rPr lang="es-419" b="0" i="1" noProof="0" dirty="0">
                <a:ea typeface="ヒラギノ角ゴ Pro W3"/>
                <a:cs typeface="ヒラギノ角ゴ Pro W3"/>
              </a:rPr>
              <a:t> Parenteral and 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(ASPEN). JPEN J </a:t>
            </a:r>
            <a:r>
              <a:rPr lang="es-419" b="0" i="1" noProof="0" dirty="0" err="1">
                <a:ea typeface="ヒラギノ角ゴ Pro W3"/>
                <a:cs typeface="ヒラギノ角ゴ Pro W3"/>
              </a:rPr>
              <a:t>Parenter</a:t>
            </a:r>
            <a:r>
              <a:rPr lang="es-419" b="0" i="1" noProof="0" dirty="0">
                <a:ea typeface="ヒラギノ角ゴ Pro W3"/>
                <a:cs typeface="ヒラギノ角ゴ Pro W3"/>
              </a:rPr>
              <a:t> Enteral </a:t>
            </a:r>
            <a:r>
              <a:rPr lang="es-419" b="0" i="1" noProof="0" dirty="0" err="1">
                <a:ea typeface="ヒラギノ角ゴ Pro W3"/>
                <a:cs typeface="ヒラギノ角ゴ Pro W3"/>
              </a:rPr>
              <a:t>Nutr</a:t>
            </a:r>
            <a:r>
              <a:rPr lang="es-419" b="0" i="1" noProof="0" dirty="0">
                <a:ea typeface="ヒラギノ角ゴ Pro W3"/>
                <a:cs typeface="ヒラギノ角ゴ Pro W3"/>
              </a:rPr>
              <a:t> 2009;33:277-316.</a:t>
            </a:r>
            <a:endParaRPr lang="es-419" sz="1000" b="0" i="1" noProof="0" dirty="0">
              <a:ea typeface="ヒラギノ角ゴ Pro W3"/>
              <a:cs typeface="ヒラギノ角ゴ Pro W3"/>
            </a:endParaRPr>
          </a:p>
        </p:txBody>
      </p:sp>
      <p:sp>
        <p:nvSpPr>
          <p:cNvPr id="25603" name="Slide Number Placeholder 3"/>
          <p:cNvSpPr>
            <a:spLocks noGrp="1"/>
          </p:cNvSpPr>
          <p:nvPr>
            <p:ph type="sldNum" sz="quarter" idx="5"/>
          </p:nvPr>
        </p:nvSpPr>
        <p:spPr>
          <a:noFill/>
        </p:spPr>
        <p:txBody>
          <a:bodyPr/>
          <a:lstStyle/>
          <a:p>
            <a:fld id="{84760909-DED9-482B-BBCC-3432E8935192}" type="slidenum">
              <a:rPr lang="en-US" smtClean="0">
                <a:ea typeface="ヒラギノ角ゴ Pro W3"/>
                <a:cs typeface="ヒラギノ角ゴ Pro W3"/>
              </a:rPr>
              <a:pPr/>
              <a:t>4</a:t>
            </a:fld>
            <a:endParaRPr lang="en-US">
              <a:ea typeface="ヒラギノ角ゴ Pro W3"/>
              <a:cs typeface="ヒラギノ角ゴ Pro W3"/>
            </a:endParaRPr>
          </a:p>
        </p:txBody>
      </p:sp>
    </p:spTree>
    <p:extLst>
      <p:ext uri="{BB962C8B-B14F-4D97-AF65-F5344CB8AC3E}">
        <p14:creationId xmlns:p14="http://schemas.microsoft.com/office/powerpoint/2010/main" val="106496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r>
              <a:rPr lang="es-419" sz="1000" noProof="0" dirty="0">
                <a:ea typeface="ヒラギノ角ゴ Pro W3"/>
                <a:cs typeface="ヒラギノ角ゴ Pro W3"/>
              </a:rPr>
              <a:t>El acceso para NP se puede clasificar en dos categorías:</a:t>
            </a:r>
          </a:p>
          <a:p>
            <a:pPr marL="90000" indent="-97200">
              <a:buFont typeface="Arial"/>
              <a:buChar char="•"/>
            </a:pPr>
            <a:r>
              <a:rPr lang="es-419" sz="1000" noProof="0" dirty="0">
                <a:ea typeface="ヒラギノ角ゴ Pro W3"/>
                <a:cs typeface="ヒラギノ角ゴ Pro W3"/>
              </a:rPr>
              <a:t>Venoso central: acceso que permite la administración de nutrientes directamente en la vena cava superior o en la aurícula derecha. Este método de administración de NP ha sido llamado nutrición parenteral total (NPT).</a:t>
            </a:r>
          </a:p>
          <a:p>
            <a:pPr marL="90000" indent="-97200">
              <a:buFont typeface="Arial"/>
              <a:buChar char="•"/>
            </a:pPr>
            <a:r>
              <a:rPr lang="es-419" sz="1000" noProof="0" dirty="0">
                <a:ea typeface="ヒラギノ角ゴ Pro W3"/>
                <a:cs typeface="ヒラギノ角ゴ Pro W3"/>
              </a:rPr>
              <a:t>Periférico: la colocación de un catéter en las venas que no sean la vena cava superior para el suministro de nutrientes. Este método se denomina nutrición parenteral periférica (NPP).</a:t>
            </a:r>
          </a:p>
          <a:p>
            <a:endParaRPr lang="es-419" sz="1000" noProof="0" dirty="0">
              <a:ea typeface="ヒラギノ角ゴ Pro W3"/>
              <a:cs typeface="ヒラギノ角ゴ Pro W3"/>
            </a:endParaRPr>
          </a:p>
          <a:p>
            <a:r>
              <a:rPr lang="es-419" sz="1000" b="0" i="1" noProof="0" dirty="0" err="1">
                <a:ea typeface="ヒラギノ角ゴ Pro W3"/>
                <a:cs typeface="ヒラギノ角ゴ Pro W3"/>
              </a:rPr>
              <a:t>Pittiruti</a:t>
            </a:r>
            <a:r>
              <a:rPr lang="es-419" sz="1000" b="0" i="1" noProof="0" dirty="0">
                <a:ea typeface="ヒラギノ角ゴ Pro W3"/>
                <a:cs typeface="ヒラギノ角ゴ Pro W3"/>
              </a:rPr>
              <a:t> M, Hamilton H, </a:t>
            </a:r>
            <a:r>
              <a:rPr lang="es-419" sz="1000" b="0" i="1" noProof="0" dirty="0" err="1">
                <a:ea typeface="ヒラギノ角ゴ Pro W3"/>
                <a:cs typeface="ヒラギノ角ゴ Pro W3"/>
              </a:rPr>
              <a:t>Biffi</a:t>
            </a:r>
            <a:r>
              <a:rPr lang="es-419" sz="1000" b="0" i="1" noProof="0" dirty="0">
                <a:ea typeface="ヒラギノ角ゴ Pro W3"/>
                <a:cs typeface="ヒラギノ角ゴ Pro W3"/>
              </a:rPr>
              <a:t> R, et al. ESPEN </a:t>
            </a:r>
            <a:r>
              <a:rPr lang="es-419" sz="1000" b="0" i="1" noProof="0" dirty="0" err="1">
                <a:ea typeface="ヒラギノ角ゴ Pro W3"/>
                <a:cs typeface="ヒラギノ角ゴ Pro W3"/>
              </a:rPr>
              <a:t>Guidelines</a:t>
            </a:r>
            <a:r>
              <a:rPr lang="es-419" sz="1000" b="0" i="1" noProof="0" dirty="0">
                <a:ea typeface="ヒラギノ角ゴ Pro W3"/>
                <a:cs typeface="ヒラギノ角ゴ Pro W3"/>
              </a:rPr>
              <a:t> </a:t>
            </a:r>
            <a:r>
              <a:rPr lang="es-419" sz="1000" b="0" i="1" noProof="0" dirty="0" err="1">
                <a:ea typeface="ヒラギノ角ゴ Pro W3"/>
                <a:cs typeface="ヒラギノ角ゴ Pro W3"/>
              </a:rPr>
              <a:t>on</a:t>
            </a:r>
            <a:r>
              <a:rPr lang="es-419" sz="1000" b="0" i="1" noProof="0" dirty="0">
                <a:ea typeface="ヒラギノ角ゴ Pro W3"/>
                <a:cs typeface="ヒラギノ角ゴ Pro W3"/>
              </a:rPr>
              <a:t> Parenteral </a:t>
            </a:r>
            <a:r>
              <a:rPr lang="es-419" sz="1000" b="0" i="1" noProof="0" dirty="0" err="1">
                <a:ea typeface="ヒラギノ角ゴ Pro W3"/>
                <a:cs typeface="ヒラギノ角ゴ Pro W3"/>
              </a:rPr>
              <a:t>Nutrition</a:t>
            </a:r>
            <a:r>
              <a:rPr lang="es-419" sz="1000" b="0" i="1" noProof="0" dirty="0">
                <a:ea typeface="ヒラギノ角ゴ Pro W3"/>
                <a:cs typeface="ヒラギノ角ゴ Pro W3"/>
              </a:rPr>
              <a:t>: central </a:t>
            </a:r>
            <a:r>
              <a:rPr lang="es-419" sz="1000" b="0" i="1" noProof="0" dirty="0" err="1">
                <a:ea typeface="ヒラギノ角ゴ Pro W3"/>
                <a:cs typeface="ヒラギノ角ゴ Pro W3"/>
              </a:rPr>
              <a:t>venous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catheters</a:t>
            </a:r>
            <a:r>
              <a:rPr lang="es-419" sz="1000" b="0" i="1" noProof="0" dirty="0">
                <a:ea typeface="ヒラギノ角ゴ Pro W3"/>
                <a:cs typeface="ヒラギノ角ゴ Pro W3"/>
              </a:rPr>
              <a:t> (</a:t>
            </a:r>
            <a:r>
              <a:rPr lang="es-419" sz="1000" b="0" i="1" noProof="0" dirty="0" err="1">
                <a:ea typeface="ヒラギノ角ゴ Pro W3"/>
                <a:cs typeface="ヒラギノ角ゴ Pro W3"/>
              </a:rPr>
              <a:t>access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care</a:t>
            </a:r>
            <a:r>
              <a:rPr lang="es-419" sz="1000" b="0" i="1" noProof="0" dirty="0">
                <a:ea typeface="ヒラギノ角ゴ Pro W3"/>
                <a:cs typeface="ヒラギノ角ゴ Pro W3"/>
              </a:rPr>
              <a:t> diagnosis and </a:t>
            </a:r>
            <a:r>
              <a:rPr lang="es-419" sz="1000" b="0" i="1" noProof="0" dirty="0" err="1">
                <a:ea typeface="ヒラギノ角ゴ Pro W3"/>
                <a:cs typeface="ヒラギノ角ゴ Pro W3"/>
              </a:rPr>
              <a:t>therapy</a:t>
            </a:r>
            <a:r>
              <a:rPr lang="es-419" sz="1000" b="0" i="1" noProof="0" dirty="0">
                <a:ea typeface="ヒラギノ角ゴ Pro W3"/>
                <a:cs typeface="ヒラギノ角ゴ Pro W3"/>
              </a:rPr>
              <a:t> of </a:t>
            </a:r>
            <a:r>
              <a:rPr lang="es-419" sz="1000" b="0" i="1" noProof="0" dirty="0" err="1">
                <a:ea typeface="ヒラギノ角ゴ Pro W3"/>
                <a:cs typeface="ヒラギノ角ゴ Pro W3"/>
              </a:rPr>
              <a:t>complications</a:t>
            </a:r>
            <a:r>
              <a:rPr lang="es-419" sz="1000" b="0" i="1" noProof="0" dirty="0">
                <a:ea typeface="ヒラギノ角ゴ Pro W3"/>
                <a:cs typeface="ヒラギノ角ゴ Pro W3"/>
              </a:rPr>
              <a:t>). </a:t>
            </a:r>
            <a:r>
              <a:rPr lang="es-419" sz="1000" b="0" i="1" noProof="0" dirty="0" err="1">
                <a:ea typeface="ヒラギノ角ゴ Pro W3"/>
                <a:cs typeface="ヒラギノ角ゴ Pro W3"/>
              </a:rPr>
              <a:t>Clin</a:t>
            </a:r>
            <a:r>
              <a:rPr lang="es-419" sz="1000" b="0" i="1" noProof="0" dirty="0">
                <a:ea typeface="ヒラギノ角ゴ Pro W3"/>
                <a:cs typeface="ヒラギノ角ゴ Pro W3"/>
              </a:rPr>
              <a:t> </a:t>
            </a:r>
            <a:r>
              <a:rPr lang="es-419" sz="1000" b="0" i="1" noProof="0" dirty="0" err="1">
                <a:ea typeface="ヒラギノ角ゴ Pro W3"/>
                <a:cs typeface="ヒラギノ角ゴ Pro W3"/>
              </a:rPr>
              <a:t>Nutr</a:t>
            </a:r>
            <a:r>
              <a:rPr lang="es-419" sz="1000" b="0" i="1" noProof="0" dirty="0">
                <a:ea typeface="ヒラギノ角ゴ Pro W3"/>
                <a:cs typeface="ヒラギノ角ゴ Pro W3"/>
              </a:rPr>
              <a:t> 2009;28:365-377.</a:t>
            </a:r>
          </a:p>
        </p:txBody>
      </p:sp>
      <p:sp>
        <p:nvSpPr>
          <p:cNvPr id="27651"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F4CD28BF-6B98-4E9A-BA8A-6189A67AED79}" type="slidenum">
              <a:rPr lang="en-PH" sz="1200">
                <a:latin typeface="Calibri" pitchFamily="34" charset="0"/>
                <a:cs typeface="Arial" charset="0"/>
              </a:rPr>
              <a:pPr algn="r"/>
              <a:t>5</a:t>
            </a:fld>
            <a:endParaRPr lang="en-PH" sz="1200">
              <a:latin typeface="Calibri" pitchFamily="34" charset="0"/>
              <a:cs typeface="Arial" charset="0"/>
            </a:endParaRPr>
          </a:p>
        </p:txBody>
      </p:sp>
    </p:spTree>
    <p:extLst>
      <p:ext uri="{BB962C8B-B14F-4D97-AF65-F5344CB8AC3E}">
        <p14:creationId xmlns:p14="http://schemas.microsoft.com/office/powerpoint/2010/main" val="132435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r>
              <a:rPr lang="es-419" noProof="0" dirty="0">
                <a:ea typeface="ヒラギノ角ゴ Pro W3"/>
                <a:cs typeface="ヒラギノ角ゴ Pro W3"/>
              </a:rPr>
              <a:t>El acceso para NP se puede clasificar en dos categorías:</a:t>
            </a:r>
          </a:p>
          <a:p>
            <a:pPr marL="90000" indent="-97200">
              <a:buFont typeface="Arial"/>
              <a:buChar char="•"/>
            </a:pPr>
            <a:r>
              <a:rPr lang="es-419" noProof="0" dirty="0">
                <a:ea typeface="ヒラギノ角ゴ Pro W3"/>
                <a:cs typeface="ヒラギノ角ゴ Pro W3"/>
              </a:rPr>
              <a:t>Venoso central: acceso que permite la administración de nutrientes directamente en la vena cava superior o en la aurícula derecha. Este método de administración de NP ha sido llamado nutrición parenteral total (NPT).</a:t>
            </a:r>
          </a:p>
          <a:p>
            <a:pPr marL="90000" indent="-97200">
              <a:buFont typeface="Arial"/>
              <a:buChar char="•"/>
            </a:pPr>
            <a:r>
              <a:rPr lang="es-419" noProof="0" dirty="0">
                <a:ea typeface="ヒラギノ角ゴ Pro W3"/>
                <a:cs typeface="ヒラギノ角ゴ Pro W3"/>
              </a:rPr>
              <a:t>Periférico: la colocación de un catéter en las venas que no sean la vena cava superior para el suministro de nutrientes. Este método se denomina nutrición parenteral periférica (NPP).</a:t>
            </a:r>
          </a:p>
          <a:p>
            <a:endParaRPr lang="es-419" noProof="0" dirty="0">
              <a:ea typeface="ヒラギノ角ゴ Pro W3"/>
              <a:cs typeface="ヒラギノ角ゴ Pro W3"/>
            </a:endParaRPr>
          </a:p>
          <a:p>
            <a:r>
              <a:rPr lang="es-419" b="0" i="1" noProof="0" dirty="0" err="1">
                <a:ea typeface="ヒラギノ角ゴ Pro W3"/>
                <a:cs typeface="ヒラギノ角ゴ Pro W3"/>
              </a:rPr>
              <a:t>Pittiruti</a:t>
            </a:r>
            <a:r>
              <a:rPr lang="es-419" b="0" i="1" noProof="0" dirty="0">
                <a:ea typeface="ヒラギノ角ゴ Pro W3"/>
                <a:cs typeface="ヒラギノ角ゴ Pro W3"/>
              </a:rPr>
              <a:t> M, Hamilton H, </a:t>
            </a:r>
            <a:r>
              <a:rPr lang="es-419" b="0" i="1" noProof="0" dirty="0" err="1">
                <a:ea typeface="ヒラギノ角ゴ Pro W3"/>
                <a:cs typeface="ヒラギノ角ゴ Pro W3"/>
              </a:rPr>
              <a:t>Biffi</a:t>
            </a:r>
            <a:r>
              <a:rPr lang="es-419" b="0" i="1" noProof="0" dirty="0">
                <a:ea typeface="ヒラギノ角ゴ Pro W3"/>
                <a:cs typeface="ヒラギノ角ゴ Pro W3"/>
              </a:rPr>
              <a:t> R, et al. ESPEN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on</a:t>
            </a:r>
            <a:r>
              <a:rPr lang="es-419" b="0" i="1" noProof="0" dirty="0">
                <a:ea typeface="ヒラギノ角ゴ Pro W3"/>
                <a:cs typeface="ヒラギノ角ゴ Pro W3"/>
              </a:rPr>
              <a:t> Parenteral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central </a:t>
            </a:r>
            <a:r>
              <a:rPr lang="es-419" b="0" i="1" noProof="0" dirty="0" err="1">
                <a:ea typeface="ヒラギノ角ゴ Pro W3"/>
                <a:cs typeface="ヒラギノ角ゴ Pro W3"/>
              </a:rPr>
              <a:t>venous</a:t>
            </a:r>
            <a:r>
              <a:rPr lang="es-419" b="0" i="1" noProof="0" dirty="0">
                <a:ea typeface="ヒラギノ角ゴ Pro W3"/>
                <a:cs typeface="ヒラギノ角ゴ Pro W3"/>
              </a:rPr>
              <a:t> </a:t>
            </a:r>
            <a:r>
              <a:rPr lang="es-419" b="0" i="1" noProof="0" dirty="0" err="1">
                <a:ea typeface="ヒラギノ角ゴ Pro W3"/>
                <a:cs typeface="ヒラギノ角ゴ Pro W3"/>
              </a:rPr>
              <a:t>catheters</a:t>
            </a:r>
            <a:r>
              <a:rPr lang="es-419" b="0" i="1" noProof="0" dirty="0">
                <a:ea typeface="ヒラギノ角ゴ Pro W3"/>
                <a:cs typeface="ヒラギノ角ゴ Pro W3"/>
              </a:rPr>
              <a:t> (</a:t>
            </a:r>
            <a:r>
              <a:rPr lang="es-419" b="0" i="1" noProof="0" dirty="0" err="1">
                <a:ea typeface="ヒラギノ角ゴ Pro W3"/>
                <a:cs typeface="ヒラギノ角ゴ Pro W3"/>
              </a:rPr>
              <a:t>access</a:t>
            </a:r>
            <a:r>
              <a:rPr lang="es-419" b="0" i="1" noProof="0" dirty="0">
                <a:ea typeface="ヒラギノ角ゴ Pro W3"/>
                <a:cs typeface="ヒラギノ角ゴ Pro W3"/>
              </a:rPr>
              <a:t>, </a:t>
            </a:r>
            <a:r>
              <a:rPr lang="es-419" b="0" i="1" noProof="0" dirty="0" err="1">
                <a:ea typeface="ヒラギノ角ゴ Pro W3"/>
                <a:cs typeface="ヒラギノ角ゴ Pro W3"/>
              </a:rPr>
              <a:t>care</a:t>
            </a:r>
            <a:r>
              <a:rPr lang="es-419" b="0" i="1" noProof="0" dirty="0">
                <a:ea typeface="ヒラギノ角ゴ Pro W3"/>
                <a:cs typeface="ヒラギノ角ゴ Pro W3"/>
              </a:rPr>
              <a:t> diagnosis and </a:t>
            </a:r>
            <a:r>
              <a:rPr lang="es-419" b="0" i="1" noProof="0" dirty="0" err="1">
                <a:ea typeface="ヒラギノ角ゴ Pro W3"/>
                <a:cs typeface="ヒラギノ角ゴ Pro W3"/>
              </a:rPr>
              <a:t>therapy</a:t>
            </a:r>
            <a:r>
              <a:rPr lang="es-419" b="0" i="1" noProof="0" dirty="0">
                <a:ea typeface="ヒラギノ角ゴ Pro W3"/>
                <a:cs typeface="ヒラギノ角ゴ Pro W3"/>
              </a:rPr>
              <a:t> of </a:t>
            </a:r>
            <a:r>
              <a:rPr lang="es-419" b="0" i="1" noProof="0" dirty="0" err="1">
                <a:ea typeface="ヒラギノ角ゴ Pro W3"/>
                <a:cs typeface="ヒラギノ角ゴ Pro W3"/>
              </a:rPr>
              <a:t>complications</a:t>
            </a:r>
            <a:r>
              <a:rPr lang="es-419" b="0" i="1" noProof="0" dirty="0">
                <a:ea typeface="ヒラギノ角ゴ Pro W3"/>
                <a:cs typeface="ヒラギノ角ゴ Pro W3"/>
              </a:rPr>
              <a:t>). </a:t>
            </a:r>
            <a:r>
              <a:rPr lang="es-419" b="0" i="1" noProof="0" dirty="0" err="1">
                <a:ea typeface="ヒラギノ角ゴ Pro W3"/>
                <a:cs typeface="ヒラギノ角ゴ Pro W3"/>
              </a:rPr>
              <a:t>Clin</a:t>
            </a:r>
            <a:r>
              <a:rPr lang="es-419" b="0" i="1" noProof="0" dirty="0">
                <a:ea typeface="ヒラギノ角ゴ Pro W3"/>
                <a:cs typeface="ヒラギノ角ゴ Pro W3"/>
              </a:rPr>
              <a:t> </a:t>
            </a:r>
            <a:r>
              <a:rPr lang="es-419" b="0" i="1" noProof="0" dirty="0" err="1">
                <a:ea typeface="ヒラギノ角ゴ Pro W3"/>
                <a:cs typeface="ヒラギノ角ゴ Pro W3"/>
              </a:rPr>
              <a:t>Nutr</a:t>
            </a:r>
            <a:r>
              <a:rPr lang="es-419" b="0" i="1" noProof="0" dirty="0">
                <a:ea typeface="ヒラギノ角ゴ Pro W3"/>
                <a:cs typeface="ヒラギノ角ゴ Pro W3"/>
              </a:rPr>
              <a:t> 2009;28:365-377.</a:t>
            </a:r>
            <a:endParaRPr lang="es-419" sz="1000" b="0" i="1" noProof="0" dirty="0">
              <a:ea typeface="ヒラギノ角ゴ Pro W3"/>
              <a:cs typeface="ヒラギノ角ゴ Pro W3"/>
            </a:endParaRPr>
          </a:p>
        </p:txBody>
      </p:sp>
      <p:sp>
        <p:nvSpPr>
          <p:cNvPr id="29699"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774F189C-05B1-4796-81A4-22058255E40E}" type="slidenum">
              <a:rPr lang="en-PH" sz="1200">
                <a:latin typeface="Calibri" pitchFamily="34" charset="0"/>
                <a:cs typeface="Arial" charset="0"/>
              </a:rPr>
              <a:pPr algn="r"/>
              <a:t>6</a:t>
            </a:fld>
            <a:endParaRPr lang="en-PH" sz="1200">
              <a:latin typeface="Calibri" pitchFamily="34" charset="0"/>
              <a:cs typeface="Arial" charset="0"/>
            </a:endParaRPr>
          </a:p>
        </p:txBody>
      </p:sp>
    </p:spTree>
    <p:extLst>
      <p:ext uri="{BB962C8B-B14F-4D97-AF65-F5344CB8AC3E}">
        <p14:creationId xmlns:p14="http://schemas.microsoft.com/office/powerpoint/2010/main" val="1362884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a:ln/>
        </p:spPr>
      </p:sp>
      <p:sp>
        <p:nvSpPr>
          <p:cNvPr id="31746" name="Rectangle 3"/>
          <p:cNvSpPr>
            <a:spLocks noGrp="1"/>
          </p:cNvSpPr>
          <p:nvPr>
            <p:ph type="body" idx="1"/>
          </p:nvPr>
        </p:nvSpPr>
        <p:spPr>
          <a:noFill/>
          <a:ln/>
        </p:spPr>
        <p:txBody>
          <a:bodyPr/>
          <a:lstStyle/>
          <a:p>
            <a:r>
              <a:rPr lang="es-419" noProof="0" dirty="0">
                <a:ea typeface="ヒラギノ角ゴ Pro W3"/>
                <a:cs typeface="ヒラギノ角ゴ Pro W3"/>
              </a:rPr>
              <a:t>La vena subclavia es el sitio preferido para el acceso venoso central, pero pueden ser utilizados otros sitios venosos.</a:t>
            </a:r>
          </a:p>
          <a:p>
            <a:r>
              <a:rPr lang="es-419" noProof="0" dirty="0">
                <a:ea typeface="ヒラギノ角ゴ Pro W3"/>
                <a:cs typeface="ヒラギノ角ゴ Pro W3"/>
              </a:rPr>
              <a:t>La selección de Catéter Venoso Central (CVC) se basa en parte en la duración esperada de la nutrición parenteral. El catéter sin túnel insertado por vía percutánea y el Catéter Central de Inserción Periférica (CCIP) son adecuados para el uso continuo de corto y mediano plazo (días). El CCIP está relacionado con menos complicaciones mecánicas e infecciones que el CVC. Típicamente se inserta en la vena cefálica o basílica y se avanza hasta la vena cava superior.</a:t>
            </a:r>
          </a:p>
          <a:p>
            <a:r>
              <a:rPr lang="es-419" noProof="0" dirty="0">
                <a:ea typeface="ヒラギノ角ゴ Pro W3"/>
                <a:cs typeface="ヒラギノ角ゴ Pro W3"/>
              </a:rPr>
              <a:t>Debido a que el CCIP interfiere con el uso de la mano en la que se inserta, hace difícil el cuidado personal, lo cual puede ser una desventaja potencial para el cuidado en casa.</a:t>
            </a:r>
          </a:p>
          <a:p>
            <a:endParaRPr lang="es-419" noProof="0" dirty="0">
              <a:ea typeface="ヒラギノ角ゴ Pro W3"/>
              <a:cs typeface="ヒラギノ角ゴ Pro W3"/>
            </a:endParaRPr>
          </a:p>
          <a:p>
            <a:r>
              <a:rPr lang="es-419" b="0" i="1" noProof="0" dirty="0" err="1">
                <a:ea typeface="ヒラギノ角ゴ Pro W3"/>
                <a:cs typeface="ヒラギノ角ゴ Pro W3"/>
              </a:rPr>
              <a:t>Pittiruti</a:t>
            </a:r>
            <a:r>
              <a:rPr lang="es-419" b="0" i="1" noProof="0" dirty="0">
                <a:ea typeface="ヒラギノ角ゴ Pro W3"/>
                <a:cs typeface="ヒラギノ角ゴ Pro W3"/>
              </a:rPr>
              <a:t> M, Hamilton H, </a:t>
            </a:r>
            <a:r>
              <a:rPr lang="es-419" b="0" i="1" noProof="0" dirty="0" err="1">
                <a:ea typeface="ヒラギノ角ゴ Pro W3"/>
                <a:cs typeface="ヒラギノ角ゴ Pro W3"/>
              </a:rPr>
              <a:t>Biffi</a:t>
            </a:r>
            <a:r>
              <a:rPr lang="es-419" b="0" i="1" noProof="0" dirty="0">
                <a:ea typeface="ヒラギノ角ゴ Pro W3"/>
                <a:cs typeface="ヒラギノ角ゴ Pro W3"/>
              </a:rPr>
              <a:t> R, et al. ESPEN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on</a:t>
            </a:r>
            <a:r>
              <a:rPr lang="es-419" b="0" i="1" noProof="0" dirty="0">
                <a:ea typeface="ヒラギノ角ゴ Pro W3"/>
                <a:cs typeface="ヒラギノ角ゴ Pro W3"/>
              </a:rPr>
              <a:t> Parenteral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central </a:t>
            </a:r>
            <a:r>
              <a:rPr lang="es-419" b="0" i="1" noProof="0" dirty="0" err="1">
                <a:ea typeface="ヒラギノ角ゴ Pro W3"/>
                <a:cs typeface="ヒラギノ角ゴ Pro W3"/>
              </a:rPr>
              <a:t>venous</a:t>
            </a:r>
            <a:r>
              <a:rPr lang="es-419" b="0" i="1" noProof="0" dirty="0">
                <a:ea typeface="ヒラギノ角ゴ Pro W3"/>
                <a:cs typeface="ヒラギノ角ゴ Pro W3"/>
              </a:rPr>
              <a:t> </a:t>
            </a:r>
            <a:r>
              <a:rPr lang="es-419" b="0" i="1" noProof="0" dirty="0" err="1">
                <a:ea typeface="ヒラギノ角ゴ Pro W3"/>
                <a:cs typeface="ヒラギノ角ゴ Pro W3"/>
              </a:rPr>
              <a:t>catheters</a:t>
            </a:r>
            <a:r>
              <a:rPr lang="es-419" b="0" i="1" noProof="0" dirty="0">
                <a:ea typeface="ヒラギノ角ゴ Pro W3"/>
                <a:cs typeface="ヒラギノ角ゴ Pro W3"/>
              </a:rPr>
              <a:t> (</a:t>
            </a:r>
            <a:r>
              <a:rPr lang="es-419" b="0" i="1" noProof="0" dirty="0" err="1">
                <a:ea typeface="ヒラギノ角ゴ Pro W3"/>
                <a:cs typeface="ヒラギノ角ゴ Pro W3"/>
              </a:rPr>
              <a:t>access</a:t>
            </a:r>
            <a:r>
              <a:rPr lang="es-419" b="0" i="1" noProof="0" dirty="0">
                <a:ea typeface="ヒラギノ角ゴ Pro W3"/>
                <a:cs typeface="ヒラギノ角ゴ Pro W3"/>
              </a:rPr>
              <a:t>, </a:t>
            </a:r>
            <a:r>
              <a:rPr lang="es-419" b="0" i="1" noProof="0" dirty="0" err="1">
                <a:ea typeface="ヒラギノ角ゴ Pro W3"/>
                <a:cs typeface="ヒラギノ角ゴ Pro W3"/>
              </a:rPr>
              <a:t>care</a:t>
            </a:r>
            <a:r>
              <a:rPr lang="es-419" b="0" i="1" noProof="0" dirty="0">
                <a:ea typeface="ヒラギノ角ゴ Pro W3"/>
                <a:cs typeface="ヒラギノ角ゴ Pro W3"/>
              </a:rPr>
              <a:t> diagnosis and </a:t>
            </a:r>
            <a:r>
              <a:rPr lang="es-419" b="0" i="1" noProof="0" dirty="0" err="1">
                <a:ea typeface="ヒラギノ角ゴ Pro W3"/>
                <a:cs typeface="ヒラギノ角ゴ Pro W3"/>
              </a:rPr>
              <a:t>therapy</a:t>
            </a:r>
            <a:r>
              <a:rPr lang="es-419" b="0" i="1" noProof="0" dirty="0">
                <a:ea typeface="ヒラギノ角ゴ Pro W3"/>
                <a:cs typeface="ヒラギノ角ゴ Pro W3"/>
              </a:rPr>
              <a:t> of </a:t>
            </a:r>
            <a:r>
              <a:rPr lang="es-419" b="0" i="1" noProof="0" dirty="0" err="1">
                <a:ea typeface="ヒラギノ角ゴ Pro W3"/>
                <a:cs typeface="ヒラギノ角ゴ Pro W3"/>
              </a:rPr>
              <a:t>complications</a:t>
            </a:r>
            <a:r>
              <a:rPr lang="es-419" b="0" i="1" noProof="0" dirty="0">
                <a:ea typeface="ヒラギノ角ゴ Pro W3"/>
                <a:cs typeface="ヒラギノ角ゴ Pro W3"/>
              </a:rPr>
              <a:t>). </a:t>
            </a:r>
            <a:r>
              <a:rPr lang="es-419" b="0" i="1" noProof="0" dirty="0" err="1">
                <a:ea typeface="ヒラギノ角ゴ Pro W3"/>
                <a:cs typeface="ヒラギノ角ゴ Pro W3"/>
              </a:rPr>
              <a:t>Clin</a:t>
            </a:r>
            <a:r>
              <a:rPr lang="es-419" b="0" i="1" noProof="0" dirty="0">
                <a:ea typeface="ヒラギノ角ゴ Pro W3"/>
                <a:cs typeface="ヒラギノ角ゴ Pro W3"/>
              </a:rPr>
              <a:t> </a:t>
            </a:r>
            <a:r>
              <a:rPr lang="es-419" b="0" i="1" noProof="0" dirty="0" err="1">
                <a:ea typeface="ヒラギノ角ゴ Pro W3"/>
                <a:cs typeface="ヒラギノ角ゴ Pro W3"/>
              </a:rPr>
              <a:t>Nutr</a:t>
            </a:r>
            <a:r>
              <a:rPr lang="es-419" b="0" i="1" noProof="0" dirty="0">
                <a:ea typeface="ヒラギノ角ゴ Pro W3"/>
                <a:cs typeface="ヒラギノ角ゴ Pro W3"/>
              </a:rPr>
              <a:t> 2009;28:365-377</a:t>
            </a:r>
          </a:p>
        </p:txBody>
      </p:sp>
    </p:spTree>
    <p:extLst>
      <p:ext uri="{BB962C8B-B14F-4D97-AF65-F5344CB8AC3E}">
        <p14:creationId xmlns:p14="http://schemas.microsoft.com/office/powerpoint/2010/main" val="2836725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p:spPr>
        <p:txBody>
          <a:bodyPr/>
          <a:lstStyle/>
          <a:p>
            <a:r>
              <a:rPr lang="es-419" noProof="0" dirty="0">
                <a:ea typeface="ヒラギノ角ゴ Pro W3"/>
                <a:cs typeface="ヒラギノ角ゴ Pro W3"/>
              </a:rPr>
              <a:t>Aunque la NP puede ser una terapia que salva vidas, se asocia con complicaciones graves. Las complicaciones metabólicas son más frecuentes en los pacientes críticamente enfermos y suelen estar relacionados con el suministro de glucosa (híper o hipoglicemia), desequilibrio electrolítico, retención de nitrogenados (azoemia </a:t>
            </a:r>
            <a:r>
              <a:rPr lang="es-419" noProof="0" dirty="0" err="1">
                <a:ea typeface="ヒラギノ角ゴ Pro W3"/>
                <a:cs typeface="ヒラギノ角ゴ Pro W3"/>
              </a:rPr>
              <a:t>prerrenal</a:t>
            </a:r>
            <a:r>
              <a:rPr lang="es-419" noProof="0" dirty="0">
                <a:ea typeface="ヒラギノ角ゴ Pro W3"/>
                <a:cs typeface="ヒラギノ角ゴ Pro W3"/>
              </a:rPr>
              <a:t>), y alteraciones en el equilibrio ácido-base.</a:t>
            </a:r>
          </a:p>
          <a:p>
            <a:endParaRPr lang="es-419" noProof="0" dirty="0">
              <a:ea typeface="ヒラギノ角ゴ Pro W3"/>
              <a:cs typeface="ヒラギノ角ゴ Pro W3"/>
            </a:endParaRPr>
          </a:p>
          <a:p>
            <a:r>
              <a:rPr lang="es-419" b="0" i="1" noProof="0" dirty="0" err="1">
                <a:ea typeface="ヒラギノ角ゴ Pro W3"/>
                <a:cs typeface="ヒラギノ角ゴ Pro W3"/>
              </a:rPr>
              <a:t>Hartl</a:t>
            </a:r>
            <a:r>
              <a:rPr lang="es-419" b="0" i="1" noProof="0" dirty="0">
                <a:ea typeface="ヒラギノ角ゴ Pro W3"/>
                <a:cs typeface="ヒラギノ角ゴ Pro W3"/>
              </a:rPr>
              <a:t> WH, </a:t>
            </a:r>
            <a:r>
              <a:rPr lang="es-419" b="0" i="1" noProof="0" dirty="0" err="1">
                <a:ea typeface="ヒラギノ角ゴ Pro W3"/>
                <a:cs typeface="ヒラギノ角ゴ Pro W3"/>
              </a:rPr>
              <a:t>Jauch</a:t>
            </a:r>
            <a:r>
              <a:rPr lang="es-419" b="0" i="1" noProof="0" dirty="0">
                <a:ea typeface="ヒラギノ角ゴ Pro W3"/>
                <a:cs typeface="ヒラギノ角ゴ Pro W3"/>
              </a:rPr>
              <a:t> KW, </a:t>
            </a:r>
            <a:r>
              <a:rPr lang="es-419" b="0" i="1" noProof="0" dirty="0" err="1">
                <a:ea typeface="ヒラギノ角ゴ Pro W3"/>
                <a:cs typeface="ヒラギノ角ゴ Pro W3"/>
              </a:rPr>
              <a:t>Parhofer</a:t>
            </a:r>
            <a:r>
              <a:rPr lang="es-419" b="0" i="1" noProof="0" dirty="0">
                <a:ea typeface="ヒラギノ角ゴ Pro W3"/>
                <a:cs typeface="ヒラギノ角ゴ Pro W3"/>
              </a:rPr>
              <a:t> K, et al. </a:t>
            </a:r>
            <a:r>
              <a:rPr lang="es-419" b="0" i="1" noProof="0" dirty="0" err="1">
                <a:ea typeface="ヒラギノ角ゴ Pro W3"/>
                <a:cs typeface="ヒラギノ角ゴ Pro W3"/>
              </a:rPr>
              <a:t>Complications</a:t>
            </a:r>
            <a:r>
              <a:rPr lang="es-419" b="0" i="1" noProof="0" dirty="0">
                <a:ea typeface="ヒラギノ角ゴ Pro W3"/>
                <a:cs typeface="ヒラギノ角ゴ Pro W3"/>
              </a:rPr>
              <a:t> and </a:t>
            </a:r>
            <a:r>
              <a:rPr lang="es-419" b="0" i="1" noProof="0" dirty="0" err="1">
                <a:ea typeface="ヒラギノ角ゴ Pro W3"/>
                <a:cs typeface="ヒラギノ角ゴ Pro W3"/>
              </a:rPr>
              <a:t>monitoring</a:t>
            </a:r>
            <a:r>
              <a:rPr lang="es-419" b="0" i="1" noProof="0" dirty="0">
                <a:ea typeface="ヒラギノ角ゴ Pro W3"/>
                <a:cs typeface="ヒラギノ角ゴ Pro W3"/>
              </a:rPr>
              <a:t> - </a:t>
            </a:r>
            <a:r>
              <a:rPr lang="es-419" b="0" i="1" noProof="0" dirty="0" err="1">
                <a:ea typeface="ヒラギノ角ゴ Pro W3"/>
                <a:cs typeface="ヒラギノ角ゴ Pro W3"/>
              </a:rPr>
              <a:t>Guidelines</a:t>
            </a:r>
            <a:r>
              <a:rPr lang="es-419" b="0" i="1" noProof="0" dirty="0">
                <a:ea typeface="ヒラギノ角ゴ Pro W3"/>
                <a:cs typeface="ヒラギノ角ゴ Pro W3"/>
              </a:rPr>
              <a:t> </a:t>
            </a:r>
            <a:r>
              <a:rPr lang="es-419" b="0" i="1" noProof="0" dirty="0" err="1">
                <a:ea typeface="ヒラギノ角ゴ Pro W3"/>
                <a:cs typeface="ヒラギノ角ゴ Pro W3"/>
              </a:rPr>
              <a:t>on</a:t>
            </a:r>
            <a:r>
              <a:rPr lang="es-419" b="0" i="1" noProof="0" dirty="0">
                <a:ea typeface="ヒラギノ角ゴ Pro W3"/>
                <a:cs typeface="ヒラギノ角ゴ Pro W3"/>
              </a:rPr>
              <a:t> Parenteral </a:t>
            </a:r>
            <a:r>
              <a:rPr lang="es-419" b="0" i="1" noProof="0" dirty="0" err="1">
                <a:ea typeface="ヒラギノ角ゴ Pro W3"/>
                <a:cs typeface="ヒラギノ角ゴ Pro W3"/>
              </a:rPr>
              <a:t>Nutrition</a:t>
            </a:r>
            <a:r>
              <a:rPr lang="es-419" b="0" i="1" noProof="0" dirty="0">
                <a:ea typeface="ヒラギノ角ゴ Pro W3"/>
                <a:cs typeface="ヒラギノ角ゴ Pro W3"/>
              </a:rPr>
              <a:t>, </a:t>
            </a:r>
            <a:r>
              <a:rPr lang="es-419" b="0" i="1" noProof="0" dirty="0" err="1">
                <a:ea typeface="ヒラギノ角ゴ Pro W3"/>
                <a:cs typeface="ヒラギノ角ゴ Pro W3"/>
              </a:rPr>
              <a:t>Chapter</a:t>
            </a:r>
            <a:r>
              <a:rPr lang="es-419" b="0" i="1" noProof="0" dirty="0">
                <a:ea typeface="ヒラギノ角ゴ Pro W3"/>
                <a:cs typeface="ヒラギノ角ゴ Pro W3"/>
              </a:rPr>
              <a:t> 11. </a:t>
            </a:r>
            <a:r>
              <a:rPr lang="es-419" b="0" i="1" noProof="0" dirty="0" err="1">
                <a:ea typeface="ヒラギノ角ゴ Pro W3"/>
                <a:cs typeface="ヒラギノ角ゴ Pro W3"/>
              </a:rPr>
              <a:t>Ger</a:t>
            </a:r>
            <a:r>
              <a:rPr lang="es-419" b="0" i="1" noProof="0" dirty="0">
                <a:ea typeface="ヒラギノ角ゴ Pro W3"/>
                <a:cs typeface="ヒラギノ角ゴ Pro W3"/>
              </a:rPr>
              <a:t> </a:t>
            </a:r>
            <a:r>
              <a:rPr lang="es-419" b="0" i="1" noProof="0" dirty="0" err="1">
                <a:ea typeface="ヒラギノ角ゴ Pro W3"/>
                <a:cs typeface="ヒラギノ角ゴ Pro W3"/>
              </a:rPr>
              <a:t>Med</a:t>
            </a:r>
            <a:r>
              <a:rPr lang="es-419" b="0" i="1" noProof="0" dirty="0">
                <a:ea typeface="ヒラギノ角ゴ Pro W3"/>
                <a:cs typeface="ヒラギノ角ゴ Pro W3"/>
              </a:rPr>
              <a:t> </a:t>
            </a:r>
            <a:r>
              <a:rPr lang="es-419" b="0" i="1" noProof="0" dirty="0" err="1">
                <a:ea typeface="ヒラギノ角ゴ Pro W3"/>
                <a:cs typeface="ヒラギノ角ゴ Pro W3"/>
              </a:rPr>
              <a:t>Sci</a:t>
            </a:r>
            <a:r>
              <a:rPr lang="es-419" b="0" i="1" noProof="0" dirty="0">
                <a:ea typeface="ヒラギノ角ゴ Pro W3"/>
                <a:cs typeface="ヒラギノ角ゴ Pro W3"/>
              </a:rPr>
              <a:t> 2009;7:Doc17. DOI: 10.3205/000076, URN: </a:t>
            </a:r>
            <a:r>
              <a:rPr lang="es-419" b="0" i="1" noProof="0" dirty="0" err="1">
                <a:ea typeface="ヒラギノ角ゴ Pro W3"/>
                <a:cs typeface="ヒラギノ角ゴ Pro W3"/>
              </a:rPr>
              <a:t>urn</a:t>
            </a:r>
            <a:r>
              <a:rPr lang="es-419" b="0" i="1" noProof="0" dirty="0">
                <a:ea typeface="ヒラギノ角ゴ Pro W3"/>
                <a:cs typeface="ヒラギノ角ゴ Pro W3"/>
              </a:rPr>
              <a:t>: </a:t>
            </a:r>
            <a:r>
              <a:rPr lang="es-419" b="0" i="1" noProof="0" dirty="0" err="1">
                <a:ea typeface="ヒラギノ角ゴ Pro W3"/>
                <a:cs typeface="ヒラギノ角ゴ Pro W3"/>
              </a:rPr>
              <a:t>nbn</a:t>
            </a:r>
            <a:r>
              <a:rPr lang="es-419" b="0" i="1" noProof="0" dirty="0">
                <a:ea typeface="ヒラギノ角ゴ Pro W3"/>
                <a:cs typeface="ヒラギノ角ゴ Pro W3"/>
              </a:rPr>
              <a:t>: de: 0183-0000768.</a:t>
            </a:r>
            <a:endParaRPr lang="es-419" sz="1000" b="0" i="1" noProof="0" dirty="0">
              <a:ea typeface="ヒラギノ角ゴ Pro W3"/>
              <a:cs typeface="ヒラギノ角ゴ Pro W3"/>
            </a:endParaRPr>
          </a:p>
          <a:p>
            <a:endParaRPr lang="en-PH" dirty="0">
              <a:ea typeface="ヒラギノ角ゴ Pro W3"/>
              <a:cs typeface="ヒラギノ角ゴ Pro W3"/>
            </a:endParaRPr>
          </a:p>
        </p:txBody>
      </p:sp>
      <p:sp>
        <p:nvSpPr>
          <p:cNvPr id="33795"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anchor="b"/>
          <a:lstStyle/>
          <a:p>
            <a:pPr algn="r"/>
            <a:fld id="{13CE1AC8-E085-4A90-9499-07C7E19B3D2A}" type="slidenum">
              <a:rPr lang="en-PH" sz="1200">
                <a:latin typeface="Calibri" pitchFamily="34" charset="0"/>
                <a:cs typeface="Arial" charset="0"/>
              </a:rPr>
              <a:pPr algn="r"/>
              <a:t>8</a:t>
            </a:fld>
            <a:endParaRPr lang="en-PH" sz="1200">
              <a:latin typeface="Calibri" pitchFamily="34" charset="0"/>
              <a:cs typeface="Arial" charset="0"/>
            </a:endParaRPr>
          </a:p>
        </p:txBody>
      </p:sp>
    </p:spTree>
    <p:extLst>
      <p:ext uri="{BB962C8B-B14F-4D97-AF65-F5344CB8AC3E}">
        <p14:creationId xmlns:p14="http://schemas.microsoft.com/office/powerpoint/2010/main" val="203420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anchor="b"/>
          <a:lstStyle/>
          <a:p>
            <a:pPr algn="r"/>
            <a:fld id="{411E3236-855E-4590-8D84-4D710F6A1850}" type="slidenum">
              <a:rPr lang="en-US" sz="1200">
                <a:latin typeface="Calibri" pitchFamily="34" charset="0"/>
                <a:cs typeface="Arial" charset="0"/>
              </a:rPr>
              <a:pPr algn="r"/>
              <a:t>9</a:t>
            </a:fld>
            <a:endParaRPr lang="en-US" sz="1200">
              <a:latin typeface="Calibri" pitchFamily="34" charset="0"/>
              <a:cs typeface="Arial"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r>
              <a:rPr lang="es-419" noProof="0" dirty="0">
                <a:ea typeface="ヒラギノ角ゴ Pro W3"/>
                <a:cs typeface="ヒラギノ角ゴ Pro W3"/>
              </a:rPr>
              <a:t>El manejo adecuado de la NP requiere un monitoreo de rutina para prevenir las complicaciones y permitir la detección temprana de problemas. El control de parámetros, que se muestra en ésta diapositiva, incluye pruebas de laboratorio para detectar posibles problemas, como el desequilibrio de líquidos y electrolitos, híper o hipoglicemia, (más frecuente que con la nutrición enteral), trastornos hepáticos, y problemas de aclaramiento de triglicéridos.</a:t>
            </a:r>
          </a:p>
          <a:p>
            <a:r>
              <a:rPr lang="es-419" noProof="0" dirty="0">
                <a:ea typeface="ヒラギノ角ゴ Pro W3"/>
                <a:cs typeface="ヒラギノ角ゴ Pro W3"/>
              </a:rPr>
              <a:t>Los pacientes requieren monitoreo menos frecuente después de haberse estabilizado la NP.</a:t>
            </a:r>
          </a:p>
        </p:txBody>
      </p:sp>
    </p:spTree>
    <p:extLst>
      <p:ext uri="{BB962C8B-B14F-4D97-AF65-F5344CB8AC3E}">
        <p14:creationId xmlns:p14="http://schemas.microsoft.com/office/powerpoint/2010/main" val="277798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0288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4228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18200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55651" y="304800"/>
            <a:ext cx="10678583"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Imagen 4">
            <a:extLst>
              <a:ext uri="{FF2B5EF4-FFF2-40B4-BE49-F238E27FC236}">
                <a16:creationId xmlns:a16="http://schemas.microsoft.com/office/drawing/2014/main" id="{0DBFF1BF-AE9D-E548-91F0-153B933105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4725446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57"/>
            <a:ext cx="12193526" cy="6857143"/>
          </a:xfrm>
          <a:prstGeom prst="rect">
            <a:avLst/>
          </a:prstGeom>
        </p:spPr>
      </p:pic>
    </p:spTree>
    <p:extLst>
      <p:ext uri="{BB962C8B-B14F-4D97-AF65-F5344CB8AC3E}">
        <p14:creationId xmlns:p14="http://schemas.microsoft.com/office/powerpoint/2010/main" val="325805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17314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t>25/09/20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50810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t>25/09/20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6858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t>25/09/20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0543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t>25/09/20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C29DFD6-0408-4F50-AD43-A578F038F630}" type="slidenum">
              <a:rPr lang="es-CO" smtClean="0"/>
              <a:t>‹Nº›</a:t>
            </a:fld>
            <a:endParaRPr lang="es-CO"/>
          </a:p>
        </p:txBody>
      </p:sp>
      <p:pic>
        <p:nvPicPr>
          <p:cNvPr id="6" name="Imagen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57"/>
            <a:ext cx="12193526" cy="6857143"/>
          </a:xfrm>
          <a:prstGeom prst="rect">
            <a:avLst/>
          </a:prstGeom>
        </p:spPr>
      </p:pic>
    </p:spTree>
    <p:extLst>
      <p:ext uri="{BB962C8B-B14F-4D97-AF65-F5344CB8AC3E}">
        <p14:creationId xmlns:p14="http://schemas.microsoft.com/office/powerpoint/2010/main" val="130331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25/09/20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0534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25/09/20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2923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t>25/09/20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t>‹Nº›</a:t>
            </a:fld>
            <a:endParaRPr lang="es-CO"/>
          </a:p>
        </p:txBody>
      </p:sp>
    </p:spTree>
    <p:extLst>
      <p:ext uri="{BB962C8B-B14F-4D97-AF65-F5344CB8AC3E}">
        <p14:creationId xmlns:p14="http://schemas.microsoft.com/office/powerpoint/2010/main" val="22353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doi.org/10.3390/nu9121278"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7718334" y="1095261"/>
            <a:ext cx="4961660" cy="1289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3000" b="1" dirty="0">
                <a:solidFill>
                  <a:schemeClr val="bg1"/>
                </a:solidFill>
                <a:latin typeface="Verdana" panose="020B0604030504040204" pitchFamily="34" charset="0"/>
                <a:ea typeface="Verdana" panose="020B0604030504040204" pitchFamily="34" charset="0"/>
              </a:rPr>
              <a:t>CUIDADO CRÍTICO</a:t>
            </a:r>
          </a:p>
        </p:txBody>
      </p:sp>
      <p:sp>
        <p:nvSpPr>
          <p:cNvPr id="4" name="Marcador de contenido 2"/>
          <p:cNvSpPr txBox="1">
            <a:spLocks/>
          </p:cNvSpPr>
          <p:nvPr/>
        </p:nvSpPr>
        <p:spPr>
          <a:xfrm>
            <a:off x="7546884" y="3502430"/>
            <a:ext cx="4000681" cy="18743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3200" b="1" dirty="0">
                <a:solidFill>
                  <a:schemeClr val="bg1"/>
                </a:solidFill>
                <a:latin typeface="Arial" panose="020B0604020202020204" pitchFamily="34" charset="0"/>
                <a:cs typeface="Arial" panose="020B0604020202020204" pitchFamily="34" charset="0"/>
              </a:rPr>
              <a:t>Visión General de la Nutrición Parenteral en el Paciente Crítico</a:t>
            </a:r>
          </a:p>
        </p:txBody>
      </p:sp>
    </p:spTree>
    <p:extLst>
      <p:ext uri="{BB962C8B-B14F-4D97-AF65-F5344CB8AC3E}">
        <p14:creationId xmlns:p14="http://schemas.microsoft.com/office/powerpoint/2010/main" val="313978464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a:spLocks noGrp="1"/>
          </p:cNvSpPr>
          <p:nvPr>
            <p:ph idx="4294967295"/>
          </p:nvPr>
        </p:nvSpPr>
        <p:spPr>
          <a:xfrm>
            <a:off x="2534913" y="2049454"/>
            <a:ext cx="3322637" cy="2906808"/>
          </a:xfrm>
        </p:spPr>
        <p:txBody>
          <a:bodyPr/>
          <a:lstStyle/>
          <a:p>
            <a:pPr marL="342900" indent="-342900">
              <a:spcBef>
                <a:spcPct val="0"/>
              </a:spcBef>
              <a:spcAft>
                <a:spcPts val="600"/>
              </a:spcAft>
            </a:pPr>
            <a:r>
              <a:rPr lang="es-CO" dirty="0">
                <a:solidFill>
                  <a:srgbClr val="185BA1"/>
                </a:solidFill>
                <a:latin typeface="Arial" panose="020B0604020202020204" pitchFamily="34" charset="0"/>
                <a:ea typeface="ヒラギノ角ゴ Pro W3"/>
                <a:cs typeface="Arial" panose="020B0604020202020204" pitchFamily="34" charset="0"/>
              </a:rPr>
              <a:t>Neumotórax </a:t>
            </a:r>
          </a:p>
          <a:p>
            <a:pPr marL="342900" indent="-342900">
              <a:spcBef>
                <a:spcPct val="0"/>
              </a:spcBef>
              <a:spcAft>
                <a:spcPts val="600"/>
              </a:spcAft>
            </a:pPr>
            <a:r>
              <a:rPr lang="es-CO" dirty="0">
                <a:solidFill>
                  <a:srgbClr val="185BA1"/>
                </a:solidFill>
                <a:latin typeface="Arial" panose="020B0604020202020204" pitchFamily="34" charset="0"/>
                <a:ea typeface="ヒラギノ角ゴ Pro W3"/>
                <a:cs typeface="Arial" panose="020B0604020202020204" pitchFamily="34" charset="0"/>
              </a:rPr>
              <a:t>Quilotórax</a:t>
            </a:r>
          </a:p>
          <a:p>
            <a:pPr marL="342900" indent="-342900">
              <a:spcBef>
                <a:spcPct val="0"/>
              </a:spcBef>
              <a:spcAft>
                <a:spcPts val="600"/>
              </a:spcAft>
            </a:pPr>
            <a:r>
              <a:rPr lang="es-CO" dirty="0">
                <a:solidFill>
                  <a:srgbClr val="185BA1"/>
                </a:solidFill>
                <a:latin typeface="Arial" panose="020B0604020202020204" pitchFamily="34" charset="0"/>
                <a:ea typeface="ヒラギノ角ゴ Pro W3"/>
                <a:cs typeface="Arial" panose="020B0604020202020204" pitchFamily="34" charset="0"/>
              </a:rPr>
              <a:t>Hemotórax</a:t>
            </a:r>
          </a:p>
          <a:p>
            <a:pPr marL="342900" indent="-342900">
              <a:spcBef>
                <a:spcPct val="0"/>
              </a:spcBef>
              <a:spcAft>
                <a:spcPts val="600"/>
              </a:spcAft>
            </a:pPr>
            <a:r>
              <a:rPr lang="es-CO" dirty="0">
                <a:solidFill>
                  <a:srgbClr val="185BA1"/>
                </a:solidFill>
                <a:latin typeface="Arial" panose="020B0604020202020204" pitchFamily="34" charset="0"/>
                <a:ea typeface="ヒラギノ角ゴ Pro W3"/>
                <a:cs typeface="Arial" panose="020B0604020202020204" pitchFamily="34" charset="0"/>
              </a:rPr>
              <a:t>Émbolo de aire </a:t>
            </a:r>
          </a:p>
          <a:p>
            <a:pPr marL="342900" indent="-342900">
              <a:spcBef>
                <a:spcPct val="0"/>
              </a:spcBef>
              <a:spcAft>
                <a:spcPts val="600"/>
              </a:spcAft>
            </a:pPr>
            <a:r>
              <a:rPr lang="es-CO" dirty="0">
                <a:solidFill>
                  <a:srgbClr val="185BA1"/>
                </a:solidFill>
                <a:latin typeface="Arial" panose="020B0604020202020204" pitchFamily="34" charset="0"/>
                <a:ea typeface="ヒラギノ角ゴ Pro W3"/>
                <a:cs typeface="Arial" panose="020B0604020202020204" pitchFamily="34" charset="0"/>
              </a:rPr>
              <a:t>Punción arterial</a:t>
            </a:r>
          </a:p>
          <a:p>
            <a:pPr marL="342900" indent="-342900">
              <a:spcBef>
                <a:spcPct val="0"/>
              </a:spcBef>
              <a:spcAft>
                <a:spcPts val="600"/>
              </a:spcAft>
            </a:pPr>
            <a:r>
              <a:rPr lang="es-CO" dirty="0">
                <a:solidFill>
                  <a:srgbClr val="185BA1"/>
                </a:solidFill>
                <a:latin typeface="Arial" panose="020B0604020202020204" pitchFamily="34" charset="0"/>
                <a:ea typeface="ヒラギノ角ゴ Pro W3"/>
                <a:cs typeface="Arial" panose="020B0604020202020204" pitchFamily="34" charset="0"/>
              </a:rPr>
              <a:t>Lesión nerviosa</a:t>
            </a:r>
          </a:p>
        </p:txBody>
      </p:sp>
      <p:sp>
        <p:nvSpPr>
          <p:cNvPr id="36866" name="TextBox 5"/>
          <p:cNvSpPr txBox="1">
            <a:spLocks noChangeArrowheads="1"/>
          </p:cNvSpPr>
          <p:nvPr/>
        </p:nvSpPr>
        <p:spPr bwMode="auto">
          <a:xfrm>
            <a:off x="6393873" y="5084178"/>
            <a:ext cx="3581400" cy="584776"/>
          </a:xfrm>
          <a:prstGeom prst="rect">
            <a:avLst/>
          </a:prstGeom>
          <a:noFill/>
          <a:ln w="9525">
            <a:noFill/>
            <a:miter lim="800000"/>
            <a:headEnd/>
            <a:tailEnd/>
          </a:ln>
        </p:spPr>
        <p:txBody>
          <a:bodyPr>
            <a:spAutoFit/>
          </a:bodyPr>
          <a:lstStyle/>
          <a:p>
            <a:pPr algn="ctr"/>
            <a:r>
              <a:rPr lang="es-CO" sz="1600" b="1" dirty="0">
                <a:solidFill>
                  <a:srgbClr val="185BA1"/>
                </a:solidFill>
                <a:latin typeface="Arial" panose="020B0604020202020204" pitchFamily="34" charset="0"/>
                <a:cs typeface="Arial" panose="020B0604020202020204" pitchFamily="34" charset="0"/>
              </a:rPr>
              <a:t>Perforación  vascular por CVC</a:t>
            </a:r>
          </a:p>
          <a:p>
            <a:pPr algn="ctr"/>
            <a:r>
              <a:rPr lang="es-CO" sz="1600" b="1" dirty="0">
                <a:solidFill>
                  <a:srgbClr val="185BA1"/>
                </a:solidFill>
                <a:latin typeface="Arial" panose="020B0604020202020204" pitchFamily="34" charset="0"/>
                <a:cs typeface="Arial" panose="020B0604020202020204" pitchFamily="34" charset="0"/>
              </a:rPr>
              <a:t>mal posicionado</a:t>
            </a:r>
          </a:p>
        </p:txBody>
      </p:sp>
      <p:sp>
        <p:nvSpPr>
          <p:cNvPr id="36867" name="TextBox 6"/>
          <p:cNvSpPr txBox="1">
            <a:spLocks noChangeArrowheads="1"/>
          </p:cNvSpPr>
          <p:nvPr/>
        </p:nvSpPr>
        <p:spPr bwMode="auto">
          <a:xfrm>
            <a:off x="2011309" y="5668954"/>
            <a:ext cx="5925365" cy="661720"/>
          </a:xfrm>
          <a:prstGeom prst="rect">
            <a:avLst/>
          </a:prstGeom>
          <a:noFill/>
          <a:ln w="9525">
            <a:noFill/>
            <a:miter lim="800000"/>
            <a:headEnd/>
            <a:tailEnd/>
          </a:ln>
        </p:spPr>
        <p:txBody>
          <a:bodyPr wrap="square">
            <a:spAutoFit/>
          </a:bodyPr>
          <a:lstStyle/>
          <a:p>
            <a:r>
              <a:rPr lang="en-US"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Krzywda</a:t>
            </a:r>
            <a:r>
              <a:rPr lang="en-US"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EA, </a:t>
            </a:r>
            <a:r>
              <a:rPr lang="en-US"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Edmiston</a:t>
            </a:r>
            <a:r>
              <a:rPr lang="en-US"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CE. Parenteral nutrition access and infusion equipment. In: Merritt R, ed. The </a:t>
            </a:r>
            <a:r>
              <a:rPr lang="fr-FR"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A.S.P.E.N. Nutrition Support Practice </a:t>
            </a:r>
            <a:r>
              <a:rPr lang="fr-FR"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Manual</a:t>
            </a:r>
            <a:r>
              <a:rPr lang="en-US"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2nd ed. Silver Spring, MD:A.S.P.E.N.; 2005;90-96. </a:t>
            </a:r>
          </a:p>
          <a:p>
            <a:r>
              <a:rPr lang="en-US"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Ukleja A, et al. </a:t>
            </a:r>
            <a:r>
              <a:rPr lang="en-US"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Gastroenterol</a:t>
            </a:r>
            <a:r>
              <a:rPr lang="en-US"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Clin North Am 2007;36:23-46.</a:t>
            </a:r>
          </a:p>
          <a:p>
            <a:endParaRPr lang="en-US" sz="600" dirty="0">
              <a:latin typeface="Arial" panose="020B0604020202020204" pitchFamily="34" charset="0"/>
              <a:ea typeface="MS PGothic" pitchFamily="34" charset="-128"/>
              <a:cs typeface="Arial" panose="020B0604020202020204" pitchFamily="34" charset="0"/>
            </a:endParaRPr>
          </a:p>
        </p:txBody>
      </p:sp>
      <p:pic>
        <p:nvPicPr>
          <p:cNvPr id="36868" name="S6-SLD27.jpg" descr="/GaryBDaMan/ScreenPlay 2010/TNT3.0-2010/TNT30-WORKING FILES 080210/Session 6 - 7/S6-SLD27.jpg"/>
          <p:cNvPicPr>
            <a:picLocks noChangeAspect="1"/>
          </p:cNvPicPr>
          <p:nvPr/>
        </p:nvPicPr>
        <p:blipFill>
          <a:blip r:embed="rId3"/>
          <a:srcRect/>
          <a:stretch>
            <a:fillRect/>
          </a:stretch>
        </p:blipFill>
        <p:spPr bwMode="auto">
          <a:xfrm>
            <a:off x="6651048" y="1848427"/>
            <a:ext cx="3067050" cy="3107835"/>
          </a:xfrm>
          <a:prstGeom prst="rect">
            <a:avLst/>
          </a:prstGeom>
          <a:noFill/>
          <a:ln w="9525">
            <a:noFill/>
            <a:miter lim="800000"/>
            <a:headEnd/>
            <a:tailEnd/>
          </a:ln>
        </p:spPr>
      </p:pic>
      <p:sp>
        <p:nvSpPr>
          <p:cNvPr id="36869" name="Rectangle 2"/>
          <p:cNvSpPr>
            <a:spLocks noGrp="1" noChangeArrowheads="1"/>
          </p:cNvSpPr>
          <p:nvPr>
            <p:ph type="title"/>
          </p:nvPr>
        </p:nvSpPr>
        <p:spPr>
          <a:xfrm>
            <a:off x="2019300" y="341391"/>
            <a:ext cx="8153400" cy="1063625"/>
          </a:xfrm>
        </p:spPr>
        <p:txBody>
          <a:bodyPr>
            <a:normAutofit fontScale="90000"/>
          </a:bodyPr>
          <a:lstStyle/>
          <a:p>
            <a:pPr algn="ctr"/>
            <a:r>
              <a:rPr lang="es-CO" b="1" dirty="0">
                <a:solidFill>
                  <a:srgbClr val="0070C0"/>
                </a:solidFill>
                <a:latin typeface="Arial" panose="020B0604020202020204" pitchFamily="34" charset="0"/>
                <a:ea typeface="ヒラギノ角ゴ Pro W3"/>
                <a:cs typeface="Arial" panose="020B0604020202020204" pitchFamily="34" charset="0"/>
              </a:rPr>
              <a:t>Complicaciones mecánicas</a:t>
            </a:r>
            <a:br>
              <a:rPr lang="es-CO" b="1" dirty="0">
                <a:solidFill>
                  <a:srgbClr val="0070C0"/>
                </a:solidFill>
                <a:latin typeface="Arial" panose="020B0604020202020204" pitchFamily="34" charset="0"/>
                <a:ea typeface="ヒラギノ角ゴ Pro W3"/>
                <a:cs typeface="Arial" panose="020B0604020202020204" pitchFamily="34" charset="0"/>
              </a:rPr>
            </a:br>
            <a:r>
              <a:rPr lang="es-CO" sz="2800" b="1" dirty="0">
                <a:solidFill>
                  <a:srgbClr val="0070C0"/>
                </a:solidFill>
                <a:latin typeface="Arial" panose="020B0604020202020204" pitchFamily="34" charset="0"/>
                <a:ea typeface="ヒラギノ角ゴ Pro W3"/>
                <a:cs typeface="Arial" panose="020B0604020202020204" pitchFamily="34" charset="0"/>
              </a:rPr>
              <a:t>Inserción del catéter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4294967295"/>
          </p:nvPr>
        </p:nvSpPr>
        <p:spPr>
          <a:xfrm>
            <a:off x="6305550" y="2212213"/>
            <a:ext cx="4705350" cy="3886199"/>
          </a:xfrm>
        </p:spPr>
        <p:txBody>
          <a:bodyPr/>
          <a:lstStyle/>
          <a:p>
            <a:pPr marL="342900" indent="-252000">
              <a:lnSpc>
                <a:spcPts val="3260"/>
              </a:lnSpc>
              <a:spcBef>
                <a:spcPct val="0"/>
              </a:spcBef>
              <a:spcAft>
                <a:spcPts val="600"/>
              </a:spcAft>
            </a:pPr>
            <a:r>
              <a:rPr lang="es-CO" dirty="0">
                <a:solidFill>
                  <a:srgbClr val="0070C0"/>
                </a:solidFill>
                <a:latin typeface="Arial" panose="020B0604020202020204" pitchFamily="34" charset="0"/>
                <a:ea typeface="ヒラギノ角ゴ Pro W3"/>
                <a:cs typeface="Arial" panose="020B0604020202020204" pitchFamily="34" charset="0"/>
              </a:rPr>
              <a:t>Mala posición del catéter</a:t>
            </a:r>
          </a:p>
          <a:p>
            <a:pPr marL="342900" indent="-252000">
              <a:lnSpc>
                <a:spcPts val="3260"/>
              </a:lnSpc>
              <a:spcBef>
                <a:spcPct val="0"/>
              </a:spcBef>
              <a:spcAft>
                <a:spcPts val="600"/>
              </a:spcAft>
            </a:pPr>
            <a:r>
              <a:rPr lang="es-CO" dirty="0">
                <a:solidFill>
                  <a:srgbClr val="0070C0"/>
                </a:solidFill>
                <a:latin typeface="Arial" panose="020B0604020202020204" pitchFamily="34" charset="0"/>
                <a:ea typeface="ヒラギノ角ゴ Pro W3"/>
                <a:cs typeface="Arial" panose="020B0604020202020204" pitchFamily="34" charset="0"/>
              </a:rPr>
              <a:t>Flebitis</a:t>
            </a:r>
          </a:p>
          <a:p>
            <a:pPr marL="342900" indent="-252000">
              <a:lnSpc>
                <a:spcPts val="3260"/>
              </a:lnSpc>
              <a:spcBef>
                <a:spcPct val="0"/>
              </a:spcBef>
              <a:spcAft>
                <a:spcPts val="600"/>
              </a:spcAft>
            </a:pPr>
            <a:r>
              <a:rPr lang="es-CO" dirty="0">
                <a:solidFill>
                  <a:srgbClr val="0070C0"/>
                </a:solidFill>
                <a:latin typeface="Arial" panose="020B0604020202020204" pitchFamily="34" charset="0"/>
                <a:ea typeface="ヒラギノ角ゴ Pro W3"/>
                <a:cs typeface="Arial" panose="020B0604020202020204" pitchFamily="34" charset="0"/>
              </a:rPr>
              <a:t>Trombosis</a:t>
            </a:r>
          </a:p>
          <a:p>
            <a:pPr marL="342900" indent="-252000">
              <a:lnSpc>
                <a:spcPts val="3260"/>
              </a:lnSpc>
              <a:spcBef>
                <a:spcPct val="0"/>
              </a:spcBef>
              <a:spcAft>
                <a:spcPts val="600"/>
              </a:spcAft>
            </a:pPr>
            <a:r>
              <a:rPr lang="es-CO" dirty="0">
                <a:solidFill>
                  <a:srgbClr val="0070C0"/>
                </a:solidFill>
                <a:latin typeface="Arial" panose="020B0604020202020204" pitchFamily="34" charset="0"/>
                <a:ea typeface="ヒラギノ角ゴ Pro W3"/>
                <a:cs typeface="Arial" panose="020B0604020202020204" pitchFamily="34" charset="0"/>
              </a:rPr>
              <a:t>Oclusión del catéter</a:t>
            </a:r>
          </a:p>
          <a:p>
            <a:pPr marL="342900" indent="-252000">
              <a:lnSpc>
                <a:spcPts val="3260"/>
              </a:lnSpc>
              <a:spcBef>
                <a:spcPct val="0"/>
              </a:spcBef>
              <a:spcAft>
                <a:spcPts val="600"/>
              </a:spcAft>
            </a:pPr>
            <a:r>
              <a:rPr lang="es-CO" dirty="0">
                <a:solidFill>
                  <a:srgbClr val="0070C0"/>
                </a:solidFill>
                <a:latin typeface="Arial" panose="020B0604020202020204" pitchFamily="34" charset="0"/>
                <a:ea typeface="ヒラギノ角ゴ Pro W3"/>
                <a:cs typeface="Arial" panose="020B0604020202020204" pitchFamily="34" charset="0"/>
              </a:rPr>
              <a:t>Ruptura del catéter</a:t>
            </a:r>
          </a:p>
          <a:p>
            <a:pPr marL="342900" indent="-252000">
              <a:lnSpc>
                <a:spcPts val="3260"/>
              </a:lnSpc>
              <a:spcBef>
                <a:spcPct val="0"/>
              </a:spcBef>
              <a:spcAft>
                <a:spcPts val="600"/>
              </a:spcAft>
            </a:pPr>
            <a:r>
              <a:rPr lang="es-CO" dirty="0">
                <a:solidFill>
                  <a:srgbClr val="0070C0"/>
                </a:solidFill>
                <a:latin typeface="Arial" panose="020B0604020202020204" pitchFamily="34" charset="0"/>
                <a:ea typeface="ヒラギノ角ゴ Pro W3"/>
                <a:cs typeface="Arial" panose="020B0604020202020204" pitchFamily="34" charset="0"/>
              </a:rPr>
              <a:t>Embolismo</a:t>
            </a:r>
          </a:p>
        </p:txBody>
      </p:sp>
      <p:sp>
        <p:nvSpPr>
          <p:cNvPr id="5" name="Text Box 4"/>
          <p:cNvSpPr txBox="1">
            <a:spLocks noChangeArrowheads="1"/>
          </p:cNvSpPr>
          <p:nvPr/>
        </p:nvSpPr>
        <p:spPr bwMode="auto">
          <a:xfrm>
            <a:off x="3124200" y="5715001"/>
            <a:ext cx="7162800" cy="366713"/>
          </a:xfrm>
          <a:prstGeom prst="rect">
            <a:avLst/>
          </a:prstGeom>
          <a:noFill/>
          <a:ln w="9525">
            <a:noFill/>
            <a:miter lim="800000"/>
            <a:headEnd/>
            <a:tailEnd/>
          </a:ln>
        </p:spPr>
        <p:txBody>
          <a:bodyPr>
            <a:spAutoFit/>
          </a:bodyPr>
          <a:lstStyle/>
          <a:p>
            <a:pPr marL="342900" indent="-342900">
              <a:buFont typeface="Arial" charset="0"/>
              <a:buChar char="•"/>
            </a:pPr>
            <a:endParaRPr lang="es-CO" dirty="0">
              <a:latin typeface="Arial Narrow" pitchFamily="34" charset="0"/>
              <a:cs typeface="Arial" charset="0"/>
            </a:endParaRPr>
          </a:p>
        </p:txBody>
      </p:sp>
      <p:sp>
        <p:nvSpPr>
          <p:cNvPr id="6" name="Text Box 7"/>
          <p:cNvSpPr txBox="1">
            <a:spLocks noChangeArrowheads="1"/>
          </p:cNvSpPr>
          <p:nvPr/>
        </p:nvSpPr>
        <p:spPr bwMode="auto">
          <a:xfrm>
            <a:off x="2019300" y="5811175"/>
            <a:ext cx="10748139" cy="400110"/>
          </a:xfrm>
          <a:prstGeom prst="rect">
            <a:avLst/>
          </a:prstGeom>
          <a:noFill/>
          <a:ln w="9525">
            <a:noFill/>
            <a:miter lim="800000"/>
            <a:headEnd/>
            <a:tailEnd/>
          </a:ln>
        </p:spPr>
        <p:txBody>
          <a:bodyPr wrap="square">
            <a:spAutoFit/>
          </a:bodyPr>
          <a:lstStyle/>
          <a:p>
            <a:r>
              <a:rPr lang="en-US" sz="1000" i="1" dirty="0">
                <a:solidFill>
                  <a:schemeClr val="accent1">
                    <a:lumMod val="75000"/>
                  </a:schemeClr>
                </a:solidFill>
                <a:latin typeface="Arial" panose="020B0604020202020204" pitchFamily="34" charset="0"/>
                <a:cs typeface="Arial" panose="020B0604020202020204" pitchFamily="34" charset="0"/>
              </a:rPr>
              <a:t>Ukleja A, et al. Gastroenterology Clin North Am 2007;36:23-46. </a:t>
            </a:r>
          </a:p>
          <a:p>
            <a:r>
              <a:rPr lang="en-US" sz="1000" i="1" dirty="0">
                <a:solidFill>
                  <a:schemeClr val="accent1">
                    <a:lumMod val="75000"/>
                  </a:schemeClr>
                </a:solidFill>
                <a:latin typeface="Arial" panose="020B0604020202020204" pitchFamily="34" charset="0"/>
                <a:cs typeface="Arial" panose="020B0604020202020204" pitchFamily="34" charset="0"/>
              </a:rPr>
              <a:t>A.S.P.E.N. Board of Directors, the Clinical Guidelines Task Force. JPEN </a:t>
            </a:r>
            <a:r>
              <a:rPr lang="en-PH" sz="1000" i="1" dirty="0">
                <a:solidFill>
                  <a:schemeClr val="accent1">
                    <a:lumMod val="75000"/>
                  </a:schemeClr>
                </a:solidFill>
                <a:latin typeface="Arial" panose="020B0604020202020204" pitchFamily="34" charset="0"/>
                <a:cs typeface="Arial" panose="020B0604020202020204" pitchFamily="34" charset="0"/>
              </a:rPr>
              <a:t>J Parenter Enteral Nutr </a:t>
            </a:r>
            <a:r>
              <a:rPr lang="en-US" sz="1000" i="1" dirty="0">
                <a:solidFill>
                  <a:schemeClr val="accent1">
                    <a:lumMod val="75000"/>
                  </a:schemeClr>
                </a:solidFill>
                <a:latin typeface="Arial" panose="020B0604020202020204" pitchFamily="34" charset="0"/>
                <a:cs typeface="Arial" panose="020B0604020202020204" pitchFamily="34" charset="0"/>
              </a:rPr>
              <a:t>2002;26(1 Suppl):1SA-138SA.  </a:t>
            </a:r>
          </a:p>
        </p:txBody>
      </p:sp>
      <p:sp>
        <p:nvSpPr>
          <p:cNvPr id="7" name="TextBox 7"/>
          <p:cNvSpPr txBox="1">
            <a:spLocks noChangeArrowheads="1"/>
          </p:cNvSpPr>
          <p:nvPr/>
        </p:nvSpPr>
        <p:spPr bwMode="auto">
          <a:xfrm>
            <a:off x="1809750" y="4800600"/>
            <a:ext cx="4375150" cy="784830"/>
          </a:xfrm>
          <a:prstGeom prst="rect">
            <a:avLst/>
          </a:prstGeom>
          <a:noFill/>
          <a:ln w="9525">
            <a:noFill/>
            <a:miter lim="800000"/>
            <a:headEnd/>
            <a:tailEnd/>
          </a:ln>
        </p:spPr>
        <p:txBody>
          <a:bodyPr wrap="square">
            <a:spAutoFit/>
          </a:bodyPr>
          <a:lstStyle/>
          <a:p>
            <a:pPr algn="ctr"/>
            <a:r>
              <a:rPr lang="es-CO" sz="1500" b="1" dirty="0">
                <a:solidFill>
                  <a:srgbClr val="185BA1"/>
                </a:solidFill>
                <a:latin typeface="Arial" panose="020B0604020202020204" pitchFamily="34" charset="0"/>
                <a:cs typeface="Arial" panose="020B0604020202020204" pitchFamily="34" charset="0"/>
              </a:rPr>
              <a:t>El CVC en un área de flujo sanguíneo bajo, </a:t>
            </a:r>
          </a:p>
          <a:p>
            <a:pPr algn="ctr"/>
            <a:r>
              <a:rPr lang="es-CO" sz="1500" b="1" dirty="0">
                <a:solidFill>
                  <a:srgbClr val="185BA1"/>
                </a:solidFill>
                <a:latin typeface="Arial" panose="020B0604020202020204" pitchFamily="34" charset="0"/>
                <a:cs typeface="Arial" panose="020B0604020202020204" pitchFamily="34" charset="0"/>
              </a:rPr>
              <a:t>en vez de la vena cava superior,</a:t>
            </a:r>
          </a:p>
          <a:p>
            <a:pPr algn="ctr"/>
            <a:r>
              <a:rPr lang="es-CO" sz="1500" b="1" dirty="0">
                <a:solidFill>
                  <a:srgbClr val="185BA1"/>
                </a:solidFill>
                <a:latin typeface="Arial" panose="020B0604020202020204" pitchFamily="34" charset="0"/>
                <a:cs typeface="Arial" panose="020B0604020202020204" pitchFamily="34" charset="0"/>
              </a:rPr>
              <a:t>aumenta el riesgo de trombosis del catéter</a:t>
            </a:r>
          </a:p>
        </p:txBody>
      </p:sp>
      <p:pic>
        <p:nvPicPr>
          <p:cNvPr id="8" name="S6-SLD28.jpg" descr="/GaryBDaMan/ScreenPlay 2010/TNT3.0-2010/TNT30-WORKING FILES 080210/Session 6 - 7/S6-SLD28.jpg"/>
          <p:cNvPicPr>
            <a:picLocks noChangeAspect="1"/>
          </p:cNvPicPr>
          <p:nvPr/>
        </p:nvPicPr>
        <p:blipFill>
          <a:blip r:embed="rId3"/>
          <a:srcRect/>
          <a:stretch>
            <a:fillRect/>
          </a:stretch>
        </p:blipFill>
        <p:spPr bwMode="auto">
          <a:xfrm>
            <a:off x="2057400" y="1828800"/>
            <a:ext cx="3886200" cy="2978150"/>
          </a:xfrm>
          <a:prstGeom prst="rect">
            <a:avLst/>
          </a:prstGeom>
          <a:noFill/>
          <a:ln w="9525">
            <a:noFill/>
            <a:miter lim="800000"/>
            <a:headEnd/>
            <a:tailEnd/>
          </a:ln>
        </p:spPr>
      </p:pic>
      <p:sp>
        <p:nvSpPr>
          <p:cNvPr id="9" name="Rectangle 2"/>
          <p:cNvSpPr>
            <a:spLocks noGrp="1" noChangeArrowheads="1"/>
          </p:cNvSpPr>
          <p:nvPr>
            <p:ph type="title"/>
          </p:nvPr>
        </p:nvSpPr>
        <p:spPr>
          <a:xfrm>
            <a:off x="2019300" y="185550"/>
            <a:ext cx="8153400" cy="1139825"/>
          </a:xfrm>
        </p:spPr>
        <p:txBody>
          <a:bodyPr>
            <a:normAutofit/>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Complicaciones mecánicas</a:t>
            </a:r>
            <a:br>
              <a:rPr lang="es-CO" sz="3200" b="1" dirty="0">
                <a:solidFill>
                  <a:srgbClr val="0070C0"/>
                </a:solidFill>
                <a:latin typeface="Arial" panose="020B0604020202020204" pitchFamily="34" charset="0"/>
                <a:ea typeface="ヒラギノ角ゴ Pro W3"/>
                <a:cs typeface="Arial" panose="020B0604020202020204" pitchFamily="34" charset="0"/>
              </a:rPr>
            </a:br>
            <a:r>
              <a:rPr lang="es-CO" sz="3200" b="1" dirty="0">
                <a:solidFill>
                  <a:srgbClr val="0070C0"/>
                </a:solidFill>
                <a:latin typeface="Arial" panose="020B0604020202020204" pitchFamily="34" charset="0"/>
                <a:ea typeface="ヒラギノ角ゴ Pro W3"/>
                <a:cs typeface="Arial" panose="020B0604020202020204" pitchFamily="34" charset="0"/>
              </a:rPr>
              <a:t>relacionadas con el catéter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1625987" y="2124870"/>
            <a:ext cx="9413720" cy="3581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1313" indent="-341313" fontAlgn="base">
              <a:spcBef>
                <a:spcPct val="0"/>
              </a:spcBef>
              <a:spcAft>
                <a:spcPct val="0"/>
              </a:spcAft>
              <a:buSzPct val="100000"/>
              <a:buFont typeface="Arial" charset="0"/>
              <a:buChar char="•"/>
              <a:defRPr/>
            </a:pPr>
            <a:r>
              <a:rPr lang="en-PH" sz="2400" kern="0" dirty="0">
                <a:solidFill>
                  <a:srgbClr val="185BA1"/>
                </a:solidFill>
                <a:latin typeface="Arial" panose="020B0604020202020204" pitchFamily="34" charset="0"/>
                <a:ea typeface="ヒラギノ角ゴ Pro W3"/>
                <a:cs typeface="Arial" panose="020B0604020202020204" pitchFamily="34" charset="0"/>
              </a:rPr>
              <a:t>Desarrollo y seguimiento de </a:t>
            </a:r>
            <a:r>
              <a:rPr lang="en-PH" sz="2400" kern="0" dirty="0" err="1">
                <a:solidFill>
                  <a:srgbClr val="185BA1"/>
                </a:solidFill>
                <a:latin typeface="Arial" panose="020B0604020202020204" pitchFamily="34" charset="0"/>
                <a:ea typeface="ヒラギノ角ゴ Pro W3"/>
                <a:cs typeface="Arial" panose="020B0604020202020204" pitchFamily="34" charset="0"/>
              </a:rPr>
              <a:t>protocolos</a:t>
            </a:r>
            <a:r>
              <a:rPr lang="en-PH" sz="2400" kern="0" dirty="0">
                <a:solidFill>
                  <a:srgbClr val="185BA1"/>
                </a:solidFill>
                <a:latin typeface="Arial" panose="020B0604020202020204" pitchFamily="34" charset="0"/>
                <a:ea typeface="ヒラギノ角ゴ Pro W3"/>
                <a:cs typeface="Arial" panose="020B0604020202020204" pitchFamily="34" charset="0"/>
              </a:rPr>
              <a:t>, </a:t>
            </a:r>
            <a:r>
              <a:rPr lang="en-PH" sz="2400" kern="0" dirty="0" err="1">
                <a:solidFill>
                  <a:srgbClr val="185BA1"/>
                </a:solidFill>
                <a:latin typeface="Arial" panose="020B0604020202020204" pitchFamily="34" charset="0"/>
                <a:ea typeface="ヒラギノ角ゴ Pro W3"/>
                <a:cs typeface="Arial" panose="020B0604020202020204" pitchFamily="34" charset="0"/>
              </a:rPr>
              <a:t>basados</a:t>
            </a:r>
            <a:r>
              <a:rPr lang="en-PH" sz="2400" kern="0" dirty="0">
                <a:solidFill>
                  <a:srgbClr val="185BA1"/>
                </a:solidFill>
                <a:latin typeface="Arial" panose="020B0604020202020204" pitchFamily="34" charset="0"/>
                <a:ea typeface="ヒラギノ角ゴ Pro W3"/>
                <a:cs typeface="Arial" panose="020B0604020202020204" pitchFamily="34" charset="0"/>
              </a:rPr>
              <a:t> </a:t>
            </a:r>
            <a:r>
              <a:rPr lang="en-PH" sz="2400" kern="0" dirty="0" err="1">
                <a:solidFill>
                  <a:srgbClr val="185BA1"/>
                </a:solidFill>
                <a:latin typeface="Arial" panose="020B0604020202020204" pitchFamily="34" charset="0"/>
                <a:ea typeface="ヒラギノ角ゴ Pro W3"/>
                <a:cs typeface="Arial" panose="020B0604020202020204" pitchFamily="34" charset="0"/>
              </a:rPr>
              <a:t>en</a:t>
            </a:r>
            <a:r>
              <a:rPr lang="en-PH" sz="2400" kern="0" dirty="0">
                <a:solidFill>
                  <a:srgbClr val="185BA1"/>
                </a:solidFill>
                <a:latin typeface="Arial" panose="020B0604020202020204" pitchFamily="34" charset="0"/>
                <a:ea typeface="ヒラギノ角ゴ Pro W3"/>
                <a:cs typeface="Arial" panose="020B0604020202020204" pitchFamily="34" charset="0"/>
              </a:rPr>
              <a:t> la evidencia</a:t>
            </a:r>
          </a:p>
          <a:p>
            <a:pPr marL="741363" lvl="1" indent="-341313" fontAlgn="base">
              <a:spcBef>
                <a:spcPct val="0"/>
              </a:spcBef>
              <a:spcAft>
                <a:spcPct val="0"/>
              </a:spcAft>
              <a:buSzPct val="90000"/>
              <a:buFont typeface="Arial"/>
              <a:buChar char="•"/>
              <a:defRPr/>
            </a:pPr>
            <a:r>
              <a:rPr lang="en-PH" sz="2400" kern="0" dirty="0">
                <a:solidFill>
                  <a:srgbClr val="185BA1"/>
                </a:solidFill>
                <a:latin typeface="Arial" panose="020B0604020202020204" pitchFamily="34" charset="0"/>
                <a:ea typeface="ヒラギノ角ゴ Pro W3"/>
                <a:cs typeface="Arial" panose="020B0604020202020204" pitchFamily="34" charset="0"/>
              </a:rPr>
              <a:t>Preparación del catéter</a:t>
            </a:r>
          </a:p>
          <a:p>
            <a:pPr marL="741363" lvl="1" indent="-341313" fontAlgn="base">
              <a:spcBef>
                <a:spcPct val="0"/>
              </a:spcBef>
              <a:spcAft>
                <a:spcPct val="0"/>
              </a:spcAft>
              <a:buSzPct val="90000"/>
              <a:buFont typeface="Arial"/>
              <a:buChar char="•"/>
              <a:defRPr/>
            </a:pPr>
            <a:r>
              <a:rPr lang="en-PH" sz="2400" kern="0" dirty="0">
                <a:solidFill>
                  <a:srgbClr val="185BA1"/>
                </a:solidFill>
                <a:latin typeface="Arial" panose="020B0604020202020204" pitchFamily="34" charset="0"/>
                <a:ea typeface="ヒラギノ角ゴ Pro W3"/>
                <a:cs typeface="Arial" panose="020B0604020202020204" pitchFamily="34" charset="0"/>
              </a:rPr>
              <a:t>Inserción</a:t>
            </a:r>
          </a:p>
          <a:p>
            <a:pPr marL="741363" lvl="1" indent="-341313" fontAlgn="base">
              <a:spcBef>
                <a:spcPct val="0"/>
              </a:spcBef>
              <a:spcAft>
                <a:spcPct val="0"/>
              </a:spcAft>
              <a:buSzPct val="90000"/>
              <a:buFont typeface="Arial"/>
              <a:buChar char="•"/>
              <a:defRPr/>
            </a:pPr>
            <a:r>
              <a:rPr lang="en-PH" sz="2400" kern="0" dirty="0">
                <a:solidFill>
                  <a:srgbClr val="185BA1"/>
                </a:solidFill>
                <a:latin typeface="Arial" panose="020B0604020202020204" pitchFamily="34" charset="0"/>
                <a:ea typeface="ヒラギノ角ゴ Pro W3"/>
                <a:cs typeface="Arial" panose="020B0604020202020204" pitchFamily="34" charset="0"/>
              </a:rPr>
              <a:t>Mantenimiento</a:t>
            </a:r>
          </a:p>
          <a:p>
            <a:pPr marL="741363" lvl="1" indent="-341313" fontAlgn="base">
              <a:spcBef>
                <a:spcPct val="0"/>
              </a:spcBef>
              <a:spcAft>
                <a:spcPct val="0"/>
              </a:spcAft>
              <a:buSzPct val="90000"/>
              <a:buFont typeface="Arial"/>
              <a:buChar char="•"/>
              <a:defRPr/>
            </a:pPr>
            <a:r>
              <a:rPr lang="en-PH" sz="2400" kern="0" dirty="0">
                <a:solidFill>
                  <a:srgbClr val="185BA1"/>
                </a:solidFill>
                <a:latin typeface="Arial" panose="020B0604020202020204" pitchFamily="34" charset="0"/>
                <a:ea typeface="ヒラギノ角ゴ Pro W3"/>
                <a:cs typeface="Arial" panose="020B0604020202020204" pitchFamily="34" charset="0"/>
              </a:rPr>
              <a:t>Generar entrenamiento contínuo al personal</a:t>
            </a:r>
          </a:p>
          <a:p>
            <a:pPr marL="341313" indent="-341313" fontAlgn="base">
              <a:spcBef>
                <a:spcPts val="600"/>
              </a:spcBef>
              <a:spcAft>
                <a:spcPts val="600"/>
              </a:spcAft>
              <a:buSzPct val="100000"/>
              <a:buFont typeface="Arial" charset="0"/>
              <a:buChar char="•"/>
              <a:defRPr/>
            </a:pPr>
            <a:r>
              <a:rPr lang="en-PH" sz="2400" kern="0" dirty="0">
                <a:solidFill>
                  <a:srgbClr val="185BA1"/>
                </a:solidFill>
                <a:latin typeface="Arial" panose="020B0604020202020204" pitchFamily="34" charset="0"/>
                <a:ea typeface="ヒラギノ角ゴ Pro W3"/>
                <a:cs typeface="Arial" panose="020B0604020202020204" pitchFamily="34" charset="0"/>
              </a:rPr>
              <a:t>Asegurar una adecuada hidratación antes del procedimiento</a:t>
            </a:r>
          </a:p>
          <a:p>
            <a:pPr marL="341313" indent="-341313" fontAlgn="base">
              <a:spcBef>
                <a:spcPct val="0"/>
              </a:spcBef>
              <a:spcAft>
                <a:spcPts val="600"/>
              </a:spcAft>
              <a:buSzPct val="100000"/>
              <a:buFont typeface="Arial" charset="0"/>
              <a:buChar char="•"/>
              <a:defRPr/>
            </a:pPr>
            <a:r>
              <a:rPr lang="en-PH" sz="2400" kern="0" dirty="0">
                <a:solidFill>
                  <a:srgbClr val="185BA1"/>
                </a:solidFill>
                <a:latin typeface="Arial" panose="020B0604020202020204" pitchFamily="34" charset="0"/>
                <a:ea typeface="ヒラギノ角ゴ Pro W3"/>
                <a:cs typeface="Arial" panose="020B0604020202020204" pitchFamily="34" charset="0"/>
              </a:rPr>
              <a:t>Evaluación radiológica durante y después de la inserción</a:t>
            </a:r>
            <a:endParaRPr lang="en-US" sz="2400" kern="0" dirty="0">
              <a:solidFill>
                <a:srgbClr val="185BA1"/>
              </a:solidFill>
              <a:latin typeface="Arial" panose="020B0604020202020204" pitchFamily="34" charset="0"/>
              <a:ea typeface="ヒラギノ角ゴ Pro W3"/>
              <a:cs typeface="Arial" panose="020B0604020202020204" pitchFamily="34" charset="0"/>
            </a:endParaRPr>
          </a:p>
        </p:txBody>
      </p:sp>
      <p:sp>
        <p:nvSpPr>
          <p:cNvPr id="12" name="Text Box 6"/>
          <p:cNvSpPr txBox="1">
            <a:spLocks noChangeArrowheads="1"/>
          </p:cNvSpPr>
          <p:nvPr/>
        </p:nvSpPr>
        <p:spPr bwMode="auto">
          <a:xfrm>
            <a:off x="2955925" y="5522913"/>
            <a:ext cx="184150" cy="366712"/>
          </a:xfrm>
          <a:prstGeom prst="rect">
            <a:avLst/>
          </a:prstGeom>
          <a:noFill/>
          <a:ln w="9525">
            <a:noFill/>
            <a:miter lim="800000"/>
            <a:headEnd/>
            <a:tailEnd/>
          </a:ln>
        </p:spPr>
        <p:txBody>
          <a:bodyPr wrap="none">
            <a:spAutoFit/>
          </a:bodyPr>
          <a:lstStyle/>
          <a:p>
            <a:endParaRPr lang="en-US">
              <a:cs typeface="Arial" charset="0"/>
            </a:endParaRPr>
          </a:p>
        </p:txBody>
      </p:sp>
      <p:sp>
        <p:nvSpPr>
          <p:cNvPr id="13" name="Text Box 7"/>
          <p:cNvSpPr txBox="1">
            <a:spLocks noChangeArrowheads="1"/>
          </p:cNvSpPr>
          <p:nvPr/>
        </p:nvSpPr>
        <p:spPr bwMode="auto">
          <a:xfrm>
            <a:off x="2809874" y="5916582"/>
            <a:ext cx="7972425" cy="400110"/>
          </a:xfrm>
          <a:prstGeom prst="rect">
            <a:avLst/>
          </a:prstGeom>
          <a:noFill/>
          <a:ln w="9525">
            <a:noFill/>
            <a:miter lim="800000"/>
            <a:headEnd/>
            <a:tailEnd/>
          </a:ln>
        </p:spPr>
        <p:txBody>
          <a:bodyPr wrap="square">
            <a:spAutoFit/>
          </a:bodyPr>
          <a:lstStyle/>
          <a:p>
            <a:r>
              <a:rPr lang="en-US" sz="1000" i="1" dirty="0">
                <a:solidFill>
                  <a:schemeClr val="accent1">
                    <a:lumMod val="75000"/>
                  </a:schemeClr>
                </a:solidFill>
                <a:latin typeface="Arial" panose="020B0604020202020204" pitchFamily="34" charset="0"/>
                <a:cs typeface="Arial" panose="020B0604020202020204" pitchFamily="34" charset="0"/>
              </a:rPr>
              <a:t>Ukleja A, et al. </a:t>
            </a:r>
            <a:r>
              <a:rPr lang="en-US" sz="1000" i="1" dirty="0" err="1">
                <a:solidFill>
                  <a:schemeClr val="accent1">
                    <a:lumMod val="75000"/>
                  </a:schemeClr>
                </a:solidFill>
                <a:latin typeface="Arial" panose="020B0604020202020204" pitchFamily="34" charset="0"/>
                <a:cs typeface="Arial" panose="020B0604020202020204" pitchFamily="34" charset="0"/>
              </a:rPr>
              <a:t>Gastroenterol</a:t>
            </a:r>
            <a:r>
              <a:rPr lang="en-US" sz="1000" i="1" dirty="0">
                <a:solidFill>
                  <a:schemeClr val="accent1">
                    <a:lumMod val="75000"/>
                  </a:schemeClr>
                </a:solidFill>
                <a:latin typeface="Arial" panose="020B0604020202020204" pitchFamily="34" charset="0"/>
                <a:cs typeface="Arial" panose="020B0604020202020204" pitchFamily="34" charset="0"/>
              </a:rPr>
              <a:t> </a:t>
            </a:r>
            <a:r>
              <a:rPr lang="en-US" sz="1000" i="1" dirty="0" err="1">
                <a:solidFill>
                  <a:schemeClr val="accent1">
                    <a:lumMod val="75000"/>
                  </a:schemeClr>
                </a:solidFill>
                <a:latin typeface="Arial" panose="020B0604020202020204" pitchFamily="34" charset="0"/>
                <a:cs typeface="Arial" panose="020B0604020202020204" pitchFamily="34" charset="0"/>
              </a:rPr>
              <a:t>Clin</a:t>
            </a:r>
            <a:r>
              <a:rPr lang="en-US" sz="1000" i="1" dirty="0">
                <a:solidFill>
                  <a:schemeClr val="accent1">
                    <a:lumMod val="75000"/>
                  </a:schemeClr>
                </a:solidFill>
                <a:latin typeface="Arial" panose="020B0604020202020204" pitchFamily="34" charset="0"/>
                <a:cs typeface="Arial" panose="020B0604020202020204" pitchFamily="34" charset="0"/>
              </a:rPr>
              <a:t> North Am 2007;36:23-46. </a:t>
            </a:r>
          </a:p>
          <a:p>
            <a:r>
              <a:rPr lang="en-US" sz="1000" i="1" dirty="0">
                <a:solidFill>
                  <a:schemeClr val="accent1">
                    <a:lumMod val="75000"/>
                  </a:schemeClr>
                </a:solidFill>
                <a:latin typeface="Arial" panose="020B0604020202020204" pitchFamily="34" charset="0"/>
                <a:cs typeface="Arial" panose="020B0604020202020204" pitchFamily="34" charset="0"/>
              </a:rPr>
              <a:t>A.S.P.E.N. Board of Directors, the Clinical Guidelines Task Force. JPEN </a:t>
            </a:r>
            <a:r>
              <a:rPr lang="en-PH" sz="1000" i="1" dirty="0">
                <a:solidFill>
                  <a:schemeClr val="accent1">
                    <a:lumMod val="75000"/>
                  </a:schemeClr>
                </a:solidFill>
                <a:latin typeface="Arial" panose="020B0604020202020204" pitchFamily="34" charset="0"/>
                <a:cs typeface="Arial" panose="020B0604020202020204" pitchFamily="34" charset="0"/>
              </a:rPr>
              <a:t>J Parenter Enteral Nutr </a:t>
            </a:r>
            <a:r>
              <a:rPr lang="en-US" sz="1000" i="1" dirty="0">
                <a:solidFill>
                  <a:schemeClr val="accent1">
                    <a:lumMod val="75000"/>
                  </a:schemeClr>
                </a:solidFill>
                <a:latin typeface="Arial" panose="020B0604020202020204" pitchFamily="34" charset="0"/>
                <a:cs typeface="Arial" panose="020B0604020202020204" pitchFamily="34" charset="0"/>
              </a:rPr>
              <a:t>2002;26(1 Suppl):1SA-138SA.  </a:t>
            </a:r>
          </a:p>
        </p:txBody>
      </p:sp>
      <p:sp>
        <p:nvSpPr>
          <p:cNvPr id="14" name="Rectangle 2"/>
          <p:cNvSpPr>
            <a:spLocks noGrp="1" noChangeArrowheads="1"/>
          </p:cNvSpPr>
          <p:nvPr>
            <p:ph type="title"/>
          </p:nvPr>
        </p:nvSpPr>
        <p:spPr>
          <a:xfrm>
            <a:off x="2057400" y="240509"/>
            <a:ext cx="8153400" cy="1063625"/>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Prevención de complicaciones mecánicas relacionadas con el catéter</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4294967295"/>
          </p:nvPr>
        </p:nvSpPr>
        <p:spPr>
          <a:xfrm>
            <a:off x="881798" y="1755691"/>
            <a:ext cx="10836275" cy="3733800"/>
          </a:xfrm>
        </p:spPr>
        <p:txBody>
          <a:bodyPr/>
          <a:lstStyle/>
          <a:p>
            <a:pPr marL="342900" indent="-252000">
              <a:lnSpc>
                <a:spcPts val="3060"/>
              </a:lnSpc>
              <a:spcBef>
                <a:spcPct val="0"/>
              </a:spcBef>
              <a:spcAft>
                <a:spcPts val="600"/>
              </a:spcAft>
            </a:pPr>
            <a:r>
              <a:rPr lang="es-CO" sz="2700" dirty="0">
                <a:solidFill>
                  <a:srgbClr val="185BA1"/>
                </a:solidFill>
                <a:latin typeface="Arial" panose="020B0604020202020204" pitchFamily="34" charset="0"/>
                <a:ea typeface="ヒラギノ角ゴ Pro W3"/>
                <a:cs typeface="Arial" panose="020B0604020202020204" pitchFamily="34" charset="0"/>
              </a:rPr>
              <a:t>Colonización de la piel y migración microbiana a lo largo del tracto del catéter</a:t>
            </a:r>
          </a:p>
          <a:p>
            <a:pPr marL="342900" indent="-252000">
              <a:lnSpc>
                <a:spcPts val="3060"/>
              </a:lnSpc>
              <a:spcBef>
                <a:spcPct val="0"/>
              </a:spcBef>
              <a:spcAft>
                <a:spcPts val="600"/>
              </a:spcAft>
            </a:pPr>
            <a:r>
              <a:rPr lang="es-CO" sz="2700" dirty="0">
                <a:solidFill>
                  <a:srgbClr val="185BA1"/>
                </a:solidFill>
                <a:latin typeface="Arial" panose="020B0604020202020204" pitchFamily="34" charset="0"/>
                <a:ea typeface="ヒラギノ角ゴ Pro W3"/>
                <a:cs typeface="Arial" panose="020B0604020202020204" pitchFamily="34" charset="0"/>
              </a:rPr>
              <a:t>Infección de la herida</a:t>
            </a:r>
          </a:p>
          <a:p>
            <a:pPr marL="342900" indent="-252000">
              <a:lnSpc>
                <a:spcPts val="3060"/>
              </a:lnSpc>
              <a:spcBef>
                <a:spcPct val="0"/>
              </a:spcBef>
              <a:spcAft>
                <a:spcPts val="600"/>
              </a:spcAft>
            </a:pPr>
            <a:r>
              <a:rPr lang="es-CO" sz="2700" dirty="0">
                <a:solidFill>
                  <a:srgbClr val="185BA1"/>
                </a:solidFill>
                <a:latin typeface="Arial" panose="020B0604020202020204" pitchFamily="34" charset="0"/>
                <a:ea typeface="ヒラギノ角ゴ Pro W3"/>
                <a:cs typeface="Arial" panose="020B0604020202020204" pitchFamily="34" charset="0"/>
              </a:rPr>
              <a:t>Infección del recubrimiento de fibrina</a:t>
            </a:r>
          </a:p>
          <a:p>
            <a:pPr marL="342900" indent="-252000">
              <a:lnSpc>
                <a:spcPts val="3060"/>
              </a:lnSpc>
              <a:spcBef>
                <a:spcPct val="0"/>
              </a:spcBef>
              <a:spcAft>
                <a:spcPts val="600"/>
              </a:spcAft>
            </a:pPr>
            <a:r>
              <a:rPr lang="es-CO" sz="2700" dirty="0">
                <a:solidFill>
                  <a:srgbClr val="185BA1"/>
                </a:solidFill>
                <a:latin typeface="Arial" panose="020B0604020202020204" pitchFamily="34" charset="0"/>
                <a:ea typeface="ヒラギノ角ゴ Pro W3"/>
                <a:cs typeface="Arial" panose="020B0604020202020204" pitchFamily="34" charset="0"/>
              </a:rPr>
              <a:t>Colonización de los equipos de administración o de los puertos</a:t>
            </a:r>
          </a:p>
          <a:p>
            <a:pPr marL="342900" indent="-252000">
              <a:lnSpc>
                <a:spcPts val="3060"/>
              </a:lnSpc>
              <a:spcBef>
                <a:spcPct val="0"/>
              </a:spcBef>
              <a:spcAft>
                <a:spcPts val="600"/>
              </a:spcAft>
            </a:pPr>
            <a:r>
              <a:rPr lang="es-CO" sz="2700" dirty="0">
                <a:solidFill>
                  <a:srgbClr val="185BA1"/>
                </a:solidFill>
                <a:latin typeface="Arial" panose="020B0604020202020204" pitchFamily="34" charset="0"/>
                <a:ea typeface="ヒラギノ角ゴ Pro W3"/>
                <a:cs typeface="Arial" panose="020B0604020202020204" pitchFamily="34" charset="0"/>
              </a:rPr>
              <a:t>Siembra de fuentes remotas </a:t>
            </a:r>
          </a:p>
          <a:p>
            <a:pPr marL="342900" indent="-252000">
              <a:lnSpc>
                <a:spcPts val="3060"/>
              </a:lnSpc>
              <a:spcBef>
                <a:spcPct val="0"/>
              </a:spcBef>
              <a:spcAft>
                <a:spcPts val="600"/>
              </a:spcAft>
            </a:pPr>
            <a:r>
              <a:rPr lang="es-CO" sz="2700" dirty="0">
                <a:solidFill>
                  <a:srgbClr val="185BA1"/>
                </a:solidFill>
                <a:latin typeface="Arial" panose="020B0604020202020204" pitchFamily="34" charset="0"/>
                <a:ea typeface="ヒラギノ角ゴ Pro W3"/>
                <a:cs typeface="Arial" panose="020B0604020202020204" pitchFamily="34" charset="0"/>
              </a:rPr>
              <a:t>Soluciones contaminadas </a:t>
            </a:r>
          </a:p>
        </p:txBody>
      </p:sp>
      <p:sp>
        <p:nvSpPr>
          <p:cNvPr id="19" name="TextBox 3"/>
          <p:cNvSpPr txBox="1">
            <a:spLocks noChangeArrowheads="1"/>
          </p:cNvSpPr>
          <p:nvPr/>
        </p:nvSpPr>
        <p:spPr bwMode="auto">
          <a:xfrm>
            <a:off x="963109" y="6006929"/>
            <a:ext cx="9298577" cy="400110"/>
          </a:xfrm>
          <a:prstGeom prst="rect">
            <a:avLst/>
          </a:prstGeom>
          <a:noFill/>
          <a:ln w="9525">
            <a:noFill/>
            <a:miter lim="800000"/>
            <a:headEnd/>
            <a:tailEnd/>
          </a:ln>
        </p:spPr>
        <p:txBody>
          <a:bodyPr wrap="square">
            <a:spAutoFit/>
          </a:bodyPr>
          <a:lstStyle/>
          <a:p>
            <a:r>
              <a:rPr lang="es-CO"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Sacks</a:t>
            </a:r>
            <a:r>
              <a:rPr lang="es-CO"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GL, </a:t>
            </a:r>
            <a:r>
              <a:rPr lang="es-CO"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Mayhew</a:t>
            </a:r>
            <a:r>
              <a:rPr lang="es-CO"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S, Johnson D. Parenteral </a:t>
            </a:r>
            <a:r>
              <a:rPr lang="es-CO"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nutrition</a:t>
            </a:r>
            <a:r>
              <a:rPr lang="es-CO"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a:t>
            </a:r>
            <a:r>
              <a:rPr lang="es-CO"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implementation</a:t>
            </a:r>
            <a:r>
              <a:rPr lang="es-CO"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and management. In: </a:t>
            </a:r>
            <a:r>
              <a:rPr lang="es-CO" sz="1000" i="1" dirty="0" err="1">
                <a:solidFill>
                  <a:schemeClr val="accent1">
                    <a:lumMod val="75000"/>
                  </a:schemeClr>
                </a:solidFill>
                <a:latin typeface="Arial" panose="020B0604020202020204" pitchFamily="34" charset="0"/>
                <a:ea typeface="MS PGothic" pitchFamily="34" charset="-128"/>
                <a:cs typeface="Arial" panose="020B0604020202020204" pitchFamily="34" charset="0"/>
              </a:rPr>
              <a:t>Merritt</a:t>
            </a:r>
            <a:r>
              <a:rPr lang="es-CO"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 R. The A.S.P.E.N. Nutrition Support Practice Manual, </a:t>
            </a:r>
          </a:p>
          <a:p>
            <a:r>
              <a:rPr lang="es-CO" sz="1000" i="1" dirty="0">
                <a:solidFill>
                  <a:schemeClr val="accent1">
                    <a:lumMod val="75000"/>
                  </a:schemeClr>
                </a:solidFill>
                <a:latin typeface="Arial" panose="020B0604020202020204" pitchFamily="34" charset="0"/>
                <a:ea typeface="MS PGothic" pitchFamily="34" charset="-128"/>
                <a:cs typeface="Arial" panose="020B0604020202020204" pitchFamily="34" charset="0"/>
              </a:rPr>
              <a:t>2nd ed. Silver Spring, MD:A.S.P.E.N.;2005;108-117.  </a:t>
            </a:r>
          </a:p>
        </p:txBody>
      </p:sp>
      <p:sp>
        <p:nvSpPr>
          <p:cNvPr id="20" name="Rectangle 2"/>
          <p:cNvSpPr>
            <a:spLocks noGrp="1" noChangeArrowheads="1"/>
          </p:cNvSpPr>
          <p:nvPr>
            <p:ph type="title"/>
          </p:nvPr>
        </p:nvSpPr>
        <p:spPr>
          <a:xfrm>
            <a:off x="2019300" y="304803"/>
            <a:ext cx="8153400" cy="914401"/>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Complicaciones infecciosas - causas</a:t>
            </a:r>
          </a:p>
        </p:txBody>
      </p:sp>
      <p:sp>
        <p:nvSpPr>
          <p:cNvPr id="21" name="TextBox 4"/>
          <p:cNvSpPr txBox="1"/>
          <p:nvPr/>
        </p:nvSpPr>
        <p:spPr>
          <a:xfrm>
            <a:off x="3181350" y="5006655"/>
            <a:ext cx="8782050" cy="1200329"/>
          </a:xfrm>
          <a:prstGeom prst="rect">
            <a:avLst/>
          </a:prstGeom>
          <a:noFill/>
        </p:spPr>
        <p:txBody>
          <a:bodyPr wrap="square" rtlCol="0">
            <a:spAutoFit/>
          </a:bodyPr>
          <a:lstStyle/>
          <a:p>
            <a:pPr algn="ctr"/>
            <a:r>
              <a:rPr lang="es-CO" sz="2400" spc="-40" dirty="0">
                <a:solidFill>
                  <a:srgbClr val="1D67B4"/>
                </a:solidFill>
                <a:latin typeface="Arial" panose="020B0604020202020204" pitchFamily="34" charset="0"/>
                <a:cs typeface="Arial" panose="020B0604020202020204" pitchFamily="34" charset="0"/>
              </a:rPr>
              <a:t>Las complicaciones infecciosas asociadas a los dispositivos intravasculares pueden ser letales</a:t>
            </a:r>
          </a:p>
          <a:p>
            <a:endParaRPr lang="es-CO" sz="2400"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p:cNvSpPr>
          <p:nvPr/>
        </p:nvSpPr>
        <p:spPr bwMode="auto">
          <a:xfrm>
            <a:off x="2286000" y="1770221"/>
            <a:ext cx="8153400" cy="36715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000" eaLnBrk="0" fontAlgn="base" hangingPunct="0">
              <a:spcBef>
                <a:spcPct val="0"/>
              </a:spcBef>
              <a:spcAft>
                <a:spcPct val="0"/>
              </a:spcAft>
              <a:buSzPct val="100000"/>
              <a:buFont typeface="Arial" charset="0"/>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Uso recomendado</a:t>
            </a:r>
          </a:p>
          <a:p>
            <a:pPr marL="921600" lvl="1" indent="-284400" eaLnBrk="0" fontAlgn="base" hangingPunct="0">
              <a:spcBef>
                <a:spcPts val="600"/>
              </a:spcBef>
              <a:spcAft>
                <a:spcPct val="0"/>
              </a:spcAft>
              <a:buSzPct val="90000"/>
              <a:buFont typeface="Arial"/>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Catéteres tunelizados e implantables (largo plazo)</a:t>
            </a:r>
          </a:p>
          <a:p>
            <a:pPr marL="921600" lvl="1" indent="-284400" eaLnBrk="0" fontAlgn="base" hangingPunct="0">
              <a:spcBef>
                <a:spcPct val="0"/>
              </a:spcBef>
              <a:spcAft>
                <a:spcPct val="0"/>
              </a:spcAft>
              <a:buSzPct val="90000"/>
              <a:buFont typeface="Arial"/>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Uso de catéteres de recubrimiento antimicrobiano</a:t>
            </a:r>
          </a:p>
          <a:p>
            <a:pPr marL="921600" lvl="1" indent="-284400" eaLnBrk="0" fontAlgn="base" hangingPunct="0">
              <a:spcBef>
                <a:spcPct val="0"/>
              </a:spcBef>
              <a:spcAft>
                <a:spcPct val="0"/>
              </a:spcAft>
              <a:buSzPct val="90000"/>
              <a:buFont typeface="Arial"/>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Catéteres de un solo lumen </a:t>
            </a:r>
          </a:p>
          <a:p>
            <a:pPr marL="921600" lvl="1" indent="-284400" eaLnBrk="0" fontAlgn="base" hangingPunct="0">
              <a:spcBef>
                <a:spcPct val="0"/>
              </a:spcBef>
              <a:spcAft>
                <a:spcPct val="0"/>
              </a:spcAft>
              <a:buSzPct val="90000"/>
              <a:buFont typeface="Arial"/>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CCIP </a:t>
            </a:r>
          </a:p>
          <a:p>
            <a:pPr marL="921600" lvl="1" indent="-284400" eaLnBrk="0" fontAlgn="base" hangingPunct="0">
              <a:spcBef>
                <a:spcPct val="0"/>
              </a:spcBef>
              <a:spcAft>
                <a:spcPct val="0"/>
              </a:spcAft>
              <a:buSzPct val="90000"/>
              <a:buFont typeface="Arial"/>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Veno-punción guiada por ultrasonido</a:t>
            </a:r>
          </a:p>
          <a:p>
            <a:pPr marL="342900" indent="252000" eaLnBrk="0" fontAlgn="base" hangingPunct="0">
              <a:spcBef>
                <a:spcPts val="600"/>
              </a:spcBef>
              <a:spcAft>
                <a:spcPts val="600"/>
              </a:spcAft>
              <a:buSzPct val="100000"/>
              <a:buFont typeface="Arial" charset="0"/>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Elegir un sitio de inserción apropiado </a:t>
            </a:r>
          </a:p>
          <a:p>
            <a:pPr marL="342900" indent="252000" eaLnBrk="0" fontAlgn="base" hangingPunct="0">
              <a:spcBef>
                <a:spcPct val="0"/>
              </a:spcBef>
              <a:spcAft>
                <a:spcPts val="600"/>
              </a:spcAft>
              <a:buSzPct val="100000"/>
              <a:buFont typeface="Arial" charset="0"/>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Aplicar una política de lavado de manos</a:t>
            </a:r>
          </a:p>
          <a:p>
            <a:pPr marL="342900" indent="252000" eaLnBrk="0" fontAlgn="base" hangingPunct="0">
              <a:spcBef>
                <a:spcPct val="0"/>
              </a:spcBef>
              <a:spcAft>
                <a:spcPts val="600"/>
              </a:spcAft>
              <a:buSzPct val="100000"/>
              <a:buFont typeface="Arial" charset="0"/>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Asegurar el entrenamiento del personal</a:t>
            </a:r>
          </a:p>
        </p:txBody>
      </p:sp>
      <p:sp>
        <p:nvSpPr>
          <p:cNvPr id="8" name="Text Box 7"/>
          <p:cNvSpPr txBox="1">
            <a:spLocks noChangeArrowheads="1"/>
          </p:cNvSpPr>
          <p:nvPr/>
        </p:nvSpPr>
        <p:spPr bwMode="auto">
          <a:xfrm>
            <a:off x="2570821" y="5757627"/>
            <a:ext cx="2629246" cy="246221"/>
          </a:xfrm>
          <a:prstGeom prst="rect">
            <a:avLst/>
          </a:prstGeom>
          <a:noFill/>
          <a:ln w="9525">
            <a:noFill/>
            <a:miter lim="800000"/>
            <a:headEnd/>
            <a:tailEnd/>
          </a:ln>
        </p:spPr>
        <p:txBody>
          <a:bodyPr wrap="none">
            <a:spAutoFit/>
          </a:bodyPr>
          <a:lstStyle/>
          <a:p>
            <a:r>
              <a:rPr lang="fr-FR" sz="1000" i="1" dirty="0" err="1">
                <a:solidFill>
                  <a:schemeClr val="accent1">
                    <a:lumMod val="75000"/>
                  </a:schemeClr>
                </a:solidFill>
                <a:latin typeface="Arial" panose="020B0604020202020204" pitchFamily="34" charset="0"/>
                <a:cs typeface="Arial" panose="020B0604020202020204" pitchFamily="34" charset="0"/>
              </a:rPr>
              <a:t>Pittiruti</a:t>
            </a:r>
            <a:r>
              <a:rPr lang="fr-FR" sz="1000" i="1" dirty="0">
                <a:solidFill>
                  <a:schemeClr val="accent1">
                    <a:lumMod val="75000"/>
                  </a:schemeClr>
                </a:solidFill>
                <a:latin typeface="Arial" panose="020B0604020202020204" pitchFamily="34" charset="0"/>
                <a:cs typeface="Arial" panose="020B0604020202020204" pitchFamily="34" charset="0"/>
              </a:rPr>
              <a:t> M, et al. </a:t>
            </a:r>
            <a:r>
              <a:rPr lang="en-PH" sz="1000" i="1" dirty="0">
                <a:solidFill>
                  <a:schemeClr val="accent1">
                    <a:lumMod val="75000"/>
                  </a:schemeClr>
                </a:solidFill>
                <a:latin typeface="Arial" panose="020B0604020202020204" pitchFamily="34" charset="0"/>
                <a:cs typeface="Arial" panose="020B0604020202020204" pitchFamily="34" charset="0"/>
              </a:rPr>
              <a:t>Clin </a:t>
            </a:r>
            <a:r>
              <a:rPr lang="en-PH" sz="1000" i="1" dirty="0" err="1">
                <a:solidFill>
                  <a:schemeClr val="accent1">
                    <a:lumMod val="75000"/>
                  </a:schemeClr>
                </a:solidFill>
                <a:latin typeface="Arial" panose="020B0604020202020204" pitchFamily="34" charset="0"/>
                <a:cs typeface="Arial" panose="020B0604020202020204" pitchFamily="34" charset="0"/>
              </a:rPr>
              <a:t>Nutr</a:t>
            </a:r>
            <a:r>
              <a:rPr lang="en-PH" sz="1000" i="1" dirty="0">
                <a:solidFill>
                  <a:schemeClr val="accent1">
                    <a:lumMod val="75000"/>
                  </a:schemeClr>
                </a:solidFill>
                <a:latin typeface="Arial" panose="020B0604020202020204" pitchFamily="34" charset="0"/>
                <a:cs typeface="Arial" panose="020B0604020202020204" pitchFamily="34" charset="0"/>
              </a:rPr>
              <a:t> 2009;28:365-377.</a:t>
            </a:r>
            <a:endParaRPr lang="en-US" sz="1000" i="1" dirty="0">
              <a:solidFill>
                <a:schemeClr val="accent1">
                  <a:lumMod val="75000"/>
                </a:schemeClr>
              </a:solidFill>
              <a:latin typeface="Arial" panose="020B0604020202020204" pitchFamily="34" charset="0"/>
              <a:cs typeface="Arial" panose="020B0604020202020204" pitchFamily="34" charset="0"/>
            </a:endParaRPr>
          </a:p>
        </p:txBody>
      </p:sp>
      <p:sp>
        <p:nvSpPr>
          <p:cNvPr id="9" name="Rectangle 2"/>
          <p:cNvSpPr>
            <a:spLocks noGrp="1" noChangeArrowheads="1"/>
          </p:cNvSpPr>
          <p:nvPr>
            <p:ph type="title"/>
          </p:nvPr>
        </p:nvSpPr>
        <p:spPr>
          <a:xfrm>
            <a:off x="2019300" y="114301"/>
            <a:ext cx="8153400" cy="1292225"/>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Prevenir complicaciones infecciosas</a:t>
            </a:r>
            <a:br>
              <a:rPr lang="es-CO" sz="3200" b="1" dirty="0">
                <a:solidFill>
                  <a:srgbClr val="0070C0"/>
                </a:solidFill>
                <a:latin typeface="Arial" panose="020B0604020202020204" pitchFamily="34" charset="0"/>
                <a:ea typeface="ヒラギノ角ゴ Pro W3"/>
                <a:cs typeface="Arial" panose="020B0604020202020204" pitchFamily="34" charset="0"/>
              </a:rPr>
            </a:br>
            <a:r>
              <a:rPr lang="es-CO" sz="3200" b="1" dirty="0">
                <a:solidFill>
                  <a:srgbClr val="0070C0"/>
                </a:solidFill>
                <a:latin typeface="Arial" panose="020B0604020202020204" pitchFamily="34" charset="0"/>
                <a:ea typeface="ヒラギノ角ゴ Pro W3"/>
                <a:cs typeface="Arial" panose="020B0604020202020204" pitchFamily="34" charset="0"/>
              </a:rPr>
              <a:t>relacionadas con el catéter</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464593" y="2699327"/>
            <a:ext cx="7262813" cy="2344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base" hangingPunct="0">
              <a:spcBef>
                <a:spcPts val="600"/>
              </a:spcBef>
              <a:spcAft>
                <a:spcPts val="600"/>
              </a:spcAft>
              <a:buSzPct val="100000"/>
              <a:buFont typeface="Arial" charset="0"/>
              <a:buChar char="•"/>
              <a:defRPr/>
            </a:pPr>
            <a:r>
              <a:rPr lang="en-PH" sz="2800" kern="0" dirty="0">
                <a:solidFill>
                  <a:srgbClr val="185BA1"/>
                </a:solidFill>
                <a:latin typeface="Arial" panose="020B0604020202020204" pitchFamily="34" charset="0"/>
                <a:ea typeface="ヒラギノ角ゴ Pro W3"/>
                <a:cs typeface="Arial" panose="020B0604020202020204" pitchFamily="34" charset="0"/>
              </a:rPr>
              <a:t>Use las barreras máximas de precaución </a:t>
            </a:r>
            <a:br>
              <a:rPr lang="en-PH" sz="2800" kern="0" dirty="0">
                <a:solidFill>
                  <a:srgbClr val="185BA1"/>
                </a:solidFill>
                <a:latin typeface="Arial" panose="020B0604020202020204" pitchFamily="34" charset="0"/>
                <a:ea typeface="ヒラギノ角ゴ Pro W3"/>
                <a:cs typeface="Arial" panose="020B0604020202020204" pitchFamily="34" charset="0"/>
              </a:rPr>
            </a:br>
            <a:r>
              <a:rPr lang="en-PH" sz="2800" kern="0" dirty="0">
                <a:solidFill>
                  <a:srgbClr val="185BA1"/>
                </a:solidFill>
                <a:latin typeface="Arial" panose="020B0604020202020204" pitchFamily="34" charset="0"/>
                <a:ea typeface="ヒラギノ角ゴ Pro W3"/>
                <a:cs typeface="Arial" panose="020B0604020202020204" pitchFamily="34" charset="0"/>
              </a:rPr>
              <a:t>durante la </a:t>
            </a:r>
            <a:r>
              <a:rPr lang="en-PH" sz="2800" kern="0" dirty="0" err="1">
                <a:solidFill>
                  <a:srgbClr val="185BA1"/>
                </a:solidFill>
                <a:latin typeface="Arial" panose="020B0604020202020204" pitchFamily="34" charset="0"/>
                <a:ea typeface="ヒラギノ角ゴ Pro W3"/>
                <a:cs typeface="Arial" panose="020B0604020202020204" pitchFamily="34" charset="0"/>
              </a:rPr>
              <a:t>inserción</a:t>
            </a:r>
            <a:r>
              <a:rPr lang="en-PH" sz="2800" kern="0" dirty="0">
                <a:solidFill>
                  <a:srgbClr val="185BA1"/>
                </a:solidFill>
                <a:latin typeface="Arial" panose="020B0604020202020204" pitchFamily="34" charset="0"/>
                <a:ea typeface="ヒラギノ角ゴ Pro W3"/>
                <a:cs typeface="Arial" panose="020B0604020202020204" pitchFamily="34" charset="0"/>
              </a:rPr>
              <a:t>.</a:t>
            </a:r>
            <a:endParaRPr lang="en-US" sz="2800" kern="0" dirty="0">
              <a:solidFill>
                <a:srgbClr val="185BA1"/>
              </a:solidFill>
              <a:latin typeface="Arial" panose="020B0604020202020204" pitchFamily="34" charset="0"/>
              <a:ea typeface="ヒラギノ角ゴ Pro W3"/>
              <a:cs typeface="Arial" panose="020B0604020202020204" pitchFamily="34" charset="0"/>
            </a:endParaRPr>
          </a:p>
          <a:p>
            <a:pPr marL="342900" indent="-342900" eaLnBrk="0" fontAlgn="base" hangingPunct="0">
              <a:spcBef>
                <a:spcPts val="600"/>
              </a:spcBef>
              <a:spcAft>
                <a:spcPts val="600"/>
              </a:spcAft>
              <a:buSzPct val="100000"/>
              <a:buFont typeface="Arial" charset="0"/>
              <a:buChar char="•"/>
              <a:defRPr/>
            </a:pPr>
            <a:r>
              <a:rPr lang="en-PH" sz="2800" kern="0" dirty="0">
                <a:solidFill>
                  <a:srgbClr val="185BA1"/>
                </a:solidFill>
                <a:latin typeface="Arial" panose="020B0604020202020204" pitchFamily="34" charset="0"/>
                <a:ea typeface="ヒラギノ角ゴ Pro W3"/>
                <a:cs typeface="Arial" panose="020B0604020202020204" pitchFamily="34" charset="0"/>
              </a:rPr>
              <a:t>Use clorhexidina al 2% como antiséptico</a:t>
            </a:r>
            <a:endParaRPr lang="en-US" sz="2800" kern="0" dirty="0">
              <a:solidFill>
                <a:srgbClr val="185BA1"/>
              </a:solidFill>
              <a:latin typeface="Arial" panose="020B0604020202020204" pitchFamily="34" charset="0"/>
              <a:ea typeface="ヒラギノ角ゴ Pro W3"/>
              <a:cs typeface="Arial" panose="020B0604020202020204" pitchFamily="34" charset="0"/>
            </a:endParaRPr>
          </a:p>
          <a:p>
            <a:pPr marL="342900" indent="-342900" eaLnBrk="0" fontAlgn="base" hangingPunct="0">
              <a:spcBef>
                <a:spcPts val="600"/>
              </a:spcBef>
              <a:spcAft>
                <a:spcPts val="600"/>
              </a:spcAft>
              <a:buSzPct val="100000"/>
              <a:buFont typeface="Arial" charset="0"/>
              <a:buChar char="•"/>
              <a:defRPr/>
            </a:pPr>
            <a:r>
              <a:rPr lang="en-PH" sz="2800" kern="0" dirty="0">
                <a:solidFill>
                  <a:srgbClr val="185BA1"/>
                </a:solidFill>
                <a:latin typeface="Arial" panose="020B0604020202020204" pitchFamily="34" charset="0"/>
                <a:ea typeface="ヒラギノ角ゴ Pro W3"/>
                <a:cs typeface="Arial" panose="020B0604020202020204" pitchFamily="34" charset="0"/>
              </a:rPr>
              <a:t>Cubrir el sitio de manera apropiada</a:t>
            </a:r>
            <a:endParaRPr lang="en-US" sz="2800" kern="0" dirty="0">
              <a:solidFill>
                <a:srgbClr val="185BA1"/>
              </a:solidFill>
              <a:latin typeface="Arial" panose="020B0604020202020204" pitchFamily="34" charset="0"/>
              <a:ea typeface="ヒラギノ角ゴ Pro W3"/>
              <a:cs typeface="Arial" panose="020B0604020202020204" pitchFamily="34" charset="0"/>
            </a:endParaRPr>
          </a:p>
          <a:p>
            <a:pPr marL="342900" indent="-342900" eaLnBrk="0" fontAlgn="base" hangingPunct="0">
              <a:spcBef>
                <a:spcPct val="20000"/>
              </a:spcBef>
              <a:spcAft>
                <a:spcPts val="3000"/>
              </a:spcAft>
              <a:buSzPct val="90000"/>
              <a:defRPr/>
            </a:pPr>
            <a:endParaRPr lang="en-US" sz="2800" kern="0" dirty="0">
              <a:solidFill>
                <a:srgbClr val="595959"/>
              </a:solidFill>
              <a:latin typeface="Arial" panose="020B0604020202020204" pitchFamily="34" charset="0"/>
              <a:ea typeface="ヒラギノ角ゴ Pro W3"/>
              <a:cs typeface="Arial" panose="020B0604020202020204" pitchFamily="34" charset="0"/>
            </a:endParaRPr>
          </a:p>
        </p:txBody>
      </p:sp>
      <p:sp>
        <p:nvSpPr>
          <p:cNvPr id="6" name="Text Box 7"/>
          <p:cNvSpPr txBox="1">
            <a:spLocks noChangeArrowheads="1"/>
          </p:cNvSpPr>
          <p:nvPr/>
        </p:nvSpPr>
        <p:spPr bwMode="auto">
          <a:xfrm>
            <a:off x="2464593" y="5497086"/>
            <a:ext cx="2629246" cy="246221"/>
          </a:xfrm>
          <a:prstGeom prst="rect">
            <a:avLst/>
          </a:prstGeom>
          <a:noFill/>
          <a:ln w="9525">
            <a:noFill/>
            <a:miter lim="800000"/>
            <a:headEnd/>
            <a:tailEnd/>
          </a:ln>
        </p:spPr>
        <p:txBody>
          <a:bodyPr wrap="none">
            <a:spAutoFit/>
          </a:bodyPr>
          <a:lstStyle/>
          <a:p>
            <a:r>
              <a:rPr lang="fr-FR" sz="1000" i="1" dirty="0" err="1">
                <a:solidFill>
                  <a:schemeClr val="accent1">
                    <a:lumMod val="75000"/>
                  </a:schemeClr>
                </a:solidFill>
                <a:latin typeface="Arial" panose="020B0604020202020204" pitchFamily="34" charset="0"/>
                <a:cs typeface="Arial" panose="020B0604020202020204" pitchFamily="34" charset="0"/>
              </a:rPr>
              <a:t>Pittiruti</a:t>
            </a:r>
            <a:r>
              <a:rPr lang="fr-FR" sz="1000" i="1" dirty="0">
                <a:solidFill>
                  <a:schemeClr val="accent1">
                    <a:lumMod val="75000"/>
                  </a:schemeClr>
                </a:solidFill>
                <a:latin typeface="Arial" panose="020B0604020202020204" pitchFamily="34" charset="0"/>
                <a:cs typeface="Arial" panose="020B0604020202020204" pitchFamily="34" charset="0"/>
              </a:rPr>
              <a:t> M, et al. </a:t>
            </a:r>
            <a:r>
              <a:rPr lang="en-PH" sz="1000" i="1" dirty="0">
                <a:solidFill>
                  <a:schemeClr val="accent1">
                    <a:lumMod val="75000"/>
                  </a:schemeClr>
                </a:solidFill>
                <a:latin typeface="Arial" panose="020B0604020202020204" pitchFamily="34" charset="0"/>
                <a:cs typeface="Arial" panose="020B0604020202020204" pitchFamily="34" charset="0"/>
              </a:rPr>
              <a:t>Clin </a:t>
            </a:r>
            <a:r>
              <a:rPr lang="en-PH" sz="1000" i="1" dirty="0" err="1">
                <a:solidFill>
                  <a:schemeClr val="accent1">
                    <a:lumMod val="75000"/>
                  </a:schemeClr>
                </a:solidFill>
                <a:latin typeface="Arial" panose="020B0604020202020204" pitchFamily="34" charset="0"/>
                <a:cs typeface="Arial" panose="020B0604020202020204" pitchFamily="34" charset="0"/>
              </a:rPr>
              <a:t>Nutr</a:t>
            </a:r>
            <a:r>
              <a:rPr lang="en-PH" sz="1000" i="1" dirty="0">
                <a:solidFill>
                  <a:schemeClr val="accent1">
                    <a:lumMod val="75000"/>
                  </a:schemeClr>
                </a:solidFill>
                <a:latin typeface="Arial" panose="020B0604020202020204" pitchFamily="34" charset="0"/>
                <a:cs typeface="Arial" panose="020B0604020202020204" pitchFamily="34" charset="0"/>
              </a:rPr>
              <a:t> 2009;28:365-377.</a:t>
            </a:r>
            <a:endParaRPr lang="en-US" sz="1000" i="1" dirty="0">
              <a:solidFill>
                <a:schemeClr val="accent1">
                  <a:lumMod val="75000"/>
                </a:schemeClr>
              </a:solidFill>
              <a:latin typeface="Arial" panose="020B0604020202020204" pitchFamily="34" charset="0"/>
              <a:cs typeface="Arial" panose="020B0604020202020204" pitchFamily="34" charset="0"/>
            </a:endParaRPr>
          </a:p>
        </p:txBody>
      </p:sp>
      <p:sp>
        <p:nvSpPr>
          <p:cNvPr id="7" name="Rectangle 2"/>
          <p:cNvSpPr txBox="1">
            <a:spLocks noChangeArrowheads="1"/>
          </p:cNvSpPr>
          <p:nvPr/>
        </p:nvSpPr>
        <p:spPr bwMode="auto">
          <a:xfrm>
            <a:off x="2019300" y="628650"/>
            <a:ext cx="8153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lnSpc>
                <a:spcPts val="4620"/>
              </a:lnSpc>
              <a:spcBef>
                <a:spcPct val="0"/>
              </a:spcBef>
              <a:spcAft>
                <a:spcPct val="0"/>
              </a:spcAft>
              <a:defRPr/>
            </a:pPr>
            <a:r>
              <a:rPr lang="es-CO" sz="3200" b="1" kern="0" dirty="0">
                <a:solidFill>
                  <a:srgbClr val="185BA1"/>
                </a:solidFill>
                <a:latin typeface="Arial" panose="020B0604020202020204" pitchFamily="34" charset="0"/>
                <a:ea typeface="ヒラギノ角ゴ Pro W3"/>
                <a:cs typeface="Arial" panose="020B0604020202020204" pitchFamily="34" charset="0"/>
              </a:rPr>
              <a:t>Prevenir complicaciones infecciosas</a:t>
            </a:r>
            <a:br>
              <a:rPr lang="es-CO" sz="3200" b="1" kern="0" dirty="0">
                <a:solidFill>
                  <a:srgbClr val="185BA1"/>
                </a:solidFill>
                <a:latin typeface="Arial" panose="020B0604020202020204" pitchFamily="34" charset="0"/>
                <a:ea typeface="ヒラギノ角ゴ Pro W3"/>
                <a:cs typeface="Arial" panose="020B0604020202020204" pitchFamily="34" charset="0"/>
              </a:rPr>
            </a:br>
            <a:endParaRPr lang="es-CO" sz="3200" b="1" kern="0" dirty="0">
              <a:solidFill>
                <a:srgbClr val="185BA1"/>
              </a:solidFill>
              <a:latin typeface="Arial" panose="020B0604020202020204" pitchFamily="34" charset="0"/>
              <a:ea typeface="ヒラギノ角ゴ Pro W3"/>
              <a:cs typeface="Arial" panose="020B0604020202020204" pitchFamily="34" charset="0"/>
            </a:endParaRPr>
          </a:p>
        </p:txBody>
      </p:sp>
      <p:sp>
        <p:nvSpPr>
          <p:cNvPr id="8" name="TextBox 4"/>
          <p:cNvSpPr txBox="1"/>
          <p:nvPr/>
        </p:nvSpPr>
        <p:spPr>
          <a:xfrm>
            <a:off x="2464593" y="1961645"/>
            <a:ext cx="6324600" cy="461665"/>
          </a:xfrm>
          <a:prstGeom prst="rect">
            <a:avLst/>
          </a:prstGeom>
          <a:noFill/>
        </p:spPr>
        <p:txBody>
          <a:bodyPr wrap="square" rtlCol="0">
            <a:spAutoFit/>
          </a:bodyPr>
          <a:lstStyle/>
          <a:p>
            <a:r>
              <a:rPr lang="es-CO" sz="2400" b="1" dirty="0">
                <a:solidFill>
                  <a:srgbClr val="185BA1"/>
                </a:solidFill>
                <a:latin typeface="Arial" panose="020B0604020202020204" pitchFamily="34" charset="0"/>
                <a:cs typeface="Arial" panose="020B0604020202020204" pitchFamily="34" charset="0"/>
              </a:rPr>
              <a:t>Manejo del sitio de inserción</a:t>
            </a:r>
            <a:endParaRPr lang="es-CO" sz="1400" b="1"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019300" y="1951910"/>
            <a:ext cx="8351334" cy="3356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ct val="0"/>
              </a:spcBef>
            </a:pPr>
            <a:r>
              <a:rPr lang="es-CO" sz="2400" dirty="0">
                <a:solidFill>
                  <a:srgbClr val="185BA1"/>
                </a:solidFill>
                <a:latin typeface="Arial" panose="020B0604020202020204" pitchFamily="34" charset="0"/>
                <a:ea typeface="ヒラギノ角ゴ Pro W3"/>
                <a:cs typeface="Arial" panose="020B0604020202020204" pitchFamily="34" charset="0"/>
              </a:rPr>
              <a:t>Desinfectar conectores, puertos y llaves de paso</a:t>
            </a:r>
          </a:p>
          <a:p>
            <a:pPr marL="342900" indent="-342900">
              <a:lnSpc>
                <a:spcPct val="100000"/>
              </a:lnSpc>
              <a:spcBef>
                <a:spcPts val="600"/>
              </a:spcBef>
              <a:spcAft>
                <a:spcPts val="600"/>
              </a:spcAft>
            </a:pPr>
            <a:r>
              <a:rPr lang="es-CO" sz="2400" dirty="0">
                <a:solidFill>
                  <a:srgbClr val="185BA1"/>
                </a:solidFill>
                <a:latin typeface="Arial" panose="020B0604020202020204" pitchFamily="34" charset="0"/>
                <a:ea typeface="ヒラギノ角ゴ Pro W3"/>
                <a:cs typeface="Arial" panose="020B0604020202020204" pitchFamily="34" charset="0"/>
              </a:rPr>
              <a:t>Cambiar periódicamente los equipos de administración</a:t>
            </a:r>
          </a:p>
          <a:p>
            <a:pPr marL="342900" indent="-342900">
              <a:lnSpc>
                <a:spcPct val="100000"/>
              </a:lnSpc>
              <a:spcBef>
                <a:spcPct val="0"/>
              </a:spcBef>
              <a:spcAft>
                <a:spcPts val="600"/>
              </a:spcAft>
            </a:pPr>
            <a:r>
              <a:rPr lang="es-CO" sz="2400" dirty="0">
                <a:solidFill>
                  <a:srgbClr val="185BA1"/>
                </a:solidFill>
                <a:latin typeface="Arial" panose="020B0604020202020204" pitchFamily="34" charset="0"/>
                <a:ea typeface="ヒラギノ角ゴ Pro W3"/>
                <a:cs typeface="Arial" panose="020B0604020202020204" pitchFamily="34" charset="0"/>
              </a:rPr>
              <a:t>Cambiar los apósitos oclusivos usando técnicas asépticas estrictas</a:t>
            </a:r>
          </a:p>
          <a:p>
            <a:pPr marL="342900" indent="-342900">
              <a:lnSpc>
                <a:spcPct val="100000"/>
              </a:lnSpc>
              <a:spcBef>
                <a:spcPct val="0"/>
              </a:spcBef>
              <a:spcAft>
                <a:spcPts val="600"/>
              </a:spcAft>
            </a:pPr>
            <a:r>
              <a:rPr lang="es-CO" sz="2400" dirty="0">
                <a:solidFill>
                  <a:srgbClr val="185BA1"/>
                </a:solidFill>
                <a:latin typeface="Arial" panose="020B0604020202020204" pitchFamily="34" charset="0"/>
                <a:ea typeface="ヒラギノ角ゴ Pro W3"/>
                <a:cs typeface="Arial" panose="020B0604020202020204" pitchFamily="34" charset="0"/>
              </a:rPr>
              <a:t>Irrigar el catéter de larga duración antes y después de cada uso</a:t>
            </a:r>
          </a:p>
          <a:p>
            <a:pPr marL="342900" indent="-342900">
              <a:lnSpc>
                <a:spcPct val="100000"/>
              </a:lnSpc>
              <a:spcBef>
                <a:spcPct val="0"/>
              </a:spcBef>
              <a:spcAft>
                <a:spcPts val="600"/>
              </a:spcAft>
            </a:pPr>
            <a:r>
              <a:rPr lang="es-CO" sz="2400" dirty="0">
                <a:solidFill>
                  <a:srgbClr val="185BA1"/>
                </a:solidFill>
                <a:latin typeface="Arial" panose="020B0604020202020204" pitchFamily="34" charset="0"/>
                <a:ea typeface="ヒラギノ角ゴ Pro W3"/>
                <a:cs typeface="Arial" panose="020B0604020202020204" pitchFamily="34" charset="0"/>
              </a:rPr>
              <a:t>Usar heparina si el catéter no tiene válvula sensible</a:t>
            </a:r>
            <a:br>
              <a:rPr lang="es-CO" sz="2400" dirty="0">
                <a:solidFill>
                  <a:srgbClr val="185BA1"/>
                </a:solidFill>
                <a:latin typeface="Arial" panose="020B0604020202020204" pitchFamily="34" charset="0"/>
                <a:ea typeface="ヒラギノ角ゴ Pro W3"/>
                <a:cs typeface="Arial" panose="020B0604020202020204" pitchFamily="34" charset="0"/>
              </a:rPr>
            </a:br>
            <a:r>
              <a:rPr lang="es-CO" sz="2400" dirty="0">
                <a:solidFill>
                  <a:srgbClr val="185BA1"/>
                </a:solidFill>
                <a:latin typeface="Arial" panose="020B0604020202020204" pitchFamily="34" charset="0"/>
                <a:ea typeface="ヒラギノ角ゴ Pro W3"/>
                <a:cs typeface="Arial" panose="020B0604020202020204" pitchFamily="34" charset="0"/>
              </a:rPr>
              <a:t>a la presión</a:t>
            </a:r>
          </a:p>
        </p:txBody>
      </p:sp>
      <p:sp>
        <p:nvSpPr>
          <p:cNvPr id="3" name="Text Box 7"/>
          <p:cNvSpPr txBox="1">
            <a:spLocks noChangeArrowheads="1"/>
          </p:cNvSpPr>
          <p:nvPr/>
        </p:nvSpPr>
        <p:spPr bwMode="auto">
          <a:xfrm>
            <a:off x="2019300" y="5683343"/>
            <a:ext cx="2629246" cy="246221"/>
          </a:xfrm>
          <a:prstGeom prst="rect">
            <a:avLst/>
          </a:prstGeom>
          <a:noFill/>
          <a:ln w="9525">
            <a:noFill/>
            <a:miter lim="800000"/>
            <a:headEnd/>
            <a:tailEnd/>
          </a:ln>
        </p:spPr>
        <p:txBody>
          <a:bodyPr wrap="none">
            <a:spAutoFit/>
          </a:bodyPr>
          <a:lstStyle/>
          <a:p>
            <a:r>
              <a:rPr lang="fr-FR" sz="1000" i="1" dirty="0" err="1">
                <a:solidFill>
                  <a:schemeClr val="accent1">
                    <a:lumMod val="75000"/>
                  </a:schemeClr>
                </a:solidFill>
                <a:latin typeface="Arial" panose="020B0604020202020204" pitchFamily="34" charset="0"/>
                <a:cs typeface="Arial" panose="020B0604020202020204" pitchFamily="34" charset="0"/>
              </a:rPr>
              <a:t>Pittiruti</a:t>
            </a:r>
            <a:r>
              <a:rPr lang="fr-FR" sz="1000" i="1" dirty="0">
                <a:solidFill>
                  <a:schemeClr val="accent1">
                    <a:lumMod val="75000"/>
                  </a:schemeClr>
                </a:solidFill>
                <a:latin typeface="Arial" panose="020B0604020202020204" pitchFamily="34" charset="0"/>
                <a:cs typeface="Arial" panose="020B0604020202020204" pitchFamily="34" charset="0"/>
              </a:rPr>
              <a:t> M, et al. </a:t>
            </a:r>
            <a:r>
              <a:rPr lang="en-PH" sz="1000" i="1" dirty="0">
                <a:solidFill>
                  <a:schemeClr val="accent1">
                    <a:lumMod val="75000"/>
                  </a:schemeClr>
                </a:solidFill>
                <a:latin typeface="Arial" panose="020B0604020202020204" pitchFamily="34" charset="0"/>
                <a:cs typeface="Arial" panose="020B0604020202020204" pitchFamily="34" charset="0"/>
              </a:rPr>
              <a:t>Clin </a:t>
            </a:r>
            <a:r>
              <a:rPr lang="en-PH" sz="1000" i="1" dirty="0" err="1">
                <a:solidFill>
                  <a:schemeClr val="accent1">
                    <a:lumMod val="75000"/>
                  </a:schemeClr>
                </a:solidFill>
                <a:latin typeface="Arial" panose="020B0604020202020204" pitchFamily="34" charset="0"/>
                <a:cs typeface="Arial" panose="020B0604020202020204" pitchFamily="34" charset="0"/>
              </a:rPr>
              <a:t>Nutr</a:t>
            </a:r>
            <a:r>
              <a:rPr lang="en-PH" sz="1000" i="1" dirty="0">
                <a:solidFill>
                  <a:schemeClr val="accent1">
                    <a:lumMod val="75000"/>
                  </a:schemeClr>
                </a:solidFill>
                <a:latin typeface="Arial" panose="020B0604020202020204" pitchFamily="34" charset="0"/>
                <a:cs typeface="Arial" panose="020B0604020202020204" pitchFamily="34" charset="0"/>
              </a:rPr>
              <a:t> 2009;28:365-377.</a:t>
            </a:r>
            <a:endParaRPr lang="en-US" sz="1000" i="1" dirty="0">
              <a:solidFill>
                <a:schemeClr val="accent1">
                  <a:lumMod val="75000"/>
                </a:schemeClr>
              </a:solidFill>
              <a:latin typeface="Arial" panose="020B0604020202020204" pitchFamily="34" charset="0"/>
              <a:cs typeface="Arial" panose="020B0604020202020204" pitchFamily="34" charset="0"/>
            </a:endParaRPr>
          </a:p>
        </p:txBody>
      </p:sp>
      <p:sp>
        <p:nvSpPr>
          <p:cNvPr id="4" name="Rectangle 2"/>
          <p:cNvSpPr txBox="1">
            <a:spLocks noChangeArrowheads="1"/>
          </p:cNvSpPr>
          <p:nvPr/>
        </p:nvSpPr>
        <p:spPr bwMode="auto">
          <a:xfrm>
            <a:off x="2019300" y="333607"/>
            <a:ext cx="8153400" cy="1063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lnSpc>
                <a:spcPts val="4520"/>
              </a:lnSpc>
              <a:spcBef>
                <a:spcPct val="0"/>
              </a:spcBef>
              <a:spcAft>
                <a:spcPct val="0"/>
              </a:spcAft>
              <a:defRPr/>
            </a:pPr>
            <a:r>
              <a:rPr lang="es-CO" sz="3200" b="1" kern="0" dirty="0">
                <a:solidFill>
                  <a:srgbClr val="185BA1"/>
                </a:solidFill>
                <a:latin typeface="Arial" panose="020B0604020202020204" pitchFamily="34" charset="0"/>
                <a:ea typeface="ヒラギノ角ゴ Pro W3"/>
                <a:cs typeface="Arial" panose="020B0604020202020204" pitchFamily="34" charset="0"/>
              </a:rPr>
              <a:t>Prevenir complicaciones infecciosas </a:t>
            </a:r>
            <a:br>
              <a:rPr lang="es-CO" sz="3200" b="1" kern="0" dirty="0">
                <a:solidFill>
                  <a:srgbClr val="185BA1"/>
                </a:solidFill>
                <a:latin typeface="Arial" panose="020B0604020202020204" pitchFamily="34" charset="0"/>
                <a:ea typeface="ヒラギノ角ゴ Pro W3"/>
                <a:cs typeface="Arial" panose="020B0604020202020204" pitchFamily="34" charset="0"/>
              </a:rPr>
            </a:br>
            <a:r>
              <a:rPr lang="es-CO" sz="3200" b="1" kern="0" dirty="0">
                <a:solidFill>
                  <a:srgbClr val="185BA1"/>
                </a:solidFill>
                <a:latin typeface="Arial" panose="020B0604020202020204" pitchFamily="34" charset="0"/>
                <a:ea typeface="ヒラギノ角ゴ Pro W3"/>
                <a:cs typeface="Arial" panose="020B0604020202020204" pitchFamily="34" charset="0"/>
              </a:rPr>
              <a:t>manejo del dispositivo</a:t>
            </a:r>
          </a:p>
        </p:txBody>
      </p:sp>
    </p:spTree>
    <p:extLst>
      <p:ext uri="{BB962C8B-B14F-4D97-AF65-F5344CB8AC3E}">
        <p14:creationId xmlns:p14="http://schemas.microsoft.com/office/powerpoint/2010/main" val="79044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p:cNvSpPr>
          <p:nvPr/>
        </p:nvSpPr>
        <p:spPr bwMode="auto">
          <a:xfrm>
            <a:off x="2211268" y="2511157"/>
            <a:ext cx="8337785" cy="24688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base" hangingPunct="0">
              <a:spcBef>
                <a:spcPts val="600"/>
              </a:spcBef>
              <a:spcAft>
                <a:spcPts val="600"/>
              </a:spcAft>
              <a:buSzPct val="100000"/>
              <a:buFont typeface="Arial" charset="0"/>
              <a:buChar char="•"/>
              <a:defRPr/>
            </a:pPr>
            <a:r>
              <a:rPr lang="en-PH" sz="2800" kern="0" dirty="0">
                <a:solidFill>
                  <a:srgbClr val="185BA1"/>
                </a:solidFill>
                <a:latin typeface="Arial" panose="020B0604020202020204" pitchFamily="34" charset="0"/>
                <a:ea typeface="ヒラギノ角ゴ Pro W3"/>
                <a:cs typeface="Arial" panose="020B0604020202020204" pitchFamily="34" charset="0"/>
              </a:rPr>
              <a:t>Colocar filtros en línea </a:t>
            </a:r>
            <a:endParaRPr lang="en-US" sz="2800" kern="0" dirty="0">
              <a:solidFill>
                <a:srgbClr val="185BA1"/>
              </a:solidFill>
              <a:latin typeface="Arial" panose="020B0604020202020204" pitchFamily="34" charset="0"/>
              <a:ea typeface="ヒラギノ角ゴ Pro W3"/>
              <a:cs typeface="Arial" panose="020B0604020202020204" pitchFamily="34" charset="0"/>
            </a:endParaRPr>
          </a:p>
          <a:p>
            <a:pPr marL="342900" indent="-342900" eaLnBrk="0" fontAlgn="base" hangingPunct="0">
              <a:spcBef>
                <a:spcPts val="600"/>
              </a:spcBef>
              <a:spcAft>
                <a:spcPts val="600"/>
              </a:spcAft>
              <a:buSzPct val="100000"/>
              <a:buFont typeface="Arial" charset="0"/>
              <a:buChar char="•"/>
              <a:defRPr/>
            </a:pPr>
            <a:r>
              <a:rPr lang="en-PH" sz="2800" kern="0" dirty="0">
                <a:solidFill>
                  <a:srgbClr val="185BA1"/>
                </a:solidFill>
                <a:latin typeface="Arial" panose="020B0604020202020204" pitchFamily="34" charset="0"/>
                <a:ea typeface="ヒラギノ角ゴ Pro W3"/>
                <a:cs typeface="Arial" panose="020B0604020202020204" pitchFamily="34" charset="0"/>
              </a:rPr>
              <a:t>Reemplazar rutinariamente las líneas centrales </a:t>
            </a:r>
          </a:p>
          <a:p>
            <a:pPr marL="342900" indent="-342900" eaLnBrk="0" fontAlgn="base" hangingPunct="0">
              <a:spcBef>
                <a:spcPts val="600"/>
              </a:spcBef>
              <a:spcAft>
                <a:spcPts val="600"/>
              </a:spcAft>
              <a:buSzPct val="100000"/>
              <a:buFont typeface="Arial" charset="0"/>
              <a:buChar char="•"/>
              <a:defRPr/>
            </a:pPr>
            <a:r>
              <a:rPr lang="en-PH" sz="2800" kern="0" dirty="0">
                <a:solidFill>
                  <a:srgbClr val="185BA1"/>
                </a:solidFill>
                <a:latin typeface="Arial" panose="020B0604020202020204" pitchFamily="34" charset="0"/>
                <a:ea typeface="ヒラギノ角ゴ Pro W3"/>
                <a:cs typeface="Arial" panose="020B0604020202020204" pitchFamily="34" charset="0"/>
              </a:rPr>
              <a:t>Profilaxis antibiótica</a:t>
            </a:r>
            <a:endParaRPr lang="en-US" sz="2800" kern="0" dirty="0">
              <a:solidFill>
                <a:srgbClr val="185BA1"/>
              </a:solidFill>
              <a:latin typeface="Arial" panose="020B0604020202020204" pitchFamily="34" charset="0"/>
              <a:ea typeface="ヒラギノ角ゴ Pro W3"/>
              <a:cs typeface="Arial" panose="020B0604020202020204" pitchFamily="34" charset="0"/>
            </a:endParaRPr>
          </a:p>
          <a:p>
            <a:pPr marL="342900" indent="-342900" eaLnBrk="0" fontAlgn="base" hangingPunct="0">
              <a:spcBef>
                <a:spcPts val="600"/>
              </a:spcBef>
              <a:spcAft>
                <a:spcPts val="600"/>
              </a:spcAft>
              <a:buSzPct val="100000"/>
              <a:buFont typeface="Arial" charset="0"/>
              <a:buChar char="•"/>
              <a:defRPr/>
            </a:pPr>
            <a:r>
              <a:rPr lang="en-PH" sz="2800" kern="0" dirty="0">
                <a:solidFill>
                  <a:srgbClr val="185BA1"/>
                </a:solidFill>
                <a:latin typeface="Arial" panose="020B0604020202020204" pitchFamily="34" charset="0"/>
                <a:ea typeface="ヒラギノ角ゴ Pro W3"/>
                <a:cs typeface="Arial" panose="020B0604020202020204" pitchFamily="34" charset="0"/>
              </a:rPr>
              <a:t>Usar rutinariamente heparina</a:t>
            </a:r>
            <a:endParaRPr lang="en-US" sz="2800" kern="0" dirty="0">
              <a:solidFill>
                <a:srgbClr val="185BA1"/>
              </a:solidFill>
              <a:latin typeface="Arial" panose="020B0604020202020204" pitchFamily="34" charset="0"/>
              <a:ea typeface="ヒラギノ角ゴ Pro W3"/>
              <a:cs typeface="Arial" panose="020B0604020202020204" pitchFamily="34" charset="0"/>
            </a:endParaRPr>
          </a:p>
        </p:txBody>
      </p:sp>
      <p:sp>
        <p:nvSpPr>
          <p:cNvPr id="4" name="Text Box 7"/>
          <p:cNvSpPr txBox="1">
            <a:spLocks noChangeArrowheads="1"/>
          </p:cNvSpPr>
          <p:nvPr/>
        </p:nvSpPr>
        <p:spPr bwMode="auto">
          <a:xfrm>
            <a:off x="2211268" y="5272023"/>
            <a:ext cx="2629246" cy="246221"/>
          </a:xfrm>
          <a:prstGeom prst="rect">
            <a:avLst/>
          </a:prstGeom>
          <a:noFill/>
          <a:ln w="9525">
            <a:noFill/>
            <a:miter lim="800000"/>
            <a:headEnd/>
            <a:tailEnd/>
          </a:ln>
        </p:spPr>
        <p:txBody>
          <a:bodyPr wrap="none">
            <a:spAutoFit/>
          </a:bodyPr>
          <a:lstStyle/>
          <a:p>
            <a:r>
              <a:rPr lang="fr-FR" sz="1000" i="1" dirty="0" err="1">
                <a:solidFill>
                  <a:schemeClr val="accent1">
                    <a:lumMod val="75000"/>
                  </a:schemeClr>
                </a:solidFill>
                <a:latin typeface="Arial" panose="020B0604020202020204" pitchFamily="34" charset="0"/>
                <a:cs typeface="Arial" panose="020B0604020202020204" pitchFamily="34" charset="0"/>
              </a:rPr>
              <a:t>Pittiruti</a:t>
            </a:r>
            <a:r>
              <a:rPr lang="fr-FR" sz="1000" i="1" dirty="0">
                <a:solidFill>
                  <a:schemeClr val="accent1">
                    <a:lumMod val="75000"/>
                  </a:schemeClr>
                </a:solidFill>
                <a:latin typeface="Arial" panose="020B0604020202020204" pitchFamily="34" charset="0"/>
                <a:cs typeface="Arial" panose="020B0604020202020204" pitchFamily="34" charset="0"/>
              </a:rPr>
              <a:t> M, et al. </a:t>
            </a:r>
            <a:r>
              <a:rPr lang="en-PH" sz="1000" i="1" dirty="0">
                <a:solidFill>
                  <a:schemeClr val="accent1">
                    <a:lumMod val="75000"/>
                  </a:schemeClr>
                </a:solidFill>
                <a:latin typeface="Arial" panose="020B0604020202020204" pitchFamily="34" charset="0"/>
                <a:cs typeface="Arial" panose="020B0604020202020204" pitchFamily="34" charset="0"/>
              </a:rPr>
              <a:t>Clin </a:t>
            </a:r>
            <a:r>
              <a:rPr lang="en-PH" sz="1000" i="1" dirty="0" err="1">
                <a:solidFill>
                  <a:schemeClr val="accent1">
                    <a:lumMod val="75000"/>
                  </a:schemeClr>
                </a:solidFill>
                <a:latin typeface="Arial" panose="020B0604020202020204" pitchFamily="34" charset="0"/>
                <a:cs typeface="Arial" panose="020B0604020202020204" pitchFamily="34" charset="0"/>
              </a:rPr>
              <a:t>Nutr</a:t>
            </a:r>
            <a:r>
              <a:rPr lang="en-PH" sz="1000" i="1" dirty="0">
                <a:solidFill>
                  <a:schemeClr val="accent1">
                    <a:lumMod val="75000"/>
                  </a:schemeClr>
                </a:solidFill>
                <a:latin typeface="Arial" panose="020B0604020202020204" pitchFamily="34" charset="0"/>
                <a:cs typeface="Arial" panose="020B0604020202020204" pitchFamily="34" charset="0"/>
              </a:rPr>
              <a:t> 2009;28:365-377.</a:t>
            </a:r>
            <a:endParaRPr lang="en-US" sz="1000" i="1" dirty="0">
              <a:solidFill>
                <a:schemeClr val="accent1">
                  <a:lumMod val="75000"/>
                </a:schemeClr>
              </a:solidFill>
              <a:latin typeface="Arial" panose="020B0604020202020204" pitchFamily="34" charset="0"/>
              <a:cs typeface="Arial" panose="020B0604020202020204" pitchFamily="34" charset="0"/>
            </a:endParaRPr>
          </a:p>
        </p:txBody>
      </p:sp>
      <p:sp>
        <p:nvSpPr>
          <p:cNvPr id="5" name="Rectangle 2"/>
          <p:cNvSpPr>
            <a:spLocks noGrp="1" noChangeArrowheads="1"/>
          </p:cNvSpPr>
          <p:nvPr>
            <p:ph type="title"/>
          </p:nvPr>
        </p:nvSpPr>
        <p:spPr>
          <a:xfrm>
            <a:off x="2019300" y="374959"/>
            <a:ext cx="8153400" cy="1063625"/>
          </a:xfrm>
        </p:spPr>
        <p:txBody>
          <a:bodyPr>
            <a:noAutofit/>
          </a:bodyPr>
          <a:lstStyle/>
          <a:p>
            <a:pPr algn="ctr">
              <a:lnSpc>
                <a:spcPts val="4520"/>
              </a:lnSpc>
            </a:pPr>
            <a:r>
              <a:rPr lang="es-CO" sz="3200" b="1" dirty="0">
                <a:solidFill>
                  <a:srgbClr val="185BA1"/>
                </a:solidFill>
                <a:latin typeface="Arial" panose="020B0604020202020204" pitchFamily="34" charset="0"/>
                <a:ea typeface="ヒラギノ角ゴ Pro W3"/>
                <a:cs typeface="Arial" panose="020B0604020202020204" pitchFamily="34" charset="0"/>
              </a:rPr>
              <a:t>Prevenir complicaciones infecciosas </a:t>
            </a:r>
            <a:br>
              <a:rPr lang="es-CO" sz="3200" b="1" dirty="0">
                <a:solidFill>
                  <a:srgbClr val="185BA1"/>
                </a:solidFill>
                <a:latin typeface="Arial" panose="020B0604020202020204" pitchFamily="34" charset="0"/>
                <a:ea typeface="ヒラギノ角ゴ Pro W3"/>
                <a:cs typeface="Arial" panose="020B0604020202020204" pitchFamily="34" charset="0"/>
              </a:rPr>
            </a:br>
            <a:r>
              <a:rPr lang="es-CO" sz="3200" b="1" dirty="0">
                <a:solidFill>
                  <a:srgbClr val="185BA1"/>
                </a:solidFill>
                <a:latin typeface="Arial" panose="020B0604020202020204" pitchFamily="34" charset="0"/>
                <a:ea typeface="ヒラギノ角ゴ Pro W3"/>
                <a:cs typeface="Arial" panose="020B0604020202020204" pitchFamily="34" charset="0"/>
              </a:rPr>
              <a:t>procedimientos no efectivos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2552700" y="1709738"/>
            <a:ext cx="7086600" cy="3581400"/>
          </a:xfrm>
          <a:prstGeom prst="rect">
            <a:avLst/>
          </a:prstGeom>
          <a:noFill/>
          <a:ln w="9525">
            <a:noFill/>
            <a:miter lim="800000"/>
            <a:headEnd/>
            <a:tailEnd/>
          </a:ln>
        </p:spPr>
        <p:txBody>
          <a:bodyPr/>
          <a:lstStyle/>
          <a:p>
            <a:pPr algn="ctr">
              <a:buFont typeface="Wingdings" pitchFamily="2" charset="2"/>
              <a:buNone/>
            </a:pPr>
            <a:r>
              <a:rPr lang="es-CO" sz="4000" b="1" dirty="0">
                <a:solidFill>
                  <a:srgbClr val="1969B5"/>
                </a:solidFill>
                <a:latin typeface="Arial" panose="020B0604020202020204" pitchFamily="34" charset="0"/>
                <a:cs typeface="Arial" panose="020B0604020202020204" pitchFamily="34" charset="0"/>
              </a:rPr>
              <a:t>El rol de la complementación</a:t>
            </a:r>
            <a:br>
              <a:rPr lang="es-CO" sz="4000" b="1" dirty="0">
                <a:solidFill>
                  <a:srgbClr val="1969B5"/>
                </a:solidFill>
                <a:latin typeface="Arial" panose="020B0604020202020204" pitchFamily="34" charset="0"/>
                <a:cs typeface="Arial" panose="020B0604020202020204" pitchFamily="34" charset="0"/>
              </a:rPr>
            </a:br>
            <a:r>
              <a:rPr lang="es-CO" sz="4000" b="1" dirty="0">
                <a:solidFill>
                  <a:srgbClr val="1969B5"/>
                </a:solidFill>
                <a:latin typeface="Arial" panose="020B0604020202020204" pitchFamily="34" charset="0"/>
                <a:cs typeface="Arial" panose="020B0604020202020204" pitchFamily="34" charset="0"/>
              </a:rPr>
              <a:t>con nutrición parenteral</a:t>
            </a:r>
            <a:br>
              <a:rPr lang="es-CO" sz="4000" b="1" dirty="0">
                <a:solidFill>
                  <a:srgbClr val="1969B5"/>
                </a:solidFill>
                <a:latin typeface="Arial" panose="020B0604020202020204" pitchFamily="34" charset="0"/>
                <a:cs typeface="Arial" panose="020B0604020202020204" pitchFamily="34" charset="0"/>
              </a:rPr>
            </a:br>
            <a:r>
              <a:rPr lang="es-CO" sz="4000" b="1" dirty="0">
                <a:solidFill>
                  <a:srgbClr val="1969B5"/>
                </a:solidFill>
                <a:latin typeface="Arial" panose="020B0604020202020204" pitchFamily="34" charset="0"/>
                <a:cs typeface="Arial" panose="020B0604020202020204" pitchFamily="34" charset="0"/>
              </a:rPr>
              <a:t>en pacientes críticamente enfermos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2052638" y="2203430"/>
            <a:ext cx="8177212" cy="3046988"/>
          </a:xfrm>
          <a:prstGeom prst="rect">
            <a:avLst/>
          </a:prstGeom>
          <a:noFill/>
        </p:spPr>
        <p:txBody>
          <a:bodyPr wrap="square">
            <a:spAutoFit/>
          </a:bodyPr>
          <a:lstStyle/>
          <a:p>
            <a:pPr>
              <a:spcAft>
                <a:spcPts val="600"/>
              </a:spcAft>
            </a:pPr>
            <a:r>
              <a:rPr lang="es-CO" sz="2800" dirty="0">
                <a:solidFill>
                  <a:srgbClr val="185BA1"/>
                </a:solidFill>
                <a:latin typeface="Arial" panose="020B0604020202020204" pitchFamily="34" charset="0"/>
                <a:cs typeface="Arial" panose="020B0604020202020204" pitchFamily="34" charset="0"/>
              </a:rPr>
              <a:t>Estudio observacional prospectivo de cohorte</a:t>
            </a:r>
          </a:p>
          <a:p>
            <a:pPr marL="360000" indent="-277200">
              <a:spcBef>
                <a:spcPts val="600"/>
              </a:spcBef>
              <a:spcAft>
                <a:spcPts val="600"/>
              </a:spcAft>
              <a:buFont typeface="Arial"/>
              <a:buChar char="•"/>
            </a:pPr>
            <a:r>
              <a:rPr lang="es-CO" sz="2400" dirty="0">
                <a:solidFill>
                  <a:srgbClr val="185BA1"/>
                </a:solidFill>
                <a:latin typeface="Arial" panose="020B0604020202020204" pitchFamily="34" charset="0"/>
                <a:cs typeface="Arial" panose="020B0604020202020204" pitchFamily="34" charset="0"/>
              </a:rPr>
              <a:t>886 pacientes mecánicamente ventilados en UCI que se prevé que necesiten nutrición artificial por &gt; 7 a 10 días</a:t>
            </a:r>
          </a:p>
          <a:p>
            <a:pPr marL="360000" indent="-277200">
              <a:spcAft>
                <a:spcPts val="600"/>
              </a:spcAft>
              <a:buFont typeface="Arial"/>
              <a:buChar char="•"/>
            </a:pPr>
            <a:r>
              <a:rPr lang="es-CO" sz="2400" dirty="0">
                <a:solidFill>
                  <a:srgbClr val="185BA1"/>
                </a:solidFill>
                <a:latin typeface="Arial" panose="020B0604020202020204" pitchFamily="34" charset="0"/>
                <a:cs typeface="Arial" panose="020B0604020202020204" pitchFamily="34" charset="0"/>
              </a:rPr>
              <a:t>Historia metabólica del paciente; objetivo mínimo de proteína de 1.2 g/kg/d</a:t>
            </a:r>
          </a:p>
          <a:p>
            <a:pPr marL="360000" indent="-277200">
              <a:spcAft>
                <a:spcPts val="600"/>
              </a:spcAft>
              <a:buFont typeface="Arial"/>
              <a:buChar char="•"/>
            </a:pPr>
            <a:r>
              <a:rPr lang="es-CO" sz="2400" dirty="0">
                <a:solidFill>
                  <a:srgbClr val="185BA1"/>
                </a:solidFill>
                <a:latin typeface="Arial" panose="020B0604020202020204" pitchFamily="34" charset="0"/>
                <a:cs typeface="Arial" panose="020B0604020202020204" pitchFamily="34" charset="0"/>
              </a:rPr>
              <a:t>La ingesta acumulada de Calorías/Proteínas se registró durante el período de ventilación mecánica</a:t>
            </a:r>
          </a:p>
        </p:txBody>
      </p:sp>
      <p:sp>
        <p:nvSpPr>
          <p:cNvPr id="8" name="Text Box 7"/>
          <p:cNvSpPr txBox="1">
            <a:spLocks noChangeArrowheads="1"/>
          </p:cNvSpPr>
          <p:nvPr/>
        </p:nvSpPr>
        <p:spPr bwMode="auto">
          <a:xfrm>
            <a:off x="2052638" y="5386447"/>
            <a:ext cx="3621504" cy="246221"/>
          </a:xfrm>
          <a:prstGeom prst="rect">
            <a:avLst/>
          </a:prstGeom>
          <a:noFill/>
          <a:ln w="9525">
            <a:noFill/>
            <a:miter lim="800000"/>
            <a:headEnd/>
            <a:tailEnd/>
          </a:ln>
        </p:spPr>
        <p:txBody>
          <a:bodyPr wrap="none">
            <a:spAutoFit/>
          </a:bodyPr>
          <a:lstStyle/>
          <a:p>
            <a:pPr eaLnBrk="0" hangingPunct="0"/>
            <a:r>
              <a:rPr lang="en-US" sz="1000" i="1" dirty="0" err="1">
                <a:solidFill>
                  <a:schemeClr val="accent1">
                    <a:lumMod val="75000"/>
                  </a:schemeClr>
                </a:solidFill>
                <a:latin typeface="Arial" panose="020B0604020202020204" pitchFamily="34" charset="0"/>
                <a:cs typeface="Arial" panose="020B0604020202020204" pitchFamily="34" charset="0"/>
                <a:sym typeface="Gill Sans"/>
              </a:rPr>
              <a:t>Weijs</a:t>
            </a:r>
            <a:r>
              <a:rPr lang="en-US" sz="1000" i="1" dirty="0">
                <a:solidFill>
                  <a:schemeClr val="accent1">
                    <a:lumMod val="75000"/>
                  </a:schemeClr>
                </a:solidFill>
                <a:latin typeface="Arial" panose="020B0604020202020204" pitchFamily="34" charset="0"/>
                <a:cs typeface="Arial" panose="020B0604020202020204" pitchFamily="34" charset="0"/>
                <a:sym typeface="Gill Sans"/>
              </a:rPr>
              <a:t> PJ, et al. JPEN J </a:t>
            </a:r>
            <a:r>
              <a:rPr lang="en-US" sz="1000" i="1" dirty="0" err="1">
                <a:solidFill>
                  <a:schemeClr val="accent1">
                    <a:lumMod val="75000"/>
                  </a:schemeClr>
                </a:solidFill>
                <a:latin typeface="Arial" panose="020B0604020202020204" pitchFamily="34" charset="0"/>
                <a:cs typeface="Arial" panose="020B0604020202020204" pitchFamily="34" charset="0"/>
                <a:sym typeface="Gill Sans"/>
              </a:rPr>
              <a:t>Parenter</a:t>
            </a:r>
            <a:r>
              <a:rPr lang="en-US" sz="1000" i="1" dirty="0">
                <a:solidFill>
                  <a:schemeClr val="accent1">
                    <a:lumMod val="75000"/>
                  </a:schemeClr>
                </a:solidFill>
                <a:latin typeface="Arial" panose="020B0604020202020204" pitchFamily="34" charset="0"/>
                <a:cs typeface="Arial" panose="020B0604020202020204" pitchFamily="34" charset="0"/>
                <a:sym typeface="Gill Sans"/>
              </a:rPr>
              <a:t> Enteral </a:t>
            </a:r>
            <a:r>
              <a:rPr lang="en-US" sz="1000" i="1" dirty="0" err="1">
                <a:solidFill>
                  <a:schemeClr val="accent1">
                    <a:lumMod val="75000"/>
                  </a:schemeClr>
                </a:solidFill>
                <a:latin typeface="Arial" panose="020B0604020202020204" pitchFamily="34" charset="0"/>
                <a:cs typeface="Arial" panose="020B0604020202020204" pitchFamily="34" charset="0"/>
                <a:sym typeface="Gill Sans"/>
              </a:rPr>
              <a:t>Nutr</a:t>
            </a:r>
            <a:r>
              <a:rPr lang="en-US" sz="1000" i="1" dirty="0">
                <a:solidFill>
                  <a:schemeClr val="accent1">
                    <a:lumMod val="75000"/>
                  </a:schemeClr>
                </a:solidFill>
                <a:latin typeface="Arial" panose="020B0604020202020204" pitchFamily="34" charset="0"/>
                <a:cs typeface="Arial" panose="020B0604020202020204" pitchFamily="34" charset="0"/>
                <a:sym typeface="Gill Sans"/>
              </a:rPr>
              <a:t> 2012;36:60-68.</a:t>
            </a:r>
          </a:p>
        </p:txBody>
      </p:sp>
      <p:sp>
        <p:nvSpPr>
          <p:cNvPr id="9" name="Rectangle 2"/>
          <p:cNvSpPr>
            <a:spLocks noGrp="1" noChangeArrowheads="1"/>
          </p:cNvSpPr>
          <p:nvPr>
            <p:ph type="title"/>
          </p:nvPr>
        </p:nvSpPr>
        <p:spPr>
          <a:xfrm>
            <a:off x="1962150" y="446113"/>
            <a:ext cx="8267700" cy="1107439"/>
          </a:xfrm>
        </p:spPr>
        <p:txBody>
          <a:bodyPr>
            <a:normAutofit fontScale="90000"/>
          </a:bodyPr>
          <a:lstStyle/>
          <a:p>
            <a:pPr algn="ctr"/>
            <a:r>
              <a:rPr lang="es-CO" sz="3600" b="1" dirty="0">
                <a:solidFill>
                  <a:srgbClr val="0070C0"/>
                </a:solidFill>
                <a:latin typeface="Arial" panose="020B0604020202020204" pitchFamily="34" charset="0"/>
                <a:ea typeface="ヒラギノ角ゴ Pro W3"/>
                <a:cs typeface="Arial" panose="020B0604020202020204" pitchFamily="34" charset="0"/>
              </a:rPr>
              <a:t>La nutrición con cantidades óptimas de proteína y calorías reduce la mortalidad en pacientes con ventilación mecánica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036762" y="231775"/>
            <a:ext cx="8118475" cy="1216025"/>
          </a:xfrm>
        </p:spPr>
        <p:txBody>
          <a:bodyPr/>
          <a:lstStyle/>
          <a:p>
            <a:pPr algn="ctr" eaLnBrk="1" hangingPunct="1"/>
            <a:r>
              <a:rPr lang="es-CO" sz="3200" b="1" dirty="0">
                <a:solidFill>
                  <a:srgbClr val="1D67B4"/>
                </a:solidFill>
                <a:latin typeface="Arial" panose="020B0604020202020204" pitchFamily="34" charset="0"/>
                <a:ea typeface="ヒラギノ角ゴ Pro W3"/>
                <a:cs typeface="Arial" panose="020B0604020202020204" pitchFamily="34" charset="0"/>
              </a:rPr>
              <a:t>Objetivos</a:t>
            </a:r>
          </a:p>
        </p:txBody>
      </p:sp>
      <p:sp>
        <p:nvSpPr>
          <p:cNvPr id="5" name="Rectangle 3"/>
          <p:cNvSpPr txBox="1">
            <a:spLocks noChangeArrowheads="1"/>
          </p:cNvSpPr>
          <p:nvPr/>
        </p:nvSpPr>
        <p:spPr bwMode="auto">
          <a:xfrm>
            <a:off x="1894681" y="1809750"/>
            <a:ext cx="9285937" cy="3962400"/>
          </a:xfrm>
          <a:prstGeom prst="rect">
            <a:avLst/>
          </a:prstGeom>
          <a:noFill/>
          <a:ln w="9525">
            <a:noFill/>
            <a:miter lim="800000"/>
            <a:headEnd/>
            <a:tailEnd/>
          </a:ln>
        </p:spPr>
        <p:txBody>
          <a:bodyPr/>
          <a:lstStyle/>
          <a:p>
            <a:pPr>
              <a:spcBef>
                <a:spcPct val="20000"/>
              </a:spcBef>
              <a:spcAft>
                <a:spcPts val="2400"/>
              </a:spcAft>
              <a:buSzPct val="90000"/>
            </a:pPr>
            <a:r>
              <a:rPr lang="es-CO" sz="2400" dirty="0">
                <a:solidFill>
                  <a:srgbClr val="1969B5"/>
                </a:solidFill>
                <a:latin typeface="Arial" panose="020B0604020202020204" pitchFamily="34" charset="0"/>
                <a:cs typeface="Arial" panose="020B0604020202020204" pitchFamily="34" charset="0"/>
              </a:rPr>
              <a:t>Después de terminar esta sesión, los participantes serán capaces de:</a:t>
            </a:r>
          </a:p>
          <a:p>
            <a:pPr marL="270000" indent="-277200">
              <a:lnSpc>
                <a:spcPts val="2980"/>
              </a:lnSpc>
              <a:spcBef>
                <a:spcPts val="500"/>
              </a:spcBef>
              <a:spcAft>
                <a:spcPts val="500"/>
              </a:spcAft>
              <a:buSzPct val="90000"/>
              <a:buFontTx/>
              <a:buChar char="•"/>
            </a:pPr>
            <a:r>
              <a:rPr lang="es-CO" sz="2400" dirty="0">
                <a:solidFill>
                  <a:srgbClr val="1969B5"/>
                </a:solidFill>
                <a:latin typeface="Arial" panose="020B0604020202020204" pitchFamily="34" charset="0"/>
                <a:cs typeface="Arial" panose="020B0604020202020204" pitchFamily="34" charset="0"/>
              </a:rPr>
              <a:t>Describir las indicaciones, el acceso, el monitoreo y las complicaciones de la nutrición parenteral</a:t>
            </a:r>
          </a:p>
          <a:p>
            <a:pPr marL="270000" indent="-277200">
              <a:lnSpc>
                <a:spcPts val="2980"/>
              </a:lnSpc>
              <a:spcBef>
                <a:spcPts val="500"/>
              </a:spcBef>
              <a:spcAft>
                <a:spcPts val="500"/>
              </a:spcAft>
              <a:buSzPct val="90000"/>
              <a:buFontTx/>
              <a:buChar char="•"/>
            </a:pPr>
            <a:r>
              <a:rPr lang="es-CO" sz="2400" dirty="0">
                <a:solidFill>
                  <a:srgbClr val="1969B5"/>
                </a:solidFill>
                <a:latin typeface="Arial" panose="020B0604020202020204" pitchFamily="34" charset="0"/>
                <a:cs typeface="Arial" panose="020B0604020202020204" pitchFamily="34" charset="0"/>
              </a:rPr>
              <a:t>Explicar los efectos del déficit de energía y la ingesta proteica en pacientes críticamente enfermos</a:t>
            </a:r>
          </a:p>
          <a:p>
            <a:pPr marL="270000" indent="-277200">
              <a:lnSpc>
                <a:spcPts val="2980"/>
              </a:lnSpc>
              <a:spcBef>
                <a:spcPts val="500"/>
              </a:spcBef>
              <a:spcAft>
                <a:spcPts val="500"/>
              </a:spcAft>
              <a:buSzPct val="90000"/>
              <a:buFontTx/>
              <a:buChar char="•"/>
            </a:pPr>
            <a:r>
              <a:rPr lang="es-CO" sz="2400" dirty="0">
                <a:solidFill>
                  <a:srgbClr val="1969B5"/>
                </a:solidFill>
                <a:latin typeface="Arial" panose="020B0604020202020204" pitchFamily="34" charset="0"/>
                <a:cs typeface="Arial" panose="020B0604020202020204" pitchFamily="34" charset="0"/>
              </a:rPr>
              <a:t>Identificar los roles apropiados para la nutrición parenteral en el paciente crítico</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a:spLocks noChangeArrowheads="1"/>
          </p:cNvSpPr>
          <p:nvPr/>
        </p:nvSpPr>
        <p:spPr bwMode="auto">
          <a:xfrm>
            <a:off x="3344437" y="1806575"/>
            <a:ext cx="6324600" cy="707886"/>
          </a:xfrm>
          <a:prstGeom prst="rect">
            <a:avLst/>
          </a:prstGeom>
          <a:noFill/>
          <a:ln w="9525">
            <a:noFill/>
            <a:miter lim="800000"/>
            <a:headEnd/>
            <a:tailEnd/>
          </a:ln>
        </p:spPr>
        <p:txBody>
          <a:bodyPr wrap="square">
            <a:spAutoFit/>
          </a:bodyPr>
          <a:lstStyle/>
          <a:p>
            <a:r>
              <a:rPr lang="es-CO" sz="2000" dirty="0">
                <a:solidFill>
                  <a:srgbClr val="0070C0"/>
                </a:solidFill>
                <a:latin typeface="Arial" panose="020B0604020202020204" pitchFamily="34" charset="0"/>
                <a:cs typeface="Arial" panose="020B0604020202020204" pitchFamily="34" charset="0"/>
              </a:rPr>
              <a:t>OPC- Logro del objetivo de proteínas y calorías</a:t>
            </a:r>
          </a:p>
          <a:p>
            <a:r>
              <a:rPr lang="es-CO" sz="2000" dirty="0">
                <a:solidFill>
                  <a:srgbClr val="0070C0"/>
                </a:solidFill>
                <a:latin typeface="Arial" panose="020B0604020202020204" pitchFamily="34" charset="0"/>
                <a:cs typeface="Arial" panose="020B0604020202020204" pitchFamily="34" charset="0"/>
              </a:rPr>
              <a:t>OC- Logro del objetivo de calorías solamente</a:t>
            </a:r>
          </a:p>
        </p:txBody>
      </p:sp>
      <p:sp>
        <p:nvSpPr>
          <p:cNvPr id="7" name="Text Box 7"/>
          <p:cNvSpPr txBox="1">
            <a:spLocks noChangeArrowheads="1"/>
          </p:cNvSpPr>
          <p:nvPr/>
        </p:nvSpPr>
        <p:spPr bwMode="auto">
          <a:xfrm>
            <a:off x="2686050" y="6087495"/>
            <a:ext cx="3621504" cy="246221"/>
          </a:xfrm>
          <a:prstGeom prst="rect">
            <a:avLst/>
          </a:prstGeom>
          <a:noFill/>
          <a:ln w="9525">
            <a:noFill/>
            <a:miter lim="800000"/>
            <a:headEnd/>
            <a:tailEnd/>
          </a:ln>
        </p:spPr>
        <p:txBody>
          <a:bodyPr wrap="none">
            <a:spAutoFit/>
          </a:bodyPr>
          <a:lstStyle/>
          <a:p>
            <a:pPr eaLnBrk="0" hangingPunct="0"/>
            <a:r>
              <a:rPr lang="en-US" sz="1000" i="1" dirty="0" err="1">
                <a:solidFill>
                  <a:schemeClr val="accent1">
                    <a:lumMod val="75000"/>
                  </a:schemeClr>
                </a:solidFill>
                <a:latin typeface="Arial" panose="020B0604020202020204" pitchFamily="34" charset="0"/>
                <a:cs typeface="Arial" panose="020B0604020202020204" pitchFamily="34" charset="0"/>
                <a:sym typeface="Gill Sans"/>
              </a:rPr>
              <a:t>Weijs</a:t>
            </a:r>
            <a:r>
              <a:rPr lang="en-US" sz="1000" i="1" dirty="0">
                <a:solidFill>
                  <a:schemeClr val="accent1">
                    <a:lumMod val="75000"/>
                  </a:schemeClr>
                </a:solidFill>
                <a:latin typeface="Arial" panose="020B0604020202020204" pitchFamily="34" charset="0"/>
                <a:cs typeface="Arial" panose="020B0604020202020204" pitchFamily="34" charset="0"/>
                <a:sym typeface="Gill Sans"/>
              </a:rPr>
              <a:t> PJ, et al. JPEN J </a:t>
            </a:r>
            <a:r>
              <a:rPr lang="en-US" sz="1000" i="1" dirty="0" err="1">
                <a:solidFill>
                  <a:schemeClr val="accent1">
                    <a:lumMod val="75000"/>
                  </a:schemeClr>
                </a:solidFill>
                <a:latin typeface="Arial" panose="020B0604020202020204" pitchFamily="34" charset="0"/>
                <a:cs typeface="Arial" panose="020B0604020202020204" pitchFamily="34" charset="0"/>
                <a:sym typeface="Gill Sans"/>
              </a:rPr>
              <a:t>Parenter</a:t>
            </a:r>
            <a:r>
              <a:rPr lang="en-US" sz="1000" i="1" dirty="0">
                <a:solidFill>
                  <a:schemeClr val="accent1">
                    <a:lumMod val="75000"/>
                  </a:schemeClr>
                </a:solidFill>
                <a:latin typeface="Arial" panose="020B0604020202020204" pitchFamily="34" charset="0"/>
                <a:cs typeface="Arial" panose="020B0604020202020204" pitchFamily="34" charset="0"/>
                <a:sym typeface="Gill Sans"/>
              </a:rPr>
              <a:t> Enteral </a:t>
            </a:r>
            <a:r>
              <a:rPr lang="en-US" sz="1000" i="1" dirty="0" err="1">
                <a:solidFill>
                  <a:schemeClr val="accent1">
                    <a:lumMod val="75000"/>
                  </a:schemeClr>
                </a:solidFill>
                <a:latin typeface="Arial" panose="020B0604020202020204" pitchFamily="34" charset="0"/>
                <a:cs typeface="Arial" panose="020B0604020202020204" pitchFamily="34" charset="0"/>
                <a:sym typeface="Gill Sans"/>
              </a:rPr>
              <a:t>Nutr</a:t>
            </a:r>
            <a:r>
              <a:rPr lang="en-US" sz="1000" i="1" dirty="0">
                <a:solidFill>
                  <a:schemeClr val="accent1">
                    <a:lumMod val="75000"/>
                  </a:schemeClr>
                </a:solidFill>
                <a:latin typeface="Arial" panose="020B0604020202020204" pitchFamily="34" charset="0"/>
                <a:cs typeface="Arial" panose="020B0604020202020204" pitchFamily="34" charset="0"/>
                <a:sym typeface="Gill Sans"/>
              </a:rPr>
              <a:t> 2012;36:60-68.</a:t>
            </a:r>
          </a:p>
        </p:txBody>
      </p:sp>
      <p:sp>
        <p:nvSpPr>
          <p:cNvPr id="8" name="Rectangle 2"/>
          <p:cNvSpPr>
            <a:spLocks noGrp="1" noChangeArrowheads="1"/>
          </p:cNvSpPr>
          <p:nvPr>
            <p:ph type="title"/>
          </p:nvPr>
        </p:nvSpPr>
        <p:spPr>
          <a:xfrm>
            <a:off x="1657350" y="371675"/>
            <a:ext cx="8877300" cy="1219200"/>
          </a:xfrm>
        </p:spPr>
        <p:txBody>
          <a:bodyPr>
            <a:noAutofit/>
          </a:bodyPr>
          <a:lstStyle/>
          <a:p>
            <a:pPr algn="ctr">
              <a:lnSpc>
                <a:spcPts val="3060"/>
              </a:lnSpc>
            </a:pPr>
            <a:r>
              <a:rPr lang="es-CO" sz="3200" b="1" dirty="0">
                <a:solidFill>
                  <a:srgbClr val="0070C0"/>
                </a:solidFill>
                <a:latin typeface="Arial" panose="020B0604020202020204" pitchFamily="34" charset="0"/>
                <a:ea typeface="ヒラギノ角ゴ Pro W3"/>
                <a:cs typeface="Arial" panose="020B0604020202020204" pitchFamily="34" charset="0"/>
              </a:rPr>
              <a:t>Al lograr objetivos de proteína/calorías</a:t>
            </a:r>
            <a:br>
              <a:rPr lang="es-CO" sz="3200" b="1" dirty="0">
                <a:solidFill>
                  <a:srgbClr val="0070C0"/>
                </a:solidFill>
                <a:latin typeface="Arial" panose="020B0604020202020204" pitchFamily="34" charset="0"/>
                <a:ea typeface="ヒラギノ角ゴ Pro W3"/>
                <a:cs typeface="Arial" panose="020B0604020202020204" pitchFamily="34" charset="0"/>
              </a:rPr>
            </a:br>
            <a:r>
              <a:rPr lang="es-CO" sz="3200" b="1" dirty="0">
                <a:solidFill>
                  <a:srgbClr val="0070C0"/>
                </a:solidFill>
                <a:latin typeface="Arial" panose="020B0604020202020204" pitchFamily="34" charset="0"/>
                <a:ea typeface="ヒラギノ角ゴ Pro W3"/>
                <a:cs typeface="Arial" panose="020B0604020202020204" pitchFamily="34" charset="0"/>
              </a:rPr>
              <a:t>se reduce el riesgo de mortalidad al día 28</a:t>
            </a:r>
            <a:br>
              <a:rPr lang="es-CO" sz="3200" b="1" dirty="0">
                <a:solidFill>
                  <a:srgbClr val="0070C0"/>
                </a:solidFill>
                <a:latin typeface="Arial" panose="020B0604020202020204" pitchFamily="34" charset="0"/>
                <a:ea typeface="ヒラギノ角ゴ Pro W3"/>
                <a:cs typeface="Arial" panose="020B0604020202020204" pitchFamily="34" charset="0"/>
              </a:rPr>
            </a:br>
            <a:r>
              <a:rPr lang="es-CO" sz="3200" b="1" dirty="0">
                <a:solidFill>
                  <a:srgbClr val="0070C0"/>
                </a:solidFill>
                <a:latin typeface="Arial" panose="020B0604020202020204" pitchFamily="34" charset="0"/>
                <a:ea typeface="ヒラギノ角ゴ Pro W3"/>
                <a:cs typeface="Arial" panose="020B0604020202020204" pitchFamily="34" charset="0"/>
              </a:rPr>
              <a:t>en los pacientes de UCI</a:t>
            </a:r>
          </a:p>
        </p:txBody>
      </p:sp>
      <p:pic>
        <p:nvPicPr>
          <p:cNvPr id="9" name="Picture 5" descr="PROTEINAA.psd"/>
          <p:cNvPicPr>
            <a:picLocks noChangeAspect="1"/>
          </p:cNvPicPr>
          <p:nvPr/>
        </p:nvPicPr>
        <p:blipFill>
          <a:blip r:embed="rId3"/>
          <a:stretch>
            <a:fillRect/>
          </a:stretch>
        </p:blipFill>
        <p:spPr>
          <a:xfrm>
            <a:off x="2686050" y="2514461"/>
            <a:ext cx="6819900" cy="3528427"/>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96703" y="299561"/>
            <a:ext cx="8398593" cy="1325563"/>
          </a:xfrm>
        </p:spPr>
        <p:txBody>
          <a:bodyPr>
            <a:noAutofit/>
          </a:bodyPr>
          <a:lstStyle/>
          <a:p>
            <a:pPr algn="ctr"/>
            <a:r>
              <a:rPr lang="es-CO" sz="3200" b="1" dirty="0">
                <a:solidFill>
                  <a:srgbClr val="0070C0"/>
                </a:solidFill>
                <a:latin typeface="Arial" panose="020B0604020202020204" pitchFamily="34" charset="0"/>
                <a:cs typeface="Arial" panose="020B0604020202020204" pitchFamily="34" charset="0"/>
              </a:rPr>
              <a:t>Sobrevida a 6 meses en pacientes críticos según la dosis aportada de </a:t>
            </a:r>
            <a:br>
              <a:rPr lang="es-CO" sz="3200" b="1" dirty="0">
                <a:solidFill>
                  <a:srgbClr val="0070C0"/>
                </a:solidFill>
                <a:latin typeface="Arial" panose="020B0604020202020204" pitchFamily="34" charset="0"/>
                <a:cs typeface="Arial" panose="020B0604020202020204" pitchFamily="34" charset="0"/>
              </a:rPr>
            </a:br>
            <a:r>
              <a:rPr lang="es-CO" sz="3200" b="1" dirty="0">
                <a:solidFill>
                  <a:srgbClr val="0070C0"/>
                </a:solidFill>
                <a:latin typeface="Arial" panose="020B0604020202020204" pitchFamily="34" charset="0"/>
                <a:cs typeface="Arial" panose="020B0604020202020204" pitchFamily="34" charset="0"/>
              </a:rPr>
              <a:t>calorías y proteína</a:t>
            </a:r>
          </a:p>
        </p:txBody>
      </p:sp>
      <p:sp>
        <p:nvSpPr>
          <p:cNvPr id="9" name="TextBox 7">
            <a:extLst>
              <a:ext uri="{FF2B5EF4-FFF2-40B4-BE49-F238E27FC236}">
                <a16:creationId xmlns:a16="http://schemas.microsoft.com/office/drawing/2014/main" id="{B6027E06-7038-433F-9B9D-FCC46E9D4AEB}"/>
              </a:ext>
            </a:extLst>
          </p:cNvPr>
          <p:cNvSpPr txBox="1">
            <a:spLocks noChangeArrowheads="1"/>
          </p:cNvSpPr>
          <p:nvPr/>
        </p:nvSpPr>
        <p:spPr bwMode="auto">
          <a:xfrm>
            <a:off x="2897928" y="5859653"/>
            <a:ext cx="7712922" cy="246221"/>
          </a:xfrm>
          <a:prstGeom prst="rect">
            <a:avLst/>
          </a:prstGeom>
          <a:noFill/>
          <a:ln w="9525">
            <a:noFill/>
            <a:miter lim="800000"/>
            <a:headEnd/>
            <a:tailEnd/>
          </a:ln>
        </p:spPr>
        <p:txBody>
          <a:bodyPr wrap="square">
            <a:spAutoFit/>
          </a:bodyPr>
          <a:lstStyle/>
          <a:p>
            <a:r>
              <a:rPr lang="en-US" sz="1000" i="1" dirty="0" err="1">
                <a:solidFill>
                  <a:schemeClr val="accent1">
                    <a:lumMod val="75000"/>
                  </a:schemeClr>
                </a:solidFill>
                <a:latin typeface="Arial" panose="020B0604020202020204" pitchFamily="34" charset="0"/>
                <a:cs typeface="Arial" panose="020B0604020202020204" pitchFamily="34" charset="0"/>
              </a:rPr>
              <a:t>Zusman</a:t>
            </a:r>
            <a:r>
              <a:rPr lang="en-US" sz="1000" i="1" dirty="0">
                <a:solidFill>
                  <a:schemeClr val="accent1">
                    <a:lumMod val="75000"/>
                  </a:schemeClr>
                </a:solidFill>
                <a:latin typeface="Arial" panose="020B0604020202020204" pitchFamily="34" charset="0"/>
                <a:cs typeface="Arial" panose="020B0604020202020204" pitchFamily="34" charset="0"/>
              </a:rPr>
              <a:t>. et al. </a:t>
            </a:r>
            <a:r>
              <a:rPr lang="en-US" sz="1000" i="1" dirty="0" err="1">
                <a:solidFill>
                  <a:schemeClr val="accent1">
                    <a:lumMod val="75000"/>
                  </a:schemeClr>
                </a:solidFill>
                <a:latin typeface="Arial" panose="020B0604020202020204" pitchFamily="34" charset="0"/>
                <a:cs typeface="Arial" panose="020B0604020202020204" pitchFamily="34" charset="0"/>
              </a:rPr>
              <a:t>Crit</a:t>
            </a:r>
            <a:r>
              <a:rPr lang="en-US" sz="1000" i="1" dirty="0">
                <a:solidFill>
                  <a:schemeClr val="accent1">
                    <a:lumMod val="75000"/>
                  </a:schemeClr>
                </a:solidFill>
                <a:latin typeface="Arial" panose="020B0604020202020204" pitchFamily="34" charset="0"/>
                <a:cs typeface="Arial" panose="020B0604020202020204" pitchFamily="34" charset="0"/>
              </a:rPr>
              <a:t> Care 2016, 20: 367  DOI 10.1186/s13054-016-1538-4</a:t>
            </a:r>
          </a:p>
        </p:txBody>
      </p:sp>
      <p:pic>
        <p:nvPicPr>
          <p:cNvPr id="7" name="Marcador de contenido 6">
            <a:extLst>
              <a:ext uri="{FF2B5EF4-FFF2-40B4-BE49-F238E27FC236}">
                <a16:creationId xmlns:a16="http://schemas.microsoft.com/office/drawing/2014/main" id="{BA117FC8-8CC2-4FFB-BAFC-7EFFC040057C}"/>
              </a:ext>
            </a:extLst>
          </p:cNvPr>
          <p:cNvPicPr>
            <a:picLocks noGrp="1" noChangeAspect="1"/>
          </p:cNvPicPr>
          <p:nvPr>
            <p:ph idx="1"/>
          </p:nvPr>
        </p:nvPicPr>
        <p:blipFill>
          <a:blip r:embed="rId3">
            <a:clrChange>
              <a:clrFrom>
                <a:srgbClr val="FFFFFF"/>
              </a:clrFrom>
              <a:clrTo>
                <a:srgbClr val="FFFFFF">
                  <a:alpha val="0"/>
                </a:srgbClr>
              </a:clrTo>
            </a:clrChange>
            <a:duotone>
              <a:prstClr val="black"/>
              <a:schemeClr val="accent1">
                <a:tint val="45000"/>
                <a:satMod val="400000"/>
              </a:schemeClr>
            </a:duotone>
          </a:blip>
          <a:stretch>
            <a:fillRect/>
          </a:stretch>
        </p:blipFill>
        <p:spPr>
          <a:xfrm>
            <a:off x="2239539" y="1855668"/>
            <a:ext cx="7712922" cy="4338518"/>
          </a:xfrm>
          <a:prstGeom prst="rect">
            <a:avLst/>
          </a:prstGeom>
        </p:spPr>
      </p:pic>
    </p:spTree>
    <p:extLst>
      <p:ext uri="{BB962C8B-B14F-4D97-AF65-F5344CB8AC3E}">
        <p14:creationId xmlns:p14="http://schemas.microsoft.com/office/powerpoint/2010/main" val="276660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113A817A-24DC-4317-984C-A3F649462FA5}"/>
              </a:ext>
            </a:extLst>
          </p:cNvPr>
          <p:cNvPicPr>
            <a:picLocks noGrp="1" noChangeAspect="1"/>
          </p:cNvPicPr>
          <p:nvPr>
            <p:ph idx="1"/>
          </p:nvPr>
        </p:nvPicPr>
        <p:blipFill>
          <a:blip r:embed="rId3"/>
          <a:stretch>
            <a:fillRect/>
          </a:stretch>
        </p:blipFill>
        <p:spPr>
          <a:xfrm>
            <a:off x="898386" y="576780"/>
            <a:ext cx="10395228" cy="5847316"/>
          </a:xfrm>
          <a:prstGeom prst="rect">
            <a:avLst/>
          </a:prstGeom>
        </p:spPr>
      </p:pic>
      <p:sp>
        <p:nvSpPr>
          <p:cNvPr id="2" name="Título 1"/>
          <p:cNvSpPr>
            <a:spLocks noGrp="1"/>
          </p:cNvSpPr>
          <p:nvPr>
            <p:ph type="title"/>
          </p:nvPr>
        </p:nvSpPr>
        <p:spPr>
          <a:xfrm>
            <a:off x="1905457" y="127716"/>
            <a:ext cx="8381086" cy="1325563"/>
          </a:xfrm>
        </p:spPr>
        <p:txBody>
          <a:bodyPr>
            <a:normAutofit/>
          </a:bodyPr>
          <a:lstStyle/>
          <a:p>
            <a:pPr algn="ctr"/>
            <a:r>
              <a:rPr lang="es-CO" sz="3200" b="1" dirty="0">
                <a:solidFill>
                  <a:srgbClr val="0070C0"/>
                </a:solidFill>
                <a:latin typeface="Arial" panose="020B0604020202020204" pitchFamily="34" charset="0"/>
                <a:cs typeface="Arial" panose="020B0604020202020204" pitchFamily="34" charset="0"/>
              </a:rPr>
              <a:t>Estudio PROTINVENT – menos proteína en las primeras 72 horas</a:t>
            </a:r>
          </a:p>
        </p:txBody>
      </p:sp>
      <p:sp>
        <p:nvSpPr>
          <p:cNvPr id="12" name="TextBox 7">
            <a:extLst>
              <a:ext uri="{FF2B5EF4-FFF2-40B4-BE49-F238E27FC236}">
                <a16:creationId xmlns:a16="http://schemas.microsoft.com/office/drawing/2014/main" id="{E1D0FECC-E5E5-43C3-A5DA-AA67A5076A27}"/>
              </a:ext>
            </a:extLst>
          </p:cNvPr>
          <p:cNvSpPr txBox="1">
            <a:spLocks noChangeArrowheads="1"/>
          </p:cNvSpPr>
          <p:nvPr/>
        </p:nvSpPr>
        <p:spPr bwMode="auto">
          <a:xfrm>
            <a:off x="2892848" y="5940238"/>
            <a:ext cx="7712922" cy="246221"/>
          </a:xfrm>
          <a:prstGeom prst="rect">
            <a:avLst/>
          </a:prstGeom>
          <a:noFill/>
          <a:ln w="9525">
            <a:noFill/>
            <a:miter lim="800000"/>
            <a:headEnd/>
            <a:tailEnd/>
          </a:ln>
        </p:spPr>
        <p:txBody>
          <a:bodyPr wrap="square">
            <a:spAutoFit/>
          </a:bodyPr>
          <a:lstStyle/>
          <a:p>
            <a:r>
              <a:rPr lang="en-US" sz="1000" i="1" dirty="0">
                <a:solidFill>
                  <a:schemeClr val="accent1">
                    <a:lumMod val="75000"/>
                  </a:schemeClr>
                </a:solidFill>
                <a:latin typeface="Arial" panose="020B0604020202020204" pitchFamily="34" charset="0"/>
                <a:cs typeface="Arial" panose="020B0604020202020204" pitchFamily="34" charset="0"/>
              </a:rPr>
              <a:t>Koekkoek K. et al. Clin </a:t>
            </a:r>
            <a:r>
              <a:rPr lang="en-US" sz="1000" i="1" dirty="0" err="1">
                <a:solidFill>
                  <a:schemeClr val="accent1">
                    <a:lumMod val="75000"/>
                  </a:schemeClr>
                </a:solidFill>
                <a:latin typeface="Arial" panose="020B0604020202020204" pitchFamily="34" charset="0"/>
                <a:cs typeface="Arial" panose="020B0604020202020204" pitchFamily="34" charset="0"/>
              </a:rPr>
              <a:t>Nutr</a:t>
            </a:r>
            <a:r>
              <a:rPr lang="en-US" sz="1000" i="1" dirty="0">
                <a:solidFill>
                  <a:schemeClr val="accent1">
                    <a:lumMod val="75000"/>
                  </a:schemeClr>
                </a:solidFill>
                <a:latin typeface="Arial" panose="020B0604020202020204" pitchFamily="34" charset="0"/>
                <a:cs typeface="Arial" panose="020B0604020202020204" pitchFamily="34" charset="0"/>
              </a:rPr>
              <a:t> 2019, 38: 883-880</a:t>
            </a:r>
          </a:p>
        </p:txBody>
      </p:sp>
    </p:spTree>
    <p:extLst>
      <p:ext uri="{BB962C8B-B14F-4D97-AF65-F5344CB8AC3E}">
        <p14:creationId xmlns:p14="http://schemas.microsoft.com/office/powerpoint/2010/main" val="1888688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3258" y="527391"/>
            <a:ext cx="9271060" cy="943626"/>
          </a:xfrm>
        </p:spPr>
        <p:txBody>
          <a:bodyPr>
            <a:noAutofit/>
          </a:bodyPr>
          <a:lstStyle/>
          <a:p>
            <a:pPr algn="ctr"/>
            <a:r>
              <a:rPr lang="es-CO" sz="3200" b="1" dirty="0">
                <a:solidFill>
                  <a:srgbClr val="0070C0"/>
                </a:solidFill>
                <a:latin typeface="Arial" panose="020B0604020202020204" pitchFamily="34" charset="0"/>
                <a:cs typeface="Arial" panose="020B0604020202020204" pitchFamily="34" charset="0"/>
              </a:rPr>
              <a:t>Autofagia – un mecanismo de supervivencia durante la enfermedad crítica</a:t>
            </a:r>
          </a:p>
        </p:txBody>
      </p:sp>
      <p:sp>
        <p:nvSpPr>
          <p:cNvPr id="11" name="Marcador de contenido 10"/>
          <p:cNvSpPr>
            <a:spLocks noGrp="1"/>
          </p:cNvSpPr>
          <p:nvPr>
            <p:ph idx="1"/>
          </p:nvPr>
        </p:nvSpPr>
        <p:spPr>
          <a:xfrm>
            <a:off x="738578" y="2048518"/>
            <a:ext cx="5158064" cy="3739851"/>
          </a:xfrm>
        </p:spPr>
        <p:txBody>
          <a:bodyPr>
            <a:normAutofit/>
          </a:bodyPr>
          <a:lstStyle/>
          <a:p>
            <a:r>
              <a:rPr lang="es-CO" sz="2000" b="1" dirty="0">
                <a:solidFill>
                  <a:srgbClr val="FF0000"/>
                </a:solidFill>
                <a:latin typeface="Arial" panose="020B0604020202020204" pitchFamily="34" charset="0"/>
                <a:cs typeface="Arial" panose="020B0604020202020204" pitchFamily="34" charset="0"/>
              </a:rPr>
              <a:t>Apoptosis:</a:t>
            </a:r>
            <a:r>
              <a:rPr lang="es-CO" sz="2000" dirty="0">
                <a:latin typeface="Arial" panose="020B0604020202020204" pitchFamily="34" charset="0"/>
                <a:cs typeface="Arial" panose="020B0604020202020204" pitchFamily="34" charset="0"/>
              </a:rPr>
              <a:t> </a:t>
            </a:r>
            <a:r>
              <a:rPr lang="es-CO" sz="2000" dirty="0">
                <a:solidFill>
                  <a:srgbClr val="0070C0"/>
                </a:solidFill>
                <a:latin typeface="Arial" panose="020B0604020202020204" pitchFamily="34" charset="0"/>
                <a:cs typeface="Arial" panose="020B0604020202020204" pitchFamily="34" charset="0"/>
              </a:rPr>
              <a:t>activación de la muerte celular programada (linfocitos, células intestinales y posiblemente endoteliales). Conlleva a inmunosupresión.</a:t>
            </a:r>
            <a:endParaRPr lang="es-CO" sz="2000" dirty="0">
              <a:latin typeface="Arial" panose="020B0604020202020204" pitchFamily="34" charset="0"/>
              <a:cs typeface="Arial" panose="020B0604020202020204" pitchFamily="34" charset="0"/>
            </a:endParaRPr>
          </a:p>
          <a:p>
            <a:r>
              <a:rPr lang="es-CO" sz="2000" b="1" dirty="0">
                <a:solidFill>
                  <a:srgbClr val="00B050"/>
                </a:solidFill>
                <a:latin typeface="Arial" panose="020B0604020202020204" pitchFamily="34" charset="0"/>
                <a:cs typeface="Arial" panose="020B0604020202020204" pitchFamily="34" charset="0"/>
              </a:rPr>
              <a:t>Autofagia:</a:t>
            </a:r>
            <a:r>
              <a:rPr lang="es-CO" sz="2000" b="1" dirty="0">
                <a:latin typeface="Arial" panose="020B0604020202020204" pitchFamily="34" charset="0"/>
                <a:cs typeface="Arial" panose="020B0604020202020204" pitchFamily="34" charset="0"/>
              </a:rPr>
              <a:t> </a:t>
            </a:r>
            <a:r>
              <a:rPr lang="es-CO" sz="2000" dirty="0">
                <a:solidFill>
                  <a:srgbClr val="0070C0"/>
                </a:solidFill>
                <a:latin typeface="Arial" panose="020B0604020202020204" pitchFamily="34" charset="0"/>
                <a:cs typeface="Arial" panose="020B0604020202020204" pitchFamily="34" charset="0"/>
              </a:rPr>
              <a:t>proceso de reorganización celular en células de la respuesta inmune donde se remueven componentes celulares deteriorados, microorganismos y depósitos excesivos de carbohidratos o grasa. Previene la muerte celular apoptótica y mantiene la homeostasia celular.</a:t>
            </a:r>
          </a:p>
          <a:p>
            <a:endParaRPr lang="es-CO" dirty="0">
              <a:latin typeface="Arial" panose="020B0604020202020204" pitchFamily="34" charset="0"/>
              <a:cs typeface="Arial" panose="020B0604020202020204" pitchFamily="34" charset="0"/>
            </a:endParaRPr>
          </a:p>
        </p:txBody>
      </p:sp>
      <p:sp>
        <p:nvSpPr>
          <p:cNvPr id="9" name="TextBox 7">
            <a:extLst>
              <a:ext uri="{FF2B5EF4-FFF2-40B4-BE49-F238E27FC236}">
                <a16:creationId xmlns:a16="http://schemas.microsoft.com/office/drawing/2014/main" id="{0E1EB577-24EA-4016-B3B1-B61D87CA34E0}"/>
              </a:ext>
            </a:extLst>
          </p:cNvPr>
          <p:cNvSpPr txBox="1">
            <a:spLocks noChangeArrowheads="1"/>
          </p:cNvSpPr>
          <p:nvPr/>
        </p:nvSpPr>
        <p:spPr bwMode="auto">
          <a:xfrm>
            <a:off x="979804" y="5821329"/>
            <a:ext cx="7712922" cy="400110"/>
          </a:xfrm>
          <a:prstGeom prst="rect">
            <a:avLst/>
          </a:prstGeom>
          <a:noFill/>
          <a:ln w="9525">
            <a:noFill/>
            <a:miter lim="800000"/>
            <a:headEnd/>
            <a:tailEnd/>
          </a:ln>
        </p:spPr>
        <p:txBody>
          <a:bodyPr wrap="square">
            <a:spAutoFit/>
          </a:bodyPr>
          <a:lstStyle/>
          <a:p>
            <a:r>
              <a:rPr lang="en-US" sz="1000" i="1" dirty="0">
                <a:solidFill>
                  <a:schemeClr val="accent1">
                    <a:lumMod val="75000"/>
                  </a:schemeClr>
                </a:solidFill>
                <a:latin typeface="Arial" panose="020B0604020202020204" pitchFamily="34" charset="0"/>
                <a:cs typeface="Arial" panose="020B0604020202020204" pitchFamily="34" charset="0"/>
              </a:rPr>
              <a:t>Zang L, </a:t>
            </a:r>
            <a:r>
              <a:rPr lang="en-US" sz="1000" i="1" dirty="0" err="1">
                <a:solidFill>
                  <a:schemeClr val="accent1">
                    <a:lumMod val="75000"/>
                  </a:schemeClr>
                </a:solidFill>
                <a:latin typeface="Arial" panose="020B0604020202020204" pitchFamily="34" charset="0"/>
                <a:cs typeface="Arial" panose="020B0604020202020204" pitchFamily="34" charset="0"/>
              </a:rPr>
              <a:t>Yuhang</a:t>
            </a:r>
            <a:r>
              <a:rPr lang="en-US" sz="1000" i="1" dirty="0">
                <a:solidFill>
                  <a:schemeClr val="accent1">
                    <a:lumMod val="75000"/>
                  </a:schemeClr>
                </a:solidFill>
                <a:latin typeface="Arial" panose="020B0604020202020204" pitchFamily="34" charset="0"/>
                <a:cs typeface="Arial" panose="020B0604020202020204" pitchFamily="34" charset="0"/>
              </a:rPr>
              <a:t> AI. </a:t>
            </a:r>
          </a:p>
          <a:p>
            <a:r>
              <a:rPr lang="en-US" sz="1000" i="1" dirty="0">
                <a:solidFill>
                  <a:schemeClr val="accent1">
                    <a:lumMod val="75000"/>
                  </a:schemeClr>
                </a:solidFill>
                <a:latin typeface="Arial" panose="020B0604020202020204" pitchFamily="34" charset="0"/>
                <a:cs typeface="Arial" panose="020B0604020202020204" pitchFamily="34" charset="0"/>
              </a:rPr>
              <a:t>Experimental and therapeutic medicine.2016, 11: 1159 -1167</a:t>
            </a:r>
          </a:p>
        </p:txBody>
      </p:sp>
      <p:sp>
        <p:nvSpPr>
          <p:cNvPr id="10" name="Marcador de contenido 2">
            <a:extLst>
              <a:ext uri="{FF2B5EF4-FFF2-40B4-BE49-F238E27FC236}">
                <a16:creationId xmlns:a16="http://schemas.microsoft.com/office/drawing/2014/main" id="{5EF81E79-E0D1-4E04-B75D-A70A1685F06A}"/>
              </a:ext>
            </a:extLst>
          </p:cNvPr>
          <p:cNvSpPr txBox="1">
            <a:spLocks/>
          </p:cNvSpPr>
          <p:nvPr/>
        </p:nvSpPr>
        <p:spPr>
          <a:xfrm>
            <a:off x="5889370" y="4551427"/>
            <a:ext cx="5846023" cy="16370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CO" sz="1800" b="1" dirty="0">
                <a:solidFill>
                  <a:srgbClr val="0070C0"/>
                </a:solidFill>
                <a:latin typeface="Arial" panose="020B0604020202020204" pitchFamily="34" charset="0"/>
                <a:cs typeface="Arial" panose="020B0604020202020204" pitchFamily="34" charset="0"/>
              </a:rPr>
              <a:t>Regulación de la autofagia</a:t>
            </a:r>
          </a:p>
          <a:p>
            <a:pPr marL="0" indent="0">
              <a:buNone/>
            </a:pPr>
            <a:r>
              <a:rPr lang="es-CO" sz="1800" b="1" dirty="0">
                <a:solidFill>
                  <a:srgbClr val="0070C0"/>
                </a:solidFill>
                <a:latin typeface="Arial" panose="020B0604020202020204" pitchFamily="34" charset="0"/>
                <a:cs typeface="Arial" panose="020B0604020202020204" pitchFamily="34" charset="0"/>
              </a:rPr>
              <a:t>Estímulo:</a:t>
            </a:r>
            <a:r>
              <a:rPr lang="es-CO" sz="1800" dirty="0">
                <a:solidFill>
                  <a:srgbClr val="0070C0"/>
                </a:solidFill>
                <a:latin typeface="Arial" panose="020B0604020202020204" pitchFamily="34" charset="0"/>
                <a:cs typeface="Arial" panose="020B0604020202020204" pitchFamily="34" charset="0"/>
              </a:rPr>
              <a:t> ayuno, estrés oxidativo, glucagón, glutamina</a:t>
            </a:r>
          </a:p>
          <a:p>
            <a:pPr marL="0" indent="0">
              <a:buNone/>
            </a:pPr>
            <a:r>
              <a:rPr lang="es-CO" sz="1800" b="1" dirty="0">
                <a:solidFill>
                  <a:srgbClr val="0070C0"/>
                </a:solidFill>
                <a:latin typeface="Arial" panose="020B0604020202020204" pitchFamily="34" charset="0"/>
                <a:cs typeface="Arial" panose="020B0604020202020204" pitchFamily="34" charset="0"/>
              </a:rPr>
              <a:t>Inhibición:</a:t>
            </a:r>
            <a:r>
              <a:rPr lang="es-CO" sz="1800" dirty="0">
                <a:solidFill>
                  <a:srgbClr val="0070C0"/>
                </a:solidFill>
                <a:latin typeface="Arial" panose="020B0604020202020204" pitchFamily="34" charset="0"/>
                <a:cs typeface="Arial" panose="020B0604020202020204" pitchFamily="34" charset="0"/>
              </a:rPr>
              <a:t> alimentación, insulina hiperglicemia y administración excesiva de nutrientes</a:t>
            </a:r>
          </a:p>
        </p:txBody>
      </p:sp>
      <p:pic>
        <p:nvPicPr>
          <p:cNvPr id="12" name="Imagen 11">
            <a:extLst>
              <a:ext uri="{FF2B5EF4-FFF2-40B4-BE49-F238E27FC236}">
                <a16:creationId xmlns:a16="http://schemas.microsoft.com/office/drawing/2014/main" id="{B9865E06-BE6E-41FE-9E83-2282DAD7243B}"/>
              </a:ext>
            </a:extLst>
          </p:cNvPr>
          <p:cNvPicPr>
            <a:picLocks noChangeAspect="1"/>
          </p:cNvPicPr>
          <p:nvPr/>
        </p:nvPicPr>
        <p:blipFill>
          <a:blip r:embed="rId3"/>
          <a:stretch>
            <a:fillRect/>
          </a:stretch>
        </p:blipFill>
        <p:spPr>
          <a:xfrm>
            <a:off x="6665174" y="1951681"/>
            <a:ext cx="4198184" cy="2599745"/>
          </a:xfrm>
          <a:prstGeom prst="rect">
            <a:avLst/>
          </a:prstGeom>
          <a:ln>
            <a:noFill/>
          </a:ln>
        </p:spPr>
      </p:pic>
    </p:spTree>
    <p:extLst>
      <p:ext uri="{BB962C8B-B14F-4D97-AF65-F5344CB8AC3E}">
        <p14:creationId xmlns:p14="http://schemas.microsoft.com/office/powerpoint/2010/main" val="3339634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2">
            <a:extLst>
              <a:ext uri="{FF2B5EF4-FFF2-40B4-BE49-F238E27FC236}">
                <a16:creationId xmlns:a16="http://schemas.microsoft.com/office/drawing/2014/main" id="{1F74B853-785D-4DE6-867E-BF335BC209D2}"/>
              </a:ext>
            </a:extLst>
          </p:cNvPr>
          <p:cNvPicPr>
            <a:picLocks noGrp="1" noChangeAspect="1"/>
          </p:cNvPicPr>
          <p:nvPr>
            <p:ph idx="1"/>
          </p:nvPr>
        </p:nvPicPr>
        <p:blipFill>
          <a:blip r:embed="rId3"/>
          <a:stretch>
            <a:fillRect/>
          </a:stretch>
        </p:blipFill>
        <p:spPr>
          <a:xfrm>
            <a:off x="1984715" y="1486049"/>
            <a:ext cx="8882804" cy="4811920"/>
          </a:xfrm>
          <a:prstGeom prst="rect">
            <a:avLst/>
          </a:prstGeom>
        </p:spPr>
      </p:pic>
      <p:sp>
        <p:nvSpPr>
          <p:cNvPr id="2" name="Título 1"/>
          <p:cNvSpPr>
            <a:spLocks noGrp="1"/>
          </p:cNvSpPr>
          <p:nvPr>
            <p:ph type="title"/>
          </p:nvPr>
        </p:nvSpPr>
        <p:spPr>
          <a:xfrm>
            <a:off x="2352675" y="103336"/>
            <a:ext cx="7486650" cy="1325563"/>
          </a:xfrm>
        </p:spPr>
        <p:txBody>
          <a:bodyPr>
            <a:normAutofit/>
          </a:bodyPr>
          <a:lstStyle/>
          <a:p>
            <a:pPr algn="ctr"/>
            <a:r>
              <a:rPr lang="es-CO" sz="3200" b="1" dirty="0">
                <a:solidFill>
                  <a:srgbClr val="0070C0"/>
                </a:solidFill>
                <a:latin typeface="Arial" panose="020B0604020202020204" pitchFamily="34" charset="0"/>
                <a:cs typeface="Arial" panose="020B0604020202020204" pitchFamily="34" charset="0"/>
              </a:rPr>
              <a:t>Terapia guiada por metas nutricionales en sepsis</a:t>
            </a:r>
          </a:p>
        </p:txBody>
      </p:sp>
      <p:sp>
        <p:nvSpPr>
          <p:cNvPr id="4" name="Rectángulo 3">
            <a:extLst>
              <a:ext uri="{FF2B5EF4-FFF2-40B4-BE49-F238E27FC236}">
                <a16:creationId xmlns:a16="http://schemas.microsoft.com/office/drawing/2014/main" id="{2B6CAD7E-9199-4F38-B834-E0BC5C2930CA}"/>
              </a:ext>
            </a:extLst>
          </p:cNvPr>
          <p:cNvSpPr/>
          <p:nvPr/>
        </p:nvSpPr>
        <p:spPr>
          <a:xfrm>
            <a:off x="2641600" y="1486049"/>
            <a:ext cx="309880" cy="828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TextBox 7">
            <a:extLst>
              <a:ext uri="{FF2B5EF4-FFF2-40B4-BE49-F238E27FC236}">
                <a16:creationId xmlns:a16="http://schemas.microsoft.com/office/drawing/2014/main" id="{F3B0A80A-7652-4F86-B4C1-E6530BDE8BA3}"/>
              </a:ext>
            </a:extLst>
          </p:cNvPr>
          <p:cNvSpPr txBox="1">
            <a:spLocks noChangeArrowheads="1"/>
          </p:cNvSpPr>
          <p:nvPr/>
        </p:nvSpPr>
        <p:spPr bwMode="auto">
          <a:xfrm>
            <a:off x="2834640" y="5940238"/>
            <a:ext cx="7712922" cy="246221"/>
          </a:xfrm>
          <a:prstGeom prst="rect">
            <a:avLst/>
          </a:prstGeom>
          <a:noFill/>
          <a:ln w="9525">
            <a:noFill/>
            <a:miter lim="800000"/>
            <a:headEnd/>
            <a:tailEnd/>
          </a:ln>
        </p:spPr>
        <p:txBody>
          <a:bodyPr wrap="square">
            <a:spAutoFit/>
          </a:bodyPr>
          <a:lstStyle/>
          <a:p>
            <a:r>
              <a:rPr lang="en-US" sz="1000" i="1" dirty="0" err="1">
                <a:solidFill>
                  <a:schemeClr val="accent1">
                    <a:lumMod val="75000"/>
                  </a:schemeClr>
                </a:solidFill>
                <a:latin typeface="Arial" panose="020B0604020202020204" pitchFamily="34" charset="0"/>
                <a:cs typeface="Arial" panose="020B0604020202020204" pitchFamily="34" charset="0"/>
              </a:rPr>
              <a:t>Adaptado</a:t>
            </a:r>
            <a:r>
              <a:rPr lang="en-US" sz="1000" i="1" dirty="0">
                <a:solidFill>
                  <a:schemeClr val="accent1">
                    <a:lumMod val="75000"/>
                  </a:schemeClr>
                </a:solidFill>
                <a:latin typeface="Arial" panose="020B0604020202020204" pitchFamily="34" charset="0"/>
                <a:cs typeface="Arial" panose="020B0604020202020204" pitchFamily="34" charset="0"/>
              </a:rPr>
              <a:t> de: </a:t>
            </a:r>
            <a:r>
              <a:rPr lang="en-US" sz="1000" i="1" dirty="0" err="1">
                <a:solidFill>
                  <a:schemeClr val="accent1">
                    <a:lumMod val="75000"/>
                  </a:schemeClr>
                </a:solidFill>
                <a:latin typeface="Arial" panose="020B0604020202020204" pitchFamily="34" charset="0"/>
                <a:cs typeface="Arial" panose="020B0604020202020204" pitchFamily="34" charset="0"/>
              </a:rPr>
              <a:t>Wishmeyer</a:t>
            </a:r>
            <a:r>
              <a:rPr lang="en-US" sz="1000" i="1" dirty="0">
                <a:solidFill>
                  <a:schemeClr val="accent1">
                    <a:lumMod val="75000"/>
                  </a:schemeClr>
                </a:solidFill>
                <a:latin typeface="Arial" panose="020B0604020202020204" pitchFamily="34" charset="0"/>
                <a:cs typeface="Arial" panose="020B0604020202020204" pitchFamily="34" charset="0"/>
              </a:rPr>
              <a:t> PE. </a:t>
            </a:r>
            <a:r>
              <a:rPr lang="es-CO" sz="1000" dirty="0">
                <a:solidFill>
                  <a:schemeClr val="accent1">
                    <a:lumMod val="75000"/>
                  </a:schemeClr>
                </a:solidFill>
                <a:latin typeface="Arial" panose="020B0604020202020204" pitchFamily="34" charset="0"/>
                <a:cs typeface="Arial" panose="020B0604020202020204" pitchFamily="34" charset="0"/>
              </a:rPr>
              <a:t> </a:t>
            </a:r>
            <a:r>
              <a:rPr lang="en-US" sz="1000" i="1" dirty="0" err="1">
                <a:solidFill>
                  <a:schemeClr val="accent1">
                    <a:lumMod val="75000"/>
                  </a:schemeClr>
                </a:solidFill>
                <a:latin typeface="Arial" panose="020B0604020202020204" pitchFamily="34" charset="0"/>
                <a:cs typeface="Arial" panose="020B0604020202020204" pitchFamily="34" charset="0"/>
              </a:rPr>
              <a:t>Crit</a:t>
            </a:r>
            <a:r>
              <a:rPr lang="en-US" sz="1000" i="1" dirty="0">
                <a:solidFill>
                  <a:schemeClr val="accent1">
                    <a:lumMod val="75000"/>
                  </a:schemeClr>
                </a:solidFill>
                <a:latin typeface="Arial" panose="020B0604020202020204" pitchFamily="34" charset="0"/>
                <a:cs typeface="Arial" panose="020B0604020202020204" pitchFamily="34" charset="0"/>
              </a:rPr>
              <a:t> Care Clin 2017. http://dx.doi.org/10.1016/j.ccc.2017.08.0087</a:t>
            </a:r>
          </a:p>
        </p:txBody>
      </p:sp>
    </p:spTree>
    <p:extLst>
      <p:ext uri="{BB962C8B-B14F-4D97-AF65-F5344CB8AC3E}">
        <p14:creationId xmlns:p14="http://schemas.microsoft.com/office/powerpoint/2010/main" val="523011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139016" y="6103077"/>
            <a:ext cx="4256314" cy="153888"/>
          </a:xfrm>
          <a:prstGeom prst="rect">
            <a:avLst/>
          </a:prstGeom>
          <a:noFill/>
          <a:ln w="9525">
            <a:noFill/>
            <a:miter lim="800000"/>
            <a:headEnd/>
            <a:tailEnd/>
          </a:ln>
        </p:spPr>
        <p:txBody>
          <a:bodyPr wrap="square" lIns="0" tIns="0" rIns="0" bIns="0" anchor="b">
            <a:spAutoFit/>
          </a:bodyPr>
          <a:lstStyle/>
          <a:p>
            <a:pPr eaLnBrk="0" hangingPunct="0"/>
            <a:r>
              <a:rPr lang="en-US" sz="1000" i="1" dirty="0" err="1">
                <a:solidFill>
                  <a:schemeClr val="accent1">
                    <a:lumMod val="75000"/>
                  </a:schemeClr>
                </a:solidFill>
                <a:latin typeface="Arial" panose="020B0604020202020204" pitchFamily="34" charset="0"/>
                <a:cs typeface="Arial" panose="020B0604020202020204" pitchFamily="34" charset="0"/>
              </a:rPr>
              <a:t>Casaer</a:t>
            </a:r>
            <a:r>
              <a:rPr lang="en-US" sz="1000" i="1" dirty="0">
                <a:solidFill>
                  <a:schemeClr val="accent1">
                    <a:lumMod val="75000"/>
                  </a:schemeClr>
                </a:solidFill>
                <a:latin typeface="Arial" panose="020B0604020202020204" pitchFamily="34" charset="0"/>
                <a:cs typeface="Arial" panose="020B0604020202020204" pitchFamily="34" charset="0"/>
              </a:rPr>
              <a:t> MP, et al. N </a:t>
            </a:r>
            <a:r>
              <a:rPr lang="en-US" sz="1000" i="1" dirty="0" err="1">
                <a:solidFill>
                  <a:schemeClr val="accent1">
                    <a:lumMod val="75000"/>
                  </a:schemeClr>
                </a:solidFill>
                <a:latin typeface="Arial" panose="020B0604020202020204" pitchFamily="34" charset="0"/>
                <a:cs typeface="Arial" panose="020B0604020202020204" pitchFamily="34" charset="0"/>
              </a:rPr>
              <a:t>Engl</a:t>
            </a:r>
            <a:r>
              <a:rPr lang="en-US" sz="1000" i="1" dirty="0">
                <a:solidFill>
                  <a:schemeClr val="accent1">
                    <a:lumMod val="75000"/>
                  </a:schemeClr>
                </a:solidFill>
                <a:latin typeface="Arial" panose="020B0604020202020204" pitchFamily="34" charset="0"/>
                <a:cs typeface="Arial" panose="020B0604020202020204" pitchFamily="34" charset="0"/>
              </a:rPr>
              <a:t> J Med 2011;365(6):506–517.</a:t>
            </a:r>
          </a:p>
        </p:txBody>
      </p:sp>
      <p:sp>
        <p:nvSpPr>
          <p:cNvPr id="5" name="TextBox 9"/>
          <p:cNvSpPr txBox="1">
            <a:spLocks noChangeArrowheads="1"/>
          </p:cNvSpPr>
          <p:nvPr/>
        </p:nvSpPr>
        <p:spPr bwMode="auto">
          <a:xfrm>
            <a:off x="4724400" y="4724400"/>
            <a:ext cx="914400" cy="292100"/>
          </a:xfrm>
          <a:prstGeom prst="rect">
            <a:avLst/>
          </a:prstGeom>
          <a:noFill/>
          <a:ln w="9525">
            <a:noFill/>
            <a:miter lim="800000"/>
            <a:headEnd/>
            <a:tailEnd/>
          </a:ln>
        </p:spPr>
        <p:txBody>
          <a:bodyPr>
            <a:spAutoFit/>
          </a:bodyPr>
          <a:lstStyle/>
          <a:p>
            <a:pPr algn="ctr"/>
            <a:r>
              <a:rPr lang="en-US" sz="1300" b="1">
                <a:solidFill>
                  <a:schemeClr val="bg1"/>
                </a:solidFill>
              </a:rPr>
              <a:t>n =2328</a:t>
            </a:r>
          </a:p>
        </p:txBody>
      </p:sp>
      <p:sp>
        <p:nvSpPr>
          <p:cNvPr id="6" name="TextBox 10"/>
          <p:cNvSpPr txBox="1">
            <a:spLocks noChangeArrowheads="1"/>
          </p:cNvSpPr>
          <p:nvPr/>
        </p:nvSpPr>
        <p:spPr bwMode="auto">
          <a:xfrm>
            <a:off x="7391400" y="4724400"/>
            <a:ext cx="914400" cy="292100"/>
          </a:xfrm>
          <a:prstGeom prst="rect">
            <a:avLst/>
          </a:prstGeom>
          <a:noFill/>
          <a:ln w="9525">
            <a:noFill/>
            <a:miter lim="800000"/>
            <a:headEnd/>
            <a:tailEnd/>
          </a:ln>
        </p:spPr>
        <p:txBody>
          <a:bodyPr>
            <a:spAutoFit/>
          </a:bodyPr>
          <a:lstStyle/>
          <a:p>
            <a:pPr algn="ctr"/>
            <a:r>
              <a:rPr lang="en-US" sz="1300" b="1">
                <a:solidFill>
                  <a:schemeClr val="bg1"/>
                </a:solidFill>
              </a:rPr>
              <a:t>n =2312</a:t>
            </a:r>
          </a:p>
        </p:txBody>
      </p:sp>
      <p:graphicFrame>
        <p:nvGraphicFramePr>
          <p:cNvPr id="7" name="Group 79"/>
          <p:cNvGraphicFramePr>
            <a:graphicFrameLocks noGrp="1"/>
          </p:cNvGraphicFramePr>
          <p:nvPr>
            <p:extLst>
              <p:ext uri="{D42A27DB-BD31-4B8C-83A1-F6EECF244321}">
                <p14:modId xmlns:p14="http://schemas.microsoft.com/office/powerpoint/2010/main" val="3436741452"/>
              </p:ext>
            </p:extLst>
          </p:nvPr>
        </p:nvGraphicFramePr>
        <p:xfrm>
          <a:off x="1107259" y="1812542"/>
          <a:ext cx="9798641" cy="4121568"/>
        </p:xfrm>
        <a:graphic>
          <a:graphicData uri="http://schemas.openxmlformats.org/drawingml/2006/table">
            <a:tbl>
              <a:tblPr/>
              <a:tblGrid>
                <a:gridCol w="4510665">
                  <a:extLst>
                    <a:ext uri="{9D8B030D-6E8A-4147-A177-3AD203B41FA5}">
                      <a16:colId xmlns:a16="http://schemas.microsoft.com/office/drawing/2014/main" val="20000"/>
                    </a:ext>
                  </a:extLst>
                </a:gridCol>
                <a:gridCol w="2389533">
                  <a:extLst>
                    <a:ext uri="{9D8B030D-6E8A-4147-A177-3AD203B41FA5}">
                      <a16:colId xmlns:a16="http://schemas.microsoft.com/office/drawing/2014/main" val="20001"/>
                    </a:ext>
                  </a:extLst>
                </a:gridCol>
                <a:gridCol w="2156311">
                  <a:extLst>
                    <a:ext uri="{9D8B030D-6E8A-4147-A177-3AD203B41FA5}">
                      <a16:colId xmlns:a16="http://schemas.microsoft.com/office/drawing/2014/main" val="20002"/>
                    </a:ext>
                  </a:extLst>
                </a:gridCol>
                <a:gridCol w="742132">
                  <a:extLst>
                    <a:ext uri="{9D8B030D-6E8A-4147-A177-3AD203B41FA5}">
                      <a16:colId xmlns:a16="http://schemas.microsoft.com/office/drawing/2014/main" val="20003"/>
                    </a:ext>
                  </a:extLst>
                </a:gridCol>
              </a:tblGrid>
              <a:tr h="785710">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600" b="1" i="0" u="none" strike="noStrike" cap="none" normalizeH="0" baseline="0" noProof="0" dirty="0">
                          <a:ln>
                            <a:noFill/>
                          </a:ln>
                          <a:solidFill>
                            <a:schemeClr val="bg1"/>
                          </a:solidFill>
                          <a:effectLst/>
                          <a:latin typeface="Arial" charset="0"/>
                          <a:ea typeface="ヒラギノ角ゴ Pro W3"/>
                          <a:cs typeface="ヒラギノ角ゴ Pro W3"/>
                        </a:rPr>
                        <a:t>Resultados Primarios</a:t>
                      </a:r>
                    </a:p>
                  </a:txBody>
                  <a:tcPr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D68B4"/>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600" b="1" i="0" u="none" strike="noStrike" cap="none" normalizeH="0" baseline="0" noProof="0" dirty="0">
                          <a:ln>
                            <a:noFill/>
                          </a:ln>
                          <a:solidFill>
                            <a:srgbClr val="FFFFFF"/>
                          </a:solidFill>
                          <a:effectLst/>
                          <a:latin typeface="Arial" charset="0"/>
                          <a:ea typeface="ヒラギノ角ゴ Pro W3"/>
                          <a:cs typeface="ヒラギノ角ゴ Pro W3"/>
                        </a:rPr>
                        <a:t>Grupo de iniciación tardía</a:t>
                      </a:r>
                      <a:br>
                        <a:rPr kumimoji="0" lang="es-CO" sz="1600" b="1" i="0" u="none" strike="noStrike" cap="none" normalizeH="0" baseline="0" noProof="0" dirty="0">
                          <a:ln>
                            <a:noFill/>
                          </a:ln>
                          <a:solidFill>
                            <a:srgbClr val="FFFFFF"/>
                          </a:solidFill>
                          <a:effectLst/>
                          <a:latin typeface="Arial" charset="0"/>
                          <a:ea typeface="ヒラギノ角ゴ Pro W3"/>
                          <a:cs typeface="ヒラギノ角ゴ Pro W3"/>
                        </a:rPr>
                      </a:br>
                      <a:r>
                        <a:rPr kumimoji="0" lang="es-CO" sz="1600" b="1" i="0" u="none" strike="noStrike" cap="none" normalizeH="0" baseline="0" noProof="0" dirty="0">
                          <a:ln>
                            <a:noFill/>
                          </a:ln>
                          <a:solidFill>
                            <a:srgbClr val="FFFFFF"/>
                          </a:solidFill>
                          <a:effectLst/>
                          <a:latin typeface="Arial" charset="0"/>
                          <a:ea typeface="ヒラギノ角ゴ Pro W3"/>
                          <a:cs typeface="ヒラギノ角ゴ Pro W3"/>
                        </a:rPr>
                        <a:t>(n = 2328)</a:t>
                      </a:r>
                    </a:p>
                  </a:txBody>
                  <a:tcPr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D68B4"/>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600" b="1" i="0" u="none" strike="noStrike" cap="none" normalizeH="0" baseline="0" noProof="0" dirty="0">
                          <a:ln>
                            <a:noFill/>
                          </a:ln>
                          <a:solidFill>
                            <a:srgbClr val="FFFFFF"/>
                          </a:solidFill>
                          <a:effectLst/>
                          <a:latin typeface="Arial" charset="0"/>
                          <a:ea typeface="ヒラギノ角ゴ Pro W3"/>
                          <a:cs typeface="ヒラギノ角ゴ Pro W3"/>
                        </a:rPr>
                        <a:t>Grupo de iniciación temprana</a:t>
                      </a:r>
                      <a:br>
                        <a:rPr kumimoji="0" lang="es-CO" sz="1600" b="1" i="0" u="none" strike="noStrike" cap="none" normalizeH="0" baseline="0" noProof="0" dirty="0">
                          <a:ln>
                            <a:noFill/>
                          </a:ln>
                          <a:solidFill>
                            <a:srgbClr val="FFFFFF"/>
                          </a:solidFill>
                          <a:effectLst/>
                          <a:latin typeface="Arial" charset="0"/>
                          <a:ea typeface="ヒラギノ角ゴ Pro W3"/>
                          <a:cs typeface="ヒラギノ角ゴ Pro W3"/>
                        </a:rPr>
                      </a:br>
                      <a:r>
                        <a:rPr kumimoji="0" lang="es-CO" sz="1600" b="1" i="0" u="none" strike="noStrike" cap="none" normalizeH="0" baseline="0" noProof="0" dirty="0">
                          <a:ln>
                            <a:noFill/>
                          </a:ln>
                          <a:solidFill>
                            <a:srgbClr val="FFFFFF"/>
                          </a:solidFill>
                          <a:effectLst/>
                          <a:latin typeface="Arial" charset="0"/>
                          <a:ea typeface="ヒラギノ角ゴ Pro W3"/>
                          <a:cs typeface="ヒラギノ角ゴ Pro W3"/>
                        </a:rPr>
                        <a:t>(n = 2312)</a:t>
                      </a:r>
                    </a:p>
                  </a:txBody>
                  <a:tcPr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D68B4"/>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600" b="1" i="1" u="none" strike="noStrike" cap="none" normalizeH="0" baseline="0" noProof="0" dirty="0">
                          <a:ln>
                            <a:noFill/>
                          </a:ln>
                          <a:solidFill>
                            <a:srgbClr val="FFFFFF"/>
                          </a:solidFill>
                          <a:effectLst/>
                          <a:latin typeface="Arial" charset="0"/>
                          <a:ea typeface="ヒラギノ角ゴ Pro W3"/>
                          <a:cs typeface="ヒラギノ角ゴ Pro W3"/>
                        </a:rPr>
                        <a:t>Valor P</a:t>
                      </a:r>
                    </a:p>
                  </a:txBody>
                  <a:tcPr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D68B4"/>
                    </a:solidFill>
                  </a:tcPr>
                </a:tc>
                <a:extLst>
                  <a:ext uri="{0D108BD9-81ED-4DB2-BD59-A6C34878D82A}">
                    <a16:rowId xmlns:a16="http://schemas.microsoft.com/office/drawing/2014/main" val="10000"/>
                  </a:ext>
                </a:extLst>
              </a:tr>
              <a:tr h="355745">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Estancia* hospitalaria en UCI, días </a:t>
                      </a:r>
                    </a:p>
                  </a:txBody>
                  <a:tcPr marB="9144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3 (2-7)</a:t>
                      </a:r>
                    </a:p>
                  </a:txBody>
                  <a:tcPr marB="9144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4 (2-9)</a:t>
                      </a:r>
                    </a:p>
                  </a:txBody>
                  <a:tcPr marB="9144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0.02</a:t>
                      </a:r>
                    </a:p>
                  </a:txBody>
                  <a:tcPr marB="9144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1"/>
                  </a:ext>
                </a:extLst>
              </a:tr>
              <a:tr h="394135">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FFFFFF"/>
                          </a:solidFill>
                          <a:effectLst/>
                          <a:latin typeface="Arial" charset="0"/>
                          <a:ea typeface="ヒラギノ角ゴ Pro W3"/>
                          <a:cs typeface="ヒラギノ角ゴ Pro W3"/>
                        </a:rPr>
                        <a:t>Selección de Resultados Secundarios</a:t>
                      </a:r>
                    </a:p>
                  </a:txBody>
                  <a:tcPr marB="9144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D68B4"/>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endParaRPr kumimoji="0" lang="es-CO" sz="1400" b="1" i="0" u="none" strike="noStrike" cap="none" normalizeH="0" baseline="0" noProof="0" dirty="0">
                        <a:ln>
                          <a:noFill/>
                        </a:ln>
                        <a:solidFill>
                          <a:srgbClr val="FFFFFF"/>
                        </a:solidFill>
                        <a:effectLst/>
                        <a:latin typeface="Arial" charset="0"/>
                        <a:ea typeface="ヒラギノ角ゴ Pro W3"/>
                        <a:cs typeface="ヒラギノ角ゴ Pro W3"/>
                      </a:endParaRPr>
                    </a:p>
                  </a:txBody>
                  <a:tcPr marB="9144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D68B4"/>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endParaRPr kumimoji="0" lang="es-CO" sz="1400" b="1" i="0" u="none" strike="noStrike" cap="none" normalizeH="0" baseline="0" noProof="0" dirty="0">
                        <a:ln>
                          <a:noFill/>
                        </a:ln>
                        <a:solidFill>
                          <a:srgbClr val="FFFFFF"/>
                        </a:solidFill>
                        <a:effectLst/>
                        <a:latin typeface="Arial" charset="0"/>
                        <a:ea typeface="ヒラギノ角ゴ Pro W3"/>
                        <a:cs typeface="ヒラギノ角ゴ Pro W3"/>
                      </a:endParaRPr>
                    </a:p>
                  </a:txBody>
                  <a:tcPr marB="9144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D68B4"/>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endParaRPr kumimoji="0" lang="es-CO" sz="1400" b="1" i="1" u="none" strike="noStrike" cap="none" normalizeH="0" baseline="0" noProof="0" dirty="0">
                        <a:ln>
                          <a:noFill/>
                        </a:ln>
                        <a:solidFill>
                          <a:srgbClr val="FFFFFF"/>
                        </a:solidFill>
                        <a:effectLst/>
                        <a:latin typeface="Arial" charset="0"/>
                        <a:ea typeface="ヒラギノ角ゴ Pro W3"/>
                        <a:cs typeface="ヒラギノ角ゴ Pro W3"/>
                      </a:endParaRPr>
                    </a:p>
                  </a:txBody>
                  <a:tcPr marB="9144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D68B4"/>
                    </a:solidFill>
                  </a:tcPr>
                </a:tc>
                <a:extLst>
                  <a:ext uri="{0D108BD9-81ED-4DB2-BD59-A6C34878D82A}">
                    <a16:rowId xmlns:a16="http://schemas.microsoft.com/office/drawing/2014/main" val="10002"/>
                  </a:ext>
                </a:extLst>
              </a:tr>
              <a:tr h="309677">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Infecciones nuevas, n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531 (22.8)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605 (26.2)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0.008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24659">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Proteína C-reactiva mg/L*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190.6 (100.8-263.2)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159.7(84.3-243.5)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&lt;0.001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4"/>
                  </a:ext>
                </a:extLst>
              </a:tr>
              <a:tr h="524659">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Pacientes que requieren ventilación mecánica no &gt; 2 días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846 (36.3)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930 (40.2)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0.006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09677">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Duración de la terapia de remplazo renal*, días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7 (3–16)</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10 (5–23)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0.008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6"/>
                  </a:ext>
                </a:extLst>
              </a:tr>
              <a:tr h="309677">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Estancia hospitalaria*, días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14 (9–27)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16 (9–29)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0.004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524659">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Incremento total de los costos en salud*, Euros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16,863</a:t>
                      </a:r>
                      <a:b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b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(8,793–17,774)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17,973</a:t>
                      </a:r>
                      <a:b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b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(8,749–18,677)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400" b="1" i="0" u="none" strike="noStrike" cap="none" normalizeH="0" baseline="0" noProof="0" dirty="0">
                          <a:ln>
                            <a:noFill/>
                          </a:ln>
                          <a:solidFill>
                            <a:srgbClr val="185BA1"/>
                          </a:solidFill>
                          <a:effectLst/>
                          <a:latin typeface="Arial" charset="0"/>
                          <a:ea typeface="ヒラギノ角ゴ Pro W3"/>
                          <a:cs typeface="ヒラギノ角ゴ Pro W3"/>
                        </a:rPr>
                        <a:t>0.04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8"/>
                  </a:ext>
                </a:extLst>
              </a:tr>
            </a:tbl>
          </a:graphicData>
        </a:graphic>
      </p:graphicFrame>
      <p:sp>
        <p:nvSpPr>
          <p:cNvPr id="8" name="Rectangle 2"/>
          <p:cNvSpPr txBox="1">
            <a:spLocks noChangeArrowheads="1"/>
          </p:cNvSpPr>
          <p:nvPr/>
        </p:nvSpPr>
        <p:spPr bwMode="auto">
          <a:xfrm>
            <a:off x="1709419" y="296501"/>
            <a:ext cx="8729981" cy="1063625"/>
          </a:xfrm>
          <a:prstGeom prst="rect">
            <a:avLst/>
          </a:prstGeom>
          <a:noFill/>
          <a:ln w="9525">
            <a:noFill/>
            <a:miter lim="800000"/>
            <a:headEnd/>
            <a:tailEnd/>
          </a:ln>
        </p:spPr>
        <p:txBody>
          <a:bodyPr/>
          <a:lstStyle/>
          <a:p>
            <a:pPr algn="ctr" eaLnBrk="0" hangingPunct="0"/>
            <a:r>
              <a:rPr lang="es-CO" sz="2400" b="1" dirty="0">
                <a:solidFill>
                  <a:srgbClr val="1D68B4"/>
                </a:solidFill>
                <a:latin typeface="Arial" panose="020B0604020202020204" pitchFamily="34" charset="0"/>
                <a:cs typeface="Arial" panose="020B0604020202020204" pitchFamily="34" charset="0"/>
              </a:rPr>
              <a:t>La complementación tardía de NE con NP está asociada</a:t>
            </a:r>
            <a:br>
              <a:rPr lang="es-CO" sz="2400" b="1" dirty="0">
                <a:solidFill>
                  <a:srgbClr val="1D68B4"/>
                </a:solidFill>
                <a:latin typeface="Arial" panose="020B0604020202020204" pitchFamily="34" charset="0"/>
                <a:cs typeface="Arial" panose="020B0604020202020204" pitchFamily="34" charset="0"/>
              </a:rPr>
            </a:br>
            <a:r>
              <a:rPr lang="es-CO" sz="2400" b="1" dirty="0">
                <a:solidFill>
                  <a:srgbClr val="1D68B4"/>
                </a:solidFill>
                <a:latin typeface="Arial" panose="020B0604020202020204" pitchFamily="34" charset="0"/>
                <a:cs typeface="Arial" panose="020B0604020202020204" pitchFamily="34" charset="0"/>
              </a:rPr>
              <a:t>con mejores resultados clínicos que la complementación temprana (estudio EPANIC) - </a:t>
            </a:r>
            <a:r>
              <a:rPr lang="es-CO" sz="2400" b="1" u="sng" dirty="0">
                <a:solidFill>
                  <a:srgbClr val="185BA1"/>
                </a:solidFill>
                <a:latin typeface="Arial" panose="020B0604020202020204" pitchFamily="34" charset="0"/>
                <a:cs typeface="Arial" panose="020B0604020202020204" pitchFamily="34" charset="0"/>
              </a:rPr>
              <a:t>RESULTADOS</a:t>
            </a:r>
          </a:p>
        </p:txBody>
      </p:sp>
    </p:spTree>
    <p:extLst>
      <p:ext uri="{BB962C8B-B14F-4D97-AF65-F5344CB8AC3E}">
        <p14:creationId xmlns:p14="http://schemas.microsoft.com/office/powerpoint/2010/main" val="1000921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7204075" y="5740243"/>
            <a:ext cx="3006725" cy="369332"/>
          </a:xfrm>
          <a:prstGeom prst="rect">
            <a:avLst/>
          </a:prstGeom>
          <a:noFill/>
          <a:ln w="9525">
            <a:noFill/>
            <a:miter lim="800000"/>
            <a:headEnd/>
            <a:tailEnd/>
          </a:ln>
        </p:spPr>
        <p:txBody>
          <a:bodyPr wrap="square" lIns="0" tIns="0" rIns="0" bIns="0" anchor="b">
            <a:spAutoFit/>
          </a:bodyPr>
          <a:lstStyle/>
          <a:p>
            <a:pPr algn="r" eaLnBrk="0" hangingPunct="0"/>
            <a:r>
              <a:rPr lang="es-CO" sz="1200" dirty="0">
                <a:solidFill>
                  <a:srgbClr val="0070C0"/>
                </a:solidFill>
              </a:rPr>
              <a:t>GER= gasto energético en reposo</a:t>
            </a:r>
          </a:p>
          <a:p>
            <a:pPr algn="r" eaLnBrk="0" hangingPunct="0"/>
            <a:r>
              <a:rPr lang="es-CO" sz="1200" dirty="0">
                <a:solidFill>
                  <a:srgbClr val="0070C0"/>
                </a:solidFill>
              </a:rPr>
              <a:t>TICACOS = Tight Calorie Control Study </a:t>
            </a:r>
          </a:p>
        </p:txBody>
      </p:sp>
      <p:sp>
        <p:nvSpPr>
          <p:cNvPr id="9" name="Rectangle 2"/>
          <p:cNvSpPr txBox="1">
            <a:spLocks noChangeArrowheads="1"/>
          </p:cNvSpPr>
          <p:nvPr/>
        </p:nvSpPr>
        <p:spPr bwMode="auto">
          <a:xfrm>
            <a:off x="1885950" y="285751"/>
            <a:ext cx="8382000" cy="1139825"/>
          </a:xfrm>
          <a:prstGeom prst="rect">
            <a:avLst/>
          </a:prstGeom>
          <a:noFill/>
          <a:ln w="9525">
            <a:noFill/>
            <a:miter lim="800000"/>
            <a:headEnd/>
            <a:tailEnd/>
          </a:ln>
        </p:spPr>
        <p:txBody>
          <a:bodyPr/>
          <a:lstStyle/>
          <a:p>
            <a:pPr algn="ctr" eaLnBrk="0" hangingPunct="0"/>
            <a:r>
              <a:rPr lang="es-CO" sz="2800" b="1" dirty="0">
                <a:solidFill>
                  <a:srgbClr val="1D68B4"/>
                </a:solidFill>
                <a:latin typeface="Arial" panose="020B0604020202020204" pitchFamily="34" charset="0"/>
                <a:cs typeface="Arial" panose="020B0604020202020204" pitchFamily="34" charset="0"/>
              </a:rPr>
              <a:t>La NE suplementada con NP se asocia con mejores resultados clínicos en pacientes de</a:t>
            </a:r>
          </a:p>
          <a:p>
            <a:pPr algn="ctr" eaLnBrk="0" hangingPunct="0"/>
            <a:r>
              <a:rPr lang="es-CO" sz="2800" b="1" dirty="0">
                <a:solidFill>
                  <a:srgbClr val="1D68B4"/>
                </a:solidFill>
                <a:latin typeface="Arial" panose="020B0604020202020204" pitchFamily="34" charset="0"/>
                <a:cs typeface="Arial" panose="020B0604020202020204" pitchFamily="34" charset="0"/>
              </a:rPr>
              <a:t> alto riesgo (estudio TICACOS)</a:t>
            </a:r>
            <a:endParaRPr lang="es-CO" sz="2800" b="1" dirty="0">
              <a:solidFill>
                <a:srgbClr val="595959"/>
              </a:solidFill>
              <a:latin typeface="Arial" panose="020B0604020202020204" pitchFamily="34" charset="0"/>
              <a:cs typeface="Arial" panose="020B0604020202020204" pitchFamily="34" charset="0"/>
            </a:endParaRPr>
          </a:p>
        </p:txBody>
      </p:sp>
      <p:sp>
        <p:nvSpPr>
          <p:cNvPr id="10" name="Rounded Rectangle 12"/>
          <p:cNvSpPr/>
          <p:nvPr/>
        </p:nvSpPr>
        <p:spPr bwMode="auto">
          <a:xfrm>
            <a:off x="1905000" y="3619500"/>
            <a:ext cx="8382000" cy="304801"/>
          </a:xfrm>
          <a:prstGeom prst="roundRect">
            <a:avLst/>
          </a:prstGeom>
          <a:gradFill flip="none" rotWithShape="1">
            <a:gsLst>
              <a:gs pos="0">
                <a:srgbClr val="185BA1"/>
              </a:gs>
              <a:gs pos="76000">
                <a:schemeClr val="bg1"/>
              </a:gs>
              <a:gs pos="100000">
                <a:schemeClr val="bg1"/>
              </a:gs>
            </a:gsLst>
            <a:lin ang="8100000" scaled="1"/>
            <a:tileRect/>
          </a:gradFill>
          <a:ln w="12700" cap="flat" cmpd="sng" algn="ctr">
            <a:solidFill>
              <a:srgbClr val="185BA1"/>
            </a:solidFill>
            <a:prstDash val="solid"/>
            <a:round/>
            <a:headEnd type="none" w="med" len="med"/>
            <a:tailEnd type="none" w="med" len="med"/>
          </a:ln>
          <a:effectLst/>
        </p:spPr>
        <p:txBody>
          <a:bodyPr/>
          <a:lstStyle/>
          <a:p>
            <a:pPr eaLnBrk="0" hangingPunct="0">
              <a:defRPr/>
            </a:pPr>
            <a:endParaRPr lang="es-CO" sz="2400" dirty="0">
              <a:latin typeface="Times" pitchFamily="-80" charset="0"/>
            </a:endParaRPr>
          </a:p>
        </p:txBody>
      </p:sp>
      <p:sp>
        <p:nvSpPr>
          <p:cNvPr id="11" name="Rounded Rectangle 13"/>
          <p:cNvSpPr/>
          <p:nvPr/>
        </p:nvSpPr>
        <p:spPr bwMode="auto">
          <a:xfrm>
            <a:off x="1905000" y="2705100"/>
            <a:ext cx="8382000" cy="304800"/>
          </a:xfrm>
          <a:prstGeom prst="roundRect">
            <a:avLst/>
          </a:prstGeom>
          <a:gradFill flip="none" rotWithShape="1">
            <a:gsLst>
              <a:gs pos="0">
                <a:srgbClr val="185BA1"/>
              </a:gs>
              <a:gs pos="76000">
                <a:schemeClr val="bg1"/>
              </a:gs>
              <a:gs pos="100000">
                <a:schemeClr val="bg1"/>
              </a:gs>
            </a:gsLst>
            <a:lin ang="8100000" scaled="1"/>
            <a:tileRect/>
          </a:gradFill>
          <a:ln w="12700" cap="flat" cmpd="sng" algn="ctr">
            <a:solidFill>
              <a:srgbClr val="185BA1"/>
            </a:solidFill>
            <a:prstDash val="solid"/>
            <a:round/>
            <a:headEnd type="none" w="med" len="med"/>
            <a:tailEnd type="none" w="med" len="med"/>
          </a:ln>
          <a:effectLst/>
        </p:spPr>
        <p:txBody>
          <a:bodyPr/>
          <a:lstStyle/>
          <a:p>
            <a:pPr eaLnBrk="0" hangingPunct="0">
              <a:defRPr/>
            </a:pPr>
            <a:endParaRPr lang="es-CO" sz="2400" dirty="0">
              <a:latin typeface="Times" pitchFamily="-80" charset="0"/>
            </a:endParaRPr>
          </a:p>
        </p:txBody>
      </p:sp>
      <p:sp>
        <p:nvSpPr>
          <p:cNvPr id="12" name="Rounded Rectangle 14"/>
          <p:cNvSpPr/>
          <p:nvPr/>
        </p:nvSpPr>
        <p:spPr bwMode="auto">
          <a:xfrm>
            <a:off x="1905000" y="1866900"/>
            <a:ext cx="8382000" cy="304800"/>
          </a:xfrm>
          <a:prstGeom prst="roundRect">
            <a:avLst/>
          </a:prstGeom>
          <a:gradFill flip="none" rotWithShape="1">
            <a:gsLst>
              <a:gs pos="0">
                <a:srgbClr val="185BA1"/>
              </a:gs>
              <a:gs pos="76000">
                <a:schemeClr val="bg1"/>
              </a:gs>
              <a:gs pos="100000">
                <a:schemeClr val="bg1"/>
              </a:gs>
            </a:gsLst>
            <a:lin ang="8100000" scaled="1"/>
            <a:tileRect/>
          </a:gradFill>
          <a:ln w="12700" cap="flat" cmpd="sng" algn="ctr">
            <a:solidFill>
              <a:srgbClr val="185BA1"/>
            </a:solidFill>
            <a:prstDash val="solid"/>
            <a:round/>
            <a:headEnd type="none" w="med" len="med"/>
            <a:tailEnd type="none" w="med" len="med"/>
          </a:ln>
          <a:effectLst/>
        </p:spPr>
        <p:txBody>
          <a:bodyPr/>
          <a:lstStyle/>
          <a:p>
            <a:pPr eaLnBrk="0" hangingPunct="0">
              <a:defRPr/>
            </a:pPr>
            <a:endParaRPr lang="es-CO" sz="2400" dirty="0">
              <a:latin typeface="Times" pitchFamily="-80" charset="0"/>
            </a:endParaRPr>
          </a:p>
        </p:txBody>
      </p:sp>
      <p:sp>
        <p:nvSpPr>
          <p:cNvPr id="13" name="Content Placeholder 3"/>
          <p:cNvSpPr txBox="1">
            <a:spLocks/>
          </p:cNvSpPr>
          <p:nvPr/>
        </p:nvSpPr>
        <p:spPr bwMode="auto">
          <a:xfrm>
            <a:off x="1985470" y="1866900"/>
            <a:ext cx="8305800" cy="4267200"/>
          </a:xfrm>
          <a:prstGeom prst="rect">
            <a:avLst/>
          </a:prstGeom>
          <a:noFill/>
          <a:ln>
            <a:noFill/>
          </a:ln>
        </p:spPr>
        <p:txBody>
          <a:bodyPr lIns="0" tIns="0" rIns="0" bIns="0"/>
          <a:lstStyle/>
          <a:p>
            <a:pPr marL="231775" indent="-231775">
              <a:spcBef>
                <a:spcPts val="400"/>
              </a:spcBef>
              <a:spcAft>
                <a:spcPts val="400"/>
              </a:spcAft>
              <a:buSzPct val="100000"/>
            </a:pPr>
            <a:r>
              <a:rPr lang="es-CO" sz="1600" b="1" dirty="0">
                <a:solidFill>
                  <a:srgbClr val="185BA1"/>
                </a:solidFill>
                <a:latin typeface="Arial" panose="020B0604020202020204" pitchFamily="34" charset="0"/>
                <a:cs typeface="Arial" panose="020B0604020202020204" pitchFamily="34" charset="0"/>
              </a:rPr>
              <a:t>Objetivos</a:t>
            </a:r>
            <a:endParaRPr lang="es-CO" sz="1600" dirty="0">
              <a:solidFill>
                <a:srgbClr val="185BA1"/>
              </a:solidFill>
              <a:latin typeface="Arial" panose="020B0604020202020204" pitchFamily="34" charset="0"/>
              <a:cs typeface="Arial" panose="020B0604020202020204" pitchFamily="34" charset="0"/>
            </a:endParaRPr>
          </a:p>
          <a:p>
            <a:pPr marL="231775" indent="-231775" eaLnBrk="0" hangingPunct="0">
              <a:spcBef>
                <a:spcPts val="400"/>
              </a:spcBef>
              <a:spcAft>
                <a:spcPts val="400"/>
              </a:spcAft>
              <a:buSzPct val="100000"/>
              <a:buFont typeface="Arial" charset="0"/>
              <a:buChar char="•"/>
            </a:pPr>
            <a:r>
              <a:rPr lang="es-CO" sz="1500" dirty="0">
                <a:solidFill>
                  <a:srgbClr val="185BA1"/>
                </a:solidFill>
                <a:latin typeface="Arial" panose="020B0604020202020204" pitchFamily="34" charset="0"/>
                <a:cs typeface="Arial" panose="020B0604020202020204" pitchFamily="34" charset="0"/>
              </a:rPr>
              <a:t>Evaluar los resultados en pacientes críticos quiénes reciben soporte nutricional guiado por mediciones repetidas de GER en comparación con una sola medición inicial basada en el peso </a:t>
            </a:r>
          </a:p>
          <a:p>
            <a:pPr marL="231775" indent="-231775" eaLnBrk="0" hangingPunct="0">
              <a:spcBef>
                <a:spcPts val="400"/>
              </a:spcBef>
              <a:spcAft>
                <a:spcPts val="400"/>
              </a:spcAft>
              <a:buSzPct val="100000"/>
            </a:pPr>
            <a:r>
              <a:rPr lang="es-CO" sz="1600" b="1" dirty="0">
                <a:solidFill>
                  <a:srgbClr val="185BA1"/>
                </a:solidFill>
                <a:latin typeface="Arial" panose="020B0604020202020204" pitchFamily="34" charset="0"/>
                <a:cs typeface="Arial" panose="020B0604020202020204" pitchFamily="34" charset="0"/>
              </a:rPr>
              <a:t>Sujetos</a:t>
            </a:r>
          </a:p>
          <a:p>
            <a:pPr marL="231775" indent="-231775">
              <a:spcAft>
                <a:spcPts val="400"/>
              </a:spcAft>
              <a:buSzPct val="100000"/>
              <a:buFont typeface="Arial" charset="0"/>
              <a:buChar char="•"/>
            </a:pPr>
            <a:r>
              <a:rPr lang="es-CO" sz="1500" dirty="0">
                <a:solidFill>
                  <a:srgbClr val="185BA1"/>
                </a:solidFill>
                <a:latin typeface="Arial" panose="020B0604020202020204" pitchFamily="34" charset="0"/>
                <a:cs typeface="Arial" panose="020B0604020202020204" pitchFamily="34" charset="0"/>
              </a:rPr>
              <a:t>Pacientes ventilados mecánicamente en los que se espera que su estancia en UCI sea &gt; 3 días </a:t>
            </a:r>
          </a:p>
          <a:p>
            <a:pPr marL="231775" indent="-231775">
              <a:spcBef>
                <a:spcPts val="400"/>
              </a:spcBef>
              <a:spcAft>
                <a:spcPts val="400"/>
              </a:spcAft>
              <a:buSzPct val="100000"/>
            </a:pPr>
            <a:r>
              <a:rPr lang="es-CO" sz="1600" b="1" dirty="0">
                <a:solidFill>
                  <a:srgbClr val="185BA1"/>
                </a:solidFill>
                <a:latin typeface="Arial" panose="020B0604020202020204" pitchFamily="34" charset="0"/>
                <a:cs typeface="Arial" panose="020B0604020202020204" pitchFamily="34" charset="0"/>
              </a:rPr>
              <a:t>Diseño</a:t>
            </a:r>
          </a:p>
          <a:p>
            <a:pPr marL="231775" indent="-231775">
              <a:spcAft>
                <a:spcPts val="400"/>
              </a:spcAft>
              <a:buSzPct val="100000"/>
              <a:buFont typeface="Arial" charset="0"/>
              <a:buChar char="•"/>
            </a:pPr>
            <a:r>
              <a:rPr lang="es-CO" sz="1500" dirty="0">
                <a:solidFill>
                  <a:srgbClr val="185BA1"/>
                </a:solidFill>
                <a:latin typeface="Arial" panose="020B0604020202020204" pitchFamily="34" charset="0"/>
                <a:cs typeface="Arial" panose="020B0604020202020204" pitchFamily="34" charset="0"/>
              </a:rPr>
              <a:t>Grupos de tratamiento:</a:t>
            </a:r>
          </a:p>
          <a:p>
            <a:pPr marL="669925" lvl="1" indent="-231775">
              <a:spcAft>
                <a:spcPts val="400"/>
              </a:spcAft>
              <a:buSzPct val="100000"/>
              <a:buFont typeface="Arial"/>
              <a:buChar char="•"/>
            </a:pPr>
            <a:r>
              <a:rPr lang="es-CO" sz="1500" dirty="0">
                <a:solidFill>
                  <a:srgbClr val="185BA1"/>
                </a:solidFill>
                <a:latin typeface="Arial" panose="020B0604020202020204" pitchFamily="34" charset="0"/>
                <a:cs typeface="Arial" panose="020B0604020202020204" pitchFamily="34" charset="0"/>
              </a:rPr>
              <a:t>Calorías ajustadas (GER mediciones repetidas utilizando calorimetría indirecta)</a:t>
            </a:r>
            <a:r>
              <a:rPr lang="es-CO" sz="1500" b="1" dirty="0">
                <a:solidFill>
                  <a:srgbClr val="185BA1"/>
                </a:solidFill>
                <a:latin typeface="Arial" panose="020B0604020202020204" pitchFamily="34" charset="0"/>
                <a:cs typeface="Arial" panose="020B0604020202020204" pitchFamily="34" charset="0"/>
              </a:rPr>
              <a:t> </a:t>
            </a:r>
            <a:r>
              <a:rPr lang="es-CO" sz="1500" dirty="0">
                <a:solidFill>
                  <a:srgbClr val="185BA1"/>
                </a:solidFill>
                <a:latin typeface="Arial" panose="020B0604020202020204" pitchFamily="34" charset="0"/>
                <a:cs typeface="Arial" panose="020B0604020202020204" pitchFamily="34" charset="0"/>
              </a:rPr>
              <a:t>(n = 65)</a:t>
            </a:r>
          </a:p>
          <a:p>
            <a:pPr marL="669925" lvl="1" indent="-231775">
              <a:spcAft>
                <a:spcPts val="400"/>
              </a:spcAft>
              <a:buSzPct val="100000"/>
              <a:buFont typeface="Arial"/>
              <a:buChar char="•"/>
            </a:pPr>
            <a:r>
              <a:rPr lang="es-CO" sz="1500" dirty="0">
                <a:solidFill>
                  <a:srgbClr val="185BA1"/>
                </a:solidFill>
                <a:latin typeface="Arial" panose="020B0604020202020204" pitchFamily="34" charset="0"/>
                <a:cs typeface="Arial" panose="020B0604020202020204" pitchFamily="34" charset="0"/>
              </a:rPr>
              <a:t>Control (calorías objetivo basado en solo el peso) (n = 65)</a:t>
            </a:r>
          </a:p>
          <a:p>
            <a:pPr marL="231775" indent="-231775">
              <a:spcAft>
                <a:spcPts val="400"/>
              </a:spcAft>
              <a:buSzPct val="100000"/>
              <a:buFont typeface="Arial" charset="0"/>
              <a:buChar char="•"/>
            </a:pPr>
            <a:r>
              <a:rPr lang="es-CO" sz="1500" dirty="0">
                <a:solidFill>
                  <a:srgbClr val="185BA1"/>
                </a:solidFill>
                <a:latin typeface="Arial" panose="020B0604020202020204" pitchFamily="34" charset="0"/>
                <a:cs typeface="Arial" panose="020B0604020202020204" pitchFamily="34" charset="0"/>
              </a:rPr>
              <a:t>NP complementaria a la EN cuándo los objetivos de calorías no se cumplen</a:t>
            </a:r>
          </a:p>
        </p:txBody>
      </p:sp>
      <p:sp>
        <p:nvSpPr>
          <p:cNvPr id="14" name="Rounded Rectangle 16"/>
          <p:cNvSpPr/>
          <p:nvPr/>
        </p:nvSpPr>
        <p:spPr bwMode="auto">
          <a:xfrm>
            <a:off x="1927224" y="5143500"/>
            <a:ext cx="8283576" cy="304800"/>
          </a:xfrm>
          <a:prstGeom prst="roundRect">
            <a:avLst/>
          </a:prstGeom>
          <a:gradFill flip="none" rotWithShape="1">
            <a:gsLst>
              <a:gs pos="0">
                <a:srgbClr val="185BA1"/>
              </a:gs>
              <a:gs pos="76000">
                <a:schemeClr val="bg1"/>
              </a:gs>
              <a:gs pos="100000">
                <a:schemeClr val="bg1"/>
              </a:gs>
            </a:gsLst>
            <a:lin ang="8100000" scaled="1"/>
            <a:tileRect/>
          </a:gradFill>
          <a:ln w="12700" cap="flat" cmpd="sng" algn="ctr">
            <a:solidFill>
              <a:srgbClr val="185BA1"/>
            </a:solidFill>
            <a:prstDash val="solid"/>
            <a:round/>
            <a:headEnd type="none" w="med" len="med"/>
            <a:tailEnd type="none" w="med" len="med"/>
          </a:ln>
          <a:effectLst/>
        </p:spPr>
        <p:txBody>
          <a:bodyPr/>
          <a:lstStyle/>
          <a:p>
            <a:pPr eaLnBrk="0" hangingPunct="0"/>
            <a:r>
              <a:rPr lang="es-CO" sz="1600" b="1" dirty="0">
                <a:solidFill>
                  <a:srgbClr val="185BA1"/>
                </a:solidFill>
              </a:rPr>
              <a:t>Resultados</a:t>
            </a:r>
          </a:p>
        </p:txBody>
      </p:sp>
      <p:sp>
        <p:nvSpPr>
          <p:cNvPr id="15" name="Content Placeholder 3"/>
          <p:cNvSpPr txBox="1">
            <a:spLocks/>
          </p:cNvSpPr>
          <p:nvPr/>
        </p:nvSpPr>
        <p:spPr bwMode="auto">
          <a:xfrm>
            <a:off x="3200401" y="5448300"/>
            <a:ext cx="6684963" cy="304800"/>
          </a:xfrm>
          <a:prstGeom prst="rect">
            <a:avLst/>
          </a:prstGeom>
          <a:noFill/>
          <a:ln w="9525">
            <a:noFill/>
            <a:miter lim="800000"/>
            <a:headEnd/>
            <a:tailEnd/>
          </a:ln>
        </p:spPr>
        <p:txBody>
          <a:bodyPr lIns="0" tIns="0" rIns="0" bIns="0"/>
          <a:lstStyle/>
          <a:p>
            <a:pPr marL="228600" indent="-228600" eaLnBrk="0" hangingPunct="0">
              <a:spcBef>
                <a:spcPts val="400"/>
              </a:spcBef>
              <a:spcAft>
                <a:spcPts val="400"/>
              </a:spcAft>
              <a:buSzPct val="100000"/>
              <a:buFont typeface="Arial" charset="0"/>
              <a:buChar char="•"/>
            </a:pPr>
            <a:r>
              <a:rPr lang="es-CO" sz="1500" dirty="0">
                <a:solidFill>
                  <a:srgbClr val="185BA1"/>
                </a:solidFill>
              </a:rPr>
              <a:t>Supervivencia hospitalaria</a:t>
            </a:r>
          </a:p>
        </p:txBody>
      </p:sp>
      <p:sp>
        <p:nvSpPr>
          <p:cNvPr id="16" name="Text Box 7"/>
          <p:cNvSpPr txBox="1">
            <a:spLocks noChangeArrowheads="1"/>
          </p:cNvSpPr>
          <p:nvPr/>
        </p:nvSpPr>
        <p:spPr bwMode="auto">
          <a:xfrm>
            <a:off x="1943100" y="5830912"/>
            <a:ext cx="5252436" cy="246221"/>
          </a:xfrm>
          <a:prstGeom prst="rect">
            <a:avLst/>
          </a:prstGeom>
          <a:noFill/>
          <a:ln w="9525">
            <a:noFill/>
            <a:miter lim="800000"/>
            <a:headEnd/>
            <a:tailEnd/>
          </a:ln>
        </p:spPr>
        <p:txBody>
          <a:bodyPr wrap="square">
            <a:spAutoFit/>
          </a:bodyPr>
          <a:lstStyle/>
          <a:p>
            <a:pPr eaLnBrk="0" hangingPunct="0"/>
            <a:r>
              <a:rPr lang="en-US" sz="1000" i="1" dirty="0">
                <a:solidFill>
                  <a:schemeClr val="accent1">
                    <a:lumMod val="75000"/>
                  </a:schemeClr>
                </a:solidFill>
                <a:latin typeface="Arial" panose="020B0604020202020204" pitchFamily="34" charset="0"/>
                <a:cs typeface="Arial" panose="020B0604020202020204" pitchFamily="34" charset="0"/>
              </a:rPr>
              <a:t>Singer P, et al. Intensive Care Med 2011;37(4):601-609.</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39"/>
          <p:cNvGraphicFramePr>
            <a:graphicFrameLocks noGrp="1"/>
          </p:cNvGraphicFramePr>
          <p:nvPr>
            <p:extLst>
              <p:ext uri="{D42A27DB-BD31-4B8C-83A1-F6EECF244321}">
                <p14:modId xmlns:p14="http://schemas.microsoft.com/office/powerpoint/2010/main" val="4083812327"/>
              </p:ext>
            </p:extLst>
          </p:nvPr>
        </p:nvGraphicFramePr>
        <p:xfrm>
          <a:off x="2019299" y="2082441"/>
          <a:ext cx="8153401" cy="3733800"/>
        </p:xfrm>
        <a:graphic>
          <a:graphicData uri="http://schemas.openxmlformats.org/drawingml/2006/table">
            <a:tbl>
              <a:tblPr/>
              <a:tblGrid>
                <a:gridCol w="3290701">
                  <a:extLst>
                    <a:ext uri="{9D8B030D-6E8A-4147-A177-3AD203B41FA5}">
                      <a16:colId xmlns:a16="http://schemas.microsoft.com/office/drawing/2014/main" val="20000"/>
                    </a:ext>
                  </a:extLst>
                </a:gridCol>
                <a:gridCol w="1720244">
                  <a:extLst>
                    <a:ext uri="{9D8B030D-6E8A-4147-A177-3AD203B41FA5}">
                      <a16:colId xmlns:a16="http://schemas.microsoft.com/office/drawing/2014/main" val="20001"/>
                    </a:ext>
                  </a:extLst>
                </a:gridCol>
                <a:gridCol w="1757305">
                  <a:extLst>
                    <a:ext uri="{9D8B030D-6E8A-4147-A177-3AD203B41FA5}">
                      <a16:colId xmlns:a16="http://schemas.microsoft.com/office/drawing/2014/main" val="20002"/>
                    </a:ext>
                  </a:extLst>
                </a:gridCol>
                <a:gridCol w="1385151">
                  <a:extLst>
                    <a:ext uri="{9D8B030D-6E8A-4147-A177-3AD203B41FA5}">
                      <a16:colId xmlns:a16="http://schemas.microsoft.com/office/drawing/2014/main" val="20003"/>
                    </a:ext>
                  </a:extLst>
                </a:gridCol>
              </a:tblGrid>
              <a:tr h="10447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1" i="0" u="none" strike="noStrike" cap="none" normalizeH="0" baseline="0" noProof="0" dirty="0">
                          <a:ln>
                            <a:noFill/>
                          </a:ln>
                          <a:solidFill>
                            <a:schemeClr val="bg1"/>
                          </a:solidFill>
                          <a:effectLst/>
                          <a:latin typeface="Arial" charset="0"/>
                          <a:ea typeface="ヒラギノ角ゴ Pro W3"/>
                          <a:cs typeface="ヒラギノ角ゴ Pro W3"/>
                        </a:rPr>
                        <a:t>Parámetros Nutricionales</a:t>
                      </a: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endParaRPr kumimoji="0" lang="es-CO" sz="1800" b="1" i="0" u="none" strike="noStrike" cap="none" normalizeH="0" baseline="0" noProof="0" dirty="0">
                        <a:ln>
                          <a:noFill/>
                        </a:ln>
                        <a:solidFill>
                          <a:srgbClr val="FFFFFF"/>
                        </a:solidFill>
                        <a:effectLst/>
                        <a:latin typeface="Arial" charset="0"/>
                        <a:ea typeface="ヒラギノ角ゴ Pro W3"/>
                        <a:cs typeface="ヒラギノ角ゴ Pro W3"/>
                      </a:endParaRPr>
                    </a:p>
                  </a:txBody>
                  <a:tcPr marT="49303" marB="986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85BA1"/>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1" i="0" u="none" strike="noStrike" cap="none" normalizeH="0" baseline="0" noProof="0" dirty="0">
                          <a:ln>
                            <a:noFill/>
                          </a:ln>
                          <a:solidFill>
                            <a:srgbClr val="FFFFFF"/>
                          </a:solidFill>
                          <a:effectLst/>
                          <a:latin typeface="Arial" charset="0"/>
                          <a:ea typeface="ヒラギノ角ゴ Pro W3"/>
                          <a:cs typeface="ヒラギノ角ゴ Pro W3"/>
                        </a:rPr>
                        <a:t>Grupo Estudio</a:t>
                      </a: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1" i="0" u="none" strike="noStrike" cap="none" normalizeH="0" baseline="0" noProof="0" dirty="0">
                          <a:ln>
                            <a:noFill/>
                          </a:ln>
                          <a:solidFill>
                            <a:srgbClr val="FFFFFF"/>
                          </a:solidFill>
                          <a:effectLst/>
                          <a:latin typeface="Arial" charset="0"/>
                          <a:ea typeface="ヒラギノ角ゴ Pro W3"/>
                          <a:cs typeface="ヒラギノ角ゴ Pro W3"/>
                        </a:rPr>
                        <a:t>(n = 56)</a:t>
                      </a:r>
                    </a:p>
                  </a:txBody>
                  <a:tcPr marT="49303" marB="986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85BA1"/>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1" i="0" u="none" strike="noStrike" cap="none" normalizeH="0" baseline="0" noProof="0" dirty="0">
                          <a:ln>
                            <a:noFill/>
                          </a:ln>
                          <a:solidFill>
                            <a:srgbClr val="FFFFFF"/>
                          </a:solidFill>
                          <a:effectLst/>
                          <a:latin typeface="Arial" charset="0"/>
                          <a:ea typeface="ヒラギノ角ゴ Pro W3"/>
                          <a:cs typeface="ヒラギノ角ゴ Pro W3"/>
                        </a:rPr>
                        <a:t>Grupo Control (n = 56)</a:t>
                      </a:r>
                    </a:p>
                  </a:txBody>
                  <a:tcPr marT="49303" marB="986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85BA1"/>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1" i="1" u="none" strike="noStrike" cap="none" normalizeH="0" baseline="0" noProof="0" dirty="0">
                          <a:ln>
                            <a:noFill/>
                          </a:ln>
                          <a:solidFill>
                            <a:srgbClr val="FFFFFF"/>
                          </a:solidFill>
                          <a:effectLst/>
                          <a:latin typeface="Arial" charset="0"/>
                          <a:ea typeface="ヒラギノ角ゴ Pro W3"/>
                          <a:cs typeface="ヒラギノ角ゴ Pro W3"/>
                        </a:rPr>
                        <a:t>Valor P</a:t>
                      </a:r>
                    </a:p>
                  </a:txBody>
                  <a:tcPr marT="49303" marB="986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85BA1"/>
                    </a:solidFill>
                  </a:tcPr>
                </a:tc>
                <a:extLst>
                  <a:ext uri="{0D108BD9-81ED-4DB2-BD59-A6C34878D82A}">
                    <a16:rowId xmlns:a16="http://schemas.microsoft.com/office/drawing/2014/main" val="10000"/>
                  </a:ext>
                </a:extLst>
              </a:tr>
              <a:tr h="1666502">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tab pos="228600" algn="l"/>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Calorías promedio suministradas/día (kcal/día)</a:t>
                      </a:r>
                    </a:p>
                    <a:p>
                      <a:pPr marL="0" marR="0" lvl="0" indent="0" algn="l" defTabSz="914400" rtl="0" eaLnBrk="1" fontAlgn="base" latinLnBrk="0" hangingPunct="1">
                        <a:lnSpc>
                          <a:spcPct val="100000"/>
                        </a:lnSpc>
                        <a:spcBef>
                          <a:spcPct val="0"/>
                        </a:spcBef>
                        <a:spcAft>
                          <a:spcPct val="0"/>
                        </a:spcAft>
                        <a:buClrTx/>
                        <a:buSzPct val="100000"/>
                        <a:buFont typeface="Arial" charset="0"/>
                        <a:buChar char="•"/>
                        <a:tabLst>
                          <a:tab pos="228600" algn="l"/>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 Enteral</a:t>
                      </a:r>
                    </a:p>
                    <a:p>
                      <a:pPr marL="0" marR="0" lvl="0" indent="0" algn="l" defTabSz="914400" rtl="0" eaLnBrk="1" fontAlgn="base" latinLnBrk="0" hangingPunct="1">
                        <a:lnSpc>
                          <a:spcPct val="100000"/>
                        </a:lnSpc>
                        <a:spcBef>
                          <a:spcPct val="0"/>
                        </a:spcBef>
                        <a:spcAft>
                          <a:spcPct val="0"/>
                        </a:spcAft>
                        <a:buClrTx/>
                        <a:buSzPct val="100000"/>
                        <a:buFont typeface="Arial" charset="0"/>
                        <a:buChar char="•"/>
                        <a:tabLst>
                          <a:tab pos="228600" algn="l"/>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 Parenteral</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75000"/>
                        <a:alpha val="46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endParaRPr kumimoji="0" lang="es-CO" sz="1800" b="0" i="0" u="none" strike="noStrike" cap="none" normalizeH="0" baseline="0" noProof="0" dirty="0">
                        <a:ln>
                          <a:noFill/>
                        </a:ln>
                        <a:solidFill>
                          <a:srgbClr val="185BA1"/>
                        </a:solidFill>
                        <a:effectLst/>
                        <a:latin typeface="Arial" charset="0"/>
                        <a:ea typeface="ヒラギノ角ゴ Pro W3"/>
                        <a:cs typeface="ヒラギノ角ゴ Pro W3"/>
                      </a:endParaRP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2086 </a:t>
                      </a:r>
                      <a:r>
                        <a:rPr kumimoji="0" lang="es-CO" sz="1800" b="0" i="0" u="none" strike="noStrike" cap="none" normalizeH="0" baseline="0" noProof="0" dirty="0">
                          <a:ln>
                            <a:noFill/>
                          </a:ln>
                          <a:solidFill>
                            <a:srgbClr val="185BA1"/>
                          </a:solidFill>
                          <a:effectLst/>
                          <a:latin typeface="Arial" charset="0"/>
                          <a:ea typeface="ヒラギノ角ゴ Pro W3"/>
                          <a:cs typeface="Arial" charset="0"/>
                        </a:rPr>
                        <a:t>± 460</a:t>
                      </a: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Arial" charset="0"/>
                        </a:rPr>
                        <a:t>1515 ± 756</a:t>
                      </a: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Arial" charset="0"/>
                        </a:rPr>
                        <a:t>571 ± 754</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75000"/>
                        <a:alpha val="46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endParaRPr kumimoji="0" lang="es-CO" sz="1800" b="0" i="0" u="none" strike="noStrike" cap="none" normalizeH="0" baseline="0" noProof="0" dirty="0">
                        <a:ln>
                          <a:noFill/>
                        </a:ln>
                        <a:solidFill>
                          <a:srgbClr val="185BA1"/>
                        </a:solidFill>
                        <a:effectLst/>
                        <a:latin typeface="Arial" charset="0"/>
                        <a:ea typeface="ヒラギノ角ゴ Pro W3"/>
                        <a:cs typeface="ヒラギノ角ゴ Pro W3"/>
                      </a:endParaRP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1480 </a:t>
                      </a:r>
                      <a:r>
                        <a:rPr kumimoji="0" lang="es-CO" sz="1800" b="0" i="0" u="none" strike="noStrike" cap="none" normalizeH="0" baseline="0" noProof="0" dirty="0">
                          <a:ln>
                            <a:noFill/>
                          </a:ln>
                          <a:solidFill>
                            <a:srgbClr val="185BA1"/>
                          </a:solidFill>
                          <a:effectLst/>
                          <a:latin typeface="Arial" charset="0"/>
                          <a:ea typeface="ヒラギノ角ゴ Pro W3"/>
                          <a:cs typeface="Arial" charset="0"/>
                        </a:rPr>
                        <a:t>± 356</a:t>
                      </a: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Arial" charset="0"/>
                        </a:rPr>
                        <a:t>1316 ± 456</a:t>
                      </a: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Arial" charset="0"/>
                        </a:rPr>
                        <a:t>164 ± 294</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75000"/>
                        <a:alpha val="46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endParaRPr kumimoji="0" lang="es-CO" sz="1800" b="0" i="0" u="none" strike="noStrike" cap="none" normalizeH="0" baseline="0" noProof="0" dirty="0">
                        <a:ln>
                          <a:noFill/>
                        </a:ln>
                        <a:solidFill>
                          <a:srgbClr val="185BA1"/>
                        </a:solidFill>
                        <a:effectLst/>
                        <a:latin typeface="Arial" charset="0"/>
                        <a:ea typeface="ヒラギノ角ゴ Pro W3"/>
                        <a:cs typeface="ヒラギノ角ゴ Pro W3"/>
                      </a:endParaRP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0.01</a:t>
                      </a: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0.09</a:t>
                      </a:r>
                    </a:p>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0.001</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75000"/>
                        <a:alpha val="46000"/>
                      </a:schemeClr>
                    </a:solidFill>
                  </a:tcPr>
                </a:tc>
                <a:extLst>
                  <a:ext uri="{0D108BD9-81ED-4DB2-BD59-A6C34878D82A}">
                    <a16:rowId xmlns:a16="http://schemas.microsoft.com/office/drawing/2014/main" val="10001"/>
                  </a:ext>
                </a:extLst>
              </a:tr>
              <a:tr h="496696">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Mortalidad hospitalaria, n (%)</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16 (28.5)</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27 (48.2)</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0.023</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alpha val="50195"/>
                      </a:schemeClr>
                    </a:solidFill>
                  </a:tcPr>
                </a:tc>
                <a:extLst>
                  <a:ext uri="{0D108BD9-81ED-4DB2-BD59-A6C34878D82A}">
                    <a16:rowId xmlns:a16="http://schemas.microsoft.com/office/drawing/2014/main" val="10002"/>
                  </a:ext>
                </a:extLst>
              </a:tr>
              <a:tr h="525812">
                <a:tc>
                  <a:txBody>
                    <a:bodyPr/>
                    <a:lstStyle/>
                    <a:p>
                      <a:pPr marL="0" marR="0" lvl="0" indent="0" algn="l"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Sobrevida a 60 días</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75000"/>
                        <a:alpha val="53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57.9 </a:t>
                      </a:r>
                      <a:r>
                        <a:rPr kumimoji="0" lang="es-CO" sz="1800" b="0" i="0" u="none" strike="noStrike" cap="none" normalizeH="0" baseline="0" noProof="0" dirty="0">
                          <a:ln>
                            <a:noFill/>
                          </a:ln>
                          <a:solidFill>
                            <a:srgbClr val="185BA1"/>
                          </a:solidFill>
                          <a:effectLst/>
                          <a:latin typeface="Arial" charset="0"/>
                          <a:ea typeface="ヒラギノ角ゴ Pro W3"/>
                          <a:cs typeface="Arial" charset="0"/>
                        </a:rPr>
                        <a:t>± 9.9%</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75000"/>
                        <a:alpha val="53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48.1 </a:t>
                      </a:r>
                      <a:r>
                        <a:rPr kumimoji="0" lang="es-CO" sz="1800" b="0" i="0" u="none" strike="noStrike" cap="none" normalizeH="0" baseline="0" noProof="0" dirty="0">
                          <a:ln>
                            <a:noFill/>
                          </a:ln>
                          <a:solidFill>
                            <a:srgbClr val="185BA1"/>
                          </a:solidFill>
                          <a:effectLst/>
                          <a:latin typeface="Arial" charset="0"/>
                          <a:ea typeface="ヒラギノ角ゴ Pro W3"/>
                          <a:cs typeface="Arial" charset="0"/>
                        </a:rPr>
                        <a:t>± 7.6%</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75000"/>
                        <a:alpha val="53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charset="0"/>
                        <a:buNone/>
                        <a:tabLst/>
                      </a:pPr>
                      <a:r>
                        <a:rPr kumimoji="0" lang="es-CO" sz="1800" b="0" i="0" u="none" strike="noStrike" cap="none" normalizeH="0" baseline="0" noProof="0" dirty="0">
                          <a:ln>
                            <a:noFill/>
                          </a:ln>
                          <a:solidFill>
                            <a:srgbClr val="185BA1"/>
                          </a:solidFill>
                          <a:effectLst/>
                          <a:latin typeface="Arial" charset="0"/>
                          <a:ea typeface="ヒラギノ角ゴ Pro W3"/>
                          <a:cs typeface="ヒラギノ角ゴ Pro W3"/>
                        </a:rPr>
                        <a:t>0.023</a:t>
                      </a:r>
                    </a:p>
                  </a:txBody>
                  <a:tcPr marT="49303" marB="4930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75000"/>
                        <a:alpha val="53000"/>
                      </a:schemeClr>
                    </a:solidFill>
                  </a:tcPr>
                </a:tc>
                <a:extLst>
                  <a:ext uri="{0D108BD9-81ED-4DB2-BD59-A6C34878D82A}">
                    <a16:rowId xmlns:a16="http://schemas.microsoft.com/office/drawing/2014/main" val="10003"/>
                  </a:ext>
                </a:extLst>
              </a:tr>
            </a:tbl>
          </a:graphicData>
        </a:graphic>
      </p:graphicFrame>
      <p:sp>
        <p:nvSpPr>
          <p:cNvPr id="14" name="Text Box 50"/>
          <p:cNvSpPr txBox="1">
            <a:spLocks noChangeArrowheads="1"/>
          </p:cNvSpPr>
          <p:nvPr/>
        </p:nvSpPr>
        <p:spPr bwMode="auto">
          <a:xfrm>
            <a:off x="2362201" y="5653114"/>
            <a:ext cx="6562725" cy="274637"/>
          </a:xfrm>
          <a:prstGeom prst="rect">
            <a:avLst/>
          </a:prstGeom>
          <a:noFill/>
          <a:ln w="9525">
            <a:noFill/>
            <a:miter lim="800000"/>
            <a:headEnd/>
            <a:tailEnd/>
          </a:ln>
        </p:spPr>
        <p:txBody>
          <a:bodyPr>
            <a:spAutoFit/>
          </a:bodyPr>
          <a:lstStyle/>
          <a:p>
            <a:pPr>
              <a:spcBef>
                <a:spcPct val="50000"/>
              </a:spcBef>
            </a:pPr>
            <a:endParaRPr lang="es-CO" sz="1200" dirty="0"/>
          </a:p>
        </p:txBody>
      </p:sp>
      <p:sp>
        <p:nvSpPr>
          <p:cNvPr id="15" name="Rectangle 2"/>
          <p:cNvSpPr txBox="1">
            <a:spLocks noChangeArrowheads="1"/>
          </p:cNvSpPr>
          <p:nvPr/>
        </p:nvSpPr>
        <p:spPr bwMode="auto">
          <a:xfrm>
            <a:off x="1737732" y="375425"/>
            <a:ext cx="8538117" cy="1279550"/>
          </a:xfrm>
          <a:prstGeom prst="rect">
            <a:avLst/>
          </a:prstGeom>
          <a:noFill/>
          <a:ln w="9525">
            <a:noFill/>
            <a:miter lim="800000"/>
            <a:headEnd/>
            <a:tailEnd/>
          </a:ln>
        </p:spPr>
        <p:txBody>
          <a:bodyPr/>
          <a:lstStyle/>
          <a:p>
            <a:pPr algn="ctr" eaLnBrk="0" hangingPunct="0"/>
            <a:r>
              <a:rPr lang="es-CO" sz="2800" b="1" dirty="0">
                <a:solidFill>
                  <a:srgbClr val="1D68B4"/>
                </a:solidFill>
                <a:latin typeface="Arial" panose="020B0604020202020204" pitchFamily="34" charset="0"/>
                <a:cs typeface="Arial" panose="020B0604020202020204" pitchFamily="34" charset="0"/>
              </a:rPr>
              <a:t>La NP complementaria a la NE está asociada con mejores resultados clínicos en los pacientes de alto riesgo (estudio TICACOS) - </a:t>
            </a:r>
            <a:r>
              <a:rPr lang="es-CO" sz="2800" b="1" dirty="0">
                <a:solidFill>
                  <a:srgbClr val="185BA1"/>
                </a:solidFill>
                <a:latin typeface="Arial" panose="020B0604020202020204" pitchFamily="34" charset="0"/>
                <a:cs typeface="Arial" panose="020B0604020202020204" pitchFamily="34" charset="0"/>
              </a:rPr>
              <a:t>RESULTADOS</a:t>
            </a:r>
          </a:p>
        </p:txBody>
      </p:sp>
      <p:sp>
        <p:nvSpPr>
          <p:cNvPr id="16" name="Text Box 7"/>
          <p:cNvSpPr txBox="1">
            <a:spLocks noChangeArrowheads="1"/>
          </p:cNvSpPr>
          <p:nvPr/>
        </p:nvSpPr>
        <p:spPr bwMode="auto">
          <a:xfrm>
            <a:off x="1981199" y="5892255"/>
            <a:ext cx="3348994" cy="246221"/>
          </a:xfrm>
          <a:prstGeom prst="rect">
            <a:avLst/>
          </a:prstGeom>
          <a:noFill/>
          <a:ln w="9525">
            <a:noFill/>
            <a:miter lim="800000"/>
            <a:headEnd/>
            <a:tailEnd/>
          </a:ln>
        </p:spPr>
        <p:txBody>
          <a:bodyPr wrap="none">
            <a:spAutoFit/>
          </a:bodyPr>
          <a:lstStyle/>
          <a:p>
            <a:pPr algn="r" eaLnBrk="0" hangingPunct="0"/>
            <a:r>
              <a:rPr lang="es-CO" sz="1000" i="1" dirty="0">
                <a:solidFill>
                  <a:schemeClr val="accent1">
                    <a:lumMod val="75000"/>
                  </a:schemeClr>
                </a:solidFill>
                <a:latin typeface="Arial" panose="020B0604020202020204" pitchFamily="34" charset="0"/>
                <a:cs typeface="Arial" panose="020B0604020202020204" pitchFamily="34" charset="0"/>
              </a:rPr>
              <a:t>Singer P, et al. Intensive Care Med 2011;37(4):601-609.</a:t>
            </a:r>
          </a:p>
        </p:txBody>
      </p:sp>
      <p:sp>
        <p:nvSpPr>
          <p:cNvPr id="17" name="Text Box 5"/>
          <p:cNvSpPr txBox="1">
            <a:spLocks noChangeArrowheads="1"/>
          </p:cNvSpPr>
          <p:nvPr/>
        </p:nvSpPr>
        <p:spPr bwMode="auto">
          <a:xfrm>
            <a:off x="7051675" y="5578500"/>
            <a:ext cx="3124200" cy="185738"/>
          </a:xfrm>
          <a:prstGeom prst="rect">
            <a:avLst/>
          </a:prstGeom>
          <a:noFill/>
          <a:ln w="9525">
            <a:noFill/>
            <a:miter lim="800000"/>
            <a:headEnd/>
            <a:tailEnd/>
          </a:ln>
        </p:spPr>
        <p:txBody>
          <a:bodyPr lIns="0" tIns="0" rIns="0" bIns="0" anchor="b">
            <a:spAutoFit/>
          </a:bodyPr>
          <a:lstStyle/>
          <a:p>
            <a:pPr algn="r" eaLnBrk="0" hangingPunct="0"/>
            <a:r>
              <a:rPr lang="es-CO" sz="1200" dirty="0">
                <a:solidFill>
                  <a:srgbClr val="595959"/>
                </a:solidFill>
              </a:rPr>
              <a:t>TICACOS = Tight Calorie Control Study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52651" y="152401"/>
            <a:ext cx="7889875" cy="1216025"/>
          </a:xfrm>
        </p:spPr>
        <p:txBody>
          <a:bodyPr/>
          <a:lstStyle/>
          <a:p>
            <a:pPr algn="ctr"/>
            <a:r>
              <a:rPr lang="es-419" sz="3200" b="1" dirty="0">
                <a:solidFill>
                  <a:srgbClr val="0070C0"/>
                </a:solidFill>
                <a:latin typeface="Arial" panose="020B0604020202020204" pitchFamily="34" charset="0"/>
                <a:cs typeface="Arial" panose="020B0604020202020204" pitchFamily="34" charset="0"/>
              </a:rPr>
              <a:t>Estudio suizo de nutrición parenteral complementaria</a:t>
            </a:r>
          </a:p>
        </p:txBody>
      </p:sp>
      <p:sp>
        <p:nvSpPr>
          <p:cNvPr id="5" name="Content Placeholder 2"/>
          <p:cNvSpPr>
            <a:spLocks noGrp="1"/>
          </p:cNvSpPr>
          <p:nvPr>
            <p:ph idx="1"/>
          </p:nvPr>
        </p:nvSpPr>
        <p:spPr>
          <a:xfrm>
            <a:off x="6456040" y="1782507"/>
            <a:ext cx="5319648" cy="1440160"/>
          </a:xfrm>
          <a:noFill/>
          <a:ln>
            <a:noFill/>
          </a:ln>
        </p:spPr>
        <p:txBody>
          <a:bodyPr>
            <a:normAutofit lnSpcReduction="10000"/>
          </a:bodyPr>
          <a:lstStyle/>
          <a:p>
            <a:pPr marL="234000" indent="-234000"/>
            <a:r>
              <a:rPr lang="es-CO" sz="1800" dirty="0">
                <a:solidFill>
                  <a:srgbClr val="0070C0"/>
                </a:solidFill>
                <a:latin typeface="Arial" panose="020B0604020202020204" pitchFamily="34" charset="0"/>
                <a:cs typeface="Arial" panose="020B0604020202020204" pitchFamily="34" charset="0"/>
              </a:rPr>
              <a:t>Estudio prospectivo controlado aleatorizado en 305 pacientes de dos UCI</a:t>
            </a:r>
          </a:p>
          <a:p>
            <a:pPr marL="234000" indent="-234000"/>
            <a:r>
              <a:rPr lang="es-CO" sz="1800" dirty="0">
                <a:solidFill>
                  <a:srgbClr val="0070C0"/>
                </a:solidFill>
                <a:latin typeface="Arial" panose="020B0604020202020204" pitchFamily="34" charset="0"/>
                <a:cs typeface="Arial" panose="020B0604020202020204" pitchFamily="34" charset="0"/>
              </a:rPr>
              <a:t>Intervención: nutrición parenteral complementaria día 4 a 8 en caso de NE &lt; 60% a las 72 horas de ingreso</a:t>
            </a:r>
          </a:p>
          <a:p>
            <a:endParaRPr lang="en-US" sz="1600" dirty="0">
              <a:latin typeface="Arial" panose="020B0604020202020204" pitchFamily="34" charset="0"/>
              <a:cs typeface="Arial" panose="020B0604020202020204" pitchFamily="34" charset="0"/>
            </a:endParaRPr>
          </a:p>
        </p:txBody>
      </p:sp>
      <p:sp>
        <p:nvSpPr>
          <p:cNvPr id="6" name="Content Placeholder 2"/>
          <p:cNvSpPr txBox="1">
            <a:spLocks/>
          </p:cNvSpPr>
          <p:nvPr/>
        </p:nvSpPr>
        <p:spPr bwMode="auto">
          <a:xfrm>
            <a:off x="6456040" y="3369190"/>
            <a:ext cx="4916810"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SzPct val="100000"/>
              <a:buFont typeface="Arial" charset="0"/>
              <a:buChar char="•"/>
              <a:defRPr sz="3000">
                <a:solidFill>
                  <a:srgbClr val="595959"/>
                </a:solidFill>
                <a:latin typeface="+mn-lt"/>
                <a:ea typeface="ヒラギノ角ゴ Pro W3" pitchFamily="126" charset="-128"/>
                <a:cs typeface="ヒラギノ角ゴ Pro W3" pitchFamily="126" charset="-128"/>
              </a:defRPr>
            </a:lvl1pPr>
            <a:lvl2pPr marL="908050" indent="-436563" algn="l" rtl="0" eaLnBrk="0" fontAlgn="base" hangingPunct="0">
              <a:spcBef>
                <a:spcPct val="20000"/>
              </a:spcBef>
              <a:spcAft>
                <a:spcPct val="0"/>
              </a:spcAft>
              <a:buSzPct val="100000"/>
              <a:buFont typeface="Wingdings" pitchFamily="2" charset="2"/>
              <a:buChar char="§"/>
              <a:defRPr sz="2400">
                <a:solidFill>
                  <a:srgbClr val="595959"/>
                </a:solidFill>
                <a:latin typeface="+mn-lt"/>
                <a:ea typeface="ヒラギノ角ゴ Pro W3" pitchFamily="126" charset="-128"/>
                <a:cs typeface="ヒラギノ角ゴ Pro W3" charset="-128"/>
              </a:defRPr>
            </a:lvl2pPr>
            <a:lvl3pPr marL="1304925" indent="-395288" algn="l" rtl="0" eaLnBrk="0" fontAlgn="base" hangingPunct="0">
              <a:spcBef>
                <a:spcPct val="20000"/>
              </a:spcBef>
              <a:spcAft>
                <a:spcPct val="0"/>
              </a:spcAft>
              <a:buSzPct val="100000"/>
              <a:buFont typeface="Times" pitchFamily="18" charset="0"/>
              <a:buChar char="•"/>
              <a:defRPr sz="2300">
                <a:solidFill>
                  <a:srgbClr val="595959"/>
                </a:solidFill>
                <a:latin typeface="+mn-lt"/>
                <a:ea typeface="ヒラギノ角ゴ Pro W3" pitchFamily="126" charset="-128"/>
                <a:cs typeface="ヒラギノ角ゴ Pro W3" charset="-128"/>
              </a:defRPr>
            </a:lvl3pPr>
            <a:lvl4pPr marL="1693863" indent="-387350" algn="l" rtl="0" eaLnBrk="0" fontAlgn="base" hangingPunct="0">
              <a:spcBef>
                <a:spcPct val="20000"/>
              </a:spcBef>
              <a:spcAft>
                <a:spcPct val="0"/>
              </a:spcAft>
              <a:buSzPct val="100000"/>
              <a:buFont typeface="Wingdings" pitchFamily="2" charset="2"/>
              <a:buChar char="§"/>
              <a:defRPr sz="2000">
                <a:solidFill>
                  <a:srgbClr val="595959"/>
                </a:solidFill>
                <a:latin typeface="+mn-lt"/>
                <a:ea typeface="ヒラギノ角ゴ Pro W3" pitchFamily="126" charset="-128"/>
                <a:cs typeface="ヒラギノ角ゴ Pro W3" charset="-128"/>
              </a:defRPr>
            </a:lvl4pPr>
            <a:lvl5pPr marL="2093913" indent="-398463" algn="l" rtl="0" eaLnBrk="0" fontAlgn="base" hangingPunct="0">
              <a:spcBef>
                <a:spcPct val="25000"/>
              </a:spcBef>
              <a:spcAft>
                <a:spcPct val="0"/>
              </a:spcAft>
              <a:buSzPct val="100000"/>
              <a:buFont typeface="Wingdings" pitchFamily="2" charset="2"/>
              <a:buChar char="§"/>
              <a:defRPr sz="2000">
                <a:solidFill>
                  <a:srgbClr val="595959"/>
                </a:solidFill>
                <a:latin typeface="+mn-lt"/>
                <a:ea typeface="ヒラギノ角ゴ Pro W3" pitchFamily="126" charset="-128"/>
                <a:cs typeface="ヒラギノ角ゴ Pro W3" charset="-128"/>
              </a:defRPr>
            </a:lvl5pPr>
            <a:lvl6pPr marL="2551113" indent="-398463" algn="l" rtl="0" fontAlgn="base">
              <a:spcBef>
                <a:spcPct val="25000"/>
              </a:spcBef>
              <a:spcAft>
                <a:spcPct val="0"/>
              </a:spcAft>
              <a:buClr>
                <a:schemeClr val="accent2"/>
              </a:buClr>
              <a:buSzPct val="50000"/>
              <a:buFont typeface="Zapf Dingbats" pitchFamily="1" charset="2"/>
              <a:buChar char=""/>
              <a:defRPr sz="2000">
                <a:solidFill>
                  <a:schemeClr val="tx1"/>
                </a:solidFill>
                <a:latin typeface="+mn-lt"/>
              </a:defRPr>
            </a:lvl6pPr>
            <a:lvl7pPr marL="3008313" indent="-398463" algn="l" rtl="0" fontAlgn="base">
              <a:spcBef>
                <a:spcPct val="25000"/>
              </a:spcBef>
              <a:spcAft>
                <a:spcPct val="0"/>
              </a:spcAft>
              <a:buClr>
                <a:schemeClr val="accent2"/>
              </a:buClr>
              <a:buSzPct val="50000"/>
              <a:buFont typeface="Zapf Dingbats" pitchFamily="1" charset="2"/>
              <a:buChar char=""/>
              <a:defRPr sz="2000">
                <a:solidFill>
                  <a:schemeClr val="tx1"/>
                </a:solidFill>
                <a:latin typeface="+mn-lt"/>
              </a:defRPr>
            </a:lvl7pPr>
            <a:lvl8pPr marL="3465513" indent="-398463" algn="l" rtl="0" fontAlgn="base">
              <a:spcBef>
                <a:spcPct val="25000"/>
              </a:spcBef>
              <a:spcAft>
                <a:spcPct val="0"/>
              </a:spcAft>
              <a:buClr>
                <a:schemeClr val="accent2"/>
              </a:buClr>
              <a:buSzPct val="50000"/>
              <a:buFont typeface="Zapf Dingbats" pitchFamily="1" charset="2"/>
              <a:buChar char=""/>
              <a:defRPr sz="2000">
                <a:solidFill>
                  <a:schemeClr val="tx1"/>
                </a:solidFill>
                <a:latin typeface="+mn-lt"/>
              </a:defRPr>
            </a:lvl8pPr>
            <a:lvl9pPr marL="3922713" indent="-398463" algn="l" rtl="0" fontAlgn="base">
              <a:spcBef>
                <a:spcPct val="25000"/>
              </a:spcBef>
              <a:spcAft>
                <a:spcPct val="0"/>
              </a:spcAft>
              <a:buClr>
                <a:schemeClr val="accent2"/>
              </a:buClr>
              <a:buSzPct val="50000"/>
              <a:buFont typeface="Zapf Dingbats" pitchFamily="1" charset="2"/>
              <a:buChar char=""/>
              <a:defRPr sz="2000">
                <a:solidFill>
                  <a:schemeClr val="tx1"/>
                </a:solidFill>
                <a:latin typeface="+mn-lt"/>
              </a:defRPr>
            </a:lvl9pPr>
          </a:lstStyle>
          <a:p>
            <a:pPr marL="216000" indent="-219600"/>
            <a:r>
              <a:rPr lang="es-CO" sz="1800" dirty="0">
                <a:solidFill>
                  <a:srgbClr val="0070C0"/>
                </a:solidFill>
                <a:latin typeface="Arial" panose="020B0604020202020204" pitchFamily="34" charset="0"/>
                <a:cs typeface="Arial" panose="020B0604020202020204" pitchFamily="34" charset="0"/>
              </a:rPr>
              <a:t>Aporte calórico 28 kcal/kg </a:t>
            </a:r>
            <a:r>
              <a:rPr lang="es-CO" sz="1800" i="1" dirty="0">
                <a:solidFill>
                  <a:srgbClr val="0070C0"/>
                </a:solidFill>
                <a:latin typeface="Arial" panose="020B0604020202020204" pitchFamily="34" charset="0"/>
                <a:cs typeface="Arial" panose="020B0604020202020204" pitchFamily="34" charset="0"/>
              </a:rPr>
              <a:t>vs. </a:t>
            </a:r>
            <a:r>
              <a:rPr lang="es-CO" sz="1800" dirty="0">
                <a:solidFill>
                  <a:srgbClr val="0070C0"/>
                </a:solidFill>
                <a:latin typeface="Arial" panose="020B0604020202020204" pitchFamily="34" charset="0"/>
                <a:cs typeface="Arial" panose="020B0604020202020204" pitchFamily="34" charset="0"/>
              </a:rPr>
              <a:t>20 kcal/kg</a:t>
            </a:r>
          </a:p>
          <a:p>
            <a:pPr marL="216000" indent="-219600"/>
            <a:r>
              <a:rPr lang="es-CO" sz="1800" dirty="0">
                <a:solidFill>
                  <a:srgbClr val="0070C0"/>
                </a:solidFill>
                <a:latin typeface="Arial" panose="020B0604020202020204" pitchFamily="34" charset="0"/>
                <a:cs typeface="Arial" panose="020B0604020202020204" pitchFamily="34" charset="0"/>
              </a:rPr>
              <a:t>Reducción significativa de infección nosocomial entre los días 8 y 28: 27% </a:t>
            </a:r>
            <a:r>
              <a:rPr lang="es-CO" sz="1800" i="1" dirty="0">
                <a:solidFill>
                  <a:srgbClr val="0070C0"/>
                </a:solidFill>
                <a:latin typeface="Arial" panose="020B0604020202020204" pitchFamily="34" charset="0"/>
                <a:cs typeface="Arial" panose="020B0604020202020204" pitchFamily="34" charset="0"/>
              </a:rPr>
              <a:t>vs.</a:t>
            </a:r>
            <a:r>
              <a:rPr lang="es-CO" sz="1800" dirty="0">
                <a:solidFill>
                  <a:srgbClr val="0070C0"/>
                </a:solidFill>
                <a:latin typeface="Arial" panose="020B0604020202020204" pitchFamily="34" charset="0"/>
                <a:cs typeface="Arial" panose="020B0604020202020204" pitchFamily="34" charset="0"/>
              </a:rPr>
              <a:t> 38% (p=0.038)</a:t>
            </a:r>
          </a:p>
          <a:p>
            <a:pPr marL="216000" indent="-219600"/>
            <a:r>
              <a:rPr lang="es-CO" sz="1800" dirty="0">
                <a:solidFill>
                  <a:srgbClr val="0070C0"/>
                </a:solidFill>
                <a:latin typeface="Arial" panose="020B0604020202020204" pitchFamily="34" charset="0"/>
                <a:cs typeface="Arial" panose="020B0604020202020204" pitchFamily="34" charset="0"/>
              </a:rPr>
              <a:t>Mortalidad reducida de acuerdo a lo esperado por severidad de la enfermedad</a:t>
            </a:r>
          </a:p>
          <a:p>
            <a:pPr marL="216000" indent="-219600"/>
            <a:r>
              <a:rPr lang="es-CO" sz="1800" dirty="0">
                <a:solidFill>
                  <a:srgbClr val="0070C0"/>
                </a:solidFill>
                <a:latin typeface="Arial" panose="020B0604020202020204" pitchFamily="34" charset="0"/>
                <a:cs typeface="Arial" panose="020B0604020202020204" pitchFamily="34" charset="0"/>
              </a:rPr>
              <a:t>Impacto en el desenlace</a:t>
            </a:r>
          </a:p>
          <a:p>
            <a:pPr marL="216000" indent="-219600"/>
            <a:r>
              <a:rPr lang="es-CO" sz="1800" dirty="0">
                <a:solidFill>
                  <a:srgbClr val="0070C0"/>
                </a:solidFill>
                <a:latin typeface="Arial" panose="020B0604020202020204" pitchFamily="34" charset="0"/>
                <a:cs typeface="Arial" panose="020B0604020202020204" pitchFamily="34" charset="0"/>
              </a:rPr>
              <a:t>Costo-efectividad</a:t>
            </a:r>
          </a:p>
          <a:p>
            <a:pPr marL="0" indent="-291600"/>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925965" y="5877972"/>
            <a:ext cx="5868799" cy="707886"/>
          </a:xfrm>
          <a:prstGeom prst="rect">
            <a:avLst/>
          </a:prstGeom>
          <a:noFill/>
        </p:spPr>
        <p:txBody>
          <a:bodyPr wrap="square" rtlCol="0">
            <a:spAutoFit/>
          </a:bodyPr>
          <a:lstStyle/>
          <a:p>
            <a:r>
              <a:rPr lang="es-CO" sz="1000" i="1"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Heidegger CP et al Lancet  2013, 381, 385393</a:t>
            </a:r>
          </a:p>
          <a:p>
            <a:r>
              <a:rPr lang="es-CO" sz="1000" i="1" dirty="0">
                <a:solidFill>
                  <a:schemeClr val="accent1">
                    <a:lumMod val="75000"/>
                  </a:schemeClr>
                </a:solidFill>
                <a:latin typeface="Arial" panose="020B0604020202020204" pitchFamily="34" charset="0"/>
                <a:cs typeface="Arial" panose="020B0604020202020204" pitchFamily="34" charset="0"/>
              </a:rPr>
              <a:t>Berger MM, et al. </a:t>
            </a:r>
            <a:r>
              <a:rPr lang="en-US" sz="1000" i="1" dirty="0">
                <a:solidFill>
                  <a:schemeClr val="accent1">
                    <a:lumMod val="75000"/>
                  </a:schemeClr>
                </a:solidFill>
                <a:latin typeface="Arial" panose="020B0604020202020204" pitchFamily="34" charset="0"/>
                <a:cs typeface="Arial" panose="020B0604020202020204" pitchFamily="34" charset="0"/>
              </a:rPr>
              <a:t>Clin </a:t>
            </a:r>
            <a:r>
              <a:rPr lang="en-US" sz="1000" i="1" dirty="0" err="1">
                <a:solidFill>
                  <a:schemeClr val="accent1">
                    <a:lumMod val="75000"/>
                  </a:schemeClr>
                </a:solidFill>
                <a:latin typeface="Arial" panose="020B0604020202020204" pitchFamily="34" charset="0"/>
                <a:cs typeface="Arial" panose="020B0604020202020204" pitchFamily="34" charset="0"/>
              </a:rPr>
              <a:t>Nutr</a:t>
            </a:r>
            <a:r>
              <a:rPr lang="en-US" sz="1000" i="1" dirty="0">
                <a:solidFill>
                  <a:schemeClr val="accent1">
                    <a:lumMod val="75000"/>
                  </a:schemeClr>
                </a:solidFill>
                <a:latin typeface="Arial" panose="020B0604020202020204" pitchFamily="34" charset="0"/>
                <a:cs typeface="Arial" panose="020B0604020202020204" pitchFamily="34" charset="0"/>
              </a:rPr>
              <a:t> 2018 doi:10.1016/j.clnu.2018.10.023.</a:t>
            </a:r>
            <a:endParaRPr lang="es-CO" sz="1000" dirty="0">
              <a:latin typeface="Arial" panose="020B0604020202020204" pitchFamily="34" charset="0"/>
              <a:cs typeface="Arial" panose="020B0604020202020204" pitchFamily="34" charset="0"/>
            </a:endParaRPr>
          </a:p>
          <a:p>
            <a:r>
              <a:rPr lang="es-CO" sz="1000" i="1"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a:t>
            </a:r>
            <a:endParaRPr lang="es-CO" sz="1000" i="1" dirty="0">
              <a:solidFill>
                <a:schemeClr val="accent1">
                  <a:lumMod val="75000"/>
                </a:schemeClr>
              </a:solidFill>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pic>
        <p:nvPicPr>
          <p:cNvPr id="8" name="Imagen 7" descr="cuadro3.jpg"/>
          <p:cNvPicPr>
            <a:picLocks noChangeAspect="1"/>
          </p:cNvPicPr>
          <p:nvPr/>
        </p:nvPicPr>
        <p:blipFill>
          <a:blip r:embed="rId3"/>
          <a:stretch>
            <a:fillRect/>
          </a:stretch>
        </p:blipFill>
        <p:spPr>
          <a:xfrm>
            <a:off x="905516" y="1766674"/>
            <a:ext cx="5019652" cy="3170493"/>
          </a:xfrm>
          <a:prstGeom prst="rect">
            <a:avLst/>
          </a:prstGeom>
          <a:ln>
            <a:noFill/>
          </a:ln>
        </p:spPr>
      </p:pic>
      <p:sp>
        <p:nvSpPr>
          <p:cNvPr id="12" name="Content Placeholder 2">
            <a:extLst>
              <a:ext uri="{FF2B5EF4-FFF2-40B4-BE49-F238E27FC236}">
                <a16:creationId xmlns:a16="http://schemas.microsoft.com/office/drawing/2014/main" id="{483476DD-3AD4-47F6-88EA-076B4ACBC7DC}"/>
              </a:ext>
            </a:extLst>
          </p:cNvPr>
          <p:cNvSpPr txBox="1">
            <a:spLocks/>
          </p:cNvSpPr>
          <p:nvPr/>
        </p:nvSpPr>
        <p:spPr bwMode="auto">
          <a:xfrm>
            <a:off x="925965" y="4976682"/>
            <a:ext cx="5227185" cy="861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SzPct val="100000"/>
              <a:buFont typeface="Arial" charset="0"/>
              <a:buChar char="•"/>
              <a:defRPr sz="3000">
                <a:solidFill>
                  <a:srgbClr val="595959"/>
                </a:solidFill>
                <a:latin typeface="+mn-lt"/>
                <a:ea typeface="ヒラギノ角ゴ Pro W3" pitchFamily="126" charset="-128"/>
                <a:cs typeface="ヒラギノ角ゴ Pro W3" pitchFamily="126" charset="-128"/>
              </a:defRPr>
            </a:lvl1pPr>
            <a:lvl2pPr marL="908050" indent="-436563" algn="l" rtl="0" eaLnBrk="0" fontAlgn="base" hangingPunct="0">
              <a:spcBef>
                <a:spcPct val="20000"/>
              </a:spcBef>
              <a:spcAft>
                <a:spcPct val="0"/>
              </a:spcAft>
              <a:buSzPct val="100000"/>
              <a:buFont typeface="Wingdings" pitchFamily="2" charset="2"/>
              <a:buChar char="§"/>
              <a:defRPr sz="2400">
                <a:solidFill>
                  <a:srgbClr val="595959"/>
                </a:solidFill>
                <a:latin typeface="+mn-lt"/>
                <a:ea typeface="ヒラギノ角ゴ Pro W3" pitchFamily="126" charset="-128"/>
                <a:cs typeface="ヒラギノ角ゴ Pro W3" charset="-128"/>
              </a:defRPr>
            </a:lvl2pPr>
            <a:lvl3pPr marL="1304925" indent="-395288" algn="l" rtl="0" eaLnBrk="0" fontAlgn="base" hangingPunct="0">
              <a:spcBef>
                <a:spcPct val="20000"/>
              </a:spcBef>
              <a:spcAft>
                <a:spcPct val="0"/>
              </a:spcAft>
              <a:buSzPct val="100000"/>
              <a:buFont typeface="Times" pitchFamily="18" charset="0"/>
              <a:buChar char="•"/>
              <a:defRPr sz="2300">
                <a:solidFill>
                  <a:srgbClr val="595959"/>
                </a:solidFill>
                <a:latin typeface="+mn-lt"/>
                <a:ea typeface="ヒラギノ角ゴ Pro W3" pitchFamily="126" charset="-128"/>
                <a:cs typeface="ヒラギノ角ゴ Pro W3" charset="-128"/>
              </a:defRPr>
            </a:lvl3pPr>
            <a:lvl4pPr marL="1693863" indent="-387350" algn="l" rtl="0" eaLnBrk="0" fontAlgn="base" hangingPunct="0">
              <a:spcBef>
                <a:spcPct val="20000"/>
              </a:spcBef>
              <a:spcAft>
                <a:spcPct val="0"/>
              </a:spcAft>
              <a:buSzPct val="100000"/>
              <a:buFont typeface="Wingdings" pitchFamily="2" charset="2"/>
              <a:buChar char="§"/>
              <a:defRPr sz="2000">
                <a:solidFill>
                  <a:srgbClr val="595959"/>
                </a:solidFill>
                <a:latin typeface="+mn-lt"/>
                <a:ea typeface="ヒラギノ角ゴ Pro W3" pitchFamily="126" charset="-128"/>
                <a:cs typeface="ヒラギノ角ゴ Pro W3" charset="-128"/>
              </a:defRPr>
            </a:lvl4pPr>
            <a:lvl5pPr marL="2093913" indent="-398463" algn="l" rtl="0" eaLnBrk="0" fontAlgn="base" hangingPunct="0">
              <a:spcBef>
                <a:spcPct val="25000"/>
              </a:spcBef>
              <a:spcAft>
                <a:spcPct val="0"/>
              </a:spcAft>
              <a:buSzPct val="100000"/>
              <a:buFont typeface="Wingdings" pitchFamily="2" charset="2"/>
              <a:buChar char="§"/>
              <a:defRPr sz="2000">
                <a:solidFill>
                  <a:srgbClr val="595959"/>
                </a:solidFill>
                <a:latin typeface="+mn-lt"/>
                <a:ea typeface="ヒラギノ角ゴ Pro W3" pitchFamily="126" charset="-128"/>
                <a:cs typeface="ヒラギノ角ゴ Pro W3" charset="-128"/>
              </a:defRPr>
            </a:lvl5pPr>
            <a:lvl6pPr marL="2551113" indent="-398463" algn="l" rtl="0" fontAlgn="base">
              <a:spcBef>
                <a:spcPct val="25000"/>
              </a:spcBef>
              <a:spcAft>
                <a:spcPct val="0"/>
              </a:spcAft>
              <a:buClr>
                <a:schemeClr val="accent2"/>
              </a:buClr>
              <a:buSzPct val="50000"/>
              <a:buFont typeface="Zapf Dingbats" pitchFamily="1" charset="2"/>
              <a:buChar char=""/>
              <a:defRPr sz="2000">
                <a:solidFill>
                  <a:schemeClr val="tx1"/>
                </a:solidFill>
                <a:latin typeface="+mn-lt"/>
              </a:defRPr>
            </a:lvl6pPr>
            <a:lvl7pPr marL="3008313" indent="-398463" algn="l" rtl="0" fontAlgn="base">
              <a:spcBef>
                <a:spcPct val="25000"/>
              </a:spcBef>
              <a:spcAft>
                <a:spcPct val="0"/>
              </a:spcAft>
              <a:buClr>
                <a:schemeClr val="accent2"/>
              </a:buClr>
              <a:buSzPct val="50000"/>
              <a:buFont typeface="Zapf Dingbats" pitchFamily="1" charset="2"/>
              <a:buChar char=""/>
              <a:defRPr sz="2000">
                <a:solidFill>
                  <a:schemeClr val="tx1"/>
                </a:solidFill>
                <a:latin typeface="+mn-lt"/>
              </a:defRPr>
            </a:lvl7pPr>
            <a:lvl8pPr marL="3465513" indent="-398463" algn="l" rtl="0" fontAlgn="base">
              <a:spcBef>
                <a:spcPct val="25000"/>
              </a:spcBef>
              <a:spcAft>
                <a:spcPct val="0"/>
              </a:spcAft>
              <a:buClr>
                <a:schemeClr val="accent2"/>
              </a:buClr>
              <a:buSzPct val="50000"/>
              <a:buFont typeface="Zapf Dingbats" pitchFamily="1" charset="2"/>
              <a:buChar char=""/>
              <a:defRPr sz="2000">
                <a:solidFill>
                  <a:schemeClr val="tx1"/>
                </a:solidFill>
                <a:latin typeface="+mn-lt"/>
              </a:defRPr>
            </a:lvl8pPr>
            <a:lvl9pPr marL="3922713" indent="-398463" algn="l" rtl="0" fontAlgn="base">
              <a:spcBef>
                <a:spcPct val="25000"/>
              </a:spcBef>
              <a:spcAft>
                <a:spcPct val="0"/>
              </a:spcAft>
              <a:buClr>
                <a:schemeClr val="accent2"/>
              </a:buClr>
              <a:buSzPct val="50000"/>
              <a:buFont typeface="Zapf Dingbats" pitchFamily="1" charset="2"/>
              <a:buChar char=""/>
              <a:defRPr sz="2000">
                <a:solidFill>
                  <a:schemeClr val="tx1"/>
                </a:solidFill>
                <a:latin typeface="+mn-lt"/>
              </a:defRPr>
            </a:lvl9pPr>
          </a:lstStyle>
          <a:p>
            <a:pPr marL="0" indent="0">
              <a:buNone/>
            </a:pPr>
            <a:r>
              <a:rPr lang="en-US" sz="1600" b="1" dirty="0">
                <a:solidFill>
                  <a:srgbClr val="0070C0"/>
                </a:solidFill>
                <a:latin typeface="Arial" panose="020B0604020202020204" pitchFamily="34" charset="0"/>
                <a:cs typeface="Arial" panose="020B0604020202020204" pitchFamily="34" charset="0"/>
              </a:rPr>
              <a:t>SPN 2 trial (2018)</a:t>
            </a:r>
            <a:r>
              <a:rPr lang="en-US" sz="1600" dirty="0">
                <a:solidFill>
                  <a:srgbClr val="0070C0"/>
                </a:solidFill>
                <a:latin typeface="Arial" panose="020B0604020202020204" pitchFamily="34" charset="0"/>
                <a:cs typeface="Arial" panose="020B0604020202020204" pitchFamily="34" charset="0"/>
              </a:rPr>
              <a:t>: </a:t>
            </a:r>
            <a:r>
              <a:rPr lang="es-CO" sz="1600" dirty="0">
                <a:solidFill>
                  <a:srgbClr val="0070C0"/>
                </a:solidFill>
                <a:latin typeface="Arial" panose="020B0604020202020204" pitchFamily="34" charset="0"/>
                <a:cs typeface="Arial" panose="020B0604020202020204" pitchFamily="34" charset="0"/>
              </a:rPr>
              <a:t>mejor desempeño del sistema inmunitario, menor inflamación sistémica y una tendencia a una menor pérdida de masa muscular.</a:t>
            </a:r>
            <a:r>
              <a:rPr lang="en-US" sz="1600" dirty="0">
                <a:solidFill>
                  <a:srgbClr val="0070C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8470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a:spLocks noChangeArrowheads="1"/>
          </p:cNvSpPr>
          <p:nvPr/>
        </p:nvSpPr>
        <p:spPr bwMode="auto">
          <a:xfrm>
            <a:off x="470614" y="1266869"/>
            <a:ext cx="6444536" cy="5324535"/>
          </a:xfrm>
          <a:prstGeom prst="rect">
            <a:avLst/>
          </a:prstGeom>
          <a:noFill/>
          <a:ln w="9525">
            <a:noFill/>
            <a:miter lim="800000"/>
            <a:headEnd/>
            <a:tailEnd/>
          </a:ln>
        </p:spPr>
        <p:txBody>
          <a:bodyPr wrap="square">
            <a:spAutoFit/>
          </a:bodyPr>
          <a:lstStyle/>
          <a:p>
            <a:pPr marL="367200" indent="-187200">
              <a:lnSpc>
                <a:spcPts val="2380"/>
              </a:lnSpc>
              <a:spcBef>
                <a:spcPts val="600"/>
              </a:spcBef>
              <a:spcAft>
                <a:spcPts val="600"/>
              </a:spcAft>
              <a:buClr>
                <a:srgbClr val="595959"/>
              </a:buClr>
              <a:buFont typeface="Arial" charset="0"/>
              <a:buChar char="•"/>
            </a:pPr>
            <a:r>
              <a:rPr lang="es-419" sz="2000" dirty="0">
                <a:solidFill>
                  <a:srgbClr val="185BA1"/>
                </a:solidFill>
                <a:latin typeface="Arial" panose="020B0604020202020204" pitchFamily="34" charset="0"/>
                <a:cs typeface="Arial" panose="020B0604020202020204" pitchFamily="34" charset="0"/>
              </a:rPr>
              <a:t>En el paciente de bajo riesgo nutricional (NRS 2002 ≤3 </a:t>
            </a:r>
            <a:r>
              <a:rPr lang="es-419" sz="2000" dirty="0" err="1">
                <a:solidFill>
                  <a:srgbClr val="185BA1"/>
                </a:solidFill>
                <a:latin typeface="Arial" panose="020B0604020202020204" pitchFamily="34" charset="0"/>
                <a:cs typeface="Arial" panose="020B0604020202020204" pitchFamily="34" charset="0"/>
              </a:rPr>
              <a:t>or</a:t>
            </a:r>
            <a:r>
              <a:rPr lang="es-419" sz="2000" dirty="0">
                <a:solidFill>
                  <a:srgbClr val="185BA1"/>
                </a:solidFill>
                <a:latin typeface="Arial" panose="020B0604020202020204" pitchFamily="34" charset="0"/>
                <a:cs typeface="Arial" panose="020B0604020202020204" pitchFamily="34" charset="0"/>
              </a:rPr>
              <a:t> NUTRIC score ≤5) solo indique NP exclusiva a los 7 a 10 días en caso de no ser posible la NE</a:t>
            </a:r>
          </a:p>
          <a:p>
            <a:pPr marL="367200" indent="-187200">
              <a:lnSpc>
                <a:spcPts val="2380"/>
              </a:lnSpc>
              <a:spcBef>
                <a:spcPts val="600"/>
              </a:spcBef>
              <a:spcAft>
                <a:spcPts val="600"/>
              </a:spcAft>
              <a:buClr>
                <a:srgbClr val="595959"/>
              </a:buClr>
              <a:buFont typeface="Arial" charset="0"/>
              <a:buChar char="•"/>
            </a:pPr>
            <a:r>
              <a:rPr lang="es-419" sz="2000" dirty="0">
                <a:solidFill>
                  <a:srgbClr val="185BA1"/>
                </a:solidFill>
                <a:latin typeface="Arial" panose="020B0604020202020204" pitchFamily="34" charset="0"/>
                <a:cs typeface="Arial" panose="020B0604020202020204" pitchFamily="34" charset="0"/>
              </a:rPr>
              <a:t>En pacientes con desnutrición grave o alto riesgo nutricional al ingreso (NRS 2002 &gt;3 or NUTRIC score &gt;5), iniciar la NP tan pronto como sea posible</a:t>
            </a:r>
          </a:p>
          <a:p>
            <a:pPr marL="367200" indent="-187200">
              <a:lnSpc>
                <a:spcPts val="2380"/>
              </a:lnSpc>
              <a:spcBef>
                <a:spcPts val="600"/>
              </a:spcBef>
              <a:spcAft>
                <a:spcPts val="600"/>
              </a:spcAft>
              <a:buClr>
                <a:srgbClr val="595959"/>
              </a:buClr>
              <a:buFont typeface="Arial" charset="0"/>
              <a:buChar char="•"/>
            </a:pPr>
            <a:r>
              <a:rPr lang="es-419" sz="2000" dirty="0">
                <a:solidFill>
                  <a:srgbClr val="185BA1"/>
                </a:solidFill>
                <a:latin typeface="Arial" panose="020B0604020202020204" pitchFamily="34" charset="0"/>
                <a:cs typeface="Arial" panose="020B0604020202020204" pitchFamily="34" charset="0"/>
              </a:rPr>
              <a:t>En pacientes con cualquier grado de riesgo nutricional en quienes no se logra &gt; 60% del aporte de calorías y proteína con NE, inicie NPS después de 7 a 10 días </a:t>
            </a:r>
          </a:p>
          <a:p>
            <a:pPr marL="367200" indent="-187200">
              <a:lnSpc>
                <a:spcPts val="2380"/>
              </a:lnSpc>
              <a:spcBef>
                <a:spcPts val="600"/>
              </a:spcBef>
              <a:spcAft>
                <a:spcPts val="600"/>
              </a:spcAft>
              <a:buClr>
                <a:srgbClr val="595959"/>
              </a:buClr>
              <a:buFont typeface="Arial" charset="0"/>
              <a:buChar char="•"/>
            </a:pPr>
            <a:r>
              <a:rPr lang="es-419" sz="2000" dirty="0">
                <a:solidFill>
                  <a:srgbClr val="185BA1"/>
                </a:solidFill>
                <a:latin typeface="Arial" panose="020B0604020202020204" pitchFamily="34" charset="0"/>
                <a:cs typeface="Arial" panose="020B0604020202020204" pitchFamily="34" charset="0"/>
              </a:rPr>
              <a:t>En pacientes con desnutrición grave o alto riesgo nutricional que requieran NP emplee  ≤20 Kcal/kg/d y proteína adecuada  ≥ 1,2 g/kg/d en la primera semana</a:t>
            </a:r>
          </a:p>
          <a:p>
            <a:pPr marL="367200" indent="-187200">
              <a:lnSpc>
                <a:spcPts val="2380"/>
              </a:lnSpc>
              <a:spcBef>
                <a:spcPts val="600"/>
              </a:spcBef>
              <a:spcAft>
                <a:spcPts val="600"/>
              </a:spcAft>
              <a:buClr>
                <a:srgbClr val="595959"/>
              </a:buClr>
              <a:buFont typeface="Arial" charset="0"/>
              <a:buChar char="•"/>
            </a:pPr>
            <a:endParaRPr lang="es-419" sz="2000" dirty="0">
              <a:solidFill>
                <a:srgbClr val="185BA1"/>
              </a:solidFill>
              <a:latin typeface="Arial" panose="020B0604020202020204" pitchFamily="34" charset="0"/>
              <a:cs typeface="Arial" panose="020B0604020202020204" pitchFamily="34" charset="0"/>
            </a:endParaRPr>
          </a:p>
        </p:txBody>
      </p:sp>
      <p:sp>
        <p:nvSpPr>
          <p:cNvPr id="8" name="Text Box 7"/>
          <p:cNvSpPr txBox="1">
            <a:spLocks noChangeArrowheads="1"/>
          </p:cNvSpPr>
          <p:nvPr/>
        </p:nvSpPr>
        <p:spPr bwMode="auto">
          <a:xfrm>
            <a:off x="874557" y="6188272"/>
            <a:ext cx="4330032" cy="246221"/>
          </a:xfrm>
          <a:prstGeom prst="rect">
            <a:avLst/>
          </a:prstGeom>
          <a:noFill/>
          <a:ln w="9525">
            <a:noFill/>
            <a:miter lim="800000"/>
            <a:headEnd/>
            <a:tailEnd/>
          </a:ln>
        </p:spPr>
        <p:txBody>
          <a:bodyPr wrap="none">
            <a:spAutoFit/>
          </a:bodyPr>
          <a:lstStyle/>
          <a:p>
            <a:pPr eaLnBrk="0" hangingPunct="0"/>
            <a:r>
              <a:rPr lang="es-CO" sz="1000" i="1" dirty="0">
                <a:solidFill>
                  <a:schemeClr val="accent1">
                    <a:lumMod val="75000"/>
                  </a:schemeClr>
                </a:solidFill>
                <a:latin typeface="Arial" panose="020B0604020202020204" pitchFamily="34" charset="0"/>
                <a:cs typeface="Arial" panose="020B0604020202020204" pitchFamily="34" charset="0"/>
              </a:rPr>
              <a:t>McClave SA, et al. JPEN J Parenteral Enteral Nutr. 2016;40 (2)::159-211.</a:t>
            </a:r>
          </a:p>
        </p:txBody>
      </p:sp>
      <p:sp>
        <p:nvSpPr>
          <p:cNvPr id="9" name="Rectangle 2"/>
          <p:cNvSpPr>
            <a:spLocks noGrp="1" noChangeArrowheads="1"/>
          </p:cNvSpPr>
          <p:nvPr>
            <p:ph type="title"/>
          </p:nvPr>
        </p:nvSpPr>
        <p:spPr>
          <a:xfrm>
            <a:off x="2043200" y="268116"/>
            <a:ext cx="8153400" cy="1063625"/>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Guías ASPEN SCCM/A.S.P.E.N. (2016) </a:t>
            </a:r>
          </a:p>
        </p:txBody>
      </p:sp>
      <p:pic>
        <p:nvPicPr>
          <p:cNvPr id="13" name="Picture 1">
            <a:extLst>
              <a:ext uri="{FF2B5EF4-FFF2-40B4-BE49-F238E27FC236}">
                <a16:creationId xmlns:a16="http://schemas.microsoft.com/office/drawing/2014/main" id="{B7C14E9C-0327-401E-8828-482EB6FBF494}"/>
              </a:ext>
            </a:extLst>
          </p:cNvPr>
          <p:cNvPicPr>
            <a:picLocks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7315727" y="1929430"/>
            <a:ext cx="4169751" cy="3142016"/>
          </a:xfrm>
          <a:prstGeom prst="rect">
            <a:avLst/>
          </a:prstGeom>
          <a:noFill/>
          <a:ln>
            <a:noFill/>
          </a:ln>
          <a:extLst>
            <a:ext uri="{909E8E84-426E-40dd-AFC4-6F175D3DCCD1}">
              <a14:hiddenFill xmlns:a14="http://schemas.microsoft.com/office/drawing/2010/main" xmlns="">
                <a:solidFill>
                  <a:srgbClr val="FFFFFF">
                    <a:alpha val="29803"/>
                  </a:srgbClr>
                </a:solidFill>
              </a14:hiddenFill>
            </a:ext>
          </a:extLst>
        </p:spPr>
      </p:pic>
      <p:sp>
        <p:nvSpPr>
          <p:cNvPr id="2" name="Rectángulo 1">
            <a:extLst>
              <a:ext uri="{FF2B5EF4-FFF2-40B4-BE49-F238E27FC236}">
                <a16:creationId xmlns:a16="http://schemas.microsoft.com/office/drawing/2014/main" id="{4EFB5E51-8FCD-4DCD-9AA1-1090FE092969}"/>
              </a:ext>
            </a:extLst>
          </p:cNvPr>
          <p:cNvSpPr/>
          <p:nvPr/>
        </p:nvSpPr>
        <p:spPr>
          <a:xfrm>
            <a:off x="7315727" y="5757385"/>
            <a:ext cx="4408105" cy="430887"/>
          </a:xfrm>
          <a:prstGeom prst="rect">
            <a:avLst/>
          </a:prstGeom>
        </p:spPr>
        <p:txBody>
          <a:bodyPr wrap="square">
            <a:spAutoFit/>
          </a:bodyPr>
          <a:lstStyle/>
          <a:p>
            <a:r>
              <a:rPr lang="en-US" sz="1100" dirty="0">
                <a:solidFill>
                  <a:srgbClr val="0070C0"/>
                </a:solidFill>
                <a:latin typeface="Arial" panose="020B0604020202020204" pitchFamily="34" charset="0"/>
                <a:ea typeface="ヒラギノ角ゴ Pro W3"/>
                <a:cs typeface="Arial" panose="020B0604020202020204" pitchFamily="34" charset="0"/>
              </a:rPr>
              <a:t>NP= </a:t>
            </a:r>
            <a:r>
              <a:rPr lang="en-US" sz="1100" dirty="0" err="1">
                <a:solidFill>
                  <a:srgbClr val="0070C0"/>
                </a:solidFill>
                <a:latin typeface="Arial" panose="020B0604020202020204" pitchFamily="34" charset="0"/>
                <a:ea typeface="ヒラギノ角ゴ Pro W3"/>
                <a:cs typeface="Arial" panose="020B0604020202020204" pitchFamily="34" charset="0"/>
              </a:rPr>
              <a:t>Nutrición</a:t>
            </a:r>
            <a:r>
              <a:rPr lang="en-US" sz="1100" dirty="0">
                <a:solidFill>
                  <a:srgbClr val="0070C0"/>
                </a:solidFill>
                <a:latin typeface="Arial" panose="020B0604020202020204" pitchFamily="34" charset="0"/>
                <a:ea typeface="ヒラギノ角ゴ Pro W3"/>
                <a:cs typeface="Arial" panose="020B0604020202020204" pitchFamily="34" charset="0"/>
              </a:rPr>
              <a:t> </a:t>
            </a:r>
            <a:r>
              <a:rPr lang="en-US" sz="1100" dirty="0" err="1">
                <a:solidFill>
                  <a:srgbClr val="0070C0"/>
                </a:solidFill>
                <a:latin typeface="Arial" panose="020B0604020202020204" pitchFamily="34" charset="0"/>
                <a:ea typeface="ヒラギノ角ゴ Pro W3"/>
                <a:cs typeface="Arial" panose="020B0604020202020204" pitchFamily="34" charset="0"/>
              </a:rPr>
              <a:t>Prenteral</a:t>
            </a:r>
            <a:r>
              <a:rPr lang="en-US" sz="1100" dirty="0">
                <a:solidFill>
                  <a:srgbClr val="0070C0"/>
                </a:solidFill>
                <a:latin typeface="Arial" panose="020B0604020202020204" pitchFamily="34" charset="0"/>
                <a:ea typeface="ヒラギノ角ゴ Pro W3"/>
                <a:cs typeface="Arial" panose="020B0604020202020204" pitchFamily="34" charset="0"/>
              </a:rPr>
              <a:t>  NE= </a:t>
            </a:r>
            <a:r>
              <a:rPr lang="en-US" sz="1100" dirty="0" err="1">
                <a:solidFill>
                  <a:srgbClr val="0070C0"/>
                </a:solidFill>
                <a:latin typeface="Arial" panose="020B0604020202020204" pitchFamily="34" charset="0"/>
                <a:ea typeface="ヒラギノ角ゴ Pro W3"/>
                <a:cs typeface="Arial" panose="020B0604020202020204" pitchFamily="34" charset="0"/>
              </a:rPr>
              <a:t>Nutrición</a:t>
            </a:r>
            <a:r>
              <a:rPr lang="en-US" sz="1100" dirty="0">
                <a:solidFill>
                  <a:srgbClr val="0070C0"/>
                </a:solidFill>
                <a:latin typeface="Arial" panose="020B0604020202020204" pitchFamily="34" charset="0"/>
                <a:ea typeface="ヒラギノ角ゴ Pro W3"/>
                <a:cs typeface="Arial" panose="020B0604020202020204" pitchFamily="34" charset="0"/>
              </a:rPr>
              <a:t> Enteral  NPS= </a:t>
            </a:r>
            <a:r>
              <a:rPr lang="en-US" sz="1100" dirty="0" err="1">
                <a:solidFill>
                  <a:srgbClr val="0070C0"/>
                </a:solidFill>
                <a:latin typeface="Arial" panose="020B0604020202020204" pitchFamily="34" charset="0"/>
                <a:ea typeface="ヒラギノ角ゴ Pro W3"/>
                <a:cs typeface="Arial" panose="020B0604020202020204" pitchFamily="34" charset="0"/>
              </a:rPr>
              <a:t>Nutrición</a:t>
            </a:r>
            <a:r>
              <a:rPr lang="en-US" sz="1100" dirty="0">
                <a:solidFill>
                  <a:srgbClr val="0070C0"/>
                </a:solidFill>
                <a:latin typeface="Arial" panose="020B0604020202020204" pitchFamily="34" charset="0"/>
                <a:ea typeface="ヒラギノ角ゴ Pro W3"/>
                <a:cs typeface="Arial" panose="020B0604020202020204" pitchFamily="34" charset="0"/>
              </a:rPr>
              <a:t> Parenteral </a:t>
            </a:r>
            <a:r>
              <a:rPr lang="en-US" sz="1100" dirty="0" err="1">
                <a:solidFill>
                  <a:srgbClr val="0070C0"/>
                </a:solidFill>
                <a:latin typeface="Arial" panose="020B0604020202020204" pitchFamily="34" charset="0"/>
                <a:ea typeface="ヒラギノ角ゴ Pro W3"/>
                <a:cs typeface="Arial" panose="020B0604020202020204" pitchFamily="34" charset="0"/>
              </a:rPr>
              <a:t>Suplementaria</a:t>
            </a:r>
            <a:endParaRPr lang="en-US" sz="1100" dirty="0">
              <a:solidFill>
                <a:srgbClr val="0070C0"/>
              </a:solidFill>
              <a:latin typeface="Arial" panose="020B0604020202020204" pitchFamily="34" charset="0"/>
              <a:ea typeface="ヒラギノ角ゴ Pro W3"/>
              <a:cs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2019300" y="208727"/>
            <a:ext cx="8153400" cy="1063625"/>
          </a:xfrm>
        </p:spPr>
        <p:txBody>
          <a:bodyPr/>
          <a:lstStyle/>
          <a:p>
            <a:pPr algn="ctr">
              <a:lnSpc>
                <a:spcPct val="100000"/>
              </a:lnSpc>
            </a:pPr>
            <a:r>
              <a:rPr lang="es-CO" sz="3200" b="1" dirty="0">
                <a:solidFill>
                  <a:srgbClr val="0070C0"/>
                </a:solidFill>
                <a:latin typeface="Arial" panose="020B0604020202020204" pitchFamily="34" charset="0"/>
                <a:ea typeface="ヒラギノ角ゴ Pro W3"/>
                <a:cs typeface="Arial" panose="020B0604020202020204" pitchFamily="34" charset="0"/>
              </a:rPr>
              <a:t>Nutrición parenteral</a:t>
            </a:r>
          </a:p>
        </p:txBody>
      </p:sp>
      <p:sp>
        <p:nvSpPr>
          <p:cNvPr id="22530" name="TextBox 6"/>
          <p:cNvSpPr txBox="1">
            <a:spLocks noChangeArrowheads="1"/>
          </p:cNvSpPr>
          <p:nvPr/>
        </p:nvSpPr>
        <p:spPr bwMode="auto">
          <a:xfrm>
            <a:off x="1752601" y="1921639"/>
            <a:ext cx="4678363" cy="2862322"/>
          </a:xfrm>
          <a:prstGeom prst="rect">
            <a:avLst/>
          </a:prstGeom>
          <a:noFill/>
          <a:ln w="9525">
            <a:noFill/>
            <a:miter lim="800000"/>
            <a:headEnd/>
            <a:tailEnd/>
          </a:ln>
        </p:spPr>
        <p:txBody>
          <a:bodyPr wrap="square">
            <a:spAutoFit/>
          </a:bodyPr>
          <a:lstStyle/>
          <a:p>
            <a:pPr marL="0" lvl="1">
              <a:spcAft>
                <a:spcPts val="600"/>
              </a:spcAft>
              <a:buSzPct val="125000"/>
            </a:pPr>
            <a:r>
              <a:rPr lang="es-CO" sz="2800" dirty="0">
                <a:solidFill>
                  <a:srgbClr val="1969B5"/>
                </a:solidFill>
                <a:latin typeface="Arial" panose="020B0604020202020204" pitchFamily="34" charset="0"/>
                <a:cs typeface="Arial" panose="020B0604020202020204" pitchFamily="34" charset="0"/>
              </a:rPr>
              <a:t>Suministra nutrientes por vía intravenosa a través de una vena periférica o central para proporcionar:</a:t>
            </a:r>
          </a:p>
          <a:p>
            <a:pPr marL="0" lvl="1" indent="277200">
              <a:spcBef>
                <a:spcPts val="600"/>
              </a:spcBef>
              <a:spcAft>
                <a:spcPts val="600"/>
              </a:spcAft>
              <a:buSzPct val="100000"/>
              <a:buFont typeface="Arial" charset="0"/>
              <a:buChar char="•"/>
            </a:pPr>
            <a:r>
              <a:rPr lang="es-CO" sz="2400" dirty="0">
                <a:solidFill>
                  <a:srgbClr val="1969B5"/>
                </a:solidFill>
                <a:latin typeface="Arial" panose="020B0604020202020204" pitchFamily="34" charset="0"/>
                <a:cs typeface="Arial" panose="020B0604020202020204" pitchFamily="34" charset="0"/>
              </a:rPr>
              <a:t>Nutrición suplementaria </a:t>
            </a:r>
          </a:p>
          <a:p>
            <a:pPr marL="0" lvl="1" indent="277200">
              <a:spcBef>
                <a:spcPts val="600"/>
              </a:spcBef>
              <a:spcAft>
                <a:spcPts val="600"/>
              </a:spcAft>
              <a:buSzPct val="100000"/>
              <a:buFont typeface="Arial" charset="0"/>
              <a:buChar char="•"/>
            </a:pPr>
            <a:r>
              <a:rPr lang="es-CO" sz="2400" dirty="0">
                <a:solidFill>
                  <a:srgbClr val="1969B5"/>
                </a:solidFill>
                <a:latin typeface="Arial" panose="020B0604020202020204" pitchFamily="34" charset="0"/>
                <a:cs typeface="Arial" panose="020B0604020202020204" pitchFamily="34" charset="0"/>
              </a:rPr>
              <a:t>Nutrición total</a:t>
            </a:r>
          </a:p>
        </p:txBody>
      </p:sp>
      <p:pic>
        <p:nvPicPr>
          <p:cNvPr id="22531" name="S6-SLD3.jpg" descr="/GaryBDaMan/ScreenPlay 2010/TNT3.0-2010/TNT30-WORKING FILES 080210/Session 6 - 7/S6-SLD3.jpg"/>
          <p:cNvPicPr>
            <a:picLocks noChangeAspect="1"/>
          </p:cNvPicPr>
          <p:nvPr/>
        </p:nvPicPr>
        <p:blipFill>
          <a:blip r:embed="rId3"/>
          <a:srcRect/>
          <a:stretch>
            <a:fillRect/>
          </a:stretch>
        </p:blipFill>
        <p:spPr bwMode="auto">
          <a:xfrm>
            <a:off x="6858001" y="1676400"/>
            <a:ext cx="3520309" cy="3505200"/>
          </a:xfrm>
          <a:prstGeom prst="rect">
            <a:avLst/>
          </a:prstGeom>
          <a:noFill/>
          <a:ln w="9525">
            <a:noFill/>
            <a:miter lim="800000"/>
            <a:headEnd/>
            <a:tailEnd/>
          </a:ln>
        </p:spPr>
      </p:pic>
      <p:sp>
        <p:nvSpPr>
          <p:cNvPr id="7" name="Rectangle 6"/>
          <p:cNvSpPr>
            <a:spLocks noChangeArrowheads="1"/>
          </p:cNvSpPr>
          <p:nvPr/>
        </p:nvSpPr>
        <p:spPr bwMode="auto">
          <a:xfrm>
            <a:off x="9067800" y="4038600"/>
            <a:ext cx="304800" cy="152400"/>
          </a:xfrm>
          <a:prstGeom prst="rect">
            <a:avLst/>
          </a:prstGeom>
          <a:solidFill>
            <a:schemeClr val="tx1"/>
          </a:solidFill>
          <a:ln>
            <a:noFill/>
          </a:ln>
          <a:effectLst>
            <a:outerShdw blurRad="63500" dist="23000" dir="5400000" rotWithShape="0">
              <a:srgbClr val="000000">
                <a:alpha val="34998"/>
              </a:srgbClr>
            </a:outerShdw>
          </a:effectLst>
        </p:spPr>
        <p:txBody>
          <a:bodyPr anchor="ctr"/>
          <a:lstStyle/>
          <a:p>
            <a:pPr algn="ctr">
              <a:defRPr/>
            </a:pPr>
            <a:endParaRPr lang="es-CO" dirty="0">
              <a:solidFill>
                <a:srgbClr val="FFFFFF"/>
              </a:solidFill>
              <a:latin typeface="Calibri" charset="0"/>
              <a:ea typeface="ヒラギノ角ゴ Pro W3" charset="0"/>
              <a:cs typeface="Arial" charset="0"/>
            </a:endParaRPr>
          </a:p>
        </p:txBody>
      </p:sp>
      <p:sp>
        <p:nvSpPr>
          <p:cNvPr id="22533" name="TextBox 7"/>
          <p:cNvSpPr txBox="1">
            <a:spLocks noChangeArrowheads="1"/>
          </p:cNvSpPr>
          <p:nvPr/>
        </p:nvSpPr>
        <p:spPr bwMode="auto">
          <a:xfrm>
            <a:off x="1676400" y="5585648"/>
            <a:ext cx="7391400" cy="246221"/>
          </a:xfrm>
          <a:prstGeom prst="rect">
            <a:avLst/>
          </a:prstGeom>
          <a:noFill/>
          <a:ln w="9525">
            <a:noFill/>
            <a:miter lim="800000"/>
            <a:headEnd/>
            <a:tailEnd/>
          </a:ln>
        </p:spPr>
        <p:txBody>
          <a:bodyPr>
            <a:spAutoFit/>
          </a:bodyPr>
          <a:lstStyle/>
          <a:p>
            <a:r>
              <a:rPr lang="es-CO" sz="1000" i="1" dirty="0">
                <a:solidFill>
                  <a:schemeClr val="accent1">
                    <a:lumMod val="75000"/>
                  </a:schemeClr>
                </a:solidFill>
                <a:latin typeface="Arial" panose="020B0604020202020204" pitchFamily="34" charset="0"/>
                <a:cs typeface="Arial" panose="020B0604020202020204" pitchFamily="34" charset="0"/>
              </a:rPr>
              <a:t>Cano NJM, et al. ESPEN </a:t>
            </a:r>
            <a:r>
              <a:rPr lang="es-CO" sz="1000" i="1" dirty="0" err="1">
                <a:solidFill>
                  <a:schemeClr val="accent1">
                    <a:lumMod val="75000"/>
                  </a:schemeClr>
                </a:solidFill>
                <a:latin typeface="Arial" panose="020B0604020202020204" pitchFamily="34" charset="0"/>
                <a:cs typeface="Arial" panose="020B0604020202020204" pitchFamily="34" charset="0"/>
              </a:rPr>
              <a:t>Guidelines</a:t>
            </a:r>
            <a:r>
              <a:rPr lang="es-CO" sz="1000" i="1" dirty="0">
                <a:solidFill>
                  <a:schemeClr val="accent1">
                    <a:lumMod val="75000"/>
                  </a:schemeClr>
                </a:solidFill>
                <a:latin typeface="Arial" panose="020B0604020202020204" pitchFamily="34" charset="0"/>
                <a:cs typeface="Arial" panose="020B0604020202020204" pitchFamily="34" charset="0"/>
              </a:rPr>
              <a:t> for </a:t>
            </a:r>
            <a:r>
              <a:rPr lang="es-CO" sz="1000" i="1" dirty="0" err="1">
                <a:solidFill>
                  <a:schemeClr val="accent1">
                    <a:lumMod val="75000"/>
                  </a:schemeClr>
                </a:solidFill>
                <a:latin typeface="Arial" panose="020B0604020202020204" pitchFamily="34" charset="0"/>
                <a:cs typeface="Arial" panose="020B0604020202020204" pitchFamily="34" charset="0"/>
              </a:rPr>
              <a:t>Adult</a:t>
            </a:r>
            <a:r>
              <a:rPr lang="es-CO" sz="1000" i="1" dirty="0">
                <a:solidFill>
                  <a:schemeClr val="accent1">
                    <a:lumMod val="75000"/>
                  </a:schemeClr>
                </a:solidFill>
                <a:latin typeface="Arial" panose="020B0604020202020204" pitchFamily="34" charset="0"/>
                <a:cs typeface="Arial" panose="020B0604020202020204" pitchFamily="34" charset="0"/>
              </a:rPr>
              <a:t> Parenteral Nutrition. Clin Nutr 2009;28:359-479</a:t>
            </a:r>
            <a:r>
              <a:rPr lang="es-CO" sz="1000" dirty="0">
                <a:solidFill>
                  <a:schemeClr val="accent1">
                    <a:lumMod val="75000"/>
                  </a:schemeClr>
                </a:solidFill>
                <a:latin typeface="Arial" panose="020B0604020202020204" pitchFamily="34" charset="0"/>
                <a:cs typeface="Arial" panose="020B0604020202020204" pitchFamily="34" charset="0"/>
              </a:rPr>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6212" y="116933"/>
            <a:ext cx="6859576" cy="1325563"/>
          </a:xfrm>
        </p:spPr>
        <p:txBody>
          <a:bodyPr>
            <a:normAutofit/>
          </a:bodyPr>
          <a:lstStyle/>
          <a:p>
            <a:pPr algn="ctr"/>
            <a:r>
              <a:rPr lang="es-CO" sz="3200" b="1" dirty="0">
                <a:solidFill>
                  <a:srgbClr val="0070C0"/>
                </a:solidFill>
                <a:latin typeface="Arial" panose="020B0604020202020204" pitchFamily="34" charset="0"/>
                <a:cs typeface="Arial" panose="020B0604020202020204" pitchFamily="34" charset="0"/>
              </a:rPr>
              <a:t>Recomendaciones ESPEN 2019</a:t>
            </a:r>
          </a:p>
        </p:txBody>
      </p:sp>
      <p:sp>
        <p:nvSpPr>
          <p:cNvPr id="11" name="Marcador de contenido 10"/>
          <p:cNvSpPr>
            <a:spLocks noGrp="1"/>
          </p:cNvSpPr>
          <p:nvPr>
            <p:ph idx="1"/>
          </p:nvPr>
        </p:nvSpPr>
        <p:spPr>
          <a:xfrm>
            <a:off x="690880" y="1487309"/>
            <a:ext cx="10810240" cy="943627"/>
          </a:xfrm>
          <a:solidFill>
            <a:schemeClr val="accent1">
              <a:lumMod val="20000"/>
              <a:lumOff val="80000"/>
            </a:schemeClr>
          </a:solidFill>
          <a:ln>
            <a:noFill/>
          </a:ln>
        </p:spPr>
        <p:txBody>
          <a:bodyPr>
            <a:normAutofit fontScale="92500"/>
          </a:bodyPr>
          <a:lstStyle/>
          <a:p>
            <a:pPr marL="0" indent="0" algn="ctr">
              <a:buNone/>
            </a:pPr>
            <a:r>
              <a:rPr lang="es-CO" b="1" dirty="0">
                <a:solidFill>
                  <a:srgbClr val="0070C0"/>
                </a:solidFill>
                <a:latin typeface="Arial" panose="020B0604020202020204" pitchFamily="34" charset="0"/>
                <a:cs typeface="Arial" panose="020B0604020202020204" pitchFamily="34" charset="0"/>
              </a:rPr>
              <a:t>La Nutrición Parenteral no debe considerarse hasta que no se agoten todas las estrategias para maximizar la Nutrición Enteral</a:t>
            </a:r>
          </a:p>
        </p:txBody>
      </p:sp>
      <p:sp>
        <p:nvSpPr>
          <p:cNvPr id="10" name="Marcador de contenido 10">
            <a:extLst>
              <a:ext uri="{FF2B5EF4-FFF2-40B4-BE49-F238E27FC236}">
                <a16:creationId xmlns:a16="http://schemas.microsoft.com/office/drawing/2014/main" id="{948C3606-72DD-42C2-8E58-EB1C7F7CEB0E}"/>
              </a:ext>
            </a:extLst>
          </p:cNvPr>
          <p:cNvSpPr txBox="1">
            <a:spLocks/>
          </p:cNvSpPr>
          <p:nvPr/>
        </p:nvSpPr>
        <p:spPr>
          <a:xfrm>
            <a:off x="1628848" y="4136571"/>
            <a:ext cx="2529556" cy="1581150"/>
          </a:xfrm>
          <a:prstGeom prst="rect">
            <a:avLst/>
          </a:prstGeom>
          <a:solidFill>
            <a:schemeClr val="accent1">
              <a:lumMod val="20000"/>
              <a:lumOff val="80000"/>
            </a:schemeClr>
          </a:solid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CO" sz="2000" dirty="0">
              <a:solidFill>
                <a:srgbClr val="0070C0"/>
              </a:solidFill>
              <a:latin typeface="Arial" panose="020B0604020202020204" pitchFamily="34" charset="0"/>
              <a:cs typeface="Arial" panose="020B0604020202020204" pitchFamily="34" charset="0"/>
            </a:endParaRPr>
          </a:p>
          <a:p>
            <a:pPr marL="0" indent="0">
              <a:spcBef>
                <a:spcPts val="400"/>
              </a:spcBef>
              <a:spcAft>
                <a:spcPts val="600"/>
              </a:spcAft>
              <a:buFont typeface="Arial" panose="020B0604020202020204" pitchFamily="34" charset="0"/>
              <a:buNone/>
            </a:pPr>
            <a:r>
              <a:rPr lang="es-CO" sz="2000" dirty="0">
                <a:solidFill>
                  <a:srgbClr val="0070C0"/>
                </a:solidFill>
                <a:latin typeface="Arial" panose="020B0604020202020204" pitchFamily="34" charset="0"/>
                <a:cs typeface="Arial" panose="020B0604020202020204" pitchFamily="34" charset="0"/>
              </a:rPr>
              <a:t>El acceso gástrico es la alternativa estándar para iniciar la Nutrición Enteral.</a:t>
            </a:r>
          </a:p>
          <a:p>
            <a:pPr marL="0" indent="0">
              <a:spcBef>
                <a:spcPts val="400"/>
              </a:spcBef>
              <a:spcAft>
                <a:spcPts val="600"/>
              </a:spcAft>
              <a:buFont typeface="Arial" panose="020B0604020202020204" pitchFamily="34" charset="0"/>
              <a:buNone/>
            </a:pPr>
            <a:endParaRPr lang="es-CO" sz="2000" dirty="0">
              <a:solidFill>
                <a:srgbClr val="0070C0"/>
              </a:solidFill>
              <a:latin typeface="Arial" panose="020B0604020202020204" pitchFamily="34" charset="0"/>
              <a:cs typeface="Arial" panose="020B0604020202020204" pitchFamily="34" charset="0"/>
            </a:endParaRPr>
          </a:p>
        </p:txBody>
      </p:sp>
      <p:sp>
        <p:nvSpPr>
          <p:cNvPr id="12" name="Marcador de contenido 10">
            <a:extLst>
              <a:ext uri="{FF2B5EF4-FFF2-40B4-BE49-F238E27FC236}">
                <a16:creationId xmlns:a16="http://schemas.microsoft.com/office/drawing/2014/main" id="{261B9EDF-BA52-4747-8402-17C10ED19484}"/>
              </a:ext>
            </a:extLst>
          </p:cNvPr>
          <p:cNvSpPr txBox="1">
            <a:spLocks/>
          </p:cNvSpPr>
          <p:nvPr/>
        </p:nvSpPr>
        <p:spPr>
          <a:xfrm>
            <a:off x="4814893" y="2933700"/>
            <a:ext cx="2529556" cy="2972907"/>
          </a:xfrm>
          <a:prstGeom prst="rect">
            <a:avLst/>
          </a:prstGeom>
          <a:solidFill>
            <a:schemeClr val="accent1">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sz="2000" dirty="0">
                <a:solidFill>
                  <a:srgbClr val="0070C0"/>
                </a:solidFill>
                <a:latin typeface="Arial" panose="020B0604020202020204" pitchFamily="34" charset="0"/>
                <a:cs typeface="Arial" panose="020B0604020202020204" pitchFamily="34" charset="0"/>
              </a:rPr>
              <a:t>La eritromicina es el agente proquinético de elección cuando hay intolerancia a la NE gástrica.</a:t>
            </a:r>
          </a:p>
          <a:p>
            <a:pPr marL="0" indent="0">
              <a:buFont typeface="Arial" panose="020B0604020202020204" pitchFamily="34" charset="0"/>
              <a:buNone/>
            </a:pPr>
            <a:r>
              <a:rPr lang="es-CO" sz="2000" dirty="0">
                <a:solidFill>
                  <a:srgbClr val="0070C0"/>
                </a:solidFill>
                <a:latin typeface="Arial" panose="020B0604020202020204" pitchFamily="34" charset="0"/>
                <a:cs typeface="Arial" panose="020B0604020202020204" pitchFamily="34" charset="0"/>
              </a:rPr>
              <a:t>Alternativamente use metoclopramida o la combinación eritromicina – metoclopramida.</a:t>
            </a:r>
          </a:p>
        </p:txBody>
      </p:sp>
      <p:sp>
        <p:nvSpPr>
          <p:cNvPr id="14" name="Marcador de contenido 10">
            <a:extLst>
              <a:ext uri="{FF2B5EF4-FFF2-40B4-BE49-F238E27FC236}">
                <a16:creationId xmlns:a16="http://schemas.microsoft.com/office/drawing/2014/main" id="{AF50DAC3-BCD3-4FB4-8E14-055B1200A636}"/>
              </a:ext>
            </a:extLst>
          </p:cNvPr>
          <p:cNvSpPr txBox="1">
            <a:spLocks/>
          </p:cNvSpPr>
          <p:nvPr/>
        </p:nvSpPr>
        <p:spPr>
          <a:xfrm>
            <a:off x="8033595" y="2713458"/>
            <a:ext cx="2529556" cy="2462699"/>
          </a:xfrm>
          <a:prstGeom prst="rect">
            <a:avLst/>
          </a:prstGeom>
          <a:solidFill>
            <a:schemeClr val="accent1">
              <a:lumMod val="20000"/>
              <a:lumOff val="80000"/>
            </a:schemeClr>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sz="2000" dirty="0">
                <a:solidFill>
                  <a:srgbClr val="0070C0"/>
                </a:solidFill>
                <a:latin typeface="Arial" panose="020B0604020202020204" pitchFamily="34" charset="0"/>
                <a:cs typeface="Arial" panose="020B0604020202020204" pitchFamily="34" charset="0"/>
              </a:rPr>
              <a:t>La NE </a:t>
            </a:r>
            <a:r>
              <a:rPr lang="es-CO" sz="2000" dirty="0" err="1">
                <a:solidFill>
                  <a:srgbClr val="0070C0"/>
                </a:solidFill>
                <a:latin typeface="Arial" panose="020B0604020202020204" pitchFamily="34" charset="0"/>
                <a:cs typeface="Arial" panose="020B0604020202020204" pitchFamily="34" charset="0"/>
              </a:rPr>
              <a:t>post-pilórica</a:t>
            </a:r>
            <a:r>
              <a:rPr lang="es-CO" sz="2000" dirty="0">
                <a:solidFill>
                  <a:srgbClr val="0070C0"/>
                </a:solidFill>
                <a:latin typeface="Arial" panose="020B0604020202020204" pitchFamily="34" charset="0"/>
                <a:cs typeface="Arial" panose="020B0604020202020204" pitchFamily="34" charset="0"/>
              </a:rPr>
              <a:t> debe emplearse cuando la intolerancia a la alimentación gástrica no mejora con el uso de proquinéticos</a:t>
            </a:r>
          </a:p>
          <a:p>
            <a:pPr marL="0" indent="0" algn="just">
              <a:buFont typeface="Arial" panose="020B0604020202020204" pitchFamily="34" charset="0"/>
              <a:buNone/>
            </a:pPr>
            <a:endParaRPr lang="es-CO" dirty="0">
              <a:solidFill>
                <a:srgbClr val="0070C0"/>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18FD4646-83F3-44F2-9A84-BC60D96D9EE9}"/>
              </a:ext>
            </a:extLst>
          </p:cNvPr>
          <p:cNvSpPr/>
          <p:nvPr/>
        </p:nvSpPr>
        <p:spPr>
          <a:xfrm>
            <a:off x="1035687" y="6098214"/>
            <a:ext cx="6245435" cy="246221"/>
          </a:xfrm>
          <a:prstGeom prst="rect">
            <a:avLst/>
          </a:prstGeom>
        </p:spPr>
        <p:txBody>
          <a:bodyPr wrap="square">
            <a:spAutoFit/>
          </a:bodyPr>
          <a:lstStyle/>
          <a:p>
            <a:r>
              <a:rPr lang="en-US" sz="1000" i="1" kern="0" dirty="0">
                <a:solidFill>
                  <a:srgbClr val="1D68B4"/>
                </a:solidFill>
                <a:latin typeface="Arial" panose="020B0604020202020204" pitchFamily="34" charset="0"/>
                <a:cs typeface="Arial" panose="020B0604020202020204" pitchFamily="34" charset="0"/>
              </a:rPr>
              <a:t>Singer P, et al. ESPEN guideline on clinical nutrition in the intensive care unit.  Clin </a:t>
            </a:r>
            <a:r>
              <a:rPr lang="en-US" sz="1000" i="1" kern="0" dirty="0" err="1">
                <a:solidFill>
                  <a:srgbClr val="1D68B4"/>
                </a:solidFill>
                <a:latin typeface="Arial" panose="020B0604020202020204" pitchFamily="34" charset="0"/>
                <a:cs typeface="Arial" panose="020B0604020202020204" pitchFamily="34" charset="0"/>
              </a:rPr>
              <a:t>Nutr</a:t>
            </a:r>
            <a:r>
              <a:rPr lang="en-US" sz="1000" i="1" kern="0" dirty="0">
                <a:solidFill>
                  <a:srgbClr val="1D68B4"/>
                </a:solidFill>
                <a:latin typeface="Arial" panose="020B0604020202020204" pitchFamily="34" charset="0"/>
                <a:cs typeface="Arial" panose="020B0604020202020204" pitchFamily="34" charset="0"/>
              </a:rPr>
              <a:t> 2019; 38: 48-79</a:t>
            </a:r>
            <a:endParaRPr lang="es-CO"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955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a:spLocks noChangeArrowheads="1"/>
          </p:cNvSpPr>
          <p:nvPr/>
        </p:nvSpPr>
        <p:spPr bwMode="auto">
          <a:xfrm>
            <a:off x="549354" y="1471988"/>
            <a:ext cx="6009171" cy="4401205"/>
          </a:xfrm>
          <a:prstGeom prst="rect">
            <a:avLst/>
          </a:prstGeom>
          <a:noFill/>
          <a:ln w="9525">
            <a:noFill/>
            <a:miter lim="800000"/>
            <a:headEnd/>
            <a:tailEnd/>
          </a:ln>
        </p:spPr>
        <p:txBody>
          <a:bodyPr wrap="square">
            <a:spAutoFit/>
          </a:bodyPr>
          <a:lstStyle/>
          <a:p>
            <a:pPr marL="367200" indent="-187200">
              <a:lnSpc>
                <a:spcPts val="2380"/>
              </a:lnSpc>
              <a:spcBef>
                <a:spcPts val="600"/>
              </a:spcBef>
              <a:spcAft>
                <a:spcPts val="600"/>
              </a:spcAft>
              <a:buClr>
                <a:srgbClr val="595959"/>
              </a:buClr>
              <a:buFont typeface="Arial" charset="0"/>
              <a:buChar char="•"/>
            </a:pPr>
            <a:r>
              <a:rPr lang="es-CO" sz="2000" dirty="0">
                <a:solidFill>
                  <a:srgbClr val="185BA1"/>
                </a:solidFill>
                <a:latin typeface="Arial" panose="020B0604020202020204" pitchFamily="34" charset="0"/>
                <a:cs typeface="Arial" panose="020B0604020202020204" pitchFamily="34" charset="0"/>
              </a:rPr>
              <a:t>Administre el 70% del requerimiento calórico determinado por </a:t>
            </a:r>
            <a:r>
              <a:rPr lang="es-CO" sz="2000" b="1" dirty="0">
                <a:solidFill>
                  <a:srgbClr val="185BA1"/>
                </a:solidFill>
                <a:latin typeface="Arial" panose="020B0604020202020204" pitchFamily="34" charset="0"/>
                <a:cs typeface="Arial" panose="020B0604020202020204" pitchFamily="34" charset="0"/>
              </a:rPr>
              <a:t>calorimetría indirecta </a:t>
            </a:r>
            <a:r>
              <a:rPr lang="es-CO" sz="2000" dirty="0">
                <a:solidFill>
                  <a:srgbClr val="185BA1"/>
                </a:solidFill>
                <a:latin typeface="Arial" panose="020B0604020202020204" pitchFamily="34" charset="0"/>
                <a:cs typeface="Arial" panose="020B0604020202020204" pitchFamily="34" charset="0"/>
              </a:rPr>
              <a:t>en la fase temprana de la enfermedad aguda. Después de 3 días incremente el aporte calórico al 80 – 100% del GER.</a:t>
            </a:r>
          </a:p>
          <a:p>
            <a:pPr marL="367200" indent="-187200">
              <a:lnSpc>
                <a:spcPts val="2380"/>
              </a:lnSpc>
              <a:spcBef>
                <a:spcPts val="600"/>
              </a:spcBef>
              <a:spcAft>
                <a:spcPts val="600"/>
              </a:spcAft>
              <a:buClr>
                <a:srgbClr val="595959"/>
              </a:buClr>
              <a:buFont typeface="Arial" charset="0"/>
              <a:buChar char="•"/>
            </a:pPr>
            <a:r>
              <a:rPr lang="es-CO" sz="2000" dirty="0">
                <a:solidFill>
                  <a:srgbClr val="185BA1"/>
                </a:solidFill>
                <a:latin typeface="Arial" panose="020B0604020202020204" pitchFamily="34" charset="0"/>
                <a:cs typeface="Arial" panose="020B0604020202020204" pitchFamily="34" charset="0"/>
              </a:rPr>
              <a:t>Si se usan </a:t>
            </a:r>
            <a:r>
              <a:rPr lang="es-CO" sz="2000" b="1" dirty="0">
                <a:solidFill>
                  <a:srgbClr val="185BA1"/>
                </a:solidFill>
                <a:latin typeface="Arial" panose="020B0604020202020204" pitchFamily="34" charset="0"/>
                <a:cs typeface="Arial" panose="020B0604020202020204" pitchFamily="34" charset="0"/>
              </a:rPr>
              <a:t>ecuaciones predictivas </a:t>
            </a:r>
            <a:r>
              <a:rPr lang="es-CO" sz="2000" dirty="0">
                <a:solidFill>
                  <a:srgbClr val="185BA1"/>
                </a:solidFill>
                <a:latin typeface="Arial" panose="020B0604020202020204" pitchFamily="34" charset="0"/>
                <a:cs typeface="Arial" panose="020B0604020202020204" pitchFamily="34" charset="0"/>
              </a:rPr>
              <a:t>para determinar el requerimiento calórico, se prefiere la nutrición hipocalórica (por debajo del 70% de lo calculado) durante la primera semana de estancia en UCI.</a:t>
            </a:r>
          </a:p>
          <a:p>
            <a:pPr marL="367200" indent="-187200">
              <a:lnSpc>
                <a:spcPts val="2380"/>
              </a:lnSpc>
              <a:spcBef>
                <a:spcPts val="600"/>
              </a:spcBef>
              <a:spcAft>
                <a:spcPts val="600"/>
              </a:spcAft>
              <a:buClr>
                <a:srgbClr val="595959"/>
              </a:buClr>
              <a:buFont typeface="Arial" charset="0"/>
              <a:buChar char="•"/>
            </a:pPr>
            <a:r>
              <a:rPr lang="es-CO" sz="2000" dirty="0">
                <a:solidFill>
                  <a:srgbClr val="185BA1"/>
                </a:solidFill>
                <a:latin typeface="Arial" panose="020B0604020202020204" pitchFamily="34" charset="0"/>
                <a:cs typeface="Arial" panose="020B0604020202020204" pitchFamily="34" charset="0"/>
              </a:rPr>
              <a:t>Durante la enfermedad crítica se pueden administrar 1,3 g/kg/d de proteína de manera progresiva.</a:t>
            </a:r>
          </a:p>
        </p:txBody>
      </p:sp>
      <p:sp>
        <p:nvSpPr>
          <p:cNvPr id="8" name="Text Box 7"/>
          <p:cNvSpPr txBox="1">
            <a:spLocks noChangeArrowheads="1"/>
          </p:cNvSpPr>
          <p:nvPr/>
        </p:nvSpPr>
        <p:spPr bwMode="auto">
          <a:xfrm>
            <a:off x="971551" y="6083838"/>
            <a:ext cx="9209086" cy="400110"/>
          </a:xfrm>
          <a:prstGeom prst="rect">
            <a:avLst/>
          </a:prstGeom>
          <a:noFill/>
          <a:ln w="9525">
            <a:noFill/>
            <a:miter lim="800000"/>
            <a:headEnd/>
            <a:tailEnd/>
          </a:ln>
        </p:spPr>
        <p:txBody>
          <a:bodyPr wrap="square">
            <a:spAutoFit/>
          </a:bodyPr>
          <a:lstStyle/>
          <a:p>
            <a:pPr eaLnBrk="0" hangingPunct="0"/>
            <a:r>
              <a:rPr lang="en-US" sz="1000" i="1" kern="0" dirty="0">
                <a:solidFill>
                  <a:srgbClr val="1D68B4"/>
                </a:solidFill>
                <a:latin typeface="Arial" panose="020B0604020202020204" pitchFamily="34" charset="0"/>
                <a:cs typeface="Arial" panose="020B0604020202020204" pitchFamily="34" charset="0"/>
              </a:rPr>
              <a:t>Singer P, et al. ESPEN guideline on clinical nutrition in the intensive care unit.  Clin </a:t>
            </a:r>
            <a:r>
              <a:rPr lang="en-US" sz="1000" i="1" kern="0" dirty="0" err="1">
                <a:solidFill>
                  <a:srgbClr val="1D68B4"/>
                </a:solidFill>
                <a:latin typeface="Arial" panose="020B0604020202020204" pitchFamily="34" charset="0"/>
                <a:cs typeface="Arial" panose="020B0604020202020204" pitchFamily="34" charset="0"/>
              </a:rPr>
              <a:t>Nutr</a:t>
            </a:r>
            <a:r>
              <a:rPr lang="en-US" sz="1000" i="1" kern="0" dirty="0">
                <a:solidFill>
                  <a:srgbClr val="1D68B4"/>
                </a:solidFill>
                <a:latin typeface="Arial" panose="020B0604020202020204" pitchFamily="34" charset="0"/>
                <a:cs typeface="Arial" panose="020B0604020202020204" pitchFamily="34" charset="0"/>
              </a:rPr>
              <a:t> 2019; 38: 48-79</a:t>
            </a:r>
            <a:endParaRPr lang="es-CO" sz="1000" dirty="0">
              <a:latin typeface="Arial" panose="020B0604020202020204" pitchFamily="34" charset="0"/>
              <a:cs typeface="Arial" panose="020B0604020202020204" pitchFamily="34" charset="0"/>
            </a:endParaRPr>
          </a:p>
          <a:p>
            <a:pPr eaLnBrk="0" hangingPunct="0"/>
            <a:r>
              <a:rPr lang="es-CO" sz="1000" i="1" dirty="0">
                <a:solidFill>
                  <a:schemeClr val="accent1">
                    <a:lumMod val="75000"/>
                  </a:schemeClr>
                </a:solidFill>
                <a:latin typeface="Arial" panose="020B0604020202020204" pitchFamily="34" charset="0"/>
                <a:cs typeface="Arial" panose="020B0604020202020204" pitchFamily="34" charset="0"/>
              </a:rPr>
              <a:t>.</a:t>
            </a:r>
          </a:p>
        </p:txBody>
      </p:sp>
      <p:sp>
        <p:nvSpPr>
          <p:cNvPr id="9" name="Rectangle 2"/>
          <p:cNvSpPr>
            <a:spLocks noGrp="1" noChangeArrowheads="1"/>
          </p:cNvSpPr>
          <p:nvPr>
            <p:ph type="title"/>
          </p:nvPr>
        </p:nvSpPr>
        <p:spPr>
          <a:xfrm>
            <a:off x="3824513" y="308335"/>
            <a:ext cx="4542973" cy="1063625"/>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Guías ESPEN 2019</a:t>
            </a:r>
          </a:p>
        </p:txBody>
      </p:sp>
      <p:sp>
        <p:nvSpPr>
          <p:cNvPr id="2" name="Rectángulo 1">
            <a:extLst>
              <a:ext uri="{FF2B5EF4-FFF2-40B4-BE49-F238E27FC236}">
                <a16:creationId xmlns:a16="http://schemas.microsoft.com/office/drawing/2014/main" id="{4EFB5E51-8FCD-4DCD-9AA1-1090FE092969}"/>
              </a:ext>
            </a:extLst>
          </p:cNvPr>
          <p:cNvSpPr/>
          <p:nvPr/>
        </p:nvSpPr>
        <p:spPr>
          <a:xfrm>
            <a:off x="7981950" y="5223824"/>
            <a:ext cx="2590800" cy="261610"/>
          </a:xfrm>
          <a:prstGeom prst="rect">
            <a:avLst/>
          </a:prstGeom>
        </p:spPr>
        <p:txBody>
          <a:bodyPr wrap="square">
            <a:spAutoFit/>
          </a:bodyPr>
          <a:lstStyle/>
          <a:p>
            <a:pPr algn="ctr"/>
            <a:r>
              <a:rPr lang="en-US" sz="1100" dirty="0">
                <a:solidFill>
                  <a:srgbClr val="0070C0"/>
                </a:solidFill>
                <a:latin typeface="Arial" panose="020B0604020202020204" pitchFamily="34" charset="0"/>
                <a:ea typeface="ヒラギノ角ゴ Pro W3"/>
                <a:cs typeface="Arial" panose="020B0604020202020204" pitchFamily="34" charset="0"/>
              </a:rPr>
              <a:t>GER= </a:t>
            </a:r>
            <a:r>
              <a:rPr lang="en-US" sz="1100" dirty="0" err="1">
                <a:solidFill>
                  <a:srgbClr val="0070C0"/>
                </a:solidFill>
                <a:latin typeface="Arial" panose="020B0604020202020204" pitchFamily="34" charset="0"/>
                <a:ea typeface="ヒラギノ角ゴ Pro W3"/>
                <a:cs typeface="Arial" panose="020B0604020202020204" pitchFamily="34" charset="0"/>
              </a:rPr>
              <a:t>Gasto</a:t>
            </a:r>
            <a:r>
              <a:rPr lang="en-US" sz="1100" dirty="0">
                <a:solidFill>
                  <a:srgbClr val="0070C0"/>
                </a:solidFill>
                <a:latin typeface="Arial" panose="020B0604020202020204" pitchFamily="34" charset="0"/>
                <a:ea typeface="ヒラギノ角ゴ Pro W3"/>
                <a:cs typeface="Arial" panose="020B0604020202020204" pitchFamily="34" charset="0"/>
              </a:rPr>
              <a:t> </a:t>
            </a:r>
            <a:r>
              <a:rPr lang="en-US" sz="1100" dirty="0" err="1">
                <a:solidFill>
                  <a:srgbClr val="0070C0"/>
                </a:solidFill>
                <a:latin typeface="Arial" panose="020B0604020202020204" pitchFamily="34" charset="0"/>
                <a:ea typeface="ヒラギノ角ゴ Pro W3"/>
                <a:cs typeface="Arial" panose="020B0604020202020204" pitchFamily="34" charset="0"/>
              </a:rPr>
              <a:t>Energético</a:t>
            </a:r>
            <a:r>
              <a:rPr lang="en-US" sz="1100" dirty="0">
                <a:solidFill>
                  <a:srgbClr val="0070C0"/>
                </a:solidFill>
                <a:latin typeface="Arial" panose="020B0604020202020204" pitchFamily="34" charset="0"/>
                <a:ea typeface="ヒラギノ角ゴ Pro W3"/>
                <a:cs typeface="Arial" panose="020B0604020202020204" pitchFamily="34" charset="0"/>
              </a:rPr>
              <a:t> </a:t>
            </a:r>
            <a:r>
              <a:rPr lang="en-US" sz="1100" dirty="0" err="1">
                <a:solidFill>
                  <a:srgbClr val="0070C0"/>
                </a:solidFill>
                <a:latin typeface="Arial" panose="020B0604020202020204" pitchFamily="34" charset="0"/>
                <a:ea typeface="ヒラギノ角ゴ Pro W3"/>
                <a:cs typeface="Arial" panose="020B0604020202020204" pitchFamily="34" charset="0"/>
              </a:rPr>
              <a:t>en</a:t>
            </a:r>
            <a:r>
              <a:rPr lang="en-US" sz="1100" dirty="0">
                <a:solidFill>
                  <a:srgbClr val="0070C0"/>
                </a:solidFill>
                <a:latin typeface="Arial" panose="020B0604020202020204" pitchFamily="34" charset="0"/>
                <a:ea typeface="ヒラギノ角ゴ Pro W3"/>
                <a:cs typeface="Arial" panose="020B0604020202020204" pitchFamily="34" charset="0"/>
              </a:rPr>
              <a:t> </a:t>
            </a:r>
            <a:r>
              <a:rPr lang="en-US" sz="1100" dirty="0" err="1">
                <a:solidFill>
                  <a:srgbClr val="0070C0"/>
                </a:solidFill>
                <a:latin typeface="Arial" panose="020B0604020202020204" pitchFamily="34" charset="0"/>
                <a:ea typeface="ヒラギノ角ゴ Pro W3"/>
                <a:cs typeface="Arial" panose="020B0604020202020204" pitchFamily="34" charset="0"/>
              </a:rPr>
              <a:t>Reposo</a:t>
            </a:r>
            <a:endParaRPr lang="en-US" sz="1100" dirty="0">
              <a:solidFill>
                <a:srgbClr val="0070C0"/>
              </a:solidFill>
              <a:latin typeface="Arial" panose="020B0604020202020204" pitchFamily="34" charset="0"/>
              <a:ea typeface="ヒラギノ角ゴ Pro W3"/>
              <a:cs typeface="Arial" panose="020B0604020202020204" pitchFamily="34" charset="0"/>
            </a:endParaRPr>
          </a:p>
        </p:txBody>
      </p:sp>
      <p:pic>
        <p:nvPicPr>
          <p:cNvPr id="14" name="S6-SLD22.jpg" descr="/GaryBDaMan/ScreenPlay 2010/TNT3.0-2010/TNT30-WORKING FILES 080210/Session 6 - 7/S6-SLD22.jpg">
            <a:extLst>
              <a:ext uri="{FF2B5EF4-FFF2-40B4-BE49-F238E27FC236}">
                <a16:creationId xmlns:a16="http://schemas.microsoft.com/office/drawing/2014/main" id="{A0AE8279-C499-4ACD-AEB6-5AA0A50B427D}"/>
              </a:ext>
            </a:extLst>
          </p:cNvPr>
          <p:cNvPicPr>
            <a:picLocks noChangeAspect="1"/>
          </p:cNvPicPr>
          <p:nvPr/>
        </p:nvPicPr>
        <p:blipFill>
          <a:blip r:embed="rId3"/>
          <a:srcRect/>
          <a:stretch>
            <a:fillRect/>
          </a:stretch>
        </p:blipFill>
        <p:spPr bwMode="auto">
          <a:xfrm>
            <a:off x="7572562" y="1982715"/>
            <a:ext cx="3359150" cy="3124200"/>
          </a:xfrm>
          <a:prstGeom prst="rect">
            <a:avLst/>
          </a:prstGeom>
          <a:noFill/>
          <a:ln w="9525">
            <a:noFill/>
            <a:miter lim="800000"/>
            <a:headEnd/>
            <a:tailEnd/>
          </a:ln>
        </p:spPr>
      </p:pic>
    </p:spTree>
    <p:extLst>
      <p:ext uri="{BB962C8B-B14F-4D97-AF65-F5344CB8AC3E}">
        <p14:creationId xmlns:p14="http://schemas.microsoft.com/office/powerpoint/2010/main" val="85890337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a:spLocks noChangeArrowheads="1"/>
          </p:cNvSpPr>
          <p:nvPr/>
        </p:nvSpPr>
        <p:spPr bwMode="auto">
          <a:xfrm>
            <a:off x="785574" y="1982715"/>
            <a:ext cx="6009171" cy="4401205"/>
          </a:xfrm>
          <a:prstGeom prst="rect">
            <a:avLst/>
          </a:prstGeom>
          <a:noFill/>
          <a:ln w="9525">
            <a:noFill/>
            <a:miter lim="800000"/>
            <a:headEnd/>
            <a:tailEnd/>
          </a:ln>
        </p:spPr>
        <p:txBody>
          <a:bodyPr wrap="square">
            <a:spAutoFit/>
          </a:bodyPr>
          <a:lstStyle/>
          <a:p>
            <a:pPr marL="367200" indent="-187200">
              <a:lnSpc>
                <a:spcPts val="2380"/>
              </a:lnSpc>
              <a:spcBef>
                <a:spcPts val="600"/>
              </a:spcBef>
              <a:spcAft>
                <a:spcPts val="600"/>
              </a:spcAft>
              <a:buClr>
                <a:srgbClr val="0070C0"/>
              </a:buClr>
              <a:buFont typeface="Arial" charset="0"/>
              <a:buChar char="•"/>
            </a:pPr>
            <a:r>
              <a:rPr lang="es-CO" sz="2400" dirty="0">
                <a:solidFill>
                  <a:srgbClr val="185BA1"/>
                </a:solidFill>
                <a:latin typeface="Arial" panose="020B0604020202020204" pitchFamily="34" charset="0"/>
                <a:cs typeface="Arial" panose="020B0604020202020204" pitchFamily="34" charset="0"/>
              </a:rPr>
              <a:t>Guías ESPEN 2019: en pacientes que no toleran la NE completamente durante la primera semana en la UCI, la seguridad y beneficios de iniciar NP debe sopesarse  de manera individual (caso a caso)</a:t>
            </a:r>
          </a:p>
          <a:p>
            <a:pPr marL="367200" indent="-187200">
              <a:lnSpc>
                <a:spcPts val="2380"/>
              </a:lnSpc>
              <a:spcBef>
                <a:spcPts val="600"/>
              </a:spcBef>
              <a:spcAft>
                <a:spcPts val="600"/>
              </a:spcAft>
              <a:buClr>
                <a:srgbClr val="0070C0"/>
              </a:buClr>
              <a:buFont typeface="Arial" charset="0"/>
              <a:buChar char="•"/>
            </a:pPr>
            <a:r>
              <a:rPr lang="es-CO" sz="2400" dirty="0">
                <a:solidFill>
                  <a:srgbClr val="185BA1"/>
                </a:solidFill>
                <a:latin typeface="Arial" panose="020B0604020202020204" pitchFamily="34" charset="0"/>
                <a:cs typeface="Arial" panose="020B0604020202020204" pitchFamily="34" charset="0"/>
              </a:rPr>
              <a:t>Guías ESPEN 2009: todos los pacientes que no se encuentren recibiendo la totalidad del requerimiento nutricional calculado después de dos días deben ser considerados para iniciar NPS.</a:t>
            </a:r>
          </a:p>
          <a:p>
            <a:pPr marL="367200" indent="-187200">
              <a:lnSpc>
                <a:spcPts val="2380"/>
              </a:lnSpc>
              <a:spcBef>
                <a:spcPts val="600"/>
              </a:spcBef>
              <a:spcAft>
                <a:spcPts val="600"/>
              </a:spcAft>
              <a:buClr>
                <a:srgbClr val="595959"/>
              </a:buClr>
              <a:buFont typeface="Arial" charset="0"/>
              <a:buChar char="•"/>
            </a:pPr>
            <a:endParaRPr lang="es-CO" sz="2400" dirty="0">
              <a:solidFill>
                <a:srgbClr val="185BA1"/>
              </a:solidFill>
              <a:latin typeface="Arial" panose="020B0604020202020204" pitchFamily="34" charset="0"/>
              <a:cs typeface="Arial" panose="020B0604020202020204" pitchFamily="34" charset="0"/>
            </a:endParaRPr>
          </a:p>
        </p:txBody>
      </p:sp>
      <p:sp>
        <p:nvSpPr>
          <p:cNvPr id="8" name="Text Box 7"/>
          <p:cNvSpPr txBox="1">
            <a:spLocks noChangeArrowheads="1"/>
          </p:cNvSpPr>
          <p:nvPr/>
        </p:nvSpPr>
        <p:spPr bwMode="auto">
          <a:xfrm>
            <a:off x="1156709" y="6026034"/>
            <a:ext cx="6177541" cy="400110"/>
          </a:xfrm>
          <a:prstGeom prst="rect">
            <a:avLst/>
          </a:prstGeom>
          <a:noFill/>
          <a:ln w="9525">
            <a:noFill/>
            <a:miter lim="800000"/>
            <a:headEnd/>
            <a:tailEnd/>
          </a:ln>
        </p:spPr>
        <p:txBody>
          <a:bodyPr wrap="square">
            <a:spAutoFit/>
          </a:bodyPr>
          <a:lstStyle/>
          <a:p>
            <a:pPr eaLnBrk="0" hangingPunct="0"/>
            <a:r>
              <a:rPr lang="en-US" sz="1000" i="1" kern="0" dirty="0">
                <a:solidFill>
                  <a:srgbClr val="1D68B4"/>
                </a:solidFill>
                <a:latin typeface="Arial" panose="020B0604020202020204" pitchFamily="34" charset="0"/>
                <a:cs typeface="Arial" panose="020B0604020202020204" pitchFamily="34" charset="0"/>
              </a:rPr>
              <a:t>Singer P, et al. ESPEN guideline on clinical nutrition in the intensive care unit.  Clin </a:t>
            </a:r>
            <a:r>
              <a:rPr lang="en-US" sz="1000" i="1" kern="0" dirty="0" err="1">
                <a:solidFill>
                  <a:srgbClr val="1D68B4"/>
                </a:solidFill>
                <a:latin typeface="Arial" panose="020B0604020202020204" pitchFamily="34" charset="0"/>
                <a:cs typeface="Arial" panose="020B0604020202020204" pitchFamily="34" charset="0"/>
              </a:rPr>
              <a:t>Nutr</a:t>
            </a:r>
            <a:r>
              <a:rPr lang="en-US" sz="1000" i="1" kern="0" dirty="0">
                <a:solidFill>
                  <a:srgbClr val="1D68B4"/>
                </a:solidFill>
                <a:latin typeface="Arial" panose="020B0604020202020204" pitchFamily="34" charset="0"/>
                <a:cs typeface="Arial" panose="020B0604020202020204" pitchFamily="34" charset="0"/>
              </a:rPr>
              <a:t> 2019; 38: 48-79</a:t>
            </a:r>
            <a:endParaRPr lang="es-CO" sz="1000" dirty="0">
              <a:latin typeface="Arial" panose="020B0604020202020204" pitchFamily="34" charset="0"/>
              <a:cs typeface="Arial" panose="020B0604020202020204" pitchFamily="34" charset="0"/>
            </a:endParaRPr>
          </a:p>
          <a:p>
            <a:pPr eaLnBrk="0" hangingPunct="0"/>
            <a:r>
              <a:rPr lang="es-CO" sz="1000" i="1" dirty="0">
                <a:solidFill>
                  <a:schemeClr val="accent1">
                    <a:lumMod val="75000"/>
                  </a:schemeClr>
                </a:solidFill>
                <a:latin typeface="Arial" panose="020B0604020202020204" pitchFamily="34" charset="0"/>
                <a:cs typeface="Arial" panose="020B0604020202020204" pitchFamily="34" charset="0"/>
              </a:rPr>
              <a:t>.</a:t>
            </a:r>
          </a:p>
        </p:txBody>
      </p:sp>
      <p:sp>
        <p:nvSpPr>
          <p:cNvPr id="9" name="Rectangle 2"/>
          <p:cNvSpPr>
            <a:spLocks noGrp="1" noChangeArrowheads="1"/>
          </p:cNvSpPr>
          <p:nvPr>
            <p:ph type="title"/>
          </p:nvPr>
        </p:nvSpPr>
        <p:spPr>
          <a:xfrm>
            <a:off x="2072640" y="293417"/>
            <a:ext cx="8046719" cy="1063625"/>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Recomendación ESPEN sobre NPS (2009 Y 2019)</a:t>
            </a:r>
          </a:p>
        </p:txBody>
      </p:sp>
      <p:sp>
        <p:nvSpPr>
          <p:cNvPr id="2" name="Rectángulo 1">
            <a:extLst>
              <a:ext uri="{FF2B5EF4-FFF2-40B4-BE49-F238E27FC236}">
                <a16:creationId xmlns:a16="http://schemas.microsoft.com/office/drawing/2014/main" id="{4EFB5E51-8FCD-4DCD-9AA1-1090FE092969}"/>
              </a:ext>
            </a:extLst>
          </p:cNvPr>
          <p:cNvSpPr/>
          <p:nvPr/>
        </p:nvSpPr>
        <p:spPr>
          <a:xfrm>
            <a:off x="7401112" y="5265328"/>
            <a:ext cx="3359150" cy="430887"/>
          </a:xfrm>
          <a:prstGeom prst="rect">
            <a:avLst/>
          </a:prstGeom>
        </p:spPr>
        <p:txBody>
          <a:bodyPr wrap="square">
            <a:spAutoFit/>
          </a:bodyPr>
          <a:lstStyle/>
          <a:p>
            <a:r>
              <a:rPr lang="en-US" sz="1100" dirty="0">
                <a:solidFill>
                  <a:srgbClr val="0070C0"/>
                </a:solidFill>
                <a:latin typeface="Arial" panose="020B0604020202020204" pitchFamily="34" charset="0"/>
                <a:ea typeface="ヒラギノ角ゴ Pro W3"/>
                <a:cs typeface="Arial" panose="020B0604020202020204" pitchFamily="34" charset="0"/>
              </a:rPr>
              <a:t>NP= </a:t>
            </a:r>
            <a:r>
              <a:rPr lang="en-US" sz="1100" dirty="0" err="1">
                <a:solidFill>
                  <a:srgbClr val="0070C0"/>
                </a:solidFill>
                <a:latin typeface="Arial" panose="020B0604020202020204" pitchFamily="34" charset="0"/>
                <a:ea typeface="ヒラギノ角ゴ Pro W3"/>
                <a:cs typeface="Arial" panose="020B0604020202020204" pitchFamily="34" charset="0"/>
              </a:rPr>
              <a:t>Nutrición</a:t>
            </a:r>
            <a:r>
              <a:rPr lang="en-US" sz="1100" dirty="0">
                <a:solidFill>
                  <a:srgbClr val="0070C0"/>
                </a:solidFill>
                <a:latin typeface="Arial" panose="020B0604020202020204" pitchFamily="34" charset="0"/>
                <a:ea typeface="ヒラギノ角ゴ Pro W3"/>
                <a:cs typeface="Arial" panose="020B0604020202020204" pitchFamily="34" charset="0"/>
              </a:rPr>
              <a:t> </a:t>
            </a:r>
            <a:r>
              <a:rPr lang="en-US" sz="1100" dirty="0" err="1">
                <a:solidFill>
                  <a:srgbClr val="0070C0"/>
                </a:solidFill>
                <a:latin typeface="Arial" panose="020B0604020202020204" pitchFamily="34" charset="0"/>
                <a:ea typeface="ヒラギノ角ゴ Pro W3"/>
                <a:cs typeface="Arial" panose="020B0604020202020204" pitchFamily="34" charset="0"/>
              </a:rPr>
              <a:t>Prenteral</a:t>
            </a:r>
            <a:r>
              <a:rPr lang="en-US" sz="1100" dirty="0">
                <a:solidFill>
                  <a:srgbClr val="0070C0"/>
                </a:solidFill>
                <a:latin typeface="Arial" panose="020B0604020202020204" pitchFamily="34" charset="0"/>
                <a:ea typeface="ヒラギノ角ゴ Pro W3"/>
                <a:cs typeface="Arial" panose="020B0604020202020204" pitchFamily="34" charset="0"/>
              </a:rPr>
              <a:t>  NE= </a:t>
            </a:r>
            <a:r>
              <a:rPr lang="en-US" sz="1100" dirty="0" err="1">
                <a:solidFill>
                  <a:srgbClr val="0070C0"/>
                </a:solidFill>
                <a:latin typeface="Arial" panose="020B0604020202020204" pitchFamily="34" charset="0"/>
                <a:ea typeface="ヒラギノ角ゴ Pro W3"/>
                <a:cs typeface="Arial" panose="020B0604020202020204" pitchFamily="34" charset="0"/>
              </a:rPr>
              <a:t>Nutrición</a:t>
            </a:r>
            <a:r>
              <a:rPr lang="en-US" sz="1100" dirty="0">
                <a:solidFill>
                  <a:srgbClr val="0070C0"/>
                </a:solidFill>
                <a:latin typeface="Arial" panose="020B0604020202020204" pitchFamily="34" charset="0"/>
                <a:ea typeface="ヒラギノ角ゴ Pro W3"/>
                <a:cs typeface="Arial" panose="020B0604020202020204" pitchFamily="34" charset="0"/>
              </a:rPr>
              <a:t> Enteral  NPS= </a:t>
            </a:r>
            <a:r>
              <a:rPr lang="en-US" sz="1100" dirty="0" err="1">
                <a:solidFill>
                  <a:srgbClr val="0070C0"/>
                </a:solidFill>
                <a:latin typeface="Arial" panose="020B0604020202020204" pitchFamily="34" charset="0"/>
                <a:ea typeface="ヒラギノ角ゴ Pro W3"/>
                <a:cs typeface="Arial" panose="020B0604020202020204" pitchFamily="34" charset="0"/>
              </a:rPr>
              <a:t>Nutrición</a:t>
            </a:r>
            <a:r>
              <a:rPr lang="en-US" sz="1100" dirty="0">
                <a:solidFill>
                  <a:srgbClr val="0070C0"/>
                </a:solidFill>
                <a:latin typeface="Arial" panose="020B0604020202020204" pitchFamily="34" charset="0"/>
                <a:ea typeface="ヒラギノ角ゴ Pro W3"/>
                <a:cs typeface="Arial" panose="020B0604020202020204" pitchFamily="34" charset="0"/>
              </a:rPr>
              <a:t> </a:t>
            </a:r>
            <a:r>
              <a:rPr lang="en-US" sz="1100" dirty="0" err="1">
                <a:solidFill>
                  <a:srgbClr val="0070C0"/>
                </a:solidFill>
                <a:latin typeface="Arial" panose="020B0604020202020204" pitchFamily="34" charset="0"/>
                <a:ea typeface="ヒラギノ角ゴ Pro W3"/>
                <a:cs typeface="Arial" panose="020B0604020202020204" pitchFamily="34" charset="0"/>
              </a:rPr>
              <a:t>Prenteral</a:t>
            </a:r>
            <a:r>
              <a:rPr lang="en-US" sz="1100" dirty="0">
                <a:solidFill>
                  <a:srgbClr val="0070C0"/>
                </a:solidFill>
                <a:latin typeface="Arial" panose="020B0604020202020204" pitchFamily="34" charset="0"/>
                <a:ea typeface="ヒラギノ角ゴ Pro W3"/>
                <a:cs typeface="Arial" panose="020B0604020202020204" pitchFamily="34" charset="0"/>
              </a:rPr>
              <a:t> </a:t>
            </a:r>
            <a:r>
              <a:rPr lang="en-US" sz="1100" dirty="0" err="1">
                <a:solidFill>
                  <a:srgbClr val="0070C0"/>
                </a:solidFill>
                <a:latin typeface="Arial" panose="020B0604020202020204" pitchFamily="34" charset="0"/>
                <a:ea typeface="ヒラギノ角ゴ Pro W3"/>
                <a:cs typeface="Arial" panose="020B0604020202020204" pitchFamily="34" charset="0"/>
              </a:rPr>
              <a:t>Suplementaria</a:t>
            </a:r>
            <a:endParaRPr lang="en-US" sz="1100" dirty="0">
              <a:solidFill>
                <a:srgbClr val="0070C0"/>
              </a:solidFill>
              <a:latin typeface="Arial" panose="020B0604020202020204" pitchFamily="34" charset="0"/>
              <a:ea typeface="ヒラギノ角ゴ Pro W3"/>
              <a:cs typeface="Arial" panose="020B0604020202020204" pitchFamily="34" charset="0"/>
            </a:endParaRPr>
          </a:p>
        </p:txBody>
      </p:sp>
      <p:pic>
        <p:nvPicPr>
          <p:cNvPr id="14" name="S6-SLD22.jpg" descr="/GaryBDaMan/ScreenPlay 2010/TNT3.0-2010/TNT30-WORKING FILES 080210/Session 6 - 7/S6-SLD22.jpg">
            <a:extLst>
              <a:ext uri="{FF2B5EF4-FFF2-40B4-BE49-F238E27FC236}">
                <a16:creationId xmlns:a16="http://schemas.microsoft.com/office/drawing/2014/main" id="{A0AE8279-C499-4ACD-AEB6-5AA0A50B427D}"/>
              </a:ext>
            </a:extLst>
          </p:cNvPr>
          <p:cNvPicPr>
            <a:picLocks noChangeAspect="1"/>
          </p:cNvPicPr>
          <p:nvPr/>
        </p:nvPicPr>
        <p:blipFill>
          <a:blip r:embed="rId3"/>
          <a:srcRect/>
          <a:stretch>
            <a:fillRect/>
          </a:stretch>
        </p:blipFill>
        <p:spPr bwMode="auto">
          <a:xfrm>
            <a:off x="7401112" y="2033588"/>
            <a:ext cx="3359150" cy="3124200"/>
          </a:xfrm>
          <a:prstGeom prst="rect">
            <a:avLst/>
          </a:prstGeom>
          <a:noFill/>
          <a:ln w="9525">
            <a:noFill/>
            <a:miter lim="800000"/>
            <a:headEnd/>
            <a:tailEnd/>
          </a:ln>
        </p:spPr>
      </p:pic>
    </p:spTree>
    <p:extLst>
      <p:ext uri="{BB962C8B-B14F-4D97-AF65-F5344CB8AC3E}">
        <p14:creationId xmlns:p14="http://schemas.microsoft.com/office/powerpoint/2010/main" val="334809547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E675D245-233C-4472-B7B0-40FDE71C1718}"/>
              </a:ext>
            </a:extLst>
          </p:cNvPr>
          <p:cNvPicPr>
            <a:picLocks noChangeAspect="1"/>
          </p:cNvPicPr>
          <p:nvPr/>
        </p:nvPicPr>
        <p:blipFill rotWithShape="1">
          <a:blip r:embed="rId3"/>
          <a:srcRect l="20402" t="26304" r="25840" b="11752"/>
          <a:stretch/>
        </p:blipFill>
        <p:spPr>
          <a:xfrm>
            <a:off x="3028949" y="1600112"/>
            <a:ext cx="6182139" cy="3730601"/>
          </a:xfrm>
          <a:prstGeom prst="rect">
            <a:avLst/>
          </a:prstGeom>
        </p:spPr>
      </p:pic>
      <p:sp>
        <p:nvSpPr>
          <p:cNvPr id="2" name="Título 1">
            <a:extLst>
              <a:ext uri="{FF2B5EF4-FFF2-40B4-BE49-F238E27FC236}">
                <a16:creationId xmlns:a16="http://schemas.microsoft.com/office/drawing/2014/main" id="{E67EAFB8-B296-4BDC-A92B-C21F781FA45C}"/>
              </a:ext>
            </a:extLst>
          </p:cNvPr>
          <p:cNvSpPr>
            <a:spLocks noGrp="1"/>
          </p:cNvSpPr>
          <p:nvPr>
            <p:ph type="title"/>
          </p:nvPr>
        </p:nvSpPr>
        <p:spPr>
          <a:xfrm>
            <a:off x="1457211" y="274549"/>
            <a:ext cx="9042060" cy="1325563"/>
          </a:xfrm>
        </p:spPr>
        <p:txBody>
          <a:bodyPr>
            <a:noAutofit/>
          </a:bodyPr>
          <a:lstStyle/>
          <a:p>
            <a:pPr algn="ctr"/>
            <a:r>
              <a:rPr lang="es-CO" sz="3200" b="1" dirty="0">
                <a:solidFill>
                  <a:srgbClr val="0070C0"/>
                </a:solidFill>
                <a:latin typeface="Arial" panose="020B0604020202020204" pitchFamily="34" charset="0"/>
                <a:cs typeface="Arial" panose="020B0604020202020204" pitchFamily="34" charset="0"/>
              </a:rPr>
              <a:t>Estrategia nutricional para una intervención adecuada durante la enfermedad crítica</a:t>
            </a:r>
          </a:p>
        </p:txBody>
      </p:sp>
      <p:sp>
        <p:nvSpPr>
          <p:cNvPr id="9" name="Rectángulo 8">
            <a:extLst>
              <a:ext uri="{FF2B5EF4-FFF2-40B4-BE49-F238E27FC236}">
                <a16:creationId xmlns:a16="http://schemas.microsoft.com/office/drawing/2014/main" id="{5E60B516-2A7D-4E9E-AB89-42B0A9FA46FA}"/>
              </a:ext>
            </a:extLst>
          </p:cNvPr>
          <p:cNvSpPr/>
          <p:nvPr/>
        </p:nvSpPr>
        <p:spPr>
          <a:xfrm>
            <a:off x="6427305" y="5552661"/>
            <a:ext cx="2173356" cy="841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CD6468CA-F1BC-4450-AC5A-14E2B81327E0}"/>
              </a:ext>
            </a:extLst>
          </p:cNvPr>
          <p:cNvSpPr/>
          <p:nvPr/>
        </p:nvSpPr>
        <p:spPr>
          <a:xfrm>
            <a:off x="6834135" y="3207033"/>
            <a:ext cx="3129242" cy="252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43CFE4D5-3DF5-444E-95B0-5D0311D6C994}"/>
              </a:ext>
            </a:extLst>
          </p:cNvPr>
          <p:cNvSpPr/>
          <p:nvPr/>
        </p:nvSpPr>
        <p:spPr>
          <a:xfrm>
            <a:off x="6837939" y="4053610"/>
            <a:ext cx="322039" cy="301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TextBox 7">
            <a:extLst>
              <a:ext uri="{FF2B5EF4-FFF2-40B4-BE49-F238E27FC236}">
                <a16:creationId xmlns:a16="http://schemas.microsoft.com/office/drawing/2014/main" id="{38B74686-F085-452B-B123-81FE3CD3FF53}"/>
              </a:ext>
            </a:extLst>
          </p:cNvPr>
          <p:cNvSpPr txBox="1">
            <a:spLocks noChangeArrowheads="1"/>
          </p:cNvSpPr>
          <p:nvPr/>
        </p:nvSpPr>
        <p:spPr bwMode="auto">
          <a:xfrm>
            <a:off x="3167269" y="5840216"/>
            <a:ext cx="5905500" cy="553998"/>
          </a:xfrm>
          <a:prstGeom prst="rect">
            <a:avLst/>
          </a:prstGeom>
          <a:noFill/>
          <a:ln w="9525">
            <a:noFill/>
            <a:miter lim="800000"/>
            <a:headEnd/>
            <a:tailEnd/>
          </a:ln>
        </p:spPr>
        <p:txBody>
          <a:bodyPr wrap="square">
            <a:spAutoFit/>
          </a:bodyPr>
          <a:lstStyle/>
          <a:p>
            <a:r>
              <a:rPr lang="fr-FR" sz="1000" i="1" dirty="0" err="1">
                <a:solidFill>
                  <a:srgbClr val="0070C0"/>
                </a:solidFill>
                <a:latin typeface="Arial" panose="020B0604020202020204" pitchFamily="34" charset="0"/>
                <a:cs typeface="Arial" panose="020B0604020202020204" pitchFamily="34" charset="0"/>
              </a:rPr>
              <a:t>Adaptado</a:t>
            </a:r>
            <a:r>
              <a:rPr lang="fr-FR" sz="1000" i="1" dirty="0">
                <a:solidFill>
                  <a:srgbClr val="0070C0"/>
                </a:solidFill>
                <a:latin typeface="Arial" panose="020B0604020202020204" pitchFamily="34" charset="0"/>
                <a:cs typeface="Arial" panose="020B0604020202020204" pitchFamily="34" charset="0"/>
              </a:rPr>
              <a:t> de: Blaser AR, et al.  </a:t>
            </a:r>
            <a:r>
              <a:rPr lang="fr-FR" sz="1000" i="1" dirty="0" err="1">
                <a:solidFill>
                  <a:srgbClr val="0070C0"/>
                </a:solidFill>
                <a:latin typeface="Arial" panose="020B0604020202020204" pitchFamily="34" charset="0"/>
                <a:cs typeface="Arial" panose="020B0604020202020204" pitchFamily="34" charset="0"/>
              </a:rPr>
              <a:t>Nutrients</a:t>
            </a:r>
            <a:r>
              <a:rPr lang="fr-FR" sz="1000" i="1" dirty="0">
                <a:solidFill>
                  <a:srgbClr val="0070C0"/>
                </a:solidFill>
                <a:latin typeface="Arial" panose="020B0604020202020204" pitchFamily="34" charset="0"/>
                <a:cs typeface="Arial" panose="020B0604020202020204" pitchFamily="34" charset="0"/>
              </a:rPr>
              <a:t> 2017, 9(12), 1278; </a:t>
            </a:r>
            <a:r>
              <a:rPr lang="fr-FR" sz="1000" i="1"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https://doi.org/10.3390/nu9121278</a:t>
            </a:r>
            <a:endParaRPr lang="fr-FR" sz="1000" i="1" dirty="0">
              <a:solidFill>
                <a:srgbClr val="0070C0"/>
              </a:solidFill>
              <a:latin typeface="Arial" panose="020B0604020202020204" pitchFamily="34" charset="0"/>
              <a:cs typeface="Arial" panose="020B0604020202020204" pitchFamily="34" charset="0"/>
            </a:endParaRPr>
          </a:p>
          <a:p>
            <a:r>
              <a:rPr lang="es-CO" sz="1000" i="1" dirty="0" err="1">
                <a:solidFill>
                  <a:srgbClr val="0070C0"/>
                </a:solidFill>
                <a:latin typeface="Arial" panose="020B0604020202020204" pitchFamily="34" charset="0"/>
                <a:cs typeface="Arial" panose="020B0604020202020204" pitchFamily="34" charset="0"/>
              </a:rPr>
              <a:t>Reignier</a:t>
            </a:r>
            <a:r>
              <a:rPr lang="es-CO" sz="1000" i="1" dirty="0">
                <a:solidFill>
                  <a:srgbClr val="0070C0"/>
                </a:solidFill>
                <a:latin typeface="Arial" panose="020B0604020202020204" pitchFamily="34" charset="0"/>
                <a:cs typeface="Arial" panose="020B0604020202020204" pitchFamily="34" charset="0"/>
              </a:rPr>
              <a:t> J, et al.  Lancet 2018; 391: 133–43</a:t>
            </a:r>
          </a:p>
          <a:p>
            <a:r>
              <a:rPr lang="es-CO" sz="1000" i="1" dirty="0" err="1">
                <a:solidFill>
                  <a:srgbClr val="0070C0"/>
                </a:solidFill>
                <a:latin typeface="Arial" panose="020B0604020202020204" pitchFamily="34" charset="0"/>
                <a:cs typeface="Arial" panose="020B0604020202020204" pitchFamily="34" charset="0"/>
              </a:rPr>
              <a:t>Braunschweig</a:t>
            </a:r>
            <a:r>
              <a:rPr lang="es-CO" sz="1000" i="1" dirty="0">
                <a:solidFill>
                  <a:srgbClr val="0070C0"/>
                </a:solidFill>
                <a:latin typeface="Arial" panose="020B0604020202020204" pitchFamily="34" charset="0"/>
                <a:cs typeface="Arial" panose="020B0604020202020204" pitchFamily="34" charset="0"/>
              </a:rPr>
              <a:t> CA, et al.  </a:t>
            </a:r>
            <a:r>
              <a:rPr lang="en-US" sz="1000" i="1" dirty="0">
                <a:solidFill>
                  <a:srgbClr val="0070C0"/>
                </a:solidFill>
                <a:latin typeface="Arial" panose="020B0604020202020204" pitchFamily="34" charset="0"/>
                <a:cs typeface="Arial" panose="020B0604020202020204" pitchFamily="34" charset="0"/>
              </a:rPr>
              <a:t>JPEN 2014 DOI: 10.1177/0148607114528541</a:t>
            </a:r>
            <a:endParaRPr lang="es-CO" sz="1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719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891392" y="389686"/>
            <a:ext cx="8409214" cy="1143001"/>
          </a:xfrm>
          <a:prstGeom prst="rect">
            <a:avLst/>
          </a:prstGeom>
          <a:noFill/>
          <a:ln w="9525">
            <a:noFill/>
            <a:miter lim="800000"/>
            <a:headEnd/>
            <a:tailEnd/>
          </a:ln>
        </p:spPr>
        <p:txBody>
          <a:bodyPr/>
          <a:lstStyle/>
          <a:p>
            <a:pPr algn="ctr" eaLnBrk="0" hangingPunct="0"/>
            <a:r>
              <a:rPr lang="es-CO" sz="3200" b="1" dirty="0">
                <a:solidFill>
                  <a:srgbClr val="1D68B4"/>
                </a:solidFill>
                <a:latin typeface="Arial" panose="020B0604020202020204" pitchFamily="34" charset="0"/>
                <a:cs typeface="Arial" panose="020B0604020202020204" pitchFamily="34" charset="0"/>
              </a:rPr>
              <a:t>¿Cuándo considerar nutrición completa desde el inicio (</a:t>
            </a:r>
            <a:r>
              <a:rPr lang="es-CO" sz="3200" b="1" dirty="0">
                <a:solidFill>
                  <a:srgbClr val="185BA1"/>
                </a:solidFill>
                <a:latin typeface="Arial" panose="020B0604020202020204" pitchFamily="34" charset="0"/>
                <a:cs typeface="Arial" panose="020B0604020202020204" pitchFamily="34" charset="0"/>
              </a:rPr>
              <a:t>≥ 80% en 24 – 48 horas)</a:t>
            </a:r>
            <a:r>
              <a:rPr lang="es-CO" sz="3200" b="1" dirty="0">
                <a:solidFill>
                  <a:srgbClr val="1D68B4"/>
                </a:solidFill>
                <a:latin typeface="Arial" panose="020B0604020202020204" pitchFamily="34" charset="0"/>
                <a:cs typeface="Arial" panose="020B0604020202020204" pitchFamily="34" charset="0"/>
              </a:rPr>
              <a:t>?</a:t>
            </a:r>
            <a:endParaRPr lang="es-CO" sz="3200" b="1" dirty="0">
              <a:solidFill>
                <a:srgbClr val="595959"/>
              </a:solidFill>
              <a:latin typeface="Arial" panose="020B0604020202020204" pitchFamily="34" charset="0"/>
              <a:cs typeface="Arial" panose="020B0604020202020204" pitchFamily="34" charset="0"/>
            </a:endParaRPr>
          </a:p>
        </p:txBody>
      </p:sp>
      <p:sp>
        <p:nvSpPr>
          <p:cNvPr id="5" name="Text Box 7"/>
          <p:cNvSpPr txBox="1">
            <a:spLocks noChangeArrowheads="1"/>
          </p:cNvSpPr>
          <p:nvPr/>
        </p:nvSpPr>
        <p:spPr bwMode="auto">
          <a:xfrm>
            <a:off x="2167444" y="5204766"/>
            <a:ext cx="6133313" cy="861774"/>
          </a:xfrm>
          <a:prstGeom prst="rect">
            <a:avLst/>
          </a:prstGeom>
          <a:noFill/>
          <a:ln w="9525">
            <a:noFill/>
            <a:miter lim="800000"/>
            <a:headEnd/>
            <a:tailEnd/>
          </a:ln>
        </p:spPr>
        <p:txBody>
          <a:bodyPr wrap="square">
            <a:spAutoFit/>
          </a:bodyPr>
          <a:lstStyle/>
          <a:p>
            <a:pPr eaLnBrk="0" hangingPunct="0"/>
            <a:endParaRPr lang="en-US" sz="1000" i="1" dirty="0">
              <a:solidFill>
                <a:schemeClr val="accent1">
                  <a:lumMod val="75000"/>
                </a:schemeClr>
              </a:solidFill>
              <a:latin typeface="Arial" panose="020B0604020202020204" pitchFamily="34" charset="0"/>
              <a:cs typeface="Arial" panose="020B0604020202020204" pitchFamily="34" charset="0"/>
            </a:endParaRPr>
          </a:p>
          <a:p>
            <a:pPr eaLnBrk="0" hangingPunct="0"/>
            <a:r>
              <a:rPr lang="en-US" sz="1000" i="1" dirty="0" err="1">
                <a:solidFill>
                  <a:schemeClr val="accent1">
                    <a:lumMod val="75000"/>
                  </a:schemeClr>
                </a:solidFill>
                <a:latin typeface="Arial" panose="020B0604020202020204" pitchFamily="34" charset="0"/>
                <a:cs typeface="Arial" panose="020B0604020202020204" pitchFamily="34" charset="0"/>
              </a:rPr>
              <a:t>Compher</a:t>
            </a:r>
            <a:r>
              <a:rPr lang="en-US" sz="1000" i="1" dirty="0">
                <a:solidFill>
                  <a:schemeClr val="accent1">
                    <a:lumMod val="75000"/>
                  </a:schemeClr>
                </a:solidFill>
                <a:latin typeface="Arial" panose="020B0604020202020204" pitchFamily="34" charset="0"/>
                <a:cs typeface="Arial" panose="020B0604020202020204" pitchFamily="34" charset="0"/>
              </a:rPr>
              <a:t> Ch, et al. </a:t>
            </a:r>
            <a:r>
              <a:rPr lang="en-US" sz="1000" i="1" dirty="0" err="1">
                <a:solidFill>
                  <a:schemeClr val="accent1">
                    <a:lumMod val="75000"/>
                  </a:schemeClr>
                </a:solidFill>
                <a:latin typeface="Arial" panose="020B0604020202020204" pitchFamily="34" charset="0"/>
                <a:cs typeface="Arial" panose="020B0604020202020204" pitchFamily="34" charset="0"/>
              </a:rPr>
              <a:t>Crit</a:t>
            </a:r>
            <a:r>
              <a:rPr lang="en-US" sz="1000" i="1" dirty="0">
                <a:solidFill>
                  <a:schemeClr val="accent1">
                    <a:lumMod val="75000"/>
                  </a:schemeClr>
                </a:solidFill>
                <a:latin typeface="Arial" panose="020B0604020202020204" pitchFamily="34" charset="0"/>
                <a:cs typeface="Arial" panose="020B0604020202020204" pitchFamily="34" charset="0"/>
              </a:rPr>
              <a:t> Care Med 2017; 45:156–163</a:t>
            </a:r>
          </a:p>
          <a:p>
            <a:pPr eaLnBrk="0" hangingPunct="0"/>
            <a:r>
              <a:rPr lang="en-US" sz="1000" i="1" dirty="0" err="1">
                <a:solidFill>
                  <a:schemeClr val="accent1">
                    <a:lumMod val="75000"/>
                  </a:schemeClr>
                </a:solidFill>
                <a:latin typeface="Arial" panose="020B0604020202020204" pitchFamily="34" charset="0"/>
                <a:cs typeface="Arial" panose="020B0604020202020204" pitchFamily="34" charset="0"/>
              </a:rPr>
              <a:t>Stuever</a:t>
            </a:r>
            <a:r>
              <a:rPr lang="en-US" sz="1000" i="1" dirty="0">
                <a:solidFill>
                  <a:schemeClr val="accent1">
                    <a:lumMod val="75000"/>
                  </a:schemeClr>
                </a:solidFill>
                <a:latin typeface="Arial" panose="020B0604020202020204" pitchFamily="34" charset="0"/>
                <a:cs typeface="Arial" panose="020B0604020202020204" pitchFamily="34" charset="0"/>
              </a:rPr>
              <a:t> MF, et al. Full nutrition or not? </a:t>
            </a:r>
            <a:r>
              <a:rPr lang="en-US" sz="1000" i="1" dirty="0" err="1">
                <a:solidFill>
                  <a:schemeClr val="accent1">
                    <a:lumMod val="75000"/>
                  </a:schemeClr>
                </a:solidFill>
                <a:latin typeface="Arial" panose="020B0604020202020204" pitchFamily="34" charset="0"/>
                <a:cs typeface="Arial" panose="020B0604020202020204" pitchFamily="34" charset="0"/>
              </a:rPr>
              <a:t>Nutr</a:t>
            </a:r>
            <a:r>
              <a:rPr lang="en-US" sz="1000" i="1" dirty="0">
                <a:solidFill>
                  <a:schemeClr val="accent1">
                    <a:lumMod val="75000"/>
                  </a:schemeClr>
                </a:solidFill>
                <a:latin typeface="Arial" panose="020B0604020202020204" pitchFamily="34" charset="0"/>
                <a:cs typeface="Arial" panose="020B0604020202020204" pitchFamily="34" charset="0"/>
              </a:rPr>
              <a:t> Clin </a:t>
            </a:r>
            <a:r>
              <a:rPr lang="en-US" sz="1000" i="1" dirty="0" err="1">
                <a:solidFill>
                  <a:schemeClr val="accent1">
                    <a:lumMod val="75000"/>
                  </a:schemeClr>
                </a:solidFill>
                <a:latin typeface="Arial" panose="020B0604020202020204" pitchFamily="34" charset="0"/>
                <a:cs typeface="Arial" panose="020B0604020202020204" pitchFamily="34" charset="0"/>
              </a:rPr>
              <a:t>Pract</a:t>
            </a:r>
            <a:r>
              <a:rPr lang="en-US" sz="1000" i="1" dirty="0">
                <a:solidFill>
                  <a:schemeClr val="accent1">
                    <a:lumMod val="75000"/>
                  </a:schemeClr>
                </a:solidFill>
                <a:latin typeface="Arial" panose="020B0604020202020204" pitchFamily="34" charset="0"/>
                <a:cs typeface="Arial" panose="020B0604020202020204" pitchFamily="34" charset="0"/>
              </a:rPr>
              <a:t> 2018, 33(3): 333-338</a:t>
            </a:r>
          </a:p>
          <a:p>
            <a:pPr eaLnBrk="0" hangingPunct="0"/>
            <a:r>
              <a:rPr lang="en-US" sz="1000" i="1" dirty="0" err="1">
                <a:solidFill>
                  <a:schemeClr val="accent1">
                    <a:lumMod val="75000"/>
                  </a:schemeClr>
                </a:solidFill>
                <a:latin typeface="Arial" panose="020B0604020202020204" pitchFamily="34" charset="0"/>
                <a:cs typeface="Arial" panose="020B0604020202020204" pitchFamily="34" charset="0"/>
              </a:rPr>
              <a:t>Wishmeyer</a:t>
            </a:r>
            <a:r>
              <a:rPr lang="en-US" sz="1000" i="1" dirty="0">
                <a:solidFill>
                  <a:schemeClr val="accent1">
                    <a:lumMod val="75000"/>
                  </a:schemeClr>
                </a:solidFill>
                <a:latin typeface="Arial" panose="020B0604020202020204" pitchFamily="34" charset="0"/>
                <a:cs typeface="Arial" panose="020B0604020202020204" pitchFamily="34" charset="0"/>
              </a:rPr>
              <a:t> PE, et al.  </a:t>
            </a:r>
            <a:r>
              <a:rPr lang="en-US" sz="1000" i="1" dirty="0" err="1">
                <a:solidFill>
                  <a:schemeClr val="accent1">
                    <a:lumMod val="75000"/>
                  </a:schemeClr>
                </a:solidFill>
                <a:latin typeface="Arial" panose="020B0604020202020204" pitchFamily="34" charset="0"/>
                <a:cs typeface="Arial" panose="020B0604020202020204" pitchFamily="34" charset="0"/>
              </a:rPr>
              <a:t>Crit</a:t>
            </a:r>
            <a:r>
              <a:rPr lang="en-US" sz="1000" i="1" dirty="0">
                <a:solidFill>
                  <a:schemeClr val="accent1">
                    <a:lumMod val="75000"/>
                  </a:schemeClr>
                </a:solidFill>
                <a:latin typeface="Arial" panose="020B0604020202020204" pitchFamily="34" charset="0"/>
                <a:cs typeface="Arial" panose="020B0604020202020204" pitchFamily="34" charset="0"/>
              </a:rPr>
              <a:t> Care 2017, 21(1): 142 </a:t>
            </a:r>
            <a:r>
              <a:rPr lang="en-US" sz="1000" i="1" dirty="0" err="1">
                <a:solidFill>
                  <a:schemeClr val="accent1">
                    <a:lumMod val="75000"/>
                  </a:schemeClr>
                </a:solidFill>
                <a:latin typeface="Arial" panose="020B0604020202020204" pitchFamily="34" charset="0"/>
                <a:cs typeface="Arial" panose="020B0604020202020204" pitchFamily="34" charset="0"/>
              </a:rPr>
              <a:t>doi</a:t>
            </a:r>
            <a:r>
              <a:rPr lang="en-US" sz="1000" i="1" dirty="0">
                <a:solidFill>
                  <a:schemeClr val="accent1">
                    <a:lumMod val="75000"/>
                  </a:schemeClr>
                </a:solidFill>
                <a:latin typeface="Arial" panose="020B0604020202020204" pitchFamily="34" charset="0"/>
                <a:cs typeface="Arial" panose="020B0604020202020204" pitchFamily="34" charset="0"/>
              </a:rPr>
              <a:t>: 10.1186/s13054-017-1736-8</a:t>
            </a:r>
          </a:p>
          <a:p>
            <a:pPr eaLnBrk="0" hangingPunct="0"/>
            <a:endParaRPr lang="en-US" sz="1000" i="1" dirty="0">
              <a:solidFill>
                <a:schemeClr val="accent1">
                  <a:lumMod val="75000"/>
                </a:schemeClr>
              </a:solidFill>
              <a:latin typeface="Arial" panose="020B0604020202020204" pitchFamily="34" charset="0"/>
              <a:cs typeface="Arial" panose="020B0604020202020204" pitchFamily="34" charset="0"/>
            </a:endParaRPr>
          </a:p>
        </p:txBody>
      </p:sp>
      <p:sp>
        <p:nvSpPr>
          <p:cNvPr id="6" name="TextBox 7"/>
          <p:cNvSpPr txBox="1"/>
          <p:nvPr/>
        </p:nvSpPr>
        <p:spPr>
          <a:xfrm>
            <a:off x="2167444" y="2187249"/>
            <a:ext cx="8984971" cy="2793842"/>
          </a:xfrm>
          <a:prstGeom prst="rect">
            <a:avLst/>
          </a:prstGeom>
          <a:noFill/>
        </p:spPr>
        <p:txBody>
          <a:bodyPr wrap="square" rtlCol="0">
            <a:spAutoFit/>
          </a:bodyPr>
          <a:lstStyle/>
          <a:p>
            <a:pPr marL="360000" indent="-367200">
              <a:lnSpc>
                <a:spcPct val="150000"/>
              </a:lnSpc>
              <a:buFont typeface="Wingdings" charset="2"/>
              <a:buChar char="ü"/>
            </a:pPr>
            <a:r>
              <a:rPr lang="es-CO" sz="2400" dirty="0">
                <a:solidFill>
                  <a:srgbClr val="185BA1"/>
                </a:solidFill>
                <a:latin typeface="Arial" panose="020B0604020202020204" pitchFamily="34" charset="0"/>
                <a:cs typeface="Arial" panose="020B0604020202020204" pitchFamily="34" charset="0"/>
              </a:rPr>
              <a:t>Desnutrición grave previa</a:t>
            </a:r>
          </a:p>
          <a:p>
            <a:pPr marL="360000" indent="-367200">
              <a:lnSpc>
                <a:spcPct val="150000"/>
              </a:lnSpc>
              <a:buFont typeface="Wingdings" charset="2"/>
              <a:buChar char="ü"/>
            </a:pPr>
            <a:r>
              <a:rPr lang="es-CO" sz="2400" dirty="0">
                <a:solidFill>
                  <a:srgbClr val="185BA1"/>
                </a:solidFill>
                <a:latin typeface="Arial" panose="020B0604020202020204" pitchFamily="34" charset="0"/>
                <a:cs typeface="Arial" panose="020B0604020202020204" pitchFamily="34" charset="0"/>
              </a:rPr>
              <a:t>Alto riesgo nutricional NRS ≥ 3 o </a:t>
            </a:r>
            <a:r>
              <a:rPr lang="es-CO" sz="2400" dirty="0" err="1">
                <a:solidFill>
                  <a:srgbClr val="185BA1"/>
                </a:solidFill>
                <a:latin typeface="Arial" panose="020B0604020202020204" pitchFamily="34" charset="0"/>
                <a:cs typeface="Arial" panose="020B0604020202020204" pitchFamily="34" charset="0"/>
              </a:rPr>
              <a:t>Nutric</a:t>
            </a:r>
            <a:r>
              <a:rPr lang="es-CO" sz="2400" dirty="0">
                <a:solidFill>
                  <a:srgbClr val="185BA1"/>
                </a:solidFill>
                <a:latin typeface="Arial" panose="020B0604020202020204" pitchFamily="34" charset="0"/>
                <a:cs typeface="Arial" panose="020B0604020202020204" pitchFamily="34" charset="0"/>
              </a:rPr>
              <a:t> &gt; 5</a:t>
            </a:r>
          </a:p>
          <a:p>
            <a:pPr marL="360000" indent="-367200">
              <a:lnSpc>
                <a:spcPct val="150000"/>
              </a:lnSpc>
              <a:buFont typeface="Wingdings" charset="2"/>
              <a:buChar char="ü"/>
            </a:pPr>
            <a:r>
              <a:rPr lang="es-CO" sz="2400" dirty="0">
                <a:solidFill>
                  <a:srgbClr val="185BA1"/>
                </a:solidFill>
                <a:latin typeface="Arial" panose="020B0604020202020204" pitchFamily="34" charset="0"/>
                <a:cs typeface="Arial" panose="020B0604020202020204" pitchFamily="34" charset="0"/>
              </a:rPr>
              <a:t>Pacientes con evidencia de beneficio con inmunonutrición</a:t>
            </a:r>
          </a:p>
          <a:p>
            <a:pPr marL="360000" indent="-367200">
              <a:lnSpc>
                <a:spcPct val="150000"/>
              </a:lnSpc>
              <a:buFont typeface="Wingdings" charset="2"/>
              <a:buChar char="ü"/>
            </a:pPr>
            <a:r>
              <a:rPr lang="es-CO" sz="2400" dirty="0">
                <a:solidFill>
                  <a:srgbClr val="185BA1"/>
                </a:solidFill>
                <a:latin typeface="Arial" panose="020B0604020202020204" pitchFamily="34" charset="0"/>
                <a:cs typeface="Arial" panose="020B0604020202020204" pitchFamily="34" charset="0"/>
              </a:rPr>
              <a:t>Pacientes críticos no sépticos (trauma, cirugía mayor, quemaduras, heridas extensas)</a:t>
            </a:r>
          </a:p>
        </p:txBody>
      </p:sp>
    </p:spTree>
    <p:extLst>
      <p:ext uri="{BB962C8B-B14F-4D97-AF65-F5344CB8AC3E}">
        <p14:creationId xmlns:p14="http://schemas.microsoft.com/office/powerpoint/2010/main" val="170275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1958576" y="1679122"/>
            <a:ext cx="828754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81600" indent="-291600" algn="just" eaLnBrk="0" fontAlgn="base" hangingPunct="0">
              <a:lnSpc>
                <a:spcPts val="2980"/>
              </a:lnSpc>
              <a:spcBef>
                <a:spcPct val="20000"/>
              </a:spcBef>
              <a:spcAft>
                <a:spcPct val="0"/>
              </a:spcAft>
              <a:buSzPct val="100000"/>
              <a:buFontTx/>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La NP puede ser usada para cumplir los requerimientos nutricionales en pacientes con el tracto GI no funcional.</a:t>
            </a:r>
          </a:p>
          <a:p>
            <a:pPr marL="381600" indent="-291600" algn="just" fontAlgn="base">
              <a:lnSpc>
                <a:spcPts val="2980"/>
              </a:lnSpc>
              <a:spcBef>
                <a:spcPts val="600"/>
              </a:spcBef>
              <a:spcAft>
                <a:spcPts val="600"/>
              </a:spcAft>
              <a:buSzPct val="100000"/>
              <a:buFontTx/>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La insuficiente ingesta de calorías y proteína está asociada con resultados clínicos pobres.</a:t>
            </a:r>
          </a:p>
          <a:p>
            <a:pPr marL="381600" indent="-291600" algn="just" fontAlgn="base">
              <a:lnSpc>
                <a:spcPts val="2980"/>
              </a:lnSpc>
              <a:spcBef>
                <a:spcPts val="600"/>
              </a:spcBef>
              <a:spcAft>
                <a:spcPts val="600"/>
              </a:spcAft>
              <a:buSzPct val="100000"/>
              <a:buFontTx/>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La complementación de la NP puede ser usada en pacientes de alto riesgo para cumplir los requerimientos de energía y proteína.</a:t>
            </a:r>
          </a:p>
          <a:p>
            <a:pPr marL="381600" indent="-291600" algn="just" fontAlgn="base">
              <a:lnSpc>
                <a:spcPts val="2980"/>
              </a:lnSpc>
              <a:spcBef>
                <a:spcPts val="600"/>
              </a:spcBef>
              <a:spcAft>
                <a:spcPts val="600"/>
              </a:spcAft>
              <a:buSzPct val="100000"/>
              <a:buFontTx/>
              <a:buChar char="•"/>
              <a:defRPr/>
            </a:pPr>
            <a:r>
              <a:rPr lang="es-CO" sz="2400" kern="0" dirty="0">
                <a:solidFill>
                  <a:srgbClr val="185BA1"/>
                </a:solidFill>
                <a:latin typeface="Arial" panose="020B0604020202020204" pitchFamily="34" charset="0"/>
                <a:ea typeface="ヒラギノ角ゴ Pro W3"/>
                <a:cs typeface="Arial" panose="020B0604020202020204" pitchFamily="34" charset="0"/>
              </a:rPr>
              <a:t>La NP requiere de un monitoreo estrecho para reducir las complicaciones.</a:t>
            </a:r>
          </a:p>
        </p:txBody>
      </p:sp>
      <p:sp>
        <p:nvSpPr>
          <p:cNvPr id="6" name="Title 3"/>
          <p:cNvSpPr>
            <a:spLocks noGrp="1"/>
          </p:cNvSpPr>
          <p:nvPr>
            <p:ph type="title"/>
          </p:nvPr>
        </p:nvSpPr>
        <p:spPr>
          <a:xfrm>
            <a:off x="2233612" y="57151"/>
            <a:ext cx="7737475" cy="1415941"/>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Conceptos claves</a:t>
            </a:r>
          </a:p>
        </p:txBody>
      </p:sp>
    </p:spTree>
    <p:extLst>
      <p:ext uri="{BB962C8B-B14F-4D97-AF65-F5344CB8AC3E}">
        <p14:creationId xmlns:p14="http://schemas.microsoft.com/office/powerpoint/2010/main" val="3150258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ND ORIGINAL.jpg"/>
          <p:cNvPicPr>
            <a:picLocks noChangeAspect="1"/>
          </p:cNvPicPr>
          <p:nvPr/>
        </p:nvPicPr>
        <p:blipFill rotWithShape="1">
          <a:blip r:embed="rId3"/>
          <a:srcRect l="26349" t="25988" r="28282" b="26867"/>
          <a:stretch/>
        </p:blipFill>
        <p:spPr>
          <a:xfrm>
            <a:off x="3575957" y="1894114"/>
            <a:ext cx="5062872" cy="3135086"/>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2035969" y="305083"/>
            <a:ext cx="8153400" cy="1063625"/>
          </a:xfrm>
        </p:spPr>
        <p:txBody>
          <a:bodyPr>
            <a:normAutofit/>
          </a:bodyPr>
          <a:lstStyle/>
          <a:p>
            <a:pPr algn="ctr">
              <a:lnSpc>
                <a:spcPct val="100000"/>
              </a:lnSpc>
            </a:pPr>
            <a:r>
              <a:rPr lang="es-CO" sz="3200" b="1" dirty="0">
                <a:solidFill>
                  <a:srgbClr val="0070C0"/>
                </a:solidFill>
                <a:latin typeface="Arial" panose="020B0604020202020204" pitchFamily="34" charset="0"/>
                <a:ea typeface="ヒラギノ角ゴ Pro W3"/>
                <a:cs typeface="Arial" panose="020B0604020202020204" pitchFamily="34" charset="0"/>
              </a:rPr>
              <a:t>Indicaciones: nutrición parenteral</a:t>
            </a:r>
          </a:p>
        </p:txBody>
      </p:sp>
      <p:sp>
        <p:nvSpPr>
          <p:cNvPr id="24578" name="TextBox 4"/>
          <p:cNvSpPr txBox="1">
            <a:spLocks noChangeArrowheads="1"/>
          </p:cNvSpPr>
          <p:nvPr/>
        </p:nvSpPr>
        <p:spPr bwMode="auto">
          <a:xfrm>
            <a:off x="2490788" y="1403221"/>
            <a:ext cx="7243762" cy="4051558"/>
          </a:xfrm>
          <a:prstGeom prst="rect">
            <a:avLst/>
          </a:prstGeom>
          <a:noFill/>
          <a:ln w="9525">
            <a:noFill/>
            <a:miter lim="800000"/>
            <a:headEnd/>
            <a:tailEnd/>
          </a:ln>
        </p:spPr>
        <p:txBody>
          <a:bodyPr wrap="square">
            <a:spAutoFit/>
          </a:bodyPr>
          <a:lstStyle/>
          <a:p>
            <a:pPr marL="342900" indent="-342900">
              <a:lnSpc>
                <a:spcPct val="120000"/>
              </a:lnSpc>
              <a:buClr>
                <a:srgbClr val="595959"/>
              </a:buClr>
            </a:pPr>
            <a:r>
              <a:rPr lang="es-419" sz="2400" dirty="0">
                <a:solidFill>
                  <a:schemeClr val="accent5">
                    <a:lumMod val="75000"/>
                  </a:schemeClr>
                </a:solidFill>
                <a:latin typeface="Arial" panose="020B0604020202020204" pitchFamily="34" charset="0"/>
                <a:cs typeface="Arial" panose="020B0604020202020204" pitchFamily="34" charset="0"/>
              </a:rPr>
              <a:t>Tracto GI no funcional o inaccesible</a:t>
            </a:r>
          </a:p>
          <a:p>
            <a:pPr marL="342900" indent="-342900">
              <a:lnSpc>
                <a:spcPct val="120000"/>
              </a:lnSpc>
              <a:buClr>
                <a:srgbClr val="185BA1"/>
              </a:buClr>
              <a:buFont typeface="Arial"/>
              <a:buChar char="•"/>
            </a:pPr>
            <a:r>
              <a:rPr lang="es-419" sz="2400" dirty="0">
                <a:solidFill>
                  <a:srgbClr val="1969B5"/>
                </a:solidFill>
                <a:latin typeface="Arial" panose="020B0604020202020204" pitchFamily="34" charset="0"/>
                <a:cs typeface="Arial" panose="020B0604020202020204" pitchFamily="34" charset="0"/>
              </a:rPr>
              <a:t>Obstrucción intestinal completa</a:t>
            </a:r>
          </a:p>
          <a:p>
            <a:pPr marL="342900" indent="-342900">
              <a:lnSpc>
                <a:spcPct val="120000"/>
              </a:lnSpc>
              <a:buClr>
                <a:srgbClr val="185BA1"/>
              </a:buClr>
              <a:buFont typeface="Arial"/>
              <a:buChar char="•"/>
            </a:pPr>
            <a:r>
              <a:rPr lang="es-419" sz="2400" dirty="0">
                <a:solidFill>
                  <a:srgbClr val="1969B5"/>
                </a:solidFill>
                <a:latin typeface="Arial" panose="020B0604020202020204" pitchFamily="34" charset="0"/>
                <a:cs typeface="Arial" panose="020B0604020202020204" pitchFamily="34" charset="0"/>
              </a:rPr>
              <a:t>Síndrome de intestino corto (falla intestinal)</a:t>
            </a:r>
          </a:p>
          <a:p>
            <a:pPr marL="342900" indent="-342900">
              <a:lnSpc>
                <a:spcPct val="120000"/>
              </a:lnSpc>
              <a:buClr>
                <a:srgbClr val="185BA1"/>
              </a:buClr>
              <a:buFont typeface="Arial"/>
              <a:buChar char="•"/>
            </a:pPr>
            <a:r>
              <a:rPr lang="es-419" sz="2400" dirty="0">
                <a:solidFill>
                  <a:srgbClr val="1969B5"/>
                </a:solidFill>
                <a:latin typeface="Arial" panose="020B0604020202020204" pitchFamily="34" charset="0"/>
                <a:cs typeface="Arial" panose="020B0604020202020204" pitchFamily="34" charset="0"/>
              </a:rPr>
              <a:t>Fístulas </a:t>
            </a:r>
            <a:r>
              <a:rPr lang="es-419" sz="2400" dirty="0" err="1">
                <a:solidFill>
                  <a:srgbClr val="1969B5"/>
                </a:solidFill>
                <a:latin typeface="Arial" panose="020B0604020202020204" pitchFamily="34" charset="0"/>
                <a:cs typeface="Arial" panose="020B0604020202020204" pitchFamily="34" charset="0"/>
              </a:rPr>
              <a:t>enterocutáneas</a:t>
            </a:r>
            <a:r>
              <a:rPr lang="es-419" sz="2400" dirty="0">
                <a:solidFill>
                  <a:srgbClr val="1969B5"/>
                </a:solidFill>
                <a:latin typeface="Arial" panose="020B0604020202020204" pitchFamily="34" charset="0"/>
                <a:cs typeface="Arial" panose="020B0604020202020204" pitchFamily="34" charset="0"/>
              </a:rPr>
              <a:t> de alto gasto</a:t>
            </a:r>
          </a:p>
          <a:p>
            <a:pPr marL="342900" indent="-342900">
              <a:lnSpc>
                <a:spcPct val="120000"/>
              </a:lnSpc>
              <a:buClr>
                <a:srgbClr val="185BA1"/>
              </a:buClr>
              <a:buFont typeface="Arial"/>
              <a:buChar char="•"/>
            </a:pPr>
            <a:r>
              <a:rPr lang="es-419" sz="2400" dirty="0">
                <a:solidFill>
                  <a:srgbClr val="1969B5"/>
                </a:solidFill>
                <a:latin typeface="Arial" panose="020B0604020202020204" pitchFamily="34" charset="0"/>
                <a:cs typeface="Arial" panose="020B0604020202020204" pitchFamily="34" charset="0"/>
              </a:rPr>
              <a:t>Isquemia intestinal</a:t>
            </a:r>
          </a:p>
          <a:p>
            <a:pPr marL="342900" indent="-342900">
              <a:lnSpc>
                <a:spcPct val="120000"/>
              </a:lnSpc>
              <a:buClr>
                <a:srgbClr val="595959"/>
              </a:buClr>
            </a:pPr>
            <a:endParaRPr lang="es-419" sz="2400" b="1" dirty="0">
              <a:solidFill>
                <a:srgbClr val="5F5F5F"/>
              </a:solidFill>
              <a:latin typeface="Arial" panose="020B0604020202020204" pitchFamily="34" charset="0"/>
              <a:cs typeface="Arial" panose="020B0604020202020204" pitchFamily="34" charset="0"/>
            </a:endParaRPr>
          </a:p>
          <a:p>
            <a:pPr marL="342900" indent="-342900">
              <a:lnSpc>
                <a:spcPct val="120000"/>
              </a:lnSpc>
              <a:buClr>
                <a:srgbClr val="595959"/>
              </a:buClr>
            </a:pPr>
            <a:r>
              <a:rPr lang="es-419" sz="2400" dirty="0">
                <a:solidFill>
                  <a:schemeClr val="accent5">
                    <a:lumMod val="75000"/>
                  </a:schemeClr>
                </a:solidFill>
                <a:latin typeface="Arial" panose="020B0604020202020204" pitchFamily="34" charset="0"/>
                <a:cs typeface="Arial" panose="020B0604020202020204" pitchFamily="34" charset="0"/>
              </a:rPr>
              <a:t>Pacientes en desnutrición moderada o severa </a:t>
            </a:r>
          </a:p>
          <a:p>
            <a:pPr marL="342000" indent="-342000">
              <a:lnSpc>
                <a:spcPct val="120000"/>
              </a:lnSpc>
              <a:buClr>
                <a:srgbClr val="185BA1"/>
              </a:buClr>
              <a:buFont typeface="Arial"/>
              <a:buChar char="•"/>
            </a:pPr>
            <a:r>
              <a:rPr lang="es-419" sz="2400" dirty="0">
                <a:solidFill>
                  <a:srgbClr val="1969B5"/>
                </a:solidFill>
                <a:latin typeface="Arial" panose="020B0604020202020204" pitchFamily="34" charset="0"/>
                <a:cs typeface="Arial" panose="020B0604020202020204" pitchFamily="34" charset="0"/>
              </a:rPr>
              <a:t>Cuando la ingesta enteral es insuficiente, iniciar</a:t>
            </a:r>
            <a:br>
              <a:rPr lang="es-419" sz="2400" dirty="0">
                <a:solidFill>
                  <a:srgbClr val="1969B5"/>
                </a:solidFill>
                <a:latin typeface="Arial" panose="020B0604020202020204" pitchFamily="34" charset="0"/>
                <a:cs typeface="Arial" panose="020B0604020202020204" pitchFamily="34" charset="0"/>
              </a:rPr>
            </a:br>
            <a:r>
              <a:rPr lang="es-419" sz="2400" dirty="0">
                <a:solidFill>
                  <a:srgbClr val="1969B5"/>
                </a:solidFill>
                <a:latin typeface="Arial" panose="020B0604020202020204" pitchFamily="34" charset="0"/>
                <a:cs typeface="Arial" panose="020B0604020202020204" pitchFamily="34" charset="0"/>
              </a:rPr>
              <a:t>en las 24-72 horas después de la admisión</a:t>
            </a:r>
          </a:p>
        </p:txBody>
      </p:sp>
      <p:sp>
        <p:nvSpPr>
          <p:cNvPr id="24579" name="TextBox 6"/>
          <p:cNvSpPr txBox="1">
            <a:spLocks noChangeArrowheads="1"/>
          </p:cNvSpPr>
          <p:nvPr/>
        </p:nvSpPr>
        <p:spPr bwMode="auto">
          <a:xfrm>
            <a:off x="2490788" y="5699109"/>
            <a:ext cx="4499950" cy="400110"/>
          </a:xfrm>
          <a:prstGeom prst="rect">
            <a:avLst/>
          </a:prstGeom>
          <a:noFill/>
          <a:ln w="9525">
            <a:noFill/>
            <a:miter lim="800000"/>
            <a:headEnd/>
            <a:tailEnd/>
          </a:ln>
        </p:spPr>
        <p:txBody>
          <a:bodyPr wrap="none">
            <a:spAutoFit/>
          </a:bodyPr>
          <a:lstStyle/>
          <a:p>
            <a:r>
              <a:rPr lang="en-PH" sz="1000" i="1" dirty="0">
                <a:solidFill>
                  <a:schemeClr val="accent1">
                    <a:lumMod val="75000"/>
                  </a:schemeClr>
                </a:solidFill>
                <a:latin typeface="Arial" panose="020B0604020202020204" pitchFamily="34" charset="0"/>
                <a:cs typeface="Arial" panose="020B0604020202020204" pitchFamily="34" charset="0"/>
              </a:rPr>
              <a:t>ESPEN Guidelines for Adult Parenteral Nutrition. Clin </a:t>
            </a:r>
            <a:r>
              <a:rPr lang="en-PH" sz="1000" i="1" dirty="0" err="1">
                <a:solidFill>
                  <a:schemeClr val="accent1">
                    <a:lumMod val="75000"/>
                  </a:schemeClr>
                </a:solidFill>
                <a:latin typeface="Arial" panose="020B0604020202020204" pitchFamily="34" charset="0"/>
                <a:cs typeface="Arial" panose="020B0604020202020204" pitchFamily="34" charset="0"/>
              </a:rPr>
              <a:t>Nutr</a:t>
            </a:r>
            <a:r>
              <a:rPr lang="en-PH" sz="1000" i="1" dirty="0">
                <a:solidFill>
                  <a:schemeClr val="accent1">
                    <a:lumMod val="75000"/>
                  </a:schemeClr>
                </a:solidFill>
                <a:latin typeface="Arial" panose="020B0604020202020204" pitchFamily="34" charset="0"/>
                <a:cs typeface="Arial" panose="020B0604020202020204" pitchFamily="34" charset="0"/>
              </a:rPr>
              <a:t> 2009;28:359-479.</a:t>
            </a:r>
            <a:endParaRPr lang="en-US" sz="1000" i="1" dirty="0">
              <a:solidFill>
                <a:schemeClr val="accent1">
                  <a:lumMod val="75000"/>
                </a:schemeClr>
              </a:solidFill>
              <a:latin typeface="Arial" panose="020B0604020202020204" pitchFamily="34" charset="0"/>
              <a:cs typeface="Arial" panose="020B0604020202020204" pitchFamily="34" charset="0"/>
            </a:endParaRPr>
          </a:p>
          <a:p>
            <a:r>
              <a:rPr lang="fr-FR" sz="1000" i="1" dirty="0" err="1">
                <a:solidFill>
                  <a:schemeClr val="accent1">
                    <a:lumMod val="75000"/>
                  </a:schemeClr>
                </a:solidFill>
                <a:latin typeface="Arial" panose="020B0604020202020204" pitchFamily="34" charset="0"/>
                <a:cs typeface="Arial" panose="020B0604020202020204" pitchFamily="34" charset="0"/>
              </a:rPr>
              <a:t>McClave</a:t>
            </a:r>
            <a:r>
              <a:rPr lang="fr-FR" sz="1000" i="1" dirty="0">
                <a:solidFill>
                  <a:schemeClr val="accent1">
                    <a:lumMod val="75000"/>
                  </a:schemeClr>
                </a:solidFill>
                <a:latin typeface="Arial" panose="020B0604020202020204" pitchFamily="34" charset="0"/>
                <a:cs typeface="Arial" panose="020B0604020202020204" pitchFamily="34" charset="0"/>
              </a:rPr>
              <a:t> SA, et al. </a:t>
            </a:r>
            <a:r>
              <a:rPr lang="en-PH" sz="1000" i="1" dirty="0">
                <a:solidFill>
                  <a:schemeClr val="accent1">
                    <a:lumMod val="75000"/>
                  </a:schemeClr>
                </a:solidFill>
                <a:latin typeface="Arial" panose="020B0604020202020204" pitchFamily="34" charset="0"/>
                <a:cs typeface="Arial" panose="020B0604020202020204" pitchFamily="34" charset="0"/>
              </a:rPr>
              <a:t>JPEN J </a:t>
            </a:r>
            <a:r>
              <a:rPr lang="en-PH" sz="1000" i="1" dirty="0" err="1">
                <a:solidFill>
                  <a:schemeClr val="accent1">
                    <a:lumMod val="75000"/>
                  </a:schemeClr>
                </a:solidFill>
                <a:latin typeface="Arial" panose="020B0604020202020204" pitchFamily="34" charset="0"/>
                <a:cs typeface="Arial" panose="020B0604020202020204" pitchFamily="34" charset="0"/>
              </a:rPr>
              <a:t>Parenter</a:t>
            </a:r>
            <a:r>
              <a:rPr lang="en-PH" sz="1000" i="1" dirty="0">
                <a:solidFill>
                  <a:schemeClr val="accent1">
                    <a:lumMod val="75000"/>
                  </a:schemeClr>
                </a:solidFill>
                <a:latin typeface="Arial" panose="020B0604020202020204" pitchFamily="34" charset="0"/>
                <a:cs typeface="Arial" panose="020B0604020202020204" pitchFamily="34" charset="0"/>
              </a:rPr>
              <a:t> Enteral </a:t>
            </a:r>
            <a:r>
              <a:rPr lang="en-PH" sz="1000" i="1" dirty="0" err="1">
                <a:solidFill>
                  <a:schemeClr val="accent1">
                    <a:lumMod val="75000"/>
                  </a:schemeClr>
                </a:solidFill>
                <a:latin typeface="Arial" panose="020B0604020202020204" pitchFamily="34" charset="0"/>
                <a:cs typeface="Arial" panose="020B0604020202020204" pitchFamily="34" charset="0"/>
              </a:rPr>
              <a:t>Nutr</a:t>
            </a:r>
            <a:r>
              <a:rPr lang="en-PH" sz="1000" i="1" dirty="0">
                <a:solidFill>
                  <a:schemeClr val="accent1">
                    <a:lumMod val="75000"/>
                  </a:schemeClr>
                </a:solidFill>
                <a:latin typeface="Arial" panose="020B0604020202020204" pitchFamily="34" charset="0"/>
                <a:cs typeface="Arial" panose="020B0604020202020204" pitchFamily="34" charset="0"/>
              </a:rPr>
              <a:t> 2009;33:277-316.</a:t>
            </a:r>
            <a:endParaRPr lang="en-US" sz="1000" i="1" dirty="0">
              <a:solidFill>
                <a:schemeClr val="accent1">
                  <a:lumMod val="75000"/>
                </a:schemeClr>
              </a:solidFill>
              <a:latin typeface="Arial" panose="020B0604020202020204" pitchFamily="34" charset="0"/>
              <a:cs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133600" y="290355"/>
            <a:ext cx="7924800" cy="1063625"/>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Acceso: nutrición parenteral </a:t>
            </a:r>
          </a:p>
        </p:txBody>
      </p:sp>
      <p:sp>
        <p:nvSpPr>
          <p:cNvPr id="26626" name="Content Placeholder 2"/>
          <p:cNvSpPr>
            <a:spLocks noGrp="1"/>
          </p:cNvSpPr>
          <p:nvPr>
            <p:ph idx="4294967295"/>
          </p:nvPr>
        </p:nvSpPr>
        <p:spPr>
          <a:xfrm>
            <a:off x="3352799" y="2095501"/>
            <a:ext cx="5728855" cy="2850572"/>
          </a:xfrm>
        </p:spPr>
        <p:txBody>
          <a:bodyPr/>
          <a:lstStyle/>
          <a:p>
            <a:pPr marL="341313" indent="-341313">
              <a:spcBef>
                <a:spcPct val="0"/>
              </a:spcBef>
              <a:spcAft>
                <a:spcPts val="600"/>
              </a:spcAft>
            </a:pPr>
            <a:r>
              <a:rPr lang="es-ES" dirty="0">
                <a:solidFill>
                  <a:srgbClr val="185BA1"/>
                </a:solidFill>
                <a:latin typeface="Arial" panose="020B0604020202020204" pitchFamily="34" charset="0"/>
                <a:ea typeface="ヒラギノ角ゴ Pro W3"/>
                <a:cs typeface="Arial" panose="020B0604020202020204" pitchFamily="34" charset="0"/>
              </a:rPr>
              <a:t>Acceso venoso central</a:t>
            </a:r>
            <a:br>
              <a:rPr lang="es-ES" dirty="0">
                <a:latin typeface="Arial" panose="020B0604020202020204" pitchFamily="34" charset="0"/>
                <a:ea typeface="ヒラギノ角ゴ Pro W3"/>
                <a:cs typeface="Arial" panose="020B0604020202020204" pitchFamily="34" charset="0"/>
              </a:rPr>
            </a:br>
            <a:r>
              <a:rPr lang="es-ES" dirty="0">
                <a:solidFill>
                  <a:srgbClr val="1969B5"/>
                </a:solidFill>
                <a:latin typeface="Arial" panose="020B0604020202020204" pitchFamily="34" charset="0"/>
                <a:ea typeface="ヒラギノ角ゴ Pro W3"/>
                <a:cs typeface="Arial" panose="020B0604020202020204" pitchFamily="34" charset="0"/>
              </a:rPr>
              <a:t>• </a:t>
            </a:r>
            <a:r>
              <a:rPr lang="es-ES" sz="2400" dirty="0">
                <a:solidFill>
                  <a:srgbClr val="1969B5"/>
                </a:solidFill>
                <a:latin typeface="Arial" panose="020B0604020202020204" pitchFamily="34" charset="0"/>
                <a:ea typeface="ヒラギノ角ゴ Pro W3"/>
                <a:cs typeface="Arial" panose="020B0604020202020204" pitchFamily="34" charset="0"/>
              </a:rPr>
              <a:t>A través de la vena cava superior</a:t>
            </a:r>
            <a:br>
              <a:rPr lang="es-ES" dirty="0">
                <a:solidFill>
                  <a:srgbClr val="1969B5"/>
                </a:solidFill>
                <a:latin typeface="Arial" panose="020B0604020202020204" pitchFamily="34" charset="0"/>
                <a:ea typeface="ヒラギノ角ゴ Pro W3"/>
                <a:cs typeface="Arial" panose="020B0604020202020204" pitchFamily="34" charset="0"/>
              </a:rPr>
            </a:br>
            <a:r>
              <a:rPr lang="es-ES" dirty="0">
                <a:solidFill>
                  <a:srgbClr val="1969B5"/>
                </a:solidFill>
                <a:latin typeface="Arial" panose="020B0604020202020204" pitchFamily="34" charset="0"/>
                <a:ea typeface="ヒラギノ角ゴ Pro W3"/>
                <a:cs typeface="Arial" panose="020B0604020202020204" pitchFamily="34" charset="0"/>
              </a:rPr>
              <a:t>	- </a:t>
            </a:r>
            <a:r>
              <a:rPr lang="es-ES" sz="2000" dirty="0">
                <a:solidFill>
                  <a:srgbClr val="1969B5"/>
                </a:solidFill>
                <a:latin typeface="Arial" panose="020B0604020202020204" pitchFamily="34" charset="0"/>
                <a:ea typeface="ヒラギノ角ゴ Pro W3"/>
                <a:cs typeface="Arial" panose="020B0604020202020204" pitchFamily="34" charset="0"/>
              </a:rPr>
              <a:t>Nutrición parenteral total (NPT)</a:t>
            </a:r>
            <a:br>
              <a:rPr lang="es-ES" sz="2000" dirty="0">
                <a:latin typeface="Arial" panose="020B0604020202020204" pitchFamily="34" charset="0"/>
                <a:ea typeface="ヒラギノ角ゴ Pro W3"/>
                <a:cs typeface="Arial" panose="020B0604020202020204" pitchFamily="34" charset="0"/>
              </a:rPr>
            </a:br>
            <a:endParaRPr lang="es-ES" sz="2000" dirty="0">
              <a:latin typeface="Arial" panose="020B0604020202020204" pitchFamily="34" charset="0"/>
              <a:ea typeface="ヒラギノ角ゴ Pro W3"/>
              <a:cs typeface="Arial" panose="020B0604020202020204" pitchFamily="34" charset="0"/>
            </a:endParaRPr>
          </a:p>
          <a:p>
            <a:pPr marL="341313" indent="-341313">
              <a:spcBef>
                <a:spcPct val="0"/>
              </a:spcBef>
              <a:spcAft>
                <a:spcPts val="600"/>
              </a:spcAft>
            </a:pPr>
            <a:r>
              <a:rPr lang="es-ES" dirty="0">
                <a:solidFill>
                  <a:srgbClr val="185BA1"/>
                </a:solidFill>
                <a:latin typeface="Arial" panose="020B0604020202020204" pitchFamily="34" charset="0"/>
                <a:ea typeface="ヒラギノ角ゴ Pro W3"/>
                <a:cs typeface="Arial" panose="020B0604020202020204" pitchFamily="34" charset="0"/>
              </a:rPr>
              <a:t>Acceso venoso periférico</a:t>
            </a:r>
            <a:br>
              <a:rPr lang="es-ES" dirty="0">
                <a:latin typeface="Arial" panose="020B0604020202020204" pitchFamily="34" charset="0"/>
                <a:ea typeface="ヒラギノ角ゴ Pro W3"/>
                <a:cs typeface="Arial" panose="020B0604020202020204" pitchFamily="34" charset="0"/>
              </a:rPr>
            </a:br>
            <a:r>
              <a:rPr lang="es-ES" dirty="0">
                <a:solidFill>
                  <a:srgbClr val="1969B5"/>
                </a:solidFill>
                <a:latin typeface="Arial" panose="020B0604020202020204" pitchFamily="34" charset="0"/>
                <a:ea typeface="ヒラギノ角ゴ Pro W3"/>
                <a:cs typeface="Arial" panose="020B0604020202020204" pitchFamily="34" charset="0"/>
              </a:rPr>
              <a:t>• </a:t>
            </a:r>
            <a:r>
              <a:rPr lang="es-ES" sz="2400" dirty="0">
                <a:solidFill>
                  <a:srgbClr val="1969B5"/>
                </a:solidFill>
                <a:latin typeface="Arial" panose="020B0604020202020204" pitchFamily="34" charset="0"/>
                <a:ea typeface="ヒラギノ角ゴ Pro W3"/>
                <a:cs typeface="Arial" panose="020B0604020202020204" pitchFamily="34" charset="0"/>
              </a:rPr>
              <a:t>A través de las venas periféricas</a:t>
            </a:r>
            <a:br>
              <a:rPr lang="es-ES" dirty="0">
                <a:solidFill>
                  <a:srgbClr val="1969B5"/>
                </a:solidFill>
                <a:latin typeface="Arial" panose="020B0604020202020204" pitchFamily="34" charset="0"/>
                <a:ea typeface="ヒラギノ角ゴ Pro W3"/>
                <a:cs typeface="Arial" panose="020B0604020202020204" pitchFamily="34" charset="0"/>
              </a:rPr>
            </a:br>
            <a:r>
              <a:rPr lang="es-ES" dirty="0">
                <a:solidFill>
                  <a:srgbClr val="1969B5"/>
                </a:solidFill>
                <a:latin typeface="Arial" panose="020B0604020202020204" pitchFamily="34" charset="0"/>
                <a:ea typeface="ヒラギノ角ゴ Pro W3"/>
                <a:cs typeface="Arial" panose="020B0604020202020204" pitchFamily="34" charset="0"/>
              </a:rPr>
              <a:t>	- </a:t>
            </a:r>
            <a:r>
              <a:rPr lang="es-ES" sz="2000" dirty="0">
                <a:solidFill>
                  <a:srgbClr val="1969B5"/>
                </a:solidFill>
                <a:latin typeface="Arial" panose="020B0604020202020204" pitchFamily="34" charset="0"/>
                <a:ea typeface="ヒラギノ角ゴ Pro W3"/>
                <a:cs typeface="Arial" panose="020B0604020202020204" pitchFamily="34" charset="0"/>
              </a:rPr>
              <a:t>Nutrición parenteral periférica</a:t>
            </a:r>
            <a:endParaRPr lang="en-PH" sz="2000" dirty="0">
              <a:solidFill>
                <a:srgbClr val="1969B5"/>
              </a:solidFill>
              <a:latin typeface="Arial" panose="020B0604020202020204" pitchFamily="34" charset="0"/>
              <a:ea typeface="ヒラギノ角ゴ Pro W3"/>
              <a:cs typeface="Arial" panose="020B0604020202020204" pitchFamily="34" charset="0"/>
            </a:endParaRPr>
          </a:p>
        </p:txBody>
      </p:sp>
      <p:sp>
        <p:nvSpPr>
          <p:cNvPr id="26627" name="Text Box 7"/>
          <p:cNvSpPr txBox="1">
            <a:spLocks noChangeArrowheads="1"/>
          </p:cNvSpPr>
          <p:nvPr/>
        </p:nvSpPr>
        <p:spPr bwMode="auto">
          <a:xfrm>
            <a:off x="3205595" y="5103670"/>
            <a:ext cx="2629246" cy="246221"/>
          </a:xfrm>
          <a:prstGeom prst="rect">
            <a:avLst/>
          </a:prstGeom>
          <a:noFill/>
          <a:ln w="9525">
            <a:noFill/>
            <a:miter lim="800000"/>
            <a:headEnd/>
            <a:tailEnd/>
          </a:ln>
        </p:spPr>
        <p:txBody>
          <a:bodyPr wrap="none">
            <a:spAutoFit/>
          </a:bodyPr>
          <a:lstStyle/>
          <a:p>
            <a:r>
              <a:rPr lang="fr-FR" sz="1000" i="1" dirty="0" err="1">
                <a:solidFill>
                  <a:schemeClr val="accent1">
                    <a:lumMod val="75000"/>
                  </a:schemeClr>
                </a:solidFill>
                <a:latin typeface="Arial" panose="020B0604020202020204" pitchFamily="34" charset="0"/>
                <a:cs typeface="Arial" panose="020B0604020202020204" pitchFamily="34" charset="0"/>
              </a:rPr>
              <a:t>Pittiruti</a:t>
            </a:r>
            <a:r>
              <a:rPr lang="fr-FR" sz="1000" i="1" dirty="0">
                <a:solidFill>
                  <a:schemeClr val="accent1">
                    <a:lumMod val="75000"/>
                  </a:schemeClr>
                </a:solidFill>
                <a:latin typeface="Arial" panose="020B0604020202020204" pitchFamily="34" charset="0"/>
                <a:cs typeface="Arial" panose="020B0604020202020204" pitchFamily="34" charset="0"/>
              </a:rPr>
              <a:t> M, et al. </a:t>
            </a:r>
            <a:r>
              <a:rPr lang="en-PH" sz="1000" i="1" dirty="0">
                <a:solidFill>
                  <a:schemeClr val="accent1">
                    <a:lumMod val="75000"/>
                  </a:schemeClr>
                </a:solidFill>
                <a:latin typeface="Arial" panose="020B0604020202020204" pitchFamily="34" charset="0"/>
                <a:cs typeface="Arial" panose="020B0604020202020204" pitchFamily="34" charset="0"/>
              </a:rPr>
              <a:t>Clin </a:t>
            </a:r>
            <a:r>
              <a:rPr lang="en-PH" sz="1000" i="1" dirty="0" err="1">
                <a:solidFill>
                  <a:schemeClr val="accent1">
                    <a:lumMod val="75000"/>
                  </a:schemeClr>
                </a:solidFill>
                <a:latin typeface="Arial" panose="020B0604020202020204" pitchFamily="34" charset="0"/>
                <a:cs typeface="Arial" panose="020B0604020202020204" pitchFamily="34" charset="0"/>
              </a:rPr>
              <a:t>Nutr</a:t>
            </a:r>
            <a:r>
              <a:rPr lang="en-PH" sz="1000" i="1" dirty="0">
                <a:solidFill>
                  <a:schemeClr val="accent1">
                    <a:lumMod val="75000"/>
                  </a:schemeClr>
                </a:solidFill>
                <a:latin typeface="Arial" panose="020B0604020202020204" pitchFamily="34" charset="0"/>
                <a:cs typeface="Arial" panose="020B0604020202020204" pitchFamily="34" charset="0"/>
              </a:rPr>
              <a:t> 2009;28:365-377.</a:t>
            </a:r>
            <a:endParaRPr lang="en-US" sz="1000" i="1" dirty="0">
              <a:solidFill>
                <a:schemeClr val="accent1">
                  <a:lumMod val="75000"/>
                </a:schemeClr>
              </a:solidFill>
              <a:latin typeface="Arial" panose="020B0604020202020204" pitchFamily="34" charset="0"/>
              <a:cs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4294967295"/>
          </p:nvPr>
        </p:nvSpPr>
        <p:spPr>
          <a:xfrm>
            <a:off x="6596207" y="2434358"/>
            <a:ext cx="5187083" cy="2590800"/>
          </a:xfrm>
        </p:spPr>
        <p:txBody>
          <a:bodyPr/>
          <a:lstStyle/>
          <a:p>
            <a:pPr marL="342900" indent="-342900">
              <a:buNone/>
            </a:pPr>
            <a:r>
              <a:rPr lang="en-PH" dirty="0">
                <a:solidFill>
                  <a:srgbClr val="1969B5"/>
                </a:solidFill>
                <a:latin typeface="Arial" panose="020B0604020202020204" pitchFamily="34" charset="0"/>
                <a:ea typeface="ヒラギノ角ゴ Pro W3"/>
                <a:cs typeface="Arial" panose="020B0604020202020204" pitchFamily="34" charset="0"/>
              </a:rPr>
              <a:t>Uso para soluciones con:</a:t>
            </a:r>
          </a:p>
          <a:p>
            <a:pPr marL="252000" indent="-270000"/>
            <a:r>
              <a:rPr lang="en-PH" sz="2400" dirty="0">
                <a:solidFill>
                  <a:srgbClr val="1969B5"/>
                </a:solidFill>
                <a:latin typeface="Arial" panose="020B0604020202020204" pitchFamily="34" charset="0"/>
                <a:ea typeface="ヒラギノ角ゴ Pro W3"/>
                <a:cs typeface="Arial" panose="020B0604020202020204" pitchFamily="34" charset="0"/>
              </a:rPr>
              <a:t>5 &lt; pH ó pH &gt; 9</a:t>
            </a:r>
          </a:p>
          <a:p>
            <a:pPr marL="252000" indent="-270000"/>
            <a:r>
              <a:rPr lang="en-PH" sz="2400" dirty="0">
                <a:solidFill>
                  <a:srgbClr val="1969B5"/>
                </a:solidFill>
                <a:latin typeface="Arial" panose="020B0604020202020204" pitchFamily="34" charset="0"/>
                <a:ea typeface="ヒラギノ角ゴ Pro W3"/>
                <a:cs typeface="Arial" panose="020B0604020202020204" pitchFamily="34" charset="0"/>
              </a:rPr>
              <a:t>Medicamentos</a:t>
            </a:r>
            <a:br>
              <a:rPr lang="en-PH" sz="2400" dirty="0">
                <a:solidFill>
                  <a:srgbClr val="1969B5"/>
                </a:solidFill>
                <a:latin typeface="Arial" panose="020B0604020202020204" pitchFamily="34" charset="0"/>
                <a:ea typeface="ヒラギノ角ゴ Pro W3"/>
                <a:cs typeface="Arial" panose="020B0604020202020204" pitchFamily="34" charset="0"/>
              </a:rPr>
            </a:br>
            <a:r>
              <a:rPr lang="en-PH" sz="2400" dirty="0">
                <a:solidFill>
                  <a:srgbClr val="1969B5"/>
                </a:solidFill>
                <a:latin typeface="Arial" panose="020B0604020202020204" pitchFamily="34" charset="0"/>
                <a:ea typeface="ヒラギノ角ゴ Pro W3"/>
                <a:cs typeface="Arial" panose="020B0604020202020204" pitchFamily="34" charset="0"/>
              </a:rPr>
              <a:t>&gt; 500 mOsm/L</a:t>
            </a:r>
          </a:p>
          <a:p>
            <a:pPr marL="252000" indent="-270000"/>
            <a:r>
              <a:rPr lang="en-PH" sz="2400" dirty="0">
                <a:solidFill>
                  <a:srgbClr val="1969B5"/>
                </a:solidFill>
                <a:latin typeface="Arial" panose="020B0604020202020204" pitchFamily="34" charset="0"/>
                <a:ea typeface="ヒラギノ角ゴ Pro W3"/>
                <a:cs typeface="Arial" panose="020B0604020202020204" pitchFamily="34" charset="0"/>
              </a:rPr>
              <a:t>Soluciones de Nutrición Parenteral</a:t>
            </a:r>
            <a:br>
              <a:rPr lang="en-PH" sz="2400" dirty="0">
                <a:solidFill>
                  <a:srgbClr val="1969B5"/>
                </a:solidFill>
                <a:latin typeface="Arial" panose="020B0604020202020204" pitchFamily="34" charset="0"/>
                <a:ea typeface="ヒラギノ角ゴ Pro W3"/>
                <a:cs typeface="Arial" panose="020B0604020202020204" pitchFamily="34" charset="0"/>
              </a:rPr>
            </a:br>
            <a:r>
              <a:rPr lang="en-PH" sz="2400" dirty="0">
                <a:solidFill>
                  <a:srgbClr val="1969B5"/>
                </a:solidFill>
                <a:latin typeface="Arial" panose="020B0604020202020204" pitchFamily="34" charset="0"/>
                <a:ea typeface="ヒラギノ角ゴ Pro W3"/>
                <a:cs typeface="Arial" panose="020B0604020202020204" pitchFamily="34" charset="0"/>
              </a:rPr>
              <a:t>&gt; 850 mOsm/L</a:t>
            </a:r>
          </a:p>
          <a:p>
            <a:pPr marL="342900" indent="-342900">
              <a:buNone/>
            </a:pPr>
            <a:endParaRPr lang="en-PH" sz="2600" dirty="0">
              <a:latin typeface="Arial" panose="020B0604020202020204" pitchFamily="34" charset="0"/>
              <a:ea typeface="ヒラギノ角ゴ Pro W3"/>
              <a:cs typeface="Arial" panose="020B0604020202020204" pitchFamily="34" charset="0"/>
            </a:endParaRPr>
          </a:p>
        </p:txBody>
      </p:sp>
      <p:sp>
        <p:nvSpPr>
          <p:cNvPr id="28674" name="Text Box 7"/>
          <p:cNvSpPr txBox="1">
            <a:spLocks noChangeArrowheads="1"/>
          </p:cNvSpPr>
          <p:nvPr/>
        </p:nvSpPr>
        <p:spPr bwMode="auto">
          <a:xfrm>
            <a:off x="2019300" y="5856707"/>
            <a:ext cx="2629246" cy="246221"/>
          </a:xfrm>
          <a:prstGeom prst="rect">
            <a:avLst/>
          </a:prstGeom>
          <a:noFill/>
          <a:ln w="9525">
            <a:noFill/>
            <a:miter lim="800000"/>
            <a:headEnd/>
            <a:tailEnd/>
          </a:ln>
        </p:spPr>
        <p:txBody>
          <a:bodyPr wrap="none">
            <a:spAutoFit/>
          </a:bodyPr>
          <a:lstStyle/>
          <a:p>
            <a:r>
              <a:rPr lang="fr-FR" sz="1000" i="1" dirty="0" err="1">
                <a:solidFill>
                  <a:schemeClr val="accent1">
                    <a:lumMod val="75000"/>
                  </a:schemeClr>
                </a:solidFill>
                <a:latin typeface="Arial" panose="020B0604020202020204" pitchFamily="34" charset="0"/>
                <a:cs typeface="Arial" panose="020B0604020202020204" pitchFamily="34" charset="0"/>
              </a:rPr>
              <a:t>Pittiruti</a:t>
            </a:r>
            <a:r>
              <a:rPr lang="fr-FR" sz="1000" i="1" dirty="0">
                <a:solidFill>
                  <a:schemeClr val="accent1">
                    <a:lumMod val="75000"/>
                  </a:schemeClr>
                </a:solidFill>
                <a:latin typeface="Arial" panose="020B0604020202020204" pitchFamily="34" charset="0"/>
                <a:cs typeface="Arial" panose="020B0604020202020204" pitchFamily="34" charset="0"/>
              </a:rPr>
              <a:t> M, et al. </a:t>
            </a:r>
            <a:r>
              <a:rPr lang="en-PH" sz="1000" i="1" dirty="0">
                <a:solidFill>
                  <a:schemeClr val="accent1">
                    <a:lumMod val="75000"/>
                  </a:schemeClr>
                </a:solidFill>
                <a:latin typeface="Arial" panose="020B0604020202020204" pitchFamily="34" charset="0"/>
                <a:cs typeface="Arial" panose="020B0604020202020204" pitchFamily="34" charset="0"/>
              </a:rPr>
              <a:t>Clin </a:t>
            </a:r>
            <a:r>
              <a:rPr lang="en-PH" sz="1000" i="1" dirty="0" err="1">
                <a:solidFill>
                  <a:schemeClr val="accent1">
                    <a:lumMod val="75000"/>
                  </a:schemeClr>
                </a:solidFill>
                <a:latin typeface="Arial" panose="020B0604020202020204" pitchFamily="34" charset="0"/>
                <a:cs typeface="Arial" panose="020B0604020202020204" pitchFamily="34" charset="0"/>
              </a:rPr>
              <a:t>Nutr</a:t>
            </a:r>
            <a:r>
              <a:rPr lang="en-PH" sz="1000" i="1" dirty="0">
                <a:solidFill>
                  <a:schemeClr val="accent1">
                    <a:lumMod val="75000"/>
                  </a:schemeClr>
                </a:solidFill>
                <a:latin typeface="Arial" panose="020B0604020202020204" pitchFamily="34" charset="0"/>
                <a:cs typeface="Arial" panose="020B0604020202020204" pitchFamily="34" charset="0"/>
              </a:rPr>
              <a:t> 2009;28:365-377.</a:t>
            </a:r>
            <a:endParaRPr lang="en-US" sz="1000" i="1" dirty="0">
              <a:solidFill>
                <a:schemeClr val="accent1">
                  <a:lumMod val="75000"/>
                </a:schemeClr>
              </a:solidFill>
              <a:latin typeface="Arial" panose="020B0604020202020204" pitchFamily="34" charset="0"/>
              <a:cs typeface="Arial" panose="020B0604020202020204" pitchFamily="34" charset="0"/>
            </a:endParaRPr>
          </a:p>
        </p:txBody>
      </p:sp>
      <p:sp>
        <p:nvSpPr>
          <p:cNvPr id="28675" name="TextBox 6"/>
          <p:cNvSpPr txBox="1">
            <a:spLocks noChangeArrowheads="1"/>
          </p:cNvSpPr>
          <p:nvPr/>
        </p:nvSpPr>
        <p:spPr bwMode="auto">
          <a:xfrm>
            <a:off x="1956816" y="4732770"/>
            <a:ext cx="4343400" cy="584776"/>
          </a:xfrm>
          <a:prstGeom prst="rect">
            <a:avLst/>
          </a:prstGeom>
          <a:noFill/>
          <a:ln w="9525">
            <a:noFill/>
            <a:miter lim="800000"/>
            <a:headEnd/>
            <a:tailEnd/>
          </a:ln>
        </p:spPr>
        <p:txBody>
          <a:bodyPr wrap="square">
            <a:spAutoFit/>
          </a:bodyPr>
          <a:lstStyle/>
          <a:p>
            <a:pPr algn="ctr"/>
            <a:r>
              <a:rPr lang="en-US" sz="1600" b="1" dirty="0">
                <a:solidFill>
                  <a:srgbClr val="1969B5"/>
                </a:solidFill>
                <a:latin typeface="Arial" panose="020B0604020202020204" pitchFamily="34" charset="0"/>
                <a:cs typeface="Arial" panose="020B0604020202020204" pitchFamily="34" charset="0"/>
              </a:rPr>
              <a:t>Los </a:t>
            </a:r>
            <a:r>
              <a:rPr lang="en-US" sz="1600" b="1" dirty="0" err="1">
                <a:solidFill>
                  <a:srgbClr val="1969B5"/>
                </a:solidFill>
                <a:latin typeface="Arial" panose="020B0604020202020204" pitchFamily="34" charset="0"/>
                <a:cs typeface="Arial" panose="020B0604020202020204" pitchFamily="34" charset="0"/>
              </a:rPr>
              <a:t>catéteres</a:t>
            </a:r>
            <a:r>
              <a:rPr lang="en-US" sz="1600" b="1" dirty="0">
                <a:solidFill>
                  <a:srgbClr val="1969B5"/>
                </a:solidFill>
                <a:latin typeface="Arial" panose="020B0604020202020204" pitchFamily="34" charset="0"/>
                <a:cs typeface="Arial" panose="020B0604020202020204" pitchFamily="34" charset="0"/>
              </a:rPr>
              <a:t> </a:t>
            </a:r>
            <a:r>
              <a:rPr lang="en-US" sz="1600" b="1" dirty="0" err="1">
                <a:solidFill>
                  <a:srgbClr val="1969B5"/>
                </a:solidFill>
                <a:latin typeface="Arial" panose="020B0604020202020204" pitchFamily="34" charset="0"/>
                <a:cs typeface="Arial" panose="020B0604020202020204" pitchFamily="34" charset="0"/>
              </a:rPr>
              <a:t>venosos</a:t>
            </a:r>
            <a:r>
              <a:rPr lang="en-US" sz="1600" b="1" dirty="0">
                <a:solidFill>
                  <a:srgbClr val="1969B5"/>
                </a:solidFill>
                <a:latin typeface="Arial" panose="020B0604020202020204" pitchFamily="34" charset="0"/>
                <a:cs typeface="Arial" panose="020B0604020202020204" pitchFamily="34" charset="0"/>
              </a:rPr>
              <a:t> </a:t>
            </a:r>
            <a:r>
              <a:rPr lang="en-US" sz="1600" b="1" dirty="0" err="1">
                <a:solidFill>
                  <a:srgbClr val="1969B5"/>
                </a:solidFill>
                <a:latin typeface="Arial" panose="020B0604020202020204" pitchFamily="34" charset="0"/>
                <a:cs typeface="Arial" panose="020B0604020202020204" pitchFamily="34" charset="0"/>
              </a:rPr>
              <a:t>centrales</a:t>
            </a:r>
            <a:r>
              <a:rPr lang="en-US" sz="1600" b="1" dirty="0">
                <a:solidFill>
                  <a:srgbClr val="1969B5"/>
                </a:solidFill>
                <a:latin typeface="Arial" panose="020B0604020202020204" pitchFamily="34" charset="0"/>
                <a:cs typeface="Arial" panose="020B0604020202020204" pitchFamily="34" charset="0"/>
              </a:rPr>
              <a:t> son</a:t>
            </a:r>
            <a:br>
              <a:rPr lang="en-US" sz="1600" b="1" dirty="0">
                <a:solidFill>
                  <a:srgbClr val="1969B5"/>
                </a:solidFill>
                <a:latin typeface="Arial" panose="020B0604020202020204" pitchFamily="34" charset="0"/>
                <a:cs typeface="Arial" panose="020B0604020202020204" pitchFamily="34" charset="0"/>
              </a:rPr>
            </a:br>
            <a:r>
              <a:rPr lang="en-US" sz="1600" b="1" dirty="0" err="1">
                <a:solidFill>
                  <a:srgbClr val="1969B5"/>
                </a:solidFill>
                <a:latin typeface="Arial" panose="020B0604020202020204" pitchFamily="34" charset="0"/>
                <a:cs typeface="Arial" panose="020B0604020202020204" pitchFamily="34" charset="0"/>
              </a:rPr>
              <a:t>colocados</a:t>
            </a:r>
            <a:r>
              <a:rPr lang="en-US" sz="1600" b="1" dirty="0">
                <a:solidFill>
                  <a:srgbClr val="1969B5"/>
                </a:solidFill>
                <a:latin typeface="Arial" panose="020B0604020202020204" pitchFamily="34" charset="0"/>
                <a:cs typeface="Arial" panose="020B0604020202020204" pitchFamily="34" charset="0"/>
              </a:rPr>
              <a:t> en </a:t>
            </a:r>
            <a:r>
              <a:rPr lang="en-US" sz="1600" b="1" dirty="0" err="1">
                <a:solidFill>
                  <a:srgbClr val="1969B5"/>
                </a:solidFill>
                <a:latin typeface="Arial" panose="020B0604020202020204" pitchFamily="34" charset="0"/>
                <a:cs typeface="Arial" panose="020B0604020202020204" pitchFamily="34" charset="0"/>
              </a:rPr>
              <a:t>venas</a:t>
            </a:r>
            <a:r>
              <a:rPr lang="en-US" sz="1600" b="1" dirty="0">
                <a:solidFill>
                  <a:srgbClr val="1969B5"/>
                </a:solidFill>
                <a:latin typeface="Arial" panose="020B0604020202020204" pitchFamily="34" charset="0"/>
                <a:cs typeface="Arial" panose="020B0604020202020204" pitchFamily="34" charset="0"/>
              </a:rPr>
              <a:t> de </a:t>
            </a:r>
            <a:r>
              <a:rPr lang="en-US" sz="1600" b="1" dirty="0" err="1">
                <a:solidFill>
                  <a:srgbClr val="1969B5"/>
                </a:solidFill>
                <a:latin typeface="Arial" panose="020B0604020202020204" pitchFamily="34" charset="0"/>
                <a:cs typeface="Arial" panose="020B0604020202020204" pitchFamily="34" charset="0"/>
              </a:rPr>
              <a:t>gran</a:t>
            </a:r>
            <a:r>
              <a:rPr lang="en-US" sz="1600" b="1" dirty="0">
                <a:solidFill>
                  <a:srgbClr val="1969B5"/>
                </a:solidFill>
                <a:latin typeface="Arial" panose="020B0604020202020204" pitchFamily="34" charset="0"/>
                <a:cs typeface="Arial" panose="020B0604020202020204" pitchFamily="34" charset="0"/>
              </a:rPr>
              <a:t> </a:t>
            </a:r>
            <a:r>
              <a:rPr lang="en-US" sz="1600" b="1" dirty="0" err="1">
                <a:solidFill>
                  <a:srgbClr val="1969B5"/>
                </a:solidFill>
                <a:latin typeface="Arial" panose="020B0604020202020204" pitchFamily="34" charset="0"/>
                <a:cs typeface="Arial" panose="020B0604020202020204" pitchFamily="34" charset="0"/>
              </a:rPr>
              <a:t>tamaño</a:t>
            </a:r>
            <a:endParaRPr lang="en-US" sz="1600" b="1" dirty="0">
              <a:solidFill>
                <a:srgbClr val="1969B5"/>
              </a:solidFill>
              <a:latin typeface="Arial" panose="020B0604020202020204" pitchFamily="34" charset="0"/>
              <a:cs typeface="Arial" panose="020B0604020202020204" pitchFamily="34" charset="0"/>
            </a:endParaRPr>
          </a:p>
        </p:txBody>
      </p:sp>
      <p:sp>
        <p:nvSpPr>
          <p:cNvPr id="28678" name="Rectangle 2"/>
          <p:cNvSpPr>
            <a:spLocks noGrp="1" noChangeArrowheads="1"/>
          </p:cNvSpPr>
          <p:nvPr>
            <p:ph type="title"/>
          </p:nvPr>
        </p:nvSpPr>
        <p:spPr>
          <a:xfrm>
            <a:off x="2019300" y="231776"/>
            <a:ext cx="8153400" cy="1063625"/>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Acceso venoso central</a:t>
            </a:r>
          </a:p>
        </p:txBody>
      </p:sp>
      <p:pic>
        <p:nvPicPr>
          <p:cNvPr id="8" name="Picture 7" descr="Untitled-21.jpg"/>
          <p:cNvPicPr>
            <a:picLocks noChangeAspect="1"/>
          </p:cNvPicPr>
          <p:nvPr/>
        </p:nvPicPr>
        <p:blipFill>
          <a:blip r:embed="rId3"/>
          <a:stretch>
            <a:fillRect/>
          </a:stretch>
        </p:blipFill>
        <p:spPr>
          <a:xfrm>
            <a:off x="1981200" y="2209580"/>
            <a:ext cx="4319016" cy="2578608"/>
          </a:xfrm>
          <a:prstGeom prst="rect">
            <a:avLst/>
          </a:prstGeom>
          <a:ln>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4294967295"/>
          </p:nvPr>
        </p:nvSpPr>
        <p:spPr>
          <a:xfrm>
            <a:off x="1409700" y="2324100"/>
            <a:ext cx="5867400" cy="2971800"/>
          </a:xfrm>
        </p:spPr>
        <p:txBody>
          <a:bodyPr>
            <a:normAutofit/>
          </a:bodyPr>
          <a:lstStyle/>
          <a:p>
            <a:pPr marL="341313" indent="-341313">
              <a:lnSpc>
                <a:spcPts val="3560"/>
              </a:lnSpc>
            </a:pPr>
            <a:r>
              <a:rPr lang="es-CO" sz="2400" dirty="0">
                <a:solidFill>
                  <a:srgbClr val="1969B5"/>
                </a:solidFill>
                <a:latin typeface="Arial" panose="020B0604020202020204" pitchFamily="34" charset="0"/>
                <a:ea typeface="ヒラギノ角ゴ Pro W3"/>
                <a:cs typeface="Arial" panose="020B0604020202020204" pitchFamily="34" charset="0"/>
              </a:rPr>
              <a:t>Es preferida la vena subclavia</a:t>
            </a:r>
          </a:p>
          <a:p>
            <a:pPr marL="341313" indent="-341313">
              <a:lnSpc>
                <a:spcPts val="3560"/>
              </a:lnSpc>
            </a:pPr>
            <a:r>
              <a:rPr lang="es-CO" sz="2400" dirty="0">
                <a:solidFill>
                  <a:srgbClr val="1969B5"/>
                </a:solidFill>
                <a:latin typeface="Arial" panose="020B0604020202020204" pitchFamily="34" charset="0"/>
                <a:ea typeface="ヒラギノ角ゴ Pro W3"/>
                <a:cs typeface="Arial" panose="020B0604020202020204" pitchFamily="34" charset="0"/>
              </a:rPr>
              <a:t>Catéteres de corta y media duración</a:t>
            </a:r>
          </a:p>
          <a:p>
            <a:pPr marL="741363" lvl="1" indent="-341313">
              <a:lnSpc>
                <a:spcPts val="3560"/>
              </a:lnSpc>
              <a:buSzPct val="90000"/>
              <a:buFont typeface="Arial"/>
              <a:buChar char="•"/>
            </a:pPr>
            <a:r>
              <a:rPr lang="es-CO" dirty="0">
                <a:solidFill>
                  <a:srgbClr val="1969B5"/>
                </a:solidFill>
                <a:latin typeface="Arial" panose="020B0604020202020204" pitchFamily="34" charset="0"/>
                <a:ea typeface="ヒラギノ角ゴ Pro W3"/>
                <a:cs typeface="Arial" panose="020B0604020202020204" pitchFamily="34" charset="0"/>
              </a:rPr>
              <a:t>Sin-túnel, percutáneos</a:t>
            </a:r>
          </a:p>
          <a:p>
            <a:pPr marL="741363" lvl="1" indent="-341313">
              <a:lnSpc>
                <a:spcPts val="3560"/>
              </a:lnSpc>
              <a:buSzPct val="90000"/>
              <a:buFont typeface="Arial"/>
              <a:buChar char="•"/>
            </a:pPr>
            <a:r>
              <a:rPr lang="es-CO" dirty="0">
                <a:solidFill>
                  <a:srgbClr val="1969B5"/>
                </a:solidFill>
                <a:latin typeface="Arial" panose="020B0604020202020204" pitchFamily="34" charset="0"/>
                <a:ea typeface="ヒラギノ角ゴ Pro W3"/>
                <a:cs typeface="Arial" panose="020B0604020202020204" pitchFamily="34" charset="0"/>
              </a:rPr>
              <a:t>Catéter Central de Inserción Periférica</a:t>
            </a:r>
          </a:p>
        </p:txBody>
      </p:sp>
      <p:sp>
        <p:nvSpPr>
          <p:cNvPr id="30722" name="Text Box 12"/>
          <p:cNvSpPr txBox="1">
            <a:spLocks noChangeArrowheads="1"/>
          </p:cNvSpPr>
          <p:nvPr/>
        </p:nvSpPr>
        <p:spPr bwMode="auto">
          <a:xfrm>
            <a:off x="7277100" y="5189901"/>
            <a:ext cx="2667000" cy="830997"/>
          </a:xfrm>
          <a:prstGeom prst="rect">
            <a:avLst/>
          </a:prstGeom>
          <a:noFill/>
          <a:ln w="9525">
            <a:noFill/>
            <a:miter lim="800000"/>
            <a:headEnd/>
            <a:tailEnd/>
          </a:ln>
        </p:spPr>
        <p:txBody>
          <a:bodyPr wrap="square">
            <a:spAutoFit/>
          </a:bodyPr>
          <a:lstStyle/>
          <a:p>
            <a:pPr algn="ctr"/>
            <a:r>
              <a:rPr lang="es-CO" sz="1600" b="1" dirty="0">
                <a:solidFill>
                  <a:srgbClr val="1969B5"/>
                </a:solidFill>
                <a:latin typeface="Arial" panose="020B0604020202020204" pitchFamily="34" charset="0"/>
                <a:cs typeface="Arial" panose="020B0604020202020204" pitchFamily="34" charset="0"/>
              </a:rPr>
              <a:t>CCIP interfiere con el uso</a:t>
            </a:r>
          </a:p>
          <a:p>
            <a:pPr algn="ctr"/>
            <a:r>
              <a:rPr lang="es-CO" sz="1600" b="1" dirty="0">
                <a:solidFill>
                  <a:srgbClr val="1969B5"/>
                </a:solidFill>
                <a:latin typeface="Arial" panose="020B0604020202020204" pitchFamily="34" charset="0"/>
                <a:cs typeface="Arial" panose="020B0604020202020204" pitchFamily="34" charset="0"/>
              </a:rPr>
              <a:t>de la mano en la que se inserta</a:t>
            </a:r>
          </a:p>
        </p:txBody>
      </p:sp>
      <p:pic>
        <p:nvPicPr>
          <p:cNvPr id="30723" name="S6-SLD10.jpg" descr="/GaryBDaMan/ScreenPlay 2010/TNT3.0-2010/TNT30-WORKING FILES 080210/Session 6 - 7/S6-SLD10.jpg"/>
          <p:cNvPicPr>
            <a:picLocks noChangeAspect="1"/>
          </p:cNvPicPr>
          <p:nvPr/>
        </p:nvPicPr>
        <p:blipFill>
          <a:blip r:embed="rId3"/>
          <a:srcRect l="26270" r="22694"/>
          <a:stretch>
            <a:fillRect/>
          </a:stretch>
        </p:blipFill>
        <p:spPr bwMode="auto">
          <a:xfrm>
            <a:off x="7277100" y="1684700"/>
            <a:ext cx="2667000" cy="3394075"/>
          </a:xfrm>
          <a:prstGeom prst="rect">
            <a:avLst/>
          </a:prstGeom>
          <a:noFill/>
          <a:ln w="9525">
            <a:noFill/>
            <a:miter lim="800000"/>
            <a:headEnd/>
            <a:tailEnd/>
          </a:ln>
        </p:spPr>
      </p:pic>
      <p:sp>
        <p:nvSpPr>
          <p:cNvPr id="30724" name="Text Box 7"/>
          <p:cNvSpPr txBox="1">
            <a:spLocks noChangeArrowheads="1"/>
          </p:cNvSpPr>
          <p:nvPr/>
        </p:nvSpPr>
        <p:spPr bwMode="auto">
          <a:xfrm>
            <a:off x="1409700" y="6020898"/>
            <a:ext cx="3616696" cy="307777"/>
          </a:xfrm>
          <a:prstGeom prst="rect">
            <a:avLst/>
          </a:prstGeom>
          <a:noFill/>
          <a:ln w="9525">
            <a:noFill/>
            <a:miter lim="800000"/>
            <a:headEnd/>
            <a:tailEnd/>
          </a:ln>
        </p:spPr>
        <p:txBody>
          <a:bodyPr wrap="none">
            <a:spAutoFit/>
          </a:bodyPr>
          <a:lstStyle/>
          <a:p>
            <a:pPr algn="r"/>
            <a:r>
              <a:rPr lang="es-CO" sz="1400" i="1" dirty="0">
                <a:solidFill>
                  <a:schemeClr val="accent1">
                    <a:lumMod val="75000"/>
                  </a:schemeClr>
                </a:solidFill>
                <a:latin typeface="Arial" panose="020B0604020202020204" pitchFamily="34" charset="0"/>
                <a:cs typeface="Arial" panose="020B0604020202020204" pitchFamily="34" charset="0"/>
              </a:rPr>
              <a:t>Pittiruti M, et al. Clin Nutr 2009;28:365-377.</a:t>
            </a:r>
          </a:p>
        </p:txBody>
      </p:sp>
      <p:sp>
        <p:nvSpPr>
          <p:cNvPr id="30725" name="Rectangle 2"/>
          <p:cNvSpPr>
            <a:spLocks noGrp="1" noChangeArrowheads="1"/>
          </p:cNvSpPr>
          <p:nvPr>
            <p:ph type="title"/>
          </p:nvPr>
        </p:nvSpPr>
        <p:spPr>
          <a:xfrm>
            <a:off x="2019300" y="479426"/>
            <a:ext cx="8153400" cy="1063625"/>
          </a:xfrm>
        </p:spPr>
        <p:txBody>
          <a:bodyPr/>
          <a:lstStyle/>
          <a:p>
            <a:pPr algn="ctr"/>
            <a:r>
              <a:rPr lang="es-CO" sz="3200" b="1" dirty="0">
                <a:solidFill>
                  <a:srgbClr val="0070C0"/>
                </a:solidFill>
                <a:latin typeface="Arial" panose="020B0604020202020204" pitchFamily="34" charset="0"/>
                <a:ea typeface="ヒラギノ角ゴ Pro W3"/>
                <a:cs typeface="Arial" panose="020B0604020202020204" pitchFamily="34" charset="0"/>
              </a:rPr>
              <a:t>Sitios de acceso del catéter venoso central Y catéteres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3E0112F-DA98-4A2D-91E8-5A79177D4A0F}"/>
              </a:ext>
            </a:extLst>
          </p:cNvPr>
          <p:cNvPicPr>
            <a:picLocks noChangeAspect="1"/>
          </p:cNvPicPr>
          <p:nvPr/>
        </p:nvPicPr>
        <p:blipFill>
          <a:blip r:embed="rId3"/>
          <a:stretch>
            <a:fillRect/>
          </a:stretch>
        </p:blipFill>
        <p:spPr>
          <a:xfrm>
            <a:off x="3294680" y="1516129"/>
            <a:ext cx="7875664" cy="4430061"/>
          </a:xfrm>
          <a:prstGeom prst="rect">
            <a:avLst/>
          </a:prstGeom>
        </p:spPr>
      </p:pic>
      <p:sp>
        <p:nvSpPr>
          <p:cNvPr id="32769" name="Content Placeholder 2"/>
          <p:cNvSpPr>
            <a:spLocks noGrp="1"/>
          </p:cNvSpPr>
          <p:nvPr>
            <p:ph idx="4294967295"/>
          </p:nvPr>
        </p:nvSpPr>
        <p:spPr>
          <a:xfrm>
            <a:off x="2251363" y="2386155"/>
            <a:ext cx="4791075" cy="3266499"/>
          </a:xfrm>
        </p:spPr>
        <p:txBody>
          <a:bodyPr/>
          <a:lstStyle/>
          <a:p>
            <a:pPr marL="342900" indent="-342900">
              <a:spcBef>
                <a:spcPct val="0"/>
              </a:spcBef>
              <a:spcAft>
                <a:spcPts val="600"/>
              </a:spcAft>
            </a:pPr>
            <a:r>
              <a:rPr lang="es-CO" sz="2400" dirty="0">
                <a:solidFill>
                  <a:srgbClr val="1969B5"/>
                </a:solidFill>
                <a:latin typeface="Arial" panose="020B0604020202020204" pitchFamily="34" charset="0"/>
                <a:ea typeface="ヒラギノ角ゴ Pro W3"/>
                <a:cs typeface="Arial" panose="020B0604020202020204" pitchFamily="34" charset="0"/>
              </a:rPr>
              <a:t>Más comunes en pacientes críticamente enfermos</a:t>
            </a:r>
          </a:p>
          <a:p>
            <a:pPr marL="342900" indent="-342900">
              <a:spcBef>
                <a:spcPct val="0"/>
              </a:spcBef>
              <a:spcAft>
                <a:spcPts val="600"/>
              </a:spcAft>
            </a:pPr>
            <a:r>
              <a:rPr lang="es-CO" sz="2400" dirty="0">
                <a:solidFill>
                  <a:srgbClr val="1969B5"/>
                </a:solidFill>
                <a:latin typeface="Arial" panose="020B0604020202020204" pitchFamily="34" charset="0"/>
                <a:ea typeface="ヒラギノ角ゴ Pro W3"/>
                <a:cs typeface="Arial" panose="020B0604020202020204" pitchFamily="34" charset="0"/>
              </a:rPr>
              <a:t>Suministro de glucosa</a:t>
            </a:r>
          </a:p>
          <a:p>
            <a:pPr marL="742950" lvl="1" indent="-285750">
              <a:spcBef>
                <a:spcPct val="0"/>
              </a:spcBef>
              <a:spcAft>
                <a:spcPts val="600"/>
              </a:spcAft>
              <a:buFont typeface="Arial"/>
              <a:buChar char="•"/>
            </a:pPr>
            <a:r>
              <a:rPr lang="es-CO" dirty="0">
                <a:solidFill>
                  <a:srgbClr val="1969B5"/>
                </a:solidFill>
                <a:latin typeface="Arial" panose="020B0604020202020204" pitchFamily="34" charset="0"/>
                <a:ea typeface="ヒラギノ角ゴ Pro W3"/>
                <a:cs typeface="Arial" panose="020B0604020202020204" pitchFamily="34" charset="0"/>
              </a:rPr>
              <a:t>Híper o hipoglicemia</a:t>
            </a:r>
          </a:p>
          <a:p>
            <a:pPr marL="342900" indent="-342900">
              <a:spcBef>
                <a:spcPct val="0"/>
              </a:spcBef>
              <a:spcAft>
                <a:spcPts val="600"/>
              </a:spcAft>
            </a:pPr>
            <a:r>
              <a:rPr lang="es-CO" sz="2400" dirty="0">
                <a:solidFill>
                  <a:srgbClr val="1969B5"/>
                </a:solidFill>
                <a:latin typeface="Arial" panose="020B0604020202020204" pitchFamily="34" charset="0"/>
                <a:ea typeface="ヒラギノ角ゴ Pro W3"/>
                <a:cs typeface="Arial" panose="020B0604020202020204" pitchFamily="34" charset="0"/>
              </a:rPr>
              <a:t>Desequilibrio electrolítico</a:t>
            </a:r>
          </a:p>
          <a:p>
            <a:pPr marL="342900" indent="-342900">
              <a:spcBef>
                <a:spcPct val="0"/>
              </a:spcBef>
              <a:spcAft>
                <a:spcPts val="600"/>
              </a:spcAft>
            </a:pPr>
            <a:r>
              <a:rPr lang="es-CO" sz="2400" dirty="0" err="1">
                <a:solidFill>
                  <a:srgbClr val="1969B5"/>
                </a:solidFill>
                <a:latin typeface="Arial" panose="020B0604020202020204" pitchFamily="34" charset="0"/>
                <a:ea typeface="ヒラギノ角ゴ Pro W3"/>
                <a:cs typeface="Arial" panose="020B0604020202020204" pitchFamily="34" charset="0"/>
              </a:rPr>
              <a:t>Hiperazoemia</a:t>
            </a:r>
            <a:r>
              <a:rPr lang="es-CO" sz="2400" dirty="0">
                <a:solidFill>
                  <a:srgbClr val="1969B5"/>
                </a:solidFill>
                <a:latin typeface="Arial" panose="020B0604020202020204" pitchFamily="34" charset="0"/>
                <a:ea typeface="ヒラギノ角ゴ Pro W3"/>
                <a:cs typeface="Arial" panose="020B0604020202020204" pitchFamily="34" charset="0"/>
              </a:rPr>
              <a:t> pre-renal</a:t>
            </a:r>
          </a:p>
          <a:p>
            <a:pPr marL="342900" indent="-342900">
              <a:spcBef>
                <a:spcPct val="0"/>
              </a:spcBef>
              <a:spcAft>
                <a:spcPts val="600"/>
              </a:spcAft>
            </a:pPr>
            <a:r>
              <a:rPr lang="es-CO" sz="2400" dirty="0">
                <a:solidFill>
                  <a:srgbClr val="1969B5"/>
                </a:solidFill>
                <a:latin typeface="Arial" panose="020B0604020202020204" pitchFamily="34" charset="0"/>
                <a:ea typeface="ヒラギノ角ゴ Pro W3"/>
                <a:cs typeface="Arial" panose="020B0604020202020204" pitchFamily="34" charset="0"/>
              </a:rPr>
              <a:t>Alteraciones en el equilibrio ácido-base</a:t>
            </a:r>
          </a:p>
        </p:txBody>
      </p:sp>
      <p:sp>
        <p:nvSpPr>
          <p:cNvPr id="32770" name="Rectangle 7"/>
          <p:cNvSpPr>
            <a:spLocks noChangeArrowheads="1"/>
          </p:cNvSpPr>
          <p:nvPr/>
        </p:nvSpPr>
        <p:spPr bwMode="auto">
          <a:xfrm>
            <a:off x="2251363" y="5660994"/>
            <a:ext cx="6683443" cy="246221"/>
          </a:xfrm>
          <a:prstGeom prst="rect">
            <a:avLst/>
          </a:prstGeom>
          <a:noFill/>
          <a:ln w="9525">
            <a:noFill/>
            <a:miter lim="800000"/>
            <a:headEnd/>
            <a:tailEnd/>
          </a:ln>
        </p:spPr>
        <p:txBody>
          <a:bodyPr wrap="square">
            <a:spAutoFit/>
          </a:bodyPr>
          <a:lstStyle/>
          <a:p>
            <a:r>
              <a:rPr lang="en-US" sz="1000" i="1" dirty="0" err="1">
                <a:solidFill>
                  <a:schemeClr val="accent1">
                    <a:lumMod val="75000"/>
                  </a:schemeClr>
                </a:solidFill>
                <a:latin typeface="Arial" panose="020B0604020202020204" pitchFamily="34" charset="0"/>
                <a:cs typeface="Arial" panose="020B0604020202020204" pitchFamily="34" charset="0"/>
              </a:rPr>
              <a:t>Hartl</a:t>
            </a:r>
            <a:r>
              <a:rPr lang="en-US" sz="1000" i="1" dirty="0">
                <a:solidFill>
                  <a:schemeClr val="accent1">
                    <a:lumMod val="75000"/>
                  </a:schemeClr>
                </a:solidFill>
                <a:latin typeface="Arial" panose="020B0604020202020204" pitchFamily="34" charset="0"/>
                <a:cs typeface="Arial" panose="020B0604020202020204" pitchFamily="34" charset="0"/>
              </a:rPr>
              <a:t> WH, et al</a:t>
            </a:r>
            <a:r>
              <a:rPr lang="en-PH" sz="1000" i="1" dirty="0">
                <a:solidFill>
                  <a:schemeClr val="accent1">
                    <a:lumMod val="75000"/>
                  </a:schemeClr>
                </a:solidFill>
                <a:latin typeface="Arial" panose="020B0604020202020204" pitchFamily="34" charset="0"/>
                <a:cs typeface="Arial" panose="020B0604020202020204" pitchFamily="34" charset="0"/>
              </a:rPr>
              <a:t>. </a:t>
            </a:r>
            <a:r>
              <a:rPr lang="en-US" sz="1000" i="1" dirty="0">
                <a:solidFill>
                  <a:schemeClr val="accent1">
                    <a:lumMod val="75000"/>
                  </a:schemeClr>
                </a:solidFill>
                <a:latin typeface="Arial" panose="020B0604020202020204" pitchFamily="34" charset="0"/>
                <a:cs typeface="Arial" panose="020B0604020202020204" pitchFamily="34" charset="0"/>
              </a:rPr>
              <a:t>Ger Med Sci 2009;7:Doc17. DOI: 10.3205/000076, URN: urn: </a:t>
            </a:r>
            <a:r>
              <a:rPr lang="en-US" sz="1000" i="1" dirty="0" err="1">
                <a:solidFill>
                  <a:schemeClr val="accent1">
                    <a:lumMod val="75000"/>
                  </a:schemeClr>
                </a:solidFill>
                <a:latin typeface="Arial" panose="020B0604020202020204" pitchFamily="34" charset="0"/>
                <a:cs typeface="Arial" panose="020B0604020202020204" pitchFamily="34" charset="0"/>
              </a:rPr>
              <a:t>nbn</a:t>
            </a:r>
            <a:r>
              <a:rPr lang="en-US" sz="1000" i="1" dirty="0">
                <a:solidFill>
                  <a:schemeClr val="accent1">
                    <a:lumMod val="75000"/>
                  </a:schemeClr>
                </a:solidFill>
                <a:latin typeface="Arial" panose="020B0604020202020204" pitchFamily="34" charset="0"/>
                <a:cs typeface="Arial" panose="020B0604020202020204" pitchFamily="34" charset="0"/>
              </a:rPr>
              <a:t>: de: 0183-0000768.</a:t>
            </a:r>
          </a:p>
        </p:txBody>
      </p:sp>
      <p:sp>
        <p:nvSpPr>
          <p:cNvPr id="32772" name="Rectangle 2"/>
          <p:cNvSpPr>
            <a:spLocks noGrp="1" noChangeArrowheads="1"/>
          </p:cNvSpPr>
          <p:nvPr>
            <p:ph type="title"/>
          </p:nvPr>
        </p:nvSpPr>
        <p:spPr>
          <a:xfrm>
            <a:off x="2019300" y="510686"/>
            <a:ext cx="8153400" cy="1063625"/>
          </a:xfrm>
        </p:spPr>
        <p:txBody>
          <a:bodyPr/>
          <a:lstStyle/>
          <a:p>
            <a:pPr algn="ctr"/>
            <a:r>
              <a:rPr lang="es-CO" sz="3200" b="1" dirty="0">
                <a:solidFill>
                  <a:srgbClr val="1969B5"/>
                </a:solidFill>
                <a:latin typeface="Arial" panose="020B0604020202020204" pitchFamily="34" charset="0"/>
                <a:ea typeface="ヒラギノ角ゴ Pro W3"/>
                <a:cs typeface="Arial" panose="020B0604020202020204" pitchFamily="34" charset="0"/>
              </a:rPr>
              <a:t>Nutrición parenteral</a:t>
            </a:r>
            <a:br>
              <a:rPr lang="es-CO" b="1" dirty="0">
                <a:solidFill>
                  <a:srgbClr val="1969B5"/>
                </a:solidFill>
                <a:latin typeface="Arial" panose="020B0604020202020204" pitchFamily="34" charset="0"/>
                <a:ea typeface="ヒラギノ角ゴ Pro W3"/>
                <a:cs typeface="Arial" panose="020B0604020202020204" pitchFamily="34" charset="0"/>
              </a:rPr>
            </a:br>
            <a:r>
              <a:rPr lang="es-CO" sz="2800" b="1" dirty="0">
                <a:solidFill>
                  <a:srgbClr val="1969B5"/>
                </a:solidFill>
                <a:latin typeface="Arial" panose="020B0604020202020204" pitchFamily="34" charset="0"/>
                <a:ea typeface="ヒラギノ角ゴ Pro W3"/>
                <a:cs typeface="Arial" panose="020B0604020202020204" pitchFamily="34" charset="0"/>
              </a:rPr>
              <a:t>complicaciones metabólicas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7"/>
          <p:cNvSpPr>
            <a:spLocks noGrp="1"/>
          </p:cNvSpPr>
          <p:nvPr>
            <p:ph idx="4294967295"/>
          </p:nvPr>
        </p:nvSpPr>
        <p:spPr>
          <a:xfrm>
            <a:off x="1946923" y="2159578"/>
            <a:ext cx="8901185" cy="3035877"/>
          </a:xfrm>
        </p:spPr>
        <p:txBody>
          <a:bodyPr/>
          <a:lstStyle/>
          <a:p>
            <a:pPr marL="0" indent="0">
              <a:spcBef>
                <a:spcPct val="0"/>
              </a:spcBef>
              <a:spcAft>
                <a:spcPts val="1200"/>
              </a:spcAft>
              <a:buSzPct val="125000"/>
              <a:buNone/>
            </a:pPr>
            <a:r>
              <a:rPr lang="es-CO" dirty="0">
                <a:solidFill>
                  <a:srgbClr val="1969B5"/>
                </a:solidFill>
                <a:latin typeface="Arial" panose="020B0604020202020204" pitchFamily="34" charset="0"/>
                <a:ea typeface="ヒラギノ角ゴ Pro W3"/>
                <a:cs typeface="Arial" panose="020B0604020202020204" pitchFamily="34" charset="0"/>
              </a:rPr>
              <a:t>El monitoreo rutinario previene y permite la detección temprana de posibles complicaciones metabólicas</a:t>
            </a:r>
          </a:p>
          <a:p>
            <a:pPr marL="630000" indent="277200">
              <a:spcBef>
                <a:spcPct val="0"/>
              </a:spcBef>
              <a:spcAft>
                <a:spcPts val="600"/>
              </a:spcAft>
              <a:buFontTx/>
              <a:buChar char="•"/>
            </a:pPr>
            <a:r>
              <a:rPr lang="es-CO" sz="2400" dirty="0">
                <a:solidFill>
                  <a:srgbClr val="1969B5"/>
                </a:solidFill>
                <a:latin typeface="Arial" panose="020B0604020202020204" pitchFamily="34" charset="0"/>
                <a:ea typeface="ヒラギノ角ゴ Pro W3"/>
                <a:cs typeface="Arial" panose="020B0604020202020204" pitchFamily="34" charset="0"/>
              </a:rPr>
              <a:t>Glucosa</a:t>
            </a:r>
          </a:p>
          <a:p>
            <a:pPr marL="630000" indent="277200">
              <a:spcBef>
                <a:spcPct val="0"/>
              </a:spcBef>
              <a:spcAft>
                <a:spcPts val="600"/>
              </a:spcAft>
              <a:buFontTx/>
              <a:buChar char="•"/>
            </a:pPr>
            <a:r>
              <a:rPr lang="es-CO" sz="2400" dirty="0">
                <a:solidFill>
                  <a:srgbClr val="1969B5"/>
                </a:solidFill>
                <a:latin typeface="Arial" panose="020B0604020202020204" pitchFamily="34" charset="0"/>
                <a:ea typeface="ヒラギノ角ゴ Pro W3"/>
                <a:cs typeface="Arial" panose="020B0604020202020204" pitchFamily="34" charset="0"/>
              </a:rPr>
              <a:t>Balance de líquidos y electrolitos</a:t>
            </a:r>
          </a:p>
          <a:p>
            <a:pPr marL="630000" indent="277200">
              <a:spcBef>
                <a:spcPct val="0"/>
              </a:spcBef>
              <a:spcAft>
                <a:spcPts val="600"/>
              </a:spcAft>
              <a:buFontTx/>
              <a:buChar char="•"/>
            </a:pPr>
            <a:r>
              <a:rPr lang="es-CO" sz="2400" dirty="0">
                <a:solidFill>
                  <a:srgbClr val="1969B5"/>
                </a:solidFill>
                <a:latin typeface="Arial" panose="020B0604020202020204" pitchFamily="34" charset="0"/>
                <a:ea typeface="ヒラギノ角ゴ Pro W3"/>
                <a:cs typeface="Arial" panose="020B0604020202020204" pitchFamily="34" charset="0"/>
              </a:rPr>
              <a:t>Función renal y hepática</a:t>
            </a:r>
          </a:p>
          <a:p>
            <a:pPr marL="630000" indent="277200">
              <a:spcBef>
                <a:spcPct val="0"/>
              </a:spcBef>
              <a:spcAft>
                <a:spcPts val="600"/>
              </a:spcAft>
              <a:buFontTx/>
              <a:buChar char="•"/>
            </a:pPr>
            <a:r>
              <a:rPr lang="es-CO" sz="2400" dirty="0">
                <a:solidFill>
                  <a:srgbClr val="1969B5"/>
                </a:solidFill>
                <a:latin typeface="Arial" panose="020B0604020202020204" pitchFamily="34" charset="0"/>
                <a:ea typeface="ヒラギノ角ゴ Pro W3"/>
                <a:cs typeface="Arial" panose="020B0604020202020204" pitchFamily="34" charset="0"/>
              </a:rPr>
              <a:t>Triglicéridos</a:t>
            </a:r>
            <a:endParaRPr lang="es-CO" sz="2600" dirty="0">
              <a:latin typeface="Arial" panose="020B0604020202020204" pitchFamily="34" charset="0"/>
              <a:ea typeface="ヒラギノ角ゴ Pro W3"/>
              <a:cs typeface="Arial" panose="020B0604020202020204" pitchFamily="34" charset="0"/>
            </a:endParaRPr>
          </a:p>
        </p:txBody>
      </p:sp>
      <p:sp>
        <p:nvSpPr>
          <p:cNvPr id="34818" name="Rectangle 2"/>
          <p:cNvSpPr>
            <a:spLocks noGrp="1" noChangeArrowheads="1"/>
          </p:cNvSpPr>
          <p:nvPr>
            <p:ph type="title"/>
          </p:nvPr>
        </p:nvSpPr>
        <p:spPr>
          <a:xfrm>
            <a:off x="1956954" y="228601"/>
            <a:ext cx="8153400" cy="1063625"/>
          </a:xfrm>
        </p:spPr>
        <p:txBody>
          <a:bodyPr>
            <a:normAutofit/>
          </a:bodyPr>
          <a:lstStyle/>
          <a:p>
            <a:pPr algn="ctr">
              <a:lnSpc>
                <a:spcPts val="4140"/>
              </a:lnSpc>
            </a:pPr>
            <a:r>
              <a:rPr lang="es-CO" sz="3200" b="1" dirty="0">
                <a:solidFill>
                  <a:srgbClr val="0070C0"/>
                </a:solidFill>
                <a:latin typeface="Arial" panose="020B0604020202020204" pitchFamily="34" charset="0"/>
                <a:ea typeface="ヒラギノ角ゴ Pro W3"/>
                <a:cs typeface="Arial" panose="020B0604020202020204" pitchFamily="34" charset="0"/>
              </a:rPr>
              <a:t>Monitoreo de la nutrición parenteral</a:t>
            </a:r>
            <a:endParaRPr lang="es-CO" sz="2800" b="1" dirty="0">
              <a:solidFill>
                <a:srgbClr val="1969B5"/>
              </a:solidFill>
              <a:latin typeface="Arial" panose="020B0604020202020204" pitchFamily="34" charset="0"/>
              <a:ea typeface="ヒラギノ角ゴ Pro W3"/>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8134</Words>
  <Application>Microsoft Macintosh PowerPoint</Application>
  <PresentationFormat>Panorámica</PresentationFormat>
  <Paragraphs>575</Paragraphs>
  <Slides>36</Slides>
  <Notes>35</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36</vt:i4>
      </vt:variant>
    </vt:vector>
  </HeadingPairs>
  <TitlesOfParts>
    <vt:vector size="48" baseType="lpstr">
      <vt:lpstr>MS PGothic</vt:lpstr>
      <vt:lpstr>ヒラギノ角ゴ Pro W3</vt:lpstr>
      <vt:lpstr>Arial</vt:lpstr>
      <vt:lpstr>Arial Narrow</vt:lpstr>
      <vt:lpstr>Calibri</vt:lpstr>
      <vt:lpstr>Calibri Light</vt:lpstr>
      <vt:lpstr>Gill Sans</vt:lpstr>
      <vt:lpstr>Times</vt:lpstr>
      <vt:lpstr>Times New Roman</vt:lpstr>
      <vt:lpstr>Verdana</vt:lpstr>
      <vt:lpstr>Wingdings</vt:lpstr>
      <vt:lpstr>Tema de Office</vt:lpstr>
      <vt:lpstr>Presentación de PowerPoint</vt:lpstr>
      <vt:lpstr>Objetivos</vt:lpstr>
      <vt:lpstr>Nutrición parenteral</vt:lpstr>
      <vt:lpstr>Indicaciones: nutrición parenteral</vt:lpstr>
      <vt:lpstr>Acceso: nutrición parenteral </vt:lpstr>
      <vt:lpstr>Acceso venoso central</vt:lpstr>
      <vt:lpstr>Sitios de acceso del catéter venoso central Y catéteres</vt:lpstr>
      <vt:lpstr>Nutrición parenteral complicaciones metabólicas</vt:lpstr>
      <vt:lpstr>Monitoreo de la nutrición parenteral</vt:lpstr>
      <vt:lpstr>Complicaciones mecánicas Inserción del catéter</vt:lpstr>
      <vt:lpstr>Complicaciones mecánicas relacionadas con el catéter</vt:lpstr>
      <vt:lpstr>Prevención de complicaciones mecánicas relacionadas con el catéter</vt:lpstr>
      <vt:lpstr>Complicaciones infecciosas - causas</vt:lpstr>
      <vt:lpstr>Prevenir complicaciones infecciosas relacionadas con el catéter</vt:lpstr>
      <vt:lpstr>Presentación de PowerPoint</vt:lpstr>
      <vt:lpstr>Presentación de PowerPoint</vt:lpstr>
      <vt:lpstr>Prevenir complicaciones infecciosas  procedimientos no efectivos</vt:lpstr>
      <vt:lpstr>Presentación de PowerPoint</vt:lpstr>
      <vt:lpstr>La nutrición con cantidades óptimas de proteína y calorías reduce la mortalidad en pacientes con ventilación mecánica</vt:lpstr>
      <vt:lpstr>Al lograr objetivos de proteína/calorías se reduce el riesgo de mortalidad al día 28 en los pacientes de UCI</vt:lpstr>
      <vt:lpstr>Sobrevida a 6 meses en pacientes críticos según la dosis aportada de  calorías y proteína</vt:lpstr>
      <vt:lpstr>Estudio PROTINVENT – menos proteína en las primeras 72 horas</vt:lpstr>
      <vt:lpstr>Autofagia – un mecanismo de supervivencia durante la enfermedad crítica</vt:lpstr>
      <vt:lpstr>Terapia guiada por metas nutricionales en sepsis</vt:lpstr>
      <vt:lpstr>Presentación de PowerPoint</vt:lpstr>
      <vt:lpstr>Presentación de PowerPoint</vt:lpstr>
      <vt:lpstr>Presentación de PowerPoint</vt:lpstr>
      <vt:lpstr>Estudio suizo de nutrición parenteral complementaria</vt:lpstr>
      <vt:lpstr>Guías ASPEN SCCM/A.S.P.E.N. (2016) </vt:lpstr>
      <vt:lpstr>Recomendaciones ESPEN 2019</vt:lpstr>
      <vt:lpstr>Guías ESPEN 2019</vt:lpstr>
      <vt:lpstr>Recomendación ESPEN sobre NPS (2009 Y 2019)</vt:lpstr>
      <vt:lpstr>Estrategia nutricional para una intervención adecuada durante la enfermedad crítica</vt:lpstr>
      <vt:lpstr>Presentación de PowerPoint</vt:lpstr>
      <vt:lpstr>Conceptos claves</vt:lpstr>
      <vt:lpstr>Presentación de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Cuidado crítico</dc:title>
  <dc:creator>Josef Kling</dc:creator>
  <cp:lastModifiedBy>Microsoft Office User</cp:lastModifiedBy>
  <cp:revision>114</cp:revision>
  <dcterms:created xsi:type="dcterms:W3CDTF">2019-06-03T09:17:09Z</dcterms:created>
  <dcterms:modified xsi:type="dcterms:W3CDTF">2020-09-25T23:38:08Z</dcterms:modified>
</cp:coreProperties>
</file>