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1.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sldIdLst>
    <p:sldId id="257" r:id="rId2"/>
    <p:sldId id="345" r:id="rId3"/>
    <p:sldId id="344" r:id="rId4"/>
    <p:sldId id="258" r:id="rId5"/>
    <p:sldId id="259" r:id="rId6"/>
    <p:sldId id="262" r:id="rId7"/>
    <p:sldId id="263" r:id="rId8"/>
    <p:sldId id="350" r:id="rId9"/>
    <p:sldId id="422" r:id="rId10"/>
    <p:sldId id="454" r:id="rId11"/>
    <p:sldId id="425" r:id="rId12"/>
    <p:sldId id="349" r:id="rId13"/>
    <p:sldId id="348" r:id="rId14"/>
    <p:sldId id="455" r:id="rId15"/>
    <p:sldId id="427" r:id="rId16"/>
    <p:sldId id="322" r:id="rId17"/>
    <p:sldId id="435" r:id="rId18"/>
    <p:sldId id="459" r:id="rId19"/>
    <p:sldId id="267" r:id="rId20"/>
    <p:sldId id="447" r:id="rId21"/>
    <p:sldId id="446" r:id="rId22"/>
    <p:sldId id="453" r:id="rId23"/>
    <p:sldId id="457" r:id="rId24"/>
    <p:sldId id="456" r:id="rId25"/>
    <p:sldId id="449" r:id="rId26"/>
    <p:sldId id="448" r:id="rId27"/>
    <p:sldId id="408" r:id="rId28"/>
    <p:sldId id="404" r:id="rId29"/>
    <p:sldId id="273" r:id="rId30"/>
    <p:sldId id="413" r:id="rId31"/>
    <p:sldId id="410" r:id="rId32"/>
    <p:sldId id="411" r:id="rId33"/>
    <p:sldId id="403" r:id="rId34"/>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martha muñoz" initials="mm" lastIdx="37"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F1A34"/>
    <a:srgbClr val="2C4D88"/>
    <a:srgbClr val="43425B"/>
    <a:srgbClr val="9CBBFF"/>
    <a:srgbClr val="C9EBE3"/>
    <a:srgbClr val="84BC4C"/>
    <a:srgbClr val="638ACF"/>
    <a:srgbClr val="88ADCE"/>
    <a:srgbClr val="76A647"/>
    <a:srgbClr val="5BCDA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Estilo claro 1 - Acento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EC20E35-A176-4012-BC5E-935CFFF8708E}" styleName="Estilo medio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C083E6E3-FA7D-4D7B-A595-EF9225AFEA82}" styleName="Estilo claro 1 - Acento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F5AB1C69-6EDB-4FF4-983F-18BD219EF322}" styleName="Estilo medio 2 - Énfasis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BDBED569-4797-4DF1-A0F4-6AAB3CD982D8}" styleName="Estilo claro 3 - Acento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9D7B26C5-4107-4FEC-AEDC-1716B250A1EF}" styleName="Estilo claro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FD0F851-EC5A-4D38-B0AD-8093EC10F338}" styleName="Estilo claro 1 - Acento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8799B23B-EC83-4686-B30A-512413B5E67A}" styleName="Estilo claro 3 - Acento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E171933-4619-4E11-9A3F-F7608DF75F80}" styleName="Estilo medio 1 - Énfasis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69CF1AB2-1976-4502-BF36-3FF5EA218861}" styleName="Estilo medio 4 - Énfasis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D113A9D2-9D6B-4929-AA2D-F23B5EE8CBE7}" styleName="Estilo temático 2 - Énfasis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27F97BB-C833-4FB7-BDE5-3F7075034690}" styleName="Estilo temático 2 - Énfasis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2838BEF-8BB2-4498-84A7-C5851F593DF1}" styleName="Estilo medio 4 - Énfasis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003" autoAdjust="0"/>
    <p:restoredTop sz="66757" autoAdjust="0"/>
  </p:normalViewPr>
  <p:slideViewPr>
    <p:cSldViewPr snapToGrid="0">
      <p:cViewPr>
        <p:scale>
          <a:sx n="74" d="100"/>
          <a:sy n="74" d="100"/>
        </p:scale>
        <p:origin x="1424" y="296"/>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55" d="100"/>
          <a:sy n="55" d="100"/>
        </p:scale>
        <p:origin x="2880" y="7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DFAAE55-589A-406F-BADE-66F9B322B54E}" type="doc">
      <dgm:prSet loTypeId="urn:microsoft.com/office/officeart/2005/8/layout/hList1" loCatId="list" qsTypeId="urn:microsoft.com/office/officeart/2005/8/quickstyle/simple1" qsCatId="simple" csTypeId="urn:microsoft.com/office/officeart/2005/8/colors/accent1_3" csCatId="accent1" phldr="1"/>
      <dgm:spPr/>
      <dgm:t>
        <a:bodyPr/>
        <a:lstStyle/>
        <a:p>
          <a:endParaRPr lang="es-ES"/>
        </a:p>
      </dgm:t>
    </dgm:pt>
    <dgm:pt modelId="{C863F154-8CC4-4FE5-98F2-A56E42526ED0}">
      <dgm:prSet phldrT="[Texto]" custT="1"/>
      <dgm:spPr>
        <a:solidFill>
          <a:schemeClr val="accent5">
            <a:lumMod val="50000"/>
          </a:schemeClr>
        </a:solidFill>
      </dgm:spPr>
      <dgm:t>
        <a:bodyPr/>
        <a:lstStyle/>
        <a:p>
          <a:r>
            <a:rPr lang="es-MX" sz="2000" b="1" dirty="0">
              <a:latin typeface="Arial" pitchFamily="34" charset="0"/>
              <a:cs typeface="Arial" pitchFamily="34" charset="0"/>
            </a:rPr>
            <a:t>Gasto Metabólico</a:t>
          </a:r>
        </a:p>
        <a:p>
          <a:r>
            <a:rPr lang="es-MX" sz="2000" b="1" dirty="0">
              <a:latin typeface="Arial" pitchFamily="34" charset="0"/>
              <a:cs typeface="Arial" pitchFamily="34" charset="0"/>
            </a:rPr>
            <a:t>Basal (GMB)</a:t>
          </a:r>
          <a:endParaRPr lang="es-ES" sz="2000" b="1" dirty="0">
            <a:latin typeface="Arial" pitchFamily="34" charset="0"/>
            <a:cs typeface="Arial" pitchFamily="34" charset="0"/>
          </a:endParaRPr>
        </a:p>
      </dgm:t>
    </dgm:pt>
    <dgm:pt modelId="{A42241C8-F60A-4DD9-BDBD-2F82DE83104A}" type="parTrans" cxnId="{6C6C4517-15AA-4E12-9B60-9ABB1E2FCB33}">
      <dgm:prSet/>
      <dgm:spPr/>
      <dgm:t>
        <a:bodyPr/>
        <a:lstStyle/>
        <a:p>
          <a:endParaRPr lang="es-ES" sz="1600">
            <a:latin typeface="+mj-lt"/>
          </a:endParaRPr>
        </a:p>
      </dgm:t>
    </dgm:pt>
    <dgm:pt modelId="{3874F11A-404A-4568-B627-89C66079D252}" type="sibTrans" cxnId="{6C6C4517-15AA-4E12-9B60-9ABB1E2FCB33}">
      <dgm:prSet/>
      <dgm:spPr/>
      <dgm:t>
        <a:bodyPr/>
        <a:lstStyle/>
        <a:p>
          <a:endParaRPr lang="es-ES" sz="1600">
            <a:latin typeface="+mj-lt"/>
          </a:endParaRPr>
        </a:p>
      </dgm:t>
    </dgm:pt>
    <dgm:pt modelId="{40DC7BF8-0D46-4E2F-AFA8-2C5A986D427F}">
      <dgm:prSet phldrT="[Texto]" custT="1"/>
      <dgm:spPr/>
      <dgm:t>
        <a:bodyPr anchor="ctr"/>
        <a:lstStyle/>
        <a:p>
          <a:r>
            <a:rPr lang="es-ES" sz="2000" dirty="0">
              <a:solidFill>
                <a:srgbClr val="1F1A34"/>
              </a:solidFill>
              <a:latin typeface="Arial" pitchFamily="34" charset="0"/>
              <a:cs typeface="Arial" pitchFamily="34" charset="0"/>
            </a:rPr>
            <a:t>Mínimo requerimiento para mantener la vida</a:t>
          </a:r>
        </a:p>
      </dgm:t>
    </dgm:pt>
    <dgm:pt modelId="{1CABE133-1F3B-4930-8453-C0C3984B72C0}" type="parTrans" cxnId="{75E060BA-EFBE-4301-AF2F-573706594E4C}">
      <dgm:prSet/>
      <dgm:spPr/>
      <dgm:t>
        <a:bodyPr/>
        <a:lstStyle/>
        <a:p>
          <a:endParaRPr lang="es-ES" sz="1600">
            <a:latin typeface="+mj-lt"/>
          </a:endParaRPr>
        </a:p>
      </dgm:t>
    </dgm:pt>
    <dgm:pt modelId="{08ADC403-ED4A-49C9-880B-EC99817D6B9A}" type="sibTrans" cxnId="{75E060BA-EFBE-4301-AF2F-573706594E4C}">
      <dgm:prSet/>
      <dgm:spPr/>
      <dgm:t>
        <a:bodyPr/>
        <a:lstStyle/>
        <a:p>
          <a:endParaRPr lang="es-ES" sz="1600">
            <a:latin typeface="+mj-lt"/>
          </a:endParaRPr>
        </a:p>
      </dgm:t>
    </dgm:pt>
    <dgm:pt modelId="{9A64200A-6883-4BFD-BE8A-107726A69F99}">
      <dgm:prSet phldrT="[Texto]" custT="1"/>
      <dgm:spPr>
        <a:solidFill>
          <a:schemeClr val="accent5">
            <a:lumMod val="75000"/>
          </a:schemeClr>
        </a:solidFill>
      </dgm:spPr>
      <dgm:t>
        <a:bodyPr/>
        <a:lstStyle/>
        <a:p>
          <a:r>
            <a:rPr lang="es-MX" sz="2000" b="1" dirty="0">
              <a:latin typeface="Arial" pitchFamily="34" charset="0"/>
              <a:cs typeface="Arial" pitchFamily="34" charset="0"/>
            </a:rPr>
            <a:t>Gasto Metabólico</a:t>
          </a:r>
        </a:p>
        <a:p>
          <a:r>
            <a:rPr lang="es-MX" sz="2000" b="1" dirty="0">
              <a:latin typeface="Arial" pitchFamily="34" charset="0"/>
              <a:cs typeface="Arial" pitchFamily="34" charset="0"/>
            </a:rPr>
            <a:t> en Reposo (GMR)</a:t>
          </a:r>
          <a:endParaRPr lang="es-ES" sz="2000" b="1" dirty="0">
            <a:latin typeface="Arial" pitchFamily="34" charset="0"/>
            <a:cs typeface="Arial" pitchFamily="34" charset="0"/>
          </a:endParaRPr>
        </a:p>
      </dgm:t>
    </dgm:pt>
    <dgm:pt modelId="{08DC9C24-9BF6-4797-A07E-6110AE98F45A}" type="parTrans" cxnId="{E9872F4D-89EA-4B42-ABBD-42E7A627B6B1}">
      <dgm:prSet/>
      <dgm:spPr/>
      <dgm:t>
        <a:bodyPr/>
        <a:lstStyle/>
        <a:p>
          <a:endParaRPr lang="es-ES" sz="1600">
            <a:latin typeface="+mj-lt"/>
          </a:endParaRPr>
        </a:p>
      </dgm:t>
    </dgm:pt>
    <dgm:pt modelId="{09295847-1244-4ED0-A1F9-A9326F0A358B}" type="sibTrans" cxnId="{E9872F4D-89EA-4B42-ABBD-42E7A627B6B1}">
      <dgm:prSet/>
      <dgm:spPr/>
      <dgm:t>
        <a:bodyPr/>
        <a:lstStyle/>
        <a:p>
          <a:endParaRPr lang="es-ES" sz="1600">
            <a:latin typeface="+mj-lt"/>
          </a:endParaRPr>
        </a:p>
      </dgm:t>
    </dgm:pt>
    <dgm:pt modelId="{8585964E-6979-4167-9CDC-5DC2C0955BC6}">
      <dgm:prSet phldrT="[Texto]" custT="1"/>
      <dgm:spPr/>
      <dgm:t>
        <a:bodyPr anchor="ctr"/>
        <a:lstStyle/>
        <a:p>
          <a:r>
            <a:rPr lang="es-MX" sz="2000" dirty="0">
              <a:solidFill>
                <a:srgbClr val="1F1A34"/>
              </a:solidFill>
              <a:latin typeface="Arial" pitchFamily="34" charset="0"/>
              <a:cs typeface="Arial" pitchFamily="34" charset="0"/>
            </a:rPr>
            <a:t>Gasto metabólico con algo de actividad fisica</a:t>
          </a:r>
          <a:endParaRPr lang="es-ES" sz="2000" dirty="0">
            <a:solidFill>
              <a:srgbClr val="1F1A34"/>
            </a:solidFill>
            <a:latin typeface="Arial" pitchFamily="34" charset="0"/>
            <a:cs typeface="Arial" pitchFamily="34" charset="0"/>
          </a:endParaRPr>
        </a:p>
      </dgm:t>
    </dgm:pt>
    <dgm:pt modelId="{724BD9E6-2783-46FC-9233-819A37D65945}" type="parTrans" cxnId="{8E59054C-D3BB-40E3-99AA-ADE733822163}">
      <dgm:prSet/>
      <dgm:spPr/>
      <dgm:t>
        <a:bodyPr/>
        <a:lstStyle/>
        <a:p>
          <a:endParaRPr lang="es-ES" sz="1600">
            <a:latin typeface="+mj-lt"/>
          </a:endParaRPr>
        </a:p>
      </dgm:t>
    </dgm:pt>
    <dgm:pt modelId="{53E39A51-501C-4A12-8EE9-90E642050479}" type="sibTrans" cxnId="{8E59054C-D3BB-40E3-99AA-ADE733822163}">
      <dgm:prSet/>
      <dgm:spPr/>
      <dgm:t>
        <a:bodyPr/>
        <a:lstStyle/>
        <a:p>
          <a:endParaRPr lang="es-ES" sz="1600">
            <a:latin typeface="+mj-lt"/>
          </a:endParaRPr>
        </a:p>
      </dgm:t>
    </dgm:pt>
    <dgm:pt modelId="{72E702D9-2939-4685-B231-5A502C84D710}">
      <dgm:prSet phldrT="[Texto]" custT="1"/>
      <dgm:spPr>
        <a:solidFill>
          <a:schemeClr val="accent1">
            <a:lumMod val="50000"/>
          </a:schemeClr>
        </a:solidFill>
      </dgm:spPr>
      <dgm:t>
        <a:bodyPr/>
        <a:lstStyle/>
        <a:p>
          <a:r>
            <a:rPr lang="es-MX" sz="2000" b="1" dirty="0">
              <a:latin typeface="Arial" pitchFamily="34" charset="0"/>
              <a:cs typeface="Arial" pitchFamily="34" charset="0"/>
            </a:rPr>
            <a:t>Gasto Metabólico</a:t>
          </a:r>
        </a:p>
        <a:p>
          <a:r>
            <a:rPr lang="es-MX" sz="2000" b="1" dirty="0">
              <a:latin typeface="Arial" pitchFamily="34" charset="0"/>
              <a:cs typeface="Arial" pitchFamily="34" charset="0"/>
            </a:rPr>
            <a:t> Total (GMT)</a:t>
          </a:r>
          <a:endParaRPr lang="es-ES" sz="2000" b="1" dirty="0">
            <a:latin typeface="Arial" pitchFamily="34" charset="0"/>
            <a:cs typeface="Arial" pitchFamily="34" charset="0"/>
          </a:endParaRPr>
        </a:p>
      </dgm:t>
    </dgm:pt>
    <dgm:pt modelId="{6176A5A0-E932-464C-897B-D2870F43EE37}" type="parTrans" cxnId="{32A2C354-8D96-4BC0-A506-874AC0FE0899}">
      <dgm:prSet/>
      <dgm:spPr/>
      <dgm:t>
        <a:bodyPr/>
        <a:lstStyle/>
        <a:p>
          <a:endParaRPr lang="es-ES" sz="1600">
            <a:latin typeface="+mj-lt"/>
          </a:endParaRPr>
        </a:p>
      </dgm:t>
    </dgm:pt>
    <dgm:pt modelId="{EC192729-088E-4610-A572-9149B0245F9D}" type="sibTrans" cxnId="{32A2C354-8D96-4BC0-A506-874AC0FE0899}">
      <dgm:prSet/>
      <dgm:spPr/>
      <dgm:t>
        <a:bodyPr/>
        <a:lstStyle/>
        <a:p>
          <a:endParaRPr lang="es-ES" sz="1600">
            <a:latin typeface="+mj-lt"/>
          </a:endParaRPr>
        </a:p>
      </dgm:t>
    </dgm:pt>
    <dgm:pt modelId="{9A797B4C-5E38-48EA-B6A8-DECF1588E37A}">
      <dgm:prSet phldrT="[Texto]" custT="1"/>
      <dgm:spPr/>
      <dgm:t>
        <a:bodyPr anchor="ctr"/>
        <a:lstStyle/>
        <a:p>
          <a:r>
            <a:rPr lang="es-ES" sz="2000" dirty="0">
              <a:solidFill>
                <a:srgbClr val="1F1A34"/>
              </a:solidFill>
              <a:latin typeface="Arial" pitchFamily="34" charset="0"/>
              <a:cs typeface="Arial" pitchFamily="34" charset="0"/>
            </a:rPr>
            <a:t>Gasto metabólico en reposo + estrés de la enfermedad (grado de respuesta inflamatoria)</a:t>
          </a:r>
        </a:p>
      </dgm:t>
    </dgm:pt>
    <dgm:pt modelId="{BFF60A24-AADD-4EE7-BDD3-AA1CD36F9978}" type="parTrans" cxnId="{6B517BF5-78DA-4E9F-83E2-6B921200130E}">
      <dgm:prSet/>
      <dgm:spPr/>
      <dgm:t>
        <a:bodyPr/>
        <a:lstStyle/>
        <a:p>
          <a:endParaRPr lang="es-ES" sz="1600">
            <a:latin typeface="+mj-lt"/>
          </a:endParaRPr>
        </a:p>
      </dgm:t>
    </dgm:pt>
    <dgm:pt modelId="{CD55FF6E-178F-47E3-8063-188A4F4CBFD3}" type="sibTrans" cxnId="{6B517BF5-78DA-4E9F-83E2-6B921200130E}">
      <dgm:prSet/>
      <dgm:spPr/>
      <dgm:t>
        <a:bodyPr/>
        <a:lstStyle/>
        <a:p>
          <a:endParaRPr lang="es-ES" sz="1600">
            <a:latin typeface="+mj-lt"/>
          </a:endParaRPr>
        </a:p>
      </dgm:t>
    </dgm:pt>
    <dgm:pt modelId="{8FAB0643-F33C-EC42-AED7-E2089BBAFE35}">
      <dgm:prSet phldrT="[Texto]" custT="1"/>
      <dgm:spPr/>
      <dgm:t>
        <a:bodyPr anchor="ctr"/>
        <a:lstStyle/>
        <a:p>
          <a:r>
            <a:rPr lang="es-ES" sz="2000" dirty="0">
              <a:solidFill>
                <a:srgbClr val="1F1A34"/>
              </a:solidFill>
              <a:latin typeface="Arial" pitchFamily="34" charset="0"/>
              <a:cs typeface="Arial" pitchFamily="34" charset="0"/>
            </a:rPr>
            <a:t>Tomado sin levantarse</a:t>
          </a:r>
        </a:p>
      </dgm:t>
    </dgm:pt>
    <dgm:pt modelId="{5D6BD01E-B4BD-ED41-9499-D112F455C0D7}" type="parTrans" cxnId="{79A1D795-19B3-F845-B88B-0A5FA0F91C5D}">
      <dgm:prSet/>
      <dgm:spPr/>
      <dgm:t>
        <a:bodyPr/>
        <a:lstStyle/>
        <a:p>
          <a:endParaRPr lang="es-ES_tradnl" sz="1600">
            <a:latin typeface="+mj-lt"/>
          </a:endParaRPr>
        </a:p>
      </dgm:t>
    </dgm:pt>
    <dgm:pt modelId="{C277CCF6-9ECB-DF4B-9039-67C2DF37E49E}" type="sibTrans" cxnId="{79A1D795-19B3-F845-B88B-0A5FA0F91C5D}">
      <dgm:prSet/>
      <dgm:spPr/>
      <dgm:t>
        <a:bodyPr/>
        <a:lstStyle/>
        <a:p>
          <a:endParaRPr lang="es-ES_tradnl" sz="1600">
            <a:latin typeface="+mj-lt"/>
          </a:endParaRPr>
        </a:p>
      </dgm:t>
    </dgm:pt>
    <dgm:pt modelId="{13430485-A0BD-4CFF-8458-7697F5292DAE}" type="pres">
      <dgm:prSet presAssocID="{BDFAAE55-589A-406F-BADE-66F9B322B54E}" presName="Name0" presStyleCnt="0">
        <dgm:presLayoutVars>
          <dgm:dir/>
          <dgm:animLvl val="lvl"/>
          <dgm:resizeHandles val="exact"/>
        </dgm:presLayoutVars>
      </dgm:prSet>
      <dgm:spPr/>
    </dgm:pt>
    <dgm:pt modelId="{BE236E83-268E-4F5B-BD6B-1B535BB07844}" type="pres">
      <dgm:prSet presAssocID="{C863F154-8CC4-4FE5-98F2-A56E42526ED0}" presName="composite" presStyleCnt="0"/>
      <dgm:spPr/>
    </dgm:pt>
    <dgm:pt modelId="{41C0F07E-439F-4C1F-BCA5-C24CF0DC7370}" type="pres">
      <dgm:prSet presAssocID="{C863F154-8CC4-4FE5-98F2-A56E42526ED0}" presName="parTx" presStyleLbl="alignNode1" presStyleIdx="0" presStyleCnt="3">
        <dgm:presLayoutVars>
          <dgm:chMax val="0"/>
          <dgm:chPref val="0"/>
          <dgm:bulletEnabled val="1"/>
        </dgm:presLayoutVars>
      </dgm:prSet>
      <dgm:spPr/>
    </dgm:pt>
    <dgm:pt modelId="{B4332740-9641-43E2-94B8-71935EF847C2}" type="pres">
      <dgm:prSet presAssocID="{C863F154-8CC4-4FE5-98F2-A56E42526ED0}" presName="desTx" presStyleLbl="alignAccFollowNode1" presStyleIdx="0" presStyleCnt="3">
        <dgm:presLayoutVars>
          <dgm:bulletEnabled val="1"/>
        </dgm:presLayoutVars>
      </dgm:prSet>
      <dgm:spPr/>
    </dgm:pt>
    <dgm:pt modelId="{55B50AE5-6A11-4165-8D04-9893E8EAD4B9}" type="pres">
      <dgm:prSet presAssocID="{3874F11A-404A-4568-B627-89C66079D252}" presName="space" presStyleCnt="0"/>
      <dgm:spPr/>
    </dgm:pt>
    <dgm:pt modelId="{794B1F63-4AB3-4825-9C76-A1DE419089D5}" type="pres">
      <dgm:prSet presAssocID="{9A64200A-6883-4BFD-BE8A-107726A69F99}" presName="composite" presStyleCnt="0"/>
      <dgm:spPr/>
    </dgm:pt>
    <dgm:pt modelId="{8A72C942-9263-4663-A3B8-AD8DAD4DEC65}" type="pres">
      <dgm:prSet presAssocID="{9A64200A-6883-4BFD-BE8A-107726A69F99}" presName="parTx" presStyleLbl="alignNode1" presStyleIdx="1" presStyleCnt="3">
        <dgm:presLayoutVars>
          <dgm:chMax val="0"/>
          <dgm:chPref val="0"/>
          <dgm:bulletEnabled val="1"/>
        </dgm:presLayoutVars>
      </dgm:prSet>
      <dgm:spPr/>
    </dgm:pt>
    <dgm:pt modelId="{CD666BD7-135E-4833-8DF5-C9E9E2F3656D}" type="pres">
      <dgm:prSet presAssocID="{9A64200A-6883-4BFD-BE8A-107726A69F99}" presName="desTx" presStyleLbl="alignAccFollowNode1" presStyleIdx="1" presStyleCnt="3">
        <dgm:presLayoutVars>
          <dgm:bulletEnabled val="1"/>
        </dgm:presLayoutVars>
      </dgm:prSet>
      <dgm:spPr/>
    </dgm:pt>
    <dgm:pt modelId="{D60FDF3A-5E69-4EFE-92C2-27473399A830}" type="pres">
      <dgm:prSet presAssocID="{09295847-1244-4ED0-A1F9-A9326F0A358B}" presName="space" presStyleCnt="0"/>
      <dgm:spPr/>
    </dgm:pt>
    <dgm:pt modelId="{159158D6-6250-4B8C-A67C-A990F2FC2CA6}" type="pres">
      <dgm:prSet presAssocID="{72E702D9-2939-4685-B231-5A502C84D710}" presName="composite" presStyleCnt="0"/>
      <dgm:spPr/>
    </dgm:pt>
    <dgm:pt modelId="{680D49C3-38BC-4314-BB44-C93A64F0BC59}" type="pres">
      <dgm:prSet presAssocID="{72E702D9-2939-4685-B231-5A502C84D710}" presName="parTx" presStyleLbl="alignNode1" presStyleIdx="2" presStyleCnt="3">
        <dgm:presLayoutVars>
          <dgm:chMax val="0"/>
          <dgm:chPref val="0"/>
          <dgm:bulletEnabled val="1"/>
        </dgm:presLayoutVars>
      </dgm:prSet>
      <dgm:spPr/>
    </dgm:pt>
    <dgm:pt modelId="{EBACF926-11D1-4585-9037-58AEC210A3BF}" type="pres">
      <dgm:prSet presAssocID="{72E702D9-2939-4685-B231-5A502C84D710}" presName="desTx" presStyleLbl="alignAccFollowNode1" presStyleIdx="2" presStyleCnt="3">
        <dgm:presLayoutVars>
          <dgm:bulletEnabled val="1"/>
        </dgm:presLayoutVars>
      </dgm:prSet>
      <dgm:spPr/>
    </dgm:pt>
  </dgm:ptLst>
  <dgm:cxnLst>
    <dgm:cxn modelId="{97FF1B09-13A9-D643-898A-6F10912611C8}" type="presOf" srcId="{9A797B4C-5E38-48EA-B6A8-DECF1588E37A}" destId="{EBACF926-11D1-4585-9037-58AEC210A3BF}" srcOrd="0" destOrd="0" presId="urn:microsoft.com/office/officeart/2005/8/layout/hList1"/>
    <dgm:cxn modelId="{6C6C4517-15AA-4E12-9B60-9ABB1E2FCB33}" srcId="{BDFAAE55-589A-406F-BADE-66F9B322B54E}" destId="{C863F154-8CC4-4FE5-98F2-A56E42526ED0}" srcOrd="0" destOrd="0" parTransId="{A42241C8-F60A-4DD9-BDBD-2F82DE83104A}" sibTransId="{3874F11A-404A-4568-B627-89C66079D252}"/>
    <dgm:cxn modelId="{2B5AC125-F081-E241-9320-FB726FAF638D}" type="presOf" srcId="{8FAB0643-F33C-EC42-AED7-E2089BBAFE35}" destId="{B4332740-9641-43E2-94B8-71935EF847C2}" srcOrd="0" destOrd="1" presId="urn:microsoft.com/office/officeart/2005/8/layout/hList1"/>
    <dgm:cxn modelId="{F3E4C839-194F-7A4A-947C-0A63EAF3073F}" type="presOf" srcId="{8585964E-6979-4167-9CDC-5DC2C0955BC6}" destId="{CD666BD7-135E-4833-8DF5-C9E9E2F3656D}" srcOrd="0" destOrd="0" presId="urn:microsoft.com/office/officeart/2005/8/layout/hList1"/>
    <dgm:cxn modelId="{8E59054C-D3BB-40E3-99AA-ADE733822163}" srcId="{9A64200A-6883-4BFD-BE8A-107726A69F99}" destId="{8585964E-6979-4167-9CDC-5DC2C0955BC6}" srcOrd="0" destOrd="0" parTransId="{724BD9E6-2783-46FC-9233-819A37D65945}" sibTransId="{53E39A51-501C-4A12-8EE9-90E642050479}"/>
    <dgm:cxn modelId="{E9872F4D-89EA-4B42-ABBD-42E7A627B6B1}" srcId="{BDFAAE55-589A-406F-BADE-66F9B322B54E}" destId="{9A64200A-6883-4BFD-BE8A-107726A69F99}" srcOrd="1" destOrd="0" parTransId="{08DC9C24-9BF6-4797-A07E-6110AE98F45A}" sibTransId="{09295847-1244-4ED0-A1F9-A9326F0A358B}"/>
    <dgm:cxn modelId="{32A2C354-8D96-4BC0-A506-874AC0FE0899}" srcId="{BDFAAE55-589A-406F-BADE-66F9B322B54E}" destId="{72E702D9-2939-4685-B231-5A502C84D710}" srcOrd="2" destOrd="0" parTransId="{6176A5A0-E932-464C-897B-D2870F43EE37}" sibTransId="{EC192729-088E-4610-A572-9149B0245F9D}"/>
    <dgm:cxn modelId="{FBB8797E-96A8-D34E-B2BB-211A59440ABC}" type="presOf" srcId="{72E702D9-2939-4685-B231-5A502C84D710}" destId="{680D49C3-38BC-4314-BB44-C93A64F0BC59}" srcOrd="0" destOrd="0" presId="urn:microsoft.com/office/officeart/2005/8/layout/hList1"/>
    <dgm:cxn modelId="{D7A0418A-6B69-304E-88E8-B812E6796642}" type="presOf" srcId="{9A64200A-6883-4BFD-BE8A-107726A69F99}" destId="{8A72C942-9263-4663-A3B8-AD8DAD4DEC65}" srcOrd="0" destOrd="0" presId="urn:microsoft.com/office/officeart/2005/8/layout/hList1"/>
    <dgm:cxn modelId="{79A1D795-19B3-F845-B88B-0A5FA0F91C5D}" srcId="{C863F154-8CC4-4FE5-98F2-A56E42526ED0}" destId="{8FAB0643-F33C-EC42-AED7-E2089BBAFE35}" srcOrd="1" destOrd="0" parTransId="{5D6BD01E-B4BD-ED41-9499-D112F455C0D7}" sibTransId="{C277CCF6-9ECB-DF4B-9039-67C2DF37E49E}"/>
    <dgm:cxn modelId="{5D47DEA4-AC7B-594A-937F-7BB4E4686A84}" type="presOf" srcId="{BDFAAE55-589A-406F-BADE-66F9B322B54E}" destId="{13430485-A0BD-4CFF-8458-7697F5292DAE}" srcOrd="0" destOrd="0" presId="urn:microsoft.com/office/officeart/2005/8/layout/hList1"/>
    <dgm:cxn modelId="{75E060BA-EFBE-4301-AF2F-573706594E4C}" srcId="{C863F154-8CC4-4FE5-98F2-A56E42526ED0}" destId="{40DC7BF8-0D46-4E2F-AFA8-2C5A986D427F}" srcOrd="0" destOrd="0" parTransId="{1CABE133-1F3B-4930-8453-C0C3984B72C0}" sibTransId="{08ADC403-ED4A-49C9-880B-EC99817D6B9A}"/>
    <dgm:cxn modelId="{438040D4-A4C9-5341-8634-9FC9CA058F6B}" type="presOf" srcId="{40DC7BF8-0D46-4E2F-AFA8-2C5A986D427F}" destId="{B4332740-9641-43E2-94B8-71935EF847C2}" srcOrd="0" destOrd="0" presId="urn:microsoft.com/office/officeart/2005/8/layout/hList1"/>
    <dgm:cxn modelId="{6B517BF5-78DA-4E9F-83E2-6B921200130E}" srcId="{72E702D9-2939-4685-B231-5A502C84D710}" destId="{9A797B4C-5E38-48EA-B6A8-DECF1588E37A}" srcOrd="0" destOrd="0" parTransId="{BFF60A24-AADD-4EE7-BDD3-AA1CD36F9978}" sibTransId="{CD55FF6E-178F-47E3-8063-188A4F4CBFD3}"/>
    <dgm:cxn modelId="{033CADFB-91B1-6346-8713-0BA5AA225948}" type="presOf" srcId="{C863F154-8CC4-4FE5-98F2-A56E42526ED0}" destId="{41C0F07E-439F-4C1F-BCA5-C24CF0DC7370}" srcOrd="0" destOrd="0" presId="urn:microsoft.com/office/officeart/2005/8/layout/hList1"/>
    <dgm:cxn modelId="{6952659E-1F20-6A40-9802-946AD7DFCC36}" type="presParOf" srcId="{13430485-A0BD-4CFF-8458-7697F5292DAE}" destId="{BE236E83-268E-4F5B-BD6B-1B535BB07844}" srcOrd="0" destOrd="0" presId="urn:microsoft.com/office/officeart/2005/8/layout/hList1"/>
    <dgm:cxn modelId="{B4427E94-5101-FF4A-9854-C1EA70EB82BD}" type="presParOf" srcId="{BE236E83-268E-4F5B-BD6B-1B535BB07844}" destId="{41C0F07E-439F-4C1F-BCA5-C24CF0DC7370}" srcOrd="0" destOrd="0" presId="urn:microsoft.com/office/officeart/2005/8/layout/hList1"/>
    <dgm:cxn modelId="{EDC5EDCB-ED98-6C41-BC39-C8D307237E97}" type="presParOf" srcId="{BE236E83-268E-4F5B-BD6B-1B535BB07844}" destId="{B4332740-9641-43E2-94B8-71935EF847C2}" srcOrd="1" destOrd="0" presId="urn:microsoft.com/office/officeart/2005/8/layout/hList1"/>
    <dgm:cxn modelId="{CC8AAA12-93DD-8C4A-9E21-9A7D9CA16FE7}" type="presParOf" srcId="{13430485-A0BD-4CFF-8458-7697F5292DAE}" destId="{55B50AE5-6A11-4165-8D04-9893E8EAD4B9}" srcOrd="1" destOrd="0" presId="urn:microsoft.com/office/officeart/2005/8/layout/hList1"/>
    <dgm:cxn modelId="{E5A2A1F7-B560-4A41-B361-842AAC1B8A68}" type="presParOf" srcId="{13430485-A0BD-4CFF-8458-7697F5292DAE}" destId="{794B1F63-4AB3-4825-9C76-A1DE419089D5}" srcOrd="2" destOrd="0" presId="urn:microsoft.com/office/officeart/2005/8/layout/hList1"/>
    <dgm:cxn modelId="{96C96DC2-B1FF-7946-B41D-C171F6C2ECA1}" type="presParOf" srcId="{794B1F63-4AB3-4825-9C76-A1DE419089D5}" destId="{8A72C942-9263-4663-A3B8-AD8DAD4DEC65}" srcOrd="0" destOrd="0" presId="urn:microsoft.com/office/officeart/2005/8/layout/hList1"/>
    <dgm:cxn modelId="{061CB8CB-4A4F-A746-BF0F-9D11F04B32EC}" type="presParOf" srcId="{794B1F63-4AB3-4825-9C76-A1DE419089D5}" destId="{CD666BD7-135E-4833-8DF5-C9E9E2F3656D}" srcOrd="1" destOrd="0" presId="urn:microsoft.com/office/officeart/2005/8/layout/hList1"/>
    <dgm:cxn modelId="{F6ACA5B7-AEB4-D04B-BBC4-5028AEED0CE1}" type="presParOf" srcId="{13430485-A0BD-4CFF-8458-7697F5292DAE}" destId="{D60FDF3A-5E69-4EFE-92C2-27473399A830}" srcOrd="3" destOrd="0" presId="urn:microsoft.com/office/officeart/2005/8/layout/hList1"/>
    <dgm:cxn modelId="{7D0C8C7F-069D-9748-8A36-5DA341285124}" type="presParOf" srcId="{13430485-A0BD-4CFF-8458-7697F5292DAE}" destId="{159158D6-6250-4B8C-A67C-A990F2FC2CA6}" srcOrd="4" destOrd="0" presId="urn:microsoft.com/office/officeart/2005/8/layout/hList1"/>
    <dgm:cxn modelId="{8E904057-FE51-F94A-BB6F-74D0CD818851}" type="presParOf" srcId="{159158D6-6250-4B8C-A67C-A990F2FC2CA6}" destId="{680D49C3-38BC-4314-BB44-C93A64F0BC59}" srcOrd="0" destOrd="0" presId="urn:microsoft.com/office/officeart/2005/8/layout/hList1"/>
    <dgm:cxn modelId="{B8D097AD-AAA9-2740-8560-3D6855B5F8A8}" type="presParOf" srcId="{159158D6-6250-4B8C-A67C-A990F2FC2CA6}" destId="{EBACF926-11D1-4585-9037-58AEC210A3BF}"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9EFA96D-130E-8840-A8C9-2182C032E307}" type="doc">
      <dgm:prSet loTypeId="urn:microsoft.com/office/officeart/2005/8/layout/bList2#1" loCatId="" qsTypeId="urn:microsoft.com/office/officeart/2005/8/quickstyle/simple1" qsCatId="simple" csTypeId="urn:microsoft.com/office/officeart/2005/8/colors/colorful5" csCatId="colorful" phldr="1"/>
      <dgm:spPr/>
    </dgm:pt>
    <dgm:pt modelId="{4992624E-148D-CE4F-AEE2-4469DE5F5BCE}">
      <dgm:prSet phldrT="[Texto]" custT="1"/>
      <dgm:spPr>
        <a:solidFill>
          <a:srgbClr val="2C4D88"/>
        </a:solidFill>
      </dgm:spPr>
      <dgm:t>
        <a:bodyPr/>
        <a:lstStyle/>
        <a:p>
          <a:pPr rtl="0"/>
          <a:r>
            <a:rPr lang="es-ES" sz="2000" b="1" dirty="0"/>
            <a:t>Hipocalórica</a:t>
          </a:r>
        </a:p>
      </dgm:t>
    </dgm:pt>
    <dgm:pt modelId="{E71DD671-E4C7-714B-A1AD-00D4374A19AF}" type="parTrans" cxnId="{7E42425D-507B-DE45-96B1-F17C1C9929B8}">
      <dgm:prSet/>
      <dgm:spPr/>
      <dgm:t>
        <a:bodyPr/>
        <a:lstStyle/>
        <a:p>
          <a:endParaRPr lang="es-ES"/>
        </a:p>
      </dgm:t>
    </dgm:pt>
    <dgm:pt modelId="{9B1ED0EF-7CC9-8E4F-8280-573F181D2F40}" type="sibTrans" cxnId="{7E42425D-507B-DE45-96B1-F17C1C9929B8}">
      <dgm:prSet/>
      <dgm:spPr/>
      <dgm:t>
        <a:bodyPr/>
        <a:lstStyle/>
        <a:p>
          <a:endParaRPr lang="es-ES"/>
        </a:p>
      </dgm:t>
    </dgm:pt>
    <dgm:pt modelId="{ADE99236-4DD8-D240-9D5A-7009F1B488BD}">
      <dgm:prSet phldrT="[Texto]" custT="1"/>
      <dgm:spPr>
        <a:solidFill>
          <a:schemeClr val="accent5">
            <a:lumMod val="50000"/>
          </a:schemeClr>
        </a:solidFill>
      </dgm:spPr>
      <dgm:t>
        <a:bodyPr/>
        <a:lstStyle/>
        <a:p>
          <a:pPr rtl="0"/>
          <a:r>
            <a:rPr lang="es-ES" sz="2000" b="1" dirty="0"/>
            <a:t>Normocalórico </a:t>
          </a:r>
        </a:p>
      </dgm:t>
    </dgm:pt>
    <dgm:pt modelId="{F0F828DD-278F-7D49-AAF9-77D15F53A65D}" type="parTrans" cxnId="{D9645B24-5742-3F4F-98FA-B0D849A6E17E}">
      <dgm:prSet/>
      <dgm:spPr/>
      <dgm:t>
        <a:bodyPr/>
        <a:lstStyle/>
        <a:p>
          <a:endParaRPr lang="es-ES"/>
        </a:p>
      </dgm:t>
    </dgm:pt>
    <dgm:pt modelId="{BB6182D8-DB1D-F64D-B111-2094A890CC20}" type="sibTrans" cxnId="{D9645B24-5742-3F4F-98FA-B0D849A6E17E}">
      <dgm:prSet/>
      <dgm:spPr/>
      <dgm:t>
        <a:bodyPr/>
        <a:lstStyle/>
        <a:p>
          <a:endParaRPr lang="es-ES"/>
        </a:p>
      </dgm:t>
    </dgm:pt>
    <dgm:pt modelId="{C15F9BC7-3B6E-DA4F-89AA-1A0E9F08A243}">
      <dgm:prSet phldrT="[Texto]"/>
      <dgm:spPr>
        <a:solidFill>
          <a:schemeClr val="accent1">
            <a:lumMod val="50000"/>
          </a:schemeClr>
        </a:solidFill>
      </dgm:spPr>
      <dgm:t>
        <a:bodyPr/>
        <a:lstStyle/>
        <a:p>
          <a:pPr rtl="0"/>
          <a:r>
            <a:rPr lang="es-ES" b="1" dirty="0"/>
            <a:t>Hipercalórico</a:t>
          </a:r>
        </a:p>
      </dgm:t>
    </dgm:pt>
    <dgm:pt modelId="{E15F4C21-3C78-EC47-BC52-8896A4C3C5F4}" type="parTrans" cxnId="{A00C9041-C298-6C43-BBAB-AB4384E5905E}">
      <dgm:prSet/>
      <dgm:spPr/>
      <dgm:t>
        <a:bodyPr/>
        <a:lstStyle/>
        <a:p>
          <a:endParaRPr lang="es-ES"/>
        </a:p>
      </dgm:t>
    </dgm:pt>
    <dgm:pt modelId="{1815FD0B-D787-2C4A-93F7-8C5763A0AA7B}" type="sibTrans" cxnId="{A00C9041-C298-6C43-BBAB-AB4384E5905E}">
      <dgm:prSet/>
      <dgm:spPr/>
      <dgm:t>
        <a:bodyPr/>
        <a:lstStyle/>
        <a:p>
          <a:endParaRPr lang="es-ES"/>
        </a:p>
      </dgm:t>
    </dgm:pt>
    <dgm:pt modelId="{BE71C5F5-9799-B54D-B47D-7735EDD9767D}">
      <dgm:prSet custT="1"/>
      <dgm:spPr>
        <a:ln>
          <a:solidFill>
            <a:schemeClr val="accent5">
              <a:lumMod val="50000"/>
            </a:schemeClr>
          </a:solidFill>
        </a:ln>
      </dgm:spPr>
      <dgm:t>
        <a:bodyPr anchor="ctr"/>
        <a:lstStyle/>
        <a:p>
          <a:pPr algn="ctr" rtl="0">
            <a:buNone/>
          </a:pPr>
          <a:r>
            <a:rPr lang="es-ES" sz="2400" dirty="0">
              <a:solidFill>
                <a:schemeClr val="accent1">
                  <a:lumMod val="75000"/>
                </a:schemeClr>
              </a:solidFill>
            </a:rPr>
            <a:t>25-30 kcal/kg</a:t>
          </a:r>
        </a:p>
      </dgm:t>
    </dgm:pt>
    <dgm:pt modelId="{729DE60A-E2EA-1E45-92C5-DE87A1E83BB1}" type="parTrans" cxnId="{3F678ABF-3735-D24B-949A-E5AC81431527}">
      <dgm:prSet/>
      <dgm:spPr/>
      <dgm:t>
        <a:bodyPr/>
        <a:lstStyle/>
        <a:p>
          <a:endParaRPr lang="es-ES"/>
        </a:p>
      </dgm:t>
    </dgm:pt>
    <dgm:pt modelId="{991C005F-7368-A743-8FC4-92C2B92DAABB}" type="sibTrans" cxnId="{3F678ABF-3735-D24B-949A-E5AC81431527}">
      <dgm:prSet/>
      <dgm:spPr/>
      <dgm:t>
        <a:bodyPr/>
        <a:lstStyle/>
        <a:p>
          <a:endParaRPr lang="es-ES"/>
        </a:p>
      </dgm:t>
    </dgm:pt>
    <dgm:pt modelId="{37162102-2342-774F-BF4A-3933CA2438C8}">
      <dgm:prSet custT="1"/>
      <dgm:spPr>
        <a:ln>
          <a:solidFill>
            <a:schemeClr val="accent1">
              <a:lumMod val="50000"/>
            </a:schemeClr>
          </a:solidFill>
        </a:ln>
      </dgm:spPr>
      <dgm:t>
        <a:bodyPr anchor="ctr"/>
        <a:lstStyle/>
        <a:p>
          <a:pPr algn="ctr" rtl="0">
            <a:buNone/>
          </a:pPr>
          <a:r>
            <a:rPr lang="es-ES" sz="2400" dirty="0">
              <a:solidFill>
                <a:schemeClr val="accent1">
                  <a:lumMod val="75000"/>
                </a:schemeClr>
              </a:solidFill>
            </a:rPr>
            <a:t>&gt; 30 kcal/kg </a:t>
          </a:r>
        </a:p>
      </dgm:t>
    </dgm:pt>
    <dgm:pt modelId="{F81905F2-69EE-284D-B19D-9266A4887658}" type="parTrans" cxnId="{398F195A-6B17-A943-9704-F9EE00A89B6A}">
      <dgm:prSet/>
      <dgm:spPr/>
      <dgm:t>
        <a:bodyPr/>
        <a:lstStyle/>
        <a:p>
          <a:endParaRPr lang="es-ES"/>
        </a:p>
      </dgm:t>
    </dgm:pt>
    <dgm:pt modelId="{45E84B76-069C-8041-884C-44320610136E}" type="sibTrans" cxnId="{398F195A-6B17-A943-9704-F9EE00A89B6A}">
      <dgm:prSet/>
      <dgm:spPr/>
      <dgm:t>
        <a:bodyPr/>
        <a:lstStyle/>
        <a:p>
          <a:endParaRPr lang="es-ES"/>
        </a:p>
      </dgm:t>
    </dgm:pt>
    <dgm:pt modelId="{9B0E4B3E-2052-FA4C-B397-6ED554A47B37}">
      <dgm:prSet custT="1"/>
      <dgm:spPr>
        <a:ln>
          <a:solidFill>
            <a:schemeClr val="accent5">
              <a:lumMod val="75000"/>
            </a:schemeClr>
          </a:solidFill>
        </a:ln>
      </dgm:spPr>
      <dgm:t>
        <a:bodyPr anchor="ctr"/>
        <a:lstStyle/>
        <a:p>
          <a:pPr algn="ctr" rtl="0">
            <a:buNone/>
          </a:pPr>
          <a:r>
            <a:rPr lang="es-CO" sz="2400" b="0" dirty="0">
              <a:solidFill>
                <a:schemeClr val="accent1">
                  <a:lumMod val="75000"/>
                </a:schemeClr>
              </a:solidFill>
            </a:rPr>
            <a:t>&lt; 25 kcal/kg</a:t>
          </a:r>
          <a:endParaRPr lang="es-ES" sz="2400" b="0" dirty="0"/>
        </a:p>
      </dgm:t>
    </dgm:pt>
    <dgm:pt modelId="{F53C5CCA-702E-7344-8943-4199DD0B012F}" type="parTrans" cxnId="{5EFA8690-3FDF-344D-B52A-6B357AC9AB6F}">
      <dgm:prSet/>
      <dgm:spPr/>
      <dgm:t>
        <a:bodyPr/>
        <a:lstStyle/>
        <a:p>
          <a:endParaRPr lang="es-ES"/>
        </a:p>
      </dgm:t>
    </dgm:pt>
    <dgm:pt modelId="{0A326F06-6B73-B546-ADA1-183EB9525227}" type="sibTrans" cxnId="{5EFA8690-3FDF-344D-B52A-6B357AC9AB6F}">
      <dgm:prSet/>
      <dgm:spPr/>
      <dgm:t>
        <a:bodyPr/>
        <a:lstStyle/>
        <a:p>
          <a:endParaRPr lang="es-ES"/>
        </a:p>
      </dgm:t>
    </dgm:pt>
    <dgm:pt modelId="{CB58ADB1-C8CD-004E-AF41-317772F2C704}" type="pres">
      <dgm:prSet presAssocID="{39EFA96D-130E-8840-A8C9-2182C032E307}" presName="diagram" presStyleCnt="0">
        <dgm:presLayoutVars>
          <dgm:dir/>
          <dgm:animLvl val="lvl"/>
          <dgm:resizeHandles val="exact"/>
        </dgm:presLayoutVars>
      </dgm:prSet>
      <dgm:spPr/>
    </dgm:pt>
    <dgm:pt modelId="{23820C14-9A30-CF43-A16F-A20CA800A29A}" type="pres">
      <dgm:prSet presAssocID="{4992624E-148D-CE4F-AEE2-4469DE5F5BCE}" presName="compNode" presStyleCnt="0"/>
      <dgm:spPr/>
    </dgm:pt>
    <dgm:pt modelId="{1D93D2ED-B469-A04D-A481-B2928DCBCD48}" type="pres">
      <dgm:prSet presAssocID="{4992624E-148D-CE4F-AEE2-4469DE5F5BCE}" presName="childRect" presStyleLbl="bgAcc1" presStyleIdx="0" presStyleCnt="3">
        <dgm:presLayoutVars>
          <dgm:bulletEnabled val="1"/>
        </dgm:presLayoutVars>
      </dgm:prSet>
      <dgm:spPr/>
    </dgm:pt>
    <dgm:pt modelId="{54D13C6E-1846-6049-B6D6-0993E89A0661}" type="pres">
      <dgm:prSet presAssocID="{4992624E-148D-CE4F-AEE2-4469DE5F5BCE}" presName="parentText" presStyleLbl="node1" presStyleIdx="0" presStyleCnt="0">
        <dgm:presLayoutVars>
          <dgm:chMax val="0"/>
          <dgm:bulletEnabled val="1"/>
        </dgm:presLayoutVars>
      </dgm:prSet>
      <dgm:spPr/>
    </dgm:pt>
    <dgm:pt modelId="{E6981B83-60BD-4E40-929E-77DB5FEF80F5}" type="pres">
      <dgm:prSet presAssocID="{4992624E-148D-CE4F-AEE2-4469DE5F5BCE}" presName="parentRect" presStyleLbl="alignNode1" presStyleIdx="0" presStyleCnt="3"/>
      <dgm:spPr/>
    </dgm:pt>
    <dgm:pt modelId="{794F1B3E-8F28-3F4D-AC0D-0B1B6825AD7D}" type="pres">
      <dgm:prSet presAssocID="{4992624E-148D-CE4F-AEE2-4469DE5F5BCE}" presName="adorn" presStyleLbl="fgAccFollowNode1" presStyleIdx="0" presStyleCnt="3"/>
      <dgm:spPr/>
    </dgm:pt>
    <dgm:pt modelId="{0F3E328C-4FE9-094C-A6FA-4D0E827B85EF}" type="pres">
      <dgm:prSet presAssocID="{9B1ED0EF-7CC9-8E4F-8280-573F181D2F40}" presName="sibTrans" presStyleLbl="sibTrans2D1" presStyleIdx="0" presStyleCnt="0"/>
      <dgm:spPr/>
    </dgm:pt>
    <dgm:pt modelId="{39A0B4BB-F1F0-A14E-B4B7-21D20C00AA9F}" type="pres">
      <dgm:prSet presAssocID="{ADE99236-4DD8-D240-9D5A-7009F1B488BD}" presName="compNode" presStyleCnt="0"/>
      <dgm:spPr/>
    </dgm:pt>
    <dgm:pt modelId="{F175DB4C-90EA-7D4D-AA46-8B1F7FFACE8F}" type="pres">
      <dgm:prSet presAssocID="{ADE99236-4DD8-D240-9D5A-7009F1B488BD}" presName="childRect" presStyleLbl="bgAcc1" presStyleIdx="1" presStyleCnt="3">
        <dgm:presLayoutVars>
          <dgm:bulletEnabled val="1"/>
        </dgm:presLayoutVars>
      </dgm:prSet>
      <dgm:spPr/>
    </dgm:pt>
    <dgm:pt modelId="{FB49BC6B-46D1-A940-B6C4-17D79B05C9C1}" type="pres">
      <dgm:prSet presAssocID="{ADE99236-4DD8-D240-9D5A-7009F1B488BD}" presName="parentText" presStyleLbl="node1" presStyleIdx="0" presStyleCnt="0">
        <dgm:presLayoutVars>
          <dgm:chMax val="0"/>
          <dgm:bulletEnabled val="1"/>
        </dgm:presLayoutVars>
      </dgm:prSet>
      <dgm:spPr/>
    </dgm:pt>
    <dgm:pt modelId="{39E46CD0-1555-1A4F-AB14-B7950A5DC3E0}" type="pres">
      <dgm:prSet presAssocID="{ADE99236-4DD8-D240-9D5A-7009F1B488BD}" presName="parentRect" presStyleLbl="alignNode1" presStyleIdx="1" presStyleCnt="3"/>
      <dgm:spPr/>
    </dgm:pt>
    <dgm:pt modelId="{F19B7EE2-9108-D54E-938B-4E997C6D3054}" type="pres">
      <dgm:prSet presAssocID="{ADE99236-4DD8-D240-9D5A-7009F1B488BD}" presName="adorn" presStyleLbl="fgAccFollowNode1" presStyleIdx="1" presStyleCnt="3"/>
      <dgm:spPr/>
    </dgm:pt>
    <dgm:pt modelId="{61E89BA4-1C0E-6749-9474-79DA82C8AEAC}" type="pres">
      <dgm:prSet presAssocID="{BB6182D8-DB1D-F64D-B111-2094A890CC20}" presName="sibTrans" presStyleLbl="sibTrans2D1" presStyleIdx="0" presStyleCnt="0"/>
      <dgm:spPr/>
    </dgm:pt>
    <dgm:pt modelId="{25732CF0-A5AE-8E4A-BFBB-2430341553F4}" type="pres">
      <dgm:prSet presAssocID="{C15F9BC7-3B6E-DA4F-89AA-1A0E9F08A243}" presName="compNode" presStyleCnt="0"/>
      <dgm:spPr/>
    </dgm:pt>
    <dgm:pt modelId="{DF360964-EA81-2D48-95F0-74B1884EDD43}" type="pres">
      <dgm:prSet presAssocID="{C15F9BC7-3B6E-DA4F-89AA-1A0E9F08A243}" presName="childRect" presStyleLbl="bgAcc1" presStyleIdx="2" presStyleCnt="3">
        <dgm:presLayoutVars>
          <dgm:bulletEnabled val="1"/>
        </dgm:presLayoutVars>
      </dgm:prSet>
      <dgm:spPr/>
    </dgm:pt>
    <dgm:pt modelId="{3B0D97E7-57DC-3B4F-ABD0-46B06B903B88}" type="pres">
      <dgm:prSet presAssocID="{C15F9BC7-3B6E-DA4F-89AA-1A0E9F08A243}" presName="parentText" presStyleLbl="node1" presStyleIdx="0" presStyleCnt="0">
        <dgm:presLayoutVars>
          <dgm:chMax val="0"/>
          <dgm:bulletEnabled val="1"/>
        </dgm:presLayoutVars>
      </dgm:prSet>
      <dgm:spPr/>
    </dgm:pt>
    <dgm:pt modelId="{58628EBE-95CF-7244-BF2C-4F045A415AAC}" type="pres">
      <dgm:prSet presAssocID="{C15F9BC7-3B6E-DA4F-89AA-1A0E9F08A243}" presName="parentRect" presStyleLbl="alignNode1" presStyleIdx="2" presStyleCnt="3"/>
      <dgm:spPr/>
    </dgm:pt>
    <dgm:pt modelId="{36C3292B-D8DE-254D-BF27-3AFAB47EFBFE}" type="pres">
      <dgm:prSet presAssocID="{C15F9BC7-3B6E-DA4F-89AA-1A0E9F08A243}" presName="adorn" presStyleLbl="fgAccFollowNode1" presStyleIdx="2" presStyleCnt="3"/>
      <dgm:spPr/>
    </dgm:pt>
  </dgm:ptLst>
  <dgm:cxnLst>
    <dgm:cxn modelId="{DED43908-776C-2F48-B45A-5123C299113A}" type="presOf" srcId="{C15F9BC7-3B6E-DA4F-89AA-1A0E9F08A243}" destId="{58628EBE-95CF-7244-BF2C-4F045A415AAC}" srcOrd="1" destOrd="0" presId="urn:microsoft.com/office/officeart/2005/8/layout/bList2#1"/>
    <dgm:cxn modelId="{C25D9323-D703-1341-B05C-26C849623115}" type="presOf" srcId="{4992624E-148D-CE4F-AEE2-4469DE5F5BCE}" destId="{54D13C6E-1846-6049-B6D6-0993E89A0661}" srcOrd="0" destOrd="0" presId="urn:microsoft.com/office/officeart/2005/8/layout/bList2#1"/>
    <dgm:cxn modelId="{D9645B24-5742-3F4F-98FA-B0D849A6E17E}" srcId="{39EFA96D-130E-8840-A8C9-2182C032E307}" destId="{ADE99236-4DD8-D240-9D5A-7009F1B488BD}" srcOrd="1" destOrd="0" parTransId="{F0F828DD-278F-7D49-AAF9-77D15F53A65D}" sibTransId="{BB6182D8-DB1D-F64D-B111-2094A890CC20}"/>
    <dgm:cxn modelId="{E96D2425-9435-2441-8624-7470405DA63B}" type="presOf" srcId="{39EFA96D-130E-8840-A8C9-2182C032E307}" destId="{CB58ADB1-C8CD-004E-AF41-317772F2C704}" srcOrd="0" destOrd="0" presId="urn:microsoft.com/office/officeart/2005/8/layout/bList2#1"/>
    <dgm:cxn modelId="{CB97B52F-837E-B245-8E77-11CCDDC40BB6}" type="presOf" srcId="{BB6182D8-DB1D-F64D-B111-2094A890CC20}" destId="{61E89BA4-1C0E-6749-9474-79DA82C8AEAC}" srcOrd="0" destOrd="0" presId="urn:microsoft.com/office/officeart/2005/8/layout/bList2#1"/>
    <dgm:cxn modelId="{D5C08831-0305-204B-8CA0-05871C09F69C}" type="presOf" srcId="{37162102-2342-774F-BF4A-3933CA2438C8}" destId="{DF360964-EA81-2D48-95F0-74B1884EDD43}" srcOrd="0" destOrd="0" presId="urn:microsoft.com/office/officeart/2005/8/layout/bList2#1"/>
    <dgm:cxn modelId="{A00C9041-C298-6C43-BBAB-AB4384E5905E}" srcId="{39EFA96D-130E-8840-A8C9-2182C032E307}" destId="{C15F9BC7-3B6E-DA4F-89AA-1A0E9F08A243}" srcOrd="2" destOrd="0" parTransId="{E15F4C21-3C78-EC47-BC52-8896A4C3C5F4}" sibTransId="{1815FD0B-D787-2C4A-93F7-8C5763A0AA7B}"/>
    <dgm:cxn modelId="{280E154C-891D-BE4A-9CAB-7B7C1C3A29AF}" type="presOf" srcId="{9B0E4B3E-2052-FA4C-B397-6ED554A47B37}" destId="{1D93D2ED-B469-A04D-A481-B2928DCBCD48}" srcOrd="0" destOrd="0" presId="urn:microsoft.com/office/officeart/2005/8/layout/bList2#1"/>
    <dgm:cxn modelId="{398F195A-6B17-A943-9704-F9EE00A89B6A}" srcId="{C15F9BC7-3B6E-DA4F-89AA-1A0E9F08A243}" destId="{37162102-2342-774F-BF4A-3933CA2438C8}" srcOrd="0" destOrd="0" parTransId="{F81905F2-69EE-284D-B19D-9266A4887658}" sibTransId="{45E84B76-069C-8041-884C-44320610136E}"/>
    <dgm:cxn modelId="{7E42425D-507B-DE45-96B1-F17C1C9929B8}" srcId="{39EFA96D-130E-8840-A8C9-2182C032E307}" destId="{4992624E-148D-CE4F-AEE2-4469DE5F5BCE}" srcOrd="0" destOrd="0" parTransId="{E71DD671-E4C7-714B-A1AD-00D4374A19AF}" sibTransId="{9B1ED0EF-7CC9-8E4F-8280-573F181D2F40}"/>
    <dgm:cxn modelId="{5EFA8690-3FDF-344D-B52A-6B357AC9AB6F}" srcId="{4992624E-148D-CE4F-AEE2-4469DE5F5BCE}" destId="{9B0E4B3E-2052-FA4C-B397-6ED554A47B37}" srcOrd="0" destOrd="0" parTransId="{F53C5CCA-702E-7344-8943-4199DD0B012F}" sibTransId="{0A326F06-6B73-B546-ADA1-183EB9525227}"/>
    <dgm:cxn modelId="{E80BDA9B-0521-DF40-B544-31F0EB6FF381}" type="presOf" srcId="{ADE99236-4DD8-D240-9D5A-7009F1B488BD}" destId="{FB49BC6B-46D1-A940-B6C4-17D79B05C9C1}" srcOrd="0" destOrd="0" presId="urn:microsoft.com/office/officeart/2005/8/layout/bList2#1"/>
    <dgm:cxn modelId="{30EE88A9-C2DA-C746-BC84-F804C5C867DB}" type="presOf" srcId="{BE71C5F5-9799-B54D-B47D-7735EDD9767D}" destId="{F175DB4C-90EA-7D4D-AA46-8B1F7FFACE8F}" srcOrd="0" destOrd="0" presId="urn:microsoft.com/office/officeart/2005/8/layout/bList2#1"/>
    <dgm:cxn modelId="{4139D6A9-04E7-7B40-A6B5-BFE3DAEBE8E3}" type="presOf" srcId="{C15F9BC7-3B6E-DA4F-89AA-1A0E9F08A243}" destId="{3B0D97E7-57DC-3B4F-ABD0-46B06B903B88}" srcOrd="0" destOrd="0" presId="urn:microsoft.com/office/officeart/2005/8/layout/bList2#1"/>
    <dgm:cxn modelId="{3F678ABF-3735-D24B-949A-E5AC81431527}" srcId="{ADE99236-4DD8-D240-9D5A-7009F1B488BD}" destId="{BE71C5F5-9799-B54D-B47D-7735EDD9767D}" srcOrd="0" destOrd="0" parTransId="{729DE60A-E2EA-1E45-92C5-DE87A1E83BB1}" sibTransId="{991C005F-7368-A743-8FC4-92C2B92DAABB}"/>
    <dgm:cxn modelId="{582CA5CB-0259-3143-8189-82A51092AB11}" type="presOf" srcId="{ADE99236-4DD8-D240-9D5A-7009F1B488BD}" destId="{39E46CD0-1555-1A4F-AB14-B7950A5DC3E0}" srcOrd="1" destOrd="0" presId="urn:microsoft.com/office/officeart/2005/8/layout/bList2#1"/>
    <dgm:cxn modelId="{8DA702D4-6DE0-D043-9653-72890E21D5FA}" type="presOf" srcId="{9B1ED0EF-7CC9-8E4F-8280-573F181D2F40}" destId="{0F3E328C-4FE9-094C-A6FA-4D0E827B85EF}" srcOrd="0" destOrd="0" presId="urn:microsoft.com/office/officeart/2005/8/layout/bList2#1"/>
    <dgm:cxn modelId="{AAA9D2F0-FE84-794F-ABEF-6B7DF8B7DF78}" type="presOf" srcId="{4992624E-148D-CE4F-AEE2-4469DE5F5BCE}" destId="{E6981B83-60BD-4E40-929E-77DB5FEF80F5}" srcOrd="1" destOrd="0" presId="urn:microsoft.com/office/officeart/2005/8/layout/bList2#1"/>
    <dgm:cxn modelId="{4D397595-F904-A542-BA72-8E54AF557A1E}" type="presParOf" srcId="{CB58ADB1-C8CD-004E-AF41-317772F2C704}" destId="{23820C14-9A30-CF43-A16F-A20CA800A29A}" srcOrd="0" destOrd="0" presId="urn:microsoft.com/office/officeart/2005/8/layout/bList2#1"/>
    <dgm:cxn modelId="{B1F688E9-9604-3444-8B51-F6B5CF6E5A18}" type="presParOf" srcId="{23820C14-9A30-CF43-A16F-A20CA800A29A}" destId="{1D93D2ED-B469-A04D-A481-B2928DCBCD48}" srcOrd="0" destOrd="0" presId="urn:microsoft.com/office/officeart/2005/8/layout/bList2#1"/>
    <dgm:cxn modelId="{883788C4-9506-5745-B040-8C0FCF554C16}" type="presParOf" srcId="{23820C14-9A30-CF43-A16F-A20CA800A29A}" destId="{54D13C6E-1846-6049-B6D6-0993E89A0661}" srcOrd="1" destOrd="0" presId="urn:microsoft.com/office/officeart/2005/8/layout/bList2#1"/>
    <dgm:cxn modelId="{D3551260-EB42-4F4B-9070-CB3C174FBDFF}" type="presParOf" srcId="{23820C14-9A30-CF43-A16F-A20CA800A29A}" destId="{E6981B83-60BD-4E40-929E-77DB5FEF80F5}" srcOrd="2" destOrd="0" presId="urn:microsoft.com/office/officeart/2005/8/layout/bList2#1"/>
    <dgm:cxn modelId="{A18F0FC1-18CE-2E40-960D-A4B98D005317}" type="presParOf" srcId="{23820C14-9A30-CF43-A16F-A20CA800A29A}" destId="{794F1B3E-8F28-3F4D-AC0D-0B1B6825AD7D}" srcOrd="3" destOrd="0" presId="urn:microsoft.com/office/officeart/2005/8/layout/bList2#1"/>
    <dgm:cxn modelId="{27BDC988-AE9E-8D40-B1BF-E12B0AD84A71}" type="presParOf" srcId="{CB58ADB1-C8CD-004E-AF41-317772F2C704}" destId="{0F3E328C-4FE9-094C-A6FA-4D0E827B85EF}" srcOrd="1" destOrd="0" presId="urn:microsoft.com/office/officeart/2005/8/layout/bList2#1"/>
    <dgm:cxn modelId="{11D3BDAE-2221-1E46-BF2C-2DD10A568CC7}" type="presParOf" srcId="{CB58ADB1-C8CD-004E-AF41-317772F2C704}" destId="{39A0B4BB-F1F0-A14E-B4B7-21D20C00AA9F}" srcOrd="2" destOrd="0" presId="urn:microsoft.com/office/officeart/2005/8/layout/bList2#1"/>
    <dgm:cxn modelId="{AB31947E-0B42-6948-A62C-32CC1CBBFC1A}" type="presParOf" srcId="{39A0B4BB-F1F0-A14E-B4B7-21D20C00AA9F}" destId="{F175DB4C-90EA-7D4D-AA46-8B1F7FFACE8F}" srcOrd="0" destOrd="0" presId="urn:microsoft.com/office/officeart/2005/8/layout/bList2#1"/>
    <dgm:cxn modelId="{0D252AA0-87C6-6647-90E7-AE16EC16EA96}" type="presParOf" srcId="{39A0B4BB-F1F0-A14E-B4B7-21D20C00AA9F}" destId="{FB49BC6B-46D1-A940-B6C4-17D79B05C9C1}" srcOrd="1" destOrd="0" presId="urn:microsoft.com/office/officeart/2005/8/layout/bList2#1"/>
    <dgm:cxn modelId="{FC73A5C7-48D6-964C-83B3-B9BB8AB82C4D}" type="presParOf" srcId="{39A0B4BB-F1F0-A14E-B4B7-21D20C00AA9F}" destId="{39E46CD0-1555-1A4F-AB14-B7950A5DC3E0}" srcOrd="2" destOrd="0" presId="urn:microsoft.com/office/officeart/2005/8/layout/bList2#1"/>
    <dgm:cxn modelId="{1AA5D7CD-AF19-5248-84E7-F8D07F016245}" type="presParOf" srcId="{39A0B4BB-F1F0-A14E-B4B7-21D20C00AA9F}" destId="{F19B7EE2-9108-D54E-938B-4E997C6D3054}" srcOrd="3" destOrd="0" presId="urn:microsoft.com/office/officeart/2005/8/layout/bList2#1"/>
    <dgm:cxn modelId="{033E280E-17E4-1E4B-A1AF-C0AC426A4625}" type="presParOf" srcId="{CB58ADB1-C8CD-004E-AF41-317772F2C704}" destId="{61E89BA4-1C0E-6749-9474-79DA82C8AEAC}" srcOrd="3" destOrd="0" presId="urn:microsoft.com/office/officeart/2005/8/layout/bList2#1"/>
    <dgm:cxn modelId="{A7FF8227-8DB2-834D-9EA0-21C24E496BDF}" type="presParOf" srcId="{CB58ADB1-C8CD-004E-AF41-317772F2C704}" destId="{25732CF0-A5AE-8E4A-BFBB-2430341553F4}" srcOrd="4" destOrd="0" presId="urn:microsoft.com/office/officeart/2005/8/layout/bList2#1"/>
    <dgm:cxn modelId="{D0478815-1A9B-2F41-B972-B79589E20B64}" type="presParOf" srcId="{25732CF0-A5AE-8E4A-BFBB-2430341553F4}" destId="{DF360964-EA81-2D48-95F0-74B1884EDD43}" srcOrd="0" destOrd="0" presId="urn:microsoft.com/office/officeart/2005/8/layout/bList2#1"/>
    <dgm:cxn modelId="{F3143AF0-2A65-D747-BDBE-B2577B5219AF}" type="presParOf" srcId="{25732CF0-A5AE-8E4A-BFBB-2430341553F4}" destId="{3B0D97E7-57DC-3B4F-ABD0-46B06B903B88}" srcOrd="1" destOrd="0" presId="urn:microsoft.com/office/officeart/2005/8/layout/bList2#1"/>
    <dgm:cxn modelId="{194B109B-31FE-3643-B1CF-6EA183BE1A53}" type="presParOf" srcId="{25732CF0-A5AE-8E4A-BFBB-2430341553F4}" destId="{58628EBE-95CF-7244-BF2C-4F045A415AAC}" srcOrd="2" destOrd="0" presId="urn:microsoft.com/office/officeart/2005/8/layout/bList2#1"/>
    <dgm:cxn modelId="{EA6A4569-D6E7-7E42-A9E0-060463F58E8D}" type="presParOf" srcId="{25732CF0-A5AE-8E4A-BFBB-2430341553F4}" destId="{36C3292B-D8DE-254D-BF27-3AFAB47EFBFE}" srcOrd="3" destOrd="0" presId="urn:microsoft.com/office/officeart/2005/8/layout/bList2#1"/>
  </dgm:cxnLst>
  <dgm:bg>
    <a:solidFill>
      <a:schemeClr val="lt1">
        <a:hueOff val="0"/>
        <a:satOff val="0"/>
        <a:lumOff val="0"/>
        <a:alpha val="0"/>
      </a:schemeClr>
    </a:solidFill>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622DEE0-ED70-5F47-A50D-364543C0237B}" type="doc">
      <dgm:prSet loTypeId="urn:microsoft.com/office/officeart/2009/3/layout/PlusandMinus" loCatId="" qsTypeId="urn:microsoft.com/office/officeart/2005/8/quickstyle/simple1" qsCatId="simple" csTypeId="urn:microsoft.com/office/officeart/2005/8/colors/accent1_2" csCatId="accent1" phldr="1"/>
      <dgm:spPr/>
      <dgm:t>
        <a:bodyPr/>
        <a:lstStyle/>
        <a:p>
          <a:endParaRPr lang="es-ES"/>
        </a:p>
      </dgm:t>
    </dgm:pt>
    <dgm:pt modelId="{A6034DD7-1624-234B-AB6E-E4EC7965AA03}">
      <dgm:prSet phldrT="[Texto]" custT="1"/>
      <dgm:spPr/>
      <dgm:t>
        <a:bodyPr/>
        <a:lstStyle/>
        <a:p>
          <a:r>
            <a:rPr lang="es-CO" sz="2400" b="1" dirty="0">
              <a:solidFill>
                <a:schemeClr val="accent1">
                  <a:lumMod val="75000"/>
                </a:schemeClr>
              </a:solidFill>
              <a:latin typeface="Arial" panose="020B0604020202020204" pitchFamily="34" charset="0"/>
              <a:cs typeface="Arial" panose="020B0604020202020204" pitchFamily="34" charset="0"/>
            </a:rPr>
            <a:t>  Mifflin ST Jeor</a:t>
          </a:r>
        </a:p>
        <a:p>
          <a:endParaRPr lang="es-CO" sz="2000" dirty="0">
            <a:solidFill>
              <a:schemeClr val="tx1">
                <a:lumMod val="75000"/>
                <a:lumOff val="25000"/>
              </a:schemeClr>
            </a:solidFill>
          </a:endParaRPr>
        </a:p>
        <a:p>
          <a:r>
            <a:rPr lang="es-CO" sz="1600" b="1" dirty="0">
              <a:solidFill>
                <a:srgbClr val="1F1A34"/>
              </a:solidFill>
              <a:latin typeface="Arial" panose="020B0604020202020204" pitchFamily="34" charset="0"/>
              <a:cs typeface="Arial" panose="020B0604020202020204" pitchFamily="34" charset="0"/>
            </a:rPr>
            <a:t>Hombre</a:t>
          </a:r>
        </a:p>
        <a:p>
          <a:r>
            <a:rPr lang="es-CO" sz="1600" b="1" dirty="0">
              <a:solidFill>
                <a:srgbClr val="1F1A34"/>
              </a:solidFill>
              <a:latin typeface="Arial" panose="020B0604020202020204" pitchFamily="34" charset="0"/>
              <a:cs typeface="Arial" panose="020B0604020202020204" pitchFamily="34" charset="0"/>
            </a:rPr>
            <a:t>10 x P + 6,25 A -  5 E + 5</a:t>
          </a:r>
        </a:p>
        <a:p>
          <a:endParaRPr lang="es-CO" sz="1600" b="1" dirty="0">
            <a:solidFill>
              <a:srgbClr val="1F1A34"/>
            </a:solidFill>
            <a:latin typeface="Arial" panose="020B0604020202020204" pitchFamily="34" charset="0"/>
            <a:cs typeface="Arial" panose="020B0604020202020204" pitchFamily="34" charset="0"/>
          </a:endParaRPr>
        </a:p>
        <a:p>
          <a:r>
            <a:rPr lang="es-CO" sz="1600" b="1" dirty="0">
              <a:solidFill>
                <a:srgbClr val="1F1A34"/>
              </a:solidFill>
              <a:latin typeface="Arial" panose="020B0604020202020204" pitchFamily="34" charset="0"/>
              <a:cs typeface="Arial" panose="020B0604020202020204" pitchFamily="34" charset="0"/>
            </a:rPr>
            <a:t>Mujer</a:t>
          </a:r>
        </a:p>
        <a:p>
          <a:r>
            <a:rPr lang="es-CO" sz="1600" b="1" dirty="0">
              <a:solidFill>
                <a:srgbClr val="1F1A34"/>
              </a:solidFill>
              <a:latin typeface="Arial" panose="020B0604020202020204" pitchFamily="34" charset="0"/>
              <a:cs typeface="Arial" panose="020B0604020202020204" pitchFamily="34" charset="0"/>
            </a:rPr>
            <a:t>10 x P + 6,25 A -  5 E  - 161</a:t>
          </a:r>
          <a:endParaRPr lang="es-ES" sz="1600" b="1" dirty="0">
            <a:solidFill>
              <a:srgbClr val="1F1A34"/>
            </a:solidFill>
            <a:latin typeface="Arial" panose="020B0604020202020204" pitchFamily="34" charset="0"/>
            <a:cs typeface="Arial" panose="020B0604020202020204" pitchFamily="34" charset="0"/>
          </a:endParaRPr>
        </a:p>
      </dgm:t>
    </dgm:pt>
    <dgm:pt modelId="{799CD424-72C6-1745-B4D7-5CB7A717BF0C}" type="parTrans" cxnId="{2BD45700-E067-A74C-BFB0-EDB436BB9EFE}">
      <dgm:prSet/>
      <dgm:spPr/>
      <dgm:t>
        <a:bodyPr/>
        <a:lstStyle/>
        <a:p>
          <a:endParaRPr lang="es-ES"/>
        </a:p>
      </dgm:t>
    </dgm:pt>
    <dgm:pt modelId="{BF02BC54-2762-994A-B4D7-AC84FDED075D}" type="sibTrans" cxnId="{2BD45700-E067-A74C-BFB0-EDB436BB9EFE}">
      <dgm:prSet/>
      <dgm:spPr/>
      <dgm:t>
        <a:bodyPr/>
        <a:lstStyle/>
        <a:p>
          <a:endParaRPr lang="es-ES"/>
        </a:p>
      </dgm:t>
    </dgm:pt>
    <dgm:pt modelId="{08C26824-78C9-C44B-964B-610D3EA60443}">
      <dgm:prSet phldrT="[Texto]" custT="1"/>
      <dgm:spPr/>
      <dgm:t>
        <a:bodyPr/>
        <a:lstStyle/>
        <a:p>
          <a:r>
            <a:rPr lang="es-CO" sz="2400" b="1" dirty="0">
              <a:solidFill>
                <a:schemeClr val="accent1">
                  <a:lumMod val="75000"/>
                </a:schemeClr>
              </a:solidFill>
              <a:latin typeface="Arial" panose="020B0604020202020204" pitchFamily="34" charset="0"/>
              <a:cs typeface="Arial" panose="020B0604020202020204" pitchFamily="34" charset="0"/>
            </a:rPr>
            <a:t> Harris</a:t>
          </a:r>
          <a:r>
            <a:rPr lang="es-CO" sz="2400" dirty="0">
              <a:solidFill>
                <a:schemeClr val="accent1">
                  <a:lumMod val="75000"/>
                </a:schemeClr>
              </a:solidFill>
              <a:latin typeface="Arial" panose="020B0604020202020204" pitchFamily="34" charset="0"/>
              <a:cs typeface="Arial" panose="020B0604020202020204" pitchFamily="34" charset="0"/>
            </a:rPr>
            <a:t>-</a:t>
          </a:r>
          <a:r>
            <a:rPr lang="es-CO" sz="2400" b="1" dirty="0">
              <a:solidFill>
                <a:schemeClr val="accent1">
                  <a:lumMod val="75000"/>
                </a:schemeClr>
              </a:solidFill>
              <a:latin typeface="Arial" panose="020B0604020202020204" pitchFamily="34" charset="0"/>
              <a:cs typeface="Arial" panose="020B0604020202020204" pitchFamily="34" charset="0"/>
            </a:rPr>
            <a:t>Benedict</a:t>
          </a:r>
          <a:r>
            <a:rPr lang="es-CO" sz="2400" dirty="0">
              <a:solidFill>
                <a:schemeClr val="accent1">
                  <a:lumMod val="75000"/>
                </a:schemeClr>
              </a:solidFill>
              <a:latin typeface="Arial" panose="020B0604020202020204" pitchFamily="34" charset="0"/>
              <a:cs typeface="Arial" panose="020B0604020202020204" pitchFamily="34" charset="0"/>
            </a:rPr>
            <a:t> </a:t>
          </a:r>
        </a:p>
        <a:p>
          <a:endParaRPr lang="es-CO" sz="2200" dirty="0">
            <a:latin typeface="Arial" panose="020B0604020202020204" pitchFamily="34" charset="0"/>
            <a:cs typeface="Arial" panose="020B0604020202020204" pitchFamily="34" charset="0"/>
          </a:endParaRPr>
        </a:p>
        <a:p>
          <a:r>
            <a:rPr lang="es-CO" sz="1600" b="1" dirty="0">
              <a:solidFill>
                <a:srgbClr val="1F1A34"/>
              </a:solidFill>
              <a:latin typeface="Arial" panose="020B0604020202020204" pitchFamily="34" charset="0"/>
              <a:cs typeface="Arial" panose="020B0604020202020204" pitchFamily="34" charset="0"/>
            </a:rPr>
            <a:t>TMB Mujer = 655 + (9,6 * P) + (1,8 * A) – (4,7 * E) </a:t>
          </a:r>
        </a:p>
        <a:p>
          <a:endParaRPr lang="es-CO" sz="1600" b="1" dirty="0">
            <a:solidFill>
              <a:srgbClr val="1F1A34"/>
            </a:solidFill>
            <a:latin typeface="Arial" panose="020B0604020202020204" pitchFamily="34" charset="0"/>
            <a:cs typeface="Arial" panose="020B0604020202020204" pitchFamily="34" charset="0"/>
          </a:endParaRPr>
        </a:p>
        <a:p>
          <a:r>
            <a:rPr lang="es-CO" sz="1600" b="1" dirty="0">
              <a:solidFill>
                <a:srgbClr val="1F1A34"/>
              </a:solidFill>
              <a:latin typeface="Arial" panose="020B0604020202020204" pitchFamily="34" charset="0"/>
              <a:cs typeface="Arial" panose="020B0604020202020204" pitchFamily="34" charset="0"/>
            </a:rPr>
            <a:t>TMB Hombre = 66 + (13,7 * P) + (5 * A) – (6,8 * E)</a:t>
          </a:r>
          <a:endParaRPr lang="es-ES" sz="1600" b="1" dirty="0">
            <a:solidFill>
              <a:srgbClr val="1F1A34"/>
            </a:solidFill>
          </a:endParaRPr>
        </a:p>
      </dgm:t>
    </dgm:pt>
    <dgm:pt modelId="{3DC5F398-2DE1-9A44-85A6-0CB1E4638281}" type="parTrans" cxnId="{F0AE429C-418E-A74A-B19D-EB521451D833}">
      <dgm:prSet/>
      <dgm:spPr/>
      <dgm:t>
        <a:bodyPr/>
        <a:lstStyle/>
        <a:p>
          <a:endParaRPr lang="es-ES"/>
        </a:p>
      </dgm:t>
    </dgm:pt>
    <dgm:pt modelId="{54956EBD-E103-7F48-B5A1-FF65E5DA9997}" type="sibTrans" cxnId="{F0AE429C-418E-A74A-B19D-EB521451D833}">
      <dgm:prSet/>
      <dgm:spPr/>
      <dgm:t>
        <a:bodyPr/>
        <a:lstStyle/>
        <a:p>
          <a:endParaRPr lang="es-ES"/>
        </a:p>
      </dgm:t>
    </dgm:pt>
    <dgm:pt modelId="{8F71DDFE-8976-C045-9D6E-2F1D31818946}" type="pres">
      <dgm:prSet presAssocID="{D622DEE0-ED70-5F47-A50D-364543C0237B}" presName="Name0" presStyleCnt="0">
        <dgm:presLayoutVars>
          <dgm:chMax val="2"/>
          <dgm:chPref val="2"/>
          <dgm:dir/>
          <dgm:animOne/>
          <dgm:resizeHandles val="exact"/>
        </dgm:presLayoutVars>
      </dgm:prSet>
      <dgm:spPr/>
    </dgm:pt>
    <dgm:pt modelId="{1AE95411-69F7-CD45-AA86-02613A2D5C32}" type="pres">
      <dgm:prSet presAssocID="{D622DEE0-ED70-5F47-A50D-364543C0237B}" presName="Background" presStyleLbl="bgImgPlace1" presStyleIdx="0" presStyleCnt="1" custScaleY="84590" custLinFactNeighborX="-242"/>
      <dgm:spPr/>
    </dgm:pt>
    <dgm:pt modelId="{E48B4896-7621-314F-A702-7193C7493152}" type="pres">
      <dgm:prSet presAssocID="{D622DEE0-ED70-5F47-A50D-364543C0237B}" presName="ParentText1" presStyleLbl="revTx" presStyleIdx="0" presStyleCnt="2">
        <dgm:presLayoutVars>
          <dgm:chMax val="0"/>
          <dgm:chPref val="0"/>
          <dgm:bulletEnabled val="1"/>
        </dgm:presLayoutVars>
      </dgm:prSet>
      <dgm:spPr/>
    </dgm:pt>
    <dgm:pt modelId="{82D1EE3A-9BD9-8841-978B-68E89541D25E}" type="pres">
      <dgm:prSet presAssocID="{D622DEE0-ED70-5F47-A50D-364543C0237B}" presName="ParentText2" presStyleLbl="revTx" presStyleIdx="1" presStyleCnt="2">
        <dgm:presLayoutVars>
          <dgm:chMax val="0"/>
          <dgm:chPref val="0"/>
          <dgm:bulletEnabled val="1"/>
        </dgm:presLayoutVars>
      </dgm:prSet>
      <dgm:spPr/>
    </dgm:pt>
    <dgm:pt modelId="{C5E88FB2-4EF9-4148-9223-143D6B933F74}" type="pres">
      <dgm:prSet presAssocID="{D622DEE0-ED70-5F47-A50D-364543C0237B}" presName="Plus" presStyleLbl="alignNode1" presStyleIdx="0" presStyleCnt="2" custLinFactNeighborX="-6900" custLinFactNeighborY="7383"/>
      <dgm:spPr>
        <a:solidFill>
          <a:schemeClr val="accent5">
            <a:lumMod val="50000"/>
          </a:schemeClr>
        </a:solidFill>
      </dgm:spPr>
    </dgm:pt>
    <dgm:pt modelId="{51B88AC5-4239-7C47-8947-2EB2650F2259}" type="pres">
      <dgm:prSet presAssocID="{D622DEE0-ED70-5F47-A50D-364543C0237B}" presName="Minus" presStyleLbl="alignNode1" presStyleIdx="1" presStyleCnt="2" custLinFactNeighborY="57590"/>
      <dgm:spPr>
        <a:solidFill>
          <a:schemeClr val="accent5">
            <a:lumMod val="50000"/>
          </a:schemeClr>
        </a:solidFill>
      </dgm:spPr>
    </dgm:pt>
    <dgm:pt modelId="{8B18613F-4C8B-0248-9405-40C6B4E816F3}" type="pres">
      <dgm:prSet presAssocID="{D622DEE0-ED70-5F47-A50D-364543C0237B}" presName="Divider" presStyleLbl="parChTrans1D1" presStyleIdx="0" presStyleCnt="1" custLinFactX="-6300000" custLinFactNeighborX="-6328904" custLinFactNeighborY="-4011"/>
      <dgm:spPr/>
    </dgm:pt>
  </dgm:ptLst>
  <dgm:cxnLst>
    <dgm:cxn modelId="{2BD45700-E067-A74C-BFB0-EDB436BB9EFE}" srcId="{D622DEE0-ED70-5F47-A50D-364543C0237B}" destId="{A6034DD7-1624-234B-AB6E-E4EC7965AA03}" srcOrd="0" destOrd="0" parTransId="{799CD424-72C6-1745-B4D7-5CB7A717BF0C}" sibTransId="{BF02BC54-2762-994A-B4D7-AC84FDED075D}"/>
    <dgm:cxn modelId="{B836CB68-C20B-104B-8F51-A958297FCFE4}" type="presOf" srcId="{08C26824-78C9-C44B-964B-610D3EA60443}" destId="{82D1EE3A-9BD9-8841-978B-68E89541D25E}" srcOrd="0" destOrd="0" presId="urn:microsoft.com/office/officeart/2009/3/layout/PlusandMinus"/>
    <dgm:cxn modelId="{0D51338B-6839-C041-9D9F-0F1E102BBE1D}" type="presOf" srcId="{D622DEE0-ED70-5F47-A50D-364543C0237B}" destId="{8F71DDFE-8976-C045-9D6E-2F1D31818946}" srcOrd="0" destOrd="0" presId="urn:microsoft.com/office/officeart/2009/3/layout/PlusandMinus"/>
    <dgm:cxn modelId="{F0AE429C-418E-A74A-B19D-EB521451D833}" srcId="{D622DEE0-ED70-5F47-A50D-364543C0237B}" destId="{08C26824-78C9-C44B-964B-610D3EA60443}" srcOrd="1" destOrd="0" parTransId="{3DC5F398-2DE1-9A44-85A6-0CB1E4638281}" sibTransId="{54956EBD-E103-7F48-B5A1-FF65E5DA9997}"/>
    <dgm:cxn modelId="{D343FAE4-0B04-404A-A6E1-F5D8C945AE08}" type="presOf" srcId="{A6034DD7-1624-234B-AB6E-E4EC7965AA03}" destId="{E48B4896-7621-314F-A702-7193C7493152}" srcOrd="0" destOrd="0" presId="urn:microsoft.com/office/officeart/2009/3/layout/PlusandMinus"/>
    <dgm:cxn modelId="{45492F05-688B-E740-A345-21D307EA3E8A}" type="presParOf" srcId="{8F71DDFE-8976-C045-9D6E-2F1D31818946}" destId="{1AE95411-69F7-CD45-AA86-02613A2D5C32}" srcOrd="0" destOrd="0" presId="urn:microsoft.com/office/officeart/2009/3/layout/PlusandMinus"/>
    <dgm:cxn modelId="{FA2980C5-DA4B-7B47-BC12-9FE16B7B2026}" type="presParOf" srcId="{8F71DDFE-8976-C045-9D6E-2F1D31818946}" destId="{E48B4896-7621-314F-A702-7193C7493152}" srcOrd="1" destOrd="0" presId="urn:microsoft.com/office/officeart/2009/3/layout/PlusandMinus"/>
    <dgm:cxn modelId="{D12290FA-108F-A041-9E3C-AA6ED07716CD}" type="presParOf" srcId="{8F71DDFE-8976-C045-9D6E-2F1D31818946}" destId="{82D1EE3A-9BD9-8841-978B-68E89541D25E}" srcOrd="2" destOrd="0" presId="urn:microsoft.com/office/officeart/2009/3/layout/PlusandMinus"/>
    <dgm:cxn modelId="{1CADD2D6-8E3A-9048-8125-D11418EE0266}" type="presParOf" srcId="{8F71DDFE-8976-C045-9D6E-2F1D31818946}" destId="{C5E88FB2-4EF9-4148-9223-143D6B933F74}" srcOrd="3" destOrd="0" presId="urn:microsoft.com/office/officeart/2009/3/layout/PlusandMinus"/>
    <dgm:cxn modelId="{628F8670-7527-4244-9B7A-FAB526B815E8}" type="presParOf" srcId="{8F71DDFE-8976-C045-9D6E-2F1D31818946}" destId="{51B88AC5-4239-7C47-8947-2EB2650F2259}" srcOrd="4" destOrd="0" presId="urn:microsoft.com/office/officeart/2009/3/layout/PlusandMinus"/>
    <dgm:cxn modelId="{478FF031-1752-AE47-BFB5-72C413FED13C}" type="presParOf" srcId="{8F71DDFE-8976-C045-9D6E-2F1D31818946}" destId="{8B18613F-4C8B-0248-9405-40C6B4E816F3}" srcOrd="5" destOrd="0" presId="urn:microsoft.com/office/officeart/2009/3/layout/PlusandMinu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1192E27-A94C-7F4F-A3BA-A41EC4FA2E7C}" type="doc">
      <dgm:prSet loTypeId="urn:microsoft.com/office/officeart/2005/8/layout/vList3#1" loCatId="" qsTypeId="urn:microsoft.com/office/officeart/2005/8/quickstyle/simple3" qsCatId="simple" csTypeId="urn:microsoft.com/office/officeart/2005/8/colors/colorful5" csCatId="colorful" phldr="1"/>
      <dgm:spPr/>
    </dgm:pt>
    <dgm:pt modelId="{76EA3D38-B4F5-F045-AD28-A1F437F5622D}">
      <dgm:prSet phldrT="[Texto]"/>
      <dgm:spPr>
        <a:solidFill>
          <a:srgbClr val="002060"/>
        </a:solidFill>
      </dgm:spPr>
      <dgm:t>
        <a:bodyPr/>
        <a:lstStyle/>
        <a:p>
          <a:pPr rtl="0"/>
          <a:r>
            <a:rPr lang="es-ES" dirty="0">
              <a:solidFill>
                <a:schemeClr val="bg1"/>
              </a:solidFill>
            </a:rPr>
            <a:t>Produce ácidos grasos de cadena corta</a:t>
          </a:r>
        </a:p>
      </dgm:t>
    </dgm:pt>
    <dgm:pt modelId="{5F24487C-FD3F-1A42-B39E-B8F749D1C48E}" type="parTrans" cxnId="{8C2FB110-45B3-104F-814D-CD16783F9803}">
      <dgm:prSet/>
      <dgm:spPr/>
      <dgm:t>
        <a:bodyPr/>
        <a:lstStyle/>
        <a:p>
          <a:endParaRPr lang="es-ES">
            <a:solidFill>
              <a:schemeClr val="bg1"/>
            </a:solidFill>
          </a:endParaRPr>
        </a:p>
      </dgm:t>
    </dgm:pt>
    <dgm:pt modelId="{03BE72E7-4B14-D649-83CB-E5631F0FC740}" type="sibTrans" cxnId="{8C2FB110-45B3-104F-814D-CD16783F9803}">
      <dgm:prSet/>
      <dgm:spPr/>
      <dgm:t>
        <a:bodyPr/>
        <a:lstStyle/>
        <a:p>
          <a:endParaRPr lang="es-ES">
            <a:solidFill>
              <a:schemeClr val="bg1"/>
            </a:solidFill>
          </a:endParaRPr>
        </a:p>
      </dgm:t>
    </dgm:pt>
    <dgm:pt modelId="{7839ECD2-B183-094F-9ACD-12488281FFF4}">
      <dgm:prSet phldrT="[Texto]" custT="1"/>
      <dgm:spPr>
        <a:solidFill>
          <a:schemeClr val="accent5">
            <a:lumMod val="75000"/>
          </a:schemeClr>
        </a:solidFill>
      </dgm:spPr>
      <dgm:t>
        <a:bodyPr/>
        <a:lstStyle/>
        <a:p>
          <a:pPr rtl="0"/>
          <a:r>
            <a:rPr lang="es-ES" sz="2700" dirty="0">
              <a:solidFill>
                <a:schemeClr val="bg1"/>
              </a:solidFill>
            </a:rPr>
            <a:t>Efecto Prebiótico</a:t>
          </a:r>
        </a:p>
      </dgm:t>
    </dgm:pt>
    <dgm:pt modelId="{436EDA79-4741-6A40-AD54-744083F82949}" type="parTrans" cxnId="{3E46265B-E1BD-BA4A-9936-6F7DD28BC734}">
      <dgm:prSet/>
      <dgm:spPr/>
      <dgm:t>
        <a:bodyPr/>
        <a:lstStyle/>
        <a:p>
          <a:endParaRPr lang="es-ES">
            <a:solidFill>
              <a:schemeClr val="bg1"/>
            </a:solidFill>
          </a:endParaRPr>
        </a:p>
      </dgm:t>
    </dgm:pt>
    <dgm:pt modelId="{84DFAD21-7968-4249-A9CA-BE953D25C56A}" type="sibTrans" cxnId="{3E46265B-E1BD-BA4A-9936-6F7DD28BC734}">
      <dgm:prSet/>
      <dgm:spPr/>
      <dgm:t>
        <a:bodyPr/>
        <a:lstStyle/>
        <a:p>
          <a:endParaRPr lang="es-ES">
            <a:solidFill>
              <a:schemeClr val="bg1"/>
            </a:solidFill>
          </a:endParaRPr>
        </a:p>
      </dgm:t>
    </dgm:pt>
    <dgm:pt modelId="{B356568D-474F-2A45-9BDC-4E7A94688722}">
      <dgm:prSet phldrT="[Texto]" custT="1"/>
      <dgm:spPr>
        <a:solidFill>
          <a:schemeClr val="accent1">
            <a:lumMod val="50000"/>
          </a:schemeClr>
        </a:solidFill>
      </dgm:spPr>
      <dgm:t>
        <a:bodyPr/>
        <a:lstStyle/>
        <a:p>
          <a:pPr rtl="0"/>
          <a:r>
            <a:rPr lang="es-ES" sz="2700" dirty="0">
              <a:solidFill>
                <a:schemeClr val="bg1"/>
              </a:solidFill>
            </a:rPr>
            <a:t>Soluble e insoluble</a:t>
          </a:r>
        </a:p>
      </dgm:t>
    </dgm:pt>
    <dgm:pt modelId="{C86510CF-3EF6-4340-AB7C-9C6A1F2F6EC8}" type="parTrans" cxnId="{BB0C7D30-149E-4940-8970-AFAEC2156B95}">
      <dgm:prSet/>
      <dgm:spPr/>
      <dgm:t>
        <a:bodyPr/>
        <a:lstStyle/>
        <a:p>
          <a:endParaRPr lang="es-ES">
            <a:solidFill>
              <a:schemeClr val="bg1"/>
            </a:solidFill>
          </a:endParaRPr>
        </a:p>
      </dgm:t>
    </dgm:pt>
    <dgm:pt modelId="{14CB18E3-4C3E-D342-AA90-5543E86CB406}" type="sibTrans" cxnId="{BB0C7D30-149E-4940-8970-AFAEC2156B95}">
      <dgm:prSet/>
      <dgm:spPr/>
      <dgm:t>
        <a:bodyPr/>
        <a:lstStyle/>
        <a:p>
          <a:endParaRPr lang="es-ES">
            <a:solidFill>
              <a:schemeClr val="bg1"/>
            </a:solidFill>
          </a:endParaRPr>
        </a:p>
      </dgm:t>
    </dgm:pt>
    <dgm:pt modelId="{45B69F02-FDE1-9C4B-9EC1-5C3070B1BCE7}" type="pres">
      <dgm:prSet presAssocID="{61192E27-A94C-7F4F-A3BA-A41EC4FA2E7C}" presName="linearFlow" presStyleCnt="0">
        <dgm:presLayoutVars>
          <dgm:dir/>
          <dgm:resizeHandles val="exact"/>
        </dgm:presLayoutVars>
      </dgm:prSet>
      <dgm:spPr/>
    </dgm:pt>
    <dgm:pt modelId="{117619EE-372E-1841-B6E1-907EF650FDAE}" type="pres">
      <dgm:prSet presAssocID="{76EA3D38-B4F5-F045-AD28-A1F437F5622D}" presName="composite" presStyleCnt="0"/>
      <dgm:spPr/>
    </dgm:pt>
    <dgm:pt modelId="{20071F1B-A64B-5E43-A2D6-2A2B4C9BD632}" type="pres">
      <dgm:prSet presAssocID="{76EA3D38-B4F5-F045-AD28-A1F437F5622D}" presName="imgShp" presStyleLbl="fgImgPlace1" presStyleIdx="0" presStyleCnt="3" custLinFactNeighborX="2532" custLinFactNeighborY="148"/>
      <dgm:spPr>
        <a:solidFill>
          <a:schemeClr val="accent5">
            <a:lumMod val="60000"/>
            <a:lumOff val="40000"/>
          </a:schemeClr>
        </a:solidFill>
      </dgm:spPr>
    </dgm:pt>
    <dgm:pt modelId="{8E9EBFD6-AC7B-594A-963D-D6C2F6F375E2}" type="pres">
      <dgm:prSet presAssocID="{76EA3D38-B4F5-F045-AD28-A1F437F5622D}" presName="txShp" presStyleLbl="node1" presStyleIdx="0" presStyleCnt="3">
        <dgm:presLayoutVars>
          <dgm:bulletEnabled val="1"/>
        </dgm:presLayoutVars>
      </dgm:prSet>
      <dgm:spPr/>
    </dgm:pt>
    <dgm:pt modelId="{37D3E441-6462-3B4B-8EF9-133A2103EC12}" type="pres">
      <dgm:prSet presAssocID="{03BE72E7-4B14-D649-83CB-E5631F0FC740}" presName="spacing" presStyleCnt="0"/>
      <dgm:spPr/>
    </dgm:pt>
    <dgm:pt modelId="{DB138C0F-1203-6F4F-995E-CD28E334A269}" type="pres">
      <dgm:prSet presAssocID="{7839ECD2-B183-094F-9ACD-12488281FFF4}" presName="composite" presStyleCnt="0"/>
      <dgm:spPr/>
    </dgm:pt>
    <dgm:pt modelId="{658C5DD6-413B-F14D-8051-8E910812E1CF}" type="pres">
      <dgm:prSet presAssocID="{7839ECD2-B183-094F-9ACD-12488281FFF4}" presName="imgShp" presStyleLbl="fgImgPlace1" presStyleIdx="1" presStyleCnt="3"/>
      <dgm:spPr>
        <a:solidFill>
          <a:schemeClr val="accent5">
            <a:lumMod val="40000"/>
            <a:lumOff val="60000"/>
          </a:schemeClr>
        </a:solidFill>
      </dgm:spPr>
    </dgm:pt>
    <dgm:pt modelId="{2B51B0BD-2608-0946-84E9-1DCB32B5B01F}" type="pres">
      <dgm:prSet presAssocID="{7839ECD2-B183-094F-9ACD-12488281FFF4}" presName="txShp" presStyleLbl="node1" presStyleIdx="1" presStyleCnt="3">
        <dgm:presLayoutVars>
          <dgm:bulletEnabled val="1"/>
        </dgm:presLayoutVars>
      </dgm:prSet>
      <dgm:spPr/>
    </dgm:pt>
    <dgm:pt modelId="{74D90191-F9C1-1148-A87F-DF6FAA415787}" type="pres">
      <dgm:prSet presAssocID="{84DFAD21-7968-4249-A9CA-BE953D25C56A}" presName="spacing" presStyleCnt="0"/>
      <dgm:spPr/>
    </dgm:pt>
    <dgm:pt modelId="{474D1A87-E1BF-8A4E-BB90-C82070D7217D}" type="pres">
      <dgm:prSet presAssocID="{B356568D-474F-2A45-9BDC-4E7A94688722}" presName="composite" presStyleCnt="0"/>
      <dgm:spPr/>
    </dgm:pt>
    <dgm:pt modelId="{F622CB5B-7BF1-A748-9A6A-11193F22DF90}" type="pres">
      <dgm:prSet presAssocID="{B356568D-474F-2A45-9BDC-4E7A94688722}" presName="imgShp" presStyleLbl="fgImgPlace1" presStyleIdx="2" presStyleCnt="3"/>
      <dgm:spPr>
        <a:solidFill>
          <a:schemeClr val="accent5">
            <a:lumMod val="20000"/>
            <a:lumOff val="80000"/>
          </a:schemeClr>
        </a:solidFill>
      </dgm:spPr>
    </dgm:pt>
    <dgm:pt modelId="{57EF1290-0BAC-F044-96FB-8C31EEE47446}" type="pres">
      <dgm:prSet presAssocID="{B356568D-474F-2A45-9BDC-4E7A94688722}" presName="txShp" presStyleLbl="node1" presStyleIdx="2" presStyleCnt="3">
        <dgm:presLayoutVars>
          <dgm:bulletEnabled val="1"/>
        </dgm:presLayoutVars>
      </dgm:prSet>
      <dgm:spPr/>
    </dgm:pt>
  </dgm:ptLst>
  <dgm:cxnLst>
    <dgm:cxn modelId="{8C2FB110-45B3-104F-814D-CD16783F9803}" srcId="{61192E27-A94C-7F4F-A3BA-A41EC4FA2E7C}" destId="{76EA3D38-B4F5-F045-AD28-A1F437F5622D}" srcOrd="0" destOrd="0" parTransId="{5F24487C-FD3F-1A42-B39E-B8F749D1C48E}" sibTransId="{03BE72E7-4B14-D649-83CB-E5631F0FC740}"/>
    <dgm:cxn modelId="{BB0C7D30-149E-4940-8970-AFAEC2156B95}" srcId="{61192E27-A94C-7F4F-A3BA-A41EC4FA2E7C}" destId="{B356568D-474F-2A45-9BDC-4E7A94688722}" srcOrd="2" destOrd="0" parTransId="{C86510CF-3EF6-4340-AB7C-9C6A1F2F6EC8}" sibTransId="{14CB18E3-4C3E-D342-AA90-5543E86CB406}"/>
    <dgm:cxn modelId="{CD8EB432-87DF-7749-89FC-E38D326EFCC8}" type="presOf" srcId="{61192E27-A94C-7F4F-A3BA-A41EC4FA2E7C}" destId="{45B69F02-FDE1-9C4B-9EC1-5C3070B1BCE7}" srcOrd="0" destOrd="0" presId="urn:microsoft.com/office/officeart/2005/8/layout/vList3#1"/>
    <dgm:cxn modelId="{3E46265B-E1BD-BA4A-9936-6F7DD28BC734}" srcId="{61192E27-A94C-7F4F-A3BA-A41EC4FA2E7C}" destId="{7839ECD2-B183-094F-9ACD-12488281FFF4}" srcOrd="1" destOrd="0" parTransId="{436EDA79-4741-6A40-AD54-744083F82949}" sibTransId="{84DFAD21-7968-4249-A9CA-BE953D25C56A}"/>
    <dgm:cxn modelId="{44BBDC6D-C6D2-7547-9DE6-770E68A8E577}" type="presOf" srcId="{B356568D-474F-2A45-9BDC-4E7A94688722}" destId="{57EF1290-0BAC-F044-96FB-8C31EEE47446}" srcOrd="0" destOrd="0" presId="urn:microsoft.com/office/officeart/2005/8/layout/vList3#1"/>
    <dgm:cxn modelId="{8E78C8BA-2075-B94B-9BCA-972533E155E2}" type="presOf" srcId="{7839ECD2-B183-094F-9ACD-12488281FFF4}" destId="{2B51B0BD-2608-0946-84E9-1DCB32B5B01F}" srcOrd="0" destOrd="0" presId="urn:microsoft.com/office/officeart/2005/8/layout/vList3#1"/>
    <dgm:cxn modelId="{000DDCE4-CE24-974A-AFAA-8616ACF7502F}" type="presOf" srcId="{76EA3D38-B4F5-F045-AD28-A1F437F5622D}" destId="{8E9EBFD6-AC7B-594A-963D-D6C2F6F375E2}" srcOrd="0" destOrd="0" presId="urn:microsoft.com/office/officeart/2005/8/layout/vList3#1"/>
    <dgm:cxn modelId="{8B37BEFC-076C-FE4D-A821-FB8FE014234B}" type="presParOf" srcId="{45B69F02-FDE1-9C4B-9EC1-5C3070B1BCE7}" destId="{117619EE-372E-1841-B6E1-907EF650FDAE}" srcOrd="0" destOrd="0" presId="urn:microsoft.com/office/officeart/2005/8/layout/vList3#1"/>
    <dgm:cxn modelId="{3B9C1979-01DC-9B4F-B1AF-B0BD17F62709}" type="presParOf" srcId="{117619EE-372E-1841-B6E1-907EF650FDAE}" destId="{20071F1B-A64B-5E43-A2D6-2A2B4C9BD632}" srcOrd="0" destOrd="0" presId="urn:microsoft.com/office/officeart/2005/8/layout/vList3#1"/>
    <dgm:cxn modelId="{9AB5B6C6-0785-8B45-9583-6EE3784CB99C}" type="presParOf" srcId="{117619EE-372E-1841-B6E1-907EF650FDAE}" destId="{8E9EBFD6-AC7B-594A-963D-D6C2F6F375E2}" srcOrd="1" destOrd="0" presId="urn:microsoft.com/office/officeart/2005/8/layout/vList3#1"/>
    <dgm:cxn modelId="{DB811F23-362F-7949-851B-ABB97B571464}" type="presParOf" srcId="{45B69F02-FDE1-9C4B-9EC1-5C3070B1BCE7}" destId="{37D3E441-6462-3B4B-8EF9-133A2103EC12}" srcOrd="1" destOrd="0" presId="urn:microsoft.com/office/officeart/2005/8/layout/vList3#1"/>
    <dgm:cxn modelId="{F75D31AD-13B6-9347-B7D1-27F7B5ACCB75}" type="presParOf" srcId="{45B69F02-FDE1-9C4B-9EC1-5C3070B1BCE7}" destId="{DB138C0F-1203-6F4F-995E-CD28E334A269}" srcOrd="2" destOrd="0" presId="urn:microsoft.com/office/officeart/2005/8/layout/vList3#1"/>
    <dgm:cxn modelId="{CE6F88E3-D0E0-2F4C-ABD4-020F62C93B4D}" type="presParOf" srcId="{DB138C0F-1203-6F4F-995E-CD28E334A269}" destId="{658C5DD6-413B-F14D-8051-8E910812E1CF}" srcOrd="0" destOrd="0" presId="urn:microsoft.com/office/officeart/2005/8/layout/vList3#1"/>
    <dgm:cxn modelId="{CFFC58F8-D2AC-3242-99C5-7F3C4075F644}" type="presParOf" srcId="{DB138C0F-1203-6F4F-995E-CD28E334A269}" destId="{2B51B0BD-2608-0946-84E9-1DCB32B5B01F}" srcOrd="1" destOrd="0" presId="urn:microsoft.com/office/officeart/2005/8/layout/vList3#1"/>
    <dgm:cxn modelId="{0307EA98-E317-404E-9B99-0AF906CDAC61}" type="presParOf" srcId="{45B69F02-FDE1-9C4B-9EC1-5C3070B1BCE7}" destId="{74D90191-F9C1-1148-A87F-DF6FAA415787}" srcOrd="3" destOrd="0" presId="urn:microsoft.com/office/officeart/2005/8/layout/vList3#1"/>
    <dgm:cxn modelId="{59E7A23A-6F48-224A-BB4F-497E8965D7E6}" type="presParOf" srcId="{45B69F02-FDE1-9C4B-9EC1-5C3070B1BCE7}" destId="{474D1A87-E1BF-8A4E-BB90-C82070D7217D}" srcOrd="4" destOrd="0" presId="urn:microsoft.com/office/officeart/2005/8/layout/vList3#1"/>
    <dgm:cxn modelId="{6FCC8554-4A59-8146-B7DB-869B52B75B2B}" type="presParOf" srcId="{474D1A87-E1BF-8A4E-BB90-C82070D7217D}" destId="{F622CB5B-7BF1-A748-9A6A-11193F22DF90}" srcOrd="0" destOrd="0" presId="urn:microsoft.com/office/officeart/2005/8/layout/vList3#1"/>
    <dgm:cxn modelId="{381610D2-BD38-C845-9B15-C0EC7D4EFC2E}" type="presParOf" srcId="{474D1A87-E1BF-8A4E-BB90-C82070D7217D}" destId="{57EF1290-0BAC-F044-96FB-8C31EEE47446}" srcOrd="1" destOrd="0" presId="urn:microsoft.com/office/officeart/2005/8/layout/vList3#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53B590F-78F6-A746-811C-96810403F360}" type="doc">
      <dgm:prSet loTypeId="urn:microsoft.com/office/officeart/2005/8/layout/target3" loCatId="" qsTypeId="urn:microsoft.com/office/officeart/2005/8/quickstyle/simple1" qsCatId="simple" csTypeId="urn:microsoft.com/office/officeart/2005/8/colors/accent1_2" csCatId="accent1" phldr="1"/>
      <dgm:spPr/>
      <dgm:t>
        <a:bodyPr/>
        <a:lstStyle/>
        <a:p>
          <a:endParaRPr lang="es-ES"/>
        </a:p>
      </dgm:t>
    </dgm:pt>
    <dgm:pt modelId="{B68C4D72-CE0D-3441-8674-D3A1C0BB66B9}">
      <dgm:prSet custT="1"/>
      <dgm:spPr/>
      <dgm:t>
        <a:bodyPr/>
        <a:lstStyle/>
        <a:p>
          <a:pPr>
            <a:buFont typeface="Arial" panose="020B0604020202020204" pitchFamily="34" charset="0"/>
            <a:buChar char="•"/>
          </a:pPr>
          <a:r>
            <a:rPr lang="es-CO" sz="1800" dirty="0">
              <a:solidFill>
                <a:srgbClr val="1F1A34"/>
              </a:solidFill>
            </a:rPr>
            <a:t>Implicada en procesos de cicatrización.</a:t>
          </a:r>
          <a:r>
            <a:rPr lang="es-CO" sz="1800" dirty="0"/>
            <a:t> </a:t>
          </a:r>
          <a:endParaRPr lang="es-ES" sz="1800" dirty="0"/>
        </a:p>
      </dgm:t>
    </dgm:pt>
    <dgm:pt modelId="{E68D0224-3B75-5B4A-BF69-72F1E8608592}" type="parTrans" cxnId="{31FE924C-164B-794D-B081-56A729441362}">
      <dgm:prSet/>
      <dgm:spPr/>
      <dgm:t>
        <a:bodyPr/>
        <a:lstStyle/>
        <a:p>
          <a:endParaRPr lang="es-ES"/>
        </a:p>
      </dgm:t>
    </dgm:pt>
    <dgm:pt modelId="{36619C55-B2B8-9647-B20E-DDD08CF1BEF7}" type="sibTrans" cxnId="{31FE924C-164B-794D-B081-56A729441362}">
      <dgm:prSet/>
      <dgm:spPr/>
      <dgm:t>
        <a:bodyPr/>
        <a:lstStyle/>
        <a:p>
          <a:endParaRPr lang="es-ES"/>
        </a:p>
      </dgm:t>
    </dgm:pt>
    <dgm:pt modelId="{B60C0226-1596-9242-AD2A-121073BA2E67}">
      <dgm:prSet custT="1"/>
      <dgm:spPr/>
      <dgm:t>
        <a:bodyPr/>
        <a:lstStyle/>
        <a:p>
          <a:pPr>
            <a:buFont typeface="Arial" panose="020B0604020202020204" pitchFamily="34" charset="0"/>
            <a:buChar char="•"/>
          </a:pPr>
          <a:r>
            <a:rPr lang="es-CO" sz="1800" dirty="0">
              <a:solidFill>
                <a:srgbClr val="1F1A34"/>
              </a:solidFill>
            </a:rPr>
            <a:t>Puede mejorar la función inmune  al incrementar el peso del timo y mitosis de linfocitos periféricos. </a:t>
          </a:r>
          <a:endParaRPr lang="es-ES" sz="1800" dirty="0">
            <a:solidFill>
              <a:srgbClr val="1F1A34"/>
            </a:solidFill>
          </a:endParaRPr>
        </a:p>
      </dgm:t>
    </dgm:pt>
    <dgm:pt modelId="{BCCA4B07-DCCC-EE4D-8A1F-91B76626201C}" type="sibTrans" cxnId="{B6FB33E5-1CB8-644B-BC1E-9645F317E0D2}">
      <dgm:prSet/>
      <dgm:spPr/>
      <dgm:t>
        <a:bodyPr/>
        <a:lstStyle/>
        <a:p>
          <a:endParaRPr lang="es-ES"/>
        </a:p>
      </dgm:t>
    </dgm:pt>
    <dgm:pt modelId="{CD15E7FC-28F8-544D-A361-978EE9BB1BBD}" type="parTrans" cxnId="{B6FB33E5-1CB8-644B-BC1E-9645F317E0D2}">
      <dgm:prSet/>
      <dgm:spPr/>
      <dgm:t>
        <a:bodyPr/>
        <a:lstStyle/>
        <a:p>
          <a:endParaRPr lang="es-ES"/>
        </a:p>
      </dgm:t>
    </dgm:pt>
    <dgm:pt modelId="{13FAB011-B14B-524E-9E78-F852FA3BAF3A}">
      <dgm:prSet phldrT="[Texto]" custT="1"/>
      <dgm:spPr/>
      <dgm:t>
        <a:bodyPr/>
        <a:lstStyle/>
        <a:p>
          <a:pPr>
            <a:buFont typeface="Arial" panose="020B0604020202020204" pitchFamily="34" charset="0"/>
            <a:buChar char="•"/>
          </a:pPr>
          <a:r>
            <a:rPr lang="es-CO" sz="1800" dirty="0">
              <a:solidFill>
                <a:srgbClr val="1F1A34"/>
              </a:solidFill>
            </a:rPr>
            <a:t>Liberación de prolactina, hormona del crecimiento, insulina, glucagón y factor de crecimiento parecido a la insulina.</a:t>
          </a:r>
          <a:endParaRPr lang="es-ES" sz="1800" dirty="0">
            <a:solidFill>
              <a:srgbClr val="1F1A34"/>
            </a:solidFill>
          </a:endParaRPr>
        </a:p>
      </dgm:t>
    </dgm:pt>
    <dgm:pt modelId="{B62E3934-66D6-F046-930C-853C8739F9BB}" type="sibTrans" cxnId="{03DF9F7C-87FD-F840-8C6B-74D146081D4F}">
      <dgm:prSet/>
      <dgm:spPr/>
      <dgm:t>
        <a:bodyPr/>
        <a:lstStyle/>
        <a:p>
          <a:endParaRPr lang="es-ES"/>
        </a:p>
      </dgm:t>
    </dgm:pt>
    <dgm:pt modelId="{149B251B-0710-394B-843C-A8FA9C91B83D}" type="parTrans" cxnId="{03DF9F7C-87FD-F840-8C6B-74D146081D4F}">
      <dgm:prSet/>
      <dgm:spPr/>
      <dgm:t>
        <a:bodyPr/>
        <a:lstStyle/>
        <a:p>
          <a:endParaRPr lang="es-ES"/>
        </a:p>
      </dgm:t>
    </dgm:pt>
    <dgm:pt modelId="{BF3FF080-55D4-094C-9A59-17AC81A15E5B}">
      <dgm:prSet custT="1"/>
      <dgm:spPr/>
      <dgm:t>
        <a:bodyPr/>
        <a:lstStyle/>
        <a:p>
          <a:pPr rtl="0"/>
          <a:r>
            <a:rPr lang="es-CO" sz="1700" dirty="0">
              <a:solidFill>
                <a:srgbClr val="1F1A34"/>
              </a:solidFill>
            </a:rPr>
            <a:t> </a:t>
          </a:r>
          <a:r>
            <a:rPr lang="es-CO" sz="1800" dirty="0">
              <a:solidFill>
                <a:srgbClr val="1F1A34"/>
              </a:solidFill>
            </a:rPr>
            <a:t>Puede tener efectos devastadores hemodinámicas al incrementar el Oxido Nitrico en pacientes con sepsis. </a:t>
          </a:r>
        </a:p>
      </dgm:t>
    </dgm:pt>
    <dgm:pt modelId="{C8F789B6-430C-CA48-BECB-064A67405C51}" type="parTrans" cxnId="{F2E4F704-B6B1-9B49-B034-60FF06A7C309}">
      <dgm:prSet/>
      <dgm:spPr/>
      <dgm:t>
        <a:bodyPr/>
        <a:lstStyle/>
        <a:p>
          <a:endParaRPr lang="es-ES"/>
        </a:p>
      </dgm:t>
    </dgm:pt>
    <dgm:pt modelId="{319F0F98-9E3D-D94E-AD72-BAB0EE5E7515}" type="sibTrans" cxnId="{F2E4F704-B6B1-9B49-B034-60FF06A7C309}">
      <dgm:prSet/>
      <dgm:spPr/>
      <dgm:t>
        <a:bodyPr/>
        <a:lstStyle/>
        <a:p>
          <a:endParaRPr lang="es-ES"/>
        </a:p>
      </dgm:t>
    </dgm:pt>
    <dgm:pt modelId="{C5E2EEE3-ECC4-2C42-834F-CAB9019CA3C8}" type="pres">
      <dgm:prSet presAssocID="{253B590F-78F6-A746-811C-96810403F360}" presName="Name0" presStyleCnt="0">
        <dgm:presLayoutVars>
          <dgm:chMax val="7"/>
          <dgm:dir/>
          <dgm:animLvl val="lvl"/>
          <dgm:resizeHandles val="exact"/>
        </dgm:presLayoutVars>
      </dgm:prSet>
      <dgm:spPr/>
    </dgm:pt>
    <dgm:pt modelId="{87AC8BEB-42CA-9540-B764-F955BD67BC76}" type="pres">
      <dgm:prSet presAssocID="{13FAB011-B14B-524E-9E78-F852FA3BAF3A}" presName="circle1" presStyleLbl="node1" presStyleIdx="0" presStyleCnt="4"/>
      <dgm:spPr>
        <a:solidFill>
          <a:schemeClr val="accent5">
            <a:lumMod val="50000"/>
          </a:schemeClr>
        </a:solidFill>
      </dgm:spPr>
    </dgm:pt>
    <dgm:pt modelId="{170BF473-89F4-CE42-9F23-D208BA1C87F7}" type="pres">
      <dgm:prSet presAssocID="{13FAB011-B14B-524E-9E78-F852FA3BAF3A}" presName="space" presStyleCnt="0"/>
      <dgm:spPr/>
    </dgm:pt>
    <dgm:pt modelId="{32AA4915-07FC-7248-9DBB-D8427D65DA19}" type="pres">
      <dgm:prSet presAssocID="{13FAB011-B14B-524E-9E78-F852FA3BAF3A}" presName="rect1" presStyleLbl="alignAcc1" presStyleIdx="0" presStyleCnt="4"/>
      <dgm:spPr/>
    </dgm:pt>
    <dgm:pt modelId="{22F7B709-8815-FD4C-A7D0-BDA0AFF1DEF9}" type="pres">
      <dgm:prSet presAssocID="{B60C0226-1596-9242-AD2A-121073BA2E67}" presName="vertSpace2" presStyleLbl="node1" presStyleIdx="0" presStyleCnt="4"/>
      <dgm:spPr/>
    </dgm:pt>
    <dgm:pt modelId="{0FF8B7FA-E220-6241-B9B4-D98C283D8168}" type="pres">
      <dgm:prSet presAssocID="{B60C0226-1596-9242-AD2A-121073BA2E67}" presName="circle2" presStyleLbl="node1" presStyleIdx="1" presStyleCnt="4"/>
      <dgm:spPr>
        <a:solidFill>
          <a:schemeClr val="accent5">
            <a:lumMod val="50000"/>
          </a:schemeClr>
        </a:solidFill>
      </dgm:spPr>
    </dgm:pt>
    <dgm:pt modelId="{0B5E3710-F0A9-C54A-8E08-7CBE2153BBE7}" type="pres">
      <dgm:prSet presAssocID="{B60C0226-1596-9242-AD2A-121073BA2E67}" presName="rect2" presStyleLbl="alignAcc1" presStyleIdx="1" presStyleCnt="4"/>
      <dgm:spPr/>
    </dgm:pt>
    <dgm:pt modelId="{20A92392-2230-B446-BE2E-D32C8B0B9148}" type="pres">
      <dgm:prSet presAssocID="{B68C4D72-CE0D-3441-8674-D3A1C0BB66B9}" presName="vertSpace3" presStyleLbl="node1" presStyleIdx="1" presStyleCnt="4"/>
      <dgm:spPr/>
    </dgm:pt>
    <dgm:pt modelId="{A1881CC5-E28E-5940-BFD9-B196FE0E827E}" type="pres">
      <dgm:prSet presAssocID="{B68C4D72-CE0D-3441-8674-D3A1C0BB66B9}" presName="circle3" presStyleLbl="node1" presStyleIdx="2" presStyleCnt="4"/>
      <dgm:spPr>
        <a:solidFill>
          <a:schemeClr val="accent5">
            <a:lumMod val="50000"/>
          </a:schemeClr>
        </a:solidFill>
      </dgm:spPr>
    </dgm:pt>
    <dgm:pt modelId="{D67A82D2-EA8A-9341-8597-78A2B4D70715}" type="pres">
      <dgm:prSet presAssocID="{B68C4D72-CE0D-3441-8674-D3A1C0BB66B9}" presName="rect3" presStyleLbl="alignAcc1" presStyleIdx="2" presStyleCnt="4"/>
      <dgm:spPr/>
    </dgm:pt>
    <dgm:pt modelId="{8FA46C06-0E30-C744-A656-970A93C2775F}" type="pres">
      <dgm:prSet presAssocID="{BF3FF080-55D4-094C-9A59-17AC81A15E5B}" presName="vertSpace4" presStyleLbl="node1" presStyleIdx="2" presStyleCnt="4"/>
      <dgm:spPr/>
    </dgm:pt>
    <dgm:pt modelId="{95813A8B-734D-2B40-8FF4-096A4F580C69}" type="pres">
      <dgm:prSet presAssocID="{BF3FF080-55D4-094C-9A59-17AC81A15E5B}" presName="circle4" presStyleLbl="node1" presStyleIdx="3" presStyleCnt="4"/>
      <dgm:spPr>
        <a:solidFill>
          <a:schemeClr val="accent5">
            <a:lumMod val="50000"/>
          </a:schemeClr>
        </a:solidFill>
      </dgm:spPr>
    </dgm:pt>
    <dgm:pt modelId="{FFE05202-4406-4241-A11A-74402F7F7002}" type="pres">
      <dgm:prSet presAssocID="{BF3FF080-55D4-094C-9A59-17AC81A15E5B}" presName="rect4" presStyleLbl="alignAcc1" presStyleIdx="3" presStyleCnt="4"/>
      <dgm:spPr/>
    </dgm:pt>
    <dgm:pt modelId="{4451338F-E7EB-C343-9D94-073A2E96023F}" type="pres">
      <dgm:prSet presAssocID="{13FAB011-B14B-524E-9E78-F852FA3BAF3A}" presName="rect1ParTxNoCh" presStyleLbl="alignAcc1" presStyleIdx="3" presStyleCnt="4">
        <dgm:presLayoutVars>
          <dgm:chMax val="1"/>
          <dgm:bulletEnabled val="1"/>
        </dgm:presLayoutVars>
      </dgm:prSet>
      <dgm:spPr/>
    </dgm:pt>
    <dgm:pt modelId="{1270E550-5553-524C-B7F5-ACFEABECE69D}" type="pres">
      <dgm:prSet presAssocID="{B60C0226-1596-9242-AD2A-121073BA2E67}" presName="rect2ParTxNoCh" presStyleLbl="alignAcc1" presStyleIdx="3" presStyleCnt="4">
        <dgm:presLayoutVars>
          <dgm:chMax val="1"/>
          <dgm:bulletEnabled val="1"/>
        </dgm:presLayoutVars>
      </dgm:prSet>
      <dgm:spPr/>
    </dgm:pt>
    <dgm:pt modelId="{A0819363-BB3C-964B-AFA4-E56405F68ACB}" type="pres">
      <dgm:prSet presAssocID="{B68C4D72-CE0D-3441-8674-D3A1C0BB66B9}" presName="rect3ParTxNoCh" presStyleLbl="alignAcc1" presStyleIdx="3" presStyleCnt="4">
        <dgm:presLayoutVars>
          <dgm:chMax val="1"/>
          <dgm:bulletEnabled val="1"/>
        </dgm:presLayoutVars>
      </dgm:prSet>
      <dgm:spPr/>
    </dgm:pt>
    <dgm:pt modelId="{861608C9-B49F-174F-B0DE-E54A322F12C1}" type="pres">
      <dgm:prSet presAssocID="{BF3FF080-55D4-094C-9A59-17AC81A15E5B}" presName="rect4ParTxNoCh" presStyleLbl="alignAcc1" presStyleIdx="3" presStyleCnt="4">
        <dgm:presLayoutVars>
          <dgm:chMax val="1"/>
          <dgm:bulletEnabled val="1"/>
        </dgm:presLayoutVars>
      </dgm:prSet>
      <dgm:spPr/>
    </dgm:pt>
  </dgm:ptLst>
  <dgm:cxnLst>
    <dgm:cxn modelId="{F2E4F704-B6B1-9B49-B034-60FF06A7C309}" srcId="{253B590F-78F6-A746-811C-96810403F360}" destId="{BF3FF080-55D4-094C-9A59-17AC81A15E5B}" srcOrd="3" destOrd="0" parTransId="{C8F789B6-430C-CA48-BECB-064A67405C51}" sibTransId="{319F0F98-9E3D-D94E-AD72-BAB0EE5E7515}"/>
    <dgm:cxn modelId="{97BC0F11-4EC4-1D44-ACAB-480C64B2435F}" type="presOf" srcId="{B60C0226-1596-9242-AD2A-121073BA2E67}" destId="{1270E550-5553-524C-B7F5-ACFEABECE69D}" srcOrd="1" destOrd="0" presId="urn:microsoft.com/office/officeart/2005/8/layout/target3"/>
    <dgm:cxn modelId="{884E5F15-7899-E342-941F-C373C0E85811}" type="presOf" srcId="{13FAB011-B14B-524E-9E78-F852FA3BAF3A}" destId="{4451338F-E7EB-C343-9D94-073A2E96023F}" srcOrd="1" destOrd="0" presId="urn:microsoft.com/office/officeart/2005/8/layout/target3"/>
    <dgm:cxn modelId="{E1517131-A64A-2649-B8C8-608D52A650B4}" type="presOf" srcId="{BF3FF080-55D4-094C-9A59-17AC81A15E5B}" destId="{FFE05202-4406-4241-A11A-74402F7F7002}" srcOrd="0" destOrd="0" presId="urn:microsoft.com/office/officeart/2005/8/layout/target3"/>
    <dgm:cxn modelId="{B17FB344-EFAF-A840-9DFC-B544B8270FD2}" type="presOf" srcId="{B68C4D72-CE0D-3441-8674-D3A1C0BB66B9}" destId="{A0819363-BB3C-964B-AFA4-E56405F68ACB}" srcOrd="1" destOrd="0" presId="urn:microsoft.com/office/officeart/2005/8/layout/target3"/>
    <dgm:cxn modelId="{31FE924C-164B-794D-B081-56A729441362}" srcId="{253B590F-78F6-A746-811C-96810403F360}" destId="{B68C4D72-CE0D-3441-8674-D3A1C0BB66B9}" srcOrd="2" destOrd="0" parTransId="{E68D0224-3B75-5B4A-BF69-72F1E8608592}" sibTransId="{36619C55-B2B8-9647-B20E-DDD08CF1BEF7}"/>
    <dgm:cxn modelId="{9C411B6C-2AA8-0B41-9925-62D784DA3C2F}" type="presOf" srcId="{253B590F-78F6-A746-811C-96810403F360}" destId="{C5E2EEE3-ECC4-2C42-834F-CAB9019CA3C8}" srcOrd="0" destOrd="0" presId="urn:microsoft.com/office/officeart/2005/8/layout/target3"/>
    <dgm:cxn modelId="{80F72F74-0C22-5D49-BFEF-081825116579}" type="presOf" srcId="{BF3FF080-55D4-094C-9A59-17AC81A15E5B}" destId="{861608C9-B49F-174F-B0DE-E54A322F12C1}" srcOrd="1" destOrd="0" presId="urn:microsoft.com/office/officeart/2005/8/layout/target3"/>
    <dgm:cxn modelId="{03DF9F7C-87FD-F840-8C6B-74D146081D4F}" srcId="{253B590F-78F6-A746-811C-96810403F360}" destId="{13FAB011-B14B-524E-9E78-F852FA3BAF3A}" srcOrd="0" destOrd="0" parTransId="{149B251B-0710-394B-843C-A8FA9C91B83D}" sibTransId="{B62E3934-66D6-F046-930C-853C8739F9BB}"/>
    <dgm:cxn modelId="{3C5B9C9F-B86C-5B4D-A9DF-6017419770DD}" type="presOf" srcId="{13FAB011-B14B-524E-9E78-F852FA3BAF3A}" destId="{32AA4915-07FC-7248-9DBB-D8427D65DA19}" srcOrd="0" destOrd="0" presId="urn:microsoft.com/office/officeart/2005/8/layout/target3"/>
    <dgm:cxn modelId="{171887DB-A538-CD4B-B052-55B758B64380}" type="presOf" srcId="{B68C4D72-CE0D-3441-8674-D3A1C0BB66B9}" destId="{D67A82D2-EA8A-9341-8597-78A2B4D70715}" srcOrd="0" destOrd="0" presId="urn:microsoft.com/office/officeart/2005/8/layout/target3"/>
    <dgm:cxn modelId="{71A13ADE-3E49-D645-95E0-2B60D150CB94}" type="presOf" srcId="{B60C0226-1596-9242-AD2A-121073BA2E67}" destId="{0B5E3710-F0A9-C54A-8E08-7CBE2153BBE7}" srcOrd="0" destOrd="0" presId="urn:microsoft.com/office/officeart/2005/8/layout/target3"/>
    <dgm:cxn modelId="{B6FB33E5-1CB8-644B-BC1E-9645F317E0D2}" srcId="{253B590F-78F6-A746-811C-96810403F360}" destId="{B60C0226-1596-9242-AD2A-121073BA2E67}" srcOrd="1" destOrd="0" parTransId="{CD15E7FC-28F8-544D-A361-978EE9BB1BBD}" sibTransId="{BCCA4B07-DCCC-EE4D-8A1F-91B76626201C}"/>
    <dgm:cxn modelId="{75CB4FE2-7C65-3743-8363-22F7965E8E7E}" type="presParOf" srcId="{C5E2EEE3-ECC4-2C42-834F-CAB9019CA3C8}" destId="{87AC8BEB-42CA-9540-B764-F955BD67BC76}" srcOrd="0" destOrd="0" presId="urn:microsoft.com/office/officeart/2005/8/layout/target3"/>
    <dgm:cxn modelId="{FE74BECD-C307-4741-930E-DCBFD8BA1960}" type="presParOf" srcId="{C5E2EEE3-ECC4-2C42-834F-CAB9019CA3C8}" destId="{170BF473-89F4-CE42-9F23-D208BA1C87F7}" srcOrd="1" destOrd="0" presId="urn:microsoft.com/office/officeart/2005/8/layout/target3"/>
    <dgm:cxn modelId="{0B488422-4392-0B45-A3F3-E7357B11A59C}" type="presParOf" srcId="{C5E2EEE3-ECC4-2C42-834F-CAB9019CA3C8}" destId="{32AA4915-07FC-7248-9DBB-D8427D65DA19}" srcOrd="2" destOrd="0" presId="urn:microsoft.com/office/officeart/2005/8/layout/target3"/>
    <dgm:cxn modelId="{22D0C86B-D542-6648-9B2B-F8A401F858FF}" type="presParOf" srcId="{C5E2EEE3-ECC4-2C42-834F-CAB9019CA3C8}" destId="{22F7B709-8815-FD4C-A7D0-BDA0AFF1DEF9}" srcOrd="3" destOrd="0" presId="urn:microsoft.com/office/officeart/2005/8/layout/target3"/>
    <dgm:cxn modelId="{274F6ADF-AF52-CA4A-8D1B-ECB5A412F67E}" type="presParOf" srcId="{C5E2EEE3-ECC4-2C42-834F-CAB9019CA3C8}" destId="{0FF8B7FA-E220-6241-B9B4-D98C283D8168}" srcOrd="4" destOrd="0" presId="urn:microsoft.com/office/officeart/2005/8/layout/target3"/>
    <dgm:cxn modelId="{D49C9194-63BE-F94E-BF0A-28AE8460896C}" type="presParOf" srcId="{C5E2EEE3-ECC4-2C42-834F-CAB9019CA3C8}" destId="{0B5E3710-F0A9-C54A-8E08-7CBE2153BBE7}" srcOrd="5" destOrd="0" presId="urn:microsoft.com/office/officeart/2005/8/layout/target3"/>
    <dgm:cxn modelId="{BED09104-A092-0D44-86C1-171EA84428CC}" type="presParOf" srcId="{C5E2EEE3-ECC4-2C42-834F-CAB9019CA3C8}" destId="{20A92392-2230-B446-BE2E-D32C8B0B9148}" srcOrd="6" destOrd="0" presId="urn:microsoft.com/office/officeart/2005/8/layout/target3"/>
    <dgm:cxn modelId="{9725093D-A835-C842-A8E5-04DF5F977DD3}" type="presParOf" srcId="{C5E2EEE3-ECC4-2C42-834F-CAB9019CA3C8}" destId="{A1881CC5-E28E-5940-BFD9-B196FE0E827E}" srcOrd="7" destOrd="0" presId="urn:microsoft.com/office/officeart/2005/8/layout/target3"/>
    <dgm:cxn modelId="{B6102E01-F2CF-9449-A136-F5D7516AEA8C}" type="presParOf" srcId="{C5E2EEE3-ECC4-2C42-834F-CAB9019CA3C8}" destId="{D67A82D2-EA8A-9341-8597-78A2B4D70715}" srcOrd="8" destOrd="0" presId="urn:microsoft.com/office/officeart/2005/8/layout/target3"/>
    <dgm:cxn modelId="{B3217254-160B-7E49-989F-1C07D36983C9}" type="presParOf" srcId="{C5E2EEE3-ECC4-2C42-834F-CAB9019CA3C8}" destId="{8FA46C06-0E30-C744-A656-970A93C2775F}" srcOrd="9" destOrd="0" presId="urn:microsoft.com/office/officeart/2005/8/layout/target3"/>
    <dgm:cxn modelId="{93FA8DB2-F018-3543-AE91-B1BB87172E70}" type="presParOf" srcId="{C5E2EEE3-ECC4-2C42-834F-CAB9019CA3C8}" destId="{95813A8B-734D-2B40-8FF4-096A4F580C69}" srcOrd="10" destOrd="0" presId="urn:microsoft.com/office/officeart/2005/8/layout/target3"/>
    <dgm:cxn modelId="{2AA37A4E-C145-C84C-A866-1960123DFB5C}" type="presParOf" srcId="{C5E2EEE3-ECC4-2C42-834F-CAB9019CA3C8}" destId="{FFE05202-4406-4241-A11A-74402F7F7002}" srcOrd="11" destOrd="0" presId="urn:microsoft.com/office/officeart/2005/8/layout/target3"/>
    <dgm:cxn modelId="{889FC521-0771-3F4F-9440-086469CCA7A0}" type="presParOf" srcId="{C5E2EEE3-ECC4-2C42-834F-CAB9019CA3C8}" destId="{4451338F-E7EB-C343-9D94-073A2E96023F}" srcOrd="12" destOrd="0" presId="urn:microsoft.com/office/officeart/2005/8/layout/target3"/>
    <dgm:cxn modelId="{3E648F0A-30C8-4E4D-86F0-6356E72FF3FB}" type="presParOf" srcId="{C5E2EEE3-ECC4-2C42-834F-CAB9019CA3C8}" destId="{1270E550-5553-524C-B7F5-ACFEABECE69D}" srcOrd="13" destOrd="0" presId="urn:microsoft.com/office/officeart/2005/8/layout/target3"/>
    <dgm:cxn modelId="{1176FDFD-AA66-2B4B-921E-48D9D7A265FA}" type="presParOf" srcId="{C5E2EEE3-ECC4-2C42-834F-CAB9019CA3C8}" destId="{A0819363-BB3C-964B-AFA4-E56405F68ACB}" srcOrd="14" destOrd="0" presId="urn:microsoft.com/office/officeart/2005/8/layout/target3"/>
    <dgm:cxn modelId="{30864CC5-57F4-A243-96ED-6293ECC25903}" type="presParOf" srcId="{C5E2EEE3-ECC4-2C42-834F-CAB9019CA3C8}" destId="{861608C9-B49F-174F-B0DE-E54A322F12C1}" srcOrd="15" destOrd="0" presId="urn:microsoft.com/office/officeart/2005/8/layout/target3"/>
  </dgm:cxnLst>
  <dgm:bg>
    <a:solidFill>
      <a:schemeClr val="bg1">
        <a:alpha val="51000"/>
      </a:schemeClr>
    </a:solidFill>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E3177E56-B9C6-664C-A367-FF866D73F2B0}" type="doc">
      <dgm:prSet loTypeId="urn:microsoft.com/office/officeart/2005/8/layout/process4" loCatId="" qsTypeId="urn:microsoft.com/office/officeart/2005/8/quickstyle/simple5" qsCatId="simple" csTypeId="urn:microsoft.com/office/officeart/2005/8/colors/colorful4" csCatId="colorful" phldr="1"/>
      <dgm:spPr/>
      <dgm:t>
        <a:bodyPr/>
        <a:lstStyle/>
        <a:p>
          <a:endParaRPr lang="es-ES"/>
        </a:p>
      </dgm:t>
    </dgm:pt>
    <dgm:pt modelId="{2BAE2148-2990-244D-AF33-10788605BA67}">
      <dgm:prSet phldrT="[Texto]"/>
      <dgm:spPr>
        <a:solidFill>
          <a:srgbClr val="002060"/>
        </a:solidFill>
      </dgm:spPr>
      <dgm:t>
        <a:bodyPr/>
        <a:lstStyle/>
        <a:p>
          <a:pPr rtl="0"/>
          <a:r>
            <a:rPr lang="es-ES" dirty="0">
              <a:latin typeface="Arial" panose="020B0604020202020204" pitchFamily="34" charset="0"/>
              <a:cs typeface="Arial" panose="020B0604020202020204" pitchFamily="34" charset="0"/>
            </a:rPr>
            <a:t>Precursor de la Leucina</a:t>
          </a:r>
        </a:p>
      </dgm:t>
    </dgm:pt>
    <dgm:pt modelId="{CC54E4BC-DF96-D546-A8A1-A3A2BEC86C20}" type="parTrans" cxnId="{FA1F9952-3C0A-E143-BA8A-EAD903798DF5}">
      <dgm:prSet/>
      <dgm:spPr/>
      <dgm:t>
        <a:bodyPr/>
        <a:lstStyle/>
        <a:p>
          <a:endParaRPr lang="es-ES"/>
        </a:p>
      </dgm:t>
    </dgm:pt>
    <dgm:pt modelId="{2BF0158A-C816-7A4A-A565-FE421D65DE55}" type="sibTrans" cxnId="{FA1F9952-3C0A-E143-BA8A-EAD903798DF5}">
      <dgm:prSet/>
      <dgm:spPr/>
      <dgm:t>
        <a:bodyPr/>
        <a:lstStyle/>
        <a:p>
          <a:endParaRPr lang="es-ES"/>
        </a:p>
      </dgm:t>
    </dgm:pt>
    <dgm:pt modelId="{E653F81C-1F1E-5E47-9ADA-904CEDB4E40E}">
      <dgm:prSet phldrT="[Texto]"/>
      <dgm:spPr>
        <a:solidFill>
          <a:schemeClr val="accent1">
            <a:lumMod val="50000"/>
          </a:schemeClr>
        </a:solidFill>
      </dgm:spPr>
      <dgm:t>
        <a:bodyPr/>
        <a:lstStyle/>
        <a:p>
          <a:pPr rtl="0"/>
          <a:r>
            <a:rPr lang="es-ES" dirty="0">
              <a:latin typeface="Arial" panose="020B0604020202020204" pitchFamily="34" charset="0"/>
              <a:cs typeface="Arial" panose="020B0604020202020204" pitchFamily="34" charset="0"/>
            </a:rPr>
            <a:t>Efectos anabólicos</a:t>
          </a:r>
        </a:p>
      </dgm:t>
    </dgm:pt>
    <dgm:pt modelId="{85A55D4E-9EBD-E443-97DB-48EE7B8B20EB}" type="parTrans" cxnId="{9C8695DC-3F82-994B-9820-397677F01EA2}">
      <dgm:prSet/>
      <dgm:spPr/>
      <dgm:t>
        <a:bodyPr/>
        <a:lstStyle/>
        <a:p>
          <a:endParaRPr lang="es-ES"/>
        </a:p>
      </dgm:t>
    </dgm:pt>
    <dgm:pt modelId="{B25D720B-5E05-9F40-90FA-620170AD6D17}" type="sibTrans" cxnId="{9C8695DC-3F82-994B-9820-397677F01EA2}">
      <dgm:prSet/>
      <dgm:spPr/>
      <dgm:t>
        <a:bodyPr/>
        <a:lstStyle/>
        <a:p>
          <a:endParaRPr lang="es-ES"/>
        </a:p>
      </dgm:t>
    </dgm:pt>
    <dgm:pt modelId="{D2050E3F-4003-A143-91AA-3652E533CFD8}">
      <dgm:prSet phldrT="[Texto]"/>
      <dgm:spPr>
        <a:solidFill>
          <a:schemeClr val="accent5">
            <a:lumMod val="75000"/>
          </a:schemeClr>
        </a:solidFill>
      </dgm:spPr>
      <dgm:t>
        <a:bodyPr/>
        <a:lstStyle/>
        <a:p>
          <a:pPr rtl="0"/>
          <a:r>
            <a:rPr lang="es-ES" dirty="0">
              <a:latin typeface="Arial" panose="020B0604020202020204" pitchFamily="34" charset="0"/>
              <a:cs typeface="Arial" panose="020B0604020202020204" pitchFamily="34" charset="0"/>
            </a:rPr>
            <a:t>Previene la aparición de la sarcopenia </a:t>
          </a:r>
        </a:p>
      </dgm:t>
    </dgm:pt>
    <dgm:pt modelId="{1B648C4C-9BE5-8B46-9078-7F005B295FF9}" type="parTrans" cxnId="{C46F6DF8-3FE9-0A49-BC81-32A4075F465B}">
      <dgm:prSet/>
      <dgm:spPr/>
      <dgm:t>
        <a:bodyPr/>
        <a:lstStyle/>
        <a:p>
          <a:endParaRPr lang="es-ES"/>
        </a:p>
      </dgm:t>
    </dgm:pt>
    <dgm:pt modelId="{E0650D8A-6A8A-0146-BA1D-D2EEA9E19CDC}" type="sibTrans" cxnId="{C46F6DF8-3FE9-0A49-BC81-32A4075F465B}">
      <dgm:prSet/>
      <dgm:spPr/>
      <dgm:t>
        <a:bodyPr/>
        <a:lstStyle/>
        <a:p>
          <a:endParaRPr lang="es-ES"/>
        </a:p>
      </dgm:t>
    </dgm:pt>
    <dgm:pt modelId="{C4DB6499-9CFC-D244-A7F0-82385153C1A5}">
      <dgm:prSet/>
      <dgm:spPr>
        <a:solidFill>
          <a:schemeClr val="accent1">
            <a:lumMod val="75000"/>
          </a:schemeClr>
        </a:solidFill>
      </dgm:spPr>
      <dgm:t>
        <a:bodyPr/>
        <a:lstStyle/>
        <a:p>
          <a:pPr rtl="0"/>
          <a:r>
            <a:rPr lang="es-ES" dirty="0">
              <a:latin typeface="Arial" panose="020B0604020202020204" pitchFamily="34" charset="0"/>
              <a:cs typeface="Arial" panose="020B0604020202020204" pitchFamily="34" charset="0"/>
            </a:rPr>
            <a:t>Reduce la fatiga muscular inducida por el ejercicio</a:t>
          </a:r>
        </a:p>
      </dgm:t>
    </dgm:pt>
    <dgm:pt modelId="{BE4059B0-3EE0-E541-B7BA-A198318A24C4}" type="parTrans" cxnId="{AB9E0406-01D0-6D48-934F-4D705CE955DD}">
      <dgm:prSet/>
      <dgm:spPr/>
      <dgm:t>
        <a:bodyPr/>
        <a:lstStyle/>
        <a:p>
          <a:endParaRPr lang="es-ES"/>
        </a:p>
      </dgm:t>
    </dgm:pt>
    <dgm:pt modelId="{1593E726-CDFE-3241-A63D-75E0CC9E5EDB}" type="sibTrans" cxnId="{AB9E0406-01D0-6D48-934F-4D705CE955DD}">
      <dgm:prSet/>
      <dgm:spPr/>
      <dgm:t>
        <a:bodyPr/>
        <a:lstStyle/>
        <a:p>
          <a:endParaRPr lang="es-ES"/>
        </a:p>
      </dgm:t>
    </dgm:pt>
    <dgm:pt modelId="{4CA35B7A-C9BE-754D-A7E3-9D581C0B0831}" type="pres">
      <dgm:prSet presAssocID="{E3177E56-B9C6-664C-A367-FF866D73F2B0}" presName="Name0" presStyleCnt="0">
        <dgm:presLayoutVars>
          <dgm:dir/>
          <dgm:animLvl val="lvl"/>
          <dgm:resizeHandles val="exact"/>
        </dgm:presLayoutVars>
      </dgm:prSet>
      <dgm:spPr/>
    </dgm:pt>
    <dgm:pt modelId="{BF3C20D6-E35C-8244-B5DA-043D6B1E151C}" type="pres">
      <dgm:prSet presAssocID="{C4DB6499-9CFC-D244-A7F0-82385153C1A5}" presName="boxAndChildren" presStyleCnt="0"/>
      <dgm:spPr/>
    </dgm:pt>
    <dgm:pt modelId="{14CF2610-67BE-6A4C-AFCB-7EBBE21BD47F}" type="pres">
      <dgm:prSet presAssocID="{C4DB6499-9CFC-D244-A7F0-82385153C1A5}" presName="parentTextBox" presStyleLbl="node1" presStyleIdx="0" presStyleCnt="4"/>
      <dgm:spPr/>
    </dgm:pt>
    <dgm:pt modelId="{61411930-6649-6240-9E50-0B6E35701576}" type="pres">
      <dgm:prSet presAssocID="{E0650D8A-6A8A-0146-BA1D-D2EEA9E19CDC}" presName="sp" presStyleCnt="0"/>
      <dgm:spPr/>
    </dgm:pt>
    <dgm:pt modelId="{0B2078B0-1CE7-664C-96A5-2DBA5EA20401}" type="pres">
      <dgm:prSet presAssocID="{D2050E3F-4003-A143-91AA-3652E533CFD8}" presName="arrowAndChildren" presStyleCnt="0"/>
      <dgm:spPr/>
    </dgm:pt>
    <dgm:pt modelId="{9FFE9DBF-17CB-D74D-A999-02B4A370607C}" type="pres">
      <dgm:prSet presAssocID="{D2050E3F-4003-A143-91AA-3652E533CFD8}" presName="parentTextArrow" presStyleLbl="node1" presStyleIdx="1" presStyleCnt="4"/>
      <dgm:spPr/>
    </dgm:pt>
    <dgm:pt modelId="{5CE38C4E-3B6A-BA49-802E-7DEB08ABBD31}" type="pres">
      <dgm:prSet presAssocID="{B25D720B-5E05-9F40-90FA-620170AD6D17}" presName="sp" presStyleCnt="0"/>
      <dgm:spPr/>
    </dgm:pt>
    <dgm:pt modelId="{620494E3-8D28-F543-8A1C-A6162481DDB2}" type="pres">
      <dgm:prSet presAssocID="{E653F81C-1F1E-5E47-9ADA-904CEDB4E40E}" presName="arrowAndChildren" presStyleCnt="0"/>
      <dgm:spPr/>
    </dgm:pt>
    <dgm:pt modelId="{448FC377-DB5A-C647-93FD-32CE0AA6BD36}" type="pres">
      <dgm:prSet presAssocID="{E653F81C-1F1E-5E47-9ADA-904CEDB4E40E}" presName="parentTextArrow" presStyleLbl="node1" presStyleIdx="2" presStyleCnt="4"/>
      <dgm:spPr/>
    </dgm:pt>
    <dgm:pt modelId="{154117DE-D008-1940-9F0C-711981BEA3D6}" type="pres">
      <dgm:prSet presAssocID="{2BF0158A-C816-7A4A-A565-FE421D65DE55}" presName="sp" presStyleCnt="0"/>
      <dgm:spPr/>
    </dgm:pt>
    <dgm:pt modelId="{37C890E4-073E-7E4D-BDCD-653B88077A2E}" type="pres">
      <dgm:prSet presAssocID="{2BAE2148-2990-244D-AF33-10788605BA67}" presName="arrowAndChildren" presStyleCnt="0"/>
      <dgm:spPr/>
    </dgm:pt>
    <dgm:pt modelId="{7AFA33A3-3494-5740-9923-89DBC40339BA}" type="pres">
      <dgm:prSet presAssocID="{2BAE2148-2990-244D-AF33-10788605BA67}" presName="parentTextArrow" presStyleLbl="node1" presStyleIdx="3" presStyleCnt="4" custLinFactNeighborY="-1478"/>
      <dgm:spPr/>
    </dgm:pt>
  </dgm:ptLst>
  <dgm:cxnLst>
    <dgm:cxn modelId="{AB9E0406-01D0-6D48-934F-4D705CE955DD}" srcId="{E3177E56-B9C6-664C-A367-FF866D73F2B0}" destId="{C4DB6499-9CFC-D244-A7F0-82385153C1A5}" srcOrd="3" destOrd="0" parTransId="{BE4059B0-3EE0-E541-B7BA-A198318A24C4}" sibTransId="{1593E726-CDFE-3241-A63D-75E0CC9E5EDB}"/>
    <dgm:cxn modelId="{99CA2D34-1900-1F4A-AF05-133C41BF2740}" type="presOf" srcId="{D2050E3F-4003-A143-91AA-3652E533CFD8}" destId="{9FFE9DBF-17CB-D74D-A999-02B4A370607C}" srcOrd="0" destOrd="0" presId="urn:microsoft.com/office/officeart/2005/8/layout/process4"/>
    <dgm:cxn modelId="{FA1F9952-3C0A-E143-BA8A-EAD903798DF5}" srcId="{E3177E56-B9C6-664C-A367-FF866D73F2B0}" destId="{2BAE2148-2990-244D-AF33-10788605BA67}" srcOrd="0" destOrd="0" parTransId="{CC54E4BC-DF96-D546-A8A1-A3A2BEC86C20}" sibTransId="{2BF0158A-C816-7A4A-A565-FE421D65DE55}"/>
    <dgm:cxn modelId="{56A61589-FDF0-0F41-A879-0EE512E7A8E3}" type="presOf" srcId="{E653F81C-1F1E-5E47-9ADA-904CEDB4E40E}" destId="{448FC377-DB5A-C647-93FD-32CE0AA6BD36}" srcOrd="0" destOrd="0" presId="urn:microsoft.com/office/officeart/2005/8/layout/process4"/>
    <dgm:cxn modelId="{287D109A-4F6F-1F49-A31D-7F839DD3FE80}" type="presOf" srcId="{C4DB6499-9CFC-D244-A7F0-82385153C1A5}" destId="{14CF2610-67BE-6A4C-AFCB-7EBBE21BD47F}" srcOrd="0" destOrd="0" presId="urn:microsoft.com/office/officeart/2005/8/layout/process4"/>
    <dgm:cxn modelId="{5752AAA3-1FD6-D44D-96F3-89E27BAB8FAF}" type="presOf" srcId="{E3177E56-B9C6-664C-A367-FF866D73F2B0}" destId="{4CA35B7A-C9BE-754D-A7E3-9D581C0B0831}" srcOrd="0" destOrd="0" presId="urn:microsoft.com/office/officeart/2005/8/layout/process4"/>
    <dgm:cxn modelId="{04D5C6B2-7060-294D-BE54-2B3FCC8E4448}" type="presOf" srcId="{2BAE2148-2990-244D-AF33-10788605BA67}" destId="{7AFA33A3-3494-5740-9923-89DBC40339BA}" srcOrd="0" destOrd="0" presId="urn:microsoft.com/office/officeart/2005/8/layout/process4"/>
    <dgm:cxn modelId="{9C8695DC-3F82-994B-9820-397677F01EA2}" srcId="{E3177E56-B9C6-664C-A367-FF866D73F2B0}" destId="{E653F81C-1F1E-5E47-9ADA-904CEDB4E40E}" srcOrd="1" destOrd="0" parTransId="{85A55D4E-9EBD-E443-97DB-48EE7B8B20EB}" sibTransId="{B25D720B-5E05-9F40-90FA-620170AD6D17}"/>
    <dgm:cxn modelId="{C46F6DF8-3FE9-0A49-BC81-32A4075F465B}" srcId="{E3177E56-B9C6-664C-A367-FF866D73F2B0}" destId="{D2050E3F-4003-A143-91AA-3652E533CFD8}" srcOrd="2" destOrd="0" parTransId="{1B648C4C-9BE5-8B46-9078-7F005B295FF9}" sibTransId="{E0650D8A-6A8A-0146-BA1D-D2EEA9E19CDC}"/>
    <dgm:cxn modelId="{D679087B-4CF7-7646-BA7F-A6F4A24DCB0B}" type="presParOf" srcId="{4CA35B7A-C9BE-754D-A7E3-9D581C0B0831}" destId="{BF3C20D6-E35C-8244-B5DA-043D6B1E151C}" srcOrd="0" destOrd="0" presId="urn:microsoft.com/office/officeart/2005/8/layout/process4"/>
    <dgm:cxn modelId="{10D99FC6-5774-D840-BB5C-D1E745BE88F3}" type="presParOf" srcId="{BF3C20D6-E35C-8244-B5DA-043D6B1E151C}" destId="{14CF2610-67BE-6A4C-AFCB-7EBBE21BD47F}" srcOrd="0" destOrd="0" presId="urn:microsoft.com/office/officeart/2005/8/layout/process4"/>
    <dgm:cxn modelId="{034598BC-4071-BD43-AE02-EA3680ADFB3E}" type="presParOf" srcId="{4CA35B7A-C9BE-754D-A7E3-9D581C0B0831}" destId="{61411930-6649-6240-9E50-0B6E35701576}" srcOrd="1" destOrd="0" presId="urn:microsoft.com/office/officeart/2005/8/layout/process4"/>
    <dgm:cxn modelId="{3B4BE5BB-B187-BD4F-9E4D-32E7EC66FA5F}" type="presParOf" srcId="{4CA35B7A-C9BE-754D-A7E3-9D581C0B0831}" destId="{0B2078B0-1CE7-664C-96A5-2DBA5EA20401}" srcOrd="2" destOrd="0" presId="urn:microsoft.com/office/officeart/2005/8/layout/process4"/>
    <dgm:cxn modelId="{8E7E3BF2-C6EB-9B45-BFBB-8AE85B869698}" type="presParOf" srcId="{0B2078B0-1CE7-664C-96A5-2DBA5EA20401}" destId="{9FFE9DBF-17CB-D74D-A999-02B4A370607C}" srcOrd="0" destOrd="0" presId="urn:microsoft.com/office/officeart/2005/8/layout/process4"/>
    <dgm:cxn modelId="{8A79C1C8-A5C9-E446-B9DF-CD41383E819D}" type="presParOf" srcId="{4CA35B7A-C9BE-754D-A7E3-9D581C0B0831}" destId="{5CE38C4E-3B6A-BA49-802E-7DEB08ABBD31}" srcOrd="3" destOrd="0" presId="urn:microsoft.com/office/officeart/2005/8/layout/process4"/>
    <dgm:cxn modelId="{25736FBE-8CE3-4B42-84E7-AA2952588DE7}" type="presParOf" srcId="{4CA35B7A-C9BE-754D-A7E3-9D581C0B0831}" destId="{620494E3-8D28-F543-8A1C-A6162481DDB2}" srcOrd="4" destOrd="0" presId="urn:microsoft.com/office/officeart/2005/8/layout/process4"/>
    <dgm:cxn modelId="{27E234DC-5DF4-D749-A7BC-E9A21D14ACAD}" type="presParOf" srcId="{620494E3-8D28-F543-8A1C-A6162481DDB2}" destId="{448FC377-DB5A-C647-93FD-32CE0AA6BD36}" srcOrd="0" destOrd="0" presId="urn:microsoft.com/office/officeart/2005/8/layout/process4"/>
    <dgm:cxn modelId="{3C17237F-6137-D247-83E7-6C6260E426B6}" type="presParOf" srcId="{4CA35B7A-C9BE-754D-A7E3-9D581C0B0831}" destId="{154117DE-D008-1940-9F0C-711981BEA3D6}" srcOrd="5" destOrd="0" presId="urn:microsoft.com/office/officeart/2005/8/layout/process4"/>
    <dgm:cxn modelId="{DA55B9FB-84DE-B54D-B84C-1DAB2E79A38A}" type="presParOf" srcId="{4CA35B7A-C9BE-754D-A7E3-9D581C0B0831}" destId="{37C890E4-073E-7E4D-BDCD-653B88077A2E}" srcOrd="6" destOrd="0" presId="urn:microsoft.com/office/officeart/2005/8/layout/process4"/>
    <dgm:cxn modelId="{2ED0E661-1952-3347-9F93-C97273F2C957}" type="presParOf" srcId="{37C890E4-073E-7E4D-BDCD-653B88077A2E}" destId="{7AFA33A3-3494-5740-9923-89DBC40339BA}" srcOrd="0" destOrd="0" presId="urn:microsoft.com/office/officeart/2005/8/layout/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C0F07E-439F-4C1F-BCA5-C24CF0DC7370}">
      <dsp:nvSpPr>
        <dsp:cNvPr id="0" name=""/>
        <dsp:cNvSpPr/>
      </dsp:nvSpPr>
      <dsp:spPr>
        <a:xfrm>
          <a:off x="3286" y="9559"/>
          <a:ext cx="3203971" cy="1281588"/>
        </a:xfrm>
        <a:prstGeom prst="rect">
          <a:avLst/>
        </a:prstGeom>
        <a:solidFill>
          <a:schemeClr val="accent5">
            <a:lumMod val="5000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marL="0" lvl="0" indent="0" algn="ctr" defTabSz="889000">
            <a:lnSpc>
              <a:spcPct val="90000"/>
            </a:lnSpc>
            <a:spcBef>
              <a:spcPct val="0"/>
            </a:spcBef>
            <a:spcAft>
              <a:spcPct val="35000"/>
            </a:spcAft>
            <a:buNone/>
          </a:pPr>
          <a:r>
            <a:rPr lang="es-MX" sz="2000" b="1" kern="1200" dirty="0">
              <a:latin typeface="Arial" pitchFamily="34" charset="0"/>
              <a:cs typeface="Arial" pitchFamily="34" charset="0"/>
            </a:rPr>
            <a:t>Gasto Metabólico</a:t>
          </a:r>
        </a:p>
        <a:p>
          <a:pPr marL="0" lvl="0" indent="0" algn="ctr" defTabSz="889000">
            <a:lnSpc>
              <a:spcPct val="90000"/>
            </a:lnSpc>
            <a:spcBef>
              <a:spcPct val="0"/>
            </a:spcBef>
            <a:spcAft>
              <a:spcPct val="35000"/>
            </a:spcAft>
            <a:buNone/>
          </a:pPr>
          <a:r>
            <a:rPr lang="es-MX" sz="2000" b="1" kern="1200" dirty="0">
              <a:latin typeface="Arial" pitchFamily="34" charset="0"/>
              <a:cs typeface="Arial" pitchFamily="34" charset="0"/>
            </a:rPr>
            <a:t>Basal (GMB)</a:t>
          </a:r>
          <a:endParaRPr lang="es-ES" sz="2000" b="1" kern="1200" dirty="0">
            <a:latin typeface="Arial" pitchFamily="34" charset="0"/>
            <a:cs typeface="Arial" pitchFamily="34" charset="0"/>
          </a:endParaRPr>
        </a:p>
      </dsp:txBody>
      <dsp:txXfrm>
        <a:off x="3286" y="9559"/>
        <a:ext cx="3203971" cy="1281588"/>
      </dsp:txXfrm>
    </dsp:sp>
    <dsp:sp modelId="{B4332740-9641-43E2-94B8-71935EF847C2}">
      <dsp:nvSpPr>
        <dsp:cNvPr id="0" name=""/>
        <dsp:cNvSpPr/>
      </dsp:nvSpPr>
      <dsp:spPr>
        <a:xfrm>
          <a:off x="3286" y="1291148"/>
          <a:ext cx="3203971" cy="241559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06680" rIns="142240" bIns="160020" numCol="1" spcCol="1270" anchor="ctr" anchorCtr="0">
          <a:noAutofit/>
        </a:bodyPr>
        <a:lstStyle/>
        <a:p>
          <a:pPr marL="228600" lvl="1" indent="-228600" algn="l" defTabSz="889000">
            <a:lnSpc>
              <a:spcPct val="90000"/>
            </a:lnSpc>
            <a:spcBef>
              <a:spcPct val="0"/>
            </a:spcBef>
            <a:spcAft>
              <a:spcPct val="15000"/>
            </a:spcAft>
            <a:buChar char="•"/>
          </a:pPr>
          <a:r>
            <a:rPr lang="es-ES" sz="2000" kern="1200" dirty="0">
              <a:solidFill>
                <a:srgbClr val="1F1A34"/>
              </a:solidFill>
              <a:latin typeface="Arial" pitchFamily="34" charset="0"/>
              <a:cs typeface="Arial" pitchFamily="34" charset="0"/>
            </a:rPr>
            <a:t>Mínimo requerimiento para mantener la vida</a:t>
          </a:r>
        </a:p>
        <a:p>
          <a:pPr marL="228600" lvl="1" indent="-228600" algn="l" defTabSz="889000">
            <a:lnSpc>
              <a:spcPct val="90000"/>
            </a:lnSpc>
            <a:spcBef>
              <a:spcPct val="0"/>
            </a:spcBef>
            <a:spcAft>
              <a:spcPct val="15000"/>
            </a:spcAft>
            <a:buChar char="•"/>
          </a:pPr>
          <a:r>
            <a:rPr lang="es-ES" sz="2000" kern="1200" dirty="0">
              <a:solidFill>
                <a:srgbClr val="1F1A34"/>
              </a:solidFill>
              <a:latin typeface="Arial" pitchFamily="34" charset="0"/>
              <a:cs typeface="Arial" pitchFamily="34" charset="0"/>
            </a:rPr>
            <a:t>Tomado sin levantarse</a:t>
          </a:r>
        </a:p>
      </dsp:txBody>
      <dsp:txXfrm>
        <a:off x="3286" y="1291148"/>
        <a:ext cx="3203971" cy="2415599"/>
      </dsp:txXfrm>
    </dsp:sp>
    <dsp:sp modelId="{8A72C942-9263-4663-A3B8-AD8DAD4DEC65}">
      <dsp:nvSpPr>
        <dsp:cNvPr id="0" name=""/>
        <dsp:cNvSpPr/>
      </dsp:nvSpPr>
      <dsp:spPr>
        <a:xfrm>
          <a:off x="3655814" y="9559"/>
          <a:ext cx="3203971" cy="1281588"/>
        </a:xfrm>
        <a:prstGeom prst="rect">
          <a:avLst/>
        </a:prstGeom>
        <a:solidFill>
          <a:schemeClr val="accent5">
            <a:lumMod val="75000"/>
          </a:schemeClr>
        </a:solidFill>
        <a:ln w="12700" cap="flat" cmpd="sng" algn="ctr">
          <a:solidFill>
            <a:schemeClr val="accent1">
              <a:shade val="80000"/>
              <a:hueOff val="135632"/>
              <a:satOff val="2588"/>
              <a:lumOff val="1142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marL="0" lvl="0" indent="0" algn="ctr" defTabSz="889000">
            <a:lnSpc>
              <a:spcPct val="90000"/>
            </a:lnSpc>
            <a:spcBef>
              <a:spcPct val="0"/>
            </a:spcBef>
            <a:spcAft>
              <a:spcPct val="35000"/>
            </a:spcAft>
            <a:buNone/>
          </a:pPr>
          <a:r>
            <a:rPr lang="es-MX" sz="2000" b="1" kern="1200" dirty="0">
              <a:latin typeface="Arial" pitchFamily="34" charset="0"/>
              <a:cs typeface="Arial" pitchFamily="34" charset="0"/>
            </a:rPr>
            <a:t>Gasto Metabólico</a:t>
          </a:r>
        </a:p>
        <a:p>
          <a:pPr marL="0" lvl="0" indent="0" algn="ctr" defTabSz="889000">
            <a:lnSpc>
              <a:spcPct val="90000"/>
            </a:lnSpc>
            <a:spcBef>
              <a:spcPct val="0"/>
            </a:spcBef>
            <a:spcAft>
              <a:spcPct val="35000"/>
            </a:spcAft>
            <a:buNone/>
          </a:pPr>
          <a:r>
            <a:rPr lang="es-MX" sz="2000" b="1" kern="1200" dirty="0">
              <a:latin typeface="Arial" pitchFamily="34" charset="0"/>
              <a:cs typeface="Arial" pitchFamily="34" charset="0"/>
            </a:rPr>
            <a:t> en Reposo (GMR)</a:t>
          </a:r>
          <a:endParaRPr lang="es-ES" sz="2000" b="1" kern="1200" dirty="0">
            <a:latin typeface="Arial" pitchFamily="34" charset="0"/>
            <a:cs typeface="Arial" pitchFamily="34" charset="0"/>
          </a:endParaRPr>
        </a:p>
      </dsp:txBody>
      <dsp:txXfrm>
        <a:off x="3655814" y="9559"/>
        <a:ext cx="3203971" cy="1281588"/>
      </dsp:txXfrm>
    </dsp:sp>
    <dsp:sp modelId="{CD666BD7-135E-4833-8DF5-C9E9E2F3656D}">
      <dsp:nvSpPr>
        <dsp:cNvPr id="0" name=""/>
        <dsp:cNvSpPr/>
      </dsp:nvSpPr>
      <dsp:spPr>
        <a:xfrm>
          <a:off x="3655814" y="1291148"/>
          <a:ext cx="3203971" cy="241559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06680" rIns="142240" bIns="160020" numCol="1" spcCol="1270" anchor="ctr" anchorCtr="0">
          <a:noAutofit/>
        </a:bodyPr>
        <a:lstStyle/>
        <a:p>
          <a:pPr marL="228600" lvl="1" indent="-228600" algn="l" defTabSz="889000">
            <a:lnSpc>
              <a:spcPct val="90000"/>
            </a:lnSpc>
            <a:spcBef>
              <a:spcPct val="0"/>
            </a:spcBef>
            <a:spcAft>
              <a:spcPct val="15000"/>
            </a:spcAft>
            <a:buChar char="•"/>
          </a:pPr>
          <a:r>
            <a:rPr lang="es-MX" sz="2000" kern="1200" dirty="0">
              <a:solidFill>
                <a:srgbClr val="1F1A34"/>
              </a:solidFill>
              <a:latin typeface="Arial" pitchFamily="34" charset="0"/>
              <a:cs typeface="Arial" pitchFamily="34" charset="0"/>
            </a:rPr>
            <a:t>Gasto metabólico con algo de actividad fisica</a:t>
          </a:r>
          <a:endParaRPr lang="es-ES" sz="2000" kern="1200" dirty="0">
            <a:solidFill>
              <a:srgbClr val="1F1A34"/>
            </a:solidFill>
            <a:latin typeface="Arial" pitchFamily="34" charset="0"/>
            <a:cs typeface="Arial" pitchFamily="34" charset="0"/>
          </a:endParaRPr>
        </a:p>
      </dsp:txBody>
      <dsp:txXfrm>
        <a:off x="3655814" y="1291148"/>
        <a:ext cx="3203971" cy="2415599"/>
      </dsp:txXfrm>
    </dsp:sp>
    <dsp:sp modelId="{680D49C3-38BC-4314-BB44-C93A64F0BC59}">
      <dsp:nvSpPr>
        <dsp:cNvPr id="0" name=""/>
        <dsp:cNvSpPr/>
      </dsp:nvSpPr>
      <dsp:spPr>
        <a:xfrm>
          <a:off x="7308342" y="9559"/>
          <a:ext cx="3203971" cy="1281588"/>
        </a:xfrm>
        <a:prstGeom prst="rect">
          <a:avLst/>
        </a:prstGeom>
        <a:solidFill>
          <a:schemeClr val="accent1">
            <a:lumMod val="50000"/>
          </a:schemeClr>
        </a:solidFill>
        <a:ln w="12700" cap="flat" cmpd="sng" algn="ctr">
          <a:solidFill>
            <a:schemeClr val="accent1">
              <a:shade val="80000"/>
              <a:hueOff val="271263"/>
              <a:satOff val="5175"/>
              <a:lumOff val="2285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marL="0" lvl="0" indent="0" algn="ctr" defTabSz="889000">
            <a:lnSpc>
              <a:spcPct val="90000"/>
            </a:lnSpc>
            <a:spcBef>
              <a:spcPct val="0"/>
            </a:spcBef>
            <a:spcAft>
              <a:spcPct val="35000"/>
            </a:spcAft>
            <a:buNone/>
          </a:pPr>
          <a:r>
            <a:rPr lang="es-MX" sz="2000" b="1" kern="1200" dirty="0">
              <a:latin typeface="Arial" pitchFamily="34" charset="0"/>
              <a:cs typeface="Arial" pitchFamily="34" charset="0"/>
            </a:rPr>
            <a:t>Gasto Metabólico</a:t>
          </a:r>
        </a:p>
        <a:p>
          <a:pPr marL="0" lvl="0" indent="0" algn="ctr" defTabSz="889000">
            <a:lnSpc>
              <a:spcPct val="90000"/>
            </a:lnSpc>
            <a:spcBef>
              <a:spcPct val="0"/>
            </a:spcBef>
            <a:spcAft>
              <a:spcPct val="35000"/>
            </a:spcAft>
            <a:buNone/>
          </a:pPr>
          <a:r>
            <a:rPr lang="es-MX" sz="2000" b="1" kern="1200" dirty="0">
              <a:latin typeface="Arial" pitchFamily="34" charset="0"/>
              <a:cs typeface="Arial" pitchFamily="34" charset="0"/>
            </a:rPr>
            <a:t> Total (GMT)</a:t>
          </a:r>
          <a:endParaRPr lang="es-ES" sz="2000" b="1" kern="1200" dirty="0">
            <a:latin typeface="Arial" pitchFamily="34" charset="0"/>
            <a:cs typeface="Arial" pitchFamily="34" charset="0"/>
          </a:endParaRPr>
        </a:p>
      </dsp:txBody>
      <dsp:txXfrm>
        <a:off x="7308342" y="9559"/>
        <a:ext cx="3203971" cy="1281588"/>
      </dsp:txXfrm>
    </dsp:sp>
    <dsp:sp modelId="{EBACF926-11D1-4585-9037-58AEC210A3BF}">
      <dsp:nvSpPr>
        <dsp:cNvPr id="0" name=""/>
        <dsp:cNvSpPr/>
      </dsp:nvSpPr>
      <dsp:spPr>
        <a:xfrm>
          <a:off x="7308342" y="1291148"/>
          <a:ext cx="3203971" cy="241559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06680" rIns="142240" bIns="160020" numCol="1" spcCol="1270" anchor="ctr" anchorCtr="0">
          <a:noAutofit/>
        </a:bodyPr>
        <a:lstStyle/>
        <a:p>
          <a:pPr marL="228600" lvl="1" indent="-228600" algn="l" defTabSz="889000">
            <a:lnSpc>
              <a:spcPct val="90000"/>
            </a:lnSpc>
            <a:spcBef>
              <a:spcPct val="0"/>
            </a:spcBef>
            <a:spcAft>
              <a:spcPct val="15000"/>
            </a:spcAft>
            <a:buChar char="•"/>
          </a:pPr>
          <a:r>
            <a:rPr lang="es-ES" sz="2000" kern="1200" dirty="0">
              <a:solidFill>
                <a:srgbClr val="1F1A34"/>
              </a:solidFill>
              <a:latin typeface="Arial" pitchFamily="34" charset="0"/>
              <a:cs typeface="Arial" pitchFamily="34" charset="0"/>
            </a:rPr>
            <a:t>Gasto metabólico en reposo + estrés de la enfermedad (grado de respuesta inflamatoria)</a:t>
          </a:r>
        </a:p>
      </dsp:txBody>
      <dsp:txXfrm>
        <a:off x="7308342" y="1291148"/>
        <a:ext cx="3203971" cy="241559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93D2ED-B469-A04D-A481-B2928DCBCD48}">
      <dsp:nvSpPr>
        <dsp:cNvPr id="0" name=""/>
        <dsp:cNvSpPr/>
      </dsp:nvSpPr>
      <dsp:spPr>
        <a:xfrm>
          <a:off x="6429" y="625806"/>
          <a:ext cx="2776833" cy="2072847"/>
        </a:xfrm>
        <a:prstGeom prst="round2SameRect">
          <a:avLst>
            <a:gd name="adj1" fmla="val 8000"/>
            <a:gd name="adj2" fmla="val 0"/>
          </a:avLst>
        </a:prstGeom>
        <a:solidFill>
          <a:schemeClr val="lt1">
            <a:alpha val="90000"/>
            <a:hueOff val="0"/>
            <a:satOff val="0"/>
            <a:lumOff val="0"/>
            <a:alphaOff val="0"/>
          </a:schemeClr>
        </a:solidFill>
        <a:ln w="12700" cap="flat" cmpd="sng" algn="ctr">
          <a:solidFill>
            <a:schemeClr val="accent5">
              <a:lumMod val="7500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0480" tIns="91440" rIns="30480" bIns="30480" numCol="1" spcCol="1270" anchor="ctr" anchorCtr="0">
          <a:noAutofit/>
        </a:bodyPr>
        <a:lstStyle/>
        <a:p>
          <a:pPr marL="228600" lvl="1" indent="-228600" algn="ctr" defTabSz="1066800" rtl="0">
            <a:lnSpc>
              <a:spcPct val="90000"/>
            </a:lnSpc>
            <a:spcBef>
              <a:spcPct val="0"/>
            </a:spcBef>
            <a:spcAft>
              <a:spcPct val="15000"/>
            </a:spcAft>
            <a:buNone/>
          </a:pPr>
          <a:r>
            <a:rPr lang="es-CO" sz="2400" b="0" kern="1200" dirty="0">
              <a:solidFill>
                <a:schemeClr val="accent1">
                  <a:lumMod val="75000"/>
                </a:schemeClr>
              </a:solidFill>
            </a:rPr>
            <a:t>&lt; 25 kcal/kg</a:t>
          </a:r>
          <a:endParaRPr lang="es-ES" sz="2400" b="0" kern="1200" dirty="0"/>
        </a:p>
      </dsp:txBody>
      <dsp:txXfrm>
        <a:off x="54998" y="674375"/>
        <a:ext cx="2679695" cy="2024278"/>
      </dsp:txXfrm>
    </dsp:sp>
    <dsp:sp modelId="{E6981B83-60BD-4E40-929E-77DB5FEF80F5}">
      <dsp:nvSpPr>
        <dsp:cNvPr id="0" name=""/>
        <dsp:cNvSpPr/>
      </dsp:nvSpPr>
      <dsp:spPr>
        <a:xfrm>
          <a:off x="6429" y="2698654"/>
          <a:ext cx="2776833" cy="891324"/>
        </a:xfrm>
        <a:prstGeom prst="rect">
          <a:avLst/>
        </a:prstGeom>
        <a:solidFill>
          <a:srgbClr val="2C4D88"/>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0" rIns="25400" bIns="0" numCol="1" spcCol="1270" anchor="ctr" anchorCtr="0">
          <a:noAutofit/>
        </a:bodyPr>
        <a:lstStyle/>
        <a:p>
          <a:pPr marL="0" lvl="0" indent="0" algn="l" defTabSz="889000" rtl="0">
            <a:lnSpc>
              <a:spcPct val="90000"/>
            </a:lnSpc>
            <a:spcBef>
              <a:spcPct val="0"/>
            </a:spcBef>
            <a:spcAft>
              <a:spcPct val="35000"/>
            </a:spcAft>
            <a:buNone/>
          </a:pPr>
          <a:r>
            <a:rPr lang="es-ES" sz="2000" b="1" kern="1200" dirty="0"/>
            <a:t>Hipocalórica</a:t>
          </a:r>
        </a:p>
      </dsp:txBody>
      <dsp:txXfrm>
        <a:off x="6429" y="2698654"/>
        <a:ext cx="1955516" cy="891324"/>
      </dsp:txXfrm>
    </dsp:sp>
    <dsp:sp modelId="{794F1B3E-8F28-3F4D-AC0D-0B1B6825AD7D}">
      <dsp:nvSpPr>
        <dsp:cNvPr id="0" name=""/>
        <dsp:cNvSpPr/>
      </dsp:nvSpPr>
      <dsp:spPr>
        <a:xfrm>
          <a:off x="2040497" y="2840233"/>
          <a:ext cx="971891" cy="971891"/>
        </a:xfrm>
        <a:prstGeom prst="ellipse">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175DB4C-90EA-7D4D-AA46-8B1F7FFACE8F}">
      <dsp:nvSpPr>
        <dsp:cNvPr id="0" name=""/>
        <dsp:cNvSpPr/>
      </dsp:nvSpPr>
      <dsp:spPr>
        <a:xfrm>
          <a:off x="3253169" y="625806"/>
          <a:ext cx="2776833" cy="2072847"/>
        </a:xfrm>
        <a:prstGeom prst="round2SameRect">
          <a:avLst>
            <a:gd name="adj1" fmla="val 8000"/>
            <a:gd name="adj2" fmla="val 0"/>
          </a:avLst>
        </a:prstGeom>
        <a:solidFill>
          <a:schemeClr val="lt1">
            <a:alpha val="90000"/>
            <a:hueOff val="0"/>
            <a:satOff val="0"/>
            <a:lumOff val="0"/>
            <a:alphaOff val="0"/>
          </a:schemeClr>
        </a:solidFill>
        <a:ln w="12700" cap="flat" cmpd="sng" algn="ctr">
          <a:solidFill>
            <a:schemeClr val="accent5">
              <a:lumMod val="5000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0480" tIns="91440" rIns="30480" bIns="30480" numCol="1" spcCol="1270" anchor="ctr" anchorCtr="0">
          <a:noAutofit/>
        </a:bodyPr>
        <a:lstStyle/>
        <a:p>
          <a:pPr marL="228600" lvl="1" indent="-228600" algn="ctr" defTabSz="1066800" rtl="0">
            <a:lnSpc>
              <a:spcPct val="90000"/>
            </a:lnSpc>
            <a:spcBef>
              <a:spcPct val="0"/>
            </a:spcBef>
            <a:spcAft>
              <a:spcPct val="15000"/>
            </a:spcAft>
            <a:buNone/>
          </a:pPr>
          <a:r>
            <a:rPr lang="es-ES" sz="2400" kern="1200" dirty="0">
              <a:solidFill>
                <a:schemeClr val="accent1">
                  <a:lumMod val="75000"/>
                </a:schemeClr>
              </a:solidFill>
            </a:rPr>
            <a:t>25-30 kcal/kg</a:t>
          </a:r>
        </a:p>
      </dsp:txBody>
      <dsp:txXfrm>
        <a:off x="3301738" y="674375"/>
        <a:ext cx="2679695" cy="2024278"/>
      </dsp:txXfrm>
    </dsp:sp>
    <dsp:sp modelId="{39E46CD0-1555-1A4F-AB14-B7950A5DC3E0}">
      <dsp:nvSpPr>
        <dsp:cNvPr id="0" name=""/>
        <dsp:cNvSpPr/>
      </dsp:nvSpPr>
      <dsp:spPr>
        <a:xfrm>
          <a:off x="3253169" y="2698654"/>
          <a:ext cx="2776833" cy="891324"/>
        </a:xfrm>
        <a:prstGeom prst="rect">
          <a:avLst/>
        </a:prstGeom>
        <a:solidFill>
          <a:schemeClr val="accent5">
            <a:lumMod val="50000"/>
          </a:schemeClr>
        </a:solidFill>
        <a:ln w="12700" cap="flat" cmpd="sng" algn="ctr">
          <a:solidFill>
            <a:schemeClr val="accent5">
              <a:hueOff val="-3676672"/>
              <a:satOff val="-5114"/>
              <a:lumOff val="-196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0" rIns="25400" bIns="0" numCol="1" spcCol="1270" anchor="ctr" anchorCtr="0">
          <a:noAutofit/>
        </a:bodyPr>
        <a:lstStyle/>
        <a:p>
          <a:pPr marL="0" lvl="0" indent="0" algn="l" defTabSz="889000" rtl="0">
            <a:lnSpc>
              <a:spcPct val="90000"/>
            </a:lnSpc>
            <a:spcBef>
              <a:spcPct val="0"/>
            </a:spcBef>
            <a:spcAft>
              <a:spcPct val="35000"/>
            </a:spcAft>
            <a:buNone/>
          </a:pPr>
          <a:r>
            <a:rPr lang="es-ES" sz="2000" b="1" kern="1200" dirty="0"/>
            <a:t>Normocalórico </a:t>
          </a:r>
        </a:p>
      </dsp:txBody>
      <dsp:txXfrm>
        <a:off x="3253169" y="2698654"/>
        <a:ext cx="1955516" cy="891324"/>
      </dsp:txXfrm>
    </dsp:sp>
    <dsp:sp modelId="{F19B7EE2-9108-D54E-938B-4E997C6D3054}">
      <dsp:nvSpPr>
        <dsp:cNvPr id="0" name=""/>
        <dsp:cNvSpPr/>
      </dsp:nvSpPr>
      <dsp:spPr>
        <a:xfrm>
          <a:off x="5287238" y="2840233"/>
          <a:ext cx="971891" cy="971891"/>
        </a:xfrm>
        <a:prstGeom prst="ellipse">
          <a:avLst/>
        </a:prstGeom>
        <a:solidFill>
          <a:schemeClr val="accent5">
            <a:tint val="40000"/>
            <a:alpha val="90000"/>
            <a:hueOff val="-3695877"/>
            <a:satOff val="-6408"/>
            <a:lumOff val="-644"/>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F360964-EA81-2D48-95F0-74B1884EDD43}">
      <dsp:nvSpPr>
        <dsp:cNvPr id="0" name=""/>
        <dsp:cNvSpPr/>
      </dsp:nvSpPr>
      <dsp:spPr>
        <a:xfrm>
          <a:off x="6499910" y="625806"/>
          <a:ext cx="2776833" cy="2072847"/>
        </a:xfrm>
        <a:prstGeom prst="round2SameRect">
          <a:avLst>
            <a:gd name="adj1" fmla="val 8000"/>
            <a:gd name="adj2" fmla="val 0"/>
          </a:avLst>
        </a:prstGeom>
        <a:solidFill>
          <a:schemeClr val="lt1">
            <a:alpha val="90000"/>
            <a:hueOff val="0"/>
            <a:satOff val="0"/>
            <a:lumOff val="0"/>
            <a:alphaOff val="0"/>
          </a:schemeClr>
        </a:solidFill>
        <a:ln w="12700" cap="flat" cmpd="sng" algn="ctr">
          <a:solidFill>
            <a:schemeClr val="accent1">
              <a:lumMod val="5000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0480" tIns="91440" rIns="30480" bIns="30480" numCol="1" spcCol="1270" anchor="ctr" anchorCtr="0">
          <a:noAutofit/>
        </a:bodyPr>
        <a:lstStyle/>
        <a:p>
          <a:pPr marL="228600" lvl="1" indent="-228600" algn="ctr" defTabSz="1066800" rtl="0">
            <a:lnSpc>
              <a:spcPct val="90000"/>
            </a:lnSpc>
            <a:spcBef>
              <a:spcPct val="0"/>
            </a:spcBef>
            <a:spcAft>
              <a:spcPct val="15000"/>
            </a:spcAft>
            <a:buNone/>
          </a:pPr>
          <a:r>
            <a:rPr lang="es-ES" sz="2400" kern="1200" dirty="0">
              <a:solidFill>
                <a:schemeClr val="accent1">
                  <a:lumMod val="75000"/>
                </a:schemeClr>
              </a:solidFill>
            </a:rPr>
            <a:t>&gt; 30 kcal/kg </a:t>
          </a:r>
        </a:p>
      </dsp:txBody>
      <dsp:txXfrm>
        <a:off x="6548479" y="674375"/>
        <a:ext cx="2679695" cy="2024278"/>
      </dsp:txXfrm>
    </dsp:sp>
    <dsp:sp modelId="{58628EBE-95CF-7244-BF2C-4F045A415AAC}">
      <dsp:nvSpPr>
        <dsp:cNvPr id="0" name=""/>
        <dsp:cNvSpPr/>
      </dsp:nvSpPr>
      <dsp:spPr>
        <a:xfrm>
          <a:off x="6499910" y="2698654"/>
          <a:ext cx="2776833" cy="891324"/>
        </a:xfrm>
        <a:prstGeom prst="rect">
          <a:avLst/>
        </a:prstGeom>
        <a:solidFill>
          <a:schemeClr val="accent1">
            <a:lumMod val="50000"/>
          </a:schemeClr>
        </a:solidFill>
        <a:ln w="12700" cap="flat" cmpd="sng" algn="ctr">
          <a:solidFill>
            <a:schemeClr val="accent5">
              <a:hueOff val="-7353344"/>
              <a:satOff val="-10228"/>
              <a:lumOff val="-392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0" rIns="27940" bIns="0" numCol="1" spcCol="1270" anchor="ctr" anchorCtr="0">
          <a:noAutofit/>
        </a:bodyPr>
        <a:lstStyle/>
        <a:p>
          <a:pPr marL="0" lvl="0" indent="0" algn="l" defTabSz="977900" rtl="0">
            <a:lnSpc>
              <a:spcPct val="90000"/>
            </a:lnSpc>
            <a:spcBef>
              <a:spcPct val="0"/>
            </a:spcBef>
            <a:spcAft>
              <a:spcPct val="35000"/>
            </a:spcAft>
            <a:buNone/>
          </a:pPr>
          <a:r>
            <a:rPr lang="es-ES" sz="2200" b="1" kern="1200" dirty="0"/>
            <a:t>Hipercalórico</a:t>
          </a:r>
        </a:p>
      </dsp:txBody>
      <dsp:txXfrm>
        <a:off x="6499910" y="2698654"/>
        <a:ext cx="1955516" cy="891324"/>
      </dsp:txXfrm>
    </dsp:sp>
    <dsp:sp modelId="{36C3292B-D8DE-254D-BF27-3AFAB47EFBFE}">
      <dsp:nvSpPr>
        <dsp:cNvPr id="0" name=""/>
        <dsp:cNvSpPr/>
      </dsp:nvSpPr>
      <dsp:spPr>
        <a:xfrm>
          <a:off x="8533979" y="2840233"/>
          <a:ext cx="971891" cy="971891"/>
        </a:xfrm>
        <a:prstGeom prst="ellipse">
          <a:avLst/>
        </a:prstGeom>
        <a:solidFill>
          <a:schemeClr val="accent5">
            <a:tint val="40000"/>
            <a:alpha val="90000"/>
            <a:hueOff val="-7391755"/>
            <a:satOff val="-12816"/>
            <a:lumOff val="-1289"/>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AE95411-69F7-CD45-AA86-02613A2D5C32}">
      <dsp:nvSpPr>
        <dsp:cNvPr id="0" name=""/>
        <dsp:cNvSpPr/>
      </dsp:nvSpPr>
      <dsp:spPr>
        <a:xfrm>
          <a:off x="596635" y="1163475"/>
          <a:ext cx="5905628" cy="2581680"/>
        </a:xfrm>
        <a:prstGeom prst="rect">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48B4896-7621-314F-A702-7193C7493152}">
      <dsp:nvSpPr>
        <dsp:cNvPr id="0" name=""/>
        <dsp:cNvSpPr/>
      </dsp:nvSpPr>
      <dsp:spPr>
        <a:xfrm>
          <a:off x="787417" y="1285253"/>
          <a:ext cx="2742383" cy="26109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1066800">
            <a:lnSpc>
              <a:spcPct val="90000"/>
            </a:lnSpc>
            <a:spcBef>
              <a:spcPct val="0"/>
            </a:spcBef>
            <a:spcAft>
              <a:spcPct val="35000"/>
            </a:spcAft>
            <a:buNone/>
          </a:pPr>
          <a:r>
            <a:rPr lang="es-CO" sz="2400" b="1" kern="1200" dirty="0">
              <a:solidFill>
                <a:schemeClr val="accent1">
                  <a:lumMod val="75000"/>
                </a:schemeClr>
              </a:solidFill>
              <a:latin typeface="Arial" panose="020B0604020202020204" pitchFamily="34" charset="0"/>
              <a:cs typeface="Arial" panose="020B0604020202020204" pitchFamily="34" charset="0"/>
            </a:rPr>
            <a:t>  Mifflin ST Jeor</a:t>
          </a:r>
        </a:p>
        <a:p>
          <a:pPr marL="0" lvl="0" indent="0" algn="l" defTabSz="1066800">
            <a:lnSpc>
              <a:spcPct val="90000"/>
            </a:lnSpc>
            <a:spcBef>
              <a:spcPct val="0"/>
            </a:spcBef>
            <a:spcAft>
              <a:spcPct val="35000"/>
            </a:spcAft>
            <a:buNone/>
          </a:pPr>
          <a:endParaRPr lang="es-CO" sz="2000" kern="1200" dirty="0">
            <a:solidFill>
              <a:schemeClr val="tx1">
                <a:lumMod val="75000"/>
                <a:lumOff val="25000"/>
              </a:schemeClr>
            </a:solidFill>
          </a:endParaRPr>
        </a:p>
        <a:p>
          <a:pPr marL="0" lvl="0" indent="0" algn="l" defTabSz="1066800">
            <a:lnSpc>
              <a:spcPct val="90000"/>
            </a:lnSpc>
            <a:spcBef>
              <a:spcPct val="0"/>
            </a:spcBef>
            <a:spcAft>
              <a:spcPct val="35000"/>
            </a:spcAft>
            <a:buNone/>
          </a:pPr>
          <a:r>
            <a:rPr lang="es-CO" sz="1600" b="1" kern="1200" dirty="0">
              <a:solidFill>
                <a:srgbClr val="1F1A34"/>
              </a:solidFill>
              <a:latin typeface="Arial" panose="020B0604020202020204" pitchFamily="34" charset="0"/>
              <a:cs typeface="Arial" panose="020B0604020202020204" pitchFamily="34" charset="0"/>
            </a:rPr>
            <a:t>Hombre</a:t>
          </a:r>
        </a:p>
        <a:p>
          <a:pPr marL="0" lvl="0" indent="0" algn="l" defTabSz="1066800">
            <a:lnSpc>
              <a:spcPct val="90000"/>
            </a:lnSpc>
            <a:spcBef>
              <a:spcPct val="0"/>
            </a:spcBef>
            <a:spcAft>
              <a:spcPct val="35000"/>
            </a:spcAft>
            <a:buNone/>
          </a:pPr>
          <a:r>
            <a:rPr lang="es-CO" sz="1600" b="1" kern="1200" dirty="0">
              <a:solidFill>
                <a:srgbClr val="1F1A34"/>
              </a:solidFill>
              <a:latin typeface="Arial" panose="020B0604020202020204" pitchFamily="34" charset="0"/>
              <a:cs typeface="Arial" panose="020B0604020202020204" pitchFamily="34" charset="0"/>
            </a:rPr>
            <a:t>10 x P + 6,25 A -  5 E + 5</a:t>
          </a:r>
        </a:p>
        <a:p>
          <a:pPr marL="0" lvl="0" indent="0" algn="l" defTabSz="1066800">
            <a:lnSpc>
              <a:spcPct val="90000"/>
            </a:lnSpc>
            <a:spcBef>
              <a:spcPct val="0"/>
            </a:spcBef>
            <a:spcAft>
              <a:spcPct val="35000"/>
            </a:spcAft>
            <a:buNone/>
          </a:pPr>
          <a:endParaRPr lang="es-CO" sz="1600" b="1" kern="1200" dirty="0">
            <a:solidFill>
              <a:srgbClr val="1F1A34"/>
            </a:solidFill>
            <a:latin typeface="Arial" panose="020B0604020202020204" pitchFamily="34" charset="0"/>
            <a:cs typeface="Arial" panose="020B0604020202020204" pitchFamily="34" charset="0"/>
          </a:endParaRPr>
        </a:p>
        <a:p>
          <a:pPr marL="0" lvl="0" indent="0" algn="l" defTabSz="1066800">
            <a:lnSpc>
              <a:spcPct val="90000"/>
            </a:lnSpc>
            <a:spcBef>
              <a:spcPct val="0"/>
            </a:spcBef>
            <a:spcAft>
              <a:spcPct val="35000"/>
            </a:spcAft>
            <a:buNone/>
          </a:pPr>
          <a:r>
            <a:rPr lang="es-CO" sz="1600" b="1" kern="1200" dirty="0">
              <a:solidFill>
                <a:srgbClr val="1F1A34"/>
              </a:solidFill>
              <a:latin typeface="Arial" panose="020B0604020202020204" pitchFamily="34" charset="0"/>
              <a:cs typeface="Arial" panose="020B0604020202020204" pitchFamily="34" charset="0"/>
            </a:rPr>
            <a:t>Mujer</a:t>
          </a:r>
        </a:p>
        <a:p>
          <a:pPr marL="0" lvl="0" indent="0" algn="l" defTabSz="1066800">
            <a:lnSpc>
              <a:spcPct val="90000"/>
            </a:lnSpc>
            <a:spcBef>
              <a:spcPct val="0"/>
            </a:spcBef>
            <a:spcAft>
              <a:spcPct val="35000"/>
            </a:spcAft>
            <a:buNone/>
          </a:pPr>
          <a:r>
            <a:rPr lang="es-CO" sz="1600" b="1" kern="1200" dirty="0">
              <a:solidFill>
                <a:srgbClr val="1F1A34"/>
              </a:solidFill>
              <a:latin typeface="Arial" panose="020B0604020202020204" pitchFamily="34" charset="0"/>
              <a:cs typeface="Arial" panose="020B0604020202020204" pitchFamily="34" charset="0"/>
            </a:rPr>
            <a:t>10 x P + 6,25 A -  5 E  - 161</a:t>
          </a:r>
          <a:endParaRPr lang="es-ES" sz="1600" b="1" kern="1200" dirty="0">
            <a:solidFill>
              <a:srgbClr val="1F1A34"/>
            </a:solidFill>
            <a:latin typeface="Arial" panose="020B0604020202020204" pitchFamily="34" charset="0"/>
            <a:cs typeface="Arial" panose="020B0604020202020204" pitchFamily="34" charset="0"/>
          </a:endParaRPr>
        </a:p>
      </dsp:txBody>
      <dsp:txXfrm>
        <a:off x="787417" y="1285253"/>
        <a:ext cx="2742383" cy="2610942"/>
      </dsp:txXfrm>
    </dsp:sp>
    <dsp:sp modelId="{82D1EE3A-9BD9-8841-978B-68E89541D25E}">
      <dsp:nvSpPr>
        <dsp:cNvPr id="0" name=""/>
        <dsp:cNvSpPr/>
      </dsp:nvSpPr>
      <dsp:spPr>
        <a:xfrm>
          <a:off x="3590893" y="1285253"/>
          <a:ext cx="2742383" cy="26109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1066800">
            <a:lnSpc>
              <a:spcPct val="90000"/>
            </a:lnSpc>
            <a:spcBef>
              <a:spcPct val="0"/>
            </a:spcBef>
            <a:spcAft>
              <a:spcPct val="35000"/>
            </a:spcAft>
            <a:buNone/>
          </a:pPr>
          <a:r>
            <a:rPr lang="es-CO" sz="2400" b="1" kern="1200" dirty="0">
              <a:solidFill>
                <a:schemeClr val="accent1">
                  <a:lumMod val="75000"/>
                </a:schemeClr>
              </a:solidFill>
              <a:latin typeface="Arial" panose="020B0604020202020204" pitchFamily="34" charset="0"/>
              <a:cs typeface="Arial" panose="020B0604020202020204" pitchFamily="34" charset="0"/>
            </a:rPr>
            <a:t> Harris</a:t>
          </a:r>
          <a:r>
            <a:rPr lang="es-CO" sz="2400" kern="1200" dirty="0">
              <a:solidFill>
                <a:schemeClr val="accent1">
                  <a:lumMod val="75000"/>
                </a:schemeClr>
              </a:solidFill>
              <a:latin typeface="Arial" panose="020B0604020202020204" pitchFamily="34" charset="0"/>
              <a:cs typeface="Arial" panose="020B0604020202020204" pitchFamily="34" charset="0"/>
            </a:rPr>
            <a:t>-</a:t>
          </a:r>
          <a:r>
            <a:rPr lang="es-CO" sz="2400" b="1" kern="1200" dirty="0">
              <a:solidFill>
                <a:schemeClr val="accent1">
                  <a:lumMod val="75000"/>
                </a:schemeClr>
              </a:solidFill>
              <a:latin typeface="Arial" panose="020B0604020202020204" pitchFamily="34" charset="0"/>
              <a:cs typeface="Arial" panose="020B0604020202020204" pitchFamily="34" charset="0"/>
            </a:rPr>
            <a:t>Benedict</a:t>
          </a:r>
          <a:r>
            <a:rPr lang="es-CO" sz="2400" kern="1200" dirty="0">
              <a:solidFill>
                <a:schemeClr val="accent1">
                  <a:lumMod val="75000"/>
                </a:schemeClr>
              </a:solidFill>
              <a:latin typeface="Arial" panose="020B0604020202020204" pitchFamily="34" charset="0"/>
              <a:cs typeface="Arial" panose="020B0604020202020204" pitchFamily="34" charset="0"/>
            </a:rPr>
            <a:t> </a:t>
          </a:r>
        </a:p>
        <a:p>
          <a:pPr marL="0" lvl="0" indent="0" algn="l" defTabSz="1066800">
            <a:lnSpc>
              <a:spcPct val="90000"/>
            </a:lnSpc>
            <a:spcBef>
              <a:spcPct val="0"/>
            </a:spcBef>
            <a:spcAft>
              <a:spcPct val="35000"/>
            </a:spcAft>
            <a:buNone/>
          </a:pPr>
          <a:endParaRPr lang="es-CO" sz="2200" kern="1200" dirty="0">
            <a:latin typeface="Arial" panose="020B0604020202020204" pitchFamily="34" charset="0"/>
            <a:cs typeface="Arial" panose="020B0604020202020204" pitchFamily="34" charset="0"/>
          </a:endParaRPr>
        </a:p>
        <a:p>
          <a:pPr marL="0" lvl="0" indent="0" algn="l" defTabSz="1066800">
            <a:lnSpc>
              <a:spcPct val="90000"/>
            </a:lnSpc>
            <a:spcBef>
              <a:spcPct val="0"/>
            </a:spcBef>
            <a:spcAft>
              <a:spcPct val="35000"/>
            </a:spcAft>
            <a:buNone/>
          </a:pPr>
          <a:r>
            <a:rPr lang="es-CO" sz="1600" b="1" kern="1200" dirty="0">
              <a:solidFill>
                <a:srgbClr val="1F1A34"/>
              </a:solidFill>
              <a:latin typeface="Arial" panose="020B0604020202020204" pitchFamily="34" charset="0"/>
              <a:cs typeface="Arial" panose="020B0604020202020204" pitchFamily="34" charset="0"/>
            </a:rPr>
            <a:t>TMB Mujer = 655 + (9,6 * P) + (1,8 * A) – (4,7 * E) </a:t>
          </a:r>
        </a:p>
        <a:p>
          <a:pPr marL="0" lvl="0" indent="0" algn="l" defTabSz="1066800">
            <a:lnSpc>
              <a:spcPct val="90000"/>
            </a:lnSpc>
            <a:spcBef>
              <a:spcPct val="0"/>
            </a:spcBef>
            <a:spcAft>
              <a:spcPct val="35000"/>
            </a:spcAft>
            <a:buNone/>
          </a:pPr>
          <a:endParaRPr lang="es-CO" sz="1600" b="1" kern="1200" dirty="0">
            <a:solidFill>
              <a:srgbClr val="1F1A34"/>
            </a:solidFill>
            <a:latin typeface="Arial" panose="020B0604020202020204" pitchFamily="34" charset="0"/>
            <a:cs typeface="Arial" panose="020B0604020202020204" pitchFamily="34" charset="0"/>
          </a:endParaRPr>
        </a:p>
        <a:p>
          <a:pPr marL="0" lvl="0" indent="0" algn="l" defTabSz="1066800">
            <a:lnSpc>
              <a:spcPct val="90000"/>
            </a:lnSpc>
            <a:spcBef>
              <a:spcPct val="0"/>
            </a:spcBef>
            <a:spcAft>
              <a:spcPct val="35000"/>
            </a:spcAft>
            <a:buNone/>
          </a:pPr>
          <a:r>
            <a:rPr lang="es-CO" sz="1600" b="1" kern="1200" dirty="0">
              <a:solidFill>
                <a:srgbClr val="1F1A34"/>
              </a:solidFill>
              <a:latin typeface="Arial" panose="020B0604020202020204" pitchFamily="34" charset="0"/>
              <a:cs typeface="Arial" panose="020B0604020202020204" pitchFamily="34" charset="0"/>
            </a:rPr>
            <a:t>TMB Hombre = 66 + (13,7 * P) + (5 * A) – (6,8 * E)</a:t>
          </a:r>
          <a:endParaRPr lang="es-ES" sz="1600" b="1" kern="1200" dirty="0">
            <a:solidFill>
              <a:srgbClr val="1F1A34"/>
            </a:solidFill>
          </a:endParaRPr>
        </a:p>
      </dsp:txBody>
      <dsp:txXfrm>
        <a:off x="3590893" y="1285253"/>
        <a:ext cx="2742383" cy="2610942"/>
      </dsp:txXfrm>
    </dsp:sp>
    <dsp:sp modelId="{C5E88FB2-4EF9-4148-9223-143D6B933F74}">
      <dsp:nvSpPr>
        <dsp:cNvPr id="0" name=""/>
        <dsp:cNvSpPr/>
      </dsp:nvSpPr>
      <dsp:spPr>
        <a:xfrm>
          <a:off x="0" y="402746"/>
          <a:ext cx="1153973" cy="1153973"/>
        </a:xfrm>
        <a:prstGeom prst="plus">
          <a:avLst>
            <a:gd name="adj" fmla="val 32810"/>
          </a:avLst>
        </a:prstGeom>
        <a:solidFill>
          <a:schemeClr val="accent5">
            <a:lumMod val="5000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1B88AC5-4239-7C47-8947-2EB2650F2259}">
      <dsp:nvSpPr>
        <dsp:cNvPr id="0" name=""/>
        <dsp:cNvSpPr/>
      </dsp:nvSpPr>
      <dsp:spPr>
        <a:xfrm>
          <a:off x="5701986" y="946891"/>
          <a:ext cx="1086092" cy="372194"/>
        </a:xfrm>
        <a:prstGeom prst="rect">
          <a:avLst/>
        </a:prstGeom>
        <a:solidFill>
          <a:schemeClr val="accent5">
            <a:lumMod val="5000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B18613F-4C8B-0248-9405-40C6B4E816F3}">
      <dsp:nvSpPr>
        <dsp:cNvPr id="0" name=""/>
        <dsp:cNvSpPr/>
      </dsp:nvSpPr>
      <dsp:spPr>
        <a:xfrm>
          <a:off x="3478015" y="1190814"/>
          <a:ext cx="678" cy="2493701"/>
        </a:xfrm>
        <a:prstGeom prst="line">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9EBFD6-AC7B-594A-963D-D6C2F6F375E2}">
      <dsp:nvSpPr>
        <dsp:cNvPr id="0" name=""/>
        <dsp:cNvSpPr/>
      </dsp:nvSpPr>
      <dsp:spPr>
        <a:xfrm rot="10800000">
          <a:off x="1278548" y="3030"/>
          <a:ext cx="3887697" cy="1197264"/>
        </a:xfrm>
        <a:prstGeom prst="homePlate">
          <a:avLst/>
        </a:prstGeom>
        <a:solidFill>
          <a:srgbClr val="002060"/>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27960" tIns="95250" rIns="177800" bIns="95250" numCol="1" spcCol="1270" anchor="ctr" anchorCtr="0">
          <a:noAutofit/>
        </a:bodyPr>
        <a:lstStyle/>
        <a:p>
          <a:pPr marL="0" lvl="0" indent="0" algn="ctr" defTabSz="1111250" rtl="0">
            <a:lnSpc>
              <a:spcPct val="90000"/>
            </a:lnSpc>
            <a:spcBef>
              <a:spcPct val="0"/>
            </a:spcBef>
            <a:spcAft>
              <a:spcPct val="35000"/>
            </a:spcAft>
            <a:buNone/>
          </a:pPr>
          <a:r>
            <a:rPr lang="es-ES" sz="2500" kern="1200" dirty="0">
              <a:solidFill>
                <a:schemeClr val="bg1"/>
              </a:solidFill>
            </a:rPr>
            <a:t>Produce ácidos grasos de cadena corta</a:t>
          </a:r>
        </a:p>
      </dsp:txBody>
      <dsp:txXfrm rot="10800000">
        <a:off x="1577864" y="3030"/>
        <a:ext cx="3588381" cy="1197264"/>
      </dsp:txXfrm>
    </dsp:sp>
    <dsp:sp modelId="{20071F1B-A64B-5E43-A2D6-2A2B4C9BD632}">
      <dsp:nvSpPr>
        <dsp:cNvPr id="0" name=""/>
        <dsp:cNvSpPr/>
      </dsp:nvSpPr>
      <dsp:spPr>
        <a:xfrm>
          <a:off x="710230" y="4802"/>
          <a:ext cx="1197264" cy="1197264"/>
        </a:xfrm>
        <a:prstGeom prst="ellipse">
          <a:avLst/>
        </a:prstGeom>
        <a:solidFill>
          <a:schemeClr val="accent5">
            <a:lumMod val="60000"/>
            <a:lumOff val="40000"/>
          </a:schemeClr>
        </a:solidFill>
        <a:ln w="6350" cap="flat" cmpd="sng" algn="ctr">
          <a:solidFill>
            <a:schemeClr val="lt1">
              <a:hueOff val="0"/>
              <a:satOff val="0"/>
              <a:lumOff val="0"/>
              <a:alphaOff val="0"/>
            </a:schemeClr>
          </a:solidFill>
          <a:prstDash val="solid"/>
          <a:miter lim="800000"/>
        </a:ln>
        <a:effectLst/>
      </dsp:spPr>
      <dsp:style>
        <a:lnRef idx="1">
          <a:scrgbClr r="0" g="0" b="0"/>
        </a:lnRef>
        <a:fillRef idx="1">
          <a:scrgbClr r="0" g="0" b="0"/>
        </a:fillRef>
        <a:effectRef idx="1">
          <a:scrgbClr r="0" g="0" b="0"/>
        </a:effectRef>
        <a:fontRef idx="minor"/>
      </dsp:style>
    </dsp:sp>
    <dsp:sp modelId="{2B51B0BD-2608-0946-84E9-1DCB32B5B01F}">
      <dsp:nvSpPr>
        <dsp:cNvPr id="0" name=""/>
        <dsp:cNvSpPr/>
      </dsp:nvSpPr>
      <dsp:spPr>
        <a:xfrm rot="10800000">
          <a:off x="1278548" y="1557687"/>
          <a:ext cx="3887697" cy="1197264"/>
        </a:xfrm>
        <a:prstGeom prst="homePlate">
          <a:avLst/>
        </a:prstGeom>
        <a:solidFill>
          <a:schemeClr val="accent5">
            <a:lumMod val="75000"/>
          </a:schemeClr>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27960" tIns="102870" rIns="192024" bIns="102870" numCol="1" spcCol="1270" anchor="ctr" anchorCtr="0">
          <a:noAutofit/>
        </a:bodyPr>
        <a:lstStyle/>
        <a:p>
          <a:pPr marL="0" lvl="0" indent="0" algn="ctr" defTabSz="1200150" rtl="0">
            <a:lnSpc>
              <a:spcPct val="90000"/>
            </a:lnSpc>
            <a:spcBef>
              <a:spcPct val="0"/>
            </a:spcBef>
            <a:spcAft>
              <a:spcPct val="35000"/>
            </a:spcAft>
            <a:buNone/>
          </a:pPr>
          <a:r>
            <a:rPr lang="es-ES" sz="2700" kern="1200" dirty="0">
              <a:solidFill>
                <a:schemeClr val="bg1"/>
              </a:solidFill>
            </a:rPr>
            <a:t>Efecto Prebiótico</a:t>
          </a:r>
        </a:p>
      </dsp:txBody>
      <dsp:txXfrm rot="10800000">
        <a:off x="1577864" y="1557687"/>
        <a:ext cx="3588381" cy="1197264"/>
      </dsp:txXfrm>
    </dsp:sp>
    <dsp:sp modelId="{658C5DD6-413B-F14D-8051-8E910812E1CF}">
      <dsp:nvSpPr>
        <dsp:cNvPr id="0" name=""/>
        <dsp:cNvSpPr/>
      </dsp:nvSpPr>
      <dsp:spPr>
        <a:xfrm>
          <a:off x="679916" y="1557687"/>
          <a:ext cx="1197264" cy="1197264"/>
        </a:xfrm>
        <a:prstGeom prst="ellipse">
          <a:avLst/>
        </a:prstGeom>
        <a:solidFill>
          <a:schemeClr val="accent5">
            <a:lumMod val="40000"/>
            <a:lumOff val="60000"/>
          </a:schemeClr>
        </a:solidFill>
        <a:ln w="6350" cap="flat" cmpd="sng" algn="ctr">
          <a:solidFill>
            <a:schemeClr val="lt1">
              <a:hueOff val="0"/>
              <a:satOff val="0"/>
              <a:lumOff val="0"/>
              <a:alphaOff val="0"/>
            </a:schemeClr>
          </a:solidFill>
          <a:prstDash val="solid"/>
          <a:miter lim="800000"/>
        </a:ln>
        <a:effectLst/>
      </dsp:spPr>
      <dsp:style>
        <a:lnRef idx="1">
          <a:scrgbClr r="0" g="0" b="0"/>
        </a:lnRef>
        <a:fillRef idx="1">
          <a:scrgbClr r="0" g="0" b="0"/>
        </a:fillRef>
        <a:effectRef idx="1">
          <a:scrgbClr r="0" g="0" b="0"/>
        </a:effectRef>
        <a:fontRef idx="minor"/>
      </dsp:style>
    </dsp:sp>
    <dsp:sp modelId="{57EF1290-0BAC-F044-96FB-8C31EEE47446}">
      <dsp:nvSpPr>
        <dsp:cNvPr id="0" name=""/>
        <dsp:cNvSpPr/>
      </dsp:nvSpPr>
      <dsp:spPr>
        <a:xfrm rot="10800000">
          <a:off x="1278548" y="3112343"/>
          <a:ext cx="3887697" cy="1197264"/>
        </a:xfrm>
        <a:prstGeom prst="homePlate">
          <a:avLst/>
        </a:prstGeom>
        <a:solidFill>
          <a:schemeClr val="accent1">
            <a:lumMod val="50000"/>
          </a:schemeClr>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27960" tIns="102870" rIns="192024" bIns="102870" numCol="1" spcCol="1270" anchor="ctr" anchorCtr="0">
          <a:noAutofit/>
        </a:bodyPr>
        <a:lstStyle/>
        <a:p>
          <a:pPr marL="0" lvl="0" indent="0" algn="ctr" defTabSz="1200150" rtl="0">
            <a:lnSpc>
              <a:spcPct val="90000"/>
            </a:lnSpc>
            <a:spcBef>
              <a:spcPct val="0"/>
            </a:spcBef>
            <a:spcAft>
              <a:spcPct val="35000"/>
            </a:spcAft>
            <a:buNone/>
          </a:pPr>
          <a:r>
            <a:rPr lang="es-ES" sz="2700" kern="1200" dirty="0">
              <a:solidFill>
                <a:schemeClr val="bg1"/>
              </a:solidFill>
            </a:rPr>
            <a:t>Soluble e insoluble</a:t>
          </a:r>
        </a:p>
      </dsp:txBody>
      <dsp:txXfrm rot="10800000">
        <a:off x="1577864" y="3112343"/>
        <a:ext cx="3588381" cy="1197264"/>
      </dsp:txXfrm>
    </dsp:sp>
    <dsp:sp modelId="{F622CB5B-7BF1-A748-9A6A-11193F22DF90}">
      <dsp:nvSpPr>
        <dsp:cNvPr id="0" name=""/>
        <dsp:cNvSpPr/>
      </dsp:nvSpPr>
      <dsp:spPr>
        <a:xfrm>
          <a:off x="679916" y="3112343"/>
          <a:ext cx="1197264" cy="1197264"/>
        </a:xfrm>
        <a:prstGeom prst="ellipse">
          <a:avLst/>
        </a:prstGeom>
        <a:solidFill>
          <a:schemeClr val="accent5">
            <a:lumMod val="20000"/>
            <a:lumOff val="80000"/>
          </a:schemeClr>
        </a:solidFill>
        <a:ln w="6350" cap="flat" cmpd="sng" algn="ctr">
          <a:solidFill>
            <a:schemeClr val="lt1">
              <a:hueOff val="0"/>
              <a:satOff val="0"/>
              <a:lumOff val="0"/>
              <a:alphaOff val="0"/>
            </a:schemeClr>
          </a:solidFill>
          <a:prstDash val="solid"/>
          <a:miter lim="800000"/>
        </a:ln>
        <a:effectLst/>
      </dsp:spPr>
      <dsp:style>
        <a:lnRef idx="1">
          <a:scrgbClr r="0" g="0" b="0"/>
        </a:lnRef>
        <a:fillRef idx="1">
          <a:scrgbClr r="0" g="0" b="0"/>
        </a:fillRef>
        <a:effectRef idx="1">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7AC8BEB-42CA-9540-B764-F955BD67BC76}">
      <dsp:nvSpPr>
        <dsp:cNvPr id="0" name=""/>
        <dsp:cNvSpPr/>
      </dsp:nvSpPr>
      <dsp:spPr>
        <a:xfrm>
          <a:off x="0" y="0"/>
          <a:ext cx="3561486" cy="3561486"/>
        </a:xfrm>
        <a:prstGeom prst="pie">
          <a:avLst>
            <a:gd name="adj1" fmla="val 5400000"/>
            <a:gd name="adj2" fmla="val 16200000"/>
          </a:avLst>
        </a:prstGeom>
        <a:solidFill>
          <a:schemeClr val="accent5">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2AA4915-07FC-7248-9DBB-D8427D65DA19}">
      <dsp:nvSpPr>
        <dsp:cNvPr id="0" name=""/>
        <dsp:cNvSpPr/>
      </dsp:nvSpPr>
      <dsp:spPr>
        <a:xfrm>
          <a:off x="1780743" y="0"/>
          <a:ext cx="6521660" cy="3561486"/>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Font typeface="Arial" panose="020B0604020202020204" pitchFamily="34" charset="0"/>
            <a:buNone/>
          </a:pPr>
          <a:r>
            <a:rPr lang="es-CO" sz="1800" kern="1200" dirty="0">
              <a:solidFill>
                <a:srgbClr val="1F1A34"/>
              </a:solidFill>
            </a:rPr>
            <a:t>Liberación de prolactina, hormona del crecimiento, insulina, glucagón y factor de crecimiento parecido a la insulina.</a:t>
          </a:r>
          <a:endParaRPr lang="es-ES" sz="1800" kern="1200" dirty="0">
            <a:solidFill>
              <a:srgbClr val="1F1A34"/>
            </a:solidFill>
          </a:endParaRPr>
        </a:p>
      </dsp:txBody>
      <dsp:txXfrm>
        <a:off x="1780743" y="0"/>
        <a:ext cx="6521660" cy="756815"/>
      </dsp:txXfrm>
    </dsp:sp>
    <dsp:sp modelId="{0FF8B7FA-E220-6241-B9B4-D98C283D8168}">
      <dsp:nvSpPr>
        <dsp:cNvPr id="0" name=""/>
        <dsp:cNvSpPr/>
      </dsp:nvSpPr>
      <dsp:spPr>
        <a:xfrm>
          <a:off x="467445" y="756815"/>
          <a:ext cx="2626595" cy="2626595"/>
        </a:xfrm>
        <a:prstGeom prst="pie">
          <a:avLst>
            <a:gd name="adj1" fmla="val 5400000"/>
            <a:gd name="adj2" fmla="val 16200000"/>
          </a:avLst>
        </a:prstGeom>
        <a:solidFill>
          <a:schemeClr val="accent5">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B5E3710-F0A9-C54A-8E08-7CBE2153BBE7}">
      <dsp:nvSpPr>
        <dsp:cNvPr id="0" name=""/>
        <dsp:cNvSpPr/>
      </dsp:nvSpPr>
      <dsp:spPr>
        <a:xfrm>
          <a:off x="1780743" y="756815"/>
          <a:ext cx="6521660" cy="2626595"/>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Font typeface="Arial" panose="020B0604020202020204" pitchFamily="34" charset="0"/>
            <a:buNone/>
          </a:pPr>
          <a:r>
            <a:rPr lang="es-CO" sz="1800" kern="1200" dirty="0">
              <a:solidFill>
                <a:srgbClr val="1F1A34"/>
              </a:solidFill>
            </a:rPr>
            <a:t>Puede mejorar la función inmune  al incrementar el peso del timo y mitosis de linfocitos periféricos. </a:t>
          </a:r>
          <a:endParaRPr lang="es-ES" sz="1800" kern="1200" dirty="0">
            <a:solidFill>
              <a:srgbClr val="1F1A34"/>
            </a:solidFill>
          </a:endParaRPr>
        </a:p>
      </dsp:txBody>
      <dsp:txXfrm>
        <a:off x="1780743" y="756815"/>
        <a:ext cx="6521660" cy="756815"/>
      </dsp:txXfrm>
    </dsp:sp>
    <dsp:sp modelId="{A1881CC5-E28E-5940-BFD9-B196FE0E827E}">
      <dsp:nvSpPr>
        <dsp:cNvPr id="0" name=""/>
        <dsp:cNvSpPr/>
      </dsp:nvSpPr>
      <dsp:spPr>
        <a:xfrm>
          <a:off x="934890" y="1513631"/>
          <a:ext cx="1691705" cy="1691705"/>
        </a:xfrm>
        <a:prstGeom prst="pie">
          <a:avLst>
            <a:gd name="adj1" fmla="val 5400000"/>
            <a:gd name="adj2" fmla="val 16200000"/>
          </a:avLst>
        </a:prstGeom>
        <a:solidFill>
          <a:schemeClr val="accent5">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67A82D2-EA8A-9341-8597-78A2B4D70715}">
      <dsp:nvSpPr>
        <dsp:cNvPr id="0" name=""/>
        <dsp:cNvSpPr/>
      </dsp:nvSpPr>
      <dsp:spPr>
        <a:xfrm>
          <a:off x="1780743" y="1513631"/>
          <a:ext cx="6521660" cy="1691705"/>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Font typeface="Arial" panose="020B0604020202020204" pitchFamily="34" charset="0"/>
            <a:buNone/>
          </a:pPr>
          <a:r>
            <a:rPr lang="es-CO" sz="1800" kern="1200" dirty="0">
              <a:solidFill>
                <a:srgbClr val="1F1A34"/>
              </a:solidFill>
            </a:rPr>
            <a:t>Implicada en procesos de cicatrización.</a:t>
          </a:r>
          <a:r>
            <a:rPr lang="es-CO" sz="1800" kern="1200" dirty="0"/>
            <a:t> </a:t>
          </a:r>
          <a:endParaRPr lang="es-ES" sz="1800" kern="1200" dirty="0"/>
        </a:p>
      </dsp:txBody>
      <dsp:txXfrm>
        <a:off x="1780743" y="1513631"/>
        <a:ext cx="6521660" cy="756815"/>
      </dsp:txXfrm>
    </dsp:sp>
    <dsp:sp modelId="{95813A8B-734D-2B40-8FF4-096A4F580C69}">
      <dsp:nvSpPr>
        <dsp:cNvPr id="0" name=""/>
        <dsp:cNvSpPr/>
      </dsp:nvSpPr>
      <dsp:spPr>
        <a:xfrm>
          <a:off x="1402335" y="2270447"/>
          <a:ext cx="756815" cy="756815"/>
        </a:xfrm>
        <a:prstGeom prst="pie">
          <a:avLst>
            <a:gd name="adj1" fmla="val 5400000"/>
            <a:gd name="adj2" fmla="val 16200000"/>
          </a:avLst>
        </a:prstGeom>
        <a:solidFill>
          <a:schemeClr val="accent5">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FE05202-4406-4241-A11A-74402F7F7002}">
      <dsp:nvSpPr>
        <dsp:cNvPr id="0" name=""/>
        <dsp:cNvSpPr/>
      </dsp:nvSpPr>
      <dsp:spPr>
        <a:xfrm>
          <a:off x="1780743" y="2270447"/>
          <a:ext cx="6521660" cy="756815"/>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rtl="0">
            <a:lnSpc>
              <a:spcPct val="90000"/>
            </a:lnSpc>
            <a:spcBef>
              <a:spcPct val="0"/>
            </a:spcBef>
            <a:spcAft>
              <a:spcPct val="35000"/>
            </a:spcAft>
            <a:buNone/>
          </a:pPr>
          <a:r>
            <a:rPr lang="es-CO" sz="1700" kern="1200" dirty="0">
              <a:solidFill>
                <a:srgbClr val="1F1A34"/>
              </a:solidFill>
            </a:rPr>
            <a:t> </a:t>
          </a:r>
          <a:r>
            <a:rPr lang="es-CO" sz="1800" kern="1200" dirty="0">
              <a:solidFill>
                <a:srgbClr val="1F1A34"/>
              </a:solidFill>
            </a:rPr>
            <a:t>Puede tener efectos devastadores hemodinámicas al incrementar el Oxido Nitrico en pacientes con sepsis. </a:t>
          </a:r>
        </a:p>
      </dsp:txBody>
      <dsp:txXfrm>
        <a:off x="1780743" y="2270447"/>
        <a:ext cx="6521660" cy="756815"/>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CF2610-67BE-6A4C-AFCB-7EBBE21BD47F}">
      <dsp:nvSpPr>
        <dsp:cNvPr id="0" name=""/>
        <dsp:cNvSpPr/>
      </dsp:nvSpPr>
      <dsp:spPr>
        <a:xfrm>
          <a:off x="0" y="2899039"/>
          <a:ext cx="7012247" cy="634238"/>
        </a:xfrm>
        <a:prstGeom prst="rect">
          <a:avLst/>
        </a:prstGeom>
        <a:solidFill>
          <a:schemeClr val="accent1">
            <a:lumMod val="75000"/>
          </a:schemeClr>
        </a:soli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63576" tIns="163576" rIns="163576" bIns="163576" numCol="1" spcCol="1270" anchor="ctr" anchorCtr="0">
          <a:noAutofit/>
        </a:bodyPr>
        <a:lstStyle/>
        <a:p>
          <a:pPr marL="0" lvl="0" indent="0" algn="ctr" defTabSz="1022350" rtl="0">
            <a:lnSpc>
              <a:spcPct val="90000"/>
            </a:lnSpc>
            <a:spcBef>
              <a:spcPct val="0"/>
            </a:spcBef>
            <a:spcAft>
              <a:spcPct val="35000"/>
            </a:spcAft>
            <a:buNone/>
          </a:pPr>
          <a:r>
            <a:rPr lang="es-ES" sz="2300" kern="1200" dirty="0">
              <a:latin typeface="Arial" panose="020B0604020202020204" pitchFamily="34" charset="0"/>
              <a:cs typeface="Arial" panose="020B0604020202020204" pitchFamily="34" charset="0"/>
            </a:rPr>
            <a:t>Reduce la fatiga muscular inducida por el ejercicio</a:t>
          </a:r>
        </a:p>
      </dsp:txBody>
      <dsp:txXfrm>
        <a:off x="0" y="2899039"/>
        <a:ext cx="7012247" cy="634238"/>
      </dsp:txXfrm>
    </dsp:sp>
    <dsp:sp modelId="{9FFE9DBF-17CB-D74D-A999-02B4A370607C}">
      <dsp:nvSpPr>
        <dsp:cNvPr id="0" name=""/>
        <dsp:cNvSpPr/>
      </dsp:nvSpPr>
      <dsp:spPr>
        <a:xfrm rot="10800000">
          <a:off x="0" y="1933093"/>
          <a:ext cx="7012247" cy="975459"/>
        </a:xfrm>
        <a:prstGeom prst="upArrowCallout">
          <a:avLst/>
        </a:prstGeom>
        <a:solidFill>
          <a:schemeClr val="accent5">
            <a:lumMod val="75000"/>
          </a:schemeClr>
        </a:soli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63576" tIns="163576" rIns="163576" bIns="163576" numCol="1" spcCol="1270" anchor="ctr" anchorCtr="0">
          <a:noAutofit/>
        </a:bodyPr>
        <a:lstStyle/>
        <a:p>
          <a:pPr marL="0" lvl="0" indent="0" algn="ctr" defTabSz="1022350" rtl="0">
            <a:lnSpc>
              <a:spcPct val="90000"/>
            </a:lnSpc>
            <a:spcBef>
              <a:spcPct val="0"/>
            </a:spcBef>
            <a:spcAft>
              <a:spcPct val="35000"/>
            </a:spcAft>
            <a:buNone/>
          </a:pPr>
          <a:r>
            <a:rPr lang="es-ES" sz="2300" kern="1200" dirty="0">
              <a:latin typeface="Arial" panose="020B0604020202020204" pitchFamily="34" charset="0"/>
              <a:cs typeface="Arial" panose="020B0604020202020204" pitchFamily="34" charset="0"/>
            </a:rPr>
            <a:t>Previene la aparición de la sarcopenia </a:t>
          </a:r>
        </a:p>
      </dsp:txBody>
      <dsp:txXfrm rot="10800000">
        <a:off x="0" y="1933093"/>
        <a:ext cx="7012247" cy="633824"/>
      </dsp:txXfrm>
    </dsp:sp>
    <dsp:sp modelId="{448FC377-DB5A-C647-93FD-32CE0AA6BD36}">
      <dsp:nvSpPr>
        <dsp:cNvPr id="0" name=""/>
        <dsp:cNvSpPr/>
      </dsp:nvSpPr>
      <dsp:spPr>
        <a:xfrm rot="10800000">
          <a:off x="0" y="967147"/>
          <a:ext cx="7012247" cy="975459"/>
        </a:xfrm>
        <a:prstGeom prst="upArrowCallout">
          <a:avLst/>
        </a:prstGeom>
        <a:solidFill>
          <a:schemeClr val="accent1">
            <a:lumMod val="50000"/>
          </a:schemeClr>
        </a:soli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63576" tIns="163576" rIns="163576" bIns="163576" numCol="1" spcCol="1270" anchor="ctr" anchorCtr="0">
          <a:noAutofit/>
        </a:bodyPr>
        <a:lstStyle/>
        <a:p>
          <a:pPr marL="0" lvl="0" indent="0" algn="ctr" defTabSz="1022350" rtl="0">
            <a:lnSpc>
              <a:spcPct val="90000"/>
            </a:lnSpc>
            <a:spcBef>
              <a:spcPct val="0"/>
            </a:spcBef>
            <a:spcAft>
              <a:spcPct val="35000"/>
            </a:spcAft>
            <a:buNone/>
          </a:pPr>
          <a:r>
            <a:rPr lang="es-ES" sz="2300" kern="1200" dirty="0">
              <a:latin typeface="Arial" panose="020B0604020202020204" pitchFamily="34" charset="0"/>
              <a:cs typeface="Arial" panose="020B0604020202020204" pitchFamily="34" charset="0"/>
            </a:rPr>
            <a:t>Efectos anabólicos</a:t>
          </a:r>
        </a:p>
      </dsp:txBody>
      <dsp:txXfrm rot="10800000">
        <a:off x="0" y="967147"/>
        <a:ext cx="7012247" cy="633824"/>
      </dsp:txXfrm>
    </dsp:sp>
    <dsp:sp modelId="{7AFA33A3-3494-5740-9923-89DBC40339BA}">
      <dsp:nvSpPr>
        <dsp:cNvPr id="0" name=""/>
        <dsp:cNvSpPr/>
      </dsp:nvSpPr>
      <dsp:spPr>
        <a:xfrm rot="10800000">
          <a:off x="0" y="0"/>
          <a:ext cx="7012247" cy="975459"/>
        </a:xfrm>
        <a:prstGeom prst="upArrowCallout">
          <a:avLst/>
        </a:prstGeom>
        <a:solidFill>
          <a:srgbClr val="002060"/>
        </a:soli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63576" tIns="163576" rIns="163576" bIns="163576" numCol="1" spcCol="1270" anchor="ctr" anchorCtr="0">
          <a:noAutofit/>
        </a:bodyPr>
        <a:lstStyle/>
        <a:p>
          <a:pPr marL="0" lvl="0" indent="0" algn="ctr" defTabSz="1022350" rtl="0">
            <a:lnSpc>
              <a:spcPct val="90000"/>
            </a:lnSpc>
            <a:spcBef>
              <a:spcPct val="0"/>
            </a:spcBef>
            <a:spcAft>
              <a:spcPct val="35000"/>
            </a:spcAft>
            <a:buNone/>
          </a:pPr>
          <a:r>
            <a:rPr lang="es-ES" sz="2300" kern="1200" dirty="0">
              <a:latin typeface="Arial" panose="020B0604020202020204" pitchFamily="34" charset="0"/>
              <a:cs typeface="Arial" panose="020B0604020202020204" pitchFamily="34" charset="0"/>
            </a:rPr>
            <a:t>Precursor de la Leucina</a:t>
          </a:r>
        </a:p>
      </dsp:txBody>
      <dsp:txXfrm rot="10800000">
        <a:off x="0" y="0"/>
        <a:ext cx="7012247" cy="633824"/>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bList2#1">
  <dgm:title val=""/>
  <dgm:desc val=""/>
  <dgm:catLst>
    <dgm:cat type="list" pri="7000"/>
    <dgm:cat type="convert" pri="16000"/>
    <dgm:cat type="picture" pri="28000"/>
    <dgm:cat type="pictureconvert" pri="28000"/>
  </dgm:catLst>
  <dgm:sampData useDef="1">
    <dgm:dataModel>
      <dgm:pt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dir/>
      <dgm:animLvl val="lvl"/>
      <dgm:resizeHandles val="exact"/>
    </dgm:varLst>
    <dgm:choose name="Name0">
      <dgm:if name="Name1" axis="self"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compNode" refType="w"/>
      <dgm:constr type="w" for="ch" ptType="sibTrans" refType="w" refFor="ch" refForName="compNode" op="equ" fact="0.08"/>
      <dgm:constr type="sp" refType="w" refFor="ch" refForName="compNode" op="equ" fact="0.16"/>
      <dgm:constr type="primFontSz" for="des" forName="parentText" op="equ" val="65"/>
      <dgm:constr type="primFontSz" for="des" forName="childRect" op="equ" val="65"/>
    </dgm:constrLst>
    <dgm:ruleLst/>
    <dgm:forEach name="nodesForEach" axis="ch" ptType="node">
      <dgm:layoutNode name="compNode">
        <dgm:alg type="composite">
          <dgm:param type="ar" val="0.943"/>
        </dgm:alg>
        <dgm:shape xmlns:r="http://schemas.openxmlformats.org/officeDocument/2006/relationships" r:blip="">
          <dgm:adjLst/>
        </dgm:shape>
        <dgm:presOf/>
        <dgm:choose name="Name3">
          <dgm:if name="Name4" axis="self" func="var" arg="dir" op="equ" val="norm">
            <dgm:constrLst>
              <dgm:constr type="w" val="1"/>
              <dgm:constr type="h" refType="w" fact="1.06"/>
              <dgm:constr type="h" for="ch" forName="childRect" refType="h" fact="0.65"/>
              <dgm:constr type="w" for="ch" forName="childRect" refType="w" fact="0.923"/>
              <dgm:constr type="l" for="ch" forName="childRect"/>
              <dgm:constr type="t" for="ch" forName="childRect"/>
              <dgm:constr type="w" for="ch" forName="parentText" refType="w" fact="0.65"/>
              <dgm:constr type="h" for="ch" forName="parentText" refType="h" refFor="ch" refForName="childRect" fact="0.43"/>
              <dgm:constr type="l" for="ch" forName="parentText"/>
              <dgm:constr type="t" for="ch" forName="parentText" refType="h" refFor="ch" refForName="childRect"/>
              <dgm:constr type="w" for="ch" forName="parentRect" refType="w" fact="0.923"/>
              <dgm:constr type="h" for="ch" forName="parentRect" refType="h" refFor="ch" refForName="parentText"/>
              <dgm:constr type="l" for="ch" forName="parentRect"/>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r" for="ch" forName="adorn" refType="w"/>
            </dgm:constrLst>
          </dgm:if>
          <dgm:else name="Name5">
            <dgm:constrLst>
              <dgm:constr type="w" val="1"/>
              <dgm:constr type="h" refType="w" fact="1.06"/>
              <dgm:constr type="h" for="ch" forName="childRect" refType="h" fact="0.65"/>
              <dgm:constr type="w" for="ch" forName="childRect" refType="w" fact="0.923"/>
              <dgm:constr type="r" for="ch" forName="childRect" refType="w"/>
              <dgm:constr type="t" for="ch" forName="childRect"/>
              <dgm:constr type="w" for="ch" forName="parentText" refType="w" fact="0.65"/>
              <dgm:constr type="h" for="ch" forName="parentText" refType="h" refFor="ch" refForName="childRect" fact="0.43"/>
              <dgm:constr type="r" for="ch" forName="parentText" refType="w"/>
              <dgm:constr type="t" for="ch" forName="parentText" refType="h" refFor="ch" refForName="childRect"/>
              <dgm:constr type="w" for="ch" forName="parentRect" refType="w" fact="0.923"/>
              <dgm:constr type="h" for="ch" forName="parentRect" refType="h" refFor="ch" refForName="parentText"/>
              <dgm:constr type="r" for="ch" forName="parentRect" refType="w"/>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l" for="ch" forName="adorn"/>
            </dgm:constrLst>
          </dgm:else>
        </dgm:choose>
        <dgm:ruleLst/>
        <dgm:layoutNode name="childRect" styleLbl="bgAcc1">
          <dgm:varLst>
            <dgm:bulletEnabled val="1"/>
          </dgm:varLst>
          <dgm:alg type="tx">
            <dgm:param type="stBulletLvl" val="1"/>
          </dgm:alg>
          <dgm:shape xmlns:r="http://schemas.openxmlformats.org/officeDocument/2006/relationships" type="round2SameRect" r:blip="">
            <dgm:adjLst>
              <dgm:adj idx="1" val="0.08"/>
            </dgm:adjLst>
          </dgm:shape>
          <dgm:presOf axis="des" ptType="node"/>
          <dgm:constrLst>
            <dgm:constr type="secFontSz" refType="primFontSz"/>
            <dgm:constr type="tMarg" refType="primFontSz" fact="0.3"/>
            <dgm:constr type="bMarg" refType="primFontSz" fact="0.1"/>
            <dgm:constr type="lMarg" refType="primFontSz" fact="0.1"/>
            <dgm:constr type="rMarg" refType="primFontSz" fact="0.1"/>
          </dgm:constrLst>
          <dgm:ruleLst>
            <dgm:rule type="primFontSz" val="5" fact="NaN" max="NaN"/>
          </dgm:ruleLst>
        </dgm:layoutNode>
        <dgm:layoutNode name="parentText">
          <dgm:varLst>
            <dgm:chMax val="0"/>
            <dgm:bulletEnabled val="1"/>
          </dgm:varLst>
          <dgm:choose name="Name6">
            <dgm:if name="Name7" func="var" arg="dir" op="equ" val="norm">
              <dgm:alg type="tx">
                <dgm:param type="parTxLTRAlign" val="l"/>
                <dgm:param type="parTxRTLAlign" val="l"/>
              </dgm:alg>
            </dgm:if>
            <dgm:else name="Name8">
              <dgm:alg type="tx">
                <dgm:param type="parTxLTRAlign" val="r"/>
                <dgm:param type="parTxRTLAlign" val="r"/>
              </dgm:alg>
            </dgm:else>
          </dgm:choose>
          <dgm:shape xmlns:r="http://schemas.openxmlformats.org/officeDocument/2006/relationships" type="rect" r:blip="" zOrderOff="1" hideGeom="1">
            <dgm:adjLst/>
          </dgm:shape>
          <dgm:presOf axis="self" ptType="node"/>
          <dgm:constrLst>
            <dgm:constr type="tMarg"/>
            <dgm:constr type="bMarg"/>
            <dgm:constr type="lMarg" refType="primFontSz" fact="0.3"/>
            <dgm:constr type="rMarg" refType="primFontSz" fact="0.1"/>
          </dgm:constrLst>
          <dgm:ruleLst>
            <dgm:rule type="primFontSz" val="5" fact="NaN" max="NaN"/>
          </dgm:ruleLst>
        </dgm:layoutNode>
        <dgm:layoutNode name="parentRect" styleLbl="alignNode1">
          <dgm:alg type="sp"/>
          <dgm:shape xmlns:r="http://schemas.openxmlformats.org/officeDocument/2006/relationships" type="rect" r:blip="">
            <dgm:adjLst/>
          </dgm:shape>
          <dgm:presOf axis="self" ptType="node"/>
          <dgm:constrLst/>
          <dgm:ruleLst/>
        </dgm:layoutNode>
        <dgm:layoutNode name="adorn" styleLbl="fgAccFollowNod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constr type="w" val="1"/>
            <dgm:constr type="h" refType="w"/>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9/3/layout/PlusandMinus">
  <dgm:title val=""/>
  <dgm:desc val=""/>
  <dgm:catLst>
    <dgm:cat type="relationship" pri="3600"/>
  </dgm:catLst>
  <dgm:samp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clrData>
  <dgm:layoutNode name="Name0">
    <dgm:varLst>
      <dgm:chMax val="2"/>
      <dgm:chPref val="2"/>
      <dgm:dir/>
      <dgm:animOne/>
      <dgm:resizeHandles val="exact"/>
    </dgm:varLst>
    <dgm:alg type="composite">
      <dgm:param type="ar" val="1.8238"/>
    </dgm:alg>
    <dgm:shape xmlns:r="http://schemas.openxmlformats.org/officeDocument/2006/relationships" r:blip="">
      <dgm:adjLst/>
    </dgm:shape>
    <dgm:choose name="Name1">
      <dgm:if name="Name2" func="var" arg="dir" op="equ" val="norm">
        <dgm:constrLst>
          <dgm:constr type="primFontSz" for="des" ptType="node" op="equ" val="65"/>
          <dgm:constr type="l" for="ch" forName="Background" refType="w" fact="0.09"/>
          <dgm:constr type="t" for="ch" forName="Background" refType="h" fact="0.1641"/>
          <dgm:constr type="w" for="ch" forName="Background" refType="w" fact="0.87"/>
          <dgm:constr type="h" for="ch" forName="Background" refType="h" fact="0.82"/>
          <dgm:constr type="l" for="ch" forName="ParentText1" refType="w" fact="0.116"/>
          <dgm:constr type="t" for="ch" forName="ParentText1" refType="h" fact="0.26"/>
          <dgm:constr type="w" for="ch" forName="ParentText1" refType="w" fact="0.404"/>
          <dgm:constr type="h" for="ch" forName="ParentText1" refType="h" fact="0.7015"/>
          <dgm:constr type="l" for="ch" forName="ParentText2" refType="w" fact="0.529"/>
          <dgm:constr type="t" for="ch" forName="ParentText2" refType="h" fact="0.26"/>
          <dgm:constr type="w" for="ch" forName="ParentText2" refType="w" fact="0.404"/>
          <dgm:constr type="h" for="ch" forName="ParentText2" refType="h" fact="0.7015"/>
          <dgm:constr type="l" for="ch" forName="Plus" refType="w" fact="0"/>
          <dgm:constr type="t" for="ch" forName="Plus" refType="h" fact="0"/>
          <dgm:constr type="w" for="ch" forName="Plus" refType="w" fact="0.17"/>
          <dgm:constr type="h" for="ch" forName="Plus" refType="w" refFor="ch" refForName="Plus"/>
          <dgm:constr type="l" for="ch" forName="Minus" refType="w" fact="0.84"/>
          <dgm:constr type="t" for="ch" forName="Minus" refType="h" fact="0.1115"/>
          <dgm:constr type="w" for="ch" forName="Minus" refType="w" fact="0.16"/>
          <dgm:constr type="h" for="ch" forName="Minus" refType="h" fact="0.1"/>
          <dgm:constr type="l" for="ch" forName="Divider" refType="w" fact="0.525"/>
          <dgm:constr type="t" for="ch" forName="Divider" refType="h" fact="0.2615"/>
          <dgm:constr type="w" for="ch" forName="Divider" refType="w" fact="0.0001"/>
          <dgm:constr type="h" for="ch" forName="Divider" refType="h" fact="0.67"/>
        </dgm:constrLst>
      </dgm:if>
      <dgm:else name="Name3">
        <dgm:constrLst>
          <dgm:constr type="primFontSz" for="des" ptType="node" op="equ" val="65"/>
          <dgm:constr type="r" for="ch" forName="Background" refType="w" fact="-0.09"/>
          <dgm:constr type="t" for="ch" forName="Background" refType="h" fact="0.1641"/>
          <dgm:constr type="w" for="ch" forName="Background" refType="w" fact="0.87"/>
          <dgm:constr type="h" for="ch" forName="Background" refType="h" fact="0.82"/>
          <dgm:constr type="r" for="ch" forName="ParentText1" refType="w" fact="-0.116"/>
          <dgm:constr type="t" for="ch" forName="ParentText1" refType="h" fact="0.26"/>
          <dgm:constr type="w" for="ch" forName="ParentText1" refType="w" fact="0.404"/>
          <dgm:constr type="h" for="ch" forName="ParentText1" refType="h" fact="0.7015"/>
          <dgm:constr type="r" for="ch" forName="ParentText2" refType="w" fact="-0.529"/>
          <dgm:constr type="t" for="ch" forName="ParentText2" refType="h" fact="0.26"/>
          <dgm:constr type="w" for="ch" forName="ParentText2" refType="w" fact="0.404"/>
          <dgm:constr type="h" for="ch" forName="ParentText2" refType="h" fact="0.7015"/>
          <dgm:constr type="r" for="ch" forName="Plus" refType="w" fact="0"/>
          <dgm:constr type="t" for="ch" forName="Plus" refType="h" fact="0"/>
          <dgm:constr type="w" for="ch" forName="Plus" refType="w" fact="0.17"/>
          <dgm:constr type="h" for="ch" forName="Plus" refType="w" refFor="ch" refForName="Plus"/>
          <dgm:constr type="r" for="ch" forName="Minus" refType="w" fact="-0.84"/>
          <dgm:constr type="t" for="ch" forName="Minus" refType="h" fact="0.1115"/>
          <dgm:constr type="w" for="ch" forName="Minus" refType="w" fact="0.16"/>
          <dgm:constr type="h" for="ch" forName="Minus" refType="h" fact="0.1"/>
          <dgm:constr type="r" for="ch" forName="Divider" refType="w" fact="-0.525"/>
          <dgm:constr type="t" for="ch" forName="Divider" refType="h" fact="0.2615"/>
          <dgm:constr type="w" for="ch" forName="Divider" refType="w" fact="0.0001"/>
          <dgm:constr type="h" for="ch" forName="Divider" refType="h" fact="0.67"/>
        </dgm:constrLst>
      </dgm:else>
    </dgm:choose>
    <dgm:layoutNode name="Background" styleLbl="bgImgPlace1">
      <dgm:alg type="sp"/>
      <dgm:shape xmlns:r="http://schemas.openxmlformats.org/officeDocument/2006/relationships" type="rect" r:blip="">
        <dgm:adjLst/>
      </dgm:shape>
      <dgm:presOf/>
    </dgm:layoutNode>
    <dgm:layoutNode name="ParentText1"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ch desOrSelf" ptType="node node" st="1 1" cnt="1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arentText2"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ch desOrSelf" ptType="node node" st="2 1" cnt="1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lus" styleLbl="alignNode1">
      <dgm:alg type="sp"/>
      <dgm:shape xmlns:r="http://schemas.openxmlformats.org/officeDocument/2006/relationships" type="plus" r:blip="">
        <dgm:adjLst>
          <dgm:adj idx="1" val="0.3281"/>
        </dgm:adjLst>
      </dgm:shape>
      <dgm:presOf/>
    </dgm:layoutNode>
    <dgm:layoutNode name="Minus" styleLbl="alignNode1">
      <dgm:alg type="sp"/>
      <dgm:shape xmlns:r="http://schemas.openxmlformats.org/officeDocument/2006/relationships" type="rect" r:blip="">
        <dgm:adjLst/>
      </dgm:shape>
      <dgm:presOf/>
    </dgm:layoutNode>
    <dgm:layoutNode name="Divider" styleLbl="parChTrans1D1">
      <dgm:alg type="sp"/>
      <dgm:shape xmlns:r="http://schemas.openxmlformats.org/officeDocument/2006/relationships" type="line" r:blip="">
        <dgm:adjLst/>
      </dgm:shape>
      <dgm:presOf/>
    </dgm:layoutNode>
  </dgm:layoutNode>
</dgm:layoutDef>
</file>

<file path=ppt/diagrams/layout4.xml><?xml version="1.0" encoding="utf-8"?>
<dgm:layoutDef xmlns:dgm="http://schemas.openxmlformats.org/drawingml/2006/diagram" xmlns:a="http://schemas.openxmlformats.org/drawingml/2006/main" uniqueId="urn:microsoft.com/office/officeart/2005/8/layout/vList3#1">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O" dirty="0"/>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27DFD26-F564-4B48-9B2D-C17AA69E705C}" type="datetimeFigureOut">
              <a:rPr lang="es-CO" smtClean="0"/>
              <a:pPr/>
              <a:t>29/09/20</a:t>
            </a:fld>
            <a:endParaRPr lang="es-CO" dirty="0"/>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CO" dirty="0"/>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O" dirty="0"/>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F47A1F-733B-4A3C-9F3C-FEE4C91C2A61}" type="slidenum">
              <a:rPr lang="es-CO" smtClean="0"/>
              <a:pPr/>
              <a:t>‹Nº›</a:t>
            </a:fld>
            <a:endParaRPr lang="es-CO" dirty="0"/>
          </a:p>
        </p:txBody>
      </p:sp>
    </p:spTree>
    <p:extLst>
      <p:ext uri="{BB962C8B-B14F-4D97-AF65-F5344CB8AC3E}">
        <p14:creationId xmlns:p14="http://schemas.microsoft.com/office/powerpoint/2010/main" val="20774182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5"/>
          </p:nvPr>
        </p:nvSpPr>
        <p:spPr/>
        <p:txBody>
          <a:bodyPr/>
          <a:lstStyle/>
          <a:p>
            <a:fld id="{10F47A1F-733B-4A3C-9F3C-FEE4C91C2A61}" type="slidenum">
              <a:rPr lang="es-CO" smtClean="0"/>
              <a:pPr/>
              <a:t>1</a:t>
            </a:fld>
            <a:endParaRPr lang="es-CO" dirty="0"/>
          </a:p>
        </p:txBody>
      </p:sp>
    </p:spTree>
    <p:extLst>
      <p:ext uri="{BB962C8B-B14F-4D97-AF65-F5344CB8AC3E}">
        <p14:creationId xmlns:p14="http://schemas.microsoft.com/office/powerpoint/2010/main" val="38582862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O" noProof="0" dirty="0">
                <a:latin typeface="Arial" panose="020B0604020202020204" pitchFamily="34" charset="0"/>
                <a:cs typeface="Arial" panose="020B0604020202020204" pitchFamily="34" charset="0"/>
              </a:rPr>
              <a:t>¿Cómo determinar los requerimientos energéticos en de individuos en el ámbito ambulatorio?</a:t>
            </a:r>
          </a:p>
          <a:p>
            <a:r>
              <a:rPr lang="es-CO" noProof="0" dirty="0">
                <a:latin typeface="Arial" panose="020B0604020202020204" pitchFamily="34" charset="0"/>
                <a:cs typeface="Arial" panose="020B0604020202020204" pitchFamily="34" charset="0"/>
              </a:rPr>
              <a:t>Fuera de la ecuación establecida por la OMS para determinar los requerimientos en individuos sanos, existe otra manera de conocer los requerimientos de los pacientes y es a través de una fórmula simplificada cuando no se cuenta con la calorimetría indirecta, la cual es ampliamente utilizada en el mundo por ser rápida, pero no es la forma más segura ni precisa. </a:t>
            </a:r>
          </a:p>
          <a:p>
            <a:endParaRPr lang="es-CO" noProof="0" dirty="0">
              <a:latin typeface="Arial" panose="020B0604020202020204" pitchFamily="34" charset="0"/>
              <a:cs typeface="Arial" panose="020B0604020202020204" pitchFamily="34" charset="0"/>
            </a:endParaRPr>
          </a:p>
          <a:p>
            <a:r>
              <a:rPr lang="es-CO" noProof="0" dirty="0">
                <a:latin typeface="Arial" panose="020B0604020202020204" pitchFamily="34" charset="0"/>
                <a:cs typeface="Arial" panose="020B0604020202020204" pitchFamily="34" charset="0"/>
              </a:rPr>
              <a:t>Los requerimientos calóricos dependerán del objetivo nutricional; si es para lograr pérdida de peso se determinarán los requerimientos con bajo aporte calórico o dieta hipocalórica; si se requiere mantener el peso se suministrarán entre 25 a 30 kcal/kg según la actividad física que realice la persona, o plan normocalórico y si se desea recuperación de peso se suministrarán calorías por encima de requerimientos. </a:t>
            </a:r>
          </a:p>
        </p:txBody>
      </p:sp>
      <p:sp>
        <p:nvSpPr>
          <p:cNvPr id="4" name="Marcador de número de diapositiva 3"/>
          <p:cNvSpPr>
            <a:spLocks noGrp="1"/>
          </p:cNvSpPr>
          <p:nvPr>
            <p:ph type="sldNum" sz="quarter" idx="5"/>
          </p:nvPr>
        </p:nvSpPr>
        <p:spPr/>
        <p:txBody>
          <a:bodyPr/>
          <a:lstStyle/>
          <a:p>
            <a:fld id="{10F47A1F-733B-4A3C-9F3C-FEE4C91C2A61}" type="slidenum">
              <a:rPr lang="es-CO" smtClean="0"/>
              <a:pPr/>
              <a:t>10</a:t>
            </a:fld>
            <a:endParaRPr lang="es-CO" dirty="0"/>
          </a:p>
        </p:txBody>
      </p:sp>
    </p:spTree>
    <p:extLst>
      <p:ext uri="{BB962C8B-B14F-4D97-AF65-F5344CB8AC3E}">
        <p14:creationId xmlns:p14="http://schemas.microsoft.com/office/powerpoint/2010/main" val="7483999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O" noProof="0" dirty="0">
                <a:latin typeface="Arial" panose="020B0604020202020204" pitchFamily="34" charset="0"/>
                <a:cs typeface="Arial" panose="020B0604020202020204" pitchFamily="34" charset="0"/>
              </a:rPr>
              <a:t>El estado de enfermedad incrementa las necesidades de energía y pone al organismo en estado hipermetabólico. Si estos requerimientos no se suministran o el paciente tiene las reservas nutricionales disminuidas (lo que ocurre en el 50% de</a:t>
            </a:r>
            <a:r>
              <a:rPr lang="es-CO" baseline="0" noProof="0" dirty="0">
                <a:latin typeface="Arial" panose="020B0604020202020204" pitchFamily="34" charset="0"/>
                <a:cs typeface="Arial" panose="020B0604020202020204" pitchFamily="34" charset="0"/>
              </a:rPr>
              <a:t> </a:t>
            </a:r>
            <a:r>
              <a:rPr lang="es-CO" noProof="0" dirty="0">
                <a:latin typeface="Arial" panose="020B0604020202020204" pitchFamily="34" charset="0"/>
                <a:cs typeface="Arial" panose="020B0604020202020204" pitchFamily="34" charset="0"/>
              </a:rPr>
              <a:t>los pacientes hospitalizados), se pierde masa muscular muy rápidamente para ser utilizada como fuente de energía para la enfermedad por acción de las citocinas y factores hormonales, generando catabolismo y disminución de la síntesis de proteínas viscerales como la albúmina y prealbúmina. Todo lo anterior incrementa el riesgo de morbimortalidad por compromiso de la función inmune.</a:t>
            </a:r>
          </a:p>
          <a:p>
            <a:r>
              <a:rPr lang="es-CO" noProof="0" dirty="0">
                <a:latin typeface="Arial" panose="020B0604020202020204" pitchFamily="34" charset="0"/>
                <a:cs typeface="Arial" panose="020B0604020202020204" pitchFamily="34" charset="0"/>
              </a:rPr>
              <a:t>La alteración en el metabolismo de carbohidratos con hiperglicemias por resistencia a la insulina, favorece la presencia de infecciones. </a:t>
            </a:r>
          </a:p>
          <a:p>
            <a:r>
              <a:rPr lang="es-CO" noProof="0" dirty="0">
                <a:latin typeface="Arial" panose="020B0604020202020204" pitchFamily="34" charset="0"/>
                <a:cs typeface="Arial" panose="020B0604020202020204" pitchFamily="34" charset="0"/>
              </a:rPr>
              <a:t>Los medios más fácilmente disponibles para establecer los requerimientos calóricos a nivel hospitalario son las ecuaciones predictivas. Varias ecuaciones son utilizadas para el paciente hospitalizado son la ecuación de Harris </a:t>
            </a:r>
            <a:r>
              <a:rPr lang="es-CO" noProof="0" dirty="0" err="1">
                <a:latin typeface="Arial" panose="020B0604020202020204" pitchFamily="34" charset="0"/>
                <a:cs typeface="Arial" panose="020B0604020202020204" pitchFamily="34" charset="0"/>
              </a:rPr>
              <a:t>Benedit</a:t>
            </a:r>
            <a:r>
              <a:rPr lang="es-CO" noProof="0" dirty="0">
                <a:latin typeface="Arial" panose="020B0604020202020204" pitchFamily="34" charset="0"/>
                <a:cs typeface="Arial" panose="020B0604020202020204" pitchFamily="34" charset="0"/>
              </a:rPr>
              <a:t> que es ampliamente utilizada; pero no es la más exacta para determinar requerimientos. La ecuación de Mifflin St. Jeor se viene utilizando en los últimos años para establecer requerimientos calóricos en el paciente hospitalizado, es la ecuación con un nivel de precisión mejor que la de Harris Benedict. Con una seguridad del 80% de la población con IMC &lt; 30%, y aproximadamente el 70% cuando se incluyen personas obesas.</a:t>
            </a:r>
          </a:p>
          <a:p>
            <a:r>
              <a:rPr lang="es-CO" noProof="0" dirty="0">
                <a:latin typeface="Arial" panose="020B0604020202020204" pitchFamily="34" charset="0"/>
                <a:cs typeface="Arial" panose="020B0604020202020204" pitchFamily="34" charset="0"/>
              </a:rPr>
              <a:t>A la ecuación </a:t>
            </a:r>
            <a:r>
              <a:rPr lang="es-CO" noProof="0" dirty="0" err="1">
                <a:latin typeface="Arial" panose="020B0604020202020204" pitchFamily="34" charset="0"/>
                <a:cs typeface="Arial" panose="020B0604020202020204" pitchFamily="34" charset="0"/>
              </a:rPr>
              <a:t>Mifflin</a:t>
            </a:r>
            <a:r>
              <a:rPr lang="es-CO" noProof="0" dirty="0">
                <a:latin typeface="Arial" panose="020B0604020202020204" pitchFamily="34" charset="0"/>
                <a:cs typeface="Arial" panose="020B0604020202020204" pitchFamily="34" charset="0"/>
              </a:rPr>
              <a:t> </a:t>
            </a:r>
            <a:r>
              <a:rPr lang="es-CO" noProof="0" dirty="0" err="1">
                <a:latin typeface="Arial" panose="020B0604020202020204" pitchFamily="34" charset="0"/>
                <a:cs typeface="Arial" panose="020B0604020202020204" pitchFamily="34" charset="0"/>
              </a:rPr>
              <a:t>St</a:t>
            </a:r>
            <a:r>
              <a:rPr lang="es-CO" noProof="0" dirty="0">
                <a:latin typeface="Arial" panose="020B0604020202020204" pitchFamily="34" charset="0"/>
                <a:cs typeface="Arial" panose="020B0604020202020204" pitchFamily="34" charset="0"/>
              </a:rPr>
              <a:t> </a:t>
            </a:r>
            <a:r>
              <a:rPr lang="es-CO" noProof="0" dirty="0" err="1">
                <a:latin typeface="Arial" panose="020B0604020202020204" pitchFamily="34" charset="0"/>
                <a:cs typeface="Arial" panose="020B0604020202020204" pitchFamily="34" charset="0"/>
              </a:rPr>
              <a:t>Jeor</a:t>
            </a:r>
            <a:r>
              <a:rPr lang="es-CO" noProof="0" dirty="0">
                <a:latin typeface="Arial" panose="020B0604020202020204" pitchFamily="34" charset="0"/>
                <a:cs typeface="Arial" panose="020B0604020202020204" pitchFamily="34" charset="0"/>
              </a:rPr>
              <a:t> se le debe adicionar un factor de estrés dependiendo de la enfermedad que presenta el paciente hospitalizado y el factor de actividad en el caso que deambule o reciba fisioterapia. </a:t>
            </a:r>
          </a:p>
          <a:p>
            <a:r>
              <a:rPr lang="es-CO" noProof="0" dirty="0">
                <a:latin typeface="Arial" panose="020B0604020202020204" pitchFamily="34" charset="0"/>
                <a:cs typeface="Arial" panose="020B0604020202020204" pitchFamily="34" charset="0"/>
              </a:rPr>
              <a:t>Se puede calcular los requerimientos a través de fórmulas simplificadas o basadas en el peso. Dependiendo del objetivo nutricional se determina una cantidad de calorías por kilogramo de peso corporal. </a:t>
            </a:r>
          </a:p>
          <a:p>
            <a:r>
              <a:rPr lang="es-CO" noProof="0" dirty="0">
                <a:latin typeface="Arial" panose="020B0604020202020204" pitchFamily="34" charset="0"/>
                <a:cs typeface="Arial" panose="020B0604020202020204" pitchFamily="34" charset="0"/>
              </a:rPr>
              <a:t>Para favorecer ganancia de peso se deben suministrar de 30-35 kcal/kg; si es una persona mayor de 51 años que se encuentra desnutrido 30 kcal favorece su recuperación nutricional y si se requiere lograr mantener el peso del paciente entre 24 a 28 kcal/kg es suficiente. </a:t>
            </a:r>
          </a:p>
        </p:txBody>
      </p:sp>
      <p:sp>
        <p:nvSpPr>
          <p:cNvPr id="4" name="Marcador de número de diapositiva 3"/>
          <p:cNvSpPr>
            <a:spLocks noGrp="1"/>
          </p:cNvSpPr>
          <p:nvPr>
            <p:ph type="sldNum" sz="quarter" idx="5"/>
          </p:nvPr>
        </p:nvSpPr>
        <p:spPr/>
        <p:txBody>
          <a:bodyPr/>
          <a:lstStyle/>
          <a:p>
            <a:fld id="{10F47A1F-733B-4A3C-9F3C-FEE4C91C2A61}" type="slidenum">
              <a:rPr lang="es-CO" smtClean="0"/>
              <a:pPr/>
              <a:t>11</a:t>
            </a:fld>
            <a:endParaRPr lang="es-CO" dirty="0"/>
          </a:p>
        </p:txBody>
      </p:sp>
    </p:spTree>
    <p:extLst>
      <p:ext uri="{BB962C8B-B14F-4D97-AF65-F5344CB8AC3E}">
        <p14:creationId xmlns:p14="http://schemas.microsoft.com/office/powerpoint/2010/main" val="24110245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algn="just"/>
            <a:r>
              <a:rPr lang="es-419" noProof="0" dirty="0">
                <a:latin typeface="Arial" panose="020B0604020202020204" pitchFamily="34" charset="0"/>
                <a:cs typeface="Arial" panose="020B0604020202020204" pitchFamily="34" charset="0"/>
              </a:rPr>
              <a:t>Cada patología tiene unas necesidades energéticas diferentes dependiendo del grado de catabolismo. Un paciente sin estrés o con bajo estrés (diverticulosis, neumonía controlada, diabetes), puede requerir entre 25 a 30 kcal/kg.</a:t>
            </a:r>
          </a:p>
          <a:p>
            <a:pPr algn="just"/>
            <a:endParaRPr lang="es-419" noProof="0" dirty="0">
              <a:latin typeface="Arial" panose="020B0604020202020204" pitchFamily="34" charset="0"/>
              <a:cs typeface="Arial" panose="020B0604020202020204" pitchFamily="34" charset="0"/>
            </a:endParaRPr>
          </a:p>
          <a:p>
            <a:pPr algn="just"/>
            <a:r>
              <a:rPr lang="es-419" noProof="0" dirty="0">
                <a:latin typeface="Arial" panose="020B0604020202020204" pitchFamily="34" charset="0"/>
                <a:cs typeface="Arial" panose="020B0604020202020204" pitchFamily="34" charset="0"/>
              </a:rPr>
              <a:t>Los pacientes desnutridos deben recibir aportes hipercalóricos que le permita frenar las pérdidas de peso o ganancia de peso. </a:t>
            </a:r>
          </a:p>
          <a:p>
            <a:pPr algn="just"/>
            <a:endParaRPr lang="es-419" noProof="0" dirty="0">
              <a:latin typeface="Arial" panose="020B0604020202020204" pitchFamily="34" charset="0"/>
              <a:cs typeface="Arial" panose="020B0604020202020204" pitchFamily="34" charset="0"/>
            </a:endParaRPr>
          </a:p>
          <a:p>
            <a:pPr algn="just"/>
            <a:r>
              <a:rPr lang="es-419" noProof="0" dirty="0">
                <a:latin typeface="Arial" panose="020B0604020202020204" pitchFamily="34" charset="0"/>
                <a:cs typeface="Arial" panose="020B0604020202020204" pitchFamily="34" charset="0"/>
              </a:rPr>
              <a:t>Las cirugías electivas no infectadas requieren un aporte casi basal de 32 kcal/kg, mientras que el paciente con politrauma requiere mucho más aportes calóricos por el estrés metabólico que se produce.</a:t>
            </a:r>
          </a:p>
          <a:p>
            <a:pPr algn="just"/>
            <a:r>
              <a:rPr lang="es-419" noProof="0" dirty="0">
                <a:latin typeface="Arial" panose="020B0604020202020204" pitchFamily="34" charset="0"/>
                <a:cs typeface="Arial" panose="020B0604020202020204" pitchFamily="34" charset="0"/>
              </a:rPr>
              <a:t>  </a:t>
            </a:r>
          </a:p>
          <a:p>
            <a:pPr algn="just"/>
            <a:r>
              <a:rPr lang="es-419" noProof="0" dirty="0">
                <a:latin typeface="Arial" panose="020B0604020202020204" pitchFamily="34" charset="0"/>
                <a:cs typeface="Arial" panose="020B0604020202020204" pitchFamily="34" charset="0"/>
              </a:rPr>
              <a:t>La enfermedad renal es una enfermedad catabólica; los requerimientos están establecidos según el estadio de la enfermedad y del catabolismo presente. Cuando el paciente está siendo sometido a terapia de reemplazo renal se recomienda incrementar las calorías hasta 35 kcal/kg. En los casos heridas, fistulas y lesiones de presión donde la pérdida de nutrientes por exudados es alta, los requerimientos se incrementan para favorecer el proceso de cicatrización. </a:t>
            </a:r>
          </a:p>
          <a:p>
            <a:endParaRPr lang="es-CO" dirty="0">
              <a:latin typeface="Arial" panose="020B0604020202020204" pitchFamily="34" charset="0"/>
              <a:cs typeface="Arial" panose="020B0604020202020204" pitchFamily="34" charset="0"/>
            </a:endParaRPr>
          </a:p>
        </p:txBody>
      </p:sp>
      <p:sp>
        <p:nvSpPr>
          <p:cNvPr id="4" name="Marcador de número de diapositiva 3"/>
          <p:cNvSpPr>
            <a:spLocks noGrp="1"/>
          </p:cNvSpPr>
          <p:nvPr>
            <p:ph type="sldNum" sz="quarter" idx="5"/>
          </p:nvPr>
        </p:nvSpPr>
        <p:spPr/>
        <p:txBody>
          <a:bodyPr/>
          <a:lstStyle/>
          <a:p>
            <a:fld id="{10F47A1F-733B-4A3C-9F3C-FEE4C91C2A61}" type="slidenum">
              <a:rPr lang="es-CO" smtClean="0"/>
              <a:pPr/>
              <a:t>12</a:t>
            </a:fld>
            <a:endParaRPr lang="es-CO" dirty="0"/>
          </a:p>
        </p:txBody>
      </p:sp>
    </p:spTree>
    <p:extLst>
      <p:ext uri="{BB962C8B-B14F-4D97-AF65-F5344CB8AC3E}">
        <p14:creationId xmlns:p14="http://schemas.microsoft.com/office/powerpoint/2010/main" val="31554312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algn="just"/>
            <a:r>
              <a:rPr lang="es-419" baseline="0" noProof="0" dirty="0">
                <a:latin typeface="Arial" panose="020B0604020202020204" pitchFamily="34" charset="0"/>
                <a:cs typeface="Arial" panose="020B0604020202020204" pitchFamily="34" charset="0"/>
              </a:rPr>
              <a:t>El enfermo crítico tiene unas necesidades energéticas especiales, el nivel de estrés generado por la enfermedad puede ser moderado o severo y producir pérdidas grandes de peso, se dice que el paciente crítico en una semana puede perder el 10% de su peso corporal inicial, lo que contribuye a incrementar la susceptibilidad a infecciones, más días de ventilación mecánica, aumento en estancia UCI y hospitalaria, pérdida de la capacidad funcional. De ahí que durante la enfermedad crítica, suministrar las calorías precisas según la fase de la enfermedad impacta favorablemente sobre los resultados clínicos de los pacientes, impidiendo la subnutrición o la hiperalimentación, deletéreos para los pacientes.</a:t>
            </a:r>
          </a:p>
          <a:p>
            <a:pPr algn="just"/>
            <a:r>
              <a:rPr lang="es-419" baseline="0" noProof="0" dirty="0">
                <a:latin typeface="Arial" panose="020B0604020202020204" pitchFamily="34" charset="0"/>
                <a:cs typeface="Arial" panose="020B0604020202020204" pitchFamily="34" charset="0"/>
              </a:rPr>
              <a:t> </a:t>
            </a:r>
          </a:p>
          <a:p>
            <a:pPr algn="just"/>
            <a:r>
              <a:rPr lang="es-419" baseline="0" noProof="0" dirty="0">
                <a:latin typeface="Arial" panose="020B0604020202020204" pitchFamily="34" charset="0"/>
                <a:cs typeface="Arial" panose="020B0604020202020204" pitchFamily="34" charset="0"/>
              </a:rPr>
              <a:t>Existe más de 200 ecuaciones predictivas diseñadas para determinar los requerimientos calóricos, en el paciente critico. Ante la ausencia de la calorimetría indirecta, se hace necesario la utilización de ellas, seleccionando con precaución la ecuación predictiva a utilizar por la falta de evidencia sólida y consistente  que las respalde.</a:t>
            </a:r>
          </a:p>
          <a:p>
            <a:pPr algn="just"/>
            <a:endParaRPr lang="es-419" baseline="0" noProof="0" dirty="0">
              <a:latin typeface="Arial" panose="020B0604020202020204" pitchFamily="34" charset="0"/>
              <a:cs typeface="Arial" panose="020B0604020202020204" pitchFamily="34" charset="0"/>
            </a:endParaRPr>
          </a:p>
          <a:p>
            <a:pPr marL="171450" indent="-171450" algn="just">
              <a:buFont typeface="Arial" panose="020B0604020202020204" pitchFamily="34" charset="0"/>
              <a:buChar char="•"/>
            </a:pPr>
            <a:r>
              <a:rPr lang="es-419" baseline="0" noProof="0" dirty="0">
                <a:latin typeface="Arial" panose="020B0604020202020204" pitchFamily="34" charset="0"/>
                <a:cs typeface="Arial" panose="020B0604020202020204" pitchFamily="34" charset="0"/>
              </a:rPr>
              <a:t>Mifflin St Jeor: desarrollada en 498 personas saludables, entre sus variables se encuentran el peso, altura y edad. Se puede utilizar en pacientes hospitalizados.</a:t>
            </a:r>
          </a:p>
          <a:p>
            <a:pPr marL="171450" indent="-171450" algn="just">
              <a:buFont typeface="Arial" panose="020B0604020202020204" pitchFamily="34" charset="0"/>
              <a:buChar char="•"/>
            </a:pPr>
            <a:r>
              <a:rPr lang="es-419" baseline="0" noProof="0" dirty="0">
                <a:latin typeface="Arial" panose="020B0604020202020204" pitchFamily="34" charset="0"/>
                <a:cs typeface="Arial" panose="020B0604020202020204" pitchFamily="34" charset="0"/>
              </a:rPr>
              <a:t>Mifflin St Jeor por 1.3: se recomienda utilizar en paciente critico sin ventilación mecánica.</a:t>
            </a:r>
          </a:p>
          <a:p>
            <a:pPr marL="171450" indent="-171450" algn="just">
              <a:buFont typeface="Arial" panose="020B0604020202020204" pitchFamily="34" charset="0"/>
              <a:buChar char="•"/>
            </a:pPr>
            <a:r>
              <a:rPr lang="es-419" baseline="0" noProof="0" dirty="0">
                <a:latin typeface="Arial" panose="020B0604020202020204" pitchFamily="34" charset="0"/>
                <a:cs typeface="Arial" panose="020B0604020202020204" pitchFamily="34" charset="0"/>
              </a:rPr>
              <a:t>Penn State: validada en paciente con ventilación mecánica, emplea parámetros ventilatorios como el volumen minuto y la temperatura máxima, su ecuación basal es Mifflin St Jeor. Esta ecuación fue modificada cambiando la utilización del peso ajustado en el paciente obeso por el peso actual; logrando una mejor tasa de seguridad  (del 43% al  72%).</a:t>
            </a:r>
          </a:p>
          <a:p>
            <a:pPr algn="just"/>
            <a:endParaRPr lang="es-CO" dirty="0"/>
          </a:p>
        </p:txBody>
      </p:sp>
      <p:sp>
        <p:nvSpPr>
          <p:cNvPr id="4" name="Marcador de número de diapositiva 3"/>
          <p:cNvSpPr>
            <a:spLocks noGrp="1"/>
          </p:cNvSpPr>
          <p:nvPr>
            <p:ph type="sldNum" sz="quarter" idx="5"/>
          </p:nvPr>
        </p:nvSpPr>
        <p:spPr/>
        <p:txBody>
          <a:bodyPr/>
          <a:lstStyle/>
          <a:p>
            <a:fld id="{10F47A1F-733B-4A3C-9F3C-FEE4C91C2A61}" type="slidenum">
              <a:rPr lang="es-CO" smtClean="0"/>
              <a:pPr/>
              <a:t>13</a:t>
            </a:fld>
            <a:endParaRPr lang="es-CO" dirty="0"/>
          </a:p>
        </p:txBody>
      </p:sp>
    </p:spTree>
    <p:extLst>
      <p:ext uri="{BB962C8B-B14F-4D97-AF65-F5344CB8AC3E}">
        <p14:creationId xmlns:p14="http://schemas.microsoft.com/office/powerpoint/2010/main" val="42917146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O" noProof="0" dirty="0"/>
              <a:t>Las guías ESPEN recomiendan utilizar en la fase aguda temprana &lt;20 kcal/kg (primeros 3 días), luego en la fase aguda tardía aumentar hasta 25 kcal/kg y cuando se encuentre en la fase crónica después de 10 días incrementar hasta 30 kcal/kg.</a:t>
            </a:r>
          </a:p>
          <a:p>
            <a:endParaRPr lang="es-CO" noProof="0" dirty="0"/>
          </a:p>
          <a:p>
            <a:pPr marL="0" marR="0" lvl="0" indent="0" algn="l" defTabSz="914400" rtl="0" eaLnBrk="1" fontAlgn="auto" latinLnBrk="0" hangingPunct="1">
              <a:lnSpc>
                <a:spcPct val="100000"/>
              </a:lnSpc>
              <a:spcBef>
                <a:spcPts val="0"/>
              </a:spcBef>
              <a:spcAft>
                <a:spcPts val="0"/>
              </a:spcAft>
              <a:buClrTx/>
              <a:buSzTx/>
              <a:buFontTx/>
              <a:buNone/>
              <a:tabLst/>
              <a:defRPr/>
            </a:pPr>
            <a:r>
              <a:rPr lang="es-CO" noProof="0" dirty="0"/>
              <a:t>Se desconoce cuál es el aporte óptimo de energía en el paciente critico, se requieren más estudios para lograr una recomendación fuerte. </a:t>
            </a:r>
          </a:p>
          <a:p>
            <a:pPr marL="0" marR="0" lvl="0" indent="0" algn="l" defTabSz="914400" rtl="0" eaLnBrk="1" fontAlgn="auto" latinLnBrk="0" hangingPunct="1">
              <a:lnSpc>
                <a:spcPct val="100000"/>
              </a:lnSpc>
              <a:spcBef>
                <a:spcPts val="0"/>
              </a:spcBef>
              <a:spcAft>
                <a:spcPts val="0"/>
              </a:spcAft>
              <a:buClrTx/>
              <a:buSzTx/>
              <a:buFontTx/>
              <a:buNone/>
              <a:tabLst/>
              <a:defRPr/>
            </a:pPr>
            <a:r>
              <a:rPr lang="es-CO" noProof="0" dirty="0"/>
              <a:t>Algunos estudios  reportan que el suministrar el 60-70% disminuye la mortalidad en el paciente crítico cuando se compara con un aporte del 90 al 100%. (30% contra 45%  RR: 0.75 IC 95% ( 0.5- 0.99) p = 0.04.)</a:t>
            </a:r>
          </a:p>
          <a:p>
            <a:pPr marL="0" marR="0" lvl="0" indent="0" algn="l" defTabSz="914400" rtl="0" eaLnBrk="1" fontAlgn="auto" latinLnBrk="0" hangingPunct="1">
              <a:lnSpc>
                <a:spcPct val="100000"/>
              </a:lnSpc>
              <a:spcBef>
                <a:spcPts val="0"/>
              </a:spcBef>
              <a:spcAft>
                <a:spcPts val="0"/>
              </a:spcAft>
              <a:buClrTx/>
              <a:buSzTx/>
              <a:buFontTx/>
              <a:buNone/>
              <a:tabLst/>
              <a:defRPr/>
            </a:pPr>
            <a:endParaRPr lang="es-CO" noProof="0" dirty="0"/>
          </a:p>
          <a:p>
            <a:pPr marL="0" marR="0" lvl="0" indent="0" algn="l" defTabSz="914400" rtl="0" eaLnBrk="1" fontAlgn="auto" latinLnBrk="0" hangingPunct="1">
              <a:lnSpc>
                <a:spcPct val="100000"/>
              </a:lnSpc>
              <a:spcBef>
                <a:spcPts val="0"/>
              </a:spcBef>
              <a:spcAft>
                <a:spcPts val="0"/>
              </a:spcAft>
              <a:buClrTx/>
              <a:buSzTx/>
              <a:buFontTx/>
              <a:buNone/>
              <a:tabLst/>
              <a:defRPr/>
            </a:pPr>
            <a:r>
              <a:rPr lang="es-CO" noProof="0" dirty="0"/>
              <a:t>Para el paciente obeso, las guías ASPEN determinaron un requerimiento de 11  a 14 kcal/kg de peso actual para pacientes con IMC entre 30-50 Kg/m</a:t>
            </a:r>
            <a:r>
              <a:rPr lang="es-CO" baseline="30000" noProof="0" dirty="0"/>
              <a:t>2</a:t>
            </a:r>
            <a:r>
              <a:rPr lang="es-CO" baseline="0" noProof="0" dirty="0"/>
              <a:t> y entre 22 a 25 kcal/kg de peso ideal si el IMC &gt; 50 </a:t>
            </a:r>
            <a:r>
              <a:rPr lang="es-CO" noProof="0" dirty="0"/>
              <a:t>Kg/m</a:t>
            </a:r>
            <a:r>
              <a:rPr lang="es-CO" baseline="30000" noProof="0" dirty="0"/>
              <a:t>2</a:t>
            </a:r>
            <a:r>
              <a:rPr lang="es-CO" baseline="0" noProof="0" dirty="0"/>
              <a:t>.</a:t>
            </a:r>
            <a:endParaRPr lang="es-CO" baseline="30000" noProof="0" dirty="0"/>
          </a:p>
          <a:p>
            <a:endParaRPr lang="es-CO" dirty="0"/>
          </a:p>
        </p:txBody>
      </p:sp>
      <p:sp>
        <p:nvSpPr>
          <p:cNvPr id="4" name="Marcador de número de diapositiva 3"/>
          <p:cNvSpPr>
            <a:spLocks noGrp="1"/>
          </p:cNvSpPr>
          <p:nvPr>
            <p:ph type="sldNum" sz="quarter" idx="5"/>
          </p:nvPr>
        </p:nvSpPr>
        <p:spPr/>
        <p:txBody>
          <a:bodyPr/>
          <a:lstStyle/>
          <a:p>
            <a:fld id="{10F47A1F-733B-4A3C-9F3C-FEE4C91C2A61}" type="slidenum">
              <a:rPr lang="es-CO" smtClean="0"/>
              <a:pPr/>
              <a:t>14</a:t>
            </a:fld>
            <a:endParaRPr lang="es-CO" dirty="0"/>
          </a:p>
        </p:txBody>
      </p:sp>
    </p:spTree>
    <p:extLst>
      <p:ext uri="{BB962C8B-B14F-4D97-AF65-F5344CB8AC3E}">
        <p14:creationId xmlns:p14="http://schemas.microsoft.com/office/powerpoint/2010/main" val="31816810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419" b="1" baseline="0" noProof="0" dirty="0">
                <a:latin typeface="Arial" panose="020B0604020202020204" pitchFamily="34" charset="0"/>
                <a:cs typeface="Arial" panose="020B0604020202020204" pitchFamily="34" charset="0"/>
              </a:rPr>
              <a:t>Requerimiento de proteínas en el adulto sano y hospitalizado </a:t>
            </a:r>
          </a:p>
          <a:p>
            <a:r>
              <a:rPr lang="es-419" b="0" baseline="0" noProof="0" dirty="0">
                <a:latin typeface="Arial" panose="020B0604020202020204" pitchFamily="34" charset="0"/>
                <a:cs typeface="Arial" panose="020B0604020202020204" pitchFamily="34" charset="0"/>
              </a:rPr>
              <a:t>La proteína es el macronutriente más importante en la época actual como resultados de diferentes estudios que han observado que una baja ingesta proteica en cualquier etapa de la vida y en especial en el adulto hospitalizado se encuentra asociada a varias enfermedades (agudas o crónicas, emaciación) que incrementan el riesgo de mortalidad.</a:t>
            </a:r>
          </a:p>
          <a:p>
            <a:endParaRPr lang="es-419" baseline="0" noProof="0" dirty="0">
              <a:latin typeface="Arial" panose="020B0604020202020204" pitchFamily="34" charset="0"/>
              <a:cs typeface="Arial" panose="020B0604020202020204" pitchFamily="34" charset="0"/>
            </a:endParaRPr>
          </a:p>
          <a:p>
            <a:r>
              <a:rPr lang="es-419" baseline="0" noProof="0" dirty="0">
                <a:latin typeface="Arial" panose="020B0604020202020204" pitchFamily="34" charset="0"/>
                <a:cs typeface="Arial" panose="020B0604020202020204" pitchFamily="34" charset="0"/>
              </a:rPr>
              <a:t>El requerimiento de la OMS para personas sanas es de 0.8gr/kg incluyendo a </a:t>
            </a:r>
            <a:r>
              <a:rPr lang="es-419" noProof="0" dirty="0">
                <a:latin typeface="Arial" panose="020B0604020202020204" pitchFamily="34" charset="0"/>
                <a:cs typeface="Arial" panose="020B0604020202020204" pitchFamily="34" charset="0"/>
              </a:rPr>
              <a:t>adultos mayores basados en los niveles mínimos de consumo proteico que equilibran las pérdidas corporales de nitrógeno para mantener la masa proteico corporal en personas sanas con actividad física moderada y sin ninguna necesidad especial (crecimiento, reproducción o lactancia), así justifica que es suficiente este valor para mantener un buen estado nutricional y permite síntesis de masa muscular, mantener función inmunológica y formación de hormonas. Algunos expertos no están de acuerdo con este nivel afirmando que este no refleja la verdadera cantidad de aminoácidos absorbidos, por tanto recomiendan aumentar entre 1 a 1.2 gr/kg especialmente en el anciano saludable que por los cambios propios de la edad, la función absortiva se ve afectada. </a:t>
            </a:r>
          </a:p>
          <a:p>
            <a:endParaRPr lang="es-419" noProof="0" dirty="0">
              <a:latin typeface="Arial" panose="020B0604020202020204" pitchFamily="34" charset="0"/>
              <a:cs typeface="Arial" panose="020B0604020202020204" pitchFamily="34" charset="0"/>
            </a:endParaRPr>
          </a:p>
          <a:p>
            <a:r>
              <a:rPr lang="es-419" noProof="0" dirty="0">
                <a:latin typeface="Arial" panose="020B0604020202020204" pitchFamily="34" charset="0"/>
                <a:cs typeface="Arial" panose="020B0604020202020204" pitchFamily="34" charset="0"/>
              </a:rPr>
              <a:t>En estados de enfermedad puede ser beneficioso incrementar la cantidad hasta 1.5 dependiendo del grado de estrés en especial en el grupo de ancianos, beneficios que se convierten en incremento de la masa magra, fuerza y mayor capacidad funcional que aportan a una mejor salud.</a:t>
            </a:r>
          </a:p>
          <a:p>
            <a:r>
              <a:rPr lang="es-419" noProof="0" dirty="0">
                <a:latin typeface="Arial" panose="020B0604020202020204" pitchFamily="34" charset="0"/>
                <a:cs typeface="Arial" panose="020B0604020202020204" pitchFamily="34" charset="0"/>
              </a:rPr>
              <a:t>Otros autores proponen ofrecer entre 25 a 30 gr de proteína de alto valor biológico por comida para estimular la síntesis de proteína muscular esquelética que se ve atenuada en los adultos mayores cuando la ingesta de proteína es menor de 20 gr/comida.</a:t>
            </a:r>
          </a:p>
          <a:p>
            <a:endParaRPr lang="es-ES" dirty="0">
              <a:latin typeface="Arial" panose="020B0604020202020204" pitchFamily="34" charset="0"/>
              <a:cs typeface="Arial" panose="020B0604020202020204" pitchFamily="34" charset="0"/>
            </a:endParaRPr>
          </a:p>
          <a:p>
            <a:endParaRPr lang="es-ES" dirty="0">
              <a:latin typeface="Arial" panose="020B0604020202020204" pitchFamily="34" charset="0"/>
              <a:cs typeface="Arial" panose="020B0604020202020204" pitchFamily="34" charset="0"/>
            </a:endParaRPr>
          </a:p>
          <a:p>
            <a:endParaRPr lang="es-ES" baseline="0" dirty="0">
              <a:latin typeface="Arial" panose="020B0604020202020204" pitchFamily="34" charset="0"/>
              <a:cs typeface="Arial" panose="020B0604020202020204" pitchFamily="34" charset="0"/>
            </a:endParaRPr>
          </a:p>
          <a:p>
            <a:r>
              <a:rPr lang="es-ES" b="1" dirty="0">
                <a:solidFill>
                  <a:srgbClr val="FF0000"/>
                </a:solidFill>
                <a:latin typeface="Arial" panose="020B0604020202020204" pitchFamily="34" charset="0"/>
                <a:cs typeface="Arial" panose="020B0604020202020204" pitchFamily="34" charset="0"/>
              </a:rPr>
              <a:t> </a:t>
            </a:r>
            <a:endParaRPr lang="es-ES" b="1" dirty="0">
              <a:latin typeface="Arial" panose="020B0604020202020204" pitchFamily="34" charset="0"/>
              <a:cs typeface="Arial" panose="020B0604020202020204" pitchFamily="34" charset="0"/>
            </a:endParaRPr>
          </a:p>
        </p:txBody>
      </p:sp>
      <p:sp>
        <p:nvSpPr>
          <p:cNvPr id="4" name="Marcador de número de diapositiva 3"/>
          <p:cNvSpPr>
            <a:spLocks noGrp="1"/>
          </p:cNvSpPr>
          <p:nvPr>
            <p:ph type="sldNum" sz="quarter" idx="10"/>
          </p:nvPr>
        </p:nvSpPr>
        <p:spPr/>
        <p:txBody>
          <a:bodyPr/>
          <a:lstStyle/>
          <a:p>
            <a:fld id="{98F850CA-E5E0-8C40-AC0A-8A2D8EB334D6}" type="slidenum">
              <a:rPr lang="es-ES" smtClean="0"/>
              <a:pPr/>
              <a:t>15</a:t>
            </a:fld>
            <a:endParaRPr lang="es-ES" dirty="0"/>
          </a:p>
        </p:txBody>
      </p:sp>
    </p:spTree>
    <p:extLst>
      <p:ext uri="{BB962C8B-B14F-4D97-AF65-F5344CB8AC3E}">
        <p14:creationId xmlns:p14="http://schemas.microsoft.com/office/powerpoint/2010/main" val="41308738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419" baseline="0" noProof="0" dirty="0"/>
              <a:t>El objetivo de la terapia médica nutricional, es atenuar las pérdidas y mantener la masa magra, esto se logra con un adecuado suministro de proteína, calorías, vitaminas y minerales. </a:t>
            </a:r>
          </a:p>
          <a:p>
            <a:endParaRPr lang="es-419" baseline="0" noProof="0" dirty="0"/>
          </a:p>
          <a:p>
            <a:r>
              <a:rPr lang="es-419" baseline="0" noProof="0" dirty="0"/>
              <a:t>Según ASPEN el requerimiento de proteína en paciente crítico debe ser entre 1.2 a 2 gr /kg si su estado nutricional es normal, con estos aportes es posible lograr cicatrización de heridas, síntesis de proteínas viscerales y función inmunológica. El paciente critico está expuesto a múltiples infecciones y desgaste muscular. </a:t>
            </a:r>
          </a:p>
          <a:p>
            <a:endParaRPr lang="es-419" baseline="0" noProof="0" dirty="0"/>
          </a:p>
          <a:p>
            <a:r>
              <a:rPr lang="es-419" baseline="0" noProof="0" dirty="0"/>
              <a:t>En caso de desnutrición, se debe suministrar un aporte proteico de 2 gr/kg de peso actual, en paciente obeso con IMC 30-40 se recomienda 2 – 2.5 gr/kg de peso saludable, y si el IMC &gt; 40: recomiendan más de 2.5 gr/kg de peso saludable para lograr un balance nitrogenado positivo ya que el paciente obeso tiene una mayor cantidad de masa metabólicamente activa.</a:t>
            </a:r>
          </a:p>
          <a:p>
            <a:endParaRPr lang="es-419" baseline="0" noProof="0" dirty="0"/>
          </a:p>
          <a:p>
            <a:r>
              <a:rPr lang="es-419" baseline="0" noProof="0" dirty="0"/>
              <a:t>Los últimos estudios arrojan evidencia que durante la fase aguda del paciente crítico no se recomienda suministrar aportes altos de proteína porque inhibe la autofagia e incrementa el riesgo de mortalidad. </a:t>
            </a:r>
          </a:p>
          <a:p>
            <a:endParaRPr lang="es-ES" baseline="0" dirty="0"/>
          </a:p>
          <a:p>
            <a:r>
              <a:rPr lang="es-ES" b="1" dirty="0">
                <a:solidFill>
                  <a:srgbClr val="FF0000"/>
                </a:solidFill>
              </a:rPr>
              <a:t> </a:t>
            </a:r>
            <a:endParaRPr lang="es-ES" b="1" dirty="0"/>
          </a:p>
        </p:txBody>
      </p:sp>
      <p:sp>
        <p:nvSpPr>
          <p:cNvPr id="4" name="Marcador de número de diapositiva 3"/>
          <p:cNvSpPr>
            <a:spLocks noGrp="1"/>
          </p:cNvSpPr>
          <p:nvPr>
            <p:ph type="sldNum" sz="quarter" idx="10"/>
          </p:nvPr>
        </p:nvSpPr>
        <p:spPr/>
        <p:txBody>
          <a:bodyPr/>
          <a:lstStyle/>
          <a:p>
            <a:fld id="{98F850CA-E5E0-8C40-AC0A-8A2D8EB334D6}" type="slidenum">
              <a:rPr lang="es-ES" smtClean="0"/>
              <a:pPr/>
              <a:t>16</a:t>
            </a:fld>
            <a:endParaRPr lang="es-ES" dirty="0"/>
          </a:p>
        </p:txBody>
      </p:sp>
    </p:spTree>
    <p:extLst>
      <p:ext uri="{BB962C8B-B14F-4D97-AF65-F5344CB8AC3E}">
        <p14:creationId xmlns:p14="http://schemas.microsoft.com/office/powerpoint/2010/main" val="88333779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eaLnBrk="1" hangingPunct="1"/>
            <a:r>
              <a:rPr lang="es-419" altLang="es-CO" noProof="0" dirty="0"/>
              <a:t>Los carbohidratos son la principal fuente de energía para el cerebro; en estado de ayuno una de las fuentes de glucosa son los aminoácidos del músculo esquelético, a través de la gluconeogénesis, por lo cual se debe suministrar una mínima cantidad de dextrosa lo más pronto posible para frenar esta vía metabólica y evitar el compromiso del estado nutricional del paciente.</a:t>
            </a:r>
          </a:p>
          <a:p>
            <a:pPr eaLnBrk="1" hangingPunct="1"/>
            <a:endParaRPr lang="es-419" altLang="es-CO" noProof="0" dirty="0"/>
          </a:p>
          <a:p>
            <a:pPr eaLnBrk="1" hangingPunct="1"/>
            <a:r>
              <a:rPr lang="es-419" altLang="es-CO" noProof="0" dirty="0"/>
              <a:t>Cada gramo de carbohidratos aporta 4 kcal,  la glucosa 3.4 kcal. La tasa de oxidación es de 5 mg/kg/min.</a:t>
            </a:r>
          </a:p>
          <a:p>
            <a:pPr eaLnBrk="1" hangingPunct="1"/>
            <a:endParaRPr lang="es-419" altLang="es-CO" noProof="0" dirty="0"/>
          </a:p>
          <a:p>
            <a:pPr eaLnBrk="1" hangingPunct="1"/>
            <a:r>
              <a:rPr lang="es-419" altLang="es-CO" noProof="0" dirty="0"/>
              <a:t>La OMS recomienda suministrar entre el 50 al 60% de las calorías totales requeridas con un aporte máximo del 10% en azúcares simples.  </a:t>
            </a:r>
            <a:endParaRPr lang="es-419" sz="1200" kern="1200" noProof="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s-419" sz="1200" kern="1200" noProof="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s-419" sz="1200" kern="1200" noProof="0" dirty="0">
                <a:solidFill>
                  <a:schemeClr val="tx1"/>
                </a:solidFill>
                <a:effectLst/>
                <a:latin typeface="+mn-lt"/>
                <a:ea typeface="+mn-ea"/>
                <a:cs typeface="+mn-cs"/>
              </a:rPr>
              <a:t>Los ácidos grasos suministran 9 Kcal /gr. Ellos tienen la capacidad de almacenar y utilizar grandes cantidades de grasa, que permite que el individuo sobreviva a un ayuno prolongado. Algunos depósitos de grasa no se utilizan de forma eficaz durante el ayuno y se consideran como </a:t>
            </a:r>
            <a:r>
              <a:rPr lang="es-419" sz="1200" i="1" kern="1200" noProof="0" dirty="0">
                <a:solidFill>
                  <a:schemeClr val="tx1"/>
                </a:solidFill>
                <a:effectLst/>
                <a:latin typeface="+mn-lt"/>
                <a:ea typeface="+mn-ea"/>
                <a:cs typeface="+mn-cs"/>
              </a:rPr>
              <a:t>grasa estructural</a:t>
            </a:r>
            <a:r>
              <a:rPr lang="es-419" sz="1200" kern="1200" noProof="0" dirty="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s-419" sz="1200" kern="1200" noProof="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s-419" sz="1200" kern="1200" noProof="0" dirty="0">
                <a:solidFill>
                  <a:schemeClr val="tx1"/>
                </a:solidFill>
                <a:effectLst/>
                <a:latin typeface="+mn-lt"/>
                <a:ea typeface="+mn-ea"/>
                <a:cs typeface="+mn-cs"/>
              </a:rPr>
              <a:t>La importancia clínica de los ácidos grasos polinsaturados, radica en el aporte de ácidos grasos esenciales, los cuales se requieren para evitar deficiencias ya que el organismo no los puede producir. Los principales ácidos grasos esenciales son el alfa- linolénico con un aporte del 0.5% y el linoleico con el 2.5 % de las calorías totales.</a:t>
            </a:r>
          </a:p>
          <a:p>
            <a:pPr marL="0" marR="0" lvl="0" indent="0" algn="l" defTabSz="914400" rtl="0" eaLnBrk="1" fontAlgn="auto" latinLnBrk="0" hangingPunct="1">
              <a:lnSpc>
                <a:spcPct val="100000"/>
              </a:lnSpc>
              <a:spcBef>
                <a:spcPts val="0"/>
              </a:spcBef>
              <a:spcAft>
                <a:spcPts val="0"/>
              </a:spcAft>
              <a:buClrTx/>
              <a:buSzTx/>
              <a:buFontTx/>
              <a:buNone/>
              <a:tabLst/>
              <a:defRPr/>
            </a:pPr>
            <a:r>
              <a:rPr lang="es-419" sz="1200" kern="1200" noProof="0" dirty="0">
                <a:solidFill>
                  <a:schemeClr val="tx1"/>
                </a:solidFill>
                <a:effectLst/>
                <a:latin typeface="+mn-lt"/>
                <a:ea typeface="+mn-ea"/>
                <a:cs typeface="+mn-cs"/>
              </a:rPr>
              <a:t>Los ácidos grasos pueden ser saturados, poliinsaturados y </a:t>
            </a:r>
            <a:r>
              <a:rPr lang="es-419" sz="1200" kern="1200" noProof="0" dirty="0" err="1">
                <a:solidFill>
                  <a:schemeClr val="tx1"/>
                </a:solidFill>
                <a:effectLst/>
                <a:latin typeface="+mn-lt"/>
                <a:ea typeface="+mn-ea"/>
                <a:cs typeface="+mn-cs"/>
              </a:rPr>
              <a:t>monosaturados</a:t>
            </a:r>
            <a:r>
              <a:rPr lang="es-419" sz="1200" kern="1200" noProof="0" dirty="0">
                <a:solidFill>
                  <a:schemeClr val="tx1"/>
                </a:solidFill>
                <a:effectLst/>
                <a:latin typeface="+mn-lt"/>
                <a:ea typeface="+mn-ea"/>
                <a:cs typeface="+mn-cs"/>
              </a:rPr>
              <a:t>, con un mayor aporte de </a:t>
            </a:r>
            <a:r>
              <a:rPr lang="es-419" sz="1200" kern="1200" noProof="0" dirty="0" err="1">
                <a:solidFill>
                  <a:schemeClr val="tx1"/>
                </a:solidFill>
                <a:effectLst/>
                <a:latin typeface="+mn-lt"/>
                <a:ea typeface="+mn-ea"/>
                <a:cs typeface="+mn-cs"/>
              </a:rPr>
              <a:t>monosaturados</a:t>
            </a:r>
            <a:r>
              <a:rPr lang="es-419" sz="1200" kern="1200" noProof="0" dirty="0">
                <a:solidFill>
                  <a:schemeClr val="tx1"/>
                </a:solidFill>
                <a:effectLst/>
                <a:latin typeface="+mn-lt"/>
                <a:ea typeface="+mn-ea"/>
                <a:cs typeface="+mn-cs"/>
              </a:rPr>
              <a:t> y poliinsaturados. Los ácidos grasos saturados incrementan el riesgo cardiovascular por lo que se recomienda limitar su ingesta a menos del 7-10%. Los ácidos grasos polinsaturados son importantes por los aportes de ácidos grasos esenciales, pero su ingesta en grandes cantidades compromete la función inmune por ser proinflamatorios.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s-419" sz="1200" kern="1200" noProof="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s-419" sz="1200" kern="1200" noProof="0" dirty="0">
                <a:solidFill>
                  <a:schemeClr val="tx1"/>
                </a:solidFill>
                <a:effectLst/>
                <a:latin typeface="+mn-lt"/>
                <a:ea typeface="+mn-ea"/>
                <a:cs typeface="+mn-cs"/>
              </a:rPr>
              <a:t>Los  ácidos grasos son de interés para la digestión, absorción y transporte de las vitaminas liposolubles y de fotoquímicos, como los carotenoides y los licopenos.</a:t>
            </a:r>
          </a:p>
          <a:p>
            <a:pPr marL="0" marR="0" lvl="0" indent="0" algn="l" defTabSz="914400" rtl="0" eaLnBrk="1" fontAlgn="auto" latinLnBrk="0" hangingPunct="1">
              <a:lnSpc>
                <a:spcPct val="100000"/>
              </a:lnSpc>
              <a:spcBef>
                <a:spcPts val="0"/>
              </a:spcBef>
              <a:spcAft>
                <a:spcPts val="0"/>
              </a:spcAft>
              <a:buClrTx/>
              <a:buSzTx/>
              <a:buFontTx/>
              <a:buNone/>
              <a:tabLst/>
              <a:defRPr/>
            </a:pPr>
            <a:r>
              <a:rPr lang="es-419" sz="1200" kern="1200" noProof="0" dirty="0">
                <a:solidFill>
                  <a:schemeClr val="tx1"/>
                </a:solidFill>
                <a:effectLst/>
                <a:latin typeface="+mn-lt"/>
                <a:ea typeface="+mn-ea"/>
                <a:cs typeface="+mn-cs"/>
              </a:rPr>
              <a:t>La grasa de la dieta disminuye las secreciones gástricas, el vaciado gástrico y estimula el flujo biliar y pancreático, facilitando el proceso de la digestión. </a:t>
            </a:r>
            <a:endParaRPr lang="es-419" noProof="0" dirty="0"/>
          </a:p>
          <a:p>
            <a:pPr marL="0" marR="0" lvl="0" indent="0" algn="l" defTabSz="914400" rtl="0" eaLnBrk="1" fontAlgn="auto" latinLnBrk="0" hangingPunct="1">
              <a:lnSpc>
                <a:spcPct val="100000"/>
              </a:lnSpc>
              <a:spcBef>
                <a:spcPts val="0"/>
              </a:spcBef>
              <a:spcAft>
                <a:spcPts val="0"/>
              </a:spcAft>
              <a:buClrTx/>
              <a:buSzTx/>
              <a:buFontTx/>
              <a:buNone/>
              <a:tabLst/>
              <a:defRPr/>
            </a:pPr>
            <a:r>
              <a:rPr lang="es-419" sz="1200" kern="1200" noProof="0" dirty="0">
                <a:solidFill>
                  <a:schemeClr val="tx1"/>
                </a:solidFill>
                <a:effectLst/>
                <a:latin typeface="+mn-lt"/>
                <a:ea typeface="+mn-ea"/>
                <a:cs typeface="+mn-cs"/>
              </a:rPr>
              <a:t> </a:t>
            </a:r>
            <a:endParaRPr lang="es-419" noProof="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s-CO" dirty="0"/>
          </a:p>
          <a:p>
            <a:endParaRPr lang="es-CO" dirty="0"/>
          </a:p>
        </p:txBody>
      </p:sp>
      <p:sp>
        <p:nvSpPr>
          <p:cNvPr id="4" name="Marcador de número de diapositiva 3"/>
          <p:cNvSpPr>
            <a:spLocks noGrp="1"/>
          </p:cNvSpPr>
          <p:nvPr>
            <p:ph type="sldNum" sz="quarter" idx="5"/>
          </p:nvPr>
        </p:nvSpPr>
        <p:spPr/>
        <p:txBody>
          <a:bodyPr/>
          <a:lstStyle/>
          <a:p>
            <a:fld id="{10F47A1F-733B-4A3C-9F3C-FEE4C91C2A61}" type="slidenum">
              <a:rPr lang="es-CO" smtClean="0"/>
              <a:pPr/>
              <a:t>17</a:t>
            </a:fld>
            <a:endParaRPr lang="es-CO" dirty="0"/>
          </a:p>
        </p:txBody>
      </p:sp>
    </p:spTree>
    <p:extLst>
      <p:ext uri="{BB962C8B-B14F-4D97-AF65-F5344CB8AC3E}">
        <p14:creationId xmlns:p14="http://schemas.microsoft.com/office/powerpoint/2010/main" val="126705412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CO" dirty="0"/>
          </a:p>
          <a:p>
            <a:r>
              <a:rPr lang="es-CO" noProof="0" dirty="0"/>
              <a:t>La fibra es importante en la alimentación por la capacidad que tiene para producir ácidos grasos de cadena corta (Acético, propionato y butirato) por acción de las bacterias intestinales, que se convierten en fuente de energía del enterocito. Se recomienda un consumo mayor de 25 gramos para lograr efectos positivos sobre el intestino.</a:t>
            </a:r>
          </a:p>
          <a:p>
            <a:endParaRPr lang="es-CO" noProof="0" dirty="0"/>
          </a:p>
          <a:p>
            <a:r>
              <a:rPr lang="es-CO" noProof="0" dirty="0"/>
              <a:t>Contribuye a mantener la función de la barrera intestinal previniendo la translocación bacteriana.</a:t>
            </a:r>
          </a:p>
          <a:p>
            <a:endParaRPr lang="es-CO" noProof="0" dirty="0"/>
          </a:p>
          <a:p>
            <a:r>
              <a:rPr lang="es-CO" noProof="0" dirty="0"/>
              <a:t>Tiene efecto prebiótico ayudando a restaurar la flora intestinal, considerándose un factor protector contra las bacterias oportunistas disminuyendo el riesgo de infecciones. </a:t>
            </a:r>
          </a:p>
          <a:p>
            <a:endParaRPr lang="es-CO" noProof="0" dirty="0"/>
          </a:p>
          <a:p>
            <a:r>
              <a:rPr lang="es-CO" noProof="0" dirty="0"/>
              <a:t>Existen dos tipos de fibra: soluble o fermentable, e insoluble o parcialmente fermentable. Las dos tiene efecto sobre la absorción intestinal de líquidos.</a:t>
            </a:r>
          </a:p>
        </p:txBody>
      </p:sp>
      <p:sp>
        <p:nvSpPr>
          <p:cNvPr id="4" name="Marcador de número de diapositiva 3"/>
          <p:cNvSpPr>
            <a:spLocks noGrp="1"/>
          </p:cNvSpPr>
          <p:nvPr>
            <p:ph type="sldNum" sz="quarter" idx="5"/>
          </p:nvPr>
        </p:nvSpPr>
        <p:spPr/>
        <p:txBody>
          <a:bodyPr/>
          <a:lstStyle/>
          <a:p>
            <a:fld id="{10F47A1F-733B-4A3C-9F3C-FEE4C91C2A61}" type="slidenum">
              <a:rPr lang="es-CO" smtClean="0"/>
              <a:pPr/>
              <a:t>18</a:t>
            </a:fld>
            <a:endParaRPr lang="es-CO" dirty="0"/>
          </a:p>
        </p:txBody>
      </p:sp>
    </p:spTree>
    <p:extLst>
      <p:ext uri="{BB962C8B-B14F-4D97-AF65-F5344CB8AC3E}">
        <p14:creationId xmlns:p14="http://schemas.microsoft.com/office/powerpoint/2010/main" val="421021685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Marcador de imagen de diapositiva 1">
            <a:extLst>
              <a:ext uri="{FF2B5EF4-FFF2-40B4-BE49-F238E27FC236}">
                <a16:creationId xmlns:a16="http://schemas.microsoft.com/office/drawing/2014/main" id="{2891C3F7-8A59-4C12-B559-9D84A61085FE}"/>
              </a:ext>
            </a:extLst>
          </p:cNvPr>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5059" name="Marcador de notas 2">
            <a:extLst>
              <a:ext uri="{FF2B5EF4-FFF2-40B4-BE49-F238E27FC236}">
                <a16:creationId xmlns:a16="http://schemas.microsoft.com/office/drawing/2014/main" id="{3052E576-4338-47C4-9A3F-3CDDA1BD8912}"/>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s-419" altLang="es-CO" noProof="0" dirty="0"/>
              <a:t>Se pueden obtener los requerimientos de líquidos multiplicando el peso por 30 ml/kg de peso real o 1 ml/kcal ingerida o por SC multiplicando 1500 ml x m</a:t>
            </a:r>
            <a:r>
              <a:rPr lang="es-419" altLang="es-CO" baseline="30000" noProof="0" dirty="0"/>
              <a:t>2 de </a:t>
            </a:r>
            <a:r>
              <a:rPr lang="es-419" altLang="es-CO" baseline="0" noProof="0" dirty="0"/>
              <a:t>SC.</a:t>
            </a:r>
          </a:p>
          <a:p>
            <a:pPr eaLnBrk="1" hangingPunct="1"/>
            <a:endParaRPr lang="es-419" altLang="es-CO" baseline="0" noProof="0" dirty="0"/>
          </a:p>
          <a:p>
            <a:pPr eaLnBrk="1" hangingPunct="1"/>
            <a:r>
              <a:rPr lang="es-419" altLang="es-CO" noProof="0" dirty="0"/>
              <a:t>Existen varios factores que incrementan las necesidades de líquidos como son la transpiración aumentada, fiebre corporal, frecuencia respiratoria ( FR), diarrea, vómito, drenajes gastrointestinales y deshidratación. </a:t>
            </a:r>
          </a:p>
          <a:p>
            <a:pPr eaLnBrk="1" hangingPunct="1"/>
            <a:endParaRPr lang="es-419" altLang="es-CO" noProof="0" dirty="0"/>
          </a:p>
          <a:p>
            <a:pPr eaLnBrk="1" hangingPunct="1"/>
            <a:r>
              <a:rPr lang="es-419" altLang="es-CO" noProof="0" dirty="0"/>
              <a:t>Se recomienda aumentar 150-200 ml por cada grado de temperatura &gt; 37º ó 15-30 ml agua por cada 100 Kcal en temperaturas por encima de 38º C.</a:t>
            </a:r>
          </a:p>
          <a:p>
            <a:pPr eaLnBrk="1" hangingPunct="1"/>
            <a:endParaRPr lang="es-419" altLang="es-CO" noProof="0" dirty="0"/>
          </a:p>
          <a:p>
            <a:pPr eaLnBrk="1" hangingPunct="1"/>
            <a:r>
              <a:rPr lang="es-419" altLang="es-CO" noProof="0" dirty="0"/>
              <a:t>Hay condiciones que requieren controlar volumen de líquidos como: IR, EPOC, ICC</a:t>
            </a:r>
          </a:p>
          <a:p>
            <a:pPr eaLnBrk="1" hangingPunct="1"/>
            <a:r>
              <a:rPr lang="es-419" altLang="es-CO" noProof="0" dirty="0"/>
              <a:t>En ancianos se debe vigilar el estado de hidratación especialmente cuando su ingesta esta disminuida. </a:t>
            </a:r>
          </a:p>
        </p:txBody>
      </p:sp>
      <p:sp>
        <p:nvSpPr>
          <p:cNvPr id="45060" name="Marcador de número de diapositiva 3">
            <a:extLst>
              <a:ext uri="{FF2B5EF4-FFF2-40B4-BE49-F238E27FC236}">
                <a16:creationId xmlns:a16="http://schemas.microsoft.com/office/drawing/2014/main" id="{10DB0BDA-9075-41E3-BB11-9493011F80BD}"/>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2C97DBEF-9371-4451-94AD-F135B9D1D5FE}" type="slidenum">
              <a:rPr lang="es-ES" altLang="es-CO" sz="1200">
                <a:latin typeface="Calibri" panose="020F0502020204030204" pitchFamily="34" charset="0"/>
              </a:rPr>
              <a:pPr eaLnBrk="1" hangingPunct="1"/>
              <a:t>19</a:t>
            </a:fld>
            <a:endParaRPr lang="es-ES" altLang="es-CO" sz="1200" dirty="0">
              <a:latin typeface="Calibri" panose="020F0502020204030204" pitchFamily="34" charset="0"/>
            </a:endParaRPr>
          </a:p>
        </p:txBody>
      </p:sp>
    </p:spTree>
    <p:extLst>
      <p:ext uri="{BB962C8B-B14F-4D97-AF65-F5344CB8AC3E}">
        <p14:creationId xmlns:p14="http://schemas.microsoft.com/office/powerpoint/2010/main" val="38805659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marL="171450" lvl="0" indent="-171450" algn="just">
              <a:buFont typeface="Arial" panose="020B0604020202020204" pitchFamily="34" charset="0"/>
              <a:buChar char="•"/>
            </a:pPr>
            <a:r>
              <a:rPr lang="es-419" sz="1200" kern="1200" noProof="0" dirty="0">
                <a:solidFill>
                  <a:schemeClr val="tx1"/>
                </a:solidFill>
                <a:latin typeface="Arial" panose="020B0604020202020204" pitchFamily="34" charset="0"/>
                <a:ea typeface="+mn-ea"/>
                <a:cs typeface="Arial" panose="020B0604020202020204" pitchFamily="34" charset="0"/>
              </a:rPr>
              <a:t>Definir los componentes del gasto energético de un individuo.</a:t>
            </a:r>
          </a:p>
          <a:p>
            <a:pPr marL="171450" lvl="0" indent="-171450" algn="just">
              <a:buFont typeface="Arial" panose="020B0604020202020204" pitchFamily="34" charset="0"/>
              <a:buChar char="•"/>
            </a:pPr>
            <a:r>
              <a:rPr lang="es-419" sz="1200" kern="1200" noProof="0" dirty="0">
                <a:solidFill>
                  <a:schemeClr val="tx1"/>
                </a:solidFill>
                <a:latin typeface="Arial" panose="020B0604020202020204" pitchFamily="34" charset="0"/>
                <a:ea typeface="+mn-ea"/>
                <a:cs typeface="Arial" panose="020B0604020202020204" pitchFamily="34" charset="0"/>
              </a:rPr>
              <a:t>Establecer los cambios metabólicos que determinan los requerimientos nutricionales en el individuo enfermo.</a:t>
            </a:r>
          </a:p>
          <a:p>
            <a:pPr marL="171450" lvl="0" indent="-171450" algn="just">
              <a:buFont typeface="Arial" panose="020B0604020202020204" pitchFamily="34" charset="0"/>
              <a:buChar char="•"/>
            </a:pPr>
            <a:r>
              <a:rPr lang="es-419" sz="1200" kern="1200" noProof="0" dirty="0">
                <a:solidFill>
                  <a:schemeClr val="tx1"/>
                </a:solidFill>
                <a:latin typeface="Arial" panose="020B0604020202020204" pitchFamily="34" charset="0"/>
                <a:ea typeface="+mn-ea"/>
                <a:cs typeface="Arial" panose="020B0604020202020204" pitchFamily="34" charset="0"/>
              </a:rPr>
              <a:t>Aplicar las diferentes formulas de estimación de requerimientos energéticos.</a:t>
            </a:r>
          </a:p>
          <a:p>
            <a:pPr marL="171450" lvl="0" indent="-171450" algn="just">
              <a:buFont typeface="Arial" panose="020B0604020202020204" pitchFamily="34" charset="0"/>
              <a:buChar char="•"/>
            </a:pPr>
            <a:r>
              <a:rPr lang="es-419" sz="1200" kern="1200" noProof="0" dirty="0">
                <a:solidFill>
                  <a:schemeClr val="tx1"/>
                </a:solidFill>
                <a:latin typeface="Arial" panose="020B0604020202020204" pitchFamily="34" charset="0"/>
                <a:ea typeface="+mn-ea"/>
                <a:cs typeface="Arial" panose="020B0604020202020204" pitchFamily="34" charset="0"/>
              </a:rPr>
              <a:t>Establecer los factores que afectan los requerimientos de micro nutrientes y nutrientes condicionalmente esenciales según condición clínica o patológicas</a:t>
            </a:r>
          </a:p>
          <a:p>
            <a:endParaRPr lang="es-CO" dirty="0"/>
          </a:p>
        </p:txBody>
      </p:sp>
      <p:sp>
        <p:nvSpPr>
          <p:cNvPr id="4" name="3 Marcador de número de diapositiva"/>
          <p:cNvSpPr>
            <a:spLocks noGrp="1"/>
          </p:cNvSpPr>
          <p:nvPr>
            <p:ph type="sldNum" sz="quarter" idx="10"/>
          </p:nvPr>
        </p:nvSpPr>
        <p:spPr/>
        <p:txBody>
          <a:bodyPr/>
          <a:lstStyle/>
          <a:p>
            <a:fld id="{10F47A1F-733B-4A3C-9F3C-FEE4C91C2A61}" type="slidenum">
              <a:rPr lang="es-CO" smtClean="0"/>
              <a:pPr/>
              <a:t>2</a:t>
            </a:fld>
            <a:endParaRPr lang="es-CO" dirty="0"/>
          </a:p>
        </p:txBody>
      </p:sp>
    </p:spTree>
    <p:extLst>
      <p:ext uri="{BB962C8B-B14F-4D97-AF65-F5344CB8AC3E}">
        <p14:creationId xmlns:p14="http://schemas.microsoft.com/office/powerpoint/2010/main" val="85251404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O" noProof="0" dirty="0"/>
              <a:t>Algunas recomendaciones de nutrientes son iguales para el adulto y el adulto mayor. </a:t>
            </a:r>
          </a:p>
          <a:p>
            <a:r>
              <a:rPr lang="es-CO" noProof="0" dirty="0"/>
              <a:t>Se recomienda que el potasio en la alimentación se suministre entre 4700 mg. La tiamina importante en la regulación energética, a través de la tiamina pirofosfato. La deficiencia produce alteraciones neurológicas graves.</a:t>
            </a:r>
          </a:p>
          <a:p>
            <a:r>
              <a:rPr lang="es-CO" noProof="0" dirty="0"/>
              <a:t>Las necesidades de las vitaminas del complejo B dependen en gran parte del consumo de carbohidratos.</a:t>
            </a:r>
          </a:p>
        </p:txBody>
      </p:sp>
      <p:sp>
        <p:nvSpPr>
          <p:cNvPr id="4" name="Marcador de número de diapositiva 3"/>
          <p:cNvSpPr>
            <a:spLocks noGrp="1"/>
          </p:cNvSpPr>
          <p:nvPr>
            <p:ph type="sldNum" sz="quarter" idx="5"/>
          </p:nvPr>
        </p:nvSpPr>
        <p:spPr/>
        <p:txBody>
          <a:bodyPr/>
          <a:lstStyle/>
          <a:p>
            <a:fld id="{10F47A1F-733B-4A3C-9F3C-FEE4C91C2A61}" type="slidenum">
              <a:rPr lang="es-CO" smtClean="0"/>
              <a:pPr/>
              <a:t>20</a:t>
            </a:fld>
            <a:endParaRPr lang="es-CO" dirty="0"/>
          </a:p>
        </p:txBody>
      </p:sp>
    </p:spTree>
    <p:extLst>
      <p:ext uri="{BB962C8B-B14F-4D97-AF65-F5344CB8AC3E}">
        <p14:creationId xmlns:p14="http://schemas.microsoft.com/office/powerpoint/2010/main" val="23712527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171450" indent="-171450">
              <a:buFont typeface="Arial" panose="020B0604020202020204" pitchFamily="34" charset="0"/>
              <a:buChar char="•"/>
            </a:pPr>
            <a:r>
              <a:rPr lang="es-CO" noProof="0" dirty="0"/>
              <a:t>El adulto mayor presenta cambios físicos, psíquicos y sociales por el proceso del envejecimiento ocasionando la presencia de enfermedades, favoreciendo la hiporexia, problemas en la digestión, absorción y utilización de nutrientes, que llevan al individuo a un deficiente consumo de alimentos con alta probabilidad de deficiencias de vitaminas y minerales que lo expone a una susceptibilidad mayor a las infecciones, incrementando las necesidades de vitaminas y minerales en este grupo de personas. Un ejemplo es el déficit de zinc que produce pérdida del sentido del gusto.</a:t>
            </a:r>
          </a:p>
          <a:p>
            <a:pPr marL="171450" indent="-171450">
              <a:buFont typeface="Arial" panose="020B0604020202020204" pitchFamily="34" charset="0"/>
              <a:buChar char="•"/>
            </a:pPr>
            <a:r>
              <a:rPr lang="es-CO" noProof="0" dirty="0"/>
              <a:t>El consumo de calcio se disminuye por la ingesta insuficiente de leche, por la intolerancia a la lactosa que se presenta en estas edades, adicional a la deficiencia de vitamina D que se observa en estos pacientes y el riesgo de fracturas se incrementa.</a:t>
            </a:r>
          </a:p>
          <a:p>
            <a:pPr marL="171450" indent="-171450">
              <a:buFont typeface="Arial" panose="020B0604020202020204" pitchFamily="34" charset="0"/>
              <a:buChar char="•"/>
            </a:pPr>
            <a:r>
              <a:rPr lang="es-CO" noProof="0" dirty="0"/>
              <a:t>El hierro es otro mineral que se puede observar deficiente en el adulto mayor por la menor absorción de hierro no </a:t>
            </a:r>
            <a:r>
              <a:rPr lang="es-CO" noProof="0" dirty="0" err="1"/>
              <a:t>hem</a:t>
            </a:r>
            <a:r>
              <a:rPr lang="es-CO" noProof="0" dirty="0"/>
              <a:t> por la aclorhidria en gastritis. La activación de la vitamina B12 igualmente se ve afectada siendo un factor para la presencia de neuropatía periférica. </a:t>
            </a:r>
          </a:p>
          <a:p>
            <a:pPr marL="171450" indent="-171450">
              <a:buFont typeface="Arial" panose="020B0604020202020204" pitchFamily="34" charset="0"/>
              <a:buChar char="•"/>
            </a:pPr>
            <a:r>
              <a:rPr lang="es-CO" noProof="0" dirty="0"/>
              <a:t>Aspectos como el consumo de fármacos, alcohol y tabaquismo, comprometen la biodisponibilidad de micronutrientes especialmente de las vitaminas del complejo B. </a:t>
            </a:r>
          </a:p>
          <a:p>
            <a:pPr marL="171450" indent="-171450">
              <a:buFont typeface="Arial" panose="020B0604020202020204" pitchFamily="34" charset="0"/>
              <a:buChar char="•"/>
            </a:pPr>
            <a:r>
              <a:rPr lang="es-CO" noProof="0" dirty="0"/>
              <a:t>La gastritis atrófica impide la absorción de vitamina B12. </a:t>
            </a:r>
          </a:p>
          <a:p>
            <a:pPr marL="171450" indent="-171450">
              <a:buFont typeface="Arial" panose="020B0604020202020204" pitchFamily="34" charset="0"/>
              <a:buChar char="•"/>
            </a:pPr>
            <a:r>
              <a:rPr lang="es-CO" noProof="0" dirty="0"/>
              <a:t>La deficiencia de vitamina C se ha asociado a enfermedad coronaria, deficiente proceso de cicatrización entre otras.</a:t>
            </a:r>
          </a:p>
          <a:p>
            <a:pPr marL="171450" indent="-171450">
              <a:buFont typeface="Arial" panose="020B0604020202020204" pitchFamily="34" charset="0"/>
              <a:buChar char="•"/>
            </a:pPr>
            <a:r>
              <a:rPr lang="es-CO" noProof="0" dirty="0"/>
              <a:t>Se ha observado en este grupo de pacientes que la suplementación de vitamina C y E disminuye la opacidad del cristalino del ojo. </a:t>
            </a:r>
            <a:endParaRPr lang="es-CO" dirty="0"/>
          </a:p>
        </p:txBody>
      </p:sp>
      <p:sp>
        <p:nvSpPr>
          <p:cNvPr id="4" name="Marcador de número de diapositiva 3"/>
          <p:cNvSpPr>
            <a:spLocks noGrp="1"/>
          </p:cNvSpPr>
          <p:nvPr>
            <p:ph type="sldNum" sz="quarter" idx="5"/>
          </p:nvPr>
        </p:nvSpPr>
        <p:spPr/>
        <p:txBody>
          <a:bodyPr/>
          <a:lstStyle/>
          <a:p>
            <a:fld id="{10F47A1F-733B-4A3C-9F3C-FEE4C91C2A61}" type="slidenum">
              <a:rPr lang="es-CO" smtClean="0"/>
              <a:pPr/>
              <a:t>21</a:t>
            </a:fld>
            <a:endParaRPr lang="es-CO" dirty="0"/>
          </a:p>
        </p:txBody>
      </p:sp>
    </p:spTree>
    <p:extLst>
      <p:ext uri="{BB962C8B-B14F-4D97-AF65-F5344CB8AC3E}">
        <p14:creationId xmlns:p14="http://schemas.microsoft.com/office/powerpoint/2010/main" val="352368622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171450" indent="-171450">
              <a:buFont typeface="Arial" panose="020B0604020202020204" pitchFamily="34" charset="0"/>
              <a:buChar char="•"/>
            </a:pPr>
            <a:r>
              <a:rPr lang="es-CO" noProof="0" dirty="0"/>
              <a:t>Las vitaminas liposolubles juegan un papel importante  en todas las etapas de la vida, pero la deficiencia en el adulto mayor se debe prevenir porque puede resultar en enfermedades crónicas.</a:t>
            </a:r>
          </a:p>
          <a:p>
            <a:pPr marL="171450" indent="-171450">
              <a:buFont typeface="Arial" panose="020B0604020202020204" pitchFamily="34" charset="0"/>
              <a:buChar char="•"/>
            </a:pPr>
            <a:r>
              <a:rPr lang="es-CO" noProof="0" dirty="0"/>
              <a:t>La vitamina D se ve afectada por la menor eficacia en la síntesis cutánea a los rayos solares, siendo esta deficiencia una de las más frecuentes en el adulto mayor.</a:t>
            </a:r>
          </a:p>
          <a:p>
            <a:pPr marL="171450" indent="-171450">
              <a:buFont typeface="Arial" panose="020B0604020202020204" pitchFamily="34" charset="0"/>
              <a:buChar char="•"/>
            </a:pPr>
            <a:r>
              <a:rPr lang="es-CO" noProof="0" dirty="0"/>
              <a:t>La deficiencia de vitamina A está relacionada con la aparición de algunas enfermedades crónicas.</a:t>
            </a:r>
          </a:p>
          <a:p>
            <a:pPr marL="171450" indent="-171450">
              <a:buFont typeface="Arial" panose="020B0604020202020204" pitchFamily="34" charset="0"/>
              <a:buChar char="•"/>
            </a:pPr>
            <a:r>
              <a:rPr lang="es-CO" noProof="0" dirty="0"/>
              <a:t>La vitamina E protege la célula frente al envejecimiento al mantener la estructura de la membrana celular. </a:t>
            </a:r>
          </a:p>
          <a:p>
            <a:pPr marL="171450" indent="-171450">
              <a:buFont typeface="Arial" panose="020B0604020202020204" pitchFamily="34" charset="0"/>
              <a:buChar char="•"/>
            </a:pPr>
            <a:r>
              <a:rPr lang="es-CO" noProof="0" dirty="0"/>
              <a:t>Se ha relacionado la deficiencia de vitamina K con menor densidad ósea cuando se presentan hemorragias.</a:t>
            </a:r>
          </a:p>
          <a:p>
            <a:endParaRPr lang="es-CO" dirty="0"/>
          </a:p>
        </p:txBody>
      </p:sp>
      <p:sp>
        <p:nvSpPr>
          <p:cNvPr id="4" name="Marcador de número de diapositiva 3"/>
          <p:cNvSpPr>
            <a:spLocks noGrp="1"/>
          </p:cNvSpPr>
          <p:nvPr>
            <p:ph type="sldNum" sz="quarter" idx="5"/>
          </p:nvPr>
        </p:nvSpPr>
        <p:spPr/>
        <p:txBody>
          <a:bodyPr/>
          <a:lstStyle/>
          <a:p>
            <a:fld id="{10F47A1F-733B-4A3C-9F3C-FEE4C91C2A61}" type="slidenum">
              <a:rPr lang="es-CO" smtClean="0"/>
              <a:pPr/>
              <a:t>22</a:t>
            </a:fld>
            <a:endParaRPr lang="es-CO" dirty="0"/>
          </a:p>
        </p:txBody>
      </p:sp>
    </p:spTree>
    <p:extLst>
      <p:ext uri="{BB962C8B-B14F-4D97-AF65-F5344CB8AC3E}">
        <p14:creationId xmlns:p14="http://schemas.microsoft.com/office/powerpoint/2010/main" val="159343037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171450" indent="-171450">
              <a:buFont typeface="Arial" panose="020B0604020202020204" pitchFamily="34" charset="0"/>
              <a:buChar char="•"/>
            </a:pPr>
            <a:r>
              <a:rPr lang="es-CO" noProof="0" dirty="0"/>
              <a:t>Son moléculas capaces de disminuir la capacidad oxidativa de otras, remueven los radicales libres y otras especies reactivas como el superóxido dismutasa, catalasa, glutation peroxidasa, etc. Los principales antioxidantes son el selenio, vitamina A, C y 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s-CO" noProof="0" dirty="0"/>
              <a:t>El selenio es uno de</a:t>
            </a:r>
            <a:r>
              <a:rPr lang="es-CO" baseline="0" noProof="0" dirty="0"/>
              <a:t> </a:t>
            </a:r>
            <a:r>
              <a:rPr lang="es-CO" noProof="0" dirty="0"/>
              <a:t>los más potentes antioxidantes como componente estructural del sitio activo de la glutation peroxidasa. Contribuye a la regulación de los procesos inflamatorios y en la disminución de lesión de órganos. </a:t>
            </a:r>
            <a:r>
              <a:rPr lang="es-CO" sz="1200" kern="1200" noProof="0" dirty="0">
                <a:solidFill>
                  <a:schemeClr val="tx1"/>
                </a:solidFill>
                <a:effectLst/>
                <a:latin typeface="+mn-lt"/>
                <a:ea typeface="+mn-ea"/>
                <a:cs typeface="+mn-cs"/>
              </a:rPr>
              <a:t>Cumple un papel importante, en la inmunidad humoral, se ha demostrado que una deficiencia de selenio disminuye la función de los linfocitos y la producción de las inmunoglobulinas IgM, IgG e IgA, y disminución de la función de los neutrófilos. </a:t>
            </a:r>
          </a:p>
          <a:p>
            <a:pPr marL="171450" indent="-171450">
              <a:buFont typeface="Arial" panose="020B0604020202020204" pitchFamily="34" charset="0"/>
              <a:buChar char="•"/>
            </a:pPr>
            <a:r>
              <a:rPr lang="es-CO" noProof="0" dirty="0"/>
              <a:t>La vitamina C Interactúa con el ion su peróxido, y radicales hidroxilo.</a:t>
            </a:r>
          </a:p>
          <a:p>
            <a:pPr marL="171450" indent="-171450">
              <a:buFont typeface="Arial" panose="020B0604020202020204" pitchFamily="34" charset="0"/>
              <a:buChar char="•"/>
            </a:pPr>
            <a:r>
              <a:rPr lang="es-CO" noProof="0" dirty="0"/>
              <a:t>Vitamina E: antioxidante liposoluble que hace parte de la membrana celular. Protege contra la </a:t>
            </a:r>
            <a:r>
              <a:rPr lang="es-CO" noProof="0" dirty="0" err="1"/>
              <a:t>peroxidación</a:t>
            </a:r>
            <a:r>
              <a:rPr lang="es-CO" noProof="0" dirty="0"/>
              <a:t> lipídica, interactúa con radicales libres como el </a:t>
            </a:r>
            <a:r>
              <a:rPr lang="es-CO" noProof="0" dirty="0" err="1"/>
              <a:t>superóxido</a:t>
            </a:r>
            <a:r>
              <a:rPr lang="es-CO" noProof="0" dirty="0"/>
              <a:t>, peróxidos de lípidos y radical </a:t>
            </a:r>
            <a:r>
              <a:rPr lang="es-CO" noProof="0" dirty="0" err="1"/>
              <a:t>superóxido</a:t>
            </a:r>
            <a:r>
              <a:rPr lang="es-CO" noProof="0" dirty="0"/>
              <a:t>.</a:t>
            </a:r>
          </a:p>
          <a:p>
            <a:pPr marL="171450" indent="-171450">
              <a:buFont typeface="Arial" panose="020B0604020202020204" pitchFamily="34" charset="0"/>
              <a:buChar char="•"/>
            </a:pPr>
            <a:r>
              <a:rPr lang="es-CO" noProof="0" dirty="0"/>
              <a:t>ZINC: participa en la regeneración de tejido, cicatrización de escara, aumento del apetito, previene la diarrea al mantener el enterocito sano, favorece el desarrollo cognitivo y la hidratación de la piel.</a:t>
            </a:r>
          </a:p>
          <a:p>
            <a:endParaRPr lang="es-CO" noProof="0" dirty="0"/>
          </a:p>
          <a:p>
            <a:endParaRPr lang="es-CO" dirty="0"/>
          </a:p>
        </p:txBody>
      </p:sp>
      <p:sp>
        <p:nvSpPr>
          <p:cNvPr id="4" name="Marcador de número de diapositiva 3"/>
          <p:cNvSpPr>
            <a:spLocks noGrp="1"/>
          </p:cNvSpPr>
          <p:nvPr>
            <p:ph type="sldNum" sz="quarter" idx="5"/>
          </p:nvPr>
        </p:nvSpPr>
        <p:spPr/>
        <p:txBody>
          <a:bodyPr/>
          <a:lstStyle/>
          <a:p>
            <a:fld id="{10F47A1F-733B-4A3C-9F3C-FEE4C91C2A61}" type="slidenum">
              <a:rPr lang="es-CO" smtClean="0"/>
              <a:pPr/>
              <a:t>23</a:t>
            </a:fld>
            <a:endParaRPr lang="es-CO" dirty="0"/>
          </a:p>
        </p:txBody>
      </p:sp>
    </p:spTree>
    <p:extLst>
      <p:ext uri="{BB962C8B-B14F-4D97-AF65-F5344CB8AC3E}">
        <p14:creationId xmlns:p14="http://schemas.microsoft.com/office/powerpoint/2010/main" val="22230657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O" noProof="0" dirty="0"/>
              <a:t>Vitamina C: antioxidante, hidrosoluble con alto poder reductor, su forma activa es el ácido ascórbico y el ácido dehidroascórbico, cofactor de enzimas que participan en la síntesis de colágeno, carnitina y algunos neurotransmisores; actúan sobre las especies reactivas de oxígeno y de nitrógeno protegiendo las células del daño oxidativo.</a:t>
            </a:r>
          </a:p>
          <a:p>
            <a:endParaRPr lang="es-CO" noProof="0" dirty="0"/>
          </a:p>
          <a:p>
            <a:r>
              <a:rPr lang="es-CO" noProof="0" dirty="0"/>
              <a:t>El ácido ascórbico participa en múltiples funciones celulares. El ascorbato contribuye a mantener la perfusión microvascular y la función de la barrera endotelial (33).  La deficiencia contribuye a la disfunción endotelial, injuria de órganos e inmunoparálisis y se ha asociado las bajas concentraciones plasmáticas con la inflamación, falla de órganos y mortalidad. </a:t>
            </a:r>
          </a:p>
          <a:p>
            <a:endParaRPr lang="es-CO" noProof="0" dirty="0"/>
          </a:p>
          <a:p>
            <a:r>
              <a:rPr lang="es-CO" noProof="0" dirty="0"/>
              <a:t>Sus requerimientos se aumentan con estados febriles, neoplasias y procesos de cicatrización de heridas. </a:t>
            </a:r>
          </a:p>
          <a:p>
            <a:endParaRPr lang="es-CO" noProof="0" dirty="0"/>
          </a:p>
          <a:p>
            <a:r>
              <a:rPr lang="es-CO" noProof="0" dirty="0"/>
              <a:t>VITAMINA 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s-CO" noProof="0" dirty="0"/>
              <a:t>Su principal función es antioxidante en forma de α tocoferol, para proteger la célula de la oxidación de los ácidos grasos por el oxígeno molecular.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s-CO" noProof="0" dirty="0"/>
              <a:t>Mejora la fuerza muscular al evitar la oxidación de la célula.</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s-CO" noProof="0" dirty="0"/>
              <a:t>Participa en mecanismos de defensa contra las infecciones.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s-CO" noProof="0" dirty="0"/>
              <a:t>Protege la piel.</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s-CO" noProof="0" dirty="0"/>
              <a:t>Otras funciones que se han descrito son: anti-inflamatorias, antineoplásicas y natriuréticos.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s-CO" noProof="0" dirty="0"/>
              <a:t>Tiene beneficios en forma de α tocoferol ( 500 mg/</a:t>
            </a:r>
            <a:r>
              <a:rPr lang="es-CO" noProof="0" dirty="0" err="1"/>
              <a:t>día</a:t>
            </a:r>
            <a:r>
              <a:rPr lang="es-CO" noProof="0" dirty="0"/>
              <a:t> ) en la enfermedad cardiovascular y cáncer </a:t>
            </a:r>
          </a:p>
          <a:p>
            <a:endParaRPr lang="es-CO" noProof="0" dirty="0"/>
          </a:p>
          <a:p>
            <a:r>
              <a:rPr lang="es-CO" noProof="0" dirty="0"/>
              <a:t>SELENIO</a:t>
            </a:r>
          </a:p>
          <a:p>
            <a:pPr marL="0" marR="0" lvl="0" indent="0" algn="l" defTabSz="914400" rtl="0" eaLnBrk="1" fontAlgn="auto" latinLnBrk="0" hangingPunct="1">
              <a:lnSpc>
                <a:spcPct val="100000"/>
              </a:lnSpc>
              <a:spcBef>
                <a:spcPts val="0"/>
              </a:spcBef>
              <a:spcAft>
                <a:spcPts val="0"/>
              </a:spcAft>
              <a:buClrTx/>
              <a:buSzTx/>
              <a:buFontTx/>
              <a:buNone/>
              <a:tabLst/>
              <a:defRPr/>
            </a:pPr>
            <a:r>
              <a:rPr lang="es-CO" noProof="0" dirty="0"/>
              <a:t>Contribuye a la regulación de los procesos inflamatorios y en la disminución de lesión de órganos. </a:t>
            </a:r>
            <a:r>
              <a:rPr lang="es-CO" sz="1200" kern="1200" noProof="0" dirty="0">
                <a:solidFill>
                  <a:schemeClr val="tx1"/>
                </a:solidFill>
                <a:effectLst/>
                <a:latin typeface="+mn-lt"/>
                <a:ea typeface="+mn-ea"/>
                <a:cs typeface="+mn-cs"/>
              </a:rPr>
              <a:t>Cumple un papel importante, en la inmunidad humoral, se ha demostrado que una deficiencia de selenio disminuye la función de los linfocitos y la producción de las inmunoglobulinas </a:t>
            </a:r>
            <a:r>
              <a:rPr lang="es-CO" sz="1200" kern="1200" noProof="0" dirty="0" err="1">
                <a:solidFill>
                  <a:schemeClr val="tx1"/>
                </a:solidFill>
                <a:effectLst/>
                <a:latin typeface="+mn-lt"/>
                <a:ea typeface="+mn-ea"/>
                <a:cs typeface="+mn-cs"/>
              </a:rPr>
              <a:t>IgM</a:t>
            </a:r>
            <a:r>
              <a:rPr lang="es-CO" sz="1200" kern="1200" noProof="0" dirty="0">
                <a:solidFill>
                  <a:schemeClr val="tx1"/>
                </a:solidFill>
                <a:effectLst/>
                <a:latin typeface="+mn-lt"/>
                <a:ea typeface="+mn-ea"/>
                <a:cs typeface="+mn-cs"/>
              </a:rPr>
              <a:t>, </a:t>
            </a:r>
            <a:r>
              <a:rPr lang="es-CO" sz="1200" kern="1200" noProof="0" dirty="0" err="1">
                <a:solidFill>
                  <a:schemeClr val="tx1"/>
                </a:solidFill>
                <a:effectLst/>
                <a:latin typeface="+mn-lt"/>
                <a:ea typeface="+mn-ea"/>
                <a:cs typeface="+mn-cs"/>
              </a:rPr>
              <a:t>IgG</a:t>
            </a:r>
            <a:r>
              <a:rPr lang="es-CO" sz="1200" kern="1200" noProof="0" dirty="0">
                <a:solidFill>
                  <a:schemeClr val="tx1"/>
                </a:solidFill>
                <a:effectLst/>
                <a:latin typeface="+mn-lt"/>
                <a:ea typeface="+mn-ea"/>
                <a:cs typeface="+mn-cs"/>
              </a:rPr>
              <a:t> e </a:t>
            </a:r>
            <a:r>
              <a:rPr lang="es-CO" sz="1200" kern="1200" noProof="0" dirty="0" err="1">
                <a:solidFill>
                  <a:schemeClr val="tx1"/>
                </a:solidFill>
                <a:effectLst/>
                <a:latin typeface="+mn-lt"/>
                <a:ea typeface="+mn-ea"/>
                <a:cs typeface="+mn-cs"/>
              </a:rPr>
              <a:t>IgA</a:t>
            </a:r>
            <a:r>
              <a:rPr lang="es-CO" sz="1200" kern="1200" noProof="0" dirty="0">
                <a:solidFill>
                  <a:schemeClr val="tx1"/>
                </a:solidFill>
                <a:effectLst/>
                <a:latin typeface="+mn-lt"/>
                <a:ea typeface="+mn-ea"/>
                <a:cs typeface="+mn-cs"/>
              </a:rPr>
              <a:t>, y disminución de la función de los neutrófilos. </a:t>
            </a:r>
            <a:endParaRPr lang="es-CO" noProof="0" dirty="0"/>
          </a:p>
          <a:p>
            <a:endParaRPr lang="es-CO" noProof="0" dirty="0"/>
          </a:p>
          <a:p>
            <a:r>
              <a:rPr lang="es-CO" noProof="0" dirty="0"/>
              <a:t>ZINC</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s-CO" noProof="0" dirty="0"/>
              <a:t>Importante en la función inmune, control glicémico, cicatrización de heridas, actividad de enzimas como la dismutasa, glutatión y estabilización en el pool de tioles (1).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s-CO" noProof="0" dirty="0"/>
              <a:t>El zinc se requiere en numerosas enzimas como catalizador, principalmente en enzimas relacionadas en la síntesis proteica y de ácido nucléico, importante para el crecimiento y la reparación de tejidos.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s-CO" noProof="0" dirty="0"/>
              <a:t>Tiene también función en la transcripción genética, haciendo parte de las proteínas encargadas de ligar al ADN con otras proteínas.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s-CO" noProof="0" dirty="0"/>
              <a:t>Su principal órgano de absorción es el yeyuno, incrementándose ésta en estados carenciales o por pérdidas excesivas por materia fecal y en menor cantidad por orina y otros líquidos corporales.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s-CO" noProof="0" dirty="0"/>
              <a:t>Existen otras causas que propician la deficiencia como son el consumo inadecuado, el estrés fisiológico, traumatismo e infecciones, se puede presentar entre 14 a 90 días. </a:t>
            </a:r>
          </a:p>
          <a:p>
            <a:endParaRPr lang="es-CO" dirty="0"/>
          </a:p>
        </p:txBody>
      </p:sp>
      <p:sp>
        <p:nvSpPr>
          <p:cNvPr id="4" name="Marcador de número de diapositiva 3"/>
          <p:cNvSpPr>
            <a:spLocks noGrp="1"/>
          </p:cNvSpPr>
          <p:nvPr>
            <p:ph type="sldNum" sz="quarter" idx="5"/>
          </p:nvPr>
        </p:nvSpPr>
        <p:spPr/>
        <p:txBody>
          <a:bodyPr/>
          <a:lstStyle/>
          <a:p>
            <a:fld id="{10F47A1F-733B-4A3C-9F3C-FEE4C91C2A61}" type="slidenum">
              <a:rPr lang="es-CO" smtClean="0"/>
              <a:pPr/>
              <a:t>24</a:t>
            </a:fld>
            <a:endParaRPr lang="es-CO" dirty="0"/>
          </a:p>
        </p:txBody>
      </p:sp>
    </p:spTree>
    <p:extLst>
      <p:ext uri="{BB962C8B-B14F-4D97-AF65-F5344CB8AC3E}">
        <p14:creationId xmlns:p14="http://schemas.microsoft.com/office/powerpoint/2010/main" val="338478871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O" sz="1200" kern="1200" noProof="0" dirty="0">
                <a:solidFill>
                  <a:schemeClr val="tx1"/>
                </a:solidFill>
                <a:effectLst/>
                <a:latin typeface="Arial" panose="020B0604020202020204" pitchFamily="34" charset="0"/>
                <a:ea typeface="+mn-ea"/>
                <a:cs typeface="Arial" panose="020B0604020202020204" pitchFamily="34" charset="0"/>
              </a:rPr>
              <a:t>Algunas vitaminas y minerales participan en la prevención de los síntomas de las enfermedades por deficiencia e igualmente existen condiciones clínicas donde se deben incrementar las dosis de vitaminas por encima de la RDA, ocasionado generalmente por pérdidas o por incremento en la utilización. Con este incremento se busca  producir un efecto positivo sobre la enfermedad. </a:t>
            </a:r>
          </a:p>
          <a:p>
            <a:r>
              <a:rPr lang="es-CO" sz="1200" kern="1200" noProof="0" dirty="0">
                <a:solidFill>
                  <a:schemeClr val="tx1"/>
                </a:solidFill>
                <a:effectLst/>
                <a:latin typeface="Arial" panose="020B0604020202020204" pitchFamily="34" charset="0"/>
                <a:ea typeface="+mn-ea"/>
                <a:cs typeface="Arial" panose="020B0604020202020204" pitchFamily="34" charset="0"/>
              </a:rPr>
              <a:t>Entre ellas tenemos la vitamina A, importante en procesos de cicatrización, la vitamina E en quemaduras, trauma cráneo encefálico, trasplante, síndrome de dificultad respiratoria del adulto ( SDRA) y Vitamina C en quemaduras y trasplante por su propiedad autoinmune y cicatrización.</a:t>
            </a:r>
          </a:p>
          <a:p>
            <a:r>
              <a:rPr lang="es-CO" sz="1200" kern="1200" noProof="0" dirty="0">
                <a:solidFill>
                  <a:schemeClr val="tx1"/>
                </a:solidFill>
                <a:effectLst/>
                <a:latin typeface="Arial" panose="020B0604020202020204" pitchFamily="34" charset="0"/>
                <a:ea typeface="+mn-ea"/>
                <a:cs typeface="Arial" panose="020B0604020202020204" pitchFamily="34" charset="0"/>
              </a:rPr>
              <a:t>La tiamina es una vitamina bien importante en el ciclo de Krebs para la generación de energía deficiente en estados de alcoholismo y </a:t>
            </a:r>
            <a:r>
              <a:rPr lang="es-CO" sz="1200" b="0" kern="1200" noProof="0" dirty="0">
                <a:solidFill>
                  <a:schemeClr val="tx1"/>
                </a:solidFill>
                <a:effectLst/>
                <a:latin typeface="Arial" panose="020B0604020202020204" pitchFamily="34" charset="0"/>
                <a:ea typeface="+mn-ea"/>
                <a:cs typeface="Arial" panose="020B0604020202020204" pitchFamily="34" charset="0"/>
              </a:rPr>
              <a:t>desnutrición, dejando</a:t>
            </a:r>
            <a:r>
              <a:rPr lang="es-CO" sz="1200" kern="1200" noProof="0" dirty="0">
                <a:solidFill>
                  <a:schemeClr val="tx1"/>
                </a:solidFill>
                <a:effectLst/>
                <a:latin typeface="Arial" panose="020B0604020202020204" pitchFamily="34" charset="0"/>
                <a:ea typeface="+mn-ea"/>
                <a:cs typeface="Arial" panose="020B0604020202020204" pitchFamily="34" charset="0"/>
              </a:rPr>
              <a:t> a estos pacientes en alto riesgo de síndrome de realimentación.</a:t>
            </a:r>
            <a:endParaRPr lang="es-CO" noProof="0" dirty="0">
              <a:latin typeface="Arial" panose="020B0604020202020204" pitchFamily="34" charset="0"/>
              <a:cs typeface="Arial" panose="020B0604020202020204" pitchFamily="34" charset="0"/>
            </a:endParaRPr>
          </a:p>
          <a:p>
            <a:endParaRPr lang="es-CO" dirty="0"/>
          </a:p>
        </p:txBody>
      </p:sp>
      <p:sp>
        <p:nvSpPr>
          <p:cNvPr id="4" name="Marcador de número de diapositiva 3"/>
          <p:cNvSpPr>
            <a:spLocks noGrp="1"/>
          </p:cNvSpPr>
          <p:nvPr>
            <p:ph type="sldNum" sz="quarter" idx="5"/>
          </p:nvPr>
        </p:nvSpPr>
        <p:spPr/>
        <p:txBody>
          <a:bodyPr/>
          <a:lstStyle/>
          <a:p>
            <a:fld id="{10F47A1F-733B-4A3C-9F3C-FEE4C91C2A61}" type="slidenum">
              <a:rPr lang="es-CO" smtClean="0"/>
              <a:pPr/>
              <a:t>25</a:t>
            </a:fld>
            <a:endParaRPr lang="es-CO" dirty="0"/>
          </a:p>
        </p:txBody>
      </p:sp>
    </p:spTree>
    <p:extLst>
      <p:ext uri="{BB962C8B-B14F-4D97-AF65-F5344CB8AC3E}">
        <p14:creationId xmlns:p14="http://schemas.microsoft.com/office/powerpoint/2010/main" val="268853662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O" noProof="0" dirty="0"/>
              <a:t>Existen factores que afectan los requerimientos de algunos minerales y elementos traza como son: el hierro que se ve disminuida su absorción en gastrectomía y baipás gástrico.</a:t>
            </a:r>
          </a:p>
          <a:p>
            <a:r>
              <a:rPr lang="es-CO" noProof="0" dirty="0"/>
              <a:t>El zinc por pérdidas en exudados en quemados, fístulas, diarreas y terapias dialíticas. En insuficiencia hepática, trasplante y trauma cráneo encefálico, las necesidades de zinc se incrementan por altas demandas resultante del estrés metabólico.</a:t>
            </a:r>
          </a:p>
          <a:p>
            <a:r>
              <a:rPr lang="es-CO" noProof="0" dirty="0"/>
              <a:t>Cuando de presentan pérdidas biliares se pierden grandes cantidades de cobre, igualmente en pacientes quemados se incrementan los requerimientos.</a:t>
            </a:r>
          </a:p>
          <a:p>
            <a:r>
              <a:rPr lang="es-CO" noProof="0" dirty="0"/>
              <a:t>El selenio antioxidante que ha demostrado disminución en la mortalidad se requiere en la gran mayoría de pacientes críticos, además en pacientes quemados, en heridas para mejorar procesos de cicatrización, pancreatitis trauma de cráneo, pancreatitis, hemodiálisis y </a:t>
            </a:r>
            <a:r>
              <a:rPr lang="es-CO" noProof="0" dirty="0" err="1"/>
              <a:t>quilotorax</a:t>
            </a:r>
            <a:r>
              <a:rPr lang="es-CO" noProof="0" dirty="0"/>
              <a:t>. </a:t>
            </a:r>
          </a:p>
        </p:txBody>
      </p:sp>
      <p:sp>
        <p:nvSpPr>
          <p:cNvPr id="4" name="Marcador de número de diapositiva 3"/>
          <p:cNvSpPr>
            <a:spLocks noGrp="1"/>
          </p:cNvSpPr>
          <p:nvPr>
            <p:ph type="sldNum" sz="quarter" idx="5"/>
          </p:nvPr>
        </p:nvSpPr>
        <p:spPr/>
        <p:txBody>
          <a:bodyPr/>
          <a:lstStyle/>
          <a:p>
            <a:fld id="{10F47A1F-733B-4A3C-9F3C-FEE4C91C2A61}" type="slidenum">
              <a:rPr lang="es-CO" smtClean="0"/>
              <a:pPr/>
              <a:t>26</a:t>
            </a:fld>
            <a:endParaRPr lang="es-CO" dirty="0"/>
          </a:p>
        </p:txBody>
      </p:sp>
    </p:spTree>
    <p:extLst>
      <p:ext uri="{BB962C8B-B14F-4D97-AF65-F5344CB8AC3E}">
        <p14:creationId xmlns:p14="http://schemas.microsoft.com/office/powerpoint/2010/main" val="330952422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O" noProof="0" dirty="0"/>
              <a:t>Pero ¿cómo se define  un nutriente </a:t>
            </a:r>
            <a:r>
              <a:rPr lang="es-CO" noProof="0" dirty="0" err="1"/>
              <a:t>inmunomodulador</a:t>
            </a:r>
            <a:r>
              <a:rPr lang="es-CO" noProof="0" dirty="0"/>
              <a:t>? </a:t>
            </a:r>
          </a:p>
          <a:p>
            <a:r>
              <a:rPr lang="es-CO" noProof="0" dirty="0"/>
              <a:t>Se define como</a:t>
            </a:r>
            <a:r>
              <a:rPr lang="es-CO" i="0" noProof="0" dirty="0"/>
              <a:t> la utilización de nutrientes específicos para incrementar la respuesta inmune y modificar la respuesta inflamatoria en períodos de enfermedad, incrementando el balance nitrogenado y síntesis de proteína en pacientes de alto estrés.</a:t>
            </a:r>
          </a:p>
          <a:p>
            <a:r>
              <a:rPr lang="es-CO" i="0" noProof="0" dirty="0"/>
              <a:t>Los más controversiales y estudiados son la glutamina, arginina y ácidos grasos omega 3. </a:t>
            </a:r>
          </a:p>
          <a:p>
            <a:r>
              <a:rPr lang="es-CO" i="0" noProof="0" dirty="0"/>
              <a:t>A continuación hablaremos de cada uno de ellos, su importancia clínica y requerimientos </a:t>
            </a:r>
          </a:p>
        </p:txBody>
      </p:sp>
      <p:sp>
        <p:nvSpPr>
          <p:cNvPr id="4" name="Marcador de número de diapositiva 3"/>
          <p:cNvSpPr>
            <a:spLocks noGrp="1"/>
          </p:cNvSpPr>
          <p:nvPr>
            <p:ph type="sldNum" sz="quarter" idx="5"/>
          </p:nvPr>
        </p:nvSpPr>
        <p:spPr/>
        <p:txBody>
          <a:bodyPr/>
          <a:lstStyle/>
          <a:p>
            <a:fld id="{10F47A1F-733B-4A3C-9F3C-FEE4C91C2A61}" type="slidenum">
              <a:rPr lang="es-CO" smtClean="0"/>
              <a:pPr/>
              <a:t>27</a:t>
            </a:fld>
            <a:endParaRPr lang="es-CO" dirty="0"/>
          </a:p>
        </p:txBody>
      </p:sp>
    </p:spTree>
    <p:extLst>
      <p:ext uri="{BB962C8B-B14F-4D97-AF65-F5344CB8AC3E}">
        <p14:creationId xmlns:p14="http://schemas.microsoft.com/office/powerpoint/2010/main" val="282640763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171450" indent="-171450">
              <a:buFont typeface="Arial" panose="020B0604020202020204" pitchFamily="34" charset="0"/>
              <a:buChar char="•"/>
            </a:pPr>
            <a:r>
              <a:rPr lang="es-CO" noProof="0" dirty="0"/>
              <a:t>La glutamina es el aminoácido más abundante en el líquido intracelular y plasmático, principal transportador de nitrógeno. Importante como combustible para los macrófagos, linfocitos y enterocitos, también está involucrada en las señales intracelulares que mejoran la expresión de las proteínas de choque caliente, previene la apoptosis y disminuye la inflamación.</a:t>
            </a:r>
          </a:p>
          <a:p>
            <a:pPr marL="171450" indent="-171450">
              <a:buFont typeface="Arial" panose="020B0604020202020204" pitchFamily="34" charset="0"/>
              <a:buChar char="•"/>
            </a:pPr>
            <a:r>
              <a:rPr lang="es-CO" noProof="0" dirty="0"/>
              <a:t>Es importante en la síntesis de músculo esquelético, </a:t>
            </a:r>
            <a:r>
              <a:rPr lang="es-CO" noProof="0" dirty="0" err="1"/>
              <a:t>aminogénesis</a:t>
            </a:r>
            <a:r>
              <a:rPr lang="es-CO" noProof="0" dirty="0"/>
              <a:t> en el riñón, gluconeogénesis y biosíntesis de nucleótidos. </a:t>
            </a:r>
          </a:p>
          <a:p>
            <a:pPr marL="171450" indent="-171450">
              <a:buFont typeface="Arial" panose="020B0604020202020204" pitchFamily="34" charset="0"/>
              <a:buChar char="•"/>
            </a:pPr>
            <a:r>
              <a:rPr lang="es-CO" noProof="0" dirty="0"/>
              <a:t>Es la mayor fuente energética para los enterocitos de la mucosa intestinal y de los linfocitos.</a:t>
            </a:r>
          </a:p>
          <a:p>
            <a:pPr marL="171450" indent="-171450">
              <a:buFont typeface="Arial" panose="020B0604020202020204" pitchFamily="34" charset="0"/>
              <a:buChar char="•"/>
            </a:pPr>
            <a:r>
              <a:rPr lang="es-CO" noProof="0" dirty="0"/>
              <a:t>Su consumo durante el estrés supera la síntesis utilizándose las reservas corporales en el musculo esquelético.</a:t>
            </a:r>
          </a:p>
          <a:p>
            <a:endParaRPr lang="es-CO" dirty="0"/>
          </a:p>
          <a:p>
            <a:endParaRPr lang="es-CO" dirty="0"/>
          </a:p>
        </p:txBody>
      </p:sp>
      <p:sp>
        <p:nvSpPr>
          <p:cNvPr id="4" name="Marcador de número de diapositiva 3"/>
          <p:cNvSpPr>
            <a:spLocks noGrp="1"/>
          </p:cNvSpPr>
          <p:nvPr>
            <p:ph type="sldNum" sz="quarter" idx="5"/>
          </p:nvPr>
        </p:nvSpPr>
        <p:spPr/>
        <p:txBody>
          <a:bodyPr/>
          <a:lstStyle/>
          <a:p>
            <a:fld id="{10F47A1F-733B-4A3C-9F3C-FEE4C91C2A61}" type="slidenum">
              <a:rPr lang="es-CO" smtClean="0"/>
              <a:pPr/>
              <a:t>28</a:t>
            </a:fld>
            <a:endParaRPr lang="es-CO" dirty="0"/>
          </a:p>
        </p:txBody>
      </p:sp>
    </p:spTree>
    <p:extLst>
      <p:ext uri="{BB962C8B-B14F-4D97-AF65-F5344CB8AC3E}">
        <p14:creationId xmlns:p14="http://schemas.microsoft.com/office/powerpoint/2010/main" val="82407870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O" noProof="0" dirty="0"/>
              <a:t>La arginina es un aminoácido </a:t>
            </a:r>
            <a:r>
              <a:rPr lang="es-CO" noProof="0" dirty="0" err="1"/>
              <a:t>semi</a:t>
            </a:r>
            <a:r>
              <a:rPr lang="es-CO" noProof="0" dirty="0"/>
              <a:t>-esencial que se consume rápidamente después de una lesión.</a:t>
            </a:r>
          </a:p>
          <a:p>
            <a:r>
              <a:rPr lang="es-CO" noProof="0" dirty="0"/>
              <a:t>Esta depleción altera la respuesta de la función inmune al disminuir la función de las células T y con la producción de óxido nítritico.</a:t>
            </a:r>
          </a:p>
          <a:p>
            <a:r>
              <a:rPr lang="es-CO" noProof="0" dirty="0"/>
              <a:t>Ha sido utilizada para la síntesis de proteína a través de la proliferación celular, mediante el metabolismo a ornitina y poliaminas.</a:t>
            </a:r>
          </a:p>
        </p:txBody>
      </p:sp>
      <p:sp>
        <p:nvSpPr>
          <p:cNvPr id="4" name="Marcador de número de diapositiva 3"/>
          <p:cNvSpPr>
            <a:spLocks noGrp="1"/>
          </p:cNvSpPr>
          <p:nvPr>
            <p:ph type="sldNum" sz="quarter" idx="5"/>
          </p:nvPr>
        </p:nvSpPr>
        <p:spPr/>
        <p:txBody>
          <a:bodyPr/>
          <a:lstStyle/>
          <a:p>
            <a:fld id="{10F47A1F-733B-4A3C-9F3C-FEE4C91C2A61}" type="slidenum">
              <a:rPr lang="es-CO" smtClean="0"/>
              <a:pPr/>
              <a:t>29</a:t>
            </a:fld>
            <a:endParaRPr lang="es-CO" dirty="0"/>
          </a:p>
        </p:txBody>
      </p:sp>
    </p:spTree>
    <p:extLst>
      <p:ext uri="{BB962C8B-B14F-4D97-AF65-F5344CB8AC3E}">
        <p14:creationId xmlns:p14="http://schemas.microsoft.com/office/powerpoint/2010/main" val="18966914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algn="just"/>
            <a:r>
              <a:rPr lang="es-419" sz="1200" kern="1200" noProof="0" dirty="0">
                <a:solidFill>
                  <a:schemeClr val="tx1"/>
                </a:solidFill>
                <a:effectLst/>
                <a:latin typeface="Arial" panose="020B0604020202020204" pitchFamily="34" charset="0"/>
                <a:ea typeface="+mn-ea"/>
                <a:cs typeface="Arial" panose="020B0604020202020204" pitchFamily="34" charset="0"/>
              </a:rPr>
              <a:t>El cuerpo humano requiere de energía para moverse, crecer, mantener funciones vitales y reparar los tejidos u órganos; esta energía es tomada de los alimentos para producir  ATP o adenosin trifosfato, que es la principal fuente de energía celular.</a:t>
            </a:r>
          </a:p>
          <a:p>
            <a:pPr algn="just"/>
            <a:endParaRPr lang="es-419" sz="1200" kern="1200" noProof="0" dirty="0">
              <a:solidFill>
                <a:schemeClr val="tx1"/>
              </a:solidFill>
              <a:effectLst/>
              <a:latin typeface="Arial" panose="020B0604020202020204" pitchFamily="34" charset="0"/>
              <a:ea typeface="+mn-ea"/>
              <a:cs typeface="Arial" panose="020B0604020202020204" pitchFamily="34" charset="0"/>
            </a:endParaRPr>
          </a:p>
          <a:p>
            <a:pPr algn="just"/>
            <a:r>
              <a:rPr lang="es-419" sz="1200" kern="1200" noProof="0" dirty="0">
                <a:solidFill>
                  <a:schemeClr val="tx1"/>
                </a:solidFill>
                <a:effectLst/>
                <a:latin typeface="Arial" panose="020B0604020202020204" pitchFamily="34" charset="0"/>
                <a:ea typeface="+mn-ea"/>
                <a:cs typeface="Arial" panose="020B0604020202020204" pitchFamily="34" charset="0"/>
              </a:rPr>
              <a:t>Una inadecuada provisión de energía y proteína puede llevar a efectos deletéreos por déficit o exceso, lo que hace necesario establecer los requerimientos nutricionales lo más preciso posible.</a:t>
            </a:r>
          </a:p>
          <a:p>
            <a:pPr algn="just"/>
            <a:endParaRPr lang="es-419" sz="1200" kern="1200" noProof="0" dirty="0">
              <a:solidFill>
                <a:schemeClr val="tx1"/>
              </a:solidFill>
              <a:effectLst/>
              <a:latin typeface="Arial" panose="020B0604020202020204" pitchFamily="34" charset="0"/>
              <a:ea typeface="+mn-ea"/>
              <a:cs typeface="Arial" panose="020B0604020202020204" pitchFamily="34" charset="0"/>
            </a:endParaRPr>
          </a:p>
          <a:p>
            <a:pPr algn="just"/>
            <a:r>
              <a:rPr lang="es-419" sz="1200" kern="1200" noProof="0" dirty="0">
                <a:solidFill>
                  <a:schemeClr val="tx1"/>
                </a:solidFill>
                <a:effectLst/>
                <a:latin typeface="Arial" panose="020B0604020202020204" pitchFamily="34" charset="0"/>
                <a:ea typeface="+mn-ea"/>
                <a:cs typeface="Arial" panose="020B0604020202020204" pitchFamily="34" charset="0"/>
              </a:rPr>
              <a:t>Los principales nutrientes que utiliza el cuerpo humano son: los macronutrientes tales como proteínas (aminoácidos esenciales), grasas (ácidos grasos esenciales) y carbohidratos (azúcar, almidón, fibra); micronutrientes como vitaminas, minerales y elementos traza (presentes en el cuerpo en pequeñas cantidades, pero esenciales para la salud como el zinc, cobalto, cobre y selenio) y agua. Algunos son transformados por el organismo en otros elementos que pueden ser utilizados para energía, crecimiento y reparación celular.</a:t>
            </a:r>
          </a:p>
          <a:p>
            <a:pPr algn="just"/>
            <a:endParaRPr lang="es-419" sz="1200" kern="1200" noProof="0" dirty="0">
              <a:solidFill>
                <a:schemeClr val="tx1"/>
              </a:solidFill>
              <a:effectLst/>
              <a:latin typeface="Arial" panose="020B0604020202020204" pitchFamily="34" charset="0"/>
              <a:ea typeface="+mn-ea"/>
              <a:cs typeface="Arial" panose="020B0604020202020204" pitchFamily="34" charset="0"/>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s-419" noProof="0" dirty="0"/>
              <a:t>Las proteínas son componentes de nitrógeno que contribuyen a mantener la masa muscular, en estados de ayuno o carenciales se disminuye la reserva corporal magra  incrementando la susceptibilidad a infecciones.</a:t>
            </a:r>
          </a:p>
          <a:p>
            <a:pPr marL="0" marR="0" lvl="0" indent="0" algn="l" defTabSz="457200" rtl="0" eaLnBrk="1" fontAlgn="auto" latinLnBrk="0" hangingPunct="1">
              <a:lnSpc>
                <a:spcPct val="100000"/>
              </a:lnSpc>
              <a:spcBef>
                <a:spcPts val="0"/>
              </a:spcBef>
              <a:spcAft>
                <a:spcPts val="0"/>
              </a:spcAft>
              <a:buClrTx/>
              <a:buSzTx/>
              <a:buFontTx/>
              <a:buNone/>
              <a:tabLst/>
              <a:defRPr/>
            </a:pPr>
            <a:r>
              <a:rPr lang="es-419" noProof="0" dirty="0"/>
              <a:t> </a:t>
            </a:r>
          </a:p>
          <a:p>
            <a:pPr marL="0" marR="0" lvl="0" indent="0" algn="l" defTabSz="457200" rtl="0" eaLnBrk="1" fontAlgn="auto" latinLnBrk="0" hangingPunct="1">
              <a:lnSpc>
                <a:spcPct val="100000"/>
              </a:lnSpc>
              <a:spcBef>
                <a:spcPts val="0"/>
              </a:spcBef>
              <a:spcAft>
                <a:spcPts val="0"/>
              </a:spcAft>
              <a:buClrTx/>
              <a:buSzTx/>
              <a:buFontTx/>
              <a:buNone/>
              <a:tabLst/>
              <a:defRPr/>
            </a:pPr>
            <a:r>
              <a:rPr lang="es-419" sz="1200" kern="1200" noProof="0" dirty="0">
                <a:solidFill>
                  <a:schemeClr val="tx1"/>
                </a:solidFill>
                <a:effectLst/>
                <a:latin typeface="+mn-lt"/>
                <a:ea typeface="+mn-ea"/>
                <a:cs typeface="+mn-cs"/>
              </a:rPr>
              <a:t>Hacen parte de proteínas estructurales, enzimas, hormonas, proteínas de transporte e </a:t>
            </a:r>
            <a:r>
              <a:rPr lang="es-419" sz="1200" kern="1200" noProof="0" dirty="0" err="1">
                <a:solidFill>
                  <a:schemeClr val="tx1"/>
                </a:solidFill>
                <a:effectLst/>
                <a:latin typeface="+mn-lt"/>
                <a:ea typeface="+mn-ea"/>
                <a:cs typeface="+mn-cs"/>
              </a:rPr>
              <a:t>inmunoproteínas</a:t>
            </a:r>
            <a:r>
              <a:rPr lang="es-419" sz="1200" kern="1200" noProof="0" dirty="0">
                <a:solidFill>
                  <a:schemeClr val="tx1"/>
                </a:solidFill>
                <a:effectLst/>
                <a:latin typeface="+mn-lt"/>
                <a:ea typeface="+mn-ea"/>
                <a:cs typeface="+mn-cs"/>
              </a:rPr>
              <a:t>. Son cadenas de aminoácidos unidos por enlaces peptídicos.</a:t>
            </a:r>
            <a:endParaRPr lang="es-419" noProof="0" dirty="0"/>
          </a:p>
          <a:p>
            <a:pPr marL="0" marR="0" lvl="0" indent="0" algn="l" defTabSz="457200" rtl="0" eaLnBrk="1" fontAlgn="auto" latinLnBrk="0" hangingPunct="1">
              <a:lnSpc>
                <a:spcPct val="100000"/>
              </a:lnSpc>
              <a:spcBef>
                <a:spcPts val="0"/>
              </a:spcBef>
              <a:spcAft>
                <a:spcPts val="0"/>
              </a:spcAft>
              <a:buClrTx/>
              <a:buSzTx/>
              <a:buFontTx/>
              <a:buNone/>
              <a:tabLst/>
              <a:defRPr/>
            </a:pPr>
            <a:r>
              <a:rPr lang="es-419" sz="1200" kern="1200" noProof="0" dirty="0">
                <a:solidFill>
                  <a:schemeClr val="tx1"/>
                </a:solidFill>
                <a:effectLst/>
                <a:latin typeface="+mn-lt"/>
                <a:ea typeface="+mn-ea"/>
                <a:cs typeface="+mn-cs"/>
              </a:rPr>
              <a:t>Como ya se ha señalado, la capacidad de sintetizar las proteínas adecuadas para el cuerpo depende de la disponibilidad de todos los aminoácidos necesarios.</a:t>
            </a:r>
            <a:endParaRPr lang="es-419" noProof="0" dirty="0"/>
          </a:p>
        </p:txBody>
      </p:sp>
      <p:sp>
        <p:nvSpPr>
          <p:cNvPr id="4" name="Marcador de número de diapositiva 3"/>
          <p:cNvSpPr>
            <a:spLocks noGrp="1"/>
          </p:cNvSpPr>
          <p:nvPr>
            <p:ph type="sldNum" sz="quarter" idx="5"/>
          </p:nvPr>
        </p:nvSpPr>
        <p:spPr/>
        <p:txBody>
          <a:bodyPr/>
          <a:lstStyle/>
          <a:p>
            <a:fld id="{10F47A1F-733B-4A3C-9F3C-FEE4C91C2A61}" type="slidenum">
              <a:rPr lang="es-CO" smtClean="0"/>
              <a:pPr/>
              <a:t>3</a:t>
            </a:fld>
            <a:endParaRPr lang="es-CO" dirty="0"/>
          </a:p>
        </p:txBody>
      </p:sp>
    </p:spTree>
    <p:extLst>
      <p:ext uri="{BB962C8B-B14F-4D97-AF65-F5344CB8AC3E}">
        <p14:creationId xmlns:p14="http://schemas.microsoft.com/office/powerpoint/2010/main" val="83994477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171450" indent="-171450">
              <a:buFont typeface="Arial" panose="020B0604020202020204" pitchFamily="34" charset="0"/>
              <a:buChar char="•"/>
            </a:pPr>
            <a:r>
              <a:rPr lang="es-CO" sz="1200" kern="1200" noProof="0" dirty="0">
                <a:solidFill>
                  <a:schemeClr val="tx1"/>
                </a:solidFill>
                <a:effectLst/>
                <a:latin typeface="+mn-lt"/>
                <a:ea typeface="+mn-ea"/>
                <a:cs typeface="+mn-cs"/>
              </a:rPr>
              <a:t>Cumple con funciones como liberación de prolactina, hormona del crecimiento, insulina, glucagón y un factor de crecimiento similar a la insulina. </a:t>
            </a:r>
          </a:p>
          <a:p>
            <a:pPr marL="171450" indent="-171450">
              <a:buFont typeface="Arial" panose="020B0604020202020204" pitchFamily="34" charset="0"/>
              <a:buChar char="•"/>
            </a:pPr>
            <a:r>
              <a:rPr lang="es-CO" sz="1200" kern="1200" noProof="0" dirty="0">
                <a:solidFill>
                  <a:schemeClr val="tx1"/>
                </a:solidFill>
                <a:effectLst/>
                <a:latin typeface="+mn-lt"/>
                <a:ea typeface="+mn-ea"/>
                <a:cs typeface="+mn-cs"/>
              </a:rPr>
              <a:t>Puede mejorar la función inmune al incrementar el peso del timo y la mitosis de los linfocitos periféricos. </a:t>
            </a:r>
          </a:p>
          <a:p>
            <a:pPr marL="171450" indent="-171450">
              <a:buFont typeface="Arial" panose="020B0604020202020204" pitchFamily="34" charset="0"/>
              <a:buChar char="•"/>
            </a:pPr>
            <a:r>
              <a:rPr lang="es-CO" sz="1200" kern="1200" noProof="0" dirty="0">
                <a:solidFill>
                  <a:schemeClr val="tx1"/>
                </a:solidFill>
                <a:effectLst/>
                <a:latin typeface="+mn-lt"/>
                <a:ea typeface="+mn-ea"/>
                <a:cs typeface="+mn-cs"/>
              </a:rPr>
              <a:t>Está implicada en procesos de cicatrización por ser precursor de la hidroxiprolina que contribuye a la  síntesis de colágeno importante para la regeneración tisular.</a:t>
            </a:r>
          </a:p>
          <a:p>
            <a:pPr marL="171450" indent="-171450">
              <a:buFont typeface="Arial" panose="020B0604020202020204" pitchFamily="34" charset="0"/>
              <a:buChar char="•"/>
            </a:pPr>
            <a:r>
              <a:rPr lang="es-CO" sz="1200" kern="1200" noProof="0" dirty="0">
                <a:solidFill>
                  <a:schemeClr val="tx1"/>
                </a:solidFill>
                <a:effectLst/>
                <a:latin typeface="+mn-lt"/>
                <a:ea typeface="+mn-ea"/>
                <a:cs typeface="+mn-cs"/>
              </a:rPr>
              <a:t>La arginina puede tener efectos devastadores hemodinámicas al incrementar el Óxido Nítrico en pacientes con sepsis, causando la muerte al aumentar el síndrome de respuesta inflamatoria sistémica.</a:t>
            </a:r>
          </a:p>
          <a:p>
            <a:pPr marL="171450" indent="-171450">
              <a:buFont typeface="Arial" panose="020B0604020202020204" pitchFamily="34" charset="0"/>
              <a:buChar char="•"/>
            </a:pPr>
            <a:r>
              <a:rPr lang="es-CO" sz="1200" kern="1200" noProof="0" dirty="0">
                <a:solidFill>
                  <a:schemeClr val="tx1"/>
                </a:solidFill>
                <a:effectLst/>
                <a:latin typeface="+mn-lt"/>
                <a:ea typeface="+mn-ea"/>
                <a:cs typeface="+mn-cs"/>
              </a:rPr>
              <a:t>Las dosis estudiadas para cicatrización de heridas en trauma, cirugías y cáncer, es de 17-24.8 gr/día, pero algunos expertos hablan de dosis de 30gr por vía intravenosa o 9 g/ d por vía oral.</a:t>
            </a:r>
          </a:p>
          <a:p>
            <a:endParaRPr lang="es-CO" dirty="0"/>
          </a:p>
        </p:txBody>
      </p:sp>
      <p:sp>
        <p:nvSpPr>
          <p:cNvPr id="4" name="Marcador de número de diapositiva 3"/>
          <p:cNvSpPr>
            <a:spLocks noGrp="1"/>
          </p:cNvSpPr>
          <p:nvPr>
            <p:ph type="sldNum" sz="quarter" idx="5"/>
          </p:nvPr>
        </p:nvSpPr>
        <p:spPr/>
        <p:txBody>
          <a:bodyPr/>
          <a:lstStyle/>
          <a:p>
            <a:fld id="{10F47A1F-733B-4A3C-9F3C-FEE4C91C2A61}" type="slidenum">
              <a:rPr lang="es-CO" smtClean="0"/>
              <a:pPr/>
              <a:t>30</a:t>
            </a:fld>
            <a:endParaRPr lang="es-CO" dirty="0"/>
          </a:p>
        </p:txBody>
      </p:sp>
    </p:spTree>
    <p:extLst>
      <p:ext uri="{BB962C8B-B14F-4D97-AF65-F5344CB8AC3E}">
        <p14:creationId xmlns:p14="http://schemas.microsoft.com/office/powerpoint/2010/main" val="51950916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O" noProof="0" dirty="0">
                <a:latin typeface="Arial" panose="020B0604020202020204" pitchFamily="34" charset="0"/>
                <a:cs typeface="Arial" panose="020B0604020202020204" pitchFamily="34" charset="0"/>
              </a:rPr>
              <a:t>Los ácidos grasos Omega 3 (DHA y el EPA) hacen parte de la membrana celular a través de los fosfolípidos; su principal función es antiinflamatoria, al disminuir la actividad de las células T; disminuir la producción de citoquinas inflamatorias como FNT⍺, IL1ℬ, IL6 y disminuir la producción de eicosanoides provenientes del ácido araquidónico. </a:t>
            </a:r>
          </a:p>
          <a:p>
            <a:r>
              <a:rPr lang="es-CO" noProof="0" dirty="0">
                <a:latin typeface="Arial" panose="020B0604020202020204" pitchFamily="34" charset="0"/>
                <a:cs typeface="Arial" panose="020B0604020202020204" pitchFamily="34" charset="0"/>
              </a:rPr>
              <a:t>Además inhibe la activación y migración de leucocitos </a:t>
            </a:r>
            <a:r>
              <a:rPr lang="es-CO" noProof="0" dirty="0" err="1">
                <a:latin typeface="Arial" panose="020B0604020202020204" pitchFamily="34" charset="0"/>
                <a:cs typeface="Arial" panose="020B0604020202020204" pitchFamily="34" charset="0"/>
              </a:rPr>
              <a:t>polimorfonucleares</a:t>
            </a:r>
            <a:r>
              <a:rPr lang="es-CO" noProof="0" dirty="0">
                <a:latin typeface="Arial" panose="020B0604020202020204" pitchFamily="34" charset="0"/>
                <a:cs typeface="Arial" panose="020B0604020202020204" pitchFamily="34" charset="0"/>
              </a:rPr>
              <a:t> al reducirse la respuesta inflamatoria.</a:t>
            </a:r>
          </a:p>
          <a:p>
            <a:r>
              <a:rPr lang="es-CO" noProof="0" dirty="0">
                <a:latin typeface="Arial" panose="020B0604020202020204" pitchFamily="34" charset="0"/>
                <a:cs typeface="Arial" panose="020B0604020202020204" pitchFamily="34" charset="0"/>
              </a:rPr>
              <a:t>Los ácidos grasos omega 3 incrementan la producción de unas prostaglandinas llamadas </a:t>
            </a:r>
            <a:r>
              <a:rPr lang="es-CO" noProof="0" dirty="0" err="1">
                <a:latin typeface="Arial" panose="020B0604020202020204" pitchFamily="34" charset="0"/>
                <a:cs typeface="Arial" panose="020B0604020202020204" pitchFamily="34" charset="0"/>
              </a:rPr>
              <a:t>resolvinas</a:t>
            </a:r>
            <a:r>
              <a:rPr lang="es-CO" noProof="0" dirty="0">
                <a:latin typeface="Arial" panose="020B0604020202020204" pitchFamily="34" charset="0"/>
                <a:cs typeface="Arial" panose="020B0604020202020204" pitchFamily="34" charset="0"/>
              </a:rPr>
              <a:t> y </a:t>
            </a:r>
            <a:r>
              <a:rPr lang="es-CO" noProof="0" dirty="0" err="1">
                <a:latin typeface="Arial" panose="020B0604020202020204" pitchFamily="34" charset="0"/>
                <a:cs typeface="Arial" panose="020B0604020202020204" pitchFamily="34" charset="0"/>
              </a:rPr>
              <a:t>protectinas</a:t>
            </a:r>
            <a:r>
              <a:rPr lang="es-CO" noProof="0" dirty="0">
                <a:latin typeface="Arial" panose="020B0604020202020204" pitchFamily="34" charset="0"/>
                <a:cs typeface="Arial" panose="020B0604020202020204" pitchFamily="34" charset="0"/>
              </a:rPr>
              <a:t> cuyo papel es acelerar el proceso de resolución de la inflamación.</a:t>
            </a:r>
          </a:p>
          <a:p>
            <a:r>
              <a:rPr lang="es-CO" noProof="0" dirty="0">
                <a:latin typeface="Arial" panose="020B0604020202020204" pitchFamily="34" charset="0"/>
                <a:cs typeface="Arial" panose="020B0604020202020204" pitchFamily="34" charset="0"/>
              </a:rPr>
              <a:t>Las guías ESPEN recomienda utilizar en las nutriciones enterales, ácidos grasos Omega 3 en dosis nutricionales.</a:t>
            </a:r>
            <a:r>
              <a:rPr lang="es-CO" baseline="0" noProof="0" dirty="0">
                <a:latin typeface="Arial" panose="020B0604020202020204" pitchFamily="34" charset="0"/>
                <a:cs typeface="Arial" panose="020B0604020202020204" pitchFamily="34" charset="0"/>
              </a:rPr>
              <a:t> </a:t>
            </a:r>
          </a:p>
          <a:p>
            <a:r>
              <a:rPr lang="es-CO" noProof="0" dirty="0">
                <a:latin typeface="Arial" panose="020B0604020202020204" pitchFamily="34" charset="0"/>
                <a:cs typeface="Arial" panose="020B0604020202020204" pitchFamily="34" charset="0"/>
              </a:rPr>
              <a:t>La relación ideal entre ácidos grasos omega 6: omega 3 sería de 2:1 a⍵ 4:1</a:t>
            </a:r>
          </a:p>
        </p:txBody>
      </p:sp>
      <p:sp>
        <p:nvSpPr>
          <p:cNvPr id="4" name="Marcador de número de diapositiva 3"/>
          <p:cNvSpPr>
            <a:spLocks noGrp="1"/>
          </p:cNvSpPr>
          <p:nvPr>
            <p:ph type="sldNum" sz="quarter" idx="5"/>
          </p:nvPr>
        </p:nvSpPr>
        <p:spPr/>
        <p:txBody>
          <a:bodyPr/>
          <a:lstStyle/>
          <a:p>
            <a:fld id="{10F47A1F-733B-4A3C-9F3C-FEE4C91C2A61}" type="slidenum">
              <a:rPr lang="es-CO" smtClean="0"/>
              <a:pPr/>
              <a:t>31</a:t>
            </a:fld>
            <a:endParaRPr lang="es-CO" dirty="0"/>
          </a:p>
        </p:txBody>
      </p:sp>
    </p:spTree>
    <p:extLst>
      <p:ext uri="{BB962C8B-B14F-4D97-AF65-F5344CB8AC3E}">
        <p14:creationId xmlns:p14="http://schemas.microsoft.com/office/powerpoint/2010/main" val="378706043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algn="just"/>
            <a:r>
              <a:rPr lang="es-CO" noProof="0" dirty="0">
                <a:latin typeface="Arial" panose="020B0604020202020204" pitchFamily="34" charset="0"/>
                <a:cs typeface="Arial" panose="020B0604020202020204" pitchFamily="34" charset="0"/>
              </a:rPr>
              <a:t>El hidroximetilbutirato es un metabolito de la leucina, con efecto anabólico importante especialmente en la edad adulta, previniendo la aparición de la sarcopenia al incrementar el músculo y la fuerza, especialmente cuando se combina con el ejercicio. Igualmente se ha observado reducción de la fatiga muscular inducida por el ejercicio cuando se consumen suplementos enriquecidos con HMB a una dosis de 3gr/d.</a:t>
            </a:r>
          </a:p>
        </p:txBody>
      </p:sp>
      <p:sp>
        <p:nvSpPr>
          <p:cNvPr id="4" name="Marcador de número de diapositiva 3"/>
          <p:cNvSpPr>
            <a:spLocks noGrp="1"/>
          </p:cNvSpPr>
          <p:nvPr>
            <p:ph type="sldNum" sz="quarter" idx="5"/>
          </p:nvPr>
        </p:nvSpPr>
        <p:spPr/>
        <p:txBody>
          <a:bodyPr/>
          <a:lstStyle/>
          <a:p>
            <a:fld id="{10F47A1F-733B-4A3C-9F3C-FEE4C91C2A61}" type="slidenum">
              <a:rPr lang="es-CO" smtClean="0"/>
              <a:pPr/>
              <a:t>32</a:t>
            </a:fld>
            <a:endParaRPr lang="es-CO" dirty="0"/>
          </a:p>
        </p:txBody>
      </p:sp>
    </p:spTree>
    <p:extLst>
      <p:ext uri="{BB962C8B-B14F-4D97-AF65-F5344CB8AC3E}">
        <p14:creationId xmlns:p14="http://schemas.microsoft.com/office/powerpoint/2010/main" val="404846439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419" noProof="0" dirty="0"/>
              <a:t>Se debe tener en cuenta que cada paciente tiene requerimientos individuales los cuales se deben suministrar para mantener su supervivencia, se deben reevaluar los requerimientos frecuentemente especialmente en personas enfermas, hospitalizadas y cuidados crónicos; los cambios metabólicos pueden incrementar las necesidades de nutrientes y se puede llevar a subalimentación o sobrealimentación de las personas ocasionando retrasos en su recuperación.</a:t>
            </a:r>
          </a:p>
          <a:p>
            <a:endParaRPr lang="es-419" noProof="0" dirty="0"/>
          </a:p>
          <a:p>
            <a:r>
              <a:rPr lang="es-419" noProof="0" dirty="0"/>
              <a:t>Como primera opción para determinar las necesidades calóricas de las personas, es la calorimetría indirecta, pero en su ausencia las ecuaciones predictivas se convierten en una herramienta importante. La exactitud en los cálculos de requerimientos influye grandemente en la morbimortalidad.</a:t>
            </a:r>
          </a:p>
          <a:p>
            <a:endParaRPr lang="es-419" noProof="0" dirty="0"/>
          </a:p>
          <a:p>
            <a:r>
              <a:rPr lang="es-419" noProof="0" dirty="0"/>
              <a:t>Por último, existen estados de enfermedad donde se incrementan las necesidades de vitaminas, minerales y oligoelementos, especialmente de antioxidantes que se deben suministrar para mantener la integridad de la membrana celular y lograr regeneración tisular.</a:t>
            </a:r>
          </a:p>
          <a:p>
            <a:endParaRPr lang="es-ES" dirty="0"/>
          </a:p>
        </p:txBody>
      </p:sp>
      <p:sp>
        <p:nvSpPr>
          <p:cNvPr id="4" name="Marcador de número de diapositiva 3"/>
          <p:cNvSpPr>
            <a:spLocks noGrp="1"/>
          </p:cNvSpPr>
          <p:nvPr>
            <p:ph type="sldNum" sz="quarter" idx="10"/>
          </p:nvPr>
        </p:nvSpPr>
        <p:spPr/>
        <p:txBody>
          <a:bodyPr/>
          <a:lstStyle/>
          <a:p>
            <a:fld id="{26EEE6E7-D09C-7B4E-BE49-24EA64564BEA}" type="slidenum">
              <a:rPr lang="es-ES" smtClean="0"/>
              <a:pPr/>
              <a:t>33</a:t>
            </a:fld>
            <a:endParaRPr lang="es-ES" dirty="0"/>
          </a:p>
        </p:txBody>
      </p:sp>
    </p:spTree>
    <p:extLst>
      <p:ext uri="{BB962C8B-B14F-4D97-AF65-F5344CB8AC3E}">
        <p14:creationId xmlns:p14="http://schemas.microsoft.com/office/powerpoint/2010/main" val="42805016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1 Marcador de imagen de diapositiva">
            <a:extLst>
              <a:ext uri="{FF2B5EF4-FFF2-40B4-BE49-F238E27FC236}">
                <a16:creationId xmlns:a16="http://schemas.microsoft.com/office/drawing/2014/main" id="{CA481780-3E97-42EC-A3F5-2B66B86BDD8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59" name="2 Marcador de notas">
            <a:extLst>
              <a:ext uri="{FF2B5EF4-FFF2-40B4-BE49-F238E27FC236}">
                <a16:creationId xmlns:a16="http://schemas.microsoft.com/office/drawing/2014/main" id="{5524C51E-852B-4D0F-A38B-E5B57FE98C4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just" defTabSz="914400" rtl="0" eaLnBrk="1" fontAlgn="auto" latinLnBrk="0" hangingPunct="1">
              <a:lnSpc>
                <a:spcPct val="100000"/>
              </a:lnSpc>
              <a:spcBef>
                <a:spcPct val="0"/>
              </a:spcBef>
              <a:spcAft>
                <a:spcPts val="0"/>
              </a:spcAft>
              <a:buClrTx/>
              <a:buSzTx/>
              <a:buFontTx/>
              <a:buNone/>
              <a:tabLst/>
              <a:defRPr/>
            </a:pPr>
            <a:r>
              <a:rPr lang="es-CO" sz="1200" kern="1200" noProof="0" dirty="0">
                <a:solidFill>
                  <a:schemeClr val="tx1"/>
                </a:solidFill>
                <a:effectLst/>
                <a:latin typeface="Arial" panose="020B0604020202020204" pitchFamily="34" charset="0"/>
                <a:ea typeface="+mn-ea"/>
                <a:cs typeface="Arial" panose="020B0604020202020204" pitchFamily="34" charset="0"/>
              </a:rPr>
              <a:t>Las necesidades energéticas del individuo se expresan como Gasto Energético Total (GET) que depende de varios aspectos como: </a:t>
            </a:r>
          </a:p>
          <a:p>
            <a:pPr marL="0" marR="0" lvl="0" indent="0" algn="just" defTabSz="914400" rtl="0" eaLnBrk="1" fontAlgn="auto" latinLnBrk="0" hangingPunct="1">
              <a:lnSpc>
                <a:spcPct val="100000"/>
              </a:lnSpc>
              <a:spcBef>
                <a:spcPct val="0"/>
              </a:spcBef>
              <a:spcAft>
                <a:spcPts val="0"/>
              </a:spcAft>
              <a:buClrTx/>
              <a:buSzTx/>
              <a:buFontTx/>
              <a:buNone/>
              <a:tabLst/>
              <a:defRPr/>
            </a:pPr>
            <a:r>
              <a:rPr lang="es-CO" sz="1200" b="1" kern="1200" noProof="0" dirty="0">
                <a:solidFill>
                  <a:schemeClr val="tx1"/>
                </a:solidFill>
                <a:effectLst/>
                <a:latin typeface="Arial" panose="020B0604020202020204" pitchFamily="34" charset="0"/>
                <a:ea typeface="+mn-ea"/>
                <a:cs typeface="Arial" panose="020B0604020202020204" pitchFamily="34" charset="0"/>
              </a:rPr>
              <a:t>Condiciones clínicas y del pacientes</a:t>
            </a:r>
            <a:r>
              <a:rPr lang="es-CO" sz="1200" kern="1200" noProof="0" dirty="0">
                <a:solidFill>
                  <a:schemeClr val="tx1"/>
                </a:solidFill>
                <a:effectLst/>
                <a:latin typeface="Arial" panose="020B0604020202020204" pitchFamily="34" charset="0"/>
                <a:ea typeface="+mn-ea"/>
                <a:cs typeface="Arial" panose="020B0604020202020204" pitchFamily="34" charset="0"/>
              </a:rPr>
              <a:t>: peso, edad, sexo, estatura, actividad física, composición corporal, y de </a:t>
            </a:r>
            <a:r>
              <a:rPr lang="es-CO" sz="1200" b="1" kern="1200" noProof="0" dirty="0">
                <a:solidFill>
                  <a:schemeClr val="tx1"/>
                </a:solidFill>
                <a:effectLst/>
                <a:latin typeface="Arial" panose="020B0604020202020204" pitchFamily="34" charset="0"/>
                <a:ea typeface="+mn-ea"/>
                <a:cs typeface="Arial" panose="020B0604020202020204" pitchFamily="34" charset="0"/>
              </a:rPr>
              <a:t>otros factores </a:t>
            </a:r>
            <a:r>
              <a:rPr lang="es-CO" sz="1200" kern="1200" noProof="0" dirty="0">
                <a:solidFill>
                  <a:schemeClr val="tx1"/>
                </a:solidFill>
                <a:effectLst/>
                <a:latin typeface="Arial" panose="020B0604020202020204" pitchFamily="34" charset="0"/>
                <a:ea typeface="+mn-ea"/>
                <a:cs typeface="Arial" panose="020B0604020202020204" pitchFamily="34" charset="0"/>
              </a:rPr>
              <a:t>como salud, enfermedad y condiciones especiales.</a:t>
            </a:r>
          </a:p>
          <a:p>
            <a:pPr marL="0" marR="0" lvl="0" indent="0" algn="just" defTabSz="914400" rtl="0" eaLnBrk="1" fontAlgn="auto" latinLnBrk="0" hangingPunct="1">
              <a:lnSpc>
                <a:spcPct val="100000"/>
              </a:lnSpc>
              <a:spcBef>
                <a:spcPct val="0"/>
              </a:spcBef>
              <a:spcAft>
                <a:spcPts val="0"/>
              </a:spcAft>
              <a:buClrTx/>
              <a:buSzTx/>
              <a:buFontTx/>
              <a:buNone/>
              <a:tabLst/>
              <a:defRPr/>
            </a:pPr>
            <a:r>
              <a:rPr lang="es-CO" sz="1200" kern="1200" noProof="0" dirty="0">
                <a:solidFill>
                  <a:schemeClr val="tx1"/>
                </a:solidFill>
                <a:effectLst/>
                <a:latin typeface="Arial" panose="020B0604020202020204" pitchFamily="34" charset="0"/>
                <a:ea typeface="+mn-ea"/>
                <a:cs typeface="Arial" panose="020B0604020202020204" pitchFamily="34" charset="0"/>
              </a:rPr>
              <a:t>  </a:t>
            </a:r>
          </a:p>
          <a:p>
            <a:pPr marL="0" marR="0" lvl="0" indent="0" algn="just" defTabSz="914400" rtl="0" eaLnBrk="1" fontAlgn="auto" latinLnBrk="0" hangingPunct="1">
              <a:lnSpc>
                <a:spcPct val="100000"/>
              </a:lnSpc>
              <a:spcBef>
                <a:spcPct val="0"/>
              </a:spcBef>
              <a:spcAft>
                <a:spcPts val="0"/>
              </a:spcAft>
              <a:buClrTx/>
              <a:buSzTx/>
              <a:buFontTx/>
              <a:buNone/>
              <a:tabLst/>
              <a:defRPr/>
            </a:pPr>
            <a:r>
              <a:rPr lang="es-CO" sz="1200" kern="1200" noProof="0" dirty="0">
                <a:solidFill>
                  <a:schemeClr val="tx1"/>
                </a:solidFill>
                <a:effectLst/>
                <a:latin typeface="Arial" panose="020B0604020202020204" pitchFamily="34" charset="0"/>
                <a:ea typeface="+mn-ea"/>
                <a:cs typeface="Arial" panose="020B0604020202020204" pitchFamily="34" charset="0"/>
              </a:rPr>
              <a:t>Los requerimientos de energía se definen como la cantidad de ingesta de energía alimentaria que los individuos necesitan consumir a fin de sustentar un peso corporal estable, consistente, con una buena salud a largo plazo (BMI 18.5 y hasta 25 kg/m2) que permita niveles adecuados de actividad física para el mantenimiento de las actividades sociales y culturales.</a:t>
            </a:r>
            <a:endParaRPr lang="es-CO" noProof="0" dirty="0">
              <a:latin typeface="Arial" panose="020B0604020202020204" pitchFamily="34" charset="0"/>
              <a:cs typeface="Arial" panose="020B0604020202020204" pitchFamily="34" charset="0"/>
            </a:endParaRPr>
          </a:p>
          <a:p>
            <a:pPr marL="0" marR="0" lvl="0" indent="0" algn="just" defTabSz="914400" rtl="0" eaLnBrk="1" fontAlgn="auto" latinLnBrk="0" hangingPunct="1">
              <a:lnSpc>
                <a:spcPct val="100000"/>
              </a:lnSpc>
              <a:spcBef>
                <a:spcPct val="0"/>
              </a:spcBef>
              <a:spcAft>
                <a:spcPts val="0"/>
              </a:spcAft>
              <a:buClrTx/>
              <a:buSzTx/>
              <a:buFontTx/>
              <a:buNone/>
              <a:tabLst/>
              <a:defRPr/>
            </a:pPr>
            <a:endParaRPr lang="es-CO" sz="1200" kern="1200" dirty="0">
              <a:solidFill>
                <a:schemeClr val="tx1"/>
              </a:solidFill>
              <a:effectLst/>
              <a:latin typeface="Arial" panose="020B0604020202020204" pitchFamily="34" charset="0"/>
              <a:ea typeface="+mn-ea"/>
              <a:cs typeface="Arial" panose="020B0604020202020204" pitchFamily="34" charset="0"/>
            </a:endParaRPr>
          </a:p>
          <a:p>
            <a:pPr eaLnBrk="1" hangingPunct="1">
              <a:spcBef>
                <a:spcPct val="0"/>
              </a:spcBef>
            </a:pPr>
            <a:endParaRPr lang="es-ES_tradnl" altLang="es-CO" dirty="0"/>
          </a:p>
        </p:txBody>
      </p:sp>
      <p:sp>
        <p:nvSpPr>
          <p:cNvPr id="19460" name="3 Marcador de número de diapositiva">
            <a:extLst>
              <a:ext uri="{FF2B5EF4-FFF2-40B4-BE49-F238E27FC236}">
                <a16:creationId xmlns:a16="http://schemas.microsoft.com/office/drawing/2014/main" id="{16AE05CD-351C-4400-89C0-7906BFB27AEC}"/>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7BF28DA0-EF16-4C88-B792-FFD64F24AD3A}" type="slidenum">
              <a:rPr lang="es-ES" altLang="es-CO" sz="1200">
                <a:latin typeface="Calibri" panose="020F0502020204030204" pitchFamily="34" charset="0"/>
              </a:rPr>
              <a:pPr eaLnBrk="1" hangingPunct="1"/>
              <a:t>4</a:t>
            </a:fld>
            <a:endParaRPr lang="es-ES" altLang="es-CO" sz="1200" dirty="0">
              <a:latin typeface="Calibri" panose="020F0502020204030204" pitchFamily="34" charset="0"/>
            </a:endParaRPr>
          </a:p>
        </p:txBody>
      </p:sp>
    </p:spTree>
    <p:extLst>
      <p:ext uri="{BB962C8B-B14F-4D97-AF65-F5344CB8AC3E}">
        <p14:creationId xmlns:p14="http://schemas.microsoft.com/office/powerpoint/2010/main" val="30134569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Marcador de imagen de diapositiva 1">
            <a:extLst>
              <a:ext uri="{FF2B5EF4-FFF2-40B4-BE49-F238E27FC236}">
                <a16:creationId xmlns:a16="http://schemas.microsoft.com/office/drawing/2014/main" id="{9E31C044-06B7-4744-977E-F9A212399F98}"/>
              </a:ext>
            </a:extLst>
          </p:cNvPr>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507" name="Marcador de notas 2">
            <a:extLst>
              <a:ext uri="{FF2B5EF4-FFF2-40B4-BE49-F238E27FC236}">
                <a16:creationId xmlns:a16="http://schemas.microsoft.com/office/drawing/2014/main" id="{6A826E5F-AAA9-4CFC-8D39-A9C4D792616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es-419" altLang="es-CO" noProof="0" dirty="0">
                <a:latin typeface="Arial" panose="020B0604020202020204" pitchFamily="34" charset="0"/>
                <a:cs typeface="Arial" panose="020B0604020202020204" pitchFamily="34" charset="0"/>
              </a:rPr>
              <a:t>GMB: depende en gran parte de la masa corporal metabólicamente activa. Es la energía necesaria para el metabolismo celular y procesos vitales.</a:t>
            </a:r>
          </a:p>
          <a:p>
            <a:pPr algn="just" eaLnBrk="1" hangingPunct="1"/>
            <a:r>
              <a:rPr lang="es-419" altLang="es-CO" noProof="0" dirty="0">
                <a:latin typeface="Arial" panose="020B0604020202020204" pitchFamily="34" charset="0"/>
                <a:cs typeface="Arial" panose="020B0604020202020204" pitchFamily="34" charset="0"/>
              </a:rPr>
              <a:t>GMR: se mide después de levantarse de la cama y caminado un poco, es la mayor responsable del GET.</a:t>
            </a:r>
          </a:p>
          <a:p>
            <a:pPr algn="just" eaLnBrk="1" hangingPunct="1"/>
            <a:r>
              <a:rPr lang="es-419" altLang="es-CO" noProof="0" dirty="0">
                <a:latin typeface="Arial" panose="020B0604020202020204" pitchFamily="34" charset="0"/>
                <a:cs typeface="Arial" panose="020B0604020202020204" pitchFamily="34" charset="0"/>
              </a:rPr>
              <a:t>GMT: determinado por la temperatura corporal y la ventilación minuto.</a:t>
            </a:r>
          </a:p>
          <a:p>
            <a:pPr algn="just" eaLnBrk="1" hangingPunct="1"/>
            <a:endParaRPr lang="es-419" altLang="es-CO" noProof="0" dirty="0">
              <a:latin typeface="Arial" panose="020B0604020202020204" pitchFamily="34" charset="0"/>
              <a:cs typeface="Arial" panose="020B0604020202020204" pitchFamily="34"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lang="es-419" sz="1200" kern="1200" noProof="0" dirty="0">
                <a:solidFill>
                  <a:schemeClr val="tx1"/>
                </a:solidFill>
                <a:effectLst/>
                <a:latin typeface="Arial" panose="020B0604020202020204" pitchFamily="34" charset="0"/>
                <a:ea typeface="+mn-ea"/>
                <a:cs typeface="Arial" panose="020B0604020202020204" pitchFamily="34" charset="0"/>
              </a:rPr>
              <a:t>La energía se consume en el cuerpo humano en forma de </a:t>
            </a:r>
            <a:r>
              <a:rPr lang="es-419" sz="1200" b="1" kern="1200" noProof="0" dirty="0">
                <a:solidFill>
                  <a:schemeClr val="tx1"/>
                </a:solidFill>
                <a:effectLst/>
                <a:latin typeface="Arial" panose="020B0604020202020204" pitchFamily="34" charset="0"/>
                <a:ea typeface="+mn-ea"/>
                <a:cs typeface="Arial" panose="020B0604020202020204" pitchFamily="34" charset="0"/>
              </a:rPr>
              <a:t>Gasto Energético Basal (GEB) o Tasa Metabólica Basal</a:t>
            </a:r>
            <a:r>
              <a:rPr lang="es-419" sz="1200" kern="1200" noProof="0" dirty="0">
                <a:solidFill>
                  <a:schemeClr val="tx1"/>
                </a:solidFill>
                <a:effectLst/>
                <a:latin typeface="Arial" panose="020B0604020202020204" pitchFamily="34" charset="0"/>
                <a:ea typeface="+mn-ea"/>
                <a:cs typeface="Arial" panose="020B0604020202020204" pitchFamily="34" charset="0"/>
              </a:rPr>
              <a:t>, efecto térmico de los alimentos (ETA) y termogenia resultante de la actividad (TA). Estos tres componentes conforman el </a:t>
            </a:r>
            <a:r>
              <a:rPr lang="es-419" sz="1200" b="1" kern="1200" noProof="0" dirty="0">
                <a:solidFill>
                  <a:schemeClr val="tx1"/>
                </a:solidFill>
                <a:effectLst/>
                <a:latin typeface="Arial" panose="020B0604020202020204" pitchFamily="34" charset="0"/>
                <a:ea typeface="+mn-ea"/>
                <a:cs typeface="Arial" panose="020B0604020202020204" pitchFamily="34" charset="0"/>
              </a:rPr>
              <a:t>Gasto Energético Total (GET) </a:t>
            </a:r>
            <a:r>
              <a:rPr lang="es-419" sz="1200" kern="1200" noProof="0" dirty="0">
                <a:solidFill>
                  <a:schemeClr val="tx1"/>
                </a:solidFill>
                <a:effectLst/>
                <a:latin typeface="Arial" panose="020B0604020202020204" pitchFamily="34" charset="0"/>
                <a:ea typeface="+mn-ea"/>
                <a:cs typeface="Arial" panose="020B0604020202020204" pitchFamily="34" charset="0"/>
              </a:rPr>
              <a:t>de un individuo. </a:t>
            </a:r>
          </a:p>
          <a:p>
            <a:pPr marL="0" marR="0" lvl="0" indent="0" algn="just" defTabSz="914400" rtl="0" eaLnBrk="1" fontAlgn="auto" latinLnBrk="0" hangingPunct="1">
              <a:lnSpc>
                <a:spcPct val="100000"/>
              </a:lnSpc>
              <a:spcBef>
                <a:spcPts val="0"/>
              </a:spcBef>
              <a:spcAft>
                <a:spcPts val="0"/>
              </a:spcAft>
              <a:buClrTx/>
              <a:buSzTx/>
              <a:buFontTx/>
              <a:buNone/>
              <a:tabLst/>
              <a:defRPr/>
            </a:pPr>
            <a:endParaRPr lang="es-419" noProof="0" dirty="0">
              <a:latin typeface="Arial" panose="020B0604020202020204" pitchFamily="34" charset="0"/>
              <a:cs typeface="Arial" panose="020B0604020202020204" pitchFamily="34"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lang="es-419" sz="1200" kern="1200" noProof="0" dirty="0">
                <a:solidFill>
                  <a:schemeClr val="tx1"/>
                </a:solidFill>
                <a:effectLst/>
                <a:latin typeface="Arial" panose="020B0604020202020204" pitchFamily="34" charset="0"/>
                <a:ea typeface="+mn-ea"/>
                <a:cs typeface="Arial" panose="020B0604020202020204" pitchFamily="34" charset="0"/>
              </a:rPr>
              <a:t>Durante la adultez, el metabolismo basal y el gasto energético empiezan a reducirse a una tasa de cerca de 2.9% para los hombres y 2.0% para las mujeres, por década. Por lo general, estas reducciones se deben  a disminuciones en la actividad física y en la masa muscular magra. </a:t>
            </a:r>
          </a:p>
          <a:p>
            <a:pPr marL="0" marR="0" lvl="0" indent="0" algn="just" defTabSz="914400" rtl="0" eaLnBrk="1" fontAlgn="auto" latinLnBrk="0" hangingPunct="1">
              <a:lnSpc>
                <a:spcPct val="100000"/>
              </a:lnSpc>
              <a:spcBef>
                <a:spcPts val="0"/>
              </a:spcBef>
              <a:spcAft>
                <a:spcPts val="0"/>
              </a:spcAft>
              <a:buClrTx/>
              <a:buSzTx/>
              <a:buFontTx/>
              <a:buNone/>
              <a:tabLst/>
              <a:defRPr/>
            </a:pPr>
            <a:endParaRPr lang="es-419" sz="1200" kern="1200" noProof="0" dirty="0">
              <a:solidFill>
                <a:schemeClr val="tx1"/>
              </a:solidFill>
              <a:effectLst/>
              <a:latin typeface="Arial" panose="020B0604020202020204" pitchFamily="34" charset="0"/>
              <a:ea typeface="+mn-ea"/>
              <a:cs typeface="Arial" panose="020B0604020202020204" pitchFamily="34"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lang="es-419" sz="1200" kern="1200" noProof="0" dirty="0">
                <a:solidFill>
                  <a:schemeClr val="tx1"/>
                </a:solidFill>
                <a:effectLst/>
                <a:latin typeface="Arial" panose="020B0604020202020204" pitchFamily="34" charset="0"/>
                <a:ea typeface="+mn-ea"/>
                <a:cs typeface="Arial" panose="020B0604020202020204" pitchFamily="34" charset="0"/>
              </a:rPr>
              <a:t>Entre los 25 y 65 años de edad, la capacidad física para el trabajo (medida a través de VO2 máx) disminuye entre 5 y 10% por década. La presencia de enfermedades músculo esqueléticas, obesidad y otros padecimientos, pueden acelerar la disminución en el gasto de energía y la capacidad física. Aún cuando el cerebro, hígado, tracto gastrointestinal, corazón y riñones representan menos del 5% del peso corporal, los procesos metabólicos activos y funciones de estos órganos representan alrededor de 60% del BMR.</a:t>
            </a:r>
          </a:p>
          <a:p>
            <a:pPr marL="0" marR="0" lvl="0" indent="0" algn="just" defTabSz="914400" rtl="0" eaLnBrk="1" fontAlgn="auto" latinLnBrk="0" hangingPunct="1">
              <a:lnSpc>
                <a:spcPct val="100000"/>
              </a:lnSpc>
              <a:spcBef>
                <a:spcPts val="0"/>
              </a:spcBef>
              <a:spcAft>
                <a:spcPts val="0"/>
              </a:spcAft>
              <a:buClrTx/>
              <a:buSzTx/>
              <a:buFontTx/>
              <a:buNone/>
              <a:tabLst/>
              <a:defRPr/>
            </a:pPr>
            <a:endParaRPr lang="es-CO" dirty="0">
              <a:latin typeface="Arial" panose="020B0604020202020204" pitchFamily="34" charset="0"/>
              <a:cs typeface="Arial" panose="020B0604020202020204" pitchFamily="34" charset="0"/>
            </a:endParaRPr>
          </a:p>
          <a:p>
            <a:pPr eaLnBrk="1" hangingPunct="1"/>
            <a:endParaRPr lang="es-ES_tradnl" altLang="es-CO" dirty="0"/>
          </a:p>
        </p:txBody>
      </p:sp>
      <p:sp>
        <p:nvSpPr>
          <p:cNvPr id="21508" name="Marcador de número de diapositiva 3">
            <a:extLst>
              <a:ext uri="{FF2B5EF4-FFF2-40B4-BE49-F238E27FC236}">
                <a16:creationId xmlns:a16="http://schemas.microsoft.com/office/drawing/2014/main" id="{77F2606B-FDF9-4D63-8891-7A0F1542F54E}"/>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D372E0E8-D165-4C2D-B502-08E691936C4E}" type="slidenum">
              <a:rPr lang="es-ES" altLang="es-CO" sz="1200">
                <a:latin typeface="Calibri" panose="020F0502020204030204" pitchFamily="34" charset="0"/>
              </a:rPr>
              <a:pPr eaLnBrk="1" hangingPunct="1"/>
              <a:t>5</a:t>
            </a:fld>
            <a:endParaRPr lang="es-ES" altLang="es-CO" sz="1200" dirty="0">
              <a:latin typeface="Calibri" panose="020F0502020204030204" pitchFamily="34" charset="0"/>
            </a:endParaRPr>
          </a:p>
        </p:txBody>
      </p:sp>
    </p:spTree>
    <p:extLst>
      <p:ext uri="{BB962C8B-B14F-4D97-AF65-F5344CB8AC3E}">
        <p14:creationId xmlns:p14="http://schemas.microsoft.com/office/powerpoint/2010/main" val="6077644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O" noProof="0" dirty="0">
                <a:latin typeface="Arial" panose="020B0604020202020204" pitchFamily="34" charset="0"/>
                <a:cs typeface="Arial" panose="020B0604020202020204" pitchFamily="34" charset="0"/>
              </a:rPr>
              <a:t>¿Qué peso utilizar para determinar los requerimientos?</a:t>
            </a:r>
          </a:p>
          <a:p>
            <a:pPr marL="171450" indent="-171450">
              <a:buFont typeface="Arial" panose="020B0604020202020204" pitchFamily="34" charset="0"/>
              <a:buChar char="•"/>
            </a:pPr>
            <a:r>
              <a:rPr lang="es-CO" noProof="0" dirty="0">
                <a:latin typeface="Arial" panose="020B0604020202020204" pitchFamily="34" charset="0"/>
                <a:cs typeface="Arial" panose="020B0604020202020204" pitchFamily="34" charset="0"/>
              </a:rPr>
              <a:t>Primero se debe establecer el IMC del paciente </a:t>
            </a:r>
          </a:p>
          <a:p>
            <a:pPr marL="171450" indent="-171450">
              <a:buFont typeface="Arial" panose="020B0604020202020204" pitchFamily="34" charset="0"/>
              <a:buChar char="•"/>
            </a:pPr>
            <a:r>
              <a:rPr lang="es-CO" noProof="0" dirty="0">
                <a:latin typeface="Arial" panose="020B0604020202020204" pitchFamily="34" charset="0"/>
                <a:cs typeface="Arial" panose="020B0604020202020204" pitchFamily="34" charset="0"/>
              </a:rPr>
              <a:t>El  peso ideal se calculará con la ecuación establecida para ser utilizado cuando sea el caso</a:t>
            </a:r>
          </a:p>
          <a:p>
            <a:pPr marL="171450" indent="-171450">
              <a:buFont typeface="Arial" panose="020B0604020202020204" pitchFamily="34" charset="0"/>
              <a:buChar char="•"/>
            </a:pPr>
            <a:r>
              <a:rPr lang="es-CO" noProof="0" dirty="0">
                <a:latin typeface="Arial" panose="020B0604020202020204" pitchFamily="34" charset="0"/>
                <a:cs typeface="Arial" panose="020B0604020202020204" pitchFamily="34" charset="0"/>
              </a:rPr>
              <a:t>Los pesos a utilizar para determinar los requerimientos están basadas en las recomendaciones de las guías ESPEN</a:t>
            </a:r>
          </a:p>
          <a:p>
            <a:pPr marL="171450" indent="-171450">
              <a:buFont typeface="Arial" panose="020B0604020202020204" pitchFamily="34" charset="0"/>
              <a:buChar char="•"/>
            </a:pPr>
            <a:r>
              <a:rPr lang="es-CO" noProof="0" dirty="0">
                <a:latin typeface="Arial" panose="020B0604020202020204" pitchFamily="34" charset="0"/>
                <a:cs typeface="Arial" panose="020B0604020202020204" pitchFamily="34" charset="0"/>
              </a:rPr>
              <a:t>Se utilizará peso actual si el paciente es de bajo peso</a:t>
            </a:r>
          </a:p>
          <a:p>
            <a:endParaRPr lang="es-CO" noProof="0" dirty="0">
              <a:latin typeface="Arial" panose="020B0604020202020204" pitchFamily="34" charset="0"/>
              <a:cs typeface="Arial" panose="020B0604020202020204" pitchFamily="34" charset="0"/>
            </a:endParaRPr>
          </a:p>
          <a:p>
            <a:r>
              <a:rPr lang="es-CO" noProof="0" dirty="0">
                <a:latin typeface="Arial" panose="020B0604020202020204" pitchFamily="34" charset="0"/>
                <a:cs typeface="Arial" panose="020B0604020202020204" pitchFamily="34" charset="0"/>
              </a:rPr>
              <a:t>Normopeso: peso actual </a:t>
            </a:r>
          </a:p>
          <a:p>
            <a:r>
              <a:rPr lang="es-CO" noProof="0" dirty="0">
                <a:latin typeface="Arial" panose="020B0604020202020204" pitchFamily="34" charset="0"/>
                <a:cs typeface="Arial" panose="020B0604020202020204" pitchFamily="34" charset="0"/>
              </a:rPr>
              <a:t>Sobrepeso: peso ideal</a:t>
            </a:r>
          </a:p>
          <a:p>
            <a:r>
              <a:rPr lang="es-CO" noProof="0" dirty="0">
                <a:latin typeface="Arial" panose="020B0604020202020204" pitchFamily="34" charset="0"/>
                <a:cs typeface="Arial" panose="020B0604020202020204" pitchFamily="34" charset="0"/>
              </a:rPr>
              <a:t>Obesidad con IMC &gt; 30: peso ajustado </a:t>
            </a:r>
          </a:p>
        </p:txBody>
      </p:sp>
      <p:sp>
        <p:nvSpPr>
          <p:cNvPr id="4" name="Marcador de número de diapositiva 3"/>
          <p:cNvSpPr>
            <a:spLocks noGrp="1"/>
          </p:cNvSpPr>
          <p:nvPr>
            <p:ph type="sldNum" sz="quarter" idx="5"/>
          </p:nvPr>
        </p:nvSpPr>
        <p:spPr/>
        <p:txBody>
          <a:bodyPr/>
          <a:lstStyle/>
          <a:p>
            <a:fld id="{10F47A1F-733B-4A3C-9F3C-FEE4C91C2A61}" type="slidenum">
              <a:rPr lang="es-CO" smtClean="0"/>
              <a:pPr/>
              <a:t>6</a:t>
            </a:fld>
            <a:endParaRPr lang="es-CO" dirty="0"/>
          </a:p>
        </p:txBody>
      </p:sp>
    </p:spTree>
    <p:extLst>
      <p:ext uri="{BB962C8B-B14F-4D97-AF65-F5344CB8AC3E}">
        <p14:creationId xmlns:p14="http://schemas.microsoft.com/office/powerpoint/2010/main" val="42224467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algn="just"/>
            <a:r>
              <a:rPr lang="es-ES" noProof="0" dirty="0">
                <a:latin typeface="Arial" panose="020B0604020202020204" pitchFamily="34" charset="0"/>
                <a:cs typeface="Arial" panose="020B0604020202020204" pitchFamily="34" charset="0"/>
              </a:rPr>
              <a:t>El Gold estándar para establecer requerimientos es la Calorimetría Indirecta que mide el gasto energético en reposo, por la medición de la concentración del volumen de gas inspirado y expirado para obtener el Oxígeno consumido ( VO2) y el CO2 expirado.</a:t>
            </a:r>
          </a:p>
          <a:p>
            <a:pPr algn="just"/>
            <a:endParaRPr lang="es-ES" noProof="0" dirty="0">
              <a:latin typeface="Arial" panose="020B0604020202020204" pitchFamily="34" charset="0"/>
              <a:cs typeface="Arial" panose="020B0604020202020204" pitchFamily="34" charset="0"/>
            </a:endParaRPr>
          </a:p>
          <a:p>
            <a:pPr algn="just"/>
            <a:r>
              <a:rPr lang="es-ES" noProof="0" dirty="0">
                <a:latin typeface="Arial" panose="020B0604020202020204" pitchFamily="34" charset="0"/>
                <a:cs typeface="Arial" panose="020B0604020202020204" pitchFamily="34" charset="0"/>
              </a:rPr>
              <a:t>Se determina mediante un monitor de medición metabólica.</a:t>
            </a:r>
          </a:p>
          <a:p>
            <a:pPr algn="just"/>
            <a:endParaRPr lang="es-ES" noProof="0" dirty="0">
              <a:latin typeface="Arial" panose="020B0604020202020204" pitchFamily="34" charset="0"/>
              <a:cs typeface="Arial" panose="020B0604020202020204" pitchFamily="34" charset="0"/>
            </a:endParaRPr>
          </a:p>
          <a:p>
            <a:pPr algn="just"/>
            <a:r>
              <a:rPr lang="es-ES" noProof="0" dirty="0">
                <a:latin typeface="Arial" panose="020B0604020202020204" pitchFamily="34" charset="0"/>
                <a:cs typeface="Arial" panose="020B0604020202020204" pitchFamily="34" charset="0"/>
              </a:rPr>
              <a:t>Existen equipos de varios tamaños, actualmente existe un software para las unidades de cuidados intensivos que permite medir los requerimientos calóricos. Su utilización es baja por los costos y debe tener personal entrenado para las mediciones.</a:t>
            </a:r>
          </a:p>
        </p:txBody>
      </p:sp>
      <p:sp>
        <p:nvSpPr>
          <p:cNvPr id="4" name="Marcador de número de diapositiva 3"/>
          <p:cNvSpPr>
            <a:spLocks noGrp="1"/>
          </p:cNvSpPr>
          <p:nvPr>
            <p:ph type="sldNum" sz="quarter" idx="5"/>
          </p:nvPr>
        </p:nvSpPr>
        <p:spPr/>
        <p:txBody>
          <a:bodyPr/>
          <a:lstStyle/>
          <a:p>
            <a:fld id="{10F47A1F-733B-4A3C-9F3C-FEE4C91C2A61}" type="slidenum">
              <a:rPr lang="es-CO" smtClean="0"/>
              <a:pPr/>
              <a:t>7</a:t>
            </a:fld>
            <a:endParaRPr lang="es-CO" dirty="0"/>
          </a:p>
        </p:txBody>
      </p:sp>
    </p:spTree>
    <p:extLst>
      <p:ext uri="{BB962C8B-B14F-4D97-AF65-F5344CB8AC3E}">
        <p14:creationId xmlns:p14="http://schemas.microsoft.com/office/powerpoint/2010/main" val="8538602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algn="just" eaLnBrk="1" hangingPunct="1"/>
            <a:r>
              <a:rPr lang="es-419" altLang="es-CO" noProof="0" dirty="0">
                <a:latin typeface="Arial" panose="020B0604020202020204" pitchFamily="34" charset="0"/>
                <a:cs typeface="Arial" panose="020B0604020202020204" pitchFamily="34" charset="0"/>
              </a:rPr>
              <a:t>La calorimetría directa mide la liberación de calor, mientras que la calorimetría indirecta el intercambio de gases.</a:t>
            </a:r>
          </a:p>
          <a:p>
            <a:pPr algn="just" eaLnBrk="1" hangingPunct="1"/>
            <a:r>
              <a:rPr lang="es-419" altLang="es-CO" noProof="0" dirty="0">
                <a:latin typeface="Arial" panose="020B0604020202020204" pitchFamily="34" charset="0"/>
                <a:cs typeface="Arial" panose="020B0604020202020204" pitchFamily="34" charset="0"/>
              </a:rPr>
              <a:t>Calcula el gasto calórico en reposo y se puede obtener la utilización de sustratos por el coeficiente respiratorio.</a:t>
            </a:r>
          </a:p>
          <a:p>
            <a:pPr algn="just" eaLnBrk="1" hangingPunct="1"/>
            <a:r>
              <a:rPr lang="es-419" altLang="es-CO" noProof="0" dirty="0">
                <a:latin typeface="Arial" panose="020B0604020202020204" pitchFamily="34" charset="0"/>
                <a:cs typeface="Arial" panose="020B0604020202020204" pitchFamily="34" charset="0"/>
              </a:rPr>
              <a:t>La utilización de sustratos se refiere a la cantidad de carbohidratos, grasas y proteínas oxidadas para satisfacer las necesidades de energía y la cantidad de cada uno de los sustratos interconvertidos, almacenados o utilizados  con propósitos no oxidativos, puede no ser confiable con FiO2 &gt;50%.</a:t>
            </a:r>
          </a:p>
          <a:p>
            <a:pPr algn="just" eaLnBrk="1" hangingPunct="1"/>
            <a:endParaRPr lang="es-419" altLang="es-CO" noProof="0" dirty="0">
              <a:latin typeface="Arial" panose="020B0604020202020204" pitchFamily="34" charset="0"/>
              <a:cs typeface="Arial" panose="020B0604020202020204" pitchFamily="34" charset="0"/>
            </a:endParaRPr>
          </a:p>
          <a:p>
            <a:pPr marL="171450" indent="-171450" algn="just" eaLnBrk="1" hangingPunct="1">
              <a:buFont typeface="Arial" panose="020B0604020202020204" pitchFamily="34" charset="0"/>
              <a:buChar char="•"/>
            </a:pPr>
            <a:r>
              <a:rPr lang="es-419" altLang="es-CO" noProof="0" dirty="0">
                <a:latin typeface="Arial" panose="020B0604020202020204" pitchFamily="34" charset="0"/>
                <a:cs typeface="Arial" panose="020B0604020202020204" pitchFamily="34" charset="0"/>
              </a:rPr>
              <a:t>Oxidación mixta = 0.85</a:t>
            </a:r>
          </a:p>
          <a:p>
            <a:pPr marL="171450" indent="-171450" algn="just" eaLnBrk="1" hangingPunct="1">
              <a:buFont typeface="Arial" panose="020B0604020202020204" pitchFamily="34" charset="0"/>
              <a:buChar char="•"/>
            </a:pPr>
            <a:r>
              <a:rPr lang="es-419" altLang="es-CO" noProof="0" dirty="0">
                <a:latin typeface="Arial" panose="020B0604020202020204" pitchFamily="34" charset="0"/>
                <a:cs typeface="Arial" panose="020B0604020202020204" pitchFamily="34" charset="0"/>
              </a:rPr>
              <a:t>Oxidación de carbohidratos: RQ 1.0 </a:t>
            </a:r>
          </a:p>
          <a:p>
            <a:pPr marL="171450" indent="-171450" algn="just" eaLnBrk="1" hangingPunct="1">
              <a:buFont typeface="Arial" panose="020B0604020202020204" pitchFamily="34" charset="0"/>
              <a:buChar char="•"/>
            </a:pPr>
            <a:r>
              <a:rPr lang="es-419" altLang="es-CO" noProof="0" dirty="0">
                <a:latin typeface="Arial" panose="020B0604020202020204" pitchFamily="34" charset="0"/>
                <a:cs typeface="Arial" panose="020B0604020202020204" pitchFamily="34" charset="0"/>
              </a:rPr>
              <a:t>Oxidación de grasas: 0.7</a:t>
            </a:r>
          </a:p>
          <a:p>
            <a:pPr marL="171450" indent="-171450" algn="just" eaLnBrk="1" hangingPunct="1">
              <a:buFont typeface="Arial" panose="020B0604020202020204" pitchFamily="34" charset="0"/>
              <a:buChar char="•"/>
            </a:pPr>
            <a:r>
              <a:rPr lang="es-419" altLang="es-CO" noProof="0" dirty="0">
                <a:latin typeface="Arial" panose="020B0604020202020204" pitchFamily="34" charset="0"/>
                <a:cs typeface="Arial" panose="020B0604020202020204" pitchFamily="34" charset="0"/>
              </a:rPr>
              <a:t>Oxidación de proteínas: 0.82</a:t>
            </a:r>
          </a:p>
          <a:p>
            <a:pPr marL="171450" indent="-171450" algn="just" eaLnBrk="1" hangingPunct="1">
              <a:buFont typeface="Arial" panose="020B0604020202020204" pitchFamily="34" charset="0"/>
              <a:buChar char="•"/>
            </a:pPr>
            <a:r>
              <a:rPr lang="es-419" altLang="es-CO" noProof="0" dirty="0">
                <a:latin typeface="Arial" panose="020B0604020202020204" pitchFamily="34" charset="0"/>
                <a:cs typeface="Arial" panose="020B0604020202020204" pitchFamily="34" charset="0"/>
              </a:rPr>
              <a:t>Cetonas: &lt;0.65</a:t>
            </a:r>
          </a:p>
          <a:p>
            <a:endParaRPr lang="es-CO" dirty="0"/>
          </a:p>
        </p:txBody>
      </p:sp>
      <p:sp>
        <p:nvSpPr>
          <p:cNvPr id="4" name="Marcador de número de diapositiva 3"/>
          <p:cNvSpPr>
            <a:spLocks noGrp="1"/>
          </p:cNvSpPr>
          <p:nvPr>
            <p:ph type="sldNum" sz="quarter" idx="5"/>
          </p:nvPr>
        </p:nvSpPr>
        <p:spPr/>
        <p:txBody>
          <a:bodyPr/>
          <a:lstStyle/>
          <a:p>
            <a:fld id="{10F47A1F-733B-4A3C-9F3C-FEE4C91C2A61}" type="slidenum">
              <a:rPr lang="es-CO" smtClean="0"/>
              <a:pPr/>
              <a:t>8</a:t>
            </a:fld>
            <a:endParaRPr lang="es-CO" dirty="0"/>
          </a:p>
        </p:txBody>
      </p:sp>
    </p:spTree>
    <p:extLst>
      <p:ext uri="{BB962C8B-B14F-4D97-AF65-F5344CB8AC3E}">
        <p14:creationId xmlns:p14="http://schemas.microsoft.com/office/powerpoint/2010/main" val="3437285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O" noProof="0" dirty="0">
                <a:latin typeface="Arial" panose="020B0604020202020204" pitchFamily="34" charset="0"/>
                <a:cs typeface="Arial" panose="020B0604020202020204" pitchFamily="34" charset="0"/>
              </a:rPr>
              <a:t>Las necesidades mínimas energéticas para adultos se estiman con base en la TMB teniendo en cuenta peso ideal y estatura.</a:t>
            </a:r>
          </a:p>
          <a:p>
            <a:r>
              <a:rPr lang="es-CO" noProof="0" dirty="0">
                <a:latin typeface="Arial" panose="020B0604020202020204" pitchFamily="34" charset="0"/>
                <a:cs typeface="Arial" panose="020B0604020202020204" pitchFamily="34" charset="0"/>
              </a:rPr>
              <a:t>Luego se obtienen el requerimiento calórico total multiplicando la TMB por el factor de actividad física.</a:t>
            </a:r>
          </a:p>
          <a:p>
            <a:endParaRPr lang="es-CO" noProof="0" dirty="0">
              <a:latin typeface="Arial" panose="020B0604020202020204" pitchFamily="34" charset="0"/>
              <a:cs typeface="Arial" panose="020B0604020202020204" pitchFamily="34" charset="0"/>
            </a:endParaRPr>
          </a:p>
          <a:p>
            <a:r>
              <a:rPr lang="es-CO" noProof="0" dirty="0">
                <a:latin typeface="Arial" panose="020B0604020202020204" pitchFamily="34" charset="0"/>
                <a:cs typeface="Arial" panose="020B0604020202020204" pitchFamily="34" charset="0"/>
              </a:rPr>
              <a:t>La OMS desarrolló dos ecuaciones para estimar la TMB de la población, una contiene el peso, mientras que a la otra se le adiciona la estatura. </a:t>
            </a:r>
          </a:p>
          <a:p>
            <a:r>
              <a:rPr lang="es-CO" noProof="0" dirty="0">
                <a:latin typeface="Arial" panose="020B0604020202020204" pitchFamily="34" charset="0"/>
                <a:cs typeface="Arial" panose="020B0604020202020204" pitchFamily="34" charset="0"/>
              </a:rPr>
              <a:t>Estas ecuaciones son diferentes según grupo de edad y sexo.  </a:t>
            </a:r>
          </a:p>
        </p:txBody>
      </p:sp>
      <p:sp>
        <p:nvSpPr>
          <p:cNvPr id="4" name="Marcador de número de diapositiva 3"/>
          <p:cNvSpPr>
            <a:spLocks noGrp="1"/>
          </p:cNvSpPr>
          <p:nvPr>
            <p:ph type="sldNum" sz="quarter" idx="5"/>
          </p:nvPr>
        </p:nvSpPr>
        <p:spPr/>
        <p:txBody>
          <a:bodyPr/>
          <a:lstStyle/>
          <a:p>
            <a:fld id="{10F47A1F-733B-4A3C-9F3C-FEE4C91C2A61}" type="slidenum">
              <a:rPr lang="es-CO" smtClean="0"/>
              <a:pPr/>
              <a:t>9</a:t>
            </a:fld>
            <a:endParaRPr lang="es-CO" dirty="0"/>
          </a:p>
        </p:txBody>
      </p:sp>
    </p:spTree>
    <p:extLst>
      <p:ext uri="{BB962C8B-B14F-4D97-AF65-F5344CB8AC3E}">
        <p14:creationId xmlns:p14="http://schemas.microsoft.com/office/powerpoint/2010/main" val="7679063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CO"/>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editar el estilo de subtítulo del patrón</a:t>
            </a:r>
            <a:endParaRPr lang="es-CO"/>
          </a:p>
        </p:txBody>
      </p:sp>
      <p:sp>
        <p:nvSpPr>
          <p:cNvPr id="4" name="Marcador de fecha 3"/>
          <p:cNvSpPr>
            <a:spLocks noGrp="1"/>
          </p:cNvSpPr>
          <p:nvPr>
            <p:ph type="dt" sz="half" idx="10"/>
          </p:nvPr>
        </p:nvSpPr>
        <p:spPr/>
        <p:txBody>
          <a:bodyPr/>
          <a:lstStyle/>
          <a:p>
            <a:fld id="{F3291CC8-1BF0-4D39-8BF8-9394A21365EB}" type="datetimeFigureOut">
              <a:rPr lang="es-CO" smtClean="0"/>
              <a:pPr/>
              <a:t>29/09/20</a:t>
            </a:fld>
            <a:endParaRPr lang="es-CO" dirty="0"/>
          </a:p>
        </p:txBody>
      </p:sp>
      <p:sp>
        <p:nvSpPr>
          <p:cNvPr id="5" name="Marcador de pie de página 4"/>
          <p:cNvSpPr>
            <a:spLocks noGrp="1"/>
          </p:cNvSpPr>
          <p:nvPr>
            <p:ph type="ftr" sz="quarter" idx="11"/>
          </p:nvPr>
        </p:nvSpPr>
        <p:spPr/>
        <p:txBody>
          <a:bodyPr/>
          <a:lstStyle/>
          <a:p>
            <a:endParaRPr lang="es-CO" dirty="0"/>
          </a:p>
        </p:txBody>
      </p:sp>
      <p:sp>
        <p:nvSpPr>
          <p:cNvPr id="6" name="Marcador de número de diapositiva 5"/>
          <p:cNvSpPr>
            <a:spLocks noGrp="1"/>
          </p:cNvSpPr>
          <p:nvPr>
            <p:ph type="sldNum" sz="quarter" idx="12"/>
          </p:nvPr>
        </p:nvSpPr>
        <p:spPr/>
        <p:txBody>
          <a:bodyPr/>
          <a:lstStyle/>
          <a:p>
            <a:fld id="{FC29DFD6-0408-4F50-AD43-A578F038F630}" type="slidenum">
              <a:rPr lang="es-CO" smtClean="0"/>
              <a:pPr/>
              <a:t>‹Nº›</a:t>
            </a:fld>
            <a:endParaRPr lang="es-CO" dirty="0"/>
          </a:p>
        </p:txBody>
      </p:sp>
    </p:spTree>
    <p:extLst>
      <p:ext uri="{BB962C8B-B14F-4D97-AF65-F5344CB8AC3E}">
        <p14:creationId xmlns:p14="http://schemas.microsoft.com/office/powerpoint/2010/main" val="30288172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CO"/>
          </a:p>
        </p:txBody>
      </p:sp>
      <p:sp>
        <p:nvSpPr>
          <p:cNvPr id="3" name="Marcador de texto vertical 2"/>
          <p:cNvSpPr>
            <a:spLocks noGrp="1"/>
          </p:cNvSpPr>
          <p:nvPr>
            <p:ph type="body" orient="vert" idx="1"/>
          </p:nvPr>
        </p:nvSpPr>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p:cNvSpPr>
            <a:spLocks noGrp="1"/>
          </p:cNvSpPr>
          <p:nvPr>
            <p:ph type="dt" sz="half" idx="10"/>
          </p:nvPr>
        </p:nvSpPr>
        <p:spPr/>
        <p:txBody>
          <a:bodyPr/>
          <a:lstStyle/>
          <a:p>
            <a:fld id="{F3291CC8-1BF0-4D39-8BF8-9394A21365EB}" type="datetimeFigureOut">
              <a:rPr lang="es-CO" smtClean="0"/>
              <a:pPr/>
              <a:t>29/09/20</a:t>
            </a:fld>
            <a:endParaRPr lang="es-CO" dirty="0"/>
          </a:p>
        </p:txBody>
      </p:sp>
      <p:sp>
        <p:nvSpPr>
          <p:cNvPr id="5" name="Marcador de pie de página 4"/>
          <p:cNvSpPr>
            <a:spLocks noGrp="1"/>
          </p:cNvSpPr>
          <p:nvPr>
            <p:ph type="ftr" sz="quarter" idx="11"/>
          </p:nvPr>
        </p:nvSpPr>
        <p:spPr/>
        <p:txBody>
          <a:bodyPr/>
          <a:lstStyle/>
          <a:p>
            <a:endParaRPr lang="es-CO" dirty="0"/>
          </a:p>
        </p:txBody>
      </p:sp>
      <p:sp>
        <p:nvSpPr>
          <p:cNvPr id="6" name="Marcador de número de diapositiva 5"/>
          <p:cNvSpPr>
            <a:spLocks noGrp="1"/>
          </p:cNvSpPr>
          <p:nvPr>
            <p:ph type="sldNum" sz="quarter" idx="12"/>
          </p:nvPr>
        </p:nvSpPr>
        <p:spPr/>
        <p:txBody>
          <a:bodyPr/>
          <a:lstStyle/>
          <a:p>
            <a:fld id="{FC29DFD6-0408-4F50-AD43-A578F038F630}" type="slidenum">
              <a:rPr lang="es-CO" smtClean="0"/>
              <a:pPr/>
              <a:t>‹Nº›</a:t>
            </a:fld>
            <a:endParaRPr lang="es-CO" dirty="0"/>
          </a:p>
        </p:txBody>
      </p:sp>
    </p:spTree>
    <p:extLst>
      <p:ext uri="{BB962C8B-B14F-4D97-AF65-F5344CB8AC3E}">
        <p14:creationId xmlns:p14="http://schemas.microsoft.com/office/powerpoint/2010/main" val="4228885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CO"/>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p:cNvSpPr>
            <a:spLocks noGrp="1"/>
          </p:cNvSpPr>
          <p:nvPr>
            <p:ph type="dt" sz="half" idx="10"/>
          </p:nvPr>
        </p:nvSpPr>
        <p:spPr/>
        <p:txBody>
          <a:bodyPr/>
          <a:lstStyle/>
          <a:p>
            <a:fld id="{F3291CC8-1BF0-4D39-8BF8-9394A21365EB}" type="datetimeFigureOut">
              <a:rPr lang="es-CO" smtClean="0"/>
              <a:pPr/>
              <a:t>29/09/20</a:t>
            </a:fld>
            <a:endParaRPr lang="es-CO" dirty="0"/>
          </a:p>
        </p:txBody>
      </p:sp>
      <p:sp>
        <p:nvSpPr>
          <p:cNvPr id="5" name="Marcador de pie de página 4"/>
          <p:cNvSpPr>
            <a:spLocks noGrp="1"/>
          </p:cNvSpPr>
          <p:nvPr>
            <p:ph type="ftr" sz="quarter" idx="11"/>
          </p:nvPr>
        </p:nvSpPr>
        <p:spPr/>
        <p:txBody>
          <a:bodyPr/>
          <a:lstStyle/>
          <a:p>
            <a:endParaRPr lang="es-CO" dirty="0"/>
          </a:p>
        </p:txBody>
      </p:sp>
      <p:sp>
        <p:nvSpPr>
          <p:cNvPr id="6" name="Marcador de número de diapositiva 5"/>
          <p:cNvSpPr>
            <a:spLocks noGrp="1"/>
          </p:cNvSpPr>
          <p:nvPr>
            <p:ph type="sldNum" sz="quarter" idx="12"/>
          </p:nvPr>
        </p:nvSpPr>
        <p:spPr/>
        <p:txBody>
          <a:bodyPr/>
          <a:lstStyle/>
          <a:p>
            <a:fld id="{FC29DFD6-0408-4F50-AD43-A578F038F630}" type="slidenum">
              <a:rPr lang="es-CO" smtClean="0"/>
              <a:pPr/>
              <a:t>‹Nº›</a:t>
            </a:fld>
            <a:endParaRPr lang="es-CO" dirty="0"/>
          </a:p>
        </p:txBody>
      </p:sp>
    </p:spTree>
    <p:extLst>
      <p:ext uri="{BB962C8B-B14F-4D97-AF65-F5344CB8AC3E}">
        <p14:creationId xmlns:p14="http://schemas.microsoft.com/office/powerpoint/2010/main" val="21820034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CO"/>
          </a:p>
        </p:txBody>
      </p:sp>
      <p:sp>
        <p:nvSpPr>
          <p:cNvPr id="3" name="Marcador de contenido 2"/>
          <p:cNvSpPr>
            <a:spLocks noGrp="1"/>
          </p:cNvSpPr>
          <p:nvPr>
            <p:ph idx="1"/>
          </p:nvPr>
        </p:nvSpPr>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p:cNvSpPr>
            <a:spLocks noGrp="1"/>
          </p:cNvSpPr>
          <p:nvPr>
            <p:ph type="dt" sz="half" idx="10"/>
          </p:nvPr>
        </p:nvSpPr>
        <p:spPr/>
        <p:txBody>
          <a:bodyPr/>
          <a:lstStyle/>
          <a:p>
            <a:fld id="{F3291CC8-1BF0-4D39-8BF8-9394A21365EB}" type="datetimeFigureOut">
              <a:rPr lang="es-CO" smtClean="0"/>
              <a:pPr/>
              <a:t>29/09/20</a:t>
            </a:fld>
            <a:endParaRPr lang="es-CO" dirty="0"/>
          </a:p>
        </p:txBody>
      </p:sp>
      <p:sp>
        <p:nvSpPr>
          <p:cNvPr id="5" name="Marcador de pie de página 4"/>
          <p:cNvSpPr>
            <a:spLocks noGrp="1"/>
          </p:cNvSpPr>
          <p:nvPr>
            <p:ph type="ftr" sz="quarter" idx="11"/>
          </p:nvPr>
        </p:nvSpPr>
        <p:spPr/>
        <p:txBody>
          <a:bodyPr/>
          <a:lstStyle/>
          <a:p>
            <a:endParaRPr lang="es-CO" dirty="0"/>
          </a:p>
        </p:txBody>
      </p:sp>
      <p:sp>
        <p:nvSpPr>
          <p:cNvPr id="6" name="Marcador de número de diapositiva 5"/>
          <p:cNvSpPr>
            <a:spLocks noGrp="1"/>
          </p:cNvSpPr>
          <p:nvPr>
            <p:ph type="sldNum" sz="quarter" idx="12"/>
          </p:nvPr>
        </p:nvSpPr>
        <p:spPr/>
        <p:txBody>
          <a:bodyPr/>
          <a:lstStyle/>
          <a:p>
            <a:fld id="{FC29DFD6-0408-4F50-AD43-A578F038F630}" type="slidenum">
              <a:rPr lang="es-CO" smtClean="0"/>
              <a:pPr/>
              <a:t>‹Nº›</a:t>
            </a:fld>
            <a:endParaRPr lang="es-CO" dirty="0"/>
          </a:p>
        </p:txBody>
      </p:sp>
    </p:spTree>
    <p:extLst>
      <p:ext uri="{BB962C8B-B14F-4D97-AF65-F5344CB8AC3E}">
        <p14:creationId xmlns:p14="http://schemas.microsoft.com/office/powerpoint/2010/main" val="32580596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CO"/>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el estilo de texto del patrón</a:t>
            </a:r>
          </a:p>
        </p:txBody>
      </p:sp>
      <p:sp>
        <p:nvSpPr>
          <p:cNvPr id="4" name="Marcador de fecha 3"/>
          <p:cNvSpPr>
            <a:spLocks noGrp="1"/>
          </p:cNvSpPr>
          <p:nvPr>
            <p:ph type="dt" sz="half" idx="10"/>
          </p:nvPr>
        </p:nvSpPr>
        <p:spPr/>
        <p:txBody>
          <a:bodyPr/>
          <a:lstStyle/>
          <a:p>
            <a:fld id="{F3291CC8-1BF0-4D39-8BF8-9394A21365EB}" type="datetimeFigureOut">
              <a:rPr lang="es-CO" smtClean="0"/>
              <a:pPr/>
              <a:t>29/09/20</a:t>
            </a:fld>
            <a:endParaRPr lang="es-CO" dirty="0"/>
          </a:p>
        </p:txBody>
      </p:sp>
      <p:sp>
        <p:nvSpPr>
          <p:cNvPr id="5" name="Marcador de pie de página 4"/>
          <p:cNvSpPr>
            <a:spLocks noGrp="1"/>
          </p:cNvSpPr>
          <p:nvPr>
            <p:ph type="ftr" sz="quarter" idx="11"/>
          </p:nvPr>
        </p:nvSpPr>
        <p:spPr/>
        <p:txBody>
          <a:bodyPr/>
          <a:lstStyle/>
          <a:p>
            <a:endParaRPr lang="es-CO" dirty="0"/>
          </a:p>
        </p:txBody>
      </p:sp>
      <p:sp>
        <p:nvSpPr>
          <p:cNvPr id="6" name="Marcador de número de diapositiva 5"/>
          <p:cNvSpPr>
            <a:spLocks noGrp="1"/>
          </p:cNvSpPr>
          <p:nvPr>
            <p:ph type="sldNum" sz="quarter" idx="12"/>
          </p:nvPr>
        </p:nvSpPr>
        <p:spPr/>
        <p:txBody>
          <a:bodyPr/>
          <a:lstStyle/>
          <a:p>
            <a:fld id="{FC29DFD6-0408-4F50-AD43-A578F038F630}" type="slidenum">
              <a:rPr lang="es-CO" smtClean="0"/>
              <a:pPr/>
              <a:t>‹Nº›</a:t>
            </a:fld>
            <a:endParaRPr lang="es-CO" dirty="0"/>
          </a:p>
        </p:txBody>
      </p:sp>
    </p:spTree>
    <p:extLst>
      <p:ext uri="{BB962C8B-B14F-4D97-AF65-F5344CB8AC3E}">
        <p14:creationId xmlns:p14="http://schemas.microsoft.com/office/powerpoint/2010/main" val="21731473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CO"/>
          </a:p>
        </p:txBody>
      </p:sp>
      <p:sp>
        <p:nvSpPr>
          <p:cNvPr id="3" name="Marcador de contenido 2"/>
          <p:cNvSpPr>
            <a:spLocks noGrp="1"/>
          </p:cNvSpPr>
          <p:nvPr>
            <p:ph sz="half" idx="1"/>
          </p:nvPr>
        </p:nvSpPr>
        <p:spPr>
          <a:xfrm>
            <a:off x="838200" y="1825625"/>
            <a:ext cx="518160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contenido 3"/>
          <p:cNvSpPr>
            <a:spLocks noGrp="1"/>
          </p:cNvSpPr>
          <p:nvPr>
            <p:ph sz="half" idx="2"/>
          </p:nvPr>
        </p:nvSpPr>
        <p:spPr>
          <a:xfrm>
            <a:off x="6172200" y="1825625"/>
            <a:ext cx="518160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fecha 4"/>
          <p:cNvSpPr>
            <a:spLocks noGrp="1"/>
          </p:cNvSpPr>
          <p:nvPr>
            <p:ph type="dt" sz="half" idx="10"/>
          </p:nvPr>
        </p:nvSpPr>
        <p:spPr/>
        <p:txBody>
          <a:bodyPr/>
          <a:lstStyle/>
          <a:p>
            <a:fld id="{F3291CC8-1BF0-4D39-8BF8-9394A21365EB}" type="datetimeFigureOut">
              <a:rPr lang="es-CO" smtClean="0"/>
              <a:pPr/>
              <a:t>29/09/20</a:t>
            </a:fld>
            <a:endParaRPr lang="es-CO" dirty="0"/>
          </a:p>
        </p:txBody>
      </p:sp>
      <p:sp>
        <p:nvSpPr>
          <p:cNvPr id="6" name="Marcador de pie de página 5"/>
          <p:cNvSpPr>
            <a:spLocks noGrp="1"/>
          </p:cNvSpPr>
          <p:nvPr>
            <p:ph type="ftr" sz="quarter" idx="11"/>
          </p:nvPr>
        </p:nvSpPr>
        <p:spPr/>
        <p:txBody>
          <a:bodyPr/>
          <a:lstStyle/>
          <a:p>
            <a:endParaRPr lang="es-CO" dirty="0"/>
          </a:p>
        </p:txBody>
      </p:sp>
      <p:sp>
        <p:nvSpPr>
          <p:cNvPr id="7" name="Marcador de número de diapositiva 6"/>
          <p:cNvSpPr>
            <a:spLocks noGrp="1"/>
          </p:cNvSpPr>
          <p:nvPr>
            <p:ph type="sldNum" sz="quarter" idx="12"/>
          </p:nvPr>
        </p:nvSpPr>
        <p:spPr/>
        <p:txBody>
          <a:bodyPr/>
          <a:lstStyle/>
          <a:p>
            <a:fld id="{FC29DFD6-0408-4F50-AD43-A578F038F630}" type="slidenum">
              <a:rPr lang="es-CO" smtClean="0"/>
              <a:pPr/>
              <a:t>‹Nº›</a:t>
            </a:fld>
            <a:endParaRPr lang="es-CO" dirty="0"/>
          </a:p>
        </p:txBody>
      </p:sp>
    </p:spTree>
    <p:extLst>
      <p:ext uri="{BB962C8B-B14F-4D97-AF65-F5344CB8AC3E}">
        <p14:creationId xmlns:p14="http://schemas.microsoft.com/office/powerpoint/2010/main" val="35081001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a:t>Haga clic para modificar el estilo de título del patrón</a:t>
            </a:r>
            <a:endParaRPr lang="es-CO"/>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7" name="Marcador de fecha 6"/>
          <p:cNvSpPr>
            <a:spLocks noGrp="1"/>
          </p:cNvSpPr>
          <p:nvPr>
            <p:ph type="dt" sz="half" idx="10"/>
          </p:nvPr>
        </p:nvSpPr>
        <p:spPr/>
        <p:txBody>
          <a:bodyPr/>
          <a:lstStyle/>
          <a:p>
            <a:fld id="{F3291CC8-1BF0-4D39-8BF8-9394A21365EB}" type="datetimeFigureOut">
              <a:rPr lang="es-CO" smtClean="0"/>
              <a:pPr/>
              <a:t>29/09/20</a:t>
            </a:fld>
            <a:endParaRPr lang="es-CO" dirty="0"/>
          </a:p>
        </p:txBody>
      </p:sp>
      <p:sp>
        <p:nvSpPr>
          <p:cNvPr id="8" name="Marcador de pie de página 7"/>
          <p:cNvSpPr>
            <a:spLocks noGrp="1"/>
          </p:cNvSpPr>
          <p:nvPr>
            <p:ph type="ftr" sz="quarter" idx="11"/>
          </p:nvPr>
        </p:nvSpPr>
        <p:spPr/>
        <p:txBody>
          <a:bodyPr/>
          <a:lstStyle/>
          <a:p>
            <a:endParaRPr lang="es-CO" dirty="0"/>
          </a:p>
        </p:txBody>
      </p:sp>
      <p:sp>
        <p:nvSpPr>
          <p:cNvPr id="9" name="Marcador de número de diapositiva 8"/>
          <p:cNvSpPr>
            <a:spLocks noGrp="1"/>
          </p:cNvSpPr>
          <p:nvPr>
            <p:ph type="sldNum" sz="quarter" idx="12"/>
          </p:nvPr>
        </p:nvSpPr>
        <p:spPr/>
        <p:txBody>
          <a:bodyPr/>
          <a:lstStyle/>
          <a:p>
            <a:fld id="{FC29DFD6-0408-4F50-AD43-A578F038F630}" type="slidenum">
              <a:rPr lang="es-CO" smtClean="0"/>
              <a:pPr/>
              <a:t>‹Nº›</a:t>
            </a:fld>
            <a:endParaRPr lang="es-CO" dirty="0"/>
          </a:p>
        </p:txBody>
      </p:sp>
    </p:spTree>
    <p:extLst>
      <p:ext uri="{BB962C8B-B14F-4D97-AF65-F5344CB8AC3E}">
        <p14:creationId xmlns:p14="http://schemas.microsoft.com/office/powerpoint/2010/main" val="26858463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CO"/>
          </a:p>
        </p:txBody>
      </p:sp>
      <p:sp>
        <p:nvSpPr>
          <p:cNvPr id="3" name="Marcador de fecha 2"/>
          <p:cNvSpPr>
            <a:spLocks noGrp="1"/>
          </p:cNvSpPr>
          <p:nvPr>
            <p:ph type="dt" sz="half" idx="10"/>
          </p:nvPr>
        </p:nvSpPr>
        <p:spPr/>
        <p:txBody>
          <a:bodyPr/>
          <a:lstStyle/>
          <a:p>
            <a:fld id="{F3291CC8-1BF0-4D39-8BF8-9394A21365EB}" type="datetimeFigureOut">
              <a:rPr lang="es-CO" smtClean="0"/>
              <a:pPr/>
              <a:t>29/09/20</a:t>
            </a:fld>
            <a:endParaRPr lang="es-CO" dirty="0"/>
          </a:p>
        </p:txBody>
      </p:sp>
      <p:sp>
        <p:nvSpPr>
          <p:cNvPr id="4" name="Marcador de pie de página 3"/>
          <p:cNvSpPr>
            <a:spLocks noGrp="1"/>
          </p:cNvSpPr>
          <p:nvPr>
            <p:ph type="ftr" sz="quarter" idx="11"/>
          </p:nvPr>
        </p:nvSpPr>
        <p:spPr/>
        <p:txBody>
          <a:bodyPr/>
          <a:lstStyle/>
          <a:p>
            <a:endParaRPr lang="es-CO" dirty="0"/>
          </a:p>
        </p:txBody>
      </p:sp>
      <p:sp>
        <p:nvSpPr>
          <p:cNvPr id="5" name="Marcador de número de diapositiva 4"/>
          <p:cNvSpPr>
            <a:spLocks noGrp="1"/>
          </p:cNvSpPr>
          <p:nvPr>
            <p:ph type="sldNum" sz="quarter" idx="12"/>
          </p:nvPr>
        </p:nvSpPr>
        <p:spPr/>
        <p:txBody>
          <a:bodyPr/>
          <a:lstStyle/>
          <a:p>
            <a:fld id="{FC29DFD6-0408-4F50-AD43-A578F038F630}" type="slidenum">
              <a:rPr lang="es-CO" smtClean="0"/>
              <a:pPr/>
              <a:t>‹Nº›</a:t>
            </a:fld>
            <a:endParaRPr lang="es-CO" dirty="0"/>
          </a:p>
        </p:txBody>
      </p:sp>
    </p:spTree>
    <p:extLst>
      <p:ext uri="{BB962C8B-B14F-4D97-AF65-F5344CB8AC3E}">
        <p14:creationId xmlns:p14="http://schemas.microsoft.com/office/powerpoint/2010/main" val="10543965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F3291CC8-1BF0-4D39-8BF8-9394A21365EB}" type="datetimeFigureOut">
              <a:rPr lang="es-CO" smtClean="0"/>
              <a:pPr/>
              <a:t>29/09/20</a:t>
            </a:fld>
            <a:endParaRPr lang="es-CO" dirty="0"/>
          </a:p>
        </p:txBody>
      </p:sp>
      <p:sp>
        <p:nvSpPr>
          <p:cNvPr id="3" name="Marcador de pie de página 2"/>
          <p:cNvSpPr>
            <a:spLocks noGrp="1"/>
          </p:cNvSpPr>
          <p:nvPr>
            <p:ph type="ftr" sz="quarter" idx="11"/>
          </p:nvPr>
        </p:nvSpPr>
        <p:spPr/>
        <p:txBody>
          <a:bodyPr/>
          <a:lstStyle/>
          <a:p>
            <a:endParaRPr lang="es-CO" dirty="0"/>
          </a:p>
        </p:txBody>
      </p:sp>
      <p:sp>
        <p:nvSpPr>
          <p:cNvPr id="4" name="Marcador de número de diapositiva 3"/>
          <p:cNvSpPr>
            <a:spLocks noGrp="1"/>
          </p:cNvSpPr>
          <p:nvPr>
            <p:ph type="sldNum" sz="quarter" idx="12"/>
          </p:nvPr>
        </p:nvSpPr>
        <p:spPr/>
        <p:txBody>
          <a:bodyPr/>
          <a:lstStyle/>
          <a:p>
            <a:fld id="{FC29DFD6-0408-4F50-AD43-A578F038F630}" type="slidenum">
              <a:rPr lang="es-CO" smtClean="0"/>
              <a:pPr/>
              <a:t>‹Nº›</a:t>
            </a:fld>
            <a:endParaRPr lang="es-CO" dirty="0"/>
          </a:p>
        </p:txBody>
      </p:sp>
    </p:spTree>
    <p:extLst>
      <p:ext uri="{BB962C8B-B14F-4D97-AF65-F5344CB8AC3E}">
        <p14:creationId xmlns:p14="http://schemas.microsoft.com/office/powerpoint/2010/main" val="13033168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Marcador de fecha 4"/>
          <p:cNvSpPr>
            <a:spLocks noGrp="1"/>
          </p:cNvSpPr>
          <p:nvPr>
            <p:ph type="dt" sz="half" idx="10"/>
          </p:nvPr>
        </p:nvSpPr>
        <p:spPr/>
        <p:txBody>
          <a:bodyPr/>
          <a:lstStyle/>
          <a:p>
            <a:fld id="{F3291CC8-1BF0-4D39-8BF8-9394A21365EB}" type="datetimeFigureOut">
              <a:rPr lang="es-CO" smtClean="0"/>
              <a:pPr/>
              <a:t>29/09/20</a:t>
            </a:fld>
            <a:endParaRPr lang="es-CO" dirty="0"/>
          </a:p>
        </p:txBody>
      </p:sp>
      <p:sp>
        <p:nvSpPr>
          <p:cNvPr id="6" name="Marcador de pie de página 5"/>
          <p:cNvSpPr>
            <a:spLocks noGrp="1"/>
          </p:cNvSpPr>
          <p:nvPr>
            <p:ph type="ftr" sz="quarter" idx="11"/>
          </p:nvPr>
        </p:nvSpPr>
        <p:spPr/>
        <p:txBody>
          <a:bodyPr/>
          <a:lstStyle/>
          <a:p>
            <a:endParaRPr lang="es-CO" dirty="0"/>
          </a:p>
        </p:txBody>
      </p:sp>
      <p:sp>
        <p:nvSpPr>
          <p:cNvPr id="7" name="Marcador de número de diapositiva 6"/>
          <p:cNvSpPr>
            <a:spLocks noGrp="1"/>
          </p:cNvSpPr>
          <p:nvPr>
            <p:ph type="sldNum" sz="quarter" idx="12"/>
          </p:nvPr>
        </p:nvSpPr>
        <p:spPr/>
        <p:txBody>
          <a:bodyPr/>
          <a:lstStyle/>
          <a:p>
            <a:fld id="{FC29DFD6-0408-4F50-AD43-A578F038F630}" type="slidenum">
              <a:rPr lang="es-CO" smtClean="0"/>
              <a:pPr/>
              <a:t>‹Nº›</a:t>
            </a:fld>
            <a:endParaRPr lang="es-CO" dirty="0"/>
          </a:p>
        </p:txBody>
      </p:sp>
    </p:spTree>
    <p:extLst>
      <p:ext uri="{BB962C8B-B14F-4D97-AF65-F5344CB8AC3E}">
        <p14:creationId xmlns:p14="http://schemas.microsoft.com/office/powerpoint/2010/main" val="10534415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dirty="0"/>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Marcador de fecha 4"/>
          <p:cNvSpPr>
            <a:spLocks noGrp="1"/>
          </p:cNvSpPr>
          <p:nvPr>
            <p:ph type="dt" sz="half" idx="10"/>
          </p:nvPr>
        </p:nvSpPr>
        <p:spPr/>
        <p:txBody>
          <a:bodyPr/>
          <a:lstStyle/>
          <a:p>
            <a:fld id="{F3291CC8-1BF0-4D39-8BF8-9394A21365EB}" type="datetimeFigureOut">
              <a:rPr lang="es-CO" smtClean="0"/>
              <a:pPr/>
              <a:t>29/09/20</a:t>
            </a:fld>
            <a:endParaRPr lang="es-CO" dirty="0"/>
          </a:p>
        </p:txBody>
      </p:sp>
      <p:sp>
        <p:nvSpPr>
          <p:cNvPr id="6" name="Marcador de pie de página 5"/>
          <p:cNvSpPr>
            <a:spLocks noGrp="1"/>
          </p:cNvSpPr>
          <p:nvPr>
            <p:ph type="ftr" sz="quarter" idx="11"/>
          </p:nvPr>
        </p:nvSpPr>
        <p:spPr/>
        <p:txBody>
          <a:bodyPr/>
          <a:lstStyle/>
          <a:p>
            <a:endParaRPr lang="es-CO" dirty="0"/>
          </a:p>
        </p:txBody>
      </p:sp>
      <p:sp>
        <p:nvSpPr>
          <p:cNvPr id="7" name="Marcador de número de diapositiva 6"/>
          <p:cNvSpPr>
            <a:spLocks noGrp="1"/>
          </p:cNvSpPr>
          <p:nvPr>
            <p:ph type="sldNum" sz="quarter" idx="12"/>
          </p:nvPr>
        </p:nvSpPr>
        <p:spPr/>
        <p:txBody>
          <a:bodyPr/>
          <a:lstStyle/>
          <a:p>
            <a:fld id="{FC29DFD6-0408-4F50-AD43-A578F038F630}" type="slidenum">
              <a:rPr lang="es-CO" smtClean="0"/>
              <a:pPr/>
              <a:t>‹Nº›</a:t>
            </a:fld>
            <a:endParaRPr lang="es-CO" dirty="0"/>
          </a:p>
        </p:txBody>
      </p:sp>
    </p:spTree>
    <p:extLst>
      <p:ext uri="{BB962C8B-B14F-4D97-AF65-F5344CB8AC3E}">
        <p14:creationId xmlns:p14="http://schemas.microsoft.com/office/powerpoint/2010/main" val="32923047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1073239"/>
            <a:ext cx="10515600" cy="617449"/>
          </a:xfrm>
          <a:prstGeom prst="rect">
            <a:avLst/>
          </a:prstGeom>
        </p:spPr>
        <p:txBody>
          <a:bodyPr vert="horz" lIns="91440" tIns="45720" rIns="91440" bIns="45720" rtlCol="0" anchor="ctr">
            <a:noAutofit/>
          </a:bodyPr>
          <a:lstStyle/>
          <a:p>
            <a:r>
              <a:rPr lang="es-ES" dirty="0"/>
              <a:t>Haga clic para modificar el estilo de título del patrón</a:t>
            </a:r>
            <a:endParaRPr lang="es-CO" dirty="0"/>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3291CC8-1BF0-4D39-8BF8-9394A21365EB}" type="datetimeFigureOut">
              <a:rPr lang="es-CO" smtClean="0"/>
              <a:pPr/>
              <a:t>29/09/20</a:t>
            </a:fld>
            <a:endParaRPr lang="es-CO" dirty="0"/>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dirty="0"/>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29DFD6-0408-4F50-AD43-A578F038F630}" type="slidenum">
              <a:rPr lang="es-CO" smtClean="0"/>
              <a:pPr/>
              <a:t>‹Nº›</a:t>
            </a:fld>
            <a:endParaRPr lang="es-CO" dirty="0"/>
          </a:p>
        </p:txBody>
      </p:sp>
    </p:spTree>
    <p:extLst>
      <p:ext uri="{BB962C8B-B14F-4D97-AF65-F5344CB8AC3E}">
        <p14:creationId xmlns:p14="http://schemas.microsoft.com/office/powerpoint/2010/main" val="2235316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32.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tif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www.fao.org/3/y5686e/y5686e00.htm"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7565571" y="882877"/>
            <a:ext cx="4343400" cy="1022123"/>
          </a:xfrm>
        </p:spPr>
        <p:txBody>
          <a:bodyPr/>
          <a:lstStyle/>
          <a:p>
            <a:r>
              <a:rPr lang="es-CO" sz="3200" b="1" dirty="0">
                <a:solidFill>
                  <a:srgbClr val="43425B"/>
                </a:solidFill>
              </a:rPr>
              <a:t>PROFESIONALES</a:t>
            </a:r>
            <a:br>
              <a:rPr lang="es-CO" sz="3200" b="1" dirty="0">
                <a:solidFill>
                  <a:srgbClr val="43425B"/>
                </a:solidFill>
              </a:rPr>
            </a:br>
            <a:r>
              <a:rPr lang="es-CO" sz="3200" b="1" dirty="0">
                <a:solidFill>
                  <a:srgbClr val="43425B"/>
                </a:solidFill>
              </a:rPr>
              <a:t>CLÍNICOS</a:t>
            </a:r>
          </a:p>
        </p:txBody>
      </p:sp>
      <p:sp>
        <p:nvSpPr>
          <p:cNvPr id="3" name="Marcador de contenido 2"/>
          <p:cNvSpPr>
            <a:spLocks noGrp="1"/>
          </p:cNvSpPr>
          <p:nvPr>
            <p:ph type="subTitle" idx="1"/>
          </p:nvPr>
        </p:nvSpPr>
        <p:spPr>
          <a:xfrm>
            <a:off x="7202216" y="4277349"/>
            <a:ext cx="4517571" cy="925984"/>
          </a:xfrm>
        </p:spPr>
        <p:txBody>
          <a:bodyPr>
            <a:noAutofit/>
          </a:bodyPr>
          <a:lstStyle/>
          <a:p>
            <a:r>
              <a:rPr lang="es-MX" sz="3200" b="1" dirty="0">
                <a:solidFill>
                  <a:schemeClr val="bg1"/>
                </a:solidFill>
              </a:rPr>
              <a:t>Requerimientos Nutricionales en el Adulto</a:t>
            </a:r>
            <a:endParaRPr lang="es-CO" sz="3200" b="1" dirty="0">
              <a:solidFill>
                <a:schemeClr val="bg1"/>
              </a:solidFill>
            </a:endParaRPr>
          </a:p>
        </p:txBody>
      </p:sp>
    </p:spTree>
    <p:extLst>
      <p:ext uri="{BB962C8B-B14F-4D97-AF65-F5344CB8AC3E}">
        <p14:creationId xmlns:p14="http://schemas.microsoft.com/office/powerpoint/2010/main" val="18172160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660D74E-2806-47C3-AF6B-DEBEF6E036E0}"/>
              </a:ext>
            </a:extLst>
          </p:cNvPr>
          <p:cNvSpPr>
            <a:spLocks noGrp="1"/>
          </p:cNvSpPr>
          <p:nvPr>
            <p:ph type="title"/>
          </p:nvPr>
        </p:nvSpPr>
        <p:spPr>
          <a:xfrm>
            <a:off x="2082800" y="421005"/>
            <a:ext cx="8026400" cy="945515"/>
          </a:xfrm>
        </p:spPr>
        <p:txBody>
          <a:bodyPr vert="horz" lIns="91440" tIns="45720" rIns="91440" bIns="45720" rtlCol="0" anchor="ctr">
            <a:normAutofit fontScale="90000"/>
          </a:bodyPr>
          <a:lstStyle/>
          <a:p>
            <a:pPr algn="ctr"/>
            <a:r>
              <a:rPr lang="es-MX" sz="3500" b="1" dirty="0">
                <a:solidFill>
                  <a:srgbClr val="1F1A34"/>
                </a:solidFill>
                <a:latin typeface="Arial" pitchFamily="34" charset="0"/>
                <a:cs typeface="Arial" pitchFamily="34" charset="0"/>
              </a:rPr>
              <a:t>¿Cómo determinar los requerimientos  calóricos pacientes adultos ambulatorios?</a:t>
            </a:r>
            <a:endParaRPr lang="es-CO" sz="3500" b="1" dirty="0">
              <a:solidFill>
                <a:srgbClr val="1F1A34"/>
              </a:solidFill>
              <a:latin typeface="Arial" pitchFamily="34" charset="0"/>
              <a:cs typeface="Arial" pitchFamily="34" charset="0"/>
            </a:endParaRPr>
          </a:p>
        </p:txBody>
      </p:sp>
      <p:sp>
        <p:nvSpPr>
          <p:cNvPr id="3" name="CuadroTexto 2">
            <a:extLst>
              <a:ext uri="{FF2B5EF4-FFF2-40B4-BE49-F238E27FC236}">
                <a16:creationId xmlns:a16="http://schemas.microsoft.com/office/drawing/2014/main" id="{8440C880-18D7-304F-8DE8-A1E9667376AE}"/>
              </a:ext>
            </a:extLst>
          </p:cNvPr>
          <p:cNvSpPr txBox="1"/>
          <p:nvPr/>
        </p:nvSpPr>
        <p:spPr>
          <a:xfrm>
            <a:off x="1598371" y="6116716"/>
            <a:ext cx="6407921" cy="246221"/>
          </a:xfrm>
          <a:prstGeom prst="rect">
            <a:avLst/>
          </a:prstGeom>
          <a:noFill/>
        </p:spPr>
        <p:txBody>
          <a:bodyPr wrap="square" rtlCol="0">
            <a:spAutoFit/>
          </a:bodyPr>
          <a:lstStyle/>
          <a:p>
            <a:r>
              <a:rPr lang="es-CO" sz="1000" b="1" i="1" dirty="0">
                <a:solidFill>
                  <a:schemeClr val="bg2">
                    <a:lumMod val="50000"/>
                  </a:schemeClr>
                </a:solidFill>
              </a:rPr>
              <a:t>Maham L.K. et al. Krause Dietoterapia.13 ed. España:Elsevier Inc; 2013. </a:t>
            </a:r>
          </a:p>
        </p:txBody>
      </p:sp>
      <p:graphicFrame>
        <p:nvGraphicFramePr>
          <p:cNvPr id="4" name="Diagrama 3">
            <a:extLst>
              <a:ext uri="{FF2B5EF4-FFF2-40B4-BE49-F238E27FC236}">
                <a16:creationId xmlns:a16="http://schemas.microsoft.com/office/drawing/2014/main" id="{BA216CE1-1BA6-E949-9D10-30E67791AA7A}"/>
              </a:ext>
            </a:extLst>
          </p:cNvPr>
          <p:cNvGraphicFramePr/>
          <p:nvPr>
            <p:extLst>
              <p:ext uri="{D42A27DB-BD31-4B8C-83A1-F6EECF244321}">
                <p14:modId xmlns:p14="http://schemas.microsoft.com/office/powerpoint/2010/main" val="3221350404"/>
              </p:ext>
            </p:extLst>
          </p:nvPr>
        </p:nvGraphicFramePr>
        <p:xfrm>
          <a:off x="1339850" y="1637679"/>
          <a:ext cx="9512300" cy="443793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237137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660D74E-2806-47C3-AF6B-DEBEF6E036E0}"/>
              </a:ext>
            </a:extLst>
          </p:cNvPr>
          <p:cNvSpPr>
            <a:spLocks noGrp="1"/>
          </p:cNvSpPr>
          <p:nvPr>
            <p:ph type="title"/>
          </p:nvPr>
        </p:nvSpPr>
        <p:spPr>
          <a:xfrm>
            <a:off x="1290129" y="462346"/>
            <a:ext cx="9445487" cy="945515"/>
          </a:xfrm>
        </p:spPr>
        <p:txBody>
          <a:bodyPr vert="horz" lIns="91440" tIns="45720" rIns="91440" bIns="45720" rtlCol="0" anchor="ctr">
            <a:normAutofit fontScale="90000"/>
          </a:bodyPr>
          <a:lstStyle/>
          <a:p>
            <a:pPr algn="ctr"/>
            <a:r>
              <a:rPr lang="es-MX" sz="3500" b="1" dirty="0">
                <a:solidFill>
                  <a:srgbClr val="1F1A34"/>
                </a:solidFill>
                <a:latin typeface="Arial" pitchFamily="34" charset="0"/>
                <a:cs typeface="Arial" pitchFamily="34" charset="0"/>
              </a:rPr>
              <a:t>Necesidades energéticas en adultos hospitalizados   </a:t>
            </a:r>
            <a:endParaRPr lang="es-CO" sz="3500" b="1" dirty="0">
              <a:solidFill>
                <a:srgbClr val="1F1A34"/>
              </a:solidFill>
              <a:latin typeface="Arial" pitchFamily="34" charset="0"/>
              <a:cs typeface="Arial" pitchFamily="34" charset="0"/>
            </a:endParaRPr>
          </a:p>
        </p:txBody>
      </p:sp>
      <p:sp>
        <p:nvSpPr>
          <p:cNvPr id="9" name="Rectángulo 8">
            <a:extLst>
              <a:ext uri="{FF2B5EF4-FFF2-40B4-BE49-F238E27FC236}">
                <a16:creationId xmlns:a16="http://schemas.microsoft.com/office/drawing/2014/main" id="{EC324A11-6D67-784B-9266-22155B882D0F}"/>
              </a:ext>
            </a:extLst>
          </p:cNvPr>
          <p:cNvSpPr/>
          <p:nvPr/>
        </p:nvSpPr>
        <p:spPr>
          <a:xfrm>
            <a:off x="714350" y="6072574"/>
            <a:ext cx="6292492" cy="400110"/>
          </a:xfrm>
          <a:prstGeom prst="rect">
            <a:avLst/>
          </a:prstGeom>
        </p:spPr>
        <p:txBody>
          <a:bodyPr wrap="square">
            <a:spAutoFit/>
          </a:bodyPr>
          <a:lstStyle/>
          <a:p>
            <a:r>
              <a:rPr lang="es-CO" sz="1000" b="1" i="1" dirty="0">
                <a:solidFill>
                  <a:schemeClr val="bg2">
                    <a:lumMod val="50000"/>
                  </a:schemeClr>
                </a:solidFill>
              </a:rPr>
              <a:t>Maham L.K. et al. Krause Dietoterapia.13 ed. España:Elsevier Inc; 2013.</a:t>
            </a:r>
          </a:p>
          <a:p>
            <a:r>
              <a:rPr lang="en" sz="1000" b="1" i="1" dirty="0">
                <a:solidFill>
                  <a:schemeClr val="bg2">
                    <a:lumMod val="50000"/>
                  </a:schemeClr>
                </a:solidFill>
              </a:rPr>
              <a:t>FrankenfieldD. </a:t>
            </a:r>
            <a:r>
              <a:rPr lang="es-CO" sz="1000" b="1" i="1" dirty="0">
                <a:solidFill>
                  <a:schemeClr val="bg2">
                    <a:lumMod val="50000"/>
                  </a:schemeClr>
                </a:solidFill>
              </a:rPr>
              <a:t>E</a:t>
            </a:r>
            <a:r>
              <a:rPr lang="en" sz="1000" b="1" i="1" dirty="0">
                <a:solidFill>
                  <a:schemeClr val="bg2">
                    <a:lumMod val="50000"/>
                  </a:schemeClr>
                </a:solidFill>
              </a:rPr>
              <a:t>t al. JPEN. 2011; </a:t>
            </a:r>
            <a:r>
              <a:rPr lang="en" sz="1000" b="1" i="1" dirty="0" err="1">
                <a:solidFill>
                  <a:schemeClr val="bg2">
                    <a:lumMod val="50000"/>
                  </a:schemeClr>
                </a:solidFill>
              </a:rPr>
              <a:t>Vln</a:t>
            </a:r>
            <a:r>
              <a:rPr lang="en" sz="1000" b="1" i="1" dirty="0">
                <a:solidFill>
                  <a:schemeClr val="bg2">
                    <a:lumMod val="50000"/>
                  </a:schemeClr>
                </a:solidFill>
              </a:rPr>
              <a:t> 35 Nª5: 563-570  </a:t>
            </a:r>
            <a:r>
              <a:rPr lang="es-CO" sz="1000" b="1" i="1" dirty="0">
                <a:solidFill>
                  <a:schemeClr val="bg2">
                    <a:lumMod val="50000"/>
                  </a:schemeClr>
                </a:solidFill>
              </a:rPr>
              <a:t> </a:t>
            </a:r>
          </a:p>
        </p:txBody>
      </p:sp>
      <p:graphicFrame>
        <p:nvGraphicFramePr>
          <p:cNvPr id="4" name="Diagrama 3">
            <a:extLst>
              <a:ext uri="{FF2B5EF4-FFF2-40B4-BE49-F238E27FC236}">
                <a16:creationId xmlns:a16="http://schemas.microsoft.com/office/drawing/2014/main" id="{9DB2447D-704B-3248-9288-F7971559E930}"/>
              </a:ext>
            </a:extLst>
          </p:cNvPr>
          <p:cNvGraphicFramePr/>
          <p:nvPr>
            <p:extLst>
              <p:ext uri="{D42A27DB-BD31-4B8C-83A1-F6EECF244321}">
                <p14:modId xmlns:p14="http://schemas.microsoft.com/office/powerpoint/2010/main" val="2772960952"/>
              </p:ext>
            </p:extLst>
          </p:nvPr>
        </p:nvGraphicFramePr>
        <p:xfrm>
          <a:off x="179008" y="1739997"/>
          <a:ext cx="6788079" cy="421374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1" name="CuadroTexto 10">
            <a:extLst>
              <a:ext uri="{FF2B5EF4-FFF2-40B4-BE49-F238E27FC236}">
                <a16:creationId xmlns:a16="http://schemas.microsoft.com/office/drawing/2014/main" id="{14111260-4063-304C-A0E9-368500611BFC}"/>
              </a:ext>
            </a:extLst>
          </p:cNvPr>
          <p:cNvSpPr txBox="1"/>
          <p:nvPr/>
        </p:nvSpPr>
        <p:spPr>
          <a:xfrm>
            <a:off x="687846" y="5551493"/>
            <a:ext cx="6292492" cy="307777"/>
          </a:xfrm>
          <a:prstGeom prst="rect">
            <a:avLst/>
          </a:prstGeom>
          <a:noFill/>
        </p:spPr>
        <p:txBody>
          <a:bodyPr wrap="none" rtlCol="0">
            <a:spAutoFit/>
          </a:bodyPr>
          <a:lstStyle/>
          <a:p>
            <a:r>
              <a:rPr lang="es-CO" sz="1400" dirty="0">
                <a:solidFill>
                  <a:srgbClr val="1F1A34"/>
                </a:solidFill>
                <a:latin typeface="Arial" panose="020B0604020202020204" pitchFamily="34" charset="0"/>
                <a:cs typeface="Arial" panose="020B0604020202020204" pitchFamily="34" charset="0"/>
              </a:rPr>
              <a:t>TMB: Tasa metabólica basal P: Peso en Kg    A: Altura    E: edad en años       </a:t>
            </a:r>
          </a:p>
        </p:txBody>
      </p:sp>
      <p:graphicFrame>
        <p:nvGraphicFramePr>
          <p:cNvPr id="12" name="Marcador de contenido 3">
            <a:extLst>
              <a:ext uri="{FF2B5EF4-FFF2-40B4-BE49-F238E27FC236}">
                <a16:creationId xmlns:a16="http://schemas.microsoft.com/office/drawing/2014/main" id="{AA29F5BA-7475-A34E-9D26-165B3D020A38}"/>
              </a:ext>
            </a:extLst>
          </p:cNvPr>
          <p:cNvGraphicFramePr>
            <a:graphicFrameLocks noGrp="1"/>
          </p:cNvGraphicFramePr>
          <p:nvPr>
            <p:ph idx="1"/>
            <p:extLst>
              <p:ext uri="{D42A27DB-BD31-4B8C-83A1-F6EECF244321}">
                <p14:modId xmlns:p14="http://schemas.microsoft.com/office/powerpoint/2010/main" val="1779696289"/>
              </p:ext>
            </p:extLst>
          </p:nvPr>
        </p:nvGraphicFramePr>
        <p:xfrm>
          <a:off x="7497692" y="3229701"/>
          <a:ext cx="4210052" cy="1333696"/>
        </p:xfrm>
        <a:graphic>
          <a:graphicData uri="http://schemas.openxmlformats.org/drawingml/2006/table">
            <a:tbl>
              <a:tblPr firstCol="1" bandRow="1">
                <a:tableStyleId>{5C22544A-7EE6-4342-B048-85BDC9FD1C3A}</a:tableStyleId>
              </a:tblPr>
              <a:tblGrid>
                <a:gridCol w="1305270">
                  <a:extLst>
                    <a:ext uri="{9D8B030D-6E8A-4147-A177-3AD203B41FA5}">
                      <a16:colId xmlns:a16="http://schemas.microsoft.com/office/drawing/2014/main" val="2865187674"/>
                    </a:ext>
                  </a:extLst>
                </a:gridCol>
                <a:gridCol w="1484038">
                  <a:extLst>
                    <a:ext uri="{9D8B030D-6E8A-4147-A177-3AD203B41FA5}">
                      <a16:colId xmlns:a16="http://schemas.microsoft.com/office/drawing/2014/main" val="3307787916"/>
                    </a:ext>
                  </a:extLst>
                </a:gridCol>
                <a:gridCol w="1420744">
                  <a:extLst>
                    <a:ext uri="{9D8B030D-6E8A-4147-A177-3AD203B41FA5}">
                      <a16:colId xmlns:a16="http://schemas.microsoft.com/office/drawing/2014/main" val="4013653790"/>
                    </a:ext>
                  </a:extLst>
                </a:gridCol>
              </a:tblGrid>
              <a:tr h="666848">
                <a:tc rowSpan="2">
                  <a:txBody>
                    <a:bodyPr/>
                    <a:lstStyle/>
                    <a:p>
                      <a:pPr algn="ctr">
                        <a:spcAft>
                          <a:spcPts val="600"/>
                        </a:spcAft>
                        <a:tabLst>
                          <a:tab pos="4889500" algn="l"/>
                        </a:tabLst>
                      </a:pPr>
                      <a:r>
                        <a:rPr lang="es-CO" sz="1800" dirty="0">
                          <a:effectLst/>
                        </a:rPr>
                        <a:t>Adulto</a:t>
                      </a:r>
                    </a:p>
                    <a:p>
                      <a:pPr algn="ctr">
                        <a:spcAft>
                          <a:spcPts val="600"/>
                        </a:spcAft>
                        <a:tabLst>
                          <a:tab pos="4889500" algn="l"/>
                        </a:tabLst>
                      </a:pPr>
                      <a:r>
                        <a:rPr lang="es-CO" sz="1800" dirty="0">
                          <a:effectLst/>
                        </a:rPr>
                        <a:t>&gt; 51 años</a:t>
                      </a:r>
                      <a:endParaRPr lang="es-CO" sz="1800" b="0" dirty="0">
                        <a:effectLst/>
                        <a:latin typeface="Calibri" panose="020F0502020204030204" pitchFamily="34" charset="0"/>
                        <a:ea typeface="DengXian" panose="02010600030101010101" pitchFamily="2" charset="-122"/>
                        <a:cs typeface="Arial" panose="020B0604020202020204" pitchFamily="34" charset="0"/>
                      </a:endParaRPr>
                    </a:p>
                  </a:txBody>
                  <a:tcPr marL="68580" marR="68580" marT="0" marB="0" anchor="ctr">
                    <a:solidFill>
                      <a:schemeClr val="accent5">
                        <a:lumMod val="50000"/>
                      </a:schemeClr>
                    </a:solidFill>
                  </a:tcPr>
                </a:tc>
                <a:tc>
                  <a:txBody>
                    <a:bodyPr/>
                    <a:lstStyle/>
                    <a:p>
                      <a:pPr algn="l">
                        <a:spcAft>
                          <a:spcPts val="600"/>
                        </a:spcAft>
                        <a:tabLst>
                          <a:tab pos="4889500" algn="l"/>
                        </a:tabLst>
                      </a:pPr>
                      <a:r>
                        <a:rPr lang="es-CO" sz="1600" noProof="0" dirty="0">
                          <a:solidFill>
                            <a:srgbClr val="1F1A34"/>
                          </a:solidFill>
                          <a:effectLst/>
                        </a:rPr>
                        <a:t>Desnutrición </a:t>
                      </a:r>
                    </a:p>
                  </a:txBody>
                  <a:tcPr marL="68580" marR="68580" marT="0" marB="0" anchor="ctr"/>
                </a:tc>
                <a:tc>
                  <a:txBody>
                    <a:bodyPr/>
                    <a:lstStyle/>
                    <a:p>
                      <a:pPr algn="l">
                        <a:spcAft>
                          <a:spcPts val="600"/>
                        </a:spcAft>
                        <a:tabLst>
                          <a:tab pos="4889500" algn="l"/>
                        </a:tabLst>
                      </a:pPr>
                      <a:r>
                        <a:rPr lang="en-US" sz="1600" dirty="0">
                          <a:solidFill>
                            <a:srgbClr val="1F1A34"/>
                          </a:solidFill>
                          <a:effectLst/>
                        </a:rPr>
                        <a:t>30 </a:t>
                      </a:r>
                      <a:r>
                        <a:rPr lang="es-CO" sz="1600" noProof="0" dirty="0">
                          <a:solidFill>
                            <a:srgbClr val="1F1A34"/>
                          </a:solidFill>
                          <a:effectLst/>
                        </a:rPr>
                        <a:t>kcal</a:t>
                      </a:r>
                      <a:r>
                        <a:rPr lang="en-US" sz="1600" dirty="0">
                          <a:solidFill>
                            <a:srgbClr val="1F1A34"/>
                          </a:solidFill>
                          <a:effectLst/>
                        </a:rPr>
                        <a:t>/kg </a:t>
                      </a:r>
                      <a:endParaRPr lang="es-CO" sz="1600" noProof="0" dirty="0">
                        <a:solidFill>
                          <a:srgbClr val="1F1A34"/>
                        </a:solidFill>
                        <a:effectLst/>
                      </a:endParaRPr>
                    </a:p>
                  </a:txBody>
                  <a:tcPr marL="68580" marR="68580" marT="0" marB="0" anchor="ctr"/>
                </a:tc>
                <a:extLst>
                  <a:ext uri="{0D108BD9-81ED-4DB2-BD59-A6C34878D82A}">
                    <a16:rowId xmlns:a16="http://schemas.microsoft.com/office/drawing/2014/main" val="4223257354"/>
                  </a:ext>
                </a:extLst>
              </a:tr>
              <a:tr h="666848">
                <a:tc vMerge="1">
                  <a:txBody>
                    <a:bodyPr/>
                    <a:lstStyle/>
                    <a:p>
                      <a:endParaRPr lang="es-ES_tradnl"/>
                    </a:p>
                  </a:txBody>
                  <a:tcPr/>
                </a:tc>
                <a:tc>
                  <a:txBody>
                    <a:bodyPr/>
                    <a:lstStyle/>
                    <a:p>
                      <a:pPr marL="0" marR="0" lvl="0" indent="0" algn="l" defTabSz="914400" rtl="0" eaLnBrk="1" fontAlgn="auto" latinLnBrk="0" hangingPunct="1">
                        <a:lnSpc>
                          <a:spcPct val="100000"/>
                        </a:lnSpc>
                        <a:spcBef>
                          <a:spcPts val="0"/>
                        </a:spcBef>
                        <a:spcAft>
                          <a:spcPts val="600"/>
                        </a:spcAft>
                        <a:buClrTx/>
                        <a:buSzTx/>
                        <a:buFontTx/>
                        <a:buNone/>
                        <a:tabLst>
                          <a:tab pos="4889500" algn="l"/>
                        </a:tabLst>
                        <a:defRPr/>
                      </a:pPr>
                      <a:r>
                        <a:rPr lang="es-CO" sz="1600" noProof="0" dirty="0">
                          <a:solidFill>
                            <a:srgbClr val="1F1A34"/>
                          </a:solidFill>
                          <a:effectLst/>
                        </a:rPr>
                        <a:t>Mantenimiento</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600"/>
                        </a:spcAft>
                        <a:buClrTx/>
                        <a:buSzTx/>
                        <a:buFontTx/>
                        <a:buNone/>
                        <a:tabLst>
                          <a:tab pos="4889500" algn="l"/>
                        </a:tabLst>
                        <a:defRPr/>
                      </a:pPr>
                      <a:r>
                        <a:rPr lang="es-CO" sz="1600" noProof="0" dirty="0">
                          <a:solidFill>
                            <a:srgbClr val="1F1A34"/>
                          </a:solidFill>
                          <a:effectLst/>
                        </a:rPr>
                        <a:t>24-28kcal/kg</a:t>
                      </a:r>
                    </a:p>
                  </a:txBody>
                  <a:tcPr marL="68580" marR="68580" marT="0" marB="0" anchor="ctr"/>
                </a:tc>
                <a:extLst>
                  <a:ext uri="{0D108BD9-81ED-4DB2-BD59-A6C34878D82A}">
                    <a16:rowId xmlns:a16="http://schemas.microsoft.com/office/drawing/2014/main" val="3541865239"/>
                  </a:ext>
                </a:extLst>
              </a:tr>
            </a:tbl>
          </a:graphicData>
        </a:graphic>
      </p:graphicFrame>
      <p:sp>
        <p:nvSpPr>
          <p:cNvPr id="10" name="Título 1">
            <a:extLst>
              <a:ext uri="{FF2B5EF4-FFF2-40B4-BE49-F238E27FC236}">
                <a16:creationId xmlns:a16="http://schemas.microsoft.com/office/drawing/2014/main" id="{EF860002-E53A-F648-ACE6-2787CBEC3E66}"/>
              </a:ext>
            </a:extLst>
          </p:cNvPr>
          <p:cNvSpPr txBox="1">
            <a:spLocks/>
          </p:cNvSpPr>
          <p:nvPr/>
        </p:nvSpPr>
        <p:spPr>
          <a:xfrm>
            <a:off x="674594" y="1621165"/>
            <a:ext cx="5996369" cy="945515"/>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pPr algn="ctr"/>
            <a:r>
              <a:rPr lang="es-MX" sz="2400" b="1" dirty="0">
                <a:solidFill>
                  <a:srgbClr val="0070C0"/>
                </a:solidFill>
                <a:latin typeface="Arial" pitchFamily="34" charset="0"/>
                <a:cs typeface="Arial" pitchFamily="34" charset="0"/>
              </a:rPr>
              <a:t>Ecuaciones predictivas</a:t>
            </a:r>
            <a:endParaRPr lang="es-CO" sz="2400" b="1" dirty="0">
              <a:solidFill>
                <a:srgbClr val="0070C0"/>
              </a:solidFill>
              <a:latin typeface="Arial" pitchFamily="34" charset="0"/>
              <a:cs typeface="Arial" pitchFamily="34" charset="0"/>
            </a:endParaRPr>
          </a:p>
        </p:txBody>
      </p:sp>
      <p:sp>
        <p:nvSpPr>
          <p:cNvPr id="13" name="Título 1">
            <a:extLst>
              <a:ext uri="{FF2B5EF4-FFF2-40B4-BE49-F238E27FC236}">
                <a16:creationId xmlns:a16="http://schemas.microsoft.com/office/drawing/2014/main" id="{ADAAE2C2-9C7D-5548-A0AB-BD62133EA790}"/>
              </a:ext>
            </a:extLst>
          </p:cNvPr>
          <p:cNvSpPr txBox="1">
            <a:spLocks/>
          </p:cNvSpPr>
          <p:nvPr/>
        </p:nvSpPr>
        <p:spPr>
          <a:xfrm>
            <a:off x="7334087" y="1621165"/>
            <a:ext cx="4210052" cy="945515"/>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pPr algn="ctr"/>
            <a:r>
              <a:rPr lang="es-MX" sz="2400" b="1" dirty="0">
                <a:solidFill>
                  <a:srgbClr val="0070C0"/>
                </a:solidFill>
                <a:latin typeface="Arial" pitchFamily="34" charset="0"/>
                <a:cs typeface="Arial" pitchFamily="34" charset="0"/>
              </a:rPr>
              <a:t>Fórmula simplificada</a:t>
            </a:r>
            <a:endParaRPr lang="es-CO" sz="2400" b="1" dirty="0">
              <a:solidFill>
                <a:srgbClr val="0070C0"/>
              </a:solidFill>
              <a:latin typeface="Arial" pitchFamily="34" charset="0"/>
              <a:cs typeface="Arial" pitchFamily="34" charset="0"/>
            </a:endParaRPr>
          </a:p>
        </p:txBody>
      </p:sp>
    </p:spTree>
    <p:extLst>
      <p:ext uri="{BB962C8B-B14F-4D97-AF65-F5344CB8AC3E}">
        <p14:creationId xmlns:p14="http://schemas.microsoft.com/office/powerpoint/2010/main" val="25076325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660D74E-2806-47C3-AF6B-DEBEF6E036E0}"/>
              </a:ext>
            </a:extLst>
          </p:cNvPr>
          <p:cNvSpPr>
            <a:spLocks noGrp="1"/>
          </p:cNvSpPr>
          <p:nvPr>
            <p:ph type="title"/>
          </p:nvPr>
        </p:nvSpPr>
        <p:spPr>
          <a:xfrm>
            <a:off x="664292" y="592491"/>
            <a:ext cx="10515600" cy="620762"/>
          </a:xfrm>
        </p:spPr>
        <p:txBody>
          <a:bodyPr vert="horz" lIns="91440" tIns="45720" rIns="91440" bIns="45720" rtlCol="0" anchor="ctr">
            <a:noAutofit/>
          </a:bodyPr>
          <a:lstStyle/>
          <a:p>
            <a:pPr algn="ctr"/>
            <a:r>
              <a:rPr lang="es-MX" b="1" dirty="0">
                <a:solidFill>
                  <a:srgbClr val="1F1A34"/>
                </a:solidFill>
                <a:latin typeface="Arial" pitchFamily="34" charset="0"/>
                <a:cs typeface="Arial" pitchFamily="34" charset="0"/>
              </a:rPr>
              <a:t>Necesidades calóricas adulto hospitalizado</a:t>
            </a:r>
            <a:br>
              <a:rPr lang="es-MX" b="1" dirty="0">
                <a:solidFill>
                  <a:srgbClr val="1F1A34"/>
                </a:solidFill>
                <a:latin typeface="Arial" pitchFamily="34" charset="0"/>
                <a:cs typeface="Arial" pitchFamily="34" charset="0"/>
              </a:rPr>
            </a:br>
            <a:r>
              <a:rPr lang="es-MX" b="1" dirty="0">
                <a:solidFill>
                  <a:srgbClr val="1F1A34"/>
                </a:solidFill>
                <a:latin typeface="Arial" pitchFamily="34" charset="0"/>
                <a:cs typeface="Arial" pitchFamily="34" charset="0"/>
              </a:rPr>
              <a:t>según condición clínica </a:t>
            </a:r>
            <a:endParaRPr lang="es-CO" b="1" dirty="0">
              <a:solidFill>
                <a:srgbClr val="1F1A34"/>
              </a:solidFill>
              <a:latin typeface="Arial" pitchFamily="34" charset="0"/>
              <a:cs typeface="Arial" pitchFamily="34" charset="0"/>
            </a:endParaRPr>
          </a:p>
        </p:txBody>
      </p:sp>
      <p:graphicFrame>
        <p:nvGraphicFramePr>
          <p:cNvPr id="4" name="Marcador de contenido 3">
            <a:extLst>
              <a:ext uri="{FF2B5EF4-FFF2-40B4-BE49-F238E27FC236}">
                <a16:creationId xmlns:a16="http://schemas.microsoft.com/office/drawing/2014/main" id="{64FFDA98-7CE9-41A1-8493-EDA914D43800}"/>
              </a:ext>
            </a:extLst>
          </p:cNvPr>
          <p:cNvGraphicFramePr>
            <a:graphicFrameLocks noGrp="1"/>
          </p:cNvGraphicFramePr>
          <p:nvPr>
            <p:ph idx="1"/>
            <p:extLst>
              <p:ext uri="{D42A27DB-BD31-4B8C-83A1-F6EECF244321}">
                <p14:modId xmlns:p14="http://schemas.microsoft.com/office/powerpoint/2010/main" val="1593304609"/>
              </p:ext>
            </p:extLst>
          </p:nvPr>
        </p:nvGraphicFramePr>
        <p:xfrm>
          <a:off x="960346" y="1516070"/>
          <a:ext cx="10271307" cy="4349713"/>
        </p:xfrm>
        <a:graphic>
          <a:graphicData uri="http://schemas.openxmlformats.org/drawingml/2006/table">
            <a:tbl>
              <a:tblPr firstCol="1" bandRow="1">
                <a:tableStyleId>{22838BEF-8BB2-4498-84A7-C5851F593DF1}</a:tableStyleId>
              </a:tblPr>
              <a:tblGrid>
                <a:gridCol w="3128575">
                  <a:extLst>
                    <a:ext uri="{9D8B030D-6E8A-4147-A177-3AD203B41FA5}">
                      <a16:colId xmlns:a16="http://schemas.microsoft.com/office/drawing/2014/main" val="2865187674"/>
                    </a:ext>
                  </a:extLst>
                </a:gridCol>
                <a:gridCol w="2553419">
                  <a:extLst>
                    <a:ext uri="{9D8B030D-6E8A-4147-A177-3AD203B41FA5}">
                      <a16:colId xmlns:a16="http://schemas.microsoft.com/office/drawing/2014/main" val="2682164382"/>
                    </a:ext>
                  </a:extLst>
                </a:gridCol>
                <a:gridCol w="4589313">
                  <a:extLst>
                    <a:ext uri="{9D8B030D-6E8A-4147-A177-3AD203B41FA5}">
                      <a16:colId xmlns:a16="http://schemas.microsoft.com/office/drawing/2014/main" val="3307787916"/>
                    </a:ext>
                  </a:extLst>
                </a:gridCol>
              </a:tblGrid>
              <a:tr h="394050">
                <a:tc gridSpan="2">
                  <a:txBody>
                    <a:bodyPr/>
                    <a:lstStyle/>
                    <a:p>
                      <a:pPr marL="0" algn="just" defTabSz="914400" rtl="0" eaLnBrk="1" latinLnBrk="0" hangingPunct="1">
                        <a:spcAft>
                          <a:spcPts val="600"/>
                        </a:spcAft>
                        <a:tabLst>
                          <a:tab pos="4889500" algn="l"/>
                        </a:tabLst>
                      </a:pPr>
                      <a:r>
                        <a:rPr lang="es-CO" sz="1800" kern="1200" dirty="0">
                          <a:solidFill>
                            <a:srgbClr val="1F1A34"/>
                          </a:solidFill>
                          <a:effectLst/>
                        </a:rPr>
                        <a:t>Paciente sin estrés o estrés leve</a:t>
                      </a:r>
                      <a:endParaRPr lang="es-CO" sz="1800" b="0" kern="1200" dirty="0">
                        <a:solidFill>
                          <a:srgbClr val="1F1A34"/>
                        </a:solidFill>
                        <a:effectLst/>
                        <a:latin typeface="Arial" panose="020B0604020202020204" pitchFamily="34" charset="0"/>
                        <a:ea typeface="+mn-ea"/>
                        <a:cs typeface="Arial" panose="020B0604020202020204" pitchFamily="34" charset="0"/>
                      </a:endParaRPr>
                    </a:p>
                  </a:txBody>
                  <a:tcPr marL="68580" marR="68580" marT="0" marB="0" anchor="ctr"/>
                </a:tc>
                <a:tc hMerge="1">
                  <a:txBody>
                    <a:bodyPr/>
                    <a:lstStyle/>
                    <a:p>
                      <a:endParaRPr lang="es-CO"/>
                    </a:p>
                  </a:txBody>
                  <a:tcPr/>
                </a:tc>
                <a:tc>
                  <a:txBody>
                    <a:bodyPr/>
                    <a:lstStyle/>
                    <a:p>
                      <a:pPr algn="just">
                        <a:spcAft>
                          <a:spcPts val="600"/>
                        </a:spcAft>
                        <a:tabLst>
                          <a:tab pos="4889500" algn="l"/>
                        </a:tabLst>
                      </a:pPr>
                      <a:r>
                        <a:rPr lang="es-CO" sz="1800" dirty="0">
                          <a:solidFill>
                            <a:srgbClr val="1F1A34"/>
                          </a:solidFill>
                          <a:effectLst/>
                        </a:rPr>
                        <a:t>25- 30 Kcal /kg</a:t>
                      </a:r>
                      <a:endParaRPr lang="es-CO" sz="1800" b="0" dirty="0">
                        <a:solidFill>
                          <a:srgbClr val="1F1A34"/>
                        </a:solidFill>
                        <a:effectLst/>
                        <a:latin typeface="Arial" panose="020B0604020202020204" pitchFamily="34" charset="0"/>
                        <a:ea typeface="DengXian" panose="02010600030101010101" pitchFamily="2" charset="-122"/>
                        <a:cs typeface="Arial" panose="020B0604020202020204" pitchFamily="34" charset="0"/>
                      </a:endParaRPr>
                    </a:p>
                  </a:txBody>
                  <a:tcPr marL="68580" marR="68580" marT="0" marB="0" anchor="ctr"/>
                </a:tc>
                <a:extLst>
                  <a:ext uri="{0D108BD9-81ED-4DB2-BD59-A6C34878D82A}">
                    <a16:rowId xmlns:a16="http://schemas.microsoft.com/office/drawing/2014/main" val="152427238"/>
                  </a:ext>
                </a:extLst>
              </a:tr>
              <a:tr h="356069">
                <a:tc gridSpan="2">
                  <a:txBody>
                    <a:bodyPr/>
                    <a:lstStyle/>
                    <a:p>
                      <a:pPr algn="just">
                        <a:spcAft>
                          <a:spcPts val="600"/>
                        </a:spcAft>
                        <a:tabLst>
                          <a:tab pos="4889500" algn="l"/>
                        </a:tabLst>
                      </a:pPr>
                      <a:r>
                        <a:rPr lang="es-CO" sz="1800" dirty="0">
                          <a:solidFill>
                            <a:srgbClr val="1F1A34"/>
                          </a:solidFill>
                          <a:effectLst/>
                        </a:rPr>
                        <a:t>Ganancia de peso</a:t>
                      </a:r>
                      <a:endParaRPr lang="es-CO" sz="1800" b="0" dirty="0">
                        <a:solidFill>
                          <a:srgbClr val="1F1A34"/>
                        </a:solidFill>
                        <a:effectLst/>
                        <a:latin typeface="Arial" panose="020B0604020202020204" pitchFamily="34" charset="0"/>
                        <a:ea typeface="DengXian" panose="02010600030101010101" pitchFamily="2" charset="-122"/>
                        <a:cs typeface="Arial" panose="020B0604020202020204" pitchFamily="34" charset="0"/>
                      </a:endParaRPr>
                    </a:p>
                  </a:txBody>
                  <a:tcPr marL="68580" marR="68580" marT="0" marB="0" anchor="ctr"/>
                </a:tc>
                <a:tc hMerge="1">
                  <a:txBody>
                    <a:bodyPr/>
                    <a:lstStyle/>
                    <a:p>
                      <a:endParaRPr lang="es-CO"/>
                    </a:p>
                  </a:txBody>
                  <a:tcPr/>
                </a:tc>
                <a:tc>
                  <a:txBody>
                    <a:bodyPr/>
                    <a:lstStyle/>
                    <a:p>
                      <a:pPr algn="just">
                        <a:spcAft>
                          <a:spcPts val="600"/>
                        </a:spcAft>
                        <a:tabLst>
                          <a:tab pos="4889500" algn="l"/>
                        </a:tabLst>
                      </a:pPr>
                      <a:r>
                        <a:rPr lang="es-CO" sz="1800" dirty="0">
                          <a:solidFill>
                            <a:srgbClr val="1F1A34"/>
                          </a:solidFill>
                          <a:effectLst/>
                        </a:rPr>
                        <a:t>30 – 35 Kcal / kg</a:t>
                      </a:r>
                      <a:endParaRPr lang="es-CO" sz="1800" dirty="0">
                        <a:solidFill>
                          <a:srgbClr val="1F1A34"/>
                        </a:solidFill>
                        <a:effectLst/>
                        <a:latin typeface="Arial" panose="020B0604020202020204" pitchFamily="34" charset="0"/>
                        <a:ea typeface="DengXian" panose="02010600030101010101" pitchFamily="2" charset="-122"/>
                        <a:cs typeface="Arial" panose="020B0604020202020204" pitchFamily="34" charset="0"/>
                      </a:endParaRPr>
                    </a:p>
                  </a:txBody>
                  <a:tcPr marL="68580" marR="68580" marT="0" marB="0" anchor="ctr"/>
                </a:tc>
                <a:extLst>
                  <a:ext uri="{0D108BD9-81ED-4DB2-BD59-A6C34878D82A}">
                    <a16:rowId xmlns:a16="http://schemas.microsoft.com/office/drawing/2014/main" val="244563796"/>
                  </a:ext>
                </a:extLst>
              </a:tr>
              <a:tr h="356069">
                <a:tc gridSpan="2">
                  <a:txBody>
                    <a:bodyPr/>
                    <a:lstStyle/>
                    <a:p>
                      <a:pPr algn="just">
                        <a:spcAft>
                          <a:spcPts val="600"/>
                        </a:spcAft>
                        <a:tabLst>
                          <a:tab pos="4889500" algn="l"/>
                        </a:tabLst>
                      </a:pPr>
                      <a:r>
                        <a:rPr lang="es-CO" sz="1800" dirty="0">
                          <a:solidFill>
                            <a:srgbClr val="1F1A34"/>
                          </a:solidFill>
                          <a:effectLst/>
                        </a:rPr>
                        <a:t>Cirugía Electiva</a:t>
                      </a:r>
                      <a:endParaRPr lang="es-CO" sz="1800" b="0" dirty="0">
                        <a:solidFill>
                          <a:srgbClr val="1F1A34"/>
                        </a:solidFill>
                        <a:effectLst/>
                        <a:latin typeface="Arial" panose="020B0604020202020204" pitchFamily="34" charset="0"/>
                        <a:ea typeface="DengXian" panose="02010600030101010101" pitchFamily="2" charset="-122"/>
                        <a:cs typeface="Arial" panose="020B0604020202020204" pitchFamily="34" charset="0"/>
                      </a:endParaRPr>
                    </a:p>
                  </a:txBody>
                  <a:tcPr marL="68580" marR="68580" marT="0" marB="0" anchor="ctr"/>
                </a:tc>
                <a:tc hMerge="1">
                  <a:txBody>
                    <a:bodyPr/>
                    <a:lstStyle/>
                    <a:p>
                      <a:endParaRPr lang="es-CO"/>
                    </a:p>
                  </a:txBody>
                  <a:tcPr/>
                </a:tc>
                <a:tc>
                  <a:txBody>
                    <a:bodyPr/>
                    <a:lstStyle/>
                    <a:p>
                      <a:pPr algn="just">
                        <a:spcAft>
                          <a:spcPts val="600"/>
                        </a:spcAft>
                        <a:tabLst>
                          <a:tab pos="4889500" algn="l"/>
                        </a:tabLst>
                      </a:pPr>
                      <a:r>
                        <a:rPr lang="es-CO" sz="1800" dirty="0">
                          <a:solidFill>
                            <a:srgbClr val="1F1A34"/>
                          </a:solidFill>
                          <a:effectLst/>
                        </a:rPr>
                        <a:t>32 Kcal / kg </a:t>
                      </a:r>
                      <a:endParaRPr lang="es-CO" sz="1800" dirty="0">
                        <a:solidFill>
                          <a:srgbClr val="1F1A34"/>
                        </a:solidFill>
                        <a:effectLst/>
                        <a:latin typeface="Arial" panose="020B0604020202020204" pitchFamily="34" charset="0"/>
                        <a:ea typeface="DengXian" panose="02010600030101010101" pitchFamily="2" charset="-122"/>
                        <a:cs typeface="Arial" panose="020B0604020202020204" pitchFamily="34" charset="0"/>
                      </a:endParaRPr>
                    </a:p>
                  </a:txBody>
                  <a:tcPr marL="68580" marR="68580" marT="0" marB="0" anchor="ctr"/>
                </a:tc>
                <a:extLst>
                  <a:ext uri="{0D108BD9-81ED-4DB2-BD59-A6C34878D82A}">
                    <a16:rowId xmlns:a16="http://schemas.microsoft.com/office/drawing/2014/main" val="86823858"/>
                  </a:ext>
                </a:extLst>
              </a:tr>
              <a:tr h="356069">
                <a:tc gridSpan="2">
                  <a:txBody>
                    <a:bodyPr/>
                    <a:lstStyle/>
                    <a:p>
                      <a:pPr algn="just">
                        <a:spcAft>
                          <a:spcPts val="600"/>
                        </a:spcAft>
                        <a:tabLst>
                          <a:tab pos="4889500" algn="l"/>
                        </a:tabLst>
                      </a:pPr>
                      <a:r>
                        <a:rPr lang="en-US" sz="1800" dirty="0">
                          <a:solidFill>
                            <a:srgbClr val="1F1A34"/>
                          </a:solidFill>
                          <a:effectLst/>
                        </a:rPr>
                        <a:t>Politraumatizado</a:t>
                      </a:r>
                      <a:endParaRPr lang="es-CO" sz="1800" b="0" dirty="0">
                        <a:solidFill>
                          <a:srgbClr val="1F1A34"/>
                        </a:solidFill>
                        <a:effectLst/>
                        <a:latin typeface="Arial" panose="020B0604020202020204" pitchFamily="34" charset="0"/>
                        <a:ea typeface="DengXian" panose="02010600030101010101" pitchFamily="2" charset="-122"/>
                        <a:cs typeface="Arial" panose="020B0604020202020204" pitchFamily="34" charset="0"/>
                      </a:endParaRPr>
                    </a:p>
                  </a:txBody>
                  <a:tcPr marL="68580" marR="68580" marT="0" marB="0" anchor="ctr"/>
                </a:tc>
                <a:tc hMerge="1">
                  <a:txBody>
                    <a:bodyPr/>
                    <a:lstStyle/>
                    <a:p>
                      <a:endParaRPr lang="es-CO"/>
                    </a:p>
                  </a:txBody>
                  <a:tcPr/>
                </a:tc>
                <a:tc>
                  <a:txBody>
                    <a:bodyPr/>
                    <a:lstStyle/>
                    <a:p>
                      <a:pPr algn="just">
                        <a:spcAft>
                          <a:spcPts val="600"/>
                        </a:spcAft>
                        <a:tabLst>
                          <a:tab pos="4889500" algn="l"/>
                        </a:tabLst>
                      </a:pPr>
                      <a:r>
                        <a:rPr lang="en-US" sz="1800" dirty="0">
                          <a:solidFill>
                            <a:srgbClr val="1F1A34"/>
                          </a:solidFill>
                          <a:effectLst/>
                        </a:rPr>
                        <a:t>35 – 40 Kcal / kg</a:t>
                      </a:r>
                      <a:endParaRPr lang="es-CO" sz="1800" dirty="0">
                        <a:solidFill>
                          <a:srgbClr val="1F1A34"/>
                        </a:solidFill>
                        <a:effectLst/>
                        <a:latin typeface="Arial" panose="020B0604020202020204" pitchFamily="34" charset="0"/>
                        <a:ea typeface="DengXian" panose="02010600030101010101" pitchFamily="2" charset="-122"/>
                        <a:cs typeface="Arial" panose="020B0604020202020204" pitchFamily="34" charset="0"/>
                      </a:endParaRPr>
                    </a:p>
                  </a:txBody>
                  <a:tcPr marL="68580" marR="68580" marT="0" marB="0" anchor="ctr"/>
                </a:tc>
                <a:extLst>
                  <a:ext uri="{0D108BD9-81ED-4DB2-BD59-A6C34878D82A}">
                    <a16:rowId xmlns:a16="http://schemas.microsoft.com/office/drawing/2014/main" val="1538420149"/>
                  </a:ext>
                </a:extLst>
              </a:tr>
              <a:tr h="496501">
                <a:tc gridSpan="2">
                  <a:txBody>
                    <a:bodyPr/>
                    <a:lstStyle/>
                    <a:p>
                      <a:pPr algn="just">
                        <a:spcAft>
                          <a:spcPts val="600"/>
                        </a:spcAft>
                        <a:tabLst>
                          <a:tab pos="4889500" algn="l"/>
                        </a:tabLst>
                      </a:pPr>
                      <a:r>
                        <a:rPr lang="es-CO" sz="1800" noProof="0" dirty="0">
                          <a:solidFill>
                            <a:srgbClr val="1F1A34"/>
                          </a:solidFill>
                          <a:effectLst/>
                        </a:rPr>
                        <a:t>Enfermedad</a:t>
                      </a:r>
                      <a:r>
                        <a:rPr lang="en-US" sz="1800" dirty="0">
                          <a:solidFill>
                            <a:srgbClr val="1F1A34"/>
                          </a:solidFill>
                          <a:effectLst/>
                        </a:rPr>
                        <a:t> Renal </a:t>
                      </a:r>
                      <a:r>
                        <a:rPr lang="es-CO" sz="1800" noProof="0" dirty="0">
                          <a:solidFill>
                            <a:srgbClr val="1F1A34"/>
                          </a:solidFill>
                          <a:effectLst/>
                        </a:rPr>
                        <a:t>Aguda</a:t>
                      </a:r>
                      <a:r>
                        <a:rPr lang="en-US" sz="1800" dirty="0">
                          <a:solidFill>
                            <a:srgbClr val="1F1A34"/>
                          </a:solidFill>
                          <a:effectLst/>
                        </a:rPr>
                        <a:t> </a:t>
                      </a:r>
                      <a:endParaRPr lang="es-CO" sz="1800" b="0" dirty="0">
                        <a:solidFill>
                          <a:srgbClr val="1F1A34"/>
                        </a:solidFill>
                        <a:effectLst/>
                        <a:latin typeface="Arial" panose="020B0604020202020204" pitchFamily="34" charset="0"/>
                        <a:ea typeface="DengXian" panose="02010600030101010101" pitchFamily="2" charset="-122"/>
                        <a:cs typeface="Arial" panose="020B0604020202020204" pitchFamily="34" charset="0"/>
                      </a:endParaRPr>
                    </a:p>
                  </a:txBody>
                  <a:tcPr marL="68580" marR="68580" marT="0" marB="0" anchor="ctr"/>
                </a:tc>
                <a:tc hMerge="1">
                  <a:txBody>
                    <a:bodyPr/>
                    <a:lstStyle/>
                    <a:p>
                      <a:endParaRPr lang="es-CO"/>
                    </a:p>
                  </a:txBody>
                  <a:tcPr/>
                </a:tc>
                <a:tc>
                  <a:txBody>
                    <a:bodyPr/>
                    <a:lstStyle/>
                    <a:p>
                      <a:pPr algn="just">
                        <a:spcAft>
                          <a:spcPts val="600"/>
                        </a:spcAft>
                        <a:tabLst>
                          <a:tab pos="4889500" algn="l"/>
                        </a:tabLst>
                      </a:pPr>
                      <a:r>
                        <a:rPr lang="en-US" sz="1800" dirty="0">
                          <a:solidFill>
                            <a:srgbClr val="1F1A34"/>
                          </a:solidFill>
                          <a:effectLst/>
                        </a:rPr>
                        <a:t>20-30 kcal /kg* </a:t>
                      </a:r>
                      <a:r>
                        <a:rPr lang="es-CO" sz="1800" noProof="0" dirty="0">
                          <a:solidFill>
                            <a:srgbClr val="1F1A34"/>
                          </a:solidFill>
                          <a:effectLst/>
                        </a:rPr>
                        <a:t>aumentar</a:t>
                      </a:r>
                      <a:r>
                        <a:rPr lang="en-US" sz="1800" dirty="0">
                          <a:solidFill>
                            <a:srgbClr val="1F1A34"/>
                          </a:solidFill>
                          <a:effectLst/>
                        </a:rPr>
                        <a:t> hasta 35 con TRR</a:t>
                      </a:r>
                      <a:endParaRPr lang="en-US" sz="1800" dirty="0">
                        <a:solidFill>
                          <a:srgbClr val="1F1A34"/>
                        </a:solidFill>
                        <a:effectLst/>
                        <a:latin typeface="Arial" panose="020B060402020202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3870005589"/>
                  </a:ext>
                </a:extLst>
              </a:tr>
              <a:tr h="356069">
                <a:tc gridSpan="2">
                  <a:txBody>
                    <a:bodyPr/>
                    <a:lstStyle/>
                    <a:p>
                      <a:pPr marL="0" algn="just" defTabSz="914400" rtl="0" eaLnBrk="1" latinLnBrk="0" hangingPunct="1">
                        <a:spcAft>
                          <a:spcPts val="600"/>
                        </a:spcAft>
                        <a:tabLst>
                          <a:tab pos="4889500" algn="l"/>
                        </a:tabLst>
                      </a:pPr>
                      <a:r>
                        <a:rPr lang="es-CO" sz="1800" kern="1200" dirty="0">
                          <a:solidFill>
                            <a:srgbClr val="1F1A34"/>
                          </a:solidFill>
                          <a:effectLst/>
                        </a:rPr>
                        <a:t>Cicatrización de heridas</a:t>
                      </a:r>
                      <a:endParaRPr lang="es-CO" sz="1800" b="0" kern="1200" dirty="0">
                        <a:solidFill>
                          <a:srgbClr val="1F1A34"/>
                        </a:solidFill>
                        <a:effectLst/>
                        <a:latin typeface="Arial" panose="020B0604020202020204" pitchFamily="34" charset="0"/>
                        <a:ea typeface="+mn-ea"/>
                        <a:cs typeface="Arial" panose="020B0604020202020204" pitchFamily="34" charset="0"/>
                      </a:endParaRPr>
                    </a:p>
                  </a:txBody>
                  <a:tcPr marL="68580" marR="68580" marT="0" marB="0" anchor="ctr"/>
                </a:tc>
                <a:tc hMerge="1">
                  <a:txBody>
                    <a:bodyPr/>
                    <a:lstStyle/>
                    <a:p>
                      <a:endParaRPr lang="es-CO"/>
                    </a:p>
                  </a:txBody>
                  <a:tcPr/>
                </a:tc>
                <a:tc>
                  <a:txBody>
                    <a:bodyPr/>
                    <a:lstStyle/>
                    <a:p>
                      <a:pPr algn="just">
                        <a:spcAft>
                          <a:spcPts val="600"/>
                        </a:spcAft>
                        <a:tabLst>
                          <a:tab pos="4889500" algn="l"/>
                        </a:tabLst>
                      </a:pPr>
                      <a:r>
                        <a:rPr lang="es-CO" sz="1800" dirty="0">
                          <a:solidFill>
                            <a:srgbClr val="1F1A34"/>
                          </a:solidFill>
                          <a:effectLst/>
                        </a:rPr>
                        <a:t>30-40 Kcal /kg según el estadio </a:t>
                      </a:r>
                      <a:endParaRPr lang="es-CO" sz="1800" b="0" dirty="0">
                        <a:solidFill>
                          <a:srgbClr val="1F1A34"/>
                        </a:solidFill>
                        <a:effectLst/>
                        <a:latin typeface="Arial" panose="020B0604020202020204" pitchFamily="34" charset="0"/>
                        <a:ea typeface="DengXian" panose="02010600030101010101" pitchFamily="2" charset="-122"/>
                        <a:cs typeface="Arial" panose="020B0604020202020204" pitchFamily="34" charset="0"/>
                      </a:endParaRPr>
                    </a:p>
                  </a:txBody>
                  <a:tcPr marL="68580" marR="68580" marT="0" marB="0" anchor="ctr"/>
                </a:tc>
                <a:extLst>
                  <a:ext uri="{0D108BD9-81ED-4DB2-BD59-A6C34878D82A}">
                    <a16:rowId xmlns:a16="http://schemas.microsoft.com/office/drawing/2014/main" val="1530123635"/>
                  </a:ext>
                </a:extLst>
              </a:tr>
              <a:tr h="623691">
                <a:tc gridSpan="2">
                  <a:txBody>
                    <a:bodyPr/>
                    <a:lstStyle/>
                    <a:p>
                      <a:pPr algn="just">
                        <a:spcAft>
                          <a:spcPts val="600"/>
                        </a:spcAft>
                        <a:tabLst>
                          <a:tab pos="4889500" algn="l"/>
                        </a:tabLst>
                      </a:pPr>
                      <a:r>
                        <a:rPr lang="es-CO" sz="1800" dirty="0">
                          <a:solidFill>
                            <a:srgbClr val="1F1A34"/>
                          </a:solidFill>
                          <a:effectLst/>
                        </a:rPr>
                        <a:t>Fístulas </a:t>
                      </a:r>
                      <a:endParaRPr lang="es-CO" sz="1800" b="0" dirty="0">
                        <a:solidFill>
                          <a:srgbClr val="1F1A34"/>
                        </a:solidFill>
                        <a:effectLst/>
                        <a:latin typeface="Arial" panose="020B0604020202020204" pitchFamily="34" charset="0"/>
                        <a:ea typeface="DengXian" panose="02010600030101010101" pitchFamily="2" charset="-122"/>
                        <a:cs typeface="Arial" panose="020B0604020202020204" pitchFamily="34" charset="0"/>
                      </a:endParaRPr>
                    </a:p>
                  </a:txBody>
                  <a:tcPr marL="68580" marR="68580" marT="0" marB="0" anchor="ctr"/>
                </a:tc>
                <a:tc hMerge="1">
                  <a:txBody>
                    <a:bodyPr/>
                    <a:lstStyle/>
                    <a:p>
                      <a:endParaRPr lang="es-CO"/>
                    </a:p>
                  </a:txBody>
                  <a:tcPr/>
                </a:tc>
                <a:tc>
                  <a:txBody>
                    <a:bodyPr/>
                    <a:lstStyle/>
                    <a:p>
                      <a:pPr algn="just">
                        <a:spcAft>
                          <a:spcPts val="600"/>
                        </a:spcAft>
                        <a:tabLst>
                          <a:tab pos="4889500" algn="l"/>
                        </a:tabLst>
                      </a:pPr>
                      <a:r>
                        <a:rPr lang="es-CO" sz="1800" dirty="0">
                          <a:solidFill>
                            <a:srgbClr val="1F1A34"/>
                          </a:solidFill>
                          <a:effectLst/>
                        </a:rPr>
                        <a:t>30 – 35 Kcal / kg</a:t>
                      </a:r>
                      <a:endParaRPr lang="es-CO" sz="1800" dirty="0">
                        <a:solidFill>
                          <a:srgbClr val="1F1A34"/>
                        </a:solidFill>
                        <a:effectLst/>
                        <a:latin typeface="Arial" panose="020B0604020202020204" pitchFamily="34" charset="0"/>
                        <a:ea typeface="DengXian" panose="02010600030101010101" pitchFamily="2" charset="-122"/>
                        <a:cs typeface="Arial" panose="020B0604020202020204" pitchFamily="34" charset="0"/>
                      </a:endParaRPr>
                    </a:p>
                  </a:txBody>
                  <a:tcPr marL="68580" marR="68580" marT="0" marB="0" anchor="ctr"/>
                </a:tc>
                <a:extLst>
                  <a:ext uri="{0D108BD9-81ED-4DB2-BD59-A6C34878D82A}">
                    <a16:rowId xmlns:a16="http://schemas.microsoft.com/office/drawing/2014/main" val="4031464954"/>
                  </a:ext>
                </a:extLst>
              </a:tr>
              <a:tr h="470398">
                <a:tc rowSpan="3">
                  <a:txBody>
                    <a:bodyPr/>
                    <a:lstStyle/>
                    <a:p>
                      <a:pPr marL="0" marR="0" lvl="0" indent="0" algn="just" defTabSz="914400" rtl="0" eaLnBrk="1" fontAlgn="auto" latinLnBrk="0" hangingPunct="1">
                        <a:lnSpc>
                          <a:spcPct val="100000"/>
                        </a:lnSpc>
                        <a:spcBef>
                          <a:spcPts val="0"/>
                        </a:spcBef>
                        <a:spcAft>
                          <a:spcPts val="600"/>
                        </a:spcAft>
                        <a:buClrTx/>
                        <a:buSzTx/>
                        <a:buFontTx/>
                        <a:buNone/>
                        <a:tabLst>
                          <a:tab pos="4889500" algn="l"/>
                        </a:tabLst>
                        <a:defRPr/>
                      </a:pPr>
                      <a:r>
                        <a:rPr lang="es-CO" sz="1800" dirty="0">
                          <a:solidFill>
                            <a:srgbClr val="1F1A34"/>
                          </a:solidFill>
                          <a:effectLst/>
                        </a:rPr>
                        <a:t>Lesiones de Presión (LLP)</a:t>
                      </a:r>
                    </a:p>
                    <a:p>
                      <a:pPr marL="0" marR="0" lvl="0" indent="0" algn="just" defTabSz="914400" rtl="0" eaLnBrk="1" fontAlgn="auto" latinLnBrk="0" hangingPunct="1">
                        <a:lnSpc>
                          <a:spcPct val="100000"/>
                        </a:lnSpc>
                        <a:spcBef>
                          <a:spcPts val="0"/>
                        </a:spcBef>
                        <a:spcAft>
                          <a:spcPts val="600"/>
                        </a:spcAft>
                        <a:buClrTx/>
                        <a:buSzTx/>
                        <a:buFontTx/>
                        <a:buNone/>
                        <a:tabLst>
                          <a:tab pos="4889500" algn="l"/>
                        </a:tabLst>
                        <a:defRPr/>
                      </a:pPr>
                      <a:r>
                        <a:rPr lang="es-CO" sz="1800" dirty="0">
                          <a:solidFill>
                            <a:srgbClr val="1F1A34"/>
                          </a:solidFill>
                          <a:effectLst/>
                        </a:rPr>
                        <a:t>                       </a:t>
                      </a:r>
                      <a:endParaRPr lang="es-CO" sz="1800" b="1" dirty="0">
                        <a:solidFill>
                          <a:srgbClr val="1F1A34"/>
                        </a:solidFill>
                        <a:effectLst/>
                        <a:latin typeface="Arial" panose="020B0604020202020204" pitchFamily="34" charset="0"/>
                        <a:ea typeface="DengXian" panose="02010600030101010101" pitchFamily="2" charset="-122"/>
                        <a:cs typeface="Arial" panose="020B0604020202020204" pitchFamily="34" charset="0"/>
                      </a:endParaRPr>
                    </a:p>
                  </a:txBody>
                  <a:tcPr marL="68580" marR="68580" marT="0" marB="0" anchor="ctr"/>
                </a:tc>
                <a:tc>
                  <a:txBody>
                    <a:bodyPr/>
                    <a:lstStyle/>
                    <a:p>
                      <a:pPr marL="0" marR="0" lvl="0" indent="0" algn="just" defTabSz="914400" rtl="0" eaLnBrk="1" fontAlgn="auto" latinLnBrk="0" hangingPunct="1">
                        <a:lnSpc>
                          <a:spcPct val="100000"/>
                        </a:lnSpc>
                        <a:spcBef>
                          <a:spcPts val="0"/>
                        </a:spcBef>
                        <a:spcAft>
                          <a:spcPts val="600"/>
                        </a:spcAft>
                        <a:buClrTx/>
                        <a:buSzTx/>
                        <a:buFontTx/>
                        <a:buNone/>
                        <a:tabLst>
                          <a:tab pos="4889500" algn="l"/>
                        </a:tabLst>
                        <a:defRPr/>
                      </a:pPr>
                      <a:r>
                        <a:rPr lang="es-CO" sz="1800" dirty="0">
                          <a:solidFill>
                            <a:srgbClr val="1F1A34"/>
                          </a:solidFill>
                          <a:effectLst/>
                        </a:rPr>
                        <a:t>LesiónTisular profunda </a:t>
                      </a:r>
                      <a:endParaRPr lang="es-CO" sz="1800" dirty="0">
                        <a:solidFill>
                          <a:srgbClr val="1F1A34"/>
                        </a:solidFill>
                        <a:effectLst/>
                        <a:latin typeface="Arial" panose="020B0604020202020204" pitchFamily="34" charset="0"/>
                        <a:cs typeface="Arial" panose="020B0604020202020204" pitchFamily="34" charset="0"/>
                      </a:endParaRPr>
                    </a:p>
                  </a:txBody>
                  <a:tcPr marL="68580" marR="68580" marT="0" marB="0" anchor="ctr"/>
                </a:tc>
                <a:tc>
                  <a:txBody>
                    <a:bodyPr/>
                    <a:lstStyle/>
                    <a:p>
                      <a:pPr marL="0" marR="0" lvl="0" indent="0" algn="just" defTabSz="914400" rtl="0" eaLnBrk="1" fontAlgn="auto" latinLnBrk="0" hangingPunct="1">
                        <a:lnSpc>
                          <a:spcPct val="100000"/>
                        </a:lnSpc>
                        <a:spcBef>
                          <a:spcPts val="0"/>
                        </a:spcBef>
                        <a:spcAft>
                          <a:spcPts val="600"/>
                        </a:spcAft>
                        <a:buClrTx/>
                        <a:buSzTx/>
                        <a:buFontTx/>
                        <a:buNone/>
                        <a:tabLst>
                          <a:tab pos="4889500" algn="l"/>
                        </a:tabLst>
                        <a:defRPr/>
                      </a:pPr>
                      <a:r>
                        <a:rPr lang="en-US" sz="1800" dirty="0">
                          <a:solidFill>
                            <a:srgbClr val="1F1A34"/>
                          </a:solidFill>
                          <a:effectLst/>
                        </a:rPr>
                        <a:t>30 kcal/kg </a:t>
                      </a:r>
                      <a:endParaRPr lang="es-CO" sz="1800" dirty="0">
                        <a:solidFill>
                          <a:srgbClr val="1F1A34"/>
                        </a:solidFill>
                        <a:effectLst/>
                        <a:latin typeface="Arial" panose="020B060402020202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3997738690"/>
                  </a:ext>
                </a:extLst>
              </a:tr>
              <a:tr h="470399">
                <a:tc vMerge="1">
                  <a:txBody>
                    <a:bodyPr/>
                    <a:lstStyle/>
                    <a:p>
                      <a:endParaRPr lang="es-CO"/>
                    </a:p>
                  </a:txBody>
                  <a:tcPr/>
                </a:tc>
                <a:tc>
                  <a:txBody>
                    <a:bodyPr/>
                    <a:lstStyle/>
                    <a:p>
                      <a:pPr marL="0" marR="0" lvl="0" indent="0" algn="just" defTabSz="914400" rtl="0" eaLnBrk="1" fontAlgn="auto" latinLnBrk="0" hangingPunct="1">
                        <a:lnSpc>
                          <a:spcPct val="100000"/>
                        </a:lnSpc>
                        <a:spcBef>
                          <a:spcPts val="0"/>
                        </a:spcBef>
                        <a:spcAft>
                          <a:spcPts val="600"/>
                        </a:spcAft>
                        <a:buClrTx/>
                        <a:buSzTx/>
                        <a:buFontTx/>
                        <a:buNone/>
                        <a:tabLst>
                          <a:tab pos="4889500" algn="l"/>
                        </a:tabLst>
                        <a:defRPr/>
                      </a:pPr>
                      <a:r>
                        <a:rPr lang="es-CO" sz="1800" dirty="0">
                          <a:solidFill>
                            <a:srgbClr val="1F1A34"/>
                          </a:solidFill>
                          <a:effectLst/>
                        </a:rPr>
                        <a:t>LLP EI y II</a:t>
                      </a:r>
                      <a:endParaRPr lang="es-CO" sz="1800" dirty="0">
                        <a:solidFill>
                          <a:srgbClr val="1F1A34"/>
                        </a:solidFill>
                        <a:effectLst/>
                        <a:latin typeface="Arial" panose="020B0604020202020204" pitchFamily="34" charset="0"/>
                        <a:cs typeface="Arial" panose="020B0604020202020204" pitchFamily="34" charset="0"/>
                      </a:endParaRPr>
                    </a:p>
                  </a:txBody>
                  <a:tcPr marL="68580" marR="68580" marT="0" marB="0" anchor="ctr"/>
                </a:tc>
                <a:tc>
                  <a:txBody>
                    <a:bodyPr/>
                    <a:lstStyle/>
                    <a:p>
                      <a:pPr marL="0" marR="0" lvl="0" indent="0" algn="just" defTabSz="914400" rtl="0" eaLnBrk="1" fontAlgn="auto" latinLnBrk="0" hangingPunct="1">
                        <a:lnSpc>
                          <a:spcPct val="100000"/>
                        </a:lnSpc>
                        <a:spcBef>
                          <a:spcPts val="0"/>
                        </a:spcBef>
                        <a:spcAft>
                          <a:spcPts val="600"/>
                        </a:spcAft>
                        <a:buClrTx/>
                        <a:buSzTx/>
                        <a:buFontTx/>
                        <a:buNone/>
                        <a:tabLst>
                          <a:tab pos="4889500" algn="l"/>
                        </a:tabLst>
                        <a:defRPr/>
                      </a:pPr>
                      <a:r>
                        <a:rPr lang="en-US" sz="1800" dirty="0">
                          <a:solidFill>
                            <a:srgbClr val="1F1A34"/>
                          </a:solidFill>
                          <a:effectLst/>
                        </a:rPr>
                        <a:t>30 – 35 Kcal /kg</a:t>
                      </a:r>
                      <a:endParaRPr lang="es-CO" sz="1800" dirty="0">
                        <a:solidFill>
                          <a:srgbClr val="1F1A34"/>
                        </a:solidFill>
                        <a:effectLst/>
                        <a:latin typeface="Arial" panose="020B060402020202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530738279"/>
                  </a:ext>
                </a:extLst>
              </a:tr>
              <a:tr h="470398">
                <a:tc vMerge="1">
                  <a:txBody>
                    <a:bodyPr/>
                    <a:lstStyle/>
                    <a:p>
                      <a:endParaRPr lang="es-CO"/>
                    </a:p>
                  </a:txBody>
                  <a:tcPr/>
                </a:tc>
                <a:tc>
                  <a:txBody>
                    <a:bodyPr/>
                    <a:lstStyle/>
                    <a:p>
                      <a:pPr marL="0" marR="0" lvl="0" indent="0" algn="just" defTabSz="914400" rtl="0" eaLnBrk="1" fontAlgn="auto" latinLnBrk="0" hangingPunct="1">
                        <a:lnSpc>
                          <a:spcPct val="100000"/>
                        </a:lnSpc>
                        <a:spcBef>
                          <a:spcPts val="0"/>
                        </a:spcBef>
                        <a:spcAft>
                          <a:spcPts val="600"/>
                        </a:spcAft>
                        <a:buClrTx/>
                        <a:buSzTx/>
                        <a:buFontTx/>
                        <a:buNone/>
                        <a:tabLst>
                          <a:tab pos="4889500" algn="l"/>
                        </a:tabLst>
                        <a:defRPr/>
                      </a:pPr>
                      <a:r>
                        <a:rPr lang="en-US" sz="1800" dirty="0">
                          <a:solidFill>
                            <a:srgbClr val="1F1A34"/>
                          </a:solidFill>
                          <a:effectLst/>
                        </a:rPr>
                        <a:t>LLP EIII y IV </a:t>
                      </a:r>
                      <a:endParaRPr lang="es-CO" sz="1800" b="0" dirty="0">
                        <a:solidFill>
                          <a:srgbClr val="1F1A34"/>
                        </a:solidFill>
                        <a:effectLst/>
                        <a:latin typeface="Arial" panose="020B0604020202020204" pitchFamily="34" charset="0"/>
                        <a:ea typeface="DengXian" panose="02010600030101010101" pitchFamily="2" charset="-122"/>
                        <a:cs typeface="Arial" panose="020B0604020202020204" pitchFamily="34" charset="0"/>
                      </a:endParaRPr>
                    </a:p>
                  </a:txBody>
                  <a:tcPr marL="68580" marR="68580" marT="0" marB="0" anchor="ctr"/>
                </a:tc>
                <a:tc>
                  <a:txBody>
                    <a:bodyPr/>
                    <a:lstStyle/>
                    <a:p>
                      <a:pPr marL="0" marR="0" lvl="0" indent="0" algn="just" defTabSz="914400" rtl="0" eaLnBrk="1" fontAlgn="auto" latinLnBrk="0" hangingPunct="1">
                        <a:lnSpc>
                          <a:spcPct val="100000"/>
                        </a:lnSpc>
                        <a:spcBef>
                          <a:spcPts val="0"/>
                        </a:spcBef>
                        <a:spcAft>
                          <a:spcPts val="600"/>
                        </a:spcAft>
                        <a:buClrTx/>
                        <a:buSzTx/>
                        <a:buFontTx/>
                        <a:buNone/>
                        <a:tabLst>
                          <a:tab pos="4889500" algn="l"/>
                        </a:tabLst>
                        <a:defRPr/>
                      </a:pPr>
                      <a:r>
                        <a:rPr lang="en-US" sz="1800" dirty="0">
                          <a:solidFill>
                            <a:srgbClr val="1F1A34"/>
                          </a:solidFill>
                          <a:effectLst/>
                        </a:rPr>
                        <a:t>35 – 40 Kcal /kg</a:t>
                      </a:r>
                      <a:endParaRPr lang="es-CO" sz="1800" dirty="0">
                        <a:solidFill>
                          <a:srgbClr val="1F1A34"/>
                        </a:solidFill>
                        <a:latin typeface="Arial" panose="020B060402020202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3266030593"/>
                  </a:ext>
                </a:extLst>
              </a:tr>
            </a:tbl>
          </a:graphicData>
        </a:graphic>
      </p:graphicFrame>
      <p:sp>
        <p:nvSpPr>
          <p:cNvPr id="3" name="CuadroTexto 2">
            <a:extLst>
              <a:ext uri="{FF2B5EF4-FFF2-40B4-BE49-F238E27FC236}">
                <a16:creationId xmlns:a16="http://schemas.microsoft.com/office/drawing/2014/main" id="{8440C880-18D7-304F-8DE8-A1E9667376AE}"/>
              </a:ext>
            </a:extLst>
          </p:cNvPr>
          <p:cNvSpPr txBox="1"/>
          <p:nvPr/>
        </p:nvSpPr>
        <p:spPr>
          <a:xfrm>
            <a:off x="880834" y="6186233"/>
            <a:ext cx="6480358" cy="246221"/>
          </a:xfrm>
          <a:prstGeom prst="rect">
            <a:avLst/>
          </a:prstGeom>
          <a:noFill/>
        </p:spPr>
        <p:txBody>
          <a:bodyPr wrap="square" rtlCol="0">
            <a:spAutoFit/>
          </a:bodyPr>
          <a:lstStyle/>
          <a:p>
            <a:r>
              <a:rPr lang="es-CO" sz="1000" b="1" i="1" dirty="0">
                <a:solidFill>
                  <a:schemeClr val="bg2">
                    <a:lumMod val="50000"/>
                  </a:schemeClr>
                </a:solidFill>
              </a:rPr>
              <a:t>Maham L.K. et al. Krause Dietoterapia.13 ed. España:Elsevier Inc; 2013. </a:t>
            </a:r>
          </a:p>
        </p:txBody>
      </p:sp>
      <p:sp>
        <p:nvSpPr>
          <p:cNvPr id="7" name="CuadroTexto 6">
            <a:extLst>
              <a:ext uri="{FF2B5EF4-FFF2-40B4-BE49-F238E27FC236}">
                <a16:creationId xmlns:a16="http://schemas.microsoft.com/office/drawing/2014/main" id="{2C2FE2CB-D19E-A64C-B076-A8890463E73D}"/>
              </a:ext>
            </a:extLst>
          </p:cNvPr>
          <p:cNvSpPr txBox="1"/>
          <p:nvPr/>
        </p:nvSpPr>
        <p:spPr>
          <a:xfrm>
            <a:off x="838198" y="5911840"/>
            <a:ext cx="2441117" cy="276999"/>
          </a:xfrm>
          <a:prstGeom prst="rect">
            <a:avLst/>
          </a:prstGeom>
          <a:noFill/>
        </p:spPr>
        <p:txBody>
          <a:bodyPr wrap="none" rtlCol="0">
            <a:spAutoFit/>
          </a:bodyPr>
          <a:lstStyle/>
          <a:p>
            <a:r>
              <a:rPr lang="es-CO" sz="1200" dirty="0"/>
              <a:t>TRR: Terapia de reemplazo renal</a:t>
            </a:r>
          </a:p>
        </p:txBody>
      </p:sp>
    </p:spTree>
    <p:extLst>
      <p:ext uri="{BB962C8B-B14F-4D97-AF65-F5344CB8AC3E}">
        <p14:creationId xmlns:p14="http://schemas.microsoft.com/office/powerpoint/2010/main" val="42696304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333625" y="619525"/>
            <a:ext cx="7524750" cy="646331"/>
          </a:xfrm>
        </p:spPr>
        <p:txBody>
          <a:bodyPr vert="horz" lIns="91440" tIns="45720" rIns="91440" bIns="45720" rtlCol="0" anchor="ctr">
            <a:noAutofit/>
          </a:bodyPr>
          <a:lstStyle/>
          <a:p>
            <a:pPr algn="ctr"/>
            <a:r>
              <a:rPr lang="es-ES_tradnl" b="1" kern="1200" dirty="0">
                <a:solidFill>
                  <a:srgbClr val="1F1A34"/>
                </a:solidFill>
                <a:latin typeface="Arial" pitchFamily="34" charset="0"/>
                <a:cs typeface="Arial" pitchFamily="34" charset="0"/>
              </a:rPr>
              <a:t>Necesidade</a:t>
            </a:r>
            <a:r>
              <a:rPr lang="es-ES_tradnl" b="1" dirty="0">
                <a:solidFill>
                  <a:srgbClr val="1F1A34"/>
                </a:solidFill>
                <a:latin typeface="Arial" pitchFamily="34" charset="0"/>
                <a:cs typeface="Arial" pitchFamily="34" charset="0"/>
              </a:rPr>
              <a:t>s calóricas en</a:t>
            </a:r>
            <a:br>
              <a:rPr lang="es-ES_tradnl" b="1" dirty="0">
                <a:solidFill>
                  <a:srgbClr val="1F1A34"/>
                </a:solidFill>
                <a:latin typeface="Arial" pitchFamily="34" charset="0"/>
                <a:cs typeface="Arial" pitchFamily="34" charset="0"/>
              </a:rPr>
            </a:br>
            <a:r>
              <a:rPr lang="es-ES_tradnl" b="1" dirty="0">
                <a:solidFill>
                  <a:srgbClr val="1F1A34"/>
                </a:solidFill>
                <a:latin typeface="Arial" pitchFamily="34" charset="0"/>
                <a:cs typeface="Arial" pitchFamily="34" charset="0"/>
              </a:rPr>
              <a:t>paciente crítico</a:t>
            </a:r>
            <a:endParaRPr lang="es-ES_tradnl" b="1" kern="1200" dirty="0">
              <a:solidFill>
                <a:srgbClr val="1F1A34"/>
              </a:solidFill>
              <a:latin typeface="Arial" pitchFamily="34" charset="0"/>
              <a:cs typeface="Arial" pitchFamily="34" charset="0"/>
            </a:endParaRPr>
          </a:p>
        </p:txBody>
      </p:sp>
      <p:graphicFrame>
        <p:nvGraphicFramePr>
          <p:cNvPr id="5" name="Tabla 4">
            <a:extLst>
              <a:ext uri="{FF2B5EF4-FFF2-40B4-BE49-F238E27FC236}">
                <a16:creationId xmlns:a16="http://schemas.microsoft.com/office/drawing/2014/main" id="{0BE33982-26A7-4559-95B6-ED24B259EE0F}"/>
              </a:ext>
            </a:extLst>
          </p:cNvPr>
          <p:cNvGraphicFramePr>
            <a:graphicFrameLocks noGrp="1"/>
          </p:cNvGraphicFramePr>
          <p:nvPr>
            <p:extLst>
              <p:ext uri="{D42A27DB-BD31-4B8C-83A1-F6EECF244321}">
                <p14:modId xmlns:p14="http://schemas.microsoft.com/office/powerpoint/2010/main" val="1628199511"/>
              </p:ext>
            </p:extLst>
          </p:nvPr>
        </p:nvGraphicFramePr>
        <p:xfrm>
          <a:off x="833437" y="2186546"/>
          <a:ext cx="10525126" cy="3171823"/>
        </p:xfrm>
        <a:graphic>
          <a:graphicData uri="http://schemas.openxmlformats.org/drawingml/2006/table">
            <a:tbl>
              <a:tblPr firstRow="1" bandRow="1">
                <a:noFill/>
                <a:tableStyleId>{5C22544A-7EE6-4342-B048-85BDC9FD1C3A}</a:tableStyleId>
              </a:tblPr>
              <a:tblGrid>
                <a:gridCol w="1946598">
                  <a:extLst>
                    <a:ext uri="{9D8B030D-6E8A-4147-A177-3AD203B41FA5}">
                      <a16:colId xmlns:a16="http://schemas.microsoft.com/office/drawing/2014/main" val="3295173125"/>
                    </a:ext>
                  </a:extLst>
                </a:gridCol>
                <a:gridCol w="4456529">
                  <a:extLst>
                    <a:ext uri="{9D8B030D-6E8A-4147-A177-3AD203B41FA5}">
                      <a16:colId xmlns:a16="http://schemas.microsoft.com/office/drawing/2014/main" val="3493245365"/>
                    </a:ext>
                  </a:extLst>
                </a:gridCol>
                <a:gridCol w="4121999">
                  <a:extLst>
                    <a:ext uri="{9D8B030D-6E8A-4147-A177-3AD203B41FA5}">
                      <a16:colId xmlns:a16="http://schemas.microsoft.com/office/drawing/2014/main" val="2974570046"/>
                    </a:ext>
                  </a:extLst>
                </a:gridCol>
              </a:tblGrid>
              <a:tr h="459083">
                <a:tc>
                  <a:txBody>
                    <a:bodyPr/>
                    <a:lstStyle/>
                    <a:p>
                      <a:pPr algn="l"/>
                      <a:endParaRPr lang="es-CO" sz="1600" b="1" dirty="0">
                        <a:solidFill>
                          <a:schemeClr val="bg1"/>
                        </a:solidFill>
                        <a:effectLst/>
                        <a:latin typeface="Calibri" panose="020F0502020204030204" pitchFamily="34" charset="0"/>
                        <a:cs typeface="Arial" panose="020B0604020202020204" pitchFamily="34" charset="0"/>
                      </a:endParaRPr>
                    </a:p>
                  </a:txBody>
                  <a:tcPr marL="174089" marR="87045" marT="87045" marB="87045">
                    <a:lnL w="12700" cmpd="sng">
                      <a:noFill/>
                      <a:prstDash val="solid"/>
                    </a:lnL>
                    <a:lnR w="12700" cmpd="sng">
                      <a:noFill/>
                      <a:prstDash val="solid"/>
                    </a:lnR>
                    <a:lnT w="12700" cmpd="sng">
                      <a:noFill/>
                      <a:prstDash val="solid"/>
                    </a:lnT>
                    <a:lnB w="9525" cap="flat" cmpd="sng" algn="ctr">
                      <a:solidFill>
                        <a:srgbClr val="D8DCDC"/>
                      </a:solidFill>
                      <a:prstDash val="solid"/>
                    </a:lnB>
                    <a:solidFill>
                      <a:schemeClr val="accent5">
                        <a:lumMod val="50000"/>
                      </a:schemeClr>
                    </a:solidFill>
                  </a:tcPr>
                </a:tc>
                <a:tc>
                  <a:txBody>
                    <a:bodyPr/>
                    <a:lstStyle/>
                    <a:p>
                      <a:pPr algn="ctr">
                        <a:spcAft>
                          <a:spcPts val="0"/>
                        </a:spcAft>
                      </a:pPr>
                      <a:r>
                        <a:rPr lang="es-CO" sz="1800" b="1" kern="1200" dirty="0">
                          <a:solidFill>
                            <a:schemeClr val="bg1"/>
                          </a:solidFill>
                          <a:effectLst/>
                        </a:rPr>
                        <a:t>Ecuación</a:t>
                      </a:r>
                      <a:endParaRPr lang="es-CO" sz="1800" b="1" dirty="0">
                        <a:solidFill>
                          <a:schemeClr val="bg1"/>
                        </a:solidFill>
                        <a:effectLst/>
                        <a:latin typeface="Calibri" panose="020F0502020204030204" pitchFamily="34" charset="0"/>
                        <a:ea typeface="DengXian" panose="02010600030101010101" pitchFamily="2" charset="-122"/>
                        <a:cs typeface="Arial" panose="020B0604020202020204" pitchFamily="34" charset="0"/>
                      </a:endParaRPr>
                    </a:p>
                  </a:txBody>
                  <a:tcPr marL="174089" marR="87045" marT="87045" marB="87045" anchor="ctr">
                    <a:lnL w="12700" cmpd="sng">
                      <a:noFill/>
                      <a:prstDash val="solid"/>
                    </a:lnL>
                    <a:lnR w="12700" cmpd="sng">
                      <a:noFill/>
                      <a:prstDash val="solid"/>
                    </a:lnR>
                    <a:lnT w="12700" cmpd="sng">
                      <a:noFill/>
                      <a:prstDash val="solid"/>
                    </a:lnT>
                    <a:lnB w="9525" cap="flat" cmpd="sng" algn="ctr">
                      <a:solidFill>
                        <a:srgbClr val="D8DCDC"/>
                      </a:solidFill>
                      <a:prstDash val="solid"/>
                    </a:lnB>
                    <a:solidFill>
                      <a:schemeClr val="accent5">
                        <a:lumMod val="50000"/>
                      </a:schemeClr>
                    </a:solidFill>
                  </a:tcPr>
                </a:tc>
                <a:tc>
                  <a:txBody>
                    <a:bodyPr/>
                    <a:lstStyle/>
                    <a:p>
                      <a:pPr algn="ctr">
                        <a:spcAft>
                          <a:spcPts val="0"/>
                        </a:spcAft>
                        <a:tabLst>
                          <a:tab pos="3424555" algn="ctr"/>
                        </a:tabLst>
                      </a:pPr>
                      <a:r>
                        <a:rPr lang="es-CO" sz="1800" b="1" kern="1200" dirty="0">
                          <a:solidFill>
                            <a:schemeClr val="bg1"/>
                          </a:solidFill>
                          <a:effectLst/>
                        </a:rPr>
                        <a:t>                  Aplicación	</a:t>
                      </a:r>
                      <a:endParaRPr lang="es-CO" sz="1800" b="1" dirty="0">
                        <a:solidFill>
                          <a:schemeClr val="bg1"/>
                        </a:solidFill>
                        <a:effectLst/>
                        <a:latin typeface="Calibri" panose="020F0502020204030204" pitchFamily="34" charset="0"/>
                        <a:ea typeface="DengXian" panose="02010600030101010101" pitchFamily="2" charset="-122"/>
                        <a:cs typeface="Arial" panose="020B0604020202020204" pitchFamily="34" charset="0"/>
                      </a:endParaRPr>
                    </a:p>
                  </a:txBody>
                  <a:tcPr marL="174089" marR="87045" marT="87045" marB="87045" anchor="ctr">
                    <a:lnL w="12700" cmpd="sng">
                      <a:noFill/>
                      <a:prstDash val="solid"/>
                    </a:lnL>
                    <a:lnR w="12700" cmpd="sng">
                      <a:noFill/>
                      <a:prstDash val="solid"/>
                    </a:lnR>
                    <a:lnT w="12700" cmpd="sng">
                      <a:noFill/>
                      <a:prstDash val="solid"/>
                    </a:lnT>
                    <a:lnB w="9525" cap="flat" cmpd="sng" algn="ctr">
                      <a:solidFill>
                        <a:srgbClr val="D8DCDC"/>
                      </a:solidFill>
                      <a:prstDash val="solid"/>
                    </a:lnB>
                    <a:solidFill>
                      <a:schemeClr val="accent5">
                        <a:lumMod val="50000"/>
                      </a:schemeClr>
                    </a:solidFill>
                  </a:tcPr>
                </a:tc>
                <a:extLst>
                  <a:ext uri="{0D108BD9-81ED-4DB2-BD59-A6C34878D82A}">
                    <a16:rowId xmlns:a16="http://schemas.microsoft.com/office/drawing/2014/main" val="1732513369"/>
                  </a:ext>
                </a:extLst>
              </a:tr>
              <a:tr h="693310">
                <a:tc>
                  <a:txBody>
                    <a:bodyPr/>
                    <a:lstStyle/>
                    <a:p>
                      <a:pPr algn="just">
                        <a:spcAft>
                          <a:spcPts val="0"/>
                        </a:spcAft>
                      </a:pPr>
                      <a:r>
                        <a:rPr lang="es-CO" sz="1600" b="0" kern="1200" dirty="0">
                          <a:solidFill>
                            <a:srgbClr val="1F1A34"/>
                          </a:solidFill>
                          <a:effectLst/>
                        </a:rPr>
                        <a:t>Mifflin St.Jeor x 1,3</a:t>
                      </a:r>
                      <a:endParaRPr lang="es-CO" sz="1600" b="0" dirty="0">
                        <a:solidFill>
                          <a:srgbClr val="1F1A34"/>
                        </a:solidFill>
                        <a:effectLst/>
                        <a:latin typeface="Calibri" panose="020F0502020204030204" pitchFamily="34" charset="0"/>
                        <a:ea typeface="DengXian" panose="02010600030101010101" pitchFamily="2" charset="-122"/>
                        <a:cs typeface="Arial" panose="020B0604020202020204" pitchFamily="34" charset="0"/>
                      </a:endParaRPr>
                    </a:p>
                  </a:txBody>
                  <a:tcPr marL="174089" marR="87045" marT="87045" marB="87045" anchor="ctr">
                    <a:lnL w="9525" cap="flat" cmpd="sng" algn="ctr">
                      <a:solidFill>
                        <a:srgbClr val="D8DEDC"/>
                      </a:solidFill>
                      <a:prstDash val="solid"/>
                    </a:lnL>
                    <a:lnR w="9525" cap="flat" cmpd="sng" algn="ctr">
                      <a:solidFill>
                        <a:srgbClr val="D8DEDC"/>
                      </a:solidFill>
                      <a:prstDash val="solid"/>
                      <a:round/>
                      <a:headEnd type="none" w="med" len="med"/>
                      <a:tailEnd type="none" w="med" len="med"/>
                    </a:lnR>
                    <a:lnT w="9525" cap="flat" cmpd="sng" algn="ctr">
                      <a:solidFill>
                        <a:srgbClr val="D8DCDC"/>
                      </a:solidFill>
                      <a:prstDash val="solid"/>
                      <a:round/>
                      <a:headEnd type="none" w="med" len="med"/>
                      <a:tailEnd type="none" w="med" len="med"/>
                    </a:lnT>
                    <a:lnB w="9525" cap="flat" cmpd="sng" algn="ctr">
                      <a:solidFill>
                        <a:srgbClr val="D8DCDC"/>
                      </a:solidFill>
                      <a:prstDash val="solid"/>
                    </a:lnB>
                    <a:noFill/>
                  </a:tcPr>
                </a:tc>
                <a:tc>
                  <a:txBody>
                    <a:bodyPr/>
                    <a:lstStyle/>
                    <a:p>
                      <a:pPr algn="just">
                        <a:spcAft>
                          <a:spcPts val="0"/>
                        </a:spcAft>
                      </a:pPr>
                      <a:r>
                        <a:rPr lang="es-CO" sz="1600" b="0" kern="1200" dirty="0">
                          <a:solidFill>
                            <a:srgbClr val="1F1A34"/>
                          </a:solidFill>
                          <a:effectLst/>
                        </a:rPr>
                        <a:t>Hombre: 10 x P + 6,25 A -  5 E + 5 x 1,3</a:t>
                      </a:r>
                      <a:endParaRPr lang="es-CO" sz="1600" b="0" dirty="0">
                        <a:solidFill>
                          <a:srgbClr val="1F1A34"/>
                        </a:solidFill>
                        <a:effectLst/>
                      </a:endParaRPr>
                    </a:p>
                    <a:p>
                      <a:pPr algn="just">
                        <a:spcAft>
                          <a:spcPts val="0"/>
                        </a:spcAft>
                      </a:pPr>
                      <a:r>
                        <a:rPr lang="es-CO" sz="1600" b="0" kern="1200" dirty="0">
                          <a:solidFill>
                            <a:srgbClr val="1F1A34"/>
                          </a:solidFill>
                          <a:effectLst/>
                        </a:rPr>
                        <a:t>Mujer:    10 x P + 6,25 A -  5 E– 161 x 1,3</a:t>
                      </a:r>
                      <a:endParaRPr lang="es-CO" sz="1600" b="0" dirty="0">
                        <a:solidFill>
                          <a:srgbClr val="1F1A34"/>
                        </a:solidFill>
                        <a:effectLst/>
                        <a:latin typeface="Calibri" panose="020F0502020204030204" pitchFamily="34" charset="0"/>
                        <a:ea typeface="DengXian" panose="02010600030101010101" pitchFamily="2" charset="-122"/>
                        <a:cs typeface="Arial" panose="020B0604020202020204" pitchFamily="34" charset="0"/>
                      </a:endParaRPr>
                    </a:p>
                  </a:txBody>
                  <a:tcPr marL="174089" marR="87045" marT="87045" marB="87045" anchor="ctr">
                    <a:lnL w="9525" cap="flat" cmpd="sng" algn="ctr">
                      <a:solidFill>
                        <a:srgbClr val="D8DEDC"/>
                      </a:solidFill>
                      <a:prstDash val="solid"/>
                      <a:round/>
                      <a:headEnd type="none" w="med" len="med"/>
                      <a:tailEnd type="none" w="med" len="med"/>
                    </a:lnL>
                    <a:lnR w="9525" cap="flat" cmpd="sng" algn="ctr">
                      <a:solidFill>
                        <a:srgbClr val="D8DEDC"/>
                      </a:solidFill>
                      <a:prstDash val="solid"/>
                      <a:round/>
                      <a:headEnd type="none" w="med" len="med"/>
                      <a:tailEnd type="none" w="med" len="med"/>
                    </a:lnR>
                    <a:lnT w="9525" cap="flat" cmpd="sng" algn="ctr">
                      <a:solidFill>
                        <a:srgbClr val="D8DCDC"/>
                      </a:solidFill>
                      <a:prstDash val="solid"/>
                      <a:round/>
                      <a:headEnd type="none" w="med" len="med"/>
                      <a:tailEnd type="none" w="med" len="med"/>
                    </a:lnT>
                    <a:lnB w="9525" cap="flat" cmpd="sng" algn="ctr">
                      <a:solidFill>
                        <a:srgbClr val="D8DCDC"/>
                      </a:solidFill>
                      <a:prstDash val="solid"/>
                    </a:lnB>
                    <a:noFill/>
                  </a:tcPr>
                </a:tc>
                <a:tc>
                  <a:txBody>
                    <a:bodyPr/>
                    <a:lstStyle/>
                    <a:p>
                      <a:pPr algn="just">
                        <a:spcAft>
                          <a:spcPts val="0"/>
                        </a:spcAft>
                      </a:pPr>
                      <a:r>
                        <a:rPr lang="es-CO" sz="1600" b="0" kern="1200" dirty="0">
                          <a:solidFill>
                            <a:srgbClr val="1F1A34"/>
                          </a:solidFill>
                          <a:effectLst/>
                        </a:rPr>
                        <a:t>Cuidado crítico sin ventilación mecánica</a:t>
                      </a:r>
                      <a:endParaRPr lang="es-CO" sz="1600" b="0" dirty="0">
                        <a:solidFill>
                          <a:srgbClr val="1F1A34"/>
                        </a:solidFill>
                        <a:effectLst/>
                        <a:latin typeface="Calibri" panose="020F0502020204030204" pitchFamily="34" charset="0"/>
                        <a:ea typeface="DengXian" panose="02010600030101010101" pitchFamily="2" charset="-122"/>
                        <a:cs typeface="Arial" panose="020B0604020202020204" pitchFamily="34" charset="0"/>
                      </a:endParaRPr>
                    </a:p>
                  </a:txBody>
                  <a:tcPr marL="174089" marR="87045" marT="87045" marB="87045" anchor="ctr">
                    <a:lnL w="9525" cap="flat" cmpd="sng" algn="ctr">
                      <a:solidFill>
                        <a:srgbClr val="D8DEDC"/>
                      </a:solidFill>
                      <a:prstDash val="solid"/>
                      <a:round/>
                      <a:headEnd type="none" w="med" len="med"/>
                      <a:tailEnd type="none" w="med" len="med"/>
                    </a:lnL>
                    <a:lnR w="9525" cap="flat" cmpd="sng" algn="ctr">
                      <a:solidFill>
                        <a:srgbClr val="D8DEDC"/>
                      </a:solidFill>
                      <a:prstDash val="solid"/>
                    </a:lnR>
                    <a:lnT w="9525" cap="flat" cmpd="sng" algn="ctr">
                      <a:solidFill>
                        <a:srgbClr val="D8DCDC"/>
                      </a:solidFill>
                      <a:prstDash val="solid"/>
                      <a:round/>
                      <a:headEnd type="none" w="med" len="med"/>
                      <a:tailEnd type="none" w="med" len="med"/>
                    </a:lnT>
                    <a:lnB w="9525" cap="flat" cmpd="sng" algn="ctr">
                      <a:solidFill>
                        <a:srgbClr val="D8DCDC"/>
                      </a:solidFill>
                      <a:prstDash val="solid"/>
                    </a:lnB>
                    <a:noFill/>
                  </a:tcPr>
                </a:tc>
                <a:extLst>
                  <a:ext uri="{0D108BD9-81ED-4DB2-BD59-A6C34878D82A}">
                    <a16:rowId xmlns:a16="http://schemas.microsoft.com/office/drawing/2014/main" val="2356845230"/>
                  </a:ext>
                </a:extLst>
              </a:tr>
              <a:tr h="597542">
                <a:tc>
                  <a:txBody>
                    <a:bodyPr/>
                    <a:lstStyle/>
                    <a:p>
                      <a:pPr algn="just">
                        <a:spcAft>
                          <a:spcPts val="0"/>
                        </a:spcAft>
                      </a:pPr>
                      <a:r>
                        <a:rPr lang="es-CO" sz="1600" b="0" kern="1200" dirty="0">
                          <a:solidFill>
                            <a:srgbClr val="1F1A34"/>
                          </a:solidFill>
                          <a:effectLst/>
                        </a:rPr>
                        <a:t>Penn State</a:t>
                      </a:r>
                      <a:endParaRPr lang="es-CO" sz="1600" b="0" dirty="0">
                        <a:solidFill>
                          <a:srgbClr val="1F1A34"/>
                        </a:solidFill>
                        <a:effectLst/>
                        <a:latin typeface="Calibri" panose="020F0502020204030204" pitchFamily="34" charset="0"/>
                        <a:ea typeface="DengXian" panose="02010600030101010101" pitchFamily="2" charset="-122"/>
                        <a:cs typeface="Arial" panose="020B0604020202020204" pitchFamily="34" charset="0"/>
                      </a:endParaRPr>
                    </a:p>
                  </a:txBody>
                  <a:tcPr marL="174089" marR="87045" marT="87045" marB="87045" anchor="ctr">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pPr algn="just">
                        <a:spcAft>
                          <a:spcPts val="0"/>
                        </a:spcAft>
                      </a:pPr>
                      <a:r>
                        <a:rPr lang="de-DE" sz="1600" b="0" kern="1200" dirty="0">
                          <a:solidFill>
                            <a:srgbClr val="1F1A34"/>
                          </a:solidFill>
                          <a:effectLst/>
                        </a:rPr>
                        <a:t>0,96 x Mifflin + 167 x-T + 31 x Ve - 6212</a:t>
                      </a:r>
                      <a:endParaRPr lang="es-CO" sz="1600" b="0" dirty="0">
                        <a:solidFill>
                          <a:srgbClr val="1F1A34"/>
                        </a:solidFill>
                        <a:effectLst/>
                        <a:latin typeface="Calibri" panose="020F0502020204030204" pitchFamily="34" charset="0"/>
                        <a:ea typeface="DengXian" panose="02010600030101010101" pitchFamily="2" charset="-122"/>
                        <a:cs typeface="Arial" panose="020B0604020202020204" pitchFamily="34" charset="0"/>
                      </a:endParaRPr>
                    </a:p>
                  </a:txBody>
                  <a:tcPr marL="174089" marR="87045" marT="87045" marB="87045" anchor="ctr">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pPr algn="just">
                        <a:spcAft>
                          <a:spcPts val="0"/>
                        </a:spcAft>
                      </a:pPr>
                      <a:r>
                        <a:rPr lang="es-CO" sz="1600" b="0" kern="1200" dirty="0">
                          <a:solidFill>
                            <a:srgbClr val="1F1A34"/>
                          </a:solidFill>
                          <a:effectLst/>
                        </a:rPr>
                        <a:t>Cuidado crítico con ventilación mecánica</a:t>
                      </a:r>
                      <a:endParaRPr lang="es-CO" sz="1600" b="0" dirty="0">
                        <a:solidFill>
                          <a:srgbClr val="1F1A34"/>
                        </a:solidFill>
                        <a:effectLst/>
                        <a:latin typeface="Calibri" panose="020F0502020204030204" pitchFamily="34" charset="0"/>
                        <a:ea typeface="DengXian" panose="02010600030101010101" pitchFamily="2" charset="-122"/>
                        <a:cs typeface="Arial" panose="020B0604020202020204" pitchFamily="34" charset="0"/>
                      </a:endParaRPr>
                    </a:p>
                  </a:txBody>
                  <a:tcPr marL="174089" marR="87045" marT="87045" marB="87045" anchor="ctr">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extLst>
                  <a:ext uri="{0D108BD9-81ED-4DB2-BD59-A6C34878D82A}">
                    <a16:rowId xmlns:a16="http://schemas.microsoft.com/office/drawing/2014/main" val="2076118912"/>
                  </a:ext>
                </a:extLst>
              </a:tr>
              <a:tr h="824346">
                <a:tc>
                  <a:txBody>
                    <a:bodyPr/>
                    <a:lstStyle/>
                    <a:p>
                      <a:pPr algn="l">
                        <a:spcAft>
                          <a:spcPts val="0"/>
                        </a:spcAft>
                      </a:pPr>
                      <a:r>
                        <a:rPr lang="es-CO" sz="1600" b="0" kern="1200" dirty="0">
                          <a:solidFill>
                            <a:srgbClr val="1F1A34"/>
                          </a:solidFill>
                          <a:effectLst/>
                        </a:rPr>
                        <a:t>Penn State modificada</a:t>
                      </a:r>
                      <a:endParaRPr lang="es-CO" sz="1600" b="0" dirty="0">
                        <a:solidFill>
                          <a:srgbClr val="1F1A34"/>
                        </a:solidFill>
                        <a:effectLst/>
                        <a:latin typeface="Calibri" panose="020F0502020204030204" pitchFamily="34" charset="0"/>
                        <a:ea typeface="DengXian" panose="02010600030101010101" pitchFamily="2" charset="-122"/>
                        <a:cs typeface="Arial" panose="020B0604020202020204" pitchFamily="34" charset="0"/>
                      </a:endParaRPr>
                    </a:p>
                  </a:txBody>
                  <a:tcPr marL="174089" marR="87045" marT="87045" marB="87045" anchor="ctr">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tc>
                  <a:txBody>
                    <a:bodyPr/>
                    <a:lstStyle/>
                    <a:p>
                      <a:pPr algn="just">
                        <a:spcAft>
                          <a:spcPts val="0"/>
                        </a:spcAft>
                      </a:pPr>
                      <a:r>
                        <a:rPr lang="de-DE" sz="1600" b="0" kern="1200" dirty="0">
                          <a:solidFill>
                            <a:srgbClr val="1F1A34"/>
                          </a:solidFill>
                          <a:effectLst/>
                        </a:rPr>
                        <a:t>0,71 x Mifflin+ 85 x-T + 64 x </a:t>
                      </a:r>
                      <a:r>
                        <a:rPr lang="de-DE" sz="1600" b="0" kern="1200" dirty="0" err="1">
                          <a:solidFill>
                            <a:srgbClr val="1F1A34"/>
                          </a:solidFill>
                          <a:effectLst/>
                        </a:rPr>
                        <a:t>Ve</a:t>
                      </a:r>
                      <a:r>
                        <a:rPr lang="de-DE" sz="1600" b="0" kern="1200" dirty="0">
                          <a:solidFill>
                            <a:srgbClr val="1F1A34"/>
                          </a:solidFill>
                          <a:effectLst/>
                        </a:rPr>
                        <a:t> - 3085</a:t>
                      </a:r>
                      <a:endParaRPr lang="es-CO" sz="1600" b="0" dirty="0">
                        <a:solidFill>
                          <a:srgbClr val="1F1A34"/>
                        </a:solidFill>
                        <a:effectLst/>
                        <a:latin typeface="Calibri" panose="020F0502020204030204" pitchFamily="34" charset="0"/>
                        <a:ea typeface="DengXian" panose="02010600030101010101" pitchFamily="2" charset="-122"/>
                        <a:cs typeface="Arial" panose="020B0604020202020204" pitchFamily="34" charset="0"/>
                      </a:endParaRPr>
                    </a:p>
                  </a:txBody>
                  <a:tcPr marL="174089" marR="87045" marT="87045" marB="87045" anchor="ctr">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tc>
                  <a:txBody>
                    <a:bodyPr/>
                    <a:lstStyle/>
                    <a:p>
                      <a:pPr algn="just">
                        <a:spcAft>
                          <a:spcPts val="0"/>
                        </a:spcAft>
                      </a:pPr>
                      <a:r>
                        <a:rPr lang="es-CO" sz="1600" b="0" kern="1200" dirty="0">
                          <a:solidFill>
                            <a:srgbClr val="1F1A34"/>
                          </a:solidFill>
                          <a:effectLst/>
                        </a:rPr>
                        <a:t>Cuidado crítico con ventilación mecánica y: edad &gt; 60 años e IMC ≥ 30 kg/m</a:t>
                      </a:r>
                      <a:r>
                        <a:rPr lang="es-CO" sz="1600" b="0" kern="1200" baseline="30000" dirty="0">
                          <a:solidFill>
                            <a:srgbClr val="1F1A34"/>
                          </a:solidFill>
                          <a:effectLst/>
                        </a:rPr>
                        <a:t>2</a:t>
                      </a:r>
                      <a:endParaRPr lang="es-CO" sz="1600" b="0" dirty="0">
                        <a:solidFill>
                          <a:srgbClr val="1F1A34"/>
                        </a:solidFill>
                        <a:effectLst/>
                        <a:latin typeface="Calibri" panose="020F0502020204030204" pitchFamily="34" charset="0"/>
                        <a:ea typeface="DengXian" panose="02010600030101010101" pitchFamily="2" charset="-122"/>
                        <a:cs typeface="Arial" panose="020B0604020202020204" pitchFamily="34" charset="0"/>
                      </a:endParaRPr>
                    </a:p>
                  </a:txBody>
                  <a:tcPr marL="174089" marR="87045" marT="87045" marB="87045" anchor="ctr">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extLst>
                  <a:ext uri="{0D108BD9-81ED-4DB2-BD59-A6C34878D82A}">
                    <a16:rowId xmlns:a16="http://schemas.microsoft.com/office/drawing/2014/main" val="2654634558"/>
                  </a:ext>
                </a:extLst>
              </a:tr>
              <a:tr h="597542">
                <a:tc gridSpan="3">
                  <a:txBody>
                    <a:bodyPr/>
                    <a:lstStyle/>
                    <a:p>
                      <a:pPr algn="ctr">
                        <a:spcAft>
                          <a:spcPts val="0"/>
                        </a:spcAft>
                      </a:pPr>
                      <a:r>
                        <a:rPr lang="es-CO" sz="1600" b="0" i="1" kern="1200" dirty="0">
                          <a:solidFill>
                            <a:srgbClr val="1F1A34"/>
                          </a:solidFill>
                          <a:effectLst/>
                        </a:rPr>
                        <a:t>P</a:t>
                      </a:r>
                      <a:r>
                        <a:rPr lang="es-CO" sz="1600" b="0" kern="1200" dirty="0">
                          <a:solidFill>
                            <a:srgbClr val="1F1A34"/>
                          </a:solidFill>
                          <a:effectLst/>
                        </a:rPr>
                        <a:t> = peso (kg), </a:t>
                      </a:r>
                      <a:r>
                        <a:rPr lang="es-CO" sz="1600" b="0" i="1" kern="1200" dirty="0">
                          <a:solidFill>
                            <a:srgbClr val="1F1A34"/>
                          </a:solidFill>
                          <a:effectLst/>
                        </a:rPr>
                        <a:t>A</a:t>
                      </a:r>
                      <a:r>
                        <a:rPr lang="es-CO" sz="1600" b="0" kern="1200" dirty="0">
                          <a:solidFill>
                            <a:srgbClr val="1F1A34"/>
                          </a:solidFill>
                          <a:effectLst/>
                        </a:rPr>
                        <a:t> = altura (cm), </a:t>
                      </a:r>
                      <a:r>
                        <a:rPr lang="es-CO" sz="1600" b="0" i="1" kern="1200" dirty="0">
                          <a:solidFill>
                            <a:srgbClr val="1F1A34"/>
                          </a:solidFill>
                          <a:effectLst/>
                        </a:rPr>
                        <a:t>E</a:t>
                      </a:r>
                      <a:r>
                        <a:rPr lang="es-CO" sz="1600" b="0" kern="1200" dirty="0">
                          <a:solidFill>
                            <a:srgbClr val="1F1A34"/>
                          </a:solidFill>
                          <a:effectLst/>
                        </a:rPr>
                        <a:t> = Edad (años),</a:t>
                      </a:r>
                      <a:r>
                        <a:rPr lang="es-CO" sz="1600" b="0" i="1" kern="1200" dirty="0">
                          <a:solidFill>
                            <a:srgbClr val="1F1A34"/>
                          </a:solidFill>
                          <a:effectLst/>
                        </a:rPr>
                        <a:t> Ve </a:t>
                      </a:r>
                      <a:r>
                        <a:rPr lang="es-CO" sz="1600" b="0" kern="1200" dirty="0">
                          <a:solidFill>
                            <a:srgbClr val="1F1A34"/>
                          </a:solidFill>
                          <a:effectLst/>
                        </a:rPr>
                        <a:t>= Ventilación minuto (L/min), </a:t>
                      </a:r>
                      <a:r>
                        <a:rPr lang="es-CO" sz="1600" b="0" i="1" kern="1200" dirty="0">
                          <a:solidFill>
                            <a:srgbClr val="1F1A34"/>
                          </a:solidFill>
                          <a:effectLst/>
                        </a:rPr>
                        <a:t>T </a:t>
                      </a:r>
                      <a:r>
                        <a:rPr lang="es-CO" sz="1600" b="0" kern="1200" dirty="0">
                          <a:solidFill>
                            <a:srgbClr val="1F1A34"/>
                          </a:solidFill>
                          <a:effectLst/>
                        </a:rPr>
                        <a:t>= Temperatura (°C)</a:t>
                      </a:r>
                      <a:endParaRPr lang="es-CO" sz="1600" b="0" dirty="0">
                        <a:solidFill>
                          <a:srgbClr val="1F1A34"/>
                        </a:solidFill>
                        <a:effectLst/>
                        <a:latin typeface="Calibri" panose="020F0502020204030204" pitchFamily="34" charset="0"/>
                        <a:ea typeface="DengXian" panose="02010600030101010101" pitchFamily="2" charset="-122"/>
                        <a:cs typeface="Arial" panose="020B0604020202020204" pitchFamily="34" charset="0"/>
                      </a:endParaRPr>
                    </a:p>
                  </a:txBody>
                  <a:tcPr marL="174089" marR="87045" marT="87045" marB="87045" anchor="ctr">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val="1217697943"/>
                  </a:ext>
                </a:extLst>
              </a:tr>
            </a:tbl>
          </a:graphicData>
        </a:graphic>
      </p:graphicFrame>
      <p:sp>
        <p:nvSpPr>
          <p:cNvPr id="3" name="CuadroTexto 2">
            <a:extLst>
              <a:ext uri="{FF2B5EF4-FFF2-40B4-BE49-F238E27FC236}">
                <a16:creationId xmlns:a16="http://schemas.microsoft.com/office/drawing/2014/main" id="{C81D7E0F-166E-6F4A-9096-B83CB8DB10F2}"/>
              </a:ext>
            </a:extLst>
          </p:cNvPr>
          <p:cNvSpPr txBox="1"/>
          <p:nvPr/>
        </p:nvSpPr>
        <p:spPr>
          <a:xfrm>
            <a:off x="833437" y="5633950"/>
            <a:ext cx="5402301" cy="553998"/>
          </a:xfrm>
          <a:prstGeom prst="rect">
            <a:avLst/>
          </a:prstGeom>
          <a:noFill/>
        </p:spPr>
        <p:txBody>
          <a:bodyPr wrap="square" rtlCol="0">
            <a:spAutoFit/>
          </a:bodyPr>
          <a:lstStyle/>
          <a:p>
            <a:r>
              <a:rPr lang="es-CO" sz="1000" b="1" i="1" dirty="0">
                <a:solidFill>
                  <a:schemeClr val="bg2">
                    <a:lumMod val="50000"/>
                  </a:schemeClr>
                </a:solidFill>
              </a:rPr>
              <a:t>Mc Clave. S.  Et al. JPEN . feb 2016: </a:t>
            </a:r>
            <a:r>
              <a:rPr lang="en" sz="1000" b="1" i="1" dirty="0">
                <a:solidFill>
                  <a:schemeClr val="bg2">
                    <a:lumMod val="50000"/>
                  </a:schemeClr>
                </a:solidFill>
              </a:rPr>
              <a:t>40 (2); 159–211</a:t>
            </a:r>
          </a:p>
          <a:p>
            <a:r>
              <a:rPr lang="en" sz="1000" b="1" i="1" dirty="0">
                <a:solidFill>
                  <a:schemeClr val="bg2">
                    <a:lumMod val="50000"/>
                  </a:schemeClr>
                </a:solidFill>
              </a:rPr>
              <a:t>Ndhiman D. et al. </a:t>
            </a:r>
            <a:r>
              <a:rPr lang="en" sz="1000" b="1" i="1" dirty="0" err="1">
                <a:solidFill>
                  <a:schemeClr val="bg2">
                    <a:lumMod val="50000"/>
                  </a:schemeClr>
                </a:solidFill>
              </a:rPr>
              <a:t>Clin</a:t>
            </a:r>
            <a:r>
              <a:rPr lang="en" sz="1000" b="1" i="1" dirty="0">
                <a:solidFill>
                  <a:schemeClr val="bg2">
                    <a:lumMod val="50000"/>
                  </a:schemeClr>
                </a:solidFill>
              </a:rPr>
              <a:t> Nut Res . 2018; 7 (2): 81-90</a:t>
            </a:r>
          </a:p>
          <a:p>
            <a:r>
              <a:rPr lang="en" sz="1000" b="1" i="1" dirty="0">
                <a:solidFill>
                  <a:schemeClr val="bg2">
                    <a:lumMod val="50000"/>
                  </a:schemeClr>
                </a:solidFill>
              </a:rPr>
              <a:t>FrankenfieldD. </a:t>
            </a:r>
            <a:r>
              <a:rPr lang="es-CO" sz="1000" b="1" i="1" dirty="0">
                <a:solidFill>
                  <a:schemeClr val="bg2">
                    <a:lumMod val="50000"/>
                  </a:schemeClr>
                </a:solidFill>
              </a:rPr>
              <a:t>E</a:t>
            </a:r>
            <a:r>
              <a:rPr lang="en" sz="1000" b="1" i="1" dirty="0">
                <a:solidFill>
                  <a:schemeClr val="bg2">
                    <a:lumMod val="50000"/>
                  </a:schemeClr>
                </a:solidFill>
              </a:rPr>
              <a:t>t al. JPEN. 2011; </a:t>
            </a:r>
            <a:r>
              <a:rPr lang="en" sz="1000" b="1" i="1" dirty="0" err="1">
                <a:solidFill>
                  <a:schemeClr val="bg2">
                    <a:lumMod val="50000"/>
                  </a:schemeClr>
                </a:solidFill>
              </a:rPr>
              <a:t>Vln</a:t>
            </a:r>
            <a:r>
              <a:rPr lang="en" sz="1000" b="1" i="1" dirty="0">
                <a:solidFill>
                  <a:schemeClr val="bg2">
                    <a:lumMod val="50000"/>
                  </a:schemeClr>
                </a:solidFill>
              </a:rPr>
              <a:t> 35 Nª5: 563-570  </a:t>
            </a:r>
          </a:p>
        </p:txBody>
      </p:sp>
      <p:sp>
        <p:nvSpPr>
          <p:cNvPr id="6" name="Título 1">
            <a:extLst>
              <a:ext uri="{FF2B5EF4-FFF2-40B4-BE49-F238E27FC236}">
                <a16:creationId xmlns:a16="http://schemas.microsoft.com/office/drawing/2014/main" id="{174C76B2-D8A0-FD4B-ABF5-E19D0C9D7951}"/>
              </a:ext>
            </a:extLst>
          </p:cNvPr>
          <p:cNvSpPr txBox="1">
            <a:spLocks/>
          </p:cNvSpPr>
          <p:nvPr/>
        </p:nvSpPr>
        <p:spPr>
          <a:xfrm>
            <a:off x="833437" y="1714200"/>
            <a:ext cx="10525126" cy="42719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pPr algn="ctr"/>
            <a:r>
              <a:rPr lang="es-ES_tradnl" sz="2400" b="1" dirty="0">
                <a:solidFill>
                  <a:srgbClr val="2C4D88"/>
                </a:solidFill>
                <a:latin typeface="Arial" pitchFamily="34" charset="0"/>
                <a:cs typeface="Arial" pitchFamily="34" charset="0"/>
              </a:rPr>
              <a:t>Ecuaciones predictivas</a:t>
            </a:r>
          </a:p>
        </p:txBody>
      </p:sp>
    </p:spTree>
    <p:extLst>
      <p:ext uri="{BB962C8B-B14F-4D97-AF65-F5344CB8AC3E}">
        <p14:creationId xmlns:p14="http://schemas.microsoft.com/office/powerpoint/2010/main" val="9839550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621135" y="309708"/>
            <a:ext cx="8639176" cy="1325563"/>
          </a:xfrm>
        </p:spPr>
        <p:txBody>
          <a:bodyPr vert="horz" lIns="91440" tIns="45720" rIns="91440" bIns="45720" rtlCol="0" anchor="ctr">
            <a:normAutofit/>
          </a:bodyPr>
          <a:lstStyle/>
          <a:p>
            <a:pPr algn="ctr"/>
            <a:r>
              <a:rPr lang="es-ES_tradnl" b="1" dirty="0">
                <a:solidFill>
                  <a:srgbClr val="1F1A34"/>
                </a:solidFill>
                <a:latin typeface="Arial" pitchFamily="34" charset="0"/>
                <a:cs typeface="Arial" pitchFamily="34" charset="0"/>
              </a:rPr>
              <a:t>Requerimientos calóricos paciente crítico basada en el peso</a:t>
            </a:r>
            <a:endParaRPr lang="es-ES_tradnl" b="1" kern="1200" dirty="0">
              <a:solidFill>
                <a:srgbClr val="1F1A34"/>
              </a:solidFill>
              <a:latin typeface="Arial" pitchFamily="34" charset="0"/>
              <a:cs typeface="Arial" pitchFamily="34" charset="0"/>
            </a:endParaRPr>
          </a:p>
        </p:txBody>
      </p:sp>
      <p:sp>
        <p:nvSpPr>
          <p:cNvPr id="3" name="CuadroTexto 2">
            <a:extLst>
              <a:ext uri="{FF2B5EF4-FFF2-40B4-BE49-F238E27FC236}">
                <a16:creationId xmlns:a16="http://schemas.microsoft.com/office/drawing/2014/main" id="{C81D7E0F-166E-6F4A-9096-B83CB8DB10F2}"/>
              </a:ext>
            </a:extLst>
          </p:cNvPr>
          <p:cNvSpPr txBox="1"/>
          <p:nvPr/>
        </p:nvSpPr>
        <p:spPr>
          <a:xfrm>
            <a:off x="462254" y="5917387"/>
            <a:ext cx="3619902" cy="553998"/>
          </a:xfrm>
          <a:prstGeom prst="rect">
            <a:avLst/>
          </a:prstGeom>
          <a:noFill/>
        </p:spPr>
        <p:txBody>
          <a:bodyPr wrap="square" rtlCol="0">
            <a:spAutoFit/>
          </a:bodyPr>
          <a:lstStyle/>
          <a:p>
            <a:r>
              <a:rPr lang="es-CO" sz="1000" b="1" i="1" dirty="0">
                <a:solidFill>
                  <a:schemeClr val="bg2">
                    <a:lumMod val="50000"/>
                  </a:schemeClr>
                </a:solidFill>
                <a:latin typeface="+mj-lt"/>
              </a:rPr>
              <a:t>Mc Clave. S.  Et al. JPEN . feb 2016: </a:t>
            </a:r>
            <a:r>
              <a:rPr lang="en" sz="1000" b="1" i="1" dirty="0">
                <a:solidFill>
                  <a:schemeClr val="bg2">
                    <a:lumMod val="50000"/>
                  </a:schemeClr>
                </a:solidFill>
                <a:latin typeface="+mj-lt"/>
              </a:rPr>
              <a:t>40 (2); 159–211</a:t>
            </a:r>
          </a:p>
          <a:p>
            <a:r>
              <a:rPr lang="es-CO" sz="1000" b="1" i="1" dirty="0">
                <a:solidFill>
                  <a:schemeClr val="bg2">
                    <a:lumMod val="50000"/>
                  </a:schemeClr>
                </a:solidFill>
                <a:latin typeface="+mj-lt"/>
                <a:cs typeface="Helvetica"/>
              </a:rPr>
              <a:t>Singer P. Reimtan B, A. et al. Clin nut. 2019;  38: 48-79</a:t>
            </a:r>
          </a:p>
          <a:p>
            <a:r>
              <a:rPr lang="en" sz="1000" b="1" i="1" dirty="0">
                <a:solidFill>
                  <a:schemeClr val="bg2">
                    <a:lumMod val="50000"/>
                  </a:schemeClr>
                </a:solidFill>
                <a:latin typeface="+mj-lt"/>
              </a:rPr>
              <a:t>Ndahiman D. et al . </a:t>
            </a:r>
            <a:r>
              <a:rPr lang="en" sz="1000" b="1" i="1" dirty="0" err="1">
                <a:solidFill>
                  <a:schemeClr val="bg2">
                    <a:lumMod val="50000"/>
                  </a:schemeClr>
                </a:solidFill>
                <a:latin typeface="+mj-lt"/>
              </a:rPr>
              <a:t>Clin</a:t>
            </a:r>
            <a:r>
              <a:rPr lang="en" sz="1000" b="1" i="1" dirty="0">
                <a:solidFill>
                  <a:schemeClr val="bg2">
                    <a:lumMod val="50000"/>
                  </a:schemeClr>
                </a:solidFill>
                <a:latin typeface="+mj-lt"/>
              </a:rPr>
              <a:t>. Nut. Res. </a:t>
            </a:r>
            <a:r>
              <a:rPr lang="es-CO" sz="1000" b="1" i="1" dirty="0">
                <a:solidFill>
                  <a:schemeClr val="bg2">
                    <a:lumMod val="50000"/>
                  </a:schemeClr>
                </a:solidFill>
                <a:latin typeface="+mj-lt"/>
              </a:rPr>
              <a:t>A</a:t>
            </a:r>
            <a:r>
              <a:rPr lang="en" sz="1000" b="1" i="1" dirty="0" err="1">
                <a:solidFill>
                  <a:schemeClr val="bg2">
                    <a:lumMod val="50000"/>
                  </a:schemeClr>
                </a:solidFill>
                <a:latin typeface="+mj-lt"/>
              </a:rPr>
              <a:t>pril</a:t>
            </a:r>
            <a:r>
              <a:rPr lang="en" sz="1000" b="1" i="1" dirty="0">
                <a:solidFill>
                  <a:schemeClr val="bg2">
                    <a:lumMod val="50000"/>
                  </a:schemeClr>
                </a:solidFill>
                <a:latin typeface="+mj-lt"/>
              </a:rPr>
              <a:t> . 2018;7(2):81-90</a:t>
            </a:r>
          </a:p>
        </p:txBody>
      </p:sp>
      <p:grpSp>
        <p:nvGrpSpPr>
          <p:cNvPr id="16" name="Grupo 15">
            <a:extLst>
              <a:ext uri="{FF2B5EF4-FFF2-40B4-BE49-F238E27FC236}">
                <a16:creationId xmlns:a16="http://schemas.microsoft.com/office/drawing/2014/main" id="{1E6FEAAF-52F6-4248-9CF8-427669FA1357}"/>
              </a:ext>
            </a:extLst>
          </p:cNvPr>
          <p:cNvGrpSpPr/>
          <p:nvPr/>
        </p:nvGrpSpPr>
        <p:grpSpPr>
          <a:xfrm>
            <a:off x="462254" y="1785206"/>
            <a:ext cx="7421592" cy="3749744"/>
            <a:chOff x="1740470" y="1768754"/>
            <a:chExt cx="8827596" cy="3936769"/>
          </a:xfrm>
        </p:grpSpPr>
        <p:grpSp>
          <p:nvGrpSpPr>
            <p:cNvPr id="14" name="Grupo 13">
              <a:extLst>
                <a:ext uri="{FF2B5EF4-FFF2-40B4-BE49-F238E27FC236}">
                  <a16:creationId xmlns:a16="http://schemas.microsoft.com/office/drawing/2014/main" id="{440C105A-3E8D-AA46-882B-3C8D87A9A674}"/>
                </a:ext>
              </a:extLst>
            </p:cNvPr>
            <p:cNvGrpSpPr/>
            <p:nvPr/>
          </p:nvGrpSpPr>
          <p:grpSpPr>
            <a:xfrm>
              <a:off x="1740470" y="1768754"/>
              <a:ext cx="8827596" cy="3936769"/>
              <a:chOff x="1482544" y="1464994"/>
              <a:chExt cx="9752172" cy="4659940"/>
            </a:xfrm>
          </p:grpSpPr>
          <p:sp>
            <p:nvSpPr>
              <p:cNvPr id="47" name="CuadroTexto 46">
                <a:extLst>
                  <a:ext uri="{FF2B5EF4-FFF2-40B4-BE49-F238E27FC236}">
                    <a16:creationId xmlns:a16="http://schemas.microsoft.com/office/drawing/2014/main" id="{066AB371-2706-0C4C-B03A-870800BF4C4B}"/>
                  </a:ext>
                </a:extLst>
              </p:cNvPr>
              <p:cNvSpPr txBox="1"/>
              <p:nvPr/>
            </p:nvSpPr>
            <p:spPr>
              <a:xfrm>
                <a:off x="2121131" y="3300272"/>
                <a:ext cx="1754875" cy="1032709"/>
              </a:xfrm>
              <a:prstGeom prst="rect">
                <a:avLst/>
              </a:prstGeom>
              <a:noFill/>
            </p:spPr>
            <p:txBody>
              <a:bodyPr wrap="none" rtlCol="0">
                <a:spAutoFit/>
              </a:bodyPr>
              <a:lstStyle/>
              <a:p>
                <a:r>
                  <a:rPr lang="es-CO" sz="1600" dirty="0">
                    <a:solidFill>
                      <a:srgbClr val="1F1A34"/>
                    </a:solidFill>
                  </a:rPr>
                  <a:t>Fase Aguda </a:t>
                </a:r>
              </a:p>
              <a:p>
                <a:r>
                  <a:rPr lang="es-ES" sz="1600" dirty="0">
                    <a:solidFill>
                      <a:srgbClr val="1F1A34"/>
                    </a:solidFill>
                  </a:rPr>
                  <a:t>20 kcal/kg</a:t>
                </a:r>
              </a:p>
              <a:p>
                <a:endParaRPr lang="es-CO" sz="1600" dirty="0">
                  <a:solidFill>
                    <a:srgbClr val="1F1A34"/>
                  </a:solidFill>
                </a:endParaRPr>
              </a:p>
            </p:txBody>
          </p:sp>
          <p:sp>
            <p:nvSpPr>
              <p:cNvPr id="48" name="CuadroTexto 47">
                <a:extLst>
                  <a:ext uri="{FF2B5EF4-FFF2-40B4-BE49-F238E27FC236}">
                    <a16:creationId xmlns:a16="http://schemas.microsoft.com/office/drawing/2014/main" id="{C985E21D-F49F-F847-91E5-7AECD5720637}"/>
                  </a:ext>
                </a:extLst>
              </p:cNvPr>
              <p:cNvSpPr txBox="1"/>
              <p:nvPr/>
            </p:nvSpPr>
            <p:spPr>
              <a:xfrm>
                <a:off x="3663575" y="2408473"/>
                <a:ext cx="2431193" cy="726721"/>
              </a:xfrm>
              <a:prstGeom prst="rect">
                <a:avLst/>
              </a:prstGeom>
              <a:noFill/>
            </p:spPr>
            <p:txBody>
              <a:bodyPr wrap="none" rtlCol="0">
                <a:spAutoFit/>
              </a:bodyPr>
              <a:lstStyle/>
              <a:p>
                <a:pPr algn="ctr"/>
                <a:r>
                  <a:rPr lang="es-ES" sz="1600" dirty="0">
                    <a:solidFill>
                      <a:srgbClr val="1F1A34"/>
                    </a:solidFill>
                  </a:rPr>
                  <a:t>Fase aguda tardía</a:t>
                </a:r>
              </a:p>
              <a:p>
                <a:pPr algn="ctr"/>
                <a:r>
                  <a:rPr lang="es-CO" sz="1600" dirty="0">
                    <a:solidFill>
                      <a:srgbClr val="1F1A34"/>
                    </a:solidFill>
                  </a:rPr>
                  <a:t> 20- 25  kcal/kg</a:t>
                </a:r>
              </a:p>
            </p:txBody>
          </p:sp>
          <p:sp>
            <p:nvSpPr>
              <p:cNvPr id="49" name="Rectángulo 48">
                <a:extLst>
                  <a:ext uri="{FF2B5EF4-FFF2-40B4-BE49-F238E27FC236}">
                    <a16:creationId xmlns:a16="http://schemas.microsoft.com/office/drawing/2014/main" id="{B7FB4B09-A268-2B40-9B92-6AEAF8A4F83C}"/>
                  </a:ext>
                </a:extLst>
              </p:cNvPr>
              <p:cNvSpPr/>
              <p:nvPr/>
            </p:nvSpPr>
            <p:spPr>
              <a:xfrm>
                <a:off x="6003447" y="1547092"/>
                <a:ext cx="1784533" cy="772620"/>
              </a:xfrm>
              <a:prstGeom prst="rect">
                <a:avLst/>
              </a:prstGeom>
            </p:spPr>
            <p:txBody>
              <a:bodyPr wrap="none">
                <a:spAutoFit/>
              </a:bodyPr>
              <a:lstStyle/>
              <a:p>
                <a:pPr lvl="0" algn="ctr" defTabSz="666750">
                  <a:lnSpc>
                    <a:spcPct val="90000"/>
                  </a:lnSpc>
                  <a:spcBef>
                    <a:spcPct val="0"/>
                  </a:spcBef>
                  <a:spcAft>
                    <a:spcPct val="35000"/>
                  </a:spcAft>
                </a:pPr>
                <a:r>
                  <a:rPr lang="es-ES" sz="1600" dirty="0">
                    <a:solidFill>
                      <a:srgbClr val="1F1A34"/>
                    </a:solidFill>
                  </a:rPr>
                  <a:t>Fase crónica</a:t>
                </a:r>
              </a:p>
              <a:p>
                <a:pPr lvl="0" algn="ctr" defTabSz="666750">
                  <a:lnSpc>
                    <a:spcPct val="90000"/>
                  </a:lnSpc>
                  <a:spcBef>
                    <a:spcPct val="0"/>
                  </a:spcBef>
                  <a:spcAft>
                    <a:spcPct val="35000"/>
                  </a:spcAft>
                </a:pPr>
                <a:r>
                  <a:rPr lang="es-ES" sz="1600" dirty="0">
                    <a:solidFill>
                      <a:srgbClr val="1F1A34"/>
                    </a:solidFill>
                  </a:rPr>
                  <a:t>25-30 kcal </a:t>
                </a:r>
              </a:p>
            </p:txBody>
          </p:sp>
          <p:grpSp>
            <p:nvGrpSpPr>
              <p:cNvPr id="13" name="Grupo 12">
                <a:extLst>
                  <a:ext uri="{FF2B5EF4-FFF2-40B4-BE49-F238E27FC236}">
                    <a16:creationId xmlns:a16="http://schemas.microsoft.com/office/drawing/2014/main" id="{DB705D03-F0BB-D84E-B99E-B1829068D9BA}"/>
                  </a:ext>
                </a:extLst>
              </p:cNvPr>
              <p:cNvGrpSpPr/>
              <p:nvPr/>
            </p:nvGrpSpPr>
            <p:grpSpPr>
              <a:xfrm>
                <a:off x="1482544" y="1464994"/>
                <a:ext cx="9752172" cy="4659940"/>
                <a:chOff x="1482544" y="1464994"/>
                <a:chExt cx="9752172" cy="4659940"/>
              </a:xfrm>
            </p:grpSpPr>
            <p:sp>
              <p:nvSpPr>
                <p:cNvPr id="51" name="CuadroTexto 50">
                  <a:extLst>
                    <a:ext uri="{FF2B5EF4-FFF2-40B4-BE49-F238E27FC236}">
                      <a16:creationId xmlns:a16="http://schemas.microsoft.com/office/drawing/2014/main" id="{990C8669-9219-9944-AB60-DFB18C9AE68C}"/>
                    </a:ext>
                  </a:extLst>
                </p:cNvPr>
                <p:cNvSpPr txBox="1"/>
                <p:nvPr/>
              </p:nvSpPr>
              <p:spPr>
                <a:xfrm>
                  <a:off x="4437671" y="5643362"/>
                  <a:ext cx="882999" cy="382485"/>
                </a:xfrm>
                <a:prstGeom prst="rect">
                  <a:avLst/>
                </a:prstGeom>
                <a:noFill/>
              </p:spPr>
              <p:txBody>
                <a:bodyPr wrap="none" rtlCol="0">
                  <a:spAutoFit/>
                </a:bodyPr>
                <a:lstStyle/>
                <a:p>
                  <a:pPr algn="ctr"/>
                  <a:r>
                    <a:rPr lang="es-CO" sz="1400" dirty="0">
                      <a:solidFill>
                        <a:srgbClr val="1F1A34"/>
                      </a:solidFill>
                    </a:rPr>
                    <a:t>3 días</a:t>
                  </a:r>
                </a:p>
              </p:txBody>
            </p:sp>
            <p:sp>
              <p:nvSpPr>
                <p:cNvPr id="52" name="CuadroTexto 51">
                  <a:extLst>
                    <a:ext uri="{FF2B5EF4-FFF2-40B4-BE49-F238E27FC236}">
                      <a16:creationId xmlns:a16="http://schemas.microsoft.com/office/drawing/2014/main" id="{60E909C5-CC31-5449-B0DD-3D3812C79A19}"/>
                    </a:ext>
                  </a:extLst>
                </p:cNvPr>
                <p:cNvSpPr txBox="1"/>
                <p:nvPr/>
              </p:nvSpPr>
              <p:spPr>
                <a:xfrm>
                  <a:off x="6421565" y="5620436"/>
                  <a:ext cx="948296" cy="382485"/>
                </a:xfrm>
                <a:prstGeom prst="rect">
                  <a:avLst/>
                </a:prstGeom>
                <a:noFill/>
              </p:spPr>
              <p:txBody>
                <a:bodyPr wrap="none" rtlCol="0">
                  <a:spAutoFit/>
                </a:bodyPr>
                <a:lstStyle/>
                <a:p>
                  <a:pPr algn="ctr"/>
                  <a:r>
                    <a:rPr lang="es-CO" sz="1400" dirty="0">
                      <a:solidFill>
                        <a:srgbClr val="1F1A34"/>
                      </a:solidFill>
                    </a:rPr>
                    <a:t>7 días </a:t>
                  </a:r>
                </a:p>
              </p:txBody>
            </p:sp>
            <p:sp>
              <p:nvSpPr>
                <p:cNvPr id="4" name="CuadroTexto 3">
                  <a:extLst>
                    <a:ext uri="{FF2B5EF4-FFF2-40B4-BE49-F238E27FC236}">
                      <a16:creationId xmlns:a16="http://schemas.microsoft.com/office/drawing/2014/main" id="{7DF67512-F74E-E545-8269-DB9D069D5C9A}"/>
                    </a:ext>
                  </a:extLst>
                </p:cNvPr>
                <p:cNvSpPr txBox="1"/>
                <p:nvPr/>
              </p:nvSpPr>
              <p:spPr>
                <a:xfrm>
                  <a:off x="1482544" y="5474710"/>
                  <a:ext cx="1276894" cy="650224"/>
                </a:xfrm>
                <a:prstGeom prst="rect">
                  <a:avLst/>
                </a:prstGeom>
                <a:noFill/>
              </p:spPr>
              <p:txBody>
                <a:bodyPr wrap="none" rtlCol="0">
                  <a:spAutoFit/>
                </a:bodyPr>
                <a:lstStyle/>
                <a:p>
                  <a:pPr algn="ctr"/>
                  <a:r>
                    <a:rPr lang="es-CO" sz="1400" dirty="0">
                      <a:solidFill>
                        <a:srgbClr val="1F1A34"/>
                      </a:solidFill>
                    </a:rPr>
                    <a:t>Admisión </a:t>
                  </a:r>
                </a:p>
                <a:p>
                  <a:pPr algn="ctr"/>
                  <a:r>
                    <a:rPr lang="es-CO" sz="1400" dirty="0">
                      <a:solidFill>
                        <a:srgbClr val="1F1A34"/>
                      </a:solidFill>
                    </a:rPr>
                    <a:t>UCI</a:t>
                  </a:r>
                </a:p>
              </p:txBody>
            </p:sp>
            <p:cxnSp>
              <p:nvCxnSpPr>
                <p:cNvPr id="8" name="Conector recto 7">
                  <a:extLst>
                    <a:ext uri="{FF2B5EF4-FFF2-40B4-BE49-F238E27FC236}">
                      <a16:creationId xmlns:a16="http://schemas.microsoft.com/office/drawing/2014/main" id="{5DCFF06D-8F2B-0B44-A7FB-7A5B9FAE417B}"/>
                    </a:ext>
                  </a:extLst>
                </p:cNvPr>
                <p:cNvCxnSpPr/>
                <p:nvPr/>
              </p:nvCxnSpPr>
              <p:spPr>
                <a:xfrm>
                  <a:off x="2038328" y="1464994"/>
                  <a:ext cx="0" cy="3534447"/>
                </a:xfrm>
                <a:prstGeom prst="line">
                  <a:avLst/>
                </a:prstGeom>
                <a:ln w="952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0" name="Conector recto 9">
                  <a:extLst>
                    <a:ext uri="{FF2B5EF4-FFF2-40B4-BE49-F238E27FC236}">
                      <a16:creationId xmlns:a16="http://schemas.microsoft.com/office/drawing/2014/main" id="{D9A3C531-7EFE-084B-A840-A6423A033401}"/>
                    </a:ext>
                  </a:extLst>
                </p:cNvPr>
                <p:cNvCxnSpPr/>
                <p:nvPr/>
              </p:nvCxnSpPr>
              <p:spPr>
                <a:xfrm>
                  <a:off x="2038328" y="4999441"/>
                  <a:ext cx="9196388" cy="0"/>
                </a:xfrm>
                <a:prstGeom prst="line">
                  <a:avLst/>
                </a:prstGeom>
                <a:ln w="952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2" name="Forma libre 11">
                  <a:extLst>
                    <a:ext uri="{FF2B5EF4-FFF2-40B4-BE49-F238E27FC236}">
                      <a16:creationId xmlns:a16="http://schemas.microsoft.com/office/drawing/2014/main" id="{04318032-2C6A-8F40-B0FF-F098FB997709}"/>
                    </a:ext>
                  </a:extLst>
                </p:cNvPr>
                <p:cNvSpPr/>
                <p:nvPr/>
              </p:nvSpPr>
              <p:spPr>
                <a:xfrm>
                  <a:off x="2057378" y="2821649"/>
                  <a:ext cx="8648700" cy="2687033"/>
                </a:xfrm>
                <a:custGeom>
                  <a:avLst/>
                  <a:gdLst>
                    <a:gd name="connsiteX0" fmla="*/ 0 w 8648700"/>
                    <a:gd name="connsiteY0" fmla="*/ 2184803 h 2696677"/>
                    <a:gd name="connsiteX1" fmla="*/ 895350 w 8648700"/>
                    <a:gd name="connsiteY1" fmla="*/ 2546753 h 2696677"/>
                    <a:gd name="connsiteX2" fmla="*/ 4476750 w 8648700"/>
                    <a:gd name="connsiteY2" fmla="*/ 13103 h 2696677"/>
                    <a:gd name="connsiteX3" fmla="*/ 7315200 w 8648700"/>
                    <a:gd name="connsiteY3" fmla="*/ 1556153 h 2696677"/>
                    <a:gd name="connsiteX4" fmla="*/ 8648700 w 8648700"/>
                    <a:gd name="connsiteY4" fmla="*/ 1594253 h 2696677"/>
                    <a:gd name="connsiteX0" fmla="*/ 0 w 8648700"/>
                    <a:gd name="connsiteY0" fmla="*/ 2185754 h 2728847"/>
                    <a:gd name="connsiteX1" fmla="*/ 1284456 w 8648700"/>
                    <a:gd name="connsiteY1" fmla="*/ 2586615 h 2728847"/>
                    <a:gd name="connsiteX2" fmla="*/ 4476750 w 8648700"/>
                    <a:gd name="connsiteY2" fmla="*/ 14054 h 2728847"/>
                    <a:gd name="connsiteX3" fmla="*/ 7315200 w 8648700"/>
                    <a:gd name="connsiteY3" fmla="*/ 1557104 h 2728847"/>
                    <a:gd name="connsiteX4" fmla="*/ 8648700 w 8648700"/>
                    <a:gd name="connsiteY4" fmla="*/ 1595204 h 2728847"/>
                    <a:gd name="connsiteX0" fmla="*/ 0 w 8648700"/>
                    <a:gd name="connsiteY0" fmla="*/ 2185754 h 2629561"/>
                    <a:gd name="connsiteX1" fmla="*/ 1284456 w 8648700"/>
                    <a:gd name="connsiteY1" fmla="*/ 2586615 h 2629561"/>
                    <a:gd name="connsiteX2" fmla="*/ 4476750 w 8648700"/>
                    <a:gd name="connsiteY2" fmla="*/ 14054 h 2629561"/>
                    <a:gd name="connsiteX3" fmla="*/ 7315200 w 8648700"/>
                    <a:gd name="connsiteY3" fmla="*/ 1557104 h 2629561"/>
                    <a:gd name="connsiteX4" fmla="*/ 8648700 w 8648700"/>
                    <a:gd name="connsiteY4" fmla="*/ 1595204 h 2629561"/>
                    <a:gd name="connsiteX0" fmla="*/ 0 w 8648700"/>
                    <a:gd name="connsiteY0" fmla="*/ 2187229 h 2682831"/>
                    <a:gd name="connsiteX1" fmla="*/ 798073 w 8648700"/>
                    <a:gd name="connsiteY1" fmla="*/ 2646456 h 2682831"/>
                    <a:gd name="connsiteX2" fmla="*/ 4476750 w 8648700"/>
                    <a:gd name="connsiteY2" fmla="*/ 15529 h 2682831"/>
                    <a:gd name="connsiteX3" fmla="*/ 7315200 w 8648700"/>
                    <a:gd name="connsiteY3" fmla="*/ 1558579 h 2682831"/>
                    <a:gd name="connsiteX4" fmla="*/ 8648700 w 8648700"/>
                    <a:gd name="connsiteY4" fmla="*/ 1596679 h 2682831"/>
                    <a:gd name="connsiteX0" fmla="*/ 0 w 8648700"/>
                    <a:gd name="connsiteY0" fmla="*/ 2187229 h 2646474"/>
                    <a:gd name="connsiteX1" fmla="*/ 798073 w 8648700"/>
                    <a:gd name="connsiteY1" fmla="*/ 2646456 h 2646474"/>
                    <a:gd name="connsiteX2" fmla="*/ 4476750 w 8648700"/>
                    <a:gd name="connsiteY2" fmla="*/ 15529 h 2646474"/>
                    <a:gd name="connsiteX3" fmla="*/ 7315200 w 8648700"/>
                    <a:gd name="connsiteY3" fmla="*/ 1558579 h 2646474"/>
                    <a:gd name="connsiteX4" fmla="*/ 8648700 w 8648700"/>
                    <a:gd name="connsiteY4" fmla="*/ 1596679 h 2646474"/>
                    <a:gd name="connsiteX0" fmla="*/ 0 w 8648700"/>
                    <a:gd name="connsiteY0" fmla="*/ 2187229 h 2650964"/>
                    <a:gd name="connsiteX1" fmla="*/ 798073 w 8648700"/>
                    <a:gd name="connsiteY1" fmla="*/ 2646456 h 2650964"/>
                    <a:gd name="connsiteX2" fmla="*/ 4476750 w 8648700"/>
                    <a:gd name="connsiteY2" fmla="*/ 15529 h 2650964"/>
                    <a:gd name="connsiteX3" fmla="*/ 7315200 w 8648700"/>
                    <a:gd name="connsiteY3" fmla="*/ 1558579 h 2650964"/>
                    <a:gd name="connsiteX4" fmla="*/ 8648700 w 8648700"/>
                    <a:gd name="connsiteY4" fmla="*/ 1596679 h 2650964"/>
                    <a:gd name="connsiteX0" fmla="*/ 0 w 8648700"/>
                    <a:gd name="connsiteY0" fmla="*/ 2187229 h 2656118"/>
                    <a:gd name="connsiteX1" fmla="*/ 798073 w 8648700"/>
                    <a:gd name="connsiteY1" fmla="*/ 2646456 h 2656118"/>
                    <a:gd name="connsiteX2" fmla="*/ 4476750 w 8648700"/>
                    <a:gd name="connsiteY2" fmla="*/ 15529 h 2656118"/>
                    <a:gd name="connsiteX3" fmla="*/ 7315200 w 8648700"/>
                    <a:gd name="connsiteY3" fmla="*/ 1558579 h 2656118"/>
                    <a:gd name="connsiteX4" fmla="*/ 8648700 w 8648700"/>
                    <a:gd name="connsiteY4" fmla="*/ 1596679 h 2656118"/>
                    <a:gd name="connsiteX0" fmla="*/ 0 w 8648700"/>
                    <a:gd name="connsiteY0" fmla="*/ 2186240 h 2618263"/>
                    <a:gd name="connsiteX1" fmla="*/ 1012081 w 8648700"/>
                    <a:gd name="connsiteY1" fmla="*/ 2606556 h 2618263"/>
                    <a:gd name="connsiteX2" fmla="*/ 4476750 w 8648700"/>
                    <a:gd name="connsiteY2" fmla="*/ 14540 h 2618263"/>
                    <a:gd name="connsiteX3" fmla="*/ 7315200 w 8648700"/>
                    <a:gd name="connsiteY3" fmla="*/ 1557590 h 2618263"/>
                    <a:gd name="connsiteX4" fmla="*/ 8648700 w 8648700"/>
                    <a:gd name="connsiteY4" fmla="*/ 1595690 h 2618263"/>
                    <a:gd name="connsiteX0" fmla="*/ 0 w 8648700"/>
                    <a:gd name="connsiteY0" fmla="*/ 2186240 h 2687033"/>
                    <a:gd name="connsiteX1" fmla="*/ 1012081 w 8648700"/>
                    <a:gd name="connsiteY1" fmla="*/ 2606556 h 2687033"/>
                    <a:gd name="connsiteX2" fmla="*/ 4476750 w 8648700"/>
                    <a:gd name="connsiteY2" fmla="*/ 14540 h 2687033"/>
                    <a:gd name="connsiteX3" fmla="*/ 7315200 w 8648700"/>
                    <a:gd name="connsiteY3" fmla="*/ 1557590 h 2687033"/>
                    <a:gd name="connsiteX4" fmla="*/ 8648700 w 8648700"/>
                    <a:gd name="connsiteY4" fmla="*/ 1595690 h 26870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48700" h="2687033">
                      <a:moveTo>
                        <a:pt x="0" y="2186240"/>
                      </a:moveTo>
                      <a:cubicBezTo>
                        <a:pt x="74612" y="2548190"/>
                        <a:pt x="479965" y="2832320"/>
                        <a:pt x="1012081" y="2606556"/>
                      </a:cubicBezTo>
                      <a:cubicBezTo>
                        <a:pt x="1544197" y="2380792"/>
                        <a:pt x="3426230" y="189368"/>
                        <a:pt x="4476750" y="14540"/>
                      </a:cubicBezTo>
                      <a:cubicBezTo>
                        <a:pt x="5527270" y="-160288"/>
                        <a:pt x="6619875" y="1294065"/>
                        <a:pt x="7315200" y="1557590"/>
                      </a:cubicBezTo>
                      <a:cubicBezTo>
                        <a:pt x="8010525" y="1821115"/>
                        <a:pt x="8394700" y="1621090"/>
                        <a:pt x="8648700" y="1595690"/>
                      </a:cubicBezTo>
                    </a:path>
                  </a:pathLst>
                </a:custGeom>
                <a:noFill/>
                <a:ln w="285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1600" dirty="0"/>
                </a:p>
              </p:txBody>
            </p:sp>
          </p:grpSp>
        </p:grpSp>
        <p:sp>
          <p:nvSpPr>
            <p:cNvPr id="15" name="CuadroTexto 14">
              <a:extLst>
                <a:ext uri="{FF2B5EF4-FFF2-40B4-BE49-F238E27FC236}">
                  <a16:creationId xmlns:a16="http://schemas.microsoft.com/office/drawing/2014/main" id="{FB9B2F4D-E7F4-1946-897A-3418BB2D60A4}"/>
                </a:ext>
              </a:extLst>
            </p:cNvPr>
            <p:cNvSpPr txBox="1"/>
            <p:nvPr/>
          </p:nvSpPr>
          <p:spPr>
            <a:xfrm rot="16200000">
              <a:off x="524974" y="3060377"/>
              <a:ext cx="2847221" cy="402692"/>
            </a:xfrm>
            <a:prstGeom prst="rect">
              <a:avLst/>
            </a:prstGeom>
            <a:noFill/>
          </p:spPr>
          <p:txBody>
            <a:bodyPr wrap="square" rtlCol="0">
              <a:spAutoFit/>
            </a:bodyPr>
            <a:lstStyle/>
            <a:p>
              <a:pPr algn="ctr"/>
              <a:r>
                <a:rPr lang="es-CO" sz="1600" b="1" dirty="0">
                  <a:solidFill>
                    <a:srgbClr val="43425B"/>
                  </a:solidFill>
                </a:rPr>
                <a:t>Requerimientos (Kcal)</a:t>
              </a:r>
            </a:p>
          </p:txBody>
        </p:sp>
      </p:grpSp>
      <p:sp>
        <p:nvSpPr>
          <p:cNvPr id="31" name="Rectángulo redondeado 30">
            <a:extLst>
              <a:ext uri="{FF2B5EF4-FFF2-40B4-BE49-F238E27FC236}">
                <a16:creationId xmlns:a16="http://schemas.microsoft.com/office/drawing/2014/main" id="{6E03F424-9C07-C044-968B-CEEBDE076120}"/>
              </a:ext>
            </a:extLst>
          </p:cNvPr>
          <p:cNvSpPr/>
          <p:nvPr/>
        </p:nvSpPr>
        <p:spPr>
          <a:xfrm>
            <a:off x="8047763" y="2444469"/>
            <a:ext cx="3431873" cy="2684523"/>
          </a:xfrm>
          <a:prstGeom prst="round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b="1" dirty="0">
                <a:solidFill>
                  <a:schemeClr val="bg1"/>
                </a:solidFill>
              </a:rPr>
              <a:t>Paciente obeso crítico: </a:t>
            </a:r>
          </a:p>
          <a:p>
            <a:pPr algn="ctr"/>
            <a:endParaRPr lang="es-CO" dirty="0">
              <a:solidFill>
                <a:schemeClr val="bg1"/>
              </a:solidFill>
            </a:endParaRPr>
          </a:p>
          <a:p>
            <a:pPr algn="ctr"/>
            <a:r>
              <a:rPr lang="es-CO" dirty="0">
                <a:solidFill>
                  <a:schemeClr val="bg1"/>
                </a:solidFill>
              </a:rPr>
              <a:t>11-14 kcal /kg</a:t>
            </a:r>
          </a:p>
          <a:p>
            <a:pPr algn="ctr"/>
            <a:r>
              <a:rPr lang="es-CO" dirty="0">
                <a:solidFill>
                  <a:schemeClr val="bg1"/>
                </a:solidFill>
              </a:rPr>
              <a:t>Peso actual IMC                 30-50 Kg/m</a:t>
            </a:r>
            <a:r>
              <a:rPr lang="es-CO" baseline="30000" dirty="0">
                <a:solidFill>
                  <a:schemeClr val="bg1"/>
                </a:solidFill>
              </a:rPr>
              <a:t>2</a:t>
            </a:r>
            <a:r>
              <a:rPr lang="es-CO" dirty="0">
                <a:solidFill>
                  <a:schemeClr val="bg1"/>
                </a:solidFill>
              </a:rPr>
              <a:t> </a:t>
            </a:r>
          </a:p>
          <a:p>
            <a:pPr algn="ctr"/>
            <a:r>
              <a:rPr lang="es-CO" dirty="0">
                <a:solidFill>
                  <a:schemeClr val="bg1"/>
                </a:solidFill>
              </a:rPr>
              <a:t> </a:t>
            </a:r>
          </a:p>
          <a:p>
            <a:pPr algn="ctr"/>
            <a:r>
              <a:rPr lang="es-CO" dirty="0">
                <a:solidFill>
                  <a:schemeClr val="bg1"/>
                </a:solidFill>
              </a:rPr>
              <a:t>22-25 kcal/kg</a:t>
            </a:r>
          </a:p>
          <a:p>
            <a:pPr algn="ctr"/>
            <a:r>
              <a:rPr lang="es-CO" dirty="0">
                <a:solidFill>
                  <a:schemeClr val="bg1"/>
                </a:solidFill>
              </a:rPr>
              <a:t>Peso ideal  IMC &gt; 50 Kg/m</a:t>
            </a:r>
            <a:r>
              <a:rPr lang="es-CO" baseline="30000" dirty="0">
                <a:solidFill>
                  <a:schemeClr val="bg1"/>
                </a:solidFill>
              </a:rPr>
              <a:t>2</a:t>
            </a:r>
            <a:r>
              <a:rPr lang="es-CO" dirty="0">
                <a:solidFill>
                  <a:schemeClr val="bg1"/>
                </a:solidFill>
              </a:rPr>
              <a:t> </a:t>
            </a:r>
          </a:p>
        </p:txBody>
      </p:sp>
    </p:spTree>
    <p:extLst>
      <p:ext uri="{BB962C8B-B14F-4D97-AF65-F5344CB8AC3E}">
        <p14:creationId xmlns:p14="http://schemas.microsoft.com/office/powerpoint/2010/main" val="22146203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4739006"/>
            <a:ext cx="10515600" cy="1437956"/>
          </a:xfrm>
        </p:spPr>
        <p:txBody>
          <a:bodyPr>
            <a:normAutofit fontScale="77500" lnSpcReduction="20000"/>
          </a:bodyPr>
          <a:lstStyle/>
          <a:p>
            <a:endParaRPr lang="es-ES" dirty="0"/>
          </a:p>
          <a:p>
            <a:endParaRPr lang="es-ES" dirty="0"/>
          </a:p>
          <a:p>
            <a:endParaRPr lang="es-ES" dirty="0"/>
          </a:p>
          <a:p>
            <a:pPr marL="0" indent="0">
              <a:buNone/>
            </a:pPr>
            <a:r>
              <a:rPr lang="es-ES" dirty="0"/>
              <a:t> </a:t>
            </a:r>
          </a:p>
        </p:txBody>
      </p:sp>
      <p:sp>
        <p:nvSpPr>
          <p:cNvPr id="90" name="Título 3">
            <a:extLst>
              <a:ext uri="{FF2B5EF4-FFF2-40B4-BE49-F238E27FC236}">
                <a16:creationId xmlns:a16="http://schemas.microsoft.com/office/drawing/2014/main" id="{3950640F-CCA1-4560-B714-9B0CE4A52DA6}"/>
              </a:ext>
            </a:extLst>
          </p:cNvPr>
          <p:cNvSpPr>
            <a:spLocks noGrp="1"/>
          </p:cNvSpPr>
          <p:nvPr>
            <p:ph type="title"/>
          </p:nvPr>
        </p:nvSpPr>
        <p:spPr>
          <a:xfrm>
            <a:off x="1996876" y="312856"/>
            <a:ext cx="8198248" cy="793306"/>
          </a:xfrm>
        </p:spPr>
        <p:txBody>
          <a:bodyPr vert="horz" lIns="91440" tIns="45720" rIns="91440" bIns="45720" rtlCol="0" anchor="ctr">
            <a:normAutofit fontScale="90000"/>
          </a:bodyPr>
          <a:lstStyle/>
          <a:p>
            <a:pPr algn="ctr"/>
            <a:r>
              <a:rPr lang="es-ES" sz="3500" b="1" dirty="0">
                <a:solidFill>
                  <a:srgbClr val="1F1A34"/>
                </a:solidFill>
                <a:latin typeface="Arial" pitchFamily="34" charset="0"/>
                <a:cs typeface="Arial" pitchFamily="34" charset="0"/>
              </a:rPr>
              <a:t>Requerimientos de proteínas en adulto</a:t>
            </a:r>
          </a:p>
        </p:txBody>
      </p:sp>
      <p:sp>
        <p:nvSpPr>
          <p:cNvPr id="2" name="CuadroTexto 1">
            <a:extLst>
              <a:ext uri="{FF2B5EF4-FFF2-40B4-BE49-F238E27FC236}">
                <a16:creationId xmlns:a16="http://schemas.microsoft.com/office/drawing/2014/main" id="{6361D60B-5C0D-B14D-A8B3-094C8C561C75}"/>
              </a:ext>
            </a:extLst>
          </p:cNvPr>
          <p:cNvSpPr txBox="1"/>
          <p:nvPr/>
        </p:nvSpPr>
        <p:spPr>
          <a:xfrm>
            <a:off x="9399419" y="5418335"/>
            <a:ext cx="1954381" cy="369332"/>
          </a:xfrm>
          <a:prstGeom prst="rect">
            <a:avLst/>
          </a:prstGeom>
          <a:noFill/>
        </p:spPr>
        <p:txBody>
          <a:bodyPr wrap="none" rtlCol="0">
            <a:spAutoFit/>
          </a:bodyPr>
          <a:lstStyle/>
          <a:p>
            <a:r>
              <a:rPr lang="es-CO" dirty="0">
                <a:solidFill>
                  <a:schemeClr val="tx1">
                    <a:lumMod val="95000"/>
                    <a:lumOff val="5000"/>
                  </a:schemeClr>
                </a:solidFill>
              </a:rPr>
              <a:t>* Según expertos</a:t>
            </a:r>
          </a:p>
        </p:txBody>
      </p:sp>
      <p:sp>
        <p:nvSpPr>
          <p:cNvPr id="7" name="CuadroTexto 6">
            <a:extLst>
              <a:ext uri="{FF2B5EF4-FFF2-40B4-BE49-F238E27FC236}">
                <a16:creationId xmlns:a16="http://schemas.microsoft.com/office/drawing/2014/main" id="{70542444-8C7F-284E-A47F-86F52FF8A3D2}"/>
              </a:ext>
            </a:extLst>
          </p:cNvPr>
          <p:cNvSpPr txBox="1"/>
          <p:nvPr/>
        </p:nvSpPr>
        <p:spPr>
          <a:xfrm>
            <a:off x="642487" y="5539294"/>
            <a:ext cx="7758900" cy="861774"/>
          </a:xfrm>
          <a:prstGeom prst="rect">
            <a:avLst/>
          </a:prstGeom>
          <a:noFill/>
        </p:spPr>
        <p:txBody>
          <a:bodyPr wrap="square" rtlCol="0">
            <a:spAutoFit/>
          </a:bodyPr>
          <a:lstStyle/>
          <a:p>
            <a:r>
              <a:rPr lang="es-CO" sz="1000" b="1" i="1" dirty="0">
                <a:solidFill>
                  <a:schemeClr val="bg2">
                    <a:lumMod val="50000"/>
                  </a:schemeClr>
                </a:solidFill>
                <a:latin typeface="Arial" panose="020B0604020202020204" pitchFamily="34" charset="0"/>
                <a:cs typeface="Arial" panose="020B0604020202020204" pitchFamily="34" charset="0"/>
              </a:rPr>
              <a:t>FAO Expert consult 2011</a:t>
            </a:r>
          </a:p>
          <a:p>
            <a:r>
              <a:rPr lang="en" sz="1000" b="1" i="1" dirty="0">
                <a:solidFill>
                  <a:schemeClr val="bg2">
                    <a:lumMod val="50000"/>
                  </a:schemeClr>
                </a:solidFill>
                <a:latin typeface="Arial" panose="020B0604020202020204" pitchFamily="34" charset="0"/>
                <a:cs typeface="Arial" panose="020B0604020202020204" pitchFamily="34" charset="0"/>
              </a:rPr>
              <a:t>Padon J. y Rasmussen B. </a:t>
            </a:r>
            <a:r>
              <a:rPr lang="en" sz="1000" b="1" i="1" dirty="0" err="1">
                <a:solidFill>
                  <a:schemeClr val="bg2">
                    <a:lumMod val="50000"/>
                  </a:schemeClr>
                </a:solidFill>
                <a:latin typeface="Arial" panose="020B0604020202020204" pitchFamily="34" charset="0"/>
                <a:cs typeface="Arial" panose="020B0604020202020204" pitchFamily="34" charset="0"/>
              </a:rPr>
              <a:t>Curr</a:t>
            </a:r>
            <a:r>
              <a:rPr lang="en" sz="1000" b="1" i="1" dirty="0">
                <a:solidFill>
                  <a:schemeClr val="bg2">
                    <a:lumMod val="50000"/>
                  </a:schemeClr>
                </a:solidFill>
                <a:latin typeface="Arial" panose="020B0604020202020204" pitchFamily="34" charset="0"/>
                <a:cs typeface="Arial" panose="020B0604020202020204" pitchFamily="34" charset="0"/>
              </a:rPr>
              <a:t> </a:t>
            </a:r>
            <a:r>
              <a:rPr lang="en" sz="1000" b="1" i="1" dirty="0" err="1">
                <a:solidFill>
                  <a:schemeClr val="bg2">
                    <a:lumMod val="50000"/>
                  </a:schemeClr>
                </a:solidFill>
                <a:latin typeface="Arial" panose="020B0604020202020204" pitchFamily="34" charset="0"/>
                <a:cs typeface="Arial" panose="020B0604020202020204" pitchFamily="34" charset="0"/>
              </a:rPr>
              <a:t>Opin</a:t>
            </a:r>
            <a:r>
              <a:rPr lang="en" sz="1000" b="1" i="1" dirty="0">
                <a:solidFill>
                  <a:schemeClr val="bg2">
                    <a:lumMod val="50000"/>
                  </a:schemeClr>
                </a:solidFill>
                <a:latin typeface="Arial" panose="020B0604020202020204" pitchFamily="34" charset="0"/>
                <a:cs typeface="Arial" panose="020B0604020202020204" pitchFamily="34" charset="0"/>
              </a:rPr>
              <a:t> Clin </a:t>
            </a:r>
            <a:r>
              <a:rPr lang="en" sz="1000" b="1" i="1" dirty="0" err="1">
                <a:solidFill>
                  <a:schemeClr val="bg2">
                    <a:lumMod val="50000"/>
                  </a:schemeClr>
                </a:solidFill>
                <a:latin typeface="Arial" panose="020B0604020202020204" pitchFamily="34" charset="0"/>
                <a:cs typeface="Arial" panose="020B0604020202020204" pitchFamily="34" charset="0"/>
              </a:rPr>
              <a:t>Nutr</a:t>
            </a:r>
            <a:r>
              <a:rPr lang="en" sz="1000" b="1" i="1" dirty="0">
                <a:solidFill>
                  <a:schemeClr val="bg2">
                    <a:lumMod val="50000"/>
                  </a:schemeClr>
                </a:solidFill>
                <a:latin typeface="Arial" panose="020B0604020202020204" pitchFamily="34" charset="0"/>
                <a:cs typeface="Arial" panose="020B0604020202020204" pitchFamily="34" charset="0"/>
              </a:rPr>
              <a:t> Metab Care. 2009 January ; 12(1): 86–90</a:t>
            </a:r>
          </a:p>
          <a:p>
            <a:r>
              <a:rPr lang="en" sz="1000" b="1" i="1" dirty="0">
                <a:solidFill>
                  <a:schemeClr val="bg2">
                    <a:lumMod val="50000"/>
                  </a:schemeClr>
                </a:solidFill>
                <a:latin typeface="Arial" panose="020B0604020202020204" pitchFamily="34" charset="0"/>
                <a:cs typeface="Arial" panose="020B0604020202020204" pitchFamily="34" charset="0"/>
              </a:rPr>
              <a:t>Gomez F, Clin Nut. 2018 Feb.;37(1):336-353; </a:t>
            </a:r>
          </a:p>
          <a:p>
            <a:r>
              <a:rPr lang="es-CO" sz="1000" b="1" i="1" dirty="0">
                <a:solidFill>
                  <a:schemeClr val="bg2">
                    <a:lumMod val="50000"/>
                  </a:schemeClr>
                </a:solidFill>
                <a:latin typeface="Arial" panose="020B0604020202020204" pitchFamily="34" charset="0"/>
                <a:cs typeface="Arial" panose="020B0604020202020204" pitchFamily="34" charset="0"/>
              </a:rPr>
              <a:t>https://health.gov/dietaryguidelines/2015/guidelines/appendix-7/</a:t>
            </a:r>
            <a:endParaRPr lang="es-ES" sz="1000" b="1" i="1" dirty="0">
              <a:solidFill>
                <a:schemeClr val="bg2">
                  <a:lumMod val="50000"/>
                </a:schemeClr>
              </a:solidFill>
              <a:latin typeface="Arial" panose="020B0604020202020204" pitchFamily="34" charset="0"/>
              <a:cs typeface="Arial" panose="020B0604020202020204" pitchFamily="34" charset="0"/>
            </a:endParaRPr>
          </a:p>
          <a:p>
            <a:r>
              <a:rPr lang="es-CO" sz="1000" b="1" i="1" dirty="0" err="1">
                <a:solidFill>
                  <a:schemeClr val="bg2">
                    <a:lumMod val="50000"/>
                  </a:schemeClr>
                </a:solidFill>
                <a:latin typeface="Arial" panose="020B0604020202020204" pitchFamily="34" charset="0"/>
                <a:cs typeface="Arial" panose="020B0604020202020204" pitchFamily="34" charset="0"/>
              </a:rPr>
              <a:t>Volkert</a:t>
            </a:r>
            <a:r>
              <a:rPr lang="es-CO" sz="1000" b="1" i="1" dirty="0">
                <a:solidFill>
                  <a:schemeClr val="bg2">
                    <a:lumMod val="50000"/>
                  </a:schemeClr>
                </a:solidFill>
                <a:latin typeface="Arial" panose="020B0604020202020204" pitchFamily="34" charset="0"/>
                <a:cs typeface="Arial" panose="020B0604020202020204" pitchFamily="34" charset="0"/>
              </a:rPr>
              <a:t> D. et al.  Clin Nutrition . 2019 feb;38(1): 10-49</a:t>
            </a:r>
          </a:p>
        </p:txBody>
      </p:sp>
      <p:grpSp>
        <p:nvGrpSpPr>
          <p:cNvPr id="13" name="Grupo 12">
            <a:extLst>
              <a:ext uri="{FF2B5EF4-FFF2-40B4-BE49-F238E27FC236}">
                <a16:creationId xmlns:a16="http://schemas.microsoft.com/office/drawing/2014/main" id="{B379EDD5-FCC1-B743-B80F-C0096664D2B0}"/>
              </a:ext>
            </a:extLst>
          </p:cNvPr>
          <p:cNvGrpSpPr/>
          <p:nvPr/>
        </p:nvGrpSpPr>
        <p:grpSpPr>
          <a:xfrm>
            <a:off x="1342512" y="2260421"/>
            <a:ext cx="9574061" cy="2324060"/>
            <a:chOff x="1335206" y="2043110"/>
            <a:chExt cx="9574061" cy="2324060"/>
          </a:xfrm>
        </p:grpSpPr>
        <p:sp>
          <p:nvSpPr>
            <p:cNvPr id="10" name="CuadroTexto 9">
              <a:extLst>
                <a:ext uri="{FF2B5EF4-FFF2-40B4-BE49-F238E27FC236}">
                  <a16:creationId xmlns:a16="http://schemas.microsoft.com/office/drawing/2014/main" id="{6A298293-CF8A-6A4E-B544-FE9A916E34F2}"/>
                </a:ext>
              </a:extLst>
            </p:cNvPr>
            <p:cNvSpPr txBox="1"/>
            <p:nvPr/>
          </p:nvSpPr>
          <p:spPr>
            <a:xfrm>
              <a:off x="1335206" y="2043110"/>
              <a:ext cx="2239154" cy="461665"/>
            </a:xfrm>
            <a:prstGeom prst="rect">
              <a:avLst/>
            </a:prstGeom>
            <a:noFill/>
          </p:spPr>
          <p:txBody>
            <a:bodyPr wrap="square" rtlCol="0">
              <a:spAutoFit/>
            </a:bodyPr>
            <a:lstStyle/>
            <a:p>
              <a:pPr algn="ctr"/>
              <a:r>
                <a:rPr lang="es-ES_tradnl" sz="2400" b="1" dirty="0">
                  <a:solidFill>
                    <a:schemeClr val="accent5">
                      <a:lumMod val="50000"/>
                    </a:schemeClr>
                  </a:solidFill>
                </a:rPr>
                <a:t>Adulto Sano</a:t>
              </a:r>
            </a:p>
          </p:txBody>
        </p:sp>
        <p:sp>
          <p:nvSpPr>
            <p:cNvPr id="92" name="CuadroTexto 91">
              <a:extLst>
                <a:ext uri="{FF2B5EF4-FFF2-40B4-BE49-F238E27FC236}">
                  <a16:creationId xmlns:a16="http://schemas.microsoft.com/office/drawing/2014/main" id="{B7602710-3E2E-A647-8BEB-13C7EED263E1}"/>
                </a:ext>
              </a:extLst>
            </p:cNvPr>
            <p:cNvSpPr txBox="1"/>
            <p:nvPr/>
          </p:nvSpPr>
          <p:spPr>
            <a:xfrm>
              <a:off x="4833613" y="2043110"/>
              <a:ext cx="2510162" cy="830997"/>
            </a:xfrm>
            <a:prstGeom prst="rect">
              <a:avLst/>
            </a:prstGeom>
            <a:noFill/>
          </p:spPr>
          <p:txBody>
            <a:bodyPr wrap="square" rtlCol="0">
              <a:spAutoFit/>
            </a:bodyPr>
            <a:lstStyle/>
            <a:p>
              <a:pPr algn="ctr"/>
              <a:r>
                <a:rPr lang="es-ES_tradnl" sz="2400" b="1" dirty="0">
                  <a:solidFill>
                    <a:schemeClr val="accent5">
                      <a:lumMod val="50000"/>
                    </a:schemeClr>
                  </a:solidFill>
                </a:rPr>
                <a:t>Adulto Mayor Sano</a:t>
              </a:r>
            </a:p>
          </p:txBody>
        </p:sp>
        <p:sp>
          <p:nvSpPr>
            <p:cNvPr id="93" name="CuadroTexto 92">
              <a:extLst>
                <a:ext uri="{FF2B5EF4-FFF2-40B4-BE49-F238E27FC236}">
                  <a16:creationId xmlns:a16="http://schemas.microsoft.com/office/drawing/2014/main" id="{B04C2179-684A-BE46-A4C2-1142292C367C}"/>
                </a:ext>
              </a:extLst>
            </p:cNvPr>
            <p:cNvSpPr txBox="1"/>
            <p:nvPr/>
          </p:nvSpPr>
          <p:spPr>
            <a:xfrm>
              <a:off x="8281515" y="2043110"/>
              <a:ext cx="2627752" cy="830997"/>
            </a:xfrm>
            <a:prstGeom prst="rect">
              <a:avLst/>
            </a:prstGeom>
            <a:noFill/>
          </p:spPr>
          <p:txBody>
            <a:bodyPr wrap="square" rtlCol="0">
              <a:spAutoFit/>
            </a:bodyPr>
            <a:lstStyle/>
            <a:p>
              <a:pPr algn="ctr"/>
              <a:r>
                <a:rPr lang="es-ES_tradnl" sz="2400" b="1" dirty="0">
                  <a:solidFill>
                    <a:schemeClr val="accent5">
                      <a:lumMod val="50000"/>
                    </a:schemeClr>
                  </a:solidFill>
                </a:rPr>
                <a:t>Adulto  Mayor Hospitalizado</a:t>
              </a:r>
            </a:p>
          </p:txBody>
        </p:sp>
        <p:sp>
          <p:nvSpPr>
            <p:cNvPr id="11" name="CuadroTexto 10">
              <a:extLst>
                <a:ext uri="{FF2B5EF4-FFF2-40B4-BE49-F238E27FC236}">
                  <a16:creationId xmlns:a16="http://schemas.microsoft.com/office/drawing/2014/main" id="{FA75954C-64A8-A540-8939-9C21B6DA8B5E}"/>
                </a:ext>
              </a:extLst>
            </p:cNvPr>
            <p:cNvSpPr txBox="1"/>
            <p:nvPr/>
          </p:nvSpPr>
          <p:spPr>
            <a:xfrm>
              <a:off x="1455048" y="3182231"/>
              <a:ext cx="2025083" cy="507831"/>
            </a:xfrm>
            <a:prstGeom prst="rect">
              <a:avLst/>
            </a:prstGeom>
            <a:noFill/>
          </p:spPr>
          <p:txBody>
            <a:bodyPr wrap="square" rtlCol="0">
              <a:spAutoFit/>
            </a:bodyPr>
            <a:lstStyle/>
            <a:p>
              <a:pPr algn="ctr" fontAlgn="ctr">
                <a:lnSpc>
                  <a:spcPct val="150000"/>
                </a:lnSpc>
              </a:pPr>
              <a:r>
                <a:rPr lang="es-CO" dirty="0">
                  <a:solidFill>
                    <a:srgbClr val="1F1A34"/>
                  </a:solidFill>
                </a:rPr>
                <a:t>0.8 – 1 gr/kg </a:t>
              </a:r>
            </a:p>
          </p:txBody>
        </p:sp>
        <p:sp>
          <p:nvSpPr>
            <p:cNvPr id="94" name="CuadroTexto 93">
              <a:extLst>
                <a:ext uri="{FF2B5EF4-FFF2-40B4-BE49-F238E27FC236}">
                  <a16:creationId xmlns:a16="http://schemas.microsoft.com/office/drawing/2014/main" id="{C63C90AC-0D6D-4A44-B4A5-2F8CD973863E}"/>
                </a:ext>
              </a:extLst>
            </p:cNvPr>
            <p:cNvSpPr txBox="1"/>
            <p:nvPr/>
          </p:nvSpPr>
          <p:spPr>
            <a:xfrm>
              <a:off x="4859212" y="2505122"/>
              <a:ext cx="2524744" cy="1862048"/>
            </a:xfrm>
            <a:prstGeom prst="rect">
              <a:avLst/>
            </a:prstGeom>
            <a:noFill/>
          </p:spPr>
          <p:txBody>
            <a:bodyPr wrap="square" rtlCol="0">
              <a:spAutoFit/>
            </a:bodyPr>
            <a:lstStyle/>
            <a:p>
              <a:pPr algn="ctr" fontAlgn="ctr">
                <a:lnSpc>
                  <a:spcPct val="150000"/>
                </a:lnSpc>
              </a:pPr>
              <a:r>
                <a:rPr lang="es-CO" dirty="0">
                  <a:solidFill>
                    <a:srgbClr val="1F1A34"/>
                  </a:solidFill>
                </a:rPr>
                <a:t>1.0 – 1.2 gr/kg </a:t>
              </a:r>
            </a:p>
            <a:p>
              <a:pPr algn="ctr" fontAlgn="ctr"/>
              <a:endParaRPr lang="es-CO" sz="1600" b="1" dirty="0">
                <a:solidFill>
                  <a:srgbClr val="1F1A34"/>
                </a:solidFill>
              </a:endParaRPr>
            </a:p>
            <a:p>
              <a:pPr algn="ctr" fontAlgn="ctr">
                <a:lnSpc>
                  <a:spcPct val="150000"/>
                </a:lnSpc>
              </a:pPr>
              <a:r>
                <a:rPr lang="es-CO" sz="1600" b="1" dirty="0">
                  <a:solidFill>
                    <a:srgbClr val="1F1A34"/>
                  </a:solidFill>
                </a:rPr>
                <a:t>NIH recomienda</a:t>
              </a:r>
            </a:p>
            <a:p>
              <a:pPr algn="ctr" fontAlgn="ctr"/>
              <a:r>
                <a:rPr lang="es-CO" sz="1600" dirty="0">
                  <a:solidFill>
                    <a:srgbClr val="1F1A34"/>
                  </a:solidFill>
                </a:rPr>
                <a:t>25 -30 gr de proteina de alto valor biológico en cada comida principal</a:t>
              </a:r>
            </a:p>
          </p:txBody>
        </p:sp>
        <p:sp>
          <p:nvSpPr>
            <p:cNvPr id="95" name="CuadroTexto 94">
              <a:extLst>
                <a:ext uri="{FF2B5EF4-FFF2-40B4-BE49-F238E27FC236}">
                  <a16:creationId xmlns:a16="http://schemas.microsoft.com/office/drawing/2014/main" id="{DC2D5037-FBBA-254B-A5A4-BF2282B0FA4D}"/>
                </a:ext>
              </a:extLst>
            </p:cNvPr>
            <p:cNvSpPr txBox="1"/>
            <p:nvPr/>
          </p:nvSpPr>
          <p:spPr>
            <a:xfrm>
              <a:off x="8229040" y="2628233"/>
              <a:ext cx="2627754" cy="1615827"/>
            </a:xfrm>
            <a:prstGeom prst="rect">
              <a:avLst/>
            </a:prstGeom>
            <a:noFill/>
          </p:spPr>
          <p:txBody>
            <a:bodyPr wrap="square" rtlCol="0">
              <a:spAutoFit/>
            </a:bodyPr>
            <a:lstStyle/>
            <a:p>
              <a:pPr algn="ctr" fontAlgn="ctr">
                <a:lnSpc>
                  <a:spcPct val="150000"/>
                </a:lnSpc>
              </a:pPr>
              <a:r>
                <a:rPr lang="es-CO" dirty="0">
                  <a:solidFill>
                    <a:srgbClr val="1F1A34"/>
                  </a:solidFill>
                </a:rPr>
                <a:t>1.0 – 1.2 gr/kg </a:t>
              </a:r>
            </a:p>
            <a:p>
              <a:pPr algn="ctr" fontAlgn="ctr">
                <a:lnSpc>
                  <a:spcPct val="150000"/>
                </a:lnSpc>
              </a:pPr>
              <a:endParaRPr lang="es-CO" b="1" dirty="0">
                <a:solidFill>
                  <a:srgbClr val="1F1A34"/>
                </a:solidFill>
              </a:endParaRPr>
            </a:p>
            <a:p>
              <a:pPr algn="ctr" fontAlgn="ctr">
                <a:lnSpc>
                  <a:spcPct val="150000"/>
                </a:lnSpc>
              </a:pPr>
              <a:r>
                <a:rPr lang="es-CO" b="1" dirty="0">
                  <a:solidFill>
                    <a:srgbClr val="1F1A34"/>
                  </a:solidFill>
                </a:rPr>
                <a:t>Polimorbido </a:t>
              </a:r>
            </a:p>
            <a:p>
              <a:pPr algn="ctr" fontAlgn="ctr"/>
              <a:r>
                <a:rPr lang="es-CO" dirty="0">
                  <a:solidFill>
                    <a:srgbClr val="1F1A34"/>
                  </a:solidFill>
                </a:rPr>
                <a:t>1.2 -1.5 gr/kg </a:t>
              </a:r>
            </a:p>
          </p:txBody>
        </p:sp>
      </p:grpSp>
      <p:grpSp>
        <p:nvGrpSpPr>
          <p:cNvPr id="14" name="Grupo 13">
            <a:extLst>
              <a:ext uri="{FF2B5EF4-FFF2-40B4-BE49-F238E27FC236}">
                <a16:creationId xmlns:a16="http://schemas.microsoft.com/office/drawing/2014/main" id="{E2EB0010-3E12-394A-89E5-645A132225DC}"/>
              </a:ext>
            </a:extLst>
          </p:cNvPr>
          <p:cNvGrpSpPr/>
          <p:nvPr/>
        </p:nvGrpSpPr>
        <p:grpSpPr>
          <a:xfrm>
            <a:off x="370577" y="1635655"/>
            <a:ext cx="11516626" cy="3913780"/>
            <a:chOff x="330381" y="1538039"/>
            <a:chExt cx="11516626" cy="3913780"/>
          </a:xfrm>
        </p:grpSpPr>
        <p:pic>
          <p:nvPicPr>
            <p:cNvPr id="15" name="Imagen 14">
              <a:extLst>
                <a:ext uri="{FF2B5EF4-FFF2-40B4-BE49-F238E27FC236}">
                  <a16:creationId xmlns:a16="http://schemas.microsoft.com/office/drawing/2014/main" id="{DB532951-5F42-DD40-883C-3D0238974ABE}"/>
                </a:ext>
              </a:extLst>
            </p:cNvPr>
            <p:cNvPicPr>
              <a:picLocks noChangeAspect="1"/>
            </p:cNvPicPr>
            <p:nvPr/>
          </p:nvPicPr>
          <p:blipFill>
            <a:blip r:embed="rId3"/>
            <a:stretch>
              <a:fillRect/>
            </a:stretch>
          </p:blipFill>
          <p:spPr>
            <a:xfrm>
              <a:off x="330381" y="1538039"/>
              <a:ext cx="11516626" cy="3913780"/>
            </a:xfrm>
            <a:prstGeom prst="rect">
              <a:avLst/>
            </a:prstGeom>
          </p:spPr>
        </p:pic>
        <p:sp>
          <p:nvSpPr>
            <p:cNvPr id="16" name="CuadroTexto 15">
              <a:extLst>
                <a:ext uri="{FF2B5EF4-FFF2-40B4-BE49-F238E27FC236}">
                  <a16:creationId xmlns:a16="http://schemas.microsoft.com/office/drawing/2014/main" id="{8FDDA238-6A7A-CF4E-BDF9-FF8DA87F1176}"/>
                </a:ext>
              </a:extLst>
            </p:cNvPr>
            <p:cNvSpPr txBox="1"/>
            <p:nvPr/>
          </p:nvSpPr>
          <p:spPr>
            <a:xfrm>
              <a:off x="1335206" y="2043110"/>
              <a:ext cx="2239154" cy="369332"/>
            </a:xfrm>
            <a:prstGeom prst="rect">
              <a:avLst/>
            </a:prstGeom>
            <a:noFill/>
          </p:spPr>
          <p:txBody>
            <a:bodyPr wrap="square" rtlCol="0">
              <a:spAutoFit/>
            </a:bodyPr>
            <a:lstStyle/>
            <a:p>
              <a:pPr algn="ctr"/>
              <a:r>
                <a:rPr lang="es-ES_tradnl" b="1" dirty="0"/>
                <a:t>Adulto Sano</a:t>
              </a:r>
            </a:p>
          </p:txBody>
        </p:sp>
        <p:sp>
          <p:nvSpPr>
            <p:cNvPr id="17" name="CuadroTexto 16">
              <a:extLst>
                <a:ext uri="{FF2B5EF4-FFF2-40B4-BE49-F238E27FC236}">
                  <a16:creationId xmlns:a16="http://schemas.microsoft.com/office/drawing/2014/main" id="{2F193BFE-9534-004E-8254-8B99F27D77FD}"/>
                </a:ext>
              </a:extLst>
            </p:cNvPr>
            <p:cNvSpPr txBox="1"/>
            <p:nvPr/>
          </p:nvSpPr>
          <p:spPr>
            <a:xfrm>
              <a:off x="4833613" y="2043110"/>
              <a:ext cx="2510162" cy="369332"/>
            </a:xfrm>
            <a:prstGeom prst="rect">
              <a:avLst/>
            </a:prstGeom>
            <a:noFill/>
          </p:spPr>
          <p:txBody>
            <a:bodyPr wrap="square" rtlCol="0">
              <a:spAutoFit/>
            </a:bodyPr>
            <a:lstStyle/>
            <a:p>
              <a:pPr algn="ctr"/>
              <a:r>
                <a:rPr lang="es-ES_tradnl" b="1" dirty="0"/>
                <a:t>Adulto Mayor Sano</a:t>
              </a:r>
            </a:p>
          </p:txBody>
        </p:sp>
        <p:sp>
          <p:nvSpPr>
            <p:cNvPr id="18" name="CuadroTexto 17">
              <a:extLst>
                <a:ext uri="{FF2B5EF4-FFF2-40B4-BE49-F238E27FC236}">
                  <a16:creationId xmlns:a16="http://schemas.microsoft.com/office/drawing/2014/main" id="{3A5F9D20-AECB-154D-B0F8-9FE18F745504}"/>
                </a:ext>
              </a:extLst>
            </p:cNvPr>
            <p:cNvSpPr txBox="1"/>
            <p:nvPr/>
          </p:nvSpPr>
          <p:spPr>
            <a:xfrm>
              <a:off x="8281515" y="2043110"/>
              <a:ext cx="2627752" cy="646331"/>
            </a:xfrm>
            <a:prstGeom prst="rect">
              <a:avLst/>
            </a:prstGeom>
            <a:noFill/>
          </p:spPr>
          <p:txBody>
            <a:bodyPr wrap="square" rtlCol="0">
              <a:spAutoFit/>
            </a:bodyPr>
            <a:lstStyle/>
            <a:p>
              <a:pPr algn="ctr"/>
              <a:r>
                <a:rPr lang="es-ES_tradnl" b="1" dirty="0"/>
                <a:t>Adulto  Mayor Hospitalizado</a:t>
              </a:r>
            </a:p>
          </p:txBody>
        </p:sp>
        <p:sp>
          <p:nvSpPr>
            <p:cNvPr id="19" name="CuadroTexto 18">
              <a:extLst>
                <a:ext uri="{FF2B5EF4-FFF2-40B4-BE49-F238E27FC236}">
                  <a16:creationId xmlns:a16="http://schemas.microsoft.com/office/drawing/2014/main" id="{C93DB4E8-E65D-3A4E-888E-0F3AD13E6C82}"/>
                </a:ext>
              </a:extLst>
            </p:cNvPr>
            <p:cNvSpPr txBox="1"/>
            <p:nvPr/>
          </p:nvSpPr>
          <p:spPr>
            <a:xfrm>
              <a:off x="1455048" y="3393377"/>
              <a:ext cx="2025083" cy="507831"/>
            </a:xfrm>
            <a:prstGeom prst="rect">
              <a:avLst/>
            </a:prstGeom>
            <a:noFill/>
          </p:spPr>
          <p:txBody>
            <a:bodyPr wrap="square" rtlCol="0">
              <a:spAutoFit/>
            </a:bodyPr>
            <a:lstStyle/>
            <a:p>
              <a:pPr algn="ctr" fontAlgn="ctr">
                <a:lnSpc>
                  <a:spcPct val="150000"/>
                </a:lnSpc>
              </a:pPr>
              <a:r>
                <a:rPr lang="es-CO" dirty="0"/>
                <a:t>0.8 – 1 gr/kg </a:t>
              </a:r>
            </a:p>
          </p:txBody>
        </p:sp>
        <p:sp>
          <p:nvSpPr>
            <p:cNvPr id="20" name="CuadroTexto 19">
              <a:extLst>
                <a:ext uri="{FF2B5EF4-FFF2-40B4-BE49-F238E27FC236}">
                  <a16:creationId xmlns:a16="http://schemas.microsoft.com/office/drawing/2014/main" id="{8B898DBC-6ED6-BB4A-8BF6-8502039E063F}"/>
                </a:ext>
              </a:extLst>
            </p:cNvPr>
            <p:cNvSpPr txBox="1"/>
            <p:nvPr/>
          </p:nvSpPr>
          <p:spPr>
            <a:xfrm>
              <a:off x="4859212" y="2716268"/>
              <a:ext cx="2524744" cy="1862048"/>
            </a:xfrm>
            <a:prstGeom prst="rect">
              <a:avLst/>
            </a:prstGeom>
            <a:noFill/>
          </p:spPr>
          <p:txBody>
            <a:bodyPr wrap="square" rtlCol="0">
              <a:spAutoFit/>
            </a:bodyPr>
            <a:lstStyle/>
            <a:p>
              <a:pPr algn="ctr" fontAlgn="ctr">
                <a:lnSpc>
                  <a:spcPct val="150000"/>
                </a:lnSpc>
              </a:pPr>
              <a:r>
                <a:rPr lang="es-CO" dirty="0"/>
                <a:t>1.0 – 1.2 gr/kg </a:t>
              </a:r>
            </a:p>
            <a:p>
              <a:pPr algn="ctr" fontAlgn="ctr"/>
              <a:endParaRPr lang="es-CO" sz="1600" b="1" dirty="0"/>
            </a:p>
            <a:p>
              <a:pPr algn="ctr" fontAlgn="ctr">
                <a:lnSpc>
                  <a:spcPct val="150000"/>
                </a:lnSpc>
              </a:pPr>
              <a:r>
                <a:rPr lang="es-CO" sz="1600" b="1" dirty="0"/>
                <a:t>NIH recomienda</a:t>
              </a:r>
            </a:p>
            <a:p>
              <a:pPr algn="ctr" fontAlgn="ctr"/>
              <a:r>
                <a:rPr lang="es-CO" sz="1600" dirty="0"/>
                <a:t>25 -30 gr de proteina de alto valor biológico en cada comida principal</a:t>
              </a:r>
            </a:p>
          </p:txBody>
        </p:sp>
        <p:sp>
          <p:nvSpPr>
            <p:cNvPr id="21" name="CuadroTexto 20">
              <a:extLst>
                <a:ext uri="{FF2B5EF4-FFF2-40B4-BE49-F238E27FC236}">
                  <a16:creationId xmlns:a16="http://schemas.microsoft.com/office/drawing/2014/main" id="{7A334CE5-93D5-DC4C-ABBE-0FEF338C71A8}"/>
                </a:ext>
              </a:extLst>
            </p:cNvPr>
            <p:cNvSpPr txBox="1"/>
            <p:nvPr/>
          </p:nvSpPr>
          <p:spPr>
            <a:xfrm>
              <a:off x="8229040" y="2839379"/>
              <a:ext cx="2627754" cy="1615827"/>
            </a:xfrm>
            <a:prstGeom prst="rect">
              <a:avLst/>
            </a:prstGeom>
            <a:noFill/>
          </p:spPr>
          <p:txBody>
            <a:bodyPr wrap="square" rtlCol="0">
              <a:spAutoFit/>
            </a:bodyPr>
            <a:lstStyle/>
            <a:p>
              <a:pPr algn="ctr" fontAlgn="ctr">
                <a:lnSpc>
                  <a:spcPct val="150000"/>
                </a:lnSpc>
              </a:pPr>
              <a:r>
                <a:rPr lang="es-CO" dirty="0"/>
                <a:t>1.0 – 1.2 gr/kg </a:t>
              </a:r>
            </a:p>
            <a:p>
              <a:pPr algn="ctr" fontAlgn="ctr">
                <a:lnSpc>
                  <a:spcPct val="150000"/>
                </a:lnSpc>
              </a:pPr>
              <a:endParaRPr lang="es-CO" b="1" dirty="0"/>
            </a:p>
            <a:p>
              <a:pPr algn="ctr" fontAlgn="ctr">
                <a:lnSpc>
                  <a:spcPct val="150000"/>
                </a:lnSpc>
              </a:pPr>
              <a:r>
                <a:rPr lang="es-CO" b="1" dirty="0"/>
                <a:t>Polimorbido </a:t>
              </a:r>
            </a:p>
            <a:p>
              <a:pPr algn="ctr" fontAlgn="ctr"/>
              <a:r>
                <a:rPr lang="es-CO" dirty="0"/>
                <a:t>1.2 -1.5 gr/kg </a:t>
              </a:r>
            </a:p>
          </p:txBody>
        </p:sp>
      </p:grpSp>
    </p:spTree>
    <p:extLst>
      <p:ext uri="{BB962C8B-B14F-4D97-AF65-F5344CB8AC3E}">
        <p14:creationId xmlns:p14="http://schemas.microsoft.com/office/powerpoint/2010/main" val="26914113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p:txBody>
          <a:bodyPr>
            <a:normAutofit/>
          </a:bodyPr>
          <a:lstStyle/>
          <a:p>
            <a:endParaRPr lang="es-ES" dirty="0"/>
          </a:p>
          <a:p>
            <a:endParaRPr lang="es-ES" dirty="0"/>
          </a:p>
          <a:p>
            <a:endParaRPr lang="es-ES" dirty="0"/>
          </a:p>
          <a:p>
            <a:pPr marL="0" indent="0">
              <a:buNone/>
            </a:pPr>
            <a:r>
              <a:rPr lang="es-ES" dirty="0"/>
              <a:t> </a:t>
            </a:r>
          </a:p>
        </p:txBody>
      </p:sp>
      <p:graphicFrame>
        <p:nvGraphicFramePr>
          <p:cNvPr id="89" name="Tabla 88">
            <a:extLst>
              <a:ext uri="{FF2B5EF4-FFF2-40B4-BE49-F238E27FC236}">
                <a16:creationId xmlns:a16="http://schemas.microsoft.com/office/drawing/2014/main" id="{D9B8E2C2-6A7F-4086-8FA8-18DA535FADBD}"/>
              </a:ext>
            </a:extLst>
          </p:cNvPr>
          <p:cNvGraphicFramePr>
            <a:graphicFrameLocks noGrp="1"/>
          </p:cNvGraphicFramePr>
          <p:nvPr>
            <p:extLst>
              <p:ext uri="{D42A27DB-BD31-4B8C-83A1-F6EECF244321}">
                <p14:modId xmlns:p14="http://schemas.microsoft.com/office/powerpoint/2010/main" val="1724086318"/>
              </p:ext>
            </p:extLst>
          </p:nvPr>
        </p:nvGraphicFramePr>
        <p:xfrm>
          <a:off x="591777" y="1760289"/>
          <a:ext cx="11008445" cy="3425898"/>
        </p:xfrm>
        <a:graphic>
          <a:graphicData uri="http://schemas.openxmlformats.org/drawingml/2006/table">
            <a:tbl>
              <a:tblPr firstCol="1" bandRow="1">
                <a:tableStyleId>{5FD0F851-EC5A-4D38-B0AD-8093EC10F338}</a:tableStyleId>
              </a:tblPr>
              <a:tblGrid>
                <a:gridCol w="3535723">
                  <a:extLst>
                    <a:ext uri="{9D8B030D-6E8A-4147-A177-3AD203B41FA5}">
                      <a16:colId xmlns:a16="http://schemas.microsoft.com/office/drawing/2014/main" val="2655147070"/>
                    </a:ext>
                  </a:extLst>
                </a:gridCol>
                <a:gridCol w="4036550">
                  <a:extLst>
                    <a:ext uri="{9D8B030D-6E8A-4147-A177-3AD203B41FA5}">
                      <a16:colId xmlns:a16="http://schemas.microsoft.com/office/drawing/2014/main" val="555768251"/>
                    </a:ext>
                  </a:extLst>
                </a:gridCol>
                <a:gridCol w="3436172">
                  <a:extLst>
                    <a:ext uri="{9D8B030D-6E8A-4147-A177-3AD203B41FA5}">
                      <a16:colId xmlns:a16="http://schemas.microsoft.com/office/drawing/2014/main" val="2045366719"/>
                    </a:ext>
                  </a:extLst>
                </a:gridCol>
              </a:tblGrid>
              <a:tr h="486632">
                <a:tc gridSpan="2">
                  <a:txBody>
                    <a:bodyPr/>
                    <a:lstStyle/>
                    <a:p>
                      <a:pPr algn="just">
                        <a:spcAft>
                          <a:spcPts val="0"/>
                        </a:spcAft>
                        <a:tabLst>
                          <a:tab pos="4780915" algn="l"/>
                        </a:tabLst>
                      </a:pPr>
                      <a:r>
                        <a:rPr lang="es-CO" sz="1800" dirty="0">
                          <a:solidFill>
                            <a:srgbClr val="43425B"/>
                          </a:solidFill>
                          <a:effectLst/>
                        </a:rPr>
                        <a:t>Paciente critico desnutrido</a:t>
                      </a:r>
                      <a:endParaRPr lang="es-CO" sz="1800" dirty="0">
                        <a:solidFill>
                          <a:srgbClr val="43425B"/>
                        </a:solidFill>
                        <a:effectLst/>
                        <a:latin typeface="Arial" panose="020B0604020202020204" pitchFamily="34" charset="0"/>
                        <a:ea typeface="DengXian" panose="02010600030101010101" pitchFamily="2" charset="-122"/>
                        <a:cs typeface="Arial" panose="020B0604020202020204" pitchFamily="34" charset="0"/>
                      </a:endParaRPr>
                    </a:p>
                  </a:txBody>
                  <a:tcPr marL="68580" marR="68580" marT="0" marB="0" anchor="ctr">
                    <a:solidFill>
                      <a:schemeClr val="accent5">
                        <a:lumMod val="50000"/>
                        <a:alpha val="20000"/>
                      </a:schemeClr>
                    </a:solidFill>
                  </a:tcPr>
                </a:tc>
                <a:tc hMerge="1">
                  <a:txBody>
                    <a:bodyPr/>
                    <a:lstStyle/>
                    <a:p>
                      <a:endParaRPr lang="es-CO"/>
                    </a:p>
                  </a:txBody>
                  <a:tcPr/>
                </a:tc>
                <a:tc>
                  <a:txBody>
                    <a:bodyPr/>
                    <a:lstStyle/>
                    <a:p>
                      <a:pPr algn="ctr">
                        <a:spcAft>
                          <a:spcPts val="0"/>
                        </a:spcAft>
                        <a:tabLst>
                          <a:tab pos="4780915" algn="l"/>
                        </a:tabLst>
                      </a:pPr>
                      <a:r>
                        <a:rPr lang="es-CO" sz="1800" dirty="0">
                          <a:solidFill>
                            <a:srgbClr val="43425B"/>
                          </a:solidFill>
                          <a:effectLst/>
                        </a:rPr>
                        <a:t>2. 0 gr/kg</a:t>
                      </a:r>
                      <a:endParaRPr lang="es-CO" sz="1800" dirty="0">
                        <a:solidFill>
                          <a:srgbClr val="43425B"/>
                        </a:solidFill>
                        <a:effectLst/>
                        <a:latin typeface="Arial" panose="020B0604020202020204" pitchFamily="34" charset="0"/>
                        <a:ea typeface="DengXian" panose="02010600030101010101" pitchFamily="2" charset="-122"/>
                        <a:cs typeface="Arial" panose="020B0604020202020204" pitchFamily="34" charset="0"/>
                      </a:endParaRPr>
                    </a:p>
                  </a:txBody>
                  <a:tcPr marL="68580" marR="68580" marT="0" marB="0" anchor="ctr">
                    <a:solidFill>
                      <a:schemeClr val="accent5">
                        <a:lumMod val="50000"/>
                        <a:alpha val="20000"/>
                      </a:schemeClr>
                    </a:solidFill>
                  </a:tcPr>
                </a:tc>
                <a:extLst>
                  <a:ext uri="{0D108BD9-81ED-4DB2-BD59-A6C34878D82A}">
                    <a16:rowId xmlns:a16="http://schemas.microsoft.com/office/drawing/2014/main" val="995631363"/>
                  </a:ext>
                </a:extLst>
              </a:tr>
              <a:tr h="486632">
                <a:tc gridSpan="2">
                  <a:txBody>
                    <a:bodyPr/>
                    <a:lstStyle/>
                    <a:p>
                      <a:pPr algn="just">
                        <a:spcAft>
                          <a:spcPts val="0"/>
                        </a:spcAft>
                        <a:tabLst>
                          <a:tab pos="4780915" algn="l"/>
                        </a:tabLst>
                      </a:pPr>
                      <a:r>
                        <a:rPr lang="es-ES" sz="1800" dirty="0">
                          <a:solidFill>
                            <a:srgbClr val="1F1A34"/>
                          </a:solidFill>
                          <a:effectLst/>
                        </a:rPr>
                        <a:t>Estado crítico IMC &lt; 30 </a:t>
                      </a:r>
                      <a:endParaRPr lang="es-CO" sz="1800" dirty="0">
                        <a:solidFill>
                          <a:srgbClr val="1F1A34"/>
                        </a:solidFill>
                        <a:effectLst/>
                        <a:latin typeface="Arial" panose="020B0604020202020204" pitchFamily="34" charset="0"/>
                        <a:ea typeface="DengXian" panose="02010600030101010101" pitchFamily="2" charset="-122"/>
                        <a:cs typeface="Arial" panose="020B0604020202020204" pitchFamily="34" charset="0"/>
                      </a:endParaRPr>
                    </a:p>
                  </a:txBody>
                  <a:tcPr marL="68580" marR="68580" marT="0" marB="0" anchor="ctr"/>
                </a:tc>
                <a:tc hMerge="1">
                  <a:txBody>
                    <a:bodyPr/>
                    <a:lstStyle/>
                    <a:p>
                      <a:endParaRPr lang="es-CO"/>
                    </a:p>
                  </a:txBody>
                  <a:tcPr/>
                </a:tc>
                <a:tc>
                  <a:txBody>
                    <a:bodyPr/>
                    <a:lstStyle/>
                    <a:p>
                      <a:pPr algn="ctr">
                        <a:spcAft>
                          <a:spcPts val="0"/>
                        </a:spcAft>
                        <a:tabLst>
                          <a:tab pos="4780915" algn="l"/>
                        </a:tabLst>
                      </a:pPr>
                      <a:r>
                        <a:rPr lang="es-ES" sz="1800" dirty="0">
                          <a:solidFill>
                            <a:srgbClr val="1F1A34"/>
                          </a:solidFill>
                          <a:effectLst/>
                        </a:rPr>
                        <a:t>1.2– 2.0 gr/kg</a:t>
                      </a:r>
                      <a:endParaRPr lang="es-CO" sz="1800" dirty="0">
                        <a:solidFill>
                          <a:srgbClr val="1F1A34"/>
                        </a:solidFill>
                        <a:effectLst/>
                        <a:latin typeface="Arial" panose="020B0604020202020204" pitchFamily="34" charset="0"/>
                        <a:ea typeface="DengXian" panose="02010600030101010101" pitchFamily="2" charset="-122"/>
                        <a:cs typeface="Arial" panose="020B0604020202020204" pitchFamily="34" charset="0"/>
                      </a:endParaRPr>
                    </a:p>
                  </a:txBody>
                  <a:tcPr marL="68580" marR="68580" marT="0" marB="0" anchor="ctr"/>
                </a:tc>
                <a:extLst>
                  <a:ext uri="{0D108BD9-81ED-4DB2-BD59-A6C34878D82A}">
                    <a16:rowId xmlns:a16="http://schemas.microsoft.com/office/drawing/2014/main" val="1433925869"/>
                  </a:ext>
                </a:extLst>
              </a:tr>
              <a:tr h="486632">
                <a:tc gridSpan="2">
                  <a:txBody>
                    <a:bodyPr/>
                    <a:lstStyle/>
                    <a:p>
                      <a:pPr algn="just">
                        <a:spcAft>
                          <a:spcPts val="0"/>
                        </a:spcAft>
                        <a:tabLst>
                          <a:tab pos="4780915" algn="l"/>
                        </a:tabLst>
                      </a:pPr>
                      <a:r>
                        <a:rPr lang="es-ES" sz="1800" dirty="0">
                          <a:solidFill>
                            <a:srgbClr val="43425B"/>
                          </a:solidFill>
                          <a:effectLst/>
                        </a:rPr>
                        <a:t>Politrauma, Quemaduras mayores, sepsis, fistulas, heridas</a:t>
                      </a:r>
                      <a:endParaRPr lang="es-CO" sz="1800" dirty="0">
                        <a:solidFill>
                          <a:srgbClr val="43425B"/>
                        </a:solidFill>
                        <a:effectLst/>
                        <a:latin typeface="Arial" panose="020B0604020202020204" pitchFamily="34" charset="0"/>
                        <a:ea typeface="DengXian" panose="02010600030101010101" pitchFamily="2" charset="-122"/>
                        <a:cs typeface="Arial" panose="020B0604020202020204" pitchFamily="34" charset="0"/>
                      </a:endParaRPr>
                    </a:p>
                  </a:txBody>
                  <a:tcPr marL="68580" marR="68580" marT="0" marB="0" anchor="ctr">
                    <a:solidFill>
                      <a:srgbClr val="002060">
                        <a:alpha val="20000"/>
                      </a:srgbClr>
                    </a:solidFill>
                  </a:tcPr>
                </a:tc>
                <a:tc hMerge="1">
                  <a:txBody>
                    <a:bodyPr/>
                    <a:lstStyle/>
                    <a:p>
                      <a:endParaRPr lang="es-CO"/>
                    </a:p>
                  </a:txBody>
                  <a:tcPr/>
                </a:tc>
                <a:tc>
                  <a:txBody>
                    <a:bodyPr/>
                    <a:lstStyle/>
                    <a:p>
                      <a:pPr algn="ctr">
                        <a:spcAft>
                          <a:spcPts val="0"/>
                        </a:spcAft>
                        <a:tabLst>
                          <a:tab pos="4780915" algn="l"/>
                        </a:tabLst>
                      </a:pPr>
                      <a:r>
                        <a:rPr lang="es-ES" sz="1800" dirty="0">
                          <a:solidFill>
                            <a:srgbClr val="43425B"/>
                          </a:solidFill>
                          <a:effectLst/>
                        </a:rPr>
                        <a:t>1,5 – 2,5 gr/kg</a:t>
                      </a:r>
                      <a:endParaRPr lang="es-CO" sz="1800" dirty="0">
                        <a:solidFill>
                          <a:srgbClr val="43425B"/>
                        </a:solidFill>
                        <a:effectLst/>
                        <a:latin typeface="Arial" panose="020B0604020202020204" pitchFamily="34" charset="0"/>
                        <a:ea typeface="DengXian" panose="02010600030101010101" pitchFamily="2" charset="-122"/>
                        <a:cs typeface="Arial" panose="020B0604020202020204" pitchFamily="34" charset="0"/>
                      </a:endParaRPr>
                    </a:p>
                  </a:txBody>
                  <a:tcPr marL="68580" marR="68580" marT="0" marB="0" anchor="ctr">
                    <a:solidFill>
                      <a:srgbClr val="002060">
                        <a:alpha val="20000"/>
                      </a:srgbClr>
                    </a:solidFill>
                  </a:tcPr>
                </a:tc>
                <a:extLst>
                  <a:ext uri="{0D108BD9-81ED-4DB2-BD59-A6C34878D82A}">
                    <a16:rowId xmlns:a16="http://schemas.microsoft.com/office/drawing/2014/main" val="3100577756"/>
                  </a:ext>
                </a:extLst>
              </a:tr>
              <a:tr h="486632">
                <a:tc gridSpan="2">
                  <a:txBody>
                    <a:bodyPr/>
                    <a:lstStyle/>
                    <a:p>
                      <a:pPr algn="just">
                        <a:spcAft>
                          <a:spcPts val="0"/>
                        </a:spcAft>
                        <a:tabLst>
                          <a:tab pos="4780915" algn="l"/>
                        </a:tabLst>
                      </a:pPr>
                      <a:r>
                        <a:rPr lang="es-ES" sz="1800" dirty="0">
                          <a:solidFill>
                            <a:srgbClr val="1F1A34"/>
                          </a:solidFill>
                          <a:effectLst/>
                        </a:rPr>
                        <a:t>Obesidad I y II (IMC 30-40) critico</a:t>
                      </a:r>
                      <a:endParaRPr lang="es-CO" sz="1800" dirty="0">
                        <a:solidFill>
                          <a:srgbClr val="1F1A34"/>
                        </a:solidFill>
                        <a:effectLst/>
                        <a:latin typeface="Arial" panose="020B0604020202020204" pitchFamily="34" charset="0"/>
                        <a:ea typeface="DengXian" panose="02010600030101010101" pitchFamily="2" charset="-122"/>
                        <a:cs typeface="Arial" panose="020B0604020202020204" pitchFamily="34" charset="0"/>
                      </a:endParaRPr>
                    </a:p>
                  </a:txBody>
                  <a:tcPr marL="68580" marR="68580" marT="0" marB="0" anchor="ctr"/>
                </a:tc>
                <a:tc hMerge="1">
                  <a:txBody>
                    <a:bodyPr/>
                    <a:lstStyle/>
                    <a:p>
                      <a:endParaRPr lang="es-CO"/>
                    </a:p>
                  </a:txBody>
                  <a:tcPr/>
                </a:tc>
                <a:tc>
                  <a:txBody>
                    <a:bodyPr/>
                    <a:lstStyle/>
                    <a:p>
                      <a:pPr algn="ctr">
                        <a:spcAft>
                          <a:spcPts val="0"/>
                        </a:spcAft>
                        <a:tabLst>
                          <a:tab pos="4780915" algn="l"/>
                        </a:tabLst>
                      </a:pPr>
                      <a:r>
                        <a:rPr lang="es-ES" sz="1800" dirty="0">
                          <a:solidFill>
                            <a:srgbClr val="1F1A34"/>
                          </a:solidFill>
                          <a:effectLst/>
                        </a:rPr>
                        <a:t>2 – 2,5 gr/kg (peso ideal )</a:t>
                      </a:r>
                      <a:endParaRPr lang="es-CO" sz="1800" dirty="0">
                        <a:solidFill>
                          <a:srgbClr val="1F1A34"/>
                        </a:solidFill>
                        <a:effectLst/>
                        <a:latin typeface="Arial" panose="020B0604020202020204" pitchFamily="34" charset="0"/>
                        <a:ea typeface="DengXian" panose="02010600030101010101" pitchFamily="2" charset="-122"/>
                        <a:cs typeface="Arial" panose="020B0604020202020204" pitchFamily="34" charset="0"/>
                      </a:endParaRPr>
                    </a:p>
                  </a:txBody>
                  <a:tcPr marL="68580" marR="68580" marT="0" marB="0" anchor="ctr"/>
                </a:tc>
                <a:extLst>
                  <a:ext uri="{0D108BD9-81ED-4DB2-BD59-A6C34878D82A}">
                    <a16:rowId xmlns:a16="http://schemas.microsoft.com/office/drawing/2014/main" val="1009662907"/>
                  </a:ext>
                </a:extLst>
              </a:tr>
              <a:tr h="486632">
                <a:tc gridSpan="2">
                  <a:txBody>
                    <a:bodyPr/>
                    <a:lstStyle/>
                    <a:p>
                      <a:pPr algn="just">
                        <a:spcAft>
                          <a:spcPts val="0"/>
                        </a:spcAft>
                        <a:tabLst>
                          <a:tab pos="4780915" algn="l"/>
                        </a:tabLst>
                      </a:pPr>
                      <a:r>
                        <a:rPr lang="es-ES" sz="1800" dirty="0">
                          <a:solidFill>
                            <a:srgbClr val="43425B"/>
                          </a:solidFill>
                          <a:effectLst/>
                        </a:rPr>
                        <a:t>Obesidad mórbida &gt;40 critico</a:t>
                      </a:r>
                      <a:endParaRPr lang="es-CO" sz="1800" dirty="0">
                        <a:solidFill>
                          <a:srgbClr val="43425B"/>
                        </a:solidFill>
                        <a:effectLst/>
                        <a:latin typeface="Arial" panose="020B0604020202020204" pitchFamily="34" charset="0"/>
                        <a:ea typeface="DengXian" panose="02010600030101010101" pitchFamily="2" charset="-122"/>
                        <a:cs typeface="Arial" panose="020B0604020202020204" pitchFamily="34" charset="0"/>
                      </a:endParaRPr>
                    </a:p>
                  </a:txBody>
                  <a:tcPr marL="68580" marR="68580" marT="0" marB="0" anchor="ctr">
                    <a:solidFill>
                      <a:srgbClr val="002060">
                        <a:alpha val="20000"/>
                      </a:srgbClr>
                    </a:solidFill>
                  </a:tcPr>
                </a:tc>
                <a:tc hMerge="1">
                  <a:txBody>
                    <a:bodyPr/>
                    <a:lstStyle/>
                    <a:p>
                      <a:endParaRPr lang="es-CO"/>
                    </a:p>
                  </a:txBody>
                  <a:tcPr/>
                </a:tc>
                <a:tc>
                  <a:txBody>
                    <a:bodyPr/>
                    <a:lstStyle/>
                    <a:p>
                      <a:pPr algn="ctr">
                        <a:spcAft>
                          <a:spcPts val="0"/>
                        </a:spcAft>
                        <a:tabLst>
                          <a:tab pos="4780915" algn="l"/>
                        </a:tabLst>
                      </a:pPr>
                      <a:r>
                        <a:rPr lang="es-ES" sz="1800" dirty="0">
                          <a:solidFill>
                            <a:srgbClr val="43425B"/>
                          </a:solidFill>
                          <a:effectLst/>
                        </a:rPr>
                        <a:t>&gt; 2,5 gr/kg ( peso ideal)</a:t>
                      </a:r>
                      <a:endParaRPr lang="es-CO" sz="1800" dirty="0">
                        <a:solidFill>
                          <a:srgbClr val="43425B"/>
                        </a:solidFill>
                        <a:effectLst/>
                        <a:latin typeface="Arial" panose="020B0604020202020204" pitchFamily="34" charset="0"/>
                        <a:ea typeface="DengXian" panose="02010600030101010101" pitchFamily="2" charset="-122"/>
                        <a:cs typeface="Arial" panose="020B0604020202020204" pitchFamily="34" charset="0"/>
                      </a:endParaRPr>
                    </a:p>
                  </a:txBody>
                  <a:tcPr marL="68580" marR="68580" marT="0" marB="0" anchor="ctr">
                    <a:solidFill>
                      <a:srgbClr val="002060">
                        <a:alpha val="20000"/>
                      </a:srgbClr>
                    </a:solidFill>
                  </a:tcPr>
                </a:tc>
                <a:extLst>
                  <a:ext uri="{0D108BD9-81ED-4DB2-BD59-A6C34878D82A}">
                    <a16:rowId xmlns:a16="http://schemas.microsoft.com/office/drawing/2014/main" val="895551561"/>
                  </a:ext>
                </a:extLst>
              </a:tr>
              <a:tr h="549248">
                <a:tc rowSpan="2">
                  <a:txBody>
                    <a:bodyPr/>
                    <a:lstStyle/>
                    <a:p>
                      <a:pPr marL="0" marR="0" lvl="0" indent="0" algn="just" defTabSz="914400" rtl="0" eaLnBrk="1" fontAlgn="auto" latinLnBrk="0" hangingPunct="1">
                        <a:lnSpc>
                          <a:spcPct val="100000"/>
                        </a:lnSpc>
                        <a:spcBef>
                          <a:spcPts val="0"/>
                        </a:spcBef>
                        <a:spcAft>
                          <a:spcPts val="0"/>
                        </a:spcAft>
                        <a:buClrTx/>
                        <a:buSzTx/>
                        <a:buFontTx/>
                        <a:buNone/>
                        <a:tabLst>
                          <a:tab pos="4780915" algn="l"/>
                        </a:tabLst>
                        <a:defRPr/>
                      </a:pPr>
                      <a:r>
                        <a:rPr lang="es-CO" sz="1800" dirty="0">
                          <a:solidFill>
                            <a:srgbClr val="1F1A34"/>
                          </a:solidFill>
                          <a:effectLst/>
                        </a:rPr>
                        <a:t>Enfermedad renal aguda </a:t>
                      </a:r>
                      <a:endParaRPr lang="es-CO" sz="1800" dirty="0">
                        <a:solidFill>
                          <a:srgbClr val="1F1A34"/>
                        </a:solidFill>
                        <a:effectLst/>
                        <a:latin typeface="Arial" panose="020B0604020202020204" pitchFamily="34" charset="0"/>
                        <a:ea typeface="DengXian" panose="02010600030101010101" pitchFamily="2" charset="-122"/>
                        <a:cs typeface="Arial" panose="020B0604020202020204" pitchFamily="34" charset="0"/>
                      </a:endParaRPr>
                    </a:p>
                  </a:txBody>
                  <a:tcPr marL="68580" marR="68580" marT="0" marB="0" anchor="ctr"/>
                </a:tc>
                <a:tc>
                  <a:txBody>
                    <a:bodyPr/>
                    <a:lstStyle/>
                    <a:p>
                      <a:pPr algn="just">
                        <a:spcAft>
                          <a:spcPts val="0"/>
                        </a:spcAft>
                        <a:tabLst>
                          <a:tab pos="4780915" algn="l"/>
                        </a:tabLst>
                      </a:pPr>
                      <a:r>
                        <a:rPr lang="es-CO" sz="1800" dirty="0">
                          <a:solidFill>
                            <a:srgbClr val="1F1A34"/>
                          </a:solidFill>
                          <a:effectLst/>
                        </a:rPr>
                        <a:t>sin TRR</a:t>
                      </a:r>
                      <a:endParaRPr lang="es-CO" sz="1800" b="1" dirty="0">
                        <a:solidFill>
                          <a:srgbClr val="1F1A34"/>
                        </a:solidFill>
                        <a:effectLst/>
                        <a:latin typeface="Arial" panose="020B0604020202020204" pitchFamily="34" charset="0"/>
                        <a:ea typeface="DengXian" panose="02010600030101010101" pitchFamily="2" charset="-122"/>
                        <a:cs typeface="Arial" panose="020B0604020202020204" pitchFamily="34" charset="0"/>
                      </a:endParaRPr>
                    </a:p>
                  </a:txBody>
                  <a:tcPr marL="68580" marR="6858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tab pos="4780915" algn="l"/>
                        </a:tabLst>
                        <a:defRPr/>
                      </a:pPr>
                      <a:r>
                        <a:rPr lang="es-CO" sz="1800" dirty="0">
                          <a:solidFill>
                            <a:srgbClr val="1F1A34"/>
                          </a:solidFill>
                          <a:effectLst/>
                        </a:rPr>
                        <a:t>1.2 – 1.5 gr/kg de peso</a:t>
                      </a:r>
                      <a:endParaRPr lang="es-CO" sz="1800" dirty="0">
                        <a:solidFill>
                          <a:srgbClr val="1F1A34"/>
                        </a:solidFill>
                        <a:effectLst/>
                        <a:latin typeface="Arial" panose="020B0604020202020204" pitchFamily="34" charset="0"/>
                        <a:ea typeface="DengXian" panose="02010600030101010101" pitchFamily="2" charset="-122"/>
                        <a:cs typeface="Arial" panose="020B0604020202020204" pitchFamily="34" charset="0"/>
                      </a:endParaRPr>
                    </a:p>
                  </a:txBody>
                  <a:tcPr marL="68580" marR="68580" marT="0" marB="0" anchor="ctr"/>
                </a:tc>
                <a:extLst>
                  <a:ext uri="{0D108BD9-81ED-4DB2-BD59-A6C34878D82A}">
                    <a16:rowId xmlns:a16="http://schemas.microsoft.com/office/drawing/2014/main" val="3778320598"/>
                  </a:ext>
                </a:extLst>
              </a:tr>
              <a:tr h="443490">
                <a:tc vMerge="1">
                  <a:txBody>
                    <a:bodyPr/>
                    <a:lstStyle/>
                    <a:p>
                      <a:pPr algn="just">
                        <a:spcAft>
                          <a:spcPts val="0"/>
                        </a:spcAft>
                        <a:tabLst>
                          <a:tab pos="4780915" algn="l"/>
                        </a:tabLst>
                      </a:pPr>
                      <a:endParaRPr lang="es-CO" sz="2000" dirty="0">
                        <a:effectLst/>
                        <a:latin typeface="Arial" panose="020B0604020202020204" pitchFamily="34" charset="0"/>
                        <a:ea typeface="DengXian" panose="02010600030101010101" pitchFamily="2" charset="-122"/>
                        <a:cs typeface="Arial" panose="020B0604020202020204" pitchFamily="34" charset="0"/>
                      </a:endParaRPr>
                    </a:p>
                  </a:txBody>
                  <a:tcPr marL="68580" marR="68580" marT="0" marB="0" anchor="ctr"/>
                </a:tc>
                <a:tc>
                  <a:txBody>
                    <a:bodyPr/>
                    <a:lstStyle/>
                    <a:p>
                      <a:pPr algn="just">
                        <a:spcAft>
                          <a:spcPts val="0"/>
                        </a:spcAft>
                        <a:tabLst>
                          <a:tab pos="4780915" algn="l"/>
                        </a:tabLst>
                      </a:pPr>
                      <a:r>
                        <a:rPr lang="es-ES" sz="1800" dirty="0">
                          <a:solidFill>
                            <a:srgbClr val="43425B"/>
                          </a:solidFill>
                          <a:effectLst/>
                        </a:rPr>
                        <a:t>Con TRR</a:t>
                      </a:r>
                      <a:endParaRPr lang="es-CO" sz="1800" b="1" dirty="0">
                        <a:solidFill>
                          <a:srgbClr val="43425B"/>
                        </a:solidFill>
                        <a:effectLst/>
                        <a:latin typeface="Arial" panose="020B0604020202020204" pitchFamily="34" charset="0"/>
                        <a:ea typeface="DengXian" panose="02010600030101010101" pitchFamily="2" charset="-122"/>
                        <a:cs typeface="Arial" panose="020B0604020202020204" pitchFamily="34" charset="0"/>
                      </a:endParaRPr>
                    </a:p>
                  </a:txBody>
                  <a:tcPr marL="68580" marR="68580" marT="0" marB="0" anchor="ctr">
                    <a:solidFill>
                      <a:srgbClr val="002060">
                        <a:alpha val="20000"/>
                      </a:srgbClr>
                    </a:solidFill>
                  </a:tcPr>
                </a:tc>
                <a:tc>
                  <a:txBody>
                    <a:bodyPr/>
                    <a:lstStyle/>
                    <a:p>
                      <a:pPr algn="ctr">
                        <a:spcAft>
                          <a:spcPts val="0"/>
                        </a:spcAft>
                        <a:tabLst>
                          <a:tab pos="4780915" algn="l"/>
                        </a:tabLst>
                      </a:pPr>
                      <a:r>
                        <a:rPr lang="es-ES" sz="1800" dirty="0">
                          <a:solidFill>
                            <a:srgbClr val="43425B"/>
                          </a:solidFill>
                          <a:effectLst/>
                        </a:rPr>
                        <a:t>1.7 - 2.5 gr/kg</a:t>
                      </a:r>
                      <a:endParaRPr lang="es-CO" sz="1800" dirty="0">
                        <a:solidFill>
                          <a:srgbClr val="43425B"/>
                        </a:solidFill>
                        <a:effectLst/>
                        <a:latin typeface="Arial" panose="020B0604020202020204" pitchFamily="34" charset="0"/>
                        <a:ea typeface="DengXian" panose="02010600030101010101" pitchFamily="2" charset="-122"/>
                        <a:cs typeface="Arial" panose="020B0604020202020204" pitchFamily="34" charset="0"/>
                      </a:endParaRPr>
                    </a:p>
                  </a:txBody>
                  <a:tcPr marL="68580" marR="68580" marT="0" marB="0" anchor="ctr">
                    <a:solidFill>
                      <a:srgbClr val="002060">
                        <a:alpha val="20000"/>
                      </a:srgbClr>
                    </a:solidFill>
                  </a:tcPr>
                </a:tc>
                <a:extLst>
                  <a:ext uri="{0D108BD9-81ED-4DB2-BD59-A6C34878D82A}">
                    <a16:rowId xmlns:a16="http://schemas.microsoft.com/office/drawing/2014/main" val="1972595540"/>
                  </a:ext>
                </a:extLst>
              </a:tr>
            </a:tbl>
          </a:graphicData>
        </a:graphic>
      </p:graphicFrame>
      <p:sp>
        <p:nvSpPr>
          <p:cNvPr id="6" name="Rectángulo 5">
            <a:extLst>
              <a:ext uri="{FF2B5EF4-FFF2-40B4-BE49-F238E27FC236}">
                <a16:creationId xmlns:a16="http://schemas.microsoft.com/office/drawing/2014/main" id="{9C22BCEB-9C6D-D04C-9C40-5F89B1A3CDB2}"/>
              </a:ext>
            </a:extLst>
          </p:cNvPr>
          <p:cNvSpPr/>
          <p:nvPr/>
        </p:nvSpPr>
        <p:spPr>
          <a:xfrm>
            <a:off x="591777" y="5976908"/>
            <a:ext cx="3491661" cy="400110"/>
          </a:xfrm>
          <a:prstGeom prst="rect">
            <a:avLst/>
          </a:prstGeom>
        </p:spPr>
        <p:txBody>
          <a:bodyPr wrap="none">
            <a:spAutoFit/>
          </a:bodyPr>
          <a:lstStyle/>
          <a:p>
            <a:r>
              <a:rPr lang="es-CO" sz="1000" b="1" i="1" dirty="0">
                <a:solidFill>
                  <a:schemeClr val="bg2">
                    <a:lumMod val="50000"/>
                  </a:schemeClr>
                </a:solidFill>
                <a:latin typeface="Arial" panose="020B0604020202020204" pitchFamily="34" charset="0"/>
                <a:cs typeface="Arial" panose="020B0604020202020204" pitchFamily="34" charset="0"/>
              </a:rPr>
              <a:t>Mc Clave. S.  Et al. JPEN . feb 2016: </a:t>
            </a:r>
            <a:r>
              <a:rPr lang="en" sz="1000" b="1" i="1" dirty="0">
                <a:solidFill>
                  <a:schemeClr val="bg2">
                    <a:lumMod val="50000"/>
                  </a:schemeClr>
                </a:solidFill>
                <a:latin typeface="Arial" panose="020B0604020202020204" pitchFamily="34" charset="0"/>
                <a:cs typeface="Arial" panose="020B0604020202020204" pitchFamily="34" charset="0"/>
              </a:rPr>
              <a:t>40 (2); 159–211  </a:t>
            </a:r>
          </a:p>
          <a:p>
            <a:r>
              <a:rPr lang="es-CO" sz="1000" b="1" i="1" dirty="0">
                <a:solidFill>
                  <a:schemeClr val="bg2">
                    <a:lumMod val="50000"/>
                  </a:schemeClr>
                </a:solidFill>
                <a:latin typeface="Arial" panose="020B0604020202020204" pitchFamily="34" charset="0"/>
                <a:cs typeface="Arial" panose="020B0604020202020204" pitchFamily="34" charset="0"/>
              </a:rPr>
              <a:t>Volkert D. et al.  Clin Nutrition . 2019 Feb; 38(1): 10-47</a:t>
            </a:r>
            <a:r>
              <a:rPr lang="en" sz="1000" b="1" i="1" dirty="0">
                <a:solidFill>
                  <a:schemeClr val="bg2">
                    <a:lumMod val="50000"/>
                  </a:schemeClr>
                </a:solidFill>
                <a:latin typeface="Arial" panose="020B0604020202020204" pitchFamily="34" charset="0"/>
                <a:cs typeface="Arial" panose="020B0604020202020204" pitchFamily="34" charset="0"/>
              </a:rPr>
              <a:t>  </a:t>
            </a:r>
          </a:p>
        </p:txBody>
      </p:sp>
      <p:sp>
        <p:nvSpPr>
          <p:cNvPr id="85" name="Título 3">
            <a:extLst>
              <a:ext uri="{FF2B5EF4-FFF2-40B4-BE49-F238E27FC236}">
                <a16:creationId xmlns:a16="http://schemas.microsoft.com/office/drawing/2014/main" id="{A2349DA5-B891-8447-ACCE-B2CD20802AF4}"/>
              </a:ext>
            </a:extLst>
          </p:cNvPr>
          <p:cNvSpPr txBox="1">
            <a:spLocks/>
          </p:cNvSpPr>
          <p:nvPr/>
        </p:nvSpPr>
        <p:spPr>
          <a:xfrm>
            <a:off x="2524973" y="417096"/>
            <a:ext cx="6969522" cy="949253"/>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pPr algn="ctr"/>
            <a:r>
              <a:rPr lang="es-ES" sz="3500" b="1" dirty="0">
                <a:solidFill>
                  <a:srgbClr val="1F1A34"/>
                </a:solidFill>
                <a:latin typeface="Arial" pitchFamily="34" charset="0"/>
                <a:cs typeface="Arial" pitchFamily="34" charset="0"/>
              </a:rPr>
              <a:t>Requerimientos de proteínas en paciente crítico</a:t>
            </a:r>
          </a:p>
        </p:txBody>
      </p:sp>
      <p:sp>
        <p:nvSpPr>
          <p:cNvPr id="87" name="CuadroTexto 86">
            <a:extLst>
              <a:ext uri="{FF2B5EF4-FFF2-40B4-BE49-F238E27FC236}">
                <a16:creationId xmlns:a16="http://schemas.microsoft.com/office/drawing/2014/main" id="{932E8834-DA0E-6C46-8EE7-8DF9F2E78967}"/>
              </a:ext>
            </a:extLst>
          </p:cNvPr>
          <p:cNvSpPr txBox="1"/>
          <p:nvPr/>
        </p:nvSpPr>
        <p:spPr>
          <a:xfrm>
            <a:off x="591777" y="5266076"/>
            <a:ext cx="2441117" cy="276999"/>
          </a:xfrm>
          <a:prstGeom prst="rect">
            <a:avLst/>
          </a:prstGeom>
          <a:noFill/>
        </p:spPr>
        <p:txBody>
          <a:bodyPr wrap="none" rtlCol="0">
            <a:spAutoFit/>
          </a:bodyPr>
          <a:lstStyle/>
          <a:p>
            <a:r>
              <a:rPr lang="es-CO" sz="1200" dirty="0">
                <a:solidFill>
                  <a:srgbClr val="1F1A34"/>
                </a:solidFill>
              </a:rPr>
              <a:t>TRR: Terapia de reemplazo renal</a:t>
            </a:r>
          </a:p>
        </p:txBody>
      </p:sp>
    </p:spTree>
    <p:extLst>
      <p:ext uri="{BB962C8B-B14F-4D97-AF65-F5344CB8AC3E}">
        <p14:creationId xmlns:p14="http://schemas.microsoft.com/office/powerpoint/2010/main" val="35271813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a:extLst>
              <a:ext uri="{FF2B5EF4-FFF2-40B4-BE49-F238E27FC236}">
                <a16:creationId xmlns:a16="http://schemas.microsoft.com/office/drawing/2014/main" id="{24843E18-92B2-6E4D-B24F-39A205DFD3AA}"/>
              </a:ext>
            </a:extLst>
          </p:cNvPr>
          <p:cNvSpPr/>
          <p:nvPr/>
        </p:nvSpPr>
        <p:spPr>
          <a:xfrm>
            <a:off x="1133981" y="6056806"/>
            <a:ext cx="4865559" cy="400110"/>
          </a:xfrm>
          <a:prstGeom prst="rect">
            <a:avLst/>
          </a:prstGeom>
        </p:spPr>
        <p:txBody>
          <a:bodyPr wrap="square">
            <a:spAutoFit/>
          </a:bodyPr>
          <a:lstStyle/>
          <a:p>
            <a:r>
              <a:rPr lang="es-CO" sz="1000" b="1" i="1" dirty="0">
                <a:solidFill>
                  <a:schemeClr val="bg2">
                    <a:lumMod val="50000"/>
                  </a:schemeClr>
                </a:solidFill>
                <a:latin typeface="Arial" panose="020B0604020202020204" pitchFamily="34" charset="0"/>
                <a:cs typeface="Arial" panose="020B0604020202020204" pitchFamily="34" charset="0"/>
              </a:rPr>
              <a:t>Fuente: FAO. Carbohydrates in Human Nutrition. Report of a Joint FAO/WHO Expert Consultation. Rome: FAO, 1997. Food and Nutrition. Paper 66. </a:t>
            </a:r>
            <a:endParaRPr lang="es-CO" sz="1000" b="1" dirty="0">
              <a:solidFill>
                <a:schemeClr val="bg2">
                  <a:lumMod val="50000"/>
                </a:schemeClr>
              </a:solidFill>
              <a:latin typeface="Arial" panose="020B0604020202020204" pitchFamily="34" charset="0"/>
              <a:cs typeface="Arial" panose="020B0604020202020204" pitchFamily="34" charset="0"/>
            </a:endParaRPr>
          </a:p>
        </p:txBody>
      </p:sp>
      <p:grpSp>
        <p:nvGrpSpPr>
          <p:cNvPr id="27" name="Grupo 26">
            <a:extLst>
              <a:ext uri="{FF2B5EF4-FFF2-40B4-BE49-F238E27FC236}">
                <a16:creationId xmlns:a16="http://schemas.microsoft.com/office/drawing/2014/main" id="{685F724E-8228-FE49-992F-893F35915B49}"/>
              </a:ext>
            </a:extLst>
          </p:cNvPr>
          <p:cNvGrpSpPr/>
          <p:nvPr/>
        </p:nvGrpSpPr>
        <p:grpSpPr>
          <a:xfrm>
            <a:off x="7030757" y="1476941"/>
            <a:ext cx="4351365" cy="4399217"/>
            <a:chOff x="7019819" y="1877503"/>
            <a:chExt cx="4351365" cy="4399217"/>
          </a:xfrm>
        </p:grpSpPr>
        <p:sp>
          <p:nvSpPr>
            <p:cNvPr id="13" name="CuadroTexto 12">
              <a:extLst>
                <a:ext uri="{FF2B5EF4-FFF2-40B4-BE49-F238E27FC236}">
                  <a16:creationId xmlns:a16="http://schemas.microsoft.com/office/drawing/2014/main" id="{4A79EADB-21CD-B64D-A99C-F51147E28527}"/>
                </a:ext>
              </a:extLst>
            </p:cNvPr>
            <p:cNvSpPr txBox="1"/>
            <p:nvPr/>
          </p:nvSpPr>
          <p:spPr>
            <a:xfrm>
              <a:off x="7053163" y="2125701"/>
              <a:ext cx="1287532" cy="923330"/>
            </a:xfrm>
            <a:prstGeom prst="rect">
              <a:avLst/>
            </a:prstGeom>
            <a:noFill/>
          </p:spPr>
          <p:txBody>
            <a:bodyPr wrap="square" rtlCol="0">
              <a:spAutoFit/>
            </a:bodyPr>
            <a:lstStyle>
              <a:defPPr>
                <a:defRPr lang="es-CO"/>
              </a:defPPr>
              <a:lvl1pPr algn="ctr">
                <a:defRPr b="1">
                  <a:solidFill>
                    <a:schemeClr val="bg1"/>
                  </a:solidFill>
                </a:defRPr>
              </a:lvl1pPr>
            </a:lstStyle>
            <a:p>
              <a:r>
                <a:rPr lang="es-ES_tradnl" dirty="0"/>
                <a:t>20 – 35 %</a:t>
              </a:r>
            </a:p>
            <a:p>
              <a:r>
                <a:rPr lang="es-ES_tradnl" dirty="0"/>
                <a:t>Calorías totales </a:t>
              </a:r>
            </a:p>
          </p:txBody>
        </p:sp>
        <p:sp>
          <p:nvSpPr>
            <p:cNvPr id="20" name="CuadroTexto 19">
              <a:extLst>
                <a:ext uri="{FF2B5EF4-FFF2-40B4-BE49-F238E27FC236}">
                  <a16:creationId xmlns:a16="http://schemas.microsoft.com/office/drawing/2014/main" id="{B7B73F40-C562-804A-8E67-DE9947D5A612}"/>
                </a:ext>
              </a:extLst>
            </p:cNvPr>
            <p:cNvSpPr txBox="1"/>
            <p:nvPr/>
          </p:nvSpPr>
          <p:spPr>
            <a:xfrm>
              <a:off x="9829798" y="1877503"/>
              <a:ext cx="1541386" cy="1384995"/>
            </a:xfrm>
            <a:prstGeom prst="rect">
              <a:avLst/>
            </a:prstGeom>
            <a:noFill/>
          </p:spPr>
          <p:txBody>
            <a:bodyPr wrap="square" rtlCol="0">
              <a:spAutoFit/>
            </a:bodyPr>
            <a:lstStyle>
              <a:defPPr>
                <a:defRPr lang="es-CO"/>
              </a:defPPr>
              <a:lvl1pPr algn="ctr">
                <a:defRPr b="1">
                  <a:solidFill>
                    <a:schemeClr val="bg1"/>
                  </a:solidFill>
                </a:defRPr>
              </a:lvl1pPr>
            </a:lstStyle>
            <a:p>
              <a:r>
                <a:rPr lang="es-ES_tradnl" sz="1400" dirty="0">
                  <a:latin typeface="Arial" panose="020B0604020202020204" pitchFamily="34" charset="0"/>
                  <a:cs typeface="Arial" panose="020B0604020202020204" pitchFamily="34" charset="0"/>
                </a:rPr>
                <a:t>Saturados </a:t>
              </a:r>
            </a:p>
            <a:p>
              <a:r>
                <a:rPr lang="es-CO" sz="1400" dirty="0">
                  <a:latin typeface="Arial" panose="020B0604020202020204" pitchFamily="34" charset="0"/>
                  <a:cs typeface="Arial" panose="020B0604020202020204" pitchFamily="34" charset="0"/>
                </a:rPr>
                <a:t>7-10%</a:t>
              </a:r>
            </a:p>
            <a:p>
              <a:r>
                <a:rPr lang="es-CO" sz="1400" dirty="0">
                  <a:latin typeface="Arial" panose="020B0604020202020204" pitchFamily="34" charset="0"/>
                  <a:cs typeface="Arial" panose="020B0604020202020204" pitchFamily="34" charset="0"/>
                </a:rPr>
                <a:t>Poliinsaturado 6-11%</a:t>
              </a:r>
            </a:p>
            <a:p>
              <a:r>
                <a:rPr lang="es-CO" sz="1400" dirty="0">
                  <a:latin typeface="Arial" panose="020B0604020202020204" pitchFamily="34" charset="0"/>
                  <a:cs typeface="Arial" panose="020B0604020202020204" pitchFamily="34" charset="0"/>
                </a:rPr>
                <a:t>Monosaturados</a:t>
              </a:r>
            </a:p>
            <a:p>
              <a:r>
                <a:rPr lang="es-CO" sz="1400" dirty="0">
                  <a:latin typeface="Arial" panose="020B0604020202020204" pitchFamily="34" charset="0"/>
                  <a:cs typeface="Arial" panose="020B0604020202020204" pitchFamily="34" charset="0"/>
                </a:rPr>
                <a:t>10-15%</a:t>
              </a:r>
            </a:p>
          </p:txBody>
        </p:sp>
        <p:sp>
          <p:nvSpPr>
            <p:cNvPr id="22" name="CuadroTexto 21">
              <a:extLst>
                <a:ext uri="{FF2B5EF4-FFF2-40B4-BE49-F238E27FC236}">
                  <a16:creationId xmlns:a16="http://schemas.microsoft.com/office/drawing/2014/main" id="{F5F867C9-235A-9840-BD05-3F6F884378AC}"/>
                </a:ext>
              </a:extLst>
            </p:cNvPr>
            <p:cNvSpPr txBox="1"/>
            <p:nvPr/>
          </p:nvSpPr>
          <p:spPr>
            <a:xfrm>
              <a:off x="7019819" y="4753226"/>
              <a:ext cx="1287532" cy="1523494"/>
            </a:xfrm>
            <a:prstGeom prst="rect">
              <a:avLst/>
            </a:prstGeom>
            <a:noFill/>
          </p:spPr>
          <p:txBody>
            <a:bodyPr wrap="square" rtlCol="0">
              <a:spAutoFit/>
            </a:bodyPr>
            <a:lstStyle>
              <a:defPPr>
                <a:defRPr lang="es-CO"/>
              </a:defPPr>
              <a:lvl1pPr algn="ctr">
                <a:defRPr b="1">
                  <a:solidFill>
                    <a:schemeClr val="bg1"/>
                  </a:solidFill>
                </a:defRPr>
              </a:lvl1pPr>
            </a:lstStyle>
            <a:p>
              <a:r>
                <a:rPr lang="es-ES_tradnl" dirty="0"/>
                <a:t>Omega 6</a:t>
              </a:r>
            </a:p>
            <a:p>
              <a:r>
                <a:rPr lang="es-CO" dirty="0">
                  <a:latin typeface="Arial" panose="020B0604020202020204" pitchFamily="34" charset="0"/>
                  <a:cs typeface="Arial" panose="020B0604020202020204" pitchFamily="34" charset="0"/>
                </a:rPr>
                <a:t>&lt; 7-8%</a:t>
              </a:r>
            </a:p>
            <a:p>
              <a:r>
                <a:rPr lang="es-CO" dirty="0">
                  <a:latin typeface="Arial" panose="020B0604020202020204" pitchFamily="34" charset="0"/>
                  <a:cs typeface="Arial" panose="020B0604020202020204" pitchFamily="34" charset="0"/>
                </a:rPr>
                <a:t>Omega 3 0.250-3 gr/d</a:t>
              </a:r>
            </a:p>
          </p:txBody>
        </p:sp>
        <p:sp>
          <p:nvSpPr>
            <p:cNvPr id="23" name="CuadroTexto 22">
              <a:extLst>
                <a:ext uri="{FF2B5EF4-FFF2-40B4-BE49-F238E27FC236}">
                  <a16:creationId xmlns:a16="http://schemas.microsoft.com/office/drawing/2014/main" id="{F2107E64-22A9-D840-94CF-E4D7F741D1E4}"/>
                </a:ext>
              </a:extLst>
            </p:cNvPr>
            <p:cNvSpPr txBox="1"/>
            <p:nvPr/>
          </p:nvSpPr>
          <p:spPr>
            <a:xfrm>
              <a:off x="9829798" y="5022997"/>
              <a:ext cx="1541386" cy="1077218"/>
            </a:xfrm>
            <a:prstGeom prst="rect">
              <a:avLst/>
            </a:prstGeom>
            <a:noFill/>
          </p:spPr>
          <p:txBody>
            <a:bodyPr wrap="square" rtlCol="0">
              <a:spAutoFit/>
            </a:bodyPr>
            <a:lstStyle>
              <a:defPPr>
                <a:defRPr lang="es-CO"/>
              </a:defPPr>
              <a:lvl1pPr algn="ctr">
                <a:defRPr b="1">
                  <a:solidFill>
                    <a:schemeClr val="bg1"/>
                  </a:solidFill>
                </a:defRPr>
              </a:lvl1pPr>
            </a:lstStyle>
            <a:p>
              <a:r>
                <a:rPr lang="es-ES_tradnl" dirty="0">
                  <a:latin typeface="Arial" panose="020B0604020202020204" pitchFamily="34" charset="0"/>
                  <a:cs typeface="Arial" panose="020B0604020202020204" pitchFamily="34" charset="0"/>
                </a:rPr>
                <a:t>Ac grasos esenciales</a:t>
              </a:r>
            </a:p>
            <a:p>
              <a:r>
                <a:rPr lang="es-CO" sz="1400" dirty="0">
                  <a:latin typeface="Arial" panose="020B0604020202020204" pitchFamily="34" charset="0"/>
                  <a:cs typeface="Arial" panose="020B0604020202020204" pitchFamily="34" charset="0"/>
                </a:rPr>
                <a:t>linolénico: 0.5%</a:t>
              </a:r>
            </a:p>
            <a:p>
              <a:r>
                <a:rPr lang="es-CO" sz="1400" dirty="0">
                  <a:latin typeface="Arial" panose="020B0604020202020204" pitchFamily="34" charset="0"/>
                  <a:cs typeface="Arial" panose="020B0604020202020204" pitchFamily="34" charset="0"/>
                </a:rPr>
                <a:t>Linoleico: 2.5%</a:t>
              </a:r>
            </a:p>
          </p:txBody>
        </p:sp>
      </p:grpSp>
      <p:sp>
        <p:nvSpPr>
          <p:cNvPr id="25" name="Título 1">
            <a:extLst>
              <a:ext uri="{FF2B5EF4-FFF2-40B4-BE49-F238E27FC236}">
                <a16:creationId xmlns:a16="http://schemas.microsoft.com/office/drawing/2014/main" id="{93B349C6-768C-5D41-ADE3-5C43F1F06496}"/>
              </a:ext>
            </a:extLst>
          </p:cNvPr>
          <p:cNvSpPr txBox="1">
            <a:spLocks/>
          </p:cNvSpPr>
          <p:nvPr/>
        </p:nvSpPr>
        <p:spPr>
          <a:xfrm>
            <a:off x="2457707" y="375786"/>
            <a:ext cx="6819898" cy="72117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pPr algn="ctr"/>
            <a:r>
              <a:rPr lang="es-ES_tradnl" b="1" dirty="0">
                <a:solidFill>
                  <a:srgbClr val="1F1A34"/>
                </a:solidFill>
                <a:latin typeface="Arial" panose="020B0604020202020204" pitchFamily="34" charset="0"/>
                <a:cs typeface="Arial" panose="020B0604020202020204" pitchFamily="34" charset="0"/>
              </a:rPr>
              <a:t>Requerimiento de carbohidratos y ácidos grasos </a:t>
            </a:r>
          </a:p>
        </p:txBody>
      </p:sp>
      <p:pic>
        <p:nvPicPr>
          <p:cNvPr id="14" name="Imagen 13">
            <a:extLst>
              <a:ext uri="{FF2B5EF4-FFF2-40B4-BE49-F238E27FC236}">
                <a16:creationId xmlns:a16="http://schemas.microsoft.com/office/drawing/2014/main" id="{227351AF-B05C-3847-8E96-BA34E9A484D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5950" y="907919"/>
            <a:ext cx="5448300" cy="5791200"/>
          </a:xfrm>
          <a:prstGeom prst="rect">
            <a:avLst/>
          </a:prstGeom>
        </p:spPr>
      </p:pic>
      <p:pic>
        <p:nvPicPr>
          <p:cNvPr id="15" name="Imagen 14">
            <a:extLst>
              <a:ext uri="{FF2B5EF4-FFF2-40B4-BE49-F238E27FC236}">
                <a16:creationId xmlns:a16="http://schemas.microsoft.com/office/drawing/2014/main" id="{644E39CD-A0E4-4148-8B1E-67CF2CF756C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44153" y="907919"/>
            <a:ext cx="5448300" cy="5791200"/>
          </a:xfrm>
          <a:prstGeom prst="rect">
            <a:avLst/>
          </a:prstGeom>
        </p:spPr>
      </p:pic>
    </p:spTree>
    <p:extLst>
      <p:ext uri="{BB962C8B-B14F-4D97-AF65-F5344CB8AC3E}">
        <p14:creationId xmlns:p14="http://schemas.microsoft.com/office/powerpoint/2010/main" val="9335971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Grupo 26">
            <a:extLst>
              <a:ext uri="{FF2B5EF4-FFF2-40B4-BE49-F238E27FC236}">
                <a16:creationId xmlns:a16="http://schemas.microsoft.com/office/drawing/2014/main" id="{685F724E-8228-FE49-992F-893F35915B49}"/>
              </a:ext>
            </a:extLst>
          </p:cNvPr>
          <p:cNvGrpSpPr/>
          <p:nvPr/>
        </p:nvGrpSpPr>
        <p:grpSpPr>
          <a:xfrm>
            <a:off x="7030757" y="1476941"/>
            <a:ext cx="4351365" cy="4399217"/>
            <a:chOff x="7019819" y="1877503"/>
            <a:chExt cx="4351365" cy="4399217"/>
          </a:xfrm>
        </p:grpSpPr>
        <p:sp>
          <p:nvSpPr>
            <p:cNvPr id="13" name="CuadroTexto 12">
              <a:extLst>
                <a:ext uri="{FF2B5EF4-FFF2-40B4-BE49-F238E27FC236}">
                  <a16:creationId xmlns:a16="http://schemas.microsoft.com/office/drawing/2014/main" id="{4A79EADB-21CD-B64D-A99C-F51147E28527}"/>
                </a:ext>
              </a:extLst>
            </p:cNvPr>
            <p:cNvSpPr txBox="1"/>
            <p:nvPr/>
          </p:nvSpPr>
          <p:spPr>
            <a:xfrm>
              <a:off x="7053163" y="2125701"/>
              <a:ext cx="1287532" cy="923330"/>
            </a:xfrm>
            <a:prstGeom prst="rect">
              <a:avLst/>
            </a:prstGeom>
            <a:noFill/>
          </p:spPr>
          <p:txBody>
            <a:bodyPr wrap="square" rtlCol="0">
              <a:spAutoFit/>
            </a:bodyPr>
            <a:lstStyle>
              <a:defPPr>
                <a:defRPr lang="es-CO"/>
              </a:defPPr>
              <a:lvl1pPr algn="ctr">
                <a:defRPr b="1">
                  <a:solidFill>
                    <a:schemeClr val="bg1"/>
                  </a:solidFill>
                </a:defRPr>
              </a:lvl1pPr>
            </a:lstStyle>
            <a:p>
              <a:r>
                <a:rPr lang="es-ES_tradnl" dirty="0"/>
                <a:t>20 – 35 %</a:t>
              </a:r>
            </a:p>
            <a:p>
              <a:r>
                <a:rPr lang="es-ES_tradnl" dirty="0"/>
                <a:t>Calorías totales </a:t>
              </a:r>
            </a:p>
          </p:txBody>
        </p:sp>
        <p:sp>
          <p:nvSpPr>
            <p:cNvPr id="20" name="CuadroTexto 19">
              <a:extLst>
                <a:ext uri="{FF2B5EF4-FFF2-40B4-BE49-F238E27FC236}">
                  <a16:creationId xmlns:a16="http://schemas.microsoft.com/office/drawing/2014/main" id="{B7B73F40-C562-804A-8E67-DE9947D5A612}"/>
                </a:ext>
              </a:extLst>
            </p:cNvPr>
            <p:cNvSpPr txBox="1"/>
            <p:nvPr/>
          </p:nvSpPr>
          <p:spPr>
            <a:xfrm>
              <a:off x="9829798" y="1877503"/>
              <a:ext cx="1541386" cy="1384995"/>
            </a:xfrm>
            <a:prstGeom prst="rect">
              <a:avLst/>
            </a:prstGeom>
            <a:noFill/>
          </p:spPr>
          <p:txBody>
            <a:bodyPr wrap="square" rtlCol="0">
              <a:spAutoFit/>
            </a:bodyPr>
            <a:lstStyle>
              <a:defPPr>
                <a:defRPr lang="es-CO"/>
              </a:defPPr>
              <a:lvl1pPr algn="ctr">
                <a:defRPr b="1">
                  <a:solidFill>
                    <a:schemeClr val="bg1"/>
                  </a:solidFill>
                </a:defRPr>
              </a:lvl1pPr>
            </a:lstStyle>
            <a:p>
              <a:r>
                <a:rPr lang="es-ES_tradnl" sz="1400" dirty="0">
                  <a:latin typeface="Arial" panose="020B0604020202020204" pitchFamily="34" charset="0"/>
                  <a:cs typeface="Arial" panose="020B0604020202020204" pitchFamily="34" charset="0"/>
                </a:rPr>
                <a:t>Saturados </a:t>
              </a:r>
            </a:p>
            <a:p>
              <a:r>
                <a:rPr lang="es-CO" sz="1400" dirty="0">
                  <a:latin typeface="Arial" panose="020B0604020202020204" pitchFamily="34" charset="0"/>
                  <a:cs typeface="Arial" panose="020B0604020202020204" pitchFamily="34" charset="0"/>
                </a:rPr>
                <a:t>7-10%</a:t>
              </a:r>
            </a:p>
            <a:p>
              <a:r>
                <a:rPr lang="es-CO" sz="1400" dirty="0">
                  <a:latin typeface="Arial" panose="020B0604020202020204" pitchFamily="34" charset="0"/>
                  <a:cs typeface="Arial" panose="020B0604020202020204" pitchFamily="34" charset="0"/>
                </a:rPr>
                <a:t>Poliinsaturado 6-11%</a:t>
              </a:r>
            </a:p>
            <a:p>
              <a:r>
                <a:rPr lang="es-CO" sz="1400" dirty="0">
                  <a:latin typeface="Arial" panose="020B0604020202020204" pitchFamily="34" charset="0"/>
                  <a:cs typeface="Arial" panose="020B0604020202020204" pitchFamily="34" charset="0"/>
                </a:rPr>
                <a:t>Monosaturados</a:t>
              </a:r>
            </a:p>
            <a:p>
              <a:r>
                <a:rPr lang="es-CO" sz="1400" dirty="0">
                  <a:latin typeface="Arial" panose="020B0604020202020204" pitchFamily="34" charset="0"/>
                  <a:cs typeface="Arial" panose="020B0604020202020204" pitchFamily="34" charset="0"/>
                </a:rPr>
                <a:t>10-15%</a:t>
              </a:r>
            </a:p>
          </p:txBody>
        </p:sp>
        <p:sp>
          <p:nvSpPr>
            <p:cNvPr id="22" name="CuadroTexto 21">
              <a:extLst>
                <a:ext uri="{FF2B5EF4-FFF2-40B4-BE49-F238E27FC236}">
                  <a16:creationId xmlns:a16="http://schemas.microsoft.com/office/drawing/2014/main" id="{F5F867C9-235A-9840-BD05-3F6F884378AC}"/>
                </a:ext>
              </a:extLst>
            </p:cNvPr>
            <p:cNvSpPr txBox="1"/>
            <p:nvPr/>
          </p:nvSpPr>
          <p:spPr>
            <a:xfrm>
              <a:off x="7019819" y="4753226"/>
              <a:ext cx="1287532" cy="1523494"/>
            </a:xfrm>
            <a:prstGeom prst="rect">
              <a:avLst/>
            </a:prstGeom>
            <a:noFill/>
          </p:spPr>
          <p:txBody>
            <a:bodyPr wrap="square" rtlCol="0">
              <a:spAutoFit/>
            </a:bodyPr>
            <a:lstStyle>
              <a:defPPr>
                <a:defRPr lang="es-CO"/>
              </a:defPPr>
              <a:lvl1pPr algn="ctr">
                <a:defRPr b="1">
                  <a:solidFill>
                    <a:schemeClr val="bg1"/>
                  </a:solidFill>
                </a:defRPr>
              </a:lvl1pPr>
            </a:lstStyle>
            <a:p>
              <a:r>
                <a:rPr lang="es-ES_tradnl" dirty="0"/>
                <a:t>Omega 6</a:t>
              </a:r>
            </a:p>
            <a:p>
              <a:r>
                <a:rPr lang="es-CO" dirty="0">
                  <a:latin typeface="Arial" panose="020B0604020202020204" pitchFamily="34" charset="0"/>
                  <a:cs typeface="Arial" panose="020B0604020202020204" pitchFamily="34" charset="0"/>
                </a:rPr>
                <a:t>&lt; 7-8%</a:t>
              </a:r>
            </a:p>
            <a:p>
              <a:r>
                <a:rPr lang="es-CO" dirty="0">
                  <a:latin typeface="Arial" panose="020B0604020202020204" pitchFamily="34" charset="0"/>
                  <a:cs typeface="Arial" panose="020B0604020202020204" pitchFamily="34" charset="0"/>
                </a:rPr>
                <a:t>Omega 3 0.250-3 gr/d</a:t>
              </a:r>
            </a:p>
          </p:txBody>
        </p:sp>
        <p:sp>
          <p:nvSpPr>
            <p:cNvPr id="23" name="CuadroTexto 22">
              <a:extLst>
                <a:ext uri="{FF2B5EF4-FFF2-40B4-BE49-F238E27FC236}">
                  <a16:creationId xmlns:a16="http://schemas.microsoft.com/office/drawing/2014/main" id="{F2107E64-22A9-D840-94CF-E4D7F741D1E4}"/>
                </a:ext>
              </a:extLst>
            </p:cNvPr>
            <p:cNvSpPr txBox="1"/>
            <p:nvPr/>
          </p:nvSpPr>
          <p:spPr>
            <a:xfrm>
              <a:off x="9829798" y="5022997"/>
              <a:ext cx="1541386" cy="1077218"/>
            </a:xfrm>
            <a:prstGeom prst="rect">
              <a:avLst/>
            </a:prstGeom>
            <a:noFill/>
          </p:spPr>
          <p:txBody>
            <a:bodyPr wrap="square" rtlCol="0">
              <a:spAutoFit/>
            </a:bodyPr>
            <a:lstStyle>
              <a:defPPr>
                <a:defRPr lang="es-CO"/>
              </a:defPPr>
              <a:lvl1pPr algn="ctr">
                <a:defRPr b="1">
                  <a:solidFill>
                    <a:schemeClr val="bg1"/>
                  </a:solidFill>
                </a:defRPr>
              </a:lvl1pPr>
            </a:lstStyle>
            <a:p>
              <a:r>
                <a:rPr lang="es-ES_tradnl" dirty="0">
                  <a:latin typeface="Arial" panose="020B0604020202020204" pitchFamily="34" charset="0"/>
                  <a:cs typeface="Arial" panose="020B0604020202020204" pitchFamily="34" charset="0"/>
                </a:rPr>
                <a:t>Ac grasos esenciales</a:t>
              </a:r>
            </a:p>
            <a:p>
              <a:r>
                <a:rPr lang="es-CO" sz="1400" dirty="0">
                  <a:latin typeface="Arial" panose="020B0604020202020204" pitchFamily="34" charset="0"/>
                  <a:cs typeface="Arial" panose="020B0604020202020204" pitchFamily="34" charset="0"/>
                </a:rPr>
                <a:t>linolénico: 0.5%</a:t>
              </a:r>
            </a:p>
            <a:p>
              <a:r>
                <a:rPr lang="es-CO" sz="1400" dirty="0">
                  <a:latin typeface="Arial" panose="020B0604020202020204" pitchFamily="34" charset="0"/>
                  <a:cs typeface="Arial" panose="020B0604020202020204" pitchFamily="34" charset="0"/>
                </a:rPr>
                <a:t>Linoleico: 2.5%</a:t>
              </a:r>
            </a:p>
          </p:txBody>
        </p:sp>
      </p:grpSp>
      <p:sp>
        <p:nvSpPr>
          <p:cNvPr id="25" name="Título 1">
            <a:extLst>
              <a:ext uri="{FF2B5EF4-FFF2-40B4-BE49-F238E27FC236}">
                <a16:creationId xmlns:a16="http://schemas.microsoft.com/office/drawing/2014/main" id="{93B349C6-768C-5D41-ADE3-5C43F1F06496}"/>
              </a:ext>
            </a:extLst>
          </p:cNvPr>
          <p:cNvSpPr txBox="1">
            <a:spLocks/>
          </p:cNvSpPr>
          <p:nvPr/>
        </p:nvSpPr>
        <p:spPr>
          <a:xfrm>
            <a:off x="3690129" y="443827"/>
            <a:ext cx="3638550" cy="46824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pPr algn="ctr"/>
            <a:r>
              <a:rPr lang="es-ES_tradnl" b="1" dirty="0">
                <a:solidFill>
                  <a:srgbClr val="1F1A34"/>
                </a:solidFill>
                <a:latin typeface="Arial" panose="020B0604020202020204" pitchFamily="34" charset="0"/>
                <a:cs typeface="Arial" panose="020B0604020202020204" pitchFamily="34" charset="0"/>
              </a:rPr>
              <a:t>Fibra</a:t>
            </a:r>
          </a:p>
        </p:txBody>
      </p:sp>
      <p:sp>
        <p:nvSpPr>
          <p:cNvPr id="7" name="CuadroTexto 6">
            <a:extLst>
              <a:ext uri="{FF2B5EF4-FFF2-40B4-BE49-F238E27FC236}">
                <a16:creationId xmlns:a16="http://schemas.microsoft.com/office/drawing/2014/main" id="{59967BA5-39F2-494F-AD2D-76570253BA9B}"/>
              </a:ext>
            </a:extLst>
          </p:cNvPr>
          <p:cNvSpPr txBox="1"/>
          <p:nvPr/>
        </p:nvSpPr>
        <p:spPr>
          <a:xfrm>
            <a:off x="9697856" y="5143496"/>
            <a:ext cx="317716" cy="369332"/>
          </a:xfrm>
          <a:prstGeom prst="rect">
            <a:avLst/>
          </a:prstGeom>
          <a:noFill/>
        </p:spPr>
        <p:txBody>
          <a:bodyPr wrap="none" rtlCol="0">
            <a:spAutoFit/>
          </a:bodyPr>
          <a:lstStyle/>
          <a:p>
            <a:r>
              <a:rPr lang="es-CO" dirty="0">
                <a:solidFill>
                  <a:schemeClr val="bg1"/>
                </a:solidFill>
              </a:rPr>
              <a:t>⍺</a:t>
            </a:r>
          </a:p>
        </p:txBody>
      </p:sp>
      <p:graphicFrame>
        <p:nvGraphicFramePr>
          <p:cNvPr id="2" name="Diagrama 1">
            <a:extLst>
              <a:ext uri="{FF2B5EF4-FFF2-40B4-BE49-F238E27FC236}">
                <a16:creationId xmlns:a16="http://schemas.microsoft.com/office/drawing/2014/main" id="{F3789B7C-8DF6-AE45-BCE2-B43273A88C06}"/>
              </a:ext>
            </a:extLst>
          </p:cNvPr>
          <p:cNvGraphicFramePr/>
          <p:nvPr>
            <p:extLst>
              <p:ext uri="{D42A27DB-BD31-4B8C-83A1-F6EECF244321}">
                <p14:modId xmlns:p14="http://schemas.microsoft.com/office/powerpoint/2010/main" val="2536477944"/>
              </p:ext>
            </p:extLst>
          </p:nvPr>
        </p:nvGraphicFramePr>
        <p:xfrm>
          <a:off x="4781582" y="1550244"/>
          <a:ext cx="5846162" cy="431263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CuadroTexto 7">
            <a:extLst>
              <a:ext uri="{FF2B5EF4-FFF2-40B4-BE49-F238E27FC236}">
                <a16:creationId xmlns:a16="http://schemas.microsoft.com/office/drawing/2014/main" id="{F5CB8501-1B0B-E141-B423-5763B6E75846}"/>
              </a:ext>
            </a:extLst>
          </p:cNvPr>
          <p:cNvSpPr txBox="1"/>
          <p:nvPr/>
        </p:nvSpPr>
        <p:spPr>
          <a:xfrm>
            <a:off x="1624958" y="3340730"/>
            <a:ext cx="3316934" cy="553998"/>
          </a:xfrm>
          <a:prstGeom prst="rect">
            <a:avLst/>
          </a:prstGeom>
          <a:noFill/>
        </p:spPr>
        <p:txBody>
          <a:bodyPr wrap="none" rtlCol="0">
            <a:spAutoFit/>
          </a:bodyPr>
          <a:lstStyle/>
          <a:p>
            <a:r>
              <a:rPr lang="es-CO" sz="3000" b="1" dirty="0"/>
              <a:t>&gt; 25 gramos /día </a:t>
            </a:r>
          </a:p>
        </p:txBody>
      </p:sp>
      <p:sp>
        <p:nvSpPr>
          <p:cNvPr id="9" name="Rectángulo 8">
            <a:extLst>
              <a:ext uri="{FF2B5EF4-FFF2-40B4-BE49-F238E27FC236}">
                <a16:creationId xmlns:a16="http://schemas.microsoft.com/office/drawing/2014/main" id="{A46EF09B-AFC9-604F-9885-49FE87A23BE0}"/>
              </a:ext>
            </a:extLst>
          </p:cNvPr>
          <p:cNvSpPr/>
          <p:nvPr/>
        </p:nvSpPr>
        <p:spPr>
          <a:xfrm>
            <a:off x="1624958" y="6150998"/>
            <a:ext cx="8128000" cy="246221"/>
          </a:xfrm>
          <a:prstGeom prst="rect">
            <a:avLst/>
          </a:prstGeom>
        </p:spPr>
        <p:txBody>
          <a:bodyPr wrap="square">
            <a:spAutoFit/>
          </a:bodyPr>
          <a:lstStyle/>
          <a:p>
            <a:r>
              <a:rPr lang="es-CO" sz="1000" b="1" i="1" dirty="0">
                <a:solidFill>
                  <a:schemeClr val="bg2">
                    <a:lumMod val="50000"/>
                  </a:schemeClr>
                </a:solidFill>
              </a:rPr>
              <a:t>Garcia PP. Et al. En Nutrientes especificos hacia una nutrición clinica. España. Aula Médica . 2013</a:t>
            </a:r>
          </a:p>
        </p:txBody>
      </p:sp>
    </p:spTree>
    <p:extLst>
      <p:ext uri="{BB962C8B-B14F-4D97-AF65-F5344CB8AC3E}">
        <p14:creationId xmlns:p14="http://schemas.microsoft.com/office/powerpoint/2010/main" val="16414838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ítulo 1">
            <a:extLst>
              <a:ext uri="{FF2B5EF4-FFF2-40B4-BE49-F238E27FC236}">
                <a16:creationId xmlns:a16="http://schemas.microsoft.com/office/drawing/2014/main" id="{F821CF6E-3907-4EED-B5F5-5C16AA2B593B}"/>
              </a:ext>
            </a:extLst>
          </p:cNvPr>
          <p:cNvSpPr>
            <a:spLocks noGrp="1"/>
          </p:cNvSpPr>
          <p:nvPr>
            <p:ph type="title"/>
          </p:nvPr>
        </p:nvSpPr>
        <p:spPr>
          <a:xfrm>
            <a:off x="838200" y="365125"/>
            <a:ext cx="10515600" cy="686435"/>
          </a:xfrm>
        </p:spPr>
        <p:txBody>
          <a:bodyPr>
            <a:normAutofit/>
          </a:bodyPr>
          <a:lstStyle/>
          <a:p>
            <a:pPr algn="ctr"/>
            <a:r>
              <a:rPr lang="es-MX" b="1" dirty="0">
                <a:solidFill>
                  <a:srgbClr val="1F1A34"/>
                </a:solidFill>
                <a:latin typeface="Arial" pitchFamily="34" charset="0"/>
                <a:cs typeface="Arial" pitchFamily="34" charset="0"/>
              </a:rPr>
              <a:t>Requerimiento de líquidos</a:t>
            </a:r>
            <a:endParaRPr lang="es-CO" b="1" dirty="0">
              <a:solidFill>
                <a:srgbClr val="1F1A34"/>
              </a:solidFill>
              <a:latin typeface="Arial" pitchFamily="34" charset="0"/>
              <a:cs typeface="Arial" pitchFamily="34" charset="0"/>
            </a:endParaRPr>
          </a:p>
        </p:txBody>
      </p:sp>
      <p:grpSp>
        <p:nvGrpSpPr>
          <p:cNvPr id="3" name="Grupo 2">
            <a:extLst>
              <a:ext uri="{FF2B5EF4-FFF2-40B4-BE49-F238E27FC236}">
                <a16:creationId xmlns:a16="http://schemas.microsoft.com/office/drawing/2014/main" id="{88C40021-E906-3A42-9E71-425F0864FD19}"/>
              </a:ext>
            </a:extLst>
          </p:cNvPr>
          <p:cNvGrpSpPr/>
          <p:nvPr/>
        </p:nvGrpSpPr>
        <p:grpSpPr>
          <a:xfrm>
            <a:off x="1734820" y="3156495"/>
            <a:ext cx="8722359" cy="2616516"/>
            <a:chOff x="1917700" y="3233354"/>
            <a:chExt cx="8722359" cy="2616516"/>
          </a:xfrm>
        </p:grpSpPr>
        <p:sp>
          <p:nvSpPr>
            <p:cNvPr id="4" name="3 Abrir llave">
              <a:extLst>
                <a:ext uri="{FF2B5EF4-FFF2-40B4-BE49-F238E27FC236}">
                  <a16:creationId xmlns:a16="http://schemas.microsoft.com/office/drawing/2014/main" id="{9C2163FB-D53F-4A08-8792-916D20B2471D}"/>
                </a:ext>
              </a:extLst>
            </p:cNvPr>
            <p:cNvSpPr/>
            <p:nvPr/>
          </p:nvSpPr>
          <p:spPr>
            <a:xfrm>
              <a:off x="5792787" y="3233354"/>
              <a:ext cx="428625" cy="2616516"/>
            </a:xfrm>
            <a:prstGeom prst="leftBrace">
              <a:avLst/>
            </a:prstGeom>
            <a:ln w="28575">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endParaRPr lang="es-ES_tradnl" altLang="es-CO" sz="1800" dirty="0">
                <a:solidFill>
                  <a:schemeClr val="accent1">
                    <a:lumMod val="50000"/>
                  </a:schemeClr>
                </a:solidFill>
                <a:latin typeface="Perpetua" panose="02020502060401020303" pitchFamily="18" charset="0"/>
              </a:endParaRPr>
            </a:p>
          </p:txBody>
        </p:sp>
        <p:sp>
          <p:nvSpPr>
            <p:cNvPr id="5" name="Rectángulo 4">
              <a:extLst>
                <a:ext uri="{FF2B5EF4-FFF2-40B4-BE49-F238E27FC236}">
                  <a16:creationId xmlns:a16="http://schemas.microsoft.com/office/drawing/2014/main" id="{5D5D9556-F4CB-44D2-951E-55D43E1F458D}"/>
                </a:ext>
              </a:extLst>
            </p:cNvPr>
            <p:cNvSpPr/>
            <p:nvPr/>
          </p:nvSpPr>
          <p:spPr>
            <a:xfrm>
              <a:off x="6678610" y="3429000"/>
              <a:ext cx="3961449" cy="2225225"/>
            </a:xfrm>
            <a:prstGeom prst="rect">
              <a:avLst/>
            </a:prstGeom>
          </p:spPr>
          <p:txBody>
            <a:bodyPr wrap="square">
              <a:spAutoFit/>
            </a:bodyPr>
            <a:lstStyle/>
            <a:p>
              <a:pPr marL="342900" indent="-342900">
                <a:lnSpc>
                  <a:spcPct val="90000"/>
                </a:lnSpc>
                <a:buClr>
                  <a:srgbClr val="43425B"/>
                </a:buClr>
                <a:buSzPct val="107000"/>
                <a:buFontTx/>
                <a:buChar char="-"/>
              </a:pPr>
              <a:r>
                <a:rPr lang="es-MX" altLang="es-CO" sz="2200" dirty="0">
                  <a:solidFill>
                    <a:srgbClr val="1F1A34"/>
                  </a:solidFill>
                  <a:latin typeface="Arial" panose="020B0604020202020204" pitchFamily="34" charset="0"/>
                  <a:cs typeface="Arial" panose="020B0604020202020204" pitchFamily="34" charset="0"/>
                </a:rPr>
                <a:t>Transpiración aumentada </a:t>
              </a:r>
            </a:p>
            <a:p>
              <a:pPr marL="342900" indent="-342900">
                <a:lnSpc>
                  <a:spcPct val="90000"/>
                </a:lnSpc>
                <a:buClr>
                  <a:srgbClr val="43425B"/>
                </a:buClr>
                <a:buSzPct val="107000"/>
                <a:buFontTx/>
                <a:buChar char="-"/>
              </a:pPr>
              <a:r>
                <a:rPr lang="es-MX" altLang="es-CO" sz="2200" dirty="0">
                  <a:solidFill>
                    <a:srgbClr val="1F1A34"/>
                  </a:solidFill>
                  <a:latin typeface="Arial" panose="020B0604020202020204" pitchFamily="34" charset="0"/>
                  <a:cs typeface="Arial" panose="020B0604020202020204" pitchFamily="34" charset="0"/>
                </a:rPr>
                <a:t>Frecuencia respiratoria</a:t>
              </a:r>
            </a:p>
            <a:p>
              <a:pPr marL="342900" indent="-342900">
                <a:lnSpc>
                  <a:spcPct val="90000"/>
                </a:lnSpc>
                <a:buClr>
                  <a:srgbClr val="43425B"/>
                </a:buClr>
                <a:buSzPct val="107000"/>
                <a:buFontTx/>
                <a:buChar char="-"/>
              </a:pPr>
              <a:r>
                <a:rPr lang="es-MX" altLang="es-CO" sz="2200" dirty="0">
                  <a:solidFill>
                    <a:srgbClr val="1F1A34"/>
                  </a:solidFill>
                  <a:latin typeface="Arial" panose="020B0604020202020204" pitchFamily="34" charset="0"/>
                  <a:cs typeface="Arial" panose="020B0604020202020204" pitchFamily="34" charset="0"/>
                </a:rPr>
                <a:t>Aumento T° corporal </a:t>
              </a:r>
            </a:p>
            <a:p>
              <a:pPr marL="342900" indent="-342900">
                <a:lnSpc>
                  <a:spcPct val="90000"/>
                </a:lnSpc>
                <a:buClr>
                  <a:srgbClr val="43425B"/>
                </a:buClr>
                <a:buSzPct val="107000"/>
                <a:buFontTx/>
                <a:buChar char="-"/>
              </a:pPr>
              <a:r>
                <a:rPr lang="es-MX" altLang="es-CO" sz="2200" dirty="0">
                  <a:solidFill>
                    <a:srgbClr val="1F1A34"/>
                  </a:solidFill>
                  <a:latin typeface="Arial" panose="020B0604020202020204" pitchFamily="34" charset="0"/>
                  <a:cs typeface="Arial" panose="020B0604020202020204" pitchFamily="34" charset="0"/>
                </a:rPr>
                <a:t>Diarrea</a:t>
              </a:r>
            </a:p>
            <a:p>
              <a:pPr marL="342900" indent="-342900">
                <a:lnSpc>
                  <a:spcPct val="90000"/>
                </a:lnSpc>
                <a:buClr>
                  <a:srgbClr val="43425B"/>
                </a:buClr>
                <a:buSzPct val="107000"/>
                <a:buFontTx/>
                <a:buChar char="-"/>
              </a:pPr>
              <a:r>
                <a:rPr lang="es-MX" altLang="es-CO" sz="2200" dirty="0">
                  <a:solidFill>
                    <a:srgbClr val="1F1A34"/>
                  </a:solidFill>
                  <a:latin typeface="Arial" panose="020B0604020202020204" pitchFamily="34" charset="0"/>
                  <a:cs typeface="Arial" panose="020B0604020202020204" pitchFamily="34" charset="0"/>
                </a:rPr>
                <a:t>Vómito </a:t>
              </a:r>
            </a:p>
            <a:p>
              <a:pPr marL="342900" indent="-342900">
                <a:lnSpc>
                  <a:spcPct val="90000"/>
                </a:lnSpc>
                <a:buClr>
                  <a:srgbClr val="43425B"/>
                </a:buClr>
                <a:buSzPct val="107000"/>
                <a:buFontTx/>
                <a:buChar char="-"/>
              </a:pPr>
              <a:r>
                <a:rPr lang="es-MX" altLang="es-CO" sz="2200" dirty="0">
                  <a:solidFill>
                    <a:srgbClr val="1F1A34"/>
                  </a:solidFill>
                  <a:latin typeface="Arial" panose="020B0604020202020204" pitchFamily="34" charset="0"/>
                  <a:cs typeface="Arial" panose="020B0604020202020204" pitchFamily="34" charset="0"/>
                </a:rPr>
                <a:t>Drenaje gastrointestinal</a:t>
              </a:r>
            </a:p>
            <a:p>
              <a:pPr marL="342900" indent="-342900">
                <a:lnSpc>
                  <a:spcPct val="90000"/>
                </a:lnSpc>
                <a:buClr>
                  <a:srgbClr val="43425B"/>
                </a:buClr>
                <a:buSzPct val="107000"/>
                <a:buFontTx/>
                <a:buChar char="-"/>
              </a:pPr>
              <a:r>
                <a:rPr lang="es-MX" altLang="es-CO" sz="2200" dirty="0">
                  <a:solidFill>
                    <a:srgbClr val="1F1A34"/>
                  </a:solidFill>
                  <a:latin typeface="Arial" panose="020B0604020202020204" pitchFamily="34" charset="0"/>
                  <a:cs typeface="Arial" panose="020B0604020202020204" pitchFamily="34" charset="0"/>
                </a:rPr>
                <a:t>Deshidratación</a:t>
              </a:r>
              <a:endParaRPr lang="es-ES" altLang="es-CO" sz="2200" dirty="0">
                <a:solidFill>
                  <a:srgbClr val="1F1A34"/>
                </a:solidFill>
                <a:latin typeface="Arial" panose="020B0604020202020204" pitchFamily="34" charset="0"/>
                <a:cs typeface="Arial" panose="020B0604020202020204" pitchFamily="34" charset="0"/>
              </a:endParaRPr>
            </a:p>
          </p:txBody>
        </p:sp>
        <p:sp>
          <p:nvSpPr>
            <p:cNvPr id="10" name="Rectángulo 9">
              <a:extLst>
                <a:ext uri="{FF2B5EF4-FFF2-40B4-BE49-F238E27FC236}">
                  <a16:creationId xmlns:a16="http://schemas.microsoft.com/office/drawing/2014/main" id="{2C446F07-90C6-4634-B939-DAB1A4C2F8A2}"/>
                </a:ext>
              </a:extLst>
            </p:cNvPr>
            <p:cNvSpPr/>
            <p:nvPr/>
          </p:nvSpPr>
          <p:spPr>
            <a:xfrm>
              <a:off x="1917700" y="3830648"/>
              <a:ext cx="3324543" cy="1421928"/>
            </a:xfrm>
            <a:prstGeom prst="rect">
              <a:avLst/>
            </a:prstGeom>
          </p:spPr>
          <p:txBody>
            <a:bodyPr wrap="square">
              <a:spAutoFit/>
            </a:bodyPr>
            <a:lstStyle/>
            <a:p>
              <a:pPr algn="ctr">
                <a:lnSpc>
                  <a:spcPct val="90000"/>
                </a:lnSpc>
              </a:pPr>
              <a:r>
                <a:rPr lang="es-MX" altLang="es-CO" sz="3200" dirty="0">
                  <a:solidFill>
                    <a:srgbClr val="43425B"/>
                  </a:solidFill>
                  <a:latin typeface="Arial" panose="020B0604020202020204" pitchFamily="34" charset="0"/>
                  <a:cs typeface="Arial" panose="020B0604020202020204" pitchFamily="34" charset="0"/>
                </a:rPr>
                <a:t>Factores que incrementan las necesidades </a:t>
              </a:r>
              <a:endParaRPr lang="es-ES" altLang="es-CO" sz="3200" dirty="0">
                <a:solidFill>
                  <a:srgbClr val="43425B"/>
                </a:solidFill>
                <a:latin typeface="Arial" panose="020B0604020202020204" pitchFamily="34" charset="0"/>
                <a:cs typeface="Arial" panose="020B0604020202020204" pitchFamily="34" charset="0"/>
              </a:endParaRPr>
            </a:p>
          </p:txBody>
        </p:sp>
      </p:grpSp>
      <p:graphicFrame>
        <p:nvGraphicFramePr>
          <p:cNvPr id="6" name="Tabla 5">
            <a:extLst>
              <a:ext uri="{FF2B5EF4-FFF2-40B4-BE49-F238E27FC236}">
                <a16:creationId xmlns:a16="http://schemas.microsoft.com/office/drawing/2014/main" id="{FF12B9EC-CE6D-485D-A996-D5927CC3D9E2}"/>
              </a:ext>
            </a:extLst>
          </p:cNvPr>
          <p:cNvGraphicFramePr>
            <a:graphicFrameLocks noGrp="1"/>
          </p:cNvGraphicFramePr>
          <p:nvPr>
            <p:extLst>
              <p:ext uri="{D42A27DB-BD31-4B8C-83A1-F6EECF244321}">
                <p14:modId xmlns:p14="http://schemas.microsoft.com/office/powerpoint/2010/main" val="2126160307"/>
              </p:ext>
            </p:extLst>
          </p:nvPr>
        </p:nvGraphicFramePr>
        <p:xfrm>
          <a:off x="1917700" y="1476351"/>
          <a:ext cx="8356600" cy="1255352"/>
        </p:xfrm>
        <a:graphic>
          <a:graphicData uri="http://schemas.openxmlformats.org/drawingml/2006/table">
            <a:tbl>
              <a:tblPr bandRow="1">
                <a:tableStyleId>{C083E6E3-FA7D-4D7B-A595-EF9225AFEA82}</a:tableStyleId>
              </a:tblPr>
              <a:tblGrid>
                <a:gridCol w="8356600">
                  <a:extLst>
                    <a:ext uri="{9D8B030D-6E8A-4147-A177-3AD203B41FA5}">
                      <a16:colId xmlns:a16="http://schemas.microsoft.com/office/drawing/2014/main" val="2938629611"/>
                    </a:ext>
                  </a:extLst>
                </a:gridCol>
              </a:tblGrid>
              <a:tr h="417332">
                <a:tc>
                  <a:txBody>
                    <a:bodyPr/>
                    <a:lstStyle/>
                    <a:p>
                      <a:pPr marL="0" marR="0" lvl="0" indent="0" algn="ctr" defTabSz="914400" rtl="0" eaLnBrk="1" fontAlgn="auto" latinLnBrk="0" hangingPunct="1">
                        <a:lnSpc>
                          <a:spcPct val="100000"/>
                        </a:lnSpc>
                        <a:spcBef>
                          <a:spcPts val="0"/>
                        </a:spcBef>
                        <a:spcAft>
                          <a:spcPts val="0"/>
                        </a:spcAft>
                        <a:buClrTx/>
                        <a:buSzTx/>
                        <a:buFontTx/>
                        <a:buNone/>
                        <a:tabLst>
                          <a:tab pos="4780915" algn="l"/>
                        </a:tabLst>
                        <a:defRPr/>
                      </a:pPr>
                      <a:r>
                        <a:rPr lang="es-CO" sz="2000" b="1" dirty="0">
                          <a:solidFill>
                            <a:srgbClr val="1F1A34"/>
                          </a:solidFill>
                          <a:effectLst/>
                          <a:latin typeface="Arial" panose="020B0604020202020204" pitchFamily="34" charset="0"/>
                          <a:ea typeface="DengXian" panose="02010600030101010101" pitchFamily="2" charset="-122"/>
                          <a:cs typeface="Arial" panose="020B0604020202020204" pitchFamily="34" charset="0"/>
                        </a:rPr>
                        <a:t>Adulto: </a:t>
                      </a:r>
                      <a:r>
                        <a:rPr lang="pt-BR" sz="2000" dirty="0">
                          <a:solidFill>
                            <a:srgbClr val="1F1A34"/>
                          </a:solidFill>
                          <a:effectLst/>
                          <a:latin typeface="Arial" panose="020B0604020202020204" pitchFamily="34" charset="0"/>
                          <a:cs typeface="Arial" panose="020B0604020202020204" pitchFamily="34" charset="0"/>
                        </a:rPr>
                        <a:t>30 ml/ kg de peso corporal real ó 1 ml/kcal ingerida</a:t>
                      </a:r>
                    </a:p>
                  </a:txBody>
                  <a:tcPr marL="132964" marR="132964" marT="0" marB="0" anchor="ctr">
                    <a:solidFill>
                      <a:srgbClr val="2C4D88">
                        <a:alpha val="20000"/>
                      </a:srgbClr>
                    </a:solidFill>
                  </a:tcPr>
                </a:tc>
                <a:extLst>
                  <a:ext uri="{0D108BD9-81ED-4DB2-BD59-A6C34878D82A}">
                    <a16:rowId xmlns:a16="http://schemas.microsoft.com/office/drawing/2014/main" val="884307205"/>
                  </a:ext>
                </a:extLst>
              </a:tr>
              <a:tr h="419010">
                <a:tc>
                  <a:txBody>
                    <a:bodyPr/>
                    <a:lstStyle/>
                    <a:p>
                      <a:pPr algn="ctr">
                        <a:spcAft>
                          <a:spcPts val="0"/>
                        </a:spcAft>
                        <a:tabLst>
                          <a:tab pos="4780915" algn="l"/>
                        </a:tabLst>
                      </a:pPr>
                      <a:r>
                        <a:rPr lang="es-ES_tradnl" sz="2000" dirty="0">
                          <a:solidFill>
                            <a:schemeClr val="bg1"/>
                          </a:solidFill>
                          <a:effectLst/>
                          <a:latin typeface="Arial" panose="020B0604020202020204" pitchFamily="34" charset="0"/>
                          <a:cs typeface="Arial" panose="020B0604020202020204" pitchFamily="34" charset="0"/>
                        </a:rPr>
                        <a:t>1500 x m</a:t>
                      </a:r>
                      <a:r>
                        <a:rPr lang="es-ES_tradnl" sz="2000" strike="noStrike" baseline="30000" dirty="0">
                          <a:solidFill>
                            <a:schemeClr val="bg1"/>
                          </a:solidFill>
                          <a:effectLst/>
                          <a:latin typeface="Arial" panose="020B0604020202020204" pitchFamily="34" charset="0"/>
                          <a:cs typeface="Arial" panose="020B0604020202020204" pitchFamily="34" charset="0"/>
                        </a:rPr>
                        <a:t>2</a:t>
                      </a:r>
                      <a:r>
                        <a:rPr lang="es-ES_tradnl" sz="2000" dirty="0">
                          <a:solidFill>
                            <a:schemeClr val="bg1"/>
                          </a:solidFill>
                          <a:effectLst/>
                          <a:latin typeface="Arial" panose="020B0604020202020204" pitchFamily="34" charset="0"/>
                          <a:cs typeface="Arial" panose="020B0604020202020204" pitchFamily="34" charset="0"/>
                        </a:rPr>
                        <a:t> de superficie corporal(SC)</a:t>
                      </a:r>
                      <a:endParaRPr lang="es-CO" sz="2000" b="0" dirty="0">
                        <a:solidFill>
                          <a:schemeClr val="bg1"/>
                        </a:solidFill>
                        <a:effectLst/>
                        <a:latin typeface="Arial" panose="020B0604020202020204" pitchFamily="34" charset="0"/>
                        <a:ea typeface="DengXian" panose="02010600030101010101" pitchFamily="2" charset="-122"/>
                        <a:cs typeface="Arial" panose="020B0604020202020204" pitchFamily="34" charset="0"/>
                      </a:endParaRPr>
                    </a:p>
                  </a:txBody>
                  <a:tcPr marL="132964" marR="132964" marT="0" marB="0" anchor="ctr">
                    <a:solidFill>
                      <a:schemeClr val="accent5">
                        <a:lumMod val="50000"/>
                      </a:schemeClr>
                    </a:solidFill>
                  </a:tcPr>
                </a:tc>
                <a:extLst>
                  <a:ext uri="{0D108BD9-81ED-4DB2-BD59-A6C34878D82A}">
                    <a16:rowId xmlns:a16="http://schemas.microsoft.com/office/drawing/2014/main" val="3462306824"/>
                  </a:ext>
                </a:extLst>
              </a:tr>
              <a:tr h="419010">
                <a:tc>
                  <a:txBody>
                    <a:bodyPr/>
                    <a:lstStyle/>
                    <a:p>
                      <a:pPr algn="ctr">
                        <a:spcAft>
                          <a:spcPts val="0"/>
                        </a:spcAft>
                        <a:tabLst>
                          <a:tab pos="4780915" algn="l"/>
                        </a:tabLst>
                      </a:pPr>
                      <a:r>
                        <a:rPr lang="es-CO" sz="2000" b="1" dirty="0">
                          <a:solidFill>
                            <a:srgbClr val="1F1A34"/>
                          </a:solidFill>
                          <a:effectLst/>
                          <a:latin typeface="Arial" panose="020B0604020202020204" pitchFamily="34" charset="0"/>
                          <a:ea typeface="DengXian" panose="02010600030101010101" pitchFamily="2" charset="-122"/>
                          <a:cs typeface="Arial" panose="020B0604020202020204" pitchFamily="34" charset="0"/>
                        </a:rPr>
                        <a:t>Ancianos: </a:t>
                      </a:r>
                      <a:r>
                        <a:rPr lang="es-CO" sz="2000" b="0" dirty="0">
                          <a:solidFill>
                            <a:srgbClr val="1F1A34"/>
                          </a:solidFill>
                          <a:effectLst/>
                          <a:latin typeface="Arial" panose="020B0604020202020204" pitchFamily="34" charset="0"/>
                          <a:ea typeface="DengXian" panose="02010600030101010101" pitchFamily="2" charset="-122"/>
                          <a:cs typeface="Arial" panose="020B0604020202020204" pitchFamily="34" charset="0"/>
                        </a:rPr>
                        <a:t>2. 0 L en mujeres  - 2.5 L en hombres</a:t>
                      </a:r>
                    </a:p>
                  </a:txBody>
                  <a:tcPr marL="132964" marR="132964" marT="0" marB="0" anchor="ctr">
                    <a:solidFill>
                      <a:schemeClr val="accent5">
                        <a:lumMod val="50000"/>
                        <a:alpha val="20000"/>
                      </a:schemeClr>
                    </a:solidFill>
                  </a:tcPr>
                </a:tc>
                <a:extLst>
                  <a:ext uri="{0D108BD9-81ED-4DB2-BD59-A6C34878D82A}">
                    <a16:rowId xmlns:a16="http://schemas.microsoft.com/office/drawing/2014/main" val="3961414773"/>
                  </a:ext>
                </a:extLst>
              </a:tr>
            </a:tbl>
          </a:graphicData>
        </a:graphic>
      </p:graphicFrame>
      <p:sp>
        <p:nvSpPr>
          <p:cNvPr id="2" name="CuadroTexto 1">
            <a:extLst>
              <a:ext uri="{FF2B5EF4-FFF2-40B4-BE49-F238E27FC236}">
                <a16:creationId xmlns:a16="http://schemas.microsoft.com/office/drawing/2014/main" id="{B17111F5-8B2F-5645-9588-A58EAA7BB238}"/>
              </a:ext>
            </a:extLst>
          </p:cNvPr>
          <p:cNvSpPr txBox="1"/>
          <p:nvPr/>
        </p:nvSpPr>
        <p:spPr>
          <a:xfrm>
            <a:off x="1863776" y="6262374"/>
            <a:ext cx="3323346" cy="246221"/>
          </a:xfrm>
          <a:prstGeom prst="rect">
            <a:avLst/>
          </a:prstGeom>
          <a:noFill/>
        </p:spPr>
        <p:txBody>
          <a:bodyPr wrap="none" rtlCol="0">
            <a:spAutoFit/>
          </a:bodyPr>
          <a:lstStyle/>
          <a:p>
            <a:r>
              <a:rPr lang="es-CO" sz="1000" b="1" i="1" dirty="0">
                <a:solidFill>
                  <a:schemeClr val="bg2">
                    <a:lumMod val="50000"/>
                  </a:schemeClr>
                </a:solidFill>
                <a:latin typeface="Arial" panose="020B0604020202020204" pitchFamily="34" charset="0"/>
                <a:cs typeface="Arial" panose="020B0604020202020204" pitchFamily="34" charset="0"/>
              </a:rPr>
              <a:t>Volkert D. et al.  Clin Nutrition . 2019 Feb;38(!):10-47</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23436C8-370A-4D13-8542-3081A49B144D}"/>
              </a:ext>
            </a:extLst>
          </p:cNvPr>
          <p:cNvSpPr>
            <a:spLocks noGrp="1"/>
          </p:cNvSpPr>
          <p:nvPr>
            <p:ph type="title"/>
          </p:nvPr>
        </p:nvSpPr>
        <p:spPr>
          <a:xfrm>
            <a:off x="838200" y="437686"/>
            <a:ext cx="10515600" cy="617449"/>
          </a:xfrm>
        </p:spPr>
        <p:txBody>
          <a:bodyPr>
            <a:normAutofit/>
          </a:bodyPr>
          <a:lstStyle/>
          <a:p>
            <a:pPr algn="ctr"/>
            <a:r>
              <a:rPr lang="es-MX" b="1" dirty="0">
                <a:solidFill>
                  <a:srgbClr val="1F1A34"/>
                </a:solidFill>
                <a:latin typeface="Arial" pitchFamily="34" charset="0"/>
                <a:cs typeface="Arial" pitchFamily="34" charset="0"/>
              </a:rPr>
              <a:t>Objetivos</a:t>
            </a:r>
            <a:endParaRPr lang="es-CO" b="1" dirty="0">
              <a:solidFill>
                <a:srgbClr val="43425B"/>
              </a:solidFill>
              <a:latin typeface="Arial" pitchFamily="34" charset="0"/>
              <a:cs typeface="Arial" pitchFamily="34" charset="0"/>
            </a:endParaRPr>
          </a:p>
        </p:txBody>
      </p:sp>
      <p:sp>
        <p:nvSpPr>
          <p:cNvPr id="3" name="Marcador de contenido 2">
            <a:extLst>
              <a:ext uri="{FF2B5EF4-FFF2-40B4-BE49-F238E27FC236}">
                <a16:creationId xmlns:a16="http://schemas.microsoft.com/office/drawing/2014/main" id="{99508897-8A61-455B-B963-3A0F55CBE992}"/>
              </a:ext>
            </a:extLst>
          </p:cNvPr>
          <p:cNvSpPr>
            <a:spLocks noGrp="1"/>
          </p:cNvSpPr>
          <p:nvPr>
            <p:ph idx="1"/>
          </p:nvPr>
        </p:nvSpPr>
        <p:spPr>
          <a:xfrm>
            <a:off x="1102760" y="1877155"/>
            <a:ext cx="9804726" cy="3715085"/>
          </a:xfrm>
        </p:spPr>
        <p:txBody>
          <a:bodyPr>
            <a:normAutofit fontScale="92500" lnSpcReduction="20000"/>
          </a:bodyPr>
          <a:lstStyle/>
          <a:p>
            <a:pPr algn="just">
              <a:lnSpc>
                <a:spcPct val="100000"/>
              </a:lnSpc>
              <a:buClr>
                <a:srgbClr val="43425B"/>
              </a:buClr>
            </a:pPr>
            <a:r>
              <a:rPr lang="en-US" sz="2400" dirty="0">
                <a:solidFill>
                  <a:srgbClr val="1F1A34"/>
                </a:solidFill>
                <a:latin typeface="Arial" pitchFamily="34" charset="0"/>
                <a:cs typeface="Arial" pitchFamily="34" charset="0"/>
              </a:rPr>
              <a:t>Definir los componentes del gasto energético de un individuo.</a:t>
            </a:r>
          </a:p>
          <a:p>
            <a:pPr algn="just">
              <a:lnSpc>
                <a:spcPct val="100000"/>
              </a:lnSpc>
              <a:buClr>
                <a:srgbClr val="43425B"/>
              </a:buClr>
            </a:pPr>
            <a:endParaRPr lang="es-CO" sz="2400" dirty="0">
              <a:solidFill>
                <a:srgbClr val="1F1A34"/>
              </a:solidFill>
              <a:latin typeface="Arial" pitchFamily="34" charset="0"/>
              <a:cs typeface="Arial" pitchFamily="34" charset="0"/>
            </a:endParaRPr>
          </a:p>
          <a:p>
            <a:pPr algn="just">
              <a:lnSpc>
                <a:spcPct val="100000"/>
              </a:lnSpc>
              <a:buClr>
                <a:srgbClr val="43425B"/>
              </a:buClr>
            </a:pPr>
            <a:r>
              <a:rPr lang="en-US" sz="2400" dirty="0">
                <a:solidFill>
                  <a:srgbClr val="1F1A34"/>
                </a:solidFill>
                <a:latin typeface="Arial" pitchFamily="34" charset="0"/>
                <a:cs typeface="Arial" pitchFamily="34" charset="0"/>
              </a:rPr>
              <a:t>Establecer los cambios metabólicos que determinan los requerimientos nutricionales en el individuo enfermo.</a:t>
            </a:r>
          </a:p>
          <a:p>
            <a:pPr algn="just">
              <a:lnSpc>
                <a:spcPct val="100000"/>
              </a:lnSpc>
              <a:buClr>
                <a:srgbClr val="43425B"/>
              </a:buClr>
            </a:pPr>
            <a:endParaRPr lang="es-CO" sz="2400" dirty="0">
              <a:solidFill>
                <a:srgbClr val="1F1A34"/>
              </a:solidFill>
              <a:latin typeface="Arial" pitchFamily="34" charset="0"/>
              <a:cs typeface="Arial" pitchFamily="34" charset="0"/>
            </a:endParaRPr>
          </a:p>
          <a:p>
            <a:pPr algn="just">
              <a:lnSpc>
                <a:spcPct val="100000"/>
              </a:lnSpc>
              <a:buClr>
                <a:srgbClr val="43425B"/>
              </a:buClr>
            </a:pPr>
            <a:r>
              <a:rPr lang="en-US" sz="2400" dirty="0">
                <a:solidFill>
                  <a:srgbClr val="1F1A34"/>
                </a:solidFill>
                <a:latin typeface="Arial" pitchFamily="34" charset="0"/>
                <a:cs typeface="Arial" pitchFamily="34" charset="0"/>
              </a:rPr>
              <a:t>Aplicar las diferentes fórmulas de estimación de requerimientos energéticos.</a:t>
            </a:r>
          </a:p>
          <a:p>
            <a:pPr algn="just">
              <a:lnSpc>
                <a:spcPct val="100000"/>
              </a:lnSpc>
              <a:buClr>
                <a:srgbClr val="43425B"/>
              </a:buClr>
            </a:pPr>
            <a:endParaRPr lang="es-CO" sz="2400" dirty="0">
              <a:solidFill>
                <a:srgbClr val="1F1A34"/>
              </a:solidFill>
              <a:latin typeface="Arial" pitchFamily="34" charset="0"/>
              <a:cs typeface="Arial" pitchFamily="34" charset="0"/>
            </a:endParaRPr>
          </a:p>
          <a:p>
            <a:pPr algn="just">
              <a:lnSpc>
                <a:spcPct val="100000"/>
              </a:lnSpc>
              <a:buClr>
                <a:srgbClr val="43425B"/>
              </a:buClr>
            </a:pPr>
            <a:r>
              <a:rPr lang="en-US" sz="2400" dirty="0" err="1">
                <a:solidFill>
                  <a:srgbClr val="1F1A34"/>
                </a:solidFill>
                <a:latin typeface="Arial" pitchFamily="34" charset="0"/>
                <a:cs typeface="Arial" pitchFamily="34" charset="0"/>
              </a:rPr>
              <a:t>Establecer</a:t>
            </a:r>
            <a:r>
              <a:rPr lang="en-US" sz="2400" dirty="0">
                <a:solidFill>
                  <a:srgbClr val="1F1A34"/>
                </a:solidFill>
                <a:latin typeface="Arial" pitchFamily="34" charset="0"/>
                <a:cs typeface="Arial" pitchFamily="34" charset="0"/>
              </a:rPr>
              <a:t> </a:t>
            </a:r>
            <a:r>
              <a:rPr lang="en-US" sz="2400" dirty="0" err="1">
                <a:solidFill>
                  <a:srgbClr val="1F1A34"/>
                </a:solidFill>
                <a:latin typeface="Arial" pitchFamily="34" charset="0"/>
                <a:cs typeface="Arial" pitchFamily="34" charset="0"/>
              </a:rPr>
              <a:t>los</a:t>
            </a:r>
            <a:r>
              <a:rPr lang="en-US" sz="2400" dirty="0">
                <a:solidFill>
                  <a:srgbClr val="1F1A34"/>
                </a:solidFill>
                <a:latin typeface="Arial" pitchFamily="34" charset="0"/>
                <a:cs typeface="Arial" pitchFamily="34" charset="0"/>
              </a:rPr>
              <a:t> </a:t>
            </a:r>
            <a:r>
              <a:rPr lang="en-US" sz="2400" dirty="0" err="1">
                <a:solidFill>
                  <a:srgbClr val="1F1A34"/>
                </a:solidFill>
                <a:latin typeface="Arial" pitchFamily="34" charset="0"/>
                <a:cs typeface="Arial" pitchFamily="34" charset="0"/>
              </a:rPr>
              <a:t>requerimientos</a:t>
            </a:r>
            <a:r>
              <a:rPr lang="en-US" sz="2400" dirty="0">
                <a:solidFill>
                  <a:srgbClr val="1F1A34"/>
                </a:solidFill>
                <a:latin typeface="Arial" pitchFamily="34" charset="0"/>
                <a:cs typeface="Arial" pitchFamily="34" charset="0"/>
              </a:rPr>
              <a:t> de micro nutrientes y </a:t>
            </a:r>
            <a:r>
              <a:rPr lang="en-US" sz="2400" dirty="0" err="1">
                <a:solidFill>
                  <a:srgbClr val="1F1A34"/>
                </a:solidFill>
                <a:latin typeface="Arial" pitchFamily="34" charset="0"/>
                <a:cs typeface="Arial" pitchFamily="34" charset="0"/>
              </a:rPr>
              <a:t>nutrientes</a:t>
            </a:r>
            <a:r>
              <a:rPr lang="en-US" sz="2400" dirty="0">
                <a:solidFill>
                  <a:srgbClr val="1F1A34"/>
                </a:solidFill>
                <a:latin typeface="Arial" pitchFamily="34" charset="0"/>
                <a:cs typeface="Arial" pitchFamily="34" charset="0"/>
              </a:rPr>
              <a:t> </a:t>
            </a:r>
            <a:r>
              <a:rPr lang="en-US" sz="2400" dirty="0" err="1">
                <a:solidFill>
                  <a:srgbClr val="1F1A34"/>
                </a:solidFill>
                <a:latin typeface="Arial" pitchFamily="34" charset="0"/>
                <a:cs typeface="Arial" pitchFamily="34" charset="0"/>
              </a:rPr>
              <a:t>condicionalmente</a:t>
            </a:r>
            <a:r>
              <a:rPr lang="en-US" sz="2400" dirty="0">
                <a:solidFill>
                  <a:srgbClr val="1F1A34"/>
                </a:solidFill>
                <a:latin typeface="Arial" pitchFamily="34" charset="0"/>
                <a:cs typeface="Arial" pitchFamily="34" charset="0"/>
              </a:rPr>
              <a:t> esenciales según condición clínica o </a:t>
            </a:r>
            <a:r>
              <a:rPr lang="en-US" sz="2400" dirty="0" err="1">
                <a:solidFill>
                  <a:srgbClr val="1F1A34"/>
                </a:solidFill>
                <a:latin typeface="Arial" pitchFamily="34" charset="0"/>
                <a:cs typeface="Arial" pitchFamily="34" charset="0"/>
              </a:rPr>
              <a:t>patologías</a:t>
            </a:r>
            <a:r>
              <a:rPr lang="en-US" sz="2400" dirty="0">
                <a:solidFill>
                  <a:srgbClr val="1F1A34"/>
                </a:solidFill>
                <a:latin typeface="Arial" pitchFamily="34" charset="0"/>
                <a:cs typeface="Arial" pitchFamily="34" charset="0"/>
              </a:rPr>
              <a:t>.</a:t>
            </a:r>
            <a:endParaRPr lang="es-CO" sz="2400" dirty="0">
              <a:solidFill>
                <a:srgbClr val="1F1A34"/>
              </a:solidFill>
              <a:latin typeface="Arial" pitchFamily="34" charset="0"/>
              <a:cs typeface="Arial" pitchFamily="34" charset="0"/>
            </a:endParaRPr>
          </a:p>
          <a:p>
            <a:pPr>
              <a:lnSpc>
                <a:spcPct val="100000"/>
              </a:lnSpc>
              <a:buFont typeface="Wingdings" pitchFamily="2" charset="2"/>
              <a:buChar char="ü"/>
            </a:pPr>
            <a:endParaRPr lang="es-MX" altLang="es-CO" dirty="0">
              <a:solidFill>
                <a:srgbClr val="1F1A34"/>
              </a:solidFill>
              <a:latin typeface="Arial" pitchFamily="34" charset="0"/>
              <a:cs typeface="Arial" pitchFamily="34" charset="0"/>
            </a:endParaRPr>
          </a:p>
        </p:txBody>
      </p:sp>
    </p:spTree>
    <p:extLst>
      <p:ext uri="{BB962C8B-B14F-4D97-AF65-F5344CB8AC3E}">
        <p14:creationId xmlns:p14="http://schemas.microsoft.com/office/powerpoint/2010/main" val="32688591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68FC6D1-3686-4149-8693-DC3C45D2B5CB}"/>
              </a:ext>
            </a:extLst>
          </p:cNvPr>
          <p:cNvSpPr>
            <a:spLocks noGrp="1"/>
          </p:cNvSpPr>
          <p:nvPr>
            <p:ph type="title"/>
          </p:nvPr>
        </p:nvSpPr>
        <p:spPr>
          <a:xfrm>
            <a:off x="1656272" y="592736"/>
            <a:ext cx="8146463" cy="1004246"/>
          </a:xfrm>
        </p:spPr>
        <p:txBody>
          <a:bodyPr>
            <a:noAutofit/>
          </a:bodyPr>
          <a:lstStyle/>
          <a:p>
            <a:pPr algn="ctr"/>
            <a:r>
              <a:rPr lang="es-ES_tradnl" b="1" dirty="0">
                <a:solidFill>
                  <a:srgbClr val="1F1A34"/>
                </a:solidFill>
              </a:rPr>
              <a:t>Ingestas recomendadas (IR) de nutrientes que se mantienen para todos los grupos de adultos</a:t>
            </a:r>
          </a:p>
        </p:txBody>
      </p:sp>
      <p:graphicFrame>
        <p:nvGraphicFramePr>
          <p:cNvPr id="3" name="Tabla 2">
            <a:extLst>
              <a:ext uri="{FF2B5EF4-FFF2-40B4-BE49-F238E27FC236}">
                <a16:creationId xmlns:a16="http://schemas.microsoft.com/office/drawing/2014/main" id="{67101A61-6CC8-9340-BA0D-DD82979B448D}"/>
              </a:ext>
            </a:extLst>
          </p:cNvPr>
          <p:cNvGraphicFramePr>
            <a:graphicFrameLocks noGrp="1"/>
          </p:cNvGraphicFramePr>
          <p:nvPr>
            <p:extLst>
              <p:ext uri="{D42A27DB-BD31-4B8C-83A1-F6EECF244321}">
                <p14:modId xmlns:p14="http://schemas.microsoft.com/office/powerpoint/2010/main" val="2747230506"/>
              </p:ext>
            </p:extLst>
          </p:nvPr>
        </p:nvGraphicFramePr>
        <p:xfrm>
          <a:off x="615950" y="2431900"/>
          <a:ext cx="10960100" cy="1999501"/>
        </p:xfrm>
        <a:graphic>
          <a:graphicData uri="http://schemas.openxmlformats.org/drawingml/2006/table">
            <a:tbl>
              <a:tblPr firstRow="1" bandRow="1">
                <a:tableStyleId>{327F97BB-C833-4FB7-BDE5-3F7075034690}</a:tableStyleId>
              </a:tblPr>
              <a:tblGrid>
                <a:gridCol w="1164338">
                  <a:extLst>
                    <a:ext uri="{9D8B030D-6E8A-4147-A177-3AD203B41FA5}">
                      <a16:colId xmlns:a16="http://schemas.microsoft.com/office/drawing/2014/main" val="3420034838"/>
                    </a:ext>
                  </a:extLst>
                </a:gridCol>
                <a:gridCol w="1705862">
                  <a:extLst>
                    <a:ext uri="{9D8B030D-6E8A-4147-A177-3AD203B41FA5}">
                      <a16:colId xmlns:a16="http://schemas.microsoft.com/office/drawing/2014/main" val="368637263"/>
                    </a:ext>
                  </a:extLst>
                </a:gridCol>
                <a:gridCol w="1600200">
                  <a:extLst>
                    <a:ext uri="{9D8B030D-6E8A-4147-A177-3AD203B41FA5}">
                      <a16:colId xmlns:a16="http://schemas.microsoft.com/office/drawing/2014/main" val="3743876852"/>
                    </a:ext>
                  </a:extLst>
                </a:gridCol>
                <a:gridCol w="2146300">
                  <a:extLst>
                    <a:ext uri="{9D8B030D-6E8A-4147-A177-3AD203B41FA5}">
                      <a16:colId xmlns:a16="http://schemas.microsoft.com/office/drawing/2014/main" val="3069871824"/>
                    </a:ext>
                  </a:extLst>
                </a:gridCol>
                <a:gridCol w="2133600">
                  <a:extLst>
                    <a:ext uri="{9D8B030D-6E8A-4147-A177-3AD203B41FA5}">
                      <a16:colId xmlns:a16="http://schemas.microsoft.com/office/drawing/2014/main" val="2147129186"/>
                    </a:ext>
                  </a:extLst>
                </a:gridCol>
                <a:gridCol w="2209800">
                  <a:extLst>
                    <a:ext uri="{9D8B030D-6E8A-4147-A177-3AD203B41FA5}">
                      <a16:colId xmlns:a16="http://schemas.microsoft.com/office/drawing/2014/main" val="2115866355"/>
                    </a:ext>
                  </a:extLst>
                </a:gridCol>
              </a:tblGrid>
              <a:tr h="806450">
                <a:tc>
                  <a:txBody>
                    <a:bodyPr/>
                    <a:lstStyle/>
                    <a:p>
                      <a:pPr algn="ctr"/>
                      <a:endParaRPr lang="es-ES_tradnl" dirty="0"/>
                    </a:p>
                  </a:txBody>
                  <a:tcPr anchor="ctr">
                    <a:solidFill>
                      <a:schemeClr val="accent5">
                        <a:lumMod val="50000"/>
                      </a:schemeClr>
                    </a:solidFill>
                  </a:tcPr>
                </a:tc>
                <a:tc>
                  <a:txBody>
                    <a:bodyPr/>
                    <a:lstStyle/>
                    <a:p>
                      <a:pPr algn="ctr"/>
                      <a:r>
                        <a:rPr lang="es-ES_tradnl" dirty="0"/>
                        <a:t>Potasio</a:t>
                      </a:r>
                    </a:p>
                  </a:txBody>
                  <a:tcPr anchor="ctr">
                    <a:solidFill>
                      <a:schemeClr val="accent5">
                        <a:lumMod val="50000"/>
                      </a:schemeClr>
                    </a:solidFill>
                  </a:tcPr>
                </a:tc>
                <a:tc>
                  <a:txBody>
                    <a:bodyPr/>
                    <a:lstStyle/>
                    <a:p>
                      <a:pPr algn="ctr"/>
                      <a:r>
                        <a:rPr lang="es-ES_tradnl" dirty="0"/>
                        <a:t>Sodio</a:t>
                      </a:r>
                    </a:p>
                  </a:txBody>
                  <a:tcPr anchor="ctr">
                    <a:solidFill>
                      <a:schemeClr val="accent5">
                        <a:lumMod val="50000"/>
                      </a:schemeClr>
                    </a:solidFill>
                  </a:tcPr>
                </a:tc>
                <a:tc>
                  <a:txBody>
                    <a:bodyPr/>
                    <a:lstStyle/>
                    <a:p>
                      <a:pPr algn="ctr"/>
                      <a:r>
                        <a:rPr lang="es-ES_tradnl" dirty="0"/>
                        <a:t>Tiamina</a:t>
                      </a:r>
                    </a:p>
                  </a:txBody>
                  <a:tcPr anchor="ctr">
                    <a:solidFill>
                      <a:schemeClr val="accent5">
                        <a:lumMod val="50000"/>
                      </a:schemeClr>
                    </a:solidFill>
                  </a:tcPr>
                </a:tc>
                <a:tc>
                  <a:txBody>
                    <a:bodyPr/>
                    <a:lstStyle/>
                    <a:p>
                      <a:pPr algn="ctr"/>
                      <a:r>
                        <a:rPr lang="es-ES_tradnl" dirty="0"/>
                        <a:t>Riboflavina</a:t>
                      </a:r>
                    </a:p>
                  </a:txBody>
                  <a:tcPr anchor="ctr">
                    <a:solidFill>
                      <a:schemeClr val="accent5">
                        <a:lumMod val="50000"/>
                      </a:schemeClr>
                    </a:solidFill>
                  </a:tcPr>
                </a:tc>
                <a:tc>
                  <a:txBody>
                    <a:bodyPr/>
                    <a:lstStyle/>
                    <a:p>
                      <a:pPr algn="ctr"/>
                      <a:r>
                        <a:rPr lang="es-ES_tradnl" dirty="0"/>
                        <a:t>Equivalentes Niacina</a:t>
                      </a:r>
                    </a:p>
                  </a:txBody>
                  <a:tcPr anchor="ctr">
                    <a:solidFill>
                      <a:schemeClr val="accent5">
                        <a:lumMod val="50000"/>
                      </a:schemeClr>
                    </a:solidFill>
                  </a:tcPr>
                </a:tc>
                <a:extLst>
                  <a:ext uri="{0D108BD9-81ED-4DB2-BD59-A6C34878D82A}">
                    <a16:rowId xmlns:a16="http://schemas.microsoft.com/office/drawing/2014/main" val="3287805688"/>
                  </a:ext>
                </a:extLst>
              </a:tr>
              <a:tr h="1193051">
                <a:tc>
                  <a:txBody>
                    <a:bodyPr/>
                    <a:lstStyle/>
                    <a:p>
                      <a:pPr algn="l"/>
                      <a:r>
                        <a:rPr lang="es-ES_tradnl" sz="1600" dirty="0"/>
                        <a:t>IR/día</a:t>
                      </a:r>
                    </a:p>
                  </a:txBody>
                  <a:tcPr anchor="ctr">
                    <a:solidFill>
                      <a:schemeClr val="accent5">
                        <a:lumMod val="50000"/>
                        <a:alpha val="20000"/>
                      </a:schemeClr>
                    </a:solidFill>
                  </a:tcPr>
                </a:tc>
                <a:tc>
                  <a:txBody>
                    <a:bodyPr/>
                    <a:lstStyle/>
                    <a:p>
                      <a:pPr algn="ctr"/>
                      <a:r>
                        <a:rPr lang="es-ES_tradnl" sz="1600" dirty="0"/>
                        <a:t>4700 mg</a:t>
                      </a:r>
                    </a:p>
                  </a:txBody>
                  <a:tcPr anchor="ctr">
                    <a:solidFill>
                      <a:schemeClr val="accent5">
                        <a:lumMod val="50000"/>
                        <a:alpha val="20000"/>
                      </a:schemeClr>
                    </a:solidFill>
                  </a:tcPr>
                </a:tc>
                <a:tc>
                  <a:txBody>
                    <a:bodyPr/>
                    <a:lstStyle/>
                    <a:p>
                      <a:pPr algn="ctr"/>
                      <a:r>
                        <a:rPr lang="es-ES_tradnl" sz="1600" dirty="0"/>
                        <a:t>2300mg</a:t>
                      </a:r>
                    </a:p>
                    <a:p>
                      <a:pPr algn="ctr"/>
                      <a:endParaRPr lang="es-ES_tradnl" sz="1600" dirty="0"/>
                    </a:p>
                  </a:txBody>
                  <a:tcPr anchor="ctr">
                    <a:solidFill>
                      <a:schemeClr val="accent5">
                        <a:lumMod val="50000"/>
                        <a:alpha val="20000"/>
                      </a:schemeClr>
                    </a:solidFill>
                  </a:tcPr>
                </a:tc>
                <a:tc>
                  <a:txBody>
                    <a:bodyPr/>
                    <a:lstStyle/>
                    <a:p>
                      <a:pPr algn="ctr"/>
                      <a:r>
                        <a:rPr lang="es-ES_tradnl" sz="1600" dirty="0"/>
                        <a:t>1,2 mg (H)</a:t>
                      </a:r>
                    </a:p>
                    <a:p>
                      <a:pPr algn="ctr"/>
                      <a:r>
                        <a:rPr lang="es-ES_tradnl" sz="1600" dirty="0"/>
                        <a:t>1,1 mg (M)</a:t>
                      </a:r>
                    </a:p>
                  </a:txBody>
                  <a:tcPr anchor="ctr">
                    <a:solidFill>
                      <a:schemeClr val="accent5">
                        <a:lumMod val="50000"/>
                        <a:alpha val="20000"/>
                      </a:schemeClr>
                    </a:solidFill>
                  </a:tcPr>
                </a:tc>
                <a:tc>
                  <a:txBody>
                    <a:bodyPr/>
                    <a:lstStyle/>
                    <a:p>
                      <a:pPr algn="ctr"/>
                      <a:r>
                        <a:rPr lang="es-ES_tradnl" sz="1600" dirty="0"/>
                        <a:t>1,3 mg (H)</a:t>
                      </a:r>
                    </a:p>
                    <a:p>
                      <a:pPr algn="ctr"/>
                      <a:r>
                        <a:rPr lang="es-ES_tradnl" sz="1600" dirty="0"/>
                        <a:t>1,2 mg (M)</a:t>
                      </a:r>
                    </a:p>
                  </a:txBody>
                  <a:tcPr anchor="ctr">
                    <a:solidFill>
                      <a:schemeClr val="accent5">
                        <a:lumMod val="50000"/>
                        <a:alpha val="20000"/>
                      </a:schemeClr>
                    </a:solidFill>
                  </a:tcPr>
                </a:tc>
                <a:tc>
                  <a:txBody>
                    <a:bodyPr/>
                    <a:lstStyle/>
                    <a:p>
                      <a:pPr algn="ctr"/>
                      <a:endParaRPr lang="es-ES_tradnl" sz="1600" dirty="0"/>
                    </a:p>
                    <a:p>
                      <a:pPr algn="ctr"/>
                      <a:r>
                        <a:rPr lang="es-ES_tradnl" sz="1600" dirty="0"/>
                        <a:t>16 mg (H)</a:t>
                      </a:r>
                    </a:p>
                    <a:p>
                      <a:pPr algn="ctr"/>
                      <a:r>
                        <a:rPr lang="es-ES_tradnl" sz="1600" dirty="0"/>
                        <a:t>14 mg (M)</a:t>
                      </a:r>
                    </a:p>
                  </a:txBody>
                  <a:tcPr anchor="ctr">
                    <a:solidFill>
                      <a:schemeClr val="accent5">
                        <a:lumMod val="50000"/>
                        <a:alpha val="20000"/>
                      </a:schemeClr>
                    </a:solidFill>
                  </a:tcPr>
                </a:tc>
                <a:extLst>
                  <a:ext uri="{0D108BD9-81ED-4DB2-BD59-A6C34878D82A}">
                    <a16:rowId xmlns:a16="http://schemas.microsoft.com/office/drawing/2014/main" val="1909622686"/>
                  </a:ext>
                </a:extLst>
              </a:tr>
            </a:tbl>
          </a:graphicData>
        </a:graphic>
      </p:graphicFrame>
      <p:sp>
        <p:nvSpPr>
          <p:cNvPr id="5" name="CuadroTexto 4">
            <a:extLst>
              <a:ext uri="{FF2B5EF4-FFF2-40B4-BE49-F238E27FC236}">
                <a16:creationId xmlns:a16="http://schemas.microsoft.com/office/drawing/2014/main" id="{558EED77-BC5F-6E45-A2FA-503C245BDCF6}"/>
              </a:ext>
            </a:extLst>
          </p:cNvPr>
          <p:cNvSpPr txBox="1"/>
          <p:nvPr/>
        </p:nvSpPr>
        <p:spPr>
          <a:xfrm>
            <a:off x="615950" y="6101237"/>
            <a:ext cx="3932487" cy="246221"/>
          </a:xfrm>
          <a:prstGeom prst="rect">
            <a:avLst/>
          </a:prstGeom>
          <a:noFill/>
        </p:spPr>
        <p:txBody>
          <a:bodyPr wrap="none" rtlCol="0">
            <a:spAutoFit/>
          </a:bodyPr>
          <a:lstStyle/>
          <a:p>
            <a:r>
              <a:rPr lang="es-CO" sz="1000" b="1" i="1" dirty="0">
                <a:solidFill>
                  <a:schemeClr val="bg2">
                    <a:lumMod val="50000"/>
                  </a:schemeClr>
                </a:solidFill>
              </a:rPr>
              <a:t>Https://health.gov/dietarygidelines/2015/guideline/appendix-7/</a:t>
            </a:r>
          </a:p>
        </p:txBody>
      </p:sp>
      <p:sp>
        <p:nvSpPr>
          <p:cNvPr id="6" name="Rectángulo 5">
            <a:extLst>
              <a:ext uri="{FF2B5EF4-FFF2-40B4-BE49-F238E27FC236}">
                <a16:creationId xmlns:a16="http://schemas.microsoft.com/office/drawing/2014/main" id="{E202625E-B3B7-0A47-8645-766D9E729753}"/>
              </a:ext>
            </a:extLst>
          </p:cNvPr>
          <p:cNvSpPr/>
          <p:nvPr/>
        </p:nvSpPr>
        <p:spPr>
          <a:xfrm>
            <a:off x="615950" y="4554116"/>
            <a:ext cx="1845377" cy="307777"/>
          </a:xfrm>
          <a:prstGeom prst="rect">
            <a:avLst/>
          </a:prstGeom>
        </p:spPr>
        <p:txBody>
          <a:bodyPr wrap="none">
            <a:spAutoFit/>
          </a:bodyPr>
          <a:lstStyle/>
          <a:p>
            <a:r>
              <a:rPr lang="es-CO" sz="1400" dirty="0">
                <a:solidFill>
                  <a:srgbClr val="1F1A34"/>
                </a:solidFill>
              </a:rPr>
              <a:t>M: Mujer  H: Hombre</a:t>
            </a:r>
          </a:p>
        </p:txBody>
      </p:sp>
    </p:spTree>
    <p:extLst>
      <p:ext uri="{BB962C8B-B14F-4D97-AF65-F5344CB8AC3E}">
        <p14:creationId xmlns:p14="http://schemas.microsoft.com/office/powerpoint/2010/main" val="40148587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AA8A8BC-2A50-9A44-A54D-35FF78993B8E}"/>
              </a:ext>
            </a:extLst>
          </p:cNvPr>
          <p:cNvSpPr>
            <a:spLocks noGrp="1"/>
          </p:cNvSpPr>
          <p:nvPr>
            <p:ph type="title"/>
          </p:nvPr>
        </p:nvSpPr>
        <p:spPr>
          <a:xfrm>
            <a:off x="2379260" y="455955"/>
            <a:ext cx="7433480" cy="617449"/>
          </a:xfrm>
        </p:spPr>
        <p:txBody>
          <a:bodyPr>
            <a:noAutofit/>
          </a:bodyPr>
          <a:lstStyle/>
          <a:p>
            <a:pPr algn="ctr"/>
            <a:r>
              <a:rPr lang="es-CO" b="1" dirty="0">
                <a:solidFill>
                  <a:srgbClr val="1F1A34"/>
                </a:solidFill>
              </a:rPr>
              <a:t>Vitaminas hidrosolubles y minerales importantes en el adulto mayor</a:t>
            </a:r>
          </a:p>
        </p:txBody>
      </p:sp>
      <p:sp>
        <p:nvSpPr>
          <p:cNvPr id="3" name="Elipse 2">
            <a:extLst>
              <a:ext uri="{FF2B5EF4-FFF2-40B4-BE49-F238E27FC236}">
                <a16:creationId xmlns:a16="http://schemas.microsoft.com/office/drawing/2014/main" id="{ACB4E67F-B8DA-4949-BEA9-E37A311EDDEB}"/>
              </a:ext>
            </a:extLst>
          </p:cNvPr>
          <p:cNvSpPr/>
          <p:nvPr/>
        </p:nvSpPr>
        <p:spPr>
          <a:xfrm>
            <a:off x="1013713" y="2630885"/>
            <a:ext cx="1709531" cy="1709531"/>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Folato</a:t>
            </a:r>
          </a:p>
          <a:p>
            <a:pPr algn="ctr"/>
            <a:r>
              <a:rPr lang="es-MX" dirty="0"/>
              <a:t>400 µg</a:t>
            </a:r>
            <a:endParaRPr lang="es-CO" dirty="0"/>
          </a:p>
        </p:txBody>
      </p:sp>
      <p:sp>
        <p:nvSpPr>
          <p:cNvPr id="9" name="Elipse 8">
            <a:extLst>
              <a:ext uri="{FF2B5EF4-FFF2-40B4-BE49-F238E27FC236}">
                <a16:creationId xmlns:a16="http://schemas.microsoft.com/office/drawing/2014/main" id="{E69B01DC-8263-4741-84DA-5D1E11435BAF}"/>
              </a:ext>
            </a:extLst>
          </p:cNvPr>
          <p:cNvSpPr/>
          <p:nvPr/>
        </p:nvSpPr>
        <p:spPr>
          <a:xfrm>
            <a:off x="1278893" y="1373177"/>
            <a:ext cx="1713362" cy="1713362"/>
          </a:xfrm>
          <a:prstGeom prst="ellipse">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Vitamina C</a:t>
            </a:r>
          </a:p>
          <a:p>
            <a:pPr algn="ctr"/>
            <a:r>
              <a:rPr lang="es-MX" dirty="0"/>
              <a:t>75 mg(M)</a:t>
            </a:r>
          </a:p>
          <a:p>
            <a:pPr algn="ctr"/>
            <a:r>
              <a:rPr lang="es-MX" dirty="0"/>
              <a:t>90 (H)</a:t>
            </a:r>
          </a:p>
        </p:txBody>
      </p:sp>
      <p:sp>
        <p:nvSpPr>
          <p:cNvPr id="7" name="Elipse 6">
            <a:extLst>
              <a:ext uri="{FF2B5EF4-FFF2-40B4-BE49-F238E27FC236}">
                <a16:creationId xmlns:a16="http://schemas.microsoft.com/office/drawing/2014/main" id="{9DE1621E-8802-4EDF-9830-2901D95A9283}"/>
              </a:ext>
            </a:extLst>
          </p:cNvPr>
          <p:cNvSpPr/>
          <p:nvPr/>
        </p:nvSpPr>
        <p:spPr>
          <a:xfrm>
            <a:off x="4094022" y="2299803"/>
            <a:ext cx="1709531" cy="1709531"/>
          </a:xfrm>
          <a:prstGeom prst="ellips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Vitamina B12</a:t>
            </a:r>
          </a:p>
          <a:p>
            <a:pPr algn="ctr"/>
            <a:r>
              <a:rPr lang="es-MX" dirty="0"/>
              <a:t>2,4 µg</a:t>
            </a:r>
            <a:endParaRPr lang="es-CO" dirty="0"/>
          </a:p>
        </p:txBody>
      </p:sp>
      <p:sp>
        <p:nvSpPr>
          <p:cNvPr id="8" name="Elipse 7">
            <a:extLst>
              <a:ext uri="{FF2B5EF4-FFF2-40B4-BE49-F238E27FC236}">
                <a16:creationId xmlns:a16="http://schemas.microsoft.com/office/drawing/2014/main" id="{5E76E98A-7D53-42D4-AFD9-B4847263168A}"/>
              </a:ext>
            </a:extLst>
          </p:cNvPr>
          <p:cNvSpPr/>
          <p:nvPr/>
        </p:nvSpPr>
        <p:spPr>
          <a:xfrm>
            <a:off x="2507940" y="2051105"/>
            <a:ext cx="1924023" cy="1924023"/>
          </a:xfrm>
          <a:prstGeom prst="ellipse">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Vitamina B6</a:t>
            </a:r>
          </a:p>
          <a:p>
            <a:pPr algn="ctr"/>
            <a:r>
              <a:rPr lang="es-MX" dirty="0"/>
              <a:t>(H) 1,7mg</a:t>
            </a:r>
          </a:p>
          <a:p>
            <a:pPr algn="ctr"/>
            <a:r>
              <a:rPr lang="es-MX" dirty="0"/>
              <a:t>(M) 1,5mg</a:t>
            </a:r>
            <a:endParaRPr lang="es-CO" dirty="0"/>
          </a:p>
        </p:txBody>
      </p:sp>
      <p:sp>
        <p:nvSpPr>
          <p:cNvPr id="10" name="Elipse 9">
            <a:extLst>
              <a:ext uri="{FF2B5EF4-FFF2-40B4-BE49-F238E27FC236}">
                <a16:creationId xmlns:a16="http://schemas.microsoft.com/office/drawing/2014/main" id="{38CF387B-87C1-4FC8-AC6C-EE79EAFE66C8}"/>
              </a:ext>
            </a:extLst>
          </p:cNvPr>
          <p:cNvSpPr/>
          <p:nvPr/>
        </p:nvSpPr>
        <p:spPr>
          <a:xfrm>
            <a:off x="432343" y="3824332"/>
            <a:ext cx="1709531" cy="1709531"/>
          </a:xfrm>
          <a:prstGeom prst="ellipse">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solidFill>
                  <a:schemeClr val="tx1"/>
                </a:solidFill>
              </a:rPr>
              <a:t>Calcio</a:t>
            </a:r>
          </a:p>
          <a:p>
            <a:pPr algn="ctr"/>
            <a:r>
              <a:rPr lang="es-MX" dirty="0">
                <a:solidFill>
                  <a:schemeClr val="tx1"/>
                </a:solidFill>
              </a:rPr>
              <a:t>1200</a:t>
            </a:r>
          </a:p>
          <a:p>
            <a:pPr algn="ctr"/>
            <a:r>
              <a:rPr lang="es-MX" dirty="0">
                <a:solidFill>
                  <a:schemeClr val="tx1"/>
                </a:solidFill>
              </a:rPr>
              <a:t>mg</a:t>
            </a:r>
            <a:endParaRPr lang="es-CO" dirty="0">
              <a:solidFill>
                <a:schemeClr val="tx1"/>
              </a:solidFill>
            </a:endParaRPr>
          </a:p>
        </p:txBody>
      </p:sp>
      <p:sp>
        <p:nvSpPr>
          <p:cNvPr id="11" name="Elipse 10">
            <a:extLst>
              <a:ext uri="{FF2B5EF4-FFF2-40B4-BE49-F238E27FC236}">
                <a16:creationId xmlns:a16="http://schemas.microsoft.com/office/drawing/2014/main" id="{6BC52D0B-DEE3-4195-B2EB-1E2E9703F403}"/>
              </a:ext>
            </a:extLst>
          </p:cNvPr>
          <p:cNvSpPr/>
          <p:nvPr/>
        </p:nvSpPr>
        <p:spPr>
          <a:xfrm>
            <a:off x="1889909" y="3616471"/>
            <a:ext cx="1709531" cy="17095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Zinc</a:t>
            </a:r>
          </a:p>
          <a:p>
            <a:pPr algn="ctr"/>
            <a:r>
              <a:rPr lang="es-MX" dirty="0"/>
              <a:t>(H) 11mg</a:t>
            </a:r>
          </a:p>
          <a:p>
            <a:pPr algn="ctr"/>
            <a:r>
              <a:rPr lang="es-MX" dirty="0"/>
              <a:t>(M) 8mg</a:t>
            </a:r>
            <a:endParaRPr lang="es-CO" dirty="0"/>
          </a:p>
        </p:txBody>
      </p:sp>
      <p:sp>
        <p:nvSpPr>
          <p:cNvPr id="15" name="Elipse 14">
            <a:extLst>
              <a:ext uri="{FF2B5EF4-FFF2-40B4-BE49-F238E27FC236}">
                <a16:creationId xmlns:a16="http://schemas.microsoft.com/office/drawing/2014/main" id="{FDF96016-BFAE-44E6-B74F-6A0CCAAD9BE4}"/>
              </a:ext>
            </a:extLst>
          </p:cNvPr>
          <p:cNvSpPr/>
          <p:nvPr/>
        </p:nvSpPr>
        <p:spPr>
          <a:xfrm>
            <a:off x="4639763" y="3652906"/>
            <a:ext cx="1709531" cy="1709531"/>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Selenio</a:t>
            </a:r>
          </a:p>
          <a:p>
            <a:pPr algn="ctr"/>
            <a:r>
              <a:rPr lang="es-MX" dirty="0"/>
              <a:t>55 mg</a:t>
            </a:r>
            <a:endParaRPr lang="es-CO" dirty="0"/>
          </a:p>
        </p:txBody>
      </p:sp>
      <p:sp>
        <p:nvSpPr>
          <p:cNvPr id="14" name="Elipse 13">
            <a:extLst>
              <a:ext uri="{FF2B5EF4-FFF2-40B4-BE49-F238E27FC236}">
                <a16:creationId xmlns:a16="http://schemas.microsoft.com/office/drawing/2014/main" id="{9BA24917-F183-44FF-B41C-006CC3CA62A6}"/>
              </a:ext>
            </a:extLst>
          </p:cNvPr>
          <p:cNvSpPr/>
          <p:nvPr/>
        </p:nvSpPr>
        <p:spPr>
          <a:xfrm>
            <a:off x="3290415" y="3624948"/>
            <a:ext cx="1709531" cy="1709531"/>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solidFill>
                  <a:schemeClr val="tx1"/>
                </a:solidFill>
              </a:rPr>
              <a:t>Hierro</a:t>
            </a:r>
          </a:p>
          <a:p>
            <a:pPr algn="ctr"/>
            <a:r>
              <a:rPr lang="es-MX" dirty="0">
                <a:solidFill>
                  <a:schemeClr val="tx1"/>
                </a:solidFill>
              </a:rPr>
              <a:t>8 mg</a:t>
            </a:r>
            <a:endParaRPr lang="es-CO" dirty="0">
              <a:solidFill>
                <a:schemeClr val="tx1"/>
              </a:solidFill>
            </a:endParaRPr>
          </a:p>
        </p:txBody>
      </p:sp>
      <p:sp>
        <p:nvSpPr>
          <p:cNvPr id="17" name="CuadroTexto 16">
            <a:extLst>
              <a:ext uri="{FF2B5EF4-FFF2-40B4-BE49-F238E27FC236}">
                <a16:creationId xmlns:a16="http://schemas.microsoft.com/office/drawing/2014/main" id="{2E67E204-7370-4AAB-A5F8-C62D49595AF1}"/>
              </a:ext>
            </a:extLst>
          </p:cNvPr>
          <p:cNvSpPr txBox="1"/>
          <p:nvPr/>
        </p:nvSpPr>
        <p:spPr>
          <a:xfrm>
            <a:off x="7180857" y="2051105"/>
            <a:ext cx="3332652" cy="3416320"/>
          </a:xfrm>
          <a:prstGeom prst="rect">
            <a:avLst/>
          </a:prstGeom>
          <a:noFill/>
        </p:spPr>
        <p:txBody>
          <a:bodyPr wrap="square" rtlCol="0">
            <a:spAutoFit/>
          </a:bodyPr>
          <a:lstStyle/>
          <a:p>
            <a:r>
              <a:rPr lang="es-MX" b="1" dirty="0">
                <a:solidFill>
                  <a:srgbClr val="002060"/>
                </a:solidFill>
              </a:rPr>
              <a:t>Causas</a:t>
            </a:r>
          </a:p>
          <a:p>
            <a:pPr marL="285750" indent="-285750">
              <a:buClr>
                <a:srgbClr val="43425B"/>
              </a:buClr>
              <a:buSzPct val="122000"/>
              <a:buFont typeface="Arial" panose="020B0604020202020204" pitchFamily="34" charset="0"/>
              <a:buChar char="•"/>
            </a:pPr>
            <a:r>
              <a:rPr lang="es-MX" dirty="0">
                <a:solidFill>
                  <a:srgbClr val="1F1A34"/>
                </a:solidFill>
              </a:rPr>
              <a:t>Alteraciones en la biodisponibilidad de micronutrientes </a:t>
            </a:r>
          </a:p>
          <a:p>
            <a:endParaRPr lang="es-MX" dirty="0">
              <a:solidFill>
                <a:srgbClr val="002060"/>
              </a:solidFill>
            </a:endParaRPr>
          </a:p>
          <a:p>
            <a:r>
              <a:rPr lang="es-MX" b="1" dirty="0">
                <a:solidFill>
                  <a:srgbClr val="002060"/>
                </a:solidFill>
              </a:rPr>
              <a:t>Consecuencias </a:t>
            </a:r>
          </a:p>
          <a:p>
            <a:pPr marL="285750" indent="-285750">
              <a:buClr>
                <a:srgbClr val="43425B"/>
              </a:buClr>
              <a:buSzPct val="122000"/>
              <a:buFont typeface="Arial" panose="020B0604020202020204" pitchFamily="34" charset="0"/>
              <a:buChar char="•"/>
            </a:pPr>
            <a:r>
              <a:rPr lang="es-MX" dirty="0">
                <a:solidFill>
                  <a:srgbClr val="1F1A34"/>
                </a:solidFill>
              </a:rPr>
              <a:t>Anemia</a:t>
            </a:r>
          </a:p>
          <a:p>
            <a:pPr marL="285750" indent="-285750">
              <a:buClr>
                <a:srgbClr val="43425B"/>
              </a:buClr>
              <a:buSzPct val="122000"/>
              <a:buFont typeface="Arial" panose="020B0604020202020204" pitchFamily="34" charset="0"/>
              <a:buChar char="•"/>
            </a:pPr>
            <a:r>
              <a:rPr lang="es-CO" dirty="0">
                <a:solidFill>
                  <a:srgbClr val="1F1A34"/>
                </a:solidFill>
              </a:rPr>
              <a:t>Alto riesgo de fracturas</a:t>
            </a:r>
          </a:p>
          <a:p>
            <a:pPr marL="285750" indent="-285750">
              <a:buClr>
                <a:srgbClr val="43425B"/>
              </a:buClr>
              <a:buSzPct val="122000"/>
              <a:buFont typeface="Arial" panose="020B0604020202020204" pitchFamily="34" charset="0"/>
              <a:buChar char="•"/>
            </a:pPr>
            <a:r>
              <a:rPr lang="es-CO" dirty="0">
                <a:solidFill>
                  <a:srgbClr val="1F1A34"/>
                </a:solidFill>
              </a:rPr>
              <a:t>Susceptibilidad infecciones</a:t>
            </a:r>
          </a:p>
          <a:p>
            <a:pPr marL="285750" indent="-285750">
              <a:buClr>
                <a:srgbClr val="43425B"/>
              </a:buClr>
              <a:buSzPct val="122000"/>
              <a:buFont typeface="Arial" panose="020B0604020202020204" pitchFamily="34" charset="0"/>
              <a:buChar char="•"/>
            </a:pPr>
            <a:r>
              <a:rPr lang="es-CO" dirty="0">
                <a:solidFill>
                  <a:srgbClr val="1F1A34"/>
                </a:solidFill>
              </a:rPr>
              <a:t>Dificultad en cicatrización de heridas </a:t>
            </a:r>
          </a:p>
          <a:p>
            <a:pPr marL="285750" indent="-285750">
              <a:buClr>
                <a:srgbClr val="43425B"/>
              </a:buClr>
              <a:buSzPct val="122000"/>
              <a:buFont typeface="Arial" panose="020B0604020202020204" pitchFamily="34" charset="0"/>
              <a:buChar char="•"/>
            </a:pPr>
            <a:r>
              <a:rPr lang="es-CO" dirty="0">
                <a:solidFill>
                  <a:srgbClr val="1F1A34"/>
                </a:solidFill>
              </a:rPr>
              <a:t>Baja calidad de vida </a:t>
            </a:r>
          </a:p>
        </p:txBody>
      </p:sp>
      <p:sp>
        <p:nvSpPr>
          <p:cNvPr id="6" name="CuadroTexto 5">
            <a:extLst>
              <a:ext uri="{FF2B5EF4-FFF2-40B4-BE49-F238E27FC236}">
                <a16:creationId xmlns:a16="http://schemas.microsoft.com/office/drawing/2014/main" id="{27250315-A5E4-5B48-8532-F07BCA950419}"/>
              </a:ext>
            </a:extLst>
          </p:cNvPr>
          <p:cNvSpPr txBox="1"/>
          <p:nvPr/>
        </p:nvSpPr>
        <p:spPr>
          <a:xfrm>
            <a:off x="432343" y="5914259"/>
            <a:ext cx="4838700" cy="400110"/>
          </a:xfrm>
          <a:prstGeom prst="rect">
            <a:avLst/>
          </a:prstGeom>
          <a:noFill/>
        </p:spPr>
        <p:txBody>
          <a:bodyPr wrap="square" rtlCol="0">
            <a:spAutoFit/>
          </a:bodyPr>
          <a:lstStyle/>
          <a:p>
            <a:r>
              <a:rPr lang="es-CO" sz="1000" b="1" i="1" dirty="0">
                <a:solidFill>
                  <a:schemeClr val="bg2">
                    <a:lumMod val="50000"/>
                  </a:schemeClr>
                </a:solidFill>
              </a:rPr>
              <a:t>Arbones G. et al. Nut Hosp. 2003; 18; 109-137</a:t>
            </a:r>
          </a:p>
          <a:p>
            <a:r>
              <a:rPr lang="es-CO" sz="1000" b="1" i="1" dirty="0">
                <a:solidFill>
                  <a:schemeClr val="bg2">
                    <a:lumMod val="50000"/>
                  </a:schemeClr>
                </a:solidFill>
              </a:rPr>
              <a:t>Https://health.gov/dietarygidelines/2015/guideline/appendix-7</a:t>
            </a:r>
          </a:p>
        </p:txBody>
      </p:sp>
      <p:sp>
        <p:nvSpPr>
          <p:cNvPr id="16" name="Rectángulo 15">
            <a:extLst>
              <a:ext uri="{FF2B5EF4-FFF2-40B4-BE49-F238E27FC236}">
                <a16:creationId xmlns:a16="http://schemas.microsoft.com/office/drawing/2014/main" id="{F12A8B14-DAA9-8B41-9F4E-AA2E0826989D}"/>
              </a:ext>
            </a:extLst>
          </p:cNvPr>
          <p:cNvSpPr/>
          <p:nvPr/>
        </p:nvSpPr>
        <p:spPr>
          <a:xfrm>
            <a:off x="2586586" y="5444235"/>
            <a:ext cx="1845377" cy="307777"/>
          </a:xfrm>
          <a:prstGeom prst="rect">
            <a:avLst/>
          </a:prstGeom>
        </p:spPr>
        <p:txBody>
          <a:bodyPr wrap="none">
            <a:spAutoFit/>
          </a:bodyPr>
          <a:lstStyle/>
          <a:p>
            <a:pPr algn="r"/>
            <a:r>
              <a:rPr lang="es-CO" sz="1400" dirty="0">
                <a:solidFill>
                  <a:srgbClr val="1F1A34"/>
                </a:solidFill>
              </a:rPr>
              <a:t>M: Mujer  H: Hombre</a:t>
            </a:r>
          </a:p>
        </p:txBody>
      </p:sp>
    </p:spTree>
    <p:extLst>
      <p:ext uri="{BB962C8B-B14F-4D97-AF65-F5344CB8AC3E}">
        <p14:creationId xmlns:p14="http://schemas.microsoft.com/office/powerpoint/2010/main" val="42098921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AA8A8BC-2A50-9A44-A54D-35FF78993B8E}"/>
              </a:ext>
            </a:extLst>
          </p:cNvPr>
          <p:cNvSpPr>
            <a:spLocks noGrp="1"/>
          </p:cNvSpPr>
          <p:nvPr>
            <p:ph type="title"/>
          </p:nvPr>
        </p:nvSpPr>
        <p:spPr>
          <a:xfrm>
            <a:off x="3163152" y="303265"/>
            <a:ext cx="5852498" cy="854107"/>
          </a:xfrm>
        </p:spPr>
        <p:txBody>
          <a:bodyPr>
            <a:noAutofit/>
          </a:bodyPr>
          <a:lstStyle/>
          <a:p>
            <a:pPr algn="ctr"/>
            <a:r>
              <a:rPr lang="es-CO" b="1" dirty="0">
                <a:solidFill>
                  <a:srgbClr val="1F1A34"/>
                </a:solidFill>
              </a:rPr>
              <a:t>Vitaminas liposolubles en el adulto mayor</a:t>
            </a:r>
          </a:p>
        </p:txBody>
      </p:sp>
      <p:sp>
        <p:nvSpPr>
          <p:cNvPr id="9" name="Elipse 8">
            <a:extLst>
              <a:ext uri="{FF2B5EF4-FFF2-40B4-BE49-F238E27FC236}">
                <a16:creationId xmlns:a16="http://schemas.microsoft.com/office/drawing/2014/main" id="{E69B01DC-8263-4741-84DA-5D1E11435BAF}"/>
              </a:ext>
            </a:extLst>
          </p:cNvPr>
          <p:cNvSpPr/>
          <p:nvPr/>
        </p:nvSpPr>
        <p:spPr>
          <a:xfrm>
            <a:off x="3543870" y="1745105"/>
            <a:ext cx="2212653" cy="2142806"/>
          </a:xfrm>
          <a:prstGeom prst="ellipse">
            <a:avLst/>
          </a:prstGeom>
          <a:solidFill>
            <a:schemeClr val="accent5">
              <a:lumMod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s-MX" dirty="0"/>
              <a:t>Vitamina A</a:t>
            </a:r>
          </a:p>
          <a:p>
            <a:pPr algn="ctr"/>
            <a:r>
              <a:rPr lang="es-MX" dirty="0"/>
              <a:t>700 E.R mg(M)</a:t>
            </a:r>
          </a:p>
          <a:p>
            <a:pPr algn="ctr"/>
            <a:r>
              <a:rPr lang="es-MX" dirty="0"/>
              <a:t>900 mg (H)</a:t>
            </a:r>
          </a:p>
        </p:txBody>
      </p:sp>
      <p:sp>
        <p:nvSpPr>
          <p:cNvPr id="8" name="Elipse 7">
            <a:extLst>
              <a:ext uri="{FF2B5EF4-FFF2-40B4-BE49-F238E27FC236}">
                <a16:creationId xmlns:a16="http://schemas.microsoft.com/office/drawing/2014/main" id="{5E76E98A-7D53-42D4-AFD9-B4847263168A}"/>
              </a:ext>
            </a:extLst>
          </p:cNvPr>
          <p:cNvSpPr/>
          <p:nvPr/>
        </p:nvSpPr>
        <p:spPr>
          <a:xfrm>
            <a:off x="5409804" y="1859376"/>
            <a:ext cx="1877804" cy="1863288"/>
          </a:xfrm>
          <a:prstGeom prst="ellipse">
            <a:avLst/>
          </a:prstGeom>
          <a:solidFill>
            <a:schemeClr val="accent1">
              <a:lumMod val="60000"/>
              <a:lumOff val="4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s-MX" dirty="0">
                <a:solidFill>
                  <a:schemeClr val="bg1"/>
                </a:solidFill>
              </a:rPr>
              <a:t>Vitamina D</a:t>
            </a:r>
          </a:p>
          <a:p>
            <a:pPr algn="ctr"/>
            <a:r>
              <a:rPr lang="es-MX" dirty="0">
                <a:solidFill>
                  <a:schemeClr val="bg1"/>
                </a:solidFill>
              </a:rPr>
              <a:t>800  UI</a:t>
            </a:r>
            <a:endParaRPr lang="es-CO" dirty="0">
              <a:solidFill>
                <a:schemeClr val="bg1"/>
              </a:solidFill>
            </a:endParaRPr>
          </a:p>
        </p:txBody>
      </p:sp>
      <p:sp>
        <p:nvSpPr>
          <p:cNvPr id="11" name="Elipse 10">
            <a:extLst>
              <a:ext uri="{FF2B5EF4-FFF2-40B4-BE49-F238E27FC236}">
                <a16:creationId xmlns:a16="http://schemas.microsoft.com/office/drawing/2014/main" id="{6BC52D0B-DEE3-4195-B2EB-1E2E9703F403}"/>
              </a:ext>
            </a:extLst>
          </p:cNvPr>
          <p:cNvSpPr/>
          <p:nvPr/>
        </p:nvSpPr>
        <p:spPr>
          <a:xfrm>
            <a:off x="4577282" y="3364006"/>
            <a:ext cx="1924022" cy="1863287"/>
          </a:xfrm>
          <a:prstGeom prst="ellips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Viitamina E15 mg</a:t>
            </a:r>
          </a:p>
        </p:txBody>
      </p:sp>
      <p:sp>
        <p:nvSpPr>
          <p:cNvPr id="14" name="Elipse 13">
            <a:extLst>
              <a:ext uri="{FF2B5EF4-FFF2-40B4-BE49-F238E27FC236}">
                <a16:creationId xmlns:a16="http://schemas.microsoft.com/office/drawing/2014/main" id="{9BA24917-F183-44FF-B41C-006CC3CA62A6}"/>
              </a:ext>
            </a:extLst>
          </p:cNvPr>
          <p:cNvSpPr/>
          <p:nvPr/>
        </p:nvSpPr>
        <p:spPr>
          <a:xfrm>
            <a:off x="6089401" y="3100931"/>
            <a:ext cx="1919373" cy="1863287"/>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solidFill>
                  <a:schemeClr val="bg1"/>
                </a:solidFill>
              </a:rPr>
              <a:t>Vitamina K</a:t>
            </a:r>
          </a:p>
          <a:p>
            <a:pPr algn="ctr"/>
            <a:r>
              <a:rPr lang="es-MX" dirty="0">
                <a:solidFill>
                  <a:schemeClr val="bg1"/>
                </a:solidFill>
              </a:rPr>
              <a:t>(H)120 µg</a:t>
            </a:r>
          </a:p>
          <a:p>
            <a:pPr algn="ctr"/>
            <a:r>
              <a:rPr lang="es-MX" dirty="0">
                <a:solidFill>
                  <a:schemeClr val="bg1"/>
                </a:solidFill>
              </a:rPr>
              <a:t>(M)90 µg</a:t>
            </a:r>
            <a:endParaRPr lang="es-CO" dirty="0">
              <a:solidFill>
                <a:schemeClr val="bg1"/>
              </a:solidFill>
            </a:endParaRPr>
          </a:p>
        </p:txBody>
      </p:sp>
      <p:sp>
        <p:nvSpPr>
          <p:cNvPr id="6" name="CuadroTexto 5">
            <a:extLst>
              <a:ext uri="{FF2B5EF4-FFF2-40B4-BE49-F238E27FC236}">
                <a16:creationId xmlns:a16="http://schemas.microsoft.com/office/drawing/2014/main" id="{27250315-A5E4-5B48-8532-F07BCA950419}"/>
              </a:ext>
            </a:extLst>
          </p:cNvPr>
          <p:cNvSpPr txBox="1"/>
          <p:nvPr/>
        </p:nvSpPr>
        <p:spPr>
          <a:xfrm>
            <a:off x="1503319" y="5997096"/>
            <a:ext cx="4253204" cy="400110"/>
          </a:xfrm>
          <a:prstGeom prst="rect">
            <a:avLst/>
          </a:prstGeom>
          <a:noFill/>
        </p:spPr>
        <p:txBody>
          <a:bodyPr wrap="square" rtlCol="0">
            <a:spAutoFit/>
          </a:bodyPr>
          <a:lstStyle/>
          <a:p>
            <a:r>
              <a:rPr lang="es-CO" sz="1000" b="1" i="1" dirty="0">
                <a:solidFill>
                  <a:schemeClr val="bg2">
                    <a:lumMod val="50000"/>
                  </a:schemeClr>
                </a:solidFill>
              </a:rPr>
              <a:t>Arbones G. et al. Nut Hosp. 2003; 18; 109-137 </a:t>
            </a:r>
          </a:p>
          <a:p>
            <a:r>
              <a:rPr lang="es-CO" sz="1000" b="1" i="1" dirty="0">
                <a:solidFill>
                  <a:schemeClr val="bg2">
                    <a:lumMod val="50000"/>
                  </a:schemeClr>
                </a:solidFill>
              </a:rPr>
              <a:t>Https://health.gov/dietarygidelines/2015/guideline/appendix-7/</a:t>
            </a:r>
          </a:p>
        </p:txBody>
      </p:sp>
      <p:sp>
        <p:nvSpPr>
          <p:cNvPr id="12" name="CuadroTexto 11">
            <a:extLst>
              <a:ext uri="{FF2B5EF4-FFF2-40B4-BE49-F238E27FC236}">
                <a16:creationId xmlns:a16="http://schemas.microsoft.com/office/drawing/2014/main" id="{4B00E1A1-D11E-5143-B9E7-56BF1B84F636}"/>
              </a:ext>
            </a:extLst>
          </p:cNvPr>
          <p:cNvSpPr txBox="1"/>
          <p:nvPr/>
        </p:nvSpPr>
        <p:spPr>
          <a:xfrm>
            <a:off x="1503319" y="5473695"/>
            <a:ext cx="3634328" cy="276999"/>
          </a:xfrm>
          <a:prstGeom prst="rect">
            <a:avLst/>
          </a:prstGeom>
          <a:noFill/>
        </p:spPr>
        <p:txBody>
          <a:bodyPr wrap="none" rtlCol="0">
            <a:spAutoFit/>
          </a:bodyPr>
          <a:lstStyle/>
          <a:p>
            <a:r>
              <a:rPr lang="es-CO" sz="1200" dirty="0">
                <a:solidFill>
                  <a:srgbClr val="1F1A34"/>
                </a:solidFill>
              </a:rPr>
              <a:t>M: Mujer  H: Hombre   E.R: Equivalentes de retinol</a:t>
            </a:r>
          </a:p>
        </p:txBody>
      </p:sp>
      <p:sp>
        <p:nvSpPr>
          <p:cNvPr id="13" name="Rectángulo 12">
            <a:extLst>
              <a:ext uri="{FF2B5EF4-FFF2-40B4-BE49-F238E27FC236}">
                <a16:creationId xmlns:a16="http://schemas.microsoft.com/office/drawing/2014/main" id="{6D177C2B-CE4E-BA4E-8881-A2356E27831B}"/>
              </a:ext>
            </a:extLst>
          </p:cNvPr>
          <p:cNvSpPr/>
          <p:nvPr/>
        </p:nvSpPr>
        <p:spPr>
          <a:xfrm>
            <a:off x="7622457" y="1582445"/>
            <a:ext cx="2068064" cy="923330"/>
          </a:xfrm>
          <a:prstGeom prst="rect">
            <a:avLst/>
          </a:prstGeom>
        </p:spPr>
        <p:txBody>
          <a:bodyPr wrap="square">
            <a:spAutoFit/>
          </a:bodyPr>
          <a:lstStyle/>
          <a:p>
            <a:r>
              <a:rPr lang="es-CO" dirty="0">
                <a:solidFill>
                  <a:srgbClr val="1F1A34"/>
                </a:solidFill>
              </a:rPr>
              <a:t>Menor eficacia en  la síntesis cutanea </a:t>
            </a:r>
          </a:p>
        </p:txBody>
      </p:sp>
      <p:sp>
        <p:nvSpPr>
          <p:cNvPr id="15" name="Rectángulo 14">
            <a:extLst>
              <a:ext uri="{FF2B5EF4-FFF2-40B4-BE49-F238E27FC236}">
                <a16:creationId xmlns:a16="http://schemas.microsoft.com/office/drawing/2014/main" id="{4FD789DB-BDC7-C84B-AB42-44B588489DCB}"/>
              </a:ext>
            </a:extLst>
          </p:cNvPr>
          <p:cNvSpPr/>
          <p:nvPr/>
        </p:nvSpPr>
        <p:spPr>
          <a:xfrm>
            <a:off x="1503319" y="1443945"/>
            <a:ext cx="2013039" cy="923330"/>
          </a:xfrm>
          <a:prstGeom prst="rect">
            <a:avLst/>
          </a:prstGeom>
        </p:spPr>
        <p:txBody>
          <a:bodyPr wrap="square">
            <a:spAutoFit/>
          </a:bodyPr>
          <a:lstStyle/>
          <a:p>
            <a:r>
              <a:rPr lang="es-CO" dirty="0">
                <a:solidFill>
                  <a:srgbClr val="1F1A34"/>
                </a:solidFill>
              </a:rPr>
              <a:t>Relacionada con enfermedades </a:t>
            </a:r>
          </a:p>
          <a:p>
            <a:r>
              <a:rPr lang="es-CO" dirty="0">
                <a:solidFill>
                  <a:srgbClr val="1F1A34"/>
                </a:solidFill>
              </a:rPr>
              <a:t>crónicas</a:t>
            </a:r>
          </a:p>
        </p:txBody>
      </p:sp>
      <p:sp>
        <p:nvSpPr>
          <p:cNvPr id="16" name="Rectángulo 15">
            <a:extLst>
              <a:ext uri="{FF2B5EF4-FFF2-40B4-BE49-F238E27FC236}">
                <a16:creationId xmlns:a16="http://schemas.microsoft.com/office/drawing/2014/main" id="{2DA75C6C-1351-2B45-A8EB-5E15ED80B852}"/>
              </a:ext>
            </a:extLst>
          </p:cNvPr>
          <p:cNvSpPr/>
          <p:nvPr/>
        </p:nvSpPr>
        <p:spPr>
          <a:xfrm>
            <a:off x="1919194" y="4272813"/>
            <a:ext cx="1732410" cy="923330"/>
          </a:xfrm>
          <a:prstGeom prst="rect">
            <a:avLst/>
          </a:prstGeom>
        </p:spPr>
        <p:txBody>
          <a:bodyPr wrap="square">
            <a:spAutoFit/>
          </a:bodyPr>
          <a:lstStyle/>
          <a:p>
            <a:r>
              <a:rPr lang="es-CO" dirty="0">
                <a:solidFill>
                  <a:srgbClr val="1F1A34"/>
                </a:solidFill>
              </a:rPr>
              <a:t>Protege la celula frente al envejecimiento </a:t>
            </a:r>
          </a:p>
        </p:txBody>
      </p:sp>
      <p:sp>
        <p:nvSpPr>
          <p:cNvPr id="18" name="Rectángulo 17">
            <a:extLst>
              <a:ext uri="{FF2B5EF4-FFF2-40B4-BE49-F238E27FC236}">
                <a16:creationId xmlns:a16="http://schemas.microsoft.com/office/drawing/2014/main" id="{C0D01B0F-017B-2F46-8B4E-0442FE164A29}"/>
              </a:ext>
            </a:extLst>
          </p:cNvPr>
          <p:cNvSpPr/>
          <p:nvPr/>
        </p:nvSpPr>
        <p:spPr>
          <a:xfrm>
            <a:off x="8656489" y="3914899"/>
            <a:ext cx="2068065" cy="1200329"/>
          </a:xfrm>
          <a:prstGeom prst="rect">
            <a:avLst/>
          </a:prstGeom>
        </p:spPr>
        <p:txBody>
          <a:bodyPr wrap="square">
            <a:spAutoFit/>
          </a:bodyPr>
          <a:lstStyle/>
          <a:p>
            <a:r>
              <a:rPr lang="es-CO" dirty="0">
                <a:solidFill>
                  <a:srgbClr val="1F1A34"/>
                </a:solidFill>
              </a:rPr>
              <a:t>Se ha relacionado la deficiencia</a:t>
            </a:r>
          </a:p>
          <a:p>
            <a:r>
              <a:rPr lang="es-CO" dirty="0">
                <a:solidFill>
                  <a:srgbClr val="1F1A34"/>
                </a:solidFill>
              </a:rPr>
              <a:t>con menor densidad ósea  </a:t>
            </a:r>
          </a:p>
        </p:txBody>
      </p:sp>
      <p:cxnSp>
        <p:nvCxnSpPr>
          <p:cNvPr id="22" name="Conector angular 21">
            <a:extLst>
              <a:ext uri="{FF2B5EF4-FFF2-40B4-BE49-F238E27FC236}">
                <a16:creationId xmlns:a16="http://schemas.microsoft.com/office/drawing/2014/main" id="{641080CE-F73A-7246-AF64-8FD725781DF1}"/>
              </a:ext>
            </a:extLst>
          </p:cNvPr>
          <p:cNvCxnSpPr>
            <a:cxnSpLocks/>
            <a:stCxn id="16" idx="3"/>
          </p:cNvCxnSpPr>
          <p:nvPr/>
        </p:nvCxnSpPr>
        <p:spPr>
          <a:xfrm flipV="1">
            <a:off x="3651604" y="4295650"/>
            <a:ext cx="925678" cy="43882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Conector angular 29">
            <a:extLst>
              <a:ext uri="{FF2B5EF4-FFF2-40B4-BE49-F238E27FC236}">
                <a16:creationId xmlns:a16="http://schemas.microsoft.com/office/drawing/2014/main" id="{BAC1C073-2AD0-EC4E-9BFD-CA4E8109A6DA}"/>
              </a:ext>
            </a:extLst>
          </p:cNvPr>
          <p:cNvCxnSpPr>
            <a:cxnSpLocks/>
            <a:stCxn id="15" idx="2"/>
            <a:endCxn id="9" idx="2"/>
          </p:cNvCxnSpPr>
          <p:nvPr/>
        </p:nvCxnSpPr>
        <p:spPr>
          <a:xfrm rot="16200000" flipH="1">
            <a:off x="2802238" y="2074875"/>
            <a:ext cx="449233" cy="103403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Conector angular 32">
            <a:extLst>
              <a:ext uri="{FF2B5EF4-FFF2-40B4-BE49-F238E27FC236}">
                <a16:creationId xmlns:a16="http://schemas.microsoft.com/office/drawing/2014/main" id="{0E842788-3B0F-A24D-8E07-26B44243AA99}"/>
              </a:ext>
            </a:extLst>
          </p:cNvPr>
          <p:cNvCxnSpPr>
            <a:cxnSpLocks/>
            <a:stCxn id="13" idx="2"/>
            <a:endCxn id="8" idx="6"/>
          </p:cNvCxnSpPr>
          <p:nvPr/>
        </p:nvCxnSpPr>
        <p:spPr>
          <a:xfrm rot="5400000">
            <a:off x="7829427" y="1963957"/>
            <a:ext cx="285245" cy="136888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Conector angular 35">
            <a:extLst>
              <a:ext uri="{FF2B5EF4-FFF2-40B4-BE49-F238E27FC236}">
                <a16:creationId xmlns:a16="http://schemas.microsoft.com/office/drawing/2014/main" id="{FC5D1F86-FE44-9C4E-9691-B99AE0BCDF6E}"/>
              </a:ext>
            </a:extLst>
          </p:cNvPr>
          <p:cNvCxnSpPr>
            <a:cxnSpLocks/>
            <a:stCxn id="18" idx="1"/>
            <a:endCxn id="14" idx="6"/>
          </p:cNvCxnSpPr>
          <p:nvPr/>
        </p:nvCxnSpPr>
        <p:spPr>
          <a:xfrm rot="10800000">
            <a:off x="8008775" y="4032576"/>
            <a:ext cx="647715" cy="482489"/>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155323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258705-589C-F040-9B43-E1AC609EBB0E}"/>
              </a:ext>
            </a:extLst>
          </p:cNvPr>
          <p:cNvSpPr>
            <a:spLocks noGrp="1"/>
          </p:cNvSpPr>
          <p:nvPr>
            <p:ph type="title"/>
          </p:nvPr>
        </p:nvSpPr>
        <p:spPr>
          <a:xfrm>
            <a:off x="3246783" y="335725"/>
            <a:ext cx="5698434" cy="617449"/>
          </a:xfrm>
        </p:spPr>
        <p:txBody>
          <a:bodyPr>
            <a:noAutofit/>
          </a:bodyPr>
          <a:lstStyle/>
          <a:p>
            <a:pPr algn="ctr"/>
            <a:r>
              <a:rPr lang="es-CO" b="1" dirty="0">
                <a:solidFill>
                  <a:srgbClr val="1F1A34"/>
                </a:solidFill>
                <a:latin typeface="Arial" panose="020B0604020202020204" pitchFamily="34" charset="0"/>
                <a:cs typeface="Arial" panose="020B0604020202020204" pitchFamily="34" charset="0"/>
              </a:rPr>
              <a:t>Recomendaciones basales de nutrientes en la UCI</a:t>
            </a:r>
          </a:p>
        </p:txBody>
      </p:sp>
      <p:sp>
        <p:nvSpPr>
          <p:cNvPr id="3" name="Rectángulo 2">
            <a:extLst>
              <a:ext uri="{FF2B5EF4-FFF2-40B4-BE49-F238E27FC236}">
                <a16:creationId xmlns:a16="http://schemas.microsoft.com/office/drawing/2014/main" id="{667A75EB-4AC4-D747-ABB6-5F9B01C36283}"/>
              </a:ext>
            </a:extLst>
          </p:cNvPr>
          <p:cNvSpPr/>
          <p:nvPr/>
        </p:nvSpPr>
        <p:spPr>
          <a:xfrm>
            <a:off x="735383" y="6180071"/>
            <a:ext cx="5287998" cy="246221"/>
          </a:xfrm>
          <a:prstGeom prst="rect">
            <a:avLst/>
          </a:prstGeom>
        </p:spPr>
        <p:txBody>
          <a:bodyPr wrap="square">
            <a:spAutoFit/>
          </a:bodyPr>
          <a:lstStyle/>
          <a:p>
            <a:pPr>
              <a:spcAft>
                <a:spcPts val="600"/>
              </a:spcAft>
              <a:tabLst>
                <a:tab pos="4889500" algn="l"/>
              </a:tabLst>
            </a:pPr>
            <a:r>
              <a:rPr lang="es-CO" sz="1000" b="1" i="1" dirty="0">
                <a:solidFill>
                  <a:schemeClr val="bg2">
                    <a:lumMod val="50000"/>
                  </a:schemeClr>
                </a:solidFill>
                <a:latin typeface="Arial" panose="020B0604020202020204" pitchFamily="34" charset="0"/>
                <a:ea typeface="DengXian" panose="02010600030101010101" pitchFamily="2" charset="-122"/>
                <a:cs typeface="Arial" panose="020B0604020202020204" pitchFamily="34" charset="0"/>
              </a:rPr>
              <a:t>Ugarte U S. y col. Fundamentos de terapia nutricional en cuidados intensivos. 2017</a:t>
            </a:r>
          </a:p>
        </p:txBody>
      </p:sp>
      <p:grpSp>
        <p:nvGrpSpPr>
          <p:cNvPr id="28" name="Grupo 27">
            <a:extLst>
              <a:ext uri="{FF2B5EF4-FFF2-40B4-BE49-F238E27FC236}">
                <a16:creationId xmlns:a16="http://schemas.microsoft.com/office/drawing/2014/main" id="{9F4B0403-5E9A-FC49-B168-A4C4EF035F8C}"/>
              </a:ext>
            </a:extLst>
          </p:cNvPr>
          <p:cNvGrpSpPr/>
          <p:nvPr/>
        </p:nvGrpSpPr>
        <p:grpSpPr>
          <a:xfrm>
            <a:off x="7114032" y="1302482"/>
            <a:ext cx="3476328" cy="4350886"/>
            <a:chOff x="820443" y="1176386"/>
            <a:chExt cx="3852672" cy="4821909"/>
          </a:xfrm>
        </p:grpSpPr>
        <p:sp>
          <p:nvSpPr>
            <p:cNvPr id="32" name="Forma libre: forma 5">
              <a:extLst>
                <a:ext uri="{FF2B5EF4-FFF2-40B4-BE49-F238E27FC236}">
                  <a16:creationId xmlns:a16="http://schemas.microsoft.com/office/drawing/2014/main" id="{2F0487F2-686D-BE4F-B526-72BFC9A7ABA1}"/>
                </a:ext>
              </a:extLst>
            </p:cNvPr>
            <p:cNvSpPr/>
            <p:nvPr/>
          </p:nvSpPr>
          <p:spPr>
            <a:xfrm>
              <a:off x="820443" y="1176386"/>
              <a:ext cx="2160000" cy="432000"/>
            </a:xfrm>
            <a:prstGeom prst="chevron">
              <a:avLst/>
            </a:prstGeom>
            <a:solidFill>
              <a:schemeClr val="bg2">
                <a:lumMod val="50000"/>
              </a:schemeClr>
            </a:solidFill>
          </p:spPr>
          <p:style>
            <a:lnRef idx="2">
              <a:schemeClr val="lt1">
                <a:hueOff val="0"/>
                <a:satOff val="0"/>
                <a:lumOff val="0"/>
                <a:alphaOff val="0"/>
              </a:schemeClr>
            </a:lnRef>
            <a:fillRef idx="1">
              <a:schemeClr val="accent1">
                <a:shade val="50000"/>
                <a:hueOff val="0"/>
                <a:satOff val="0"/>
                <a:lumOff val="0"/>
                <a:alphaOff val="0"/>
              </a:schemeClr>
            </a:fillRef>
            <a:effectRef idx="0">
              <a:schemeClr val="accent1">
                <a:shade val="50000"/>
                <a:hueOff val="0"/>
                <a:satOff val="0"/>
                <a:lumOff val="0"/>
                <a:alphaOff val="0"/>
              </a:schemeClr>
            </a:effectRef>
            <a:fontRef idx="minor">
              <a:schemeClr val="lt1"/>
            </a:fontRef>
          </p:style>
          <p:txBody>
            <a:bodyPr spcFirstLastPara="0" vert="horz" wrap="square" lIns="36000" tIns="11430" rIns="36000" bIns="11430" numCol="1" spcCol="1270" anchor="ctr" anchorCtr="0">
              <a:noAutofit/>
            </a:bodyPr>
            <a:lstStyle/>
            <a:p>
              <a:pPr marL="0" lvl="0" indent="0" algn="ctr" defTabSz="800100">
                <a:lnSpc>
                  <a:spcPct val="90000"/>
                </a:lnSpc>
                <a:spcBef>
                  <a:spcPct val="0"/>
                </a:spcBef>
                <a:spcAft>
                  <a:spcPct val="35000"/>
                </a:spcAft>
                <a:buNone/>
              </a:pPr>
              <a:r>
                <a:rPr lang="es-MX" sz="1400" b="1" kern="1200" dirty="0"/>
                <a:t>Hierro</a:t>
              </a:r>
              <a:endParaRPr lang="es-CO" sz="1400" b="1" kern="1200" dirty="0"/>
            </a:p>
          </p:txBody>
        </p:sp>
        <p:sp>
          <p:nvSpPr>
            <p:cNvPr id="33" name="Forma libre: forma 7">
              <a:extLst>
                <a:ext uri="{FF2B5EF4-FFF2-40B4-BE49-F238E27FC236}">
                  <a16:creationId xmlns:a16="http://schemas.microsoft.com/office/drawing/2014/main" id="{5E8C37D3-3645-ED48-B3E6-D0E5D12D9D46}"/>
                </a:ext>
              </a:extLst>
            </p:cNvPr>
            <p:cNvSpPr/>
            <p:nvPr/>
          </p:nvSpPr>
          <p:spPr>
            <a:xfrm>
              <a:off x="820443" y="3615226"/>
              <a:ext cx="2160000" cy="432000"/>
            </a:xfrm>
            <a:prstGeom prst="chevron">
              <a:avLst/>
            </a:prstGeom>
            <a:solidFill>
              <a:schemeClr val="bg2">
                <a:lumMod val="50000"/>
              </a:schemeClr>
            </a:solidFill>
          </p:spPr>
          <p:style>
            <a:lnRef idx="2">
              <a:schemeClr val="accent1">
                <a:alpha val="90000"/>
                <a:tint val="55000"/>
                <a:hueOff val="0"/>
                <a:satOff val="0"/>
                <a:lumOff val="0"/>
                <a:alphaOff val="0"/>
              </a:schemeClr>
            </a:lnRef>
            <a:fillRef idx="1">
              <a:schemeClr val="accent1">
                <a:alpha val="90000"/>
                <a:tint val="55000"/>
                <a:hueOff val="0"/>
                <a:satOff val="0"/>
                <a:lumOff val="0"/>
                <a:alphaOff val="0"/>
              </a:schemeClr>
            </a:fillRef>
            <a:effectRef idx="0">
              <a:schemeClr val="accent1">
                <a:alpha val="90000"/>
                <a:tint val="55000"/>
                <a:hueOff val="0"/>
                <a:satOff val="0"/>
                <a:lumOff val="0"/>
                <a:alphaOff val="0"/>
              </a:schemeClr>
            </a:effectRef>
            <a:fontRef idx="minor">
              <a:schemeClr val="dk1">
                <a:hueOff val="0"/>
                <a:satOff val="0"/>
                <a:lumOff val="0"/>
                <a:alphaOff val="0"/>
              </a:schemeClr>
            </a:fontRef>
          </p:style>
          <p:txBody>
            <a:bodyPr spcFirstLastPara="0" vert="horz" wrap="square" lIns="36000" tIns="11430" rIns="36000" bIns="11430" numCol="1" spcCol="1270" anchor="ctr" anchorCtr="0">
              <a:noAutofit/>
            </a:bodyPr>
            <a:lstStyle/>
            <a:p>
              <a:pPr marL="0" lvl="0" indent="0" algn="ctr" defTabSz="800100">
                <a:lnSpc>
                  <a:spcPct val="90000"/>
                </a:lnSpc>
                <a:spcBef>
                  <a:spcPct val="0"/>
                </a:spcBef>
                <a:spcAft>
                  <a:spcPct val="35000"/>
                </a:spcAft>
                <a:buNone/>
              </a:pPr>
              <a:r>
                <a:rPr lang="es-MX" sz="1400" b="1" dirty="0">
                  <a:solidFill>
                    <a:schemeClr val="bg1"/>
                  </a:solidFill>
                </a:rPr>
                <a:t>Calcio </a:t>
              </a:r>
              <a:endParaRPr lang="es-CO" sz="1400" b="1" kern="1200" dirty="0">
                <a:solidFill>
                  <a:schemeClr val="bg1"/>
                </a:solidFill>
              </a:endParaRPr>
            </a:p>
          </p:txBody>
        </p:sp>
        <p:sp>
          <p:nvSpPr>
            <p:cNvPr id="35" name="Forma libre: forma 8">
              <a:extLst>
                <a:ext uri="{FF2B5EF4-FFF2-40B4-BE49-F238E27FC236}">
                  <a16:creationId xmlns:a16="http://schemas.microsoft.com/office/drawing/2014/main" id="{C5AB3B31-7B51-3646-A1BD-40726A01B820}"/>
                </a:ext>
              </a:extLst>
            </p:cNvPr>
            <p:cNvSpPr/>
            <p:nvPr/>
          </p:nvSpPr>
          <p:spPr>
            <a:xfrm>
              <a:off x="820443" y="1664154"/>
              <a:ext cx="2160000" cy="432001"/>
            </a:xfrm>
            <a:prstGeom prst="chevron">
              <a:avLst/>
            </a:prstGeom>
            <a:solidFill>
              <a:schemeClr val="bg1">
                <a:lumMod val="50000"/>
              </a:schemeClr>
            </a:solidFill>
          </p:spPr>
          <p:style>
            <a:lnRef idx="2">
              <a:schemeClr val="lt1">
                <a:hueOff val="0"/>
                <a:satOff val="0"/>
                <a:lumOff val="0"/>
                <a:alphaOff val="0"/>
              </a:schemeClr>
            </a:lnRef>
            <a:fillRef idx="1">
              <a:schemeClr val="accent1">
                <a:shade val="50000"/>
                <a:hueOff val="133703"/>
                <a:satOff val="3582"/>
                <a:lumOff val="15781"/>
                <a:alphaOff val="0"/>
              </a:schemeClr>
            </a:fillRef>
            <a:effectRef idx="0">
              <a:schemeClr val="accent1">
                <a:shade val="50000"/>
                <a:hueOff val="133703"/>
                <a:satOff val="3582"/>
                <a:lumOff val="15781"/>
                <a:alphaOff val="0"/>
              </a:schemeClr>
            </a:effectRef>
            <a:fontRef idx="minor">
              <a:schemeClr val="lt1"/>
            </a:fontRef>
          </p:style>
          <p:txBody>
            <a:bodyPr spcFirstLastPara="0" vert="horz" wrap="square" lIns="36000" tIns="11430" rIns="36000" bIns="11430" numCol="1" spcCol="1270" anchor="ctr" anchorCtr="0">
              <a:noAutofit/>
            </a:bodyPr>
            <a:lstStyle/>
            <a:p>
              <a:pPr marL="0" lvl="0" indent="0" algn="ctr" defTabSz="800100">
                <a:lnSpc>
                  <a:spcPct val="90000"/>
                </a:lnSpc>
                <a:spcBef>
                  <a:spcPct val="0"/>
                </a:spcBef>
                <a:spcAft>
                  <a:spcPct val="35000"/>
                </a:spcAft>
                <a:buNone/>
              </a:pPr>
              <a:r>
                <a:rPr lang="es-MX" sz="1400" b="1" kern="1200" dirty="0"/>
                <a:t>Zinc</a:t>
              </a:r>
              <a:endParaRPr lang="es-CO" sz="1400" b="1" kern="1200" dirty="0"/>
            </a:p>
          </p:txBody>
        </p:sp>
        <p:sp>
          <p:nvSpPr>
            <p:cNvPr id="37" name="Forma libre: forma 10">
              <a:extLst>
                <a:ext uri="{FF2B5EF4-FFF2-40B4-BE49-F238E27FC236}">
                  <a16:creationId xmlns:a16="http://schemas.microsoft.com/office/drawing/2014/main" id="{76D3DF5C-F930-A84E-8D6E-E82AA9908F73}"/>
                </a:ext>
              </a:extLst>
            </p:cNvPr>
            <p:cNvSpPr/>
            <p:nvPr/>
          </p:nvSpPr>
          <p:spPr>
            <a:xfrm>
              <a:off x="2873115" y="4156994"/>
              <a:ext cx="1800000" cy="324000"/>
            </a:xfrm>
            <a:prstGeom prst="chevron">
              <a:avLst/>
            </a:prstGeom>
            <a:solidFill>
              <a:schemeClr val="accent3">
                <a:lumMod val="40000"/>
                <a:lumOff val="60000"/>
              </a:schemeClr>
            </a:solidFill>
          </p:spPr>
          <p:style>
            <a:lnRef idx="2">
              <a:schemeClr val="accent1">
                <a:alpha val="90000"/>
                <a:tint val="55000"/>
                <a:hueOff val="0"/>
                <a:satOff val="0"/>
                <a:lumOff val="0"/>
                <a:alphaOff val="0"/>
              </a:schemeClr>
            </a:lnRef>
            <a:fillRef idx="1">
              <a:schemeClr val="accent1">
                <a:alpha val="90000"/>
                <a:tint val="55000"/>
                <a:hueOff val="0"/>
                <a:satOff val="0"/>
                <a:lumOff val="0"/>
                <a:alphaOff val="0"/>
              </a:schemeClr>
            </a:fillRef>
            <a:effectRef idx="0">
              <a:schemeClr val="accent1">
                <a:alpha val="90000"/>
                <a:tint val="55000"/>
                <a:hueOff val="0"/>
                <a:satOff val="0"/>
                <a:lumOff val="0"/>
                <a:alphaOff val="0"/>
              </a:schemeClr>
            </a:effectRef>
            <a:fontRef idx="minor">
              <a:schemeClr val="dk1">
                <a:hueOff val="0"/>
                <a:satOff val="0"/>
                <a:lumOff val="0"/>
                <a:alphaOff val="0"/>
              </a:schemeClr>
            </a:fontRef>
          </p:style>
          <p:txBody>
            <a:bodyPr spcFirstLastPara="0" vert="horz" wrap="square" lIns="36000" tIns="11430" rIns="36000" bIns="11430" numCol="1" spcCol="1270" anchor="ctr" anchorCtr="0">
              <a:noAutofit/>
            </a:bodyPr>
            <a:lstStyle/>
            <a:p>
              <a:pPr marL="0" lvl="0" indent="0" algn="ctr" defTabSz="800100">
                <a:lnSpc>
                  <a:spcPct val="90000"/>
                </a:lnSpc>
                <a:spcBef>
                  <a:spcPct val="0"/>
                </a:spcBef>
                <a:spcAft>
                  <a:spcPct val="35000"/>
                </a:spcAft>
                <a:buNone/>
              </a:pPr>
              <a:r>
                <a:rPr lang="es-MX" sz="1400" dirty="0">
                  <a:solidFill>
                    <a:srgbClr val="1F1A34"/>
                  </a:solidFill>
                </a:rPr>
                <a:t>3</a:t>
              </a:r>
              <a:r>
                <a:rPr lang="es-MX" sz="1400" kern="1200" dirty="0">
                  <a:solidFill>
                    <a:srgbClr val="1F1A34"/>
                  </a:solidFill>
                </a:rPr>
                <a:t>0 mcg</a:t>
              </a:r>
              <a:endParaRPr lang="es-CO" sz="1400" kern="1200" dirty="0">
                <a:solidFill>
                  <a:srgbClr val="1F1A34"/>
                </a:solidFill>
              </a:endParaRPr>
            </a:p>
          </p:txBody>
        </p:sp>
        <p:sp>
          <p:nvSpPr>
            <p:cNvPr id="41" name="Forma libre: forma 11">
              <a:extLst>
                <a:ext uri="{FF2B5EF4-FFF2-40B4-BE49-F238E27FC236}">
                  <a16:creationId xmlns:a16="http://schemas.microsoft.com/office/drawing/2014/main" id="{6FBBA55F-E36F-7B4B-8EE1-2C39987C9F90}"/>
                </a:ext>
              </a:extLst>
            </p:cNvPr>
            <p:cNvSpPr/>
            <p:nvPr/>
          </p:nvSpPr>
          <p:spPr>
            <a:xfrm>
              <a:off x="820443" y="2151922"/>
              <a:ext cx="2160000" cy="432000"/>
            </a:xfrm>
            <a:prstGeom prst="chevron">
              <a:avLst/>
            </a:prstGeom>
            <a:solidFill>
              <a:schemeClr val="tx1">
                <a:lumMod val="65000"/>
                <a:lumOff val="35000"/>
              </a:schemeClr>
            </a:solidFill>
          </p:spPr>
          <p:style>
            <a:lnRef idx="2">
              <a:schemeClr val="lt1">
                <a:hueOff val="0"/>
                <a:satOff val="0"/>
                <a:lumOff val="0"/>
                <a:alphaOff val="0"/>
              </a:schemeClr>
            </a:lnRef>
            <a:fillRef idx="1">
              <a:schemeClr val="accent1">
                <a:shade val="50000"/>
                <a:hueOff val="267407"/>
                <a:satOff val="7164"/>
                <a:lumOff val="31562"/>
                <a:alphaOff val="0"/>
              </a:schemeClr>
            </a:fillRef>
            <a:effectRef idx="0">
              <a:schemeClr val="accent1">
                <a:shade val="50000"/>
                <a:hueOff val="267407"/>
                <a:satOff val="7164"/>
                <a:lumOff val="31562"/>
                <a:alphaOff val="0"/>
              </a:schemeClr>
            </a:effectRef>
            <a:fontRef idx="minor">
              <a:schemeClr val="lt1"/>
            </a:fontRef>
          </p:style>
          <p:txBody>
            <a:bodyPr spcFirstLastPara="0" vert="horz" wrap="square" lIns="36000" tIns="11430" rIns="36000" bIns="11430" numCol="1" spcCol="1270" anchor="ctr" anchorCtr="0">
              <a:noAutofit/>
            </a:bodyPr>
            <a:lstStyle/>
            <a:p>
              <a:pPr marL="0" lvl="0" indent="0" algn="ctr" defTabSz="800100">
                <a:lnSpc>
                  <a:spcPct val="90000"/>
                </a:lnSpc>
                <a:spcBef>
                  <a:spcPct val="0"/>
                </a:spcBef>
                <a:spcAft>
                  <a:spcPct val="35000"/>
                </a:spcAft>
                <a:buNone/>
              </a:pPr>
              <a:r>
                <a:rPr lang="es-MX" sz="1400" b="1" kern="1200" dirty="0">
                  <a:solidFill>
                    <a:schemeClr val="bg1"/>
                  </a:solidFill>
                </a:rPr>
                <a:t>Cobre</a:t>
              </a:r>
            </a:p>
          </p:txBody>
        </p:sp>
        <p:sp>
          <p:nvSpPr>
            <p:cNvPr id="42" name="Forma libre: forma 13">
              <a:extLst>
                <a:ext uri="{FF2B5EF4-FFF2-40B4-BE49-F238E27FC236}">
                  <a16:creationId xmlns:a16="http://schemas.microsoft.com/office/drawing/2014/main" id="{CBB1B3C4-CD46-3C47-BEB4-AF3CA7525789}"/>
                </a:ext>
              </a:extLst>
            </p:cNvPr>
            <p:cNvSpPr/>
            <p:nvPr/>
          </p:nvSpPr>
          <p:spPr>
            <a:xfrm>
              <a:off x="2873115" y="4644762"/>
              <a:ext cx="1800000" cy="324000"/>
            </a:xfrm>
            <a:prstGeom prst="chevron">
              <a:avLst/>
            </a:prstGeom>
            <a:solidFill>
              <a:schemeClr val="accent3">
                <a:lumMod val="40000"/>
                <a:lumOff val="60000"/>
              </a:schemeClr>
            </a:solidFill>
          </p:spPr>
          <p:style>
            <a:lnRef idx="2">
              <a:schemeClr val="accent1">
                <a:alpha val="90000"/>
                <a:tint val="55000"/>
                <a:hueOff val="0"/>
                <a:satOff val="0"/>
                <a:lumOff val="0"/>
                <a:alphaOff val="0"/>
              </a:schemeClr>
            </a:lnRef>
            <a:fillRef idx="1">
              <a:schemeClr val="accent1">
                <a:alpha val="90000"/>
                <a:tint val="55000"/>
                <a:hueOff val="0"/>
                <a:satOff val="0"/>
                <a:lumOff val="0"/>
                <a:alphaOff val="0"/>
              </a:schemeClr>
            </a:fillRef>
            <a:effectRef idx="0">
              <a:schemeClr val="accent1">
                <a:alpha val="90000"/>
                <a:tint val="55000"/>
                <a:hueOff val="0"/>
                <a:satOff val="0"/>
                <a:lumOff val="0"/>
                <a:alphaOff val="0"/>
              </a:schemeClr>
            </a:effectRef>
            <a:fontRef idx="minor">
              <a:schemeClr val="dk1">
                <a:hueOff val="0"/>
                <a:satOff val="0"/>
                <a:lumOff val="0"/>
                <a:alphaOff val="0"/>
              </a:schemeClr>
            </a:fontRef>
          </p:style>
          <p:txBody>
            <a:bodyPr spcFirstLastPara="0" vert="horz" wrap="square" lIns="36000" tIns="11430" rIns="36000" bIns="11430" numCol="1" spcCol="1270" anchor="ctr" anchorCtr="0">
              <a:noAutofit/>
            </a:bodyPr>
            <a:lstStyle/>
            <a:p>
              <a:pPr marL="0" lvl="0" indent="0" algn="ctr" defTabSz="800100">
                <a:lnSpc>
                  <a:spcPct val="90000"/>
                </a:lnSpc>
                <a:spcBef>
                  <a:spcPct val="0"/>
                </a:spcBef>
                <a:spcAft>
                  <a:spcPct val="35000"/>
                </a:spcAft>
                <a:buNone/>
              </a:pPr>
              <a:r>
                <a:rPr lang="es-MX" sz="1400" dirty="0">
                  <a:solidFill>
                    <a:srgbClr val="1F1A34"/>
                  </a:solidFill>
                </a:rPr>
                <a:t>1 – 2 </a:t>
              </a:r>
              <a:r>
                <a:rPr lang="es-MX" sz="1400" kern="1200" dirty="0">
                  <a:solidFill>
                    <a:srgbClr val="1F1A34"/>
                  </a:solidFill>
                </a:rPr>
                <a:t>meq/kg</a:t>
              </a:r>
              <a:endParaRPr lang="es-CO" sz="1400" kern="1200" dirty="0">
                <a:solidFill>
                  <a:srgbClr val="1F1A34"/>
                </a:solidFill>
              </a:endParaRPr>
            </a:p>
          </p:txBody>
        </p:sp>
        <p:sp>
          <p:nvSpPr>
            <p:cNvPr id="43" name="Forma libre: forma 33">
              <a:extLst>
                <a:ext uri="{FF2B5EF4-FFF2-40B4-BE49-F238E27FC236}">
                  <a16:creationId xmlns:a16="http://schemas.microsoft.com/office/drawing/2014/main" id="{882FDE31-6086-6747-9DD4-9D994861322A}"/>
                </a:ext>
              </a:extLst>
            </p:cNvPr>
            <p:cNvSpPr/>
            <p:nvPr/>
          </p:nvSpPr>
          <p:spPr>
            <a:xfrm>
              <a:off x="820443" y="2639690"/>
              <a:ext cx="2160000" cy="432000"/>
            </a:xfrm>
            <a:prstGeom prst="chevron">
              <a:avLst/>
            </a:prstGeom>
            <a:solidFill>
              <a:schemeClr val="bg2">
                <a:lumMod val="75000"/>
              </a:schemeClr>
            </a:solidFill>
          </p:spPr>
          <p:style>
            <a:lnRef idx="2">
              <a:schemeClr val="lt1">
                <a:hueOff val="0"/>
                <a:satOff val="0"/>
                <a:lumOff val="0"/>
                <a:alphaOff val="0"/>
              </a:schemeClr>
            </a:lnRef>
            <a:fillRef idx="1">
              <a:schemeClr val="accent1">
                <a:shade val="50000"/>
                <a:hueOff val="267407"/>
                <a:satOff val="7164"/>
                <a:lumOff val="31562"/>
                <a:alphaOff val="0"/>
              </a:schemeClr>
            </a:fillRef>
            <a:effectRef idx="0">
              <a:schemeClr val="accent1">
                <a:shade val="50000"/>
                <a:hueOff val="267407"/>
                <a:satOff val="7164"/>
                <a:lumOff val="31562"/>
                <a:alphaOff val="0"/>
              </a:schemeClr>
            </a:effectRef>
            <a:fontRef idx="minor">
              <a:schemeClr val="lt1"/>
            </a:fontRef>
          </p:style>
          <p:txBody>
            <a:bodyPr spcFirstLastPara="0" vert="horz" wrap="square" lIns="36000" tIns="11430" rIns="36000" bIns="11430" numCol="1" spcCol="1270" anchor="ctr" anchorCtr="0">
              <a:noAutofit/>
            </a:bodyPr>
            <a:lstStyle/>
            <a:p>
              <a:pPr marL="0" lvl="0" indent="0" algn="ctr" defTabSz="800100">
                <a:lnSpc>
                  <a:spcPct val="90000"/>
                </a:lnSpc>
                <a:spcBef>
                  <a:spcPct val="0"/>
                </a:spcBef>
                <a:spcAft>
                  <a:spcPct val="35000"/>
                </a:spcAft>
                <a:buNone/>
              </a:pPr>
              <a:r>
                <a:rPr lang="es-MX" sz="1400" b="1" kern="1200" dirty="0">
                  <a:solidFill>
                    <a:srgbClr val="1F1A34"/>
                  </a:solidFill>
                </a:rPr>
                <a:t>Yodo</a:t>
              </a:r>
            </a:p>
          </p:txBody>
        </p:sp>
        <p:sp>
          <p:nvSpPr>
            <p:cNvPr id="44" name="Forma libre: forma 35">
              <a:extLst>
                <a:ext uri="{FF2B5EF4-FFF2-40B4-BE49-F238E27FC236}">
                  <a16:creationId xmlns:a16="http://schemas.microsoft.com/office/drawing/2014/main" id="{CF69E6B5-7276-184F-A246-AEF28A241FA0}"/>
                </a:ext>
              </a:extLst>
            </p:cNvPr>
            <p:cNvSpPr/>
            <p:nvPr/>
          </p:nvSpPr>
          <p:spPr>
            <a:xfrm>
              <a:off x="2873115" y="5132530"/>
              <a:ext cx="1800000" cy="324000"/>
            </a:xfrm>
            <a:prstGeom prst="chevron">
              <a:avLst/>
            </a:prstGeom>
            <a:solidFill>
              <a:schemeClr val="accent3">
                <a:lumMod val="40000"/>
                <a:lumOff val="60000"/>
              </a:schemeClr>
            </a:solidFill>
          </p:spPr>
          <p:style>
            <a:lnRef idx="2">
              <a:schemeClr val="accent1">
                <a:alpha val="90000"/>
                <a:tint val="55000"/>
                <a:hueOff val="0"/>
                <a:satOff val="0"/>
                <a:lumOff val="0"/>
                <a:alphaOff val="0"/>
              </a:schemeClr>
            </a:lnRef>
            <a:fillRef idx="1">
              <a:schemeClr val="accent1">
                <a:alpha val="90000"/>
                <a:tint val="55000"/>
                <a:hueOff val="0"/>
                <a:satOff val="0"/>
                <a:lumOff val="0"/>
                <a:alphaOff val="0"/>
              </a:schemeClr>
            </a:fillRef>
            <a:effectRef idx="0">
              <a:schemeClr val="accent1">
                <a:alpha val="90000"/>
                <a:tint val="55000"/>
                <a:hueOff val="0"/>
                <a:satOff val="0"/>
                <a:lumOff val="0"/>
                <a:alphaOff val="0"/>
              </a:schemeClr>
            </a:effectRef>
            <a:fontRef idx="minor">
              <a:schemeClr val="dk1">
                <a:hueOff val="0"/>
                <a:satOff val="0"/>
                <a:lumOff val="0"/>
                <a:alphaOff val="0"/>
              </a:schemeClr>
            </a:fontRef>
          </p:style>
          <p:txBody>
            <a:bodyPr spcFirstLastPara="0" vert="horz" wrap="square" lIns="36000" tIns="11430" rIns="36000" bIns="11430" numCol="1" spcCol="1270" anchor="ctr" anchorCtr="0">
              <a:noAutofit/>
            </a:bodyPr>
            <a:lstStyle/>
            <a:p>
              <a:pPr algn="ctr" defTabSz="800100">
                <a:lnSpc>
                  <a:spcPct val="90000"/>
                </a:lnSpc>
                <a:spcBef>
                  <a:spcPct val="0"/>
                </a:spcBef>
                <a:spcAft>
                  <a:spcPct val="35000"/>
                </a:spcAft>
              </a:pPr>
              <a:endParaRPr lang="es-MX" sz="1400" kern="1200" dirty="0">
                <a:solidFill>
                  <a:srgbClr val="1F1A34"/>
                </a:solidFill>
              </a:endParaRPr>
            </a:p>
            <a:p>
              <a:pPr lvl="0" algn="ctr" defTabSz="800100">
                <a:lnSpc>
                  <a:spcPct val="90000"/>
                </a:lnSpc>
                <a:spcBef>
                  <a:spcPct val="0"/>
                </a:spcBef>
                <a:spcAft>
                  <a:spcPct val="35000"/>
                </a:spcAft>
              </a:pPr>
              <a:r>
                <a:rPr lang="es-MX" sz="1400" dirty="0">
                  <a:solidFill>
                    <a:srgbClr val="1F1A34"/>
                  </a:solidFill>
                </a:rPr>
                <a:t>2 – 4 meq/kg</a:t>
              </a:r>
              <a:endParaRPr lang="es-CO" sz="1400" dirty="0">
                <a:solidFill>
                  <a:srgbClr val="1F1A34"/>
                </a:solidFill>
              </a:endParaRPr>
            </a:p>
            <a:p>
              <a:pPr marL="0" lvl="0" indent="0" algn="ctr" defTabSz="800100">
                <a:lnSpc>
                  <a:spcPct val="90000"/>
                </a:lnSpc>
                <a:spcBef>
                  <a:spcPct val="0"/>
                </a:spcBef>
                <a:spcAft>
                  <a:spcPct val="35000"/>
                </a:spcAft>
                <a:buNone/>
              </a:pPr>
              <a:r>
                <a:rPr lang="es-MX" sz="1400" kern="1200" dirty="0">
                  <a:solidFill>
                    <a:srgbClr val="1F1A34"/>
                  </a:solidFill>
                </a:rPr>
                <a:t> </a:t>
              </a:r>
              <a:endParaRPr lang="es-CO" sz="1400" kern="1200" dirty="0">
                <a:solidFill>
                  <a:srgbClr val="1F1A34"/>
                </a:solidFill>
              </a:endParaRPr>
            </a:p>
          </p:txBody>
        </p:sp>
        <p:sp>
          <p:nvSpPr>
            <p:cNvPr id="45" name="Forma libre: forma 38">
              <a:extLst>
                <a:ext uri="{FF2B5EF4-FFF2-40B4-BE49-F238E27FC236}">
                  <a16:creationId xmlns:a16="http://schemas.microsoft.com/office/drawing/2014/main" id="{DD5BC78F-CD68-244A-BBAC-B0ED197F7098}"/>
                </a:ext>
              </a:extLst>
            </p:cNvPr>
            <p:cNvSpPr/>
            <p:nvPr/>
          </p:nvSpPr>
          <p:spPr>
            <a:xfrm>
              <a:off x="820443" y="3127458"/>
              <a:ext cx="2160000" cy="432000"/>
            </a:xfrm>
            <a:prstGeom prst="chevron">
              <a:avLst/>
            </a:prstGeom>
            <a:solidFill>
              <a:schemeClr val="bg2">
                <a:lumMod val="25000"/>
              </a:schemeClr>
            </a:solidFill>
          </p:spPr>
          <p:style>
            <a:lnRef idx="2">
              <a:schemeClr val="lt1">
                <a:hueOff val="0"/>
                <a:satOff val="0"/>
                <a:lumOff val="0"/>
                <a:alphaOff val="0"/>
              </a:schemeClr>
            </a:lnRef>
            <a:fillRef idx="1">
              <a:schemeClr val="accent1">
                <a:shade val="50000"/>
                <a:hueOff val="267407"/>
                <a:satOff val="7164"/>
                <a:lumOff val="31562"/>
                <a:alphaOff val="0"/>
              </a:schemeClr>
            </a:fillRef>
            <a:effectRef idx="0">
              <a:schemeClr val="accent1">
                <a:shade val="50000"/>
                <a:hueOff val="267407"/>
                <a:satOff val="7164"/>
                <a:lumOff val="31562"/>
                <a:alphaOff val="0"/>
              </a:schemeClr>
            </a:effectRef>
            <a:fontRef idx="minor">
              <a:schemeClr val="lt1"/>
            </a:fontRef>
          </p:style>
          <p:txBody>
            <a:bodyPr spcFirstLastPara="0" vert="horz" wrap="square" lIns="36000" tIns="11430" rIns="36000" bIns="11430" numCol="1" spcCol="1270" anchor="ctr" anchorCtr="0">
              <a:noAutofit/>
            </a:bodyPr>
            <a:lstStyle/>
            <a:p>
              <a:pPr marL="0" lvl="0" indent="0" algn="ctr" defTabSz="800100">
                <a:lnSpc>
                  <a:spcPct val="90000"/>
                </a:lnSpc>
                <a:spcBef>
                  <a:spcPct val="0"/>
                </a:spcBef>
                <a:spcAft>
                  <a:spcPct val="35000"/>
                </a:spcAft>
                <a:buNone/>
              </a:pPr>
              <a:r>
                <a:rPr lang="es-MX" sz="1400" b="1" kern="1200" dirty="0"/>
                <a:t>Manganeso</a:t>
              </a:r>
            </a:p>
          </p:txBody>
        </p:sp>
        <p:sp>
          <p:nvSpPr>
            <p:cNvPr id="46" name="Flecha: cheurón 54">
              <a:extLst>
                <a:ext uri="{FF2B5EF4-FFF2-40B4-BE49-F238E27FC236}">
                  <a16:creationId xmlns:a16="http://schemas.microsoft.com/office/drawing/2014/main" id="{7CBCACA1-B5AB-FA4F-ADCA-E911A732C8BD}"/>
                </a:ext>
              </a:extLst>
            </p:cNvPr>
            <p:cNvSpPr/>
            <p:nvPr/>
          </p:nvSpPr>
          <p:spPr>
            <a:xfrm>
              <a:off x="2873115" y="2205922"/>
              <a:ext cx="1800000" cy="324000"/>
            </a:xfrm>
            <a:prstGeom prst="chevron">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s-CO" sz="1400" dirty="0">
                  <a:solidFill>
                    <a:srgbClr val="1F1A34"/>
                  </a:solidFill>
                </a:rPr>
                <a:t>1.3 - 3 mg</a:t>
              </a:r>
            </a:p>
          </p:txBody>
        </p:sp>
        <p:sp>
          <p:nvSpPr>
            <p:cNvPr id="47" name="Flecha: cheurón 55">
              <a:extLst>
                <a:ext uri="{FF2B5EF4-FFF2-40B4-BE49-F238E27FC236}">
                  <a16:creationId xmlns:a16="http://schemas.microsoft.com/office/drawing/2014/main" id="{76DCFCD2-ABCA-2B42-8882-CFD509D33F4E}"/>
                </a:ext>
              </a:extLst>
            </p:cNvPr>
            <p:cNvSpPr/>
            <p:nvPr/>
          </p:nvSpPr>
          <p:spPr>
            <a:xfrm>
              <a:off x="2873115" y="1718154"/>
              <a:ext cx="1800000" cy="324000"/>
            </a:xfrm>
            <a:prstGeom prst="chevron">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s-MX" sz="1400" dirty="0">
                  <a:solidFill>
                    <a:srgbClr val="1F1A34"/>
                  </a:solidFill>
                </a:rPr>
                <a:t>50 mg</a:t>
              </a:r>
            </a:p>
          </p:txBody>
        </p:sp>
        <p:sp>
          <p:nvSpPr>
            <p:cNvPr id="48" name="Flecha: cheurón 56">
              <a:extLst>
                <a:ext uri="{FF2B5EF4-FFF2-40B4-BE49-F238E27FC236}">
                  <a16:creationId xmlns:a16="http://schemas.microsoft.com/office/drawing/2014/main" id="{BC60D2A2-A890-284A-B5F9-647316E0B40B}"/>
                </a:ext>
              </a:extLst>
            </p:cNvPr>
            <p:cNvSpPr/>
            <p:nvPr/>
          </p:nvSpPr>
          <p:spPr>
            <a:xfrm>
              <a:off x="2873115" y="1230386"/>
              <a:ext cx="1800000" cy="324000"/>
            </a:xfrm>
            <a:prstGeom prst="chevron">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s-CO" sz="1400" dirty="0">
                  <a:solidFill>
                    <a:srgbClr val="1F1A34"/>
                  </a:solidFill>
                </a:rPr>
                <a:t>18mg</a:t>
              </a:r>
            </a:p>
          </p:txBody>
        </p:sp>
        <p:sp>
          <p:nvSpPr>
            <p:cNvPr id="49" name="Flecha: cheurón 57">
              <a:extLst>
                <a:ext uri="{FF2B5EF4-FFF2-40B4-BE49-F238E27FC236}">
                  <a16:creationId xmlns:a16="http://schemas.microsoft.com/office/drawing/2014/main" id="{ED745206-72BC-8848-AE9A-D199E0EB1BA7}"/>
                </a:ext>
              </a:extLst>
            </p:cNvPr>
            <p:cNvSpPr/>
            <p:nvPr/>
          </p:nvSpPr>
          <p:spPr>
            <a:xfrm>
              <a:off x="2873115" y="3181458"/>
              <a:ext cx="1800000" cy="324000"/>
            </a:xfrm>
            <a:prstGeom prst="chevron">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s-CO" sz="1400" dirty="0">
                  <a:solidFill>
                    <a:srgbClr val="1F1A34"/>
                  </a:solidFill>
                </a:rPr>
                <a:t>3.5 - 5 mcg</a:t>
              </a:r>
            </a:p>
          </p:txBody>
        </p:sp>
        <p:sp>
          <p:nvSpPr>
            <p:cNvPr id="50" name="Flecha: cheurón 58">
              <a:extLst>
                <a:ext uri="{FF2B5EF4-FFF2-40B4-BE49-F238E27FC236}">
                  <a16:creationId xmlns:a16="http://schemas.microsoft.com/office/drawing/2014/main" id="{15011751-F0AE-E340-9ACF-56C918F76C05}"/>
                </a:ext>
              </a:extLst>
            </p:cNvPr>
            <p:cNvSpPr/>
            <p:nvPr/>
          </p:nvSpPr>
          <p:spPr>
            <a:xfrm>
              <a:off x="2873115" y="2693690"/>
              <a:ext cx="1800000" cy="324000"/>
            </a:xfrm>
            <a:prstGeom prst="chevron">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s-CO" sz="1400" dirty="0">
                  <a:solidFill>
                    <a:srgbClr val="1F1A34"/>
                  </a:solidFill>
                </a:rPr>
                <a:t>60  mcg</a:t>
              </a:r>
            </a:p>
          </p:txBody>
        </p:sp>
        <p:sp>
          <p:nvSpPr>
            <p:cNvPr id="51" name="Forma libre: forma 7">
              <a:extLst>
                <a:ext uri="{FF2B5EF4-FFF2-40B4-BE49-F238E27FC236}">
                  <a16:creationId xmlns:a16="http://schemas.microsoft.com/office/drawing/2014/main" id="{F13EE76E-0509-2A49-8FEE-784211D19DD4}"/>
                </a:ext>
              </a:extLst>
            </p:cNvPr>
            <p:cNvSpPr/>
            <p:nvPr/>
          </p:nvSpPr>
          <p:spPr>
            <a:xfrm>
              <a:off x="2873115" y="3669226"/>
              <a:ext cx="1800000" cy="324000"/>
            </a:xfrm>
            <a:prstGeom prst="chevron">
              <a:avLst/>
            </a:prstGeom>
            <a:solidFill>
              <a:schemeClr val="accent3">
                <a:lumMod val="40000"/>
                <a:lumOff val="60000"/>
              </a:schemeClr>
            </a:solidFill>
          </p:spPr>
          <p:style>
            <a:lnRef idx="2">
              <a:schemeClr val="accent1">
                <a:alpha val="90000"/>
                <a:tint val="55000"/>
                <a:hueOff val="0"/>
                <a:satOff val="0"/>
                <a:lumOff val="0"/>
                <a:alphaOff val="0"/>
              </a:schemeClr>
            </a:lnRef>
            <a:fillRef idx="1">
              <a:schemeClr val="accent1">
                <a:alpha val="90000"/>
                <a:tint val="55000"/>
                <a:hueOff val="0"/>
                <a:satOff val="0"/>
                <a:lumOff val="0"/>
                <a:alphaOff val="0"/>
              </a:schemeClr>
            </a:fillRef>
            <a:effectRef idx="0">
              <a:schemeClr val="accent1">
                <a:alpha val="90000"/>
                <a:tint val="55000"/>
                <a:hueOff val="0"/>
                <a:satOff val="0"/>
                <a:lumOff val="0"/>
                <a:alphaOff val="0"/>
              </a:schemeClr>
            </a:effectRef>
            <a:fontRef idx="minor">
              <a:schemeClr val="dk1">
                <a:hueOff val="0"/>
                <a:satOff val="0"/>
                <a:lumOff val="0"/>
                <a:alphaOff val="0"/>
              </a:schemeClr>
            </a:fontRef>
          </p:style>
          <p:txBody>
            <a:bodyPr spcFirstLastPara="0" vert="horz" wrap="square" lIns="36000" tIns="11430" rIns="36000" bIns="11430" numCol="1" spcCol="1270" anchor="ctr" anchorCtr="0">
              <a:noAutofit/>
            </a:bodyPr>
            <a:lstStyle/>
            <a:p>
              <a:pPr algn="ctr" defTabSz="800100">
                <a:lnSpc>
                  <a:spcPct val="90000"/>
                </a:lnSpc>
                <a:spcBef>
                  <a:spcPct val="0"/>
                </a:spcBef>
                <a:spcAft>
                  <a:spcPct val="35000"/>
                </a:spcAft>
              </a:pPr>
              <a:endParaRPr lang="es-MX" sz="1400" dirty="0">
                <a:solidFill>
                  <a:srgbClr val="1F1A34"/>
                </a:solidFill>
              </a:endParaRPr>
            </a:p>
            <a:p>
              <a:pPr algn="ctr" defTabSz="800100">
                <a:lnSpc>
                  <a:spcPct val="90000"/>
                </a:lnSpc>
                <a:spcBef>
                  <a:spcPct val="0"/>
                </a:spcBef>
                <a:spcAft>
                  <a:spcPct val="35000"/>
                </a:spcAft>
              </a:pPr>
              <a:r>
                <a:rPr lang="es-MX" sz="1400" dirty="0">
                  <a:solidFill>
                    <a:srgbClr val="1F1A34"/>
                  </a:solidFill>
                </a:rPr>
                <a:t>1000/1200 </a:t>
              </a:r>
              <a:r>
                <a:rPr lang="es-ES" sz="1400" dirty="0">
                  <a:solidFill>
                    <a:srgbClr val="1F1A34"/>
                  </a:solidFill>
                </a:rPr>
                <a:t>mg</a:t>
              </a:r>
              <a:endParaRPr lang="es-CO" sz="1400" dirty="0">
                <a:solidFill>
                  <a:srgbClr val="1F1A34"/>
                </a:solidFill>
              </a:endParaRPr>
            </a:p>
            <a:p>
              <a:pPr marL="0" lvl="0" indent="0" algn="ctr" defTabSz="800100">
                <a:lnSpc>
                  <a:spcPct val="90000"/>
                </a:lnSpc>
                <a:spcBef>
                  <a:spcPct val="0"/>
                </a:spcBef>
                <a:spcAft>
                  <a:spcPct val="35000"/>
                </a:spcAft>
                <a:buNone/>
              </a:pPr>
              <a:endParaRPr lang="es-CO" sz="1400" kern="1200" dirty="0">
                <a:solidFill>
                  <a:srgbClr val="1F1A34"/>
                </a:solidFill>
              </a:endParaRPr>
            </a:p>
          </p:txBody>
        </p:sp>
        <p:sp>
          <p:nvSpPr>
            <p:cNvPr id="52" name="Flecha: cheurón 55">
              <a:extLst>
                <a:ext uri="{FF2B5EF4-FFF2-40B4-BE49-F238E27FC236}">
                  <a16:creationId xmlns:a16="http://schemas.microsoft.com/office/drawing/2014/main" id="{A96789DE-04A1-304F-902C-094730AB7404}"/>
                </a:ext>
              </a:extLst>
            </p:cNvPr>
            <p:cNvSpPr/>
            <p:nvPr/>
          </p:nvSpPr>
          <p:spPr>
            <a:xfrm>
              <a:off x="820443" y="4102994"/>
              <a:ext cx="2160000" cy="432000"/>
            </a:xfrm>
            <a:prstGeom prst="chevron">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s-MX" sz="1400" b="1" dirty="0">
                  <a:solidFill>
                    <a:srgbClr val="1F1A34"/>
                  </a:solidFill>
                </a:rPr>
                <a:t>Cromo</a:t>
              </a:r>
            </a:p>
          </p:txBody>
        </p:sp>
        <p:sp>
          <p:nvSpPr>
            <p:cNvPr id="53" name="Flecha: cheurón 54">
              <a:extLst>
                <a:ext uri="{FF2B5EF4-FFF2-40B4-BE49-F238E27FC236}">
                  <a16:creationId xmlns:a16="http://schemas.microsoft.com/office/drawing/2014/main" id="{E31D53B4-0A45-3F4B-A432-CAA5929ECB5F}"/>
                </a:ext>
              </a:extLst>
            </p:cNvPr>
            <p:cNvSpPr/>
            <p:nvPr/>
          </p:nvSpPr>
          <p:spPr>
            <a:xfrm>
              <a:off x="820443" y="4590762"/>
              <a:ext cx="2160000" cy="432000"/>
            </a:xfrm>
            <a:prstGeom prst="chevron">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s-CO" sz="1400" b="1" dirty="0">
                  <a:solidFill>
                    <a:schemeClr val="bg1"/>
                  </a:solidFill>
                </a:rPr>
                <a:t>Potasio</a:t>
              </a:r>
            </a:p>
          </p:txBody>
        </p:sp>
        <p:sp>
          <p:nvSpPr>
            <p:cNvPr id="54" name="Flecha: cheurón 54">
              <a:extLst>
                <a:ext uri="{FF2B5EF4-FFF2-40B4-BE49-F238E27FC236}">
                  <a16:creationId xmlns:a16="http://schemas.microsoft.com/office/drawing/2014/main" id="{46CA59B0-391A-2E4A-A621-E1B283456537}"/>
                </a:ext>
              </a:extLst>
            </p:cNvPr>
            <p:cNvSpPr/>
            <p:nvPr/>
          </p:nvSpPr>
          <p:spPr>
            <a:xfrm>
              <a:off x="820443" y="5078530"/>
              <a:ext cx="2160000" cy="432000"/>
            </a:xfrm>
            <a:prstGeom prst="chevron">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s-CO" sz="1400" b="1" dirty="0">
                  <a:solidFill>
                    <a:srgbClr val="1F1A34"/>
                  </a:solidFill>
                </a:rPr>
                <a:t>Sodio</a:t>
              </a:r>
            </a:p>
          </p:txBody>
        </p:sp>
        <p:sp>
          <p:nvSpPr>
            <p:cNvPr id="60" name="Forma libre: forma 33">
              <a:extLst>
                <a:ext uri="{FF2B5EF4-FFF2-40B4-BE49-F238E27FC236}">
                  <a16:creationId xmlns:a16="http://schemas.microsoft.com/office/drawing/2014/main" id="{82EA870A-F118-D84E-A41F-01A9A7F2D82E}"/>
                </a:ext>
              </a:extLst>
            </p:cNvPr>
            <p:cNvSpPr/>
            <p:nvPr/>
          </p:nvSpPr>
          <p:spPr>
            <a:xfrm>
              <a:off x="820443" y="5566295"/>
              <a:ext cx="2160000" cy="432000"/>
            </a:xfrm>
            <a:prstGeom prst="chevron">
              <a:avLst/>
            </a:prstGeom>
            <a:solidFill>
              <a:schemeClr val="accent3">
                <a:lumMod val="40000"/>
                <a:lumOff val="60000"/>
              </a:schemeClr>
            </a:solidFill>
          </p:spPr>
          <p:style>
            <a:lnRef idx="2">
              <a:schemeClr val="lt1">
                <a:hueOff val="0"/>
                <a:satOff val="0"/>
                <a:lumOff val="0"/>
                <a:alphaOff val="0"/>
              </a:schemeClr>
            </a:lnRef>
            <a:fillRef idx="1">
              <a:schemeClr val="accent1">
                <a:shade val="50000"/>
                <a:hueOff val="267407"/>
                <a:satOff val="7164"/>
                <a:lumOff val="31562"/>
                <a:alphaOff val="0"/>
              </a:schemeClr>
            </a:fillRef>
            <a:effectRef idx="0">
              <a:schemeClr val="accent1">
                <a:shade val="50000"/>
                <a:hueOff val="267407"/>
                <a:satOff val="7164"/>
                <a:lumOff val="31562"/>
                <a:alphaOff val="0"/>
              </a:schemeClr>
            </a:effectRef>
            <a:fontRef idx="minor">
              <a:schemeClr val="lt1"/>
            </a:fontRef>
          </p:style>
          <p:txBody>
            <a:bodyPr spcFirstLastPara="0" vert="horz" wrap="square" lIns="36000" tIns="11430" rIns="36000" bIns="11430" numCol="1" spcCol="1270" anchor="ctr" anchorCtr="0">
              <a:noAutofit/>
            </a:bodyPr>
            <a:lstStyle/>
            <a:p>
              <a:pPr marL="0" lvl="0" indent="0" algn="ctr" defTabSz="800100">
                <a:lnSpc>
                  <a:spcPct val="90000"/>
                </a:lnSpc>
                <a:spcBef>
                  <a:spcPct val="0"/>
                </a:spcBef>
                <a:spcAft>
                  <a:spcPct val="35000"/>
                </a:spcAft>
                <a:buNone/>
              </a:pPr>
              <a:r>
                <a:rPr lang="es-MX" sz="1400" b="1" kern="1200" dirty="0">
                  <a:solidFill>
                    <a:srgbClr val="1F1A34"/>
                  </a:solidFill>
                </a:rPr>
                <a:t>Magnesio</a:t>
              </a:r>
            </a:p>
          </p:txBody>
        </p:sp>
        <p:sp>
          <p:nvSpPr>
            <p:cNvPr id="61" name="Forma libre: forma 35">
              <a:extLst>
                <a:ext uri="{FF2B5EF4-FFF2-40B4-BE49-F238E27FC236}">
                  <a16:creationId xmlns:a16="http://schemas.microsoft.com/office/drawing/2014/main" id="{E7664EC7-399B-7D40-B57F-399991692CDE}"/>
                </a:ext>
              </a:extLst>
            </p:cNvPr>
            <p:cNvSpPr/>
            <p:nvPr/>
          </p:nvSpPr>
          <p:spPr>
            <a:xfrm>
              <a:off x="2873115" y="5620295"/>
              <a:ext cx="1800000" cy="324000"/>
            </a:xfrm>
            <a:prstGeom prst="chevron">
              <a:avLst/>
            </a:prstGeom>
            <a:solidFill>
              <a:schemeClr val="accent3">
                <a:lumMod val="40000"/>
                <a:lumOff val="60000"/>
              </a:schemeClr>
            </a:solidFill>
          </p:spPr>
          <p:style>
            <a:lnRef idx="2">
              <a:schemeClr val="accent1">
                <a:alpha val="90000"/>
                <a:tint val="55000"/>
                <a:hueOff val="0"/>
                <a:satOff val="0"/>
                <a:lumOff val="0"/>
                <a:alphaOff val="0"/>
              </a:schemeClr>
            </a:lnRef>
            <a:fillRef idx="1">
              <a:schemeClr val="accent1">
                <a:alpha val="90000"/>
                <a:tint val="55000"/>
                <a:hueOff val="0"/>
                <a:satOff val="0"/>
                <a:lumOff val="0"/>
                <a:alphaOff val="0"/>
              </a:schemeClr>
            </a:fillRef>
            <a:effectRef idx="0">
              <a:schemeClr val="accent1">
                <a:alpha val="90000"/>
                <a:tint val="55000"/>
                <a:hueOff val="0"/>
                <a:satOff val="0"/>
                <a:lumOff val="0"/>
                <a:alphaOff val="0"/>
              </a:schemeClr>
            </a:effectRef>
            <a:fontRef idx="minor">
              <a:schemeClr val="dk1">
                <a:hueOff val="0"/>
                <a:satOff val="0"/>
                <a:lumOff val="0"/>
                <a:alphaOff val="0"/>
              </a:schemeClr>
            </a:fontRef>
          </p:style>
          <p:txBody>
            <a:bodyPr spcFirstLastPara="0" vert="horz" wrap="square" lIns="36000" tIns="11430" rIns="36000" bIns="11430" numCol="1" spcCol="1270" anchor="ctr" anchorCtr="0">
              <a:noAutofit/>
            </a:bodyPr>
            <a:lstStyle/>
            <a:p>
              <a:pPr marL="0" lvl="0" indent="0" algn="ctr" defTabSz="800100">
                <a:lnSpc>
                  <a:spcPct val="90000"/>
                </a:lnSpc>
                <a:spcBef>
                  <a:spcPct val="0"/>
                </a:spcBef>
                <a:spcAft>
                  <a:spcPct val="35000"/>
                </a:spcAft>
                <a:buNone/>
              </a:pPr>
              <a:r>
                <a:rPr lang="es-MX" sz="1400" dirty="0">
                  <a:solidFill>
                    <a:srgbClr val="1F1A34"/>
                  </a:solidFill>
                </a:rPr>
                <a:t>0.15 – 0.3 meq/kg</a:t>
              </a:r>
              <a:endParaRPr lang="es-CO" sz="1400" kern="1200" dirty="0">
                <a:solidFill>
                  <a:srgbClr val="1F1A34"/>
                </a:solidFill>
              </a:endParaRPr>
            </a:p>
          </p:txBody>
        </p:sp>
      </p:grpSp>
      <p:sp>
        <p:nvSpPr>
          <p:cNvPr id="7" name="CuadroTexto 6">
            <a:extLst>
              <a:ext uri="{FF2B5EF4-FFF2-40B4-BE49-F238E27FC236}">
                <a16:creationId xmlns:a16="http://schemas.microsoft.com/office/drawing/2014/main" id="{E3597E34-F2FC-7145-961F-2B51C741206A}"/>
              </a:ext>
            </a:extLst>
          </p:cNvPr>
          <p:cNvSpPr txBox="1"/>
          <p:nvPr/>
        </p:nvSpPr>
        <p:spPr>
          <a:xfrm rot="16200000">
            <a:off x="214311" y="3524092"/>
            <a:ext cx="1411477" cy="369332"/>
          </a:xfrm>
          <a:prstGeom prst="rect">
            <a:avLst/>
          </a:prstGeom>
          <a:noFill/>
        </p:spPr>
        <p:txBody>
          <a:bodyPr wrap="none" rtlCol="0">
            <a:spAutoFit/>
          </a:bodyPr>
          <a:lstStyle/>
          <a:p>
            <a:r>
              <a:rPr lang="es-CO" dirty="0">
                <a:solidFill>
                  <a:schemeClr val="accent5">
                    <a:lumMod val="75000"/>
                  </a:schemeClr>
                </a:solidFill>
              </a:rPr>
              <a:t>VITAMINAS</a:t>
            </a:r>
          </a:p>
        </p:txBody>
      </p:sp>
      <p:sp>
        <p:nvSpPr>
          <p:cNvPr id="64" name="CuadroTexto 63">
            <a:extLst>
              <a:ext uri="{FF2B5EF4-FFF2-40B4-BE49-F238E27FC236}">
                <a16:creationId xmlns:a16="http://schemas.microsoft.com/office/drawing/2014/main" id="{63B8C9FF-AC7A-1F43-8B28-582D2E08961D}"/>
              </a:ext>
            </a:extLst>
          </p:cNvPr>
          <p:cNvSpPr txBox="1"/>
          <p:nvPr/>
        </p:nvSpPr>
        <p:spPr>
          <a:xfrm rot="16200000">
            <a:off x="5143994" y="3524093"/>
            <a:ext cx="2420534" cy="369332"/>
          </a:xfrm>
          <a:prstGeom prst="rect">
            <a:avLst/>
          </a:prstGeom>
          <a:noFill/>
        </p:spPr>
        <p:txBody>
          <a:bodyPr wrap="none" rtlCol="0">
            <a:spAutoFit/>
          </a:bodyPr>
          <a:lstStyle/>
          <a:p>
            <a:r>
              <a:rPr lang="es-CO" dirty="0">
                <a:solidFill>
                  <a:schemeClr val="tx1">
                    <a:lumMod val="95000"/>
                    <a:lumOff val="5000"/>
                  </a:schemeClr>
                </a:solidFill>
              </a:rPr>
              <a:t>ELEMENTOS TRAZA</a:t>
            </a:r>
          </a:p>
        </p:txBody>
      </p:sp>
      <p:grpSp>
        <p:nvGrpSpPr>
          <p:cNvPr id="4" name="Grupo 3"/>
          <p:cNvGrpSpPr/>
          <p:nvPr/>
        </p:nvGrpSpPr>
        <p:grpSpPr>
          <a:xfrm>
            <a:off x="1695699" y="1214563"/>
            <a:ext cx="3476328" cy="4745598"/>
            <a:chOff x="1291923" y="1100893"/>
            <a:chExt cx="3852672" cy="5259352"/>
          </a:xfrm>
        </p:grpSpPr>
        <p:grpSp>
          <p:nvGrpSpPr>
            <p:cNvPr id="5" name="Grupo 4">
              <a:extLst>
                <a:ext uri="{FF2B5EF4-FFF2-40B4-BE49-F238E27FC236}">
                  <a16:creationId xmlns:a16="http://schemas.microsoft.com/office/drawing/2014/main" id="{81DFE32B-52EC-F842-8B66-8F911ACFD4B1}"/>
                </a:ext>
              </a:extLst>
            </p:cNvPr>
            <p:cNvGrpSpPr/>
            <p:nvPr/>
          </p:nvGrpSpPr>
          <p:grpSpPr>
            <a:xfrm>
              <a:off x="1291923" y="1573688"/>
              <a:ext cx="3852672" cy="4786557"/>
              <a:chOff x="820443" y="1211738"/>
              <a:chExt cx="3852672" cy="4786557"/>
            </a:xfrm>
          </p:grpSpPr>
          <p:sp>
            <p:nvSpPr>
              <p:cNvPr id="6" name="Forma libre: forma 5">
                <a:extLst>
                  <a:ext uri="{FF2B5EF4-FFF2-40B4-BE49-F238E27FC236}">
                    <a16:creationId xmlns:a16="http://schemas.microsoft.com/office/drawing/2014/main" id="{5B0252D8-E346-4A9B-8D97-5CFA42FC954F}"/>
                  </a:ext>
                </a:extLst>
              </p:cNvPr>
              <p:cNvSpPr/>
              <p:nvPr/>
            </p:nvSpPr>
            <p:spPr>
              <a:xfrm>
                <a:off x="820443" y="1211738"/>
                <a:ext cx="2160000" cy="432000"/>
              </a:xfrm>
              <a:prstGeom prst="chevron">
                <a:avLst/>
              </a:prstGeom>
            </p:spPr>
            <p:style>
              <a:lnRef idx="2">
                <a:schemeClr val="lt1">
                  <a:hueOff val="0"/>
                  <a:satOff val="0"/>
                  <a:lumOff val="0"/>
                  <a:alphaOff val="0"/>
                </a:schemeClr>
              </a:lnRef>
              <a:fillRef idx="1">
                <a:schemeClr val="accent1">
                  <a:shade val="50000"/>
                  <a:hueOff val="0"/>
                  <a:satOff val="0"/>
                  <a:lumOff val="0"/>
                  <a:alphaOff val="0"/>
                </a:schemeClr>
              </a:fillRef>
              <a:effectRef idx="0">
                <a:schemeClr val="accent1">
                  <a:shade val="50000"/>
                  <a:hueOff val="0"/>
                  <a:satOff val="0"/>
                  <a:lumOff val="0"/>
                  <a:alphaOff val="0"/>
                </a:schemeClr>
              </a:effectRef>
              <a:fontRef idx="minor">
                <a:schemeClr val="lt1"/>
              </a:fontRef>
            </p:style>
            <p:txBody>
              <a:bodyPr spcFirstLastPara="0" vert="horz" wrap="square" lIns="36000" tIns="11430" rIns="36000" bIns="11430" numCol="1" spcCol="1270" anchor="ctr" anchorCtr="0">
                <a:noAutofit/>
              </a:bodyPr>
              <a:lstStyle/>
              <a:p>
                <a:pPr marL="0" lvl="0" indent="0" algn="ctr" defTabSz="800100">
                  <a:lnSpc>
                    <a:spcPct val="90000"/>
                  </a:lnSpc>
                  <a:spcBef>
                    <a:spcPct val="0"/>
                  </a:spcBef>
                  <a:spcAft>
                    <a:spcPct val="35000"/>
                  </a:spcAft>
                  <a:buNone/>
                </a:pPr>
                <a:r>
                  <a:rPr lang="es-MX" sz="1400" b="1" dirty="0"/>
                  <a:t>Vit D</a:t>
                </a:r>
                <a:endParaRPr lang="es-CO" sz="1400" b="1" kern="1200" dirty="0"/>
              </a:p>
            </p:txBody>
          </p:sp>
          <p:sp>
            <p:nvSpPr>
              <p:cNvPr id="8" name="Forma libre: forma 7">
                <a:extLst>
                  <a:ext uri="{FF2B5EF4-FFF2-40B4-BE49-F238E27FC236}">
                    <a16:creationId xmlns:a16="http://schemas.microsoft.com/office/drawing/2014/main" id="{48DC2B52-B380-404C-8934-49CA502E56F2}"/>
                  </a:ext>
                </a:extLst>
              </p:cNvPr>
              <p:cNvSpPr/>
              <p:nvPr/>
            </p:nvSpPr>
            <p:spPr>
              <a:xfrm>
                <a:off x="820443" y="3615226"/>
                <a:ext cx="2160000" cy="432000"/>
              </a:xfrm>
              <a:prstGeom prst="chevron">
                <a:avLst/>
              </a:prstGeom>
              <a:solidFill>
                <a:srgbClr val="2F5597">
                  <a:alpha val="90000"/>
                </a:srgbClr>
              </a:solidFill>
            </p:spPr>
            <p:style>
              <a:lnRef idx="2">
                <a:schemeClr val="accent1">
                  <a:alpha val="90000"/>
                  <a:tint val="55000"/>
                  <a:hueOff val="0"/>
                  <a:satOff val="0"/>
                  <a:lumOff val="0"/>
                  <a:alphaOff val="0"/>
                </a:schemeClr>
              </a:lnRef>
              <a:fillRef idx="1">
                <a:schemeClr val="accent1">
                  <a:alpha val="90000"/>
                  <a:tint val="55000"/>
                  <a:hueOff val="0"/>
                  <a:satOff val="0"/>
                  <a:lumOff val="0"/>
                  <a:alphaOff val="0"/>
                </a:schemeClr>
              </a:fillRef>
              <a:effectRef idx="0">
                <a:schemeClr val="accent1">
                  <a:alpha val="90000"/>
                  <a:tint val="55000"/>
                  <a:hueOff val="0"/>
                  <a:satOff val="0"/>
                  <a:lumOff val="0"/>
                  <a:alphaOff val="0"/>
                </a:schemeClr>
              </a:effectRef>
              <a:fontRef idx="minor">
                <a:schemeClr val="dk1">
                  <a:hueOff val="0"/>
                  <a:satOff val="0"/>
                  <a:lumOff val="0"/>
                  <a:alphaOff val="0"/>
                </a:schemeClr>
              </a:fontRef>
            </p:style>
            <p:txBody>
              <a:bodyPr spcFirstLastPara="0" vert="horz" wrap="square" lIns="36000" tIns="11430" rIns="36000" bIns="11430" numCol="1" spcCol="1270" anchor="ctr" anchorCtr="0">
                <a:noAutofit/>
              </a:bodyPr>
              <a:lstStyle/>
              <a:p>
                <a:pPr marL="0" lvl="0" indent="0" algn="ctr" defTabSz="800100">
                  <a:lnSpc>
                    <a:spcPct val="90000"/>
                  </a:lnSpc>
                  <a:spcBef>
                    <a:spcPct val="0"/>
                  </a:spcBef>
                  <a:spcAft>
                    <a:spcPct val="35000"/>
                  </a:spcAft>
                  <a:buNone/>
                </a:pPr>
                <a:r>
                  <a:rPr lang="es-MX" sz="1400" b="1" dirty="0">
                    <a:solidFill>
                      <a:schemeClr val="bg1"/>
                    </a:solidFill>
                  </a:rPr>
                  <a:t>Biotina </a:t>
                </a:r>
                <a:endParaRPr lang="es-CO" sz="1400" b="1" kern="1200" dirty="0">
                  <a:solidFill>
                    <a:schemeClr val="bg1"/>
                  </a:solidFill>
                </a:endParaRPr>
              </a:p>
            </p:txBody>
          </p:sp>
          <p:sp>
            <p:nvSpPr>
              <p:cNvPr id="9" name="Forma libre: forma 8">
                <a:extLst>
                  <a:ext uri="{FF2B5EF4-FFF2-40B4-BE49-F238E27FC236}">
                    <a16:creationId xmlns:a16="http://schemas.microsoft.com/office/drawing/2014/main" id="{0E4B744B-30B4-46F9-9B6D-E1D3B6AE150C}"/>
                  </a:ext>
                </a:extLst>
              </p:cNvPr>
              <p:cNvSpPr/>
              <p:nvPr/>
            </p:nvSpPr>
            <p:spPr>
              <a:xfrm>
                <a:off x="820443" y="1664154"/>
                <a:ext cx="2160000" cy="432000"/>
              </a:xfrm>
              <a:prstGeom prst="chevron">
                <a:avLst/>
              </a:prstGeom>
            </p:spPr>
            <p:style>
              <a:lnRef idx="2">
                <a:schemeClr val="lt1">
                  <a:hueOff val="0"/>
                  <a:satOff val="0"/>
                  <a:lumOff val="0"/>
                  <a:alphaOff val="0"/>
                </a:schemeClr>
              </a:lnRef>
              <a:fillRef idx="1">
                <a:schemeClr val="accent1">
                  <a:shade val="50000"/>
                  <a:hueOff val="133703"/>
                  <a:satOff val="3582"/>
                  <a:lumOff val="15781"/>
                  <a:alphaOff val="0"/>
                </a:schemeClr>
              </a:fillRef>
              <a:effectRef idx="0">
                <a:schemeClr val="accent1">
                  <a:shade val="50000"/>
                  <a:hueOff val="133703"/>
                  <a:satOff val="3582"/>
                  <a:lumOff val="15781"/>
                  <a:alphaOff val="0"/>
                </a:schemeClr>
              </a:effectRef>
              <a:fontRef idx="minor">
                <a:schemeClr val="lt1"/>
              </a:fontRef>
            </p:style>
            <p:txBody>
              <a:bodyPr spcFirstLastPara="0" vert="horz" wrap="square" lIns="36000" tIns="11430" rIns="36000" bIns="11430" numCol="1" spcCol="1270" anchor="ctr" anchorCtr="0">
                <a:noAutofit/>
              </a:bodyPr>
              <a:lstStyle/>
              <a:p>
                <a:pPr marL="0" lvl="0" indent="0" algn="ctr" defTabSz="800100">
                  <a:lnSpc>
                    <a:spcPct val="90000"/>
                  </a:lnSpc>
                  <a:spcBef>
                    <a:spcPct val="0"/>
                  </a:spcBef>
                  <a:spcAft>
                    <a:spcPct val="35000"/>
                  </a:spcAft>
                  <a:buNone/>
                </a:pPr>
                <a:r>
                  <a:rPr lang="es-MX" sz="1400" b="1" kern="1200" dirty="0"/>
                  <a:t>Vitamina B1</a:t>
                </a:r>
                <a:endParaRPr lang="es-CO" sz="1400" b="1" kern="1200" dirty="0"/>
              </a:p>
            </p:txBody>
          </p:sp>
          <p:sp>
            <p:nvSpPr>
              <p:cNvPr id="11" name="Forma libre: forma 10">
                <a:extLst>
                  <a:ext uri="{FF2B5EF4-FFF2-40B4-BE49-F238E27FC236}">
                    <a16:creationId xmlns:a16="http://schemas.microsoft.com/office/drawing/2014/main" id="{F836D16A-67B1-4C24-8D89-568A8859A675}"/>
                  </a:ext>
                </a:extLst>
              </p:cNvPr>
              <p:cNvSpPr/>
              <p:nvPr/>
            </p:nvSpPr>
            <p:spPr>
              <a:xfrm>
                <a:off x="2873115" y="4156994"/>
                <a:ext cx="1800000" cy="324000"/>
              </a:xfrm>
              <a:prstGeom prst="chevron">
                <a:avLst/>
              </a:prstGeom>
            </p:spPr>
            <p:style>
              <a:lnRef idx="2">
                <a:schemeClr val="accent1">
                  <a:alpha val="90000"/>
                  <a:tint val="55000"/>
                  <a:hueOff val="0"/>
                  <a:satOff val="0"/>
                  <a:lumOff val="0"/>
                  <a:alphaOff val="0"/>
                </a:schemeClr>
              </a:lnRef>
              <a:fillRef idx="1">
                <a:schemeClr val="accent1">
                  <a:alpha val="90000"/>
                  <a:tint val="55000"/>
                  <a:hueOff val="0"/>
                  <a:satOff val="0"/>
                  <a:lumOff val="0"/>
                  <a:alphaOff val="0"/>
                </a:schemeClr>
              </a:fillRef>
              <a:effectRef idx="0">
                <a:schemeClr val="accent1">
                  <a:alpha val="90000"/>
                  <a:tint val="55000"/>
                  <a:hueOff val="0"/>
                  <a:satOff val="0"/>
                  <a:lumOff val="0"/>
                  <a:alphaOff val="0"/>
                </a:schemeClr>
              </a:effectRef>
              <a:fontRef idx="minor">
                <a:schemeClr val="dk1">
                  <a:hueOff val="0"/>
                  <a:satOff val="0"/>
                  <a:lumOff val="0"/>
                  <a:alphaOff val="0"/>
                </a:schemeClr>
              </a:fontRef>
            </p:style>
            <p:txBody>
              <a:bodyPr spcFirstLastPara="0" vert="horz" wrap="square" lIns="36000" tIns="11430" rIns="36000" bIns="11430" numCol="1" spcCol="1270" anchor="ctr" anchorCtr="0">
                <a:noAutofit/>
              </a:bodyPr>
              <a:lstStyle/>
              <a:p>
                <a:pPr marL="0" lvl="0" indent="0" algn="ctr" defTabSz="800100">
                  <a:lnSpc>
                    <a:spcPct val="90000"/>
                  </a:lnSpc>
                  <a:spcBef>
                    <a:spcPct val="0"/>
                  </a:spcBef>
                  <a:spcAft>
                    <a:spcPct val="35000"/>
                  </a:spcAft>
                  <a:buNone/>
                </a:pPr>
                <a:r>
                  <a:rPr lang="es-MX" sz="1400" kern="1200" dirty="0">
                    <a:solidFill>
                      <a:srgbClr val="1F1A34"/>
                    </a:solidFill>
                  </a:rPr>
                  <a:t>20 mg</a:t>
                </a:r>
                <a:endParaRPr lang="es-CO" sz="1400" kern="1200" dirty="0">
                  <a:solidFill>
                    <a:srgbClr val="1F1A34"/>
                  </a:solidFill>
                </a:endParaRPr>
              </a:p>
            </p:txBody>
          </p:sp>
          <p:sp>
            <p:nvSpPr>
              <p:cNvPr id="12" name="Forma libre: forma 11">
                <a:extLst>
                  <a:ext uri="{FF2B5EF4-FFF2-40B4-BE49-F238E27FC236}">
                    <a16:creationId xmlns:a16="http://schemas.microsoft.com/office/drawing/2014/main" id="{4ADB42C7-D949-4CC4-854E-7B0A9CAB8A72}"/>
                  </a:ext>
                </a:extLst>
              </p:cNvPr>
              <p:cNvSpPr/>
              <p:nvPr/>
            </p:nvSpPr>
            <p:spPr>
              <a:xfrm>
                <a:off x="820443" y="2151922"/>
                <a:ext cx="2160000" cy="432000"/>
              </a:xfrm>
              <a:prstGeom prst="chevron">
                <a:avLst/>
              </a:prstGeom>
            </p:spPr>
            <p:style>
              <a:lnRef idx="2">
                <a:schemeClr val="lt1">
                  <a:hueOff val="0"/>
                  <a:satOff val="0"/>
                  <a:lumOff val="0"/>
                  <a:alphaOff val="0"/>
                </a:schemeClr>
              </a:lnRef>
              <a:fillRef idx="1">
                <a:schemeClr val="accent1">
                  <a:shade val="50000"/>
                  <a:hueOff val="267407"/>
                  <a:satOff val="7164"/>
                  <a:lumOff val="31562"/>
                  <a:alphaOff val="0"/>
                </a:schemeClr>
              </a:fillRef>
              <a:effectRef idx="0">
                <a:schemeClr val="accent1">
                  <a:shade val="50000"/>
                  <a:hueOff val="267407"/>
                  <a:satOff val="7164"/>
                  <a:lumOff val="31562"/>
                  <a:alphaOff val="0"/>
                </a:schemeClr>
              </a:effectRef>
              <a:fontRef idx="minor">
                <a:schemeClr val="lt1"/>
              </a:fontRef>
            </p:style>
            <p:txBody>
              <a:bodyPr spcFirstLastPara="0" vert="horz" wrap="square" lIns="36000" tIns="11430" rIns="36000" bIns="11430" numCol="1" spcCol="1270" anchor="ctr" anchorCtr="0">
                <a:noAutofit/>
              </a:bodyPr>
              <a:lstStyle/>
              <a:p>
                <a:pPr marL="0" lvl="0" indent="0" algn="ctr" defTabSz="800100">
                  <a:lnSpc>
                    <a:spcPct val="90000"/>
                  </a:lnSpc>
                  <a:spcBef>
                    <a:spcPct val="0"/>
                  </a:spcBef>
                  <a:spcAft>
                    <a:spcPct val="35000"/>
                  </a:spcAft>
                  <a:buNone/>
                </a:pPr>
                <a:r>
                  <a:rPr lang="es-MX" sz="1400" b="1" kern="1200" dirty="0">
                    <a:solidFill>
                      <a:srgbClr val="1F1A34"/>
                    </a:solidFill>
                  </a:rPr>
                  <a:t>Vitamina B2</a:t>
                </a:r>
              </a:p>
            </p:txBody>
          </p:sp>
          <p:sp>
            <p:nvSpPr>
              <p:cNvPr id="14" name="Forma libre: forma 13">
                <a:extLst>
                  <a:ext uri="{FF2B5EF4-FFF2-40B4-BE49-F238E27FC236}">
                    <a16:creationId xmlns:a16="http://schemas.microsoft.com/office/drawing/2014/main" id="{74FBD2EC-D42D-406C-A588-B120BA5A4E2B}"/>
                  </a:ext>
                </a:extLst>
              </p:cNvPr>
              <p:cNvSpPr/>
              <p:nvPr/>
            </p:nvSpPr>
            <p:spPr>
              <a:xfrm>
                <a:off x="2873115" y="4644762"/>
                <a:ext cx="1800000" cy="324000"/>
              </a:xfrm>
              <a:prstGeom prst="chevron">
                <a:avLst/>
              </a:prstGeom>
            </p:spPr>
            <p:style>
              <a:lnRef idx="2">
                <a:schemeClr val="accent1">
                  <a:alpha val="90000"/>
                  <a:tint val="55000"/>
                  <a:hueOff val="0"/>
                  <a:satOff val="0"/>
                  <a:lumOff val="0"/>
                  <a:alphaOff val="0"/>
                </a:schemeClr>
              </a:lnRef>
              <a:fillRef idx="1">
                <a:schemeClr val="accent1">
                  <a:alpha val="90000"/>
                  <a:tint val="55000"/>
                  <a:hueOff val="0"/>
                  <a:satOff val="0"/>
                  <a:lumOff val="0"/>
                  <a:alphaOff val="0"/>
                </a:schemeClr>
              </a:fillRef>
              <a:effectRef idx="0">
                <a:schemeClr val="accent1">
                  <a:alpha val="90000"/>
                  <a:tint val="55000"/>
                  <a:hueOff val="0"/>
                  <a:satOff val="0"/>
                  <a:lumOff val="0"/>
                  <a:alphaOff val="0"/>
                </a:schemeClr>
              </a:effectRef>
              <a:fontRef idx="minor">
                <a:schemeClr val="dk1">
                  <a:hueOff val="0"/>
                  <a:satOff val="0"/>
                  <a:lumOff val="0"/>
                  <a:alphaOff val="0"/>
                </a:schemeClr>
              </a:fontRef>
            </p:style>
            <p:txBody>
              <a:bodyPr spcFirstLastPara="0" vert="horz" wrap="square" lIns="36000" tIns="11430" rIns="36000" bIns="11430" numCol="1" spcCol="1270" anchor="ctr" anchorCtr="0">
                <a:noAutofit/>
              </a:bodyPr>
              <a:lstStyle/>
              <a:p>
                <a:pPr marL="0" lvl="0" indent="0" algn="ctr" defTabSz="800100">
                  <a:lnSpc>
                    <a:spcPct val="90000"/>
                  </a:lnSpc>
                  <a:spcBef>
                    <a:spcPct val="0"/>
                  </a:spcBef>
                  <a:spcAft>
                    <a:spcPct val="35000"/>
                  </a:spcAft>
                  <a:buNone/>
                </a:pPr>
                <a:r>
                  <a:rPr lang="es-MX" sz="1400" kern="1200" dirty="0">
                    <a:solidFill>
                      <a:srgbClr val="1F1A34"/>
                    </a:solidFill>
                  </a:rPr>
                  <a:t>2mg</a:t>
                </a:r>
                <a:endParaRPr lang="es-CO" sz="1400" kern="1200" dirty="0">
                  <a:solidFill>
                    <a:srgbClr val="1F1A34"/>
                  </a:solidFill>
                </a:endParaRPr>
              </a:p>
            </p:txBody>
          </p:sp>
          <p:sp>
            <p:nvSpPr>
              <p:cNvPr id="34" name="Forma libre: forma 33">
                <a:extLst>
                  <a:ext uri="{FF2B5EF4-FFF2-40B4-BE49-F238E27FC236}">
                    <a16:creationId xmlns:a16="http://schemas.microsoft.com/office/drawing/2014/main" id="{3311CDF6-ECD0-41C0-BA30-F42E758B7727}"/>
                  </a:ext>
                </a:extLst>
              </p:cNvPr>
              <p:cNvSpPr/>
              <p:nvPr/>
            </p:nvSpPr>
            <p:spPr>
              <a:xfrm>
                <a:off x="820443" y="2639690"/>
                <a:ext cx="2160000" cy="432000"/>
              </a:xfrm>
              <a:prstGeom prst="chevron">
                <a:avLst/>
              </a:prstGeom>
              <a:solidFill>
                <a:schemeClr val="accent1">
                  <a:lumMod val="60000"/>
                  <a:lumOff val="40000"/>
                </a:schemeClr>
              </a:solidFill>
            </p:spPr>
            <p:style>
              <a:lnRef idx="2">
                <a:schemeClr val="lt1">
                  <a:hueOff val="0"/>
                  <a:satOff val="0"/>
                  <a:lumOff val="0"/>
                  <a:alphaOff val="0"/>
                </a:schemeClr>
              </a:lnRef>
              <a:fillRef idx="1">
                <a:schemeClr val="accent1">
                  <a:shade val="50000"/>
                  <a:hueOff val="267407"/>
                  <a:satOff val="7164"/>
                  <a:lumOff val="31562"/>
                  <a:alphaOff val="0"/>
                </a:schemeClr>
              </a:fillRef>
              <a:effectRef idx="0">
                <a:schemeClr val="accent1">
                  <a:shade val="50000"/>
                  <a:hueOff val="267407"/>
                  <a:satOff val="7164"/>
                  <a:lumOff val="31562"/>
                  <a:alphaOff val="0"/>
                </a:schemeClr>
              </a:effectRef>
              <a:fontRef idx="minor">
                <a:schemeClr val="lt1"/>
              </a:fontRef>
            </p:style>
            <p:txBody>
              <a:bodyPr spcFirstLastPara="0" vert="horz" wrap="square" lIns="36000" tIns="11430" rIns="36000" bIns="11430" numCol="1" spcCol="1270" anchor="ctr" anchorCtr="0">
                <a:noAutofit/>
              </a:bodyPr>
              <a:lstStyle/>
              <a:p>
                <a:pPr marL="0" lvl="0" indent="0" algn="ctr" defTabSz="800100">
                  <a:lnSpc>
                    <a:spcPct val="90000"/>
                  </a:lnSpc>
                  <a:spcBef>
                    <a:spcPct val="0"/>
                  </a:spcBef>
                  <a:spcAft>
                    <a:spcPct val="35000"/>
                  </a:spcAft>
                  <a:buNone/>
                </a:pPr>
                <a:r>
                  <a:rPr lang="es-MX" sz="1400" b="1" dirty="0">
                    <a:solidFill>
                      <a:srgbClr val="1F1A34"/>
                    </a:solidFill>
                  </a:rPr>
                  <a:t>Niacina</a:t>
                </a:r>
                <a:endParaRPr lang="es-MX" sz="1400" b="1" kern="1200" dirty="0">
                  <a:solidFill>
                    <a:srgbClr val="1F1A34"/>
                  </a:solidFill>
                </a:endParaRPr>
              </a:p>
            </p:txBody>
          </p:sp>
          <p:sp>
            <p:nvSpPr>
              <p:cNvPr id="36" name="Forma libre: forma 35">
                <a:extLst>
                  <a:ext uri="{FF2B5EF4-FFF2-40B4-BE49-F238E27FC236}">
                    <a16:creationId xmlns:a16="http://schemas.microsoft.com/office/drawing/2014/main" id="{985953EE-5003-4AB2-BEA9-791CA1FAA1C1}"/>
                  </a:ext>
                </a:extLst>
              </p:cNvPr>
              <p:cNvSpPr/>
              <p:nvPr/>
            </p:nvSpPr>
            <p:spPr>
              <a:xfrm>
                <a:off x="2873115" y="5132530"/>
                <a:ext cx="1800000" cy="324000"/>
              </a:xfrm>
              <a:prstGeom prst="chevron">
                <a:avLst/>
              </a:prstGeom>
            </p:spPr>
            <p:style>
              <a:lnRef idx="2">
                <a:schemeClr val="accent1">
                  <a:alpha val="90000"/>
                  <a:tint val="55000"/>
                  <a:hueOff val="0"/>
                  <a:satOff val="0"/>
                  <a:lumOff val="0"/>
                  <a:alphaOff val="0"/>
                </a:schemeClr>
              </a:lnRef>
              <a:fillRef idx="1">
                <a:schemeClr val="accent1">
                  <a:alpha val="90000"/>
                  <a:tint val="55000"/>
                  <a:hueOff val="0"/>
                  <a:satOff val="0"/>
                  <a:lumOff val="0"/>
                  <a:alphaOff val="0"/>
                </a:schemeClr>
              </a:fillRef>
              <a:effectRef idx="0">
                <a:schemeClr val="accent1">
                  <a:alpha val="90000"/>
                  <a:tint val="55000"/>
                  <a:hueOff val="0"/>
                  <a:satOff val="0"/>
                  <a:lumOff val="0"/>
                  <a:alphaOff val="0"/>
                </a:schemeClr>
              </a:effectRef>
              <a:fontRef idx="minor">
                <a:schemeClr val="dk1">
                  <a:hueOff val="0"/>
                  <a:satOff val="0"/>
                  <a:lumOff val="0"/>
                  <a:alphaOff val="0"/>
                </a:schemeClr>
              </a:fontRef>
            </p:style>
            <p:txBody>
              <a:bodyPr spcFirstLastPara="0" vert="horz" wrap="square" lIns="36000" tIns="11430" rIns="36000" bIns="11430" numCol="1" spcCol="1270" anchor="ctr" anchorCtr="0">
                <a:noAutofit/>
              </a:bodyPr>
              <a:lstStyle/>
              <a:p>
                <a:pPr algn="ctr" defTabSz="800100">
                  <a:lnSpc>
                    <a:spcPct val="90000"/>
                  </a:lnSpc>
                  <a:spcBef>
                    <a:spcPct val="0"/>
                  </a:spcBef>
                  <a:spcAft>
                    <a:spcPct val="35000"/>
                  </a:spcAft>
                </a:pPr>
                <a:endParaRPr lang="es-MX" sz="1400" kern="1200" dirty="0">
                  <a:solidFill>
                    <a:srgbClr val="1F1A34"/>
                  </a:solidFill>
                </a:endParaRPr>
              </a:p>
              <a:p>
                <a:pPr algn="ctr" defTabSz="800100">
                  <a:lnSpc>
                    <a:spcPct val="90000"/>
                  </a:lnSpc>
                  <a:spcBef>
                    <a:spcPct val="0"/>
                  </a:spcBef>
                  <a:spcAft>
                    <a:spcPct val="35000"/>
                  </a:spcAft>
                </a:pPr>
                <a:r>
                  <a:rPr lang="es-MX" sz="1400" dirty="0">
                    <a:solidFill>
                      <a:srgbClr val="1F1A34"/>
                    </a:solidFill>
                  </a:rPr>
                  <a:t>5</a:t>
                </a:r>
                <a:r>
                  <a:rPr lang="es-MX" sz="1400" kern="1200" dirty="0">
                    <a:solidFill>
                      <a:srgbClr val="1F1A34"/>
                    </a:solidFill>
                  </a:rPr>
                  <a:t> </a:t>
                </a:r>
                <a:r>
                  <a:rPr lang="el-GR" sz="1400" dirty="0">
                    <a:solidFill>
                      <a:srgbClr val="1F1A34"/>
                    </a:solidFill>
                  </a:rPr>
                  <a:t>µ</a:t>
                </a:r>
                <a:r>
                  <a:rPr lang="es-MX" sz="1400" dirty="0">
                    <a:solidFill>
                      <a:srgbClr val="1F1A34"/>
                    </a:solidFill>
                  </a:rPr>
                  <a:t>g</a:t>
                </a:r>
                <a:endParaRPr lang="es-CO" sz="1400" dirty="0">
                  <a:solidFill>
                    <a:srgbClr val="1F1A34"/>
                  </a:solidFill>
                </a:endParaRPr>
              </a:p>
              <a:p>
                <a:pPr marL="0" lvl="0" indent="0" algn="ctr" defTabSz="800100">
                  <a:lnSpc>
                    <a:spcPct val="90000"/>
                  </a:lnSpc>
                  <a:spcBef>
                    <a:spcPct val="0"/>
                  </a:spcBef>
                  <a:spcAft>
                    <a:spcPct val="35000"/>
                  </a:spcAft>
                  <a:buNone/>
                </a:pPr>
                <a:r>
                  <a:rPr lang="es-MX" sz="1400" kern="1200" dirty="0">
                    <a:solidFill>
                      <a:srgbClr val="1F1A34"/>
                    </a:solidFill>
                  </a:rPr>
                  <a:t> </a:t>
                </a:r>
                <a:endParaRPr lang="es-CO" sz="1400" kern="1200" dirty="0">
                  <a:solidFill>
                    <a:srgbClr val="1F1A34"/>
                  </a:solidFill>
                </a:endParaRPr>
              </a:p>
            </p:txBody>
          </p:sp>
          <p:sp>
            <p:nvSpPr>
              <p:cNvPr id="39" name="Forma libre: forma 38">
                <a:extLst>
                  <a:ext uri="{FF2B5EF4-FFF2-40B4-BE49-F238E27FC236}">
                    <a16:creationId xmlns:a16="http://schemas.microsoft.com/office/drawing/2014/main" id="{DE8EF453-DD02-4392-AB45-851225EDC685}"/>
                  </a:ext>
                </a:extLst>
              </p:cNvPr>
              <p:cNvSpPr/>
              <p:nvPr/>
            </p:nvSpPr>
            <p:spPr>
              <a:xfrm>
                <a:off x="820443" y="3127458"/>
                <a:ext cx="2160000" cy="432000"/>
              </a:xfrm>
              <a:prstGeom prst="chevron">
                <a:avLst/>
              </a:prstGeom>
              <a:solidFill>
                <a:schemeClr val="accent5">
                  <a:lumMod val="50000"/>
                </a:schemeClr>
              </a:solidFill>
            </p:spPr>
            <p:style>
              <a:lnRef idx="2">
                <a:schemeClr val="lt1">
                  <a:hueOff val="0"/>
                  <a:satOff val="0"/>
                  <a:lumOff val="0"/>
                  <a:alphaOff val="0"/>
                </a:schemeClr>
              </a:lnRef>
              <a:fillRef idx="1">
                <a:schemeClr val="accent1">
                  <a:shade val="50000"/>
                  <a:hueOff val="267407"/>
                  <a:satOff val="7164"/>
                  <a:lumOff val="31562"/>
                  <a:alphaOff val="0"/>
                </a:schemeClr>
              </a:fillRef>
              <a:effectRef idx="0">
                <a:schemeClr val="accent1">
                  <a:shade val="50000"/>
                  <a:hueOff val="267407"/>
                  <a:satOff val="7164"/>
                  <a:lumOff val="31562"/>
                  <a:alphaOff val="0"/>
                </a:schemeClr>
              </a:effectRef>
              <a:fontRef idx="minor">
                <a:schemeClr val="lt1"/>
              </a:fontRef>
            </p:style>
            <p:txBody>
              <a:bodyPr spcFirstLastPara="0" vert="horz" wrap="square" lIns="36000" tIns="11430" rIns="36000" bIns="11430" numCol="1" spcCol="1270" anchor="ctr" anchorCtr="0">
                <a:noAutofit/>
              </a:bodyPr>
              <a:lstStyle/>
              <a:p>
                <a:pPr marL="0" lvl="0" indent="0" algn="ctr" defTabSz="800100">
                  <a:lnSpc>
                    <a:spcPct val="90000"/>
                  </a:lnSpc>
                  <a:spcBef>
                    <a:spcPct val="0"/>
                  </a:spcBef>
                  <a:spcAft>
                    <a:spcPct val="35000"/>
                  </a:spcAft>
                  <a:buNone/>
                </a:pPr>
                <a:r>
                  <a:rPr lang="es-MX" sz="1400" b="1" dirty="0"/>
                  <a:t>Ac Pantoténico</a:t>
                </a:r>
                <a:endParaRPr lang="es-MX" sz="1400" b="1" kern="1200" dirty="0"/>
              </a:p>
            </p:txBody>
          </p:sp>
          <p:sp>
            <p:nvSpPr>
              <p:cNvPr id="55" name="Flecha: cheurón 54">
                <a:extLst>
                  <a:ext uri="{FF2B5EF4-FFF2-40B4-BE49-F238E27FC236}">
                    <a16:creationId xmlns:a16="http://schemas.microsoft.com/office/drawing/2014/main" id="{A9000D12-C478-4801-98E8-877A7ED24195}"/>
                  </a:ext>
                </a:extLst>
              </p:cNvPr>
              <p:cNvSpPr/>
              <p:nvPr/>
            </p:nvSpPr>
            <p:spPr>
              <a:xfrm>
                <a:off x="2873115" y="2205922"/>
                <a:ext cx="1800000" cy="324000"/>
              </a:xfrm>
              <a:prstGeom prst="chevron">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s-CO" sz="1400" dirty="0">
                    <a:solidFill>
                      <a:srgbClr val="1F1A34"/>
                    </a:solidFill>
                  </a:rPr>
                  <a:t>4 mg</a:t>
                </a:r>
              </a:p>
            </p:txBody>
          </p:sp>
          <p:sp>
            <p:nvSpPr>
              <p:cNvPr id="56" name="Flecha: cheurón 55">
                <a:extLst>
                  <a:ext uri="{FF2B5EF4-FFF2-40B4-BE49-F238E27FC236}">
                    <a16:creationId xmlns:a16="http://schemas.microsoft.com/office/drawing/2014/main" id="{C484B35D-E303-4BAA-9E7D-0E4B9816E8F7}"/>
                  </a:ext>
                </a:extLst>
              </p:cNvPr>
              <p:cNvSpPr/>
              <p:nvPr/>
            </p:nvSpPr>
            <p:spPr>
              <a:xfrm>
                <a:off x="2873115" y="1718154"/>
                <a:ext cx="1800000" cy="324000"/>
              </a:xfrm>
              <a:prstGeom prst="chevron">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s-MX" sz="1400" dirty="0">
                    <a:solidFill>
                      <a:srgbClr val="1F1A34"/>
                    </a:solidFill>
                  </a:rPr>
                  <a:t>3-10 mg</a:t>
                </a:r>
              </a:p>
            </p:txBody>
          </p:sp>
          <p:sp>
            <p:nvSpPr>
              <p:cNvPr id="57" name="Flecha: cheurón 56">
                <a:extLst>
                  <a:ext uri="{FF2B5EF4-FFF2-40B4-BE49-F238E27FC236}">
                    <a16:creationId xmlns:a16="http://schemas.microsoft.com/office/drawing/2014/main" id="{4107D51C-A5F0-44A5-BFEA-912749E5F884}"/>
                  </a:ext>
                </a:extLst>
              </p:cNvPr>
              <p:cNvSpPr/>
              <p:nvPr/>
            </p:nvSpPr>
            <p:spPr>
              <a:xfrm>
                <a:off x="2873115" y="1230386"/>
                <a:ext cx="1800000" cy="324000"/>
              </a:xfrm>
              <a:prstGeom prst="chevron">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s-CO" sz="1400" dirty="0">
                    <a:solidFill>
                      <a:srgbClr val="1F1A34"/>
                    </a:solidFill>
                  </a:rPr>
                  <a:t>200UI</a:t>
                </a:r>
              </a:p>
            </p:txBody>
          </p:sp>
          <p:sp>
            <p:nvSpPr>
              <p:cNvPr id="58" name="Flecha: cheurón 57">
                <a:extLst>
                  <a:ext uri="{FF2B5EF4-FFF2-40B4-BE49-F238E27FC236}">
                    <a16:creationId xmlns:a16="http://schemas.microsoft.com/office/drawing/2014/main" id="{ADCF5143-CAC7-4605-B592-01B35D308731}"/>
                  </a:ext>
                </a:extLst>
              </p:cNvPr>
              <p:cNvSpPr/>
              <p:nvPr/>
            </p:nvSpPr>
            <p:spPr>
              <a:xfrm>
                <a:off x="2873115" y="3181458"/>
                <a:ext cx="1800000" cy="324000"/>
              </a:xfrm>
              <a:prstGeom prst="chevron">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s-CO" sz="1400" dirty="0">
                    <a:solidFill>
                      <a:srgbClr val="1F1A34"/>
                    </a:solidFill>
                  </a:rPr>
                  <a:t>100 mg</a:t>
                </a:r>
              </a:p>
            </p:txBody>
          </p:sp>
          <p:sp>
            <p:nvSpPr>
              <p:cNvPr id="59" name="Flecha: cheurón 58">
                <a:extLst>
                  <a:ext uri="{FF2B5EF4-FFF2-40B4-BE49-F238E27FC236}">
                    <a16:creationId xmlns:a16="http://schemas.microsoft.com/office/drawing/2014/main" id="{CF2D89AA-E745-45B6-9F4A-3A57401B0951}"/>
                  </a:ext>
                </a:extLst>
              </p:cNvPr>
              <p:cNvSpPr/>
              <p:nvPr/>
            </p:nvSpPr>
            <p:spPr>
              <a:xfrm>
                <a:off x="2873115" y="2693690"/>
                <a:ext cx="1800000" cy="324000"/>
              </a:xfrm>
              <a:prstGeom prst="chevron">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s-CO" sz="1400" dirty="0">
                    <a:solidFill>
                      <a:srgbClr val="1F1A34"/>
                    </a:solidFill>
                  </a:rPr>
                  <a:t>200 mg</a:t>
                </a:r>
              </a:p>
            </p:txBody>
          </p:sp>
          <p:sp>
            <p:nvSpPr>
              <p:cNvPr id="27" name="Forma libre: forma 7">
                <a:extLst>
                  <a:ext uri="{FF2B5EF4-FFF2-40B4-BE49-F238E27FC236}">
                    <a16:creationId xmlns:a16="http://schemas.microsoft.com/office/drawing/2014/main" id="{A7A1C0E2-FD14-CF46-B368-B4739DF10139}"/>
                  </a:ext>
                </a:extLst>
              </p:cNvPr>
              <p:cNvSpPr/>
              <p:nvPr/>
            </p:nvSpPr>
            <p:spPr>
              <a:xfrm>
                <a:off x="2873115" y="3669226"/>
                <a:ext cx="1800000" cy="324000"/>
              </a:xfrm>
              <a:prstGeom prst="chevron">
                <a:avLst/>
              </a:prstGeom>
            </p:spPr>
            <p:style>
              <a:lnRef idx="2">
                <a:schemeClr val="accent1">
                  <a:alpha val="90000"/>
                  <a:tint val="55000"/>
                  <a:hueOff val="0"/>
                  <a:satOff val="0"/>
                  <a:lumOff val="0"/>
                  <a:alphaOff val="0"/>
                </a:schemeClr>
              </a:lnRef>
              <a:fillRef idx="1">
                <a:schemeClr val="accent1">
                  <a:alpha val="90000"/>
                  <a:tint val="55000"/>
                  <a:hueOff val="0"/>
                  <a:satOff val="0"/>
                  <a:lumOff val="0"/>
                  <a:alphaOff val="0"/>
                </a:schemeClr>
              </a:fillRef>
              <a:effectRef idx="0">
                <a:schemeClr val="accent1">
                  <a:alpha val="90000"/>
                  <a:tint val="55000"/>
                  <a:hueOff val="0"/>
                  <a:satOff val="0"/>
                  <a:lumOff val="0"/>
                  <a:alphaOff val="0"/>
                </a:schemeClr>
              </a:effectRef>
              <a:fontRef idx="minor">
                <a:schemeClr val="dk1">
                  <a:hueOff val="0"/>
                  <a:satOff val="0"/>
                  <a:lumOff val="0"/>
                  <a:alphaOff val="0"/>
                </a:schemeClr>
              </a:fontRef>
            </p:style>
            <p:txBody>
              <a:bodyPr spcFirstLastPara="0" vert="horz" wrap="square" lIns="36000" tIns="11430" rIns="36000" bIns="11430" numCol="1" spcCol="1270" anchor="ctr" anchorCtr="0">
                <a:noAutofit/>
              </a:bodyPr>
              <a:lstStyle/>
              <a:p>
                <a:pPr algn="ctr" defTabSz="800100">
                  <a:lnSpc>
                    <a:spcPct val="90000"/>
                  </a:lnSpc>
                  <a:spcBef>
                    <a:spcPct val="0"/>
                  </a:spcBef>
                  <a:spcAft>
                    <a:spcPct val="35000"/>
                  </a:spcAft>
                </a:pPr>
                <a:endParaRPr lang="es-MX" sz="1400" dirty="0">
                  <a:solidFill>
                    <a:srgbClr val="1F1A34"/>
                  </a:solidFill>
                </a:endParaRPr>
              </a:p>
              <a:p>
                <a:pPr algn="ctr" defTabSz="800100">
                  <a:lnSpc>
                    <a:spcPct val="90000"/>
                  </a:lnSpc>
                  <a:spcBef>
                    <a:spcPct val="0"/>
                  </a:spcBef>
                  <a:spcAft>
                    <a:spcPct val="35000"/>
                  </a:spcAft>
                </a:pPr>
                <a:r>
                  <a:rPr lang="es-MX" sz="1400" dirty="0">
                    <a:solidFill>
                      <a:srgbClr val="1F1A34"/>
                    </a:solidFill>
                  </a:rPr>
                  <a:t>5 </a:t>
                </a:r>
                <a:r>
                  <a:rPr lang="el-GR" sz="1400" dirty="0">
                    <a:solidFill>
                      <a:srgbClr val="1F1A34"/>
                    </a:solidFill>
                  </a:rPr>
                  <a:t>µ</a:t>
                </a:r>
                <a:r>
                  <a:rPr lang="es-MX" sz="1400" dirty="0">
                    <a:solidFill>
                      <a:srgbClr val="1F1A34"/>
                    </a:solidFill>
                  </a:rPr>
                  <a:t>g</a:t>
                </a:r>
                <a:endParaRPr lang="es-CO" sz="1400" dirty="0">
                  <a:solidFill>
                    <a:srgbClr val="1F1A34"/>
                  </a:solidFill>
                </a:endParaRPr>
              </a:p>
              <a:p>
                <a:pPr marL="0" lvl="0" indent="0" algn="ctr" defTabSz="800100">
                  <a:lnSpc>
                    <a:spcPct val="90000"/>
                  </a:lnSpc>
                  <a:spcBef>
                    <a:spcPct val="0"/>
                  </a:spcBef>
                  <a:spcAft>
                    <a:spcPct val="35000"/>
                  </a:spcAft>
                  <a:buNone/>
                </a:pPr>
                <a:endParaRPr lang="es-CO" sz="1400" kern="1200" dirty="0">
                  <a:solidFill>
                    <a:srgbClr val="1F1A34"/>
                  </a:solidFill>
                </a:endParaRPr>
              </a:p>
            </p:txBody>
          </p:sp>
          <p:sp>
            <p:nvSpPr>
              <p:cNvPr id="29" name="Flecha: cheurón 55">
                <a:extLst>
                  <a:ext uri="{FF2B5EF4-FFF2-40B4-BE49-F238E27FC236}">
                    <a16:creationId xmlns:a16="http://schemas.microsoft.com/office/drawing/2014/main" id="{B678EFCE-1E2E-1743-A807-494FC66D91C7}"/>
                  </a:ext>
                </a:extLst>
              </p:cNvPr>
              <p:cNvSpPr/>
              <p:nvPr/>
            </p:nvSpPr>
            <p:spPr>
              <a:xfrm>
                <a:off x="820443" y="4102994"/>
                <a:ext cx="2160000" cy="432000"/>
              </a:xfrm>
              <a:prstGeom prst="chevron">
                <a:avLst/>
              </a:prstGeom>
              <a:solidFill>
                <a:srgbClr val="638ACF"/>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s-MX" sz="1400" b="1" dirty="0">
                    <a:solidFill>
                      <a:srgbClr val="1F1A34"/>
                    </a:solidFill>
                  </a:rPr>
                  <a:t>Piridoxina</a:t>
                </a:r>
              </a:p>
            </p:txBody>
          </p:sp>
          <p:sp>
            <p:nvSpPr>
              <p:cNvPr id="30" name="Flecha: cheurón 54">
                <a:extLst>
                  <a:ext uri="{FF2B5EF4-FFF2-40B4-BE49-F238E27FC236}">
                    <a16:creationId xmlns:a16="http://schemas.microsoft.com/office/drawing/2014/main" id="{8B722880-F939-FF4F-8435-6DE70ACAF7BB}"/>
                  </a:ext>
                </a:extLst>
              </p:cNvPr>
              <p:cNvSpPr/>
              <p:nvPr/>
            </p:nvSpPr>
            <p:spPr>
              <a:xfrm>
                <a:off x="820443" y="4590762"/>
                <a:ext cx="2160000" cy="432000"/>
              </a:xfrm>
              <a:prstGeom prst="chevron">
                <a:avLst/>
              </a:prstGeom>
              <a:solidFill>
                <a:srgbClr val="7B9CD7"/>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s-CO" sz="1400" b="1" dirty="0">
                    <a:solidFill>
                      <a:srgbClr val="1F1A34"/>
                    </a:solidFill>
                  </a:rPr>
                  <a:t>Acido Fòlico</a:t>
                </a:r>
              </a:p>
            </p:txBody>
          </p:sp>
          <p:sp>
            <p:nvSpPr>
              <p:cNvPr id="31" name="Flecha: cheurón 54">
                <a:extLst>
                  <a:ext uri="{FF2B5EF4-FFF2-40B4-BE49-F238E27FC236}">
                    <a16:creationId xmlns:a16="http://schemas.microsoft.com/office/drawing/2014/main" id="{05346CEB-9FAE-7A4A-819B-A499D70AB5BA}"/>
                  </a:ext>
                </a:extLst>
              </p:cNvPr>
              <p:cNvSpPr/>
              <p:nvPr/>
            </p:nvSpPr>
            <p:spPr>
              <a:xfrm>
                <a:off x="820443" y="5078530"/>
                <a:ext cx="2160000" cy="432000"/>
              </a:xfrm>
              <a:prstGeom prst="chevron">
                <a:avLst/>
              </a:prstGeom>
              <a:solidFill>
                <a:srgbClr val="88ADCE"/>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s-CO" sz="1400" b="1" dirty="0">
                    <a:solidFill>
                      <a:srgbClr val="1F1A34"/>
                    </a:solidFill>
                  </a:rPr>
                  <a:t>Vitamina B12</a:t>
                </a:r>
              </a:p>
            </p:txBody>
          </p:sp>
          <p:sp>
            <p:nvSpPr>
              <p:cNvPr id="38" name="Forma libre: forma 33">
                <a:extLst>
                  <a:ext uri="{FF2B5EF4-FFF2-40B4-BE49-F238E27FC236}">
                    <a16:creationId xmlns:a16="http://schemas.microsoft.com/office/drawing/2014/main" id="{4CA15E42-9C39-7641-8753-FAF56FA8B82C}"/>
                  </a:ext>
                </a:extLst>
              </p:cNvPr>
              <p:cNvSpPr/>
              <p:nvPr/>
            </p:nvSpPr>
            <p:spPr>
              <a:xfrm>
                <a:off x="820443" y="5566295"/>
                <a:ext cx="2160000" cy="432000"/>
              </a:xfrm>
              <a:prstGeom prst="chevron">
                <a:avLst/>
              </a:prstGeom>
              <a:solidFill>
                <a:schemeClr val="accent1">
                  <a:lumMod val="60000"/>
                  <a:lumOff val="40000"/>
                </a:schemeClr>
              </a:solidFill>
            </p:spPr>
            <p:style>
              <a:lnRef idx="2">
                <a:schemeClr val="lt1">
                  <a:hueOff val="0"/>
                  <a:satOff val="0"/>
                  <a:lumOff val="0"/>
                  <a:alphaOff val="0"/>
                </a:schemeClr>
              </a:lnRef>
              <a:fillRef idx="1">
                <a:schemeClr val="accent1">
                  <a:shade val="50000"/>
                  <a:hueOff val="267407"/>
                  <a:satOff val="7164"/>
                  <a:lumOff val="31562"/>
                  <a:alphaOff val="0"/>
                </a:schemeClr>
              </a:fillRef>
              <a:effectRef idx="0">
                <a:schemeClr val="accent1">
                  <a:shade val="50000"/>
                  <a:hueOff val="267407"/>
                  <a:satOff val="7164"/>
                  <a:lumOff val="31562"/>
                  <a:alphaOff val="0"/>
                </a:schemeClr>
              </a:effectRef>
              <a:fontRef idx="minor">
                <a:schemeClr val="lt1"/>
              </a:fontRef>
            </p:style>
            <p:txBody>
              <a:bodyPr spcFirstLastPara="0" vert="horz" wrap="square" lIns="36000" tIns="11430" rIns="36000" bIns="11430" numCol="1" spcCol="1270" anchor="ctr" anchorCtr="0">
                <a:noAutofit/>
              </a:bodyPr>
              <a:lstStyle/>
              <a:p>
                <a:pPr marL="0" lvl="0" indent="0" algn="ctr" defTabSz="800100">
                  <a:lnSpc>
                    <a:spcPct val="90000"/>
                  </a:lnSpc>
                  <a:spcBef>
                    <a:spcPct val="0"/>
                  </a:spcBef>
                  <a:spcAft>
                    <a:spcPct val="35000"/>
                  </a:spcAft>
                  <a:buNone/>
                </a:pPr>
                <a:r>
                  <a:rPr lang="es-MX" sz="1400" b="1" kern="1200" dirty="0">
                    <a:solidFill>
                      <a:srgbClr val="1F1A34"/>
                    </a:solidFill>
                  </a:rPr>
                  <a:t>Vitamina K</a:t>
                </a:r>
              </a:p>
            </p:txBody>
          </p:sp>
          <p:sp>
            <p:nvSpPr>
              <p:cNvPr id="40" name="Forma libre: forma 35">
                <a:extLst>
                  <a:ext uri="{FF2B5EF4-FFF2-40B4-BE49-F238E27FC236}">
                    <a16:creationId xmlns:a16="http://schemas.microsoft.com/office/drawing/2014/main" id="{A903B4C7-FA71-A248-9028-6A5EFDFAEF75}"/>
                  </a:ext>
                </a:extLst>
              </p:cNvPr>
              <p:cNvSpPr/>
              <p:nvPr/>
            </p:nvSpPr>
            <p:spPr>
              <a:xfrm>
                <a:off x="2873115" y="5620295"/>
                <a:ext cx="1800000" cy="324000"/>
              </a:xfrm>
              <a:prstGeom prst="chevron">
                <a:avLst/>
              </a:prstGeom>
            </p:spPr>
            <p:style>
              <a:lnRef idx="2">
                <a:schemeClr val="accent1">
                  <a:alpha val="90000"/>
                  <a:tint val="55000"/>
                  <a:hueOff val="0"/>
                  <a:satOff val="0"/>
                  <a:lumOff val="0"/>
                  <a:alphaOff val="0"/>
                </a:schemeClr>
              </a:lnRef>
              <a:fillRef idx="1">
                <a:schemeClr val="accent1">
                  <a:alpha val="90000"/>
                  <a:tint val="55000"/>
                  <a:hueOff val="0"/>
                  <a:satOff val="0"/>
                  <a:lumOff val="0"/>
                  <a:alphaOff val="0"/>
                </a:schemeClr>
              </a:fillRef>
              <a:effectRef idx="0">
                <a:schemeClr val="accent1">
                  <a:alpha val="90000"/>
                  <a:tint val="55000"/>
                  <a:hueOff val="0"/>
                  <a:satOff val="0"/>
                  <a:lumOff val="0"/>
                  <a:alphaOff val="0"/>
                </a:schemeClr>
              </a:effectRef>
              <a:fontRef idx="minor">
                <a:schemeClr val="dk1">
                  <a:hueOff val="0"/>
                  <a:satOff val="0"/>
                  <a:lumOff val="0"/>
                  <a:alphaOff val="0"/>
                </a:schemeClr>
              </a:fontRef>
            </p:style>
            <p:txBody>
              <a:bodyPr spcFirstLastPara="0" vert="horz" wrap="square" lIns="36000" tIns="11430" rIns="36000" bIns="11430" numCol="1" spcCol="1270" anchor="ctr" anchorCtr="0">
                <a:noAutofit/>
              </a:bodyPr>
              <a:lstStyle/>
              <a:p>
                <a:pPr marL="0" lvl="0" indent="0" algn="ctr" defTabSz="800100">
                  <a:lnSpc>
                    <a:spcPct val="90000"/>
                  </a:lnSpc>
                  <a:spcBef>
                    <a:spcPct val="0"/>
                  </a:spcBef>
                  <a:spcAft>
                    <a:spcPct val="35000"/>
                  </a:spcAft>
                  <a:buNone/>
                </a:pPr>
                <a:r>
                  <a:rPr lang="es-MX" sz="1400" kern="1200" dirty="0">
                    <a:solidFill>
                      <a:srgbClr val="1F1A34"/>
                    </a:solidFill>
                  </a:rPr>
                  <a:t> </a:t>
                </a:r>
                <a:r>
                  <a:rPr lang="es-ES" sz="1400" dirty="0">
                    <a:solidFill>
                      <a:srgbClr val="1F1A34"/>
                    </a:solidFill>
                  </a:rPr>
                  <a:t>1 m</a:t>
                </a:r>
                <a:r>
                  <a:rPr lang="es-MX" sz="1400" kern="1200" dirty="0">
                    <a:solidFill>
                      <a:srgbClr val="1F1A34"/>
                    </a:solidFill>
                  </a:rPr>
                  <a:t>g</a:t>
                </a:r>
                <a:endParaRPr lang="es-CO" sz="1400" kern="1200" dirty="0">
                  <a:solidFill>
                    <a:srgbClr val="1F1A34"/>
                  </a:solidFill>
                </a:endParaRPr>
              </a:p>
            </p:txBody>
          </p:sp>
        </p:grpSp>
        <p:sp>
          <p:nvSpPr>
            <p:cNvPr id="63" name="Forma libre: forma 5">
              <a:extLst>
                <a:ext uri="{FF2B5EF4-FFF2-40B4-BE49-F238E27FC236}">
                  <a16:creationId xmlns:a16="http://schemas.microsoft.com/office/drawing/2014/main" id="{E1276397-9145-3F4A-847A-D31FB365A2B9}"/>
                </a:ext>
              </a:extLst>
            </p:cNvPr>
            <p:cNvSpPr/>
            <p:nvPr/>
          </p:nvSpPr>
          <p:spPr>
            <a:xfrm>
              <a:off x="1291923" y="1100893"/>
              <a:ext cx="2160000" cy="432000"/>
            </a:xfrm>
            <a:prstGeom prst="chevron">
              <a:avLst/>
            </a:prstGeom>
          </p:spPr>
          <p:style>
            <a:lnRef idx="2">
              <a:schemeClr val="lt1">
                <a:hueOff val="0"/>
                <a:satOff val="0"/>
                <a:lumOff val="0"/>
                <a:alphaOff val="0"/>
              </a:schemeClr>
            </a:lnRef>
            <a:fillRef idx="1">
              <a:schemeClr val="accent1">
                <a:shade val="50000"/>
                <a:hueOff val="0"/>
                <a:satOff val="0"/>
                <a:lumOff val="0"/>
                <a:alphaOff val="0"/>
              </a:schemeClr>
            </a:fillRef>
            <a:effectRef idx="0">
              <a:schemeClr val="accent1">
                <a:shade val="50000"/>
                <a:hueOff val="0"/>
                <a:satOff val="0"/>
                <a:lumOff val="0"/>
                <a:alphaOff val="0"/>
              </a:schemeClr>
            </a:effectRef>
            <a:fontRef idx="minor">
              <a:schemeClr val="lt1"/>
            </a:fontRef>
          </p:style>
          <p:txBody>
            <a:bodyPr spcFirstLastPara="0" vert="horz" wrap="square" lIns="36000" tIns="11430" rIns="36000" bIns="11430" numCol="1" spcCol="1270" anchor="ctr" anchorCtr="0">
              <a:noAutofit/>
            </a:bodyPr>
            <a:lstStyle/>
            <a:p>
              <a:pPr marL="0" lvl="0" indent="0" algn="ctr" defTabSz="800100">
                <a:lnSpc>
                  <a:spcPct val="90000"/>
                </a:lnSpc>
                <a:spcBef>
                  <a:spcPct val="0"/>
                </a:spcBef>
                <a:spcAft>
                  <a:spcPct val="35000"/>
                </a:spcAft>
                <a:buNone/>
              </a:pPr>
              <a:r>
                <a:rPr lang="es-MX" sz="1400" b="1" dirty="0"/>
                <a:t>Vit A</a:t>
              </a:r>
              <a:endParaRPr lang="es-CO" sz="1400" b="1" kern="1200" dirty="0"/>
            </a:p>
          </p:txBody>
        </p:sp>
        <p:sp>
          <p:nvSpPr>
            <p:cNvPr id="65" name="Flecha: cheurón 56">
              <a:extLst>
                <a:ext uri="{FF2B5EF4-FFF2-40B4-BE49-F238E27FC236}">
                  <a16:creationId xmlns:a16="http://schemas.microsoft.com/office/drawing/2014/main" id="{C2DA7F75-B513-FA49-91FF-734252E48F90}"/>
                </a:ext>
              </a:extLst>
            </p:cNvPr>
            <p:cNvSpPr/>
            <p:nvPr/>
          </p:nvSpPr>
          <p:spPr>
            <a:xfrm>
              <a:off x="3344595" y="1176691"/>
              <a:ext cx="1800000" cy="324000"/>
            </a:xfrm>
            <a:prstGeom prst="chevron">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s-CO" sz="1400" dirty="0">
                  <a:solidFill>
                    <a:srgbClr val="1F1A34"/>
                  </a:solidFill>
                </a:rPr>
                <a:t>1000UI</a:t>
              </a:r>
            </a:p>
          </p:txBody>
        </p:sp>
      </p:grpSp>
    </p:spTree>
    <p:extLst>
      <p:ext uri="{BB962C8B-B14F-4D97-AF65-F5344CB8AC3E}">
        <p14:creationId xmlns:p14="http://schemas.microsoft.com/office/powerpoint/2010/main" val="28981403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Grupo 22">
            <a:extLst>
              <a:ext uri="{FF2B5EF4-FFF2-40B4-BE49-F238E27FC236}">
                <a16:creationId xmlns:a16="http://schemas.microsoft.com/office/drawing/2014/main" id="{088D41AE-B335-C944-8FB3-9C07C1637FED}"/>
              </a:ext>
            </a:extLst>
          </p:cNvPr>
          <p:cNvGrpSpPr/>
          <p:nvPr/>
        </p:nvGrpSpPr>
        <p:grpSpPr>
          <a:xfrm>
            <a:off x="2340830" y="-462004"/>
            <a:ext cx="7035666" cy="7035666"/>
            <a:chOff x="4890354" y="-823055"/>
            <a:chExt cx="7831579" cy="7831579"/>
          </a:xfrm>
        </p:grpSpPr>
        <p:pic>
          <p:nvPicPr>
            <p:cNvPr id="22" name="Imagen 21" descr="Imagen que contiene gráficos vectoriales, tarjeta de presentación&#10;&#10;Descripción generada automáticamente">
              <a:extLst>
                <a:ext uri="{FF2B5EF4-FFF2-40B4-BE49-F238E27FC236}">
                  <a16:creationId xmlns:a16="http://schemas.microsoft.com/office/drawing/2014/main" id="{E25CEEC8-0189-6E40-8BB6-38953BD9134B}"/>
                </a:ext>
              </a:extLst>
            </p:cNvPr>
            <p:cNvPicPr>
              <a:picLocks noChangeAspect="1"/>
            </p:cNvPicPr>
            <p:nvPr/>
          </p:nvPicPr>
          <p:blipFill>
            <a:blip r:embed="rId3">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4890354" y="-823055"/>
              <a:ext cx="7831579" cy="7831579"/>
            </a:xfrm>
            <a:prstGeom prst="rect">
              <a:avLst/>
            </a:prstGeom>
          </p:spPr>
        </p:pic>
        <p:grpSp>
          <p:nvGrpSpPr>
            <p:cNvPr id="18" name="Grupo 17">
              <a:extLst>
                <a:ext uri="{FF2B5EF4-FFF2-40B4-BE49-F238E27FC236}">
                  <a16:creationId xmlns:a16="http://schemas.microsoft.com/office/drawing/2014/main" id="{288B791B-3655-E941-89E5-5F7F5C0C7F86}"/>
                </a:ext>
              </a:extLst>
            </p:cNvPr>
            <p:cNvGrpSpPr/>
            <p:nvPr/>
          </p:nvGrpSpPr>
          <p:grpSpPr>
            <a:xfrm>
              <a:off x="5991346" y="907245"/>
              <a:ext cx="5588157" cy="4553012"/>
              <a:chOff x="5610295" y="1895809"/>
              <a:chExt cx="4164245" cy="3392861"/>
            </a:xfrm>
          </p:grpSpPr>
          <p:sp>
            <p:nvSpPr>
              <p:cNvPr id="14" name="CuadroTexto 13">
                <a:extLst>
                  <a:ext uri="{FF2B5EF4-FFF2-40B4-BE49-F238E27FC236}">
                    <a16:creationId xmlns:a16="http://schemas.microsoft.com/office/drawing/2014/main" id="{D62D64C2-A32F-2046-8C3E-73AB4558419D}"/>
                  </a:ext>
                </a:extLst>
              </p:cNvPr>
              <p:cNvSpPr txBox="1"/>
              <p:nvPr/>
            </p:nvSpPr>
            <p:spPr>
              <a:xfrm>
                <a:off x="8319950" y="1895809"/>
                <a:ext cx="1454590" cy="550666"/>
              </a:xfrm>
              <a:prstGeom prst="rect">
                <a:avLst/>
              </a:prstGeom>
              <a:noFill/>
            </p:spPr>
            <p:txBody>
              <a:bodyPr wrap="square" rtlCol="0">
                <a:spAutoFit/>
              </a:bodyPr>
              <a:lstStyle/>
              <a:p>
                <a:pPr algn="ctr"/>
                <a:r>
                  <a:rPr lang="es-CO" sz="2000" dirty="0">
                    <a:solidFill>
                      <a:srgbClr val="00B0F0"/>
                    </a:solidFill>
                  </a:rPr>
                  <a:t>Vitamina E</a:t>
                </a:r>
              </a:p>
              <a:p>
                <a:pPr algn="ctr"/>
                <a:r>
                  <a:rPr lang="es-CO" sz="2000" dirty="0">
                    <a:solidFill>
                      <a:srgbClr val="00B0F0"/>
                    </a:solidFill>
                  </a:rPr>
                  <a:t>400-1000 UI</a:t>
                </a:r>
              </a:p>
            </p:txBody>
          </p:sp>
          <p:sp>
            <p:nvSpPr>
              <p:cNvPr id="8" name="CuadroTexto 7">
                <a:extLst>
                  <a:ext uri="{FF2B5EF4-FFF2-40B4-BE49-F238E27FC236}">
                    <a16:creationId xmlns:a16="http://schemas.microsoft.com/office/drawing/2014/main" id="{A7C1D82E-4E27-F140-810F-0E9D668C495C}"/>
                  </a:ext>
                </a:extLst>
              </p:cNvPr>
              <p:cNvSpPr txBox="1"/>
              <p:nvPr/>
            </p:nvSpPr>
            <p:spPr>
              <a:xfrm>
                <a:off x="5850384" y="4738004"/>
                <a:ext cx="1275539" cy="550666"/>
              </a:xfrm>
              <a:prstGeom prst="rect">
                <a:avLst/>
              </a:prstGeom>
              <a:solidFill>
                <a:schemeClr val="bg1"/>
              </a:solidFill>
            </p:spPr>
            <p:txBody>
              <a:bodyPr wrap="square" rtlCol="0">
                <a:spAutoFit/>
              </a:bodyPr>
              <a:lstStyle/>
              <a:p>
                <a:pPr algn="ctr"/>
                <a:r>
                  <a:rPr lang="es-CO" sz="2000" dirty="0">
                    <a:solidFill>
                      <a:schemeClr val="accent1">
                        <a:lumMod val="50000"/>
                      </a:schemeClr>
                    </a:solidFill>
                  </a:rPr>
                  <a:t>Se</a:t>
                </a:r>
              </a:p>
              <a:p>
                <a:pPr algn="ctr"/>
                <a:r>
                  <a:rPr lang="es-CO" sz="2000" dirty="0">
                    <a:solidFill>
                      <a:schemeClr val="accent1">
                        <a:lumMod val="50000"/>
                      </a:schemeClr>
                    </a:solidFill>
                  </a:rPr>
                  <a:t>100 </a:t>
                </a:r>
                <a:r>
                  <a:rPr lang="el-GR" sz="2000" dirty="0">
                    <a:solidFill>
                      <a:schemeClr val="accent1">
                        <a:lumMod val="50000"/>
                      </a:schemeClr>
                    </a:solidFill>
                  </a:rPr>
                  <a:t>µ</a:t>
                </a:r>
                <a:r>
                  <a:rPr lang="es-MX" sz="2000" dirty="0">
                    <a:solidFill>
                      <a:schemeClr val="accent1">
                        <a:lumMod val="50000"/>
                      </a:schemeClr>
                    </a:solidFill>
                  </a:rPr>
                  <a:t>g</a:t>
                </a:r>
                <a:endParaRPr lang="es-CO" sz="2000" dirty="0">
                  <a:solidFill>
                    <a:schemeClr val="accent1">
                      <a:lumMod val="50000"/>
                    </a:schemeClr>
                  </a:solidFill>
                </a:endParaRPr>
              </a:p>
            </p:txBody>
          </p:sp>
          <p:sp>
            <p:nvSpPr>
              <p:cNvPr id="9" name="CuadroTexto 8">
                <a:extLst>
                  <a:ext uri="{FF2B5EF4-FFF2-40B4-BE49-F238E27FC236}">
                    <a16:creationId xmlns:a16="http://schemas.microsoft.com/office/drawing/2014/main" id="{443E848B-3F29-6549-8531-73116C9F0CBE}"/>
                  </a:ext>
                </a:extLst>
              </p:cNvPr>
              <p:cNvSpPr txBox="1"/>
              <p:nvPr/>
            </p:nvSpPr>
            <p:spPr>
              <a:xfrm>
                <a:off x="8512224" y="4713634"/>
                <a:ext cx="1070043" cy="550666"/>
              </a:xfrm>
              <a:prstGeom prst="rect">
                <a:avLst/>
              </a:prstGeom>
              <a:solidFill>
                <a:schemeClr val="bg1"/>
              </a:solidFill>
            </p:spPr>
            <p:txBody>
              <a:bodyPr wrap="square" rtlCol="0">
                <a:spAutoFit/>
              </a:bodyPr>
              <a:lstStyle/>
              <a:p>
                <a:pPr algn="ctr"/>
                <a:r>
                  <a:rPr lang="es-CO" sz="2000" dirty="0">
                    <a:solidFill>
                      <a:schemeClr val="accent1">
                        <a:lumMod val="75000"/>
                      </a:schemeClr>
                    </a:solidFill>
                  </a:rPr>
                  <a:t>Zinc</a:t>
                </a:r>
              </a:p>
              <a:p>
                <a:pPr algn="ctr"/>
                <a:r>
                  <a:rPr lang="es-CO" sz="2000" dirty="0">
                    <a:solidFill>
                      <a:schemeClr val="accent1">
                        <a:lumMod val="75000"/>
                      </a:schemeClr>
                    </a:solidFill>
                  </a:rPr>
                  <a:t>50 mg</a:t>
                </a:r>
              </a:p>
            </p:txBody>
          </p:sp>
          <p:sp>
            <p:nvSpPr>
              <p:cNvPr id="6" name="CuadroTexto 5">
                <a:extLst>
                  <a:ext uri="{FF2B5EF4-FFF2-40B4-BE49-F238E27FC236}">
                    <a16:creationId xmlns:a16="http://schemas.microsoft.com/office/drawing/2014/main" id="{3FE1CE3D-E7DD-4249-8D18-42567B53E2B0}"/>
                  </a:ext>
                </a:extLst>
              </p:cNvPr>
              <p:cNvSpPr txBox="1"/>
              <p:nvPr/>
            </p:nvSpPr>
            <p:spPr>
              <a:xfrm>
                <a:off x="5610295" y="1895809"/>
                <a:ext cx="1515628" cy="550666"/>
              </a:xfrm>
              <a:prstGeom prst="rect">
                <a:avLst/>
              </a:prstGeom>
              <a:noFill/>
            </p:spPr>
            <p:txBody>
              <a:bodyPr wrap="square" rtlCol="0">
                <a:spAutoFit/>
              </a:bodyPr>
              <a:lstStyle/>
              <a:p>
                <a:pPr algn="ctr"/>
                <a:r>
                  <a:rPr lang="es-CO" sz="2000" dirty="0">
                    <a:solidFill>
                      <a:schemeClr val="accent5">
                        <a:lumMod val="50000"/>
                      </a:schemeClr>
                    </a:solidFill>
                  </a:rPr>
                  <a:t>Vitamina C</a:t>
                </a:r>
              </a:p>
              <a:p>
                <a:pPr algn="ctr"/>
                <a:r>
                  <a:rPr lang="es-CO" sz="2000" dirty="0">
                    <a:solidFill>
                      <a:schemeClr val="accent5">
                        <a:lumMod val="50000"/>
                      </a:schemeClr>
                    </a:solidFill>
                  </a:rPr>
                  <a:t>2000mg </a:t>
                </a:r>
              </a:p>
            </p:txBody>
          </p:sp>
        </p:grpSp>
      </p:grpSp>
      <p:sp>
        <p:nvSpPr>
          <p:cNvPr id="2" name="CuadroTexto 1">
            <a:extLst>
              <a:ext uri="{FF2B5EF4-FFF2-40B4-BE49-F238E27FC236}">
                <a16:creationId xmlns:a16="http://schemas.microsoft.com/office/drawing/2014/main" id="{0E17A145-DCD0-7947-AA68-7746F4E3CB7E}"/>
              </a:ext>
            </a:extLst>
          </p:cNvPr>
          <p:cNvSpPr txBox="1"/>
          <p:nvPr/>
        </p:nvSpPr>
        <p:spPr>
          <a:xfrm>
            <a:off x="3112839" y="5962340"/>
            <a:ext cx="5237331" cy="400110"/>
          </a:xfrm>
          <a:prstGeom prst="rect">
            <a:avLst/>
          </a:prstGeom>
          <a:noFill/>
        </p:spPr>
        <p:txBody>
          <a:bodyPr wrap="none" rtlCol="0">
            <a:spAutoFit/>
          </a:bodyPr>
          <a:lstStyle/>
          <a:p>
            <a:r>
              <a:rPr lang="es-CO" sz="1000" b="1" i="1" dirty="0">
                <a:solidFill>
                  <a:schemeClr val="bg2">
                    <a:lumMod val="50000"/>
                  </a:schemeClr>
                </a:solidFill>
                <a:latin typeface="+mj-lt"/>
              </a:rPr>
              <a:t>Geng J, et al. Interac Cardiovasc Thorac Surg. 2017; 25 : 966-974</a:t>
            </a:r>
          </a:p>
          <a:p>
            <a:r>
              <a:rPr lang="es-CO" sz="1000" b="1" i="1" dirty="0">
                <a:solidFill>
                  <a:schemeClr val="bg2">
                    <a:lumMod val="50000"/>
                  </a:schemeClr>
                </a:solidFill>
                <a:latin typeface="+mj-lt"/>
                <a:ea typeface="DengXian" panose="02010600030101010101" pitchFamily="2" charset="-122"/>
                <a:cs typeface="Arial" panose="020B0604020202020204" pitchFamily="34" charset="0"/>
              </a:rPr>
              <a:t>Ugarte U S. y col. Fundamentos de terapia nutricional en cuidados intensivos. 2017</a:t>
            </a:r>
          </a:p>
        </p:txBody>
      </p:sp>
      <p:sp>
        <p:nvSpPr>
          <p:cNvPr id="3" name="CuadroTexto 2">
            <a:extLst>
              <a:ext uri="{FF2B5EF4-FFF2-40B4-BE49-F238E27FC236}">
                <a16:creationId xmlns:a16="http://schemas.microsoft.com/office/drawing/2014/main" id="{BE602677-AC19-CE48-8898-2CC11BB2C5EE}"/>
              </a:ext>
            </a:extLst>
          </p:cNvPr>
          <p:cNvSpPr txBox="1"/>
          <p:nvPr/>
        </p:nvSpPr>
        <p:spPr>
          <a:xfrm>
            <a:off x="4742139" y="2787540"/>
            <a:ext cx="2443298" cy="523220"/>
          </a:xfrm>
          <a:prstGeom prst="rect">
            <a:avLst/>
          </a:prstGeom>
          <a:noFill/>
        </p:spPr>
        <p:txBody>
          <a:bodyPr wrap="none" rtlCol="0">
            <a:spAutoFit/>
          </a:bodyPr>
          <a:lstStyle/>
          <a:p>
            <a:r>
              <a:rPr lang="es-CO" sz="2800" dirty="0">
                <a:solidFill>
                  <a:srgbClr val="1F1A34"/>
                </a:solidFill>
              </a:rPr>
              <a:t>Antioxidantes </a:t>
            </a:r>
          </a:p>
        </p:txBody>
      </p:sp>
    </p:spTree>
    <p:extLst>
      <p:ext uri="{BB962C8B-B14F-4D97-AF65-F5344CB8AC3E}">
        <p14:creationId xmlns:p14="http://schemas.microsoft.com/office/powerpoint/2010/main" val="15405949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DC3B3AD-9F8B-4DEC-844F-471FBACC927A}"/>
              </a:ext>
            </a:extLst>
          </p:cNvPr>
          <p:cNvSpPr>
            <a:spLocks noGrp="1"/>
          </p:cNvSpPr>
          <p:nvPr>
            <p:ph type="title"/>
          </p:nvPr>
        </p:nvSpPr>
        <p:spPr>
          <a:xfrm>
            <a:off x="2564917" y="649675"/>
            <a:ext cx="7086600" cy="945515"/>
          </a:xfrm>
        </p:spPr>
        <p:txBody>
          <a:bodyPr>
            <a:normAutofit fontScale="90000"/>
          </a:bodyPr>
          <a:lstStyle/>
          <a:p>
            <a:pPr algn="ctr"/>
            <a:r>
              <a:rPr lang="es-MX" altLang="es-CO" sz="3600" b="1" dirty="0">
                <a:solidFill>
                  <a:srgbClr val="1F1A34"/>
                </a:solidFill>
                <a:latin typeface="Arial" pitchFamily="34" charset="0"/>
                <a:cs typeface="Arial" pitchFamily="34" charset="0"/>
              </a:rPr>
              <a:t>Necesidades de vitaminas en condiciones especiales </a:t>
            </a:r>
            <a:endParaRPr lang="es-CO" sz="3600" dirty="0">
              <a:solidFill>
                <a:srgbClr val="1F1A34"/>
              </a:solidFill>
              <a:latin typeface="Arial" pitchFamily="34" charset="0"/>
              <a:cs typeface="Arial" pitchFamily="34" charset="0"/>
            </a:endParaRPr>
          </a:p>
        </p:txBody>
      </p:sp>
      <p:graphicFrame>
        <p:nvGraphicFramePr>
          <p:cNvPr id="4" name="Marcador de contenido 3">
            <a:extLst>
              <a:ext uri="{FF2B5EF4-FFF2-40B4-BE49-F238E27FC236}">
                <a16:creationId xmlns:a16="http://schemas.microsoft.com/office/drawing/2014/main" id="{E2C31C5C-E28E-4FD4-AB02-976F5ED7CA4F}"/>
              </a:ext>
            </a:extLst>
          </p:cNvPr>
          <p:cNvGraphicFramePr>
            <a:graphicFrameLocks noGrp="1"/>
          </p:cNvGraphicFramePr>
          <p:nvPr>
            <p:ph idx="1"/>
            <p:extLst>
              <p:ext uri="{D42A27DB-BD31-4B8C-83A1-F6EECF244321}">
                <p14:modId xmlns:p14="http://schemas.microsoft.com/office/powerpoint/2010/main" val="1492707349"/>
              </p:ext>
            </p:extLst>
          </p:nvPr>
        </p:nvGraphicFramePr>
        <p:xfrm>
          <a:off x="1300073" y="2215181"/>
          <a:ext cx="9616289" cy="3048000"/>
        </p:xfrm>
        <a:graphic>
          <a:graphicData uri="http://schemas.openxmlformats.org/drawingml/2006/table">
            <a:tbl>
              <a:tblPr firstRow="1" firstCol="1" bandRow="1">
                <a:tableStyleId>{5FD0F851-EC5A-4D38-B0AD-8093EC10F338}</a:tableStyleId>
              </a:tblPr>
              <a:tblGrid>
                <a:gridCol w="2999590">
                  <a:extLst>
                    <a:ext uri="{9D8B030D-6E8A-4147-A177-3AD203B41FA5}">
                      <a16:colId xmlns:a16="http://schemas.microsoft.com/office/drawing/2014/main" val="201133379"/>
                    </a:ext>
                  </a:extLst>
                </a:gridCol>
                <a:gridCol w="6616699">
                  <a:extLst>
                    <a:ext uri="{9D8B030D-6E8A-4147-A177-3AD203B41FA5}">
                      <a16:colId xmlns:a16="http://schemas.microsoft.com/office/drawing/2014/main" val="647146143"/>
                    </a:ext>
                  </a:extLst>
                </a:gridCol>
              </a:tblGrid>
              <a:tr h="655187">
                <a:tc>
                  <a:txBody>
                    <a:bodyPr/>
                    <a:lstStyle/>
                    <a:p>
                      <a:pPr algn="just">
                        <a:spcAft>
                          <a:spcPts val="0"/>
                        </a:spcAft>
                        <a:tabLst>
                          <a:tab pos="4889500" algn="l"/>
                        </a:tabLst>
                      </a:pPr>
                      <a:r>
                        <a:rPr lang="es-ES_tradnl" sz="2000" dirty="0">
                          <a:solidFill>
                            <a:schemeClr val="bg1"/>
                          </a:solidFill>
                          <a:effectLst/>
                        </a:rPr>
                        <a:t>Vitaminas</a:t>
                      </a:r>
                      <a:endParaRPr lang="es-CO" sz="2400" dirty="0">
                        <a:solidFill>
                          <a:schemeClr val="bg1"/>
                        </a:solidFill>
                        <a:effectLst/>
                        <a:latin typeface="Calibri" panose="020F0502020204030204" pitchFamily="34" charset="0"/>
                        <a:ea typeface="DengXian" panose="02010600030101010101" pitchFamily="2" charset="-122"/>
                        <a:cs typeface="Arial" panose="020B0604020202020204" pitchFamily="34" charset="0"/>
                      </a:endParaRPr>
                    </a:p>
                  </a:txBody>
                  <a:tcPr marL="68580" marR="68580" marT="0" marB="0" anchor="ctr">
                    <a:solidFill>
                      <a:schemeClr val="accent5">
                        <a:lumMod val="50000"/>
                      </a:schemeClr>
                    </a:solidFill>
                  </a:tcPr>
                </a:tc>
                <a:tc>
                  <a:txBody>
                    <a:bodyPr/>
                    <a:lstStyle/>
                    <a:p>
                      <a:pPr algn="ctr">
                        <a:spcAft>
                          <a:spcPts val="0"/>
                        </a:spcAft>
                        <a:tabLst>
                          <a:tab pos="4889500" algn="l"/>
                        </a:tabLst>
                      </a:pPr>
                      <a:r>
                        <a:rPr lang="es-ES_tradnl" sz="2000" dirty="0">
                          <a:solidFill>
                            <a:schemeClr val="bg1"/>
                          </a:solidFill>
                          <a:effectLst/>
                        </a:rPr>
                        <a:t>Condiciones especiales </a:t>
                      </a:r>
                      <a:endParaRPr lang="es-CO" sz="2400" dirty="0">
                        <a:solidFill>
                          <a:schemeClr val="bg1"/>
                        </a:solidFill>
                        <a:effectLst/>
                        <a:latin typeface="Calibri" panose="020F0502020204030204" pitchFamily="34" charset="0"/>
                        <a:ea typeface="DengXian" panose="02010600030101010101" pitchFamily="2" charset="-122"/>
                        <a:cs typeface="Arial" panose="020B0604020202020204" pitchFamily="34" charset="0"/>
                      </a:endParaRPr>
                    </a:p>
                  </a:txBody>
                  <a:tcPr marL="68580" marR="68580" marT="0" marB="0" anchor="ctr">
                    <a:solidFill>
                      <a:schemeClr val="accent5">
                        <a:lumMod val="50000"/>
                      </a:schemeClr>
                    </a:solidFill>
                  </a:tcPr>
                </a:tc>
                <a:extLst>
                  <a:ext uri="{0D108BD9-81ED-4DB2-BD59-A6C34878D82A}">
                    <a16:rowId xmlns:a16="http://schemas.microsoft.com/office/drawing/2014/main" val="2162261440"/>
                  </a:ext>
                </a:extLst>
              </a:tr>
              <a:tr h="478562">
                <a:tc>
                  <a:txBody>
                    <a:bodyPr/>
                    <a:lstStyle/>
                    <a:p>
                      <a:pPr algn="just">
                        <a:spcAft>
                          <a:spcPts val="0"/>
                        </a:spcAft>
                        <a:tabLst>
                          <a:tab pos="4889500" algn="l"/>
                        </a:tabLst>
                      </a:pPr>
                      <a:r>
                        <a:rPr lang="es-ES_tradnl" sz="1600" dirty="0">
                          <a:solidFill>
                            <a:srgbClr val="1F1A34"/>
                          </a:solidFill>
                          <a:effectLst/>
                        </a:rPr>
                        <a:t>Vitamina A (mg ER)</a:t>
                      </a:r>
                      <a:endParaRPr lang="es-CO" sz="1600" dirty="0">
                        <a:solidFill>
                          <a:srgbClr val="1F1A34"/>
                        </a:solidFill>
                        <a:effectLst/>
                        <a:latin typeface="Calibri" panose="020F0502020204030204" pitchFamily="34" charset="0"/>
                        <a:ea typeface="DengXian" panose="02010600030101010101" pitchFamily="2" charset="-122"/>
                        <a:cs typeface="Arial" panose="020B0604020202020204" pitchFamily="34" charset="0"/>
                      </a:endParaRPr>
                    </a:p>
                  </a:txBody>
                  <a:tcPr marL="68580" marR="68580" marT="0" marB="0" anchor="ctr"/>
                </a:tc>
                <a:tc>
                  <a:txBody>
                    <a:bodyPr/>
                    <a:lstStyle/>
                    <a:p>
                      <a:pPr algn="just">
                        <a:spcAft>
                          <a:spcPts val="0"/>
                        </a:spcAft>
                        <a:tabLst>
                          <a:tab pos="4889500" algn="l"/>
                        </a:tabLst>
                      </a:pPr>
                      <a:r>
                        <a:rPr lang="es-ES_tradnl" sz="1600" dirty="0">
                          <a:solidFill>
                            <a:srgbClr val="1F1A34"/>
                          </a:solidFill>
                          <a:effectLst/>
                        </a:rPr>
                        <a:t>Cicatrización 2000ug ER</a:t>
                      </a:r>
                      <a:endParaRPr lang="es-CO" sz="1600" dirty="0">
                        <a:solidFill>
                          <a:srgbClr val="1F1A34"/>
                        </a:solidFill>
                        <a:effectLst/>
                        <a:latin typeface="Calibri" panose="020F0502020204030204" pitchFamily="34" charset="0"/>
                        <a:ea typeface="DengXian" panose="02010600030101010101" pitchFamily="2" charset="-122"/>
                        <a:cs typeface="Arial" panose="020B0604020202020204" pitchFamily="34" charset="0"/>
                      </a:endParaRPr>
                    </a:p>
                  </a:txBody>
                  <a:tcPr marL="68580" marR="68580" marT="0" marB="0" anchor="ctr"/>
                </a:tc>
                <a:extLst>
                  <a:ext uri="{0D108BD9-81ED-4DB2-BD59-A6C34878D82A}">
                    <a16:rowId xmlns:a16="http://schemas.microsoft.com/office/drawing/2014/main" val="1015309203"/>
                  </a:ext>
                </a:extLst>
              </a:tr>
              <a:tr h="957127">
                <a:tc>
                  <a:txBody>
                    <a:bodyPr/>
                    <a:lstStyle/>
                    <a:p>
                      <a:pPr algn="just">
                        <a:spcAft>
                          <a:spcPts val="0"/>
                        </a:spcAft>
                        <a:tabLst>
                          <a:tab pos="4889500" algn="l"/>
                        </a:tabLst>
                      </a:pPr>
                      <a:r>
                        <a:rPr lang="es-ES_tradnl" sz="1600" dirty="0">
                          <a:solidFill>
                            <a:schemeClr val="bg1"/>
                          </a:solidFill>
                          <a:effectLst/>
                        </a:rPr>
                        <a:t>Vitamina E (mg</a:t>
                      </a:r>
                      <a:r>
                        <a:rPr lang="es-ES_tradnl" sz="1600" dirty="0">
                          <a:solidFill>
                            <a:schemeClr val="bg1"/>
                          </a:solidFill>
                          <a:effectLst/>
                          <a:sym typeface="Symbol" panose="05050102010706020507" pitchFamily="18" charset="2"/>
                        </a:rPr>
                        <a:t></a:t>
                      </a:r>
                      <a:r>
                        <a:rPr lang="es-ES_tradnl" sz="1600" dirty="0">
                          <a:solidFill>
                            <a:schemeClr val="bg1"/>
                          </a:solidFill>
                          <a:effectLst/>
                        </a:rPr>
                        <a:t> tocoferol)</a:t>
                      </a:r>
                      <a:endParaRPr lang="es-CO" sz="1600" dirty="0">
                        <a:solidFill>
                          <a:schemeClr val="bg1"/>
                        </a:solidFill>
                        <a:effectLst/>
                        <a:latin typeface="Calibri" panose="020F0502020204030204" pitchFamily="34" charset="0"/>
                        <a:ea typeface="DengXian" panose="02010600030101010101" pitchFamily="2" charset="-122"/>
                        <a:cs typeface="Arial" panose="020B0604020202020204" pitchFamily="34" charset="0"/>
                      </a:endParaRPr>
                    </a:p>
                  </a:txBody>
                  <a:tcPr marL="68580" marR="68580" marT="0" marB="0" anchor="ctr">
                    <a:solidFill>
                      <a:schemeClr val="accent5">
                        <a:lumMod val="50000"/>
                      </a:schemeClr>
                    </a:solidFill>
                  </a:tcPr>
                </a:tc>
                <a:tc>
                  <a:txBody>
                    <a:bodyPr/>
                    <a:lstStyle/>
                    <a:p>
                      <a:pPr algn="just">
                        <a:spcAft>
                          <a:spcPts val="0"/>
                        </a:spcAft>
                        <a:tabLst>
                          <a:tab pos="4889500" algn="l"/>
                        </a:tabLst>
                      </a:pPr>
                      <a:r>
                        <a:rPr lang="es-ES_tradnl" sz="1600" dirty="0">
                          <a:solidFill>
                            <a:schemeClr val="bg1"/>
                          </a:solidFill>
                          <a:effectLst/>
                        </a:rPr>
                        <a:t>Quemados, TEC, Trasplante, SDRA: 100-200 mg de </a:t>
                      </a:r>
                      <a:r>
                        <a:rPr lang="es-ES_tradnl" sz="1600" dirty="0">
                          <a:solidFill>
                            <a:schemeClr val="bg1"/>
                          </a:solidFill>
                          <a:effectLst/>
                          <a:sym typeface="Symbol" panose="05050102010706020507" pitchFamily="18" charset="2"/>
                        </a:rPr>
                        <a:t></a:t>
                      </a:r>
                      <a:r>
                        <a:rPr lang="es-ES_tradnl" sz="1600" dirty="0">
                          <a:solidFill>
                            <a:schemeClr val="bg1"/>
                          </a:solidFill>
                          <a:effectLst/>
                        </a:rPr>
                        <a:t> tocoferol</a:t>
                      </a:r>
                      <a:endParaRPr lang="es-CO" sz="1600" dirty="0">
                        <a:solidFill>
                          <a:schemeClr val="bg1"/>
                        </a:solidFill>
                        <a:effectLst/>
                        <a:latin typeface="Calibri" panose="020F0502020204030204" pitchFamily="34" charset="0"/>
                        <a:ea typeface="DengXian" panose="02010600030101010101" pitchFamily="2" charset="-122"/>
                        <a:cs typeface="Arial" panose="020B0604020202020204" pitchFamily="34" charset="0"/>
                      </a:endParaRPr>
                    </a:p>
                  </a:txBody>
                  <a:tcPr marL="68580" marR="68580" marT="0" marB="0" anchor="ctr">
                    <a:solidFill>
                      <a:schemeClr val="accent5">
                        <a:lumMod val="50000"/>
                      </a:schemeClr>
                    </a:solidFill>
                  </a:tcPr>
                </a:tc>
                <a:extLst>
                  <a:ext uri="{0D108BD9-81ED-4DB2-BD59-A6C34878D82A}">
                    <a16:rowId xmlns:a16="http://schemas.microsoft.com/office/drawing/2014/main" val="1552084070"/>
                  </a:ext>
                </a:extLst>
              </a:tr>
              <a:tr h="478562">
                <a:tc>
                  <a:txBody>
                    <a:bodyPr/>
                    <a:lstStyle/>
                    <a:p>
                      <a:pPr algn="just">
                        <a:spcAft>
                          <a:spcPts val="0"/>
                        </a:spcAft>
                        <a:tabLst>
                          <a:tab pos="4889500" algn="l"/>
                        </a:tabLst>
                      </a:pPr>
                      <a:r>
                        <a:rPr lang="es-ES_tradnl" sz="1600" dirty="0">
                          <a:solidFill>
                            <a:srgbClr val="1F1A34"/>
                          </a:solidFill>
                          <a:effectLst/>
                        </a:rPr>
                        <a:t>Vitamina C (mg)</a:t>
                      </a:r>
                      <a:endParaRPr lang="es-CO" sz="1600" dirty="0">
                        <a:solidFill>
                          <a:srgbClr val="1F1A34"/>
                        </a:solidFill>
                        <a:effectLst/>
                        <a:latin typeface="Calibri" panose="020F0502020204030204" pitchFamily="34" charset="0"/>
                        <a:ea typeface="DengXian" panose="02010600030101010101" pitchFamily="2" charset="-122"/>
                        <a:cs typeface="Arial" panose="020B0604020202020204" pitchFamily="34" charset="0"/>
                      </a:endParaRPr>
                    </a:p>
                  </a:txBody>
                  <a:tcPr marL="68580" marR="68580" marT="0" marB="0" anchor="ctr"/>
                </a:tc>
                <a:tc>
                  <a:txBody>
                    <a:bodyPr/>
                    <a:lstStyle/>
                    <a:p>
                      <a:pPr algn="just">
                        <a:spcAft>
                          <a:spcPts val="0"/>
                        </a:spcAft>
                        <a:tabLst>
                          <a:tab pos="4889500" algn="l"/>
                        </a:tabLst>
                      </a:pPr>
                      <a:r>
                        <a:rPr lang="es-ES_tradnl" sz="1600" dirty="0">
                          <a:solidFill>
                            <a:srgbClr val="1F1A34"/>
                          </a:solidFill>
                          <a:effectLst/>
                        </a:rPr>
                        <a:t>Quemados, trasplante 1000-2000 mg</a:t>
                      </a:r>
                      <a:endParaRPr lang="es-CO" sz="1600" dirty="0">
                        <a:solidFill>
                          <a:srgbClr val="1F1A34"/>
                        </a:solidFill>
                        <a:effectLst/>
                        <a:latin typeface="Calibri" panose="020F0502020204030204" pitchFamily="34" charset="0"/>
                        <a:ea typeface="DengXian" panose="02010600030101010101" pitchFamily="2" charset="-122"/>
                        <a:cs typeface="Arial" panose="020B0604020202020204" pitchFamily="34" charset="0"/>
                      </a:endParaRPr>
                    </a:p>
                  </a:txBody>
                  <a:tcPr marL="68580" marR="68580" marT="0" marB="0" anchor="ctr"/>
                </a:tc>
                <a:extLst>
                  <a:ext uri="{0D108BD9-81ED-4DB2-BD59-A6C34878D82A}">
                    <a16:rowId xmlns:a16="http://schemas.microsoft.com/office/drawing/2014/main" val="1532738875"/>
                  </a:ext>
                </a:extLst>
              </a:tr>
              <a:tr h="478562">
                <a:tc>
                  <a:txBody>
                    <a:bodyPr/>
                    <a:lstStyle/>
                    <a:p>
                      <a:pPr algn="l">
                        <a:spcAft>
                          <a:spcPts val="0"/>
                        </a:spcAft>
                        <a:tabLst>
                          <a:tab pos="4889500" algn="l"/>
                        </a:tabLst>
                      </a:pPr>
                      <a:r>
                        <a:rPr lang="it-IT" sz="1600" dirty="0">
                          <a:solidFill>
                            <a:schemeClr val="bg1"/>
                          </a:solidFill>
                          <a:effectLst/>
                        </a:rPr>
                        <a:t>Tiamina (mg)</a:t>
                      </a:r>
                      <a:endParaRPr lang="es-CO" sz="1600" dirty="0">
                        <a:solidFill>
                          <a:schemeClr val="bg1"/>
                        </a:solidFill>
                        <a:effectLst/>
                        <a:latin typeface="Calibri" panose="020F0502020204030204" pitchFamily="34" charset="0"/>
                        <a:ea typeface="DengXian" panose="02010600030101010101" pitchFamily="2" charset="-122"/>
                        <a:cs typeface="Arial" panose="020B0604020202020204" pitchFamily="34" charset="0"/>
                      </a:endParaRPr>
                    </a:p>
                  </a:txBody>
                  <a:tcPr marL="68580" marR="68580" marT="0" marB="0" anchor="ctr">
                    <a:solidFill>
                      <a:schemeClr val="accent5">
                        <a:lumMod val="50000"/>
                      </a:schemeClr>
                    </a:solidFill>
                  </a:tcPr>
                </a:tc>
                <a:tc>
                  <a:txBody>
                    <a:bodyPr/>
                    <a:lstStyle/>
                    <a:p>
                      <a:pPr algn="l">
                        <a:spcAft>
                          <a:spcPts val="0"/>
                        </a:spcAft>
                        <a:tabLst>
                          <a:tab pos="4889500" algn="l"/>
                        </a:tabLst>
                      </a:pPr>
                      <a:r>
                        <a:rPr lang="es-ES_tradnl" sz="1600" dirty="0">
                          <a:solidFill>
                            <a:schemeClr val="bg1"/>
                          </a:solidFill>
                          <a:effectLst/>
                        </a:rPr>
                        <a:t>Alcoholismo y desnutrición: 300 mg</a:t>
                      </a:r>
                      <a:endParaRPr lang="es-CO" sz="1600" dirty="0">
                        <a:solidFill>
                          <a:schemeClr val="bg1"/>
                        </a:solidFill>
                        <a:effectLst/>
                        <a:latin typeface="Calibri" panose="020F0502020204030204" pitchFamily="34" charset="0"/>
                        <a:ea typeface="DengXian" panose="02010600030101010101" pitchFamily="2" charset="-122"/>
                        <a:cs typeface="Arial" panose="020B0604020202020204" pitchFamily="34" charset="0"/>
                      </a:endParaRPr>
                    </a:p>
                  </a:txBody>
                  <a:tcPr marL="68580" marR="68580" marT="0" marB="0" anchor="ctr">
                    <a:solidFill>
                      <a:schemeClr val="accent5">
                        <a:lumMod val="50000"/>
                      </a:schemeClr>
                    </a:solidFill>
                  </a:tcPr>
                </a:tc>
                <a:extLst>
                  <a:ext uri="{0D108BD9-81ED-4DB2-BD59-A6C34878D82A}">
                    <a16:rowId xmlns:a16="http://schemas.microsoft.com/office/drawing/2014/main" val="1878419956"/>
                  </a:ext>
                </a:extLst>
              </a:tr>
            </a:tbl>
          </a:graphicData>
        </a:graphic>
      </p:graphicFrame>
      <p:sp>
        <p:nvSpPr>
          <p:cNvPr id="3" name="Rectángulo 2">
            <a:extLst>
              <a:ext uri="{FF2B5EF4-FFF2-40B4-BE49-F238E27FC236}">
                <a16:creationId xmlns:a16="http://schemas.microsoft.com/office/drawing/2014/main" id="{DC3193A4-4E18-DB4F-B706-740BD9D3461C}"/>
              </a:ext>
            </a:extLst>
          </p:cNvPr>
          <p:cNvSpPr/>
          <p:nvPr/>
        </p:nvSpPr>
        <p:spPr>
          <a:xfrm>
            <a:off x="1300073" y="5760061"/>
            <a:ext cx="6322978" cy="246221"/>
          </a:xfrm>
          <a:prstGeom prst="rect">
            <a:avLst/>
          </a:prstGeom>
        </p:spPr>
        <p:txBody>
          <a:bodyPr wrap="square">
            <a:spAutoFit/>
          </a:bodyPr>
          <a:lstStyle/>
          <a:p>
            <a:pPr>
              <a:spcAft>
                <a:spcPts val="600"/>
              </a:spcAft>
              <a:tabLst>
                <a:tab pos="4889500" algn="l"/>
              </a:tabLst>
            </a:pPr>
            <a:r>
              <a:rPr lang="es-CO" sz="1000" b="1" i="1" dirty="0">
                <a:solidFill>
                  <a:schemeClr val="bg2">
                    <a:lumMod val="50000"/>
                  </a:schemeClr>
                </a:solidFill>
                <a:latin typeface="Arial" panose="020B0604020202020204" pitchFamily="34" charset="0"/>
                <a:ea typeface="DengXian" panose="02010600030101010101" pitchFamily="2" charset="-122"/>
                <a:cs typeface="Arial" panose="020B0604020202020204" pitchFamily="34" charset="0"/>
              </a:rPr>
              <a:t>Ugarte U S. y col. Fundamentos de terapia nutricional en cuidados intensivos. 2017</a:t>
            </a:r>
          </a:p>
        </p:txBody>
      </p:sp>
    </p:spTree>
    <p:extLst>
      <p:ext uri="{BB962C8B-B14F-4D97-AF65-F5344CB8AC3E}">
        <p14:creationId xmlns:p14="http://schemas.microsoft.com/office/powerpoint/2010/main" val="36699696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D702FA9-A791-477D-A0B8-83F7E01BC53C}"/>
              </a:ext>
            </a:extLst>
          </p:cNvPr>
          <p:cNvSpPr>
            <a:spLocks noGrp="1"/>
          </p:cNvSpPr>
          <p:nvPr>
            <p:ph type="title"/>
          </p:nvPr>
        </p:nvSpPr>
        <p:spPr>
          <a:xfrm>
            <a:off x="2273852" y="293276"/>
            <a:ext cx="7670800" cy="899795"/>
          </a:xfrm>
        </p:spPr>
        <p:txBody>
          <a:bodyPr>
            <a:normAutofit fontScale="90000"/>
          </a:bodyPr>
          <a:lstStyle/>
          <a:p>
            <a:pPr algn="ctr"/>
            <a:r>
              <a:rPr lang="es-MX" sz="3600" b="1" dirty="0">
                <a:solidFill>
                  <a:srgbClr val="1F1A34"/>
                </a:solidFill>
                <a:latin typeface="Arial" pitchFamily="34" charset="0"/>
                <a:cs typeface="Arial" pitchFamily="34" charset="0"/>
              </a:rPr>
              <a:t>Minerales y oligoelementos en condiciones especiales </a:t>
            </a:r>
            <a:endParaRPr lang="es-CO" sz="3600" b="1" dirty="0">
              <a:solidFill>
                <a:srgbClr val="1F1A34"/>
              </a:solidFill>
              <a:latin typeface="Arial" pitchFamily="34" charset="0"/>
              <a:cs typeface="Arial" pitchFamily="34" charset="0"/>
            </a:endParaRPr>
          </a:p>
        </p:txBody>
      </p:sp>
      <p:graphicFrame>
        <p:nvGraphicFramePr>
          <p:cNvPr id="7" name="Tabla 6">
            <a:extLst>
              <a:ext uri="{FF2B5EF4-FFF2-40B4-BE49-F238E27FC236}">
                <a16:creationId xmlns:a16="http://schemas.microsoft.com/office/drawing/2014/main" id="{63519EEF-2DF5-4C69-A85A-ED015364E5E1}"/>
              </a:ext>
            </a:extLst>
          </p:cNvPr>
          <p:cNvGraphicFramePr>
            <a:graphicFrameLocks noGrp="1"/>
          </p:cNvGraphicFramePr>
          <p:nvPr>
            <p:extLst>
              <p:ext uri="{D42A27DB-BD31-4B8C-83A1-F6EECF244321}">
                <p14:modId xmlns:p14="http://schemas.microsoft.com/office/powerpoint/2010/main" val="2952159487"/>
              </p:ext>
            </p:extLst>
          </p:nvPr>
        </p:nvGraphicFramePr>
        <p:xfrm>
          <a:off x="1910580" y="1495441"/>
          <a:ext cx="8370840" cy="4189852"/>
        </p:xfrm>
        <a:graphic>
          <a:graphicData uri="http://schemas.openxmlformats.org/drawingml/2006/table">
            <a:tbl>
              <a:tblPr firstRow="1" bandRow="1">
                <a:tableStyleId>{5FD0F851-EC5A-4D38-B0AD-8093EC10F338}</a:tableStyleId>
              </a:tblPr>
              <a:tblGrid>
                <a:gridCol w="1774460">
                  <a:extLst>
                    <a:ext uri="{9D8B030D-6E8A-4147-A177-3AD203B41FA5}">
                      <a16:colId xmlns:a16="http://schemas.microsoft.com/office/drawing/2014/main" val="2470592764"/>
                    </a:ext>
                  </a:extLst>
                </a:gridCol>
                <a:gridCol w="6596380">
                  <a:extLst>
                    <a:ext uri="{9D8B030D-6E8A-4147-A177-3AD203B41FA5}">
                      <a16:colId xmlns:a16="http://schemas.microsoft.com/office/drawing/2014/main" val="2826043768"/>
                    </a:ext>
                  </a:extLst>
                </a:gridCol>
              </a:tblGrid>
              <a:tr h="660124">
                <a:tc>
                  <a:txBody>
                    <a:bodyPr/>
                    <a:lstStyle/>
                    <a:p>
                      <a:pPr marL="0" algn="l" defTabSz="914400" rtl="0" eaLnBrk="1" latinLnBrk="0" hangingPunct="1">
                        <a:spcAft>
                          <a:spcPts val="0"/>
                        </a:spcAft>
                        <a:tabLst>
                          <a:tab pos="4889500" algn="l"/>
                        </a:tabLst>
                      </a:pPr>
                      <a:r>
                        <a:rPr lang="es-ES_tradnl" sz="2000" kern="1200" dirty="0">
                          <a:solidFill>
                            <a:schemeClr val="bg1"/>
                          </a:solidFill>
                          <a:effectLst/>
                        </a:rPr>
                        <a:t>Nutriente</a:t>
                      </a:r>
                      <a:endParaRPr lang="es-CO" sz="2000" b="1" kern="1200" dirty="0">
                        <a:solidFill>
                          <a:schemeClr val="bg1"/>
                        </a:solidFill>
                        <a:effectLst/>
                        <a:latin typeface="+mn-lt"/>
                        <a:ea typeface="+mn-ea"/>
                        <a:cs typeface="+mn-cs"/>
                      </a:endParaRPr>
                    </a:p>
                  </a:txBody>
                  <a:tcPr marL="68580" marR="68580" marT="0" marB="0" anchor="ctr">
                    <a:solidFill>
                      <a:schemeClr val="accent5">
                        <a:lumMod val="50000"/>
                      </a:schemeClr>
                    </a:solidFill>
                  </a:tcPr>
                </a:tc>
                <a:tc>
                  <a:txBody>
                    <a:bodyPr/>
                    <a:lstStyle/>
                    <a:p>
                      <a:pPr algn="ctr">
                        <a:spcAft>
                          <a:spcPts val="0"/>
                        </a:spcAft>
                        <a:tabLst>
                          <a:tab pos="4889500" algn="l"/>
                        </a:tabLst>
                      </a:pPr>
                      <a:r>
                        <a:rPr lang="es-ES_tradnl" sz="2000" dirty="0">
                          <a:solidFill>
                            <a:schemeClr val="bg1"/>
                          </a:solidFill>
                          <a:effectLst/>
                        </a:rPr>
                        <a:t>Condiciones especiales </a:t>
                      </a:r>
                      <a:endParaRPr lang="es-CO" sz="2400" b="1" dirty="0">
                        <a:solidFill>
                          <a:schemeClr val="bg1"/>
                        </a:solidFill>
                        <a:effectLst/>
                        <a:latin typeface="Calibri" panose="020F0502020204030204" pitchFamily="34" charset="0"/>
                        <a:ea typeface="DengXian" panose="02010600030101010101" pitchFamily="2" charset="-122"/>
                        <a:cs typeface="Arial" panose="020B0604020202020204" pitchFamily="34" charset="0"/>
                      </a:endParaRPr>
                    </a:p>
                  </a:txBody>
                  <a:tcPr marL="68580" marR="68580" marT="0" marB="0" anchor="ctr">
                    <a:solidFill>
                      <a:schemeClr val="accent5">
                        <a:lumMod val="50000"/>
                      </a:schemeClr>
                    </a:solidFill>
                  </a:tcPr>
                </a:tc>
                <a:extLst>
                  <a:ext uri="{0D108BD9-81ED-4DB2-BD59-A6C34878D82A}">
                    <a16:rowId xmlns:a16="http://schemas.microsoft.com/office/drawing/2014/main" val="3383748287"/>
                  </a:ext>
                </a:extLst>
              </a:tr>
              <a:tr h="660124">
                <a:tc>
                  <a:txBody>
                    <a:bodyPr/>
                    <a:lstStyle/>
                    <a:p>
                      <a:pPr algn="just">
                        <a:spcAft>
                          <a:spcPts val="600"/>
                        </a:spcAft>
                        <a:tabLst>
                          <a:tab pos="4889500" algn="l"/>
                        </a:tabLst>
                      </a:pPr>
                      <a:r>
                        <a:rPr lang="es-CO" sz="2000" dirty="0">
                          <a:solidFill>
                            <a:srgbClr val="1F1A34"/>
                          </a:solidFill>
                        </a:rPr>
                        <a:t>Hierro</a:t>
                      </a:r>
                      <a:endParaRPr lang="es-CO" sz="2000" b="1" i="0" dirty="0">
                        <a:solidFill>
                          <a:srgbClr val="1F1A34"/>
                        </a:solidFill>
                        <a:latin typeface="+mj-lt"/>
                        <a:ea typeface="DengXian" panose="02010600030101010101" pitchFamily="2" charset="-122"/>
                        <a:cs typeface="Arial" panose="020B0604020202020204" pitchFamily="34" charset="0"/>
                      </a:endParaRPr>
                    </a:p>
                  </a:txBody>
                  <a:tcPr anchor="ctr">
                    <a:solidFill>
                      <a:schemeClr val="accent5">
                        <a:lumMod val="75000"/>
                        <a:alpha val="20000"/>
                      </a:schemeClr>
                    </a:solidFill>
                  </a:tcPr>
                </a:tc>
                <a:tc>
                  <a:txBody>
                    <a:bodyPr/>
                    <a:lstStyle/>
                    <a:p>
                      <a:r>
                        <a:rPr lang="es-CO" sz="1400" dirty="0">
                          <a:solidFill>
                            <a:srgbClr val="1F1A34"/>
                          </a:solidFill>
                        </a:rPr>
                        <a:t>Gastrectomia, Bypass gástrico</a:t>
                      </a:r>
                      <a:endParaRPr lang="es-CO" sz="1400" dirty="0">
                        <a:solidFill>
                          <a:srgbClr val="1F1A34"/>
                        </a:solidFill>
                        <a:latin typeface="+mj-lt"/>
                      </a:endParaRPr>
                    </a:p>
                  </a:txBody>
                  <a:tcPr anchor="ctr">
                    <a:solidFill>
                      <a:schemeClr val="accent5">
                        <a:lumMod val="75000"/>
                        <a:alpha val="20000"/>
                      </a:schemeClr>
                    </a:solidFill>
                  </a:tcPr>
                </a:tc>
                <a:extLst>
                  <a:ext uri="{0D108BD9-81ED-4DB2-BD59-A6C34878D82A}">
                    <a16:rowId xmlns:a16="http://schemas.microsoft.com/office/drawing/2014/main" val="389022100"/>
                  </a:ext>
                </a:extLst>
              </a:tr>
              <a:tr h="1247694">
                <a:tc>
                  <a:txBody>
                    <a:bodyPr/>
                    <a:lstStyle/>
                    <a:p>
                      <a:r>
                        <a:rPr lang="es-CO" sz="1800" dirty="0">
                          <a:solidFill>
                            <a:schemeClr val="bg1"/>
                          </a:solidFill>
                        </a:rPr>
                        <a:t>Zinc</a:t>
                      </a:r>
                      <a:endParaRPr lang="es-CO" sz="1800" b="1" dirty="0">
                        <a:solidFill>
                          <a:schemeClr val="bg1"/>
                        </a:solidFill>
                        <a:latin typeface="+mj-lt"/>
                      </a:endParaRPr>
                    </a:p>
                  </a:txBody>
                  <a:tcPr anchor="ctr">
                    <a:solidFill>
                      <a:schemeClr val="accent1">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CO" sz="1400" dirty="0">
                          <a:solidFill>
                            <a:schemeClr val="bg1"/>
                          </a:solidFill>
                        </a:rPr>
                        <a:t>Quemado: 40 mg</a:t>
                      </a:r>
                    </a:p>
                    <a:p>
                      <a:pPr marL="0" marR="0" lvl="0" indent="0" algn="l" defTabSz="914400" rtl="0" eaLnBrk="1" fontAlgn="auto" latinLnBrk="0" hangingPunct="1">
                        <a:lnSpc>
                          <a:spcPct val="100000"/>
                        </a:lnSpc>
                        <a:spcBef>
                          <a:spcPts val="0"/>
                        </a:spcBef>
                        <a:spcAft>
                          <a:spcPts val="0"/>
                        </a:spcAft>
                        <a:buClrTx/>
                        <a:buSzTx/>
                        <a:buFontTx/>
                        <a:buNone/>
                        <a:tabLst/>
                        <a:defRPr/>
                      </a:pPr>
                      <a:r>
                        <a:rPr lang="es-CO" sz="1400" dirty="0">
                          <a:solidFill>
                            <a:schemeClr val="bg1"/>
                          </a:solidFill>
                        </a:rPr>
                        <a:t>Fistula , diarrea:15-30 mg</a:t>
                      </a:r>
                    </a:p>
                    <a:p>
                      <a:pPr marL="0" marR="0" lvl="0" indent="0" algn="l" defTabSz="914400" rtl="0" eaLnBrk="1" fontAlgn="auto" latinLnBrk="0" hangingPunct="1">
                        <a:lnSpc>
                          <a:spcPct val="100000"/>
                        </a:lnSpc>
                        <a:spcBef>
                          <a:spcPts val="0"/>
                        </a:spcBef>
                        <a:spcAft>
                          <a:spcPts val="0"/>
                        </a:spcAft>
                        <a:buClrTx/>
                        <a:buSzTx/>
                        <a:buFontTx/>
                        <a:buNone/>
                        <a:tabLst/>
                        <a:defRPr/>
                      </a:pPr>
                      <a:r>
                        <a:rPr lang="es-CO" sz="1400" dirty="0">
                          <a:solidFill>
                            <a:schemeClr val="bg1"/>
                          </a:solidFill>
                        </a:rPr>
                        <a:t>Insuficiencia Hepática, trasplante, Trauma de craneo, Terapia de reemplazo renal: 15 mg </a:t>
                      </a:r>
                      <a:endParaRPr lang="es-CO" sz="1400" dirty="0">
                        <a:solidFill>
                          <a:schemeClr val="bg1"/>
                        </a:solidFill>
                        <a:latin typeface="+mj-lt"/>
                      </a:endParaRPr>
                    </a:p>
                  </a:txBody>
                  <a:tcPr anchor="ctr">
                    <a:solidFill>
                      <a:schemeClr val="accent1">
                        <a:lumMod val="75000"/>
                      </a:schemeClr>
                    </a:solidFill>
                  </a:tcPr>
                </a:tc>
                <a:extLst>
                  <a:ext uri="{0D108BD9-81ED-4DB2-BD59-A6C34878D82A}">
                    <a16:rowId xmlns:a16="http://schemas.microsoft.com/office/drawing/2014/main" val="278177467"/>
                  </a:ext>
                </a:extLst>
              </a:tr>
              <a:tr h="810955">
                <a:tc>
                  <a:txBody>
                    <a:bodyPr/>
                    <a:lstStyle/>
                    <a:p>
                      <a:r>
                        <a:rPr lang="es-CO" sz="1800" dirty="0">
                          <a:solidFill>
                            <a:srgbClr val="1F1A34"/>
                          </a:solidFill>
                        </a:rPr>
                        <a:t>Cobre</a:t>
                      </a:r>
                      <a:endParaRPr lang="es-CO" sz="1800" b="1" dirty="0">
                        <a:solidFill>
                          <a:srgbClr val="1F1A34"/>
                        </a:solidFill>
                        <a:latin typeface="+mj-lt"/>
                      </a:endParaRPr>
                    </a:p>
                  </a:txBody>
                  <a:tcPr anchor="ctr">
                    <a:solidFill>
                      <a:schemeClr val="accent5">
                        <a:lumMod val="75000"/>
                        <a:alpha val="2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CO" sz="1400" dirty="0">
                          <a:solidFill>
                            <a:srgbClr val="1F1A34"/>
                          </a:solidFill>
                        </a:rPr>
                        <a:t>Fistula biliar:2.0 mg, </a:t>
                      </a:r>
                    </a:p>
                    <a:p>
                      <a:pPr marL="0" marR="0" lvl="0" indent="0" algn="l" defTabSz="914400" rtl="0" eaLnBrk="1" fontAlgn="auto" latinLnBrk="0" hangingPunct="1">
                        <a:lnSpc>
                          <a:spcPct val="100000"/>
                        </a:lnSpc>
                        <a:spcBef>
                          <a:spcPts val="0"/>
                        </a:spcBef>
                        <a:spcAft>
                          <a:spcPts val="0"/>
                        </a:spcAft>
                        <a:buClrTx/>
                        <a:buSzTx/>
                        <a:buFontTx/>
                        <a:buNone/>
                        <a:tabLst/>
                        <a:defRPr/>
                      </a:pPr>
                      <a:r>
                        <a:rPr lang="es-CO" sz="1400" dirty="0">
                          <a:solidFill>
                            <a:srgbClr val="1F1A34"/>
                          </a:solidFill>
                        </a:rPr>
                        <a:t>Quemados3.75 mg</a:t>
                      </a:r>
                      <a:endParaRPr lang="es-CO" sz="1400" dirty="0">
                        <a:solidFill>
                          <a:srgbClr val="1F1A34"/>
                        </a:solidFill>
                        <a:latin typeface="+mj-lt"/>
                      </a:endParaRPr>
                    </a:p>
                  </a:txBody>
                  <a:tcPr anchor="ctr">
                    <a:solidFill>
                      <a:schemeClr val="accent5">
                        <a:lumMod val="75000"/>
                        <a:alpha val="20000"/>
                      </a:schemeClr>
                    </a:solidFill>
                  </a:tcPr>
                </a:tc>
                <a:extLst>
                  <a:ext uri="{0D108BD9-81ED-4DB2-BD59-A6C34878D82A}">
                    <a16:rowId xmlns:a16="http://schemas.microsoft.com/office/drawing/2014/main" val="3927948946"/>
                  </a:ext>
                </a:extLst>
              </a:tr>
              <a:tr h="810955">
                <a:tc>
                  <a:txBody>
                    <a:bodyPr/>
                    <a:lstStyle/>
                    <a:p>
                      <a:r>
                        <a:rPr lang="es-CO" sz="1800" dirty="0">
                          <a:solidFill>
                            <a:schemeClr val="bg1"/>
                          </a:solidFill>
                        </a:rPr>
                        <a:t>Selenio</a:t>
                      </a:r>
                      <a:endParaRPr lang="es-CO" sz="1800" b="1" dirty="0">
                        <a:solidFill>
                          <a:schemeClr val="bg1"/>
                        </a:solidFill>
                        <a:latin typeface="+mj-lt"/>
                      </a:endParaRPr>
                    </a:p>
                  </a:txBody>
                  <a:tcPr anchor="ctr">
                    <a:solidFill>
                      <a:schemeClr val="accent1">
                        <a:lumMod val="75000"/>
                      </a:schemeClr>
                    </a:solidFill>
                  </a:tcPr>
                </a:tc>
                <a:tc>
                  <a:txBody>
                    <a:bodyPr/>
                    <a:lstStyle/>
                    <a:p>
                      <a:r>
                        <a:rPr lang="es-CO" sz="1400" dirty="0">
                          <a:solidFill>
                            <a:schemeClr val="bg1"/>
                          </a:solidFill>
                        </a:rPr>
                        <a:t>Quemados,cicatrización: 375 mcg</a:t>
                      </a:r>
                    </a:p>
                    <a:p>
                      <a:r>
                        <a:rPr lang="es-CO" sz="1400" dirty="0">
                          <a:solidFill>
                            <a:schemeClr val="bg1"/>
                          </a:solidFill>
                        </a:rPr>
                        <a:t>Trauma de craneo, pancreatitis: 500 mcg</a:t>
                      </a:r>
                    </a:p>
                    <a:p>
                      <a:r>
                        <a:rPr lang="es-CO" sz="1400" dirty="0">
                          <a:solidFill>
                            <a:schemeClr val="bg1"/>
                          </a:solidFill>
                        </a:rPr>
                        <a:t>Hemodialisis, Quilotorax</a:t>
                      </a:r>
                      <a:endParaRPr lang="es-CO" sz="1400" dirty="0">
                        <a:solidFill>
                          <a:schemeClr val="bg1"/>
                        </a:solidFill>
                        <a:latin typeface="+mj-lt"/>
                      </a:endParaRPr>
                    </a:p>
                  </a:txBody>
                  <a:tcPr anchor="ctr">
                    <a:solidFill>
                      <a:schemeClr val="accent1">
                        <a:lumMod val="75000"/>
                      </a:schemeClr>
                    </a:solidFill>
                  </a:tcPr>
                </a:tc>
                <a:extLst>
                  <a:ext uri="{0D108BD9-81ED-4DB2-BD59-A6C34878D82A}">
                    <a16:rowId xmlns:a16="http://schemas.microsoft.com/office/drawing/2014/main" val="3024393249"/>
                  </a:ext>
                </a:extLst>
              </a:tr>
            </a:tbl>
          </a:graphicData>
        </a:graphic>
      </p:graphicFrame>
      <p:sp>
        <p:nvSpPr>
          <p:cNvPr id="8" name="Rectángulo 7">
            <a:extLst>
              <a:ext uri="{FF2B5EF4-FFF2-40B4-BE49-F238E27FC236}">
                <a16:creationId xmlns:a16="http://schemas.microsoft.com/office/drawing/2014/main" id="{EDF8B8DC-C5B9-4121-80B5-CFEAD8FDB619}"/>
              </a:ext>
            </a:extLst>
          </p:cNvPr>
          <p:cNvSpPr/>
          <p:nvPr/>
        </p:nvSpPr>
        <p:spPr>
          <a:xfrm>
            <a:off x="1910580" y="5987663"/>
            <a:ext cx="6323665" cy="477054"/>
          </a:xfrm>
          <a:prstGeom prst="rect">
            <a:avLst/>
          </a:prstGeom>
        </p:spPr>
        <p:txBody>
          <a:bodyPr wrap="square">
            <a:spAutoFit/>
          </a:bodyPr>
          <a:lstStyle/>
          <a:p>
            <a:pPr>
              <a:spcAft>
                <a:spcPts val="600"/>
              </a:spcAft>
              <a:tabLst>
                <a:tab pos="4889500" algn="l"/>
              </a:tabLst>
            </a:pPr>
            <a:r>
              <a:rPr lang="es-CO" sz="1000" b="1" i="1" dirty="0">
                <a:solidFill>
                  <a:schemeClr val="bg2">
                    <a:lumMod val="50000"/>
                  </a:schemeClr>
                </a:solidFill>
                <a:latin typeface="Arial" panose="020B0604020202020204" pitchFamily="34" charset="0"/>
                <a:ea typeface="DengXian" panose="02010600030101010101" pitchFamily="2" charset="-122"/>
                <a:cs typeface="Arial" panose="020B0604020202020204" pitchFamily="34" charset="0"/>
              </a:rPr>
              <a:t>ASPEN Board , JPEN 2002 : 26 (suppl1), 1SA-138SA, </a:t>
            </a:r>
          </a:p>
          <a:p>
            <a:pPr>
              <a:spcAft>
                <a:spcPts val="600"/>
              </a:spcAft>
              <a:tabLst>
                <a:tab pos="4889500" algn="l"/>
              </a:tabLst>
            </a:pPr>
            <a:r>
              <a:rPr lang="es-CO" sz="1000" b="1" i="1" dirty="0">
                <a:solidFill>
                  <a:schemeClr val="bg2">
                    <a:lumMod val="50000"/>
                  </a:schemeClr>
                </a:solidFill>
                <a:effectLst/>
                <a:latin typeface="Arial" panose="020B0604020202020204" pitchFamily="34" charset="0"/>
                <a:ea typeface="DengXian" panose="02010600030101010101" pitchFamily="2" charset="-122"/>
                <a:cs typeface="Arial" panose="020B0604020202020204" pitchFamily="34" charset="0"/>
              </a:rPr>
              <a:t>Ugarte U</a:t>
            </a:r>
            <a:r>
              <a:rPr lang="es-CO" sz="1000" b="1" i="1" dirty="0">
                <a:solidFill>
                  <a:schemeClr val="bg2">
                    <a:lumMod val="50000"/>
                  </a:schemeClr>
                </a:solidFill>
                <a:latin typeface="Arial" panose="020B0604020202020204" pitchFamily="34" charset="0"/>
                <a:ea typeface="DengXian" panose="02010600030101010101" pitchFamily="2" charset="-122"/>
                <a:cs typeface="Arial" panose="020B0604020202020204" pitchFamily="34" charset="0"/>
              </a:rPr>
              <a:t> S. y col. Fundamentos de terapia nutricional en cuidados intensivos. 2017</a:t>
            </a:r>
            <a:endParaRPr lang="es-CO" sz="1000" b="1" i="1" dirty="0">
              <a:solidFill>
                <a:schemeClr val="bg2">
                  <a:lumMod val="50000"/>
                </a:schemeClr>
              </a:solidFill>
              <a:effectLst/>
              <a:latin typeface="Calibri" panose="020F0502020204030204" pitchFamily="34" charset="0"/>
              <a:ea typeface="DengXian" panose="02010600030101010101" pitchFamily="2" charset="-122"/>
              <a:cs typeface="Arial" panose="020B0604020202020204" pitchFamily="34" charset="0"/>
            </a:endParaRPr>
          </a:p>
        </p:txBody>
      </p:sp>
    </p:spTree>
    <p:extLst>
      <p:ext uri="{BB962C8B-B14F-4D97-AF65-F5344CB8AC3E}">
        <p14:creationId xmlns:p14="http://schemas.microsoft.com/office/powerpoint/2010/main" val="16136153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A786BA3-9AC0-4CB8-9EC1-256490CC42FF}"/>
              </a:ext>
            </a:extLst>
          </p:cNvPr>
          <p:cNvSpPr>
            <a:spLocks noGrp="1"/>
          </p:cNvSpPr>
          <p:nvPr>
            <p:ph type="title"/>
          </p:nvPr>
        </p:nvSpPr>
        <p:spPr>
          <a:xfrm>
            <a:off x="838200" y="123675"/>
            <a:ext cx="10515600" cy="839442"/>
          </a:xfrm>
        </p:spPr>
        <p:txBody>
          <a:bodyPr vert="horz" lIns="91440" tIns="45720" rIns="91440" bIns="45720" rtlCol="0" anchor="ctr">
            <a:normAutofit fontScale="90000"/>
          </a:bodyPr>
          <a:lstStyle/>
          <a:p>
            <a:pPr algn="ctr"/>
            <a:br>
              <a:rPr lang="es-CO" sz="3600" b="1" dirty="0">
                <a:solidFill>
                  <a:srgbClr val="1F1A34"/>
                </a:solidFill>
                <a:latin typeface="Arial" pitchFamily="34" charset="0"/>
                <a:cs typeface="Arial" pitchFamily="34" charset="0"/>
              </a:rPr>
            </a:br>
            <a:r>
              <a:rPr lang="es-CO" sz="3600" b="1" dirty="0">
                <a:solidFill>
                  <a:srgbClr val="1F1A34"/>
                </a:solidFill>
                <a:latin typeface="Arial" pitchFamily="34" charset="0"/>
                <a:cs typeface="Arial" pitchFamily="34" charset="0"/>
              </a:rPr>
              <a:t> Inmunomoduladores: ¿Cómo se definen? </a:t>
            </a:r>
          </a:p>
        </p:txBody>
      </p:sp>
      <p:cxnSp>
        <p:nvCxnSpPr>
          <p:cNvPr id="10" name="Conector recto de flecha 9">
            <a:extLst>
              <a:ext uri="{FF2B5EF4-FFF2-40B4-BE49-F238E27FC236}">
                <a16:creationId xmlns:a16="http://schemas.microsoft.com/office/drawing/2014/main" id="{7B450E15-75A1-EC4C-AFA1-40DDEF1E8DF1}"/>
              </a:ext>
            </a:extLst>
          </p:cNvPr>
          <p:cNvCxnSpPr/>
          <p:nvPr/>
        </p:nvCxnSpPr>
        <p:spPr>
          <a:xfrm flipH="1">
            <a:off x="2303177" y="3650106"/>
            <a:ext cx="569626" cy="5546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Conector recto de flecha 10">
            <a:extLst>
              <a:ext uri="{FF2B5EF4-FFF2-40B4-BE49-F238E27FC236}">
                <a16:creationId xmlns:a16="http://schemas.microsoft.com/office/drawing/2014/main" id="{2F1F5891-2042-3542-9B3E-1D1A8D9EC3AD}"/>
              </a:ext>
            </a:extLst>
          </p:cNvPr>
          <p:cNvCxnSpPr>
            <a:cxnSpLocks/>
          </p:cNvCxnSpPr>
          <p:nvPr/>
        </p:nvCxnSpPr>
        <p:spPr>
          <a:xfrm>
            <a:off x="5744514" y="3632718"/>
            <a:ext cx="39349" cy="6095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Conector recto de flecha 13">
            <a:extLst>
              <a:ext uri="{FF2B5EF4-FFF2-40B4-BE49-F238E27FC236}">
                <a16:creationId xmlns:a16="http://schemas.microsoft.com/office/drawing/2014/main" id="{BF4FF24D-A2B1-5D4D-8381-0CAE6C9B479B}"/>
              </a:ext>
            </a:extLst>
          </p:cNvPr>
          <p:cNvCxnSpPr>
            <a:cxnSpLocks/>
          </p:cNvCxnSpPr>
          <p:nvPr/>
        </p:nvCxnSpPr>
        <p:spPr>
          <a:xfrm>
            <a:off x="9201464" y="3617966"/>
            <a:ext cx="517783" cy="6006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Rectángulo redondeado 16">
            <a:extLst>
              <a:ext uri="{FF2B5EF4-FFF2-40B4-BE49-F238E27FC236}">
                <a16:creationId xmlns:a16="http://schemas.microsoft.com/office/drawing/2014/main" id="{3D0238B8-B936-2C49-9C0D-6A327553EDD2}"/>
              </a:ext>
            </a:extLst>
          </p:cNvPr>
          <p:cNvSpPr/>
          <p:nvPr/>
        </p:nvSpPr>
        <p:spPr>
          <a:xfrm>
            <a:off x="1133901" y="4256131"/>
            <a:ext cx="2563318" cy="1154242"/>
          </a:xfrm>
          <a:prstGeom prst="roundRect">
            <a:avLst/>
          </a:prstGeom>
          <a:solidFill>
            <a:schemeClr val="accent5">
              <a:lumMod val="50000"/>
            </a:schemeClr>
          </a:solidFill>
          <a:ln/>
        </p:spPr>
        <p:style>
          <a:lnRef idx="3">
            <a:schemeClr val="lt1"/>
          </a:lnRef>
          <a:fillRef idx="1">
            <a:schemeClr val="accent4"/>
          </a:fillRef>
          <a:effectRef idx="1">
            <a:schemeClr val="accent4"/>
          </a:effectRef>
          <a:fontRef idx="minor">
            <a:schemeClr val="lt1"/>
          </a:fontRef>
        </p:style>
        <p:txBody>
          <a:bodyPr rtlCol="0" anchor="ctr"/>
          <a:lstStyle/>
          <a:p>
            <a:pPr algn="ctr"/>
            <a:r>
              <a:rPr lang="es-CO" sz="2000" dirty="0">
                <a:solidFill>
                  <a:schemeClr val="bg1"/>
                </a:solidFill>
              </a:rPr>
              <a:t>Glutamina</a:t>
            </a:r>
          </a:p>
        </p:txBody>
      </p:sp>
      <p:sp>
        <p:nvSpPr>
          <p:cNvPr id="18" name="Rectángulo redondeado 17">
            <a:extLst>
              <a:ext uri="{FF2B5EF4-FFF2-40B4-BE49-F238E27FC236}">
                <a16:creationId xmlns:a16="http://schemas.microsoft.com/office/drawing/2014/main" id="{F240B2C7-DF8B-614B-AD0E-7F7B788C92CE}"/>
              </a:ext>
            </a:extLst>
          </p:cNvPr>
          <p:cNvSpPr/>
          <p:nvPr/>
        </p:nvSpPr>
        <p:spPr>
          <a:xfrm>
            <a:off x="4634922" y="4242218"/>
            <a:ext cx="2563318" cy="1154242"/>
          </a:xfrm>
          <a:prstGeom prst="roundRect">
            <a:avLst/>
          </a:prstGeom>
          <a:solidFill>
            <a:schemeClr val="accent1"/>
          </a:solidFill>
        </p:spPr>
        <p:style>
          <a:lnRef idx="3">
            <a:schemeClr val="lt1"/>
          </a:lnRef>
          <a:fillRef idx="1">
            <a:schemeClr val="accent5"/>
          </a:fillRef>
          <a:effectRef idx="1">
            <a:schemeClr val="accent5"/>
          </a:effectRef>
          <a:fontRef idx="minor">
            <a:schemeClr val="lt1"/>
          </a:fontRef>
        </p:style>
        <p:txBody>
          <a:bodyPr rtlCol="0" anchor="ctr"/>
          <a:lstStyle/>
          <a:p>
            <a:pPr algn="ctr"/>
            <a:r>
              <a:rPr lang="es-CO" sz="2000" dirty="0">
                <a:solidFill>
                  <a:schemeClr val="bg1"/>
                </a:solidFill>
              </a:rPr>
              <a:t>Arginina </a:t>
            </a:r>
          </a:p>
        </p:txBody>
      </p:sp>
      <p:sp>
        <p:nvSpPr>
          <p:cNvPr id="19" name="Rectángulo redondeado 18">
            <a:extLst>
              <a:ext uri="{FF2B5EF4-FFF2-40B4-BE49-F238E27FC236}">
                <a16:creationId xmlns:a16="http://schemas.microsoft.com/office/drawing/2014/main" id="{63CBFAD3-DA10-C348-9875-AD3BD0B2200A}"/>
              </a:ext>
            </a:extLst>
          </p:cNvPr>
          <p:cNvSpPr/>
          <p:nvPr/>
        </p:nvSpPr>
        <p:spPr>
          <a:xfrm>
            <a:off x="8386293" y="4227230"/>
            <a:ext cx="2563318" cy="1154242"/>
          </a:xfrm>
          <a:prstGeom prst="roundRect">
            <a:avLst/>
          </a:prstGeom>
          <a:solidFill>
            <a:schemeClr val="accent1">
              <a:lumMod val="50000"/>
            </a:schemeClr>
          </a:solidFill>
        </p:spPr>
        <p:style>
          <a:lnRef idx="3">
            <a:schemeClr val="lt1"/>
          </a:lnRef>
          <a:fillRef idx="1">
            <a:schemeClr val="accent6"/>
          </a:fillRef>
          <a:effectRef idx="1">
            <a:schemeClr val="accent6"/>
          </a:effectRef>
          <a:fontRef idx="minor">
            <a:schemeClr val="lt1"/>
          </a:fontRef>
        </p:style>
        <p:txBody>
          <a:bodyPr rtlCol="0" anchor="ctr"/>
          <a:lstStyle/>
          <a:p>
            <a:pPr algn="ctr"/>
            <a:r>
              <a:rPr lang="es-CO" sz="2000" dirty="0">
                <a:solidFill>
                  <a:schemeClr val="bg1"/>
                </a:solidFill>
              </a:rPr>
              <a:t>Acidos Grasos Omega 3</a:t>
            </a:r>
          </a:p>
        </p:txBody>
      </p:sp>
      <p:sp>
        <p:nvSpPr>
          <p:cNvPr id="6" name="Rectángulo redondeado 5">
            <a:extLst>
              <a:ext uri="{FF2B5EF4-FFF2-40B4-BE49-F238E27FC236}">
                <a16:creationId xmlns:a16="http://schemas.microsoft.com/office/drawing/2014/main" id="{264E1FCE-36B1-524E-A80E-C2C13B333E3D}"/>
              </a:ext>
            </a:extLst>
          </p:cNvPr>
          <p:cNvSpPr/>
          <p:nvPr/>
        </p:nvSpPr>
        <p:spPr>
          <a:xfrm>
            <a:off x="838200" y="1858780"/>
            <a:ext cx="10515600" cy="1791326"/>
          </a:xfrm>
          <a:prstGeom prst="roundRect">
            <a:avLst/>
          </a:prstGeom>
          <a:solidFill>
            <a:schemeClr val="accent1">
              <a:lumMod val="75000"/>
            </a:schemeClr>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lang="es-CO" sz="2200" i="1" dirty="0">
                <a:solidFill>
                  <a:schemeClr val="bg1"/>
                </a:solidFill>
                <a:latin typeface="Arial" pitchFamily="34" charset="0"/>
                <a:cs typeface="Arial" pitchFamily="34" charset="0"/>
              </a:rPr>
              <a:t>“Es la utilización de nutrientes específicos para incrementar la respuesta inmune y modificar la respuesta inflamatoria en períodos de enfermedad, incrementando el balance nitrogenado y síntesis de proteína en pacientes de alto estrés”</a:t>
            </a:r>
            <a:endParaRPr lang="es-CO" sz="2200" dirty="0">
              <a:solidFill>
                <a:schemeClr val="bg1"/>
              </a:solidFill>
              <a:latin typeface="Arial" pitchFamily="34" charset="0"/>
              <a:cs typeface="Arial" pitchFamily="34" charset="0"/>
            </a:endParaRPr>
          </a:p>
        </p:txBody>
      </p:sp>
      <p:sp>
        <p:nvSpPr>
          <p:cNvPr id="3" name="Rectángulo 2">
            <a:extLst>
              <a:ext uri="{FF2B5EF4-FFF2-40B4-BE49-F238E27FC236}">
                <a16:creationId xmlns:a16="http://schemas.microsoft.com/office/drawing/2014/main" id="{6CB887BF-5DD1-FD49-BF79-CF3E365BFCA7}"/>
              </a:ext>
            </a:extLst>
          </p:cNvPr>
          <p:cNvSpPr/>
          <p:nvPr/>
        </p:nvSpPr>
        <p:spPr>
          <a:xfrm>
            <a:off x="914794" y="6122195"/>
            <a:ext cx="4373313" cy="246221"/>
          </a:xfrm>
          <a:prstGeom prst="rect">
            <a:avLst/>
          </a:prstGeom>
        </p:spPr>
        <p:txBody>
          <a:bodyPr wrap="none">
            <a:spAutoFit/>
          </a:bodyPr>
          <a:lstStyle/>
          <a:p>
            <a:r>
              <a:rPr lang="es-CO" sz="1000" b="1" i="1" dirty="0">
                <a:solidFill>
                  <a:schemeClr val="bg2">
                    <a:lumMod val="50000"/>
                  </a:schemeClr>
                </a:solidFill>
              </a:rPr>
              <a:t>Patiño JF. Echeverry S. Metabolismo , Nutrición y Shock. 4ª ed. 2006 </a:t>
            </a:r>
          </a:p>
        </p:txBody>
      </p:sp>
    </p:spTree>
    <p:extLst>
      <p:ext uri="{BB962C8B-B14F-4D97-AF65-F5344CB8AC3E}">
        <p14:creationId xmlns:p14="http://schemas.microsoft.com/office/powerpoint/2010/main" val="37326764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9CD6D82-72A4-4717-BFF7-23AA9A2F6A66}"/>
              </a:ext>
            </a:extLst>
          </p:cNvPr>
          <p:cNvSpPr>
            <a:spLocks noGrp="1"/>
          </p:cNvSpPr>
          <p:nvPr>
            <p:ph type="title"/>
          </p:nvPr>
        </p:nvSpPr>
        <p:spPr>
          <a:xfrm>
            <a:off x="838200" y="360018"/>
            <a:ext cx="10515600" cy="748348"/>
          </a:xfrm>
        </p:spPr>
        <p:txBody>
          <a:bodyPr vert="horz" lIns="91440" tIns="45720" rIns="91440" bIns="45720" rtlCol="0" anchor="ctr">
            <a:normAutofit/>
          </a:bodyPr>
          <a:lstStyle/>
          <a:p>
            <a:pPr algn="ctr"/>
            <a:r>
              <a:rPr lang="es-MX" sz="3600" b="1" dirty="0">
                <a:solidFill>
                  <a:srgbClr val="1F1A34"/>
                </a:solidFill>
                <a:latin typeface="Arial" panose="020B0604020202020204" pitchFamily="34" charset="0"/>
                <a:cs typeface="Arial" panose="020B0604020202020204" pitchFamily="34" charset="0"/>
              </a:rPr>
              <a:t>Glutamina</a:t>
            </a:r>
            <a:endParaRPr lang="es-CO" sz="3600" b="1" dirty="0">
              <a:solidFill>
                <a:srgbClr val="1F1A34"/>
              </a:solidFill>
              <a:latin typeface="Arial" panose="020B0604020202020204" pitchFamily="34" charset="0"/>
              <a:cs typeface="Arial" panose="020B0604020202020204" pitchFamily="34" charset="0"/>
            </a:endParaRPr>
          </a:p>
        </p:txBody>
      </p:sp>
      <p:sp>
        <p:nvSpPr>
          <p:cNvPr id="3" name="Marcador de contenido 2">
            <a:extLst>
              <a:ext uri="{FF2B5EF4-FFF2-40B4-BE49-F238E27FC236}">
                <a16:creationId xmlns:a16="http://schemas.microsoft.com/office/drawing/2014/main" id="{EA8A8FF1-04BF-4153-BA42-A8618A5CD428}"/>
              </a:ext>
            </a:extLst>
          </p:cNvPr>
          <p:cNvSpPr>
            <a:spLocks noGrp="1"/>
          </p:cNvSpPr>
          <p:nvPr>
            <p:ph idx="1"/>
          </p:nvPr>
        </p:nvSpPr>
        <p:spPr>
          <a:xfrm>
            <a:off x="1216279" y="1928439"/>
            <a:ext cx="9759438" cy="3051175"/>
          </a:xfrm>
        </p:spPr>
        <p:txBody>
          <a:bodyPr>
            <a:normAutofit/>
          </a:bodyPr>
          <a:lstStyle/>
          <a:p>
            <a:pPr algn="just">
              <a:buClr>
                <a:srgbClr val="43425B"/>
              </a:buClr>
            </a:pPr>
            <a:r>
              <a:rPr lang="es-CO" sz="2400" dirty="0">
                <a:solidFill>
                  <a:srgbClr val="1F1A34"/>
                </a:solidFill>
                <a:latin typeface="Arial" panose="020B0604020202020204" pitchFamily="34" charset="0"/>
                <a:cs typeface="Arial" panose="020B0604020202020204" pitchFamily="34" charset="0"/>
              </a:rPr>
              <a:t>Es el aminoácido condicionalmente esencial, más abundante en el líquido intracelular y el plasmático, principal transportador de nitrógeno entre órganos. </a:t>
            </a:r>
          </a:p>
          <a:p>
            <a:pPr algn="just">
              <a:buClr>
                <a:srgbClr val="43425B"/>
              </a:buClr>
            </a:pPr>
            <a:r>
              <a:rPr lang="es-CO" sz="2400" dirty="0">
                <a:solidFill>
                  <a:srgbClr val="1F1A34"/>
                </a:solidFill>
                <a:latin typeface="Arial" panose="020B0604020202020204" pitchFamily="34" charset="0"/>
                <a:cs typeface="Arial" panose="020B0604020202020204" pitchFamily="34" charset="0"/>
              </a:rPr>
              <a:t>Importante en la síntesis de músculo esquelético, aminogénesis en el rinón, gluconeogénesis y biosíntesis de nucleótidos. </a:t>
            </a:r>
          </a:p>
          <a:p>
            <a:pPr algn="just">
              <a:buClr>
                <a:srgbClr val="43425B"/>
              </a:buClr>
            </a:pPr>
            <a:r>
              <a:rPr lang="es-CO" sz="2400" dirty="0">
                <a:solidFill>
                  <a:srgbClr val="1F1A34"/>
                </a:solidFill>
                <a:latin typeface="Arial" panose="020B0604020202020204" pitchFamily="34" charset="0"/>
                <a:cs typeface="Arial" panose="020B0604020202020204" pitchFamily="34" charset="0"/>
              </a:rPr>
              <a:t>Es la mayor fuente energética para los enterocitos de la mucosa intestinal y de los linfocitos. </a:t>
            </a:r>
          </a:p>
        </p:txBody>
      </p:sp>
      <p:sp>
        <p:nvSpPr>
          <p:cNvPr id="5" name="Rectángulo: esquinas redondeadas 4">
            <a:extLst>
              <a:ext uri="{FF2B5EF4-FFF2-40B4-BE49-F238E27FC236}">
                <a16:creationId xmlns:a16="http://schemas.microsoft.com/office/drawing/2014/main" id="{3F2A005B-426F-4035-885C-B810592DB11A}"/>
              </a:ext>
            </a:extLst>
          </p:cNvPr>
          <p:cNvSpPr/>
          <p:nvPr/>
        </p:nvSpPr>
        <p:spPr>
          <a:xfrm>
            <a:off x="1027240" y="5156881"/>
            <a:ext cx="10137519" cy="436028"/>
          </a:xfrm>
          <a:prstGeom prst="roundRect">
            <a:avLst/>
          </a:prstGeom>
          <a:solidFill>
            <a:schemeClr val="accent5">
              <a:lumMod val="50000"/>
            </a:schemeClr>
          </a:solidFill>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s-CO" sz="2000" b="1" kern="0" spc="100" dirty="0">
                <a:solidFill>
                  <a:schemeClr val="bg1"/>
                </a:solidFill>
                <a:latin typeface="Arial" panose="020B0604020202020204" pitchFamily="34" charset="0"/>
                <a:cs typeface="Arial" panose="020B0604020202020204" pitchFamily="34" charset="0"/>
              </a:rPr>
              <a:t>La dosis recomendada es 0.3 a 0.5 gr/Kg/día</a:t>
            </a:r>
          </a:p>
        </p:txBody>
      </p:sp>
      <p:sp>
        <p:nvSpPr>
          <p:cNvPr id="4" name="CuadroTexto 3">
            <a:extLst>
              <a:ext uri="{FF2B5EF4-FFF2-40B4-BE49-F238E27FC236}">
                <a16:creationId xmlns:a16="http://schemas.microsoft.com/office/drawing/2014/main" id="{4DE8059B-2CAC-AD43-8DB5-F910BD5A0FB9}"/>
              </a:ext>
            </a:extLst>
          </p:cNvPr>
          <p:cNvSpPr txBox="1"/>
          <p:nvPr/>
        </p:nvSpPr>
        <p:spPr>
          <a:xfrm>
            <a:off x="1216279" y="6119319"/>
            <a:ext cx="2651688" cy="246221"/>
          </a:xfrm>
          <a:prstGeom prst="rect">
            <a:avLst/>
          </a:prstGeom>
          <a:noFill/>
        </p:spPr>
        <p:txBody>
          <a:bodyPr wrap="none" rtlCol="0">
            <a:spAutoFit/>
          </a:bodyPr>
          <a:lstStyle/>
          <a:p>
            <a:r>
              <a:rPr lang="es-CO" sz="1000" b="1" i="1" dirty="0">
                <a:solidFill>
                  <a:schemeClr val="bg2">
                    <a:lumMod val="50000"/>
                  </a:schemeClr>
                </a:solidFill>
              </a:rPr>
              <a:t>Singer P. et al.  Clin Nutr. 2019; 38: 48-79</a:t>
            </a:r>
          </a:p>
        </p:txBody>
      </p:sp>
      <p:sp>
        <p:nvSpPr>
          <p:cNvPr id="6" name="Rectángulo redondeado 5">
            <a:extLst>
              <a:ext uri="{FF2B5EF4-FFF2-40B4-BE49-F238E27FC236}">
                <a16:creationId xmlns:a16="http://schemas.microsoft.com/office/drawing/2014/main" id="{7ADFE279-D1C8-6E4E-8E3F-F936019AB010}"/>
              </a:ext>
            </a:extLst>
          </p:cNvPr>
          <p:cNvSpPr/>
          <p:nvPr/>
        </p:nvSpPr>
        <p:spPr>
          <a:xfrm>
            <a:off x="1162050" y="1665194"/>
            <a:ext cx="10002709" cy="3086100"/>
          </a:xfrm>
          <a:prstGeom prst="roundRect">
            <a:avLst/>
          </a:prstGeom>
          <a:noFill/>
          <a:ln>
            <a:solidFill>
              <a:schemeClr val="bg1">
                <a:lumMod val="65000"/>
                <a:alpha val="26000"/>
              </a:schemeClr>
            </a:solidFill>
          </a:ln>
          <a:effectLst>
            <a:outerShdw blurRad="50800" dist="38100" dir="14880000" algn="t" rotWithShape="0">
              <a:prstClr val="black"/>
            </a:outerShdw>
          </a:effectLst>
          <a:scene3d>
            <a:camera prst="obliqueBottomRight"/>
            <a:lightRig rig="brightRoom" dir="t"/>
          </a:scene3d>
          <a:sp3d prstMaterial="plastic">
            <a:bevelT w="165100" prst="coolSlant"/>
            <a:bevelB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Tree>
    <p:extLst>
      <p:ext uri="{BB962C8B-B14F-4D97-AF65-F5344CB8AC3E}">
        <p14:creationId xmlns:p14="http://schemas.microsoft.com/office/powerpoint/2010/main" val="8390308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redondeado 5">
            <a:extLst>
              <a:ext uri="{FF2B5EF4-FFF2-40B4-BE49-F238E27FC236}">
                <a16:creationId xmlns:a16="http://schemas.microsoft.com/office/drawing/2014/main" id="{9FA261B5-531E-D945-91B5-584E756019D8}"/>
              </a:ext>
            </a:extLst>
          </p:cNvPr>
          <p:cNvSpPr/>
          <p:nvPr/>
        </p:nvSpPr>
        <p:spPr>
          <a:xfrm>
            <a:off x="6353779" y="2578548"/>
            <a:ext cx="5077840" cy="2777592"/>
          </a:xfrm>
          <a:prstGeom prst="roundRect">
            <a:avLst/>
          </a:prstGeom>
          <a:solidFill>
            <a:schemeClr val="accent5">
              <a:lumMod val="50000"/>
            </a:schemeClr>
          </a:solidFill>
          <a:ln>
            <a:solidFill>
              <a:schemeClr val="tx1">
                <a:alpha val="13000"/>
              </a:schemeClr>
            </a:solidFill>
          </a:ln>
          <a:effectLst>
            <a:glow>
              <a:schemeClr val="accent1">
                <a:alpha val="97000"/>
              </a:schemeClr>
            </a:glow>
            <a:outerShdw blurRad="50800" dist="38100" dir="5400000" algn="t" rotWithShape="0">
              <a:prstClr val="black">
                <a:alpha val="40000"/>
              </a:prstClr>
            </a:outerShdw>
            <a:reflection blurRad="6350" stA="34000" endPos="5000" dir="5400000" sy="-100000" algn="bl" rotWithShape="0"/>
          </a:effectLst>
          <a:scene3d>
            <a:camera prst="obliqueBottomRight"/>
            <a:lightRig rig="balanced"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3" name="Marcador de contenido 2"/>
          <p:cNvSpPr>
            <a:spLocks noGrp="1"/>
          </p:cNvSpPr>
          <p:nvPr>
            <p:ph idx="1"/>
          </p:nvPr>
        </p:nvSpPr>
        <p:spPr>
          <a:xfrm>
            <a:off x="1981200" y="1988841"/>
            <a:ext cx="2602632" cy="648072"/>
          </a:xfrm>
        </p:spPr>
        <p:txBody>
          <a:bodyPr/>
          <a:lstStyle/>
          <a:p>
            <a:endParaRPr lang="es-ES" dirty="0"/>
          </a:p>
          <a:p>
            <a:endParaRPr lang="es-ES" dirty="0"/>
          </a:p>
        </p:txBody>
      </p:sp>
      <p:pic>
        <p:nvPicPr>
          <p:cNvPr id="4" name="Imagen 3"/>
          <p:cNvPicPr>
            <a:picLocks noChangeAspect="1"/>
          </p:cNvPicPr>
          <p:nvPr/>
        </p:nvPicPr>
        <p:blipFill rotWithShape="1">
          <a:blip r:embed="rId3" cstate="print"/>
          <a:srcRect t="4863"/>
          <a:stretch/>
        </p:blipFill>
        <p:spPr>
          <a:xfrm>
            <a:off x="1237716" y="2312712"/>
            <a:ext cx="4089599" cy="2786937"/>
          </a:xfrm>
          <a:prstGeom prst="rect">
            <a:avLst/>
          </a:prstGeom>
          <a:effectLst>
            <a:softEdge rad="25400"/>
          </a:effectLst>
        </p:spPr>
      </p:pic>
      <p:sp>
        <p:nvSpPr>
          <p:cNvPr id="5" name="CuadroTexto 4"/>
          <p:cNvSpPr txBox="1"/>
          <p:nvPr/>
        </p:nvSpPr>
        <p:spPr>
          <a:xfrm>
            <a:off x="6498491" y="2678484"/>
            <a:ext cx="4788416" cy="2677656"/>
          </a:xfrm>
          <a:prstGeom prst="rect">
            <a:avLst/>
          </a:prstGeom>
          <a:noFill/>
        </p:spPr>
        <p:txBody>
          <a:bodyPr wrap="square" rtlCol="0">
            <a:spAutoFit/>
          </a:bodyPr>
          <a:lstStyle/>
          <a:p>
            <a:pPr marL="342900" indent="-342900" algn="ctr">
              <a:buClr>
                <a:schemeClr val="bg1"/>
              </a:buClr>
              <a:buFont typeface="Wingdings" pitchFamily="2" charset="2"/>
              <a:buChar char="Ø"/>
            </a:pPr>
            <a:r>
              <a:rPr lang="es-ES" sz="2400" dirty="0">
                <a:solidFill>
                  <a:schemeClr val="bg1"/>
                </a:solidFill>
                <a:cs typeface="Helvetica"/>
              </a:rPr>
              <a:t>Se consume rápidamente después de la injuria, más del 50%</a:t>
            </a:r>
          </a:p>
          <a:p>
            <a:pPr marL="342900" indent="-342900" algn="ctr">
              <a:buClr>
                <a:schemeClr val="bg1"/>
              </a:buClr>
              <a:buFont typeface="Wingdings" pitchFamily="2" charset="2"/>
              <a:buChar char="Ø"/>
            </a:pPr>
            <a:r>
              <a:rPr lang="es-ES" sz="2400" dirty="0">
                <a:solidFill>
                  <a:schemeClr val="bg1"/>
                </a:solidFill>
                <a:cs typeface="Helvetica"/>
              </a:rPr>
              <a:t>El déficit causa daño a la respuesta inmune y aumenta el riesgo de infecciones nosocomiales</a:t>
            </a:r>
          </a:p>
        </p:txBody>
      </p:sp>
      <p:sp>
        <p:nvSpPr>
          <p:cNvPr id="2" name="CuadroTexto 1">
            <a:extLst>
              <a:ext uri="{FF2B5EF4-FFF2-40B4-BE49-F238E27FC236}">
                <a16:creationId xmlns:a16="http://schemas.microsoft.com/office/drawing/2014/main" id="{FE0526E2-6677-204A-A705-3E289BE5294C}"/>
              </a:ext>
            </a:extLst>
          </p:cNvPr>
          <p:cNvSpPr txBox="1"/>
          <p:nvPr/>
        </p:nvSpPr>
        <p:spPr>
          <a:xfrm>
            <a:off x="1124219" y="6046910"/>
            <a:ext cx="8077199" cy="246221"/>
          </a:xfrm>
          <a:prstGeom prst="rect">
            <a:avLst/>
          </a:prstGeom>
          <a:noFill/>
        </p:spPr>
        <p:txBody>
          <a:bodyPr wrap="square" rtlCol="0">
            <a:spAutoFit/>
          </a:bodyPr>
          <a:lstStyle/>
          <a:p>
            <a:r>
              <a:rPr lang="es-CO" sz="1000" b="1" i="1" dirty="0">
                <a:solidFill>
                  <a:schemeClr val="bg2">
                    <a:lumMod val="50000"/>
                  </a:schemeClr>
                </a:solidFill>
              </a:rPr>
              <a:t>Garcia P et al. Nutrientes especificos hacia una nutrición clinica. España. Aula Médica . 2013</a:t>
            </a:r>
          </a:p>
        </p:txBody>
      </p:sp>
      <p:sp>
        <p:nvSpPr>
          <p:cNvPr id="9" name="Título 6">
            <a:extLst>
              <a:ext uri="{FF2B5EF4-FFF2-40B4-BE49-F238E27FC236}">
                <a16:creationId xmlns:a16="http://schemas.microsoft.com/office/drawing/2014/main" id="{BDE11194-854F-413C-80F9-FEDE42FFC6B8}"/>
              </a:ext>
            </a:extLst>
          </p:cNvPr>
          <p:cNvSpPr txBox="1">
            <a:spLocks/>
          </p:cNvSpPr>
          <p:nvPr/>
        </p:nvSpPr>
        <p:spPr>
          <a:xfrm>
            <a:off x="838200" y="402314"/>
            <a:ext cx="10515600" cy="61744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pPr algn="ctr"/>
            <a:r>
              <a:rPr lang="es-ES" b="1" dirty="0">
                <a:solidFill>
                  <a:srgbClr val="1F1A34"/>
                </a:solidFill>
              </a:rPr>
              <a:t>Arginina</a:t>
            </a:r>
            <a:endParaRPr lang="es-CO" b="1" dirty="0">
              <a:solidFill>
                <a:srgbClr val="1F1A34"/>
              </a:solidFill>
            </a:endParaRPr>
          </a:p>
        </p:txBody>
      </p:sp>
    </p:spTree>
    <p:extLst>
      <p:ext uri="{BB962C8B-B14F-4D97-AF65-F5344CB8AC3E}">
        <p14:creationId xmlns:p14="http://schemas.microsoft.com/office/powerpoint/2010/main" val="22519244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16 Elipse"/>
          <p:cNvSpPr/>
          <p:nvPr/>
        </p:nvSpPr>
        <p:spPr>
          <a:xfrm>
            <a:off x="9296399" y="1556392"/>
            <a:ext cx="2424702" cy="2383604"/>
          </a:xfrm>
          <a:prstGeom prst="ellipse">
            <a:avLst/>
          </a:prstGeom>
          <a:solidFill>
            <a:schemeClr val="accent1">
              <a:lumMod val="50000"/>
            </a:schemeClr>
          </a:solidFill>
        </p:spPr>
        <p:style>
          <a:lnRef idx="1">
            <a:schemeClr val="accent5"/>
          </a:lnRef>
          <a:fillRef idx="3">
            <a:schemeClr val="accent5"/>
          </a:fillRef>
          <a:effectRef idx="2">
            <a:schemeClr val="accent5"/>
          </a:effectRef>
          <a:fontRef idx="minor">
            <a:schemeClr val="lt1"/>
          </a:fontRef>
        </p:style>
        <p:txBody>
          <a:bodyPr wrap="none" rtlCol="0" anchor="ctr"/>
          <a:lstStyle/>
          <a:p>
            <a:pPr algn="ctr"/>
            <a:r>
              <a:rPr lang="es-MX" sz="2100" b="1" dirty="0">
                <a:latin typeface="Arial" panose="020B0604020202020204" pitchFamily="34" charset="0"/>
                <a:cs typeface="Arial" panose="020B0604020202020204" pitchFamily="34" charset="0"/>
              </a:rPr>
              <a:t>Carbohidratos</a:t>
            </a:r>
            <a:endParaRPr lang="es-CO" sz="2100" b="1" dirty="0">
              <a:latin typeface="Arial" panose="020B0604020202020204" pitchFamily="34" charset="0"/>
              <a:cs typeface="Arial" panose="020B0604020202020204" pitchFamily="34" charset="0"/>
            </a:endParaRPr>
          </a:p>
        </p:txBody>
      </p:sp>
      <p:sp>
        <p:nvSpPr>
          <p:cNvPr id="16" name="15 Elipse"/>
          <p:cNvSpPr/>
          <p:nvPr/>
        </p:nvSpPr>
        <p:spPr>
          <a:xfrm>
            <a:off x="6403083" y="1546118"/>
            <a:ext cx="2424702" cy="2383604"/>
          </a:xfrm>
          <a:prstGeom prst="ellipse">
            <a:avLst/>
          </a:prstGeom>
          <a:solidFill>
            <a:schemeClr val="accent5">
              <a:lumMod val="75000"/>
            </a:schemeClr>
          </a:solidFill>
          <a:ln>
            <a:solidFill>
              <a:schemeClr val="accent5">
                <a:lumMod val="7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s-MX" sz="2000" b="1" dirty="0">
                <a:solidFill>
                  <a:schemeClr val="bg1"/>
                </a:solidFill>
                <a:latin typeface="Arial" panose="020B0604020202020204" pitchFamily="34" charset="0"/>
                <a:cs typeface="Arial" panose="020B0604020202020204" pitchFamily="34" charset="0"/>
              </a:rPr>
              <a:t>Proteínas</a:t>
            </a:r>
            <a:endParaRPr lang="es-CO" sz="2000" b="1" dirty="0">
              <a:solidFill>
                <a:schemeClr val="bg1"/>
              </a:solidFill>
              <a:latin typeface="Arial" panose="020B0604020202020204" pitchFamily="34" charset="0"/>
              <a:cs typeface="Arial" panose="020B0604020202020204" pitchFamily="34" charset="0"/>
            </a:endParaRPr>
          </a:p>
        </p:txBody>
      </p:sp>
      <p:sp>
        <p:nvSpPr>
          <p:cNvPr id="15" name="14 Elipse"/>
          <p:cNvSpPr/>
          <p:nvPr/>
        </p:nvSpPr>
        <p:spPr>
          <a:xfrm>
            <a:off x="3509766" y="1566666"/>
            <a:ext cx="2424702" cy="2383604"/>
          </a:xfrm>
          <a:prstGeom prst="ellipse">
            <a:avLst/>
          </a:prstGeom>
          <a:solidFill>
            <a:schemeClr val="accent5">
              <a:lumMod val="50000"/>
            </a:schemeClr>
          </a:solidFill>
          <a:ln>
            <a:solidFill>
              <a:schemeClr val="accent5">
                <a:lumMod val="75000"/>
              </a:schemeClr>
            </a:solidFill>
          </a:ln>
        </p:spPr>
        <p:style>
          <a:lnRef idx="1">
            <a:schemeClr val="accent4"/>
          </a:lnRef>
          <a:fillRef idx="3">
            <a:schemeClr val="accent4"/>
          </a:fillRef>
          <a:effectRef idx="2">
            <a:schemeClr val="accent4"/>
          </a:effectRef>
          <a:fontRef idx="minor">
            <a:schemeClr val="lt1"/>
          </a:fontRef>
        </p:style>
        <p:txBody>
          <a:bodyPr rtlCol="0" anchor="ctr"/>
          <a:lstStyle/>
          <a:p>
            <a:pPr algn="ctr"/>
            <a:r>
              <a:rPr lang="es-MX" sz="2100" b="1" dirty="0">
                <a:solidFill>
                  <a:schemeClr val="bg1"/>
                </a:solidFill>
                <a:latin typeface="Arial" panose="020B0604020202020204" pitchFamily="34" charset="0"/>
                <a:cs typeface="Arial" panose="020B0604020202020204" pitchFamily="34" charset="0"/>
              </a:rPr>
              <a:t>Grasas</a:t>
            </a:r>
            <a:endParaRPr lang="es-CO" sz="2100" b="1" dirty="0">
              <a:solidFill>
                <a:schemeClr val="bg1"/>
              </a:solidFill>
              <a:latin typeface="Arial" panose="020B0604020202020204" pitchFamily="34" charset="0"/>
              <a:cs typeface="Arial" panose="020B0604020202020204" pitchFamily="34" charset="0"/>
            </a:endParaRPr>
          </a:p>
        </p:txBody>
      </p:sp>
      <p:sp>
        <p:nvSpPr>
          <p:cNvPr id="3" name="Marcador de contenido 2">
            <a:extLst>
              <a:ext uri="{FF2B5EF4-FFF2-40B4-BE49-F238E27FC236}">
                <a16:creationId xmlns:a16="http://schemas.microsoft.com/office/drawing/2014/main" id="{665EF8F3-0A1C-4005-91E4-49D817963DBB}"/>
              </a:ext>
            </a:extLst>
          </p:cNvPr>
          <p:cNvSpPr>
            <a:spLocks noGrp="1"/>
          </p:cNvSpPr>
          <p:nvPr>
            <p:ph idx="1"/>
          </p:nvPr>
        </p:nvSpPr>
        <p:spPr>
          <a:xfrm>
            <a:off x="0" y="4327933"/>
            <a:ext cx="12192000" cy="1744875"/>
          </a:xfrm>
          <a:solidFill>
            <a:schemeClr val="tx1">
              <a:alpha val="64000"/>
            </a:schemeClr>
          </a:solidFill>
        </p:spPr>
        <p:txBody>
          <a:bodyPr wrap="square" lIns="360000" tIns="360000" rIns="360000" bIns="360000" anchor="ctr" anchorCtr="1">
            <a:normAutofit/>
          </a:bodyPr>
          <a:lstStyle/>
          <a:p>
            <a:r>
              <a:rPr lang="es-MX" sz="2400" dirty="0">
                <a:solidFill>
                  <a:schemeClr val="bg1"/>
                </a:solidFill>
                <a:latin typeface="Arial" panose="020B0604020202020204" pitchFamily="34" charset="0"/>
                <a:cs typeface="Arial" panose="020B0604020202020204" pitchFamily="34" charset="0"/>
              </a:rPr>
              <a:t>Un inadecuado consumo de energía y proteína puede llevar a efectos deletéreos. </a:t>
            </a:r>
          </a:p>
          <a:p>
            <a:r>
              <a:rPr lang="es-MX" sz="2400" dirty="0">
                <a:solidFill>
                  <a:schemeClr val="bg1"/>
                </a:solidFill>
                <a:latin typeface="Arial" panose="020B0604020202020204" pitchFamily="34" charset="0"/>
                <a:cs typeface="Arial" panose="020B0604020202020204" pitchFamily="34" charset="0"/>
              </a:rPr>
              <a:t>Se hace necesario establecer los requerimientos nutricionales de las personas</a:t>
            </a:r>
            <a:endParaRPr lang="es-CO" sz="2400" dirty="0">
              <a:solidFill>
                <a:schemeClr val="bg1"/>
              </a:solidFill>
              <a:latin typeface="Arial" panose="020B0604020202020204" pitchFamily="34" charset="0"/>
              <a:cs typeface="Arial" panose="020B0604020202020204" pitchFamily="34" charset="0"/>
            </a:endParaRPr>
          </a:p>
        </p:txBody>
      </p:sp>
      <p:sp>
        <p:nvSpPr>
          <p:cNvPr id="10" name="9 Elipse"/>
          <p:cNvSpPr/>
          <p:nvPr/>
        </p:nvSpPr>
        <p:spPr>
          <a:xfrm>
            <a:off x="616449" y="1640295"/>
            <a:ext cx="2424702" cy="2383604"/>
          </a:xfrm>
          <a:prstGeom prst="ellipse">
            <a:avLst/>
          </a:prstGeom>
          <a:solidFill>
            <a:srgbClr val="43425B"/>
          </a:solidFill>
          <a:ln>
            <a:solidFill>
              <a:srgbClr val="43425B"/>
            </a:solid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es-MX" sz="2100" b="1" dirty="0">
                <a:solidFill>
                  <a:schemeClr val="bg1"/>
                </a:solidFill>
                <a:latin typeface="Arial" panose="020B0604020202020204" pitchFamily="34" charset="0"/>
                <a:cs typeface="Arial" panose="020B0604020202020204" pitchFamily="34" charset="0"/>
              </a:rPr>
              <a:t>Calorías</a:t>
            </a:r>
            <a:endParaRPr lang="es-CO" sz="2100" dirty="0">
              <a:solidFill>
                <a:schemeClr val="bg1"/>
              </a:solidFill>
            </a:endParaRPr>
          </a:p>
        </p:txBody>
      </p:sp>
      <p:sp>
        <p:nvSpPr>
          <p:cNvPr id="18" name="17 CuadroTexto"/>
          <p:cNvSpPr txBox="1"/>
          <p:nvPr/>
        </p:nvSpPr>
        <p:spPr>
          <a:xfrm>
            <a:off x="1005155" y="405517"/>
            <a:ext cx="10181690" cy="584775"/>
          </a:xfrm>
          <a:prstGeom prst="rect">
            <a:avLst/>
          </a:prstGeom>
          <a:noFill/>
        </p:spPr>
        <p:txBody>
          <a:bodyPr wrap="square" rtlCol="0">
            <a:spAutoFit/>
          </a:bodyPr>
          <a:lstStyle/>
          <a:p>
            <a:pPr algn="ctr"/>
            <a:r>
              <a:rPr lang="es-MX" sz="3200" b="1" dirty="0">
                <a:solidFill>
                  <a:srgbClr val="1F1A34"/>
                </a:solidFill>
                <a:latin typeface="Arial" pitchFamily="34" charset="0"/>
                <a:cs typeface="Arial" pitchFamily="34" charset="0"/>
              </a:rPr>
              <a:t>Requerimientos nutricionales</a:t>
            </a:r>
            <a:endParaRPr lang="es-CO" sz="3200" b="1" dirty="0">
              <a:solidFill>
                <a:srgbClr val="1F1A34"/>
              </a:solidFill>
              <a:latin typeface="Arial" pitchFamily="34" charset="0"/>
              <a:cs typeface="Arial" pitchFamily="34" charset="0"/>
            </a:endParaRPr>
          </a:p>
        </p:txBody>
      </p:sp>
    </p:spTree>
    <p:extLst>
      <p:ext uri="{BB962C8B-B14F-4D97-AF65-F5344CB8AC3E}">
        <p14:creationId xmlns:p14="http://schemas.microsoft.com/office/powerpoint/2010/main" val="86306121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981200" y="1988841"/>
            <a:ext cx="2602632" cy="648072"/>
          </a:xfrm>
        </p:spPr>
        <p:txBody>
          <a:bodyPr/>
          <a:lstStyle/>
          <a:p>
            <a:endParaRPr lang="es-ES" dirty="0"/>
          </a:p>
          <a:p>
            <a:endParaRPr lang="es-ES" dirty="0"/>
          </a:p>
        </p:txBody>
      </p:sp>
      <p:sp>
        <p:nvSpPr>
          <p:cNvPr id="4" name="Rectángulo: esquinas redondeadas 3">
            <a:extLst>
              <a:ext uri="{FF2B5EF4-FFF2-40B4-BE49-F238E27FC236}">
                <a16:creationId xmlns:a16="http://schemas.microsoft.com/office/drawing/2014/main" id="{A454DC5E-53A8-4890-B256-B0659CE204E4}"/>
              </a:ext>
            </a:extLst>
          </p:cNvPr>
          <p:cNvSpPr/>
          <p:nvPr/>
        </p:nvSpPr>
        <p:spPr>
          <a:xfrm>
            <a:off x="1027240" y="5000202"/>
            <a:ext cx="10137519" cy="559106"/>
          </a:xfrm>
          <a:prstGeom prst="roundRect">
            <a:avLst/>
          </a:prstGeom>
          <a:solidFill>
            <a:schemeClr val="accent1">
              <a:lumMod val="50000"/>
            </a:schemeClr>
          </a:solidFill>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s-CO" b="1" kern="0" spc="100" dirty="0">
                <a:solidFill>
                  <a:schemeClr val="bg1"/>
                </a:solidFill>
              </a:rPr>
              <a:t>Las dosis estudiadas en trauma, cirugías y cáncer va desde 17- 24.8 gr/día.</a:t>
            </a:r>
          </a:p>
        </p:txBody>
      </p:sp>
      <p:graphicFrame>
        <p:nvGraphicFramePr>
          <p:cNvPr id="6" name="Diagrama 5">
            <a:extLst>
              <a:ext uri="{FF2B5EF4-FFF2-40B4-BE49-F238E27FC236}">
                <a16:creationId xmlns:a16="http://schemas.microsoft.com/office/drawing/2014/main" id="{4683D4B4-E905-CB4A-9AEA-CC1994159B9D}"/>
              </a:ext>
            </a:extLst>
          </p:cNvPr>
          <p:cNvGraphicFramePr/>
          <p:nvPr>
            <p:extLst>
              <p:ext uri="{D42A27DB-BD31-4B8C-83A1-F6EECF244321}">
                <p14:modId xmlns:p14="http://schemas.microsoft.com/office/powerpoint/2010/main" val="2636798278"/>
              </p:ext>
            </p:extLst>
          </p:nvPr>
        </p:nvGraphicFramePr>
        <p:xfrm>
          <a:off x="1859513" y="1337196"/>
          <a:ext cx="8302404" cy="356148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CuadroTexto 6">
            <a:extLst>
              <a:ext uri="{FF2B5EF4-FFF2-40B4-BE49-F238E27FC236}">
                <a16:creationId xmlns:a16="http://schemas.microsoft.com/office/drawing/2014/main" id="{AB33792D-0679-8D45-ABE9-E74B4F50ED33}"/>
              </a:ext>
            </a:extLst>
          </p:cNvPr>
          <p:cNvSpPr txBox="1"/>
          <p:nvPr/>
        </p:nvSpPr>
        <p:spPr>
          <a:xfrm>
            <a:off x="1027240" y="5829511"/>
            <a:ext cx="6372442" cy="400110"/>
          </a:xfrm>
          <a:prstGeom prst="rect">
            <a:avLst/>
          </a:prstGeom>
          <a:noFill/>
        </p:spPr>
        <p:txBody>
          <a:bodyPr wrap="square" rtlCol="0">
            <a:spAutoFit/>
          </a:bodyPr>
          <a:lstStyle/>
          <a:p>
            <a:r>
              <a:rPr lang="es-CO" sz="1000" b="1" i="1" dirty="0">
                <a:solidFill>
                  <a:schemeClr val="bg2">
                    <a:lumMod val="50000"/>
                  </a:schemeClr>
                </a:solidFill>
              </a:rPr>
              <a:t>En </a:t>
            </a:r>
            <a:r>
              <a:rPr lang="es-CO" sz="1000" b="1" i="1" dirty="0">
                <a:solidFill>
                  <a:schemeClr val="bg2">
                    <a:lumMod val="50000"/>
                  </a:schemeClr>
                </a:solidFill>
                <a:cs typeface="Helvetica"/>
              </a:rPr>
              <a:t>Gottschlich M .</a:t>
            </a:r>
            <a:r>
              <a:rPr lang="es-CO" sz="1000" b="1" i="1" dirty="0">
                <a:solidFill>
                  <a:schemeClr val="bg2">
                    <a:lumMod val="50000"/>
                  </a:schemeClr>
                </a:solidFill>
              </a:rPr>
              <a:t>The ASPEN. Nutrition support  core corriculum..2007</a:t>
            </a:r>
          </a:p>
          <a:p>
            <a:r>
              <a:rPr lang="es-CO" sz="1000" b="1" i="1" dirty="0">
                <a:solidFill>
                  <a:schemeClr val="bg2">
                    <a:lumMod val="50000"/>
                  </a:schemeClr>
                </a:solidFill>
              </a:rPr>
              <a:t>Garcia P et al. Nutrientes especificos hacia una nutrición clinica. España. Aula Médica . 2013</a:t>
            </a:r>
          </a:p>
        </p:txBody>
      </p:sp>
      <p:sp>
        <p:nvSpPr>
          <p:cNvPr id="9" name="Título 6">
            <a:extLst>
              <a:ext uri="{FF2B5EF4-FFF2-40B4-BE49-F238E27FC236}">
                <a16:creationId xmlns:a16="http://schemas.microsoft.com/office/drawing/2014/main" id="{BDE11194-854F-413C-80F9-FEDE42FFC6B8}"/>
              </a:ext>
            </a:extLst>
          </p:cNvPr>
          <p:cNvSpPr>
            <a:spLocks noGrp="1"/>
          </p:cNvSpPr>
          <p:nvPr>
            <p:ph type="title"/>
          </p:nvPr>
        </p:nvSpPr>
        <p:spPr>
          <a:xfrm>
            <a:off x="838200" y="382175"/>
            <a:ext cx="10515600" cy="617449"/>
          </a:xfrm>
        </p:spPr>
        <p:txBody>
          <a:bodyPr vert="horz" lIns="91440" tIns="45720" rIns="91440" bIns="45720" rtlCol="0" anchor="ctr">
            <a:normAutofit/>
          </a:bodyPr>
          <a:lstStyle/>
          <a:p>
            <a:pPr algn="ctr"/>
            <a:r>
              <a:rPr lang="es-ES" b="1" dirty="0">
                <a:solidFill>
                  <a:srgbClr val="1F1A34"/>
                </a:solidFill>
              </a:rPr>
              <a:t>Arginina</a:t>
            </a:r>
            <a:endParaRPr lang="es-CO" b="1" dirty="0">
              <a:solidFill>
                <a:srgbClr val="1F1A34"/>
              </a:solidFill>
            </a:endParaRPr>
          </a:p>
        </p:txBody>
      </p:sp>
    </p:spTree>
    <p:extLst>
      <p:ext uri="{BB962C8B-B14F-4D97-AF65-F5344CB8AC3E}">
        <p14:creationId xmlns:p14="http://schemas.microsoft.com/office/powerpoint/2010/main" val="359700205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2060712" y="1697297"/>
            <a:ext cx="2602632" cy="648072"/>
          </a:xfrm>
        </p:spPr>
        <p:txBody>
          <a:bodyPr/>
          <a:lstStyle/>
          <a:p>
            <a:endParaRPr lang="es-ES" dirty="0"/>
          </a:p>
          <a:p>
            <a:endParaRPr lang="es-ES" dirty="0"/>
          </a:p>
        </p:txBody>
      </p:sp>
      <p:sp>
        <p:nvSpPr>
          <p:cNvPr id="7" name="Título 6">
            <a:extLst>
              <a:ext uri="{FF2B5EF4-FFF2-40B4-BE49-F238E27FC236}">
                <a16:creationId xmlns:a16="http://schemas.microsoft.com/office/drawing/2014/main" id="{BDE11194-854F-413C-80F9-FEDE42FFC6B8}"/>
              </a:ext>
            </a:extLst>
          </p:cNvPr>
          <p:cNvSpPr>
            <a:spLocks noGrp="1"/>
          </p:cNvSpPr>
          <p:nvPr>
            <p:ph type="title"/>
          </p:nvPr>
        </p:nvSpPr>
        <p:spPr>
          <a:xfrm>
            <a:off x="838200" y="387829"/>
            <a:ext cx="10515600" cy="784182"/>
          </a:xfrm>
        </p:spPr>
        <p:txBody>
          <a:bodyPr vert="horz" lIns="91440" tIns="45720" rIns="91440" bIns="45720" rtlCol="0" anchor="ctr">
            <a:normAutofit/>
          </a:bodyPr>
          <a:lstStyle/>
          <a:p>
            <a:pPr algn="ctr"/>
            <a:r>
              <a:rPr lang="es-ES" b="1" dirty="0">
                <a:solidFill>
                  <a:srgbClr val="1F1A34"/>
                </a:solidFill>
                <a:latin typeface="Arial" pitchFamily="34" charset="0"/>
                <a:cs typeface="Arial" pitchFamily="34" charset="0"/>
              </a:rPr>
              <a:t>Ácidos grasos omega 3</a:t>
            </a:r>
            <a:endParaRPr lang="es-CO" b="1" dirty="0">
              <a:solidFill>
                <a:srgbClr val="1F1A34"/>
              </a:solidFill>
              <a:latin typeface="Arial" pitchFamily="34" charset="0"/>
              <a:cs typeface="Arial" pitchFamily="34" charset="0"/>
            </a:endParaRPr>
          </a:p>
        </p:txBody>
      </p:sp>
      <p:sp>
        <p:nvSpPr>
          <p:cNvPr id="4" name="Rectángulo 3">
            <a:extLst>
              <a:ext uri="{FF2B5EF4-FFF2-40B4-BE49-F238E27FC236}">
                <a16:creationId xmlns:a16="http://schemas.microsoft.com/office/drawing/2014/main" id="{2A3A53D7-6A27-3947-8111-D9C8473DDC29}"/>
              </a:ext>
            </a:extLst>
          </p:cNvPr>
          <p:cNvSpPr/>
          <p:nvPr/>
        </p:nvSpPr>
        <p:spPr>
          <a:xfrm>
            <a:off x="7777097" y="2401776"/>
            <a:ext cx="3433382" cy="1004341"/>
          </a:xfrm>
          <a:prstGeom prst="rect">
            <a:avLst/>
          </a:prstGeom>
          <a:solidFill>
            <a:schemeClr val="accent5">
              <a:lumMod val="50000"/>
            </a:schemeClr>
          </a:solidFill>
        </p:spPr>
        <p:style>
          <a:lnRef idx="3">
            <a:schemeClr val="lt1"/>
          </a:lnRef>
          <a:fillRef idx="1">
            <a:schemeClr val="accent5"/>
          </a:fillRef>
          <a:effectRef idx="1">
            <a:schemeClr val="accent5"/>
          </a:effectRef>
          <a:fontRef idx="minor">
            <a:schemeClr val="lt1"/>
          </a:fontRef>
        </p:style>
        <p:txBody>
          <a:bodyPr rtlCol="0" anchor="ctr"/>
          <a:lstStyle/>
          <a:p>
            <a:pPr algn="ctr"/>
            <a:r>
              <a:rPr lang="es-CO" sz="2000" dirty="0">
                <a:solidFill>
                  <a:schemeClr val="bg1"/>
                </a:solidFill>
              </a:rPr>
              <a:t> </a:t>
            </a:r>
            <a:r>
              <a:rPr lang="es-CO" sz="2000" dirty="0">
                <a:solidFill>
                  <a:schemeClr val="bg1"/>
                </a:solidFill>
                <a:latin typeface="Arial" panose="020B0604020202020204" pitchFamily="34" charset="0"/>
                <a:cs typeface="Arial" panose="020B0604020202020204" pitchFamily="34" charset="0"/>
              </a:rPr>
              <a:t>La producción de resolvinas y protectinas </a:t>
            </a:r>
          </a:p>
        </p:txBody>
      </p:sp>
      <p:sp>
        <p:nvSpPr>
          <p:cNvPr id="5" name="Flecha abajo 4">
            <a:extLst>
              <a:ext uri="{FF2B5EF4-FFF2-40B4-BE49-F238E27FC236}">
                <a16:creationId xmlns:a16="http://schemas.microsoft.com/office/drawing/2014/main" id="{297500AB-041A-BD4E-A7FF-76189CE08C54}"/>
              </a:ext>
            </a:extLst>
          </p:cNvPr>
          <p:cNvSpPr/>
          <p:nvPr/>
        </p:nvSpPr>
        <p:spPr>
          <a:xfrm>
            <a:off x="895982" y="1697296"/>
            <a:ext cx="484632" cy="2350403"/>
          </a:xfrm>
          <a:prstGeom prst="downArrow">
            <a:avLst/>
          </a:prstGeom>
          <a:solidFill>
            <a:schemeClr val="bg2">
              <a:lumMod val="25000"/>
              <a:alpha val="70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6" name="Flecha arriba 5">
            <a:extLst>
              <a:ext uri="{FF2B5EF4-FFF2-40B4-BE49-F238E27FC236}">
                <a16:creationId xmlns:a16="http://schemas.microsoft.com/office/drawing/2014/main" id="{0CBCC3B9-39D4-1A46-88DA-6251CAA09786}"/>
              </a:ext>
            </a:extLst>
          </p:cNvPr>
          <p:cNvSpPr/>
          <p:nvPr/>
        </p:nvSpPr>
        <p:spPr>
          <a:xfrm>
            <a:off x="7301887" y="2345369"/>
            <a:ext cx="332509" cy="1060748"/>
          </a:xfrm>
          <a:prstGeom prst="upArrow">
            <a:avLst/>
          </a:prstGeom>
          <a:solidFill>
            <a:schemeClr val="tx1">
              <a:lumMod val="95000"/>
              <a:lumOff val="5000"/>
              <a:alpha val="49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9" name="CuadroTexto 8">
            <a:extLst>
              <a:ext uri="{FF2B5EF4-FFF2-40B4-BE49-F238E27FC236}">
                <a16:creationId xmlns:a16="http://schemas.microsoft.com/office/drawing/2014/main" id="{0FDD2E09-A4A0-F547-9ACC-01B980D476C2}"/>
              </a:ext>
            </a:extLst>
          </p:cNvPr>
          <p:cNvSpPr txBox="1"/>
          <p:nvPr/>
        </p:nvSpPr>
        <p:spPr>
          <a:xfrm>
            <a:off x="917712" y="5698371"/>
            <a:ext cx="7369712" cy="553998"/>
          </a:xfrm>
          <a:prstGeom prst="rect">
            <a:avLst/>
          </a:prstGeom>
          <a:noFill/>
        </p:spPr>
        <p:txBody>
          <a:bodyPr wrap="square" rtlCol="0">
            <a:spAutoFit/>
          </a:bodyPr>
          <a:lstStyle/>
          <a:p>
            <a:r>
              <a:rPr lang="es-CO" sz="1000" b="1" i="1" dirty="0">
                <a:solidFill>
                  <a:schemeClr val="bg2">
                    <a:lumMod val="50000"/>
                  </a:schemeClr>
                </a:solidFill>
                <a:latin typeface="+mj-lt"/>
                <a:cs typeface="Helvetica"/>
              </a:rPr>
              <a:t>Singer P. Reimtan B, A. et al. Clin nut. 2019;  38: 48-39</a:t>
            </a:r>
            <a:endParaRPr lang="es-CO" sz="1000" b="1" i="1" dirty="0">
              <a:solidFill>
                <a:schemeClr val="bg2">
                  <a:lumMod val="50000"/>
                </a:schemeClr>
              </a:solidFill>
              <a:latin typeface="+mj-lt"/>
            </a:endParaRPr>
          </a:p>
          <a:p>
            <a:r>
              <a:rPr lang="es-CO" sz="1000" b="1" i="1" dirty="0">
                <a:solidFill>
                  <a:schemeClr val="bg2">
                    <a:lumMod val="50000"/>
                  </a:schemeClr>
                </a:solidFill>
                <a:latin typeface="+mj-lt"/>
              </a:rPr>
              <a:t>Calder P. B.J. Clin Pharmacology . 2013. Marzo; 75 (3): 645-662</a:t>
            </a:r>
          </a:p>
          <a:p>
            <a:r>
              <a:rPr lang="es-CO" sz="1000" b="1" i="1" dirty="0">
                <a:solidFill>
                  <a:schemeClr val="bg2">
                    <a:lumMod val="50000"/>
                  </a:schemeClr>
                </a:solidFill>
                <a:latin typeface="+mj-lt"/>
                <a:ea typeface="DengXian" panose="02010600030101010101" pitchFamily="2" charset="-122"/>
                <a:cs typeface="Arial" panose="020B0604020202020204" pitchFamily="34" charset="0"/>
              </a:rPr>
              <a:t>Ugarte U S. y col. Fundamentos de terapia nutricional en cuidados intensivos. 2017</a:t>
            </a:r>
          </a:p>
        </p:txBody>
      </p:sp>
      <p:sp>
        <p:nvSpPr>
          <p:cNvPr id="10" name="Rectángulo: esquinas redondeadas 9">
            <a:extLst>
              <a:ext uri="{FF2B5EF4-FFF2-40B4-BE49-F238E27FC236}">
                <a16:creationId xmlns:a16="http://schemas.microsoft.com/office/drawing/2014/main" id="{288D57F6-6FD6-4A2E-AC16-6857098ABC36}"/>
              </a:ext>
            </a:extLst>
          </p:cNvPr>
          <p:cNvSpPr/>
          <p:nvPr/>
        </p:nvSpPr>
        <p:spPr>
          <a:xfrm>
            <a:off x="1535807" y="1719417"/>
            <a:ext cx="4966699" cy="2159464"/>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marL="285750" indent="-285750">
              <a:buClr>
                <a:srgbClr val="43425B"/>
              </a:buClr>
              <a:buSzPct val="119000"/>
              <a:buFont typeface="Arial" panose="020B0604020202020204" pitchFamily="34" charset="0"/>
              <a:buChar char="•"/>
            </a:pPr>
            <a:r>
              <a:rPr lang="es-CO" sz="2000" dirty="0">
                <a:solidFill>
                  <a:srgbClr val="1F1A34"/>
                </a:solidFill>
                <a:latin typeface="Arial" panose="020B0604020202020204" pitchFamily="34" charset="0"/>
                <a:cs typeface="Arial" panose="020B0604020202020204" pitchFamily="34" charset="0"/>
              </a:rPr>
              <a:t>La actividad de las células T</a:t>
            </a:r>
          </a:p>
          <a:p>
            <a:pPr marL="285750" indent="-285750">
              <a:buClr>
                <a:srgbClr val="43425B"/>
              </a:buClr>
              <a:buSzPct val="119000"/>
              <a:buFont typeface="Arial" panose="020B0604020202020204" pitchFamily="34" charset="0"/>
              <a:buChar char="•"/>
            </a:pPr>
            <a:r>
              <a:rPr lang="es-CO" sz="2000" dirty="0">
                <a:solidFill>
                  <a:srgbClr val="1F1A34"/>
                </a:solidFill>
                <a:latin typeface="Arial" panose="020B0604020202020204" pitchFamily="34" charset="0"/>
                <a:cs typeface="Arial" panose="020B0604020202020204" pitchFamily="34" charset="0"/>
              </a:rPr>
              <a:t>La producción de citoquinas inflamatorias</a:t>
            </a:r>
          </a:p>
          <a:p>
            <a:pPr marL="285750" indent="-285750">
              <a:buClr>
                <a:srgbClr val="43425B"/>
              </a:buClr>
              <a:buSzPct val="119000"/>
              <a:buFont typeface="Arial" panose="020B0604020202020204" pitchFamily="34" charset="0"/>
              <a:buChar char="•"/>
            </a:pPr>
            <a:r>
              <a:rPr lang="es-CO" sz="2000" dirty="0">
                <a:solidFill>
                  <a:srgbClr val="1F1A34"/>
                </a:solidFill>
                <a:latin typeface="Arial" panose="020B0604020202020204" pitchFamily="34" charset="0"/>
                <a:cs typeface="Arial" panose="020B0604020202020204" pitchFamily="34" charset="0"/>
              </a:rPr>
              <a:t>La producción de eicosanoides  provenientes del ácido araquidónico</a:t>
            </a:r>
          </a:p>
        </p:txBody>
      </p:sp>
      <p:sp>
        <p:nvSpPr>
          <p:cNvPr id="11" name="Rectángulo: esquinas redondeadas 10">
            <a:extLst>
              <a:ext uri="{FF2B5EF4-FFF2-40B4-BE49-F238E27FC236}">
                <a16:creationId xmlns:a16="http://schemas.microsoft.com/office/drawing/2014/main" id="{0CF9634C-3806-4F5C-813F-DD1775CC2933}"/>
              </a:ext>
            </a:extLst>
          </p:cNvPr>
          <p:cNvSpPr/>
          <p:nvPr/>
        </p:nvSpPr>
        <p:spPr>
          <a:xfrm>
            <a:off x="917712" y="4430443"/>
            <a:ext cx="10292767" cy="1004341"/>
          </a:xfrm>
          <a:prstGeom prst="roundRect">
            <a:avLst/>
          </a:prstGeom>
          <a:solidFill>
            <a:schemeClr val="accent1">
              <a:lumMod val="50000"/>
            </a:schemeClr>
          </a:solidFill>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s-CO" sz="2000" b="1" kern="0" spc="100" dirty="0">
                <a:solidFill>
                  <a:schemeClr val="bg1"/>
                </a:solidFill>
                <a:latin typeface="Arial" panose="020B0604020202020204" pitchFamily="34" charset="0"/>
                <a:cs typeface="Arial" panose="020B0604020202020204" pitchFamily="34" charset="0"/>
              </a:rPr>
              <a:t>Las dosis recomendadas en personas sanas: 500 mg/d</a:t>
            </a:r>
          </a:p>
          <a:p>
            <a:pPr algn="ctr"/>
            <a:r>
              <a:rPr lang="es-CO" sz="2000" b="1" kern="0" spc="100" dirty="0">
                <a:solidFill>
                  <a:schemeClr val="bg1"/>
                </a:solidFill>
                <a:latin typeface="Arial" panose="020B0604020202020204" pitchFamily="34" charset="0"/>
                <a:cs typeface="Arial" panose="020B0604020202020204" pitchFamily="34" charset="0"/>
              </a:rPr>
              <a:t>Dosis estudiadas con resultados positivos antiinflamatorios: 2 gr/día</a:t>
            </a:r>
          </a:p>
          <a:p>
            <a:pPr algn="ctr"/>
            <a:r>
              <a:rPr lang="es-CO" sz="2000" b="1" kern="0" spc="100" dirty="0">
                <a:solidFill>
                  <a:schemeClr val="bg1"/>
                </a:solidFill>
                <a:latin typeface="Arial" panose="020B0604020202020204" pitchFamily="34" charset="0"/>
                <a:cs typeface="Arial" panose="020B0604020202020204" pitchFamily="34" charset="0"/>
              </a:rPr>
              <a:t>Relación </a:t>
            </a:r>
            <a:r>
              <a:rPr lang="es-CO" sz="2000" dirty="0">
                <a:solidFill>
                  <a:schemeClr val="bg1"/>
                </a:solidFill>
                <a:latin typeface="Arial" panose="020B0604020202020204" pitchFamily="34" charset="0"/>
                <a:cs typeface="Arial" panose="020B0604020202020204" pitchFamily="34" charset="0"/>
              </a:rPr>
              <a:t>⍵6:⍵3 = 2:1 a 4:1</a:t>
            </a:r>
            <a:endParaRPr lang="es-CO" sz="2000" b="1" kern="0" spc="1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9459546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981200" y="1988841"/>
            <a:ext cx="2602632" cy="648072"/>
          </a:xfrm>
        </p:spPr>
        <p:txBody>
          <a:bodyPr/>
          <a:lstStyle/>
          <a:p>
            <a:endParaRPr lang="es-ES" dirty="0"/>
          </a:p>
          <a:p>
            <a:endParaRPr lang="es-ES" dirty="0"/>
          </a:p>
        </p:txBody>
      </p:sp>
      <p:sp>
        <p:nvSpPr>
          <p:cNvPr id="7" name="Título 6">
            <a:extLst>
              <a:ext uri="{FF2B5EF4-FFF2-40B4-BE49-F238E27FC236}">
                <a16:creationId xmlns:a16="http://schemas.microsoft.com/office/drawing/2014/main" id="{BDE11194-854F-413C-80F9-FEDE42FFC6B8}"/>
              </a:ext>
            </a:extLst>
          </p:cNvPr>
          <p:cNvSpPr>
            <a:spLocks noGrp="1"/>
          </p:cNvSpPr>
          <p:nvPr>
            <p:ph type="title"/>
          </p:nvPr>
        </p:nvSpPr>
        <p:spPr>
          <a:xfrm>
            <a:off x="854823" y="263780"/>
            <a:ext cx="10515600" cy="948286"/>
          </a:xfrm>
        </p:spPr>
        <p:txBody>
          <a:bodyPr vert="horz" lIns="91440" tIns="45720" rIns="91440" bIns="45720" rtlCol="0" anchor="ctr">
            <a:normAutofit/>
          </a:bodyPr>
          <a:lstStyle/>
          <a:p>
            <a:pPr algn="ctr"/>
            <a:r>
              <a:rPr lang="es-ES" b="1" dirty="0" err="1">
                <a:solidFill>
                  <a:srgbClr val="1F1A34"/>
                </a:solidFill>
                <a:latin typeface="Arial" panose="020B0604020202020204" pitchFamily="34" charset="0"/>
                <a:cs typeface="Arial" panose="020B0604020202020204" pitchFamily="34" charset="0"/>
              </a:rPr>
              <a:t>Hidroximetil</a:t>
            </a:r>
            <a:r>
              <a:rPr lang="es-ES" b="1" dirty="0">
                <a:solidFill>
                  <a:srgbClr val="1F1A34"/>
                </a:solidFill>
                <a:latin typeface="Arial" panose="020B0604020202020204" pitchFamily="34" charset="0"/>
                <a:cs typeface="Arial" panose="020B0604020202020204" pitchFamily="34" charset="0"/>
              </a:rPr>
              <a:t> butirato (HMB)</a:t>
            </a:r>
            <a:endParaRPr lang="es-CO" b="1" dirty="0">
              <a:solidFill>
                <a:srgbClr val="1F1A34"/>
              </a:solidFill>
              <a:latin typeface="Arial" panose="020B0604020202020204" pitchFamily="34" charset="0"/>
              <a:cs typeface="Arial" panose="020B0604020202020204" pitchFamily="34" charset="0"/>
            </a:endParaRPr>
          </a:p>
        </p:txBody>
      </p:sp>
      <p:graphicFrame>
        <p:nvGraphicFramePr>
          <p:cNvPr id="6" name="Diagrama 5">
            <a:extLst>
              <a:ext uri="{FF2B5EF4-FFF2-40B4-BE49-F238E27FC236}">
                <a16:creationId xmlns:a16="http://schemas.microsoft.com/office/drawing/2014/main" id="{222875CA-7DB4-E34C-AC24-205FE078BF82}"/>
              </a:ext>
            </a:extLst>
          </p:cNvPr>
          <p:cNvGraphicFramePr/>
          <p:nvPr>
            <p:extLst>
              <p:ext uri="{D42A27DB-BD31-4B8C-83A1-F6EECF244321}">
                <p14:modId xmlns:p14="http://schemas.microsoft.com/office/powerpoint/2010/main" val="3341922646"/>
              </p:ext>
            </p:extLst>
          </p:nvPr>
        </p:nvGraphicFramePr>
        <p:xfrm>
          <a:off x="2606501" y="1470991"/>
          <a:ext cx="7012247" cy="35344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 name="CuadroTexto 8">
            <a:extLst>
              <a:ext uri="{FF2B5EF4-FFF2-40B4-BE49-F238E27FC236}">
                <a16:creationId xmlns:a16="http://schemas.microsoft.com/office/drawing/2014/main" id="{E0B719F0-7DE7-E34C-BA4E-363300D2336C}"/>
              </a:ext>
            </a:extLst>
          </p:cNvPr>
          <p:cNvSpPr txBox="1"/>
          <p:nvPr/>
        </p:nvSpPr>
        <p:spPr>
          <a:xfrm>
            <a:off x="949616" y="6097008"/>
            <a:ext cx="4628190" cy="246221"/>
          </a:xfrm>
          <a:prstGeom prst="rect">
            <a:avLst/>
          </a:prstGeom>
          <a:noFill/>
        </p:spPr>
        <p:txBody>
          <a:bodyPr wrap="none" rtlCol="0">
            <a:spAutoFit/>
          </a:bodyPr>
          <a:lstStyle/>
          <a:p>
            <a:pPr algn="r"/>
            <a:r>
              <a:rPr lang="en" sz="1000" b="1" i="1" dirty="0" err="1">
                <a:solidFill>
                  <a:schemeClr val="bg2">
                    <a:lumMod val="50000"/>
                  </a:schemeClr>
                </a:solidFill>
              </a:rPr>
              <a:t>Holecek</a:t>
            </a:r>
            <a:r>
              <a:rPr lang="en" sz="1000" b="1" i="1" dirty="0">
                <a:solidFill>
                  <a:schemeClr val="bg2">
                    <a:lumMod val="50000"/>
                  </a:schemeClr>
                </a:solidFill>
              </a:rPr>
              <a:t> M</a:t>
            </a:r>
            <a:r>
              <a:rPr lang="en" sz="1000" dirty="0">
                <a:solidFill>
                  <a:schemeClr val="bg2">
                    <a:lumMod val="50000"/>
                  </a:schemeClr>
                </a:solidFill>
              </a:rPr>
              <a:t>. </a:t>
            </a:r>
            <a:r>
              <a:rPr lang="en" sz="1000" b="1" i="1" dirty="0">
                <a:solidFill>
                  <a:schemeClr val="bg2">
                    <a:lumMod val="50000"/>
                  </a:schemeClr>
                </a:solidFill>
              </a:rPr>
              <a:t>Journal of Cachexia, Sarcopenia and Muscle 2017; 8: 529–541</a:t>
            </a:r>
          </a:p>
        </p:txBody>
      </p:sp>
      <p:sp>
        <p:nvSpPr>
          <p:cNvPr id="10" name="Rectángulo: esquinas redondeadas 9">
            <a:extLst>
              <a:ext uri="{FF2B5EF4-FFF2-40B4-BE49-F238E27FC236}">
                <a16:creationId xmlns:a16="http://schemas.microsoft.com/office/drawing/2014/main" id="{067370F7-DB31-4CD7-9FB8-9C19DD5B92AA}"/>
              </a:ext>
            </a:extLst>
          </p:cNvPr>
          <p:cNvSpPr/>
          <p:nvPr/>
        </p:nvSpPr>
        <p:spPr>
          <a:xfrm>
            <a:off x="949616" y="5238738"/>
            <a:ext cx="10292767" cy="543508"/>
          </a:xfrm>
          <a:prstGeom prst="roundRect">
            <a:avLst/>
          </a:prstGeom>
          <a:solidFill>
            <a:srgbClr val="9CBBFF"/>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s-MX" sz="2000" b="1" kern="0" spc="100" dirty="0">
                <a:solidFill>
                  <a:schemeClr val="tx2">
                    <a:lumMod val="50000"/>
                  </a:schemeClr>
                </a:solidFill>
                <a:latin typeface="Arial" panose="020B0604020202020204" pitchFamily="34" charset="0"/>
                <a:cs typeface="Arial" panose="020B0604020202020204" pitchFamily="34" charset="0"/>
              </a:rPr>
              <a:t>Dosis estudiadas con resultados positivos : 3 gr/día</a:t>
            </a:r>
          </a:p>
        </p:txBody>
      </p:sp>
    </p:spTree>
    <p:extLst>
      <p:ext uri="{BB962C8B-B14F-4D97-AF65-F5344CB8AC3E}">
        <p14:creationId xmlns:p14="http://schemas.microsoft.com/office/powerpoint/2010/main" val="279559898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ítulo 1"/>
          <p:cNvSpPr>
            <a:spLocks noGrp="1"/>
          </p:cNvSpPr>
          <p:nvPr>
            <p:ph type="title"/>
          </p:nvPr>
        </p:nvSpPr>
        <p:spPr>
          <a:xfrm>
            <a:off x="2110114" y="565460"/>
            <a:ext cx="7696953" cy="633844"/>
          </a:xfrm>
        </p:spPr>
        <p:txBody>
          <a:bodyPr>
            <a:normAutofit/>
          </a:bodyPr>
          <a:lstStyle/>
          <a:p>
            <a:pPr algn="ctr"/>
            <a:r>
              <a:rPr lang="es-ES" b="1" dirty="0">
                <a:solidFill>
                  <a:srgbClr val="1F1A34"/>
                </a:solidFill>
                <a:latin typeface="Arial" panose="020B0604020202020204" pitchFamily="34" charset="0"/>
                <a:cs typeface="Arial" panose="020B0604020202020204" pitchFamily="34" charset="0"/>
              </a:rPr>
              <a:t>Conclusiones</a:t>
            </a:r>
          </a:p>
        </p:txBody>
      </p:sp>
      <p:sp>
        <p:nvSpPr>
          <p:cNvPr id="2" name="CuadroTexto 1"/>
          <p:cNvSpPr txBox="1"/>
          <p:nvPr/>
        </p:nvSpPr>
        <p:spPr>
          <a:xfrm>
            <a:off x="1089652" y="1625626"/>
            <a:ext cx="9737879" cy="4093428"/>
          </a:xfrm>
          <a:prstGeom prst="rect">
            <a:avLst/>
          </a:prstGeom>
          <a:noFill/>
        </p:spPr>
        <p:txBody>
          <a:bodyPr wrap="square" rtlCol="0">
            <a:spAutoFit/>
          </a:bodyPr>
          <a:lstStyle/>
          <a:p>
            <a:pPr marL="457200" indent="-457200">
              <a:buClr>
                <a:srgbClr val="43425B"/>
              </a:buClr>
              <a:buSzPct val="99000"/>
              <a:buFont typeface="+mj-lt"/>
              <a:buAutoNum type="arabicPeriod"/>
            </a:pPr>
            <a:r>
              <a:rPr lang="es-CO" sz="2000" dirty="0">
                <a:latin typeface="Arial" panose="020B0604020202020204" pitchFamily="34" charset="0"/>
                <a:cs typeface="Arial" panose="020B0604020202020204" pitchFamily="34" charset="0"/>
              </a:rPr>
              <a:t>Cada paciente tiene un requerimiento de nutrientes dependiendo de sus condiciones (edad, género y estado de salud).</a:t>
            </a:r>
          </a:p>
          <a:p>
            <a:pPr marL="457200" indent="-457200">
              <a:buClr>
                <a:srgbClr val="43425B"/>
              </a:buClr>
              <a:buSzPct val="99000"/>
              <a:buFont typeface="+mj-lt"/>
              <a:buAutoNum type="arabicPeriod"/>
            </a:pPr>
            <a:endParaRPr lang="es-CO" sz="2000" dirty="0">
              <a:latin typeface="Arial" panose="020B0604020202020204" pitchFamily="34" charset="0"/>
              <a:cs typeface="Arial" panose="020B0604020202020204" pitchFamily="34" charset="0"/>
            </a:endParaRPr>
          </a:p>
          <a:p>
            <a:pPr marL="457200" indent="-457200">
              <a:buClr>
                <a:srgbClr val="43425B"/>
              </a:buClr>
              <a:buSzPct val="99000"/>
              <a:buFont typeface="+mj-lt"/>
              <a:buAutoNum type="arabicPeriod"/>
            </a:pPr>
            <a:r>
              <a:rPr lang="es-MX" sz="2000" dirty="0">
                <a:latin typeface="Arial" panose="020B0604020202020204" pitchFamily="34" charset="0"/>
                <a:cs typeface="Arial" panose="020B0604020202020204" pitchFamily="34" charset="0"/>
              </a:rPr>
              <a:t>Los cambios metabólicos durante los procesos de enfermedad condicionan los requerimientos, lo que implica reevaluarlos periódicamente.</a:t>
            </a:r>
          </a:p>
          <a:p>
            <a:pPr marL="457200" indent="-457200">
              <a:buClr>
                <a:srgbClr val="43425B"/>
              </a:buClr>
              <a:buSzPct val="99000"/>
              <a:buFont typeface="+mj-lt"/>
              <a:buAutoNum type="arabicPeriod"/>
            </a:pPr>
            <a:endParaRPr lang="es-MX" sz="2000" dirty="0">
              <a:latin typeface="Arial" panose="020B0604020202020204" pitchFamily="34" charset="0"/>
              <a:cs typeface="Arial" panose="020B0604020202020204" pitchFamily="34" charset="0"/>
            </a:endParaRPr>
          </a:p>
          <a:p>
            <a:pPr marL="457200" indent="-457200">
              <a:buClr>
                <a:srgbClr val="43425B"/>
              </a:buClr>
              <a:buSzPct val="99000"/>
              <a:buFont typeface="+mj-lt"/>
              <a:buAutoNum type="arabicPeriod"/>
            </a:pPr>
            <a:r>
              <a:rPr lang="es-MX" sz="2000" dirty="0">
                <a:latin typeface="Arial" panose="020B0604020202020204" pitchFamily="34" charset="0"/>
                <a:cs typeface="Arial" panose="020B0604020202020204" pitchFamily="34" charset="0"/>
              </a:rPr>
              <a:t>La calorimetría indirecta es el Gold Estándar para determinar requerimientos calóricos, en su ausencia la ecuación predictiva o la fórmula simplificada se convierten en una manera de determinar éstos requerimientos.</a:t>
            </a:r>
          </a:p>
          <a:p>
            <a:pPr marL="457200" indent="-457200">
              <a:buClr>
                <a:srgbClr val="43425B"/>
              </a:buClr>
              <a:buSzPct val="99000"/>
              <a:buFont typeface="+mj-lt"/>
              <a:buAutoNum type="arabicPeriod"/>
            </a:pPr>
            <a:endParaRPr lang="es-MX" sz="2000" dirty="0">
              <a:latin typeface="Arial" panose="020B0604020202020204" pitchFamily="34" charset="0"/>
              <a:cs typeface="Arial" panose="020B0604020202020204" pitchFamily="34" charset="0"/>
            </a:endParaRPr>
          </a:p>
          <a:p>
            <a:pPr marL="457200" indent="-457200">
              <a:buClr>
                <a:srgbClr val="43425B"/>
              </a:buClr>
              <a:buSzPct val="99000"/>
              <a:buFont typeface="+mj-lt"/>
              <a:buAutoNum type="arabicPeriod"/>
            </a:pPr>
            <a:r>
              <a:rPr lang="es-MX" sz="2000" dirty="0">
                <a:latin typeface="Arial" panose="020B0604020202020204" pitchFamily="34" charset="0"/>
                <a:cs typeface="Arial" panose="020B0604020202020204" pitchFamily="34" charset="0"/>
              </a:rPr>
              <a:t>Existen condiciones clínicas especiales donde se hace necesario la utilización de micronutrientes o de nutrientes condicionalmente esenciales que permitan  resultados clínicos positivos.</a:t>
            </a:r>
            <a:endParaRPr lang="es-CO" dirty="0"/>
          </a:p>
        </p:txBody>
      </p:sp>
    </p:spTree>
    <p:extLst>
      <p:ext uri="{BB962C8B-B14F-4D97-AF65-F5344CB8AC3E}">
        <p14:creationId xmlns:p14="http://schemas.microsoft.com/office/powerpoint/2010/main" val="1075070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1 Título">
            <a:extLst>
              <a:ext uri="{FF2B5EF4-FFF2-40B4-BE49-F238E27FC236}">
                <a16:creationId xmlns:a16="http://schemas.microsoft.com/office/drawing/2014/main" id="{760EF67A-695F-439C-A669-C3958FA6DADD}"/>
              </a:ext>
            </a:extLst>
          </p:cNvPr>
          <p:cNvSpPr>
            <a:spLocks noGrp="1"/>
          </p:cNvSpPr>
          <p:nvPr>
            <p:ph type="title"/>
          </p:nvPr>
        </p:nvSpPr>
        <p:spPr>
          <a:xfrm>
            <a:off x="838200" y="365125"/>
            <a:ext cx="9853246" cy="777875"/>
          </a:xfrm>
        </p:spPr>
        <p:txBody>
          <a:bodyPr/>
          <a:lstStyle/>
          <a:p>
            <a:pPr algn="ctr"/>
            <a:r>
              <a:rPr lang="es-MX" altLang="es-CO" b="1" dirty="0">
                <a:solidFill>
                  <a:srgbClr val="1F1A34"/>
                </a:solidFill>
                <a:latin typeface="+mn-lt"/>
              </a:rPr>
              <a:t>   </a:t>
            </a:r>
            <a:r>
              <a:rPr lang="es-MX" altLang="es-CO" b="1" dirty="0">
                <a:solidFill>
                  <a:srgbClr val="1F1A34"/>
                </a:solidFill>
                <a:latin typeface="Arial" pitchFamily="34" charset="0"/>
                <a:cs typeface="Arial" pitchFamily="34" charset="0"/>
              </a:rPr>
              <a:t>Necesidades energéticas</a:t>
            </a:r>
            <a:endParaRPr lang="es-ES" altLang="es-CO" b="1" dirty="0">
              <a:solidFill>
                <a:srgbClr val="1F1A34"/>
              </a:solidFill>
              <a:latin typeface="Arial" pitchFamily="34" charset="0"/>
              <a:cs typeface="Arial" pitchFamily="34" charset="0"/>
            </a:endParaRPr>
          </a:p>
        </p:txBody>
      </p:sp>
      <p:cxnSp>
        <p:nvCxnSpPr>
          <p:cNvPr id="5" name="4 Conector recto de flecha">
            <a:extLst>
              <a:ext uri="{FF2B5EF4-FFF2-40B4-BE49-F238E27FC236}">
                <a16:creationId xmlns:a16="http://schemas.microsoft.com/office/drawing/2014/main" id="{E8C61DCE-857D-4358-B6FD-9A7AC071EB97}"/>
              </a:ext>
            </a:extLst>
          </p:cNvPr>
          <p:cNvCxnSpPr>
            <a:cxnSpLocks/>
          </p:cNvCxnSpPr>
          <p:nvPr/>
        </p:nvCxnSpPr>
        <p:spPr>
          <a:xfrm flipH="1">
            <a:off x="3526192" y="1067186"/>
            <a:ext cx="1283936" cy="1143001"/>
          </a:xfrm>
          <a:prstGeom prst="straightConnector1">
            <a:avLst/>
          </a:prstGeom>
          <a:ln>
            <a:solidFill>
              <a:srgbClr val="43425B"/>
            </a:solidFill>
            <a:tailEnd type="arrow"/>
          </a:ln>
        </p:spPr>
        <p:style>
          <a:lnRef idx="1">
            <a:schemeClr val="accent1"/>
          </a:lnRef>
          <a:fillRef idx="0">
            <a:schemeClr val="accent1"/>
          </a:fillRef>
          <a:effectRef idx="0">
            <a:schemeClr val="accent1"/>
          </a:effectRef>
          <a:fontRef idx="minor">
            <a:schemeClr val="tx1"/>
          </a:fontRef>
        </p:style>
      </p:cxnSp>
      <p:cxnSp>
        <p:nvCxnSpPr>
          <p:cNvPr id="7" name="6 Conector recto de flecha">
            <a:extLst>
              <a:ext uri="{FF2B5EF4-FFF2-40B4-BE49-F238E27FC236}">
                <a16:creationId xmlns:a16="http://schemas.microsoft.com/office/drawing/2014/main" id="{9EBE1CF6-6310-4CAE-BA76-4AD2A145974C}"/>
              </a:ext>
            </a:extLst>
          </p:cNvPr>
          <p:cNvCxnSpPr>
            <a:cxnSpLocks/>
          </p:cNvCxnSpPr>
          <p:nvPr/>
        </p:nvCxnSpPr>
        <p:spPr>
          <a:xfrm>
            <a:off x="6953251" y="1067187"/>
            <a:ext cx="1248275" cy="1142999"/>
          </a:xfrm>
          <a:prstGeom prst="straightConnector1">
            <a:avLst/>
          </a:prstGeom>
          <a:ln>
            <a:solidFill>
              <a:srgbClr val="43425B"/>
            </a:solidFill>
            <a:headEnd type="none" w="lg" len="med"/>
            <a:tailEnd type="triangle" w="lg" len="med"/>
          </a:ln>
        </p:spPr>
        <p:style>
          <a:lnRef idx="1">
            <a:schemeClr val="accent1"/>
          </a:lnRef>
          <a:fillRef idx="0">
            <a:schemeClr val="accent1"/>
          </a:fillRef>
          <a:effectRef idx="0">
            <a:schemeClr val="accent1"/>
          </a:effectRef>
          <a:fontRef idx="minor">
            <a:schemeClr val="tx1"/>
          </a:fontRef>
        </p:style>
      </p:cxnSp>
      <p:sp>
        <p:nvSpPr>
          <p:cNvPr id="8" name="7 Rectángulo">
            <a:extLst>
              <a:ext uri="{FF2B5EF4-FFF2-40B4-BE49-F238E27FC236}">
                <a16:creationId xmlns:a16="http://schemas.microsoft.com/office/drawing/2014/main" id="{77CB8D87-9A1A-4647-9263-B9B296FE89EB}"/>
              </a:ext>
            </a:extLst>
          </p:cNvPr>
          <p:cNvSpPr/>
          <p:nvPr/>
        </p:nvSpPr>
        <p:spPr>
          <a:xfrm>
            <a:off x="1885071" y="2286000"/>
            <a:ext cx="3282242" cy="928687"/>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r>
              <a:rPr lang="es-MX" altLang="es-CO" sz="2000" b="1" dirty="0">
                <a:solidFill>
                  <a:schemeClr val="bg1"/>
                </a:solidFill>
                <a:cs typeface="Arial" pitchFamily="34" charset="0"/>
              </a:rPr>
              <a:t>Condiciones </a:t>
            </a:r>
          </a:p>
          <a:p>
            <a:pPr algn="ctr" eaLnBrk="1" hangingPunct="1"/>
            <a:r>
              <a:rPr lang="es-MX" altLang="es-CO" sz="2000" b="1" dirty="0">
                <a:solidFill>
                  <a:schemeClr val="bg1"/>
                </a:solidFill>
                <a:cs typeface="Arial" pitchFamily="34" charset="0"/>
              </a:rPr>
              <a:t>clínicas</a:t>
            </a:r>
            <a:endParaRPr lang="es-ES" altLang="es-CO" sz="2000" b="1" dirty="0">
              <a:solidFill>
                <a:schemeClr val="bg1"/>
              </a:solidFill>
              <a:cs typeface="Arial" pitchFamily="34" charset="0"/>
            </a:endParaRPr>
          </a:p>
        </p:txBody>
      </p:sp>
      <p:sp>
        <p:nvSpPr>
          <p:cNvPr id="9" name="8 Rectángulo">
            <a:extLst>
              <a:ext uri="{FF2B5EF4-FFF2-40B4-BE49-F238E27FC236}">
                <a16:creationId xmlns:a16="http://schemas.microsoft.com/office/drawing/2014/main" id="{D60A4C22-557B-430D-8DC6-D2218930FF17}"/>
              </a:ext>
            </a:extLst>
          </p:cNvPr>
          <p:cNvSpPr/>
          <p:nvPr/>
        </p:nvSpPr>
        <p:spPr>
          <a:xfrm>
            <a:off x="6524624" y="2285999"/>
            <a:ext cx="3353803" cy="928688"/>
          </a:xfrm>
          <a:prstGeom prst="rect">
            <a:avLst/>
          </a:prstGeom>
          <a:solidFill>
            <a:schemeClr val="accent5">
              <a:lumMod val="50000"/>
            </a:schemeClr>
          </a:solidFill>
          <a:ln w="19050" cmpd="dbl">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r>
              <a:rPr lang="es-MX" altLang="es-CO" sz="2000" b="1" dirty="0">
                <a:solidFill>
                  <a:schemeClr val="bg1"/>
                </a:solidFill>
                <a:cs typeface="Arial" pitchFamily="34" charset="0"/>
              </a:rPr>
              <a:t>Factores</a:t>
            </a:r>
            <a:endParaRPr lang="es-ES_tradnl" altLang="es-CO" sz="2000" dirty="0">
              <a:solidFill>
                <a:schemeClr val="bg1"/>
              </a:solidFill>
              <a:cs typeface="Arial" pitchFamily="34" charset="0"/>
            </a:endParaRPr>
          </a:p>
        </p:txBody>
      </p:sp>
      <p:sp>
        <p:nvSpPr>
          <p:cNvPr id="18442" name="12 CuadroTexto">
            <a:extLst>
              <a:ext uri="{FF2B5EF4-FFF2-40B4-BE49-F238E27FC236}">
                <a16:creationId xmlns:a16="http://schemas.microsoft.com/office/drawing/2014/main" id="{BB87F7BB-D065-49FE-B08D-9BA8966162C7}"/>
              </a:ext>
            </a:extLst>
          </p:cNvPr>
          <p:cNvSpPr txBox="1">
            <a:spLocks noChangeArrowheads="1"/>
          </p:cNvSpPr>
          <p:nvPr/>
        </p:nvSpPr>
        <p:spPr bwMode="auto">
          <a:xfrm>
            <a:off x="1932132" y="3290499"/>
            <a:ext cx="3581430" cy="2677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342900" indent="-342900" eaLnBrk="1" hangingPunct="1">
              <a:buFont typeface="Arial" panose="020B0604020202020204" pitchFamily="34" charset="0"/>
              <a:buChar char="•"/>
            </a:pPr>
            <a:r>
              <a:rPr lang="es-MX" altLang="es-CO" dirty="0">
                <a:solidFill>
                  <a:srgbClr val="1F1A34"/>
                </a:solidFill>
                <a:cs typeface="Arial" pitchFamily="34" charset="0"/>
              </a:rPr>
              <a:t>Edad</a:t>
            </a:r>
          </a:p>
          <a:p>
            <a:pPr marL="342900" indent="-342900" eaLnBrk="1" hangingPunct="1">
              <a:buFont typeface="Arial" panose="020B0604020202020204" pitchFamily="34" charset="0"/>
              <a:buChar char="•"/>
            </a:pPr>
            <a:r>
              <a:rPr lang="es-MX" altLang="es-CO" dirty="0">
                <a:solidFill>
                  <a:srgbClr val="1F1A34"/>
                </a:solidFill>
                <a:cs typeface="Arial" pitchFamily="34" charset="0"/>
              </a:rPr>
              <a:t>Género</a:t>
            </a:r>
          </a:p>
          <a:p>
            <a:pPr marL="342900" indent="-342900" eaLnBrk="1" hangingPunct="1">
              <a:buFont typeface="Arial" panose="020B0604020202020204" pitchFamily="34" charset="0"/>
              <a:buChar char="•"/>
            </a:pPr>
            <a:r>
              <a:rPr lang="es-MX" altLang="es-CO" dirty="0">
                <a:solidFill>
                  <a:srgbClr val="1F1A34"/>
                </a:solidFill>
                <a:cs typeface="Arial" pitchFamily="34" charset="0"/>
              </a:rPr>
              <a:t>Peso </a:t>
            </a:r>
          </a:p>
          <a:p>
            <a:pPr marL="342900" indent="-342900" eaLnBrk="1" hangingPunct="1">
              <a:buFont typeface="Arial" panose="020B0604020202020204" pitchFamily="34" charset="0"/>
              <a:buChar char="•"/>
            </a:pPr>
            <a:r>
              <a:rPr lang="es-MX" altLang="es-CO" dirty="0">
                <a:solidFill>
                  <a:srgbClr val="1F1A34"/>
                </a:solidFill>
                <a:cs typeface="Arial" pitchFamily="34" charset="0"/>
              </a:rPr>
              <a:t>Estatura</a:t>
            </a:r>
          </a:p>
          <a:p>
            <a:pPr marL="342900" indent="-342900" eaLnBrk="1" hangingPunct="1">
              <a:buFont typeface="Arial" panose="020B0604020202020204" pitchFamily="34" charset="0"/>
              <a:buChar char="•"/>
            </a:pPr>
            <a:r>
              <a:rPr lang="es-MX" altLang="es-CO" dirty="0">
                <a:solidFill>
                  <a:srgbClr val="1F1A34"/>
                </a:solidFill>
                <a:cs typeface="Arial" pitchFamily="34" charset="0"/>
              </a:rPr>
              <a:t>Actividad Física</a:t>
            </a:r>
          </a:p>
          <a:p>
            <a:pPr marL="342900" indent="-342900" eaLnBrk="1" hangingPunct="1">
              <a:buFont typeface="Arial" panose="020B0604020202020204" pitchFamily="34" charset="0"/>
              <a:buChar char="•"/>
            </a:pPr>
            <a:r>
              <a:rPr lang="es-MX" altLang="es-CO" dirty="0">
                <a:solidFill>
                  <a:srgbClr val="1F1A34"/>
                </a:solidFill>
                <a:cs typeface="Arial" pitchFamily="34" charset="0"/>
              </a:rPr>
              <a:t>Composición Corporal</a:t>
            </a:r>
          </a:p>
          <a:p>
            <a:pPr marL="342900" indent="-342900" eaLnBrk="1" hangingPunct="1">
              <a:buFont typeface="Arial" panose="020B0604020202020204" pitchFamily="34" charset="0"/>
              <a:buChar char="•"/>
            </a:pPr>
            <a:endParaRPr lang="es-ES" altLang="es-CO" dirty="0">
              <a:solidFill>
                <a:srgbClr val="1F1A34"/>
              </a:solidFill>
              <a:latin typeface="+mj-lt"/>
              <a:cs typeface="Arial" panose="020B0604020202020204" pitchFamily="34" charset="0"/>
            </a:endParaRPr>
          </a:p>
        </p:txBody>
      </p:sp>
      <p:sp>
        <p:nvSpPr>
          <p:cNvPr id="18443" name="13 CuadroTexto">
            <a:extLst>
              <a:ext uri="{FF2B5EF4-FFF2-40B4-BE49-F238E27FC236}">
                <a16:creationId xmlns:a16="http://schemas.microsoft.com/office/drawing/2014/main" id="{FFC40A25-A8FF-42FA-B868-C32CFECD875C}"/>
              </a:ext>
            </a:extLst>
          </p:cNvPr>
          <p:cNvSpPr txBox="1">
            <a:spLocks noChangeArrowheads="1"/>
          </p:cNvSpPr>
          <p:nvPr/>
        </p:nvSpPr>
        <p:spPr bwMode="auto">
          <a:xfrm>
            <a:off x="6524625" y="3428998"/>
            <a:ext cx="3700052"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342900" indent="-342900" eaLnBrk="1" hangingPunct="1">
              <a:buFont typeface="Arial" panose="020B0604020202020204" pitchFamily="34" charset="0"/>
              <a:buChar char="•"/>
            </a:pPr>
            <a:r>
              <a:rPr lang="es-MX" altLang="es-CO" dirty="0">
                <a:solidFill>
                  <a:srgbClr val="1F1A34"/>
                </a:solidFill>
                <a:cs typeface="Arial" pitchFamily="34" charset="0"/>
              </a:rPr>
              <a:t>Salud</a:t>
            </a:r>
          </a:p>
          <a:p>
            <a:pPr marL="342900" indent="-342900" eaLnBrk="1" hangingPunct="1">
              <a:buFont typeface="Arial" panose="020B0604020202020204" pitchFamily="34" charset="0"/>
              <a:buChar char="•"/>
            </a:pPr>
            <a:r>
              <a:rPr lang="es-MX" altLang="es-CO" dirty="0">
                <a:solidFill>
                  <a:srgbClr val="1F1A34"/>
                </a:solidFill>
                <a:cs typeface="Arial" pitchFamily="34" charset="0"/>
              </a:rPr>
              <a:t>Enfermedad</a:t>
            </a:r>
          </a:p>
          <a:p>
            <a:pPr marL="342900" indent="-342900" eaLnBrk="1" hangingPunct="1">
              <a:buFont typeface="Arial" panose="020B0604020202020204" pitchFamily="34" charset="0"/>
              <a:buChar char="•"/>
            </a:pPr>
            <a:r>
              <a:rPr lang="es-MX" altLang="es-CO" dirty="0">
                <a:solidFill>
                  <a:srgbClr val="1F1A34"/>
                </a:solidFill>
                <a:cs typeface="Arial" pitchFamily="34" charset="0"/>
              </a:rPr>
              <a:t>Situaciones Especiales</a:t>
            </a:r>
          </a:p>
        </p:txBody>
      </p:sp>
      <p:sp>
        <p:nvSpPr>
          <p:cNvPr id="6" name="Rectángulo 5">
            <a:extLst>
              <a:ext uri="{FF2B5EF4-FFF2-40B4-BE49-F238E27FC236}">
                <a16:creationId xmlns:a16="http://schemas.microsoft.com/office/drawing/2014/main" id="{DD0877D0-D47E-42BF-AFEF-FBCE0CA28D8B}"/>
              </a:ext>
            </a:extLst>
          </p:cNvPr>
          <p:cNvSpPr/>
          <p:nvPr/>
        </p:nvSpPr>
        <p:spPr>
          <a:xfrm>
            <a:off x="1885071" y="6169214"/>
            <a:ext cx="4536819" cy="400110"/>
          </a:xfrm>
          <a:prstGeom prst="rect">
            <a:avLst/>
          </a:prstGeom>
        </p:spPr>
        <p:txBody>
          <a:bodyPr wrap="none">
            <a:spAutoFit/>
          </a:bodyPr>
          <a:lstStyle/>
          <a:p>
            <a:r>
              <a:rPr lang="es-CO" sz="1000" b="1" i="1" dirty="0">
                <a:solidFill>
                  <a:schemeClr val="bg2">
                    <a:lumMod val="50000"/>
                  </a:schemeClr>
                </a:solidFill>
              </a:rPr>
              <a:t>Maham L.K. et al. Krause Dietoterapia.13 ed. España:Elsevier Inc; 2013. </a:t>
            </a:r>
          </a:p>
          <a:p>
            <a:endParaRPr lang="es-ES" altLang="es-CO" sz="1000" i="1" dirty="0">
              <a:solidFill>
                <a:schemeClr val="bg2">
                  <a:lumMod val="50000"/>
                </a:schemeClr>
              </a:solidFill>
              <a:cs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1 Título">
            <a:extLst>
              <a:ext uri="{FF2B5EF4-FFF2-40B4-BE49-F238E27FC236}">
                <a16:creationId xmlns:a16="http://schemas.microsoft.com/office/drawing/2014/main" id="{E7E47CA5-ACB8-4196-B545-353F2CAE7ED8}"/>
              </a:ext>
            </a:extLst>
          </p:cNvPr>
          <p:cNvSpPr>
            <a:spLocks noGrp="1"/>
          </p:cNvSpPr>
          <p:nvPr>
            <p:ph type="title"/>
          </p:nvPr>
        </p:nvSpPr>
        <p:spPr>
          <a:xfrm>
            <a:off x="838200" y="381813"/>
            <a:ext cx="10515600" cy="701647"/>
          </a:xfrm>
        </p:spPr>
        <p:txBody>
          <a:bodyPr>
            <a:normAutofit/>
          </a:bodyPr>
          <a:lstStyle/>
          <a:p>
            <a:pPr algn="ctr"/>
            <a:r>
              <a:rPr lang="es-MX" altLang="es-CO" b="1" dirty="0">
                <a:solidFill>
                  <a:srgbClr val="1F1A34"/>
                </a:solidFill>
                <a:latin typeface="Arial" pitchFamily="34" charset="0"/>
                <a:cs typeface="Arial" pitchFamily="34" charset="0"/>
              </a:rPr>
              <a:t>Gasto metabólico</a:t>
            </a:r>
            <a:endParaRPr lang="es-ES" altLang="es-CO" b="1" dirty="0">
              <a:solidFill>
                <a:srgbClr val="1F1A34"/>
              </a:solidFill>
              <a:latin typeface="Arial" pitchFamily="34" charset="0"/>
              <a:cs typeface="Arial" pitchFamily="34" charset="0"/>
            </a:endParaRPr>
          </a:p>
        </p:txBody>
      </p:sp>
      <p:graphicFrame>
        <p:nvGraphicFramePr>
          <p:cNvPr id="4" name="3 Marcador de contenido">
            <a:extLst>
              <a:ext uri="{FF2B5EF4-FFF2-40B4-BE49-F238E27FC236}">
                <a16:creationId xmlns:a16="http://schemas.microsoft.com/office/drawing/2014/main" id="{A202924E-083F-42D2-83B8-841786ED81E9}"/>
              </a:ext>
            </a:extLst>
          </p:cNvPr>
          <p:cNvGraphicFramePr>
            <a:graphicFrameLocks noGrp="1"/>
          </p:cNvGraphicFramePr>
          <p:nvPr>
            <p:ph sz="quarter" idx="1"/>
            <p:extLst>
              <p:ext uri="{D42A27DB-BD31-4B8C-83A1-F6EECF244321}">
                <p14:modId xmlns:p14="http://schemas.microsoft.com/office/powerpoint/2010/main" val="2108637849"/>
              </p:ext>
            </p:extLst>
          </p:nvPr>
        </p:nvGraphicFramePr>
        <p:xfrm>
          <a:off x="838200" y="1524796"/>
          <a:ext cx="10515600" cy="371630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0484" name="4 CuadroTexto">
            <a:extLst>
              <a:ext uri="{FF2B5EF4-FFF2-40B4-BE49-F238E27FC236}">
                <a16:creationId xmlns:a16="http://schemas.microsoft.com/office/drawing/2014/main" id="{5AD7111B-D5A6-4B3B-81E6-A323A9A41A39}"/>
              </a:ext>
            </a:extLst>
          </p:cNvPr>
          <p:cNvSpPr txBox="1">
            <a:spLocks noChangeArrowheads="1"/>
          </p:cNvSpPr>
          <p:nvPr/>
        </p:nvSpPr>
        <p:spPr bwMode="auto">
          <a:xfrm>
            <a:off x="2365602" y="5497496"/>
            <a:ext cx="80486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s-MX" altLang="es-CO" sz="1800" b="1" dirty="0">
                <a:solidFill>
                  <a:schemeClr val="tx2"/>
                </a:solidFill>
                <a:cs typeface="Arial" panose="020B0604020202020204" pitchFamily="34" charset="0"/>
              </a:rPr>
              <a:t>METABOLISMO BASAL = TAMAÑO DE LA MASA CELULAR CORPORAL</a:t>
            </a:r>
            <a:endParaRPr lang="es-ES" altLang="es-CO" sz="1800" b="1" dirty="0">
              <a:solidFill>
                <a:schemeClr val="tx2"/>
              </a:solidFill>
              <a:cs typeface="Arial" panose="020B0604020202020204" pitchFamily="34" charset="0"/>
            </a:endParaRPr>
          </a:p>
        </p:txBody>
      </p:sp>
      <p:sp>
        <p:nvSpPr>
          <p:cNvPr id="2" name="Rectángulo 1">
            <a:extLst>
              <a:ext uri="{FF2B5EF4-FFF2-40B4-BE49-F238E27FC236}">
                <a16:creationId xmlns:a16="http://schemas.microsoft.com/office/drawing/2014/main" id="{23ECBEBB-DF43-6D47-8421-54ACD54FAC0D}"/>
              </a:ext>
            </a:extLst>
          </p:cNvPr>
          <p:cNvSpPr/>
          <p:nvPr/>
        </p:nvSpPr>
        <p:spPr>
          <a:xfrm>
            <a:off x="838200" y="6126928"/>
            <a:ext cx="5430775" cy="246221"/>
          </a:xfrm>
          <a:prstGeom prst="rect">
            <a:avLst/>
          </a:prstGeom>
        </p:spPr>
        <p:txBody>
          <a:bodyPr wrap="square">
            <a:spAutoFit/>
          </a:bodyPr>
          <a:lstStyle/>
          <a:p>
            <a:r>
              <a:rPr lang="es-CO" sz="1000" b="1" i="1" dirty="0" err="1">
                <a:solidFill>
                  <a:schemeClr val="bg2">
                    <a:lumMod val="50000"/>
                  </a:schemeClr>
                </a:solidFill>
              </a:rPr>
              <a:t>Maham</a:t>
            </a:r>
            <a:r>
              <a:rPr lang="es-CO" sz="1000" b="1" i="1" dirty="0">
                <a:solidFill>
                  <a:schemeClr val="bg2">
                    <a:lumMod val="50000"/>
                  </a:schemeClr>
                </a:solidFill>
              </a:rPr>
              <a:t> L.K. et al. Krause Dietoterapia.13 ed. </a:t>
            </a:r>
            <a:r>
              <a:rPr lang="es-CO" sz="1000" b="1" i="1" dirty="0" err="1">
                <a:solidFill>
                  <a:schemeClr val="bg2">
                    <a:lumMod val="50000"/>
                  </a:schemeClr>
                </a:solidFill>
              </a:rPr>
              <a:t>España:Elsevier</a:t>
            </a:r>
            <a:r>
              <a:rPr lang="es-CO" sz="1000" b="1" i="1" dirty="0">
                <a:solidFill>
                  <a:schemeClr val="bg2">
                    <a:lumMod val="50000"/>
                  </a:schemeClr>
                </a:solidFill>
              </a:rPr>
              <a:t> </a:t>
            </a:r>
            <a:r>
              <a:rPr lang="es-CO" sz="1000" b="1" i="1" dirty="0" err="1">
                <a:solidFill>
                  <a:schemeClr val="bg2">
                    <a:lumMod val="50000"/>
                  </a:schemeClr>
                </a:solidFill>
              </a:rPr>
              <a:t>Inc</a:t>
            </a:r>
            <a:r>
              <a:rPr lang="es-CO" sz="1000" b="1" i="1" dirty="0">
                <a:solidFill>
                  <a:schemeClr val="bg2">
                    <a:lumMod val="50000"/>
                  </a:schemeClr>
                </a:solidFill>
              </a:rPr>
              <a:t>; 2013.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54655" y="303706"/>
            <a:ext cx="9882690" cy="836712"/>
          </a:xfrm>
        </p:spPr>
        <p:txBody>
          <a:bodyPr>
            <a:normAutofit/>
          </a:bodyPr>
          <a:lstStyle/>
          <a:p>
            <a:pPr algn="ctr"/>
            <a:r>
              <a:rPr lang="es-ES" b="1" dirty="0">
                <a:solidFill>
                  <a:srgbClr val="1F1A34"/>
                </a:solidFill>
                <a:latin typeface="Arial" pitchFamily="34" charset="0"/>
                <a:cs typeface="Arial" pitchFamily="34" charset="0"/>
              </a:rPr>
              <a:t>¿Cómo determinar requerimientos?</a:t>
            </a:r>
          </a:p>
        </p:txBody>
      </p:sp>
      <p:sp>
        <p:nvSpPr>
          <p:cNvPr id="3" name="Marcador de contenido 2"/>
          <p:cNvSpPr>
            <a:spLocks noGrp="1"/>
          </p:cNvSpPr>
          <p:nvPr>
            <p:ph idx="1"/>
          </p:nvPr>
        </p:nvSpPr>
        <p:spPr>
          <a:xfrm>
            <a:off x="2091661" y="1986737"/>
            <a:ext cx="2469706" cy="1057497"/>
          </a:xfrm>
        </p:spPr>
        <p:txBody>
          <a:bodyPr>
            <a:normAutofit/>
          </a:bodyPr>
          <a:lstStyle/>
          <a:p>
            <a:pPr marL="0" indent="0">
              <a:spcBef>
                <a:spcPts val="300"/>
              </a:spcBef>
              <a:buNone/>
            </a:pPr>
            <a:r>
              <a:rPr lang="es-ES" sz="1900" dirty="0">
                <a:solidFill>
                  <a:srgbClr val="1F1A34"/>
                </a:solidFill>
              </a:rPr>
              <a:t>     </a:t>
            </a:r>
            <a:r>
              <a:rPr lang="es-ES" sz="1900" dirty="0">
                <a:solidFill>
                  <a:srgbClr val="1F1A34"/>
                </a:solidFill>
                <a:latin typeface="Arial" pitchFamily="34" charset="0"/>
                <a:cs typeface="Arial" pitchFamily="34" charset="0"/>
              </a:rPr>
              <a:t>- Peso actual</a:t>
            </a:r>
          </a:p>
          <a:p>
            <a:pPr marL="0" indent="0">
              <a:spcBef>
                <a:spcPts val="300"/>
              </a:spcBef>
              <a:buNone/>
            </a:pPr>
            <a:r>
              <a:rPr lang="es-ES" sz="1900" dirty="0">
                <a:solidFill>
                  <a:srgbClr val="1F1A34"/>
                </a:solidFill>
                <a:latin typeface="Arial" pitchFamily="34" charset="0"/>
                <a:cs typeface="Arial" pitchFamily="34" charset="0"/>
              </a:rPr>
              <a:t>     - Peso ideal</a:t>
            </a:r>
          </a:p>
          <a:p>
            <a:pPr marL="0" indent="0">
              <a:spcBef>
                <a:spcPts val="300"/>
              </a:spcBef>
              <a:buNone/>
            </a:pPr>
            <a:r>
              <a:rPr lang="es-ES" sz="1900" dirty="0">
                <a:solidFill>
                  <a:srgbClr val="1F1A34"/>
                </a:solidFill>
                <a:latin typeface="Arial" pitchFamily="34" charset="0"/>
                <a:cs typeface="Arial" pitchFamily="34" charset="0"/>
              </a:rPr>
              <a:t>     - Peso ajustado</a:t>
            </a:r>
          </a:p>
        </p:txBody>
      </p:sp>
      <p:sp>
        <p:nvSpPr>
          <p:cNvPr id="4" name="CuadroTexto 3"/>
          <p:cNvSpPr txBox="1"/>
          <p:nvPr/>
        </p:nvSpPr>
        <p:spPr>
          <a:xfrm>
            <a:off x="1030243" y="4261282"/>
            <a:ext cx="3644619" cy="1138773"/>
          </a:xfrm>
          <a:prstGeom prst="rect">
            <a:avLst/>
          </a:prstGeom>
          <a:noFill/>
        </p:spPr>
        <p:txBody>
          <a:bodyPr wrap="square" rtlCol="0">
            <a:spAutoFit/>
          </a:bodyPr>
          <a:lstStyle/>
          <a:p>
            <a:pPr marL="177800" indent="-177800">
              <a:buFontTx/>
              <a:buChar char="-"/>
            </a:pPr>
            <a:r>
              <a:rPr lang="es-ES" sz="1700" dirty="0">
                <a:solidFill>
                  <a:srgbClr val="1F1A34"/>
                </a:solidFill>
                <a:latin typeface="Arial" pitchFamily="34" charset="0"/>
                <a:cs typeface="Arial" pitchFamily="34" charset="0"/>
              </a:rPr>
              <a:t>IMC &lt; 18	Peso actual</a:t>
            </a:r>
          </a:p>
          <a:p>
            <a:pPr marL="177800" indent="-177800">
              <a:buFontTx/>
              <a:buChar char="-"/>
            </a:pPr>
            <a:r>
              <a:rPr lang="es-ES" sz="1700" dirty="0">
                <a:solidFill>
                  <a:srgbClr val="1F1A34"/>
                </a:solidFill>
                <a:latin typeface="Arial" pitchFamily="34" charset="0"/>
                <a:cs typeface="Arial" pitchFamily="34" charset="0"/>
              </a:rPr>
              <a:t>IMC 18-25	Peso actual</a:t>
            </a:r>
          </a:p>
          <a:p>
            <a:pPr marL="177800" indent="-177800">
              <a:buFontTx/>
              <a:buChar char="-"/>
            </a:pPr>
            <a:r>
              <a:rPr lang="es-ES" sz="1700" dirty="0">
                <a:solidFill>
                  <a:srgbClr val="1F1A34"/>
                </a:solidFill>
                <a:latin typeface="Arial" pitchFamily="34" charset="0"/>
                <a:cs typeface="Arial" pitchFamily="34" charset="0"/>
              </a:rPr>
              <a:t>IMC 25.1 – 29.9	Peso Saludable</a:t>
            </a:r>
          </a:p>
          <a:p>
            <a:pPr marL="177800" indent="-177800">
              <a:buFontTx/>
              <a:buChar char="-"/>
            </a:pPr>
            <a:r>
              <a:rPr lang="es-ES" sz="1700" dirty="0">
                <a:solidFill>
                  <a:srgbClr val="1F1A34"/>
                </a:solidFill>
                <a:latin typeface="Arial" pitchFamily="34" charset="0"/>
                <a:cs typeface="Arial" pitchFamily="34" charset="0"/>
              </a:rPr>
              <a:t>IMC ≥ 30	Peso ajustado</a:t>
            </a:r>
            <a:endParaRPr lang="es-ES" dirty="0">
              <a:solidFill>
                <a:srgbClr val="1F1A34"/>
              </a:solidFill>
              <a:latin typeface="Arial" pitchFamily="34" charset="0"/>
              <a:cs typeface="Arial" pitchFamily="34" charset="0"/>
            </a:endParaRPr>
          </a:p>
        </p:txBody>
      </p:sp>
      <p:sp>
        <p:nvSpPr>
          <p:cNvPr id="5" name="CuadroTexto 4"/>
          <p:cNvSpPr txBox="1"/>
          <p:nvPr/>
        </p:nvSpPr>
        <p:spPr>
          <a:xfrm>
            <a:off x="1893883" y="1468289"/>
            <a:ext cx="2372765" cy="461665"/>
          </a:xfrm>
          <a:prstGeom prst="rect">
            <a:avLst/>
          </a:prstGeom>
          <a:noFill/>
        </p:spPr>
        <p:txBody>
          <a:bodyPr wrap="none" rtlCol="0">
            <a:spAutoFit/>
          </a:bodyPr>
          <a:lstStyle/>
          <a:p>
            <a:pPr algn="ctr"/>
            <a:r>
              <a:rPr lang="es-ES" sz="2400" b="1" dirty="0">
                <a:solidFill>
                  <a:srgbClr val="43425B"/>
                </a:solidFill>
                <a:latin typeface="Arial" panose="020B0604020202020204" pitchFamily="34" charset="0"/>
                <a:cs typeface="Arial" panose="020B0604020202020204" pitchFamily="34" charset="0"/>
              </a:rPr>
              <a:t>Peso a Utilizar </a:t>
            </a:r>
          </a:p>
        </p:txBody>
      </p:sp>
      <p:pic>
        <p:nvPicPr>
          <p:cNvPr id="8" name="Imagen 7"/>
          <p:cNvPicPr>
            <a:picLocks noChangeAspect="1"/>
          </p:cNvPicPr>
          <p:nvPr/>
        </p:nvPicPr>
        <p:blipFill>
          <a:blip r:embed="rId3">
            <a:alphaModFix amt="23000"/>
            <a:duotone>
              <a:schemeClr val="bg2">
                <a:shade val="45000"/>
                <a:satMod val="135000"/>
              </a:schemeClr>
              <a:prstClr val="white"/>
            </a:duotone>
          </a:blip>
          <a:stretch>
            <a:fillRect/>
          </a:stretch>
        </p:blipFill>
        <p:spPr>
          <a:xfrm>
            <a:off x="9575410" y="1725195"/>
            <a:ext cx="2592288" cy="4494078"/>
          </a:xfrm>
          <a:prstGeom prst="rect">
            <a:avLst/>
          </a:prstGeom>
        </p:spPr>
      </p:pic>
      <p:sp>
        <p:nvSpPr>
          <p:cNvPr id="9" name="Rectángulo 8"/>
          <p:cNvSpPr/>
          <p:nvPr/>
        </p:nvSpPr>
        <p:spPr>
          <a:xfrm>
            <a:off x="501155" y="3834391"/>
            <a:ext cx="4173707" cy="584775"/>
          </a:xfrm>
          <a:prstGeom prst="rect">
            <a:avLst/>
          </a:prstGeom>
        </p:spPr>
        <p:txBody>
          <a:bodyPr wrap="none">
            <a:spAutoFit/>
          </a:bodyPr>
          <a:lstStyle/>
          <a:p>
            <a:r>
              <a:rPr lang="es-ES" sz="1600" b="1" dirty="0">
                <a:solidFill>
                  <a:srgbClr val="43425B"/>
                </a:solidFill>
                <a:latin typeface="Arial" pitchFamily="34" charset="0"/>
                <a:cs typeface="Arial" pitchFamily="34" charset="0"/>
              </a:rPr>
              <a:t>Qué dice la literatura (</a:t>
            </a:r>
            <a:r>
              <a:rPr lang="it-IT" sz="1600" dirty="0">
                <a:solidFill>
                  <a:srgbClr val="1F1A34"/>
                </a:solidFill>
                <a:latin typeface="Arial" pitchFamily="34" charset="0"/>
                <a:cs typeface="Arial" pitchFamily="34" charset="0"/>
              </a:rPr>
              <a:t>Peso (kg) / Talla(m</a:t>
            </a:r>
            <a:r>
              <a:rPr lang="it-IT" sz="1600" baseline="30000" dirty="0">
                <a:solidFill>
                  <a:srgbClr val="1F1A34"/>
                </a:solidFill>
                <a:latin typeface="Arial" pitchFamily="34" charset="0"/>
                <a:cs typeface="Arial" pitchFamily="34" charset="0"/>
              </a:rPr>
              <a:t>2</a:t>
            </a:r>
            <a:r>
              <a:rPr lang="it-IT" sz="1600" dirty="0">
                <a:solidFill>
                  <a:srgbClr val="1F1A34"/>
                </a:solidFill>
                <a:latin typeface="Arial" pitchFamily="34" charset="0"/>
                <a:cs typeface="Arial" pitchFamily="34" charset="0"/>
              </a:rPr>
              <a:t>)</a:t>
            </a:r>
            <a:endParaRPr lang="es-CO" sz="1600" dirty="0">
              <a:solidFill>
                <a:srgbClr val="1F1A34"/>
              </a:solidFill>
              <a:latin typeface="Arial" pitchFamily="34" charset="0"/>
              <a:ea typeface="DengXian" panose="02010600030101010101" pitchFamily="2" charset="-122"/>
              <a:cs typeface="Arial" pitchFamily="34" charset="0"/>
            </a:endParaRPr>
          </a:p>
          <a:p>
            <a:endParaRPr lang="es-ES" sz="1600" b="1" dirty="0">
              <a:solidFill>
                <a:schemeClr val="tx2">
                  <a:lumMod val="50000"/>
                </a:schemeClr>
              </a:solidFill>
              <a:latin typeface="+mj-lt"/>
            </a:endParaRPr>
          </a:p>
        </p:txBody>
      </p:sp>
      <p:graphicFrame>
        <p:nvGraphicFramePr>
          <p:cNvPr id="6" name="Tabla 5">
            <a:extLst>
              <a:ext uri="{FF2B5EF4-FFF2-40B4-BE49-F238E27FC236}">
                <a16:creationId xmlns:a16="http://schemas.microsoft.com/office/drawing/2014/main" id="{9E2AE176-7B4A-449C-8A8A-C9389F0DF1FA}"/>
              </a:ext>
            </a:extLst>
          </p:cNvPr>
          <p:cNvGraphicFramePr>
            <a:graphicFrameLocks noGrp="1"/>
          </p:cNvGraphicFramePr>
          <p:nvPr>
            <p:extLst>
              <p:ext uri="{D42A27DB-BD31-4B8C-83A1-F6EECF244321}">
                <p14:modId xmlns:p14="http://schemas.microsoft.com/office/powerpoint/2010/main" val="3750221437"/>
              </p:ext>
            </p:extLst>
          </p:nvPr>
        </p:nvGraphicFramePr>
        <p:xfrm>
          <a:off x="4793876" y="1353528"/>
          <a:ext cx="6652454" cy="2031648"/>
        </p:xfrm>
        <a:graphic>
          <a:graphicData uri="http://schemas.openxmlformats.org/drawingml/2006/table">
            <a:tbl>
              <a:tblPr firstRow="1" firstCol="1" bandRow="1">
                <a:tableStyleId>{3B4B98B0-60AC-42C2-AFA5-B58CD77FA1E5}</a:tableStyleId>
              </a:tblPr>
              <a:tblGrid>
                <a:gridCol w="1378325">
                  <a:extLst>
                    <a:ext uri="{9D8B030D-6E8A-4147-A177-3AD203B41FA5}">
                      <a16:colId xmlns:a16="http://schemas.microsoft.com/office/drawing/2014/main" val="1897744049"/>
                    </a:ext>
                  </a:extLst>
                </a:gridCol>
                <a:gridCol w="5274129">
                  <a:extLst>
                    <a:ext uri="{9D8B030D-6E8A-4147-A177-3AD203B41FA5}">
                      <a16:colId xmlns:a16="http://schemas.microsoft.com/office/drawing/2014/main" val="315225763"/>
                    </a:ext>
                  </a:extLst>
                </a:gridCol>
              </a:tblGrid>
              <a:tr h="1209597">
                <a:tc>
                  <a:txBody>
                    <a:bodyPr/>
                    <a:lstStyle/>
                    <a:p>
                      <a:pPr algn="just">
                        <a:spcAft>
                          <a:spcPts val="800"/>
                        </a:spcAft>
                      </a:pPr>
                      <a:r>
                        <a:rPr lang="es-ES_tradnl" sz="1600" dirty="0">
                          <a:solidFill>
                            <a:srgbClr val="43425B"/>
                          </a:solidFill>
                          <a:effectLst/>
                          <a:latin typeface="Arial" pitchFamily="34" charset="0"/>
                          <a:cs typeface="Arial" pitchFamily="34" charset="0"/>
                        </a:rPr>
                        <a:t>Mujeres</a:t>
                      </a:r>
                      <a:endParaRPr lang="es-CO" sz="1600" dirty="0">
                        <a:solidFill>
                          <a:srgbClr val="43425B"/>
                        </a:solidFill>
                        <a:effectLst/>
                        <a:latin typeface="Arial" pitchFamily="34" charset="0"/>
                        <a:ea typeface="DengXian" panose="02010600030101010101" pitchFamily="2" charset="-122"/>
                        <a:cs typeface="Arial" pitchFamily="34" charset="0"/>
                      </a:endParaRPr>
                    </a:p>
                  </a:txBody>
                  <a:tcPr marL="68580" marR="68580" marT="0" marB="0" anchor="ctr"/>
                </a:tc>
                <a:tc>
                  <a:txBody>
                    <a:bodyPr/>
                    <a:lstStyle/>
                    <a:p>
                      <a:pPr marL="46038" marR="155575" indent="-30163" algn="just">
                        <a:spcBef>
                          <a:spcPts val="535"/>
                        </a:spcBef>
                        <a:spcAft>
                          <a:spcPts val="0"/>
                        </a:spcAft>
                        <a:tabLst/>
                      </a:pPr>
                      <a:r>
                        <a:rPr lang="es-CO" sz="1600" b="0" dirty="0">
                          <a:solidFill>
                            <a:srgbClr val="1F1A34"/>
                          </a:solidFill>
                          <a:effectLst/>
                          <a:latin typeface="Arial" pitchFamily="34" charset="0"/>
                          <a:cs typeface="Arial" pitchFamily="34" charset="0"/>
                        </a:rPr>
                        <a:t>Sumar 45,5 kg por los primeros 150 cm de altura y 2,2 kg por cada 2,5 cm por encima de los 150 cm.</a:t>
                      </a:r>
                      <a:endParaRPr lang="es-CO" sz="1600" b="0" dirty="0">
                        <a:solidFill>
                          <a:srgbClr val="1F1A34"/>
                        </a:solidFill>
                        <a:effectLst/>
                        <a:latin typeface="Arial" pitchFamily="34" charset="0"/>
                        <a:ea typeface="Calibri" panose="020F0502020204030204" pitchFamily="34" charset="0"/>
                        <a:cs typeface="Arial" pitchFamily="34" charset="0"/>
                      </a:endParaRPr>
                    </a:p>
                  </a:txBody>
                  <a:tcPr marL="68580" marR="68580" marT="0" marB="0" anchor="ctr"/>
                </a:tc>
                <a:extLst>
                  <a:ext uri="{0D108BD9-81ED-4DB2-BD59-A6C34878D82A}">
                    <a16:rowId xmlns:a16="http://schemas.microsoft.com/office/drawing/2014/main" val="1044837389"/>
                  </a:ext>
                </a:extLst>
              </a:tr>
              <a:tr h="822051">
                <a:tc>
                  <a:txBody>
                    <a:bodyPr/>
                    <a:lstStyle/>
                    <a:p>
                      <a:pPr algn="just">
                        <a:spcAft>
                          <a:spcPts val="800"/>
                        </a:spcAft>
                      </a:pPr>
                      <a:r>
                        <a:rPr lang="es-ES_tradnl" sz="1600" dirty="0">
                          <a:solidFill>
                            <a:srgbClr val="43425B"/>
                          </a:solidFill>
                          <a:effectLst/>
                          <a:latin typeface="Arial" pitchFamily="34" charset="0"/>
                          <a:cs typeface="Arial" pitchFamily="34" charset="0"/>
                        </a:rPr>
                        <a:t>Hombres</a:t>
                      </a:r>
                      <a:endParaRPr lang="es-CO" sz="1600" dirty="0">
                        <a:solidFill>
                          <a:srgbClr val="43425B"/>
                        </a:solidFill>
                        <a:effectLst/>
                        <a:latin typeface="Arial" pitchFamily="34" charset="0"/>
                        <a:ea typeface="DengXian" panose="02010600030101010101" pitchFamily="2" charset="-122"/>
                        <a:cs typeface="Arial" pitchFamily="34" charset="0"/>
                      </a:endParaRPr>
                    </a:p>
                  </a:txBody>
                  <a:tcPr marL="68580" marR="68580" marT="0" marB="0" anchor="ctr">
                    <a:solidFill>
                      <a:schemeClr val="accent1">
                        <a:lumMod val="20000"/>
                        <a:lumOff val="80000"/>
                        <a:alpha val="20000"/>
                      </a:schemeClr>
                    </a:solidFill>
                  </a:tcPr>
                </a:tc>
                <a:tc>
                  <a:txBody>
                    <a:bodyPr/>
                    <a:lstStyle/>
                    <a:p>
                      <a:pPr marL="46990" marR="155575" algn="just">
                        <a:spcBef>
                          <a:spcPts val="535"/>
                        </a:spcBef>
                        <a:spcAft>
                          <a:spcPts val="0"/>
                        </a:spcAft>
                      </a:pPr>
                      <a:r>
                        <a:rPr lang="es-CO" sz="1600" dirty="0">
                          <a:solidFill>
                            <a:srgbClr val="1F1A34"/>
                          </a:solidFill>
                          <a:effectLst/>
                          <a:latin typeface="Arial" pitchFamily="34" charset="0"/>
                          <a:cs typeface="Arial" pitchFamily="34" charset="0"/>
                        </a:rPr>
                        <a:t>Sumar 48 kg por los primeros 150 cm de altura y 2,7 kg por cada 2,5 cm por encima de los 150 cm.</a:t>
                      </a:r>
                      <a:endParaRPr lang="es-CO" sz="1600" dirty="0">
                        <a:solidFill>
                          <a:srgbClr val="1F1A34"/>
                        </a:solidFill>
                        <a:effectLst/>
                        <a:latin typeface="Arial" pitchFamily="34" charset="0"/>
                        <a:ea typeface="Calibri" panose="020F0502020204030204" pitchFamily="34" charset="0"/>
                        <a:cs typeface="Arial" pitchFamily="34" charset="0"/>
                      </a:endParaRPr>
                    </a:p>
                  </a:txBody>
                  <a:tcPr marL="68580" marR="68580" marT="0" marB="0" anchor="ctr">
                    <a:solidFill>
                      <a:schemeClr val="accent1">
                        <a:lumMod val="20000"/>
                        <a:lumOff val="80000"/>
                        <a:alpha val="20000"/>
                      </a:schemeClr>
                    </a:solidFill>
                  </a:tcPr>
                </a:tc>
                <a:extLst>
                  <a:ext uri="{0D108BD9-81ED-4DB2-BD59-A6C34878D82A}">
                    <a16:rowId xmlns:a16="http://schemas.microsoft.com/office/drawing/2014/main" val="4279682237"/>
                  </a:ext>
                </a:extLst>
              </a:tr>
            </a:tbl>
          </a:graphicData>
        </a:graphic>
      </p:graphicFrame>
      <p:graphicFrame>
        <p:nvGraphicFramePr>
          <p:cNvPr id="7" name="Tabla 6">
            <a:extLst>
              <a:ext uri="{FF2B5EF4-FFF2-40B4-BE49-F238E27FC236}">
                <a16:creationId xmlns:a16="http://schemas.microsoft.com/office/drawing/2014/main" id="{F7F7C9A9-EFA1-4C3E-903A-E95D007E3A74}"/>
              </a:ext>
            </a:extLst>
          </p:cNvPr>
          <p:cNvGraphicFramePr>
            <a:graphicFrameLocks noGrp="1"/>
          </p:cNvGraphicFramePr>
          <p:nvPr>
            <p:extLst>
              <p:ext uri="{D42A27DB-BD31-4B8C-83A1-F6EECF244321}">
                <p14:modId xmlns:p14="http://schemas.microsoft.com/office/powerpoint/2010/main" val="1000433640"/>
              </p:ext>
            </p:extLst>
          </p:nvPr>
        </p:nvGraphicFramePr>
        <p:xfrm>
          <a:off x="4823675" y="3755918"/>
          <a:ext cx="6325466" cy="2227200"/>
        </p:xfrm>
        <a:graphic>
          <a:graphicData uri="http://schemas.openxmlformats.org/drawingml/2006/table">
            <a:tbl>
              <a:tblPr firstRow="1" firstCol="1" bandRow="1">
                <a:tableStyleId>{3B4B98B0-60AC-42C2-AFA5-B58CD77FA1E5}</a:tableStyleId>
              </a:tblPr>
              <a:tblGrid>
                <a:gridCol w="6325466">
                  <a:extLst>
                    <a:ext uri="{9D8B030D-6E8A-4147-A177-3AD203B41FA5}">
                      <a16:colId xmlns:a16="http://schemas.microsoft.com/office/drawing/2014/main" val="122902423"/>
                    </a:ext>
                  </a:extLst>
                </a:gridCol>
              </a:tblGrid>
              <a:tr h="619920">
                <a:tc>
                  <a:txBody>
                    <a:bodyPr/>
                    <a:lstStyle/>
                    <a:p>
                      <a:pPr algn="just">
                        <a:spcAft>
                          <a:spcPts val="0"/>
                        </a:spcAft>
                      </a:pPr>
                      <a:r>
                        <a:rPr lang="es-ES_tradnl" sz="1600" b="0" dirty="0">
                          <a:solidFill>
                            <a:srgbClr val="1F1A34"/>
                          </a:solidFill>
                          <a:effectLst/>
                          <a:latin typeface="Arial" pitchFamily="34" charset="0"/>
                          <a:cs typeface="Arial" pitchFamily="34" charset="0"/>
                        </a:rPr>
                        <a:t>Peso ajustado por obesidad = Peso ideal + ((Peso actual – Peso ideal) *0,25)</a:t>
                      </a:r>
                      <a:endParaRPr lang="es-CO" sz="1600" b="0" dirty="0">
                        <a:solidFill>
                          <a:srgbClr val="1F1A34"/>
                        </a:solidFill>
                        <a:effectLst/>
                        <a:latin typeface="Arial" pitchFamily="34" charset="0"/>
                        <a:ea typeface="DengXian" panose="02010600030101010101" pitchFamily="2" charset="-122"/>
                        <a:cs typeface="Arial" pitchFamily="34" charset="0"/>
                      </a:endParaRPr>
                    </a:p>
                  </a:txBody>
                  <a:tcPr marL="252000" marR="252000" marT="252000" marB="252000" anchor="ctr"/>
                </a:tc>
                <a:extLst>
                  <a:ext uri="{0D108BD9-81ED-4DB2-BD59-A6C34878D82A}">
                    <a16:rowId xmlns:a16="http://schemas.microsoft.com/office/drawing/2014/main" val="2775492189"/>
                  </a:ext>
                </a:extLst>
              </a:tr>
              <a:tr h="1024182">
                <a:tc>
                  <a:txBody>
                    <a:bodyPr/>
                    <a:lstStyle/>
                    <a:p>
                      <a:pPr algn="just">
                        <a:spcAft>
                          <a:spcPts val="0"/>
                        </a:spcAft>
                      </a:pPr>
                      <a:r>
                        <a:rPr lang="es-ES_tradnl" sz="1600" b="0" dirty="0">
                          <a:solidFill>
                            <a:srgbClr val="1F1A34"/>
                          </a:solidFill>
                          <a:effectLst/>
                          <a:latin typeface="Arial" pitchFamily="34" charset="0"/>
                          <a:cs typeface="Arial" pitchFamily="34" charset="0"/>
                        </a:rPr>
                        <a:t>Se emplea para calcular el requerimiento calórico diario en pacientes con índice de masa muscular (IMC) ≥30</a:t>
                      </a:r>
                      <a:endParaRPr lang="es-CO" sz="1600" b="0" dirty="0">
                        <a:solidFill>
                          <a:srgbClr val="1F1A34"/>
                        </a:solidFill>
                        <a:effectLst/>
                        <a:latin typeface="Arial" pitchFamily="34" charset="0"/>
                        <a:cs typeface="Arial" pitchFamily="34" charset="0"/>
                      </a:endParaRPr>
                    </a:p>
                    <a:p>
                      <a:pPr algn="just">
                        <a:spcAft>
                          <a:spcPts val="0"/>
                        </a:spcAft>
                      </a:pPr>
                      <a:r>
                        <a:rPr lang="it-IT" sz="1600" b="0" dirty="0">
                          <a:solidFill>
                            <a:srgbClr val="1F1A34"/>
                          </a:solidFill>
                          <a:effectLst/>
                          <a:latin typeface="Arial" pitchFamily="34" charset="0"/>
                          <a:cs typeface="Arial" pitchFamily="34" charset="0"/>
                        </a:rPr>
                        <a:t>IMC = Peso (kg)/Talla (m)</a:t>
                      </a:r>
                      <a:r>
                        <a:rPr lang="it-IT" sz="1600" b="0" baseline="30000" dirty="0">
                          <a:solidFill>
                            <a:srgbClr val="1F1A34"/>
                          </a:solidFill>
                          <a:effectLst/>
                          <a:latin typeface="Arial" pitchFamily="34" charset="0"/>
                          <a:cs typeface="Arial" pitchFamily="34" charset="0"/>
                        </a:rPr>
                        <a:t>2</a:t>
                      </a:r>
                      <a:endParaRPr lang="es-CO" sz="1600" b="0" dirty="0">
                        <a:solidFill>
                          <a:srgbClr val="1F1A34"/>
                        </a:solidFill>
                        <a:effectLst/>
                        <a:latin typeface="Arial" pitchFamily="34" charset="0"/>
                        <a:ea typeface="DengXian" panose="02010600030101010101" pitchFamily="2" charset="-122"/>
                        <a:cs typeface="Arial" pitchFamily="34" charset="0"/>
                      </a:endParaRPr>
                    </a:p>
                  </a:txBody>
                  <a:tcPr marL="252000" marR="252000" marT="252000" marB="252000" anchor="ctr">
                    <a:solidFill>
                      <a:schemeClr val="accent1">
                        <a:lumMod val="20000"/>
                        <a:lumOff val="80000"/>
                        <a:alpha val="20000"/>
                      </a:schemeClr>
                    </a:solidFill>
                  </a:tcPr>
                </a:tc>
                <a:extLst>
                  <a:ext uri="{0D108BD9-81ED-4DB2-BD59-A6C34878D82A}">
                    <a16:rowId xmlns:a16="http://schemas.microsoft.com/office/drawing/2014/main" val="3368751272"/>
                  </a:ext>
                </a:extLst>
              </a:tr>
            </a:tbl>
          </a:graphicData>
        </a:graphic>
      </p:graphicFrame>
      <p:sp>
        <p:nvSpPr>
          <p:cNvPr id="10" name="Rectángulo 9">
            <a:extLst>
              <a:ext uri="{FF2B5EF4-FFF2-40B4-BE49-F238E27FC236}">
                <a16:creationId xmlns:a16="http://schemas.microsoft.com/office/drawing/2014/main" id="{0D813F2D-8528-480D-920F-145CB70DF199}"/>
              </a:ext>
            </a:extLst>
          </p:cNvPr>
          <p:cNvSpPr/>
          <p:nvPr/>
        </p:nvSpPr>
        <p:spPr>
          <a:xfrm>
            <a:off x="1009025" y="5428155"/>
            <a:ext cx="2724977" cy="523220"/>
          </a:xfrm>
          <a:prstGeom prst="rect">
            <a:avLst/>
          </a:prstGeom>
        </p:spPr>
        <p:txBody>
          <a:bodyPr wrap="square">
            <a:spAutoFit/>
          </a:bodyPr>
          <a:lstStyle/>
          <a:p>
            <a:pPr algn="just">
              <a:spcAft>
                <a:spcPts val="0"/>
              </a:spcAft>
            </a:pPr>
            <a:r>
              <a:rPr lang="es-CO" sz="1400" b="1" i="1" dirty="0">
                <a:solidFill>
                  <a:srgbClr val="1F1A34"/>
                </a:solidFill>
                <a:latin typeface="Arial" pitchFamily="34" charset="0"/>
                <a:ea typeface="DengXian" panose="02010600030101010101" pitchFamily="2" charset="-122"/>
                <a:cs typeface="Arial" pitchFamily="34" charset="0"/>
              </a:rPr>
              <a:t>El peso actual es el peso real que se mide en el paciente.</a:t>
            </a:r>
          </a:p>
        </p:txBody>
      </p:sp>
      <p:sp>
        <p:nvSpPr>
          <p:cNvPr id="11" name="CuadroTexto 10">
            <a:extLst>
              <a:ext uri="{FF2B5EF4-FFF2-40B4-BE49-F238E27FC236}">
                <a16:creationId xmlns:a16="http://schemas.microsoft.com/office/drawing/2014/main" id="{57FE0944-D876-AA4A-AC89-659E2747277D}"/>
              </a:ext>
            </a:extLst>
          </p:cNvPr>
          <p:cNvSpPr txBox="1"/>
          <p:nvPr/>
        </p:nvSpPr>
        <p:spPr>
          <a:xfrm>
            <a:off x="731438" y="6194493"/>
            <a:ext cx="3257623" cy="246221"/>
          </a:xfrm>
          <a:prstGeom prst="rect">
            <a:avLst/>
          </a:prstGeom>
          <a:noFill/>
        </p:spPr>
        <p:txBody>
          <a:bodyPr wrap="none" rtlCol="0">
            <a:spAutoFit/>
          </a:bodyPr>
          <a:lstStyle/>
          <a:p>
            <a:r>
              <a:rPr lang="es-CO" sz="1000" b="1" i="1" dirty="0">
                <a:solidFill>
                  <a:schemeClr val="bg2">
                    <a:lumMod val="50000"/>
                  </a:schemeClr>
                </a:solidFill>
              </a:rPr>
              <a:t>Reintam A. Current Op Crit. Care. 2019; 25:000-000</a:t>
            </a:r>
          </a:p>
        </p:txBody>
      </p:sp>
    </p:spTree>
    <p:extLst>
      <p:ext uri="{BB962C8B-B14F-4D97-AF65-F5344CB8AC3E}">
        <p14:creationId xmlns:p14="http://schemas.microsoft.com/office/powerpoint/2010/main" val="33700272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409620" y="0"/>
            <a:ext cx="5372760" cy="1484784"/>
          </a:xfrm>
        </p:spPr>
        <p:txBody>
          <a:bodyPr vert="horz" lIns="91440" tIns="45720" rIns="91440" bIns="45720" rtlCol="0" anchor="ctr">
            <a:normAutofit/>
          </a:bodyPr>
          <a:lstStyle/>
          <a:p>
            <a:pPr algn="ctr"/>
            <a:r>
              <a:rPr lang="es-ES" b="1" dirty="0">
                <a:solidFill>
                  <a:srgbClr val="1F1A34"/>
                </a:solidFill>
                <a:latin typeface="Arial" pitchFamily="34" charset="0"/>
                <a:cs typeface="Arial" pitchFamily="34" charset="0"/>
              </a:rPr>
              <a:t>Calorimetría indirecta</a:t>
            </a:r>
          </a:p>
        </p:txBody>
      </p:sp>
      <p:pic>
        <p:nvPicPr>
          <p:cNvPr id="7" name="Imagen 6">
            <a:extLst>
              <a:ext uri="{FF2B5EF4-FFF2-40B4-BE49-F238E27FC236}">
                <a16:creationId xmlns:a16="http://schemas.microsoft.com/office/drawing/2014/main" id="{43FA2B54-8A64-4AB1-8079-93BB6FA01C87}"/>
              </a:ext>
            </a:extLst>
          </p:cNvPr>
          <p:cNvPicPr>
            <a:picLocks noChangeAspect="1"/>
          </p:cNvPicPr>
          <p:nvPr/>
        </p:nvPicPr>
        <p:blipFill rotWithShape="1">
          <a:blip r:embed="rId3"/>
          <a:srcRect t="-53998" b="53998"/>
          <a:stretch/>
        </p:blipFill>
        <p:spPr>
          <a:xfrm>
            <a:off x="6467060" y="-473529"/>
            <a:ext cx="3790122" cy="6296967"/>
          </a:xfrm>
          <a:prstGeom prst="rect">
            <a:avLst/>
          </a:prstGeom>
        </p:spPr>
      </p:pic>
      <p:sp>
        <p:nvSpPr>
          <p:cNvPr id="4" name="CuadroTexto 3">
            <a:extLst>
              <a:ext uri="{FF2B5EF4-FFF2-40B4-BE49-F238E27FC236}">
                <a16:creationId xmlns:a16="http://schemas.microsoft.com/office/drawing/2014/main" id="{290E4918-67E8-E94B-A023-AFD003292E8C}"/>
              </a:ext>
            </a:extLst>
          </p:cNvPr>
          <p:cNvSpPr txBox="1"/>
          <p:nvPr/>
        </p:nvSpPr>
        <p:spPr>
          <a:xfrm>
            <a:off x="3436915" y="1484784"/>
            <a:ext cx="5345465" cy="830997"/>
          </a:xfrm>
          <a:prstGeom prst="rect">
            <a:avLst/>
          </a:prstGeom>
          <a:noFill/>
        </p:spPr>
        <p:txBody>
          <a:bodyPr wrap="square" rtlCol="0">
            <a:spAutoFit/>
          </a:bodyPr>
          <a:lstStyle/>
          <a:p>
            <a:pPr algn="ctr"/>
            <a:r>
              <a:rPr lang="es-CO" sz="2400" b="1" dirty="0">
                <a:solidFill>
                  <a:srgbClr val="1F1A34"/>
                </a:solidFill>
                <a:latin typeface="Arial" pitchFamily="34" charset="0"/>
                <a:cs typeface="Arial" pitchFamily="34" charset="0"/>
              </a:rPr>
              <a:t>Prueba de Oro </a:t>
            </a:r>
          </a:p>
          <a:p>
            <a:pPr algn="ctr"/>
            <a:r>
              <a:rPr lang="es-CO" sz="2400" b="1" dirty="0">
                <a:solidFill>
                  <a:srgbClr val="1F1A34"/>
                </a:solidFill>
                <a:latin typeface="Arial" pitchFamily="34" charset="0"/>
                <a:cs typeface="Arial" pitchFamily="34" charset="0"/>
              </a:rPr>
              <a:t>para establecer requerimientos </a:t>
            </a:r>
          </a:p>
        </p:txBody>
      </p:sp>
      <p:pic>
        <p:nvPicPr>
          <p:cNvPr id="5" name="Imagen 4">
            <a:extLst>
              <a:ext uri="{FF2B5EF4-FFF2-40B4-BE49-F238E27FC236}">
                <a16:creationId xmlns:a16="http://schemas.microsoft.com/office/drawing/2014/main" id="{43FA2B54-8A64-4AB1-8079-93BB6FA01C87}"/>
              </a:ext>
            </a:extLst>
          </p:cNvPr>
          <p:cNvPicPr>
            <a:picLocks noChangeAspect="1"/>
          </p:cNvPicPr>
          <p:nvPr/>
        </p:nvPicPr>
        <p:blipFill rotWithShape="1">
          <a:blip r:embed="rId3"/>
          <a:srcRect t="50517"/>
          <a:stretch/>
        </p:blipFill>
        <p:spPr>
          <a:xfrm>
            <a:off x="2134514" y="2969568"/>
            <a:ext cx="3560107" cy="2853870"/>
          </a:xfrm>
          <a:prstGeom prst="rect">
            <a:avLst/>
          </a:prstGeom>
        </p:spPr>
      </p:pic>
    </p:spTree>
    <p:extLst>
      <p:ext uri="{BB962C8B-B14F-4D97-AF65-F5344CB8AC3E}">
        <p14:creationId xmlns:p14="http://schemas.microsoft.com/office/powerpoint/2010/main" val="37792378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07AB17F-BF20-4D62-9CE3-ED73D2A0CDF2}"/>
              </a:ext>
            </a:extLst>
          </p:cNvPr>
          <p:cNvSpPr>
            <a:spLocks noGrp="1"/>
          </p:cNvSpPr>
          <p:nvPr>
            <p:ph type="title"/>
          </p:nvPr>
        </p:nvSpPr>
        <p:spPr>
          <a:xfrm>
            <a:off x="838200" y="379406"/>
            <a:ext cx="10515600" cy="802256"/>
          </a:xfrm>
        </p:spPr>
        <p:txBody>
          <a:bodyPr>
            <a:normAutofit/>
          </a:bodyPr>
          <a:lstStyle/>
          <a:p>
            <a:pPr algn="ctr"/>
            <a:r>
              <a:rPr lang="es-ES" b="1" dirty="0">
                <a:solidFill>
                  <a:srgbClr val="1F1A34"/>
                </a:solidFill>
                <a:latin typeface="Arial" pitchFamily="34" charset="0"/>
                <a:cs typeface="Arial" pitchFamily="34" charset="0"/>
              </a:rPr>
              <a:t>Calorimetría indirecta</a:t>
            </a:r>
            <a:endParaRPr lang="es-CO" b="1" dirty="0">
              <a:solidFill>
                <a:srgbClr val="1F1A34"/>
              </a:solidFill>
              <a:latin typeface="Arial" pitchFamily="34" charset="0"/>
              <a:cs typeface="Arial" pitchFamily="34" charset="0"/>
            </a:endParaRPr>
          </a:p>
        </p:txBody>
      </p:sp>
      <p:grpSp>
        <p:nvGrpSpPr>
          <p:cNvPr id="9" name="Grupo 8">
            <a:extLst>
              <a:ext uri="{FF2B5EF4-FFF2-40B4-BE49-F238E27FC236}">
                <a16:creationId xmlns:a16="http://schemas.microsoft.com/office/drawing/2014/main" id="{373E0D43-DE4A-4BE9-930D-152290A05544}"/>
              </a:ext>
            </a:extLst>
          </p:cNvPr>
          <p:cNvGrpSpPr/>
          <p:nvPr/>
        </p:nvGrpSpPr>
        <p:grpSpPr>
          <a:xfrm>
            <a:off x="1480907" y="1462088"/>
            <a:ext cx="8443803" cy="4330728"/>
            <a:chOff x="1630926" y="1515495"/>
            <a:chExt cx="8752385" cy="4488996"/>
          </a:xfrm>
        </p:grpSpPr>
        <p:sp>
          <p:nvSpPr>
            <p:cNvPr id="10" name="Hexágono 9">
              <a:extLst>
                <a:ext uri="{FF2B5EF4-FFF2-40B4-BE49-F238E27FC236}">
                  <a16:creationId xmlns:a16="http://schemas.microsoft.com/office/drawing/2014/main" id="{A709C333-601A-4EB9-B4DB-359DBA90535C}"/>
                </a:ext>
              </a:extLst>
            </p:cNvPr>
            <p:cNvSpPr/>
            <p:nvPr/>
          </p:nvSpPr>
          <p:spPr>
            <a:xfrm>
              <a:off x="1630926" y="2637744"/>
              <a:ext cx="2603618" cy="2244498"/>
            </a:xfrm>
            <a:prstGeom prst="hexagon">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altLang="es-CO" dirty="0">
                  <a:latin typeface="Arial" pitchFamily="34" charset="0"/>
                  <a:cs typeface="Arial" pitchFamily="34" charset="0"/>
                </a:rPr>
                <a:t>Cuantifica Intercambio Gaseoso a través del consumo O2  la producción de CO2.</a:t>
              </a:r>
            </a:p>
          </p:txBody>
        </p:sp>
        <p:sp>
          <p:nvSpPr>
            <p:cNvPr id="11" name="Hexágono 10">
              <a:extLst>
                <a:ext uri="{FF2B5EF4-FFF2-40B4-BE49-F238E27FC236}">
                  <a16:creationId xmlns:a16="http://schemas.microsoft.com/office/drawing/2014/main" id="{FED7EA2A-EAD2-4D14-B2A9-C149DF70F061}"/>
                </a:ext>
              </a:extLst>
            </p:cNvPr>
            <p:cNvSpPr/>
            <p:nvPr/>
          </p:nvSpPr>
          <p:spPr>
            <a:xfrm>
              <a:off x="3675072" y="1515495"/>
              <a:ext cx="2603618" cy="2244498"/>
            </a:xfrm>
            <a:prstGeom prst="hexagon">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0000"/>
                </a:lnSpc>
              </a:pPr>
              <a:r>
                <a:rPr lang="es-MX" altLang="es-CO" dirty="0">
                  <a:latin typeface="Arial" pitchFamily="34" charset="0"/>
                  <a:cs typeface="Arial" pitchFamily="34" charset="0"/>
                </a:rPr>
                <a:t>Calcula el gasto calórico.</a:t>
              </a:r>
            </a:p>
          </p:txBody>
        </p:sp>
        <p:sp>
          <p:nvSpPr>
            <p:cNvPr id="12" name="Hexágono 11">
              <a:extLst>
                <a:ext uri="{FF2B5EF4-FFF2-40B4-BE49-F238E27FC236}">
                  <a16:creationId xmlns:a16="http://schemas.microsoft.com/office/drawing/2014/main" id="{9C593F6E-92A9-4015-8273-15685AAB828C}"/>
                </a:ext>
              </a:extLst>
            </p:cNvPr>
            <p:cNvSpPr/>
            <p:nvPr/>
          </p:nvSpPr>
          <p:spPr>
            <a:xfrm>
              <a:off x="7779693" y="1531824"/>
              <a:ext cx="2603618" cy="2244498"/>
            </a:xfrm>
            <a:prstGeom prst="hexagon">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latin typeface="Arial" pitchFamily="34" charset="0"/>
                  <a:cs typeface="Arial" pitchFamily="34" charset="0"/>
                </a:rPr>
                <a:t>Gasto Metabólico en reposo (GMR).</a:t>
              </a:r>
            </a:p>
          </p:txBody>
        </p:sp>
        <p:sp>
          <p:nvSpPr>
            <p:cNvPr id="13" name="Hexágono 12">
              <a:extLst>
                <a:ext uri="{FF2B5EF4-FFF2-40B4-BE49-F238E27FC236}">
                  <a16:creationId xmlns:a16="http://schemas.microsoft.com/office/drawing/2014/main" id="{75B7F31D-50A5-4F58-8608-BF8FB97DD715}"/>
                </a:ext>
              </a:extLst>
            </p:cNvPr>
            <p:cNvSpPr/>
            <p:nvPr/>
          </p:nvSpPr>
          <p:spPr>
            <a:xfrm>
              <a:off x="3675072" y="3759993"/>
              <a:ext cx="2603618" cy="2244498"/>
            </a:xfrm>
            <a:prstGeom prst="hexagon">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0000"/>
                </a:lnSpc>
              </a:pPr>
              <a:r>
                <a:rPr lang="es-MX" altLang="es-CO" dirty="0">
                  <a:latin typeface="Arial" pitchFamily="34" charset="0"/>
                  <a:cs typeface="Arial" pitchFamily="34" charset="0"/>
                </a:rPr>
                <a:t>El cociente respiratorio (RQ), mide la utilización de sustratos.</a:t>
              </a:r>
            </a:p>
          </p:txBody>
        </p:sp>
        <p:sp>
          <p:nvSpPr>
            <p:cNvPr id="14" name="Hexágono 13">
              <a:extLst>
                <a:ext uri="{FF2B5EF4-FFF2-40B4-BE49-F238E27FC236}">
                  <a16:creationId xmlns:a16="http://schemas.microsoft.com/office/drawing/2014/main" id="{53148DAE-C48D-410B-9119-BEB97598AD7A}"/>
                </a:ext>
              </a:extLst>
            </p:cNvPr>
            <p:cNvSpPr/>
            <p:nvPr/>
          </p:nvSpPr>
          <p:spPr>
            <a:xfrm>
              <a:off x="5719218" y="2637744"/>
              <a:ext cx="2603618" cy="2244498"/>
            </a:xfrm>
            <a:prstGeom prst="hexagon">
              <a:avLst/>
            </a:prstGeom>
            <a:solidFill>
              <a:srgbClr val="2C4D8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latin typeface="Arial" pitchFamily="34" charset="0"/>
                  <a:cs typeface="Arial" pitchFamily="34" charset="0"/>
                </a:rPr>
                <a:t>Gasto Metabólico basal (GMB).</a:t>
              </a:r>
            </a:p>
          </p:txBody>
        </p:sp>
        <p:sp>
          <p:nvSpPr>
            <p:cNvPr id="15" name="Hexágono 14">
              <a:extLst>
                <a:ext uri="{FF2B5EF4-FFF2-40B4-BE49-F238E27FC236}">
                  <a16:creationId xmlns:a16="http://schemas.microsoft.com/office/drawing/2014/main" id="{7DBCE0AC-7F24-4C83-9FC3-98640F04752A}"/>
                </a:ext>
              </a:extLst>
            </p:cNvPr>
            <p:cNvSpPr/>
            <p:nvPr/>
          </p:nvSpPr>
          <p:spPr>
            <a:xfrm>
              <a:off x="7779693" y="3756931"/>
              <a:ext cx="2603618" cy="2244498"/>
            </a:xfrm>
            <a:prstGeom prst="hexagon">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latin typeface="Arial" pitchFamily="34" charset="0"/>
                  <a:cs typeface="Arial" pitchFamily="34" charset="0"/>
                </a:rPr>
                <a:t>Para trabajos de investigación.</a:t>
              </a:r>
            </a:p>
          </p:txBody>
        </p:sp>
      </p:grpSp>
      <p:sp>
        <p:nvSpPr>
          <p:cNvPr id="3" name="CuadroTexto 2">
            <a:extLst>
              <a:ext uri="{FF2B5EF4-FFF2-40B4-BE49-F238E27FC236}">
                <a16:creationId xmlns:a16="http://schemas.microsoft.com/office/drawing/2014/main" id="{9A3585F9-318E-C04D-87E2-BE31FF109B1E}"/>
              </a:ext>
            </a:extLst>
          </p:cNvPr>
          <p:cNvSpPr txBox="1"/>
          <p:nvPr/>
        </p:nvSpPr>
        <p:spPr>
          <a:xfrm>
            <a:off x="1480907" y="6258365"/>
            <a:ext cx="4536819" cy="246221"/>
          </a:xfrm>
          <a:prstGeom prst="rect">
            <a:avLst/>
          </a:prstGeom>
          <a:noFill/>
        </p:spPr>
        <p:txBody>
          <a:bodyPr wrap="none" rtlCol="0">
            <a:spAutoFit/>
          </a:bodyPr>
          <a:lstStyle/>
          <a:p>
            <a:pPr algn="r"/>
            <a:r>
              <a:rPr lang="es-CO" sz="1000" b="1" i="1" dirty="0">
                <a:solidFill>
                  <a:schemeClr val="bg2">
                    <a:lumMod val="50000"/>
                  </a:schemeClr>
                </a:solidFill>
              </a:rPr>
              <a:t>Maham L.K. et al. Krause Dietoterapia.13 ed. España:Elsevier Inc; 2013. </a:t>
            </a:r>
          </a:p>
        </p:txBody>
      </p:sp>
    </p:spTree>
    <p:extLst>
      <p:ext uri="{BB962C8B-B14F-4D97-AF65-F5344CB8AC3E}">
        <p14:creationId xmlns:p14="http://schemas.microsoft.com/office/powerpoint/2010/main" val="27934182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660D74E-2806-47C3-AF6B-DEBEF6E036E0}"/>
              </a:ext>
            </a:extLst>
          </p:cNvPr>
          <p:cNvSpPr>
            <a:spLocks noGrp="1"/>
          </p:cNvSpPr>
          <p:nvPr>
            <p:ph type="title"/>
          </p:nvPr>
        </p:nvSpPr>
        <p:spPr>
          <a:xfrm>
            <a:off x="1902416" y="578651"/>
            <a:ext cx="8387168" cy="945515"/>
          </a:xfrm>
        </p:spPr>
        <p:txBody>
          <a:bodyPr vert="horz" lIns="91440" tIns="45720" rIns="91440" bIns="45720" rtlCol="0" anchor="ctr">
            <a:normAutofit fontScale="90000"/>
          </a:bodyPr>
          <a:lstStyle/>
          <a:p>
            <a:pPr algn="ctr"/>
            <a:r>
              <a:rPr lang="es-MX" sz="3500" b="1" dirty="0">
                <a:solidFill>
                  <a:srgbClr val="1F1A34"/>
                </a:solidFill>
                <a:latin typeface="Arial" pitchFamily="34" charset="0"/>
                <a:cs typeface="Arial" pitchFamily="34" charset="0"/>
              </a:rPr>
              <a:t>Determinación de Tasa Metabólica Basal (TMB) en adultos ambulatorios   </a:t>
            </a:r>
            <a:endParaRPr lang="es-CO" sz="3500" b="1" dirty="0">
              <a:solidFill>
                <a:srgbClr val="1F1A34"/>
              </a:solidFill>
              <a:latin typeface="Arial" pitchFamily="34" charset="0"/>
              <a:cs typeface="Arial" pitchFamily="34" charset="0"/>
            </a:endParaRPr>
          </a:p>
        </p:txBody>
      </p:sp>
      <p:graphicFrame>
        <p:nvGraphicFramePr>
          <p:cNvPr id="10" name="Marcador de contenido 3">
            <a:extLst>
              <a:ext uri="{FF2B5EF4-FFF2-40B4-BE49-F238E27FC236}">
                <a16:creationId xmlns:a16="http://schemas.microsoft.com/office/drawing/2014/main" id="{30967319-7AB7-7742-9860-D2EF1C00BC9D}"/>
              </a:ext>
            </a:extLst>
          </p:cNvPr>
          <p:cNvGraphicFramePr>
            <a:graphicFrameLocks/>
          </p:cNvGraphicFramePr>
          <p:nvPr>
            <p:extLst>
              <p:ext uri="{D42A27DB-BD31-4B8C-83A1-F6EECF244321}">
                <p14:modId xmlns:p14="http://schemas.microsoft.com/office/powerpoint/2010/main" val="374702358"/>
              </p:ext>
            </p:extLst>
          </p:nvPr>
        </p:nvGraphicFramePr>
        <p:xfrm>
          <a:off x="944851" y="1663169"/>
          <a:ext cx="10302298" cy="3093493"/>
        </p:xfrm>
        <a:graphic>
          <a:graphicData uri="http://schemas.openxmlformats.org/drawingml/2006/table">
            <a:tbl>
              <a:tblPr firstCol="1" bandRow="1">
                <a:tableStyleId>{C083E6E3-FA7D-4D7B-A595-EF9225AFEA82}</a:tableStyleId>
              </a:tblPr>
              <a:tblGrid>
                <a:gridCol w="1757709">
                  <a:extLst>
                    <a:ext uri="{9D8B030D-6E8A-4147-A177-3AD203B41FA5}">
                      <a16:colId xmlns:a16="http://schemas.microsoft.com/office/drawing/2014/main" val="2865187674"/>
                    </a:ext>
                  </a:extLst>
                </a:gridCol>
                <a:gridCol w="1686560">
                  <a:extLst>
                    <a:ext uri="{9D8B030D-6E8A-4147-A177-3AD203B41FA5}">
                      <a16:colId xmlns:a16="http://schemas.microsoft.com/office/drawing/2014/main" val="3307787916"/>
                    </a:ext>
                  </a:extLst>
                </a:gridCol>
                <a:gridCol w="1706880">
                  <a:extLst>
                    <a:ext uri="{9D8B030D-6E8A-4147-A177-3AD203B41FA5}">
                      <a16:colId xmlns:a16="http://schemas.microsoft.com/office/drawing/2014/main" val="3466628534"/>
                    </a:ext>
                  </a:extLst>
                </a:gridCol>
                <a:gridCol w="2682240">
                  <a:extLst>
                    <a:ext uri="{9D8B030D-6E8A-4147-A177-3AD203B41FA5}">
                      <a16:colId xmlns:a16="http://schemas.microsoft.com/office/drawing/2014/main" val="695000475"/>
                    </a:ext>
                  </a:extLst>
                </a:gridCol>
                <a:gridCol w="2468909">
                  <a:extLst>
                    <a:ext uri="{9D8B030D-6E8A-4147-A177-3AD203B41FA5}">
                      <a16:colId xmlns:a16="http://schemas.microsoft.com/office/drawing/2014/main" val="3461677820"/>
                    </a:ext>
                  </a:extLst>
                </a:gridCol>
              </a:tblGrid>
              <a:tr h="578893">
                <a:tc gridSpan="3">
                  <a:txBody>
                    <a:bodyPr/>
                    <a:lstStyle/>
                    <a:p>
                      <a:pPr marL="0" algn="ctr" defTabSz="914400" rtl="0" eaLnBrk="1" latinLnBrk="0" hangingPunct="1">
                        <a:spcAft>
                          <a:spcPts val="600"/>
                        </a:spcAft>
                        <a:tabLst>
                          <a:tab pos="4889500" algn="l"/>
                        </a:tabLst>
                      </a:pPr>
                      <a:r>
                        <a:rPr lang="es-CO" sz="2000" b="1" kern="1200" dirty="0">
                          <a:solidFill>
                            <a:schemeClr val="tx2"/>
                          </a:solidFill>
                          <a:effectLst/>
                          <a:latin typeface="Arial" panose="020B0604020202020204" pitchFamily="34" charset="0"/>
                          <a:ea typeface="+mn-ea"/>
                          <a:cs typeface="Arial" panose="020B0604020202020204" pitchFamily="34" charset="0"/>
                        </a:rPr>
                        <a:t>Ecuación FAO/OMS  con peso ideal</a:t>
                      </a:r>
                      <a:endParaRPr lang="es-CO" sz="2000" b="1" dirty="0">
                        <a:solidFill>
                          <a:schemeClr val="tx2"/>
                        </a:solidFill>
                        <a:effectLst/>
                        <a:latin typeface="Arial" panose="020B0604020202020204" pitchFamily="34" charset="0"/>
                        <a:ea typeface="DengXian" panose="02010600030101010101" pitchFamily="2" charset="-122"/>
                        <a:cs typeface="Arial" panose="020B0604020202020204" pitchFamily="34" charset="0"/>
                      </a:endParaRPr>
                    </a:p>
                  </a:txBody>
                  <a:tcPr marL="68580" marR="68580" marT="0" marB="0" anchor="ctr">
                    <a:solidFill>
                      <a:srgbClr val="2C4D88">
                        <a:alpha val="20000"/>
                      </a:srgbClr>
                    </a:solidFill>
                  </a:tcPr>
                </a:tc>
                <a:tc hMerge="1">
                  <a:txBody>
                    <a:bodyPr/>
                    <a:lstStyle/>
                    <a:p>
                      <a:pPr algn="just">
                        <a:spcAft>
                          <a:spcPts val="600"/>
                        </a:spcAft>
                        <a:tabLst>
                          <a:tab pos="4889500" algn="l"/>
                        </a:tabLst>
                      </a:pPr>
                      <a:endParaRPr lang="es-CO" sz="2400" b="0" dirty="0">
                        <a:effectLst/>
                        <a:latin typeface="Calibri" panose="020F0502020204030204" pitchFamily="34" charset="0"/>
                        <a:ea typeface="DengXian" panose="02010600030101010101" pitchFamily="2" charset="-122"/>
                        <a:cs typeface="Arial" panose="020B0604020202020204" pitchFamily="34" charset="0"/>
                      </a:endParaRPr>
                    </a:p>
                  </a:txBody>
                  <a:tcPr marL="68580" marR="68580" marT="0" marB="0" anchor="ctr"/>
                </a:tc>
                <a:tc hMerge="1">
                  <a:txBody>
                    <a:bodyPr/>
                    <a:lstStyle/>
                    <a:p>
                      <a:pPr marL="0" algn="just" defTabSz="914400" rtl="0" eaLnBrk="1" latinLnBrk="0" hangingPunct="1">
                        <a:spcAft>
                          <a:spcPts val="600"/>
                        </a:spcAft>
                        <a:tabLst>
                          <a:tab pos="4889500" algn="l"/>
                        </a:tabLst>
                      </a:pPr>
                      <a:endParaRPr lang="es-CO" sz="2400" b="0" dirty="0">
                        <a:effectLst/>
                        <a:latin typeface="Calibri" panose="020F0502020204030204" pitchFamily="34" charset="0"/>
                        <a:ea typeface="DengXian" panose="02010600030101010101" pitchFamily="2" charset="-122"/>
                        <a:cs typeface="Arial" panose="020B0604020202020204" pitchFamily="34" charset="0"/>
                      </a:endParaRPr>
                    </a:p>
                  </a:txBody>
                  <a:tcPr marL="68580" marR="68580" marT="0" marB="0" anchor="ctr"/>
                </a:tc>
                <a:tc gridSpan="2">
                  <a:txBody>
                    <a:bodyPr/>
                    <a:lstStyle/>
                    <a:p>
                      <a:pPr marL="0" marR="0" lvl="0" indent="0" algn="ctr" defTabSz="914400" rtl="0" eaLnBrk="1" fontAlgn="auto" latinLnBrk="0" hangingPunct="1">
                        <a:lnSpc>
                          <a:spcPct val="100000"/>
                        </a:lnSpc>
                        <a:spcBef>
                          <a:spcPts val="0"/>
                        </a:spcBef>
                        <a:spcAft>
                          <a:spcPts val="600"/>
                        </a:spcAft>
                        <a:buClrTx/>
                        <a:buSzTx/>
                        <a:buFontTx/>
                        <a:buNone/>
                        <a:tabLst>
                          <a:tab pos="4889500" algn="l"/>
                        </a:tabLst>
                        <a:defRPr/>
                      </a:pPr>
                      <a:r>
                        <a:rPr lang="es-CO" sz="2000" b="1" kern="1200" dirty="0">
                          <a:solidFill>
                            <a:schemeClr val="tx2"/>
                          </a:solidFill>
                          <a:effectLst/>
                          <a:latin typeface="Arial" panose="020B0604020202020204" pitchFamily="34" charset="0"/>
                          <a:ea typeface="+mn-ea"/>
                          <a:cs typeface="Arial" panose="020B0604020202020204" pitchFamily="34" charset="0"/>
                        </a:rPr>
                        <a:t>FAO/OMS  con peso ideal y talla</a:t>
                      </a:r>
                      <a:endParaRPr lang="es-CO" sz="2000" b="1" dirty="0">
                        <a:solidFill>
                          <a:schemeClr val="tx2"/>
                        </a:solidFill>
                        <a:effectLst/>
                        <a:latin typeface="Arial" panose="020B0604020202020204" pitchFamily="34" charset="0"/>
                        <a:ea typeface="DengXian" panose="02010600030101010101" pitchFamily="2" charset="-122"/>
                        <a:cs typeface="Arial" panose="020B0604020202020204" pitchFamily="34" charset="0"/>
                      </a:endParaRPr>
                    </a:p>
                  </a:txBody>
                  <a:tcPr marL="68580" marR="68580" marT="0" marB="0" anchor="ctr">
                    <a:solidFill>
                      <a:srgbClr val="2C4D88">
                        <a:alpha val="20000"/>
                      </a:srgbClr>
                    </a:solidFill>
                  </a:tcPr>
                </a:tc>
                <a:tc hMerge="1">
                  <a:txBody>
                    <a:bodyPr/>
                    <a:lstStyle/>
                    <a:p>
                      <a:pPr marL="0" algn="just" defTabSz="914400" rtl="0" eaLnBrk="1" latinLnBrk="0" hangingPunct="1">
                        <a:spcAft>
                          <a:spcPts val="600"/>
                        </a:spcAft>
                        <a:tabLst>
                          <a:tab pos="4889500" algn="l"/>
                        </a:tabLst>
                      </a:pPr>
                      <a:endParaRPr lang="es-CO" sz="2400" b="0" dirty="0">
                        <a:effectLst/>
                        <a:latin typeface="Calibri" panose="020F0502020204030204" pitchFamily="34" charset="0"/>
                        <a:ea typeface="DengXian" panose="02010600030101010101" pitchFamily="2" charset="-122"/>
                        <a:cs typeface="Arial" panose="020B0604020202020204" pitchFamily="34" charset="0"/>
                      </a:endParaRPr>
                    </a:p>
                  </a:txBody>
                  <a:tcPr marL="68580" marR="68580" marT="0" marB="0" anchor="ctr"/>
                </a:tc>
                <a:extLst>
                  <a:ext uri="{0D108BD9-81ED-4DB2-BD59-A6C34878D82A}">
                    <a16:rowId xmlns:a16="http://schemas.microsoft.com/office/drawing/2014/main" val="152427238"/>
                  </a:ext>
                </a:extLst>
              </a:tr>
              <a:tr h="657440">
                <a:tc>
                  <a:txBody>
                    <a:bodyPr/>
                    <a:lstStyle/>
                    <a:p>
                      <a:pPr algn="ctr">
                        <a:spcAft>
                          <a:spcPts val="600"/>
                        </a:spcAft>
                        <a:tabLst>
                          <a:tab pos="4889500" algn="l"/>
                        </a:tabLst>
                      </a:pPr>
                      <a:r>
                        <a:rPr lang="es-CO" sz="1800" b="1" dirty="0">
                          <a:solidFill>
                            <a:srgbClr val="1F1A34"/>
                          </a:solidFill>
                          <a:effectLst/>
                          <a:latin typeface="Arial" panose="020B0604020202020204" pitchFamily="34" charset="0"/>
                          <a:ea typeface="DengXian" panose="02010600030101010101" pitchFamily="2" charset="-122"/>
                          <a:cs typeface="Arial" panose="020B0604020202020204" pitchFamily="34" charset="0"/>
                        </a:rPr>
                        <a:t>Grupo Edad</a:t>
                      </a:r>
                    </a:p>
                  </a:txBody>
                  <a:tcPr marL="68580" marR="68580" marT="0" marB="0" anchor="ctr"/>
                </a:tc>
                <a:tc>
                  <a:txBody>
                    <a:bodyPr/>
                    <a:lstStyle/>
                    <a:p>
                      <a:pPr algn="ctr">
                        <a:spcAft>
                          <a:spcPts val="600"/>
                        </a:spcAft>
                        <a:tabLst>
                          <a:tab pos="4889500" algn="l"/>
                        </a:tabLst>
                      </a:pPr>
                      <a:r>
                        <a:rPr lang="es-CO" sz="1800" b="1" dirty="0">
                          <a:solidFill>
                            <a:srgbClr val="1F1A34"/>
                          </a:solidFill>
                          <a:effectLst/>
                          <a:latin typeface="Arial" panose="020B0604020202020204" pitchFamily="34" charset="0"/>
                          <a:ea typeface="DengXian" panose="02010600030101010101" pitchFamily="2" charset="-122"/>
                          <a:cs typeface="Arial" panose="020B0604020202020204" pitchFamily="34" charset="0"/>
                        </a:rPr>
                        <a:t> Hombre</a:t>
                      </a:r>
                    </a:p>
                  </a:txBody>
                  <a:tcPr marL="68580" marR="68580" marT="0" marB="0" anchor="ctr"/>
                </a:tc>
                <a:tc>
                  <a:txBody>
                    <a:bodyPr/>
                    <a:lstStyle/>
                    <a:p>
                      <a:pPr algn="ctr">
                        <a:spcAft>
                          <a:spcPts val="600"/>
                        </a:spcAft>
                        <a:tabLst>
                          <a:tab pos="4889500" algn="l"/>
                        </a:tabLst>
                      </a:pPr>
                      <a:r>
                        <a:rPr lang="es-CO" sz="1800" b="1" dirty="0">
                          <a:solidFill>
                            <a:srgbClr val="1F1A34"/>
                          </a:solidFill>
                          <a:effectLst/>
                          <a:latin typeface="Arial" panose="020B0604020202020204" pitchFamily="34" charset="0"/>
                          <a:ea typeface="DengXian" panose="02010600030101010101" pitchFamily="2" charset="-122"/>
                          <a:cs typeface="Arial" panose="020B0604020202020204" pitchFamily="34" charset="0"/>
                        </a:rPr>
                        <a:t> Mujer </a:t>
                      </a:r>
                    </a:p>
                  </a:txBody>
                  <a:tcPr marL="68580" marR="68580" marT="0" marB="0" anchor="ctr"/>
                </a:tc>
                <a:tc>
                  <a:txBody>
                    <a:bodyPr/>
                    <a:lstStyle/>
                    <a:p>
                      <a:pPr algn="ctr"/>
                      <a:r>
                        <a:rPr lang="es-CO" sz="1800" b="1" dirty="0">
                          <a:solidFill>
                            <a:srgbClr val="1F1A34"/>
                          </a:solidFill>
                          <a:effectLst/>
                          <a:latin typeface="Arial" panose="020B0604020202020204" pitchFamily="34" charset="0"/>
                          <a:ea typeface="DengXian" panose="02010600030101010101" pitchFamily="2" charset="-122"/>
                          <a:cs typeface="Arial" panose="020B0604020202020204" pitchFamily="34" charset="0"/>
                        </a:rPr>
                        <a:t>Hombre</a:t>
                      </a:r>
                      <a:endParaRPr lang="es-CO" b="1" dirty="0">
                        <a:solidFill>
                          <a:srgbClr val="1F1A34"/>
                        </a:solidFill>
                      </a:endParaRPr>
                    </a:p>
                  </a:txBody>
                  <a:tcPr marL="68580" marR="68580" marT="0" marB="0" anchor="ctr"/>
                </a:tc>
                <a:tc>
                  <a:txBody>
                    <a:bodyPr/>
                    <a:lstStyle/>
                    <a:p>
                      <a:pPr algn="ctr">
                        <a:spcAft>
                          <a:spcPts val="600"/>
                        </a:spcAft>
                        <a:tabLst>
                          <a:tab pos="4889500" algn="l"/>
                        </a:tabLst>
                      </a:pPr>
                      <a:r>
                        <a:rPr lang="es-CO" sz="1800" b="1" dirty="0">
                          <a:solidFill>
                            <a:srgbClr val="1F1A34"/>
                          </a:solidFill>
                          <a:effectLst/>
                          <a:latin typeface="Arial" panose="020B0604020202020204" pitchFamily="34" charset="0"/>
                          <a:ea typeface="DengXian" panose="02010600030101010101" pitchFamily="2" charset="-122"/>
                          <a:cs typeface="Arial" panose="020B0604020202020204" pitchFamily="34" charset="0"/>
                        </a:rPr>
                        <a:t>Mujer </a:t>
                      </a:r>
                    </a:p>
                  </a:txBody>
                  <a:tcPr marL="68580" marR="68580" marT="0" marB="0" anchor="ctr"/>
                </a:tc>
                <a:extLst>
                  <a:ext uri="{0D108BD9-81ED-4DB2-BD59-A6C34878D82A}">
                    <a16:rowId xmlns:a16="http://schemas.microsoft.com/office/drawing/2014/main" val="244563796"/>
                  </a:ext>
                </a:extLst>
              </a:tr>
              <a:tr h="628435">
                <a:tc>
                  <a:txBody>
                    <a:bodyPr/>
                    <a:lstStyle/>
                    <a:p>
                      <a:pPr algn="ctr">
                        <a:spcAft>
                          <a:spcPts val="600"/>
                        </a:spcAft>
                        <a:tabLst>
                          <a:tab pos="4889500" algn="l"/>
                        </a:tabLst>
                      </a:pPr>
                      <a:r>
                        <a:rPr lang="es-CO" sz="1600" b="0" dirty="0">
                          <a:solidFill>
                            <a:srgbClr val="1F1A34"/>
                          </a:solidFill>
                          <a:effectLst/>
                          <a:latin typeface="Arial" panose="020B0604020202020204" pitchFamily="34" charset="0"/>
                          <a:ea typeface="DengXian" panose="02010600030101010101" pitchFamily="2" charset="-122"/>
                          <a:cs typeface="Arial" panose="020B0604020202020204" pitchFamily="34" charset="0"/>
                        </a:rPr>
                        <a:t> 18-30  años</a:t>
                      </a:r>
                    </a:p>
                  </a:txBody>
                  <a:tcPr marL="68580" marR="68580" marT="0" marB="0" anchor="ctr"/>
                </a:tc>
                <a:tc>
                  <a:txBody>
                    <a:bodyPr/>
                    <a:lstStyle/>
                    <a:p>
                      <a:pPr algn="ctr">
                        <a:spcAft>
                          <a:spcPts val="600"/>
                        </a:spcAft>
                        <a:tabLst>
                          <a:tab pos="4889500" algn="l"/>
                        </a:tabLst>
                      </a:pPr>
                      <a:r>
                        <a:rPr lang="es-CO" sz="1600" b="0" noProof="0" dirty="0">
                          <a:solidFill>
                            <a:srgbClr val="1F1A34"/>
                          </a:solidFill>
                          <a:effectLst/>
                          <a:latin typeface="Arial" panose="020B0604020202020204" pitchFamily="34" charset="0"/>
                          <a:cs typeface="Arial" panose="020B0604020202020204" pitchFamily="34" charset="0"/>
                        </a:rPr>
                        <a:t> 15.3(P) + 679</a:t>
                      </a:r>
                    </a:p>
                  </a:txBody>
                  <a:tcPr marL="68580" marR="68580" marT="0" marB="0" anchor="ctr"/>
                </a:tc>
                <a:tc>
                  <a:txBody>
                    <a:bodyPr/>
                    <a:lstStyle/>
                    <a:p>
                      <a:pPr algn="ctr">
                        <a:spcAft>
                          <a:spcPts val="600"/>
                        </a:spcAft>
                        <a:tabLst>
                          <a:tab pos="4889500" algn="l"/>
                        </a:tabLst>
                      </a:pPr>
                      <a:r>
                        <a:rPr lang="es-CO" sz="1600" b="0" noProof="0" dirty="0">
                          <a:solidFill>
                            <a:srgbClr val="1F1A34"/>
                          </a:solidFill>
                          <a:effectLst/>
                          <a:latin typeface="Arial" panose="020B0604020202020204" pitchFamily="34" charset="0"/>
                          <a:cs typeface="Arial" panose="020B0604020202020204" pitchFamily="34" charset="0"/>
                        </a:rPr>
                        <a:t>14.7 (P) + 496</a:t>
                      </a:r>
                    </a:p>
                  </a:txBody>
                  <a:tcPr marL="68580" marR="68580" marT="0" marB="0" anchor="ctr"/>
                </a:tc>
                <a:tc>
                  <a:txBody>
                    <a:bodyPr/>
                    <a:lstStyle/>
                    <a:p>
                      <a:pPr algn="ctr"/>
                      <a:r>
                        <a:rPr lang="es-CO" sz="1600" b="0" noProof="0" dirty="0">
                          <a:solidFill>
                            <a:srgbClr val="1F1A34"/>
                          </a:solidFill>
                          <a:effectLst/>
                          <a:latin typeface="Arial" panose="020B0604020202020204" pitchFamily="34" charset="0"/>
                          <a:cs typeface="Arial" panose="020B0604020202020204" pitchFamily="34" charset="0"/>
                        </a:rPr>
                        <a:t>15.4 (P) + 271 (T) + 717</a:t>
                      </a:r>
                      <a:endParaRPr lang="es-CO" sz="1600" b="0" dirty="0">
                        <a:solidFill>
                          <a:srgbClr val="1F1A34"/>
                        </a:solidFill>
                      </a:endParaRPr>
                    </a:p>
                  </a:txBody>
                  <a:tcPr marL="68580" marR="68580" marT="0" marB="0" anchor="ctr"/>
                </a:tc>
                <a:tc>
                  <a:txBody>
                    <a:bodyPr/>
                    <a:lstStyle/>
                    <a:p>
                      <a:pPr algn="ctr">
                        <a:spcAft>
                          <a:spcPts val="600"/>
                        </a:spcAft>
                        <a:tabLst>
                          <a:tab pos="4889500" algn="l"/>
                        </a:tabLst>
                      </a:pPr>
                      <a:r>
                        <a:rPr lang="es-CO" sz="1600" b="0" noProof="0" dirty="0">
                          <a:solidFill>
                            <a:srgbClr val="1F1A34"/>
                          </a:solidFill>
                          <a:effectLst/>
                          <a:latin typeface="Arial" panose="020B0604020202020204" pitchFamily="34" charset="0"/>
                          <a:cs typeface="Arial" panose="020B0604020202020204" pitchFamily="34" charset="0"/>
                        </a:rPr>
                        <a:t>13.3 (P) + 334 (T) +35</a:t>
                      </a:r>
                    </a:p>
                  </a:txBody>
                  <a:tcPr marL="68580" marR="68580" marT="0" marB="0" anchor="ctr"/>
                </a:tc>
                <a:extLst>
                  <a:ext uri="{0D108BD9-81ED-4DB2-BD59-A6C34878D82A}">
                    <a16:rowId xmlns:a16="http://schemas.microsoft.com/office/drawing/2014/main" val="4223257354"/>
                  </a:ext>
                </a:extLst>
              </a:tr>
              <a:tr h="654530">
                <a:tc>
                  <a:txBody>
                    <a:bodyPr/>
                    <a:lstStyle/>
                    <a:p>
                      <a:pPr algn="ctr">
                        <a:spcAft>
                          <a:spcPts val="600"/>
                        </a:spcAft>
                        <a:tabLst>
                          <a:tab pos="4889500" algn="l"/>
                        </a:tabLst>
                      </a:pPr>
                      <a:r>
                        <a:rPr lang="es-CO" sz="1600" b="0" dirty="0">
                          <a:solidFill>
                            <a:srgbClr val="1F1A34"/>
                          </a:solidFill>
                          <a:effectLst/>
                          <a:latin typeface="Arial" panose="020B0604020202020204" pitchFamily="34" charset="0"/>
                          <a:ea typeface="DengXian" panose="02010600030101010101" pitchFamily="2" charset="-122"/>
                          <a:cs typeface="Arial" panose="020B0604020202020204" pitchFamily="34" charset="0"/>
                        </a:rPr>
                        <a:t> 30-60 años </a:t>
                      </a:r>
                    </a:p>
                  </a:txBody>
                  <a:tcPr marL="68580" marR="68580" marT="0" marB="0" anchor="ctr"/>
                </a:tc>
                <a:tc>
                  <a:txBody>
                    <a:bodyPr/>
                    <a:lstStyle/>
                    <a:p>
                      <a:pPr marL="0" marR="0" lvl="0" indent="0" algn="ctr" defTabSz="914400" rtl="0" eaLnBrk="1" fontAlgn="auto" latinLnBrk="0" hangingPunct="1">
                        <a:lnSpc>
                          <a:spcPct val="100000"/>
                        </a:lnSpc>
                        <a:spcBef>
                          <a:spcPts val="0"/>
                        </a:spcBef>
                        <a:spcAft>
                          <a:spcPts val="600"/>
                        </a:spcAft>
                        <a:buClrTx/>
                        <a:buSzTx/>
                        <a:buFontTx/>
                        <a:buNone/>
                        <a:tabLst>
                          <a:tab pos="4889500" algn="l"/>
                        </a:tabLst>
                        <a:defRPr/>
                      </a:pPr>
                      <a:r>
                        <a:rPr lang="es-CO" sz="1600" b="0" noProof="0" dirty="0">
                          <a:solidFill>
                            <a:srgbClr val="1F1A34"/>
                          </a:solidFill>
                          <a:effectLst/>
                          <a:latin typeface="Arial" panose="020B0604020202020204" pitchFamily="34" charset="0"/>
                          <a:cs typeface="Arial" panose="020B0604020202020204" pitchFamily="34" charset="0"/>
                        </a:rPr>
                        <a:t>  11.6 (P)+ 829</a:t>
                      </a:r>
                    </a:p>
                  </a:txBody>
                  <a:tcPr marL="68580" marR="68580" marT="0" marB="0" anchor="ctr"/>
                </a:tc>
                <a:tc>
                  <a:txBody>
                    <a:bodyPr/>
                    <a:lstStyle/>
                    <a:p>
                      <a:pPr marL="0" marR="0" lvl="0" indent="0" algn="ctr" defTabSz="914400" rtl="0" eaLnBrk="1" fontAlgn="auto" latinLnBrk="0" hangingPunct="1">
                        <a:lnSpc>
                          <a:spcPct val="100000"/>
                        </a:lnSpc>
                        <a:spcBef>
                          <a:spcPts val="0"/>
                        </a:spcBef>
                        <a:spcAft>
                          <a:spcPts val="600"/>
                        </a:spcAft>
                        <a:buClrTx/>
                        <a:buSzTx/>
                        <a:buFontTx/>
                        <a:buNone/>
                        <a:tabLst>
                          <a:tab pos="4889500" algn="l"/>
                        </a:tabLst>
                        <a:defRPr/>
                      </a:pPr>
                      <a:r>
                        <a:rPr lang="es-CO" sz="1600" b="0" noProof="0" dirty="0">
                          <a:solidFill>
                            <a:srgbClr val="1F1A34"/>
                          </a:solidFill>
                          <a:effectLst/>
                          <a:latin typeface="Arial" panose="020B0604020202020204" pitchFamily="34" charset="0"/>
                          <a:cs typeface="Arial" panose="020B0604020202020204" pitchFamily="34" charset="0"/>
                        </a:rPr>
                        <a:t>8.7 (P) + 829</a:t>
                      </a:r>
                    </a:p>
                  </a:txBody>
                  <a:tcPr marL="68580" marR="68580" marT="0" marB="0" anchor="ctr"/>
                </a:tc>
                <a:tc>
                  <a:txBody>
                    <a:bodyPr/>
                    <a:lstStyle/>
                    <a:p>
                      <a:pPr algn="ctr"/>
                      <a:r>
                        <a:rPr lang="es-CO" sz="1600" b="0" noProof="0" dirty="0">
                          <a:solidFill>
                            <a:srgbClr val="1F1A34"/>
                          </a:solidFill>
                          <a:effectLst/>
                          <a:latin typeface="Arial" panose="020B0604020202020204" pitchFamily="34" charset="0"/>
                          <a:cs typeface="Arial" panose="020B0604020202020204" pitchFamily="34" charset="0"/>
                        </a:rPr>
                        <a:t>11.3 (P) + 16 (T) + 901</a:t>
                      </a:r>
                      <a:endParaRPr lang="es-CO" sz="1600" b="0" dirty="0">
                        <a:solidFill>
                          <a:srgbClr val="1F1A34"/>
                        </a:solidFill>
                      </a:endParaRPr>
                    </a:p>
                  </a:txBody>
                  <a:tcPr marL="68580" marR="68580" marT="0" marB="0" anchor="ctr"/>
                </a:tc>
                <a:tc>
                  <a:txBody>
                    <a:bodyPr/>
                    <a:lstStyle/>
                    <a:p>
                      <a:pPr marL="0" marR="0" lvl="0" indent="0" algn="ctr" defTabSz="914400" rtl="0" eaLnBrk="1" fontAlgn="auto" latinLnBrk="0" hangingPunct="1">
                        <a:lnSpc>
                          <a:spcPct val="100000"/>
                        </a:lnSpc>
                        <a:spcBef>
                          <a:spcPts val="0"/>
                        </a:spcBef>
                        <a:spcAft>
                          <a:spcPts val="600"/>
                        </a:spcAft>
                        <a:buClrTx/>
                        <a:buSzTx/>
                        <a:buFontTx/>
                        <a:buNone/>
                        <a:tabLst>
                          <a:tab pos="4889500" algn="l"/>
                        </a:tabLst>
                        <a:defRPr/>
                      </a:pPr>
                      <a:r>
                        <a:rPr lang="es-CO" sz="1600" b="0" noProof="0" dirty="0">
                          <a:solidFill>
                            <a:srgbClr val="1F1A34"/>
                          </a:solidFill>
                          <a:effectLst/>
                          <a:latin typeface="Arial" panose="020B0604020202020204" pitchFamily="34" charset="0"/>
                          <a:cs typeface="Arial" panose="020B0604020202020204" pitchFamily="34" charset="0"/>
                        </a:rPr>
                        <a:t>8.7 (P) +  25 (T) + 865</a:t>
                      </a:r>
                    </a:p>
                  </a:txBody>
                  <a:tcPr marL="68580" marR="68580" marT="0" marB="0" anchor="ctr"/>
                </a:tc>
                <a:extLst>
                  <a:ext uri="{0D108BD9-81ED-4DB2-BD59-A6C34878D82A}">
                    <a16:rowId xmlns:a16="http://schemas.microsoft.com/office/drawing/2014/main" val="2676418051"/>
                  </a:ext>
                </a:extLst>
              </a:tr>
              <a:tr h="574195">
                <a:tc>
                  <a:txBody>
                    <a:bodyPr/>
                    <a:lstStyle/>
                    <a:p>
                      <a:pPr algn="ctr">
                        <a:spcAft>
                          <a:spcPts val="600"/>
                        </a:spcAft>
                        <a:tabLst>
                          <a:tab pos="4889500" algn="l"/>
                        </a:tabLst>
                      </a:pPr>
                      <a:r>
                        <a:rPr lang="es-CO" sz="1600" b="0" dirty="0">
                          <a:solidFill>
                            <a:srgbClr val="1F1A34"/>
                          </a:solidFill>
                          <a:effectLst/>
                          <a:latin typeface="Arial" panose="020B0604020202020204" pitchFamily="34" charset="0"/>
                          <a:ea typeface="DengXian" panose="02010600030101010101" pitchFamily="2" charset="-122"/>
                          <a:cs typeface="Arial" panose="020B0604020202020204" pitchFamily="34" charset="0"/>
                        </a:rPr>
                        <a:t>&gt; 60 años</a:t>
                      </a:r>
                    </a:p>
                  </a:txBody>
                  <a:tcPr marL="68580" marR="68580" marT="0" marB="0" anchor="ctr"/>
                </a:tc>
                <a:tc>
                  <a:txBody>
                    <a:bodyPr/>
                    <a:lstStyle/>
                    <a:p>
                      <a:pPr marL="0" marR="0" lvl="0" indent="0" algn="ctr" defTabSz="914400" rtl="0" eaLnBrk="1" fontAlgn="auto" latinLnBrk="0" hangingPunct="1">
                        <a:lnSpc>
                          <a:spcPct val="100000"/>
                        </a:lnSpc>
                        <a:spcBef>
                          <a:spcPts val="0"/>
                        </a:spcBef>
                        <a:spcAft>
                          <a:spcPts val="600"/>
                        </a:spcAft>
                        <a:buClrTx/>
                        <a:buSzTx/>
                        <a:buFontTx/>
                        <a:buNone/>
                        <a:tabLst>
                          <a:tab pos="4889500" algn="l"/>
                        </a:tabLst>
                        <a:defRPr/>
                      </a:pPr>
                      <a:r>
                        <a:rPr lang="es-CO" sz="1600" b="0" noProof="0" dirty="0">
                          <a:solidFill>
                            <a:srgbClr val="1F1A34"/>
                          </a:solidFill>
                          <a:effectLst/>
                          <a:latin typeface="Arial" panose="020B0604020202020204" pitchFamily="34" charset="0"/>
                          <a:cs typeface="Arial" panose="020B0604020202020204" pitchFamily="34" charset="0"/>
                        </a:rPr>
                        <a:t>13.5 ( P) + 487</a:t>
                      </a:r>
                    </a:p>
                  </a:txBody>
                  <a:tcPr marL="68580" marR="68580" marT="0" marB="0" anchor="ctr"/>
                </a:tc>
                <a:tc>
                  <a:txBody>
                    <a:bodyPr/>
                    <a:lstStyle/>
                    <a:p>
                      <a:pPr marL="0" marR="0" lvl="0" indent="0" algn="ctr" defTabSz="914400" rtl="0" eaLnBrk="1" fontAlgn="auto" latinLnBrk="0" hangingPunct="1">
                        <a:lnSpc>
                          <a:spcPct val="100000"/>
                        </a:lnSpc>
                        <a:spcBef>
                          <a:spcPts val="0"/>
                        </a:spcBef>
                        <a:spcAft>
                          <a:spcPts val="600"/>
                        </a:spcAft>
                        <a:buClrTx/>
                        <a:buSzTx/>
                        <a:buFontTx/>
                        <a:buNone/>
                        <a:tabLst>
                          <a:tab pos="4889500" algn="l"/>
                        </a:tabLst>
                        <a:defRPr/>
                      </a:pPr>
                      <a:r>
                        <a:rPr lang="es-CO" sz="1600" b="0" noProof="0" dirty="0">
                          <a:solidFill>
                            <a:srgbClr val="1F1A34"/>
                          </a:solidFill>
                          <a:effectLst/>
                          <a:latin typeface="Arial" panose="020B0604020202020204" pitchFamily="34" charset="0"/>
                          <a:cs typeface="Arial" panose="020B0604020202020204" pitchFamily="34" charset="0"/>
                        </a:rPr>
                        <a:t>10.5(P) + 596</a:t>
                      </a:r>
                    </a:p>
                  </a:txBody>
                  <a:tcPr marL="68580" marR="68580" marT="0" marB="0" anchor="ctr"/>
                </a:tc>
                <a:tc>
                  <a:txBody>
                    <a:bodyPr/>
                    <a:lstStyle/>
                    <a:p>
                      <a:pPr algn="ctr"/>
                      <a:r>
                        <a:rPr lang="es-CO" sz="1600" b="0" noProof="0" dirty="0">
                          <a:solidFill>
                            <a:srgbClr val="1F1A34"/>
                          </a:solidFill>
                          <a:effectLst/>
                          <a:latin typeface="Arial" panose="020B0604020202020204" pitchFamily="34" charset="0"/>
                          <a:cs typeface="Arial" panose="020B0604020202020204" pitchFamily="34" charset="0"/>
                        </a:rPr>
                        <a:t>8.8 (P) + 1128 (T) - 1071</a:t>
                      </a:r>
                      <a:endParaRPr lang="es-CO" sz="1600" b="0" dirty="0">
                        <a:solidFill>
                          <a:srgbClr val="1F1A34"/>
                        </a:solidFill>
                      </a:endParaRPr>
                    </a:p>
                  </a:txBody>
                  <a:tcPr marL="68580" marR="68580" marT="0" marB="0" anchor="ctr"/>
                </a:tc>
                <a:tc>
                  <a:txBody>
                    <a:bodyPr/>
                    <a:lstStyle/>
                    <a:p>
                      <a:pPr marL="0" marR="0" lvl="0" indent="0" algn="ctr" defTabSz="914400" rtl="0" eaLnBrk="1" fontAlgn="auto" latinLnBrk="0" hangingPunct="1">
                        <a:lnSpc>
                          <a:spcPct val="100000"/>
                        </a:lnSpc>
                        <a:spcBef>
                          <a:spcPts val="0"/>
                        </a:spcBef>
                        <a:spcAft>
                          <a:spcPts val="600"/>
                        </a:spcAft>
                        <a:buClrTx/>
                        <a:buSzTx/>
                        <a:buFontTx/>
                        <a:buNone/>
                        <a:tabLst>
                          <a:tab pos="4889500" algn="l"/>
                        </a:tabLst>
                        <a:defRPr/>
                      </a:pPr>
                      <a:r>
                        <a:rPr lang="es-CO" sz="1600" b="0" noProof="0" dirty="0">
                          <a:solidFill>
                            <a:srgbClr val="1F1A34"/>
                          </a:solidFill>
                          <a:effectLst/>
                          <a:latin typeface="Arial" panose="020B0604020202020204" pitchFamily="34" charset="0"/>
                          <a:cs typeface="Arial" panose="020B0604020202020204" pitchFamily="34" charset="0"/>
                        </a:rPr>
                        <a:t>9.2 (P) + 637 (T) -302</a:t>
                      </a:r>
                    </a:p>
                  </a:txBody>
                  <a:tcPr marL="68580" marR="68580" marT="0" marB="0" anchor="ctr"/>
                </a:tc>
                <a:extLst>
                  <a:ext uri="{0D108BD9-81ED-4DB2-BD59-A6C34878D82A}">
                    <a16:rowId xmlns:a16="http://schemas.microsoft.com/office/drawing/2014/main" val="3566939384"/>
                  </a:ext>
                </a:extLst>
              </a:tr>
            </a:tbl>
          </a:graphicData>
        </a:graphic>
      </p:graphicFrame>
      <p:sp>
        <p:nvSpPr>
          <p:cNvPr id="13" name="Rectángulo redondeado 12">
            <a:extLst>
              <a:ext uri="{FF2B5EF4-FFF2-40B4-BE49-F238E27FC236}">
                <a16:creationId xmlns:a16="http://schemas.microsoft.com/office/drawing/2014/main" id="{21FEE6A0-A7A8-DF48-862E-6C9999E6721F}"/>
              </a:ext>
            </a:extLst>
          </p:cNvPr>
          <p:cNvSpPr/>
          <p:nvPr/>
        </p:nvSpPr>
        <p:spPr>
          <a:xfrm>
            <a:off x="1486376" y="5172756"/>
            <a:ext cx="9219248" cy="508198"/>
          </a:xfrm>
          <a:prstGeom prst="roundRect">
            <a:avLst/>
          </a:prstGeom>
          <a:solidFill>
            <a:srgbClr val="2C4D8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b="1" dirty="0">
                <a:solidFill>
                  <a:schemeClr val="bg1"/>
                </a:solidFill>
                <a:latin typeface="Arial" panose="020B0604020202020204" pitchFamily="34" charset="0"/>
                <a:cs typeface="Arial" panose="020B0604020202020204" pitchFamily="34" charset="0"/>
              </a:rPr>
              <a:t>Actividad  sedentaria : 1.53      Actividad Moderada: 1.76       Actividad  Fuerte: 2.25 </a:t>
            </a:r>
          </a:p>
        </p:txBody>
      </p:sp>
      <p:sp>
        <p:nvSpPr>
          <p:cNvPr id="14" name="CuadroTexto 13">
            <a:extLst>
              <a:ext uri="{FF2B5EF4-FFF2-40B4-BE49-F238E27FC236}">
                <a16:creationId xmlns:a16="http://schemas.microsoft.com/office/drawing/2014/main" id="{AB863693-A88E-2141-B595-9261F503F211}"/>
              </a:ext>
            </a:extLst>
          </p:cNvPr>
          <p:cNvSpPr txBox="1"/>
          <p:nvPr/>
        </p:nvSpPr>
        <p:spPr>
          <a:xfrm>
            <a:off x="944851" y="5896993"/>
            <a:ext cx="5151149" cy="400110"/>
          </a:xfrm>
          <a:prstGeom prst="rect">
            <a:avLst/>
          </a:prstGeom>
          <a:noFill/>
        </p:spPr>
        <p:txBody>
          <a:bodyPr wrap="square" rtlCol="0">
            <a:spAutoFit/>
          </a:bodyPr>
          <a:lstStyle/>
          <a:p>
            <a:r>
              <a:rPr lang="es-CO" sz="1000" b="1" i="1" dirty="0">
                <a:solidFill>
                  <a:schemeClr val="bg2">
                    <a:lumMod val="50000"/>
                  </a:schemeClr>
                </a:solidFill>
                <a:latin typeface="Arial" panose="020B0604020202020204" pitchFamily="34" charset="0"/>
                <a:cs typeface="Arial" panose="020B0604020202020204" pitchFamily="34" charset="0"/>
              </a:rPr>
              <a:t>FAO/WHO/UNU.Human energy requeriments. Roma 2004</a:t>
            </a:r>
          </a:p>
          <a:p>
            <a:r>
              <a:rPr lang="es-CO" sz="1000" b="1" i="1" dirty="0">
                <a:solidFill>
                  <a:schemeClr val="bg2">
                    <a:lumMod val="50000"/>
                  </a:schemeClr>
                </a:solidFill>
                <a:latin typeface="Arial" panose="020B0604020202020204" pitchFamily="34" charset="0"/>
                <a:cs typeface="Arial" panose="020B0604020202020204" pitchFamily="34" charset="0"/>
              </a:rPr>
              <a:t>http://www.fao.org/3/y5686e/y5686e00.htm</a:t>
            </a:r>
            <a:endParaRPr lang="es-CO" sz="1000" b="1" i="1" dirty="0">
              <a:solidFill>
                <a:schemeClr val="bg2">
                  <a:lumMod val="50000"/>
                </a:schemeClr>
              </a:solidFill>
              <a:latin typeface="Arial" panose="020B0604020202020204" pitchFamily="34" charset="0"/>
              <a:cs typeface="Arial" panose="020B0604020202020204" pitchFamily="34" charset="0"/>
              <a:hlinkClick r:id="rId3">
                <a:extLst>
                  <a:ext uri="{A12FA001-AC4F-418D-AE19-62706E023703}">
                    <ahyp:hlinkClr xmlns:ahyp="http://schemas.microsoft.com/office/drawing/2018/hyperlinkcolor" val="tx"/>
                  </a:ext>
                </a:extLst>
              </a:hlinkClick>
            </a:endParaRPr>
          </a:p>
        </p:txBody>
      </p:sp>
    </p:spTree>
    <p:extLst>
      <p:ext uri="{BB962C8B-B14F-4D97-AF65-F5344CB8AC3E}">
        <p14:creationId xmlns:p14="http://schemas.microsoft.com/office/powerpoint/2010/main" val="606638203"/>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6739</TotalTime>
  <Words>8434</Words>
  <Application>Microsoft Macintosh PowerPoint</Application>
  <PresentationFormat>Panorámica</PresentationFormat>
  <Paragraphs>761</Paragraphs>
  <Slides>33</Slides>
  <Notes>33</Notes>
  <HiddenSlides>0</HiddenSlides>
  <MMClips>0</MMClips>
  <ScaleCrop>false</ScaleCrop>
  <HeadingPairs>
    <vt:vector size="6" baseType="variant">
      <vt:variant>
        <vt:lpstr>Fuentes usadas</vt:lpstr>
      </vt:variant>
      <vt:variant>
        <vt:i4>8</vt:i4>
      </vt:variant>
      <vt:variant>
        <vt:lpstr>Tema</vt:lpstr>
      </vt:variant>
      <vt:variant>
        <vt:i4>1</vt:i4>
      </vt:variant>
      <vt:variant>
        <vt:lpstr>Títulos de diapositiva</vt:lpstr>
      </vt:variant>
      <vt:variant>
        <vt:i4>33</vt:i4>
      </vt:variant>
    </vt:vector>
  </HeadingPairs>
  <TitlesOfParts>
    <vt:vector size="42" baseType="lpstr">
      <vt:lpstr>DengXian</vt:lpstr>
      <vt:lpstr>ＭＳ Ｐゴシック</vt:lpstr>
      <vt:lpstr>Arial</vt:lpstr>
      <vt:lpstr>Calibri</vt:lpstr>
      <vt:lpstr>Helvetica</vt:lpstr>
      <vt:lpstr>Perpetua</vt:lpstr>
      <vt:lpstr>Symbol</vt:lpstr>
      <vt:lpstr>Wingdings</vt:lpstr>
      <vt:lpstr>Tema de Office</vt:lpstr>
      <vt:lpstr>PROFESIONALES CLÍNICOS</vt:lpstr>
      <vt:lpstr>Objetivos</vt:lpstr>
      <vt:lpstr>Presentación de PowerPoint</vt:lpstr>
      <vt:lpstr>   Necesidades energéticas</vt:lpstr>
      <vt:lpstr>Gasto metabólico</vt:lpstr>
      <vt:lpstr>¿Cómo determinar requerimientos?</vt:lpstr>
      <vt:lpstr>Calorimetría indirecta</vt:lpstr>
      <vt:lpstr>Calorimetría indirecta</vt:lpstr>
      <vt:lpstr>Determinación de Tasa Metabólica Basal (TMB) en adultos ambulatorios   </vt:lpstr>
      <vt:lpstr>¿Cómo determinar los requerimientos  calóricos pacientes adultos ambulatorios?</vt:lpstr>
      <vt:lpstr>Necesidades energéticas en adultos hospitalizados   </vt:lpstr>
      <vt:lpstr>Necesidades calóricas adulto hospitalizado según condición clínica </vt:lpstr>
      <vt:lpstr>Necesidades calóricas en paciente crítico</vt:lpstr>
      <vt:lpstr>Requerimientos calóricos paciente crítico basada en el peso</vt:lpstr>
      <vt:lpstr>Requerimientos de proteínas en adulto</vt:lpstr>
      <vt:lpstr>Presentación de PowerPoint</vt:lpstr>
      <vt:lpstr>Presentación de PowerPoint</vt:lpstr>
      <vt:lpstr>Presentación de PowerPoint</vt:lpstr>
      <vt:lpstr>Requerimiento de líquidos</vt:lpstr>
      <vt:lpstr>Ingestas recomendadas (IR) de nutrientes que se mantienen para todos los grupos de adultos</vt:lpstr>
      <vt:lpstr>Vitaminas hidrosolubles y minerales importantes en el adulto mayor</vt:lpstr>
      <vt:lpstr>Vitaminas liposolubles en el adulto mayor</vt:lpstr>
      <vt:lpstr>Recomendaciones basales de nutrientes en la UCI</vt:lpstr>
      <vt:lpstr>Presentación de PowerPoint</vt:lpstr>
      <vt:lpstr>Necesidades de vitaminas en condiciones especiales </vt:lpstr>
      <vt:lpstr>Minerales y oligoelementos en condiciones especiales </vt:lpstr>
      <vt:lpstr>  Inmunomoduladores: ¿Cómo se definen? </vt:lpstr>
      <vt:lpstr>Glutamina</vt:lpstr>
      <vt:lpstr>Presentación de PowerPoint</vt:lpstr>
      <vt:lpstr>Arginina</vt:lpstr>
      <vt:lpstr>Ácidos grasos omega 3</vt:lpstr>
      <vt:lpstr>Hidroximetil butirato (HMB)</vt:lpstr>
      <vt:lpstr>Conclusiones</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Profesionales clínicos</dc:title>
  <dc:creator>Catalina Gonzalez Barbosa</dc:creator>
  <cp:lastModifiedBy>Microsoft Office User</cp:lastModifiedBy>
  <cp:revision>395</cp:revision>
  <cp:lastPrinted>2019-06-09T02:43:44Z</cp:lastPrinted>
  <dcterms:created xsi:type="dcterms:W3CDTF">2019-05-24T03:43:17Z</dcterms:created>
  <dcterms:modified xsi:type="dcterms:W3CDTF">2020-09-29T17:18:47Z</dcterms:modified>
</cp:coreProperties>
</file>