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82" r:id="rId3"/>
    <p:sldId id="259" r:id="rId4"/>
    <p:sldId id="260" r:id="rId5"/>
    <p:sldId id="283"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5" r:id="rId23"/>
    <p:sldId id="286" r:id="rId24"/>
    <p:sldId id="287" r:id="rId25"/>
    <p:sldId id="278" r:id="rId26"/>
    <p:sldId id="279" r:id="rId27"/>
    <p:sldId id="280" r:id="rId28"/>
    <p:sldId id="298" r:id="rId29"/>
    <p:sldId id="300" r:id="rId30"/>
    <p:sldId id="301" r:id="rId31"/>
    <p:sldId id="295" r:id="rId32"/>
    <p:sldId id="296" r:id="rId33"/>
    <p:sldId id="281" r:id="rId3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A4D"/>
    <a:srgbClr val="1F1A34"/>
    <a:srgbClr val="4C4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9" autoAdjust="0"/>
    <p:restoredTop sz="60884" autoAdjust="0"/>
  </p:normalViewPr>
  <p:slideViewPr>
    <p:cSldViewPr snapToGrid="0">
      <p:cViewPr varScale="1">
        <p:scale>
          <a:sx n="57" d="100"/>
          <a:sy n="57" d="100"/>
        </p:scale>
        <p:origin x="1776" y="1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802613-700F-3B40-85CF-5428AC0695CA}" type="datetimeFigureOut">
              <a:rPr lang="es-ES" smtClean="0"/>
              <a:pPr/>
              <a:t>5/10/20</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EF046F-5960-4F4C-9826-CDFEE27867D5}" type="slidenum">
              <a:rPr lang="es-ES" smtClean="0"/>
              <a:pPr/>
              <a:t>‹Nº›</a:t>
            </a:fld>
            <a:endParaRPr lang="es-ES"/>
          </a:p>
        </p:txBody>
      </p:sp>
    </p:spTree>
    <p:extLst>
      <p:ext uri="{BB962C8B-B14F-4D97-AF65-F5344CB8AC3E}">
        <p14:creationId xmlns:p14="http://schemas.microsoft.com/office/powerpoint/2010/main" val="1378028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2FEF046F-5960-4F4C-9826-CDFEE27867D5}" type="slidenum">
              <a:rPr lang="es-ES" smtClean="0"/>
              <a:pPr/>
              <a:t>1</a:t>
            </a:fld>
            <a:endParaRPr lang="es-ES"/>
          </a:p>
        </p:txBody>
      </p:sp>
    </p:spTree>
    <p:extLst>
      <p:ext uri="{BB962C8B-B14F-4D97-AF65-F5344CB8AC3E}">
        <p14:creationId xmlns:p14="http://schemas.microsoft.com/office/powerpoint/2010/main" val="2285032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0B8930EC-E498-1E4C-A5F2-BF77ABC91B52}" type="slidenum">
              <a:rPr lang="es-ES" sz="1200">
                <a:cs typeface="Arial" charset="0"/>
              </a:rPr>
              <a:pPr eaLnBrk="1" hangingPunct="1"/>
              <a:t>10</a:t>
            </a:fld>
            <a:endParaRPr lang="es-ES" sz="1200">
              <a:cs typeface="Arial"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pPr>
            <a:r>
              <a:rPr lang="es-419" sz="1600" noProof="0" dirty="0">
                <a:latin typeface="Arial" charset="0"/>
                <a:cs typeface="Arial" charset="0"/>
              </a:rPr>
              <a:t>La alteración de la barrera intestinal puede producirse por:</a:t>
            </a:r>
          </a:p>
          <a:p>
            <a:pPr eaLnBrk="1" hangingPunct="1">
              <a:spcBef>
                <a:spcPct val="50000"/>
              </a:spcBef>
            </a:pPr>
            <a:r>
              <a:rPr lang="es-419" sz="1600" noProof="0" dirty="0">
                <a:latin typeface="Arial" charset="0"/>
                <a:cs typeface="Arial" charset="0"/>
              </a:rPr>
              <a:t>1. Lesión directa de mucosa: ej. radioterapia, quimioterapia, mucositis, enfermedad injerto-huésped</a:t>
            </a:r>
          </a:p>
          <a:p>
            <a:pPr eaLnBrk="1" hangingPunct="1">
              <a:spcBef>
                <a:spcPct val="50000"/>
              </a:spcBef>
            </a:pPr>
            <a:r>
              <a:rPr lang="es-419" sz="1600" noProof="0" dirty="0">
                <a:latin typeface="Arial" charset="0"/>
                <a:cs typeface="Arial" charset="0"/>
              </a:rPr>
              <a:t>2. Lesión indirecta: </a:t>
            </a:r>
            <a:r>
              <a:rPr lang="es-419" sz="1600" noProof="0" dirty="0">
                <a:latin typeface="Arial" charset="0"/>
                <a:cs typeface="Arial" charset="0"/>
                <a:sym typeface="Wingdings" charset="0"/>
              </a:rPr>
              <a:t>flujo asplácnico, </a:t>
            </a:r>
            <a:r>
              <a:rPr lang="es-419" sz="1600" noProof="0" dirty="0">
                <a:latin typeface="Arial" charset="0"/>
                <a:cs typeface="Arial" charset="0"/>
              </a:rPr>
              <a:t>inactividad intestinal, falta de nutrientes </a:t>
            </a:r>
            <a:r>
              <a:rPr lang="es-419" sz="1600" noProof="0" dirty="0" err="1">
                <a:latin typeface="Arial" charset="0"/>
                <a:cs typeface="Arial" charset="0"/>
              </a:rPr>
              <a:t>intraluminales</a:t>
            </a:r>
            <a:endParaRPr lang="es-419" sz="1600" noProof="0" dirty="0">
              <a:latin typeface="Arial" charset="0"/>
              <a:cs typeface="Arial" charset="0"/>
            </a:endParaRPr>
          </a:p>
          <a:p>
            <a:pPr eaLnBrk="1" hangingPunct="1">
              <a:spcBef>
                <a:spcPct val="50000"/>
              </a:spcBef>
            </a:pPr>
            <a:r>
              <a:rPr lang="es-419" sz="1600" noProof="0" dirty="0">
                <a:latin typeface="Arial" charset="0"/>
                <a:cs typeface="Arial" charset="0"/>
              </a:rPr>
              <a:t>3. Enfermedades que lesionan la mucosa: ej. enfermedad inflamatoria del intestino, etc. </a:t>
            </a:r>
          </a:p>
          <a:p>
            <a:pPr eaLnBrk="1" hangingPunct="1">
              <a:spcBef>
                <a:spcPct val="50000"/>
              </a:spcBef>
            </a:pPr>
            <a:r>
              <a:rPr lang="es-419" sz="1600" noProof="0" dirty="0">
                <a:latin typeface="Arial" charset="0"/>
                <a:cs typeface="Arial" charset="0"/>
              </a:rPr>
              <a:t>4. Otros factores predisponentes (ej. enfermedades autoinmunes o depresoras de la inmunidad: diabetes., etc.)</a:t>
            </a:r>
          </a:p>
          <a:p>
            <a:pPr algn="just" eaLnBrk="1" hangingPunct="1"/>
            <a:endParaRPr lang="es-419" noProof="0" dirty="0">
              <a:latin typeface="Arial" charset="0"/>
              <a:cs typeface="Arial" charset="0"/>
            </a:endParaRPr>
          </a:p>
          <a:p>
            <a:pPr algn="just" eaLnBrk="1" hangingPunct="1"/>
            <a:r>
              <a:rPr lang="es-419" noProof="0" dirty="0">
                <a:latin typeface="Arial" charset="0"/>
                <a:cs typeface="Arial" charset="0"/>
              </a:rPr>
              <a:t>La translocación bacteriana podría ser un factor mayor en el desarrollo de sepsis intrahospitalaria y del síndrome de disfunción múltiple de órganos, los que tienen una enorme contribución en la mortalidad hospitalaria.</a:t>
            </a:r>
          </a:p>
          <a:p>
            <a:pPr algn="just" eaLnBrk="1" hangingPunct="1"/>
            <a:endParaRPr lang="es-419" noProof="0" dirty="0">
              <a:latin typeface="Arial" charset="0"/>
              <a:cs typeface="Arial" charset="0"/>
            </a:endParaRPr>
          </a:p>
          <a:p>
            <a:pPr algn="just" eaLnBrk="1" hangingPunct="1"/>
            <a:r>
              <a:rPr lang="es-419" noProof="0" dirty="0">
                <a:latin typeface="Arial" charset="0"/>
                <a:cs typeface="Arial" charset="0"/>
              </a:rPr>
              <a:t>La capacidad de barrera intestinal está directamente relacionada con la salud de la mucosa.</a:t>
            </a:r>
          </a:p>
          <a:p>
            <a:pPr eaLnBrk="1" hangingPunct="1"/>
            <a:endParaRPr lang="es-ES_tradnl" dirty="0">
              <a:latin typeface="Arial" charset="0"/>
              <a:cs typeface="Arial" charset="0"/>
            </a:endParaRPr>
          </a:p>
        </p:txBody>
      </p:sp>
    </p:spTree>
    <p:extLst>
      <p:ext uri="{BB962C8B-B14F-4D97-AF65-F5344CB8AC3E}">
        <p14:creationId xmlns:p14="http://schemas.microsoft.com/office/powerpoint/2010/main" val="4014344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a:ln/>
        </p:spPr>
      </p:sp>
      <p:sp>
        <p:nvSpPr>
          <p:cNvPr id="3584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noProof="0" dirty="0">
                <a:latin typeface="Arial" charset="0"/>
                <a:cs typeface="Arial" charset="0"/>
              </a:rPr>
              <a:t>El tracto gastrointestinal es el órgano endocrino más grande del organismo. Secreta péptidos reguladores con efectos endocrinos, </a:t>
            </a:r>
            <a:r>
              <a:rPr lang="es-CO" noProof="0" dirty="0" err="1">
                <a:latin typeface="Arial" charset="0"/>
                <a:cs typeface="Arial" charset="0"/>
              </a:rPr>
              <a:t>paracrinos</a:t>
            </a:r>
            <a:r>
              <a:rPr lang="es-CO" noProof="0" dirty="0">
                <a:latin typeface="Arial" charset="0"/>
                <a:cs typeface="Arial" charset="0"/>
              </a:rPr>
              <a:t> y </a:t>
            </a:r>
            <a:r>
              <a:rPr lang="es-CO" noProof="0" dirty="0" err="1">
                <a:latin typeface="Arial" charset="0"/>
                <a:cs typeface="Arial" charset="0"/>
              </a:rPr>
              <a:t>neurocrinos</a:t>
            </a:r>
            <a:r>
              <a:rPr lang="es-CO" noProof="0" dirty="0">
                <a:latin typeface="Arial" charset="0"/>
                <a:cs typeface="Arial" charset="0"/>
              </a:rPr>
              <a:t>. Estas hormonas peptídicas, de origen entérico, afectan de manera directa la motilidad intestinal y el transporte de la mucosa. Entre ellas se encuentran la gastrina, bombesina, enteroglucagón y otras.</a:t>
            </a:r>
          </a:p>
          <a:p>
            <a:endParaRPr lang="es-CO" noProof="0" dirty="0">
              <a:latin typeface="Arial" charset="0"/>
              <a:cs typeface="Arial" charset="0"/>
            </a:endParaRPr>
          </a:p>
          <a:p>
            <a:r>
              <a:rPr lang="es-CO" noProof="0" dirty="0">
                <a:latin typeface="Arial" charset="0"/>
                <a:cs typeface="Arial" charset="0"/>
              </a:rPr>
              <a:t>La mayoría de las hormonas peptídicas se liberan de manera secuencial en respuesta al estímulo de un nutriente intraluminal. Esta liberación depende neurológicamente del sistema nervioso central a través del nervio vago o </a:t>
            </a:r>
            <a:r>
              <a:rPr lang="es-CO" noProof="0" dirty="0" err="1">
                <a:latin typeface="Arial" charset="0"/>
                <a:cs typeface="Arial" charset="0"/>
              </a:rPr>
              <a:t>neurogástrico</a:t>
            </a:r>
            <a:r>
              <a:rPr lang="es-CO" noProof="0" dirty="0">
                <a:latin typeface="Arial" charset="0"/>
                <a:cs typeface="Arial" charset="0"/>
              </a:rPr>
              <a:t>. Esta cascada de hormonas intestinales asegura un control óptimo de la digestión y absorción de nutrientes. </a:t>
            </a:r>
          </a:p>
        </p:txBody>
      </p:sp>
      <p:sp>
        <p:nvSpPr>
          <p:cNvPr id="3584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7AA4DC95-D586-244E-A30A-E602A505CBE7}" type="slidenum">
              <a:rPr lang="es-ES" sz="1200">
                <a:cs typeface="Arial" charset="0"/>
              </a:rPr>
              <a:pPr eaLnBrk="1" hangingPunct="1"/>
              <a:t>11</a:t>
            </a:fld>
            <a:endParaRPr lang="es-ES" sz="1200">
              <a:cs typeface="Arial" charset="0"/>
            </a:endParaRPr>
          </a:p>
        </p:txBody>
      </p:sp>
    </p:spTree>
    <p:extLst>
      <p:ext uri="{BB962C8B-B14F-4D97-AF65-F5344CB8AC3E}">
        <p14:creationId xmlns:p14="http://schemas.microsoft.com/office/powerpoint/2010/main" val="3928328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a:ln/>
        </p:spPr>
      </p:sp>
      <p:sp>
        <p:nvSpPr>
          <p:cNvPr id="3686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noProof="0" dirty="0">
                <a:latin typeface="Arial" charset="0"/>
                <a:cs typeface="Arial" charset="0"/>
              </a:rPr>
              <a:t>Cuando se atrofia la mucosa intestinal se producen además alteraciones en la función enzimática con un descenso de la actividad de las </a:t>
            </a:r>
            <a:r>
              <a:rPr lang="es-CO" noProof="0" dirty="0" err="1">
                <a:latin typeface="Arial" charset="0"/>
                <a:cs typeface="Arial" charset="0"/>
              </a:rPr>
              <a:t>disacaridasas</a:t>
            </a:r>
            <a:r>
              <a:rPr lang="es-CO" noProof="0" dirty="0">
                <a:latin typeface="Arial" charset="0"/>
                <a:cs typeface="Arial" charset="0"/>
              </a:rPr>
              <a:t>, que se corresponde con el grado de atrofia de las vellosidades intestinales. La deprivación de alimento también reduce significativamente la actividad específica y manifestación de ciertas enzimas digestivas de la mucosa del intestino delgado. En estudios experimentales, la atrofia y la disfunción intestinal fueron revertidas o aminoradas con la administración de alimentación enteral temprana suplementada con sustratos intestinales específicos tales como la glutamina que adicionados a las formulas estándar pueden estimular en mayor grado el </a:t>
            </a:r>
            <a:r>
              <a:rPr lang="es-CO" noProof="0" dirty="0" err="1">
                <a:latin typeface="Arial" charset="0"/>
                <a:cs typeface="Arial" charset="0"/>
              </a:rPr>
              <a:t>trofismo</a:t>
            </a:r>
            <a:r>
              <a:rPr lang="es-CO" noProof="0" dirty="0">
                <a:latin typeface="Arial" charset="0"/>
                <a:cs typeface="Arial" charset="0"/>
              </a:rPr>
              <a:t> intestinal. </a:t>
            </a:r>
          </a:p>
        </p:txBody>
      </p:sp>
      <p:sp>
        <p:nvSpPr>
          <p:cNvPr id="3686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EE82AD61-1BDD-CA44-B4B3-A75CC7096E54}" type="slidenum">
              <a:rPr lang="es-ES" sz="1200">
                <a:cs typeface="Arial" charset="0"/>
              </a:rPr>
              <a:pPr eaLnBrk="1" hangingPunct="1"/>
              <a:t>12</a:t>
            </a:fld>
            <a:endParaRPr lang="es-ES" sz="1200">
              <a:cs typeface="Arial" charset="0"/>
            </a:endParaRPr>
          </a:p>
        </p:txBody>
      </p:sp>
    </p:spTree>
    <p:extLst>
      <p:ext uri="{BB962C8B-B14F-4D97-AF65-F5344CB8AC3E}">
        <p14:creationId xmlns:p14="http://schemas.microsoft.com/office/powerpoint/2010/main" val="3565556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D0BADE89-ECD0-2149-825D-E03F8250FC25}" type="slidenum">
              <a:rPr lang="es-ES" sz="1200">
                <a:cs typeface="Arial" charset="0"/>
              </a:rPr>
              <a:pPr eaLnBrk="1" hangingPunct="1"/>
              <a:t>13</a:t>
            </a:fld>
            <a:endParaRPr lang="es-ES" sz="1200">
              <a:cs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s-419" noProof="0" dirty="0">
                <a:latin typeface="Arial" charset="0"/>
                <a:cs typeface="Arial" charset="0"/>
              </a:rPr>
              <a:t>La nutrición enteral es el medio fisiológico para mantener un adecuado soporte nutricional y debe ser usado, siempre que sea posible, como la ruta primaria para la administración de nutrientes. La falta de nutrientes en la luz intestinal, a pesar de una adecuada provisión por vía parenteral, conduce a la atrofia de la mucosa y a su disfunción. </a:t>
            </a:r>
          </a:p>
        </p:txBody>
      </p:sp>
    </p:spTree>
    <p:extLst>
      <p:ext uri="{BB962C8B-B14F-4D97-AF65-F5344CB8AC3E}">
        <p14:creationId xmlns:p14="http://schemas.microsoft.com/office/powerpoint/2010/main" val="2603363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Marcador de imagen de diapositiva"/>
          <p:cNvSpPr>
            <a:spLocks noGrp="1" noRot="1" noChangeAspect="1" noTextEdit="1"/>
          </p:cNvSpPr>
          <p:nvPr>
            <p:ph type="sldImg"/>
          </p:nvPr>
        </p:nvSpPr>
        <p:spPr>
          <a:ln/>
        </p:spPr>
      </p:sp>
      <p:sp>
        <p:nvSpPr>
          <p:cNvPr id="3891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noProof="0" dirty="0">
                <a:latin typeface="Arial" charset="0"/>
                <a:cs typeface="Arial" charset="0"/>
              </a:rPr>
              <a:t>El tracto gastrointestinal recibe sustrato metabólico tanto de los nutrientes </a:t>
            </a:r>
            <a:r>
              <a:rPr lang="es-CO" noProof="0" dirty="0" err="1">
                <a:latin typeface="Arial" charset="0"/>
                <a:cs typeface="Arial" charset="0"/>
              </a:rPr>
              <a:t>intraluminales</a:t>
            </a:r>
            <a:r>
              <a:rPr lang="es-CO" noProof="0" dirty="0">
                <a:latin typeface="Arial" charset="0"/>
                <a:cs typeface="Arial" charset="0"/>
              </a:rPr>
              <a:t> como del aporte sanguíneo sistémico. Durante la inanición el combustible preferido es la glutamina, luego el lactato y los cuerpos cetónicos.</a:t>
            </a:r>
          </a:p>
        </p:txBody>
      </p:sp>
      <p:sp>
        <p:nvSpPr>
          <p:cNvPr id="3891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DF20176E-F19C-FE42-A164-761692FEE60F}" type="slidenum">
              <a:rPr lang="es-ES" sz="1200">
                <a:cs typeface="Arial" charset="0"/>
              </a:rPr>
              <a:pPr eaLnBrk="1" hangingPunct="1"/>
              <a:t>14</a:t>
            </a:fld>
            <a:endParaRPr lang="es-ES" sz="1200">
              <a:cs typeface="Arial" charset="0"/>
            </a:endParaRPr>
          </a:p>
        </p:txBody>
      </p:sp>
    </p:spTree>
    <p:extLst>
      <p:ext uri="{BB962C8B-B14F-4D97-AF65-F5344CB8AC3E}">
        <p14:creationId xmlns:p14="http://schemas.microsoft.com/office/powerpoint/2010/main" val="4132725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AD9DA02B-A404-4A43-82A6-E76576F87666}" type="slidenum">
              <a:rPr lang="es-ES" sz="1200">
                <a:cs typeface="Arial" charset="0"/>
              </a:rPr>
              <a:pPr eaLnBrk="1" hangingPunct="1"/>
              <a:t>15</a:t>
            </a:fld>
            <a:endParaRPr lang="es-ES" sz="1200">
              <a:cs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419" noProof="0" dirty="0">
                <a:latin typeface="Arial" charset="0"/>
                <a:cs typeface="Arial" charset="0"/>
              </a:rPr>
              <a:t>El colon también sufre un déficit de sustratos si el ayuno es prolongado. La administración de antibióticos sistémicos puede exacerbar el déficit, alterando la flora intestinal normal, responsable de la fermentación de los polisacáridos en el colon. El producto de esta fermentación son los ácidos grasos de cadena corta, que son los nutrientes preferenciales inductores de la proliferación de células epiteliales de las criptas en el colon.</a:t>
            </a:r>
          </a:p>
        </p:txBody>
      </p:sp>
    </p:spTree>
    <p:extLst>
      <p:ext uri="{BB962C8B-B14F-4D97-AF65-F5344CB8AC3E}">
        <p14:creationId xmlns:p14="http://schemas.microsoft.com/office/powerpoint/2010/main" val="1232210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BC9AB193-4B61-D844-8BE4-CB48367CC75F}" type="slidenum">
              <a:rPr lang="es-ES" sz="1200">
                <a:cs typeface="Arial" charset="0"/>
              </a:rPr>
              <a:pPr eaLnBrk="1" hangingPunct="1"/>
              <a:t>16</a:t>
            </a:fld>
            <a:endParaRPr lang="es-ES" sz="1200">
              <a:cs typeface="Arial" charset="0"/>
            </a:endParaRPr>
          </a:p>
        </p:txBody>
      </p:sp>
      <p:sp>
        <p:nvSpPr>
          <p:cNvPr id="40963" name="Rectangle 1026"/>
          <p:cNvSpPr>
            <a:spLocks noGrp="1" noRot="1" noChangeAspect="1" noChangeArrowheads="1" noTextEdit="1"/>
          </p:cNvSpPr>
          <p:nvPr>
            <p:ph type="sldImg"/>
          </p:nvPr>
        </p:nvSpPr>
        <p:spPr>
          <a:ln/>
        </p:spPr>
      </p:sp>
      <p:sp>
        <p:nvSpPr>
          <p:cNvPr id="4096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pPr>
            <a:r>
              <a:rPr lang="es-419" sz="800" noProof="0" dirty="0">
                <a:solidFill>
                  <a:srgbClr val="800080"/>
                </a:solidFill>
                <a:latin typeface="Arial" charset="0"/>
                <a:cs typeface="Arial" charset="0"/>
              </a:rPr>
              <a:t>Los ruidos intestinales en el paciente crítico</a:t>
            </a:r>
            <a:r>
              <a:rPr lang="es-419" sz="1600" noProof="0" dirty="0">
                <a:latin typeface="Arial" charset="0"/>
                <a:cs typeface="Arial" charset="0"/>
              </a:rPr>
              <a:t> no son el indicador para iniciar o no alimentación enteral. </a:t>
            </a:r>
            <a:r>
              <a:rPr lang="es-419" sz="1400" noProof="0" dirty="0">
                <a:latin typeface="Arial" charset="0"/>
                <a:cs typeface="Arial" charset="0"/>
              </a:rPr>
              <a:t>Su ausencia indica alteración en el vaciado gástrico más que capacidad </a:t>
            </a:r>
            <a:r>
              <a:rPr lang="es-419" sz="1400" noProof="0" dirty="0" err="1">
                <a:latin typeface="Arial" charset="0"/>
                <a:cs typeface="Arial" charset="0"/>
              </a:rPr>
              <a:t>absortiva</a:t>
            </a:r>
            <a:r>
              <a:rPr lang="es-419" sz="1400" noProof="0" dirty="0">
                <a:latin typeface="Arial" charset="0"/>
                <a:cs typeface="Arial" charset="0"/>
              </a:rPr>
              <a:t> del intestino.</a:t>
            </a:r>
          </a:p>
          <a:p>
            <a:pPr eaLnBrk="1" hangingPunct="1">
              <a:spcBef>
                <a:spcPct val="50000"/>
              </a:spcBef>
            </a:pPr>
            <a:endParaRPr lang="es-ES_tradnl" sz="1600" dirty="0">
              <a:latin typeface="Arial" charset="0"/>
              <a:cs typeface="Arial" charset="0"/>
            </a:endParaRPr>
          </a:p>
          <a:p>
            <a:pPr eaLnBrk="1" hangingPunct="1"/>
            <a:endParaRPr lang="en-US" dirty="0">
              <a:latin typeface="Arial" charset="0"/>
              <a:cs typeface="Arial" charset="0"/>
            </a:endParaRPr>
          </a:p>
        </p:txBody>
      </p:sp>
    </p:spTree>
    <p:extLst>
      <p:ext uri="{BB962C8B-B14F-4D97-AF65-F5344CB8AC3E}">
        <p14:creationId xmlns:p14="http://schemas.microsoft.com/office/powerpoint/2010/main" val="198672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Marcador de imagen de diapositiva"/>
          <p:cNvSpPr>
            <a:spLocks noGrp="1" noRot="1" noChangeAspect="1" noTextEdit="1"/>
          </p:cNvSpPr>
          <p:nvPr>
            <p:ph type="sldImg"/>
          </p:nvPr>
        </p:nvSpPr>
        <p:spPr>
          <a:ln/>
        </p:spPr>
      </p:sp>
      <p:sp>
        <p:nvSpPr>
          <p:cNvPr id="4198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noProof="0" dirty="0">
                <a:solidFill>
                  <a:srgbClr val="005294"/>
                </a:solidFill>
                <a:latin typeface="Arial" charset="0"/>
                <a:cs typeface="Arial" charset="0"/>
              </a:rPr>
              <a:t>La nutrición enteral NE, no es solo la provisión de nutrientes a través de una sonda, sino que también incluye el suministro de alimentos y/o suplementos por vía oral. Es un método mas fisiológico de mantener un soporte nutricional adecuado que la vía parenteral. Los avances en la tecnología de accesos enterales, equipos y fórmulas enterales han hecho posible el soporte nutricional a través del tracto digestivo para pacientes que antes no podían acceder a él. Siempre que sea posible el acceso enteral debería utilizarse en pacientes críticos y la administración de nutrientes ser realizada a través del tracto digestivo teniendo en cuenta lo que cada paciente puede tolerar.</a:t>
            </a:r>
          </a:p>
          <a:p>
            <a:endParaRPr lang="es-CO" dirty="0">
              <a:solidFill>
                <a:srgbClr val="005294"/>
              </a:solidFill>
              <a:latin typeface="Arial" charset="0"/>
              <a:cs typeface="Arial" charset="0"/>
            </a:endParaRPr>
          </a:p>
          <a:p>
            <a:endParaRPr lang="es-CO" dirty="0">
              <a:latin typeface="Arial" charset="0"/>
              <a:cs typeface="Arial" charset="0"/>
            </a:endParaRPr>
          </a:p>
        </p:txBody>
      </p:sp>
      <p:sp>
        <p:nvSpPr>
          <p:cNvPr id="4198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8900EBF0-299C-424B-8CB9-D8BE97B54276}" type="slidenum">
              <a:rPr lang="es-ES" sz="1200">
                <a:cs typeface="Arial" charset="0"/>
              </a:rPr>
              <a:pPr eaLnBrk="1" hangingPunct="1"/>
              <a:t>17</a:t>
            </a:fld>
            <a:endParaRPr lang="es-ES" sz="1200">
              <a:cs typeface="Arial" charset="0"/>
            </a:endParaRPr>
          </a:p>
        </p:txBody>
      </p:sp>
    </p:spTree>
    <p:extLst>
      <p:ext uri="{BB962C8B-B14F-4D97-AF65-F5344CB8AC3E}">
        <p14:creationId xmlns:p14="http://schemas.microsoft.com/office/powerpoint/2010/main" val="3666903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855AA29D-737A-EE43-BF82-14BEDD6FBEEB}" type="slidenum">
              <a:rPr lang="es-ES" sz="1200">
                <a:cs typeface="Arial" charset="0"/>
              </a:rPr>
              <a:pPr eaLnBrk="1" hangingPunct="1"/>
              <a:t>18</a:t>
            </a:fld>
            <a:endParaRPr lang="es-ES" sz="1200">
              <a:cs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s-419" noProof="0" dirty="0">
                <a:latin typeface="Arial" charset="0"/>
                <a:cs typeface="Arial" charset="0"/>
              </a:rPr>
              <a:t>Estudios sugieren que pacientes críticos alimentados por vía enteral tienen una mayor capacidad de contracción de la vesícula biliar, de estímulo pancreático y que mejoraría la cicatrización de anastomosis gastrointestinales y de heridas. En el caso de alimentación precoz la mortalidad podría verse disminuida.</a:t>
            </a:r>
          </a:p>
          <a:p>
            <a:pPr algn="just" eaLnBrk="1" hangingPunct="1"/>
            <a:r>
              <a:rPr lang="es-419" noProof="0" dirty="0">
                <a:latin typeface="Arial" charset="0"/>
                <a:cs typeface="Arial" charset="0"/>
              </a:rPr>
              <a:t>Por último no debe dejar de considerarse la ventaja del costo de la nutrición enteral, ya que la nutrición parenteral es 5 a 10 veces más costosa.</a:t>
            </a:r>
          </a:p>
          <a:p>
            <a:pPr eaLnBrk="1" hangingPunct="1"/>
            <a:endParaRPr lang="es-ES_tradnl" dirty="0">
              <a:latin typeface="Arial" charset="0"/>
              <a:cs typeface="Arial" charset="0"/>
            </a:endParaRPr>
          </a:p>
          <a:p>
            <a:pPr eaLnBrk="1" hangingPunct="1"/>
            <a:endParaRPr lang="es-ES_tradnl" dirty="0">
              <a:latin typeface="Arial" charset="0"/>
              <a:cs typeface="Arial" charset="0"/>
            </a:endParaRPr>
          </a:p>
          <a:p>
            <a:pPr eaLnBrk="1" hangingPunct="1"/>
            <a:endParaRPr lang="es-ES_tradnl" dirty="0">
              <a:latin typeface="Arial" charset="0"/>
              <a:cs typeface="Arial" charset="0"/>
            </a:endParaRPr>
          </a:p>
        </p:txBody>
      </p:sp>
    </p:spTree>
    <p:extLst>
      <p:ext uri="{BB962C8B-B14F-4D97-AF65-F5344CB8AC3E}">
        <p14:creationId xmlns:p14="http://schemas.microsoft.com/office/powerpoint/2010/main" val="2580683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419B2601-9DB1-FB43-AE80-49E9F455B201}" type="slidenum">
              <a:rPr lang="es-ES" sz="1200">
                <a:cs typeface="Arial" charset="0"/>
              </a:rPr>
              <a:pPr eaLnBrk="1" hangingPunct="1"/>
              <a:t>19</a:t>
            </a:fld>
            <a:endParaRPr lang="es-ES" sz="1200">
              <a:cs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p>
            <a:pPr eaLnBrk="1" hangingPunct="1"/>
            <a:r>
              <a:rPr lang="es-419" noProof="0" dirty="0">
                <a:latin typeface="Arial" charset="0"/>
                <a:cs typeface="Arial" charset="0"/>
              </a:rPr>
              <a:t>Los objetivos del soporte nutricional dependen de la situación clínica del paciente. </a:t>
            </a:r>
          </a:p>
          <a:p>
            <a:pPr eaLnBrk="1" hangingPunct="1"/>
            <a:r>
              <a:rPr lang="es-419" noProof="0" dirty="0">
                <a:latin typeface="Arial" charset="0"/>
                <a:cs typeface="Arial" charset="0"/>
              </a:rPr>
              <a:t>En enfermos críticos se realiza un sostén metabólico funcional en la etapa inicial. Este objetivo nutricional, conocido también como hipo alimentación permisiva, evita una demanda metabólica excesiva. </a:t>
            </a:r>
          </a:p>
          <a:p>
            <a:pPr eaLnBrk="1" hangingPunct="1"/>
            <a:r>
              <a:rPr lang="es-419" noProof="0" dirty="0">
                <a:latin typeface="Arial" charset="0"/>
                <a:cs typeface="Arial" charset="0"/>
              </a:rPr>
              <a:t>El objetivo del sostén nutricional se aplica a aquellos pacientes estables en los cuales se debe aportar la totalidad de sus requerimientos por vía enteral. La repleción es para aquellos a los cuales se les debe brindar un aporte por encima de su requerimiento para recuperar el estado nutricional.</a:t>
            </a:r>
          </a:p>
        </p:txBody>
      </p:sp>
    </p:spTree>
    <p:extLst>
      <p:ext uri="{BB962C8B-B14F-4D97-AF65-F5344CB8AC3E}">
        <p14:creationId xmlns:p14="http://schemas.microsoft.com/office/powerpoint/2010/main" val="2684487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FEF046F-5960-4F4C-9826-CDFEE27867D5}" type="slidenum">
              <a:rPr lang="es-ES" smtClean="0"/>
              <a:pPr/>
              <a:t>2</a:t>
            </a:fld>
            <a:endParaRPr lang="es-ES"/>
          </a:p>
        </p:txBody>
      </p:sp>
    </p:spTree>
    <p:extLst>
      <p:ext uri="{BB962C8B-B14F-4D97-AF65-F5344CB8AC3E}">
        <p14:creationId xmlns:p14="http://schemas.microsoft.com/office/powerpoint/2010/main" val="3302243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861AA384-83C6-7E44-BB8E-A8A878A46D34}" type="slidenum">
              <a:rPr lang="es-ES" sz="1200">
                <a:cs typeface="Arial" charset="0"/>
              </a:rPr>
              <a:pPr eaLnBrk="1" hangingPunct="1"/>
              <a:t>20</a:t>
            </a:fld>
            <a:endParaRPr lang="es-ES" sz="1200">
              <a:cs typeface="Arial"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s-419" noProof="0" dirty="0">
                <a:latin typeface="Arial" charset="0"/>
                <a:cs typeface="Arial" charset="0"/>
              </a:rPr>
              <a:t>Para indicar el inicio de soporte nutricional por vía enteral deben ser considerados criterios médicos, aunque no deben olvidarse otros como los psicológicos, económicos, sociales y éticos. La indicación debe realizarse sobre la base de los antecedentes, el estado nutricional actual, el diagnóstico y pronóstico de la enfermedad de base. </a:t>
            </a:r>
          </a:p>
          <a:p>
            <a:pPr algn="just" eaLnBrk="1" hangingPunct="1"/>
            <a:r>
              <a:rPr lang="es-419" noProof="0" dirty="0">
                <a:latin typeface="Arial" charset="0"/>
                <a:cs typeface="Arial" charset="0"/>
              </a:rPr>
              <a:t>La alimentación enteral debe ser la vía primaria en aquellos pacientes que no deben, no pueden o no quieren ingerir cantidades adecuadas como para cubrir sus requerimientos nutricionales por vía oral. También debemos considerar la utilización de la vía enteral en aquellos pacientes que requieren nutrición parenteral pero que toleran un mínimo aporte por vía digestiva. En este caso al menos se podrá lograr el </a:t>
            </a:r>
            <a:r>
              <a:rPr lang="es-419" b="1" i="1" noProof="0" dirty="0">
                <a:latin typeface="Arial" charset="0"/>
                <a:cs typeface="Arial" charset="0"/>
              </a:rPr>
              <a:t>mantenimiento</a:t>
            </a:r>
            <a:r>
              <a:rPr lang="es-419" noProof="0" dirty="0">
                <a:latin typeface="Arial" charset="0"/>
                <a:cs typeface="Arial" charset="0"/>
              </a:rPr>
              <a:t> de la función intestinal.</a:t>
            </a:r>
          </a:p>
          <a:p>
            <a:pPr eaLnBrk="1" hangingPunct="1"/>
            <a:r>
              <a:rPr lang="es-ES_tradnl" dirty="0">
                <a:latin typeface="Arial" charset="0"/>
                <a:cs typeface="Arial" charset="0"/>
              </a:rPr>
              <a:t> </a:t>
            </a:r>
            <a:endParaRPr lang="es-ES" dirty="0">
              <a:latin typeface="Arial" charset="0"/>
              <a:cs typeface="Arial" charset="0"/>
            </a:endParaRPr>
          </a:p>
        </p:txBody>
      </p:sp>
    </p:spTree>
    <p:extLst>
      <p:ext uri="{BB962C8B-B14F-4D97-AF65-F5344CB8AC3E}">
        <p14:creationId xmlns:p14="http://schemas.microsoft.com/office/powerpoint/2010/main" val="3151909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a:ln/>
        </p:spPr>
      </p:sp>
      <p:sp>
        <p:nvSpPr>
          <p:cNvPr id="4608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noProof="0" dirty="0">
                <a:latin typeface="Arial" charset="0"/>
                <a:cs typeface="Arial" charset="0"/>
              </a:rPr>
              <a:t>Este cuadro resume algunas de las indicaciones generales de pacientes en quienes se debe considerar la terapia nutricional enteral.</a:t>
            </a:r>
          </a:p>
        </p:txBody>
      </p:sp>
      <p:sp>
        <p:nvSpPr>
          <p:cNvPr id="4608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E07C9C02-578F-3E4B-9E51-74F40FAACF4B}" type="slidenum">
              <a:rPr lang="es-ES" sz="1200">
                <a:cs typeface="Arial" charset="0"/>
              </a:rPr>
              <a:pPr eaLnBrk="1" hangingPunct="1"/>
              <a:t>21</a:t>
            </a:fld>
            <a:endParaRPr lang="es-ES" sz="1200">
              <a:cs typeface="Arial" charset="0"/>
            </a:endParaRPr>
          </a:p>
        </p:txBody>
      </p:sp>
    </p:spTree>
    <p:extLst>
      <p:ext uri="{BB962C8B-B14F-4D97-AF65-F5344CB8AC3E}">
        <p14:creationId xmlns:p14="http://schemas.microsoft.com/office/powerpoint/2010/main" val="2249673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lienbildplatzhalter 1"/>
          <p:cNvSpPr>
            <a:spLocks noGrp="1" noRot="1" noChangeAspect="1" noTextEdit="1"/>
          </p:cNvSpPr>
          <p:nvPr>
            <p:ph type="sldImg"/>
          </p:nvPr>
        </p:nvSpPr>
        <p:spPr bwMode="auto">
          <a:noFill/>
          <a:ln>
            <a:solidFill>
              <a:srgbClr val="000000"/>
            </a:solidFill>
            <a:miter lim="800000"/>
            <a:headEnd/>
            <a:tailEnd/>
          </a:ln>
        </p:spPr>
      </p:sp>
      <p:sp>
        <p:nvSpPr>
          <p:cNvPr id="31747"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dirty="0"/>
          </a:p>
        </p:txBody>
      </p:sp>
      <p:sp>
        <p:nvSpPr>
          <p:cNvPr id="31748"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DB5C206-0E8A-4376-81F8-32B88D128E34}" type="slidenum">
              <a:rPr lang="en-GB" smtClean="0">
                <a:ea typeface="ＭＳ Ｐゴシック" charset="-128"/>
              </a:rPr>
              <a:pPr/>
              <a:t>22</a:t>
            </a:fld>
            <a:endParaRPr lang="en-GB" dirty="0">
              <a:ea typeface="ＭＳ Ｐゴシック" charset="-128"/>
            </a:endParaRPr>
          </a:p>
        </p:txBody>
      </p:sp>
    </p:spTree>
    <p:extLst>
      <p:ext uri="{BB962C8B-B14F-4D97-AF65-F5344CB8AC3E}">
        <p14:creationId xmlns:p14="http://schemas.microsoft.com/office/powerpoint/2010/main" val="3746814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lienbildplatzhalter 1"/>
          <p:cNvSpPr>
            <a:spLocks noGrp="1" noRot="1" noChangeAspect="1" noTextEdit="1"/>
          </p:cNvSpPr>
          <p:nvPr>
            <p:ph type="sldImg"/>
          </p:nvPr>
        </p:nvSpPr>
        <p:spPr bwMode="auto">
          <a:noFill/>
          <a:ln>
            <a:solidFill>
              <a:srgbClr val="000000"/>
            </a:solidFill>
            <a:miter lim="800000"/>
            <a:headEnd/>
            <a:tailEnd/>
          </a:ln>
        </p:spPr>
      </p:sp>
      <p:sp>
        <p:nvSpPr>
          <p:cNvPr id="32771"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
        <p:nvSpPr>
          <p:cNvPr id="32772"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E4DCCDC-34AC-4EB3-8736-F17E04FDE828}" type="slidenum">
              <a:rPr lang="en-GB" smtClean="0">
                <a:ea typeface="ＭＳ Ｐゴシック" charset="-128"/>
              </a:rPr>
              <a:pPr/>
              <a:t>23</a:t>
            </a:fld>
            <a:endParaRPr lang="en-GB">
              <a:ea typeface="ＭＳ Ｐゴシック" charset="-128"/>
            </a:endParaRPr>
          </a:p>
        </p:txBody>
      </p:sp>
    </p:spTree>
    <p:extLst>
      <p:ext uri="{BB962C8B-B14F-4D97-AF65-F5344CB8AC3E}">
        <p14:creationId xmlns:p14="http://schemas.microsoft.com/office/powerpoint/2010/main" val="2050074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r>
              <a:rPr lang="es-419" noProof="0" dirty="0">
                <a:latin typeface="Arial" charset="0"/>
                <a:cs typeface="Arial" charset="0"/>
              </a:rPr>
              <a:t>Según las guías ESPEN 2017 se recomienda realizar terapia nutricional </a:t>
            </a:r>
            <a:r>
              <a:rPr lang="es-419" noProof="0" dirty="0" err="1">
                <a:latin typeface="Arial" charset="0"/>
                <a:cs typeface="Arial" charset="0"/>
              </a:rPr>
              <a:t>perioperatoria</a:t>
            </a:r>
            <a:r>
              <a:rPr lang="es-419" noProof="0" dirty="0">
                <a:latin typeface="Arial" charset="0"/>
                <a:cs typeface="Arial" charset="0"/>
              </a:rPr>
              <a:t> en pacientes con riesgo a desnutrición severo 10 a 14 días previos a la cirugía, inclusive si esto implica retrasar la intervención.</a:t>
            </a:r>
          </a:p>
          <a:p>
            <a:pPr eaLnBrk="1" hangingPunct="1"/>
            <a:r>
              <a:rPr lang="es-419" noProof="0" dirty="0">
                <a:latin typeface="Arial" charset="0"/>
                <a:cs typeface="Arial" charset="0"/>
              </a:rPr>
              <a:t>Se considera riesgo a desnutrición severo a las siguientes situaciones:</a:t>
            </a:r>
          </a:p>
          <a:p>
            <a:pPr marL="171450" indent="-171450" eaLnBrk="1" hangingPunct="1">
              <a:buFont typeface="Arial" panose="020B0604020202020204" pitchFamily="34" charset="0"/>
              <a:buChar char="•"/>
            </a:pPr>
            <a:r>
              <a:rPr lang="es-419" b="1" noProof="0" dirty="0">
                <a:latin typeface="Arial" charset="0"/>
                <a:cs typeface="Arial" charset="0"/>
              </a:rPr>
              <a:t>Pérdida de peso del 5% en los últimos tres meses o &gt; del 10% en cualquier término de tiempo o 10-15% en 6 meses</a:t>
            </a:r>
          </a:p>
          <a:p>
            <a:pPr marL="171450" indent="-171450" eaLnBrk="1" hangingPunct="1">
              <a:buFont typeface="Arial" panose="020B0604020202020204" pitchFamily="34" charset="0"/>
              <a:buChar char="•"/>
            </a:pPr>
            <a:r>
              <a:rPr lang="es-419" b="1" noProof="0" dirty="0">
                <a:latin typeface="Arial" charset="0"/>
                <a:cs typeface="Arial" charset="0"/>
              </a:rPr>
              <a:t>IMC menor a 18,5</a:t>
            </a:r>
            <a:r>
              <a:rPr lang="es-419" b="1" baseline="0" noProof="0" dirty="0">
                <a:latin typeface="Arial" charset="0"/>
                <a:cs typeface="Arial" charset="0"/>
              </a:rPr>
              <a:t> </a:t>
            </a:r>
            <a:r>
              <a:rPr lang="es-419" b="1" noProof="0" dirty="0">
                <a:latin typeface="Arial" charset="0"/>
                <a:cs typeface="Arial" charset="0"/>
              </a:rPr>
              <a:t>kg/m</a:t>
            </a:r>
            <a:r>
              <a:rPr lang="es-419" b="1" baseline="30000" noProof="0" dirty="0">
                <a:latin typeface="Arial" charset="0"/>
                <a:cs typeface="Arial" charset="0"/>
              </a:rPr>
              <a:t>2</a:t>
            </a:r>
            <a:r>
              <a:rPr lang="es-419" b="1" noProof="0" dirty="0">
                <a:latin typeface="Arial" charset="0"/>
                <a:cs typeface="Arial" charset="0"/>
              </a:rPr>
              <a:t> </a:t>
            </a:r>
          </a:p>
          <a:p>
            <a:pPr marL="171450" indent="-171450" eaLnBrk="1" hangingPunct="1">
              <a:buFont typeface="Arial" panose="020B0604020202020204" pitchFamily="34" charset="0"/>
              <a:buChar char="•"/>
            </a:pPr>
            <a:r>
              <a:rPr lang="es-419" b="1" noProof="0" dirty="0">
                <a:latin typeface="Arial" charset="0"/>
                <a:cs typeface="Arial" charset="0"/>
              </a:rPr>
              <a:t>Clasificación C en Valoración Global Subjetiva (Detsky) o NRS 2002 &gt;5</a:t>
            </a:r>
          </a:p>
          <a:p>
            <a:pPr marL="171450" indent="-171450" eaLnBrk="1" hangingPunct="1">
              <a:buFont typeface="Arial" panose="020B0604020202020204" pitchFamily="34" charset="0"/>
              <a:buChar char="•"/>
            </a:pPr>
            <a:r>
              <a:rPr lang="es-419" b="1" noProof="0" dirty="0">
                <a:latin typeface="Arial" charset="0"/>
                <a:cs typeface="Arial" charset="0"/>
              </a:rPr>
              <a:t>Albumina sérica preoperatoria &lt;30</a:t>
            </a:r>
            <a:r>
              <a:rPr lang="es-419" b="1" baseline="0" noProof="0" dirty="0">
                <a:latin typeface="Arial" charset="0"/>
                <a:cs typeface="Arial" charset="0"/>
              </a:rPr>
              <a:t> g/l</a:t>
            </a:r>
          </a:p>
          <a:p>
            <a:pPr marL="171450" indent="-171450" eaLnBrk="1" hangingPunct="1">
              <a:buFont typeface="Arial" panose="020B0604020202020204" pitchFamily="34" charset="0"/>
              <a:buChar char="•"/>
            </a:pPr>
            <a:r>
              <a:rPr lang="es-419" b="1" noProof="0" dirty="0">
                <a:latin typeface="Arial" charset="0"/>
                <a:cs typeface="Arial" charset="0"/>
              </a:rPr>
              <a:t>IMC&lt; 22 en mayores de 70 años</a:t>
            </a:r>
          </a:p>
          <a:p>
            <a:pPr eaLnBrk="1" hangingPunct="1"/>
            <a:endParaRPr lang="es-419" b="1" noProof="0" dirty="0">
              <a:latin typeface="Arial" charset="0"/>
              <a:cs typeface="Arial" charset="0"/>
            </a:endParaRPr>
          </a:p>
          <a:p>
            <a:pPr eaLnBrk="1" hangingPunct="1"/>
            <a:r>
              <a:rPr lang="es-419" noProof="0" dirty="0">
                <a:latin typeface="Arial" charset="0"/>
                <a:cs typeface="Arial" charset="0"/>
              </a:rPr>
              <a:t>El tema de evaluación nutricional y determinación de riesgo será tratado posteriormente.</a:t>
            </a:r>
          </a:p>
          <a:p>
            <a:pPr eaLnBrk="1" hangingPunct="1"/>
            <a:endParaRPr lang="en-US" dirty="0">
              <a:latin typeface="Arial" charset="0"/>
              <a:cs typeface="Arial" charset="0"/>
            </a:endParaRPr>
          </a:p>
          <a:p>
            <a:pPr eaLnBrk="1" hangingPunct="1"/>
            <a:endParaRPr lang="en-US" i="1" dirty="0">
              <a:latin typeface="Arial" charset="0"/>
              <a:cs typeface="Arial" charset="0"/>
            </a:endParaRPr>
          </a:p>
          <a:p>
            <a:pPr eaLnBrk="1" hangingPunct="1"/>
            <a:endParaRPr lang="en-US" dirty="0">
              <a:latin typeface="Arial" charset="0"/>
              <a:cs typeface="Arial" charset="0"/>
            </a:endParaRPr>
          </a:p>
          <a:p>
            <a:pPr eaLnBrk="1" hangingPunct="1"/>
            <a:r>
              <a:rPr lang="en-US" dirty="0">
                <a:latin typeface="Arial" charset="0"/>
                <a:cs typeface="Arial" charset="0"/>
              </a:rPr>
              <a:t> </a:t>
            </a:r>
          </a:p>
          <a:p>
            <a:pPr eaLnBrk="1" hangingPunct="1"/>
            <a:endParaRPr lang="en-US" dirty="0">
              <a:latin typeface="Arial" charset="0"/>
              <a:cs typeface="Arial" charset="0"/>
            </a:endParaRPr>
          </a:p>
          <a:p>
            <a:pPr eaLnBrk="1" hangingPunct="1"/>
            <a:endParaRPr lang="en-US" dirty="0">
              <a:latin typeface="Arial" charset="0"/>
              <a:cs typeface="Arial" charset="0"/>
            </a:endParaRPr>
          </a:p>
          <a:p>
            <a:endParaRPr lang="es-ES" dirty="0"/>
          </a:p>
        </p:txBody>
      </p:sp>
      <p:sp>
        <p:nvSpPr>
          <p:cNvPr id="4" name="Marcador de número de diapositiva 3"/>
          <p:cNvSpPr>
            <a:spLocks noGrp="1"/>
          </p:cNvSpPr>
          <p:nvPr>
            <p:ph type="sldNum" sz="quarter" idx="10"/>
          </p:nvPr>
        </p:nvSpPr>
        <p:spPr/>
        <p:txBody>
          <a:bodyPr/>
          <a:lstStyle/>
          <a:p>
            <a:fld id="{2FEF046F-5960-4F4C-9826-CDFEE27867D5}" type="slidenum">
              <a:rPr lang="es-ES" smtClean="0"/>
              <a:pPr/>
              <a:t>24</a:t>
            </a:fld>
            <a:endParaRPr lang="es-ES"/>
          </a:p>
        </p:txBody>
      </p:sp>
    </p:spTree>
    <p:extLst>
      <p:ext uri="{BB962C8B-B14F-4D97-AF65-F5344CB8AC3E}">
        <p14:creationId xmlns:p14="http://schemas.microsoft.com/office/powerpoint/2010/main" val="829156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B5A17A95-7DB4-904C-9B86-06BEEA4C6894}" type="slidenum">
              <a:rPr lang="es-ES" sz="1200">
                <a:cs typeface="Arial" charset="0"/>
              </a:rPr>
              <a:pPr eaLnBrk="1" hangingPunct="1"/>
              <a:t>25</a:t>
            </a:fld>
            <a:endParaRPr lang="es-ES" sz="1200">
              <a:cs typeface="Arial"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419" sz="2400" noProof="0" dirty="0">
                <a:latin typeface="Arial" charset="0"/>
                <a:cs typeface="Arial" charset="0"/>
              </a:rPr>
              <a:t>La alimentación precoz por sonda (dentro de las 24 h) se iniciará en pacientes en los que no se pueda iniciar la nutrición oral temprana y en quienes la ingesta oral será inadecuada (&lt;50%) durante más de 7 días. Los grupos de riesgo especial son:</a:t>
            </a:r>
          </a:p>
          <a:p>
            <a:pPr eaLnBrk="1" hangingPunct="1"/>
            <a:endParaRPr lang="es-419" sz="2400" noProof="0" dirty="0">
              <a:latin typeface="Arial" charset="0"/>
              <a:cs typeface="Arial" charset="0"/>
            </a:endParaRPr>
          </a:p>
          <a:p>
            <a:pPr marL="342900" indent="-342900" eaLnBrk="1" hangingPunct="1">
              <a:buFont typeface="Arial" panose="020B0604020202020204" pitchFamily="34" charset="0"/>
              <a:buChar char="•"/>
            </a:pPr>
            <a:r>
              <a:rPr lang="es-419" sz="2400" noProof="0" dirty="0">
                <a:latin typeface="Arial" charset="0"/>
                <a:cs typeface="Arial" charset="0"/>
              </a:rPr>
              <a:t>Pacientes sometidos a cirugía mayor de cabeza y cuello o gastrointestinal por cáncer </a:t>
            </a:r>
          </a:p>
          <a:p>
            <a:pPr marL="342900" indent="-342900" eaLnBrk="1" hangingPunct="1">
              <a:buFont typeface="Arial" panose="020B0604020202020204" pitchFamily="34" charset="0"/>
              <a:buChar char="•"/>
            </a:pPr>
            <a:r>
              <a:rPr lang="es-419" sz="2400" noProof="0" dirty="0">
                <a:latin typeface="Arial" charset="0"/>
                <a:cs typeface="Arial" charset="0"/>
              </a:rPr>
              <a:t>Pacientes con traumatismo grave, incluida lesión cerebral </a:t>
            </a:r>
          </a:p>
          <a:p>
            <a:pPr marL="342900" indent="-342900" eaLnBrk="1" hangingPunct="1">
              <a:buFont typeface="Arial" panose="020B0604020202020204" pitchFamily="34" charset="0"/>
              <a:buChar char="•"/>
            </a:pPr>
            <a:r>
              <a:rPr lang="es-419" sz="2400" noProof="0" dirty="0">
                <a:latin typeface="Arial" charset="0"/>
                <a:cs typeface="Arial" charset="0"/>
              </a:rPr>
              <a:t>Pacientes con desnutrición evidente en el momento de la cirugía </a:t>
            </a:r>
          </a:p>
          <a:p>
            <a:pPr eaLnBrk="1" hangingPunct="1"/>
            <a:endParaRPr lang="es-419" sz="2400" noProof="0" dirty="0">
              <a:latin typeface="Arial" charset="0"/>
              <a:cs typeface="Arial"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s-419" sz="2400" noProof="0" dirty="0">
                <a:latin typeface="Arial" charset="0"/>
                <a:cs typeface="Arial" charset="0"/>
              </a:rPr>
              <a:t>Reevaluar el estado nutricional regularmente durante la estadía hospitalaria y de ser necesario continuar con el SN después del alta. </a:t>
            </a:r>
          </a:p>
          <a:p>
            <a:pPr eaLnBrk="1" hangingPunct="1"/>
            <a:endParaRPr lang="en-US" sz="2400" dirty="0">
              <a:latin typeface="Arial" charset="0"/>
              <a:cs typeface="Arial" charset="0"/>
            </a:endParaRPr>
          </a:p>
        </p:txBody>
      </p:sp>
    </p:spTree>
    <p:extLst>
      <p:ext uri="{BB962C8B-B14F-4D97-AF65-F5344CB8AC3E}">
        <p14:creationId xmlns:p14="http://schemas.microsoft.com/office/powerpoint/2010/main" val="13523646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F3D4F090-6A2A-754D-A538-59EA96061D76}" type="slidenum">
              <a:rPr lang="es-ES" sz="1200">
                <a:cs typeface="Arial" charset="0"/>
              </a:rPr>
              <a:pPr eaLnBrk="1" hangingPunct="1"/>
              <a:t>26</a:t>
            </a:fld>
            <a:endParaRPr lang="es-ES" sz="1200">
              <a:cs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419" noProof="0" dirty="0">
                <a:latin typeface="Arial" charset="0"/>
                <a:cs typeface="Arial" charset="0"/>
              </a:rPr>
              <a:t>Las guías de ESPEN 2006 para geriatría recomiendan que en pacientes que están desnutridos o en riesgo a desnutrirse se utilicen suplementos orales para incrementar el aporte energético, el ingreso de proteínas y micro nutrientes, para mantener o mejorar el estado nutricional y mejorar la sobrevida.</a:t>
            </a:r>
          </a:p>
          <a:p>
            <a:pPr eaLnBrk="1" hangingPunct="1"/>
            <a:endParaRPr lang="es-419" noProof="0" dirty="0">
              <a:latin typeface="Arial" charset="0"/>
              <a:cs typeface="Arial" charset="0"/>
            </a:endParaRPr>
          </a:p>
          <a:p>
            <a:pPr eaLnBrk="1" hangingPunct="1"/>
            <a:r>
              <a:rPr lang="es-419" noProof="0" dirty="0">
                <a:latin typeface="Arial" charset="0"/>
                <a:cs typeface="Arial" charset="0"/>
              </a:rPr>
              <a:t>El uso de suplementos orales en ancianos debilitados es útil para mantener o mejorar su estado nutricional. Estos ancianos debilitados pueden beneficiarse de la alimentación por sonda si su condición general es estable (no en una etapa terminal).</a:t>
            </a:r>
          </a:p>
          <a:p>
            <a:pPr eaLnBrk="1" hangingPunct="1"/>
            <a:r>
              <a:rPr lang="es-419" noProof="0" dirty="0">
                <a:latin typeface="Arial" charset="0"/>
                <a:cs typeface="Arial" charset="0"/>
              </a:rPr>
              <a:t>Se recomienda el uso de nutrición enteral para asegurar el aporte de energía y nutrientes en pacientes ancianos con disfagia neurológica severa para mejorar o mantener el estado nutricional. Después de fractura de cadera y cirugía ortopédica el uso de suplementos orales reduce la incidencia de complicaciones. </a:t>
            </a:r>
          </a:p>
          <a:p>
            <a:pPr eaLnBrk="1" hangingPunct="1"/>
            <a:endParaRPr lang="en-US" dirty="0">
              <a:latin typeface="Arial" charset="0"/>
              <a:cs typeface="Arial" charset="0"/>
            </a:endParaRPr>
          </a:p>
          <a:p>
            <a:pPr eaLnBrk="1" hangingPunct="1"/>
            <a:endParaRPr lang="en-US" i="1" dirty="0">
              <a:latin typeface="Arial" charset="0"/>
              <a:cs typeface="Arial" charset="0"/>
            </a:endParaRPr>
          </a:p>
        </p:txBody>
      </p:sp>
    </p:spTree>
    <p:extLst>
      <p:ext uri="{BB962C8B-B14F-4D97-AF65-F5344CB8AC3E}">
        <p14:creationId xmlns:p14="http://schemas.microsoft.com/office/powerpoint/2010/main" val="3274659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7151BCB3-BC6C-BF4A-99B0-8B0D59B43C54}" type="slidenum">
              <a:rPr lang="es-ES" sz="1200">
                <a:cs typeface="Arial" charset="0"/>
              </a:rPr>
              <a:pPr eaLnBrk="1" hangingPunct="1"/>
              <a:t>27</a:t>
            </a:fld>
            <a:endParaRPr lang="es-ES" sz="1200">
              <a:cs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419" noProof="0" dirty="0">
                <a:latin typeface="Arial" charset="0"/>
                <a:cs typeface="Arial" charset="0"/>
              </a:rPr>
              <a:t>En pacientes con cáncer se recomienda iniciar terapia nutricional si existe desnutrición previa o si se prevé que el paciente estará imposibilitado para alimentarse por más de 7 días. </a:t>
            </a:r>
          </a:p>
          <a:p>
            <a:pPr eaLnBrk="1" hangingPunct="1"/>
            <a:endParaRPr lang="es-419" noProof="0" dirty="0">
              <a:latin typeface="Arial" charset="0"/>
              <a:cs typeface="Arial" charset="0"/>
            </a:endParaRPr>
          </a:p>
          <a:p>
            <a:pPr eaLnBrk="1" hangingPunct="1"/>
            <a:r>
              <a:rPr lang="es-419" noProof="0" dirty="0">
                <a:latin typeface="Arial" charset="0"/>
                <a:cs typeface="Arial" charset="0"/>
              </a:rPr>
              <a:t>La alimentación enteral por sonda será necesaria si el ingreso oral es inadecuado (menor a 50% del requerimiento estimado de energía – REE por más de 7 días) y si el paciente está perdiendo peso por insuficiente aporte de nutrientes.</a:t>
            </a:r>
          </a:p>
          <a:p>
            <a:pPr eaLnBrk="1" hangingPunct="1"/>
            <a:r>
              <a:rPr lang="en-US" dirty="0">
                <a:latin typeface="Arial" charset="0"/>
                <a:cs typeface="Arial" charset="0"/>
              </a:rPr>
              <a:t> </a:t>
            </a:r>
          </a:p>
          <a:p>
            <a:pPr eaLnBrk="1" hangingPunct="1"/>
            <a:endParaRPr lang="en-US" dirty="0">
              <a:latin typeface="Arial" charset="0"/>
              <a:cs typeface="Arial" charset="0"/>
            </a:endParaRPr>
          </a:p>
          <a:p>
            <a:pPr eaLnBrk="1" hangingPunct="1"/>
            <a:endParaRPr lang="en-US" dirty="0">
              <a:latin typeface="Arial" charset="0"/>
              <a:cs typeface="Arial" charset="0"/>
            </a:endParaRPr>
          </a:p>
        </p:txBody>
      </p:sp>
    </p:spTree>
    <p:extLst>
      <p:ext uri="{BB962C8B-B14F-4D97-AF65-F5344CB8AC3E}">
        <p14:creationId xmlns:p14="http://schemas.microsoft.com/office/powerpoint/2010/main" val="24625441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7151BCB3-BC6C-BF4A-99B0-8B0D59B43C54}" type="slidenum">
              <a:rPr lang="es-ES" sz="1200">
                <a:cs typeface="Arial" charset="0"/>
              </a:rPr>
              <a:pPr eaLnBrk="1" hangingPunct="1"/>
              <a:t>28</a:t>
            </a:fld>
            <a:endParaRPr lang="es-ES" sz="1200">
              <a:cs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419" noProof="0" dirty="0">
                <a:latin typeface="Arial" charset="0"/>
                <a:cs typeface="Arial" charset="0"/>
              </a:rPr>
              <a:t>En pacientes con estado crítico, las indicaciones para nutrición enteral son:</a:t>
            </a:r>
          </a:p>
          <a:p>
            <a:pPr marL="304800" indent="-269875">
              <a:lnSpc>
                <a:spcPts val="3363"/>
              </a:lnSpc>
              <a:spcBef>
                <a:spcPts val="1875"/>
              </a:spcBef>
              <a:buSzPct val="85000"/>
              <a:buFont typeface="Arial" panose="020B0604020202020204" pitchFamily="34" charset="0"/>
              <a:buChar char="•"/>
            </a:pPr>
            <a:r>
              <a:rPr lang="es-419" noProof="0" dirty="0">
                <a:solidFill>
                  <a:srgbClr val="000000"/>
                </a:solidFill>
                <a:latin typeface="Arial" charset="0"/>
                <a:cs typeface="Arial" charset="0"/>
              </a:rPr>
              <a:t>Si no es posible la ingesta oral, se debe iniciar NTE temprana (dentro de las 48 h) en pacientes adultos en estado crítico.</a:t>
            </a:r>
          </a:p>
          <a:p>
            <a:pPr marL="304800" indent="-269875">
              <a:lnSpc>
                <a:spcPts val="3363"/>
              </a:lnSpc>
              <a:spcBef>
                <a:spcPts val="1875"/>
              </a:spcBef>
              <a:buSzPct val="85000"/>
              <a:buFont typeface="Arial" panose="020B0604020202020204" pitchFamily="34" charset="0"/>
              <a:buChar char="•"/>
            </a:pPr>
            <a:r>
              <a:rPr lang="es-419" noProof="0" dirty="0">
                <a:solidFill>
                  <a:srgbClr val="000000"/>
                </a:solidFill>
                <a:latin typeface="Arial" charset="0"/>
                <a:cs typeface="Arial" charset="0"/>
              </a:rPr>
              <a:t>El acceso gástrico se debe utilizar como el método estándar para iniciar la NTE.</a:t>
            </a:r>
          </a:p>
          <a:p>
            <a:pPr marL="304800" indent="-269875">
              <a:lnSpc>
                <a:spcPts val="3363"/>
              </a:lnSpc>
              <a:spcBef>
                <a:spcPts val="1875"/>
              </a:spcBef>
              <a:buSzPct val="85000"/>
              <a:buFont typeface="Arial" panose="020B0604020202020204" pitchFamily="34" charset="0"/>
              <a:buChar char="•"/>
            </a:pPr>
            <a:r>
              <a:rPr lang="es-419" noProof="0" dirty="0">
                <a:solidFill>
                  <a:srgbClr val="000000"/>
                </a:solidFill>
                <a:latin typeface="Arial" charset="0"/>
                <a:cs typeface="Arial" charset="0"/>
              </a:rPr>
              <a:t>Se debe utilizar NTE continuo en lugar de bolos.</a:t>
            </a: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endParaRPr lang="en-US" dirty="0">
              <a:latin typeface="Arial" charset="0"/>
              <a:cs typeface="Arial" charset="0"/>
            </a:endParaRPr>
          </a:p>
        </p:txBody>
      </p:sp>
    </p:spTree>
    <p:extLst>
      <p:ext uri="{BB962C8B-B14F-4D97-AF65-F5344CB8AC3E}">
        <p14:creationId xmlns:p14="http://schemas.microsoft.com/office/powerpoint/2010/main" val="3067326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7151BCB3-BC6C-BF4A-99B0-8B0D59B43C54}" type="slidenum">
              <a:rPr lang="es-ES" sz="1200">
                <a:cs typeface="Arial" charset="0"/>
              </a:rPr>
              <a:pPr eaLnBrk="1" hangingPunct="1"/>
              <a:t>29</a:t>
            </a:fld>
            <a:endParaRPr lang="es-ES" sz="1200">
              <a:cs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419" noProof="0" dirty="0">
                <a:latin typeface="Arial" charset="0"/>
                <a:cs typeface="Arial" charset="0"/>
              </a:rPr>
              <a:t>En pacientes con estado crítico, las indicaciones para nutrición enteral son:</a:t>
            </a:r>
          </a:p>
          <a:p>
            <a:pPr marL="304800" indent="-269875">
              <a:lnSpc>
                <a:spcPts val="3363"/>
              </a:lnSpc>
              <a:spcBef>
                <a:spcPts val="1875"/>
              </a:spcBef>
              <a:buSzPct val="85000"/>
              <a:buFont typeface="Arial" panose="020B0604020202020204" pitchFamily="34" charset="0"/>
              <a:buChar char="•"/>
            </a:pPr>
            <a:r>
              <a:rPr lang="es-419" noProof="0" dirty="0">
                <a:solidFill>
                  <a:srgbClr val="000000"/>
                </a:solidFill>
                <a:latin typeface="Arial" charset="0"/>
                <a:cs typeface="Arial" charset="0"/>
              </a:rPr>
              <a:t>Si no es posible la ingesta oral, se debe iniciar NTE temprana (dentro de las 48 h) en pacientes adultos en estado crítico.</a:t>
            </a:r>
          </a:p>
          <a:p>
            <a:pPr marL="304800" indent="-269875">
              <a:lnSpc>
                <a:spcPts val="3363"/>
              </a:lnSpc>
              <a:spcBef>
                <a:spcPts val="1875"/>
              </a:spcBef>
              <a:buSzPct val="85000"/>
              <a:buFont typeface="Arial" panose="020B0604020202020204" pitchFamily="34" charset="0"/>
              <a:buChar char="•"/>
            </a:pPr>
            <a:r>
              <a:rPr lang="es-419" noProof="0" dirty="0">
                <a:solidFill>
                  <a:srgbClr val="000000"/>
                </a:solidFill>
                <a:latin typeface="Arial" charset="0"/>
                <a:cs typeface="Arial" charset="0"/>
              </a:rPr>
              <a:t>El acceso gástrico se debe utilizar como el método estándar para iniciar la NTE.</a:t>
            </a:r>
          </a:p>
          <a:p>
            <a:pPr marL="304800" indent="-269875">
              <a:lnSpc>
                <a:spcPts val="3363"/>
              </a:lnSpc>
              <a:spcBef>
                <a:spcPts val="1875"/>
              </a:spcBef>
              <a:buSzPct val="85000"/>
              <a:buFont typeface="Arial" panose="020B0604020202020204" pitchFamily="34" charset="0"/>
              <a:buChar char="•"/>
            </a:pPr>
            <a:r>
              <a:rPr lang="es-419" noProof="0" dirty="0">
                <a:solidFill>
                  <a:srgbClr val="000000"/>
                </a:solidFill>
                <a:latin typeface="Arial" charset="0"/>
                <a:cs typeface="Arial" charset="0"/>
              </a:rPr>
              <a:t>Se debe utilizar NTE continuo en lugar de bolos.</a:t>
            </a: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endParaRPr lang="en-US" dirty="0">
              <a:latin typeface="Arial" charset="0"/>
              <a:cs typeface="Arial" charset="0"/>
            </a:endParaRPr>
          </a:p>
        </p:txBody>
      </p:sp>
    </p:spTree>
    <p:extLst>
      <p:ext uri="{BB962C8B-B14F-4D97-AF65-F5344CB8AC3E}">
        <p14:creationId xmlns:p14="http://schemas.microsoft.com/office/powerpoint/2010/main" val="1283219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97F99359-013D-E540-9066-4D8B786DD80B}" type="slidenum">
              <a:rPr lang="es-ES" sz="1200">
                <a:cs typeface="Arial" charset="0"/>
              </a:rPr>
              <a:pPr eaLnBrk="1" hangingPunct="1"/>
              <a:t>3</a:t>
            </a:fld>
            <a:endParaRPr lang="es-ES" sz="1200">
              <a:cs typeface="Arial"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_tradnl">
                <a:latin typeface="Arial" charset="0"/>
                <a:cs typeface="Arial" charset="0"/>
              </a:rPr>
              <a:t>Sin notas</a:t>
            </a:r>
            <a:endParaRPr lang="es-ES">
              <a:latin typeface="Arial" charset="0"/>
              <a:cs typeface="Arial" charset="0"/>
            </a:endParaRPr>
          </a:p>
        </p:txBody>
      </p:sp>
    </p:spTree>
    <p:extLst>
      <p:ext uri="{BB962C8B-B14F-4D97-AF65-F5344CB8AC3E}">
        <p14:creationId xmlns:p14="http://schemas.microsoft.com/office/powerpoint/2010/main" val="26743722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7151BCB3-BC6C-BF4A-99B0-8B0D59B43C54}" type="slidenum">
              <a:rPr lang="es-ES" sz="1200">
                <a:cs typeface="Arial" charset="0"/>
              </a:rPr>
              <a:pPr eaLnBrk="1" hangingPunct="1"/>
              <a:t>30</a:t>
            </a:fld>
            <a:endParaRPr lang="es-ES" sz="1200">
              <a:cs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charset="0"/>
              <a:cs typeface="Arial" charset="0"/>
            </a:endParaRPr>
          </a:p>
        </p:txBody>
      </p:sp>
    </p:spTree>
    <p:extLst>
      <p:ext uri="{BB962C8B-B14F-4D97-AF65-F5344CB8AC3E}">
        <p14:creationId xmlns:p14="http://schemas.microsoft.com/office/powerpoint/2010/main" val="33161370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lienbildplatzhalter 1"/>
          <p:cNvSpPr>
            <a:spLocks noGrp="1" noRot="1" noChangeAspect="1" noTextEdit="1"/>
          </p:cNvSpPr>
          <p:nvPr>
            <p:ph type="sldImg"/>
          </p:nvPr>
        </p:nvSpPr>
        <p:spPr bwMode="auto">
          <a:noFill/>
          <a:ln>
            <a:solidFill>
              <a:srgbClr val="000000"/>
            </a:solidFill>
            <a:miter lim="800000"/>
            <a:headEnd/>
            <a:tailEnd/>
          </a:ln>
        </p:spPr>
      </p:sp>
      <p:sp>
        <p:nvSpPr>
          <p:cNvPr id="39939"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dirty="0"/>
          </a:p>
        </p:txBody>
      </p:sp>
      <p:sp>
        <p:nvSpPr>
          <p:cNvPr id="39940"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DF2EE04-19D8-4309-B424-ACC783D0DF72}" type="slidenum">
              <a:rPr lang="en-GB" smtClean="0">
                <a:ea typeface="ＭＳ Ｐゴシック" charset="-128"/>
              </a:rPr>
              <a:pPr/>
              <a:t>31</a:t>
            </a:fld>
            <a:endParaRPr lang="en-GB">
              <a:ea typeface="ＭＳ Ｐゴシック" charset="-128"/>
            </a:endParaRPr>
          </a:p>
        </p:txBody>
      </p:sp>
    </p:spTree>
    <p:extLst>
      <p:ext uri="{BB962C8B-B14F-4D97-AF65-F5344CB8AC3E}">
        <p14:creationId xmlns:p14="http://schemas.microsoft.com/office/powerpoint/2010/main" val="733548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lienbildplatzhalter 1"/>
          <p:cNvSpPr>
            <a:spLocks noGrp="1" noRot="1" noChangeAspect="1" noTextEdit="1"/>
          </p:cNvSpPr>
          <p:nvPr>
            <p:ph type="sldImg"/>
          </p:nvPr>
        </p:nvSpPr>
        <p:spPr bwMode="auto">
          <a:noFill/>
          <a:ln>
            <a:solidFill>
              <a:srgbClr val="000000"/>
            </a:solidFill>
            <a:miter lim="800000"/>
            <a:headEnd/>
            <a:tailEnd/>
          </a:ln>
        </p:spPr>
      </p:sp>
      <p:sp>
        <p:nvSpPr>
          <p:cNvPr id="40963"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dirty="0"/>
          </a:p>
        </p:txBody>
      </p:sp>
      <p:sp>
        <p:nvSpPr>
          <p:cNvPr id="40964"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9273ABA-A59A-41BF-BA46-7357DC36187C}" type="slidenum">
              <a:rPr lang="en-GB" smtClean="0">
                <a:ea typeface="ＭＳ Ｐゴシック" charset="-128"/>
              </a:rPr>
              <a:pPr/>
              <a:t>32</a:t>
            </a:fld>
            <a:endParaRPr lang="en-GB" dirty="0">
              <a:ea typeface="ＭＳ Ｐゴシック" charset="-128"/>
            </a:endParaRPr>
          </a:p>
        </p:txBody>
      </p:sp>
    </p:spTree>
    <p:extLst>
      <p:ext uri="{BB962C8B-B14F-4D97-AF65-F5344CB8AC3E}">
        <p14:creationId xmlns:p14="http://schemas.microsoft.com/office/powerpoint/2010/main" val="42940563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EBEED1D5-8343-7347-AF9E-5CE2541AB82A}" type="slidenum">
              <a:rPr lang="es-ES" sz="1200">
                <a:cs typeface="Arial" charset="0"/>
              </a:rPr>
              <a:pPr eaLnBrk="1" hangingPunct="1"/>
              <a:t>33</a:t>
            </a:fld>
            <a:endParaRPr lang="es-ES" sz="1200">
              <a:cs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charset="0"/>
              <a:cs typeface="Arial" charset="0"/>
            </a:endParaRPr>
          </a:p>
        </p:txBody>
      </p:sp>
    </p:spTree>
    <p:extLst>
      <p:ext uri="{BB962C8B-B14F-4D97-AF65-F5344CB8AC3E}">
        <p14:creationId xmlns:p14="http://schemas.microsoft.com/office/powerpoint/2010/main" val="2015460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4A7BE2E8-9FDB-C447-9BD0-EBB7ACD235D0}" type="slidenum">
              <a:rPr lang="es-ES" sz="1200">
                <a:cs typeface="Arial" charset="0"/>
              </a:rPr>
              <a:pPr eaLnBrk="1" hangingPunct="1"/>
              <a:t>4</a:t>
            </a:fld>
            <a:endParaRPr lang="es-ES" sz="1200">
              <a:cs typeface="Arial"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s-419" noProof="0" dirty="0">
                <a:latin typeface="Arial" charset="0"/>
                <a:cs typeface="Arial" charset="0"/>
              </a:rPr>
              <a:t>El tracto gastrointestinal está íntimamente involucrado en la homeostasis metabólica. Sus principales funciones incluyen:</a:t>
            </a:r>
          </a:p>
          <a:p>
            <a:pPr marL="171450" indent="-171450" algn="just" eaLnBrk="1" hangingPunct="1">
              <a:buFont typeface="Arial" panose="020B0604020202020204" pitchFamily="34" charset="0"/>
              <a:buChar char="•"/>
            </a:pPr>
            <a:r>
              <a:rPr lang="es-419" b="1" noProof="0" dirty="0">
                <a:latin typeface="Arial" charset="0"/>
                <a:cs typeface="Arial" charset="0"/>
              </a:rPr>
              <a:t>Digestión y absorción de nutrientes.</a:t>
            </a:r>
          </a:p>
          <a:p>
            <a:pPr marL="171450" indent="-171450" algn="just" eaLnBrk="1" hangingPunct="1">
              <a:buFont typeface="Arial" panose="020B0604020202020204" pitchFamily="34" charset="0"/>
              <a:buChar char="•"/>
            </a:pPr>
            <a:r>
              <a:rPr lang="es-419" b="1" noProof="0" dirty="0">
                <a:latin typeface="Arial" charset="0"/>
                <a:cs typeface="Arial" charset="0"/>
              </a:rPr>
              <a:t>Secreción de hormonas y péptidos con efectos endocrinos, paracrinos y neurocrinos.</a:t>
            </a:r>
          </a:p>
          <a:p>
            <a:pPr marL="171450" indent="-171450" algn="just" eaLnBrk="1" hangingPunct="1">
              <a:buFont typeface="Arial" panose="020B0604020202020204" pitchFamily="34" charset="0"/>
              <a:buChar char="•"/>
            </a:pPr>
            <a:r>
              <a:rPr lang="es-419" b="1" noProof="0" dirty="0">
                <a:latin typeface="Arial" charset="0"/>
                <a:cs typeface="Arial" charset="0"/>
              </a:rPr>
              <a:t>Mantenimiento del tejido linfático asociado al intestino (TLAI).</a:t>
            </a:r>
          </a:p>
          <a:p>
            <a:pPr marL="171450" indent="-171450" algn="just" eaLnBrk="1" hangingPunct="1">
              <a:buFont typeface="Arial" panose="020B0604020202020204" pitchFamily="34" charset="0"/>
              <a:buChar char="•"/>
            </a:pPr>
            <a:r>
              <a:rPr lang="es-419" b="1" noProof="0" dirty="0">
                <a:latin typeface="Arial" charset="0"/>
                <a:cs typeface="Arial" charset="0"/>
              </a:rPr>
              <a:t>Bloqueo de la translocación bacteriana intestinal.</a:t>
            </a:r>
          </a:p>
          <a:p>
            <a:pPr marL="171450" indent="-171450" algn="just" eaLnBrk="1" hangingPunct="1">
              <a:buFont typeface="Arial" panose="020B0604020202020204" pitchFamily="34" charset="0"/>
              <a:buChar char="•"/>
            </a:pPr>
            <a:r>
              <a:rPr lang="es-419" b="1" noProof="0" dirty="0">
                <a:latin typeface="Arial" charset="0"/>
                <a:cs typeface="Arial" charset="0"/>
              </a:rPr>
              <a:t>Resistencia a la invasión de gérmenes patógenos, sintetizando inmunoglobulina A secretora y mucina.</a:t>
            </a:r>
          </a:p>
          <a:p>
            <a:pPr marL="171450" indent="-171450" algn="just" eaLnBrk="1" hangingPunct="1">
              <a:buFont typeface="Arial" panose="020B0604020202020204" pitchFamily="34" charset="0"/>
              <a:buChar char="•"/>
            </a:pPr>
            <a:r>
              <a:rPr lang="es-419" b="1" noProof="0" dirty="0">
                <a:latin typeface="Arial" charset="0"/>
                <a:cs typeface="Arial" charset="0"/>
              </a:rPr>
              <a:t>Mediación en el intercambio de sustratos.</a:t>
            </a:r>
          </a:p>
          <a:p>
            <a:pPr algn="just" eaLnBrk="1" hangingPunct="1"/>
            <a:r>
              <a:rPr lang="es-419" noProof="0" dirty="0">
                <a:latin typeface="Arial" charset="0"/>
                <a:cs typeface="Arial" charset="0"/>
              </a:rPr>
              <a:t> </a:t>
            </a:r>
          </a:p>
          <a:p>
            <a:pPr algn="just" eaLnBrk="1" hangingPunct="1"/>
            <a:r>
              <a:rPr lang="es-419" noProof="0" dirty="0">
                <a:latin typeface="Arial" charset="0"/>
                <a:cs typeface="Arial" charset="0"/>
              </a:rPr>
              <a:t>La provisión de nutrición por vía enteral puede ser el mejor medio para mantener la integridad estructural y funcional del intestino.</a:t>
            </a:r>
          </a:p>
          <a:p>
            <a:pPr eaLnBrk="1" hangingPunct="1"/>
            <a:endParaRPr lang="es-ES_tradnl" dirty="0">
              <a:latin typeface="Arial" charset="0"/>
              <a:cs typeface="Arial" charset="0"/>
            </a:endParaRPr>
          </a:p>
          <a:p>
            <a:pPr eaLnBrk="1" hangingPunct="1"/>
            <a:endParaRPr lang="es-ES_tradnl" dirty="0">
              <a:latin typeface="Arial" charset="0"/>
              <a:cs typeface="Arial" charset="0"/>
            </a:endParaRPr>
          </a:p>
        </p:txBody>
      </p:sp>
    </p:spTree>
    <p:extLst>
      <p:ext uri="{BB962C8B-B14F-4D97-AF65-F5344CB8AC3E}">
        <p14:creationId xmlns:p14="http://schemas.microsoft.com/office/powerpoint/2010/main" val="1576863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kern="1200" noProof="0" dirty="0">
                <a:solidFill>
                  <a:schemeClr val="tx1"/>
                </a:solidFill>
                <a:effectLst/>
                <a:latin typeface="+mn-lt"/>
                <a:ea typeface="+mn-ea"/>
                <a:cs typeface="+mn-cs"/>
              </a:rPr>
              <a:t>El cuerpo humano está expuesto diariamente a sustancias potencialmente nocivas y agentes infecciosos que amenazan el equilibrio entre salud y enfermedad. Una de las regiones que mayor carga antigénica recibe es el tracto gastrointestinal, por el tipo de función que desempeña y por presentar la mayor superficie en contacto con el exterior, con un área aproximada de 250 m</a:t>
            </a:r>
            <a:r>
              <a:rPr lang="es-419" sz="1200" kern="1200" baseline="30000" noProof="0" dirty="0">
                <a:solidFill>
                  <a:schemeClr val="tx1"/>
                </a:solidFill>
                <a:effectLst/>
                <a:latin typeface="+mn-lt"/>
                <a:ea typeface="+mn-ea"/>
                <a:cs typeface="+mn-cs"/>
              </a:rPr>
              <a:t>2</a:t>
            </a:r>
            <a:r>
              <a:rPr lang="es-419" sz="1200" kern="1200" noProof="0" dirty="0">
                <a:solidFill>
                  <a:schemeClr val="tx1"/>
                </a:solidFill>
                <a:effectLst/>
                <a:latin typeface="+mn-lt"/>
                <a:ea typeface="+mn-ea"/>
                <a:cs typeface="+mn-cs"/>
              </a:rPr>
              <a:t>.</a:t>
            </a:r>
            <a:r>
              <a:rPr lang="es-419" sz="1200" kern="1200" baseline="0" noProof="0" dirty="0">
                <a:solidFill>
                  <a:schemeClr val="tx1"/>
                </a:solidFill>
                <a:effectLst/>
                <a:latin typeface="+mn-lt"/>
                <a:ea typeface="+mn-ea"/>
                <a:cs typeface="+mn-cs"/>
              </a:rPr>
              <a:t> </a:t>
            </a:r>
            <a:r>
              <a:rPr lang="es-419" sz="1200" kern="1200" noProof="0" dirty="0">
                <a:solidFill>
                  <a:schemeClr val="tx1"/>
                </a:solidFill>
                <a:effectLst/>
                <a:latin typeface="+mn-lt"/>
                <a:ea typeface="+mn-ea"/>
                <a:cs typeface="+mn-cs"/>
              </a:rPr>
              <a:t> Para asegurar la homeostasis interna, el tracto gastrointestinal desarrolla la función digestiva mediante la digestión y absorción de los nutrientes, el transporte de agua y electrolitos y la secreción de agua y proteínas a la luz intestinal. Además, es necesaria una función defensiva que impida el paso de sustancias potencialmente nocivas, como microorganismos patógenos, antígenos o factores </a:t>
            </a:r>
            <a:r>
              <a:rPr lang="es-419" sz="1200" kern="1200" noProof="0" dirty="0" err="1">
                <a:solidFill>
                  <a:schemeClr val="tx1"/>
                </a:solidFill>
                <a:effectLst/>
                <a:latin typeface="+mn-lt"/>
                <a:ea typeface="+mn-ea"/>
                <a:cs typeface="+mn-cs"/>
              </a:rPr>
              <a:t>proinflamatorios</a:t>
            </a:r>
            <a:r>
              <a:rPr lang="es-419" sz="1200" kern="1200" noProof="0" dirty="0">
                <a:solidFill>
                  <a:schemeClr val="tx1"/>
                </a:solidFill>
                <a:effectLst/>
                <a:latin typeface="+mn-lt"/>
                <a:ea typeface="+mn-ea"/>
                <a:cs typeface="+mn-cs"/>
              </a:rPr>
              <a:t>, desde la luz intestinal hacia el medio interno y que permita, al mismo tiempo, el paso selectivo de sustancias que favorecen el desarrollo del sistema inmunitario intestinal y la tolerancia inmunológica. De hecho, la mucosa intestinal está especialmente adaptada para la colonización por bacterias comensales que participan en los procesos digestivos e influyen decisivamente en el desarrollo y la función del sistema inmunitario intestinal.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419" sz="120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419" sz="1200" kern="1200" noProof="0" dirty="0">
                <a:solidFill>
                  <a:schemeClr val="tx1"/>
                </a:solidFill>
                <a:effectLst/>
                <a:latin typeface="+mn-lt"/>
                <a:ea typeface="+mn-ea"/>
                <a:cs typeface="+mn-cs"/>
              </a:rPr>
              <a:t>Estas dos funciones, digestiva y defensiva, son llevadas a cabo gracias a la peculiar anatomía de la mucosa intestinal y, en particular, a la denominada “función barrera intestinal” en la que confluyen diferentes mecanismos, inmunológicos y no inmunológicos, que actúan de forma coordinada para asegurar su correcto funcionamiento y alteración en los mecanismos de defensa que componen esta función, barrera que favorece el paso de sustancias luminales al medio interno, que en condiciones normales serian excluidas, dando lugar al desarrollo de respuestas inmunitarias exageradas que, a su vez, pueden amplificar la disfunción de la barrera y perpetuar el proceso inflamatorio. Aunque se desconoce su implicación exacta, la alteración de la función barrera intestinal se ha asociado con el desarrollo de enfermedades inflamatorias en el tracto digestivo (celiaquía, enfermedad inflamatoria intestinal, síndrome del intestino irritable), pero también a otras patologías extradigestivas como la esquizofrenia, la diabetes o la sepsis, entre otras. </a:t>
            </a:r>
          </a:p>
          <a:p>
            <a:endParaRPr lang="es-ES_tradnl" dirty="0"/>
          </a:p>
          <a:p>
            <a:endParaRPr lang="es-ES" dirty="0"/>
          </a:p>
        </p:txBody>
      </p:sp>
      <p:sp>
        <p:nvSpPr>
          <p:cNvPr id="4" name="Marcador de número de diapositiva 3"/>
          <p:cNvSpPr>
            <a:spLocks noGrp="1"/>
          </p:cNvSpPr>
          <p:nvPr>
            <p:ph type="sldNum" sz="quarter" idx="10"/>
          </p:nvPr>
        </p:nvSpPr>
        <p:spPr/>
        <p:txBody>
          <a:bodyPr/>
          <a:lstStyle/>
          <a:p>
            <a:fld id="{2FEF046F-5960-4F4C-9826-CDFEE27867D5}" type="slidenum">
              <a:rPr lang="es-ES" smtClean="0"/>
              <a:pPr/>
              <a:t>5</a:t>
            </a:fld>
            <a:endParaRPr lang="es-ES"/>
          </a:p>
        </p:txBody>
      </p:sp>
    </p:spTree>
    <p:extLst>
      <p:ext uri="{BB962C8B-B14F-4D97-AF65-F5344CB8AC3E}">
        <p14:creationId xmlns:p14="http://schemas.microsoft.com/office/powerpoint/2010/main" val="4012030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865EB56D-6E14-D64F-A33C-C29A254F35E2}" type="slidenum">
              <a:rPr lang="es-ES" sz="1200">
                <a:cs typeface="Arial" charset="0"/>
              </a:rPr>
              <a:pPr eaLnBrk="1" hangingPunct="1"/>
              <a:t>6</a:t>
            </a:fld>
            <a:endParaRPr lang="es-ES" sz="1200">
              <a:cs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s-419" noProof="0" dirty="0">
                <a:latin typeface="Arial" charset="0"/>
                <a:cs typeface="Arial" charset="0"/>
              </a:rPr>
              <a:t>El término “Barrera Intestinal” se aplica a las características estructurales y funcionales del tracto gastrointestinal que lo hacen resistente a la entrada de agentes infecciosos o tóxicos en la circulación sistémica.</a:t>
            </a:r>
          </a:p>
          <a:p>
            <a:pPr algn="just" eaLnBrk="1" hangingPunct="1"/>
            <a:r>
              <a:rPr lang="es-419" noProof="0" dirty="0">
                <a:latin typeface="Arial" charset="0"/>
                <a:cs typeface="Arial" charset="0"/>
              </a:rPr>
              <a:t>El tracto gastrointestinal fue reconocido históricamente como el órgano encargado de la digestión y absorción de nutrientes. Sin embargo, las investigaciones han demostrado que también regula y procesa sustancias metabólicas que pasan a través de la circulación asplácnica y que además actúa como un componente principal del sistema de defensa del huésped.</a:t>
            </a:r>
            <a:endParaRPr lang="es-419" sz="1400" noProof="0" dirty="0">
              <a:latin typeface="Arial" charset="0"/>
              <a:cs typeface="Arial" charset="0"/>
            </a:endParaRPr>
          </a:p>
        </p:txBody>
      </p:sp>
    </p:spTree>
    <p:extLst>
      <p:ext uri="{BB962C8B-B14F-4D97-AF65-F5344CB8AC3E}">
        <p14:creationId xmlns:p14="http://schemas.microsoft.com/office/powerpoint/2010/main" val="2228920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DD5CE410-849C-6046-A4D8-4F96DC38BAD3}" type="slidenum">
              <a:rPr lang="es-ES" sz="1200">
                <a:cs typeface="Arial" charset="0"/>
              </a:rPr>
              <a:pPr eaLnBrk="1" hangingPunct="1"/>
              <a:t>7</a:t>
            </a:fld>
            <a:endParaRPr lang="es-ES" sz="1200">
              <a:cs typeface="Arial"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s-419" noProof="0" dirty="0">
                <a:latin typeface="Arial" charset="0"/>
                <a:cs typeface="Arial" charset="0"/>
              </a:rPr>
              <a:t>Las células especializadas ubicadas a lo largo del tracto gastrointestinal producen mucina, una molécula insoluble de alto peso molecular con un núcleo protéico y numerosas cadenas laterales de polisacáridos. La mucina forma un gel protector que se adhiere a la superficie de la mucosa gastrointestinal y actúa como lubricante biológico y como barrera para los </a:t>
            </a:r>
            <a:r>
              <a:rPr lang="es-419" noProof="0" dirty="0" err="1">
                <a:latin typeface="Arial" charset="0"/>
                <a:cs typeface="Arial" charset="0"/>
              </a:rPr>
              <a:t>enteropatógenos</a:t>
            </a:r>
            <a:r>
              <a:rPr lang="es-419" noProof="0" dirty="0">
                <a:latin typeface="Arial" charset="0"/>
                <a:cs typeface="Arial" charset="0"/>
              </a:rPr>
              <a:t> y toxinas. Las células que secretan mucina responden a las toxinas bacterianas incrementando su tasa de secreción, formando así una capa más gruesa. Esta síntesis requiere energía, por lo cual decrece durante el ayuno. </a:t>
            </a:r>
          </a:p>
          <a:p>
            <a:pPr eaLnBrk="1" hangingPunct="1"/>
            <a:endParaRPr lang="es-ES_tradnl" dirty="0">
              <a:latin typeface="Arial" charset="0"/>
              <a:cs typeface="Arial" charset="0"/>
            </a:endParaRPr>
          </a:p>
        </p:txBody>
      </p:sp>
    </p:spTree>
    <p:extLst>
      <p:ext uri="{BB962C8B-B14F-4D97-AF65-F5344CB8AC3E}">
        <p14:creationId xmlns:p14="http://schemas.microsoft.com/office/powerpoint/2010/main" val="2883546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6BCBE821-DACF-EC43-8B5F-EB5F87ED4B12}" type="slidenum">
              <a:rPr lang="es-ES" sz="1200">
                <a:cs typeface="Arial" charset="0"/>
              </a:rPr>
              <a:pPr eaLnBrk="1" hangingPunct="1"/>
              <a:t>8</a:t>
            </a:fld>
            <a:endParaRPr lang="es-ES" sz="1200">
              <a:cs typeface="Arial"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s-419" noProof="0" dirty="0">
                <a:latin typeface="Arial" charset="0"/>
                <a:cs typeface="Arial" charset="0"/>
              </a:rPr>
              <a:t>Este tejido está constituido por folículos linfoides organizados (Placas de Peyer), nódulos linfoides, células linfoides de la lámina propia y linfocitos intraepiteliales, que forman una colección organizada de la submucosa.</a:t>
            </a:r>
          </a:p>
          <a:p>
            <a:pPr algn="just" eaLnBrk="1" hangingPunct="1"/>
            <a:r>
              <a:rPr lang="es-419" noProof="0" dirty="0">
                <a:latin typeface="Arial" charset="0"/>
                <a:cs typeface="Arial" charset="0"/>
              </a:rPr>
              <a:t>Son células de renovación rápida y que depende de la d</a:t>
            </a:r>
            <a:r>
              <a:rPr lang="es-419" sz="1600" noProof="0" dirty="0">
                <a:latin typeface="Arial" charset="0"/>
                <a:cs typeface="Arial" charset="0"/>
              </a:rPr>
              <a:t>isponibilidad de nutrientes, hormonas entero-hepáticas y flujo sanguíneo intestinal.</a:t>
            </a:r>
          </a:p>
          <a:p>
            <a:pPr eaLnBrk="1" hangingPunct="1"/>
            <a:endParaRPr lang="es-ES_tradnl" b="1" dirty="0">
              <a:latin typeface="Arial" charset="0"/>
              <a:cs typeface="Arial" charset="0"/>
            </a:endParaRPr>
          </a:p>
          <a:p>
            <a:pPr algn="just" eaLnBrk="1" hangingPunct="1"/>
            <a:r>
              <a:rPr lang="es-ES_tradnl" sz="700" dirty="0">
                <a:latin typeface="Arial" charset="0"/>
                <a:cs typeface="Arial" charset="0"/>
              </a:rPr>
              <a:t> </a:t>
            </a:r>
            <a:endParaRPr lang="es-ES_tradnl" dirty="0">
              <a:latin typeface="Arial" charset="0"/>
              <a:cs typeface="Arial" charset="0"/>
            </a:endParaRPr>
          </a:p>
        </p:txBody>
      </p:sp>
    </p:spTree>
    <p:extLst>
      <p:ext uri="{BB962C8B-B14F-4D97-AF65-F5344CB8AC3E}">
        <p14:creationId xmlns:p14="http://schemas.microsoft.com/office/powerpoint/2010/main" val="585328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A5D09B17-0EC7-CB49-A417-E70E23A3CDDF}" type="slidenum">
              <a:rPr lang="es-ES" sz="1200">
                <a:cs typeface="Arial" charset="0"/>
              </a:rPr>
              <a:pPr eaLnBrk="1" hangingPunct="1"/>
              <a:t>9</a:t>
            </a:fld>
            <a:endParaRPr lang="es-ES" sz="1200">
              <a:cs typeface="Arial" charset="0"/>
            </a:endParaRPr>
          </a:p>
        </p:txBody>
      </p:sp>
      <p:sp>
        <p:nvSpPr>
          <p:cNvPr id="33795" name="Rectangle 1026"/>
          <p:cNvSpPr>
            <a:spLocks noGrp="1" noRot="1" noChangeAspect="1" noChangeArrowheads="1" noTextEdit="1"/>
          </p:cNvSpPr>
          <p:nvPr>
            <p:ph type="sldImg"/>
          </p:nvPr>
        </p:nvSpPr>
        <p:spPr>
          <a:ln/>
        </p:spPr>
      </p:sp>
      <p:sp>
        <p:nvSpPr>
          <p:cNvPr id="337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s-419" noProof="0" dirty="0">
                <a:latin typeface="Arial" charset="0"/>
                <a:cs typeface="Arial" charset="0"/>
              </a:rPr>
              <a:t>El TLAI produce inmunoglobulina A secretora, cuya función principal es la de bloquear los microorganismos enteropatógenos y prevenir su translocación a la circulación sistémica a través de las células epiteliales del intestino. </a:t>
            </a:r>
          </a:p>
          <a:p>
            <a:pPr algn="just" eaLnBrk="1" hangingPunct="1"/>
            <a:r>
              <a:rPr lang="es-419" noProof="0" dirty="0">
                <a:latin typeface="Arial" charset="0"/>
                <a:cs typeface="Arial" charset="0"/>
              </a:rPr>
              <a:t> </a:t>
            </a:r>
          </a:p>
        </p:txBody>
      </p:sp>
    </p:spTree>
    <p:extLst>
      <p:ext uri="{BB962C8B-B14F-4D97-AF65-F5344CB8AC3E}">
        <p14:creationId xmlns:p14="http://schemas.microsoft.com/office/powerpoint/2010/main" val="256325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pPr/>
              <a:t>5/10/20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3028817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pPr/>
              <a:t>5/10/20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422888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pPr/>
              <a:t>5/10/20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2182003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ítulo y tabl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972800" cy="1143000"/>
          </a:xfrm>
          <a:prstGeom prst="rect">
            <a:avLst/>
          </a:prstGeom>
        </p:spPr>
        <p:txBody>
          <a:bodyPr/>
          <a:lstStyle/>
          <a:p>
            <a:r>
              <a:rPr lang="en-US"/>
              <a:t>Click to edit Master title style</a:t>
            </a:r>
            <a:endParaRPr lang="es-ES"/>
          </a:p>
        </p:txBody>
      </p:sp>
      <p:sp>
        <p:nvSpPr>
          <p:cNvPr id="3" name="2 Marcador de tabla"/>
          <p:cNvSpPr>
            <a:spLocks noGrp="1"/>
          </p:cNvSpPr>
          <p:nvPr>
            <p:ph type="tbl" idx="1"/>
          </p:nvPr>
        </p:nvSpPr>
        <p:spPr>
          <a:xfrm>
            <a:off x="609600" y="1600201"/>
            <a:ext cx="10972800" cy="4525963"/>
          </a:xfrm>
          <a:prstGeom prst="rect">
            <a:avLst/>
          </a:prstGeom>
        </p:spPr>
        <p:txBody>
          <a:bodyPr/>
          <a:lstStyle/>
          <a:p>
            <a:pPr lvl="0"/>
            <a:r>
              <a:rPr lang="en-US" noProof="0" dirty="0"/>
              <a:t>Click icon to add table</a:t>
            </a:r>
            <a:endParaRPr lang="es-ES" noProof="0" dirty="0"/>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sv-SE" dirty="0"/>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sv-SE" dirty="0"/>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D5AA85E5-8517-44C8-A3F9-39B92A040D80}" type="slidenum">
              <a:rPr lang="sv-SE" smtClean="0"/>
              <a:pPr>
                <a:defRPr/>
              </a:pPr>
              <a:t>‹Nº›</a:t>
            </a:fld>
            <a:endParaRPr lang="sv-SE" dirty="0"/>
          </a:p>
        </p:txBody>
      </p:sp>
    </p:spTree>
    <p:extLst>
      <p:ext uri="{BB962C8B-B14F-4D97-AF65-F5344CB8AC3E}">
        <p14:creationId xmlns:p14="http://schemas.microsoft.com/office/powerpoint/2010/main" val="910246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pPr/>
              <a:t>5/10/20</a:t>
            </a:fld>
            <a:endParaRPr lang="es-CO"/>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3258059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F3291CC8-1BF0-4D39-8BF8-9394A21365EB}" type="datetimeFigureOut">
              <a:rPr lang="es-CO" smtClean="0"/>
              <a:pPr/>
              <a:t>5/10/20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2173147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F3291CC8-1BF0-4D39-8BF8-9394A21365EB}" type="datetimeFigureOut">
              <a:rPr lang="es-CO" smtClean="0"/>
              <a:pPr/>
              <a:t>5/10/20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350810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F3291CC8-1BF0-4D39-8BF8-9394A21365EB}" type="datetimeFigureOut">
              <a:rPr lang="es-CO" smtClean="0"/>
              <a:pPr/>
              <a:t>5/10/20</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268584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F3291CC8-1BF0-4D39-8BF8-9394A21365EB}" type="datetimeFigureOut">
              <a:rPr lang="es-CO" smtClean="0"/>
              <a:pPr/>
              <a:t>5/10/20</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105439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3291CC8-1BF0-4D39-8BF8-9394A21365EB}" type="datetimeFigureOut">
              <a:rPr lang="es-CO" smtClean="0"/>
              <a:pPr/>
              <a:t>5/10/20</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1303316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F3291CC8-1BF0-4D39-8BF8-9394A21365EB}" type="datetimeFigureOut">
              <a:rPr lang="es-CO" smtClean="0"/>
              <a:pPr/>
              <a:t>5/10/20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105344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F3291CC8-1BF0-4D39-8BF8-9394A21365EB}" type="datetimeFigureOut">
              <a:rPr lang="es-CO" smtClean="0"/>
              <a:pPr/>
              <a:t>5/10/20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329230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91CC8-1BF0-4D39-8BF8-9394A21365EB}" type="datetimeFigureOut">
              <a:rPr lang="es-CO" smtClean="0"/>
              <a:pPr/>
              <a:t>5/10/20</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9DFD6-0408-4F50-AD43-A578F038F630}" type="slidenum">
              <a:rPr lang="es-CO" smtClean="0"/>
              <a:pPr/>
              <a:t>‹Nº›</a:t>
            </a:fld>
            <a:endParaRPr lang="es-CO"/>
          </a:p>
        </p:txBody>
      </p:sp>
    </p:spTree>
    <p:extLst>
      <p:ext uri="{BB962C8B-B14F-4D97-AF65-F5344CB8AC3E}">
        <p14:creationId xmlns:p14="http://schemas.microsoft.com/office/powerpoint/2010/main" val="223531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544656" y="814139"/>
            <a:ext cx="4486382" cy="1107129"/>
          </a:xfrm>
        </p:spPr>
        <p:txBody>
          <a:bodyPr>
            <a:normAutofit/>
          </a:bodyPr>
          <a:lstStyle/>
          <a:p>
            <a:r>
              <a:rPr lang="es-CO" sz="3200" b="1" dirty="0">
                <a:solidFill>
                  <a:srgbClr val="3F3A4D"/>
                </a:solidFill>
                <a:latin typeface="Arial" panose="020B0604020202020204" pitchFamily="34" charset="0"/>
                <a:ea typeface="Verdana" panose="020B0604030504040204" pitchFamily="34" charset="0"/>
                <a:cs typeface="Arial" panose="020B0604020202020204" pitchFamily="34" charset="0"/>
              </a:rPr>
              <a:t>PROFESIONALES</a:t>
            </a:r>
            <a:br>
              <a:rPr lang="es-CO" sz="3200" b="1" dirty="0">
                <a:solidFill>
                  <a:srgbClr val="3F3A4D"/>
                </a:solidFill>
                <a:latin typeface="Arial" panose="020B0604020202020204" pitchFamily="34" charset="0"/>
                <a:ea typeface="Verdana" panose="020B0604030504040204" pitchFamily="34" charset="0"/>
                <a:cs typeface="Arial" panose="020B0604020202020204" pitchFamily="34" charset="0"/>
              </a:rPr>
            </a:br>
            <a:r>
              <a:rPr lang="es-CO" sz="3200" b="1" dirty="0">
                <a:solidFill>
                  <a:srgbClr val="3F3A4D"/>
                </a:solidFill>
                <a:latin typeface="Arial" panose="020B0604020202020204" pitchFamily="34" charset="0"/>
                <a:ea typeface="Verdana" panose="020B0604030504040204" pitchFamily="34" charset="0"/>
                <a:cs typeface="Arial" panose="020B0604020202020204" pitchFamily="34" charset="0"/>
              </a:rPr>
              <a:t>CLÍNICOS</a:t>
            </a:r>
          </a:p>
        </p:txBody>
      </p:sp>
      <p:sp>
        <p:nvSpPr>
          <p:cNvPr id="3" name="Marcador de contenido 2"/>
          <p:cNvSpPr>
            <a:spLocks noGrp="1"/>
          </p:cNvSpPr>
          <p:nvPr>
            <p:ph type="subTitle" idx="1"/>
          </p:nvPr>
        </p:nvSpPr>
        <p:spPr>
          <a:xfrm>
            <a:off x="7349790" y="3837144"/>
            <a:ext cx="4414463" cy="1678879"/>
          </a:xfrm>
        </p:spPr>
        <p:txBody>
          <a:bodyPr>
            <a:noAutofit/>
          </a:bodyPr>
          <a:lstStyle/>
          <a:p>
            <a:pPr marL="0" indent="0">
              <a:buNone/>
            </a:pPr>
            <a:r>
              <a:rPr lang="es-ES" sz="3200" b="1" dirty="0">
                <a:solidFill>
                  <a:srgbClr val="FFFFFF"/>
                </a:solidFill>
              </a:rPr>
              <a:t>Fundamentos de Nutrición Enteral e Indicaciones </a:t>
            </a:r>
            <a:endParaRPr lang="es-CO" sz="3200" b="1" dirty="0">
              <a:solidFill>
                <a:srgbClr val="FFFFFF"/>
              </a:solidFill>
            </a:endParaRPr>
          </a:p>
        </p:txBody>
      </p:sp>
    </p:spTree>
    <p:extLst>
      <p:ext uri="{BB962C8B-B14F-4D97-AF65-F5344CB8AC3E}">
        <p14:creationId xmlns:p14="http://schemas.microsoft.com/office/powerpoint/2010/main" val="181721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274" y="519656"/>
            <a:ext cx="12192000" cy="990600"/>
          </a:xfrm>
        </p:spPr>
        <p:txBody>
          <a:bodyPr>
            <a:normAutofit/>
          </a:bodyPr>
          <a:lstStyle/>
          <a:p>
            <a:pPr algn="ctr" eaLnBrk="1" hangingPunct="1"/>
            <a:r>
              <a:rPr lang="es-ES_tradnl" sz="3200" b="1" dirty="0">
                <a:solidFill>
                  <a:srgbClr val="1F1A34"/>
                </a:solidFill>
                <a:latin typeface="Arial" charset="0"/>
                <a:cs typeface="Arial" charset="0"/>
              </a:rPr>
              <a:t>Alteración de la barrera intestinal </a:t>
            </a:r>
          </a:p>
        </p:txBody>
      </p:sp>
      <p:sp>
        <p:nvSpPr>
          <p:cNvPr id="9219" name="Rectangle 3"/>
          <p:cNvSpPr>
            <a:spLocks noGrp="1" noChangeArrowheads="1"/>
          </p:cNvSpPr>
          <p:nvPr>
            <p:ph type="body" idx="1"/>
          </p:nvPr>
        </p:nvSpPr>
        <p:spPr>
          <a:xfrm>
            <a:off x="3050891" y="1950782"/>
            <a:ext cx="6709560" cy="3921125"/>
          </a:xfrm>
        </p:spPr>
        <p:txBody>
          <a:bodyPr/>
          <a:lstStyle/>
          <a:p>
            <a:pPr marL="457200" indent="-457200" eaLnBrk="1" hangingPunct="1">
              <a:lnSpc>
                <a:spcPct val="90000"/>
              </a:lnSpc>
              <a:spcBef>
                <a:spcPct val="50000"/>
              </a:spcBef>
              <a:buClr>
                <a:schemeClr val="accent5">
                  <a:lumMod val="50000"/>
                </a:schemeClr>
              </a:buClr>
              <a:buFont typeface="+mj-lt"/>
              <a:buAutoNum type="arabicPeriod"/>
            </a:pPr>
            <a:r>
              <a:rPr lang="es-ES_tradnl" sz="2400" dirty="0">
                <a:solidFill>
                  <a:srgbClr val="1F1A34"/>
                </a:solidFill>
                <a:latin typeface="Arial" charset="0"/>
                <a:cs typeface="Arial" charset="0"/>
              </a:rPr>
              <a:t>Lesión directa de mucosa</a:t>
            </a:r>
          </a:p>
          <a:p>
            <a:pPr marL="457200" indent="-457200" eaLnBrk="1" hangingPunct="1">
              <a:lnSpc>
                <a:spcPct val="90000"/>
              </a:lnSpc>
              <a:spcBef>
                <a:spcPct val="50000"/>
              </a:spcBef>
              <a:buClr>
                <a:schemeClr val="accent5">
                  <a:lumMod val="50000"/>
                </a:schemeClr>
              </a:buClr>
              <a:buFont typeface="+mj-lt"/>
              <a:buAutoNum type="arabicPeriod"/>
            </a:pPr>
            <a:r>
              <a:rPr lang="es-ES_tradnl" sz="2400" dirty="0">
                <a:solidFill>
                  <a:srgbClr val="1F1A34"/>
                </a:solidFill>
                <a:latin typeface="Arial" charset="0"/>
                <a:cs typeface="Arial" charset="0"/>
              </a:rPr>
              <a:t>Lesión indirecta </a:t>
            </a:r>
          </a:p>
          <a:p>
            <a:pPr marL="727075" lvl="1" indent="-223838">
              <a:spcBef>
                <a:spcPct val="50000"/>
              </a:spcBef>
              <a:buClr>
                <a:schemeClr val="accent5">
                  <a:lumMod val="50000"/>
                </a:schemeClr>
              </a:buClr>
            </a:pPr>
            <a:r>
              <a:rPr lang="es-ES_tradnl" dirty="0">
                <a:solidFill>
                  <a:srgbClr val="1F1A34"/>
                </a:solidFill>
                <a:latin typeface="Arial" charset="0"/>
                <a:ea typeface="Arial" charset="0"/>
                <a:cs typeface="Arial" charset="0"/>
                <a:sym typeface="Wingdings" charset="0"/>
              </a:rPr>
              <a:t>	Disminución de flujo esplácnico</a:t>
            </a:r>
            <a:endParaRPr lang="es-ES_tradnl" dirty="0">
              <a:solidFill>
                <a:srgbClr val="1F1A34"/>
              </a:solidFill>
              <a:latin typeface="Arial" charset="0"/>
              <a:ea typeface="Arial" charset="0"/>
              <a:cs typeface="Arial" charset="0"/>
            </a:endParaRPr>
          </a:p>
          <a:p>
            <a:pPr marL="727075" lvl="1" indent="-223838">
              <a:spcBef>
                <a:spcPct val="50000"/>
              </a:spcBef>
              <a:buClr>
                <a:schemeClr val="accent5">
                  <a:lumMod val="50000"/>
                </a:schemeClr>
              </a:buClr>
            </a:pPr>
            <a:r>
              <a:rPr lang="es-ES_tradnl" dirty="0">
                <a:solidFill>
                  <a:srgbClr val="1F1A34"/>
                </a:solidFill>
                <a:latin typeface="Arial" charset="0"/>
                <a:ea typeface="Arial" charset="0"/>
                <a:cs typeface="Arial" charset="0"/>
              </a:rPr>
              <a:t>	Inactividad intestinal</a:t>
            </a:r>
          </a:p>
          <a:p>
            <a:pPr marL="727075" lvl="1" indent="-223838">
              <a:spcBef>
                <a:spcPct val="50000"/>
              </a:spcBef>
              <a:buClr>
                <a:schemeClr val="accent5">
                  <a:lumMod val="50000"/>
                </a:schemeClr>
              </a:buClr>
            </a:pPr>
            <a:r>
              <a:rPr lang="es-ES_tradnl" dirty="0">
                <a:solidFill>
                  <a:srgbClr val="1F1A34"/>
                </a:solidFill>
                <a:latin typeface="Arial" charset="0"/>
                <a:ea typeface="Arial" charset="0"/>
                <a:cs typeface="Arial" charset="0"/>
              </a:rPr>
              <a:t>	Falta de nutrientes intraluminales</a:t>
            </a:r>
          </a:p>
          <a:p>
            <a:pPr marL="457200" indent="-457200" eaLnBrk="1" hangingPunct="1">
              <a:lnSpc>
                <a:spcPct val="90000"/>
              </a:lnSpc>
              <a:spcBef>
                <a:spcPct val="50000"/>
              </a:spcBef>
              <a:buClr>
                <a:schemeClr val="accent5">
                  <a:lumMod val="50000"/>
                </a:schemeClr>
              </a:buClr>
              <a:buFont typeface="+mj-lt"/>
              <a:buAutoNum type="arabicPeriod"/>
            </a:pPr>
            <a:r>
              <a:rPr lang="es-ES_tradnl" sz="2400" dirty="0">
                <a:solidFill>
                  <a:srgbClr val="1F1A34"/>
                </a:solidFill>
                <a:latin typeface="Arial" charset="0"/>
                <a:cs typeface="Arial" charset="0"/>
              </a:rPr>
              <a:t>Enfermedades que lesionan la mucosa</a:t>
            </a:r>
          </a:p>
          <a:p>
            <a:pPr marL="457200" indent="-457200" eaLnBrk="1" hangingPunct="1">
              <a:lnSpc>
                <a:spcPct val="90000"/>
              </a:lnSpc>
              <a:spcBef>
                <a:spcPct val="50000"/>
              </a:spcBef>
              <a:buClr>
                <a:schemeClr val="accent5">
                  <a:lumMod val="50000"/>
                </a:schemeClr>
              </a:buClr>
              <a:buFont typeface="+mj-lt"/>
              <a:buAutoNum type="arabicPeriod"/>
            </a:pPr>
            <a:r>
              <a:rPr lang="es-ES_tradnl" sz="2400" dirty="0">
                <a:solidFill>
                  <a:srgbClr val="1F1A34"/>
                </a:solidFill>
                <a:latin typeface="Arial" charset="0"/>
                <a:cs typeface="Arial" charset="0"/>
              </a:rPr>
              <a:t>Otros factores predisponentes</a:t>
            </a:r>
          </a:p>
        </p:txBody>
      </p:sp>
    </p:spTree>
    <p:extLst>
      <p:ext uri="{BB962C8B-B14F-4D97-AF65-F5344CB8AC3E}">
        <p14:creationId xmlns:p14="http://schemas.microsoft.com/office/powerpoint/2010/main" val="202199771"/>
      </p:ext>
    </p:extLst>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0" y="188913"/>
            <a:ext cx="12192000" cy="1143000"/>
          </a:xfrm>
        </p:spPr>
        <p:txBody>
          <a:bodyPr>
            <a:normAutofit/>
          </a:bodyPr>
          <a:lstStyle/>
          <a:p>
            <a:pPr algn="ctr"/>
            <a:r>
              <a:rPr lang="es-CO" sz="3200" b="1" dirty="0">
                <a:solidFill>
                  <a:srgbClr val="4C4757"/>
                </a:solidFill>
                <a:latin typeface="Arial" charset="0"/>
                <a:cs typeface="Arial" charset="0"/>
              </a:rPr>
              <a:t>Función endocrina del intestino </a:t>
            </a:r>
          </a:p>
        </p:txBody>
      </p:sp>
      <p:sp>
        <p:nvSpPr>
          <p:cNvPr id="10243" name="4 CuadroTexto"/>
          <p:cNvSpPr txBox="1">
            <a:spLocks noChangeArrowheads="1"/>
          </p:cNvSpPr>
          <p:nvPr/>
        </p:nvSpPr>
        <p:spPr bwMode="auto">
          <a:xfrm>
            <a:off x="172164" y="2220914"/>
            <a:ext cx="321733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r" eaLnBrk="1" hangingPunct="1"/>
            <a:r>
              <a:rPr lang="es-CO" b="1" dirty="0">
                <a:solidFill>
                  <a:srgbClr val="1F1A34"/>
                </a:solidFill>
                <a:cs typeface="Arial" charset="0"/>
              </a:rPr>
              <a:t>Ingesta</a:t>
            </a:r>
          </a:p>
        </p:txBody>
      </p:sp>
      <p:sp>
        <p:nvSpPr>
          <p:cNvPr id="10244" name="5 CuadroTexto"/>
          <p:cNvSpPr txBox="1">
            <a:spLocks noChangeArrowheads="1"/>
          </p:cNvSpPr>
          <p:nvPr/>
        </p:nvSpPr>
        <p:spPr bwMode="auto">
          <a:xfrm>
            <a:off x="172164" y="3444876"/>
            <a:ext cx="32639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r" eaLnBrk="1" hangingPunct="1"/>
            <a:r>
              <a:rPr lang="es-CO" b="1" dirty="0">
                <a:solidFill>
                  <a:srgbClr val="1F1A34"/>
                </a:solidFill>
                <a:cs typeface="Arial" charset="0"/>
              </a:rPr>
              <a:t>Nutrientes en intestino</a:t>
            </a:r>
          </a:p>
        </p:txBody>
      </p:sp>
      <p:sp>
        <p:nvSpPr>
          <p:cNvPr id="7" name="6 CuadroTexto"/>
          <p:cNvSpPr txBox="1">
            <a:spLocks noChangeArrowheads="1"/>
          </p:cNvSpPr>
          <p:nvPr/>
        </p:nvSpPr>
        <p:spPr bwMode="auto">
          <a:xfrm>
            <a:off x="5902325" y="2261542"/>
            <a:ext cx="4754033" cy="461665"/>
          </a:xfrm>
          <a:prstGeom prst="rect">
            <a:avLst/>
          </a:prstGeom>
          <a:solidFill>
            <a:schemeClr val="accent5">
              <a:lumMod val="50000"/>
            </a:schemeClr>
          </a:solidFill>
          <a:ln w="9525">
            <a:solidFill>
              <a:srgbClr val="D5D5D5"/>
            </a:solidFill>
            <a:miter lim="800000"/>
            <a:headEnd/>
            <a:tailEnd/>
          </a:ln>
          <a:effectLst>
            <a:outerShdw blurRad="63500" dist="20000" dir="5400000" rotWithShape="0">
              <a:srgbClr val="000000">
                <a:alpha val="37999"/>
              </a:srgbClr>
            </a:outerShdw>
          </a:effectLst>
        </p:spPr>
        <p:txBody>
          <a:bodyPr>
            <a:spAutoFit/>
          </a:bodyPr>
          <a:lstStyle/>
          <a:p>
            <a:pPr algn="ctr">
              <a:defRPr/>
            </a:pPr>
            <a:r>
              <a:rPr lang="es-CO" sz="2400" dirty="0">
                <a:solidFill>
                  <a:schemeClr val="bg1"/>
                </a:solidFill>
                <a:ea typeface="ＭＳ Ｐゴシック" pitchFamily="34" charset="-128"/>
                <a:cs typeface="Arial" charset="0"/>
              </a:rPr>
              <a:t>Sistema Nervioso Central </a:t>
            </a:r>
          </a:p>
        </p:txBody>
      </p:sp>
      <p:cxnSp>
        <p:nvCxnSpPr>
          <p:cNvPr id="11" name="10 Conector angular"/>
          <p:cNvCxnSpPr>
            <a:cxnSpLocks noChangeShapeType="1"/>
          </p:cNvCxnSpPr>
          <p:nvPr/>
        </p:nvCxnSpPr>
        <p:spPr bwMode="auto">
          <a:xfrm>
            <a:off x="3579997" y="2451101"/>
            <a:ext cx="1775883" cy="633412"/>
          </a:xfrm>
          <a:prstGeom prst="bentConnector3">
            <a:avLst>
              <a:gd name="adj1" fmla="val 50000"/>
            </a:avLst>
          </a:prstGeom>
          <a:noFill/>
          <a:ln w="25400">
            <a:solidFill>
              <a:srgbClr val="005294"/>
            </a:solidFill>
            <a:miter lim="800000"/>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3" name="12 Conector angular"/>
          <p:cNvCxnSpPr>
            <a:cxnSpLocks noChangeShapeType="1"/>
          </p:cNvCxnSpPr>
          <p:nvPr/>
        </p:nvCxnSpPr>
        <p:spPr bwMode="auto">
          <a:xfrm flipV="1">
            <a:off x="3595742" y="3084513"/>
            <a:ext cx="1729316" cy="776288"/>
          </a:xfrm>
          <a:prstGeom prst="bentConnector3">
            <a:avLst>
              <a:gd name="adj1" fmla="val 50000"/>
            </a:avLst>
          </a:prstGeom>
          <a:noFill/>
          <a:ln w="25400">
            <a:solidFill>
              <a:srgbClr val="005294"/>
            </a:solidFill>
            <a:miter lim="800000"/>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7" name="16 CuadroTexto"/>
          <p:cNvSpPr txBox="1">
            <a:spLocks noChangeArrowheads="1"/>
          </p:cNvSpPr>
          <p:nvPr/>
        </p:nvSpPr>
        <p:spPr bwMode="auto">
          <a:xfrm>
            <a:off x="5902325" y="3629968"/>
            <a:ext cx="4754033" cy="461665"/>
          </a:xfrm>
          <a:prstGeom prst="rect">
            <a:avLst/>
          </a:prstGeom>
          <a:solidFill>
            <a:schemeClr val="accent5">
              <a:lumMod val="50000"/>
            </a:schemeClr>
          </a:solidFill>
          <a:ln w="9525">
            <a:solidFill>
              <a:srgbClr val="D5D5D5"/>
            </a:solidFill>
            <a:miter lim="800000"/>
            <a:headEnd/>
            <a:tailEnd/>
          </a:ln>
          <a:effectLst>
            <a:outerShdw blurRad="63500" dist="20000" dir="5400000" rotWithShape="0">
              <a:srgbClr val="000000">
                <a:alpha val="37999"/>
              </a:srgbClr>
            </a:outerShdw>
          </a:effectLst>
        </p:spPr>
        <p:txBody>
          <a:bodyPr>
            <a:spAutoFit/>
          </a:bodyPr>
          <a:lstStyle/>
          <a:p>
            <a:pPr algn="ctr">
              <a:defRPr/>
            </a:pPr>
            <a:r>
              <a:rPr lang="es-CO" sz="2400" dirty="0">
                <a:solidFill>
                  <a:srgbClr val="FFFFFF"/>
                </a:solidFill>
                <a:ea typeface="ＭＳ Ｐゴシック" pitchFamily="34" charset="-128"/>
                <a:cs typeface="Arial" charset="0"/>
              </a:rPr>
              <a:t>Intestino</a:t>
            </a:r>
            <a:r>
              <a:rPr lang="es-CO" sz="2400" dirty="0">
                <a:solidFill>
                  <a:srgbClr val="005294"/>
                </a:solidFill>
                <a:ea typeface="ＭＳ Ｐゴシック" pitchFamily="34" charset="-128"/>
                <a:cs typeface="Arial" charset="0"/>
              </a:rPr>
              <a:t> </a:t>
            </a:r>
          </a:p>
        </p:txBody>
      </p:sp>
      <p:sp>
        <p:nvSpPr>
          <p:cNvPr id="10249" name="17 CuadroTexto"/>
          <p:cNvSpPr txBox="1">
            <a:spLocks noChangeArrowheads="1"/>
          </p:cNvSpPr>
          <p:nvPr/>
        </p:nvSpPr>
        <p:spPr bwMode="auto">
          <a:xfrm>
            <a:off x="6958540" y="4739332"/>
            <a:ext cx="2641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marL="457200" indent="-457200" eaLnBrk="1" hangingPunct="1">
              <a:buClr>
                <a:schemeClr val="accent5">
                  <a:lumMod val="50000"/>
                </a:schemeClr>
              </a:buClr>
              <a:buFont typeface="+mj-lt"/>
              <a:buAutoNum type="arabicPeriod"/>
            </a:pPr>
            <a:r>
              <a:rPr lang="es-ES_tradnl" sz="2000" dirty="0">
                <a:solidFill>
                  <a:srgbClr val="1F1A34"/>
                </a:solidFill>
                <a:cs typeface="Arial" charset="0"/>
              </a:rPr>
              <a:t>Bombesina</a:t>
            </a:r>
          </a:p>
          <a:p>
            <a:pPr marL="457200" indent="-457200" eaLnBrk="1" hangingPunct="1">
              <a:buClr>
                <a:schemeClr val="accent5">
                  <a:lumMod val="50000"/>
                </a:schemeClr>
              </a:buClr>
              <a:buFont typeface="+mj-lt"/>
              <a:buAutoNum type="arabicPeriod"/>
            </a:pPr>
            <a:r>
              <a:rPr lang="es-ES_tradnl" sz="2000" dirty="0">
                <a:solidFill>
                  <a:srgbClr val="1F1A34"/>
                </a:solidFill>
                <a:cs typeface="Arial" charset="0"/>
              </a:rPr>
              <a:t>Gastrina</a:t>
            </a:r>
          </a:p>
          <a:p>
            <a:pPr marL="457200" indent="-457200" eaLnBrk="1" hangingPunct="1">
              <a:buClr>
                <a:schemeClr val="accent5">
                  <a:lumMod val="50000"/>
                </a:schemeClr>
              </a:buClr>
              <a:buFont typeface="+mj-lt"/>
              <a:buAutoNum type="arabicPeriod"/>
            </a:pPr>
            <a:r>
              <a:rPr lang="es-ES_tradnl" sz="2000" dirty="0">
                <a:solidFill>
                  <a:srgbClr val="1F1A34"/>
                </a:solidFill>
                <a:cs typeface="Arial" charset="0"/>
              </a:rPr>
              <a:t>Enteroglucagon</a:t>
            </a:r>
            <a:endParaRPr lang="es-CO" sz="2000" dirty="0">
              <a:solidFill>
                <a:srgbClr val="1F1A34"/>
              </a:solidFill>
              <a:cs typeface="Arial" charset="0"/>
            </a:endParaRPr>
          </a:p>
        </p:txBody>
      </p:sp>
      <p:cxnSp>
        <p:nvCxnSpPr>
          <p:cNvPr id="24" name="23 Conector recto de flecha"/>
          <p:cNvCxnSpPr>
            <a:cxnSpLocks noChangeShapeType="1"/>
          </p:cNvCxnSpPr>
          <p:nvPr/>
        </p:nvCxnSpPr>
        <p:spPr bwMode="auto">
          <a:xfrm rot="5400000">
            <a:off x="8064501" y="3305470"/>
            <a:ext cx="431800" cy="2117"/>
          </a:xfrm>
          <a:prstGeom prst="straightConnector1">
            <a:avLst/>
          </a:prstGeom>
          <a:noFill/>
          <a:ln w="38100">
            <a:solidFill>
              <a:srgbClr val="005294"/>
            </a:solidFill>
            <a:round/>
            <a:headEnd/>
            <a:tailEnd type="arrow" w="med" len="med"/>
          </a:ln>
          <a:effectLst>
            <a:outerShdw blurRad="63500" dist="23000" dir="5400000" rotWithShape="0">
              <a:srgbClr val="000000">
                <a:alpha val="34998"/>
              </a:srgbClr>
            </a:outerShdw>
          </a:effectLst>
          <a:extLst>
            <a:ext uri="{909E8E84-426E-40DD-AFC4-6F175D3DCCD1}">
              <a14:hiddenFill xmlns:a14="http://schemas.microsoft.com/office/drawing/2010/main">
                <a:noFill/>
              </a14:hiddenFill>
            </a:ext>
          </a:extLst>
        </p:spPr>
      </p:cxnSp>
      <p:cxnSp>
        <p:nvCxnSpPr>
          <p:cNvPr id="26" name="25 Conector recto de flecha"/>
          <p:cNvCxnSpPr>
            <a:cxnSpLocks noChangeShapeType="1"/>
          </p:cNvCxnSpPr>
          <p:nvPr/>
        </p:nvCxnSpPr>
        <p:spPr bwMode="auto">
          <a:xfrm rot="5400000">
            <a:off x="8063441" y="4421071"/>
            <a:ext cx="431800" cy="2116"/>
          </a:xfrm>
          <a:prstGeom prst="straightConnector1">
            <a:avLst/>
          </a:prstGeom>
          <a:noFill/>
          <a:ln w="38100">
            <a:solidFill>
              <a:srgbClr val="005294"/>
            </a:solidFill>
            <a:round/>
            <a:headEnd/>
            <a:tailEnd type="arrow" w="med" len="med"/>
          </a:ln>
          <a:effectLst>
            <a:outerShdw blurRad="63500" dist="23000" dir="5400000" rotWithShape="0">
              <a:srgbClr val="000000">
                <a:alpha val="34998"/>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51962032"/>
      </p:ext>
    </p:extLst>
  </p:cSld>
  <p:clrMapOvr>
    <a:masterClrMapping/>
  </p:clrMapOvr>
  <p:transition advClick="0" advTm="65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a:xfrm>
            <a:off x="0" y="346359"/>
            <a:ext cx="12192000" cy="1143000"/>
          </a:xfrm>
        </p:spPr>
        <p:txBody>
          <a:bodyPr>
            <a:normAutofit/>
          </a:bodyPr>
          <a:lstStyle/>
          <a:p>
            <a:pPr algn="ctr"/>
            <a:r>
              <a:rPr lang="es-CO" sz="3200" b="1" dirty="0">
                <a:solidFill>
                  <a:srgbClr val="1F1A34"/>
                </a:solidFill>
                <a:latin typeface="Arial" charset="0"/>
                <a:cs typeface="Arial" charset="0"/>
              </a:rPr>
              <a:t>Función enzimática intestinal</a:t>
            </a:r>
          </a:p>
        </p:txBody>
      </p:sp>
      <p:sp>
        <p:nvSpPr>
          <p:cNvPr id="11267" name="2 Marcador de contenido"/>
          <p:cNvSpPr>
            <a:spLocks noGrp="1"/>
          </p:cNvSpPr>
          <p:nvPr>
            <p:ph idx="1"/>
          </p:nvPr>
        </p:nvSpPr>
        <p:spPr>
          <a:xfrm>
            <a:off x="1581150" y="1847385"/>
            <a:ext cx="9601200" cy="4020015"/>
          </a:xfrm>
        </p:spPr>
        <p:txBody>
          <a:bodyPr>
            <a:normAutofit/>
          </a:bodyPr>
          <a:lstStyle/>
          <a:p>
            <a:pPr marL="455613" indent="-342900">
              <a:lnSpc>
                <a:spcPct val="100000"/>
              </a:lnSpc>
              <a:spcBef>
                <a:spcPts val="400"/>
              </a:spcBef>
              <a:buClr>
                <a:srgbClr val="4C4757"/>
              </a:buClr>
              <a:buSzPct val="85000"/>
            </a:pPr>
            <a:r>
              <a:rPr lang="es-ES_tradnl" sz="2400" dirty="0">
                <a:solidFill>
                  <a:srgbClr val="1F1A34"/>
                </a:solidFill>
                <a:latin typeface="Arial" charset="0"/>
                <a:cs typeface="Arial" charset="0"/>
              </a:rPr>
              <a:t>Si se presenta atrofia de la mucosa intestinal se produce un descenso en la producción de </a:t>
            </a:r>
            <a:r>
              <a:rPr lang="es-ES_tradnl" sz="2400" dirty="0" err="1">
                <a:solidFill>
                  <a:srgbClr val="1F1A34"/>
                </a:solidFill>
                <a:latin typeface="Arial" charset="0"/>
                <a:cs typeface="Arial" charset="0"/>
              </a:rPr>
              <a:t>disacaridasas</a:t>
            </a:r>
            <a:r>
              <a:rPr lang="es-ES_tradnl" sz="2400" dirty="0">
                <a:solidFill>
                  <a:srgbClr val="1F1A34"/>
                </a:solidFill>
                <a:latin typeface="Arial" charset="0"/>
                <a:cs typeface="Arial" charset="0"/>
              </a:rPr>
              <a:t>.</a:t>
            </a:r>
          </a:p>
          <a:p>
            <a:pPr marL="455613" indent="-342900">
              <a:lnSpc>
                <a:spcPct val="100000"/>
              </a:lnSpc>
              <a:spcBef>
                <a:spcPts val="400"/>
              </a:spcBef>
              <a:buClr>
                <a:srgbClr val="4C4757"/>
              </a:buClr>
              <a:buSzPct val="85000"/>
            </a:pPr>
            <a:endParaRPr lang="es-ES_tradnl" sz="2400" dirty="0">
              <a:solidFill>
                <a:srgbClr val="1F1A34"/>
              </a:solidFill>
              <a:latin typeface="Arial" charset="0"/>
              <a:cs typeface="Arial" charset="0"/>
            </a:endParaRPr>
          </a:p>
          <a:p>
            <a:pPr marL="455613" indent="-342900">
              <a:lnSpc>
                <a:spcPct val="100000"/>
              </a:lnSpc>
              <a:spcBef>
                <a:spcPts val="400"/>
              </a:spcBef>
              <a:buClr>
                <a:srgbClr val="4C4757"/>
              </a:buClr>
              <a:buSzPct val="85000"/>
            </a:pPr>
            <a:r>
              <a:rPr lang="es-ES_tradnl" sz="2400" dirty="0">
                <a:solidFill>
                  <a:srgbClr val="1F1A34"/>
                </a:solidFill>
                <a:latin typeface="Arial" charset="0"/>
                <a:cs typeface="Arial" charset="0"/>
              </a:rPr>
              <a:t>Ayuno o desnutrición producen atrofia de la mucosa.</a:t>
            </a:r>
          </a:p>
          <a:p>
            <a:pPr marL="455613" indent="-342900">
              <a:lnSpc>
                <a:spcPct val="100000"/>
              </a:lnSpc>
              <a:spcBef>
                <a:spcPts val="400"/>
              </a:spcBef>
              <a:buClr>
                <a:srgbClr val="4C4757"/>
              </a:buClr>
              <a:buSzPct val="85000"/>
            </a:pPr>
            <a:endParaRPr lang="es-ES_tradnl" sz="2400" dirty="0">
              <a:solidFill>
                <a:srgbClr val="1F1A34"/>
              </a:solidFill>
              <a:latin typeface="Arial" charset="0"/>
              <a:cs typeface="Arial" charset="0"/>
            </a:endParaRPr>
          </a:p>
          <a:p>
            <a:pPr marL="455613" indent="-342900">
              <a:lnSpc>
                <a:spcPct val="100000"/>
              </a:lnSpc>
              <a:spcBef>
                <a:spcPts val="400"/>
              </a:spcBef>
              <a:buClr>
                <a:srgbClr val="4C4757"/>
              </a:buClr>
              <a:buSzPct val="85000"/>
            </a:pPr>
            <a:r>
              <a:rPr lang="es-ES_tradnl" sz="2400" dirty="0">
                <a:solidFill>
                  <a:srgbClr val="1F1A34"/>
                </a:solidFill>
                <a:latin typeface="Arial" charset="0"/>
                <a:cs typeface="Arial" charset="0"/>
              </a:rPr>
              <a:t>La atrofia se puede prevenir y/o revertir con el mantenimiento de la vía enteral.</a:t>
            </a:r>
          </a:p>
          <a:p>
            <a:pPr marL="455613" indent="-342900">
              <a:lnSpc>
                <a:spcPct val="100000"/>
              </a:lnSpc>
              <a:spcBef>
                <a:spcPts val="400"/>
              </a:spcBef>
              <a:buClr>
                <a:srgbClr val="4C4757"/>
              </a:buClr>
              <a:buSzPct val="85000"/>
            </a:pPr>
            <a:endParaRPr lang="es-ES_tradnl" sz="2400" dirty="0">
              <a:solidFill>
                <a:srgbClr val="1F1A34"/>
              </a:solidFill>
              <a:latin typeface="Arial" charset="0"/>
              <a:cs typeface="Arial" charset="0"/>
            </a:endParaRPr>
          </a:p>
          <a:p>
            <a:pPr marL="455613" indent="-342900">
              <a:lnSpc>
                <a:spcPct val="100000"/>
              </a:lnSpc>
              <a:spcBef>
                <a:spcPts val="400"/>
              </a:spcBef>
              <a:buClr>
                <a:srgbClr val="4C4757"/>
              </a:buClr>
              <a:buSzPct val="85000"/>
            </a:pPr>
            <a:r>
              <a:rPr lang="es-ES_tradnl" sz="2400" dirty="0">
                <a:solidFill>
                  <a:srgbClr val="1F1A34"/>
                </a:solidFill>
                <a:latin typeface="Arial" charset="0"/>
                <a:cs typeface="Arial" charset="0"/>
              </a:rPr>
              <a:t>Sustratos específicos = Glutamina.</a:t>
            </a:r>
            <a:endParaRPr lang="es-CO" sz="2400" dirty="0">
              <a:solidFill>
                <a:srgbClr val="1F1A34"/>
              </a:solidFill>
              <a:latin typeface="Arial" charset="0"/>
              <a:cs typeface="Arial" charset="0"/>
            </a:endParaRPr>
          </a:p>
        </p:txBody>
      </p:sp>
      <p:sp>
        <p:nvSpPr>
          <p:cNvPr id="11268" name="Rectangle 7"/>
          <p:cNvSpPr>
            <a:spLocks noChangeArrowheads="1"/>
          </p:cNvSpPr>
          <p:nvPr/>
        </p:nvSpPr>
        <p:spPr bwMode="auto">
          <a:xfrm>
            <a:off x="1745128" y="5939676"/>
            <a:ext cx="4129617" cy="246221"/>
          </a:xfrm>
          <a:prstGeom prst="rect">
            <a:avLst/>
          </a:prstGeom>
          <a:noFill/>
          <a:ln>
            <a:noFill/>
          </a:ln>
        </p:spPr>
        <p:txBody>
          <a:bodyPr>
            <a:spAutoFit/>
          </a:bodyPr>
          <a:lstStyle/>
          <a:p>
            <a:r>
              <a:rPr lang="es-ES_tradnl" sz="1000" b="1" i="1" dirty="0">
                <a:solidFill>
                  <a:schemeClr val="bg2">
                    <a:lumMod val="50000"/>
                  </a:schemeClr>
                </a:solidFill>
                <a:latin typeface="Arial" panose="020B0604020202020204" pitchFamily="34" charset="0"/>
                <a:cs typeface="Arial" panose="020B0604020202020204" pitchFamily="34" charset="0"/>
              </a:rPr>
              <a:t>Ann. Rev. </a:t>
            </a:r>
            <a:r>
              <a:rPr lang="es-ES_tradnl" sz="1000" b="1" i="1" dirty="0" err="1">
                <a:solidFill>
                  <a:schemeClr val="bg2">
                    <a:lumMod val="50000"/>
                  </a:schemeClr>
                </a:solidFill>
                <a:latin typeface="Arial" panose="020B0604020202020204" pitchFamily="34" charset="0"/>
                <a:cs typeface="Arial" panose="020B0604020202020204" pitchFamily="34" charset="0"/>
              </a:rPr>
              <a:t>Nutr</a:t>
            </a:r>
            <a:r>
              <a:rPr lang="es-ES_tradnl" sz="1000" b="1" i="1" dirty="0">
                <a:solidFill>
                  <a:schemeClr val="bg2">
                    <a:lumMod val="50000"/>
                  </a:schemeClr>
                </a:solidFill>
                <a:latin typeface="Arial" panose="020B0604020202020204" pitchFamily="34" charset="0"/>
                <a:cs typeface="Arial" panose="020B0604020202020204" pitchFamily="34" charset="0"/>
              </a:rPr>
              <a:t>  2003; 23:229-261</a:t>
            </a:r>
            <a:endParaRPr lang="en-US" sz="1000" b="1" i="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5603160"/>
      </p:ext>
    </p:extLst>
  </p:cSld>
  <p:clrMapOvr>
    <a:masterClrMapping/>
  </p:clrMapOvr>
  <p:transition advClick="0" advTm="65000"/>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152400"/>
            <a:ext cx="12192000" cy="1143000"/>
          </a:xfrm>
        </p:spPr>
        <p:txBody>
          <a:bodyPr>
            <a:normAutofit/>
          </a:bodyPr>
          <a:lstStyle/>
          <a:p>
            <a:pPr algn="ctr" eaLnBrk="1" hangingPunct="1"/>
            <a:r>
              <a:rPr lang="es-ES_tradnl" sz="3200" b="1" dirty="0">
                <a:solidFill>
                  <a:srgbClr val="1F1A34"/>
                </a:solidFill>
                <a:latin typeface="Arial" charset="0"/>
                <a:cs typeface="Arial" charset="0"/>
              </a:rPr>
              <a:t>Intestino en el ayuno</a:t>
            </a:r>
          </a:p>
        </p:txBody>
      </p:sp>
      <p:sp>
        <p:nvSpPr>
          <p:cNvPr id="12291" name="Rectangle 3"/>
          <p:cNvSpPr>
            <a:spLocks noGrp="1" noChangeArrowheads="1"/>
          </p:cNvSpPr>
          <p:nvPr>
            <p:ph type="body" idx="1"/>
          </p:nvPr>
        </p:nvSpPr>
        <p:spPr>
          <a:xfrm>
            <a:off x="1612040" y="1474091"/>
            <a:ext cx="6154153" cy="3095625"/>
          </a:xfrm>
        </p:spPr>
        <p:txBody>
          <a:bodyPr>
            <a:noAutofit/>
          </a:bodyPr>
          <a:lstStyle/>
          <a:p>
            <a:pPr eaLnBrk="1" hangingPunct="1">
              <a:lnSpc>
                <a:spcPts val="2875"/>
              </a:lnSpc>
              <a:spcBef>
                <a:spcPct val="75000"/>
              </a:spcBef>
              <a:buFontTx/>
              <a:buNone/>
            </a:pPr>
            <a:r>
              <a:rPr lang="es-ES_tradnl" sz="2400" b="1" dirty="0">
                <a:solidFill>
                  <a:schemeClr val="accent5">
                    <a:lumMod val="50000"/>
                  </a:schemeClr>
                </a:solidFill>
                <a:latin typeface="Arial" charset="0"/>
                <a:cs typeface="Arial" charset="0"/>
              </a:rPr>
              <a:t>Se producen alteraciones  </a:t>
            </a:r>
          </a:p>
          <a:p>
            <a:pPr marL="457200" indent="-457200" eaLnBrk="1" hangingPunct="1">
              <a:lnSpc>
                <a:spcPts val="2875"/>
              </a:lnSpc>
              <a:spcBef>
                <a:spcPct val="75000"/>
              </a:spcBef>
              <a:buClr>
                <a:schemeClr val="accent5">
                  <a:lumMod val="50000"/>
                </a:schemeClr>
              </a:buClr>
              <a:buFont typeface="+mj-lt"/>
              <a:buAutoNum type="arabicPeriod"/>
            </a:pPr>
            <a:r>
              <a:rPr lang="es-ES_tradnl" dirty="0">
                <a:solidFill>
                  <a:srgbClr val="1F1A34"/>
                </a:solidFill>
                <a:latin typeface="Arial" charset="0"/>
                <a:cs typeface="Arial" charset="0"/>
              </a:rPr>
              <a:t>Morfológicas</a:t>
            </a:r>
          </a:p>
          <a:p>
            <a:pPr marL="765175" lvl="1" indent="-38100">
              <a:lnSpc>
                <a:spcPts val="2875"/>
              </a:lnSpc>
              <a:buClr>
                <a:schemeClr val="accent5">
                  <a:lumMod val="50000"/>
                </a:schemeClr>
              </a:buClr>
            </a:pPr>
            <a:r>
              <a:rPr lang="es-ES_tradnl" dirty="0">
                <a:solidFill>
                  <a:srgbClr val="1F1A34"/>
                </a:solidFill>
                <a:latin typeface="Arial" charset="0"/>
                <a:cs typeface="Arial" charset="0"/>
              </a:rPr>
              <a:t>	</a:t>
            </a:r>
            <a:r>
              <a:rPr lang="es-ES_tradnl" sz="2000" dirty="0">
                <a:solidFill>
                  <a:srgbClr val="1F1A34"/>
                </a:solidFill>
                <a:latin typeface="Arial" charset="0"/>
                <a:cs typeface="Arial" charset="0"/>
              </a:rPr>
              <a:t>   </a:t>
            </a:r>
            <a:r>
              <a:rPr lang="es-ES_tradnl" dirty="0">
                <a:solidFill>
                  <a:srgbClr val="1F1A34"/>
                </a:solidFill>
                <a:latin typeface="Arial" charset="0"/>
                <a:cs typeface="Arial" charset="0"/>
              </a:rPr>
              <a:t>Descenso en la proliferación celular</a:t>
            </a:r>
          </a:p>
          <a:p>
            <a:pPr marL="765175" lvl="1" indent="-38100">
              <a:lnSpc>
                <a:spcPts val="2875"/>
              </a:lnSpc>
              <a:buClr>
                <a:schemeClr val="accent5">
                  <a:lumMod val="50000"/>
                </a:schemeClr>
              </a:buClr>
            </a:pPr>
            <a:r>
              <a:rPr lang="es-ES_tradnl" dirty="0">
                <a:solidFill>
                  <a:srgbClr val="1F1A34"/>
                </a:solidFill>
                <a:latin typeface="Arial" charset="0"/>
                <a:cs typeface="Arial" charset="0"/>
              </a:rPr>
              <a:t>	   Aumento en la exfoliación</a:t>
            </a:r>
          </a:p>
          <a:p>
            <a:pPr marL="457200" indent="-457200" eaLnBrk="1" hangingPunct="1">
              <a:lnSpc>
                <a:spcPts val="2875"/>
              </a:lnSpc>
              <a:spcBef>
                <a:spcPts val="1563"/>
              </a:spcBef>
              <a:buClr>
                <a:schemeClr val="accent5">
                  <a:lumMod val="50000"/>
                </a:schemeClr>
              </a:buClr>
              <a:buFont typeface="+mj-lt"/>
              <a:buAutoNum type="arabicPeriod"/>
            </a:pPr>
            <a:r>
              <a:rPr lang="es-ES_tradnl" dirty="0">
                <a:solidFill>
                  <a:srgbClr val="1F1A34"/>
                </a:solidFill>
                <a:latin typeface="Arial" charset="0"/>
                <a:cs typeface="Arial" charset="0"/>
              </a:rPr>
              <a:t>Inmunológicas </a:t>
            </a:r>
          </a:p>
          <a:p>
            <a:pPr marL="457200" indent="-457200" eaLnBrk="1" hangingPunct="1">
              <a:lnSpc>
                <a:spcPts val="2875"/>
              </a:lnSpc>
              <a:spcBef>
                <a:spcPts val="1563"/>
              </a:spcBef>
              <a:buClr>
                <a:schemeClr val="accent5">
                  <a:lumMod val="50000"/>
                </a:schemeClr>
              </a:buClr>
              <a:buFont typeface="+mj-lt"/>
              <a:buAutoNum type="arabicPeriod"/>
            </a:pPr>
            <a:r>
              <a:rPr lang="es-ES_tradnl" sz="2700" dirty="0">
                <a:solidFill>
                  <a:srgbClr val="1F1A34"/>
                </a:solidFill>
                <a:latin typeface="Arial" charset="0"/>
                <a:cs typeface="Arial" charset="0"/>
              </a:rPr>
              <a:t>Endócrinas y enzimáticas</a:t>
            </a:r>
          </a:p>
        </p:txBody>
      </p:sp>
      <p:sp>
        <p:nvSpPr>
          <p:cNvPr id="12292" name="Rectangle 5"/>
          <p:cNvSpPr>
            <a:spLocks noChangeArrowheads="1"/>
          </p:cNvSpPr>
          <p:nvPr/>
        </p:nvSpPr>
        <p:spPr bwMode="auto">
          <a:xfrm>
            <a:off x="945290" y="6167831"/>
            <a:ext cx="5471583" cy="246221"/>
          </a:xfrm>
          <a:prstGeom prst="rect">
            <a:avLst/>
          </a:prstGeom>
          <a:noFill/>
          <a:ln>
            <a:noFill/>
          </a:ln>
        </p:spPr>
        <p:txBody>
          <a:bodyPr>
            <a:spAutoFit/>
          </a:bodyPr>
          <a:lstStyle/>
          <a:p>
            <a:r>
              <a:rPr lang="es-ES_tradnl" sz="1000" b="1" i="1" dirty="0" err="1">
                <a:solidFill>
                  <a:schemeClr val="bg2">
                    <a:lumMod val="50000"/>
                  </a:schemeClr>
                </a:solidFill>
                <a:latin typeface="Arial" panose="020B0604020202020204" pitchFamily="34" charset="0"/>
                <a:cs typeface="Arial" panose="020B0604020202020204" pitchFamily="34" charset="0"/>
              </a:rPr>
              <a:t>Ziegler</a:t>
            </a:r>
            <a:r>
              <a:rPr lang="es-ES_tradnl" sz="1000" b="1" i="1" dirty="0">
                <a:solidFill>
                  <a:schemeClr val="bg2">
                    <a:lumMod val="50000"/>
                  </a:schemeClr>
                </a:solidFill>
                <a:latin typeface="Arial" panose="020B0604020202020204" pitchFamily="34" charset="0"/>
                <a:cs typeface="Arial" panose="020B0604020202020204" pitchFamily="34" charset="0"/>
              </a:rPr>
              <a:t> TR. Et al.  Ann. Rev. </a:t>
            </a:r>
            <a:r>
              <a:rPr lang="es-ES_tradnl" sz="1000" b="1" i="1" dirty="0" err="1">
                <a:solidFill>
                  <a:schemeClr val="bg2">
                    <a:lumMod val="50000"/>
                  </a:schemeClr>
                </a:solidFill>
                <a:latin typeface="Arial" panose="020B0604020202020204" pitchFamily="34" charset="0"/>
                <a:cs typeface="Arial" panose="020B0604020202020204" pitchFamily="34" charset="0"/>
              </a:rPr>
              <a:t>Nutr</a:t>
            </a:r>
            <a:r>
              <a:rPr lang="es-ES_tradnl" sz="1000" b="1" i="1" dirty="0">
                <a:solidFill>
                  <a:schemeClr val="bg2">
                    <a:lumMod val="50000"/>
                  </a:schemeClr>
                </a:solidFill>
                <a:latin typeface="Arial" panose="020B0604020202020204" pitchFamily="34" charset="0"/>
                <a:cs typeface="Arial" panose="020B0604020202020204" pitchFamily="34" charset="0"/>
              </a:rPr>
              <a:t> 2003; 23:229-261</a:t>
            </a:r>
            <a:endParaRPr lang="en-US" sz="1000" b="1" i="1" dirty="0">
              <a:solidFill>
                <a:schemeClr val="bg2">
                  <a:lumMod val="50000"/>
                </a:schemeClr>
              </a:solidFill>
              <a:latin typeface="Arial" panose="020B0604020202020204" pitchFamily="34" charset="0"/>
              <a:cs typeface="Arial" panose="020B0604020202020204" pitchFamily="34" charset="0"/>
            </a:endParaRPr>
          </a:p>
        </p:txBody>
      </p:sp>
      <p:sp>
        <p:nvSpPr>
          <p:cNvPr id="5" name="Rectangle 4"/>
          <p:cNvSpPr>
            <a:spLocks noChangeArrowheads="1"/>
          </p:cNvSpPr>
          <p:nvPr/>
        </p:nvSpPr>
        <p:spPr bwMode="auto">
          <a:xfrm>
            <a:off x="825190" y="4815303"/>
            <a:ext cx="10705171" cy="1173837"/>
          </a:xfrm>
          <a:prstGeom prst="rect">
            <a:avLst/>
          </a:prstGeom>
          <a:solidFill>
            <a:schemeClr val="accent1">
              <a:lumMod val="50000"/>
            </a:schemeClr>
          </a:solidFill>
          <a:ln>
            <a:solidFill>
              <a:schemeClr val="bg1"/>
            </a:solidFill>
            <a:headEnd type="none" w="sm" len="sm"/>
            <a:tailEnd type="none" w="sm" len="sm"/>
          </a:ln>
          <a:effectLst>
            <a:glow rad="228600">
              <a:schemeClr val="accent1">
                <a:satMod val="175000"/>
                <a:alpha val="40000"/>
              </a:schemeClr>
            </a:glow>
            <a:innerShdw blurRad="63500" dist="50800" dir="16200000">
              <a:prstClr val="black">
                <a:alpha val="50000"/>
              </a:prstClr>
            </a:inn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a:r>
              <a:rPr lang="es-ES_tradnl" sz="3200" b="1" dirty="0">
                <a:solidFill>
                  <a:schemeClr val="bg1"/>
                </a:solidFill>
                <a:cs typeface="Arial" charset="0"/>
              </a:rPr>
              <a:t>La mucosa intestinal responde</a:t>
            </a:r>
            <a:br>
              <a:rPr lang="es-ES_tradnl" sz="3200" b="1" dirty="0">
                <a:solidFill>
                  <a:schemeClr val="bg1"/>
                </a:solidFill>
                <a:cs typeface="Arial" charset="0"/>
              </a:rPr>
            </a:br>
            <a:r>
              <a:rPr lang="es-ES_tradnl" sz="3200" b="1" dirty="0">
                <a:solidFill>
                  <a:schemeClr val="bg1"/>
                </a:solidFill>
                <a:cs typeface="Arial" charset="0"/>
              </a:rPr>
              <a:t>a la realimentación en 9 a 12 horas</a:t>
            </a:r>
          </a:p>
        </p:txBody>
      </p:sp>
    </p:spTree>
    <p:extLst>
      <p:ext uri="{BB962C8B-B14F-4D97-AF65-F5344CB8AC3E}">
        <p14:creationId xmlns:p14="http://schemas.microsoft.com/office/powerpoint/2010/main" val="2529545324"/>
      </p:ext>
    </p:extLst>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a:xfrm>
            <a:off x="0" y="188913"/>
            <a:ext cx="12192000" cy="1143000"/>
          </a:xfrm>
        </p:spPr>
        <p:txBody>
          <a:bodyPr>
            <a:normAutofit/>
          </a:bodyPr>
          <a:lstStyle/>
          <a:p>
            <a:pPr algn="ctr"/>
            <a:r>
              <a:rPr lang="es-CO" sz="3200" b="1" dirty="0">
                <a:solidFill>
                  <a:srgbClr val="1F1A34"/>
                </a:solidFill>
                <a:latin typeface="Arial" charset="0"/>
                <a:cs typeface="Arial" charset="0"/>
              </a:rPr>
              <a:t>Sustratos intestinales</a:t>
            </a:r>
          </a:p>
        </p:txBody>
      </p:sp>
      <p:sp>
        <p:nvSpPr>
          <p:cNvPr id="3" name="2 CuadroTexto"/>
          <p:cNvSpPr txBox="1"/>
          <p:nvPr/>
        </p:nvSpPr>
        <p:spPr>
          <a:xfrm>
            <a:off x="4773921" y="3023413"/>
            <a:ext cx="2644159" cy="369332"/>
          </a:xfrm>
          <a:prstGeom prst="rect">
            <a:avLst/>
          </a:prstGeom>
          <a:solidFill>
            <a:schemeClr val="accent5">
              <a:lumMod val="50000"/>
            </a:schemeClr>
          </a:solidFill>
          <a:ln>
            <a:solidFill>
              <a:schemeClr val="bg1"/>
            </a:solidFill>
          </a:ln>
          <a:effectLst>
            <a:innerShdw blurRad="63500" dist="50800" dir="16200000">
              <a:prstClr val="black">
                <a:alpha val="50000"/>
              </a:prstClr>
            </a:innerShdw>
          </a:effectLst>
        </p:spPr>
        <p:style>
          <a:lnRef idx="1">
            <a:schemeClr val="accent4"/>
          </a:lnRef>
          <a:fillRef idx="2">
            <a:schemeClr val="accent4"/>
          </a:fillRef>
          <a:effectRef idx="1">
            <a:schemeClr val="accent4"/>
          </a:effectRef>
          <a:fontRef idx="minor">
            <a:schemeClr val="dk1"/>
          </a:fontRef>
        </p:style>
        <p:txBody>
          <a:bodyPr>
            <a:spAutoFit/>
          </a:bodyPr>
          <a:lstStyle/>
          <a:p>
            <a:pPr algn="ctr">
              <a:defRPr/>
            </a:pPr>
            <a:r>
              <a:rPr lang="es-CO" b="1" dirty="0">
                <a:solidFill>
                  <a:srgbClr val="FFFFFF"/>
                </a:solidFill>
                <a:latin typeface="Arial" pitchFamily="34" charset="0"/>
                <a:ea typeface="ＭＳ Ｐゴシック" pitchFamily="34" charset="-128"/>
                <a:cs typeface="Arial" pitchFamily="34" charset="0"/>
              </a:rPr>
              <a:t>INTESTINO</a:t>
            </a:r>
          </a:p>
        </p:txBody>
      </p:sp>
      <p:sp>
        <p:nvSpPr>
          <p:cNvPr id="13318" name="3 CuadroTexto"/>
          <p:cNvSpPr txBox="1">
            <a:spLocks noChangeArrowheads="1"/>
          </p:cNvSpPr>
          <p:nvPr/>
        </p:nvSpPr>
        <p:spPr bwMode="auto">
          <a:xfrm>
            <a:off x="1086697" y="1844676"/>
            <a:ext cx="25394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s-CO" b="1" dirty="0">
                <a:solidFill>
                  <a:srgbClr val="002060"/>
                </a:solidFill>
                <a:latin typeface="Arial" pitchFamily="34" charset="0"/>
                <a:cs typeface="Arial" pitchFamily="34" charset="0"/>
              </a:rPr>
              <a:t>Flujo sanguíneo</a:t>
            </a:r>
          </a:p>
        </p:txBody>
      </p:sp>
      <p:sp>
        <p:nvSpPr>
          <p:cNvPr id="13319" name="4 CuadroTexto"/>
          <p:cNvSpPr txBox="1">
            <a:spLocks noChangeArrowheads="1"/>
          </p:cNvSpPr>
          <p:nvPr/>
        </p:nvSpPr>
        <p:spPr bwMode="auto">
          <a:xfrm>
            <a:off x="7309697" y="1844676"/>
            <a:ext cx="38779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s-CO" b="1" dirty="0">
                <a:solidFill>
                  <a:srgbClr val="002060"/>
                </a:solidFill>
                <a:latin typeface="Arial" pitchFamily="34" charset="0"/>
                <a:cs typeface="Arial" pitchFamily="34" charset="0"/>
              </a:rPr>
              <a:t>Nutrientes Intraluminales</a:t>
            </a:r>
          </a:p>
        </p:txBody>
      </p:sp>
      <p:cxnSp>
        <p:nvCxnSpPr>
          <p:cNvPr id="7" name="6 Forma"/>
          <p:cNvCxnSpPr>
            <a:cxnSpLocks noChangeShapeType="1"/>
            <a:stCxn id="13318" idx="2"/>
          </p:cNvCxnSpPr>
          <p:nvPr/>
        </p:nvCxnSpPr>
        <p:spPr bwMode="auto">
          <a:xfrm rot="16200000" flipH="1">
            <a:off x="3044071" y="1618705"/>
            <a:ext cx="906758" cy="2282029"/>
          </a:xfrm>
          <a:prstGeom prst="bentConnector2">
            <a:avLst/>
          </a:prstGeom>
          <a:noFill/>
          <a:ln w="25400">
            <a:solidFill>
              <a:srgbClr val="005294"/>
            </a:solidFill>
            <a:miter lim="800000"/>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9" name="8 Forma"/>
          <p:cNvCxnSpPr>
            <a:cxnSpLocks noChangeShapeType="1"/>
            <a:stCxn id="13319" idx="2"/>
          </p:cNvCxnSpPr>
          <p:nvPr/>
        </p:nvCxnSpPr>
        <p:spPr bwMode="auto">
          <a:xfrm rot="5400000">
            <a:off x="7978215" y="1942626"/>
            <a:ext cx="906761" cy="1634191"/>
          </a:xfrm>
          <a:prstGeom prst="bentConnector2">
            <a:avLst/>
          </a:prstGeom>
          <a:noFill/>
          <a:ln w="25400">
            <a:solidFill>
              <a:srgbClr val="005294"/>
            </a:solidFill>
            <a:miter lim="800000"/>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2" name="11 CuadroTexto"/>
          <p:cNvSpPr txBox="1"/>
          <p:nvPr/>
        </p:nvSpPr>
        <p:spPr>
          <a:xfrm>
            <a:off x="3330497" y="3930171"/>
            <a:ext cx="5531005" cy="1687890"/>
          </a:xfrm>
          <a:prstGeom prst="flowChartConnector">
            <a:avLst/>
          </a:prstGeom>
          <a:solidFill>
            <a:schemeClr val="accent5">
              <a:lumMod val="50000"/>
            </a:schemeClr>
          </a:solidFill>
          <a:ln>
            <a:solidFill>
              <a:srgbClr val="99CCFF"/>
            </a:solidFill>
          </a:ln>
          <a:effectLst>
            <a:innerShdw blurRad="63500" dist="50800" dir="5400000">
              <a:prstClr val="black">
                <a:alpha val="50000"/>
              </a:prstClr>
            </a:innerShdw>
          </a:effectLst>
          <a:scene3d>
            <a:camera prst="orthographicFront"/>
            <a:lightRig rig="threePt" dir="t"/>
          </a:scene3d>
          <a:sp3d>
            <a:bevelT prst="angle"/>
          </a:sp3d>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r>
              <a:rPr lang="es-CO" b="1">
                <a:solidFill>
                  <a:srgbClr val="FFFFFF"/>
                </a:solidFill>
                <a:cs typeface="Arial" charset="0"/>
              </a:rPr>
              <a:t>Glutamina</a:t>
            </a:r>
          </a:p>
          <a:p>
            <a:pPr algn="ctr" eaLnBrk="1" hangingPunct="1"/>
            <a:r>
              <a:rPr lang="es-CO" b="1">
                <a:solidFill>
                  <a:srgbClr val="FFFFFF"/>
                </a:solidFill>
                <a:cs typeface="Arial" charset="0"/>
              </a:rPr>
              <a:t>Lactato</a:t>
            </a:r>
          </a:p>
          <a:p>
            <a:pPr algn="ctr" eaLnBrk="1" hangingPunct="1"/>
            <a:r>
              <a:rPr lang="es-CO" b="1">
                <a:solidFill>
                  <a:srgbClr val="FFFFFF"/>
                </a:solidFill>
                <a:cs typeface="Arial" charset="0"/>
              </a:rPr>
              <a:t>Cuerpos cetónicos</a:t>
            </a:r>
          </a:p>
        </p:txBody>
      </p:sp>
    </p:spTree>
    <p:extLst>
      <p:ext uri="{BB962C8B-B14F-4D97-AF65-F5344CB8AC3E}">
        <p14:creationId xmlns:p14="http://schemas.microsoft.com/office/powerpoint/2010/main" val="3163643564"/>
      </p:ext>
    </p:extLst>
  </p:cSld>
  <p:clrMapOvr>
    <a:masterClrMapping/>
  </p:clrMapOvr>
  <p:transition advClick="0" advTm="65000"/>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17033" y="188914"/>
            <a:ext cx="10363200" cy="954087"/>
          </a:xfrm>
        </p:spPr>
        <p:txBody>
          <a:bodyPr>
            <a:normAutofit/>
          </a:bodyPr>
          <a:lstStyle/>
          <a:p>
            <a:pPr algn="ctr" eaLnBrk="1" hangingPunct="1"/>
            <a:r>
              <a:rPr lang="es-ES_tradnl" sz="3200" b="1" dirty="0">
                <a:solidFill>
                  <a:srgbClr val="1F1A34"/>
                </a:solidFill>
                <a:latin typeface="Arial" charset="0"/>
                <a:cs typeface="Arial" charset="0"/>
              </a:rPr>
              <a:t>Colon</a:t>
            </a:r>
          </a:p>
        </p:txBody>
      </p:sp>
      <p:sp>
        <p:nvSpPr>
          <p:cNvPr id="14339" name="Rectangle 3"/>
          <p:cNvSpPr>
            <a:spLocks noGrp="1" noChangeArrowheads="1"/>
          </p:cNvSpPr>
          <p:nvPr>
            <p:ph type="body" idx="1"/>
          </p:nvPr>
        </p:nvSpPr>
        <p:spPr>
          <a:xfrm>
            <a:off x="1669146" y="1466850"/>
            <a:ext cx="9151254" cy="4667250"/>
          </a:xfrm>
        </p:spPr>
        <p:txBody>
          <a:bodyPr>
            <a:normAutofit/>
          </a:bodyPr>
          <a:lstStyle/>
          <a:p>
            <a:pPr eaLnBrk="1" hangingPunct="1">
              <a:buClr>
                <a:schemeClr val="accent5">
                  <a:lumMod val="50000"/>
                </a:schemeClr>
              </a:buClr>
            </a:pPr>
            <a:r>
              <a:rPr lang="es-ES_tradnl" sz="2400" dirty="0">
                <a:solidFill>
                  <a:schemeClr val="accent1">
                    <a:lumMod val="75000"/>
                  </a:schemeClr>
                </a:solidFill>
                <a:latin typeface="Arial" charset="0"/>
                <a:cs typeface="Arial" charset="0"/>
              </a:rPr>
              <a:t>Ayuno prolongado:       </a:t>
            </a:r>
            <a:r>
              <a:rPr lang="es-ES_tradnl" sz="2400" dirty="0">
                <a:solidFill>
                  <a:schemeClr val="accent1">
                    <a:lumMod val="50000"/>
                  </a:schemeClr>
                </a:solidFill>
                <a:latin typeface="Arial" charset="0"/>
                <a:cs typeface="Arial" charset="0"/>
                <a:sym typeface="Wingdings" charset="0"/>
              </a:rPr>
              <a:t>déficit de sustratos</a:t>
            </a:r>
          </a:p>
          <a:p>
            <a:pPr eaLnBrk="1" hangingPunct="1">
              <a:buClr>
                <a:schemeClr val="accent5">
                  <a:lumMod val="50000"/>
                </a:schemeClr>
              </a:buClr>
            </a:pPr>
            <a:endParaRPr lang="es-ES_tradnl" sz="2400" dirty="0">
              <a:solidFill>
                <a:srgbClr val="000000"/>
              </a:solidFill>
              <a:latin typeface="Arial" charset="0"/>
              <a:cs typeface="Arial" charset="0"/>
              <a:sym typeface="Wingdings" charset="0"/>
            </a:endParaRPr>
          </a:p>
          <a:p>
            <a:pPr eaLnBrk="1" hangingPunct="1">
              <a:buClr>
                <a:schemeClr val="accent5">
                  <a:lumMod val="50000"/>
                </a:schemeClr>
              </a:buClr>
            </a:pPr>
            <a:r>
              <a:rPr lang="es-ES_tradnl" sz="2400" dirty="0">
                <a:solidFill>
                  <a:schemeClr val="accent1">
                    <a:lumMod val="75000"/>
                  </a:schemeClr>
                </a:solidFill>
                <a:latin typeface="Arial" charset="0"/>
                <a:cs typeface="Arial" charset="0"/>
                <a:sym typeface="Wingdings" charset="0"/>
              </a:rPr>
              <a:t>Antibióticos:                  </a:t>
            </a:r>
            <a:r>
              <a:rPr lang="es-ES_tradnl" sz="2400" dirty="0">
                <a:solidFill>
                  <a:schemeClr val="accent1">
                    <a:lumMod val="50000"/>
                  </a:schemeClr>
                </a:solidFill>
                <a:latin typeface="Arial" charset="0"/>
                <a:cs typeface="Arial" charset="0"/>
                <a:sym typeface="Wingdings" charset="0"/>
              </a:rPr>
              <a:t>alteración de flora intestinal</a:t>
            </a:r>
          </a:p>
          <a:p>
            <a:pPr eaLnBrk="1" hangingPunct="1">
              <a:buClr>
                <a:schemeClr val="accent5">
                  <a:lumMod val="50000"/>
                </a:schemeClr>
              </a:buClr>
            </a:pPr>
            <a:endParaRPr lang="es-ES_tradnl" sz="2400" dirty="0">
              <a:solidFill>
                <a:srgbClr val="000000"/>
              </a:solidFill>
              <a:latin typeface="Arial" charset="0"/>
              <a:cs typeface="Arial" charset="0"/>
              <a:sym typeface="Wingdings" charset="0"/>
            </a:endParaRPr>
          </a:p>
          <a:p>
            <a:pPr eaLnBrk="1" hangingPunct="1">
              <a:buClr>
                <a:schemeClr val="accent5">
                  <a:lumMod val="50000"/>
                </a:schemeClr>
              </a:buClr>
            </a:pPr>
            <a:r>
              <a:rPr lang="es-ES_tradnl" sz="2400" dirty="0">
                <a:solidFill>
                  <a:schemeClr val="accent1">
                    <a:lumMod val="75000"/>
                  </a:schemeClr>
                </a:solidFill>
                <a:latin typeface="Arial" charset="0"/>
                <a:cs typeface="Arial" charset="0"/>
                <a:sym typeface="Wingdings" charset="0"/>
              </a:rPr>
              <a:t>Sustrato energético:  </a:t>
            </a:r>
          </a:p>
          <a:p>
            <a:pPr algn="ctr" eaLnBrk="1" hangingPunct="1">
              <a:buFontTx/>
              <a:buNone/>
            </a:pPr>
            <a:r>
              <a:rPr lang="es-ES_tradnl" sz="2400" dirty="0">
                <a:solidFill>
                  <a:srgbClr val="000000"/>
                </a:solidFill>
                <a:latin typeface="Arial" charset="0"/>
                <a:cs typeface="Arial" charset="0"/>
                <a:sym typeface="Wingdings" charset="0"/>
              </a:rPr>
              <a:t>                               </a:t>
            </a:r>
            <a:r>
              <a:rPr lang="es-ES_tradnl" sz="2400" dirty="0" err="1">
                <a:solidFill>
                  <a:schemeClr val="accent1">
                    <a:lumMod val="50000"/>
                  </a:schemeClr>
                </a:solidFill>
                <a:latin typeface="Arial" charset="0"/>
                <a:cs typeface="Arial" charset="0"/>
                <a:sym typeface="Wingdings" charset="0"/>
              </a:rPr>
              <a:t>Oligo</a:t>
            </a:r>
            <a:r>
              <a:rPr lang="es-ES_tradnl" sz="2400" dirty="0">
                <a:solidFill>
                  <a:schemeClr val="accent1">
                    <a:lumMod val="50000"/>
                  </a:schemeClr>
                </a:solidFill>
                <a:latin typeface="Arial" charset="0"/>
                <a:cs typeface="Arial" charset="0"/>
                <a:sym typeface="Wingdings" charset="0"/>
              </a:rPr>
              <a:t> y polisacáridos no digeribles	</a:t>
            </a:r>
          </a:p>
          <a:p>
            <a:pPr algn="ctr" eaLnBrk="1" hangingPunct="1">
              <a:buFontTx/>
              <a:buNone/>
            </a:pPr>
            <a:endParaRPr lang="es-ES_tradnl" sz="2400" dirty="0">
              <a:solidFill>
                <a:schemeClr val="accent1">
                  <a:lumMod val="50000"/>
                </a:schemeClr>
              </a:solidFill>
              <a:latin typeface="Arial" charset="0"/>
              <a:cs typeface="Arial" charset="0"/>
              <a:sym typeface="Wingdings" charset="0"/>
            </a:endParaRPr>
          </a:p>
          <a:p>
            <a:pPr algn="ctr" eaLnBrk="1" hangingPunct="1">
              <a:spcBef>
                <a:spcPts val="0"/>
              </a:spcBef>
              <a:buFontTx/>
              <a:buNone/>
            </a:pPr>
            <a:endParaRPr lang="es-ES_tradnl" sz="2400" dirty="0">
              <a:solidFill>
                <a:schemeClr val="accent1">
                  <a:lumMod val="50000"/>
                </a:schemeClr>
              </a:solidFill>
              <a:latin typeface="Arial" charset="0"/>
              <a:cs typeface="Arial" charset="0"/>
              <a:sym typeface="Wingdings" charset="0"/>
            </a:endParaRPr>
          </a:p>
          <a:p>
            <a:pPr algn="ctr" eaLnBrk="1" hangingPunct="1">
              <a:lnSpc>
                <a:spcPct val="80000"/>
              </a:lnSpc>
              <a:spcBef>
                <a:spcPts val="0"/>
              </a:spcBef>
              <a:buFontTx/>
              <a:buNone/>
            </a:pPr>
            <a:r>
              <a:rPr lang="es-ES_tradnl" sz="2400" dirty="0">
                <a:solidFill>
                  <a:schemeClr val="accent1">
                    <a:lumMod val="50000"/>
                  </a:schemeClr>
                </a:solidFill>
                <a:latin typeface="Arial" charset="0"/>
                <a:cs typeface="Arial" charset="0"/>
                <a:sym typeface="Wingdings" charset="0"/>
              </a:rPr>
              <a:t>                                   Fermentación por bacterias colónicas</a:t>
            </a:r>
          </a:p>
          <a:p>
            <a:pPr algn="ctr" eaLnBrk="1" hangingPunct="1">
              <a:lnSpc>
                <a:spcPct val="80000"/>
              </a:lnSpc>
              <a:spcBef>
                <a:spcPts val="0"/>
              </a:spcBef>
              <a:buFontTx/>
              <a:buNone/>
            </a:pPr>
            <a:r>
              <a:rPr lang="es-ES_tradnl" dirty="0">
                <a:solidFill>
                  <a:srgbClr val="000000"/>
                </a:solidFill>
                <a:latin typeface="Arial" charset="0"/>
                <a:cs typeface="Arial" charset="0"/>
                <a:sym typeface="Wingdings" charset="0"/>
              </a:rPr>
              <a:t>	</a:t>
            </a:r>
          </a:p>
          <a:p>
            <a:pPr algn="ctr" eaLnBrk="1" hangingPunct="1">
              <a:lnSpc>
                <a:spcPct val="80000"/>
              </a:lnSpc>
              <a:spcBef>
                <a:spcPts val="0"/>
              </a:spcBef>
              <a:buFontTx/>
              <a:buNone/>
            </a:pPr>
            <a:r>
              <a:rPr lang="es-ES_tradnl" sz="3200" b="1" i="1" dirty="0">
                <a:solidFill>
                  <a:schemeClr val="accent5">
                    <a:lumMod val="50000"/>
                  </a:schemeClr>
                </a:solidFill>
                <a:latin typeface="Arial" charset="0"/>
                <a:cs typeface="Arial" charset="0"/>
                <a:sym typeface="Wingdings" charset="0"/>
              </a:rPr>
              <a:t>                  AGCC</a:t>
            </a:r>
          </a:p>
        </p:txBody>
      </p:sp>
      <p:sp>
        <p:nvSpPr>
          <p:cNvPr id="20486" name="Line 6"/>
          <p:cNvSpPr>
            <a:spLocks noChangeShapeType="1"/>
          </p:cNvSpPr>
          <p:nvPr/>
        </p:nvSpPr>
        <p:spPr bwMode="auto">
          <a:xfrm>
            <a:off x="7175173" y="4232050"/>
            <a:ext cx="0" cy="504142"/>
          </a:xfrm>
          <a:prstGeom prst="line">
            <a:avLst/>
          </a:prstGeom>
          <a:noFill/>
          <a:ln w="25400">
            <a:solidFill>
              <a:srgbClr val="005294"/>
            </a:solidFill>
            <a:round/>
            <a:headEnd/>
            <a:tailEnd type="triangle"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txBody>
          <a:bodyPr/>
          <a:lstStyle/>
          <a:p>
            <a:endParaRPr lang="es-ES"/>
          </a:p>
        </p:txBody>
      </p:sp>
      <p:sp>
        <p:nvSpPr>
          <p:cNvPr id="6" name="Line 6">
            <a:extLst>
              <a:ext uri="{FF2B5EF4-FFF2-40B4-BE49-F238E27FC236}">
                <a16:creationId xmlns:a16="http://schemas.microsoft.com/office/drawing/2014/main" id="{7C73931F-01D5-9645-86F9-CBC994B33D27}"/>
              </a:ext>
            </a:extLst>
          </p:cNvPr>
          <p:cNvSpPr>
            <a:spLocks noChangeShapeType="1"/>
          </p:cNvSpPr>
          <p:nvPr/>
        </p:nvSpPr>
        <p:spPr bwMode="auto">
          <a:xfrm>
            <a:off x="7175173" y="3165250"/>
            <a:ext cx="0" cy="504142"/>
          </a:xfrm>
          <a:prstGeom prst="line">
            <a:avLst/>
          </a:prstGeom>
          <a:noFill/>
          <a:ln w="25400">
            <a:solidFill>
              <a:srgbClr val="005294"/>
            </a:solidFill>
            <a:round/>
            <a:headEnd/>
            <a:tailEnd type="triangle"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txBody>
          <a:bodyPr/>
          <a:lstStyle/>
          <a:p>
            <a:endParaRPr lang="es-ES"/>
          </a:p>
        </p:txBody>
      </p:sp>
    </p:spTree>
    <p:extLst>
      <p:ext uri="{BB962C8B-B14F-4D97-AF65-F5344CB8AC3E}">
        <p14:creationId xmlns:p14="http://schemas.microsoft.com/office/powerpoint/2010/main" val="1865082568"/>
      </p:ext>
    </p:ext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27" y="238874"/>
            <a:ext cx="1219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a:r>
              <a:rPr lang="es-ES_tradnl" sz="3200" b="1" dirty="0">
                <a:solidFill>
                  <a:srgbClr val="1F1A34"/>
                </a:solidFill>
                <a:latin typeface="Arial" panose="020B0604020202020204" pitchFamily="34" charset="0"/>
                <a:cs typeface="Arial" panose="020B0604020202020204" pitchFamily="34" charset="0"/>
              </a:rPr>
              <a:t> </a:t>
            </a:r>
            <a:r>
              <a:rPr lang="es-ES_tradnl" sz="3600" b="1" dirty="0">
                <a:solidFill>
                  <a:srgbClr val="1F1A34"/>
                </a:solidFill>
                <a:latin typeface="Arial" pitchFamily="34" charset="0"/>
                <a:cs typeface="Arial" pitchFamily="34" charset="0"/>
              </a:rPr>
              <a:t>Ruidos Intestinales </a:t>
            </a:r>
            <a:endParaRPr lang="es-ES_tradnl" sz="4800" b="1" dirty="0">
              <a:solidFill>
                <a:srgbClr val="1F1A34"/>
              </a:solidFill>
              <a:latin typeface="Arial" pitchFamily="34" charset="0"/>
              <a:cs typeface="Arial" pitchFamily="34" charset="0"/>
            </a:endParaRPr>
          </a:p>
        </p:txBody>
      </p:sp>
      <p:sp>
        <p:nvSpPr>
          <p:cNvPr id="30723" name="Rectangle 3"/>
          <p:cNvSpPr>
            <a:spLocks noChangeArrowheads="1"/>
          </p:cNvSpPr>
          <p:nvPr/>
        </p:nvSpPr>
        <p:spPr bwMode="auto">
          <a:xfrm>
            <a:off x="764117" y="3846119"/>
            <a:ext cx="10363200" cy="1441450"/>
          </a:xfrm>
          <a:prstGeom prst="rect">
            <a:avLst/>
          </a:prstGeom>
          <a:noFill/>
          <a:ln w="9525">
            <a:noFill/>
            <a:miter lim="800000"/>
            <a:headEnd/>
            <a:tailEnd/>
          </a:ln>
        </p:spPr>
        <p:txBody>
          <a:bodyPr lIns="92075" tIns="46038" rIns="92075" bIns="46038"/>
          <a:lstStyle/>
          <a:p>
            <a:pPr marL="342900" indent="-342900" algn="ctr">
              <a:spcBef>
                <a:spcPct val="50000"/>
              </a:spcBef>
            </a:pPr>
            <a:r>
              <a:rPr lang="es-ES_tradnl" sz="2400" dirty="0">
                <a:solidFill>
                  <a:srgbClr val="002060"/>
                </a:solidFill>
                <a:latin typeface="Arial" pitchFamily="34" charset="0"/>
                <a:cs typeface="Arial" pitchFamily="34" charset="0"/>
              </a:rPr>
              <a:t>Su ausencia indica alteración en el vaciamiento gástrico más que capacidad absortiva del intestino</a:t>
            </a:r>
          </a:p>
          <a:p>
            <a:pPr marL="342900" indent="-342900" algn="just">
              <a:spcBef>
                <a:spcPct val="50000"/>
              </a:spcBef>
            </a:pPr>
            <a:r>
              <a:rPr lang="es-ES" sz="2400" dirty="0">
                <a:solidFill>
                  <a:srgbClr val="000000"/>
                </a:solidFill>
                <a:effectLst>
                  <a:outerShdw blurRad="38100" dist="38100" dir="2700000" algn="tl">
                    <a:srgbClr val="000000"/>
                  </a:outerShdw>
                </a:effectLst>
                <a:latin typeface="Arial" pitchFamily="34" charset="0"/>
                <a:cs typeface="Arial" pitchFamily="34" charset="0"/>
              </a:rPr>
              <a:t>		</a:t>
            </a:r>
            <a:endParaRPr lang="es-ES_tradnl" sz="2400" dirty="0">
              <a:solidFill>
                <a:srgbClr val="000000"/>
              </a:solidFill>
              <a:effectLst>
                <a:outerShdw blurRad="38100" dist="38100" dir="2700000" algn="tl">
                  <a:srgbClr val="000000"/>
                </a:outerShdw>
              </a:effectLst>
              <a:latin typeface="Arial" pitchFamily="34" charset="0"/>
              <a:cs typeface="Arial" pitchFamily="34" charset="0"/>
            </a:endParaRPr>
          </a:p>
        </p:txBody>
      </p:sp>
      <p:sp>
        <p:nvSpPr>
          <p:cNvPr id="15364" name="Rectangle 4"/>
          <p:cNvSpPr>
            <a:spLocks noGrp="1" noChangeArrowheads="1"/>
          </p:cNvSpPr>
          <p:nvPr>
            <p:ph type="body" sz="half" idx="2"/>
          </p:nvPr>
        </p:nvSpPr>
        <p:spPr>
          <a:xfrm>
            <a:off x="774391" y="1843552"/>
            <a:ext cx="10261600" cy="1152525"/>
          </a:xfrm>
        </p:spPr>
        <p:txBody>
          <a:bodyPr/>
          <a:lstStyle/>
          <a:p>
            <a:pPr algn="ctr" eaLnBrk="1" hangingPunct="1">
              <a:spcBef>
                <a:spcPct val="50000"/>
              </a:spcBef>
              <a:buFontTx/>
              <a:buNone/>
            </a:pPr>
            <a:r>
              <a:rPr lang="es-ES_tradnl" sz="2400" b="1" i="1" dirty="0">
                <a:solidFill>
                  <a:srgbClr val="002060"/>
                </a:solidFill>
                <a:latin typeface="Arial" pitchFamily="34" charset="0"/>
                <a:cs typeface="Arial" pitchFamily="34" charset="0"/>
              </a:rPr>
              <a:t>No son el indicador para iniciar o no alimentación enteral </a:t>
            </a:r>
          </a:p>
          <a:p>
            <a:pPr algn="r" eaLnBrk="1" hangingPunct="1"/>
            <a:endParaRPr lang="es-ES_tradnl" sz="2400" dirty="0">
              <a:solidFill>
                <a:srgbClr val="000000"/>
              </a:solidFill>
              <a:latin typeface="Arial" pitchFamily="34" charset="0"/>
              <a:cs typeface="Arial" pitchFamily="34" charset="0"/>
            </a:endParaRPr>
          </a:p>
        </p:txBody>
      </p:sp>
      <p:sp>
        <p:nvSpPr>
          <p:cNvPr id="30725" name="AutoShape 5"/>
          <p:cNvSpPr>
            <a:spLocks noChangeArrowheads="1"/>
          </p:cNvSpPr>
          <p:nvPr/>
        </p:nvSpPr>
        <p:spPr bwMode="auto">
          <a:xfrm>
            <a:off x="5422900" y="2419815"/>
            <a:ext cx="1016000" cy="1361211"/>
          </a:xfrm>
          <a:prstGeom prst="downArrow">
            <a:avLst>
              <a:gd name="adj1" fmla="val 50000"/>
              <a:gd name="adj2" fmla="val 25003"/>
            </a:avLst>
          </a:prstGeom>
          <a:solidFill>
            <a:schemeClr val="accent1">
              <a:lumMod val="50000"/>
            </a:schemeClr>
          </a:solidFill>
          <a:ln>
            <a:noFill/>
          </a:ln>
          <a:effectLst>
            <a:outerShdw blurRad="63500" dist="20000" dir="5400000" rotWithShape="0">
              <a:srgbClr val="000000">
                <a:alpha val="37999"/>
              </a:srgbClr>
            </a:outerShdw>
          </a:effectLst>
          <a:extLst/>
        </p:spPr>
        <p:txBody>
          <a:bodyPr wrap="none" anchor="ctr"/>
          <a:lstStyle/>
          <a:p>
            <a:pPr>
              <a:defRPr/>
            </a:pPr>
            <a:endParaRPr lang="en-US" sz="2400">
              <a:effectLst>
                <a:outerShdw blurRad="38100" dist="38100" dir="2700000" algn="tl">
                  <a:srgbClr val="000000"/>
                </a:outerShdw>
              </a:effectLst>
              <a:latin typeface="Arial" pitchFamily="34" charset="0"/>
              <a:ea typeface="ＭＳ Ｐゴシック" pitchFamily="34" charset="-128"/>
              <a:cs typeface="Arial" pitchFamily="34" charset="0"/>
            </a:endParaRPr>
          </a:p>
        </p:txBody>
      </p:sp>
      <p:sp>
        <p:nvSpPr>
          <p:cNvPr id="15366" name="Rectangle 6"/>
          <p:cNvSpPr>
            <a:spLocks noChangeArrowheads="1"/>
          </p:cNvSpPr>
          <p:nvPr/>
        </p:nvSpPr>
        <p:spPr bwMode="auto">
          <a:xfrm>
            <a:off x="1471256" y="5381890"/>
            <a:ext cx="6337300" cy="230832"/>
          </a:xfrm>
          <a:prstGeom prst="rect">
            <a:avLst/>
          </a:prstGeom>
          <a:noFill/>
          <a:ln>
            <a:noFill/>
          </a:ln>
        </p:spPr>
        <p:txBody>
          <a:bodyPr>
            <a:spAutoFit/>
          </a:bodyPr>
          <a:lstStyle/>
          <a:p>
            <a:pPr>
              <a:lnSpc>
                <a:spcPct val="90000"/>
              </a:lnSpc>
              <a:spcBef>
                <a:spcPct val="50000"/>
              </a:spcBef>
            </a:pPr>
            <a:r>
              <a:rPr lang="es-ES" sz="1000" b="1" i="1" dirty="0" err="1">
                <a:solidFill>
                  <a:schemeClr val="bg2">
                    <a:lumMod val="50000"/>
                  </a:schemeClr>
                </a:solidFill>
                <a:latin typeface="Arial" panose="020B0604020202020204" pitchFamily="34" charset="0"/>
                <a:cs typeface="Arial" panose="020B0604020202020204" pitchFamily="34" charset="0"/>
              </a:rPr>
              <a:t>Mc.Clave</a:t>
            </a:r>
            <a:r>
              <a:rPr lang="es-ES" sz="1000" b="1" i="1" dirty="0">
                <a:solidFill>
                  <a:schemeClr val="bg2">
                    <a:lumMod val="50000"/>
                  </a:schemeClr>
                </a:solidFill>
                <a:latin typeface="Arial" panose="020B0604020202020204" pitchFamily="34" charset="0"/>
                <a:cs typeface="Arial" panose="020B0604020202020204" pitchFamily="34" charset="0"/>
              </a:rPr>
              <a:t> SA.et al. </a:t>
            </a:r>
            <a:r>
              <a:rPr lang="es-ES" sz="1000" b="1" i="1" dirty="0" err="1">
                <a:solidFill>
                  <a:schemeClr val="bg2">
                    <a:lumMod val="50000"/>
                  </a:schemeClr>
                </a:solidFill>
                <a:latin typeface="Arial" panose="020B0604020202020204" pitchFamily="34" charset="0"/>
                <a:cs typeface="Arial" panose="020B0604020202020204" pitchFamily="34" charset="0"/>
              </a:rPr>
              <a:t>Dig</a:t>
            </a:r>
            <a:r>
              <a:rPr lang="es-ES" sz="1000" b="1" i="1" dirty="0">
                <a:solidFill>
                  <a:schemeClr val="bg2">
                    <a:lumMod val="50000"/>
                  </a:schemeClr>
                </a:solidFill>
                <a:latin typeface="Arial" panose="020B0604020202020204" pitchFamily="34" charset="0"/>
                <a:cs typeface="Arial" panose="020B0604020202020204" pitchFamily="34" charset="0"/>
              </a:rPr>
              <a:t> </a:t>
            </a:r>
            <a:r>
              <a:rPr lang="es-ES" sz="1000" b="1" i="1" dirty="0" err="1">
                <a:solidFill>
                  <a:schemeClr val="bg2">
                    <a:lumMod val="50000"/>
                  </a:schemeClr>
                </a:solidFill>
                <a:latin typeface="Arial" panose="020B0604020202020204" pitchFamily="34" charset="0"/>
                <a:cs typeface="Arial" panose="020B0604020202020204" pitchFamily="34" charset="0"/>
              </a:rPr>
              <a:t>Dis</a:t>
            </a:r>
            <a:r>
              <a:rPr lang="es-ES" sz="1000" b="1" i="1" dirty="0">
                <a:solidFill>
                  <a:schemeClr val="bg2">
                    <a:lumMod val="50000"/>
                  </a:schemeClr>
                </a:solidFill>
                <a:latin typeface="Arial" panose="020B0604020202020204" pitchFamily="34" charset="0"/>
                <a:cs typeface="Arial" panose="020B0604020202020204" pitchFamily="34" charset="0"/>
              </a:rPr>
              <a:t> </a:t>
            </a:r>
            <a:r>
              <a:rPr lang="es-ES" sz="1000" b="1" i="1" dirty="0" err="1">
                <a:solidFill>
                  <a:schemeClr val="bg2">
                    <a:lumMod val="50000"/>
                  </a:schemeClr>
                </a:solidFill>
                <a:latin typeface="Arial" panose="020B0604020202020204" pitchFamily="34" charset="0"/>
                <a:cs typeface="Arial" panose="020B0604020202020204" pitchFamily="34" charset="0"/>
              </a:rPr>
              <a:t>Sciences</a:t>
            </a:r>
            <a:r>
              <a:rPr lang="es-ES" sz="1000" b="1" i="1" dirty="0">
                <a:solidFill>
                  <a:schemeClr val="bg2">
                    <a:lumMod val="50000"/>
                  </a:schemeClr>
                </a:solidFill>
                <a:latin typeface="Arial" panose="020B0604020202020204" pitchFamily="34" charset="0"/>
                <a:cs typeface="Arial" panose="020B0604020202020204" pitchFamily="34" charset="0"/>
              </a:rPr>
              <a:t> 1992; 37:1153-1161</a:t>
            </a:r>
            <a:endParaRPr lang="es-ES_tradnl" sz="1000" b="1" i="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120585"/>
      </p:ext>
    </p:extLst>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a:xfrm>
            <a:off x="768702" y="333375"/>
            <a:ext cx="10363200" cy="1143000"/>
          </a:xfrm>
        </p:spPr>
        <p:txBody>
          <a:bodyPr>
            <a:normAutofit/>
          </a:bodyPr>
          <a:lstStyle/>
          <a:p>
            <a:pPr algn="ctr"/>
            <a:r>
              <a:rPr lang="es-CO" sz="3200" b="1" dirty="0">
                <a:solidFill>
                  <a:srgbClr val="1F1A34"/>
                </a:solidFill>
                <a:latin typeface="Arial" charset="0"/>
                <a:cs typeface="Arial" charset="0"/>
              </a:rPr>
              <a:t>Nutrición enteral</a:t>
            </a:r>
          </a:p>
        </p:txBody>
      </p:sp>
      <p:sp>
        <p:nvSpPr>
          <p:cNvPr id="16387" name="2 CuadroTexto"/>
          <p:cNvSpPr txBox="1">
            <a:spLocks noChangeArrowheads="1"/>
          </p:cNvSpPr>
          <p:nvPr/>
        </p:nvSpPr>
        <p:spPr bwMode="auto">
          <a:xfrm>
            <a:off x="1884283" y="1677898"/>
            <a:ext cx="8423431" cy="1685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just" eaLnBrk="1" hangingPunct="1">
              <a:lnSpc>
                <a:spcPct val="150000"/>
              </a:lnSpc>
            </a:pPr>
            <a:r>
              <a:rPr lang="es-CO" dirty="0">
                <a:solidFill>
                  <a:srgbClr val="1F1A34"/>
                </a:solidFill>
                <a:cs typeface="Arial" charset="0"/>
              </a:rPr>
              <a:t>La nutrición enteral NE, no es solo la provisión de nutrientes a través de una sonda, sino que también incluye el suministro de alimentos y/o suplementos por vía oral.</a:t>
            </a:r>
          </a:p>
        </p:txBody>
      </p:sp>
      <p:sp>
        <p:nvSpPr>
          <p:cNvPr id="4" name="Rettangolo 6"/>
          <p:cNvSpPr/>
          <p:nvPr/>
        </p:nvSpPr>
        <p:spPr>
          <a:xfrm>
            <a:off x="768702" y="5744968"/>
            <a:ext cx="8106549" cy="246221"/>
          </a:xfrm>
          <a:prstGeom prst="rect">
            <a:avLst/>
          </a:prstGeom>
          <a:noFill/>
        </p:spPr>
        <p:txBody>
          <a:bodyPr wrap="square">
            <a:spAutoFit/>
          </a:bodyPr>
          <a:lstStyle/>
          <a:p>
            <a:r>
              <a:rPr lang="it-IT" sz="1000" b="1" i="1" dirty="0" err="1">
                <a:solidFill>
                  <a:schemeClr val="bg2">
                    <a:lumMod val="50000"/>
                  </a:schemeClr>
                </a:solidFill>
                <a:latin typeface="Arial" panose="020B0604020202020204" pitchFamily="34" charset="0"/>
                <a:cs typeface="Arial" panose="020B0604020202020204" pitchFamily="34" charset="0"/>
              </a:rPr>
              <a:t>Lochs</a:t>
            </a:r>
            <a:r>
              <a:rPr lang="it-IT" sz="1000" b="1" i="1" dirty="0">
                <a:solidFill>
                  <a:schemeClr val="bg2">
                    <a:lumMod val="50000"/>
                  </a:schemeClr>
                </a:solidFill>
                <a:latin typeface="Arial" panose="020B0604020202020204" pitchFamily="34" charset="0"/>
                <a:cs typeface="Arial" panose="020B0604020202020204" pitchFamily="34" charset="0"/>
              </a:rPr>
              <a:t> H, </a:t>
            </a:r>
            <a:r>
              <a:rPr lang="it-IT" sz="1000" b="1" i="1" dirty="0" err="1">
                <a:solidFill>
                  <a:schemeClr val="bg2">
                    <a:lumMod val="50000"/>
                  </a:schemeClr>
                </a:solidFill>
                <a:latin typeface="Arial" panose="020B0604020202020204" pitchFamily="34" charset="0"/>
                <a:cs typeface="Arial" panose="020B0604020202020204" pitchFamily="34" charset="0"/>
              </a:rPr>
              <a:t>Pichard</a:t>
            </a:r>
            <a:r>
              <a:rPr lang="it-IT" sz="1000" b="1" i="1" dirty="0">
                <a:solidFill>
                  <a:schemeClr val="bg2">
                    <a:lumMod val="50000"/>
                  </a:schemeClr>
                </a:solidFill>
                <a:latin typeface="Arial" panose="020B0604020202020204" pitchFamily="34" charset="0"/>
                <a:cs typeface="Arial" panose="020B0604020202020204" pitchFamily="34" charset="0"/>
              </a:rPr>
              <a:t> C, </a:t>
            </a:r>
            <a:r>
              <a:rPr lang="it-IT" sz="1000" b="1" i="1" dirty="0" err="1">
                <a:solidFill>
                  <a:schemeClr val="bg2">
                    <a:lumMod val="50000"/>
                  </a:schemeClr>
                </a:solidFill>
                <a:latin typeface="Arial" panose="020B0604020202020204" pitchFamily="34" charset="0"/>
                <a:cs typeface="Arial" panose="020B0604020202020204" pitchFamily="34" charset="0"/>
              </a:rPr>
              <a:t>Allison</a:t>
            </a:r>
            <a:r>
              <a:rPr lang="it-IT" sz="1000" b="1" i="1" dirty="0">
                <a:solidFill>
                  <a:schemeClr val="bg2">
                    <a:lumMod val="50000"/>
                  </a:schemeClr>
                </a:solidFill>
                <a:latin typeface="Arial" panose="020B0604020202020204" pitchFamily="34" charset="0"/>
                <a:cs typeface="Arial" panose="020B0604020202020204" pitchFamily="34" charset="0"/>
              </a:rPr>
              <a:t> SP. </a:t>
            </a:r>
            <a:r>
              <a:rPr lang="it-IT" sz="1000" b="1" i="1" dirty="0" err="1">
                <a:solidFill>
                  <a:schemeClr val="bg2">
                    <a:lumMod val="50000"/>
                  </a:schemeClr>
                </a:solidFill>
                <a:latin typeface="Arial" panose="020B0604020202020204" pitchFamily="34" charset="0"/>
                <a:cs typeface="Arial" panose="020B0604020202020204" pitchFamily="34" charset="0"/>
              </a:rPr>
              <a:t>Evidence</a:t>
            </a:r>
            <a:r>
              <a:rPr lang="it-IT" sz="1000" b="1" i="1" dirty="0">
                <a:solidFill>
                  <a:schemeClr val="bg2">
                    <a:lumMod val="50000"/>
                  </a:schemeClr>
                </a:solidFill>
                <a:latin typeface="Arial" panose="020B0604020202020204" pitchFamily="34" charset="0"/>
                <a:cs typeface="Arial" panose="020B0604020202020204" pitchFamily="34" charset="0"/>
              </a:rPr>
              <a:t> </a:t>
            </a:r>
            <a:r>
              <a:rPr lang="it-IT" sz="1000" b="1" i="1" dirty="0" err="1">
                <a:solidFill>
                  <a:schemeClr val="bg2">
                    <a:lumMod val="50000"/>
                  </a:schemeClr>
                </a:solidFill>
                <a:latin typeface="Arial" panose="020B0604020202020204" pitchFamily="34" charset="0"/>
                <a:cs typeface="Arial" panose="020B0604020202020204" pitchFamily="34" charset="0"/>
              </a:rPr>
              <a:t>supports</a:t>
            </a:r>
            <a:r>
              <a:rPr lang="it-IT" sz="1000" b="1" i="1" dirty="0">
                <a:solidFill>
                  <a:schemeClr val="bg2">
                    <a:lumMod val="50000"/>
                  </a:schemeClr>
                </a:solidFill>
                <a:latin typeface="Arial" panose="020B0604020202020204" pitchFamily="34" charset="0"/>
                <a:cs typeface="Arial" panose="020B0604020202020204" pitchFamily="34" charset="0"/>
              </a:rPr>
              <a:t> </a:t>
            </a:r>
            <a:r>
              <a:rPr lang="it-IT" sz="1000" b="1" i="1" dirty="0" err="1">
                <a:solidFill>
                  <a:schemeClr val="bg2">
                    <a:lumMod val="50000"/>
                  </a:schemeClr>
                </a:solidFill>
                <a:latin typeface="Arial" panose="020B0604020202020204" pitchFamily="34" charset="0"/>
                <a:cs typeface="Arial" panose="020B0604020202020204" pitchFamily="34" charset="0"/>
              </a:rPr>
              <a:t>nutritional</a:t>
            </a:r>
            <a:r>
              <a:rPr lang="it-IT" sz="1000" b="1" i="1" dirty="0">
                <a:solidFill>
                  <a:schemeClr val="bg2">
                    <a:lumMod val="50000"/>
                  </a:schemeClr>
                </a:solidFill>
                <a:latin typeface="Arial" panose="020B0604020202020204" pitchFamily="34" charset="0"/>
                <a:cs typeface="Arial" panose="020B0604020202020204" pitchFamily="34" charset="0"/>
              </a:rPr>
              <a:t> </a:t>
            </a:r>
            <a:r>
              <a:rPr lang="it-IT" sz="1000" b="1" i="1" dirty="0" err="1">
                <a:solidFill>
                  <a:schemeClr val="bg2">
                    <a:lumMod val="50000"/>
                  </a:schemeClr>
                </a:solidFill>
                <a:latin typeface="Arial" panose="020B0604020202020204" pitchFamily="34" charset="0"/>
                <a:cs typeface="Arial" panose="020B0604020202020204" pitchFamily="34" charset="0"/>
              </a:rPr>
              <a:t>support</a:t>
            </a:r>
            <a:r>
              <a:rPr lang="it-IT" sz="1000" b="1" i="1" dirty="0">
                <a:solidFill>
                  <a:schemeClr val="bg2">
                    <a:lumMod val="50000"/>
                  </a:schemeClr>
                </a:solidFill>
                <a:latin typeface="Arial" panose="020B0604020202020204" pitchFamily="34" charset="0"/>
                <a:cs typeface="Arial" panose="020B0604020202020204" pitchFamily="34" charset="0"/>
              </a:rPr>
              <a:t>. </a:t>
            </a:r>
            <a:r>
              <a:rPr lang="it-IT" sz="1000" b="1" i="1" dirty="0" err="1">
                <a:solidFill>
                  <a:schemeClr val="bg2">
                    <a:lumMod val="50000"/>
                  </a:schemeClr>
                </a:solidFill>
                <a:latin typeface="Arial" panose="020B0604020202020204" pitchFamily="34" charset="0"/>
                <a:cs typeface="Arial" panose="020B0604020202020204" pitchFamily="34" charset="0"/>
              </a:rPr>
              <a:t>Clin</a:t>
            </a:r>
            <a:r>
              <a:rPr lang="it-IT" sz="1000" b="1" i="1" dirty="0">
                <a:solidFill>
                  <a:schemeClr val="bg2">
                    <a:lumMod val="50000"/>
                  </a:schemeClr>
                </a:solidFill>
                <a:latin typeface="Arial" panose="020B0604020202020204" pitchFamily="34" charset="0"/>
                <a:cs typeface="Arial" panose="020B0604020202020204" pitchFamily="34" charset="0"/>
              </a:rPr>
              <a:t> </a:t>
            </a:r>
            <a:r>
              <a:rPr lang="it-IT" sz="1000" b="1" i="1" dirty="0" err="1">
                <a:solidFill>
                  <a:schemeClr val="bg2">
                    <a:lumMod val="50000"/>
                  </a:schemeClr>
                </a:solidFill>
                <a:latin typeface="Arial" panose="020B0604020202020204" pitchFamily="34" charset="0"/>
                <a:cs typeface="Arial" panose="020B0604020202020204" pitchFamily="34" charset="0"/>
              </a:rPr>
              <a:t>Nutr</a:t>
            </a:r>
            <a:r>
              <a:rPr lang="it-IT" sz="1000" b="1" i="1" dirty="0">
                <a:solidFill>
                  <a:schemeClr val="bg2">
                    <a:lumMod val="50000"/>
                  </a:schemeClr>
                </a:solidFill>
                <a:latin typeface="Arial" panose="020B0604020202020204" pitchFamily="34" charset="0"/>
                <a:cs typeface="Arial" panose="020B0604020202020204" pitchFamily="34" charset="0"/>
              </a:rPr>
              <a:t> 2006; 25: 177-179.</a:t>
            </a:r>
          </a:p>
        </p:txBody>
      </p:sp>
      <p:sp>
        <p:nvSpPr>
          <p:cNvPr id="8" name="7 CuadroTexto"/>
          <p:cNvSpPr txBox="1"/>
          <p:nvPr/>
        </p:nvSpPr>
        <p:spPr>
          <a:xfrm>
            <a:off x="347546" y="3565268"/>
            <a:ext cx="11496907" cy="2077492"/>
          </a:xfrm>
          <a:prstGeom prst="rect">
            <a:avLst/>
          </a:prstGeom>
          <a:noFill/>
        </p:spPr>
        <p:txBody>
          <a:bodyPr wrap="square" rtlCol="0">
            <a:spAutoFit/>
          </a:bodyPr>
          <a:lstStyle/>
          <a:p>
            <a:pPr algn="ctr">
              <a:lnSpc>
                <a:spcPct val="150000"/>
              </a:lnSpc>
            </a:pPr>
            <a:r>
              <a:rPr lang="es-ES_tradnl" sz="2800" b="1" dirty="0">
                <a:solidFill>
                  <a:schemeClr val="accent5">
                    <a:lumMod val="50000"/>
                  </a:schemeClr>
                </a:solidFill>
                <a:effectLst>
                  <a:outerShdw blurRad="38100" dist="38100" dir="2700000" algn="tl">
                    <a:srgbClr val="000000">
                      <a:alpha val="43137"/>
                    </a:srgbClr>
                  </a:outerShdw>
                </a:effectLst>
                <a:latin typeface="Arial" pitchFamily="34" charset="0"/>
                <a:cs typeface="Arial" pitchFamily="34" charset="0"/>
              </a:rPr>
              <a:t>Se integra como una terapia especializada para </a:t>
            </a:r>
          </a:p>
          <a:p>
            <a:pPr algn="ctr">
              <a:lnSpc>
                <a:spcPct val="150000"/>
              </a:lnSpc>
            </a:pPr>
            <a:r>
              <a:rPr lang="es-ES_tradnl" sz="2800" b="1" dirty="0">
                <a:solidFill>
                  <a:schemeClr val="accent5">
                    <a:lumMod val="50000"/>
                  </a:schemeClr>
                </a:solidFill>
                <a:effectLst>
                  <a:outerShdw blurRad="38100" dist="38100" dir="2700000" algn="tl">
                    <a:srgbClr val="000000">
                      <a:alpha val="43137"/>
                    </a:srgbClr>
                  </a:outerShdw>
                </a:effectLst>
                <a:latin typeface="Arial" pitchFamily="34" charset="0"/>
                <a:cs typeface="Arial" pitchFamily="34" charset="0"/>
              </a:rPr>
              <a:t>prevenir o tratar la malnutrición  y así mejorar los desenlaces</a:t>
            </a:r>
          </a:p>
          <a:p>
            <a:pPr>
              <a:lnSpc>
                <a:spcPct val="150000"/>
              </a:lnSpc>
            </a:pPr>
            <a:endParaRPr lang="es-CO" b="1" dirty="0">
              <a:solidFill>
                <a:schemeClr val="accent5">
                  <a:lumMod val="50000"/>
                </a:schemeClr>
              </a:solidFill>
              <a:cs typeface="Arial" charset="0"/>
            </a:endParaRPr>
          </a:p>
          <a:p>
            <a:endParaRPr lang="es-CO" b="1" dirty="0">
              <a:solidFill>
                <a:schemeClr val="accent5">
                  <a:lumMod val="50000"/>
                </a:schemeClr>
              </a:solidFill>
            </a:endParaRPr>
          </a:p>
        </p:txBody>
      </p:sp>
    </p:spTree>
    <p:extLst>
      <p:ext uri="{BB962C8B-B14F-4D97-AF65-F5344CB8AC3E}">
        <p14:creationId xmlns:p14="http://schemas.microsoft.com/office/powerpoint/2010/main" val="821152076"/>
      </p:ext>
    </p:extLst>
  </p:cSld>
  <p:clrMapOvr>
    <a:masterClrMapping/>
  </p:clrMapOvr>
  <p:transition advClick="0" advTm="65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ChangeArrowheads="1"/>
          </p:cNvSpPr>
          <p:nvPr/>
        </p:nvSpPr>
        <p:spPr bwMode="auto">
          <a:xfrm>
            <a:off x="2279149" y="668632"/>
            <a:ext cx="7633699"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ctr"/>
            <a:r>
              <a:rPr lang="es-ES_tradnl" sz="3200" b="1" dirty="0">
                <a:solidFill>
                  <a:srgbClr val="1F1A34"/>
                </a:solidFill>
                <a:latin typeface="Arial"/>
                <a:cs typeface="Arial"/>
              </a:rPr>
              <a:t>Beneficios de la nutrición enteral</a:t>
            </a:r>
            <a:endParaRPr lang="es-ES_tradnl" sz="2800" b="1" dirty="0">
              <a:solidFill>
                <a:srgbClr val="1F1A34"/>
              </a:solidFill>
              <a:latin typeface="Arial"/>
              <a:cs typeface="Arial"/>
            </a:endParaRPr>
          </a:p>
        </p:txBody>
      </p:sp>
      <p:sp>
        <p:nvSpPr>
          <p:cNvPr id="17411" name="Rectangle 1027"/>
          <p:cNvSpPr>
            <a:spLocks noChangeArrowheads="1"/>
          </p:cNvSpPr>
          <p:nvPr/>
        </p:nvSpPr>
        <p:spPr bwMode="auto">
          <a:xfrm>
            <a:off x="2065022" y="2032017"/>
            <a:ext cx="8061954" cy="368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612775" indent="-342900">
              <a:spcBef>
                <a:spcPts val="1750"/>
              </a:spcBef>
              <a:buClr>
                <a:srgbClr val="002060"/>
              </a:buClr>
              <a:buSzPct val="85000"/>
              <a:buFont typeface="Arial" panose="020B0604020202020204" pitchFamily="34" charset="0"/>
              <a:buChar char="•"/>
            </a:pPr>
            <a:r>
              <a:rPr lang="es-ES_tradnl" sz="2400" dirty="0">
                <a:solidFill>
                  <a:srgbClr val="1F1A34"/>
                </a:solidFill>
                <a:latin typeface="Arial"/>
                <a:cs typeface="Arial"/>
              </a:rPr>
              <a:t>Mantiene la integridad y permeabilidad de la mucosa.</a:t>
            </a:r>
          </a:p>
          <a:p>
            <a:pPr marL="612775" indent="-342900">
              <a:spcBef>
                <a:spcPts val="1750"/>
              </a:spcBef>
              <a:buClr>
                <a:srgbClr val="002060"/>
              </a:buClr>
              <a:buSzPct val="85000"/>
              <a:buFont typeface="Arial" panose="020B0604020202020204" pitchFamily="34" charset="0"/>
              <a:buChar char="•"/>
            </a:pPr>
            <a:r>
              <a:rPr lang="es-ES_tradnl" sz="2400" dirty="0">
                <a:solidFill>
                  <a:srgbClr val="1F1A34"/>
                </a:solidFill>
                <a:latin typeface="Arial"/>
                <a:cs typeface="Arial"/>
              </a:rPr>
              <a:t>Mejora la función inmune a través de TLAI.</a:t>
            </a:r>
          </a:p>
          <a:p>
            <a:pPr marL="612775" indent="-342900">
              <a:spcBef>
                <a:spcPts val="1750"/>
              </a:spcBef>
              <a:buClr>
                <a:srgbClr val="002060"/>
              </a:buClr>
              <a:buSzPct val="85000"/>
              <a:buFont typeface="Arial" panose="020B0604020202020204" pitchFamily="34" charset="0"/>
              <a:buChar char="•"/>
            </a:pPr>
            <a:r>
              <a:rPr lang="es-ES_tradnl" sz="2400" dirty="0">
                <a:solidFill>
                  <a:srgbClr val="1F1A34"/>
                </a:solidFill>
                <a:latin typeface="Arial"/>
                <a:cs typeface="Arial"/>
              </a:rPr>
              <a:t>Modula la respuesta metabólica (inicio precoz).</a:t>
            </a:r>
          </a:p>
          <a:p>
            <a:pPr marL="612775" indent="-342900">
              <a:spcBef>
                <a:spcPts val="1750"/>
              </a:spcBef>
              <a:buClr>
                <a:srgbClr val="002060"/>
              </a:buClr>
              <a:buSzPct val="85000"/>
              <a:buFont typeface="Arial" panose="020B0604020202020204" pitchFamily="34" charset="0"/>
              <a:buChar char="•"/>
            </a:pPr>
            <a:r>
              <a:rPr lang="es-ES_tradnl" sz="2400" dirty="0">
                <a:solidFill>
                  <a:srgbClr val="1F1A34"/>
                </a:solidFill>
                <a:latin typeface="Arial"/>
                <a:cs typeface="Arial"/>
              </a:rPr>
              <a:t>Mejora la cicatrización gastrointestinal y de heridas.</a:t>
            </a:r>
          </a:p>
          <a:p>
            <a:pPr marL="612775" indent="-342900">
              <a:spcBef>
                <a:spcPts val="1750"/>
              </a:spcBef>
              <a:buClr>
                <a:srgbClr val="002060"/>
              </a:buClr>
              <a:buSzPct val="85000"/>
              <a:buFont typeface="Arial" panose="020B0604020202020204" pitchFamily="34" charset="0"/>
              <a:buChar char="•"/>
            </a:pPr>
            <a:r>
              <a:rPr lang="es-ES_tradnl" sz="2400" dirty="0">
                <a:solidFill>
                  <a:srgbClr val="1F1A34"/>
                </a:solidFill>
                <a:latin typeface="Arial"/>
                <a:cs typeface="Arial"/>
              </a:rPr>
              <a:t>Mantiene la función hormonal gastrointestinal.</a:t>
            </a:r>
          </a:p>
          <a:p>
            <a:pPr marL="612775" indent="-342900">
              <a:lnSpc>
                <a:spcPts val="2875"/>
              </a:lnSpc>
              <a:spcBef>
                <a:spcPts val="1750"/>
              </a:spcBef>
              <a:buClr>
                <a:srgbClr val="002060"/>
              </a:buClr>
              <a:buSzPct val="85000"/>
              <a:buFont typeface="Arial" panose="020B0604020202020204" pitchFamily="34" charset="0"/>
              <a:buChar char="•"/>
            </a:pPr>
            <a:r>
              <a:rPr lang="es-ES_tradnl" sz="2400" dirty="0">
                <a:solidFill>
                  <a:srgbClr val="1F1A34"/>
                </a:solidFill>
                <a:latin typeface="Arial"/>
                <a:cs typeface="Arial"/>
              </a:rPr>
              <a:t>Disminuye el costo hospitalario.</a:t>
            </a:r>
          </a:p>
        </p:txBody>
      </p:sp>
    </p:spTree>
    <p:extLst>
      <p:ext uri="{BB962C8B-B14F-4D97-AF65-F5344CB8AC3E}">
        <p14:creationId xmlns:p14="http://schemas.microsoft.com/office/powerpoint/2010/main" val="2479540598"/>
      </p:ext>
    </p:extLst>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14400" y="381000"/>
            <a:ext cx="10363200" cy="1143000"/>
          </a:xfrm>
        </p:spPr>
        <p:txBody>
          <a:bodyPr>
            <a:normAutofit/>
          </a:bodyPr>
          <a:lstStyle/>
          <a:p>
            <a:pPr eaLnBrk="1" hangingPunct="1"/>
            <a:r>
              <a:rPr lang="es-ES_tradnl" sz="3200" dirty="0">
                <a:solidFill>
                  <a:srgbClr val="005294"/>
                </a:solidFill>
                <a:latin typeface="Arial" charset="0"/>
                <a:cs typeface="Arial" charset="0"/>
              </a:rPr>
              <a:t> </a:t>
            </a:r>
          </a:p>
        </p:txBody>
      </p:sp>
      <p:sp>
        <p:nvSpPr>
          <p:cNvPr id="18435" name="Rectangle 4"/>
          <p:cNvSpPr>
            <a:spLocks noChangeArrowheads="1"/>
          </p:cNvSpPr>
          <p:nvPr/>
        </p:nvSpPr>
        <p:spPr bwMode="auto">
          <a:xfrm>
            <a:off x="0" y="544229"/>
            <a:ext cx="1219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lgn="ctr" eaLnBrk="0" hangingPunct="0"/>
            <a:r>
              <a:rPr lang="es-ES_tradnl" sz="3200" b="1" dirty="0">
                <a:solidFill>
                  <a:srgbClr val="1F1A34"/>
                </a:solidFill>
                <a:latin typeface="Arial" pitchFamily="34" charset="0"/>
                <a:cs typeface="Arial" pitchFamily="34" charset="0"/>
              </a:rPr>
              <a:t>Objetivo del soporte nutricional</a:t>
            </a:r>
            <a:endParaRPr lang="en-US" sz="3200" b="1" dirty="0">
              <a:solidFill>
                <a:srgbClr val="1F1A34"/>
              </a:solidFill>
              <a:latin typeface="Arial" pitchFamily="34" charset="0"/>
              <a:cs typeface="Arial" pitchFamily="34" charset="0"/>
            </a:endParaRPr>
          </a:p>
        </p:txBody>
      </p:sp>
      <p:sp>
        <p:nvSpPr>
          <p:cNvPr id="18436" name="Rectangle 5"/>
          <p:cNvSpPr>
            <a:spLocks noChangeArrowheads="1"/>
          </p:cNvSpPr>
          <p:nvPr/>
        </p:nvSpPr>
        <p:spPr bwMode="auto">
          <a:xfrm>
            <a:off x="6211707" y="2060576"/>
            <a:ext cx="4883068" cy="1050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ES_tradnl" sz="2800" dirty="0">
                <a:solidFill>
                  <a:schemeClr val="tx1">
                    <a:lumMod val="75000"/>
                    <a:lumOff val="25000"/>
                  </a:schemeClr>
                </a:solidFill>
                <a:latin typeface="Arial" pitchFamily="34" charset="0"/>
                <a:cs typeface="Arial" pitchFamily="34" charset="0"/>
              </a:rPr>
              <a:t>Sostén metabólico / funcional</a:t>
            </a:r>
          </a:p>
          <a:p>
            <a:pPr>
              <a:lnSpc>
                <a:spcPct val="30000"/>
              </a:lnSpc>
              <a:spcBef>
                <a:spcPct val="50000"/>
              </a:spcBef>
            </a:pPr>
            <a:endParaRPr lang="es-AR" sz="2000" dirty="0">
              <a:solidFill>
                <a:schemeClr val="tx1">
                  <a:lumMod val="75000"/>
                  <a:lumOff val="25000"/>
                </a:schemeClr>
              </a:solidFill>
              <a:cs typeface="Arial" charset="0"/>
            </a:endParaRPr>
          </a:p>
          <a:p>
            <a:pPr>
              <a:lnSpc>
                <a:spcPct val="30000"/>
              </a:lnSpc>
              <a:spcBef>
                <a:spcPct val="50000"/>
              </a:spcBef>
              <a:buSzPct val="86000"/>
              <a:buFont typeface="Arial" charset="0"/>
              <a:buChar char="•"/>
            </a:pPr>
            <a:r>
              <a:rPr lang="es-AR" sz="2000" dirty="0">
                <a:solidFill>
                  <a:schemeClr val="tx1">
                    <a:lumMod val="75000"/>
                    <a:lumOff val="25000"/>
                  </a:schemeClr>
                </a:solidFill>
                <a:latin typeface="Arial" pitchFamily="34" charset="0"/>
                <a:cs typeface="Arial" pitchFamily="34" charset="0"/>
              </a:rPr>
              <a:t> Paciente crítico</a:t>
            </a:r>
            <a:endParaRPr lang="en-US" sz="2800" dirty="0">
              <a:solidFill>
                <a:schemeClr val="tx1">
                  <a:lumMod val="75000"/>
                  <a:lumOff val="25000"/>
                </a:schemeClr>
              </a:solidFill>
              <a:latin typeface="Arial" pitchFamily="34" charset="0"/>
              <a:cs typeface="Arial" pitchFamily="34" charset="0"/>
            </a:endParaRPr>
          </a:p>
        </p:txBody>
      </p:sp>
      <p:sp>
        <p:nvSpPr>
          <p:cNvPr id="18437" name="Rectangle 6"/>
          <p:cNvSpPr>
            <a:spLocks noChangeArrowheads="1"/>
          </p:cNvSpPr>
          <p:nvPr/>
        </p:nvSpPr>
        <p:spPr bwMode="auto">
          <a:xfrm>
            <a:off x="6211707" y="3330576"/>
            <a:ext cx="30444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60000"/>
              </a:spcBef>
            </a:pPr>
            <a:r>
              <a:rPr lang="es-ES_tradnl" sz="2800" dirty="0">
                <a:solidFill>
                  <a:schemeClr val="tx1">
                    <a:lumMod val="75000"/>
                    <a:lumOff val="25000"/>
                  </a:schemeClr>
                </a:solidFill>
                <a:latin typeface="Arial" pitchFamily="34" charset="0"/>
                <a:cs typeface="Arial" pitchFamily="34" charset="0"/>
              </a:rPr>
              <a:t>Sostén nutricional</a:t>
            </a:r>
          </a:p>
        </p:txBody>
      </p:sp>
      <p:sp>
        <p:nvSpPr>
          <p:cNvPr id="18438" name="Rectangle 8"/>
          <p:cNvSpPr>
            <a:spLocks noChangeArrowheads="1"/>
          </p:cNvSpPr>
          <p:nvPr/>
        </p:nvSpPr>
        <p:spPr bwMode="auto">
          <a:xfrm>
            <a:off x="6211708" y="4335464"/>
            <a:ext cx="35269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60000"/>
              </a:spcBef>
            </a:pPr>
            <a:r>
              <a:rPr lang="es-ES_tradnl" sz="2800" dirty="0">
                <a:solidFill>
                  <a:schemeClr val="tx1">
                    <a:lumMod val="75000"/>
                    <a:lumOff val="25000"/>
                  </a:schemeClr>
                </a:solidFill>
                <a:latin typeface="Arial" pitchFamily="34" charset="0"/>
                <a:cs typeface="Arial" pitchFamily="34" charset="0"/>
              </a:rPr>
              <a:t>Repleción nutricional</a:t>
            </a:r>
          </a:p>
        </p:txBody>
      </p:sp>
      <p:sp>
        <p:nvSpPr>
          <p:cNvPr id="18439" name="6 CuadroTexto"/>
          <p:cNvSpPr txBox="1">
            <a:spLocks noChangeArrowheads="1"/>
          </p:cNvSpPr>
          <p:nvPr/>
        </p:nvSpPr>
        <p:spPr bwMode="auto">
          <a:xfrm>
            <a:off x="403855" y="3059897"/>
            <a:ext cx="467107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r>
              <a:rPr lang="es-CO" sz="2800" b="1" dirty="0">
                <a:solidFill>
                  <a:srgbClr val="002060"/>
                </a:solidFill>
                <a:cs typeface="Arial" charset="0"/>
              </a:rPr>
              <a:t>¿Propósito en la  terapia </a:t>
            </a:r>
          </a:p>
          <a:p>
            <a:pPr algn="ctr" eaLnBrk="1" hangingPunct="1"/>
            <a:r>
              <a:rPr lang="es-CO" sz="2800" b="1" dirty="0">
                <a:solidFill>
                  <a:srgbClr val="002060"/>
                </a:solidFill>
                <a:cs typeface="Arial" charset="0"/>
              </a:rPr>
              <a:t>nutricional?</a:t>
            </a:r>
          </a:p>
        </p:txBody>
      </p:sp>
      <p:sp>
        <p:nvSpPr>
          <p:cNvPr id="9" name="7 Abrir llave">
            <a:extLst>
              <a:ext uri="{FF2B5EF4-FFF2-40B4-BE49-F238E27FC236}">
                <a16:creationId xmlns:a16="http://schemas.microsoft.com/office/drawing/2014/main" id="{FA1B0CC9-1C1C-DE49-8BAC-12427EAFA604}"/>
              </a:ext>
            </a:extLst>
          </p:cNvPr>
          <p:cNvSpPr>
            <a:spLocks/>
          </p:cNvSpPr>
          <p:nvPr/>
        </p:nvSpPr>
        <p:spPr bwMode="auto">
          <a:xfrm>
            <a:off x="5252858" y="1989139"/>
            <a:ext cx="1151467" cy="3095625"/>
          </a:xfrm>
          <a:prstGeom prst="leftBrace">
            <a:avLst>
              <a:gd name="adj1" fmla="val 8331"/>
              <a:gd name="adj2" fmla="val 50000"/>
            </a:avLst>
          </a:prstGeom>
          <a:noFill/>
          <a:ln w="25400">
            <a:solidFill>
              <a:schemeClr val="bg2">
                <a:lumMod val="75000"/>
              </a:schemeClr>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s-CO">
              <a:solidFill>
                <a:srgbClr val="005294"/>
              </a:solidFill>
              <a:ea typeface="ＭＳ Ｐゴシック" pitchFamily="34" charset="-128"/>
              <a:cs typeface="Arial" charset="0"/>
            </a:endParaRPr>
          </a:p>
        </p:txBody>
      </p:sp>
    </p:spTree>
    <p:extLst>
      <p:ext uri="{BB962C8B-B14F-4D97-AF65-F5344CB8AC3E}">
        <p14:creationId xmlns:p14="http://schemas.microsoft.com/office/powerpoint/2010/main" val="327663249"/>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21285"/>
            <a:ext cx="10515600" cy="1325563"/>
          </a:xfrm>
        </p:spPr>
        <p:txBody>
          <a:bodyPr>
            <a:normAutofit/>
          </a:bodyPr>
          <a:lstStyle/>
          <a:p>
            <a:pPr algn="ctr"/>
            <a:r>
              <a:rPr lang="es-CO" sz="3200" b="1" dirty="0">
                <a:solidFill>
                  <a:srgbClr val="1F1A34"/>
                </a:solidFill>
                <a:latin typeface="Arial" panose="020B0604020202020204" pitchFamily="34" charset="0"/>
                <a:cs typeface="Arial" panose="020B0604020202020204" pitchFamily="34" charset="0"/>
              </a:rPr>
              <a:t>Objetivos</a:t>
            </a:r>
            <a:endParaRPr lang="es-ES" sz="3200" b="1" dirty="0">
              <a:solidFill>
                <a:srgbClr val="3F3A4D"/>
              </a:solidFill>
              <a:latin typeface="Arial"/>
              <a:cs typeface="Arial"/>
            </a:endParaRPr>
          </a:p>
        </p:txBody>
      </p:sp>
      <p:sp>
        <p:nvSpPr>
          <p:cNvPr id="3" name="Marcador de contenido 2"/>
          <p:cNvSpPr>
            <a:spLocks noGrp="1"/>
          </p:cNvSpPr>
          <p:nvPr>
            <p:ph idx="1"/>
          </p:nvPr>
        </p:nvSpPr>
        <p:spPr>
          <a:xfrm>
            <a:off x="1462668" y="2198079"/>
            <a:ext cx="9266663" cy="4351338"/>
          </a:xfrm>
        </p:spPr>
        <p:txBody>
          <a:bodyPr/>
          <a:lstStyle/>
          <a:p>
            <a:pPr>
              <a:lnSpc>
                <a:spcPct val="100000"/>
              </a:lnSpc>
              <a:buClr>
                <a:srgbClr val="4C4757"/>
              </a:buClr>
            </a:pPr>
            <a:r>
              <a:rPr lang="es-ES" dirty="0">
                <a:solidFill>
                  <a:srgbClr val="1F1A34"/>
                </a:solidFill>
                <a:latin typeface="Arial"/>
                <a:cs typeface="Arial"/>
              </a:rPr>
              <a:t>Recordar la funcionalidad del tracto gastrointestinal y el papel que desempeña en la alimentación enteral.</a:t>
            </a:r>
          </a:p>
          <a:p>
            <a:pPr>
              <a:lnSpc>
                <a:spcPct val="100000"/>
              </a:lnSpc>
              <a:buClr>
                <a:srgbClr val="4C4757"/>
              </a:buClr>
            </a:pPr>
            <a:r>
              <a:rPr lang="es-ES" dirty="0">
                <a:solidFill>
                  <a:srgbClr val="1F1A34"/>
                </a:solidFill>
                <a:latin typeface="Arial"/>
                <a:cs typeface="Arial"/>
              </a:rPr>
              <a:t>Reconocer la importancia del  trofísmo intestinal en el paciente hospitalizado.</a:t>
            </a:r>
          </a:p>
          <a:p>
            <a:pPr>
              <a:lnSpc>
                <a:spcPct val="100000"/>
              </a:lnSpc>
              <a:buClr>
                <a:srgbClr val="4C4757"/>
              </a:buClr>
            </a:pPr>
            <a:r>
              <a:rPr lang="es-ES" dirty="0">
                <a:solidFill>
                  <a:srgbClr val="1F1A34"/>
                </a:solidFill>
                <a:latin typeface="Arial"/>
                <a:cs typeface="Arial"/>
              </a:rPr>
              <a:t>Conocer las indicaciones para nutrición enteral en el ámbito hospitalario.</a:t>
            </a:r>
          </a:p>
          <a:p>
            <a:pPr marL="514350" indent="-514350">
              <a:lnSpc>
                <a:spcPct val="100000"/>
              </a:lnSpc>
              <a:buFont typeface="+mj-lt"/>
              <a:buAutoNum type="arabicPeriod"/>
            </a:pPr>
            <a:endParaRPr lang="es-ES" dirty="0">
              <a:solidFill>
                <a:srgbClr val="1F1A34"/>
              </a:solidFill>
              <a:latin typeface="Arial"/>
              <a:cs typeface="Arial"/>
            </a:endParaRPr>
          </a:p>
        </p:txBody>
      </p:sp>
    </p:spTree>
    <p:extLst>
      <p:ext uri="{BB962C8B-B14F-4D97-AF65-F5344CB8AC3E}">
        <p14:creationId xmlns:p14="http://schemas.microsoft.com/office/powerpoint/2010/main" val="3886401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81027" y="152400"/>
            <a:ext cx="11715763" cy="1143000"/>
          </a:xfrm>
        </p:spPr>
        <p:txBody>
          <a:bodyPr>
            <a:normAutofit/>
          </a:bodyPr>
          <a:lstStyle/>
          <a:p>
            <a:pPr algn="ctr" eaLnBrk="1" hangingPunct="1"/>
            <a:r>
              <a:rPr lang="es-ES_tradnl" sz="3200" b="1" dirty="0">
                <a:solidFill>
                  <a:srgbClr val="1F1A34"/>
                </a:solidFill>
                <a:latin typeface="Arial" charset="0"/>
                <a:cs typeface="Arial" charset="0"/>
              </a:rPr>
              <a:t>Indicaciones</a:t>
            </a:r>
          </a:p>
        </p:txBody>
      </p:sp>
      <p:sp>
        <p:nvSpPr>
          <p:cNvPr id="22531" name="Rectangle 3"/>
          <p:cNvSpPr>
            <a:spLocks noGrp="1" noChangeArrowheads="1"/>
          </p:cNvSpPr>
          <p:nvPr>
            <p:ph type="body" idx="1"/>
          </p:nvPr>
        </p:nvSpPr>
        <p:spPr>
          <a:xfrm>
            <a:off x="6668415" y="2490879"/>
            <a:ext cx="4170556" cy="2089150"/>
          </a:xfrm>
        </p:spPr>
        <p:txBody>
          <a:bodyPr>
            <a:noAutofit/>
          </a:bodyPr>
          <a:lstStyle/>
          <a:p>
            <a:pPr>
              <a:buClr>
                <a:schemeClr val="accent5">
                  <a:lumMod val="50000"/>
                </a:schemeClr>
              </a:buClr>
              <a:buSzPct val="112000"/>
            </a:pPr>
            <a:r>
              <a:rPr lang="es-ES_tradnl" sz="2400" b="1" dirty="0">
                <a:solidFill>
                  <a:srgbClr val="002060"/>
                </a:solidFill>
                <a:latin typeface="Arial" charset="0"/>
                <a:cs typeface="Arial" charset="0"/>
              </a:rPr>
              <a:t>Médicos</a:t>
            </a:r>
          </a:p>
          <a:p>
            <a:pPr>
              <a:buClr>
                <a:schemeClr val="accent5">
                  <a:lumMod val="50000"/>
                </a:schemeClr>
              </a:buClr>
              <a:buSzPct val="112000"/>
            </a:pPr>
            <a:r>
              <a:rPr lang="es-ES_tradnl" sz="2400" b="1" dirty="0">
                <a:solidFill>
                  <a:srgbClr val="002060"/>
                </a:solidFill>
                <a:latin typeface="Arial" charset="0"/>
                <a:cs typeface="Arial" charset="0"/>
              </a:rPr>
              <a:t>Psicológicos</a:t>
            </a:r>
          </a:p>
          <a:p>
            <a:pPr>
              <a:buClr>
                <a:schemeClr val="accent5">
                  <a:lumMod val="50000"/>
                </a:schemeClr>
              </a:buClr>
              <a:buSzPct val="112000"/>
            </a:pPr>
            <a:r>
              <a:rPr lang="es-ES_tradnl" sz="2400" b="1" dirty="0">
                <a:solidFill>
                  <a:srgbClr val="002060"/>
                </a:solidFill>
                <a:latin typeface="Arial" charset="0"/>
                <a:cs typeface="Arial" charset="0"/>
              </a:rPr>
              <a:t>Sociales</a:t>
            </a:r>
          </a:p>
          <a:p>
            <a:pPr>
              <a:buClr>
                <a:schemeClr val="accent5">
                  <a:lumMod val="50000"/>
                </a:schemeClr>
              </a:buClr>
              <a:buSzPct val="112000"/>
            </a:pPr>
            <a:r>
              <a:rPr lang="es-ES_tradnl" sz="2400" b="1" dirty="0">
                <a:solidFill>
                  <a:srgbClr val="002060"/>
                </a:solidFill>
                <a:latin typeface="Arial" charset="0"/>
                <a:cs typeface="Arial" charset="0"/>
              </a:rPr>
              <a:t>Éticos</a:t>
            </a:r>
          </a:p>
        </p:txBody>
      </p:sp>
      <p:sp>
        <p:nvSpPr>
          <p:cNvPr id="22532" name="Oval 4"/>
          <p:cNvSpPr>
            <a:spLocks noChangeArrowheads="1"/>
          </p:cNvSpPr>
          <p:nvPr/>
        </p:nvSpPr>
        <p:spPr bwMode="auto">
          <a:xfrm>
            <a:off x="1028699" y="3947000"/>
            <a:ext cx="3928463" cy="2286000"/>
          </a:xfrm>
          <a:prstGeom prst="ellips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s-ES_tradnl" sz="2400" b="1" dirty="0">
                <a:solidFill>
                  <a:schemeClr val="tx1"/>
                </a:solidFill>
                <a:latin typeface="Arial" pitchFamily="34" charset="0"/>
                <a:ea typeface="ＭＳ Ｐゴシック" pitchFamily="34" charset="-128"/>
                <a:cs typeface="Arial" pitchFamily="34" charset="0"/>
              </a:rPr>
              <a:t>   </a:t>
            </a:r>
            <a:r>
              <a:rPr lang="es-ES_tradnl" sz="2400" b="1" dirty="0">
                <a:solidFill>
                  <a:schemeClr val="accent5">
                    <a:lumMod val="50000"/>
                  </a:schemeClr>
                </a:solidFill>
                <a:latin typeface="Arial" pitchFamily="34" charset="0"/>
                <a:ea typeface="ＭＳ Ｐゴシック" pitchFamily="34" charset="-128"/>
                <a:cs typeface="Arial" pitchFamily="34" charset="0"/>
              </a:rPr>
              <a:t>No quieren</a:t>
            </a:r>
          </a:p>
          <a:p>
            <a:pPr algn="ctr" eaLnBrk="0" hangingPunct="0">
              <a:defRPr/>
            </a:pPr>
            <a:r>
              <a:rPr lang="es-ES_tradnl" sz="2400" b="1" dirty="0">
                <a:solidFill>
                  <a:schemeClr val="accent5">
                    <a:lumMod val="50000"/>
                  </a:schemeClr>
                </a:solidFill>
                <a:latin typeface="Arial" pitchFamily="34" charset="0"/>
                <a:ea typeface="ＭＳ Ｐゴシック" pitchFamily="34" charset="-128"/>
                <a:cs typeface="Arial" pitchFamily="34" charset="0"/>
              </a:rPr>
              <a:t>   No deben  </a:t>
            </a:r>
          </a:p>
          <a:p>
            <a:pPr algn="ctr" eaLnBrk="0" hangingPunct="0">
              <a:defRPr/>
            </a:pPr>
            <a:r>
              <a:rPr lang="es-ES_tradnl" sz="2400" b="1" dirty="0">
                <a:solidFill>
                  <a:schemeClr val="accent5">
                    <a:lumMod val="50000"/>
                  </a:schemeClr>
                </a:solidFill>
                <a:latin typeface="Arial" pitchFamily="34" charset="0"/>
                <a:ea typeface="ＭＳ Ｐゴシック" pitchFamily="34" charset="-128"/>
                <a:cs typeface="Arial" pitchFamily="34" charset="0"/>
              </a:rPr>
              <a:t>    No pueden </a:t>
            </a:r>
          </a:p>
          <a:p>
            <a:pPr algn="ctr" eaLnBrk="0" hangingPunct="0">
              <a:defRPr/>
            </a:pPr>
            <a:r>
              <a:rPr lang="es-ES_tradnl" sz="2400" b="1" dirty="0">
                <a:solidFill>
                  <a:schemeClr val="accent5">
                    <a:lumMod val="50000"/>
                  </a:schemeClr>
                </a:solidFill>
                <a:latin typeface="Arial" pitchFamily="34" charset="0"/>
                <a:ea typeface="ＭＳ Ｐゴシック" pitchFamily="34" charset="-128"/>
                <a:cs typeface="Arial" pitchFamily="34" charset="0"/>
              </a:rPr>
              <a:t>comer </a:t>
            </a:r>
          </a:p>
        </p:txBody>
      </p:sp>
      <p:sp>
        <p:nvSpPr>
          <p:cNvPr id="22533" name="Rectangle 5"/>
          <p:cNvSpPr>
            <a:spLocks noChangeArrowheads="1"/>
          </p:cNvSpPr>
          <p:nvPr/>
        </p:nvSpPr>
        <p:spPr bwMode="auto">
          <a:xfrm>
            <a:off x="5499743" y="1833649"/>
            <a:ext cx="5784000" cy="441275"/>
          </a:xfrm>
          <a:prstGeom prst="rect">
            <a:avLst/>
          </a:prstGeom>
          <a:solidFill>
            <a:srgbClr val="002060"/>
          </a:solidFill>
          <a:ln w="9525">
            <a:noFill/>
            <a:miter lim="800000"/>
            <a:headEnd/>
            <a:tailEnd/>
          </a:ln>
          <a:effectLst>
            <a:innerShdw blurRad="63500" dist="50800" dir="16200000">
              <a:prstClr val="black">
                <a:alpha val="50000"/>
              </a:prstClr>
            </a:innerShdw>
          </a:effectLst>
          <a:scene3d>
            <a:camera prst="orthographicFront"/>
            <a:lightRig rig="threePt" dir="t"/>
          </a:scene3d>
          <a:sp3d>
            <a:bevelT prst="convex"/>
          </a:sp3d>
        </p:spPr>
        <p:txBody>
          <a:bodyPr>
            <a:spAutoFit/>
          </a:bodyPr>
          <a:lstStyle/>
          <a:p>
            <a:pPr algn="ctr" eaLnBrk="0" hangingPunct="0">
              <a:lnSpc>
                <a:spcPts val="2875"/>
              </a:lnSpc>
              <a:spcBef>
                <a:spcPts val="838"/>
              </a:spcBef>
              <a:defRPr/>
            </a:pPr>
            <a:r>
              <a:rPr lang="es-ES_tradnl" sz="2400" b="1" dirty="0">
                <a:solidFill>
                  <a:srgbClr val="FFFFFF"/>
                </a:solidFill>
                <a:latin typeface="Arial" pitchFamily="34" charset="0"/>
                <a:ea typeface="ＭＳ Ｐゴシック" pitchFamily="34" charset="-128"/>
                <a:cs typeface="Arial" pitchFamily="34" charset="0"/>
              </a:rPr>
              <a:t>No cubren sus requerimientos</a:t>
            </a:r>
          </a:p>
        </p:txBody>
      </p:sp>
      <p:sp>
        <p:nvSpPr>
          <p:cNvPr id="7" name="6 CuadroTexto"/>
          <p:cNvSpPr txBox="1">
            <a:spLocks noChangeArrowheads="1"/>
          </p:cNvSpPr>
          <p:nvPr/>
        </p:nvSpPr>
        <p:spPr bwMode="auto">
          <a:xfrm>
            <a:off x="1704904" y="1742209"/>
            <a:ext cx="25929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r>
              <a:rPr lang="es-ES_tradnl" sz="2800" b="1" dirty="0">
                <a:solidFill>
                  <a:schemeClr val="accent1">
                    <a:lumMod val="50000"/>
                  </a:schemeClr>
                </a:solidFill>
                <a:cs typeface="Arial" charset="0"/>
              </a:rPr>
              <a:t>Criterios</a:t>
            </a:r>
            <a:endParaRPr lang="es-CO" sz="2800" b="1" dirty="0">
              <a:solidFill>
                <a:schemeClr val="accent1">
                  <a:lumMod val="50000"/>
                </a:schemeClr>
              </a:solidFill>
              <a:cs typeface="Arial" charset="0"/>
            </a:endParaRPr>
          </a:p>
        </p:txBody>
      </p:sp>
      <p:sp>
        <p:nvSpPr>
          <p:cNvPr id="11" name="10 Flecha abajo"/>
          <p:cNvSpPr/>
          <p:nvPr/>
        </p:nvSpPr>
        <p:spPr>
          <a:xfrm>
            <a:off x="2588768" y="2490879"/>
            <a:ext cx="825190" cy="1304693"/>
          </a:xfrm>
          <a:prstGeom prst="downArrow">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55587002"/>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531">
                                            <p:txEl>
                                              <p:pRg st="0" end="0"/>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2531">
                                            <p:txEl>
                                              <p:pRg st="2" end="2"/>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a:xfrm>
            <a:off x="912283" y="259080"/>
            <a:ext cx="10363200" cy="936625"/>
          </a:xfrm>
        </p:spPr>
        <p:txBody>
          <a:bodyPr>
            <a:normAutofit/>
          </a:bodyPr>
          <a:lstStyle/>
          <a:p>
            <a:pPr algn="ctr"/>
            <a:r>
              <a:rPr lang="es-CO" sz="3200" b="1" dirty="0">
                <a:solidFill>
                  <a:srgbClr val="1F1A34"/>
                </a:solidFill>
                <a:latin typeface="Arial" charset="0"/>
                <a:cs typeface="Arial" charset="0"/>
              </a:rPr>
              <a:t>Indicaciones</a:t>
            </a:r>
          </a:p>
        </p:txBody>
      </p:sp>
      <p:graphicFrame>
        <p:nvGraphicFramePr>
          <p:cNvPr id="3" name="2 Tabla"/>
          <p:cNvGraphicFramePr>
            <a:graphicFrameLocks noGrp="1"/>
          </p:cNvGraphicFramePr>
          <p:nvPr>
            <p:extLst>
              <p:ext uri="{D42A27DB-BD31-4B8C-83A1-F6EECF244321}">
                <p14:modId xmlns:p14="http://schemas.microsoft.com/office/powerpoint/2010/main" val="2446179704"/>
              </p:ext>
            </p:extLst>
          </p:nvPr>
        </p:nvGraphicFramePr>
        <p:xfrm>
          <a:off x="1492376" y="1197236"/>
          <a:ext cx="9203015" cy="5197160"/>
        </p:xfrm>
        <a:graphic>
          <a:graphicData uri="http://schemas.openxmlformats.org/drawingml/2006/table">
            <a:tbl>
              <a:tblPr>
                <a:tableStyleId>{69CF1AB2-1976-4502-BF36-3FF5EA218861}</a:tableStyleId>
              </a:tblPr>
              <a:tblGrid>
                <a:gridCol w="3460692">
                  <a:extLst>
                    <a:ext uri="{9D8B030D-6E8A-4147-A177-3AD203B41FA5}">
                      <a16:colId xmlns:a16="http://schemas.microsoft.com/office/drawing/2014/main" val="20000"/>
                    </a:ext>
                  </a:extLst>
                </a:gridCol>
                <a:gridCol w="5742323">
                  <a:extLst>
                    <a:ext uri="{9D8B030D-6E8A-4147-A177-3AD203B41FA5}">
                      <a16:colId xmlns:a16="http://schemas.microsoft.com/office/drawing/2014/main" val="20001"/>
                    </a:ext>
                  </a:extLst>
                </a:gridCol>
              </a:tblGrid>
              <a:tr h="151306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s-CO" sz="2100" u="none" strike="noStrike" cap="none" normalizeH="0" baseline="0" dirty="0">
                          <a:ln>
                            <a:noFill/>
                          </a:ln>
                          <a:solidFill>
                            <a:schemeClr val="bg1"/>
                          </a:solidFill>
                          <a:effectLst/>
                          <a:latin typeface="Arial" pitchFamily="34" charset="0"/>
                          <a:cs typeface="Arial" pitchFamily="34" charset="0"/>
                        </a:rPr>
                        <a:t>Neurológica/Psiquiátrica</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s-CO" sz="2100" b="1" i="0" u="none" strike="noStrike" cap="none" normalizeH="0" baseline="0" dirty="0">
                        <a:ln>
                          <a:noFill/>
                        </a:ln>
                        <a:solidFill>
                          <a:schemeClr val="bg1"/>
                        </a:solidFill>
                        <a:effectLst/>
                        <a:latin typeface="Arial" pitchFamily="34" charset="0"/>
                        <a:ea typeface="MS PGothic" charset="0"/>
                        <a:cs typeface="Arial" pitchFamily="34" charset="0"/>
                      </a:endParaRPr>
                    </a:p>
                  </a:txBody>
                  <a:tcPr marL="126090" marR="126090" marT="47276" marB="47276" anchor="ctr" horzOverflow="overflow">
                    <a:solidFill>
                      <a:schemeClr val="accent5">
                        <a:lumMod val="50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s-CO" sz="1900" u="none" strike="noStrike" cap="none" normalizeH="0" baseline="0" dirty="0">
                          <a:ln>
                            <a:noFill/>
                          </a:ln>
                          <a:solidFill>
                            <a:srgbClr val="1F1A34"/>
                          </a:solidFill>
                          <a:effectLst/>
                          <a:latin typeface="Arial" pitchFamily="34" charset="0"/>
                          <a:cs typeface="Arial" pitchFamily="34" charset="0"/>
                        </a:rPr>
                        <a:t>ECV</a:t>
                      </a:r>
                    </a:p>
                    <a:p>
                      <a:pPr marL="0" marR="0" lvl="0" indent="0" algn="l" defTabSz="457200" rtl="0" eaLnBrk="1" fontAlgn="base" latinLnBrk="0" hangingPunct="1">
                        <a:lnSpc>
                          <a:spcPct val="100000"/>
                        </a:lnSpc>
                        <a:spcBef>
                          <a:spcPct val="0"/>
                        </a:spcBef>
                        <a:spcAft>
                          <a:spcPct val="0"/>
                        </a:spcAft>
                        <a:buClrTx/>
                        <a:buSzTx/>
                        <a:buFontTx/>
                        <a:buNone/>
                        <a:tabLst/>
                      </a:pPr>
                      <a:r>
                        <a:rPr kumimoji="0" lang="es-CO" sz="1900" u="none" strike="noStrike" cap="none" normalizeH="0" baseline="0" dirty="0">
                          <a:ln>
                            <a:noFill/>
                          </a:ln>
                          <a:solidFill>
                            <a:srgbClr val="1F1A34"/>
                          </a:solidFill>
                          <a:effectLst/>
                          <a:latin typeface="Arial" pitchFamily="34" charset="0"/>
                          <a:cs typeface="Arial" pitchFamily="34" charset="0"/>
                        </a:rPr>
                        <a:t>Neoplasia - Trauma - Infección</a:t>
                      </a:r>
                    </a:p>
                    <a:p>
                      <a:pPr marL="0" marR="0" lvl="0" indent="0" algn="l" defTabSz="457200" rtl="0" eaLnBrk="1" fontAlgn="base" latinLnBrk="0" hangingPunct="1">
                        <a:lnSpc>
                          <a:spcPct val="100000"/>
                        </a:lnSpc>
                        <a:spcBef>
                          <a:spcPct val="0"/>
                        </a:spcBef>
                        <a:spcAft>
                          <a:spcPct val="0"/>
                        </a:spcAft>
                        <a:buClrTx/>
                        <a:buSzTx/>
                        <a:buFontTx/>
                        <a:buNone/>
                        <a:tabLst/>
                      </a:pPr>
                      <a:r>
                        <a:rPr kumimoji="0" lang="es-CO" sz="1900" u="none" strike="noStrike" cap="none" normalizeH="0" baseline="0" dirty="0">
                          <a:ln>
                            <a:noFill/>
                          </a:ln>
                          <a:solidFill>
                            <a:srgbClr val="1F1A34"/>
                          </a:solidFill>
                          <a:effectLst/>
                          <a:latin typeface="Arial" pitchFamily="34" charset="0"/>
                          <a:cs typeface="Arial" pitchFamily="34" charset="0"/>
                        </a:rPr>
                        <a:t>Enfermedades </a:t>
                      </a:r>
                      <a:r>
                        <a:rPr kumimoji="0" lang="es-CO" sz="1900" u="none" strike="noStrike" cap="none" normalizeH="0" baseline="0" dirty="0" err="1">
                          <a:ln>
                            <a:noFill/>
                          </a:ln>
                          <a:solidFill>
                            <a:srgbClr val="1F1A34"/>
                          </a:solidFill>
                          <a:effectLst/>
                          <a:latin typeface="Arial" pitchFamily="34" charset="0"/>
                          <a:cs typeface="Arial" pitchFamily="34" charset="0"/>
                        </a:rPr>
                        <a:t>desmielinizantes</a:t>
                      </a:r>
                      <a:endParaRPr kumimoji="0" lang="es-CO" sz="1900" u="none" strike="noStrike" cap="none" normalizeH="0" baseline="0" dirty="0">
                        <a:ln>
                          <a:noFill/>
                        </a:ln>
                        <a:solidFill>
                          <a:srgbClr val="1F1A34"/>
                        </a:solidFill>
                        <a:effectLst/>
                        <a:latin typeface="Arial" pitchFamily="34" charset="0"/>
                        <a:cs typeface="Arial" pitchFamily="34"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s-CO" sz="1900" u="none" strike="noStrike" cap="none" normalizeH="0" baseline="0" dirty="0">
                          <a:ln>
                            <a:noFill/>
                          </a:ln>
                          <a:solidFill>
                            <a:srgbClr val="1F1A34"/>
                          </a:solidFill>
                          <a:effectLst/>
                          <a:latin typeface="Arial" pitchFamily="34" charset="0"/>
                          <a:cs typeface="Arial" pitchFamily="34" charset="0"/>
                        </a:rPr>
                        <a:t>Anorexia Nerviosa</a:t>
                      </a:r>
                    </a:p>
                    <a:p>
                      <a:pPr marL="0" marR="0" lvl="0" indent="0" algn="l" defTabSz="457200" rtl="0" eaLnBrk="1" fontAlgn="base" latinLnBrk="0" hangingPunct="1">
                        <a:lnSpc>
                          <a:spcPct val="100000"/>
                        </a:lnSpc>
                        <a:spcBef>
                          <a:spcPct val="0"/>
                        </a:spcBef>
                        <a:spcAft>
                          <a:spcPct val="0"/>
                        </a:spcAft>
                        <a:buClrTx/>
                        <a:buSzTx/>
                        <a:buFontTx/>
                        <a:buNone/>
                        <a:tabLst/>
                      </a:pPr>
                      <a:r>
                        <a:rPr kumimoji="0" lang="es-CO" sz="1900" u="none" strike="noStrike" cap="none" normalizeH="0" baseline="0" dirty="0">
                          <a:ln>
                            <a:noFill/>
                          </a:ln>
                          <a:solidFill>
                            <a:srgbClr val="1F1A34"/>
                          </a:solidFill>
                          <a:effectLst/>
                          <a:latin typeface="Arial" pitchFamily="34" charset="0"/>
                          <a:cs typeface="Arial" pitchFamily="34" charset="0"/>
                        </a:rPr>
                        <a:t>Enfermedad de Parkinson</a:t>
                      </a:r>
                      <a:endParaRPr kumimoji="0" lang="es-CO" sz="1900" b="0" i="0" u="none" strike="noStrike" cap="none" normalizeH="0" baseline="0" dirty="0">
                        <a:ln>
                          <a:noFill/>
                        </a:ln>
                        <a:solidFill>
                          <a:srgbClr val="1F1A34"/>
                        </a:solidFill>
                        <a:effectLst/>
                        <a:latin typeface="Arial" pitchFamily="34" charset="0"/>
                        <a:ea typeface="MS PGothic" charset="0"/>
                        <a:cs typeface="Arial" pitchFamily="34" charset="0"/>
                      </a:endParaRPr>
                    </a:p>
                  </a:txBody>
                  <a:tcPr marL="126090" marR="126090" marT="47276" marB="47276" horzOverflow="overflow">
                    <a:solidFill>
                      <a:schemeClr val="accent5">
                        <a:lumMod val="20000"/>
                        <a:lumOff val="80000"/>
                      </a:schemeClr>
                    </a:solidFill>
                  </a:tcPr>
                </a:tc>
                <a:extLst>
                  <a:ext uri="{0D108BD9-81ED-4DB2-BD59-A6C34878D82A}">
                    <a16:rowId xmlns:a16="http://schemas.microsoft.com/office/drawing/2014/main" val="10000"/>
                  </a:ext>
                </a:extLst>
              </a:tr>
              <a:tr h="72500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s-CO" sz="2100" u="none" strike="noStrike" cap="none" normalizeH="0" baseline="0" dirty="0" err="1">
                          <a:ln>
                            <a:noFill/>
                          </a:ln>
                          <a:solidFill>
                            <a:schemeClr val="bg1"/>
                          </a:solidFill>
                          <a:effectLst/>
                          <a:latin typeface="Arial" pitchFamily="34" charset="0"/>
                          <a:cs typeface="Arial" pitchFamily="34" charset="0"/>
                        </a:rPr>
                        <a:t>Orofaríngea</a:t>
                      </a:r>
                      <a:r>
                        <a:rPr kumimoji="0" lang="es-CO" sz="2100" u="none" strike="noStrike" cap="none" normalizeH="0" baseline="0" dirty="0">
                          <a:ln>
                            <a:noFill/>
                          </a:ln>
                          <a:solidFill>
                            <a:schemeClr val="bg1"/>
                          </a:solidFill>
                          <a:effectLst/>
                          <a:latin typeface="Arial" pitchFamily="34" charset="0"/>
                          <a:cs typeface="Arial" pitchFamily="34" charset="0"/>
                        </a:rPr>
                        <a:t>/Esofágica</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s-CO" sz="2100" b="1" i="0" u="none" strike="noStrike" cap="none" normalizeH="0" baseline="0" dirty="0">
                        <a:ln>
                          <a:noFill/>
                        </a:ln>
                        <a:solidFill>
                          <a:schemeClr val="bg1"/>
                        </a:solidFill>
                        <a:effectLst/>
                        <a:latin typeface="Arial" pitchFamily="34" charset="0"/>
                        <a:ea typeface="MS PGothic" charset="0"/>
                        <a:cs typeface="Arial" pitchFamily="34" charset="0"/>
                      </a:endParaRPr>
                    </a:p>
                  </a:txBody>
                  <a:tcPr marL="126090" marR="126090" marT="47276" marB="47276" anchor="ctr" horzOverflow="overflow">
                    <a:solidFill>
                      <a:schemeClr val="accent5">
                        <a:lumMod val="50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s-CO" sz="1900" u="none" strike="noStrike" cap="none" normalizeH="0" baseline="0" dirty="0">
                          <a:ln>
                            <a:noFill/>
                          </a:ln>
                          <a:solidFill>
                            <a:srgbClr val="1F1A34"/>
                          </a:solidFill>
                          <a:effectLst/>
                          <a:latin typeface="Arial" pitchFamily="34" charset="0"/>
                          <a:cs typeface="Arial" pitchFamily="34" charset="0"/>
                        </a:rPr>
                        <a:t>Neoplasia - Inflamación - Trauma</a:t>
                      </a:r>
                      <a:endParaRPr kumimoji="0" lang="es-CO" sz="1900" b="0" i="0" u="none" strike="noStrike" cap="none" normalizeH="0" baseline="0" dirty="0">
                        <a:ln>
                          <a:noFill/>
                        </a:ln>
                        <a:solidFill>
                          <a:srgbClr val="1F1A34"/>
                        </a:solidFill>
                        <a:effectLst/>
                        <a:latin typeface="Arial" pitchFamily="34" charset="0"/>
                        <a:ea typeface="MS PGothic" charset="0"/>
                        <a:cs typeface="Arial" pitchFamily="34" charset="0"/>
                      </a:endParaRPr>
                    </a:p>
                  </a:txBody>
                  <a:tcPr marL="126090" marR="126090" marT="47276" marB="47276" anchor="ctr" horzOverflow="overflow">
                    <a:solidFill>
                      <a:schemeClr val="accent5">
                        <a:lumMod val="20000"/>
                        <a:lumOff val="80000"/>
                      </a:schemeClr>
                    </a:solidFill>
                  </a:tcPr>
                </a:tc>
                <a:extLst>
                  <a:ext uri="{0D108BD9-81ED-4DB2-BD59-A6C34878D82A}">
                    <a16:rowId xmlns:a16="http://schemas.microsoft.com/office/drawing/2014/main" val="10001"/>
                  </a:ext>
                </a:extLst>
              </a:tr>
              <a:tr h="40977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s-CO" sz="2100" u="none" strike="noStrike" cap="none" normalizeH="0" baseline="0" dirty="0">
                          <a:ln>
                            <a:noFill/>
                          </a:ln>
                          <a:solidFill>
                            <a:schemeClr val="bg1"/>
                          </a:solidFill>
                          <a:effectLst/>
                          <a:latin typeface="Arial" pitchFamily="34" charset="0"/>
                          <a:cs typeface="Arial" pitchFamily="34" charset="0"/>
                        </a:rPr>
                        <a:t>Hipermetabolismo</a:t>
                      </a:r>
                      <a:endParaRPr kumimoji="0" lang="es-CO" sz="2100" b="1" i="0" u="none" strike="noStrike" cap="none" normalizeH="0" baseline="0" dirty="0">
                        <a:ln>
                          <a:noFill/>
                        </a:ln>
                        <a:solidFill>
                          <a:schemeClr val="bg1"/>
                        </a:solidFill>
                        <a:effectLst/>
                        <a:latin typeface="Arial" pitchFamily="34" charset="0"/>
                        <a:ea typeface="MS PGothic" charset="0"/>
                        <a:cs typeface="Arial" pitchFamily="34" charset="0"/>
                      </a:endParaRPr>
                    </a:p>
                  </a:txBody>
                  <a:tcPr marL="126090" marR="126090" marT="47276" marB="47276" anchor="ctr" horzOverflow="overflow">
                    <a:solidFill>
                      <a:schemeClr val="accent5">
                        <a:lumMod val="50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s-CO" sz="1900" u="none" strike="noStrike" cap="none" normalizeH="0" baseline="0" dirty="0">
                          <a:ln>
                            <a:noFill/>
                          </a:ln>
                          <a:solidFill>
                            <a:srgbClr val="1F1A34"/>
                          </a:solidFill>
                          <a:effectLst/>
                          <a:latin typeface="Arial" pitchFamily="34" charset="0"/>
                          <a:cs typeface="Arial" pitchFamily="34" charset="0"/>
                        </a:rPr>
                        <a:t>Trauma - Quemaduras - Sepsis</a:t>
                      </a:r>
                      <a:endParaRPr kumimoji="0" lang="es-CO" sz="1900" b="0" i="0" u="none" strike="noStrike" cap="none" normalizeH="0" baseline="0" dirty="0">
                        <a:ln>
                          <a:noFill/>
                        </a:ln>
                        <a:solidFill>
                          <a:srgbClr val="1F1A34"/>
                        </a:solidFill>
                        <a:effectLst/>
                        <a:latin typeface="Arial" pitchFamily="34" charset="0"/>
                        <a:ea typeface="MS PGothic" charset="0"/>
                        <a:cs typeface="Arial" pitchFamily="34" charset="0"/>
                      </a:endParaRPr>
                    </a:p>
                  </a:txBody>
                  <a:tcPr marL="126090" marR="126090" marT="47276" marB="47276" horzOverflow="overflow">
                    <a:solidFill>
                      <a:schemeClr val="accent5">
                        <a:lumMod val="20000"/>
                        <a:lumOff val="80000"/>
                      </a:schemeClr>
                    </a:solidFill>
                  </a:tcPr>
                </a:tc>
                <a:extLst>
                  <a:ext uri="{0D108BD9-81ED-4DB2-BD59-A6C34878D82A}">
                    <a16:rowId xmlns:a16="http://schemas.microsoft.com/office/drawing/2014/main" val="10002"/>
                  </a:ext>
                </a:extLst>
              </a:tr>
              <a:tr h="151306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s-CO" sz="2100" u="none" strike="noStrike" cap="none" normalizeH="0" baseline="0" dirty="0">
                          <a:ln>
                            <a:noFill/>
                          </a:ln>
                          <a:solidFill>
                            <a:schemeClr val="bg1"/>
                          </a:solidFill>
                          <a:effectLst/>
                          <a:latin typeface="Arial" pitchFamily="34" charset="0"/>
                          <a:cs typeface="Arial" pitchFamily="34" charset="0"/>
                        </a:rPr>
                        <a:t>Gastrointestinales</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s-CO" sz="2100" b="1" i="0" u="none" strike="noStrike" cap="none" normalizeH="0" baseline="0" dirty="0">
                        <a:ln>
                          <a:noFill/>
                        </a:ln>
                        <a:solidFill>
                          <a:schemeClr val="bg1"/>
                        </a:solidFill>
                        <a:effectLst/>
                        <a:latin typeface="Arial" pitchFamily="34" charset="0"/>
                        <a:ea typeface="MS PGothic" charset="0"/>
                        <a:cs typeface="Arial" pitchFamily="34" charset="0"/>
                      </a:endParaRPr>
                    </a:p>
                  </a:txBody>
                  <a:tcPr marL="126090" marR="126090" marT="47276" marB="47276" anchor="ctr" horzOverflow="overflow">
                    <a:solidFill>
                      <a:schemeClr val="accent5">
                        <a:lumMod val="50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s-CO" sz="1900" u="none" strike="noStrike" cap="none" normalizeH="0" baseline="0" dirty="0">
                          <a:ln>
                            <a:noFill/>
                          </a:ln>
                          <a:solidFill>
                            <a:srgbClr val="1F1A34"/>
                          </a:solidFill>
                          <a:effectLst/>
                          <a:latin typeface="Arial" pitchFamily="34" charset="0"/>
                          <a:cs typeface="Arial" pitchFamily="34" charset="0"/>
                        </a:rPr>
                        <a:t>Pancreatitis</a:t>
                      </a:r>
                    </a:p>
                    <a:p>
                      <a:pPr marL="0" marR="0" lvl="0" indent="0" algn="l" defTabSz="457200" rtl="0" eaLnBrk="1" fontAlgn="base" latinLnBrk="0" hangingPunct="1">
                        <a:lnSpc>
                          <a:spcPct val="100000"/>
                        </a:lnSpc>
                        <a:spcBef>
                          <a:spcPct val="0"/>
                        </a:spcBef>
                        <a:spcAft>
                          <a:spcPct val="0"/>
                        </a:spcAft>
                        <a:buClrTx/>
                        <a:buSzTx/>
                        <a:buFontTx/>
                        <a:buNone/>
                        <a:tabLst/>
                      </a:pPr>
                      <a:r>
                        <a:rPr kumimoji="0" lang="es-CO" sz="1900" u="none" strike="noStrike" cap="none" normalizeH="0" baseline="0" dirty="0">
                          <a:ln>
                            <a:noFill/>
                          </a:ln>
                          <a:solidFill>
                            <a:srgbClr val="1F1A34"/>
                          </a:solidFill>
                          <a:effectLst/>
                          <a:latin typeface="Arial" pitchFamily="34" charset="0"/>
                          <a:cs typeface="Arial" pitchFamily="34" charset="0"/>
                        </a:rPr>
                        <a:t>Enfermedad Inflamatoria Intestinal</a:t>
                      </a:r>
                    </a:p>
                    <a:p>
                      <a:pPr marL="0" marR="0" lvl="0" indent="0" algn="l" defTabSz="457200" rtl="0" eaLnBrk="1" fontAlgn="base" latinLnBrk="0" hangingPunct="1">
                        <a:lnSpc>
                          <a:spcPct val="100000"/>
                        </a:lnSpc>
                        <a:spcBef>
                          <a:spcPct val="0"/>
                        </a:spcBef>
                        <a:spcAft>
                          <a:spcPct val="0"/>
                        </a:spcAft>
                        <a:buClrTx/>
                        <a:buSzTx/>
                        <a:buFontTx/>
                        <a:buNone/>
                        <a:tabLst/>
                      </a:pPr>
                      <a:r>
                        <a:rPr kumimoji="0" lang="es-CO" sz="1900" u="none" strike="noStrike" cap="none" normalizeH="0" baseline="0" dirty="0">
                          <a:ln>
                            <a:noFill/>
                          </a:ln>
                          <a:solidFill>
                            <a:srgbClr val="1F1A34"/>
                          </a:solidFill>
                          <a:effectLst/>
                          <a:latin typeface="Arial" pitchFamily="34" charset="0"/>
                          <a:cs typeface="Arial" pitchFamily="34" charset="0"/>
                        </a:rPr>
                        <a:t>Malabsorción</a:t>
                      </a:r>
                    </a:p>
                    <a:p>
                      <a:pPr marL="0" marR="0" lvl="0" indent="0" algn="l" defTabSz="457200" rtl="0" eaLnBrk="1" fontAlgn="base" latinLnBrk="0" hangingPunct="1">
                        <a:lnSpc>
                          <a:spcPct val="100000"/>
                        </a:lnSpc>
                        <a:spcBef>
                          <a:spcPct val="0"/>
                        </a:spcBef>
                        <a:spcAft>
                          <a:spcPct val="0"/>
                        </a:spcAft>
                        <a:buClrTx/>
                        <a:buSzTx/>
                        <a:buFontTx/>
                        <a:buNone/>
                        <a:tabLst/>
                      </a:pPr>
                      <a:r>
                        <a:rPr kumimoji="0" lang="es-CO" sz="1900" u="none" strike="noStrike" cap="none" normalizeH="0" baseline="0" dirty="0">
                          <a:ln>
                            <a:noFill/>
                          </a:ln>
                          <a:solidFill>
                            <a:srgbClr val="1F1A34"/>
                          </a:solidFill>
                          <a:effectLst/>
                          <a:latin typeface="Arial" pitchFamily="34" charset="0"/>
                          <a:cs typeface="Arial" pitchFamily="34" charset="0"/>
                        </a:rPr>
                        <a:t>Preoperatorios</a:t>
                      </a:r>
                    </a:p>
                    <a:p>
                      <a:pPr marL="0" marR="0" lvl="0" indent="0" algn="l" defTabSz="457200" rtl="0" eaLnBrk="1" fontAlgn="base" latinLnBrk="0" hangingPunct="1">
                        <a:lnSpc>
                          <a:spcPct val="100000"/>
                        </a:lnSpc>
                        <a:spcBef>
                          <a:spcPct val="0"/>
                        </a:spcBef>
                        <a:spcAft>
                          <a:spcPct val="0"/>
                        </a:spcAft>
                        <a:buClrTx/>
                        <a:buSzTx/>
                        <a:buFontTx/>
                        <a:buNone/>
                        <a:tabLst/>
                      </a:pPr>
                      <a:r>
                        <a:rPr kumimoji="0" lang="es-CO" sz="1900" u="none" strike="noStrike" cap="none" normalizeH="0" baseline="0" dirty="0">
                          <a:ln>
                            <a:noFill/>
                          </a:ln>
                          <a:solidFill>
                            <a:srgbClr val="1F1A34"/>
                          </a:solidFill>
                          <a:effectLst/>
                          <a:latin typeface="Arial" pitchFamily="34" charset="0"/>
                          <a:cs typeface="Arial" pitchFamily="34" charset="0"/>
                        </a:rPr>
                        <a:t>Fístulas</a:t>
                      </a:r>
                      <a:endParaRPr kumimoji="0" lang="es-CO" sz="1900" b="0" i="0" u="none" strike="noStrike" cap="none" normalizeH="0" baseline="0" dirty="0">
                        <a:ln>
                          <a:noFill/>
                        </a:ln>
                        <a:solidFill>
                          <a:srgbClr val="1F1A34"/>
                        </a:solidFill>
                        <a:effectLst/>
                        <a:latin typeface="Arial" pitchFamily="34" charset="0"/>
                        <a:ea typeface="MS PGothic" charset="0"/>
                        <a:cs typeface="Arial" pitchFamily="34" charset="0"/>
                      </a:endParaRPr>
                    </a:p>
                  </a:txBody>
                  <a:tcPr marL="126090" marR="126090" marT="47276" marB="47276" horzOverflow="overflow">
                    <a:solidFill>
                      <a:schemeClr val="accent5">
                        <a:lumMod val="20000"/>
                        <a:lumOff val="80000"/>
                      </a:schemeClr>
                    </a:solidFill>
                  </a:tcPr>
                </a:tc>
                <a:extLst>
                  <a:ext uri="{0D108BD9-81ED-4DB2-BD59-A6C34878D82A}">
                    <a16:rowId xmlns:a16="http://schemas.microsoft.com/office/drawing/2014/main" val="10003"/>
                  </a:ext>
                </a:extLst>
              </a:tr>
              <a:tr h="94565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s-CO" sz="2100" u="none" strike="noStrike" cap="none" normalizeH="0" baseline="0" dirty="0">
                          <a:ln>
                            <a:noFill/>
                          </a:ln>
                          <a:solidFill>
                            <a:schemeClr val="bg1"/>
                          </a:solidFill>
                          <a:effectLst/>
                          <a:latin typeface="Arial" pitchFamily="34" charset="0"/>
                          <a:cs typeface="Arial" pitchFamily="34" charset="0"/>
                        </a:rPr>
                        <a:t>Miscelánea</a:t>
                      </a:r>
                      <a:endParaRPr kumimoji="0" lang="es-CO" sz="2100" b="1" i="0" u="none" strike="noStrike" cap="none" normalizeH="0" baseline="0" dirty="0">
                        <a:ln>
                          <a:noFill/>
                        </a:ln>
                        <a:solidFill>
                          <a:schemeClr val="bg1"/>
                        </a:solidFill>
                        <a:effectLst/>
                        <a:latin typeface="Arial" pitchFamily="34" charset="0"/>
                        <a:ea typeface="MS PGothic" charset="0"/>
                        <a:cs typeface="Arial" pitchFamily="34" charset="0"/>
                      </a:endParaRPr>
                    </a:p>
                  </a:txBody>
                  <a:tcPr marL="126090" marR="126090" marT="47276" marB="47276" anchor="ctr" horzOverflow="overflow">
                    <a:solidFill>
                      <a:schemeClr val="accent5">
                        <a:lumMod val="50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s-CO" sz="1900" u="none" strike="noStrike" cap="none" normalizeH="0" baseline="0" dirty="0">
                          <a:ln>
                            <a:noFill/>
                          </a:ln>
                          <a:solidFill>
                            <a:srgbClr val="1F1A34"/>
                          </a:solidFill>
                          <a:effectLst/>
                          <a:latin typeface="Arial" pitchFamily="34" charset="0"/>
                          <a:cs typeface="Arial" pitchFamily="34" charset="0"/>
                        </a:rPr>
                        <a:t>Falla de órganos</a:t>
                      </a:r>
                    </a:p>
                    <a:p>
                      <a:pPr marL="0" marR="0" lvl="0" indent="0" algn="l" defTabSz="457200" rtl="0" eaLnBrk="1" fontAlgn="base" latinLnBrk="0" hangingPunct="1">
                        <a:lnSpc>
                          <a:spcPct val="100000"/>
                        </a:lnSpc>
                        <a:spcBef>
                          <a:spcPct val="0"/>
                        </a:spcBef>
                        <a:spcAft>
                          <a:spcPct val="0"/>
                        </a:spcAft>
                        <a:buClrTx/>
                        <a:buSzTx/>
                        <a:buFontTx/>
                        <a:buNone/>
                        <a:tabLst/>
                      </a:pPr>
                      <a:r>
                        <a:rPr kumimoji="0" lang="es-CO" sz="1900" u="none" strike="noStrike" cap="none" normalizeH="0" baseline="0" dirty="0">
                          <a:ln>
                            <a:noFill/>
                          </a:ln>
                          <a:solidFill>
                            <a:srgbClr val="1F1A34"/>
                          </a:solidFill>
                          <a:effectLst/>
                          <a:latin typeface="Arial" pitchFamily="34" charset="0"/>
                          <a:cs typeface="Arial" pitchFamily="34" charset="0"/>
                        </a:rPr>
                        <a:t>Quimioterapia - Radioterapia</a:t>
                      </a:r>
                    </a:p>
                    <a:p>
                      <a:pPr marL="0" marR="0" lvl="0" indent="0" algn="l" defTabSz="457200" rtl="0" eaLnBrk="1" fontAlgn="base" latinLnBrk="0" hangingPunct="1">
                        <a:lnSpc>
                          <a:spcPct val="100000"/>
                        </a:lnSpc>
                        <a:spcBef>
                          <a:spcPct val="0"/>
                        </a:spcBef>
                        <a:spcAft>
                          <a:spcPct val="0"/>
                        </a:spcAft>
                        <a:buClrTx/>
                        <a:buSzTx/>
                        <a:buFontTx/>
                        <a:buNone/>
                        <a:tabLst/>
                      </a:pPr>
                      <a:r>
                        <a:rPr kumimoji="0" lang="es-CO" sz="1900" u="none" strike="noStrike" cap="none" normalizeH="0" baseline="0" dirty="0">
                          <a:ln>
                            <a:noFill/>
                          </a:ln>
                          <a:solidFill>
                            <a:srgbClr val="1F1A34"/>
                          </a:solidFill>
                          <a:effectLst/>
                          <a:latin typeface="Arial" pitchFamily="34" charset="0"/>
                          <a:cs typeface="Arial" pitchFamily="34" charset="0"/>
                        </a:rPr>
                        <a:t>Repleción nutricional</a:t>
                      </a:r>
                      <a:endParaRPr kumimoji="0" lang="es-CO" sz="1900" b="0" i="0" u="none" strike="noStrike" cap="none" normalizeH="0" baseline="0" dirty="0">
                        <a:ln>
                          <a:noFill/>
                        </a:ln>
                        <a:solidFill>
                          <a:srgbClr val="1F1A34"/>
                        </a:solidFill>
                        <a:effectLst/>
                        <a:latin typeface="Arial" pitchFamily="34" charset="0"/>
                        <a:ea typeface="MS PGothic" charset="0"/>
                        <a:cs typeface="Arial" pitchFamily="34" charset="0"/>
                      </a:endParaRPr>
                    </a:p>
                  </a:txBody>
                  <a:tcPr marL="126090" marR="126090" marT="47276" marB="47276" horzOverflow="overflow">
                    <a:solidFill>
                      <a:schemeClr val="accent5">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97081114"/>
      </p:ext>
    </p:extLst>
  </p:cSld>
  <p:clrMapOvr>
    <a:masterClrMapping/>
  </p:clrMapOvr>
  <p:transition advClick="0" advTm="65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4" name="Rectangle 8"/>
          <p:cNvSpPr>
            <a:spLocks noChangeArrowheads="1"/>
          </p:cNvSpPr>
          <p:nvPr/>
        </p:nvSpPr>
        <p:spPr bwMode="auto">
          <a:xfrm>
            <a:off x="694426" y="1765116"/>
            <a:ext cx="5885011" cy="3261499"/>
          </a:xfrm>
          <a:prstGeom prst="rect">
            <a:avLst/>
          </a:prstGeom>
          <a:solidFill>
            <a:schemeClr val="bg1"/>
          </a:solidFill>
          <a:ln w="9525">
            <a:noFill/>
            <a:miter lim="800000"/>
            <a:headEnd/>
            <a:tailEnd/>
          </a:ln>
        </p:spPr>
        <p:txBody>
          <a:bodyPr/>
          <a:lstStyle/>
          <a:p>
            <a:pPr marL="342900" indent="-342900">
              <a:lnSpc>
                <a:spcPct val="90000"/>
              </a:lnSpc>
              <a:spcBef>
                <a:spcPct val="20000"/>
              </a:spcBef>
              <a:buClr>
                <a:srgbClr val="3F3A4D"/>
              </a:buClr>
              <a:buFont typeface="Arial" panose="020B0604020202020204" pitchFamily="34" charset="0"/>
              <a:buChar char="•"/>
              <a:defRPr/>
            </a:pPr>
            <a:r>
              <a:rPr lang="es-ES_tradnl" sz="2400" dirty="0">
                <a:solidFill>
                  <a:schemeClr val="accent5">
                    <a:lumMod val="50000"/>
                  </a:schemeClr>
                </a:solidFill>
                <a:latin typeface="Arial" pitchFamily="34" charset="0"/>
                <a:ea typeface="ＭＳ Ｐゴシック" pitchFamily="34" charset="-128"/>
                <a:cs typeface="Arial" pitchFamily="34" charset="0"/>
              </a:rPr>
              <a:t>Ingesta inadecuada de alimentos orales por más de 7 días.</a:t>
            </a:r>
          </a:p>
          <a:p>
            <a:pPr marL="342900" indent="-342900">
              <a:lnSpc>
                <a:spcPct val="90000"/>
              </a:lnSpc>
              <a:spcBef>
                <a:spcPct val="20000"/>
              </a:spcBef>
              <a:buClr>
                <a:srgbClr val="3F3A4D"/>
              </a:buClr>
              <a:buFont typeface="Arial" panose="020B0604020202020204" pitchFamily="34" charset="0"/>
              <a:buChar char="•"/>
              <a:defRPr/>
            </a:pPr>
            <a:endParaRPr lang="es-ES_tradnl" sz="2400" dirty="0">
              <a:solidFill>
                <a:schemeClr val="accent5">
                  <a:lumMod val="50000"/>
                </a:schemeClr>
              </a:solidFill>
              <a:latin typeface="Arial" pitchFamily="34" charset="0"/>
              <a:ea typeface="ＭＳ Ｐゴシック" pitchFamily="34" charset="-128"/>
              <a:cs typeface="Arial" pitchFamily="34" charset="0"/>
            </a:endParaRPr>
          </a:p>
          <a:p>
            <a:pPr marL="342900" indent="-342900">
              <a:lnSpc>
                <a:spcPct val="90000"/>
              </a:lnSpc>
              <a:spcBef>
                <a:spcPct val="20000"/>
              </a:spcBef>
              <a:buClr>
                <a:srgbClr val="3F3A4D"/>
              </a:buClr>
              <a:buFont typeface="Arial" panose="020B0604020202020204" pitchFamily="34" charset="0"/>
              <a:buChar char="•"/>
              <a:defRPr/>
            </a:pPr>
            <a:r>
              <a:rPr lang="es-ES_tradnl" sz="2400" dirty="0">
                <a:solidFill>
                  <a:schemeClr val="accent5">
                    <a:lumMod val="50000"/>
                  </a:schemeClr>
                </a:solidFill>
                <a:latin typeface="Arial" pitchFamily="34" charset="0"/>
                <a:ea typeface="ＭＳ Ｐゴシック" pitchFamily="34" charset="-128"/>
                <a:cs typeface="Arial" pitchFamily="34" charset="0"/>
              </a:rPr>
              <a:t>Desnutrición presente o riesgo inminente.</a:t>
            </a:r>
          </a:p>
          <a:p>
            <a:pPr marL="342900" indent="-342900">
              <a:lnSpc>
                <a:spcPct val="90000"/>
              </a:lnSpc>
              <a:spcBef>
                <a:spcPct val="20000"/>
              </a:spcBef>
              <a:buClr>
                <a:srgbClr val="3F3A4D"/>
              </a:buClr>
              <a:buFont typeface="Arial" panose="020B0604020202020204" pitchFamily="34" charset="0"/>
              <a:buChar char="•"/>
              <a:defRPr/>
            </a:pPr>
            <a:endParaRPr lang="es-ES_tradnl" sz="2400" dirty="0">
              <a:solidFill>
                <a:schemeClr val="accent5">
                  <a:lumMod val="50000"/>
                </a:schemeClr>
              </a:solidFill>
              <a:latin typeface="Arial" pitchFamily="34" charset="0"/>
              <a:ea typeface="ＭＳ Ｐゴシック" pitchFamily="34" charset="-128"/>
              <a:cs typeface="Arial" pitchFamily="34" charset="0"/>
            </a:endParaRPr>
          </a:p>
          <a:p>
            <a:pPr marL="342900" indent="-342900">
              <a:lnSpc>
                <a:spcPct val="90000"/>
              </a:lnSpc>
              <a:spcBef>
                <a:spcPct val="20000"/>
              </a:spcBef>
              <a:buClr>
                <a:srgbClr val="3F3A4D"/>
              </a:buClr>
              <a:buFont typeface="Arial" panose="020B0604020202020204" pitchFamily="34" charset="0"/>
              <a:buChar char="•"/>
              <a:defRPr/>
            </a:pPr>
            <a:r>
              <a:rPr lang="es-ES_tradnl" sz="2400" dirty="0">
                <a:solidFill>
                  <a:schemeClr val="accent5">
                    <a:lumMod val="50000"/>
                  </a:schemeClr>
                </a:solidFill>
                <a:latin typeface="Arial" pitchFamily="34" charset="0"/>
                <a:ea typeface="ＭＳ Ｐゴシック" pitchFamily="34" charset="-128"/>
                <a:cs typeface="Arial" pitchFamily="34" charset="0"/>
              </a:rPr>
              <a:t>En presencia de una necesidad médica específica o si el paciente no puede ingerir alimentos por vía oral</a:t>
            </a:r>
          </a:p>
        </p:txBody>
      </p:sp>
      <p:sp>
        <p:nvSpPr>
          <p:cNvPr id="5" name="Rectangle 2"/>
          <p:cNvSpPr txBox="1">
            <a:spLocks noRot="1" noChangeArrowheads="1"/>
          </p:cNvSpPr>
          <p:nvPr/>
        </p:nvSpPr>
        <p:spPr bwMode="auto">
          <a:xfrm>
            <a:off x="1390651" y="363855"/>
            <a:ext cx="8979983"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defRPr/>
            </a:pPr>
            <a:r>
              <a:rPr lang="es-ES_tradnl" altLang="bg-BG" sz="3200" b="1" dirty="0">
                <a:solidFill>
                  <a:srgbClr val="1F1A34"/>
                </a:solidFill>
                <a:latin typeface="Arial" panose="020B0604020202020204" pitchFamily="34" charset="0"/>
              </a:rPr>
              <a:t>Indicaciones generales de la NE </a:t>
            </a:r>
          </a:p>
        </p:txBody>
      </p:sp>
      <p:sp>
        <p:nvSpPr>
          <p:cNvPr id="2" name="CuadroTexto 1"/>
          <p:cNvSpPr txBox="1"/>
          <p:nvPr/>
        </p:nvSpPr>
        <p:spPr>
          <a:xfrm>
            <a:off x="694426" y="5784328"/>
            <a:ext cx="6424378" cy="246221"/>
          </a:xfrm>
          <a:prstGeom prst="rect">
            <a:avLst/>
          </a:prstGeom>
          <a:noFill/>
        </p:spPr>
        <p:txBody>
          <a:bodyPr wrap="square" rtlCol="0">
            <a:spAutoFit/>
          </a:bodyPr>
          <a:lstStyle/>
          <a:p>
            <a:r>
              <a:rPr lang="es-ES" sz="1000" b="1" i="1" dirty="0">
                <a:solidFill>
                  <a:schemeClr val="bg2">
                    <a:lumMod val="50000"/>
                  </a:schemeClr>
                </a:solidFill>
                <a:latin typeface="Arial" panose="020B0604020202020204" pitchFamily="34" charset="0"/>
                <a:cs typeface="Arial" panose="020B0604020202020204" pitchFamily="34" charset="0"/>
              </a:rPr>
              <a:t>ESPEN </a:t>
            </a:r>
            <a:r>
              <a:rPr lang="es-ES" sz="1000" b="1" i="1" dirty="0" err="1">
                <a:solidFill>
                  <a:schemeClr val="bg2">
                    <a:lumMod val="50000"/>
                  </a:schemeClr>
                </a:solidFill>
                <a:latin typeface="Arial" panose="020B0604020202020204" pitchFamily="34" charset="0"/>
                <a:cs typeface="Arial" panose="020B0604020202020204" pitchFamily="34" charset="0"/>
              </a:rPr>
              <a:t>guideline</a:t>
            </a:r>
            <a:r>
              <a:rPr lang="es-ES" sz="1000" b="1" i="1" dirty="0">
                <a:solidFill>
                  <a:schemeClr val="bg2">
                    <a:lumMod val="50000"/>
                  </a:schemeClr>
                </a:solidFill>
                <a:latin typeface="Arial" panose="020B0604020202020204" pitchFamily="34" charset="0"/>
                <a:cs typeface="Arial" panose="020B0604020202020204" pitchFamily="34" charset="0"/>
              </a:rPr>
              <a:t> </a:t>
            </a:r>
            <a:r>
              <a:rPr lang="es-ES" sz="1000" b="1" i="1" dirty="0" err="1">
                <a:solidFill>
                  <a:schemeClr val="bg2">
                    <a:lumMod val="50000"/>
                  </a:schemeClr>
                </a:solidFill>
                <a:latin typeface="Arial" panose="020B0604020202020204" pitchFamily="34" charset="0"/>
                <a:cs typeface="Arial" panose="020B0604020202020204" pitchFamily="34" charset="0"/>
              </a:rPr>
              <a:t>on</a:t>
            </a:r>
            <a:r>
              <a:rPr lang="es-ES" sz="1000" b="1" i="1" dirty="0">
                <a:solidFill>
                  <a:schemeClr val="bg2">
                    <a:lumMod val="50000"/>
                  </a:schemeClr>
                </a:solidFill>
                <a:latin typeface="Arial" panose="020B0604020202020204" pitchFamily="34" charset="0"/>
                <a:cs typeface="Arial" panose="020B0604020202020204" pitchFamily="34" charset="0"/>
              </a:rPr>
              <a:t> </a:t>
            </a:r>
            <a:r>
              <a:rPr lang="es-ES" sz="1000" b="1" i="1" dirty="0" err="1">
                <a:solidFill>
                  <a:schemeClr val="bg2">
                    <a:lumMod val="50000"/>
                  </a:schemeClr>
                </a:solidFill>
                <a:latin typeface="Arial" panose="020B0604020202020204" pitchFamily="34" charset="0"/>
                <a:cs typeface="Arial" panose="020B0604020202020204" pitchFamily="34" charset="0"/>
              </a:rPr>
              <a:t>ethical</a:t>
            </a:r>
            <a:r>
              <a:rPr lang="es-ES" sz="1000" b="1" i="1" dirty="0">
                <a:solidFill>
                  <a:schemeClr val="bg2">
                    <a:lumMod val="50000"/>
                  </a:schemeClr>
                </a:solidFill>
                <a:latin typeface="Arial" panose="020B0604020202020204" pitchFamily="34" charset="0"/>
                <a:cs typeface="Arial" panose="020B0604020202020204" pitchFamily="34" charset="0"/>
              </a:rPr>
              <a:t> </a:t>
            </a:r>
            <a:r>
              <a:rPr lang="es-ES" sz="1000" b="1" i="1" dirty="0" err="1">
                <a:solidFill>
                  <a:schemeClr val="bg2">
                    <a:lumMod val="50000"/>
                  </a:schemeClr>
                </a:solidFill>
                <a:latin typeface="Arial" panose="020B0604020202020204" pitchFamily="34" charset="0"/>
                <a:cs typeface="Arial" panose="020B0604020202020204" pitchFamily="34" charset="0"/>
              </a:rPr>
              <a:t>aspects</a:t>
            </a:r>
            <a:r>
              <a:rPr lang="es-ES" sz="1000" b="1" i="1" dirty="0">
                <a:solidFill>
                  <a:schemeClr val="bg2">
                    <a:lumMod val="50000"/>
                  </a:schemeClr>
                </a:solidFill>
                <a:latin typeface="Arial" panose="020B0604020202020204" pitchFamily="34" charset="0"/>
                <a:cs typeface="Arial" panose="020B0604020202020204" pitchFamily="34" charset="0"/>
              </a:rPr>
              <a:t> of artificial </a:t>
            </a:r>
            <a:r>
              <a:rPr lang="es-ES" sz="1000" b="1" i="1" dirty="0" err="1">
                <a:solidFill>
                  <a:schemeClr val="bg2">
                    <a:lumMod val="50000"/>
                  </a:schemeClr>
                </a:solidFill>
                <a:latin typeface="Arial" panose="020B0604020202020204" pitchFamily="34" charset="0"/>
                <a:cs typeface="Arial" panose="020B0604020202020204" pitchFamily="34" charset="0"/>
              </a:rPr>
              <a:t>nutrition</a:t>
            </a:r>
            <a:r>
              <a:rPr lang="es-ES" sz="1000" b="1" i="1" dirty="0">
                <a:solidFill>
                  <a:schemeClr val="bg2">
                    <a:lumMod val="50000"/>
                  </a:schemeClr>
                </a:solidFill>
                <a:latin typeface="Arial" panose="020B0604020202020204" pitchFamily="34" charset="0"/>
                <a:cs typeface="Arial" panose="020B0604020202020204" pitchFamily="34" charset="0"/>
              </a:rPr>
              <a:t> and </a:t>
            </a:r>
            <a:r>
              <a:rPr lang="es-ES" sz="1000" b="1" i="1" dirty="0" err="1">
                <a:solidFill>
                  <a:schemeClr val="bg2">
                    <a:lumMod val="50000"/>
                  </a:schemeClr>
                </a:solidFill>
                <a:latin typeface="Arial" panose="020B0604020202020204" pitchFamily="34" charset="0"/>
                <a:cs typeface="Arial" panose="020B0604020202020204" pitchFamily="34" charset="0"/>
              </a:rPr>
              <a:t>hydration</a:t>
            </a:r>
            <a:r>
              <a:rPr lang="es-ES" sz="1000" b="1" i="1" dirty="0">
                <a:solidFill>
                  <a:schemeClr val="bg2">
                    <a:lumMod val="50000"/>
                  </a:schemeClr>
                </a:solidFill>
                <a:latin typeface="Arial" panose="020B0604020202020204" pitchFamily="34" charset="0"/>
                <a:cs typeface="Arial" panose="020B0604020202020204" pitchFamily="34" charset="0"/>
              </a:rPr>
              <a:t>,  2016</a:t>
            </a:r>
          </a:p>
        </p:txBody>
      </p:sp>
      <p:pic>
        <p:nvPicPr>
          <p:cNvPr id="3" name="Imagen 2"/>
          <p:cNvPicPr>
            <a:picLocks noChangeAspect="1"/>
          </p:cNvPicPr>
          <p:nvPr/>
        </p:nvPicPr>
        <p:blipFill>
          <a:blip r:embed="rId3"/>
          <a:stretch>
            <a:fillRect/>
          </a:stretch>
        </p:blipFill>
        <p:spPr>
          <a:xfrm>
            <a:off x="6440051" y="1386260"/>
            <a:ext cx="5077279" cy="4019212"/>
          </a:xfrm>
          <a:prstGeom prst="rect">
            <a:avLst/>
          </a:prstGeom>
          <a:ln>
            <a:noFill/>
          </a:ln>
          <a:effectLst>
            <a:softEdge rad="112500"/>
          </a:effectLst>
        </p:spPr>
      </p:pic>
    </p:spTree>
    <p:extLst>
      <p:ext uri="{BB962C8B-B14F-4D97-AF65-F5344CB8AC3E}">
        <p14:creationId xmlns:p14="http://schemas.microsoft.com/office/powerpoint/2010/main" val="2766689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4" name="Rectangle 10"/>
          <p:cNvSpPr>
            <a:spLocks noChangeArrowheads="1"/>
          </p:cNvSpPr>
          <p:nvPr/>
        </p:nvSpPr>
        <p:spPr bwMode="auto">
          <a:xfrm>
            <a:off x="1748874" y="2762192"/>
            <a:ext cx="8555319" cy="1509715"/>
          </a:xfrm>
          <a:prstGeom prst="rect">
            <a:avLst/>
          </a:prstGeom>
          <a:solidFill>
            <a:schemeClr val="accent5">
              <a:lumMod val="50000"/>
            </a:schemeClr>
          </a:solidFill>
          <a:ln w="9525">
            <a:noFill/>
            <a:miter lim="800000"/>
            <a:headEnd/>
            <a:tailEnd/>
          </a:ln>
          <a:effectLst>
            <a:glow rad="228600">
              <a:schemeClr val="accent1">
                <a:satMod val="175000"/>
                <a:alpha val="40000"/>
              </a:schemeClr>
            </a:glow>
            <a:outerShdw blurRad="63500" sx="102000" sy="102000" algn="ctr" rotWithShape="0">
              <a:prstClr val="black">
                <a:alpha val="40000"/>
              </a:prstClr>
            </a:outerShdw>
          </a:effectLst>
        </p:spPr>
        <p:txBody>
          <a:bodyPr anchor="ctr"/>
          <a:lstStyle/>
          <a:p>
            <a:pPr marL="457200" indent="-457200" algn="ctr">
              <a:lnSpc>
                <a:spcPct val="90000"/>
              </a:lnSpc>
              <a:spcBef>
                <a:spcPct val="20000"/>
              </a:spcBef>
              <a:buFont typeface="Arial" panose="020B0604020202020204" pitchFamily="34" charset="0"/>
              <a:buChar char="•"/>
              <a:defRPr/>
            </a:pPr>
            <a:r>
              <a:rPr lang="es-ES_tradnl" sz="2400" dirty="0">
                <a:solidFill>
                  <a:schemeClr val="bg1"/>
                </a:solidFill>
                <a:latin typeface="Arial" pitchFamily="34" charset="0"/>
                <a:ea typeface="ＭＳ Ｐゴシック" pitchFamily="34" charset="-128"/>
                <a:cs typeface="Arial" pitchFamily="34" charset="0"/>
              </a:rPr>
              <a:t>Imposibilidad para comer por &gt; 7 días</a:t>
            </a:r>
          </a:p>
          <a:p>
            <a:pPr marL="457200" indent="-457200" algn="ctr">
              <a:lnSpc>
                <a:spcPct val="90000"/>
              </a:lnSpc>
              <a:spcBef>
                <a:spcPct val="20000"/>
              </a:spcBef>
              <a:buFont typeface="Arial" panose="020B0604020202020204" pitchFamily="34" charset="0"/>
              <a:buChar char="•"/>
              <a:defRPr/>
            </a:pPr>
            <a:r>
              <a:rPr lang="es-ES_tradnl" sz="2400" dirty="0">
                <a:solidFill>
                  <a:schemeClr val="bg1"/>
                </a:solidFill>
                <a:latin typeface="Arial" pitchFamily="34" charset="0"/>
                <a:ea typeface="ＭＳ Ｐゴシック" pitchFamily="34" charset="-128"/>
                <a:cs typeface="Arial" pitchFamily="34" charset="0"/>
              </a:rPr>
              <a:t>&lt;50% de ingesta recomendada durante &gt; 10 días</a:t>
            </a:r>
          </a:p>
        </p:txBody>
      </p:sp>
      <p:sp>
        <p:nvSpPr>
          <p:cNvPr id="5" name="Rectangle 2"/>
          <p:cNvSpPr txBox="1">
            <a:spLocks noRot="1" noChangeArrowheads="1"/>
          </p:cNvSpPr>
          <p:nvPr/>
        </p:nvSpPr>
        <p:spPr bwMode="auto">
          <a:xfrm>
            <a:off x="1336284" y="709666"/>
            <a:ext cx="9113798"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defRPr/>
            </a:pPr>
            <a:r>
              <a:rPr lang="es-ES_tradnl" altLang="bg-BG" sz="3200" b="1" dirty="0">
                <a:solidFill>
                  <a:srgbClr val="1F1A34"/>
                </a:solidFill>
                <a:latin typeface="Arial" panose="020B0604020202020204" pitchFamily="34" charset="0"/>
              </a:rPr>
              <a:t>¿Qué es una ingesta oral inadecuada?</a:t>
            </a:r>
          </a:p>
        </p:txBody>
      </p:sp>
      <p:sp>
        <p:nvSpPr>
          <p:cNvPr id="10" name="Rectangle 4"/>
          <p:cNvSpPr>
            <a:spLocks noChangeArrowheads="1"/>
          </p:cNvSpPr>
          <p:nvPr/>
        </p:nvSpPr>
        <p:spPr bwMode="auto">
          <a:xfrm>
            <a:off x="1539101" y="5793414"/>
            <a:ext cx="4726323" cy="400110"/>
          </a:xfrm>
          <a:prstGeom prst="rect">
            <a:avLst/>
          </a:prstGeom>
          <a:noFill/>
          <a:ln>
            <a:noFill/>
          </a:ln>
        </p:spPr>
        <p:txBody>
          <a:bodyPr wrap="square">
            <a:spAutoFit/>
          </a:bodyPr>
          <a:lstStyle/>
          <a:p>
            <a:r>
              <a:rPr lang="en-US" sz="1000" b="1" i="1" dirty="0">
                <a:solidFill>
                  <a:schemeClr val="bg2">
                    <a:lumMod val="50000"/>
                  </a:schemeClr>
                </a:solidFill>
                <a:latin typeface="Arial" panose="020B0604020202020204" pitchFamily="34" charset="0"/>
                <a:cs typeface="Arial" panose="020B0604020202020204" pitchFamily="34" charset="0"/>
              </a:rPr>
              <a:t>ESPEN guideline on clinical nutrition and hydration in geriatrics, 2017 </a:t>
            </a:r>
          </a:p>
          <a:p>
            <a:endParaRPr lang="en-US" sz="1000" b="1" i="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2936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p:nvPr/>
        </p:nvSpPr>
        <p:spPr>
          <a:xfrm>
            <a:off x="1607634" y="4563301"/>
            <a:ext cx="8976732" cy="1089529"/>
          </a:xfrm>
          <a:prstGeom prst="rect">
            <a:avLst/>
          </a:prstGeom>
          <a:gradFill flip="none" rotWithShape="1">
            <a:gsLst>
              <a:gs pos="0">
                <a:schemeClr val="accent5">
                  <a:lumMod val="40000"/>
                  <a:lumOff val="60000"/>
                </a:schemeClr>
              </a:gs>
              <a:gs pos="8000">
                <a:schemeClr val="accent5">
                  <a:lumMod val="95000"/>
                  <a:lumOff val="5000"/>
                </a:schemeClr>
              </a:gs>
              <a:gs pos="100000">
                <a:schemeClr val="accent5">
                  <a:lumMod val="60000"/>
                </a:schemeClr>
              </a:gs>
            </a:gsLst>
            <a:path path="circle">
              <a:fillToRect l="50000" t="130000" r="50000" b="-30000"/>
            </a:path>
            <a:tileRect/>
          </a:gradFill>
        </p:spPr>
        <p:style>
          <a:lnRef idx="0">
            <a:schemeClr val="accent5"/>
          </a:lnRef>
          <a:fillRef idx="3">
            <a:schemeClr val="accent5"/>
          </a:fillRef>
          <a:effectRef idx="3">
            <a:schemeClr val="accent5"/>
          </a:effectRef>
          <a:fontRef idx="minor">
            <a:schemeClr val="lt1"/>
          </a:fontRef>
        </p:style>
        <p:txBody>
          <a:bodyPr wrap="square">
            <a:spAutoFit/>
          </a:bodyPr>
          <a:lstStyle/>
          <a:p>
            <a:pPr marL="342900" indent="-342900" algn="ctr">
              <a:lnSpc>
                <a:spcPct val="90000"/>
              </a:lnSpc>
              <a:defRPr/>
            </a:pPr>
            <a:r>
              <a:rPr lang="en-GB" sz="2400" b="1" dirty="0">
                <a:solidFill>
                  <a:schemeClr val="bg1"/>
                </a:solidFill>
                <a:latin typeface="Arial" pitchFamily="34" charset="0"/>
                <a:ea typeface="ＭＳ Ｐゴシック" pitchFamily="34" charset="-128"/>
                <a:cs typeface="Arial" pitchFamily="34" charset="0"/>
                <a:sym typeface="Symbol" pitchFamily="18" charset="2"/>
              </a:rPr>
              <a:t>*</a:t>
            </a:r>
            <a:r>
              <a:rPr lang="sr-Cyrl-CS" sz="2400" b="1" dirty="0">
                <a:solidFill>
                  <a:schemeClr val="bg1"/>
                </a:solidFill>
                <a:latin typeface="Arial" pitchFamily="34" charset="0"/>
                <a:ea typeface="ＭＳ Ｐゴシック" pitchFamily="34" charset="-128"/>
                <a:cs typeface="Arial" pitchFamily="34" charset="0"/>
                <a:sym typeface="Symbol" pitchFamily="18" charset="2"/>
              </a:rPr>
              <a:t>  </a:t>
            </a:r>
            <a:r>
              <a:rPr lang="es-ES_tradnl" sz="2400" b="1" dirty="0">
                <a:solidFill>
                  <a:schemeClr val="bg1"/>
                </a:solidFill>
                <a:latin typeface="Arial" pitchFamily="34" charset="0"/>
                <a:ea typeface="ＭＳ Ｐゴシック" pitchFamily="34" charset="-128"/>
                <a:cs typeface="Arial" pitchFamily="34" charset="0"/>
                <a:sym typeface="Symbol" pitchFamily="18" charset="2"/>
              </a:rPr>
              <a:t>&lt; 22 kg/m² en pacientes geriátricos. </a:t>
            </a:r>
          </a:p>
          <a:p>
            <a:pPr marL="342900" indent="-342900" algn="ctr">
              <a:lnSpc>
                <a:spcPct val="90000"/>
              </a:lnSpc>
              <a:defRPr/>
            </a:pPr>
            <a:r>
              <a:rPr lang="es-ES_tradnl" sz="2400" b="1" dirty="0">
                <a:solidFill>
                  <a:schemeClr val="bg1"/>
                </a:solidFill>
                <a:latin typeface="Arial" pitchFamily="34" charset="0"/>
                <a:ea typeface="ＭＳ Ｐゴシック" pitchFamily="34" charset="-128"/>
                <a:cs typeface="Arial" pitchFamily="34" charset="0"/>
                <a:sym typeface="Symbol" pitchFamily="18" charset="2"/>
              </a:rPr>
              <a:t> </a:t>
            </a:r>
          </a:p>
          <a:p>
            <a:pPr marL="342900" indent="-342900" algn="ctr">
              <a:lnSpc>
                <a:spcPct val="90000"/>
              </a:lnSpc>
              <a:buFont typeface="Wingdings" pitchFamily="2" charset="2"/>
              <a:buNone/>
              <a:defRPr/>
            </a:pPr>
            <a:r>
              <a:rPr lang="es-ES_tradnl" sz="2400" b="1" dirty="0">
                <a:solidFill>
                  <a:schemeClr val="bg1"/>
                </a:solidFill>
                <a:latin typeface="Arial" pitchFamily="34" charset="0"/>
                <a:ea typeface="ＭＳ Ｐゴシック" pitchFamily="34" charset="-128"/>
                <a:cs typeface="Arial" pitchFamily="34" charset="0"/>
                <a:sym typeface="Symbol" pitchFamily="18" charset="2"/>
              </a:rPr>
              <a:t>** (Sin evidencia de falla hepática o renal).</a:t>
            </a:r>
          </a:p>
        </p:txBody>
      </p:sp>
      <p:sp>
        <p:nvSpPr>
          <p:cNvPr id="8" name="Rectangle 2"/>
          <p:cNvSpPr txBox="1">
            <a:spLocks noRot="1" noChangeArrowheads="1"/>
          </p:cNvSpPr>
          <p:nvPr/>
        </p:nvSpPr>
        <p:spPr bwMode="auto">
          <a:xfrm>
            <a:off x="1392510" y="437014"/>
            <a:ext cx="9191856"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defRPr/>
            </a:pPr>
            <a:r>
              <a:rPr lang="en-US" altLang="bg-BG" sz="3200" b="1" dirty="0">
                <a:solidFill>
                  <a:srgbClr val="1F1A34"/>
                </a:solidFill>
                <a:latin typeface="Arial" panose="020B0604020202020204" pitchFamily="34" charset="0"/>
              </a:rPr>
              <a:t>¿</a:t>
            </a:r>
            <a:r>
              <a:rPr lang="es-ES_tradnl" altLang="bg-BG" sz="3200" b="1" dirty="0">
                <a:solidFill>
                  <a:srgbClr val="1F1A34"/>
                </a:solidFill>
                <a:latin typeface="Arial" panose="020B0604020202020204" pitchFamily="34" charset="0"/>
              </a:rPr>
              <a:t>Qué es el riesgo nutricional severo?</a:t>
            </a:r>
          </a:p>
        </p:txBody>
      </p:sp>
      <p:sp>
        <p:nvSpPr>
          <p:cNvPr id="13" name="12 CuadroTexto"/>
          <p:cNvSpPr txBox="1"/>
          <p:nvPr/>
        </p:nvSpPr>
        <p:spPr>
          <a:xfrm>
            <a:off x="1066800" y="1374091"/>
            <a:ext cx="10058400" cy="3391698"/>
          </a:xfrm>
          <a:prstGeom prst="rect">
            <a:avLst/>
          </a:prstGeom>
          <a:noFill/>
        </p:spPr>
        <p:txBody>
          <a:bodyPr wrap="square" rtlCol="0">
            <a:spAutoFit/>
          </a:bodyPr>
          <a:lstStyle/>
          <a:p>
            <a:pPr marL="342900" indent="-342900">
              <a:lnSpc>
                <a:spcPct val="90000"/>
              </a:lnSpc>
              <a:spcBef>
                <a:spcPct val="20000"/>
              </a:spcBef>
              <a:buFont typeface="Wingdings" pitchFamily="2" charset="2"/>
              <a:buChar char="§"/>
              <a:defRPr/>
            </a:pPr>
            <a:endParaRPr lang="es-ES_tradnl" sz="2400" dirty="0">
              <a:solidFill>
                <a:srgbClr val="1F1A34"/>
              </a:solidFill>
              <a:latin typeface="Arial" pitchFamily="34" charset="0"/>
              <a:ea typeface="ＭＳ Ｐゴシック" pitchFamily="34" charset="-128"/>
              <a:cs typeface="Arial" pitchFamily="34" charset="0"/>
            </a:endParaRPr>
          </a:p>
          <a:p>
            <a:pPr marL="342900" indent="-342900">
              <a:lnSpc>
                <a:spcPct val="120000"/>
              </a:lnSpc>
              <a:buClr>
                <a:srgbClr val="3F3A4D"/>
              </a:buClr>
              <a:buSzPct val="118000"/>
              <a:buFont typeface="Arial" panose="020B0604020202020204" pitchFamily="34" charset="0"/>
              <a:buChar char="•"/>
              <a:defRPr/>
            </a:pPr>
            <a:r>
              <a:rPr lang="es-ES_tradnl" sz="2400" dirty="0">
                <a:solidFill>
                  <a:srgbClr val="1F1A34"/>
                </a:solidFill>
                <a:latin typeface="Arial" pitchFamily="34" charset="0"/>
                <a:ea typeface="ＭＳ Ｐゴシック" pitchFamily="34" charset="-128"/>
                <a:cs typeface="Arial" pitchFamily="34" charset="0"/>
              </a:rPr>
              <a:t>Valoración global subjetiva (SGA) Grado C o NRS 2002 </a:t>
            </a:r>
            <a:r>
              <a:rPr lang="es-ES_tradnl" sz="2400" dirty="0">
                <a:solidFill>
                  <a:srgbClr val="1F1A34"/>
                </a:solidFill>
                <a:latin typeface="Arial" pitchFamily="34" charset="0"/>
                <a:ea typeface="ＭＳ Ｐゴシック" pitchFamily="34" charset="-128"/>
                <a:cs typeface="Arial" pitchFamily="34" charset="0"/>
                <a:sym typeface="Symbol" pitchFamily="18" charset="2"/>
              </a:rPr>
              <a:t> 5               (o un score mayor en otras herramientas de tamizaje)</a:t>
            </a:r>
            <a:endParaRPr lang="es-ES_tradnl" sz="2400" dirty="0">
              <a:solidFill>
                <a:srgbClr val="1F1A34"/>
              </a:solidFill>
              <a:latin typeface="Arial" pitchFamily="34" charset="0"/>
              <a:ea typeface="ＭＳ Ｐゴシック" pitchFamily="34" charset="-128"/>
              <a:cs typeface="Arial" pitchFamily="34" charset="0"/>
            </a:endParaRPr>
          </a:p>
          <a:p>
            <a:pPr marL="342900" indent="-342900">
              <a:lnSpc>
                <a:spcPct val="120000"/>
              </a:lnSpc>
              <a:buClr>
                <a:srgbClr val="3F3A4D"/>
              </a:buClr>
              <a:buSzPct val="118000"/>
              <a:buFont typeface="Arial" panose="020B0604020202020204" pitchFamily="34" charset="0"/>
              <a:buChar char="•"/>
              <a:defRPr/>
            </a:pPr>
            <a:r>
              <a:rPr lang="es-ES_tradnl" sz="2400" dirty="0">
                <a:solidFill>
                  <a:srgbClr val="1F1A34"/>
                </a:solidFill>
                <a:latin typeface="Arial" pitchFamily="34" charset="0"/>
                <a:ea typeface="ＭＳ Ｐゴシック" pitchFamily="34" charset="-128"/>
                <a:cs typeface="Arial" pitchFamily="34" charset="0"/>
              </a:rPr>
              <a:t>IMC &lt; 18,5 kg/m² *</a:t>
            </a:r>
          </a:p>
          <a:p>
            <a:pPr marL="342900" indent="-342900">
              <a:lnSpc>
                <a:spcPct val="120000"/>
              </a:lnSpc>
              <a:buClr>
                <a:srgbClr val="3F3A4D"/>
              </a:buClr>
              <a:buSzPct val="118000"/>
              <a:buFont typeface="Arial" panose="020B0604020202020204" pitchFamily="34" charset="0"/>
              <a:buChar char="•"/>
              <a:defRPr/>
            </a:pPr>
            <a:r>
              <a:rPr lang="es-ES_tradnl" sz="2400" dirty="0">
                <a:solidFill>
                  <a:srgbClr val="1F1A34"/>
                </a:solidFill>
                <a:latin typeface="Arial" pitchFamily="34" charset="0"/>
                <a:ea typeface="ＭＳ Ｐゴシック" pitchFamily="34" charset="-128"/>
                <a:cs typeface="Arial" pitchFamily="34" charset="0"/>
              </a:rPr>
              <a:t>Pérdida de peso &gt; 5% en 3 meses o &gt; 10% en cualquier término de tiempo; 10-15% en 6 meses</a:t>
            </a:r>
          </a:p>
          <a:p>
            <a:pPr marL="342900" indent="-342900">
              <a:lnSpc>
                <a:spcPct val="120000"/>
              </a:lnSpc>
              <a:buClr>
                <a:srgbClr val="3F3A4D"/>
              </a:buClr>
              <a:buSzPct val="118000"/>
              <a:buFont typeface="Arial" panose="020B0604020202020204" pitchFamily="34" charset="0"/>
              <a:buChar char="•"/>
              <a:defRPr/>
            </a:pPr>
            <a:r>
              <a:rPr lang="es-ES_tradnl" sz="2400" dirty="0">
                <a:solidFill>
                  <a:srgbClr val="1F1A34"/>
                </a:solidFill>
                <a:latin typeface="Arial" pitchFamily="34" charset="0"/>
                <a:ea typeface="ＭＳ Ｐゴシック" pitchFamily="34" charset="-128"/>
                <a:cs typeface="Arial" pitchFamily="34" charset="0"/>
              </a:rPr>
              <a:t>Albúmina sérica preoperatoria &lt;30 g /L</a:t>
            </a:r>
          </a:p>
          <a:p>
            <a:endParaRPr lang="es-CO" sz="2000" dirty="0">
              <a:solidFill>
                <a:srgbClr val="1F1A34"/>
              </a:solidFill>
              <a:latin typeface="Arial" pitchFamily="34" charset="0"/>
              <a:cs typeface="Arial" pitchFamily="34" charset="0"/>
            </a:endParaRPr>
          </a:p>
        </p:txBody>
      </p:sp>
      <p:sp>
        <p:nvSpPr>
          <p:cNvPr id="12" name="Rectangle 4"/>
          <p:cNvSpPr>
            <a:spLocks noChangeArrowheads="1"/>
          </p:cNvSpPr>
          <p:nvPr/>
        </p:nvSpPr>
        <p:spPr bwMode="auto">
          <a:xfrm>
            <a:off x="1392510" y="6043913"/>
            <a:ext cx="4726323" cy="400110"/>
          </a:xfrm>
          <a:prstGeom prst="rect">
            <a:avLst/>
          </a:prstGeom>
          <a:noFill/>
          <a:ln>
            <a:noFill/>
          </a:ln>
        </p:spPr>
        <p:txBody>
          <a:bodyPr wrap="square">
            <a:spAutoFit/>
          </a:bodyPr>
          <a:lstStyle/>
          <a:p>
            <a:r>
              <a:rPr lang="en-US" sz="1000" b="1" i="1" dirty="0">
                <a:solidFill>
                  <a:schemeClr val="bg2">
                    <a:lumMod val="50000"/>
                  </a:schemeClr>
                </a:solidFill>
                <a:latin typeface="Arial" panose="020B0604020202020204" pitchFamily="34" charset="0"/>
                <a:cs typeface="Arial" panose="020B0604020202020204" pitchFamily="34" charset="0"/>
              </a:rPr>
              <a:t>ESPEN guideline on clinical nutrition and hydration in geriatrics, 2017 </a:t>
            </a:r>
          </a:p>
          <a:p>
            <a:endParaRPr lang="en-US" sz="1000" b="1" i="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0677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28108" y="202256"/>
            <a:ext cx="11135783" cy="1143000"/>
          </a:xfrm>
        </p:spPr>
        <p:txBody>
          <a:bodyPr>
            <a:normAutofit/>
          </a:bodyPr>
          <a:lstStyle/>
          <a:p>
            <a:pPr algn="ctr" eaLnBrk="1" hangingPunct="1"/>
            <a:r>
              <a:rPr lang="es-AR" sz="3200" b="1" dirty="0">
                <a:solidFill>
                  <a:srgbClr val="1F1A34"/>
                </a:solidFill>
                <a:latin typeface="Arial" charset="0"/>
                <a:cs typeface="Arial" charset="0"/>
              </a:rPr>
              <a:t>Nutrición enteral posoperatoria</a:t>
            </a:r>
            <a:endParaRPr lang="en-US" sz="3200" b="1" dirty="0">
              <a:solidFill>
                <a:srgbClr val="1F1A34"/>
              </a:solidFill>
              <a:latin typeface="Arial" charset="0"/>
              <a:cs typeface="Arial" charset="0"/>
            </a:endParaRPr>
          </a:p>
        </p:txBody>
      </p:sp>
      <p:sp>
        <p:nvSpPr>
          <p:cNvPr id="22531" name="Rectangle 3"/>
          <p:cNvSpPr>
            <a:spLocks noGrp="1" noChangeArrowheads="1"/>
          </p:cNvSpPr>
          <p:nvPr>
            <p:ph type="body" idx="1"/>
          </p:nvPr>
        </p:nvSpPr>
        <p:spPr>
          <a:xfrm>
            <a:off x="1512849" y="1844738"/>
            <a:ext cx="9166302" cy="1489898"/>
          </a:xfrm>
        </p:spPr>
        <p:txBody>
          <a:bodyPr>
            <a:noAutofit/>
          </a:bodyPr>
          <a:lstStyle/>
          <a:p>
            <a:pPr eaLnBrk="1" hangingPunct="1">
              <a:lnSpc>
                <a:spcPct val="150000"/>
              </a:lnSpc>
              <a:buFontTx/>
              <a:buNone/>
            </a:pPr>
            <a:r>
              <a:rPr lang="es-ES_tradnl" sz="2400" dirty="0">
                <a:latin typeface="Arial" charset="0"/>
                <a:cs typeface="Arial" charset="0"/>
              </a:rPr>
              <a:t>   </a:t>
            </a:r>
            <a:r>
              <a:rPr lang="es-ES_tradnl" sz="2400" dirty="0">
                <a:solidFill>
                  <a:srgbClr val="1F1A34"/>
                </a:solidFill>
                <a:latin typeface="Arial" charset="0"/>
                <a:cs typeface="Arial" charset="0"/>
              </a:rPr>
              <a:t>Iniciar NE cuando se prevé que la alimentación oral no será adecuada (menor al 50 %) por más de 7 días.</a:t>
            </a:r>
          </a:p>
          <a:p>
            <a:pPr eaLnBrk="1" hangingPunct="1">
              <a:lnSpc>
                <a:spcPct val="150000"/>
              </a:lnSpc>
              <a:buFontTx/>
              <a:buNone/>
            </a:pPr>
            <a:r>
              <a:rPr lang="es-ES_tradnl" sz="2400" dirty="0">
                <a:solidFill>
                  <a:srgbClr val="000000"/>
                </a:solidFill>
                <a:latin typeface="Arial" charset="0"/>
                <a:cs typeface="Arial" charset="0"/>
              </a:rPr>
              <a:t>		</a:t>
            </a:r>
          </a:p>
        </p:txBody>
      </p:sp>
      <p:sp>
        <p:nvSpPr>
          <p:cNvPr id="22532" name="Rectangle 4"/>
          <p:cNvSpPr>
            <a:spLocks noChangeArrowheads="1"/>
          </p:cNvSpPr>
          <p:nvPr/>
        </p:nvSpPr>
        <p:spPr bwMode="auto">
          <a:xfrm>
            <a:off x="1366254" y="5721938"/>
            <a:ext cx="4726323" cy="400110"/>
          </a:xfrm>
          <a:prstGeom prst="rect">
            <a:avLst/>
          </a:prstGeom>
          <a:noFill/>
          <a:ln>
            <a:noFill/>
          </a:ln>
        </p:spPr>
        <p:txBody>
          <a:bodyPr wrap="square">
            <a:spAutoFit/>
          </a:bodyPr>
          <a:lstStyle/>
          <a:p>
            <a:r>
              <a:rPr lang="en-US" sz="1000" b="1" i="1" dirty="0">
                <a:solidFill>
                  <a:schemeClr val="bg2">
                    <a:lumMod val="50000"/>
                  </a:schemeClr>
                </a:solidFill>
                <a:latin typeface="Arial" panose="020B0604020202020204" pitchFamily="34" charset="0"/>
                <a:cs typeface="Arial" panose="020B0604020202020204" pitchFamily="34" charset="0"/>
              </a:rPr>
              <a:t>ESPEN guideline on clinical nutrition and hydration in geriatrics, 2017 </a:t>
            </a:r>
          </a:p>
          <a:p>
            <a:endParaRPr lang="en-US" sz="1000" b="1" i="1" dirty="0">
              <a:solidFill>
                <a:schemeClr val="bg2">
                  <a:lumMod val="50000"/>
                </a:schemeClr>
              </a:solidFill>
              <a:latin typeface="Arial" panose="020B0604020202020204" pitchFamily="34" charset="0"/>
              <a:cs typeface="Arial" panose="020B0604020202020204" pitchFamily="34" charset="0"/>
            </a:endParaRPr>
          </a:p>
        </p:txBody>
      </p:sp>
      <p:sp>
        <p:nvSpPr>
          <p:cNvPr id="5" name="4 CuadroTexto"/>
          <p:cNvSpPr txBox="1"/>
          <p:nvPr/>
        </p:nvSpPr>
        <p:spPr>
          <a:xfrm>
            <a:off x="1506005" y="3528432"/>
            <a:ext cx="9173145" cy="830997"/>
          </a:xfrm>
          <a:prstGeom prst="rect">
            <a:avLst/>
          </a:prstGeom>
          <a:solidFill>
            <a:srgbClr val="002060"/>
          </a:solidFill>
          <a:ln>
            <a:solidFill>
              <a:schemeClr val="accent1">
                <a:lumMod val="60000"/>
                <a:lumOff val="40000"/>
              </a:schemeClr>
            </a:solidFill>
          </a:ln>
          <a:scene3d>
            <a:camera prst="orthographicFront"/>
            <a:lightRig rig="threePt" dir="t"/>
          </a:scene3d>
          <a:sp3d>
            <a:bevelT w="165100" prst="coolSlant"/>
          </a:sp3d>
        </p:spPr>
        <p:style>
          <a:lnRef idx="1">
            <a:schemeClr val="accent4"/>
          </a:lnRef>
          <a:fillRef idx="2">
            <a:schemeClr val="accent4"/>
          </a:fillRef>
          <a:effectRef idx="1">
            <a:schemeClr val="accent4"/>
          </a:effectRef>
          <a:fontRef idx="minor">
            <a:schemeClr val="dk1"/>
          </a:fontRef>
        </p:style>
        <p:txBody>
          <a:bodyPr wrap="squar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r>
              <a:rPr lang="es-ES_tradnl" b="1" dirty="0">
                <a:solidFill>
                  <a:schemeClr val="bg1"/>
                </a:solidFill>
                <a:cs typeface="Arial" charset="0"/>
              </a:rPr>
              <a:t>Cáncer de cabeza y cuello, cirugías GI, traumatismo grave, desnutrición y lesión cerebral </a:t>
            </a:r>
            <a:endParaRPr lang="es-CO" b="1" dirty="0">
              <a:solidFill>
                <a:schemeClr val="bg1"/>
              </a:solidFill>
              <a:cs typeface="Arial" charset="0"/>
            </a:endParaRPr>
          </a:p>
        </p:txBody>
      </p:sp>
    </p:spTree>
    <p:extLst>
      <p:ext uri="{BB962C8B-B14F-4D97-AF65-F5344CB8AC3E}">
        <p14:creationId xmlns:p14="http://schemas.microsoft.com/office/powerpoint/2010/main" val="4233380519"/>
      </p:ext>
    </p:extLst>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58420" y="-3636"/>
            <a:ext cx="10363200" cy="1143000"/>
          </a:xfrm>
        </p:spPr>
        <p:txBody>
          <a:bodyPr>
            <a:normAutofit/>
          </a:bodyPr>
          <a:lstStyle/>
          <a:p>
            <a:pPr algn="ctr" eaLnBrk="1" hangingPunct="1"/>
            <a:r>
              <a:rPr lang="es-AR" sz="3200" b="1" dirty="0">
                <a:solidFill>
                  <a:srgbClr val="1F1A34"/>
                </a:solidFill>
                <a:latin typeface="Arial" charset="0"/>
                <a:cs typeface="Arial" charset="0"/>
              </a:rPr>
              <a:t>Nutrición enteral en geriatría</a:t>
            </a:r>
            <a:endParaRPr lang="en-US" sz="3200" b="1" dirty="0">
              <a:solidFill>
                <a:srgbClr val="1F1A34"/>
              </a:solidFill>
              <a:latin typeface="Arial" charset="0"/>
              <a:cs typeface="Arial" charset="0"/>
            </a:endParaRPr>
          </a:p>
        </p:txBody>
      </p:sp>
      <p:sp>
        <p:nvSpPr>
          <p:cNvPr id="23555" name="Rectangle 3"/>
          <p:cNvSpPr>
            <a:spLocks noGrp="1" noChangeArrowheads="1"/>
          </p:cNvSpPr>
          <p:nvPr>
            <p:ph type="body" idx="1"/>
          </p:nvPr>
        </p:nvSpPr>
        <p:spPr>
          <a:xfrm>
            <a:off x="375835" y="1434826"/>
            <a:ext cx="11454216" cy="3888276"/>
          </a:xfrm>
        </p:spPr>
        <p:txBody>
          <a:bodyPr>
            <a:noAutofit/>
          </a:bodyPr>
          <a:lstStyle/>
          <a:p>
            <a:pPr marL="460375" indent="-315913">
              <a:lnSpc>
                <a:spcPts val="2875"/>
              </a:lnSpc>
              <a:spcBef>
                <a:spcPts val="3000"/>
              </a:spcBef>
              <a:buClr>
                <a:srgbClr val="3F3A4D"/>
              </a:buClr>
              <a:buSzPct val="124000"/>
            </a:pPr>
            <a:r>
              <a:rPr lang="es-AR" sz="2300" dirty="0">
                <a:solidFill>
                  <a:srgbClr val="1F1A34"/>
                </a:solidFill>
                <a:latin typeface="Arial" charset="0"/>
                <a:cs typeface="Arial" charset="0"/>
              </a:rPr>
              <a:t>El soporte nutricional artificial solo debe iniciarse cuando el uso de alimentos ordinarios falla o es inadecuado.</a:t>
            </a:r>
          </a:p>
          <a:p>
            <a:pPr marL="460375" indent="-315913" algn="just">
              <a:lnSpc>
                <a:spcPts val="2875"/>
              </a:lnSpc>
              <a:spcBef>
                <a:spcPts val="3000"/>
              </a:spcBef>
              <a:buClr>
                <a:srgbClr val="3F3A4D"/>
              </a:buClr>
              <a:buSzPct val="124000"/>
            </a:pPr>
            <a:r>
              <a:rPr lang="es-AR" sz="2300" dirty="0">
                <a:solidFill>
                  <a:srgbClr val="1F1A34"/>
                </a:solidFill>
                <a:latin typeface="Arial" charset="0"/>
                <a:cs typeface="Arial" charset="0"/>
              </a:rPr>
              <a:t>A las personas mayores con pronóstico razonable se les ofrecerá NTE si se espera que la ingesta oral sea imposible durante más de 3 días o que se encuentre por debajo de la mitad de los requerimientos de energía durante más de 1 semana.</a:t>
            </a:r>
          </a:p>
          <a:p>
            <a:pPr marL="460375" indent="-315913" algn="just">
              <a:lnSpc>
                <a:spcPts val="2875"/>
              </a:lnSpc>
              <a:spcBef>
                <a:spcPts val="3000"/>
              </a:spcBef>
              <a:buClr>
                <a:srgbClr val="3F3A4D"/>
              </a:buClr>
              <a:buSzPct val="124000"/>
            </a:pPr>
            <a:r>
              <a:rPr lang="es-AR" sz="2300" dirty="0">
                <a:solidFill>
                  <a:srgbClr val="1F1A34"/>
                </a:solidFill>
                <a:latin typeface="Arial" charset="0"/>
                <a:cs typeface="Arial" charset="0"/>
              </a:rPr>
              <a:t>Se espera que los pacientes mayores requieran NTE durante más de 4 semanas o que no quieran o toleren una sonda nasogástrica deben recibir una gastrostomía percutánea.</a:t>
            </a:r>
          </a:p>
          <a:p>
            <a:pPr marL="460375" indent="-315913" eaLnBrk="1" hangingPunct="1">
              <a:lnSpc>
                <a:spcPts val="2875"/>
              </a:lnSpc>
              <a:spcBef>
                <a:spcPts val="1800"/>
              </a:spcBef>
              <a:buSzPct val="86000"/>
              <a:buFontTx/>
              <a:buNone/>
            </a:pPr>
            <a:endParaRPr lang="es-AR" sz="2400" dirty="0">
              <a:solidFill>
                <a:srgbClr val="1F1A34"/>
              </a:solidFill>
              <a:latin typeface="Arial" charset="0"/>
              <a:cs typeface="Arial" charset="0"/>
            </a:endParaRPr>
          </a:p>
          <a:p>
            <a:pPr marL="460375" indent="-315913" eaLnBrk="1" hangingPunct="1">
              <a:lnSpc>
                <a:spcPts val="2875"/>
              </a:lnSpc>
              <a:spcBef>
                <a:spcPts val="1800"/>
              </a:spcBef>
              <a:buSzPct val="86000"/>
              <a:buFontTx/>
              <a:buNone/>
            </a:pPr>
            <a:r>
              <a:rPr lang="es-AR" sz="2400" dirty="0">
                <a:solidFill>
                  <a:srgbClr val="1F1A34"/>
                </a:solidFill>
                <a:latin typeface="Arial" charset="0"/>
                <a:cs typeface="Arial" charset="0"/>
              </a:rPr>
              <a:t> </a:t>
            </a:r>
            <a:endParaRPr lang="en-US" sz="2400" dirty="0">
              <a:solidFill>
                <a:srgbClr val="1F1A34"/>
              </a:solidFill>
              <a:latin typeface="Arial" charset="0"/>
              <a:cs typeface="Arial" charset="0"/>
            </a:endParaRPr>
          </a:p>
          <a:p>
            <a:pPr marL="460375" lvl="1" indent="-315913" eaLnBrk="1" hangingPunct="1">
              <a:lnSpc>
                <a:spcPts val="2875"/>
              </a:lnSpc>
              <a:spcBef>
                <a:spcPts val="1800"/>
              </a:spcBef>
              <a:buSzPct val="86000"/>
              <a:buFontTx/>
              <a:buChar char="•"/>
            </a:pPr>
            <a:endParaRPr lang="en-US" dirty="0">
              <a:solidFill>
                <a:srgbClr val="1F1A34"/>
              </a:solidFill>
              <a:latin typeface="Arial" charset="0"/>
              <a:ea typeface="Arial" charset="0"/>
              <a:cs typeface="Arial" charset="0"/>
            </a:endParaRPr>
          </a:p>
        </p:txBody>
      </p:sp>
      <p:sp>
        <p:nvSpPr>
          <p:cNvPr id="5" name="4 CuadroTexto"/>
          <p:cNvSpPr txBox="1"/>
          <p:nvPr/>
        </p:nvSpPr>
        <p:spPr>
          <a:xfrm>
            <a:off x="2719000" y="5315482"/>
            <a:ext cx="7299465" cy="523220"/>
          </a:xfrm>
          <a:prstGeom prst="rect">
            <a:avLst/>
          </a:prstGeom>
          <a:solidFill>
            <a:schemeClr val="accent5">
              <a:lumMod val="50000"/>
            </a:schemeClr>
          </a:solidFill>
          <a:effectLst>
            <a:glow rad="228600">
              <a:schemeClr val="accent5">
                <a:satMod val="175000"/>
                <a:alpha val="40000"/>
              </a:schemeClr>
            </a:glow>
            <a:outerShdw blurRad="57150" dist="19050" dir="5400000" algn="ctr" rotWithShape="0">
              <a:srgbClr val="000000">
                <a:alpha val="63000"/>
              </a:srgbClr>
            </a:outerShdw>
          </a:effectLst>
        </p:spPr>
        <p:style>
          <a:lnRef idx="0">
            <a:schemeClr val="accent5"/>
          </a:lnRef>
          <a:fillRef idx="3">
            <a:schemeClr val="accent5"/>
          </a:fillRef>
          <a:effectRef idx="3">
            <a:schemeClr val="accent5"/>
          </a:effectRef>
          <a:fontRef idx="minor">
            <a:schemeClr val="lt1"/>
          </a:fontRef>
        </p:style>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r>
              <a:rPr lang="es-CO" sz="2800" b="1" dirty="0">
                <a:solidFill>
                  <a:schemeClr val="bg1"/>
                </a:solidFill>
                <a:cs typeface="Arial" charset="0"/>
              </a:rPr>
              <a:t>Fractura de cadera, cirugía ortopédica</a:t>
            </a:r>
          </a:p>
        </p:txBody>
      </p:sp>
      <p:sp>
        <p:nvSpPr>
          <p:cNvPr id="2" name="CuadroTexto 1"/>
          <p:cNvSpPr txBox="1"/>
          <p:nvPr/>
        </p:nvSpPr>
        <p:spPr>
          <a:xfrm>
            <a:off x="662116" y="6153214"/>
            <a:ext cx="4456669" cy="400110"/>
          </a:xfrm>
          <a:prstGeom prst="rect">
            <a:avLst/>
          </a:prstGeom>
          <a:noFill/>
        </p:spPr>
        <p:txBody>
          <a:bodyPr wrap="none" rtlCol="0">
            <a:spAutoFit/>
          </a:bodyPr>
          <a:lstStyle/>
          <a:p>
            <a:r>
              <a:rPr lang="es-ES" sz="1000" b="1" i="1" dirty="0">
                <a:solidFill>
                  <a:schemeClr val="bg2">
                    <a:lumMod val="50000"/>
                  </a:schemeClr>
                </a:solidFill>
                <a:latin typeface="Arial" panose="020B0604020202020204" pitchFamily="34" charset="0"/>
                <a:cs typeface="Arial" panose="020B0604020202020204" pitchFamily="34" charset="0"/>
              </a:rPr>
              <a:t>ESPEN </a:t>
            </a:r>
            <a:r>
              <a:rPr lang="es-ES" sz="1000" b="1" i="1" dirty="0" err="1">
                <a:solidFill>
                  <a:schemeClr val="bg2">
                    <a:lumMod val="50000"/>
                  </a:schemeClr>
                </a:solidFill>
                <a:latin typeface="Arial" panose="020B0604020202020204" pitchFamily="34" charset="0"/>
                <a:cs typeface="Arial" panose="020B0604020202020204" pitchFamily="34" charset="0"/>
              </a:rPr>
              <a:t>guideline</a:t>
            </a:r>
            <a:r>
              <a:rPr lang="es-ES" sz="1000" b="1" i="1" dirty="0">
                <a:solidFill>
                  <a:schemeClr val="bg2">
                    <a:lumMod val="50000"/>
                  </a:schemeClr>
                </a:solidFill>
                <a:latin typeface="Arial" panose="020B0604020202020204" pitchFamily="34" charset="0"/>
                <a:cs typeface="Arial" panose="020B0604020202020204" pitchFamily="34" charset="0"/>
              </a:rPr>
              <a:t> </a:t>
            </a:r>
            <a:r>
              <a:rPr lang="es-ES" sz="1000" b="1" i="1" dirty="0" err="1">
                <a:solidFill>
                  <a:schemeClr val="bg2">
                    <a:lumMod val="50000"/>
                  </a:schemeClr>
                </a:solidFill>
                <a:latin typeface="Arial" panose="020B0604020202020204" pitchFamily="34" charset="0"/>
                <a:cs typeface="Arial" panose="020B0604020202020204" pitchFamily="34" charset="0"/>
              </a:rPr>
              <a:t>on</a:t>
            </a:r>
            <a:r>
              <a:rPr lang="es-ES" sz="1000" b="1" i="1" dirty="0">
                <a:solidFill>
                  <a:schemeClr val="bg2">
                    <a:lumMod val="50000"/>
                  </a:schemeClr>
                </a:solidFill>
                <a:latin typeface="Arial" panose="020B0604020202020204" pitchFamily="34" charset="0"/>
                <a:cs typeface="Arial" panose="020B0604020202020204" pitchFamily="34" charset="0"/>
              </a:rPr>
              <a:t> </a:t>
            </a:r>
            <a:r>
              <a:rPr lang="es-ES" sz="1000" b="1" i="1" dirty="0" err="1">
                <a:solidFill>
                  <a:schemeClr val="bg2">
                    <a:lumMod val="50000"/>
                  </a:schemeClr>
                </a:solidFill>
                <a:latin typeface="Arial" panose="020B0604020202020204" pitchFamily="34" charset="0"/>
                <a:cs typeface="Arial" panose="020B0604020202020204" pitchFamily="34" charset="0"/>
              </a:rPr>
              <a:t>clinical</a:t>
            </a:r>
            <a:r>
              <a:rPr lang="es-ES" sz="1000" b="1" i="1" dirty="0">
                <a:solidFill>
                  <a:schemeClr val="bg2">
                    <a:lumMod val="50000"/>
                  </a:schemeClr>
                </a:solidFill>
                <a:latin typeface="Arial" panose="020B0604020202020204" pitchFamily="34" charset="0"/>
                <a:cs typeface="Arial" panose="020B0604020202020204" pitchFamily="34" charset="0"/>
              </a:rPr>
              <a:t> </a:t>
            </a:r>
            <a:r>
              <a:rPr lang="es-ES" sz="1000" b="1" i="1" dirty="0" err="1">
                <a:solidFill>
                  <a:schemeClr val="bg2">
                    <a:lumMod val="50000"/>
                  </a:schemeClr>
                </a:solidFill>
                <a:latin typeface="Arial" panose="020B0604020202020204" pitchFamily="34" charset="0"/>
                <a:cs typeface="Arial" panose="020B0604020202020204" pitchFamily="34" charset="0"/>
              </a:rPr>
              <a:t>nutrition</a:t>
            </a:r>
            <a:r>
              <a:rPr lang="es-ES" sz="1000" b="1" i="1" dirty="0">
                <a:solidFill>
                  <a:schemeClr val="bg2">
                    <a:lumMod val="50000"/>
                  </a:schemeClr>
                </a:solidFill>
                <a:latin typeface="Arial" panose="020B0604020202020204" pitchFamily="34" charset="0"/>
                <a:cs typeface="Arial" panose="020B0604020202020204" pitchFamily="34" charset="0"/>
              </a:rPr>
              <a:t> and </a:t>
            </a:r>
            <a:r>
              <a:rPr lang="es-ES" sz="1000" b="1" i="1" dirty="0" err="1">
                <a:solidFill>
                  <a:schemeClr val="bg2">
                    <a:lumMod val="50000"/>
                  </a:schemeClr>
                </a:solidFill>
                <a:latin typeface="Arial" panose="020B0604020202020204" pitchFamily="34" charset="0"/>
                <a:cs typeface="Arial" panose="020B0604020202020204" pitchFamily="34" charset="0"/>
              </a:rPr>
              <a:t>hydration</a:t>
            </a:r>
            <a:r>
              <a:rPr lang="es-ES" sz="1000" b="1" i="1" dirty="0">
                <a:solidFill>
                  <a:schemeClr val="bg2">
                    <a:lumMod val="50000"/>
                  </a:schemeClr>
                </a:solidFill>
                <a:latin typeface="Arial" panose="020B0604020202020204" pitchFamily="34" charset="0"/>
                <a:cs typeface="Arial" panose="020B0604020202020204" pitchFamily="34" charset="0"/>
              </a:rPr>
              <a:t> in </a:t>
            </a:r>
            <a:r>
              <a:rPr lang="es-ES" sz="1000" b="1" i="1" dirty="0" err="1">
                <a:solidFill>
                  <a:schemeClr val="bg2">
                    <a:lumMod val="50000"/>
                  </a:schemeClr>
                </a:solidFill>
                <a:latin typeface="Arial" panose="020B0604020202020204" pitchFamily="34" charset="0"/>
                <a:cs typeface="Arial" panose="020B0604020202020204" pitchFamily="34" charset="0"/>
              </a:rPr>
              <a:t>geriatrics</a:t>
            </a:r>
            <a:r>
              <a:rPr lang="es-ES" sz="1000" b="1" i="1" dirty="0">
                <a:solidFill>
                  <a:schemeClr val="bg2">
                    <a:lumMod val="50000"/>
                  </a:schemeClr>
                </a:solidFill>
                <a:latin typeface="Arial" panose="020B0604020202020204" pitchFamily="34" charset="0"/>
                <a:cs typeface="Arial" panose="020B0604020202020204" pitchFamily="34" charset="0"/>
              </a:rPr>
              <a:t>, 2018 </a:t>
            </a:r>
          </a:p>
          <a:p>
            <a:endParaRPr lang="es-ES" sz="1000" b="1" i="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248139"/>
      </p:ext>
    </p:extLst>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14400" y="259734"/>
            <a:ext cx="10363200" cy="1143000"/>
          </a:xfrm>
        </p:spPr>
        <p:txBody>
          <a:bodyPr>
            <a:normAutofit/>
          </a:bodyPr>
          <a:lstStyle/>
          <a:p>
            <a:pPr algn="ctr" eaLnBrk="1" hangingPunct="1"/>
            <a:r>
              <a:rPr lang="es-AR" sz="3200" b="1" dirty="0">
                <a:solidFill>
                  <a:srgbClr val="1F1A34"/>
                </a:solidFill>
                <a:latin typeface="Arial" charset="0"/>
                <a:cs typeface="Arial" charset="0"/>
              </a:rPr>
              <a:t>Nutrición enteral en cáncer</a:t>
            </a:r>
            <a:endParaRPr lang="en-US" sz="3200" b="1" dirty="0">
              <a:solidFill>
                <a:srgbClr val="1F1A34"/>
              </a:solidFill>
              <a:latin typeface="Arial" charset="0"/>
              <a:cs typeface="Arial" charset="0"/>
            </a:endParaRPr>
          </a:p>
        </p:txBody>
      </p:sp>
      <p:sp>
        <p:nvSpPr>
          <p:cNvPr id="24579" name="Rectangle 3"/>
          <p:cNvSpPr>
            <a:spLocks noGrp="1" noChangeArrowheads="1"/>
          </p:cNvSpPr>
          <p:nvPr>
            <p:ph type="body" idx="1"/>
          </p:nvPr>
        </p:nvSpPr>
        <p:spPr>
          <a:xfrm>
            <a:off x="2434806" y="1844675"/>
            <a:ext cx="7322387" cy="3168650"/>
          </a:xfrm>
        </p:spPr>
        <p:txBody>
          <a:bodyPr>
            <a:normAutofit/>
          </a:bodyPr>
          <a:lstStyle/>
          <a:p>
            <a:pPr marL="492125" indent="-457200" eaLnBrk="1" hangingPunct="1">
              <a:lnSpc>
                <a:spcPts val="3363"/>
              </a:lnSpc>
              <a:spcBef>
                <a:spcPts val="1875"/>
              </a:spcBef>
              <a:buClr>
                <a:srgbClr val="3F3A4D"/>
              </a:buClr>
              <a:buSzPct val="120000"/>
            </a:pPr>
            <a:r>
              <a:rPr lang="es-ES_tradnl" sz="2400" dirty="0">
                <a:solidFill>
                  <a:srgbClr val="1F1A34"/>
                </a:solidFill>
                <a:latin typeface="Arial" charset="0"/>
                <a:cs typeface="Arial" charset="0"/>
              </a:rPr>
              <a:t>Desnutridos</a:t>
            </a:r>
          </a:p>
          <a:p>
            <a:pPr marL="492125" indent="-457200" eaLnBrk="1" hangingPunct="1">
              <a:lnSpc>
                <a:spcPts val="3363"/>
              </a:lnSpc>
              <a:spcBef>
                <a:spcPts val="1875"/>
              </a:spcBef>
              <a:buClr>
                <a:srgbClr val="3F3A4D"/>
              </a:buClr>
              <a:buSzPct val="120000"/>
            </a:pPr>
            <a:r>
              <a:rPr lang="es-ES_tradnl" sz="2400" dirty="0">
                <a:solidFill>
                  <a:srgbClr val="1F1A34"/>
                </a:solidFill>
                <a:latin typeface="Arial" charset="0"/>
                <a:cs typeface="Arial" charset="0"/>
              </a:rPr>
              <a:t>Si se prevé que estará imposibilitado para alimentarse por más de 7 días</a:t>
            </a:r>
          </a:p>
          <a:p>
            <a:pPr marL="492125" indent="-457200" eaLnBrk="1" hangingPunct="1">
              <a:lnSpc>
                <a:spcPts val="3363"/>
              </a:lnSpc>
              <a:spcBef>
                <a:spcPts val="1875"/>
              </a:spcBef>
              <a:buClr>
                <a:srgbClr val="3F3A4D"/>
              </a:buClr>
              <a:buSzPct val="120000"/>
            </a:pPr>
            <a:r>
              <a:rPr lang="es-ES_tradnl" sz="2400" dirty="0">
                <a:solidFill>
                  <a:srgbClr val="1F1A34"/>
                </a:solidFill>
                <a:latin typeface="Arial" charset="0"/>
                <a:cs typeface="Arial" charset="0"/>
              </a:rPr>
              <a:t>Si la ingesta es menor al 50 % de lo requerido</a:t>
            </a:r>
          </a:p>
          <a:p>
            <a:pPr marL="492125" indent="-457200" eaLnBrk="1" hangingPunct="1">
              <a:lnSpc>
                <a:spcPts val="3363"/>
              </a:lnSpc>
              <a:spcBef>
                <a:spcPts val="1875"/>
              </a:spcBef>
              <a:buClr>
                <a:srgbClr val="3F3A4D"/>
              </a:buClr>
              <a:buSzPct val="120000"/>
            </a:pPr>
            <a:r>
              <a:rPr lang="es-ES_tradnl" sz="2400" dirty="0">
                <a:solidFill>
                  <a:srgbClr val="1F1A34"/>
                </a:solidFill>
                <a:latin typeface="Arial" charset="0"/>
                <a:cs typeface="Arial" charset="0"/>
              </a:rPr>
              <a:t>No terminal</a:t>
            </a:r>
          </a:p>
        </p:txBody>
      </p:sp>
      <p:sp>
        <p:nvSpPr>
          <p:cNvPr id="2" name="CuadroTexto 1"/>
          <p:cNvSpPr txBox="1"/>
          <p:nvPr/>
        </p:nvSpPr>
        <p:spPr>
          <a:xfrm>
            <a:off x="2434806" y="5915531"/>
            <a:ext cx="3506088" cy="400110"/>
          </a:xfrm>
          <a:prstGeom prst="rect">
            <a:avLst/>
          </a:prstGeom>
          <a:noFill/>
        </p:spPr>
        <p:txBody>
          <a:bodyPr wrap="none" rtlCol="0">
            <a:spAutoFit/>
          </a:bodyPr>
          <a:lstStyle/>
          <a:p>
            <a:r>
              <a:rPr lang="es-ES" sz="1000" b="1" i="1" dirty="0">
                <a:solidFill>
                  <a:schemeClr val="bg2">
                    <a:lumMod val="50000"/>
                  </a:schemeClr>
                </a:solidFill>
                <a:latin typeface="Arial" panose="020B0604020202020204" pitchFamily="34" charset="0"/>
                <a:cs typeface="Arial" panose="020B0604020202020204" pitchFamily="34" charset="0"/>
              </a:rPr>
              <a:t>ESPEN </a:t>
            </a:r>
            <a:r>
              <a:rPr lang="es-ES" sz="1000" b="1" i="1" dirty="0" err="1">
                <a:solidFill>
                  <a:schemeClr val="bg2">
                    <a:lumMod val="50000"/>
                  </a:schemeClr>
                </a:solidFill>
                <a:latin typeface="Arial" panose="020B0604020202020204" pitchFamily="34" charset="0"/>
                <a:cs typeface="Arial" panose="020B0604020202020204" pitchFamily="34" charset="0"/>
              </a:rPr>
              <a:t>guidelines</a:t>
            </a:r>
            <a:r>
              <a:rPr lang="es-ES" sz="1000" b="1" i="1" dirty="0">
                <a:solidFill>
                  <a:schemeClr val="bg2">
                    <a:lumMod val="50000"/>
                  </a:schemeClr>
                </a:solidFill>
                <a:latin typeface="Arial" panose="020B0604020202020204" pitchFamily="34" charset="0"/>
                <a:cs typeface="Arial" panose="020B0604020202020204" pitchFamily="34" charset="0"/>
              </a:rPr>
              <a:t> </a:t>
            </a:r>
            <a:r>
              <a:rPr lang="es-ES" sz="1000" b="1" i="1" dirty="0" err="1">
                <a:solidFill>
                  <a:schemeClr val="bg2">
                    <a:lumMod val="50000"/>
                  </a:schemeClr>
                </a:solidFill>
                <a:latin typeface="Arial" panose="020B0604020202020204" pitchFamily="34" charset="0"/>
                <a:cs typeface="Arial" panose="020B0604020202020204" pitchFamily="34" charset="0"/>
              </a:rPr>
              <a:t>on</a:t>
            </a:r>
            <a:r>
              <a:rPr lang="es-ES" sz="1000" b="1" i="1" dirty="0">
                <a:solidFill>
                  <a:schemeClr val="bg2">
                    <a:lumMod val="50000"/>
                  </a:schemeClr>
                </a:solidFill>
                <a:latin typeface="Arial" panose="020B0604020202020204" pitchFamily="34" charset="0"/>
                <a:cs typeface="Arial" panose="020B0604020202020204" pitchFamily="34" charset="0"/>
              </a:rPr>
              <a:t> </a:t>
            </a:r>
            <a:r>
              <a:rPr lang="es-ES" sz="1000" b="1" i="1" dirty="0" err="1">
                <a:solidFill>
                  <a:schemeClr val="bg2">
                    <a:lumMod val="50000"/>
                  </a:schemeClr>
                </a:solidFill>
                <a:latin typeface="Arial" panose="020B0604020202020204" pitchFamily="34" charset="0"/>
                <a:cs typeface="Arial" panose="020B0604020202020204" pitchFamily="34" charset="0"/>
              </a:rPr>
              <a:t>nutrition</a:t>
            </a:r>
            <a:r>
              <a:rPr lang="es-ES" sz="1000" b="1" i="1" dirty="0">
                <a:solidFill>
                  <a:schemeClr val="bg2">
                    <a:lumMod val="50000"/>
                  </a:schemeClr>
                </a:solidFill>
                <a:latin typeface="Arial" panose="020B0604020202020204" pitchFamily="34" charset="0"/>
                <a:cs typeface="Arial" panose="020B0604020202020204" pitchFamily="34" charset="0"/>
              </a:rPr>
              <a:t> in </a:t>
            </a:r>
            <a:r>
              <a:rPr lang="es-ES" sz="1000" b="1" i="1" dirty="0" err="1">
                <a:solidFill>
                  <a:schemeClr val="bg2">
                    <a:lumMod val="50000"/>
                  </a:schemeClr>
                </a:solidFill>
                <a:latin typeface="Arial" panose="020B0604020202020204" pitchFamily="34" charset="0"/>
                <a:cs typeface="Arial" panose="020B0604020202020204" pitchFamily="34" charset="0"/>
              </a:rPr>
              <a:t>cancer</a:t>
            </a:r>
            <a:r>
              <a:rPr lang="es-ES" sz="1000" b="1" i="1" dirty="0">
                <a:solidFill>
                  <a:schemeClr val="bg2">
                    <a:lumMod val="50000"/>
                  </a:schemeClr>
                </a:solidFill>
                <a:latin typeface="Arial" panose="020B0604020202020204" pitchFamily="34" charset="0"/>
                <a:cs typeface="Arial" panose="020B0604020202020204" pitchFamily="34" charset="0"/>
              </a:rPr>
              <a:t> patients,2016 </a:t>
            </a:r>
          </a:p>
          <a:p>
            <a:endParaRPr lang="es-ES" sz="1000" b="1" i="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0600438"/>
      </p:ext>
    </p:ext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14400" y="229254"/>
            <a:ext cx="10363200" cy="1143000"/>
          </a:xfrm>
        </p:spPr>
        <p:txBody>
          <a:bodyPr>
            <a:normAutofit/>
          </a:bodyPr>
          <a:lstStyle/>
          <a:p>
            <a:pPr algn="ctr" eaLnBrk="1" hangingPunct="1"/>
            <a:r>
              <a:rPr lang="es-AR" sz="3200" b="1" dirty="0">
                <a:solidFill>
                  <a:srgbClr val="1F1A34"/>
                </a:solidFill>
                <a:latin typeface="Arial" charset="0"/>
                <a:cs typeface="Arial" charset="0"/>
              </a:rPr>
              <a:t>Nutrición enteral en cuidado crítico</a:t>
            </a:r>
            <a:endParaRPr lang="en-US" sz="3200" b="1" dirty="0">
              <a:solidFill>
                <a:srgbClr val="1F1A34"/>
              </a:solidFill>
              <a:latin typeface="Arial" charset="0"/>
              <a:cs typeface="Arial" charset="0"/>
            </a:endParaRPr>
          </a:p>
        </p:txBody>
      </p:sp>
      <p:sp>
        <p:nvSpPr>
          <p:cNvPr id="24579" name="Rectangle 3"/>
          <p:cNvSpPr>
            <a:spLocks noGrp="1" noChangeArrowheads="1"/>
          </p:cNvSpPr>
          <p:nvPr>
            <p:ph type="body" idx="1"/>
          </p:nvPr>
        </p:nvSpPr>
        <p:spPr>
          <a:xfrm>
            <a:off x="996950" y="2149114"/>
            <a:ext cx="10280650" cy="3168650"/>
          </a:xfrm>
        </p:spPr>
        <p:txBody>
          <a:bodyPr>
            <a:normAutofit/>
          </a:bodyPr>
          <a:lstStyle/>
          <a:p>
            <a:pPr marL="492125" indent="-457200">
              <a:lnSpc>
                <a:spcPts val="3363"/>
              </a:lnSpc>
              <a:spcBef>
                <a:spcPts val="1875"/>
              </a:spcBef>
              <a:buClr>
                <a:srgbClr val="3F3A4D"/>
              </a:buClr>
              <a:buSzPct val="123000"/>
            </a:pPr>
            <a:r>
              <a:rPr lang="es-ES_tradnl" sz="2400" dirty="0">
                <a:solidFill>
                  <a:srgbClr val="1F1A34"/>
                </a:solidFill>
                <a:latin typeface="Arial" charset="0"/>
                <a:cs typeface="Arial" charset="0"/>
              </a:rPr>
              <a:t>Si no es posible la ingesta oral, se debe iniciar NTE temprana (dentro de las 48 h) en pacientes adultos en estado crítico.</a:t>
            </a:r>
          </a:p>
          <a:p>
            <a:pPr marL="492125" indent="-457200">
              <a:lnSpc>
                <a:spcPts val="3363"/>
              </a:lnSpc>
              <a:spcBef>
                <a:spcPts val="1875"/>
              </a:spcBef>
              <a:buClr>
                <a:srgbClr val="3F3A4D"/>
              </a:buClr>
              <a:buSzPct val="123000"/>
            </a:pPr>
            <a:r>
              <a:rPr lang="es-ES_tradnl" sz="2400" dirty="0">
                <a:solidFill>
                  <a:srgbClr val="1F1A34"/>
                </a:solidFill>
                <a:latin typeface="Arial" charset="0"/>
                <a:cs typeface="Arial" charset="0"/>
              </a:rPr>
              <a:t>El acceso gástrico se debe utilizar como el método estándar para iniciar la NTE.</a:t>
            </a:r>
          </a:p>
          <a:p>
            <a:pPr marL="492125" indent="-457200">
              <a:lnSpc>
                <a:spcPts val="3363"/>
              </a:lnSpc>
              <a:spcBef>
                <a:spcPts val="1875"/>
              </a:spcBef>
              <a:buClr>
                <a:srgbClr val="3F3A4D"/>
              </a:buClr>
              <a:buSzPct val="123000"/>
            </a:pPr>
            <a:r>
              <a:rPr lang="es-ES_tradnl" sz="2400" dirty="0">
                <a:solidFill>
                  <a:srgbClr val="1F1A34"/>
                </a:solidFill>
                <a:latin typeface="Arial" charset="0"/>
                <a:cs typeface="Arial" charset="0"/>
              </a:rPr>
              <a:t>Se debe utilizar NTE continuo en lugar de bolos.</a:t>
            </a:r>
          </a:p>
          <a:p>
            <a:pPr marL="304800" indent="-269875">
              <a:lnSpc>
                <a:spcPts val="3363"/>
              </a:lnSpc>
              <a:spcBef>
                <a:spcPts val="1875"/>
              </a:spcBef>
              <a:buSzPct val="85000"/>
              <a:buBlip>
                <a:blip r:embed="rId3"/>
              </a:buBlip>
            </a:pPr>
            <a:endParaRPr lang="es-ES_tradnl" sz="2400" dirty="0">
              <a:solidFill>
                <a:srgbClr val="1F1A34"/>
              </a:solidFill>
              <a:latin typeface="Arial" charset="0"/>
              <a:cs typeface="Arial" charset="0"/>
            </a:endParaRPr>
          </a:p>
        </p:txBody>
      </p:sp>
      <p:sp>
        <p:nvSpPr>
          <p:cNvPr id="2" name="CuadroTexto 1"/>
          <p:cNvSpPr txBox="1"/>
          <p:nvPr/>
        </p:nvSpPr>
        <p:spPr>
          <a:xfrm>
            <a:off x="1200741" y="6094625"/>
            <a:ext cx="4384534" cy="400110"/>
          </a:xfrm>
          <a:prstGeom prst="rect">
            <a:avLst/>
          </a:prstGeom>
          <a:noFill/>
        </p:spPr>
        <p:txBody>
          <a:bodyPr wrap="none" rtlCol="0">
            <a:spAutoFit/>
          </a:bodyPr>
          <a:lstStyle/>
          <a:p>
            <a:r>
              <a:rPr lang="es-ES" sz="1000" b="1" i="1" dirty="0">
                <a:solidFill>
                  <a:schemeClr val="bg2">
                    <a:lumMod val="50000"/>
                  </a:schemeClr>
                </a:solidFill>
                <a:latin typeface="Arial" panose="020B0604020202020204" pitchFamily="34" charset="0"/>
                <a:cs typeface="Arial" panose="020B0604020202020204" pitchFamily="34" charset="0"/>
              </a:rPr>
              <a:t>ESPEN </a:t>
            </a:r>
            <a:r>
              <a:rPr lang="es-ES" sz="1000" b="1" i="1" dirty="0" err="1">
                <a:solidFill>
                  <a:schemeClr val="bg2">
                    <a:lumMod val="50000"/>
                  </a:schemeClr>
                </a:solidFill>
                <a:latin typeface="Arial" panose="020B0604020202020204" pitchFamily="34" charset="0"/>
                <a:cs typeface="Arial" panose="020B0604020202020204" pitchFamily="34" charset="0"/>
              </a:rPr>
              <a:t>guideline</a:t>
            </a:r>
            <a:r>
              <a:rPr lang="es-ES" sz="1000" b="1" i="1" dirty="0">
                <a:solidFill>
                  <a:schemeClr val="bg2">
                    <a:lumMod val="50000"/>
                  </a:schemeClr>
                </a:solidFill>
                <a:latin typeface="Arial" panose="020B0604020202020204" pitchFamily="34" charset="0"/>
                <a:cs typeface="Arial" panose="020B0604020202020204" pitchFamily="34" charset="0"/>
              </a:rPr>
              <a:t> </a:t>
            </a:r>
            <a:r>
              <a:rPr lang="es-ES" sz="1000" b="1" i="1" dirty="0" err="1">
                <a:solidFill>
                  <a:schemeClr val="bg2">
                    <a:lumMod val="50000"/>
                  </a:schemeClr>
                </a:solidFill>
                <a:latin typeface="Arial" panose="020B0604020202020204" pitchFamily="34" charset="0"/>
                <a:cs typeface="Arial" panose="020B0604020202020204" pitchFamily="34" charset="0"/>
              </a:rPr>
              <a:t>on</a:t>
            </a:r>
            <a:r>
              <a:rPr lang="es-ES" sz="1000" b="1" i="1" dirty="0">
                <a:solidFill>
                  <a:schemeClr val="bg2">
                    <a:lumMod val="50000"/>
                  </a:schemeClr>
                </a:solidFill>
                <a:latin typeface="Arial" panose="020B0604020202020204" pitchFamily="34" charset="0"/>
                <a:cs typeface="Arial" panose="020B0604020202020204" pitchFamily="34" charset="0"/>
              </a:rPr>
              <a:t> </a:t>
            </a:r>
            <a:r>
              <a:rPr lang="es-ES" sz="1000" b="1" i="1" dirty="0" err="1">
                <a:solidFill>
                  <a:schemeClr val="bg2">
                    <a:lumMod val="50000"/>
                  </a:schemeClr>
                </a:solidFill>
                <a:latin typeface="Arial" panose="020B0604020202020204" pitchFamily="34" charset="0"/>
                <a:cs typeface="Arial" panose="020B0604020202020204" pitchFamily="34" charset="0"/>
              </a:rPr>
              <a:t>clinical</a:t>
            </a:r>
            <a:r>
              <a:rPr lang="es-ES" sz="1000" b="1" i="1" dirty="0">
                <a:solidFill>
                  <a:schemeClr val="bg2">
                    <a:lumMod val="50000"/>
                  </a:schemeClr>
                </a:solidFill>
                <a:latin typeface="Arial" panose="020B0604020202020204" pitchFamily="34" charset="0"/>
                <a:cs typeface="Arial" panose="020B0604020202020204" pitchFamily="34" charset="0"/>
              </a:rPr>
              <a:t> </a:t>
            </a:r>
            <a:r>
              <a:rPr lang="es-ES" sz="1000" b="1" i="1" dirty="0" err="1">
                <a:solidFill>
                  <a:schemeClr val="bg2">
                    <a:lumMod val="50000"/>
                  </a:schemeClr>
                </a:solidFill>
                <a:latin typeface="Arial" panose="020B0604020202020204" pitchFamily="34" charset="0"/>
                <a:cs typeface="Arial" panose="020B0604020202020204" pitchFamily="34" charset="0"/>
              </a:rPr>
              <a:t>nutrition</a:t>
            </a:r>
            <a:r>
              <a:rPr lang="es-ES" sz="1000" b="1" i="1" dirty="0">
                <a:solidFill>
                  <a:schemeClr val="bg2">
                    <a:lumMod val="50000"/>
                  </a:schemeClr>
                </a:solidFill>
                <a:latin typeface="Arial" panose="020B0604020202020204" pitchFamily="34" charset="0"/>
                <a:cs typeface="Arial" panose="020B0604020202020204" pitchFamily="34" charset="0"/>
              </a:rPr>
              <a:t> in </a:t>
            </a:r>
            <a:r>
              <a:rPr lang="es-ES" sz="1000" b="1" i="1" dirty="0" err="1">
                <a:solidFill>
                  <a:schemeClr val="bg2">
                    <a:lumMod val="50000"/>
                  </a:schemeClr>
                </a:solidFill>
                <a:latin typeface="Arial" panose="020B0604020202020204" pitchFamily="34" charset="0"/>
                <a:cs typeface="Arial" panose="020B0604020202020204" pitchFamily="34" charset="0"/>
              </a:rPr>
              <a:t>the</a:t>
            </a:r>
            <a:r>
              <a:rPr lang="es-ES" sz="1000" b="1" i="1" dirty="0">
                <a:solidFill>
                  <a:schemeClr val="bg2">
                    <a:lumMod val="50000"/>
                  </a:schemeClr>
                </a:solidFill>
                <a:latin typeface="Arial" panose="020B0604020202020204" pitchFamily="34" charset="0"/>
                <a:cs typeface="Arial" panose="020B0604020202020204" pitchFamily="34" charset="0"/>
              </a:rPr>
              <a:t> </a:t>
            </a:r>
            <a:r>
              <a:rPr lang="es-ES" sz="1000" b="1" i="1" dirty="0" err="1">
                <a:solidFill>
                  <a:schemeClr val="bg2">
                    <a:lumMod val="50000"/>
                  </a:schemeClr>
                </a:solidFill>
                <a:latin typeface="Arial" panose="020B0604020202020204" pitchFamily="34" charset="0"/>
                <a:cs typeface="Arial" panose="020B0604020202020204" pitchFamily="34" charset="0"/>
              </a:rPr>
              <a:t>intensive</a:t>
            </a:r>
            <a:r>
              <a:rPr lang="es-ES" sz="1000" b="1" i="1" dirty="0">
                <a:solidFill>
                  <a:schemeClr val="bg2">
                    <a:lumMod val="50000"/>
                  </a:schemeClr>
                </a:solidFill>
                <a:latin typeface="Arial" panose="020B0604020202020204" pitchFamily="34" charset="0"/>
                <a:cs typeface="Arial" panose="020B0604020202020204" pitchFamily="34" charset="0"/>
              </a:rPr>
              <a:t> </a:t>
            </a:r>
            <a:r>
              <a:rPr lang="es-ES" sz="1000" b="1" i="1" dirty="0" err="1">
                <a:solidFill>
                  <a:schemeClr val="bg2">
                    <a:lumMod val="50000"/>
                  </a:schemeClr>
                </a:solidFill>
                <a:latin typeface="Arial" panose="020B0604020202020204" pitchFamily="34" charset="0"/>
                <a:cs typeface="Arial" panose="020B0604020202020204" pitchFamily="34" charset="0"/>
              </a:rPr>
              <a:t>care</a:t>
            </a:r>
            <a:r>
              <a:rPr lang="es-ES" sz="1000" b="1" i="1" dirty="0">
                <a:solidFill>
                  <a:schemeClr val="bg2">
                    <a:lumMod val="50000"/>
                  </a:schemeClr>
                </a:solidFill>
                <a:latin typeface="Arial" panose="020B0604020202020204" pitchFamily="34" charset="0"/>
                <a:cs typeface="Arial" panose="020B0604020202020204" pitchFamily="34" charset="0"/>
              </a:rPr>
              <a:t> </a:t>
            </a:r>
            <a:r>
              <a:rPr lang="es-ES" sz="1000" b="1" i="1" dirty="0" err="1">
                <a:solidFill>
                  <a:schemeClr val="bg2">
                    <a:lumMod val="50000"/>
                  </a:schemeClr>
                </a:solidFill>
                <a:latin typeface="Arial" panose="020B0604020202020204" pitchFamily="34" charset="0"/>
                <a:cs typeface="Arial" panose="020B0604020202020204" pitchFamily="34" charset="0"/>
              </a:rPr>
              <a:t>unit</a:t>
            </a:r>
            <a:r>
              <a:rPr lang="es-ES" sz="1000" b="1" i="1" dirty="0">
                <a:solidFill>
                  <a:schemeClr val="bg2">
                    <a:lumMod val="50000"/>
                  </a:schemeClr>
                </a:solidFill>
                <a:latin typeface="Arial" panose="020B0604020202020204" pitchFamily="34" charset="0"/>
                <a:cs typeface="Arial" panose="020B0604020202020204" pitchFamily="34" charset="0"/>
              </a:rPr>
              <a:t> , 2018 </a:t>
            </a:r>
          </a:p>
          <a:p>
            <a:endParaRPr lang="es-ES" sz="1000" b="1" i="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7305692"/>
      </p:ext>
    </p:extLst>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06992" y="137160"/>
            <a:ext cx="10363200" cy="1143000"/>
          </a:xfrm>
        </p:spPr>
        <p:txBody>
          <a:bodyPr>
            <a:normAutofit/>
          </a:bodyPr>
          <a:lstStyle/>
          <a:p>
            <a:pPr algn="ctr" eaLnBrk="1" hangingPunct="1"/>
            <a:r>
              <a:rPr lang="es-AR" sz="3200" b="1" dirty="0">
                <a:solidFill>
                  <a:srgbClr val="1F1A34"/>
                </a:solidFill>
                <a:latin typeface="Arial" charset="0"/>
                <a:cs typeface="Arial" charset="0"/>
              </a:rPr>
              <a:t>Nutrición enteral en paciente neurológico</a:t>
            </a:r>
            <a:endParaRPr lang="en-US" sz="3200" b="1" dirty="0">
              <a:solidFill>
                <a:srgbClr val="1F1A34"/>
              </a:solidFill>
              <a:latin typeface="Arial" charset="0"/>
              <a:cs typeface="Arial" charset="0"/>
            </a:endParaRPr>
          </a:p>
        </p:txBody>
      </p:sp>
      <p:sp>
        <p:nvSpPr>
          <p:cNvPr id="24579" name="Rectangle 3"/>
          <p:cNvSpPr>
            <a:spLocks noGrp="1" noChangeArrowheads="1"/>
          </p:cNvSpPr>
          <p:nvPr>
            <p:ph type="body" idx="1"/>
          </p:nvPr>
        </p:nvSpPr>
        <p:spPr>
          <a:xfrm>
            <a:off x="400050" y="1348542"/>
            <a:ext cx="11410950" cy="4709358"/>
          </a:xfrm>
        </p:spPr>
        <p:txBody>
          <a:bodyPr>
            <a:noAutofit/>
          </a:bodyPr>
          <a:lstStyle/>
          <a:p>
            <a:pPr marL="315913" indent="-280988" algn="just">
              <a:lnSpc>
                <a:spcPct val="100000"/>
              </a:lnSpc>
              <a:spcBef>
                <a:spcPts val="0"/>
              </a:spcBef>
              <a:buClr>
                <a:srgbClr val="3F3A4D"/>
              </a:buClr>
              <a:buSzPct val="121000"/>
            </a:pPr>
            <a:r>
              <a:rPr lang="es-ES_tradnl" sz="2300" dirty="0">
                <a:solidFill>
                  <a:srgbClr val="1F1A34"/>
                </a:solidFill>
                <a:latin typeface="Arial" charset="0"/>
                <a:cs typeface="Arial" charset="0"/>
              </a:rPr>
              <a:t>Considerar la NTE en todos los pacientes en los que las necesidades nutricionales no pueden satisfacerse con la alimentación oral y en los que se estima que la desnutrición o deshidratación podría ser responsable de una reducción de la supervivencia.</a:t>
            </a:r>
          </a:p>
          <a:p>
            <a:pPr marL="315913" indent="-280988" algn="just">
              <a:lnSpc>
                <a:spcPct val="100000"/>
              </a:lnSpc>
              <a:spcBef>
                <a:spcPts val="0"/>
              </a:spcBef>
              <a:buClr>
                <a:srgbClr val="3F3A4D"/>
              </a:buClr>
              <a:buSzPct val="121000"/>
              <a:buNone/>
            </a:pPr>
            <a:endParaRPr lang="es-ES_tradnl" sz="2300" dirty="0">
              <a:solidFill>
                <a:srgbClr val="1F1A34"/>
              </a:solidFill>
              <a:latin typeface="Arial" charset="0"/>
              <a:cs typeface="Arial" charset="0"/>
            </a:endParaRPr>
          </a:p>
          <a:p>
            <a:pPr marL="315913" indent="-280988" algn="just">
              <a:lnSpc>
                <a:spcPct val="100000"/>
              </a:lnSpc>
              <a:spcBef>
                <a:spcPts val="0"/>
              </a:spcBef>
              <a:buClr>
                <a:srgbClr val="3F3A4D"/>
              </a:buClr>
              <a:buSzPct val="121000"/>
            </a:pPr>
            <a:r>
              <a:rPr lang="es-ES_tradnl" sz="2300" dirty="0">
                <a:solidFill>
                  <a:srgbClr val="1F1A34"/>
                </a:solidFill>
                <a:latin typeface="Arial" charset="0"/>
                <a:cs typeface="Arial" charset="0"/>
              </a:rPr>
              <a:t>Se debe iniciar tempranamente en pacientes con disfagia confirmada.</a:t>
            </a:r>
          </a:p>
          <a:p>
            <a:pPr marL="315913" indent="-280988" algn="just">
              <a:lnSpc>
                <a:spcPct val="100000"/>
              </a:lnSpc>
              <a:spcBef>
                <a:spcPts val="0"/>
              </a:spcBef>
              <a:buClr>
                <a:srgbClr val="3F3A4D"/>
              </a:buClr>
              <a:buSzPct val="121000"/>
              <a:buNone/>
            </a:pPr>
            <a:endParaRPr lang="es-ES_tradnl" sz="2300" dirty="0">
              <a:solidFill>
                <a:srgbClr val="1F1A34"/>
              </a:solidFill>
              <a:latin typeface="Arial" charset="0"/>
              <a:cs typeface="Arial" charset="0"/>
            </a:endParaRPr>
          </a:p>
          <a:p>
            <a:pPr marL="315913" indent="-280988" algn="just">
              <a:lnSpc>
                <a:spcPct val="100000"/>
              </a:lnSpc>
              <a:spcBef>
                <a:spcPts val="0"/>
              </a:spcBef>
              <a:buClr>
                <a:srgbClr val="3F3A4D"/>
              </a:buClr>
              <a:buSzPct val="121000"/>
            </a:pPr>
            <a:r>
              <a:rPr lang="es-ES_tradnl" sz="2300" dirty="0">
                <a:solidFill>
                  <a:srgbClr val="1F1A34"/>
                </a:solidFill>
                <a:latin typeface="Arial" charset="0"/>
                <a:cs typeface="Arial" charset="0"/>
              </a:rPr>
              <a:t>Los pacientes con disfagia grave prolongada después del accidente cerebrovascular que probablemente duren más de 7 días deben recibir alimentación enteral precoz (no más de 72 h).</a:t>
            </a:r>
          </a:p>
          <a:p>
            <a:pPr marL="315913" indent="-280988" algn="just">
              <a:lnSpc>
                <a:spcPts val="3300"/>
              </a:lnSpc>
              <a:spcBef>
                <a:spcPts val="0"/>
              </a:spcBef>
              <a:buClr>
                <a:srgbClr val="3F3A4D"/>
              </a:buClr>
              <a:buSzPct val="121000"/>
            </a:pPr>
            <a:endParaRPr lang="es-ES_tradnl" sz="2300" dirty="0">
              <a:solidFill>
                <a:srgbClr val="1F1A34"/>
              </a:solidFill>
              <a:latin typeface="Arial" charset="0"/>
              <a:cs typeface="Arial" charset="0"/>
            </a:endParaRPr>
          </a:p>
          <a:p>
            <a:pPr marL="315913" indent="-280988" algn="just">
              <a:lnSpc>
                <a:spcPct val="100000"/>
              </a:lnSpc>
              <a:spcBef>
                <a:spcPts val="0"/>
              </a:spcBef>
              <a:buClr>
                <a:srgbClr val="3F3A4D"/>
              </a:buClr>
              <a:buSzPct val="121000"/>
            </a:pPr>
            <a:r>
              <a:rPr lang="es-ES_tradnl" sz="2300" dirty="0">
                <a:solidFill>
                  <a:srgbClr val="1F1A34"/>
                </a:solidFill>
                <a:latin typeface="Arial" charset="0"/>
                <a:cs typeface="Arial" charset="0"/>
              </a:rPr>
              <a:t>Realizar gastrostomía antes de que ocurra una pérdida severa de peso y antes de que la función respiratoria se vea seriamente afectada.</a:t>
            </a:r>
          </a:p>
        </p:txBody>
      </p:sp>
      <p:sp>
        <p:nvSpPr>
          <p:cNvPr id="2" name="CuadroTexto 1"/>
          <p:cNvSpPr txBox="1"/>
          <p:nvPr/>
        </p:nvSpPr>
        <p:spPr>
          <a:xfrm>
            <a:off x="502681" y="6202482"/>
            <a:ext cx="3870476" cy="400110"/>
          </a:xfrm>
          <a:prstGeom prst="rect">
            <a:avLst/>
          </a:prstGeom>
          <a:noFill/>
        </p:spPr>
        <p:txBody>
          <a:bodyPr wrap="square" rtlCol="0">
            <a:spAutoFit/>
          </a:bodyPr>
          <a:lstStyle/>
          <a:p>
            <a:r>
              <a:rPr lang="es-ES" sz="1000" b="1" i="1" dirty="0">
                <a:solidFill>
                  <a:schemeClr val="bg2">
                    <a:lumMod val="50000"/>
                  </a:schemeClr>
                </a:solidFill>
                <a:latin typeface="Arial" panose="020B0604020202020204" pitchFamily="34" charset="0"/>
                <a:cs typeface="Arial" panose="020B0604020202020204" pitchFamily="34" charset="0"/>
              </a:rPr>
              <a:t>ESPEN </a:t>
            </a:r>
            <a:r>
              <a:rPr lang="es-ES" sz="1000" b="1" i="1" dirty="0" err="1">
                <a:solidFill>
                  <a:schemeClr val="bg2">
                    <a:lumMod val="50000"/>
                  </a:schemeClr>
                </a:solidFill>
                <a:latin typeface="Arial" panose="020B0604020202020204" pitchFamily="34" charset="0"/>
                <a:cs typeface="Arial" panose="020B0604020202020204" pitchFamily="34" charset="0"/>
              </a:rPr>
              <a:t>guideline</a:t>
            </a:r>
            <a:r>
              <a:rPr lang="es-ES" sz="1000" b="1" i="1" dirty="0">
                <a:solidFill>
                  <a:schemeClr val="bg2">
                    <a:lumMod val="50000"/>
                  </a:schemeClr>
                </a:solidFill>
                <a:latin typeface="Arial" panose="020B0604020202020204" pitchFamily="34" charset="0"/>
                <a:cs typeface="Arial" panose="020B0604020202020204" pitchFamily="34" charset="0"/>
              </a:rPr>
              <a:t> </a:t>
            </a:r>
            <a:r>
              <a:rPr lang="es-ES" sz="1000" b="1" i="1" dirty="0" err="1">
                <a:solidFill>
                  <a:schemeClr val="bg2">
                    <a:lumMod val="50000"/>
                  </a:schemeClr>
                </a:solidFill>
                <a:latin typeface="Arial" panose="020B0604020202020204" pitchFamily="34" charset="0"/>
                <a:cs typeface="Arial" panose="020B0604020202020204" pitchFamily="34" charset="0"/>
              </a:rPr>
              <a:t>clinical</a:t>
            </a:r>
            <a:r>
              <a:rPr lang="es-ES" sz="1000" b="1" i="1" dirty="0">
                <a:solidFill>
                  <a:schemeClr val="bg2">
                    <a:lumMod val="50000"/>
                  </a:schemeClr>
                </a:solidFill>
                <a:latin typeface="Arial" panose="020B0604020202020204" pitchFamily="34" charset="0"/>
                <a:cs typeface="Arial" panose="020B0604020202020204" pitchFamily="34" charset="0"/>
              </a:rPr>
              <a:t> </a:t>
            </a:r>
            <a:r>
              <a:rPr lang="es-ES" sz="1000" b="1" i="1" dirty="0" err="1">
                <a:solidFill>
                  <a:schemeClr val="bg2">
                    <a:lumMod val="50000"/>
                  </a:schemeClr>
                </a:solidFill>
                <a:latin typeface="Arial" panose="020B0604020202020204" pitchFamily="34" charset="0"/>
                <a:cs typeface="Arial" panose="020B0604020202020204" pitchFamily="34" charset="0"/>
              </a:rPr>
              <a:t>nutrition</a:t>
            </a:r>
            <a:r>
              <a:rPr lang="es-ES" sz="1000" b="1" i="1" dirty="0">
                <a:solidFill>
                  <a:schemeClr val="bg2">
                    <a:lumMod val="50000"/>
                  </a:schemeClr>
                </a:solidFill>
                <a:latin typeface="Arial" panose="020B0604020202020204" pitchFamily="34" charset="0"/>
                <a:cs typeface="Arial" panose="020B0604020202020204" pitchFamily="34" charset="0"/>
              </a:rPr>
              <a:t> in </a:t>
            </a:r>
            <a:r>
              <a:rPr lang="es-ES" sz="1000" b="1" i="1" dirty="0" err="1">
                <a:solidFill>
                  <a:schemeClr val="bg2">
                    <a:lumMod val="50000"/>
                  </a:schemeClr>
                </a:solidFill>
                <a:latin typeface="Arial" panose="020B0604020202020204" pitchFamily="34" charset="0"/>
                <a:cs typeface="Arial" panose="020B0604020202020204" pitchFamily="34" charset="0"/>
              </a:rPr>
              <a:t>neurology</a:t>
            </a:r>
            <a:r>
              <a:rPr lang="es-ES" sz="1000" b="1" i="1" dirty="0">
                <a:solidFill>
                  <a:schemeClr val="bg2">
                    <a:lumMod val="50000"/>
                  </a:schemeClr>
                </a:solidFill>
                <a:latin typeface="Arial" panose="020B0604020202020204" pitchFamily="34" charset="0"/>
                <a:cs typeface="Arial" panose="020B0604020202020204" pitchFamily="34" charset="0"/>
              </a:rPr>
              <a:t> ,2018 </a:t>
            </a:r>
          </a:p>
          <a:p>
            <a:endParaRPr lang="es-ES" sz="1000" b="1" i="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5150689"/>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ctrTitle" idx="4294967295"/>
          </p:nvPr>
        </p:nvSpPr>
        <p:spPr>
          <a:xfrm>
            <a:off x="1901034" y="2857500"/>
            <a:ext cx="8389932" cy="1143000"/>
          </a:xfrm>
        </p:spPr>
        <p:txBody>
          <a:bodyPr>
            <a:normAutofit/>
          </a:bodyPr>
          <a:lstStyle/>
          <a:p>
            <a:pPr eaLnBrk="1" hangingPunct="1"/>
            <a:r>
              <a:rPr lang="en-US" sz="4000" b="1" dirty="0">
                <a:solidFill>
                  <a:srgbClr val="1F1A34"/>
                </a:solidFill>
                <a:latin typeface="Arial" charset="0"/>
                <a:cs typeface="Arial" charset="0"/>
              </a:rPr>
              <a:t>EL TRACTO GASTROINTESTINAL</a:t>
            </a:r>
          </a:p>
        </p:txBody>
      </p:sp>
    </p:spTree>
    <p:extLst>
      <p:ext uri="{BB962C8B-B14F-4D97-AF65-F5344CB8AC3E}">
        <p14:creationId xmlns:p14="http://schemas.microsoft.com/office/powerpoint/2010/main" val="1068313581"/>
      </p:ext>
    </p:extLst>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35480" y="201823"/>
            <a:ext cx="8321040" cy="1143000"/>
          </a:xfrm>
        </p:spPr>
        <p:txBody>
          <a:bodyPr>
            <a:normAutofit/>
          </a:bodyPr>
          <a:lstStyle/>
          <a:p>
            <a:pPr algn="ctr" eaLnBrk="1" hangingPunct="1"/>
            <a:r>
              <a:rPr lang="es-AR" sz="3200" b="1" dirty="0">
                <a:solidFill>
                  <a:srgbClr val="1F1A34"/>
                </a:solidFill>
                <a:latin typeface="Arial" charset="0"/>
                <a:cs typeface="Arial" charset="0"/>
              </a:rPr>
              <a:t>Nutrición enteral en Enfermedad Inflamatoria Intestinal (EII)</a:t>
            </a:r>
            <a:endParaRPr lang="en-US" sz="3200" b="1" dirty="0">
              <a:solidFill>
                <a:srgbClr val="1F1A34"/>
              </a:solidFill>
              <a:latin typeface="Arial" charset="0"/>
              <a:cs typeface="Arial" charset="0"/>
            </a:endParaRPr>
          </a:p>
        </p:txBody>
      </p:sp>
      <p:sp>
        <p:nvSpPr>
          <p:cNvPr id="24579" name="Rectangle 3"/>
          <p:cNvSpPr>
            <a:spLocks noGrp="1" noChangeArrowheads="1"/>
          </p:cNvSpPr>
          <p:nvPr>
            <p:ph type="body" idx="1"/>
          </p:nvPr>
        </p:nvSpPr>
        <p:spPr>
          <a:xfrm>
            <a:off x="1171955" y="2205747"/>
            <a:ext cx="10071100" cy="3471153"/>
          </a:xfrm>
        </p:spPr>
        <p:txBody>
          <a:bodyPr>
            <a:normAutofit/>
          </a:bodyPr>
          <a:lstStyle/>
          <a:p>
            <a:pPr marL="492125" indent="-457200">
              <a:lnSpc>
                <a:spcPct val="100000"/>
              </a:lnSpc>
              <a:spcBef>
                <a:spcPts val="1875"/>
              </a:spcBef>
              <a:buClr>
                <a:srgbClr val="3F3A4D"/>
              </a:buClr>
              <a:buSzPct val="124000"/>
            </a:pPr>
            <a:r>
              <a:rPr lang="es-ES_tradnl" dirty="0">
                <a:solidFill>
                  <a:srgbClr val="000000"/>
                </a:solidFill>
                <a:latin typeface="Arial" charset="0"/>
                <a:cs typeface="Arial" charset="0"/>
              </a:rPr>
              <a:t>Si la alimentación oral no es suficiente, la alimentación por sonda debe considerarse como una terapia de apoyo.</a:t>
            </a:r>
          </a:p>
          <a:p>
            <a:pPr marL="492125" indent="-457200">
              <a:lnSpc>
                <a:spcPct val="100000"/>
              </a:lnSpc>
              <a:spcBef>
                <a:spcPts val="1875"/>
              </a:spcBef>
              <a:buClr>
                <a:srgbClr val="3F3A4D"/>
              </a:buClr>
              <a:buSzPct val="124000"/>
            </a:pPr>
            <a:r>
              <a:rPr lang="es-ES_tradnl" dirty="0">
                <a:solidFill>
                  <a:srgbClr val="000000"/>
                </a:solidFill>
                <a:latin typeface="Arial" charset="0"/>
                <a:cs typeface="Arial" charset="0"/>
              </a:rPr>
              <a:t>Fórmulas estándar (polimérica, contenido de grasa moderado, sin suplementos particulares) puede emplearse para la terapia nutricional primaria y de apoyo en la EII activa.</a:t>
            </a:r>
          </a:p>
        </p:txBody>
      </p:sp>
      <p:sp>
        <p:nvSpPr>
          <p:cNvPr id="2" name="CuadroTexto 1"/>
          <p:cNvSpPr txBox="1"/>
          <p:nvPr/>
        </p:nvSpPr>
        <p:spPr>
          <a:xfrm>
            <a:off x="1171955" y="6080760"/>
            <a:ext cx="4608286" cy="400110"/>
          </a:xfrm>
          <a:prstGeom prst="rect">
            <a:avLst/>
          </a:prstGeom>
          <a:noFill/>
        </p:spPr>
        <p:txBody>
          <a:bodyPr wrap="square" rtlCol="0">
            <a:spAutoFit/>
          </a:bodyPr>
          <a:lstStyle/>
          <a:p>
            <a:r>
              <a:rPr lang="es-ES" sz="1000" b="1" i="1" dirty="0">
                <a:solidFill>
                  <a:schemeClr val="bg2">
                    <a:lumMod val="50000"/>
                  </a:schemeClr>
                </a:solidFill>
                <a:latin typeface="Arial" panose="020B0604020202020204" pitchFamily="34" charset="0"/>
                <a:cs typeface="Arial" panose="020B0604020202020204" pitchFamily="34" charset="0"/>
              </a:rPr>
              <a:t>ESPEN </a:t>
            </a:r>
            <a:r>
              <a:rPr lang="es-ES" sz="1000" b="1" i="1" dirty="0" err="1">
                <a:solidFill>
                  <a:schemeClr val="bg2">
                    <a:lumMod val="50000"/>
                  </a:schemeClr>
                </a:solidFill>
                <a:latin typeface="Arial" panose="020B0604020202020204" pitchFamily="34" charset="0"/>
                <a:cs typeface="Arial" panose="020B0604020202020204" pitchFamily="34" charset="0"/>
              </a:rPr>
              <a:t>guideline</a:t>
            </a:r>
            <a:r>
              <a:rPr lang="es-ES" sz="1000" b="1" i="1" dirty="0">
                <a:solidFill>
                  <a:schemeClr val="bg2">
                    <a:lumMod val="50000"/>
                  </a:schemeClr>
                </a:solidFill>
                <a:latin typeface="Arial" panose="020B0604020202020204" pitchFamily="34" charset="0"/>
                <a:cs typeface="Arial" panose="020B0604020202020204" pitchFamily="34" charset="0"/>
              </a:rPr>
              <a:t>: </a:t>
            </a:r>
            <a:r>
              <a:rPr lang="es-ES" sz="1000" b="1" i="1" dirty="0" err="1">
                <a:solidFill>
                  <a:schemeClr val="bg2">
                    <a:lumMod val="50000"/>
                  </a:schemeClr>
                </a:solidFill>
                <a:latin typeface="Arial" panose="020B0604020202020204" pitchFamily="34" charset="0"/>
                <a:cs typeface="Arial" panose="020B0604020202020204" pitchFamily="34" charset="0"/>
              </a:rPr>
              <a:t>Clinical</a:t>
            </a:r>
            <a:r>
              <a:rPr lang="es-ES" sz="1000" b="1" i="1" dirty="0">
                <a:solidFill>
                  <a:schemeClr val="bg2">
                    <a:lumMod val="50000"/>
                  </a:schemeClr>
                </a:solidFill>
                <a:latin typeface="Arial" panose="020B0604020202020204" pitchFamily="34" charset="0"/>
                <a:cs typeface="Arial" panose="020B0604020202020204" pitchFamily="34" charset="0"/>
              </a:rPr>
              <a:t> </a:t>
            </a:r>
            <a:r>
              <a:rPr lang="es-ES" sz="1000" b="1" i="1" dirty="0" err="1">
                <a:solidFill>
                  <a:schemeClr val="bg2">
                    <a:lumMod val="50000"/>
                  </a:schemeClr>
                </a:solidFill>
                <a:latin typeface="Arial" panose="020B0604020202020204" pitchFamily="34" charset="0"/>
                <a:cs typeface="Arial" panose="020B0604020202020204" pitchFamily="34" charset="0"/>
              </a:rPr>
              <a:t>nutrition</a:t>
            </a:r>
            <a:r>
              <a:rPr lang="es-ES" sz="1000" b="1" i="1" dirty="0">
                <a:solidFill>
                  <a:schemeClr val="bg2">
                    <a:lumMod val="50000"/>
                  </a:schemeClr>
                </a:solidFill>
                <a:latin typeface="Arial" panose="020B0604020202020204" pitchFamily="34" charset="0"/>
                <a:cs typeface="Arial" panose="020B0604020202020204" pitchFamily="34" charset="0"/>
              </a:rPr>
              <a:t> in </a:t>
            </a:r>
            <a:r>
              <a:rPr lang="es-ES" sz="1000" b="1" i="1" dirty="0" err="1">
                <a:solidFill>
                  <a:schemeClr val="bg2">
                    <a:lumMod val="50000"/>
                  </a:schemeClr>
                </a:solidFill>
                <a:latin typeface="Arial" panose="020B0604020202020204" pitchFamily="34" charset="0"/>
                <a:cs typeface="Arial" panose="020B0604020202020204" pitchFamily="34" charset="0"/>
              </a:rPr>
              <a:t>inflammatory</a:t>
            </a:r>
            <a:r>
              <a:rPr lang="es-ES" sz="1000" b="1" i="1" dirty="0">
                <a:solidFill>
                  <a:schemeClr val="bg2">
                    <a:lumMod val="50000"/>
                  </a:schemeClr>
                </a:solidFill>
                <a:latin typeface="Arial" panose="020B0604020202020204" pitchFamily="34" charset="0"/>
                <a:cs typeface="Arial" panose="020B0604020202020204" pitchFamily="34" charset="0"/>
              </a:rPr>
              <a:t> </a:t>
            </a:r>
            <a:r>
              <a:rPr lang="es-ES" sz="1000" b="1" i="1" dirty="0" err="1">
                <a:solidFill>
                  <a:schemeClr val="bg2">
                    <a:lumMod val="50000"/>
                  </a:schemeClr>
                </a:solidFill>
                <a:latin typeface="Arial" panose="020B0604020202020204" pitchFamily="34" charset="0"/>
                <a:cs typeface="Arial" panose="020B0604020202020204" pitchFamily="34" charset="0"/>
              </a:rPr>
              <a:t>bowel</a:t>
            </a:r>
            <a:r>
              <a:rPr lang="es-ES" sz="1000" b="1" i="1" dirty="0">
                <a:solidFill>
                  <a:schemeClr val="bg2">
                    <a:lumMod val="50000"/>
                  </a:schemeClr>
                </a:solidFill>
                <a:latin typeface="Arial" panose="020B0604020202020204" pitchFamily="34" charset="0"/>
                <a:cs typeface="Arial" panose="020B0604020202020204" pitchFamily="34" charset="0"/>
              </a:rPr>
              <a:t> </a:t>
            </a:r>
            <a:r>
              <a:rPr lang="es-ES" sz="1000" b="1" i="1" dirty="0" err="1">
                <a:solidFill>
                  <a:schemeClr val="bg2">
                    <a:lumMod val="50000"/>
                  </a:schemeClr>
                </a:solidFill>
                <a:latin typeface="Arial" panose="020B0604020202020204" pitchFamily="34" charset="0"/>
                <a:cs typeface="Arial" panose="020B0604020202020204" pitchFamily="34" charset="0"/>
              </a:rPr>
              <a:t>disease</a:t>
            </a:r>
            <a:r>
              <a:rPr lang="es-ES" sz="1000" b="1" i="1" dirty="0">
                <a:solidFill>
                  <a:schemeClr val="bg2">
                    <a:lumMod val="50000"/>
                  </a:schemeClr>
                </a:solidFill>
                <a:latin typeface="Arial" panose="020B0604020202020204" pitchFamily="34" charset="0"/>
                <a:cs typeface="Arial" panose="020B0604020202020204" pitchFamily="34" charset="0"/>
              </a:rPr>
              <a:t> ,2017 </a:t>
            </a:r>
          </a:p>
          <a:p>
            <a:endParaRPr lang="es-ES" sz="1000" b="1" i="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801616"/>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8" name="Rectangle 8"/>
          <p:cNvSpPr>
            <a:spLocks noChangeArrowheads="1"/>
          </p:cNvSpPr>
          <p:nvPr/>
        </p:nvSpPr>
        <p:spPr bwMode="auto">
          <a:xfrm>
            <a:off x="1558813" y="2074227"/>
            <a:ext cx="4406705" cy="3273301"/>
          </a:xfrm>
          <a:prstGeom prst="rect">
            <a:avLst/>
          </a:prstGeom>
          <a:noFill/>
          <a:ln w="9525">
            <a:noFill/>
            <a:miter lim="800000"/>
            <a:headEnd/>
            <a:tailEnd/>
          </a:ln>
        </p:spPr>
        <p:txBody>
          <a:bodyPr/>
          <a:lstStyle/>
          <a:p>
            <a:pPr marL="342900" indent="-342900" algn="ctr">
              <a:lnSpc>
                <a:spcPct val="90000"/>
              </a:lnSpc>
              <a:spcBef>
                <a:spcPct val="20000"/>
              </a:spcBef>
              <a:spcAft>
                <a:spcPts val="3000"/>
              </a:spcAft>
              <a:buFont typeface="Wingdings" pitchFamily="2" charset="2"/>
              <a:buNone/>
              <a:defRPr/>
            </a:pPr>
            <a:r>
              <a:rPr lang="es-ES_tradnl" sz="2600" b="1" u="sng" dirty="0">
                <a:solidFill>
                  <a:srgbClr val="002060"/>
                </a:solidFill>
                <a:effectLst>
                  <a:outerShdw blurRad="38100" dist="38100" dir="2700000" algn="tl">
                    <a:srgbClr val="000000">
                      <a:alpha val="43137"/>
                    </a:srgbClr>
                  </a:outerShdw>
                </a:effectLst>
                <a:latin typeface="Arial"/>
                <a:ea typeface="ＭＳ Ｐゴシック" pitchFamily="34" charset="-128"/>
                <a:cs typeface="Arial"/>
              </a:rPr>
              <a:t>Gastrointestinales</a:t>
            </a:r>
          </a:p>
          <a:p>
            <a:pPr marL="457200" indent="-457200">
              <a:lnSpc>
                <a:spcPct val="90000"/>
              </a:lnSpc>
              <a:spcBef>
                <a:spcPct val="20000"/>
              </a:spcBef>
              <a:spcAft>
                <a:spcPts val="600"/>
              </a:spcAft>
              <a:buClr>
                <a:schemeClr val="accent5">
                  <a:lumMod val="50000"/>
                </a:schemeClr>
              </a:buClr>
              <a:buFont typeface="Arial" panose="020B0604020202020204" pitchFamily="34" charset="0"/>
              <a:buChar char="•"/>
              <a:defRPr/>
            </a:pPr>
            <a:r>
              <a:rPr lang="es-ES_tradnl" sz="2400" dirty="0">
                <a:solidFill>
                  <a:srgbClr val="1F1A34"/>
                </a:solidFill>
                <a:latin typeface="Arial"/>
                <a:ea typeface="ＭＳ Ｐゴシック" pitchFamily="34" charset="-128"/>
                <a:cs typeface="Arial"/>
              </a:rPr>
              <a:t>Obstrucción intestinal / íleo</a:t>
            </a:r>
          </a:p>
          <a:p>
            <a:pPr marL="457200" indent="-457200">
              <a:lnSpc>
                <a:spcPct val="90000"/>
              </a:lnSpc>
              <a:spcBef>
                <a:spcPct val="20000"/>
              </a:spcBef>
              <a:spcAft>
                <a:spcPts val="600"/>
              </a:spcAft>
              <a:buClr>
                <a:schemeClr val="accent5">
                  <a:lumMod val="50000"/>
                </a:schemeClr>
              </a:buClr>
              <a:buFont typeface="Arial" panose="020B0604020202020204" pitchFamily="34" charset="0"/>
              <a:buChar char="•"/>
              <a:defRPr/>
            </a:pPr>
            <a:r>
              <a:rPr lang="es-ES_tradnl" sz="2400" dirty="0">
                <a:solidFill>
                  <a:srgbClr val="1F1A34"/>
                </a:solidFill>
                <a:latin typeface="Arial"/>
                <a:ea typeface="ＭＳ Ｐゴシック" pitchFamily="34" charset="-128"/>
                <a:cs typeface="Arial"/>
              </a:rPr>
              <a:t>Isquemia intestinal</a:t>
            </a:r>
          </a:p>
          <a:p>
            <a:pPr marL="457200" indent="-457200">
              <a:lnSpc>
                <a:spcPct val="90000"/>
              </a:lnSpc>
              <a:spcBef>
                <a:spcPct val="20000"/>
              </a:spcBef>
              <a:spcAft>
                <a:spcPts val="600"/>
              </a:spcAft>
              <a:buClr>
                <a:schemeClr val="accent5">
                  <a:lumMod val="50000"/>
                </a:schemeClr>
              </a:buClr>
              <a:buFont typeface="Arial" panose="020B0604020202020204" pitchFamily="34" charset="0"/>
              <a:buChar char="•"/>
              <a:defRPr/>
            </a:pPr>
            <a:r>
              <a:rPr lang="es-ES_tradnl" sz="2400" dirty="0">
                <a:solidFill>
                  <a:srgbClr val="1F1A34"/>
                </a:solidFill>
                <a:latin typeface="Arial"/>
                <a:ea typeface="ＭＳ Ｐゴシック" pitchFamily="34" charset="-128"/>
                <a:cs typeface="Arial"/>
              </a:rPr>
              <a:t>Peritonitis severa</a:t>
            </a:r>
          </a:p>
          <a:p>
            <a:pPr marL="457200" indent="-457200">
              <a:lnSpc>
                <a:spcPct val="90000"/>
              </a:lnSpc>
              <a:spcBef>
                <a:spcPct val="20000"/>
              </a:spcBef>
              <a:spcAft>
                <a:spcPts val="600"/>
              </a:spcAft>
              <a:buClr>
                <a:schemeClr val="accent5">
                  <a:lumMod val="50000"/>
                </a:schemeClr>
              </a:buClr>
              <a:buFont typeface="Arial" panose="020B0604020202020204" pitchFamily="34" charset="0"/>
              <a:buChar char="•"/>
              <a:defRPr/>
            </a:pPr>
            <a:r>
              <a:rPr lang="es-ES_tradnl" sz="2400" dirty="0">
                <a:solidFill>
                  <a:srgbClr val="1F1A34"/>
                </a:solidFill>
                <a:latin typeface="Arial"/>
                <a:ea typeface="ＭＳ Ｐゴシック" pitchFamily="34" charset="-128"/>
                <a:cs typeface="Arial"/>
              </a:rPr>
              <a:t>Vómito intratable</a:t>
            </a:r>
          </a:p>
          <a:p>
            <a:pPr marL="457200" indent="-457200">
              <a:lnSpc>
                <a:spcPct val="90000"/>
              </a:lnSpc>
              <a:spcBef>
                <a:spcPct val="20000"/>
              </a:spcBef>
              <a:spcAft>
                <a:spcPts val="600"/>
              </a:spcAft>
              <a:buClr>
                <a:schemeClr val="accent5">
                  <a:lumMod val="50000"/>
                </a:schemeClr>
              </a:buClr>
              <a:buFont typeface="Arial" panose="020B0604020202020204" pitchFamily="34" charset="0"/>
              <a:buChar char="•"/>
              <a:defRPr/>
            </a:pPr>
            <a:r>
              <a:rPr lang="es-ES_tradnl" sz="2400" dirty="0">
                <a:solidFill>
                  <a:srgbClr val="1F1A34"/>
                </a:solidFill>
                <a:latin typeface="Arial"/>
                <a:ea typeface="ＭＳ Ｐゴシック" pitchFamily="34" charset="-128"/>
                <a:cs typeface="Arial"/>
              </a:rPr>
              <a:t>Síndrome de Malabsorción</a:t>
            </a:r>
          </a:p>
          <a:p>
            <a:pPr marL="342900" indent="-342900">
              <a:lnSpc>
                <a:spcPct val="90000"/>
              </a:lnSpc>
              <a:spcBef>
                <a:spcPct val="20000"/>
              </a:spcBef>
              <a:buFont typeface="Wingdings" pitchFamily="2" charset="2"/>
              <a:buNone/>
              <a:defRPr/>
            </a:pPr>
            <a:endParaRPr lang="en-GB" sz="2000" b="1" dirty="0">
              <a:solidFill>
                <a:srgbClr val="002060"/>
              </a:solidFill>
              <a:effectLst>
                <a:outerShdw blurRad="38100" dist="38100" dir="2700000" algn="tl">
                  <a:srgbClr val="C0C0C0"/>
                </a:outerShdw>
              </a:effectLst>
              <a:latin typeface="Arial"/>
              <a:ea typeface="ＭＳ Ｐゴシック" pitchFamily="34" charset="-128"/>
              <a:cs typeface="Arial"/>
            </a:endParaRPr>
          </a:p>
          <a:p>
            <a:pPr marL="342900" indent="-342900">
              <a:lnSpc>
                <a:spcPct val="90000"/>
              </a:lnSpc>
              <a:spcBef>
                <a:spcPct val="20000"/>
              </a:spcBef>
              <a:buFont typeface="Wingdings" pitchFamily="2" charset="2"/>
              <a:buNone/>
              <a:defRPr/>
            </a:pPr>
            <a:endParaRPr lang="en-GB" sz="2000" b="1" dirty="0">
              <a:solidFill>
                <a:srgbClr val="002060"/>
              </a:solidFill>
              <a:effectLst>
                <a:outerShdw blurRad="38100" dist="38100" dir="2700000" algn="tl">
                  <a:srgbClr val="C0C0C0"/>
                </a:outerShdw>
              </a:effectLst>
              <a:latin typeface="Arial"/>
              <a:ea typeface="ＭＳ Ｐゴシック" pitchFamily="34" charset="-128"/>
              <a:cs typeface="Arial"/>
            </a:endParaRPr>
          </a:p>
        </p:txBody>
      </p:sp>
      <p:sp>
        <p:nvSpPr>
          <p:cNvPr id="9" name="Rectangle 2"/>
          <p:cNvSpPr txBox="1">
            <a:spLocks noChangeArrowheads="1"/>
          </p:cNvSpPr>
          <p:nvPr/>
        </p:nvSpPr>
        <p:spPr>
          <a:xfrm>
            <a:off x="0" y="450115"/>
            <a:ext cx="12192000" cy="628672"/>
          </a:xfrm>
          <a:prstGeom prst="rect">
            <a:avLst/>
          </a:prstGeom>
        </p:spPr>
        <p:txBody>
          <a:bodyPr/>
          <a:lstStyle>
            <a:lvl1pPr algn="ctr" rtl="0" eaLnBrk="1" fontAlgn="base" hangingPunct="1">
              <a:spcBef>
                <a:spcPct val="0"/>
              </a:spcBef>
              <a:spcAft>
                <a:spcPct val="0"/>
              </a:spcAft>
              <a:defRPr sz="32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Verdana" pitchFamily="34" charset="0"/>
              </a:defRPr>
            </a:lvl2pPr>
            <a:lvl3pPr algn="ctr" rtl="0" eaLnBrk="1" fontAlgn="base" hangingPunct="1">
              <a:spcBef>
                <a:spcPct val="0"/>
              </a:spcBef>
              <a:spcAft>
                <a:spcPct val="0"/>
              </a:spcAft>
              <a:defRPr sz="4400">
                <a:solidFill>
                  <a:schemeClr val="tx1"/>
                </a:solidFill>
                <a:latin typeface="Verdana" pitchFamily="34" charset="0"/>
              </a:defRPr>
            </a:lvl3pPr>
            <a:lvl4pPr algn="ctr" rtl="0" eaLnBrk="1" fontAlgn="base" hangingPunct="1">
              <a:spcBef>
                <a:spcPct val="0"/>
              </a:spcBef>
              <a:spcAft>
                <a:spcPct val="0"/>
              </a:spcAft>
              <a:defRPr sz="4400">
                <a:solidFill>
                  <a:schemeClr val="tx1"/>
                </a:solidFill>
                <a:latin typeface="Verdana" pitchFamily="34" charset="0"/>
              </a:defRPr>
            </a:lvl4pPr>
            <a:lvl5pPr algn="ctr" rtl="0" eaLnBrk="1" fontAlgn="base" hangingPunct="1">
              <a:spcBef>
                <a:spcPct val="0"/>
              </a:spcBef>
              <a:spcAft>
                <a:spcPct val="0"/>
              </a:spcAft>
              <a:defRPr sz="4400">
                <a:solidFill>
                  <a:schemeClr val="tx1"/>
                </a:solidFill>
                <a:latin typeface="Verdana" pitchFamily="34" charset="0"/>
              </a:defRPr>
            </a:lvl5pPr>
            <a:lvl6pPr marL="457200" algn="ctr" rtl="0" eaLnBrk="1" fontAlgn="base" hangingPunct="1">
              <a:spcBef>
                <a:spcPct val="0"/>
              </a:spcBef>
              <a:spcAft>
                <a:spcPct val="0"/>
              </a:spcAft>
              <a:defRPr sz="4400">
                <a:solidFill>
                  <a:schemeClr val="tx1"/>
                </a:solidFill>
                <a:latin typeface="Verdana" pitchFamily="34" charset="0"/>
              </a:defRPr>
            </a:lvl6pPr>
            <a:lvl7pPr marL="914400" algn="ctr" rtl="0" eaLnBrk="1" fontAlgn="base" hangingPunct="1">
              <a:spcBef>
                <a:spcPct val="0"/>
              </a:spcBef>
              <a:spcAft>
                <a:spcPct val="0"/>
              </a:spcAft>
              <a:defRPr sz="4400">
                <a:solidFill>
                  <a:schemeClr val="tx1"/>
                </a:solidFill>
                <a:latin typeface="Verdana" pitchFamily="34" charset="0"/>
              </a:defRPr>
            </a:lvl7pPr>
            <a:lvl8pPr marL="1371600" algn="ctr" rtl="0" eaLnBrk="1" fontAlgn="base" hangingPunct="1">
              <a:spcBef>
                <a:spcPct val="0"/>
              </a:spcBef>
              <a:spcAft>
                <a:spcPct val="0"/>
              </a:spcAft>
              <a:defRPr sz="4400">
                <a:solidFill>
                  <a:schemeClr val="tx1"/>
                </a:solidFill>
                <a:latin typeface="Verdana" pitchFamily="34" charset="0"/>
              </a:defRPr>
            </a:lvl8pPr>
            <a:lvl9pPr marL="1828800" algn="ctr" rtl="0" eaLnBrk="1" fontAlgn="base" hangingPunct="1">
              <a:spcBef>
                <a:spcPct val="0"/>
              </a:spcBef>
              <a:spcAft>
                <a:spcPct val="0"/>
              </a:spcAft>
              <a:defRPr sz="4400">
                <a:solidFill>
                  <a:schemeClr val="tx1"/>
                </a:solidFill>
                <a:latin typeface="Verdana" pitchFamily="34" charset="0"/>
              </a:defRPr>
            </a:lvl9pPr>
          </a:lstStyle>
          <a:p>
            <a:pPr>
              <a:defRPr/>
            </a:pPr>
            <a:r>
              <a:rPr lang="es-ES_tradnl" b="1" dirty="0">
                <a:solidFill>
                  <a:srgbClr val="1F1A34"/>
                </a:solidFill>
                <a:latin typeface="Arial"/>
                <a:cs typeface="Arial"/>
              </a:rPr>
              <a:t>Contraindicaciones de NE </a:t>
            </a:r>
          </a:p>
        </p:txBody>
      </p:sp>
      <p:pic>
        <p:nvPicPr>
          <p:cNvPr id="2" name="Imagen 1"/>
          <p:cNvPicPr>
            <a:picLocks noChangeAspect="1"/>
          </p:cNvPicPr>
          <p:nvPr/>
        </p:nvPicPr>
        <p:blipFill>
          <a:blip r:embed="rId3"/>
          <a:stretch>
            <a:fillRect/>
          </a:stretch>
        </p:blipFill>
        <p:spPr>
          <a:xfrm>
            <a:off x="6807367" y="1512249"/>
            <a:ext cx="4313281" cy="4397256"/>
          </a:xfrm>
          <a:prstGeom prst="rect">
            <a:avLst/>
          </a:prstGeom>
          <a:ln>
            <a:noFill/>
          </a:ln>
          <a:effectLst>
            <a:softEdge rad="112500"/>
          </a:effectLst>
        </p:spPr>
      </p:pic>
    </p:spTree>
    <p:extLst>
      <p:ext uri="{BB962C8B-B14F-4D97-AF65-F5344CB8AC3E}">
        <p14:creationId xmlns:p14="http://schemas.microsoft.com/office/powerpoint/2010/main" val="1169517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14400" y="209528"/>
            <a:ext cx="10363200" cy="1143000"/>
          </a:xfrm>
        </p:spPr>
        <p:txBody>
          <a:bodyPr>
            <a:normAutofit/>
          </a:bodyPr>
          <a:lstStyle/>
          <a:p>
            <a:pPr algn="ctr">
              <a:defRPr/>
            </a:pPr>
            <a:r>
              <a:rPr lang="en-GB" sz="3200" b="1" dirty="0">
                <a:solidFill>
                  <a:srgbClr val="1F1A34"/>
                </a:solidFill>
                <a:latin typeface="Arial"/>
                <a:cs typeface="Arial"/>
              </a:rPr>
              <a:t>Contraindicaciones de NE </a:t>
            </a:r>
          </a:p>
        </p:txBody>
      </p:sp>
      <p:sp>
        <p:nvSpPr>
          <p:cNvPr id="47112" name="Rectangle 8"/>
          <p:cNvSpPr>
            <a:spLocks noChangeArrowheads="1"/>
          </p:cNvSpPr>
          <p:nvPr/>
        </p:nvSpPr>
        <p:spPr bwMode="auto">
          <a:xfrm>
            <a:off x="1184185" y="1854623"/>
            <a:ext cx="4761726" cy="4114800"/>
          </a:xfrm>
          <a:prstGeom prst="rect">
            <a:avLst/>
          </a:prstGeom>
          <a:noFill/>
          <a:ln w="9525">
            <a:noFill/>
            <a:miter lim="800000"/>
            <a:headEnd/>
            <a:tailEnd/>
          </a:ln>
        </p:spPr>
        <p:txBody>
          <a:bodyPr/>
          <a:lstStyle/>
          <a:p>
            <a:pPr>
              <a:lnSpc>
                <a:spcPct val="90000"/>
              </a:lnSpc>
              <a:spcBef>
                <a:spcPct val="20000"/>
              </a:spcBef>
              <a:buClr>
                <a:schemeClr val="accent5">
                  <a:lumMod val="50000"/>
                </a:schemeClr>
              </a:buClr>
              <a:defRPr/>
            </a:pPr>
            <a:r>
              <a:rPr lang="es-ES_tradnl" sz="2800" b="1" dirty="0">
                <a:solidFill>
                  <a:srgbClr val="002060"/>
                </a:solidFill>
                <a:latin typeface="Arial"/>
                <a:ea typeface="ＭＳ Ｐゴシック" pitchFamily="34" charset="-128"/>
                <a:cs typeface="Arial"/>
              </a:rPr>
              <a:t>Metabólicas</a:t>
            </a:r>
            <a:endParaRPr lang="es-ES_tradnl" sz="2800" b="1" dirty="0">
              <a:solidFill>
                <a:srgbClr val="002060"/>
              </a:solidFill>
              <a:effectLst>
                <a:outerShdw blurRad="38100" dist="38100" dir="2700000" algn="tl">
                  <a:srgbClr val="000000">
                    <a:alpha val="43137"/>
                  </a:srgbClr>
                </a:outerShdw>
              </a:effectLst>
              <a:latin typeface="Arial"/>
              <a:ea typeface="ＭＳ Ｐゴシック" pitchFamily="34" charset="-128"/>
              <a:cs typeface="Arial"/>
            </a:endParaRPr>
          </a:p>
          <a:p>
            <a:pPr marL="457200" indent="-457200">
              <a:lnSpc>
                <a:spcPct val="90000"/>
              </a:lnSpc>
              <a:spcBef>
                <a:spcPct val="20000"/>
              </a:spcBef>
              <a:buClr>
                <a:schemeClr val="accent5">
                  <a:lumMod val="50000"/>
                </a:schemeClr>
              </a:buClr>
              <a:buFont typeface="Arial" panose="020B0604020202020204" pitchFamily="34" charset="0"/>
              <a:buChar char="•"/>
              <a:defRPr/>
            </a:pPr>
            <a:r>
              <a:rPr lang="es-ES_tradnl" sz="2400" dirty="0">
                <a:solidFill>
                  <a:srgbClr val="1F1A34"/>
                </a:solidFill>
                <a:latin typeface="Arial"/>
                <a:ea typeface="ＭＳ Ｐゴシック" pitchFamily="34" charset="-128"/>
                <a:cs typeface="Arial"/>
              </a:rPr>
              <a:t>Cetoacidosis diabética</a:t>
            </a:r>
          </a:p>
          <a:p>
            <a:pPr marL="457200" indent="-457200">
              <a:lnSpc>
                <a:spcPct val="90000"/>
              </a:lnSpc>
              <a:spcBef>
                <a:spcPct val="20000"/>
              </a:spcBef>
              <a:buClr>
                <a:schemeClr val="accent5">
                  <a:lumMod val="50000"/>
                </a:schemeClr>
              </a:buClr>
              <a:buFont typeface="Arial" panose="020B0604020202020204" pitchFamily="34" charset="0"/>
              <a:buChar char="•"/>
              <a:defRPr/>
            </a:pPr>
            <a:r>
              <a:rPr lang="es-ES_tradnl" sz="2400" dirty="0">
                <a:solidFill>
                  <a:srgbClr val="1F1A34"/>
                </a:solidFill>
                <a:latin typeface="Arial"/>
                <a:ea typeface="ＭＳ Ｐゴシック" pitchFamily="34" charset="-128"/>
                <a:cs typeface="Arial"/>
              </a:rPr>
              <a:t>Coma diabético </a:t>
            </a:r>
          </a:p>
          <a:p>
            <a:pPr marL="457200" indent="-457200">
              <a:lnSpc>
                <a:spcPct val="90000"/>
              </a:lnSpc>
              <a:spcBef>
                <a:spcPct val="20000"/>
              </a:spcBef>
              <a:buClr>
                <a:schemeClr val="accent5">
                  <a:lumMod val="50000"/>
                </a:schemeClr>
              </a:buClr>
              <a:buFont typeface="Arial" panose="020B0604020202020204" pitchFamily="34" charset="0"/>
              <a:buChar char="•"/>
              <a:defRPr/>
            </a:pPr>
            <a:r>
              <a:rPr lang="es-ES_tradnl" sz="2400" dirty="0">
                <a:solidFill>
                  <a:srgbClr val="1F1A34"/>
                </a:solidFill>
                <a:latin typeface="Arial"/>
                <a:ea typeface="ＭＳ Ｐゴシック" pitchFamily="34" charset="-128"/>
                <a:cs typeface="Arial"/>
              </a:rPr>
              <a:t>Coma hepático </a:t>
            </a:r>
          </a:p>
          <a:p>
            <a:pPr marL="342900" indent="-342900">
              <a:lnSpc>
                <a:spcPct val="90000"/>
              </a:lnSpc>
              <a:spcBef>
                <a:spcPct val="20000"/>
              </a:spcBef>
              <a:buClr>
                <a:schemeClr val="accent5">
                  <a:lumMod val="50000"/>
                </a:schemeClr>
              </a:buClr>
              <a:buFont typeface="Arial" panose="020B0604020202020204" pitchFamily="34" charset="0"/>
              <a:buChar char="•"/>
              <a:defRPr/>
            </a:pPr>
            <a:endParaRPr lang="es-ES_tradnl" sz="2400" dirty="0">
              <a:solidFill>
                <a:srgbClr val="000000"/>
              </a:solidFill>
              <a:effectLst>
                <a:outerShdw blurRad="38100" dist="38100" dir="2700000" algn="tl">
                  <a:srgbClr val="C0C0C0"/>
                </a:outerShdw>
              </a:effectLst>
              <a:latin typeface="Arial"/>
              <a:ea typeface="ＭＳ Ｐゴシック" pitchFamily="34" charset="-128"/>
              <a:cs typeface="Arial"/>
            </a:endParaRPr>
          </a:p>
          <a:p>
            <a:pPr>
              <a:lnSpc>
                <a:spcPct val="90000"/>
              </a:lnSpc>
              <a:spcBef>
                <a:spcPct val="20000"/>
              </a:spcBef>
              <a:buClr>
                <a:schemeClr val="accent5">
                  <a:lumMod val="50000"/>
                </a:schemeClr>
              </a:buClr>
              <a:defRPr/>
            </a:pPr>
            <a:r>
              <a:rPr lang="es-ES_tradnl" sz="2800" b="1" dirty="0">
                <a:solidFill>
                  <a:srgbClr val="002060"/>
                </a:solidFill>
                <a:latin typeface="Arial"/>
                <a:ea typeface="ＭＳ Ｐゴシック" pitchFamily="34" charset="-128"/>
                <a:cs typeface="Arial"/>
              </a:rPr>
              <a:t>Circulatorias</a:t>
            </a:r>
            <a:r>
              <a:rPr lang="es-ES_tradnl" sz="2800" b="1" dirty="0">
                <a:solidFill>
                  <a:srgbClr val="000000"/>
                </a:solidFill>
                <a:latin typeface="Arial"/>
                <a:ea typeface="ＭＳ Ｐゴシック" pitchFamily="34" charset="-128"/>
                <a:cs typeface="Arial"/>
              </a:rPr>
              <a:t> </a:t>
            </a:r>
          </a:p>
          <a:p>
            <a:pPr marL="457200" indent="-457200">
              <a:lnSpc>
                <a:spcPct val="90000"/>
              </a:lnSpc>
              <a:spcBef>
                <a:spcPct val="20000"/>
              </a:spcBef>
              <a:buClr>
                <a:schemeClr val="accent5">
                  <a:lumMod val="50000"/>
                </a:schemeClr>
              </a:buClr>
              <a:buFont typeface="Arial" panose="020B0604020202020204" pitchFamily="34" charset="0"/>
              <a:buChar char="•"/>
              <a:defRPr/>
            </a:pPr>
            <a:r>
              <a:rPr lang="es-ES_tradnl" sz="2400" dirty="0">
                <a:solidFill>
                  <a:srgbClr val="1F1A34"/>
                </a:solidFill>
                <a:latin typeface="Arial"/>
                <a:ea typeface="ＭＳ Ｐゴシック" pitchFamily="34" charset="-128"/>
                <a:cs typeface="Arial"/>
              </a:rPr>
              <a:t>Insuficiencia cardíaca aguda severa</a:t>
            </a:r>
          </a:p>
          <a:p>
            <a:pPr marL="457200" indent="-457200">
              <a:lnSpc>
                <a:spcPct val="90000"/>
              </a:lnSpc>
              <a:spcBef>
                <a:spcPct val="20000"/>
              </a:spcBef>
              <a:buClr>
                <a:schemeClr val="accent5">
                  <a:lumMod val="50000"/>
                </a:schemeClr>
              </a:buClr>
              <a:buFont typeface="Arial" panose="020B0604020202020204" pitchFamily="34" charset="0"/>
              <a:buChar char="•"/>
              <a:defRPr/>
            </a:pPr>
            <a:r>
              <a:rPr lang="es-ES_tradnl" sz="2400" dirty="0">
                <a:solidFill>
                  <a:srgbClr val="1F1A34"/>
                </a:solidFill>
                <a:latin typeface="Arial"/>
                <a:ea typeface="ＭＳ Ｐゴシック" pitchFamily="34" charset="-128"/>
                <a:cs typeface="Arial"/>
              </a:rPr>
              <a:t>Choque de cualquier origen </a:t>
            </a:r>
            <a:r>
              <a:rPr lang="es-ES_tradnl" sz="2400" dirty="0">
                <a:solidFill>
                  <a:srgbClr val="000000"/>
                </a:solidFill>
                <a:effectLst>
                  <a:outerShdw blurRad="38100" dist="38100" dir="2700000" algn="tl">
                    <a:srgbClr val="C0C0C0"/>
                  </a:outerShdw>
                </a:effectLst>
                <a:latin typeface="Arial"/>
                <a:ea typeface="ＭＳ Ｐゴシック" pitchFamily="34" charset="-128"/>
                <a:cs typeface="Arial"/>
              </a:rPr>
              <a:t>	</a:t>
            </a:r>
            <a:r>
              <a:rPr lang="es-ES_tradnl" sz="2400" b="1" dirty="0">
                <a:solidFill>
                  <a:srgbClr val="000000"/>
                </a:solidFill>
                <a:effectLst>
                  <a:outerShdw blurRad="38100" dist="38100" dir="2700000" algn="tl">
                    <a:srgbClr val="C0C0C0"/>
                  </a:outerShdw>
                </a:effectLst>
                <a:latin typeface="Arial"/>
                <a:ea typeface="ＭＳ Ｐゴシック" pitchFamily="34" charset="-128"/>
                <a:cs typeface="Arial"/>
              </a:rPr>
              <a:t>	</a:t>
            </a:r>
          </a:p>
          <a:p>
            <a:pPr marL="342900" indent="-342900">
              <a:lnSpc>
                <a:spcPct val="90000"/>
              </a:lnSpc>
              <a:spcBef>
                <a:spcPct val="20000"/>
              </a:spcBef>
              <a:buFont typeface="Wingdings" pitchFamily="2" charset="2"/>
              <a:buNone/>
              <a:defRPr/>
            </a:pPr>
            <a:endParaRPr lang="en-GB" sz="2400" b="1" dirty="0">
              <a:solidFill>
                <a:srgbClr val="000000"/>
              </a:solidFill>
              <a:effectLst>
                <a:outerShdw blurRad="38100" dist="38100" dir="2700000" algn="tl">
                  <a:srgbClr val="C0C0C0"/>
                </a:outerShdw>
              </a:effectLst>
              <a:latin typeface="Arial"/>
              <a:ea typeface="ＭＳ Ｐゴシック" pitchFamily="34" charset="-128"/>
              <a:cs typeface="Arial"/>
            </a:endParaRPr>
          </a:p>
        </p:txBody>
      </p:sp>
      <p:pic>
        <p:nvPicPr>
          <p:cNvPr id="2" name="Imagen 1"/>
          <p:cNvPicPr>
            <a:picLocks noChangeAspect="1"/>
          </p:cNvPicPr>
          <p:nvPr/>
        </p:nvPicPr>
        <p:blipFill>
          <a:blip r:embed="rId3"/>
          <a:stretch>
            <a:fillRect/>
          </a:stretch>
        </p:blipFill>
        <p:spPr>
          <a:xfrm>
            <a:off x="5945911" y="1854623"/>
            <a:ext cx="5604054" cy="3966827"/>
          </a:xfrm>
          <a:prstGeom prst="rect">
            <a:avLst/>
          </a:prstGeom>
          <a:ln>
            <a:noFill/>
          </a:ln>
          <a:effectLst>
            <a:softEdge rad="112500"/>
          </a:effectLst>
        </p:spPr>
      </p:pic>
    </p:spTree>
    <p:extLst>
      <p:ext uri="{BB962C8B-B14F-4D97-AF65-F5344CB8AC3E}">
        <p14:creationId xmlns:p14="http://schemas.microsoft.com/office/powerpoint/2010/main" val="1322195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0500" y="552450"/>
            <a:ext cx="12192000" cy="762000"/>
          </a:xfrm>
        </p:spPr>
        <p:txBody>
          <a:bodyPr>
            <a:normAutofit/>
          </a:bodyPr>
          <a:lstStyle/>
          <a:p>
            <a:pPr algn="ctr" eaLnBrk="1" hangingPunct="1"/>
            <a:r>
              <a:rPr lang="es-ES_tradnl" sz="3200" b="1" dirty="0">
                <a:solidFill>
                  <a:srgbClr val="1F1A34"/>
                </a:solidFill>
                <a:latin typeface="Arial" charset="0"/>
                <a:cs typeface="Arial" charset="0"/>
              </a:rPr>
              <a:t>Conclusiones</a:t>
            </a:r>
          </a:p>
        </p:txBody>
      </p:sp>
      <p:sp>
        <p:nvSpPr>
          <p:cNvPr id="25603" name="Rectangle 3"/>
          <p:cNvSpPr>
            <a:spLocks noGrp="1" noChangeArrowheads="1"/>
          </p:cNvSpPr>
          <p:nvPr>
            <p:ph type="body" idx="1"/>
          </p:nvPr>
        </p:nvSpPr>
        <p:spPr>
          <a:xfrm>
            <a:off x="1238250" y="1851660"/>
            <a:ext cx="10134600" cy="3882390"/>
          </a:xfrm>
        </p:spPr>
        <p:txBody>
          <a:bodyPr>
            <a:normAutofit fontScale="92500" lnSpcReduction="10000"/>
          </a:bodyPr>
          <a:lstStyle/>
          <a:p>
            <a:pPr eaLnBrk="1" hangingPunct="1">
              <a:lnSpc>
                <a:spcPct val="120000"/>
              </a:lnSpc>
              <a:spcBef>
                <a:spcPct val="65000"/>
              </a:spcBef>
              <a:buClr>
                <a:srgbClr val="3F3A4D"/>
              </a:buClr>
              <a:buSzPct val="120000"/>
            </a:pPr>
            <a:r>
              <a:rPr lang="es-ES_tradnl" dirty="0">
                <a:solidFill>
                  <a:srgbClr val="1F1A34"/>
                </a:solidFill>
                <a:latin typeface="Arial" charset="0"/>
                <a:cs typeface="Arial" charset="0"/>
              </a:rPr>
              <a:t>Cualquier patología es susceptible de requerir soporte nutricional enteral.</a:t>
            </a:r>
          </a:p>
          <a:p>
            <a:pPr eaLnBrk="1" hangingPunct="1">
              <a:lnSpc>
                <a:spcPct val="120000"/>
              </a:lnSpc>
              <a:spcBef>
                <a:spcPct val="65000"/>
              </a:spcBef>
              <a:buClr>
                <a:srgbClr val="3F3A4D"/>
              </a:buClr>
              <a:buSzPct val="120000"/>
            </a:pPr>
            <a:r>
              <a:rPr lang="es-ES_tradnl" dirty="0">
                <a:solidFill>
                  <a:srgbClr val="1F1A34"/>
                </a:solidFill>
                <a:latin typeface="Arial" charset="0"/>
                <a:cs typeface="Arial" charset="0"/>
              </a:rPr>
              <a:t>Antes de iniciar el soporte se deben definir claramente los objetivos.</a:t>
            </a:r>
          </a:p>
          <a:p>
            <a:pPr eaLnBrk="1" hangingPunct="1">
              <a:lnSpc>
                <a:spcPct val="120000"/>
              </a:lnSpc>
              <a:spcBef>
                <a:spcPct val="65000"/>
              </a:spcBef>
              <a:buClr>
                <a:srgbClr val="3F3A4D"/>
              </a:buClr>
              <a:buSzPct val="120000"/>
            </a:pPr>
            <a:r>
              <a:rPr lang="es-ES_tradnl" dirty="0">
                <a:solidFill>
                  <a:srgbClr val="1F1A34"/>
                </a:solidFill>
                <a:latin typeface="Arial" charset="0"/>
                <a:cs typeface="Arial" charset="0"/>
              </a:rPr>
              <a:t>Una tasa mínima de infusión enteral  es necesaria para mantener el </a:t>
            </a:r>
            <a:r>
              <a:rPr lang="es-ES_tradnl" dirty="0" err="1">
                <a:solidFill>
                  <a:srgbClr val="1F1A34"/>
                </a:solidFill>
                <a:latin typeface="Arial" charset="0"/>
                <a:cs typeface="Arial" charset="0"/>
              </a:rPr>
              <a:t>trofismo</a:t>
            </a:r>
            <a:r>
              <a:rPr lang="es-ES_tradnl" dirty="0">
                <a:solidFill>
                  <a:srgbClr val="1F1A34"/>
                </a:solidFill>
                <a:latin typeface="Arial" charset="0"/>
                <a:cs typeface="Arial" charset="0"/>
              </a:rPr>
              <a:t> intestinal.</a:t>
            </a:r>
          </a:p>
          <a:p>
            <a:pPr eaLnBrk="1" hangingPunct="1">
              <a:lnSpc>
                <a:spcPct val="120000"/>
              </a:lnSpc>
              <a:spcBef>
                <a:spcPct val="65000"/>
              </a:spcBef>
              <a:buClr>
                <a:srgbClr val="3F3A4D"/>
              </a:buClr>
              <a:buSzPct val="120000"/>
            </a:pPr>
            <a:r>
              <a:rPr lang="es-ES_tradnl" dirty="0">
                <a:solidFill>
                  <a:srgbClr val="1F1A34"/>
                </a:solidFill>
                <a:latin typeface="Arial" charset="0"/>
                <a:cs typeface="Arial" charset="0"/>
              </a:rPr>
              <a:t>El aporte de nutrientes al intestino mantiene sus funciones.</a:t>
            </a:r>
          </a:p>
        </p:txBody>
      </p:sp>
    </p:spTree>
    <p:extLst>
      <p:ext uri="{BB962C8B-B14F-4D97-AF65-F5344CB8AC3E}">
        <p14:creationId xmlns:p14="http://schemas.microsoft.com/office/powerpoint/2010/main" val="1231210133"/>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046056" y="1751111"/>
            <a:ext cx="8513956" cy="4479925"/>
          </a:xfrm>
        </p:spPr>
        <p:txBody>
          <a:bodyPr/>
          <a:lstStyle/>
          <a:p>
            <a:pPr>
              <a:lnSpc>
                <a:spcPts val="2875"/>
              </a:lnSpc>
              <a:spcBef>
                <a:spcPts val="1413"/>
              </a:spcBef>
              <a:buClr>
                <a:srgbClr val="3F3A4D"/>
              </a:buClr>
              <a:buSzPct val="127000"/>
            </a:pPr>
            <a:r>
              <a:rPr lang="es-ES_tradnl" sz="2400" dirty="0">
                <a:solidFill>
                  <a:srgbClr val="1F1A34"/>
                </a:solidFill>
                <a:latin typeface="Arial" charset="0"/>
                <a:cs typeface="Arial" charset="0"/>
              </a:rPr>
              <a:t>Digestión y absorción de nutrientes.</a:t>
            </a:r>
          </a:p>
          <a:p>
            <a:pPr>
              <a:lnSpc>
                <a:spcPts val="2875"/>
              </a:lnSpc>
              <a:spcBef>
                <a:spcPts val="1413"/>
              </a:spcBef>
              <a:buClr>
                <a:srgbClr val="3F3A4D"/>
              </a:buClr>
              <a:buSzPct val="127000"/>
            </a:pPr>
            <a:r>
              <a:rPr lang="es-ES_tradnl" sz="2400" dirty="0">
                <a:solidFill>
                  <a:srgbClr val="1F1A34"/>
                </a:solidFill>
                <a:latin typeface="Arial" charset="0"/>
                <a:cs typeface="Arial" charset="0"/>
              </a:rPr>
              <a:t>Secreción de hormonas y péptidos con efectos endocrinos, paracrinos y </a:t>
            </a:r>
            <a:r>
              <a:rPr lang="es-ES_tradnl" sz="2400" dirty="0" err="1">
                <a:solidFill>
                  <a:srgbClr val="1F1A34"/>
                </a:solidFill>
                <a:latin typeface="Arial" charset="0"/>
                <a:cs typeface="Arial" charset="0"/>
              </a:rPr>
              <a:t>neurocrinos</a:t>
            </a:r>
            <a:r>
              <a:rPr lang="es-ES_tradnl" sz="2400" dirty="0">
                <a:solidFill>
                  <a:srgbClr val="1F1A34"/>
                </a:solidFill>
                <a:latin typeface="Arial" charset="0"/>
                <a:cs typeface="Arial" charset="0"/>
              </a:rPr>
              <a:t>.</a:t>
            </a:r>
          </a:p>
          <a:p>
            <a:pPr>
              <a:lnSpc>
                <a:spcPts val="2875"/>
              </a:lnSpc>
              <a:spcBef>
                <a:spcPts val="1413"/>
              </a:spcBef>
              <a:buClr>
                <a:srgbClr val="3F3A4D"/>
              </a:buClr>
              <a:buSzPct val="127000"/>
            </a:pPr>
            <a:r>
              <a:rPr lang="es-ES_tradnl" sz="2400" dirty="0">
                <a:solidFill>
                  <a:srgbClr val="1F1A34"/>
                </a:solidFill>
                <a:latin typeface="Arial" charset="0"/>
                <a:cs typeface="Arial" charset="0"/>
              </a:rPr>
              <a:t>Mantenimiento del tejido linfático asociado TLAI.</a:t>
            </a:r>
          </a:p>
          <a:p>
            <a:pPr>
              <a:lnSpc>
                <a:spcPts val="2875"/>
              </a:lnSpc>
              <a:spcBef>
                <a:spcPts val="1413"/>
              </a:spcBef>
              <a:buClr>
                <a:srgbClr val="3F3A4D"/>
              </a:buClr>
              <a:buSzPct val="127000"/>
            </a:pPr>
            <a:r>
              <a:rPr lang="es-ES_tradnl" sz="2400" dirty="0">
                <a:solidFill>
                  <a:srgbClr val="1F1A34"/>
                </a:solidFill>
                <a:latin typeface="Arial" charset="0"/>
                <a:cs typeface="Arial" charset="0"/>
              </a:rPr>
              <a:t>Bloqueo de translocación bacteriana intestinal.</a:t>
            </a:r>
          </a:p>
          <a:p>
            <a:pPr>
              <a:lnSpc>
                <a:spcPts val="2875"/>
              </a:lnSpc>
              <a:spcBef>
                <a:spcPts val="1413"/>
              </a:spcBef>
              <a:buClr>
                <a:srgbClr val="3F3A4D"/>
              </a:buClr>
              <a:buSzPct val="127000"/>
            </a:pPr>
            <a:r>
              <a:rPr lang="es-ES_tradnl" sz="2400" dirty="0">
                <a:solidFill>
                  <a:srgbClr val="1F1A34"/>
                </a:solidFill>
                <a:latin typeface="Arial" charset="0"/>
                <a:cs typeface="Arial" charset="0"/>
              </a:rPr>
              <a:t>Resistencia a la invasión de gérmenes patógenos:</a:t>
            </a:r>
            <a:br>
              <a:rPr lang="es-ES_tradnl" sz="2400" dirty="0">
                <a:solidFill>
                  <a:srgbClr val="1F1A34"/>
                </a:solidFill>
                <a:latin typeface="Arial" charset="0"/>
                <a:cs typeface="Arial" charset="0"/>
              </a:rPr>
            </a:br>
            <a:r>
              <a:rPr lang="es-ES_tradnl" sz="2400" dirty="0">
                <a:solidFill>
                  <a:srgbClr val="1F1A34"/>
                </a:solidFill>
                <a:latin typeface="Arial" charset="0"/>
                <a:cs typeface="Arial" charset="0"/>
              </a:rPr>
              <a:t>síntesis de Ig A y mucina.</a:t>
            </a:r>
          </a:p>
          <a:p>
            <a:pPr>
              <a:lnSpc>
                <a:spcPts val="2875"/>
              </a:lnSpc>
              <a:spcBef>
                <a:spcPts val="1413"/>
              </a:spcBef>
              <a:buClr>
                <a:srgbClr val="3F3A4D"/>
              </a:buClr>
              <a:buSzPct val="127000"/>
            </a:pPr>
            <a:r>
              <a:rPr lang="es-ES_tradnl" sz="2400" dirty="0">
                <a:solidFill>
                  <a:srgbClr val="1F1A34"/>
                </a:solidFill>
                <a:latin typeface="Arial" charset="0"/>
                <a:cs typeface="Arial" charset="0"/>
              </a:rPr>
              <a:t>Mediación en el intercambio de sustratos.</a:t>
            </a:r>
          </a:p>
        </p:txBody>
      </p:sp>
      <p:sp>
        <p:nvSpPr>
          <p:cNvPr id="4099" name="Text Box 19"/>
          <p:cNvSpPr txBox="1">
            <a:spLocks noChangeArrowheads="1"/>
          </p:cNvSpPr>
          <p:nvPr/>
        </p:nvSpPr>
        <p:spPr bwMode="auto">
          <a:xfrm>
            <a:off x="1246679" y="621901"/>
            <a:ext cx="931333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a:spcBef>
                <a:spcPct val="50000"/>
              </a:spcBef>
            </a:pPr>
            <a:r>
              <a:rPr lang="es-ES_tradnl" sz="3200" b="1" dirty="0">
                <a:solidFill>
                  <a:srgbClr val="1F1A34"/>
                </a:solidFill>
                <a:cs typeface="Arial" charset="0"/>
              </a:rPr>
              <a:t>Homeostasis metabólica </a:t>
            </a:r>
          </a:p>
        </p:txBody>
      </p:sp>
    </p:spTree>
    <p:extLst>
      <p:ext uri="{BB962C8B-B14F-4D97-AF65-F5344CB8AC3E}">
        <p14:creationId xmlns:p14="http://schemas.microsoft.com/office/powerpoint/2010/main" val="4191228667"/>
      </p:ext>
    </p:extLst>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4DE68706-B0E3-F041-B4AE-27B99A11A40D}"/>
              </a:ext>
            </a:extLst>
          </p:cNvPr>
          <p:cNvSpPr txBox="1">
            <a:spLocks noGrp="1"/>
          </p:cNvSpPr>
          <p:nvPr>
            <p:ph idx="1"/>
          </p:nvPr>
        </p:nvSpPr>
        <p:spPr>
          <a:xfrm>
            <a:off x="5988315" y="2682898"/>
            <a:ext cx="5599268" cy="2599686"/>
          </a:xfrm>
          <a:prstGeom prst="rect">
            <a:avLst/>
          </a:prstGeom>
          <a:noFill/>
        </p:spPr>
        <p:txBody>
          <a:bodyPr wrap="square" rtlCol="0">
            <a:spAutoFit/>
          </a:bodyPr>
          <a:lstStyle/>
          <a:p>
            <a:pPr>
              <a:buClr>
                <a:srgbClr val="3F3A4D"/>
              </a:buClr>
              <a:buSzPct val="115000"/>
            </a:pPr>
            <a:r>
              <a:rPr lang="es-ES_tradnl" sz="2400" dirty="0">
                <a:solidFill>
                  <a:srgbClr val="1F1A34"/>
                </a:solidFill>
                <a:latin typeface="Arial"/>
                <a:cs typeface="Arial"/>
              </a:rPr>
              <a:t>Exposición diaria a sustancias nocivas</a:t>
            </a:r>
          </a:p>
          <a:p>
            <a:pPr>
              <a:buClr>
                <a:srgbClr val="3F3A4D"/>
              </a:buClr>
              <a:buSzPct val="115000"/>
            </a:pPr>
            <a:r>
              <a:rPr lang="es-ES_tradnl" sz="2400" dirty="0">
                <a:solidFill>
                  <a:srgbClr val="1F1A34"/>
                </a:solidFill>
                <a:latin typeface="Arial"/>
                <a:cs typeface="Arial"/>
              </a:rPr>
              <a:t>Digestión y absorción</a:t>
            </a:r>
          </a:p>
          <a:p>
            <a:pPr>
              <a:buClr>
                <a:srgbClr val="3F3A4D"/>
              </a:buClr>
              <a:buSzPct val="115000"/>
            </a:pPr>
            <a:r>
              <a:rPr lang="es-ES_tradnl" sz="2400" dirty="0">
                <a:solidFill>
                  <a:srgbClr val="1F1A34"/>
                </a:solidFill>
                <a:latin typeface="Arial"/>
                <a:cs typeface="Arial"/>
              </a:rPr>
              <a:t>Transporte</a:t>
            </a:r>
          </a:p>
          <a:p>
            <a:pPr>
              <a:buClr>
                <a:srgbClr val="3F3A4D"/>
              </a:buClr>
              <a:buSzPct val="115000"/>
            </a:pPr>
            <a:r>
              <a:rPr lang="es-ES_tradnl" sz="2400" dirty="0">
                <a:solidFill>
                  <a:srgbClr val="1F1A34"/>
                </a:solidFill>
                <a:latin typeface="Arial"/>
                <a:cs typeface="Arial"/>
              </a:rPr>
              <a:t>Secreción </a:t>
            </a:r>
          </a:p>
          <a:p>
            <a:pPr>
              <a:buClr>
                <a:srgbClr val="3F3A4D"/>
              </a:buClr>
              <a:buSzPct val="115000"/>
            </a:pPr>
            <a:r>
              <a:rPr lang="es-ES_tradnl" sz="2400" dirty="0">
                <a:solidFill>
                  <a:srgbClr val="1F1A34"/>
                </a:solidFill>
                <a:latin typeface="Arial"/>
                <a:cs typeface="Arial"/>
              </a:rPr>
              <a:t>Defensa </a:t>
            </a:r>
          </a:p>
        </p:txBody>
      </p:sp>
      <p:pic>
        <p:nvPicPr>
          <p:cNvPr id="5" name="Imagen 4"/>
          <p:cNvPicPr>
            <a:picLocks noChangeAspect="1"/>
          </p:cNvPicPr>
          <p:nvPr/>
        </p:nvPicPr>
        <p:blipFill>
          <a:blip r:embed="rId3"/>
          <a:stretch>
            <a:fillRect/>
          </a:stretch>
        </p:blipFill>
        <p:spPr>
          <a:xfrm>
            <a:off x="507067" y="1897772"/>
            <a:ext cx="4776197" cy="3941923"/>
          </a:xfrm>
          <a:prstGeom prst="ellipse">
            <a:avLst/>
          </a:prstGeom>
          <a:ln>
            <a:noFill/>
          </a:ln>
          <a:effectLst>
            <a:softEdge rad="112500"/>
          </a:effectLst>
        </p:spPr>
      </p:pic>
      <p:sp>
        <p:nvSpPr>
          <p:cNvPr id="6" name="Título 5"/>
          <p:cNvSpPr>
            <a:spLocks noGrp="1"/>
          </p:cNvSpPr>
          <p:nvPr>
            <p:ph type="title"/>
          </p:nvPr>
        </p:nvSpPr>
        <p:spPr>
          <a:xfrm>
            <a:off x="838200" y="182245"/>
            <a:ext cx="10515600" cy="1325563"/>
          </a:xfrm>
        </p:spPr>
        <p:txBody>
          <a:bodyPr>
            <a:normAutofit/>
          </a:bodyPr>
          <a:lstStyle/>
          <a:p>
            <a:pPr algn="ctr"/>
            <a:r>
              <a:rPr lang="es-ES" sz="3200" b="1" dirty="0">
                <a:solidFill>
                  <a:srgbClr val="1F1A34"/>
                </a:solidFill>
                <a:latin typeface="Arial" pitchFamily="34" charset="0"/>
                <a:cs typeface="Arial" pitchFamily="34" charset="0"/>
              </a:rPr>
              <a:t>Funciones del TGI</a:t>
            </a:r>
          </a:p>
        </p:txBody>
      </p:sp>
    </p:spTree>
    <p:extLst>
      <p:ext uri="{BB962C8B-B14F-4D97-AF65-F5344CB8AC3E}">
        <p14:creationId xmlns:p14="http://schemas.microsoft.com/office/powerpoint/2010/main" val="2537123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3"/>
          <p:cNvSpPr>
            <a:spLocks noGrp="1" noChangeArrowheads="1"/>
          </p:cNvSpPr>
          <p:nvPr>
            <p:ph type="title"/>
          </p:nvPr>
        </p:nvSpPr>
        <p:spPr>
          <a:xfrm>
            <a:off x="239182" y="353885"/>
            <a:ext cx="11451167" cy="762000"/>
          </a:xfrm>
        </p:spPr>
        <p:txBody>
          <a:bodyPr/>
          <a:lstStyle/>
          <a:p>
            <a:pPr algn="ctr" eaLnBrk="1" hangingPunct="1"/>
            <a:r>
              <a:rPr lang="es-ES_tradnl" sz="3200" b="1" dirty="0">
                <a:solidFill>
                  <a:srgbClr val="1F1A34"/>
                </a:solidFill>
                <a:latin typeface="Arial" charset="0"/>
                <a:cs typeface="Arial" charset="0"/>
              </a:rPr>
              <a:t>Función inmunológica del intestino</a:t>
            </a:r>
          </a:p>
        </p:txBody>
      </p:sp>
      <p:sp>
        <p:nvSpPr>
          <p:cNvPr id="5123" name="Rectangle 4"/>
          <p:cNvSpPr>
            <a:spLocks noGrp="1" noChangeArrowheads="1"/>
          </p:cNvSpPr>
          <p:nvPr>
            <p:ph type="body" idx="1"/>
          </p:nvPr>
        </p:nvSpPr>
        <p:spPr>
          <a:xfrm>
            <a:off x="1259416" y="1735679"/>
            <a:ext cx="9601201" cy="1418487"/>
          </a:xfrm>
        </p:spPr>
        <p:txBody>
          <a:bodyPr>
            <a:normAutofit/>
          </a:bodyPr>
          <a:lstStyle/>
          <a:p>
            <a:pPr marL="0" indent="0" algn="just" eaLnBrk="1" hangingPunct="1">
              <a:buFontTx/>
              <a:buNone/>
            </a:pPr>
            <a:r>
              <a:rPr lang="es-ES_tradnl" sz="2400" dirty="0">
                <a:solidFill>
                  <a:srgbClr val="1F1A34"/>
                </a:solidFill>
                <a:latin typeface="Arial" charset="0"/>
                <a:cs typeface="Arial" charset="0"/>
              </a:rPr>
              <a:t>Características estructurales y funcionales del tracto GI que lo hacen resistente a la entrada a la circulación sistémica de agentes infecciosos o tóxicos.</a:t>
            </a:r>
          </a:p>
        </p:txBody>
      </p:sp>
      <p:grpSp>
        <p:nvGrpSpPr>
          <p:cNvPr id="2" name="6 Grupo"/>
          <p:cNvGrpSpPr>
            <a:grpSpLocks/>
          </p:cNvGrpSpPr>
          <p:nvPr/>
        </p:nvGrpSpPr>
        <p:grpSpPr bwMode="auto">
          <a:xfrm>
            <a:off x="3407834" y="3712115"/>
            <a:ext cx="7296151" cy="2089150"/>
            <a:chOff x="2411760" y="3861048"/>
            <a:chExt cx="6107361" cy="1838673"/>
          </a:xfrm>
        </p:grpSpPr>
        <p:sp>
          <p:nvSpPr>
            <p:cNvPr id="5125" name="Rectangle 8"/>
            <p:cNvSpPr>
              <a:spLocks noChangeArrowheads="1"/>
            </p:cNvSpPr>
            <p:nvPr/>
          </p:nvSpPr>
          <p:spPr bwMode="auto">
            <a:xfrm>
              <a:off x="3858240" y="3924450"/>
              <a:ext cx="4660881" cy="1775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87363" indent="-342900">
                <a:lnSpc>
                  <a:spcPts val="2875"/>
                </a:lnSpc>
                <a:spcBef>
                  <a:spcPct val="20000"/>
                </a:spcBef>
                <a:buClr>
                  <a:schemeClr val="accent5">
                    <a:lumMod val="50000"/>
                  </a:schemeClr>
                </a:buClr>
                <a:buSzPct val="86000"/>
                <a:buFont typeface="Arial" panose="020B0604020202020204" pitchFamily="34" charset="0"/>
                <a:buChar char="•"/>
              </a:pPr>
              <a:r>
                <a:rPr lang="es-ES_tradnl" sz="2400" dirty="0">
                  <a:solidFill>
                    <a:srgbClr val="1F1A34"/>
                  </a:solidFill>
                  <a:latin typeface="Arial"/>
                  <a:cs typeface="Arial"/>
                </a:rPr>
                <a:t>Producción de mucina</a:t>
              </a:r>
            </a:p>
            <a:p>
              <a:pPr marL="487363" indent="-342900">
                <a:lnSpc>
                  <a:spcPts val="2875"/>
                </a:lnSpc>
                <a:spcBef>
                  <a:spcPct val="20000"/>
                </a:spcBef>
                <a:buClr>
                  <a:schemeClr val="accent5">
                    <a:lumMod val="50000"/>
                  </a:schemeClr>
                </a:buClr>
                <a:buSzPct val="86000"/>
                <a:buFont typeface="Arial" panose="020B0604020202020204" pitchFamily="34" charset="0"/>
                <a:buChar char="•"/>
              </a:pPr>
              <a:r>
                <a:rPr lang="es-ES_tradnl" sz="2400" dirty="0">
                  <a:solidFill>
                    <a:srgbClr val="1F1A34"/>
                  </a:solidFill>
                  <a:latin typeface="Arial"/>
                  <a:cs typeface="Arial"/>
                </a:rPr>
                <a:t>Tejido linfático asociado</a:t>
              </a:r>
            </a:p>
            <a:p>
              <a:pPr marL="487363" indent="-342900">
                <a:lnSpc>
                  <a:spcPts val="2875"/>
                </a:lnSpc>
                <a:spcBef>
                  <a:spcPct val="20000"/>
                </a:spcBef>
                <a:buClr>
                  <a:schemeClr val="accent5">
                    <a:lumMod val="50000"/>
                  </a:schemeClr>
                </a:buClr>
                <a:buSzPct val="86000"/>
                <a:buFont typeface="Arial" panose="020B0604020202020204" pitchFamily="34" charset="0"/>
                <a:buChar char="•"/>
              </a:pPr>
              <a:r>
                <a:rPr lang="es-ES_tradnl" sz="2400" dirty="0">
                  <a:solidFill>
                    <a:srgbClr val="1F1A34"/>
                  </a:solidFill>
                  <a:latin typeface="Arial"/>
                  <a:cs typeface="Arial"/>
                </a:rPr>
                <a:t>Barrera mecánica</a:t>
              </a:r>
            </a:p>
          </p:txBody>
        </p:sp>
        <p:sp>
          <p:nvSpPr>
            <p:cNvPr id="6" name="5 Flecha curvada hacia la derecha"/>
            <p:cNvSpPr>
              <a:spLocks noChangeArrowheads="1"/>
            </p:cNvSpPr>
            <p:nvPr/>
          </p:nvSpPr>
          <p:spPr bwMode="auto">
            <a:xfrm>
              <a:off x="2411760" y="3861048"/>
              <a:ext cx="731520" cy="1216152"/>
            </a:xfrm>
            <a:prstGeom prst="curvedRightArrow">
              <a:avLst>
                <a:gd name="adj1" fmla="val 24999"/>
                <a:gd name="adj2" fmla="val 49998"/>
                <a:gd name="adj3" fmla="val 25000"/>
              </a:avLst>
            </a:prstGeom>
            <a:solidFill>
              <a:srgbClr val="002060"/>
            </a:solidFill>
            <a:ln w="9525">
              <a:solidFill>
                <a:schemeClr val="bg1">
                  <a:lumMod val="50000"/>
                </a:schemeClr>
              </a:solidFill>
              <a:miter lim="800000"/>
              <a:headEnd/>
              <a:tailEnd/>
            </a:ln>
            <a:effectLst>
              <a:reflection blurRad="6350" stA="50000" endA="300" endPos="55500" dist="50800" dir="5400000" sy="-100000" algn="bl" rotWithShape="0"/>
            </a:effectLst>
            <a:scene3d>
              <a:camera prst="isometricOffAxis1Right"/>
              <a:lightRig rig="threePt" dir="t"/>
            </a:scene3d>
          </p:spPr>
          <p:txBody>
            <a:bodyPr anchor="ctr"/>
            <a:lstStyle/>
            <a:p>
              <a:pPr algn="ctr">
                <a:defRPr/>
              </a:pPr>
              <a:endParaRPr lang="es-CO" sz="2000" dirty="0">
                <a:solidFill>
                  <a:srgbClr val="000000"/>
                </a:solidFill>
                <a:latin typeface="Arial"/>
                <a:ea typeface="Arial"/>
                <a:cs typeface="Arial"/>
              </a:endParaRPr>
            </a:p>
          </p:txBody>
        </p:sp>
      </p:grpSp>
    </p:spTree>
    <p:extLst>
      <p:ext uri="{BB962C8B-B14F-4D97-AF65-F5344CB8AC3E}">
        <p14:creationId xmlns:p14="http://schemas.microsoft.com/office/powerpoint/2010/main" val="3306454752"/>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11661" y="135607"/>
            <a:ext cx="11296398" cy="1143000"/>
          </a:xfrm>
        </p:spPr>
        <p:txBody>
          <a:bodyPr>
            <a:normAutofit/>
          </a:bodyPr>
          <a:lstStyle/>
          <a:p>
            <a:pPr algn="ctr" eaLnBrk="1" hangingPunct="1"/>
            <a:r>
              <a:rPr lang="es-ES_tradnl" sz="3600" b="1" dirty="0">
                <a:solidFill>
                  <a:srgbClr val="1F1A34"/>
                </a:solidFill>
                <a:latin typeface="Arial" charset="0"/>
                <a:cs typeface="Arial" charset="0"/>
              </a:rPr>
              <a:t> Producción de mucina</a:t>
            </a:r>
          </a:p>
        </p:txBody>
      </p:sp>
      <p:sp>
        <p:nvSpPr>
          <p:cNvPr id="6147" name="Rectangle 3"/>
          <p:cNvSpPr>
            <a:spLocks noGrp="1" noChangeArrowheads="1"/>
          </p:cNvSpPr>
          <p:nvPr>
            <p:ph type="body" sz="half" idx="1"/>
          </p:nvPr>
        </p:nvSpPr>
        <p:spPr>
          <a:xfrm>
            <a:off x="912285" y="1700213"/>
            <a:ext cx="10365316" cy="1371600"/>
          </a:xfrm>
        </p:spPr>
        <p:txBody>
          <a:bodyPr>
            <a:normAutofit/>
          </a:bodyPr>
          <a:lstStyle/>
          <a:p>
            <a:pPr eaLnBrk="1" hangingPunct="1">
              <a:buFontTx/>
              <a:buNone/>
            </a:pPr>
            <a:r>
              <a:rPr lang="es-ES_tradnl" sz="2400" dirty="0">
                <a:solidFill>
                  <a:srgbClr val="1F1A34"/>
                </a:solidFill>
                <a:latin typeface="Arial" charset="0"/>
                <a:cs typeface="Arial" charset="0"/>
              </a:rPr>
              <a:t>	Responde al estímulo de toxinas bacterianas para </a:t>
            </a:r>
            <a:r>
              <a:rPr lang="es-ES_tradnl" sz="2400" dirty="0">
                <a:solidFill>
                  <a:srgbClr val="1F1A34"/>
                </a:solidFill>
                <a:latin typeface="Arial" charset="0"/>
                <a:cs typeface="Arial" charset="0"/>
                <a:sym typeface="Wingdings" charset="0"/>
              </a:rPr>
              <a:t>aumentar la </a:t>
            </a:r>
            <a:r>
              <a:rPr lang="es-ES_tradnl" sz="2400" dirty="0">
                <a:solidFill>
                  <a:srgbClr val="1F1A34"/>
                </a:solidFill>
                <a:latin typeface="Arial" charset="0"/>
                <a:cs typeface="Arial" charset="0"/>
              </a:rPr>
              <a:t>barrera</a:t>
            </a:r>
            <a:br>
              <a:rPr lang="es-ES_tradnl" sz="2400" dirty="0">
                <a:solidFill>
                  <a:srgbClr val="1F1A34"/>
                </a:solidFill>
                <a:latin typeface="Arial" charset="0"/>
                <a:cs typeface="Arial" charset="0"/>
              </a:rPr>
            </a:br>
            <a:r>
              <a:rPr lang="es-ES_tradnl" sz="2400" dirty="0">
                <a:solidFill>
                  <a:srgbClr val="1F1A34"/>
                </a:solidFill>
                <a:latin typeface="Arial" charset="0"/>
                <a:cs typeface="Arial" charset="0"/>
              </a:rPr>
              <a:t>de protección.</a:t>
            </a:r>
          </a:p>
        </p:txBody>
      </p:sp>
      <p:sp>
        <p:nvSpPr>
          <p:cNvPr id="13316" name="AutoShape 4"/>
          <p:cNvSpPr>
            <a:spLocks noChangeArrowheads="1"/>
          </p:cNvSpPr>
          <p:nvPr/>
        </p:nvSpPr>
        <p:spPr bwMode="auto">
          <a:xfrm>
            <a:off x="8085668" y="3060700"/>
            <a:ext cx="1564217" cy="1663700"/>
          </a:xfrm>
          <a:prstGeom prst="curvedLeftArrow">
            <a:avLst>
              <a:gd name="adj1" fmla="val 22066"/>
              <a:gd name="adj2" fmla="val 44126"/>
              <a:gd name="adj3" fmla="val 33333"/>
            </a:avLst>
          </a:prstGeom>
          <a:solidFill>
            <a:schemeClr val="accent5">
              <a:lumMod val="50000"/>
            </a:schemeClr>
          </a:solidFill>
          <a:ln w="9525">
            <a:solidFill>
              <a:schemeClr val="accent1">
                <a:lumMod val="50000"/>
              </a:schemeClr>
            </a:solidFill>
            <a:miter lim="800000"/>
            <a:headEnd type="none" w="sm" len="sm"/>
            <a:tailEnd type="none" w="sm" len="sm"/>
          </a:ln>
          <a:effectLst>
            <a:glow rad="101600">
              <a:srgbClr val="99CCFF">
                <a:alpha val="75000"/>
              </a:srgbClr>
            </a:glow>
            <a:outerShdw blurRad="63500" dist="20000" dir="5400000" rotWithShape="0">
              <a:srgbClr val="000000">
                <a:alpha val="37999"/>
              </a:srgbClr>
            </a:outerShdw>
            <a:reflection stA="50000" endPos="75000" dist="12700" dir="5400000" sy="-100000" algn="bl" rotWithShape="0"/>
          </a:effectLst>
        </p:spPr>
        <p:txBody>
          <a:bodyPr wrap="none" anchor="ctr"/>
          <a:lstStyle/>
          <a:p>
            <a:pPr algn="ctr">
              <a:defRPr/>
            </a:pPr>
            <a:endParaRPr lang="en-US">
              <a:solidFill>
                <a:schemeClr val="tx2"/>
              </a:solidFill>
              <a:latin typeface="Arial" pitchFamily="-111" charset="0"/>
              <a:ea typeface="Arial" pitchFamily="-111" charset="0"/>
              <a:cs typeface="Arial" pitchFamily="-111" charset="0"/>
            </a:endParaRPr>
          </a:p>
        </p:txBody>
      </p:sp>
      <p:sp>
        <p:nvSpPr>
          <p:cNvPr id="13318" name="Rectangle 6"/>
          <p:cNvSpPr>
            <a:spLocks noGrp="1" noChangeArrowheads="1"/>
          </p:cNvSpPr>
          <p:nvPr>
            <p:ph type="body" sz="half" idx="2"/>
          </p:nvPr>
        </p:nvSpPr>
        <p:spPr>
          <a:xfrm>
            <a:off x="2297114" y="3267075"/>
            <a:ext cx="5328666" cy="1802579"/>
          </a:xfrm>
        </p:spPr>
        <p:txBody>
          <a:bodyPr>
            <a:normAutofit/>
          </a:bodyPr>
          <a:lstStyle/>
          <a:p>
            <a:pPr marL="338137" indent="-342900" eaLnBrk="1" hangingPunct="1">
              <a:lnSpc>
                <a:spcPts val="3363"/>
              </a:lnSpc>
              <a:spcBef>
                <a:spcPts val="1325"/>
              </a:spcBef>
              <a:buClr>
                <a:schemeClr val="accent5">
                  <a:lumMod val="50000"/>
                </a:schemeClr>
              </a:buClr>
              <a:buSzPct val="85000"/>
            </a:pPr>
            <a:r>
              <a:rPr lang="es-ES_tradnl" sz="2400" dirty="0">
                <a:solidFill>
                  <a:srgbClr val="1F1A34"/>
                </a:solidFill>
                <a:latin typeface="Arial" charset="0"/>
                <a:cs typeface="Arial" charset="0"/>
              </a:rPr>
              <a:t>Su síntesis requiere energía </a:t>
            </a:r>
          </a:p>
          <a:p>
            <a:pPr marL="338137" indent="-342900" eaLnBrk="1" hangingPunct="1">
              <a:lnSpc>
                <a:spcPts val="3363"/>
              </a:lnSpc>
              <a:spcBef>
                <a:spcPts val="1325"/>
              </a:spcBef>
              <a:buClr>
                <a:schemeClr val="accent5">
                  <a:lumMod val="50000"/>
                </a:schemeClr>
              </a:buClr>
              <a:buSzPct val="85000"/>
            </a:pPr>
            <a:r>
              <a:rPr lang="es-ES_tradnl" sz="2400" dirty="0">
                <a:solidFill>
                  <a:srgbClr val="1F1A34"/>
                </a:solidFill>
                <a:latin typeface="Arial" charset="0"/>
                <a:cs typeface="Arial" charset="0"/>
              </a:rPr>
              <a:t>Disminuye durante el ayuno</a:t>
            </a:r>
          </a:p>
        </p:txBody>
      </p:sp>
    </p:spTree>
    <p:extLst>
      <p:ext uri="{BB962C8B-B14F-4D97-AF65-F5344CB8AC3E}">
        <p14:creationId xmlns:p14="http://schemas.microsoft.com/office/powerpoint/2010/main" val="2598019244"/>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31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13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6 Título"/>
          <p:cNvSpPr>
            <a:spLocks noGrp="1"/>
          </p:cNvSpPr>
          <p:nvPr>
            <p:ph type="title"/>
          </p:nvPr>
        </p:nvSpPr>
        <p:spPr>
          <a:xfrm>
            <a:off x="0" y="260350"/>
            <a:ext cx="12192000" cy="1143000"/>
          </a:xfrm>
        </p:spPr>
        <p:txBody>
          <a:bodyPr/>
          <a:lstStyle/>
          <a:p>
            <a:pPr algn="ctr"/>
            <a:r>
              <a:rPr lang="es-CO" sz="3200" b="1" dirty="0">
                <a:solidFill>
                  <a:srgbClr val="1F1A34"/>
                </a:solidFill>
                <a:latin typeface="Arial" charset="0"/>
                <a:cs typeface="Arial" charset="0"/>
              </a:rPr>
              <a:t>Tejido linfoide asociado TLAI</a:t>
            </a:r>
          </a:p>
        </p:txBody>
      </p:sp>
      <p:sp>
        <p:nvSpPr>
          <p:cNvPr id="7171" name="Rectangle 3"/>
          <p:cNvSpPr>
            <a:spLocks noGrp="1" noChangeArrowheads="1"/>
          </p:cNvSpPr>
          <p:nvPr>
            <p:ph type="body" sz="half" idx="4294967295"/>
          </p:nvPr>
        </p:nvSpPr>
        <p:spPr>
          <a:xfrm>
            <a:off x="1314171" y="1995280"/>
            <a:ext cx="5469209" cy="1655763"/>
          </a:xfrm>
        </p:spPr>
        <p:txBody>
          <a:bodyPr>
            <a:normAutofit lnSpcReduction="10000"/>
          </a:bodyPr>
          <a:lstStyle/>
          <a:p>
            <a:pPr eaLnBrk="1" hangingPunct="1">
              <a:lnSpc>
                <a:spcPct val="90000"/>
              </a:lnSpc>
              <a:buFontTx/>
              <a:buNone/>
            </a:pPr>
            <a:r>
              <a:rPr lang="es-ES_tradnl" sz="2400" dirty="0">
                <a:solidFill>
                  <a:srgbClr val="1F1A34"/>
                </a:solidFill>
                <a:latin typeface="Arial" charset="0"/>
                <a:cs typeface="Arial" charset="0"/>
              </a:rPr>
              <a:t>Placas de Peyer</a:t>
            </a:r>
          </a:p>
          <a:p>
            <a:pPr eaLnBrk="1" hangingPunct="1">
              <a:lnSpc>
                <a:spcPct val="90000"/>
              </a:lnSpc>
              <a:buFontTx/>
              <a:buNone/>
            </a:pPr>
            <a:r>
              <a:rPr lang="es-ES_tradnl" sz="2400" dirty="0">
                <a:solidFill>
                  <a:srgbClr val="1F1A34"/>
                </a:solidFill>
                <a:latin typeface="Arial" charset="0"/>
                <a:cs typeface="Arial" charset="0"/>
              </a:rPr>
              <a:t>Nódulos Linfoides</a:t>
            </a:r>
          </a:p>
          <a:p>
            <a:pPr eaLnBrk="1" hangingPunct="1">
              <a:lnSpc>
                <a:spcPct val="90000"/>
              </a:lnSpc>
              <a:buFontTx/>
              <a:buNone/>
            </a:pPr>
            <a:r>
              <a:rPr lang="es-ES_tradnl" sz="2400" dirty="0">
                <a:solidFill>
                  <a:srgbClr val="1F1A34"/>
                </a:solidFill>
                <a:latin typeface="Arial" charset="0"/>
                <a:cs typeface="Arial" charset="0"/>
              </a:rPr>
              <a:t>Células linfoides de la lámina propia</a:t>
            </a:r>
          </a:p>
          <a:p>
            <a:pPr eaLnBrk="1" hangingPunct="1">
              <a:lnSpc>
                <a:spcPct val="90000"/>
              </a:lnSpc>
              <a:buFontTx/>
              <a:buNone/>
            </a:pPr>
            <a:r>
              <a:rPr lang="es-ES_tradnl" sz="2400" dirty="0">
                <a:solidFill>
                  <a:srgbClr val="1F1A34"/>
                </a:solidFill>
                <a:latin typeface="Arial" charset="0"/>
                <a:cs typeface="Arial" charset="0"/>
              </a:rPr>
              <a:t>Linfocitos Intraepiteliales</a:t>
            </a:r>
          </a:p>
        </p:txBody>
      </p:sp>
      <p:sp>
        <p:nvSpPr>
          <p:cNvPr id="10244" name="Rectangle 5"/>
          <p:cNvSpPr>
            <a:spLocks noGrp="1" noChangeArrowheads="1"/>
          </p:cNvSpPr>
          <p:nvPr>
            <p:ph type="body" sz="half" idx="4294967295"/>
          </p:nvPr>
        </p:nvSpPr>
        <p:spPr>
          <a:xfrm>
            <a:off x="1167991" y="4184651"/>
            <a:ext cx="5761567" cy="1368425"/>
          </a:xfrm>
        </p:spPr>
        <p:txBody>
          <a:bodyPr/>
          <a:lstStyle/>
          <a:p>
            <a:pPr marL="304800" indent="-196850" eaLnBrk="1" hangingPunct="1">
              <a:buClr>
                <a:schemeClr val="accent5">
                  <a:lumMod val="50000"/>
                </a:schemeClr>
              </a:buClr>
              <a:buSzPct val="105000"/>
            </a:pPr>
            <a:r>
              <a:rPr lang="es-ES_tradnl" sz="2400" dirty="0">
                <a:solidFill>
                  <a:srgbClr val="1F1A34"/>
                </a:solidFill>
                <a:latin typeface="Arial" charset="0"/>
                <a:cs typeface="Arial" charset="0"/>
              </a:rPr>
              <a:t>Disponibilidad de nutrientes</a:t>
            </a:r>
          </a:p>
          <a:p>
            <a:pPr marL="304800" indent="-196850" eaLnBrk="1" hangingPunct="1">
              <a:buClr>
                <a:schemeClr val="accent5">
                  <a:lumMod val="50000"/>
                </a:schemeClr>
              </a:buClr>
              <a:buSzPct val="105000"/>
            </a:pPr>
            <a:r>
              <a:rPr lang="es-ES_tradnl" sz="2400" dirty="0">
                <a:solidFill>
                  <a:srgbClr val="1F1A34"/>
                </a:solidFill>
                <a:latin typeface="Arial" charset="0"/>
                <a:cs typeface="Arial" charset="0"/>
              </a:rPr>
              <a:t>Hormonas entero-hepáticas</a:t>
            </a:r>
          </a:p>
          <a:p>
            <a:pPr marL="304800" indent="-196850" eaLnBrk="1" hangingPunct="1">
              <a:buClr>
                <a:schemeClr val="accent5">
                  <a:lumMod val="50000"/>
                </a:schemeClr>
              </a:buClr>
              <a:buSzPct val="105000"/>
            </a:pPr>
            <a:r>
              <a:rPr lang="es-ES_tradnl" sz="2400" dirty="0">
                <a:solidFill>
                  <a:srgbClr val="1F1A34"/>
                </a:solidFill>
                <a:latin typeface="Arial" charset="0"/>
                <a:cs typeface="Arial" charset="0"/>
              </a:rPr>
              <a:t>Flujo sanguíneo intestinal</a:t>
            </a:r>
          </a:p>
        </p:txBody>
      </p:sp>
      <p:sp>
        <p:nvSpPr>
          <p:cNvPr id="7173" name="Rectangle 7"/>
          <p:cNvSpPr>
            <a:spLocks noChangeArrowheads="1"/>
          </p:cNvSpPr>
          <p:nvPr/>
        </p:nvSpPr>
        <p:spPr bwMode="auto">
          <a:xfrm>
            <a:off x="1314171" y="6018711"/>
            <a:ext cx="6916877" cy="246221"/>
          </a:xfrm>
          <a:prstGeom prst="rect">
            <a:avLst/>
          </a:prstGeom>
          <a:noFill/>
          <a:ln>
            <a:noFill/>
          </a:ln>
        </p:spPr>
        <p:txBody>
          <a:bodyPr wrap="square">
            <a:spAutoFit/>
          </a:bodyPr>
          <a:lstStyle/>
          <a:p>
            <a:r>
              <a:rPr lang="es-ES_tradnl" sz="1000" b="1" i="1" dirty="0">
                <a:solidFill>
                  <a:schemeClr val="bg2">
                    <a:lumMod val="50000"/>
                  </a:schemeClr>
                </a:solidFill>
                <a:latin typeface="Arial" panose="020B0604020202020204" pitchFamily="34" charset="0"/>
                <a:cs typeface="Arial" panose="020B0604020202020204" pitchFamily="34" charset="0"/>
              </a:rPr>
              <a:t>Johnson LR. </a:t>
            </a:r>
            <a:r>
              <a:rPr lang="es-ES_tradnl" sz="1000" b="1" i="1" dirty="0" err="1">
                <a:solidFill>
                  <a:schemeClr val="bg2">
                    <a:lumMod val="50000"/>
                  </a:schemeClr>
                </a:solidFill>
                <a:latin typeface="Arial" panose="020B0604020202020204" pitchFamily="34" charset="0"/>
                <a:cs typeface="Arial" panose="020B0604020202020204" pitchFamily="34" charset="0"/>
              </a:rPr>
              <a:t>Regulation</a:t>
            </a:r>
            <a:r>
              <a:rPr lang="es-ES_tradnl" sz="1000" b="1" i="1" dirty="0">
                <a:solidFill>
                  <a:schemeClr val="bg2">
                    <a:lumMod val="50000"/>
                  </a:schemeClr>
                </a:solidFill>
                <a:latin typeface="Arial" panose="020B0604020202020204" pitchFamily="34" charset="0"/>
                <a:cs typeface="Arial" panose="020B0604020202020204" pitchFamily="34" charset="0"/>
              </a:rPr>
              <a:t> of gastrointestinal </a:t>
            </a:r>
            <a:r>
              <a:rPr lang="es-ES_tradnl" sz="1000" b="1" i="1" dirty="0" err="1">
                <a:solidFill>
                  <a:schemeClr val="bg2">
                    <a:lumMod val="50000"/>
                  </a:schemeClr>
                </a:solidFill>
                <a:latin typeface="Arial" panose="020B0604020202020204" pitchFamily="34" charset="0"/>
                <a:cs typeface="Arial" panose="020B0604020202020204" pitchFamily="34" charset="0"/>
              </a:rPr>
              <a:t>mucosal</a:t>
            </a:r>
            <a:r>
              <a:rPr lang="es-ES_tradnl" sz="1000" b="1" i="1" dirty="0">
                <a:solidFill>
                  <a:schemeClr val="bg2">
                    <a:lumMod val="50000"/>
                  </a:schemeClr>
                </a:solidFill>
                <a:latin typeface="Arial" panose="020B0604020202020204" pitchFamily="34" charset="0"/>
                <a:cs typeface="Arial" panose="020B0604020202020204" pitchFamily="34" charset="0"/>
              </a:rPr>
              <a:t> </a:t>
            </a:r>
            <a:r>
              <a:rPr lang="es-ES_tradnl" sz="1000" b="1" i="1" dirty="0" err="1">
                <a:solidFill>
                  <a:schemeClr val="bg2">
                    <a:lumMod val="50000"/>
                  </a:schemeClr>
                </a:solidFill>
                <a:latin typeface="Arial" panose="020B0604020202020204" pitchFamily="34" charset="0"/>
                <a:cs typeface="Arial" panose="020B0604020202020204" pitchFamily="34" charset="0"/>
              </a:rPr>
              <a:t>growth</a:t>
            </a:r>
            <a:r>
              <a:rPr lang="es-ES_tradnl" sz="1000" b="1" i="1" dirty="0">
                <a:solidFill>
                  <a:schemeClr val="bg2">
                    <a:lumMod val="50000"/>
                  </a:schemeClr>
                </a:solidFill>
                <a:latin typeface="Arial" panose="020B0604020202020204" pitchFamily="34" charset="0"/>
                <a:cs typeface="Arial" panose="020B0604020202020204" pitchFamily="34" charset="0"/>
              </a:rPr>
              <a:t>. </a:t>
            </a:r>
            <a:r>
              <a:rPr lang="es-ES_tradnl" sz="1000" b="1" i="1" dirty="0" err="1">
                <a:solidFill>
                  <a:schemeClr val="bg2">
                    <a:lumMod val="50000"/>
                  </a:schemeClr>
                </a:solidFill>
                <a:latin typeface="Arial" panose="020B0604020202020204" pitchFamily="34" charset="0"/>
                <a:cs typeface="Arial" panose="020B0604020202020204" pitchFamily="34" charset="0"/>
              </a:rPr>
              <a:t>Physiol</a:t>
            </a:r>
            <a:r>
              <a:rPr lang="es-ES_tradnl" sz="1000" b="1" i="1" dirty="0">
                <a:solidFill>
                  <a:schemeClr val="bg2">
                    <a:lumMod val="50000"/>
                  </a:schemeClr>
                </a:solidFill>
                <a:latin typeface="Arial" panose="020B0604020202020204" pitchFamily="34" charset="0"/>
                <a:cs typeface="Arial" panose="020B0604020202020204" pitchFamily="34" charset="0"/>
              </a:rPr>
              <a:t> </a:t>
            </a:r>
            <a:r>
              <a:rPr lang="es-ES_tradnl" sz="1000" b="1" i="1" dirty="0" err="1">
                <a:solidFill>
                  <a:schemeClr val="bg2">
                    <a:lumMod val="50000"/>
                  </a:schemeClr>
                </a:solidFill>
                <a:latin typeface="Arial" panose="020B0604020202020204" pitchFamily="34" charset="0"/>
                <a:cs typeface="Arial" panose="020B0604020202020204" pitchFamily="34" charset="0"/>
              </a:rPr>
              <a:t>Rev</a:t>
            </a:r>
            <a:r>
              <a:rPr lang="es-ES_tradnl" sz="1000" b="1" i="1" dirty="0">
                <a:solidFill>
                  <a:schemeClr val="bg2">
                    <a:lumMod val="50000"/>
                  </a:schemeClr>
                </a:solidFill>
                <a:latin typeface="Arial" panose="020B0604020202020204" pitchFamily="34" charset="0"/>
                <a:cs typeface="Arial" panose="020B0604020202020204" pitchFamily="34" charset="0"/>
              </a:rPr>
              <a:t> 1988; 68:456-502</a:t>
            </a:r>
            <a:endParaRPr lang="en-US" sz="1000" b="1" i="1" dirty="0">
              <a:solidFill>
                <a:schemeClr val="bg2">
                  <a:lumMod val="50000"/>
                </a:schemeClr>
              </a:solidFill>
              <a:latin typeface="Arial" panose="020B0604020202020204" pitchFamily="34" charset="0"/>
              <a:cs typeface="Arial" panose="020B0604020202020204" pitchFamily="34" charset="0"/>
            </a:endParaRPr>
          </a:p>
        </p:txBody>
      </p:sp>
      <p:sp>
        <p:nvSpPr>
          <p:cNvPr id="8" name="7 CuadroTexto"/>
          <p:cNvSpPr txBox="1">
            <a:spLocks noChangeArrowheads="1"/>
          </p:cNvSpPr>
          <p:nvPr/>
        </p:nvSpPr>
        <p:spPr bwMode="auto">
          <a:xfrm>
            <a:off x="6956018" y="2823161"/>
            <a:ext cx="3513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s-ES_tradnl" b="1" dirty="0">
                <a:solidFill>
                  <a:srgbClr val="002060"/>
                </a:solidFill>
                <a:cs typeface="Arial" charset="0"/>
              </a:rPr>
              <a:t>RENOVACIÓN RÁPIDA</a:t>
            </a:r>
            <a:endParaRPr lang="es-CO" dirty="0">
              <a:solidFill>
                <a:srgbClr val="002060"/>
              </a:solidFill>
              <a:cs typeface="Arial" charset="0"/>
            </a:endParaRPr>
          </a:p>
        </p:txBody>
      </p:sp>
      <p:sp>
        <p:nvSpPr>
          <p:cNvPr id="9" name="8 Flecha curvada hacia la izquierda"/>
          <p:cNvSpPr>
            <a:spLocks noChangeArrowheads="1"/>
          </p:cNvSpPr>
          <p:nvPr/>
        </p:nvSpPr>
        <p:spPr bwMode="auto">
          <a:xfrm>
            <a:off x="8020051" y="3651043"/>
            <a:ext cx="1179502" cy="1702007"/>
          </a:xfrm>
          <a:prstGeom prst="curvedLeftArrow">
            <a:avLst>
              <a:gd name="adj1" fmla="val 25040"/>
              <a:gd name="adj2" fmla="val 50080"/>
              <a:gd name="adj3" fmla="val 25000"/>
            </a:avLst>
          </a:prstGeom>
          <a:solidFill>
            <a:srgbClr val="002060"/>
          </a:solidFill>
          <a:ln w="9525">
            <a:noFill/>
            <a:miter lim="800000"/>
            <a:headEnd/>
            <a:tailEnd/>
          </a:ln>
          <a:effectLst>
            <a:glow rad="101600">
              <a:srgbClr val="99CCFF">
                <a:alpha val="75000"/>
              </a:srgbClr>
            </a:glow>
            <a:outerShdw blurRad="63500" dist="20000" dir="5400000" rotWithShape="0">
              <a:srgbClr val="000000">
                <a:alpha val="37999"/>
              </a:srgbClr>
            </a:outerShdw>
            <a:reflection stA="50000" endPos="75000" dist="12700" dir="5400000" sy="-100000" algn="bl" rotWithShape="0"/>
          </a:effectLst>
        </p:spPr>
        <p:txBody>
          <a:bodyPr anchor="ctr"/>
          <a:lstStyle/>
          <a:p>
            <a:pPr algn="ctr">
              <a:defRPr/>
            </a:pPr>
            <a:endParaRPr lang="es-CO">
              <a:latin typeface="Arial" pitchFamily="-111" charset="0"/>
              <a:ea typeface="Arial" pitchFamily="-111" charset="0"/>
              <a:cs typeface="Arial" pitchFamily="-111" charset="0"/>
            </a:endParaRPr>
          </a:p>
        </p:txBody>
      </p:sp>
    </p:spTree>
    <p:extLst>
      <p:ext uri="{BB962C8B-B14F-4D97-AF65-F5344CB8AC3E}">
        <p14:creationId xmlns:p14="http://schemas.microsoft.com/office/powerpoint/2010/main" val="456047806"/>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10244">
                                            <p:txEl>
                                              <p:pRg st="0" end="0"/>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10244">
                                            <p:txEl>
                                              <p:pRg st="1" end="1"/>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9185" y="333375"/>
            <a:ext cx="11713633" cy="838200"/>
          </a:xfrm>
        </p:spPr>
        <p:txBody>
          <a:bodyPr/>
          <a:lstStyle/>
          <a:p>
            <a:pPr algn="ctr" eaLnBrk="1" hangingPunct="1"/>
            <a:r>
              <a:rPr lang="es-ES_tradnl" sz="3200" b="1" dirty="0">
                <a:solidFill>
                  <a:srgbClr val="1F1A34"/>
                </a:solidFill>
                <a:latin typeface="Arial" charset="0"/>
                <a:cs typeface="Arial" charset="0"/>
              </a:rPr>
              <a:t>Inmunoglobulina A secretora</a:t>
            </a:r>
            <a:endParaRPr lang="es-ES_tradnl" sz="3600" b="1" dirty="0">
              <a:solidFill>
                <a:srgbClr val="1F1A34"/>
              </a:solidFill>
              <a:latin typeface="Arial" charset="0"/>
              <a:cs typeface="Arial" charset="0"/>
            </a:endParaRPr>
          </a:p>
        </p:txBody>
      </p:sp>
      <p:sp>
        <p:nvSpPr>
          <p:cNvPr id="8195" name="Rectangle 3"/>
          <p:cNvSpPr>
            <a:spLocks noGrp="1" noChangeArrowheads="1"/>
          </p:cNvSpPr>
          <p:nvPr>
            <p:ph type="body" idx="1"/>
          </p:nvPr>
        </p:nvSpPr>
        <p:spPr>
          <a:xfrm>
            <a:off x="3251200" y="2209800"/>
            <a:ext cx="7893050" cy="1435100"/>
          </a:xfrm>
        </p:spPr>
        <p:txBody>
          <a:bodyPr>
            <a:normAutofit/>
          </a:bodyPr>
          <a:lstStyle/>
          <a:p>
            <a:pPr marL="279400" indent="-279400">
              <a:spcBef>
                <a:spcPct val="45000"/>
              </a:spcBef>
            </a:pPr>
            <a:r>
              <a:rPr lang="es-ES_tradnl" sz="2200" dirty="0">
                <a:solidFill>
                  <a:srgbClr val="1F1A34"/>
                </a:solidFill>
                <a:latin typeface="Arial" charset="0"/>
                <a:cs typeface="Arial" charset="0"/>
              </a:rPr>
              <a:t>Bloquea los microorganismos </a:t>
            </a:r>
            <a:r>
              <a:rPr lang="es-ES_tradnl" sz="2200" dirty="0" err="1">
                <a:solidFill>
                  <a:srgbClr val="1F1A34"/>
                </a:solidFill>
                <a:latin typeface="Arial" charset="0"/>
                <a:cs typeface="Arial" charset="0"/>
              </a:rPr>
              <a:t>enteropatógenos</a:t>
            </a:r>
            <a:r>
              <a:rPr lang="es-ES_tradnl" sz="2200" dirty="0">
                <a:solidFill>
                  <a:srgbClr val="1F1A34"/>
                </a:solidFill>
                <a:latin typeface="Arial" charset="0"/>
                <a:cs typeface="Arial" charset="0"/>
              </a:rPr>
              <a:t>.</a:t>
            </a:r>
          </a:p>
          <a:p>
            <a:pPr marL="279400" indent="-279400">
              <a:spcBef>
                <a:spcPct val="45000"/>
              </a:spcBef>
            </a:pPr>
            <a:r>
              <a:rPr lang="es-ES_tradnl" sz="2200" dirty="0">
                <a:solidFill>
                  <a:srgbClr val="1F1A34"/>
                </a:solidFill>
                <a:latin typeface="Arial" charset="0"/>
                <a:cs typeface="Arial" charset="0"/>
              </a:rPr>
              <a:t>Previene su translocación a la circulación sistémica a través de las células epiteliales del intestino.</a:t>
            </a:r>
          </a:p>
        </p:txBody>
      </p:sp>
      <p:sp>
        <p:nvSpPr>
          <p:cNvPr id="8196" name="5 CuadroTexto"/>
          <p:cNvSpPr txBox="1">
            <a:spLocks noChangeArrowheads="1"/>
          </p:cNvSpPr>
          <p:nvPr/>
        </p:nvSpPr>
        <p:spPr bwMode="auto">
          <a:xfrm>
            <a:off x="1041378" y="1870684"/>
            <a:ext cx="9908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s-CO" sz="2800" b="1" dirty="0">
                <a:solidFill>
                  <a:srgbClr val="1F1A34"/>
                </a:solidFill>
                <a:cs typeface="Arial" charset="0"/>
              </a:rPr>
              <a:t>TLAI</a:t>
            </a:r>
          </a:p>
        </p:txBody>
      </p:sp>
      <p:sp>
        <p:nvSpPr>
          <p:cNvPr id="8197" name="6 CuadroTexto"/>
          <p:cNvSpPr txBox="1">
            <a:spLocks noChangeArrowheads="1"/>
          </p:cNvSpPr>
          <p:nvPr/>
        </p:nvSpPr>
        <p:spPr bwMode="auto">
          <a:xfrm>
            <a:off x="1111251" y="3388279"/>
            <a:ext cx="849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s-CO" sz="2800" b="1" dirty="0">
                <a:solidFill>
                  <a:srgbClr val="1F1A34"/>
                </a:solidFill>
                <a:cs typeface="Arial" charset="0"/>
              </a:rPr>
              <a:t>Ig A</a:t>
            </a:r>
          </a:p>
        </p:txBody>
      </p:sp>
      <p:sp>
        <p:nvSpPr>
          <p:cNvPr id="13" name="12 Abrir llave"/>
          <p:cNvSpPr>
            <a:spLocks/>
          </p:cNvSpPr>
          <p:nvPr/>
        </p:nvSpPr>
        <p:spPr bwMode="auto">
          <a:xfrm>
            <a:off x="2094054" y="1906860"/>
            <a:ext cx="1162101" cy="2007218"/>
          </a:xfrm>
          <a:prstGeom prst="leftBrace">
            <a:avLst>
              <a:gd name="adj1" fmla="val 8352"/>
              <a:gd name="adj2" fmla="val 46667"/>
            </a:avLst>
          </a:prstGeom>
          <a:ln>
            <a:headEnd/>
            <a:tailEnd/>
          </a:ln>
          <a:extLst>
            <a:ext uri="{909E8E84-426E-40DD-AFC4-6F175D3DCCD1}">
              <a14:hiddenFill xmlns:a14="http://schemas.microsoft.com/office/drawing/2010/main">
                <a:solidFill>
                  <a:srgbClr val="FFFFFF"/>
                </a:solidFill>
              </a14:hiddenFill>
            </a:ext>
          </a:extLst>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es-CO" sz="2000">
              <a:ln w="38100">
                <a:solidFill>
                  <a:schemeClr val="tx1"/>
                </a:solidFill>
              </a:ln>
              <a:effectLst>
                <a:glow rad="101600">
                  <a:schemeClr val="accent5">
                    <a:satMod val="175000"/>
                    <a:alpha val="40000"/>
                  </a:schemeClr>
                </a:glow>
              </a:effectLst>
              <a:ea typeface="ＭＳ Ｐゴシック" pitchFamily="34" charset="-128"/>
              <a:cs typeface="Arial" charset="0"/>
            </a:endParaRPr>
          </a:p>
        </p:txBody>
      </p:sp>
      <p:grpSp>
        <p:nvGrpSpPr>
          <p:cNvPr id="2" name="11 Grupo"/>
          <p:cNvGrpSpPr>
            <a:grpSpLocks/>
          </p:cNvGrpSpPr>
          <p:nvPr/>
        </p:nvGrpSpPr>
        <p:grpSpPr bwMode="auto">
          <a:xfrm>
            <a:off x="547599" y="4011711"/>
            <a:ext cx="11192053" cy="1727200"/>
            <a:chOff x="410699" y="3733885"/>
            <a:chExt cx="8394040" cy="1727200"/>
          </a:xfrm>
        </p:grpSpPr>
        <p:sp>
          <p:nvSpPr>
            <p:cNvPr id="8201" name="Rectangle 3"/>
            <p:cNvSpPr txBox="1">
              <a:spLocks noChangeArrowheads="1"/>
            </p:cNvSpPr>
            <p:nvPr/>
          </p:nvSpPr>
          <p:spPr bwMode="auto">
            <a:xfrm>
              <a:off x="4679063" y="3733885"/>
              <a:ext cx="4125676"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spcBef>
                  <a:spcPct val="20000"/>
                </a:spcBef>
                <a:buClr>
                  <a:schemeClr val="accent1">
                    <a:lumMod val="50000"/>
                  </a:schemeClr>
                </a:buClr>
                <a:buFont typeface="Arial" panose="020B0604020202020204" pitchFamily="34" charset="0"/>
                <a:buChar char="•"/>
              </a:pPr>
              <a:r>
                <a:rPr lang="es-ES_tradnl" dirty="0">
                  <a:solidFill>
                    <a:srgbClr val="1F1A34"/>
                  </a:solidFill>
                  <a:cs typeface="Arial" charset="0"/>
                </a:rPr>
                <a:t>Atrofia por ayuno</a:t>
              </a:r>
            </a:p>
            <a:p>
              <a:pPr eaLnBrk="1" hangingPunct="1">
                <a:spcBef>
                  <a:spcPct val="20000"/>
                </a:spcBef>
                <a:buClr>
                  <a:schemeClr val="accent1">
                    <a:lumMod val="50000"/>
                  </a:schemeClr>
                </a:buClr>
                <a:buFont typeface="Arial" panose="020B0604020202020204" pitchFamily="34" charset="0"/>
                <a:buChar char="•"/>
              </a:pPr>
              <a:r>
                <a:rPr lang="es-ES_tradnl" dirty="0">
                  <a:solidFill>
                    <a:srgbClr val="1F1A34"/>
                  </a:solidFill>
                  <a:cs typeface="Arial" charset="0"/>
                </a:rPr>
                <a:t>Sobrecrecimiento bacteriano intestinal</a:t>
              </a:r>
            </a:p>
            <a:p>
              <a:pPr eaLnBrk="1" hangingPunct="1">
                <a:spcBef>
                  <a:spcPct val="20000"/>
                </a:spcBef>
                <a:buClr>
                  <a:schemeClr val="accent1">
                    <a:lumMod val="50000"/>
                  </a:schemeClr>
                </a:buClr>
                <a:buFont typeface="Arial" panose="020B0604020202020204" pitchFamily="34" charset="0"/>
                <a:buChar char="•"/>
              </a:pPr>
              <a:r>
                <a:rPr lang="es-ES_tradnl" dirty="0">
                  <a:solidFill>
                    <a:srgbClr val="1F1A34"/>
                  </a:solidFill>
                  <a:cs typeface="Arial" charset="0"/>
                </a:rPr>
                <a:t>Inmunocompromiso del paciente</a:t>
              </a:r>
            </a:p>
            <a:p>
              <a:pPr eaLnBrk="1" hangingPunct="1">
                <a:spcBef>
                  <a:spcPct val="20000"/>
                </a:spcBef>
                <a:buClr>
                  <a:schemeClr val="accent1">
                    <a:lumMod val="50000"/>
                  </a:schemeClr>
                </a:buClr>
                <a:buFont typeface="Arial" panose="020B0604020202020204" pitchFamily="34" charset="0"/>
                <a:buChar char="•"/>
              </a:pPr>
              <a:r>
                <a:rPr lang="es-ES_tradnl" dirty="0">
                  <a:solidFill>
                    <a:srgbClr val="1F1A34"/>
                  </a:solidFill>
                  <a:cs typeface="Arial" charset="0"/>
                </a:rPr>
                <a:t>Deficiencia de nutrientes específicos</a:t>
              </a:r>
            </a:p>
          </p:txBody>
        </p:sp>
        <p:sp>
          <p:nvSpPr>
            <p:cNvPr id="8202" name="Rectangle 7"/>
            <p:cNvSpPr>
              <a:spLocks noChangeArrowheads="1"/>
            </p:cNvSpPr>
            <p:nvPr/>
          </p:nvSpPr>
          <p:spPr bwMode="auto">
            <a:xfrm>
              <a:off x="410699" y="4474536"/>
              <a:ext cx="32061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s-ES_tradnl" sz="2800" b="1" dirty="0">
                  <a:solidFill>
                    <a:srgbClr val="1F1A34"/>
                  </a:solidFill>
                  <a:cs typeface="Arial" charset="0"/>
                </a:rPr>
                <a:t>Función limitada por</a:t>
              </a:r>
            </a:p>
          </p:txBody>
        </p:sp>
        <p:sp>
          <p:nvSpPr>
            <p:cNvPr id="19" name="18 Flecha derecha"/>
            <p:cNvSpPr>
              <a:spLocks noChangeArrowheads="1"/>
            </p:cNvSpPr>
            <p:nvPr/>
          </p:nvSpPr>
          <p:spPr bwMode="auto">
            <a:xfrm>
              <a:off x="3471399" y="4434764"/>
              <a:ext cx="989012" cy="479425"/>
            </a:xfrm>
            <a:prstGeom prst="rightArrow">
              <a:avLst>
                <a:gd name="adj1" fmla="val 50000"/>
                <a:gd name="adj2" fmla="val 49997"/>
              </a:avLst>
            </a:prstGeom>
            <a:solidFill>
              <a:schemeClr val="accent5">
                <a:lumMod val="50000"/>
              </a:schemeClr>
            </a:solidFill>
            <a:ln w="9525">
              <a:solidFill>
                <a:schemeClr val="bg1"/>
              </a:solidFill>
              <a:miter lim="800000"/>
              <a:headEnd/>
              <a:tailEnd/>
            </a:ln>
            <a:effectLst>
              <a:glow rad="101600">
                <a:srgbClr val="005294">
                  <a:alpha val="75000"/>
                </a:srgbClr>
              </a:glow>
              <a:outerShdw blurRad="63500" dist="20000" dir="5400000" rotWithShape="0">
                <a:srgbClr val="000000">
                  <a:alpha val="37999"/>
                </a:srgbClr>
              </a:outerShdw>
            </a:effectLst>
          </p:spPr>
          <p:txBody>
            <a:bodyPr anchor="ctr"/>
            <a:lstStyle/>
            <a:p>
              <a:pPr algn="ctr">
                <a:defRPr/>
              </a:pPr>
              <a:endParaRPr lang="es-CO">
                <a:solidFill>
                  <a:srgbClr val="1F1A34"/>
                </a:solidFill>
                <a:ea typeface="ＭＳ Ｐゴシック" pitchFamily="34" charset="-128"/>
                <a:cs typeface="Arial" charset="0"/>
              </a:endParaRPr>
            </a:p>
          </p:txBody>
        </p:sp>
      </p:grpSp>
      <p:cxnSp>
        <p:nvCxnSpPr>
          <p:cNvPr id="21" name="20 Conector recto de flecha"/>
          <p:cNvCxnSpPr>
            <a:cxnSpLocks noChangeShapeType="1"/>
          </p:cNvCxnSpPr>
          <p:nvPr/>
        </p:nvCxnSpPr>
        <p:spPr bwMode="auto">
          <a:xfrm rot="5400000">
            <a:off x="1255452" y="2812798"/>
            <a:ext cx="503238" cy="2116"/>
          </a:xfrm>
          <a:prstGeom prst="straightConnector1">
            <a:avLst/>
          </a:prstGeom>
          <a:noFill/>
          <a:ln w="38100">
            <a:solidFill>
              <a:srgbClr val="005294"/>
            </a:solidFill>
            <a:round/>
            <a:headEnd/>
            <a:tailEnd type="arrow" w="med" len="med"/>
          </a:ln>
          <a:effectLst>
            <a:outerShdw blurRad="63500" dist="23000" dir="5400000" rotWithShape="0">
              <a:srgbClr val="000000">
                <a:alpha val="34998"/>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90504357"/>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6835</TotalTime>
  <Words>3809</Words>
  <Application>Microsoft Macintosh PowerPoint</Application>
  <PresentationFormat>Panorámica</PresentationFormat>
  <Paragraphs>361</Paragraphs>
  <Slides>33</Slides>
  <Notes>33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33</vt:i4>
      </vt:variant>
    </vt:vector>
  </HeadingPairs>
  <TitlesOfParts>
    <vt:vector size="42" baseType="lpstr">
      <vt:lpstr>ＭＳ Ｐゴシック</vt:lpstr>
      <vt:lpstr>ＭＳ Ｐゴシック</vt:lpstr>
      <vt:lpstr>Arial</vt:lpstr>
      <vt:lpstr>Calibri</vt:lpstr>
      <vt:lpstr>Calibri Light</vt:lpstr>
      <vt:lpstr>Symbol</vt:lpstr>
      <vt:lpstr>Verdana</vt:lpstr>
      <vt:lpstr>Wingdings</vt:lpstr>
      <vt:lpstr>Tema de Office</vt:lpstr>
      <vt:lpstr>PROFESIONALES CLÍNICOS</vt:lpstr>
      <vt:lpstr>Objetivos</vt:lpstr>
      <vt:lpstr>EL TRACTO GASTROINTESTINAL</vt:lpstr>
      <vt:lpstr>Presentación de PowerPoint</vt:lpstr>
      <vt:lpstr>Funciones del TGI</vt:lpstr>
      <vt:lpstr>Función inmunológica del intestino</vt:lpstr>
      <vt:lpstr> Producción de mucina</vt:lpstr>
      <vt:lpstr>Tejido linfoide asociado TLAI</vt:lpstr>
      <vt:lpstr>Inmunoglobulina A secretora</vt:lpstr>
      <vt:lpstr>Alteración de la barrera intestinal </vt:lpstr>
      <vt:lpstr>Función endocrina del intestino </vt:lpstr>
      <vt:lpstr>Función enzimática intestinal</vt:lpstr>
      <vt:lpstr>Intestino en el ayuno</vt:lpstr>
      <vt:lpstr>Sustratos intestinales</vt:lpstr>
      <vt:lpstr>Colon</vt:lpstr>
      <vt:lpstr>Presentación de PowerPoint</vt:lpstr>
      <vt:lpstr>Nutrición enteral</vt:lpstr>
      <vt:lpstr>Presentación de PowerPoint</vt:lpstr>
      <vt:lpstr> </vt:lpstr>
      <vt:lpstr>Indicaciones</vt:lpstr>
      <vt:lpstr>Indicaciones</vt:lpstr>
      <vt:lpstr>Presentación de PowerPoint</vt:lpstr>
      <vt:lpstr>Presentación de PowerPoint</vt:lpstr>
      <vt:lpstr>Presentación de PowerPoint</vt:lpstr>
      <vt:lpstr>Nutrición enteral posoperatoria</vt:lpstr>
      <vt:lpstr>Nutrición enteral en geriatría</vt:lpstr>
      <vt:lpstr>Nutrición enteral en cáncer</vt:lpstr>
      <vt:lpstr>Nutrición enteral en cuidado crítico</vt:lpstr>
      <vt:lpstr>Nutrición enteral en paciente neurológico</vt:lpstr>
      <vt:lpstr>Nutrición enteral en Enfermedad Inflamatoria Intestinal (EII)</vt:lpstr>
      <vt:lpstr>Presentación de PowerPoint</vt:lpstr>
      <vt:lpstr>Contraindicaciones de NE </vt:lpstr>
      <vt:lpstr>Conclusiones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Renal</dc:title>
  <dc:creator>USER</dc:creator>
  <cp:lastModifiedBy>Microsoft Office User</cp:lastModifiedBy>
  <cp:revision>89</cp:revision>
  <dcterms:created xsi:type="dcterms:W3CDTF">2019-03-12T20:23:04Z</dcterms:created>
  <dcterms:modified xsi:type="dcterms:W3CDTF">2020-10-06T04:18:07Z</dcterms:modified>
</cp:coreProperties>
</file>